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notesSlides/notesSlide5.xml" ContentType="application/vnd.openxmlformats-officedocument.presentationml.notesSlide+xml"/>
  <Override PartName="/ppt/charts/chart4.xml" ContentType="application/vnd.openxmlformats-officedocument.drawingml.chart+xml"/>
  <Override PartName="/ppt/notesSlides/notesSlide6.xml" ContentType="application/vnd.openxmlformats-officedocument.presentationml.notesSlide+xml"/>
  <Override PartName="/ppt/charts/chart5.xml" ContentType="application/vnd.openxmlformats-officedocument.drawingml.chart+xml"/>
  <Override PartName="/ppt/notesSlides/notesSlide7.xml" ContentType="application/vnd.openxmlformats-officedocument.presentationml.notesSlide+xml"/>
  <Override PartName="/ppt/charts/chart6.xml" ContentType="application/vnd.openxmlformats-officedocument.drawingml.chart+xml"/>
  <Override PartName="/ppt/notesSlides/notesSlide8.xml" ContentType="application/vnd.openxmlformats-officedocument.presentationml.notesSlide+xml"/>
  <Override PartName="/ppt/charts/chart7.xml" ContentType="application/vnd.openxmlformats-officedocument.drawingml.chart+xml"/>
  <Override PartName="/ppt/notesSlides/notesSlide9.xml" ContentType="application/vnd.openxmlformats-officedocument.presentationml.notesSlide+xml"/>
  <Override PartName="/ppt/charts/chart8.xml" ContentType="application/vnd.openxmlformats-officedocument.drawingml.chart+xml"/>
  <Override PartName="/ppt/notesSlides/notesSlide10.xml" ContentType="application/vnd.openxmlformats-officedocument.presentationml.notesSlide+xml"/>
  <Override PartName="/ppt/charts/chart9.xml" ContentType="application/vnd.openxmlformats-officedocument.drawingml.chart+xml"/>
  <Override PartName="/ppt/notesSlides/notesSlide11.xml" ContentType="application/vnd.openxmlformats-officedocument.presentationml.notesSlide+xml"/>
  <Override PartName="/ppt/charts/chart10.xml" ContentType="application/vnd.openxmlformats-officedocument.drawingml.chart+xml"/>
  <Override PartName="/ppt/notesSlides/notesSlide12.xml" ContentType="application/vnd.openxmlformats-officedocument.presentationml.notesSlide+xml"/>
  <Override PartName="/ppt/charts/chart11.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Override PartName="/ppt/charts/colors5.xml" ContentType="application/vnd.ms-office.chartcolorstyle+xml"/>
  <Override PartName="/ppt/charts/style5.xml" ContentType="application/vnd.ms-office.chartstyle+xml"/>
  <Override PartName="/ppt/charts/colors6.xml" ContentType="application/vnd.ms-office.chartcolorstyle+xml"/>
  <Override PartName="/ppt/charts/style6.xml" ContentType="application/vnd.ms-office.chartstyle+xml"/>
  <Override PartName="/ppt/charts/colors7.xml" ContentType="application/vnd.ms-office.chartcolorstyle+xml"/>
  <Override PartName="/ppt/charts/style7.xml" ContentType="application/vnd.ms-office.chartstyle+xml"/>
  <Override PartName="/ppt/charts/colors8.xml" ContentType="application/vnd.ms-office.chartcolorstyle+xml"/>
  <Override PartName="/ppt/charts/style8.xml" ContentType="application/vnd.ms-office.chartstyle+xml"/>
  <Override PartName="/ppt/charts/colors9.xml" ContentType="application/vnd.ms-office.chartcolorstyle+xml"/>
  <Override PartName="/ppt/charts/style9.xml" ContentType="application/vnd.ms-office.chartstyle+xml"/>
  <Override PartName="/ppt/charts/colors10.xml" ContentType="application/vnd.ms-office.chartcolorstyle+xml"/>
  <Override PartName="/ppt/charts/style10.xml" ContentType="application/vnd.ms-office.chartstyle+xml"/>
  <Override PartName="/ppt/charts/colors11.xml" ContentType="application/vnd.ms-office.chartcolorstyle+xml"/>
  <Override PartName="/ppt/charts/style1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handoutMasterIdLst>
    <p:handoutMasterId r:id="rId47"/>
  </p:handoutMasterIdLst>
  <p:sldIdLst>
    <p:sldId id="797" r:id="rId2"/>
    <p:sldId id="654" r:id="rId3"/>
    <p:sldId id="664" r:id="rId4"/>
    <p:sldId id="703" r:id="rId5"/>
    <p:sldId id="739" r:id="rId6"/>
    <p:sldId id="700" r:id="rId7"/>
    <p:sldId id="680" r:id="rId8"/>
    <p:sldId id="764" r:id="rId9"/>
    <p:sldId id="765" r:id="rId10"/>
    <p:sldId id="766" r:id="rId11"/>
    <p:sldId id="767" r:id="rId12"/>
    <p:sldId id="768" r:id="rId13"/>
    <p:sldId id="769" r:id="rId14"/>
    <p:sldId id="770" r:id="rId15"/>
    <p:sldId id="771" r:id="rId16"/>
    <p:sldId id="772" r:id="rId17"/>
    <p:sldId id="773" r:id="rId18"/>
    <p:sldId id="701" r:id="rId19"/>
    <p:sldId id="702" r:id="rId20"/>
    <p:sldId id="792" r:id="rId21"/>
    <p:sldId id="793" r:id="rId22"/>
    <p:sldId id="794" r:id="rId23"/>
    <p:sldId id="795" r:id="rId24"/>
    <p:sldId id="748" r:id="rId25"/>
    <p:sldId id="796" r:id="rId26"/>
    <p:sldId id="774" r:id="rId27"/>
    <p:sldId id="775" r:id="rId28"/>
    <p:sldId id="776" r:id="rId29"/>
    <p:sldId id="777" r:id="rId30"/>
    <p:sldId id="778" r:id="rId31"/>
    <p:sldId id="779" r:id="rId32"/>
    <p:sldId id="780" r:id="rId33"/>
    <p:sldId id="781" r:id="rId34"/>
    <p:sldId id="782" r:id="rId35"/>
    <p:sldId id="783" r:id="rId36"/>
    <p:sldId id="784" r:id="rId37"/>
    <p:sldId id="785" r:id="rId38"/>
    <p:sldId id="740" r:id="rId39"/>
    <p:sldId id="786" r:id="rId40"/>
    <p:sldId id="787" r:id="rId41"/>
    <p:sldId id="788" r:id="rId42"/>
    <p:sldId id="789" r:id="rId43"/>
    <p:sldId id="790" r:id="rId44"/>
    <p:sldId id="791" r:id="rId45"/>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 uri="{2D200454-40CA-4A62-9FC3-DE9A4176ACB9}">
      <p15:notesGuideLst xmlns:p15="http://schemas.microsoft.com/office/powerpoint/2012/main" xmlns="">
        <p15:guide id="1" orient="horz" pos="2144">
          <p15:clr>
            <a:srgbClr val="A4A3A4"/>
          </p15:clr>
        </p15:guide>
        <p15:guide id="2" pos="313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D5B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74" autoAdjust="0"/>
    <p:restoredTop sz="94737" autoAdjust="0"/>
  </p:normalViewPr>
  <p:slideViewPr>
    <p:cSldViewPr>
      <p:cViewPr>
        <p:scale>
          <a:sx n="200" d="100"/>
          <a:sy n="200" d="100"/>
        </p:scale>
        <p:origin x="5952" y="-114"/>
      </p:cViewPr>
      <p:guideLst>
        <p:guide orient="horz" pos="2160"/>
        <p:guide pos="3120"/>
      </p:guideLst>
    </p:cSldViewPr>
  </p:slideViewPr>
  <p:notesTextViewPr>
    <p:cViewPr>
      <p:scale>
        <a:sx n="100" d="100"/>
        <a:sy n="100" d="100"/>
      </p:scale>
      <p:origin x="0" y="0"/>
    </p:cViewPr>
  </p:notesTextViewPr>
  <p:notesViewPr>
    <p:cSldViewPr>
      <p:cViewPr varScale="1">
        <p:scale>
          <a:sx n="71" d="100"/>
          <a:sy n="71" d="100"/>
        </p:scale>
        <p:origin x="-1800" y="-96"/>
      </p:cViewPr>
      <p:guideLst>
        <p:guide orient="horz" pos="2144"/>
        <p:guide pos="313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655862663219991"/>
          <c:y val="9.0842467979792924E-2"/>
          <c:w val="0.82541149474304099"/>
          <c:h val="0.84410764039110497"/>
        </c:manualLayout>
      </c:layout>
      <c:areaChart>
        <c:grouping val="stacked"/>
        <c:varyColors val="0"/>
        <c:ser>
          <c:idx val="2"/>
          <c:order val="0"/>
          <c:tx>
            <c:strRef>
              <c:f>市長レク資料!$L$15</c:f>
              <c:strCache>
                <c:ptCount val="1"/>
                <c:pt idx="0">
                  <c:v>市税など</c:v>
                </c:pt>
              </c:strCache>
            </c:strRef>
          </c:tx>
          <c:spPr>
            <a:solidFill>
              <a:schemeClr val="accent6">
                <a:lumMod val="60000"/>
                <a:lumOff val="40000"/>
              </a:schemeClr>
            </a:solidFill>
            <a:ln>
              <a:solidFill>
                <a:schemeClr val="tx1"/>
              </a:solidFill>
            </a:ln>
            <a:effectLst/>
          </c:spPr>
          <c:dLbls>
            <c:dLbl>
              <c:idx val="0"/>
              <c:layout>
                <c:manualLayout>
                  <c:x val="1.3084730325768573E-2"/>
                  <c:y val="-0.53988311533025157"/>
                </c:manualLayout>
              </c:layout>
              <c:tx>
                <c:rich>
                  <a:bodyPr/>
                  <a:lstStyle/>
                  <a:p>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8,329</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c:rich>
              </c:tx>
              <c:showLegendKey val="0"/>
              <c:showVal val="1"/>
              <c:showCatName val="0"/>
              <c:showSerName val="0"/>
              <c:showPercent val="0"/>
              <c:showBubbleSize val="0"/>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6"/>
              <c:delete val="1"/>
              <c:extLst>
                <c:ext xmlns:c15="http://schemas.microsoft.com/office/drawing/2012/chart" uri="{CE6537A1-D6FC-4f65-9D91-7224C49458BB}"/>
              </c:extLst>
            </c:dLbl>
            <c:dLbl>
              <c:idx val="7"/>
              <c:delete val="1"/>
              <c:extLst>
                <c:ext xmlns:c15="http://schemas.microsoft.com/office/drawing/2012/chart" uri="{CE6537A1-D6FC-4f65-9D91-7224C49458BB}"/>
              </c:extLst>
            </c:dLbl>
            <c:dLbl>
              <c:idx val="8"/>
              <c:delete val="1"/>
              <c:extLst>
                <c:ext xmlns:c15="http://schemas.microsoft.com/office/drawing/2012/chart" uri="{CE6537A1-D6FC-4f65-9D91-7224C49458BB}"/>
              </c:extLst>
            </c:dLbl>
            <c:dLbl>
              <c:idx val="9"/>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市長レク資料!$M$12:$V$12</c:f>
              <c:strCache>
                <c:ptCount val="10"/>
                <c:pt idx="0">
                  <c:v>H29</c:v>
                </c:pt>
                <c:pt idx="1">
                  <c:v>H30</c:v>
                </c:pt>
                <c:pt idx="2">
                  <c:v>H31</c:v>
                </c:pt>
                <c:pt idx="3">
                  <c:v>H32</c:v>
                </c:pt>
                <c:pt idx="4">
                  <c:v>H33</c:v>
                </c:pt>
                <c:pt idx="5">
                  <c:v>H34</c:v>
                </c:pt>
                <c:pt idx="6">
                  <c:v>H35</c:v>
                </c:pt>
                <c:pt idx="7">
                  <c:v>H36</c:v>
                </c:pt>
                <c:pt idx="8">
                  <c:v>H37</c:v>
                </c:pt>
                <c:pt idx="9">
                  <c:v>H38</c:v>
                </c:pt>
              </c:strCache>
            </c:strRef>
          </c:cat>
          <c:val>
            <c:numRef>
              <c:f>市長レク資料!$M$15:$V$15</c:f>
              <c:numCache>
                <c:formatCode>#,##0;"▲ "#,##0</c:formatCode>
                <c:ptCount val="10"/>
                <c:pt idx="0">
                  <c:v>7387</c:v>
                </c:pt>
                <c:pt idx="1">
                  <c:v>7453</c:v>
                </c:pt>
                <c:pt idx="2">
                  <c:v>7536</c:v>
                </c:pt>
                <c:pt idx="3">
                  <c:v>7599</c:v>
                </c:pt>
                <c:pt idx="4">
                  <c:v>7711</c:v>
                </c:pt>
                <c:pt idx="5">
                  <c:v>7788</c:v>
                </c:pt>
                <c:pt idx="6">
                  <c:v>7858</c:v>
                </c:pt>
                <c:pt idx="7" formatCode="General">
                  <c:v>7894</c:v>
                </c:pt>
                <c:pt idx="8" formatCode="General">
                  <c:v>7982</c:v>
                </c:pt>
                <c:pt idx="9" formatCode="General">
                  <c:v>8071</c:v>
                </c:pt>
              </c:numCache>
            </c:numRef>
          </c:val>
        </c:ser>
        <c:ser>
          <c:idx val="1"/>
          <c:order val="1"/>
          <c:tx>
            <c:strRef>
              <c:f>市長レク資料!$L$14</c:f>
              <c:strCache>
                <c:ptCount val="1"/>
                <c:pt idx="0">
                  <c:v>100％地方交付税</c:v>
                </c:pt>
              </c:strCache>
            </c:strRef>
          </c:tx>
          <c:spPr>
            <a:solidFill>
              <a:schemeClr val="accent5">
                <a:lumMod val="60000"/>
                <a:lumOff val="40000"/>
              </a:schemeClr>
            </a:solidFill>
            <a:ln>
              <a:solidFill>
                <a:schemeClr val="tx1"/>
              </a:solidFill>
            </a:ln>
            <a:effectLst/>
          </c:spPr>
          <c:cat>
            <c:strRef>
              <c:f>市長レク資料!$M$12:$V$12</c:f>
              <c:strCache>
                <c:ptCount val="10"/>
                <c:pt idx="0">
                  <c:v>H29</c:v>
                </c:pt>
                <c:pt idx="1">
                  <c:v>H30</c:v>
                </c:pt>
                <c:pt idx="2">
                  <c:v>H31</c:v>
                </c:pt>
                <c:pt idx="3">
                  <c:v>H32</c:v>
                </c:pt>
                <c:pt idx="4">
                  <c:v>H33</c:v>
                </c:pt>
                <c:pt idx="5">
                  <c:v>H34</c:v>
                </c:pt>
                <c:pt idx="6">
                  <c:v>H35</c:v>
                </c:pt>
                <c:pt idx="7">
                  <c:v>H36</c:v>
                </c:pt>
                <c:pt idx="8">
                  <c:v>H37</c:v>
                </c:pt>
                <c:pt idx="9">
                  <c:v>H38</c:v>
                </c:pt>
              </c:strCache>
            </c:strRef>
          </c:cat>
          <c:val>
            <c:numRef>
              <c:f>市長レク資料!$M$14:$V$14</c:f>
              <c:numCache>
                <c:formatCode>#,##0;"▲ "#,##0</c:formatCode>
                <c:ptCount val="10"/>
                <c:pt idx="0">
                  <c:v>942</c:v>
                </c:pt>
                <c:pt idx="1">
                  <c:v>848</c:v>
                </c:pt>
                <c:pt idx="2">
                  <c:v>753</c:v>
                </c:pt>
                <c:pt idx="3">
                  <c:v>680</c:v>
                </c:pt>
                <c:pt idx="4">
                  <c:v>573</c:v>
                </c:pt>
                <c:pt idx="5">
                  <c:v>497</c:v>
                </c:pt>
                <c:pt idx="6">
                  <c:v>412</c:v>
                </c:pt>
                <c:pt idx="7" formatCode="General">
                  <c:v>324</c:v>
                </c:pt>
                <c:pt idx="8" formatCode="General">
                  <c:v>157</c:v>
                </c:pt>
                <c:pt idx="9" formatCode="General">
                  <c:v>68</c:v>
                </c:pt>
              </c:numCache>
            </c:numRef>
          </c:val>
        </c:ser>
        <c:ser>
          <c:idx val="0"/>
          <c:order val="2"/>
          <c:tx>
            <c:strRef>
              <c:f>市長レク資料!$L$13</c:f>
              <c:strCache>
                <c:ptCount val="1"/>
                <c:pt idx="0">
                  <c:v>75％地方交付税</c:v>
                </c:pt>
              </c:strCache>
            </c:strRef>
          </c:tx>
          <c:spPr>
            <a:solidFill>
              <a:schemeClr val="accent5">
                <a:lumMod val="60000"/>
                <a:lumOff val="40000"/>
              </a:schemeClr>
            </a:solidFill>
            <a:ln w="9525">
              <a:solidFill>
                <a:schemeClr val="tx1"/>
              </a:solidFill>
              <a:prstDash val="solid"/>
            </a:ln>
            <a:effectLst/>
          </c:spPr>
          <c:cat>
            <c:strRef>
              <c:f>市長レク資料!$M$12:$V$12</c:f>
              <c:strCache>
                <c:ptCount val="10"/>
                <c:pt idx="0">
                  <c:v>H29</c:v>
                </c:pt>
                <c:pt idx="1">
                  <c:v>H30</c:v>
                </c:pt>
                <c:pt idx="2">
                  <c:v>H31</c:v>
                </c:pt>
                <c:pt idx="3">
                  <c:v>H32</c:v>
                </c:pt>
                <c:pt idx="4">
                  <c:v>H33</c:v>
                </c:pt>
                <c:pt idx="5">
                  <c:v>H34</c:v>
                </c:pt>
                <c:pt idx="6">
                  <c:v>H35</c:v>
                </c:pt>
                <c:pt idx="7">
                  <c:v>H36</c:v>
                </c:pt>
                <c:pt idx="8">
                  <c:v>H37</c:v>
                </c:pt>
                <c:pt idx="9">
                  <c:v>H38</c:v>
                </c:pt>
              </c:strCache>
            </c:strRef>
          </c:cat>
          <c:val>
            <c:numRef>
              <c:f>市長レク資料!$M$13:$V$13</c:f>
              <c:numCache>
                <c:formatCode>#,##0_);[Red]\(#,##0\)</c:formatCode>
                <c:ptCount val="10"/>
                <c:pt idx="0">
                  <c:v>0</c:v>
                </c:pt>
                <c:pt idx="1">
                  <c:v>9</c:v>
                </c:pt>
                <c:pt idx="2">
                  <c:v>34</c:v>
                </c:pt>
                <c:pt idx="3">
                  <c:v>26</c:v>
                </c:pt>
                <c:pt idx="4">
                  <c:v>31</c:v>
                </c:pt>
                <c:pt idx="5">
                  <c:v>54</c:v>
                </c:pt>
                <c:pt idx="6">
                  <c:v>75</c:v>
                </c:pt>
                <c:pt idx="7">
                  <c:v>81</c:v>
                </c:pt>
                <c:pt idx="8">
                  <c:v>107</c:v>
                </c:pt>
                <c:pt idx="9">
                  <c:v>132</c:v>
                </c:pt>
              </c:numCache>
            </c:numRef>
          </c:val>
        </c:ser>
        <c:dLbls>
          <c:showLegendKey val="0"/>
          <c:showVal val="0"/>
          <c:showCatName val="0"/>
          <c:showSerName val="0"/>
          <c:showPercent val="0"/>
          <c:showBubbleSize val="0"/>
        </c:dLbls>
        <c:axId val="131264000"/>
        <c:axId val="348487680"/>
      </c:areaChart>
      <c:catAx>
        <c:axId val="131264000"/>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348487680"/>
        <c:crosses val="autoZero"/>
        <c:auto val="1"/>
        <c:lblAlgn val="ctr"/>
        <c:lblOffset val="100"/>
        <c:noMultiLvlLbl val="0"/>
      </c:catAx>
      <c:valAx>
        <c:axId val="348487680"/>
        <c:scaling>
          <c:orientation val="minMax"/>
          <c:max val="8500"/>
          <c:min val="5000"/>
        </c:scaling>
        <c:delete val="0"/>
        <c:axPos val="l"/>
        <c:numFmt formatCode="#,##0;&quot;▲ &quot;#,##0"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31264000"/>
        <c:crosses val="autoZero"/>
        <c:crossBetween val="midCat"/>
        <c:majorUnit val="500"/>
      </c:valAx>
      <c:spPr>
        <a:noFill/>
        <a:ln>
          <a:noFill/>
        </a:ln>
        <a:effectLst/>
      </c:spPr>
    </c:plotArea>
    <c:plotVisOnly val="1"/>
    <c:dispBlanksAs val="zero"/>
    <c:showDLblsOverMax val="0"/>
  </c:chart>
  <c:spPr>
    <a:noFill/>
    <a:ln>
      <a:noFill/>
    </a:ln>
    <a:effectLst/>
  </c:spPr>
  <c:txPr>
    <a:bodyPr/>
    <a:lstStyle/>
    <a:p>
      <a:pPr>
        <a:defRPr/>
      </a:pPr>
      <a:endParaRPr lang="ja-JP"/>
    </a:p>
  </c:txPr>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726762583623199E-2"/>
          <c:y val="6.4622744941692414E-2"/>
          <c:w val="0.91737615225425551"/>
          <c:h val="0.81841522974185188"/>
        </c:manualLayout>
      </c:layout>
      <c:lineChart>
        <c:grouping val="standard"/>
        <c:varyColors val="0"/>
        <c:ser>
          <c:idx val="0"/>
          <c:order val="0"/>
          <c:tx>
            <c:strRef>
              <c:f>A_大阪府_収支!$B$9</c:f>
              <c:strCache>
                <c:ptCount val="1"/>
                <c:pt idx="0">
                  <c:v>計 E=A'+B+C+D</c:v>
                </c:pt>
              </c:strCache>
            </c:strRef>
          </c:tx>
          <c:spPr>
            <a:ln w="28575" cap="rnd">
              <a:solidFill>
                <a:srgbClr val="0070C0"/>
              </a:solidFill>
              <a:round/>
            </a:ln>
            <a:effectLst/>
          </c:spPr>
          <c:marker>
            <c:symbol val="triangle"/>
            <c:size val="10"/>
            <c:spPr>
              <a:solidFill>
                <a:srgbClr val="0070C0"/>
              </a:solidFill>
              <a:ln w="9525">
                <a:solidFill>
                  <a:srgbClr val="0070C0"/>
                </a:solidFill>
              </a:ln>
              <a:effectLst/>
            </c:spPr>
          </c:marker>
          <c:dLbls>
            <c:dLbl>
              <c:idx val="6"/>
              <c:layout>
                <c:manualLayout>
                  <c:x val="-2.118134383949228E-2"/>
                  <c:y val="-4.947931577102848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A_大阪府_収支!$C$2:$Q$2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A_大阪府_収支!$C$9:$Q$9</c:f>
              <c:numCache>
                <c:formatCode>0;"▲ "0</c:formatCode>
                <c:ptCount val="15"/>
                <c:pt idx="0">
                  <c:v>-3.6079999999994037</c:v>
                </c:pt>
                <c:pt idx="1">
                  <c:v>18.842000000000596</c:v>
                </c:pt>
                <c:pt idx="2">
                  <c:v>21.341999999999409</c:v>
                </c:pt>
                <c:pt idx="3">
                  <c:v>27.832000000000292</c:v>
                </c:pt>
                <c:pt idx="4">
                  <c:v>25.821999999999704</c:v>
                </c:pt>
                <c:pt idx="5">
                  <c:v>28.657689800180073</c:v>
                </c:pt>
                <c:pt idx="6">
                  <c:v>17.073271553263488</c:v>
                </c:pt>
                <c:pt idx="7">
                  <c:v>36.607867337269965</c:v>
                </c:pt>
                <c:pt idx="8">
                  <c:v>39.0745635215089</c:v>
                </c:pt>
                <c:pt idx="9">
                  <c:v>33.040549158466092</c:v>
                </c:pt>
                <c:pt idx="10">
                  <c:v>43.723096957681605</c:v>
                </c:pt>
                <c:pt idx="11">
                  <c:v>45.571848127363005</c:v>
                </c:pt>
                <c:pt idx="12">
                  <c:v>47.557846394087306</c:v>
                </c:pt>
                <c:pt idx="13">
                  <c:v>48.976808473046788</c:v>
                </c:pt>
                <c:pt idx="14">
                  <c:v>50.777663163953889</c:v>
                </c:pt>
              </c:numCache>
            </c:numRef>
          </c:val>
          <c:smooth val="0"/>
        </c:ser>
        <c:ser>
          <c:idx val="1"/>
          <c:order val="1"/>
          <c:tx>
            <c:strRef>
              <c:f>A_大阪府_収支!$B$7</c:f>
              <c:strCache>
                <c:ptCount val="1"/>
                <c:pt idx="0">
                  <c:v>計 E=A+B+C+D</c:v>
                </c:pt>
              </c:strCache>
            </c:strRef>
          </c:tx>
          <c:spPr>
            <a:ln w="28575" cap="rnd">
              <a:solidFill>
                <a:schemeClr val="tx1"/>
              </a:solidFill>
              <a:round/>
            </a:ln>
            <a:effectLst/>
          </c:spPr>
          <c:marker>
            <c:symbol val="diamond"/>
            <c:size val="10"/>
            <c:spPr>
              <a:solidFill>
                <a:schemeClr val="tx1"/>
              </a:solidFill>
              <a:ln w="9525">
                <a:solidFill>
                  <a:schemeClr val="tx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A_大阪府_収支!$C$2:$Q$2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A_大阪府_収支!$C$7:$Q$7</c:f>
              <c:numCache>
                <c:formatCode>0;"▲ "0</c:formatCode>
                <c:ptCount val="15"/>
                <c:pt idx="0">
                  <c:v>-14.837999999999404</c:v>
                </c:pt>
                <c:pt idx="1">
                  <c:v>3.2420000000005942</c:v>
                </c:pt>
                <c:pt idx="2">
                  <c:v>4.4919999999994076</c:v>
                </c:pt>
                <c:pt idx="3">
                  <c:v>5.5820000000002992</c:v>
                </c:pt>
                <c:pt idx="4">
                  <c:v>-1.628000000000295</c:v>
                </c:pt>
                <c:pt idx="5">
                  <c:v>1.20768980018007</c:v>
                </c:pt>
                <c:pt idx="6">
                  <c:v>-10.376728446736516</c:v>
                </c:pt>
                <c:pt idx="7">
                  <c:v>9.1578673372699697</c:v>
                </c:pt>
                <c:pt idx="8">
                  <c:v>11.624563521508897</c:v>
                </c:pt>
                <c:pt idx="9">
                  <c:v>5.5905491584660965</c:v>
                </c:pt>
                <c:pt idx="10">
                  <c:v>16.273096957681602</c:v>
                </c:pt>
                <c:pt idx="11">
                  <c:v>18.121848127363009</c:v>
                </c:pt>
                <c:pt idx="12">
                  <c:v>20.107846394087304</c:v>
                </c:pt>
                <c:pt idx="13">
                  <c:v>21.526808473046799</c:v>
                </c:pt>
                <c:pt idx="14">
                  <c:v>23.327663163953893</c:v>
                </c:pt>
              </c:numCache>
            </c:numRef>
          </c:val>
          <c:smooth val="0"/>
        </c:ser>
        <c:dLbls>
          <c:showLegendKey val="0"/>
          <c:showVal val="0"/>
          <c:showCatName val="0"/>
          <c:showSerName val="0"/>
          <c:showPercent val="0"/>
          <c:showBubbleSize val="0"/>
        </c:dLbls>
        <c:marker val="1"/>
        <c:smooth val="0"/>
        <c:axId val="234483200"/>
        <c:axId val="348489408"/>
      </c:lineChart>
      <c:catAx>
        <c:axId val="234483200"/>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348489408"/>
        <c:crosses val="autoZero"/>
        <c:auto val="1"/>
        <c:lblAlgn val="ctr"/>
        <c:lblOffset val="100"/>
        <c:noMultiLvlLbl val="0"/>
      </c:catAx>
      <c:valAx>
        <c:axId val="348489408"/>
        <c:scaling>
          <c:orientation val="minMax"/>
          <c:max val="250"/>
          <c:min val="-100"/>
        </c:scaling>
        <c:delete val="0"/>
        <c:axPos val="l"/>
        <c:majorGridlines>
          <c:spPr>
            <a:ln w="9525" cap="flat" cmpd="sng" algn="ctr">
              <a:solidFill>
                <a:schemeClr val="tx1">
                  <a:lumMod val="50000"/>
                  <a:lumOff val="50000"/>
                </a:schemeClr>
              </a:solidFill>
              <a:round/>
            </a:ln>
            <a:effectLst/>
          </c:spPr>
        </c:majorGridlines>
        <c:numFmt formatCode="0;&quot;▲ &quot;0" sourceLinked="1"/>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34483200"/>
        <c:crosses val="autoZero"/>
        <c:crossBetween val="between"/>
      </c:valAx>
      <c:spPr>
        <a:noFill/>
        <a:ln>
          <a:solidFill>
            <a:schemeClr val="tx1">
              <a:lumMod val="50000"/>
              <a:lumOff val="50000"/>
            </a:schemeClr>
          </a:solidFill>
        </a:ln>
        <a:effectLst/>
      </c:spPr>
    </c:plotArea>
    <c:plotVisOnly val="1"/>
    <c:dispBlanksAs val="gap"/>
    <c:showDLblsOverMax val="0"/>
  </c:chart>
  <c:spPr>
    <a:noFill/>
    <a:ln>
      <a:noFill/>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720025106240226E-2"/>
          <c:y val="6.4622744941692414E-2"/>
          <c:w val="0.91738288157126868"/>
          <c:h val="0.81841522974185188"/>
        </c:manualLayout>
      </c:layout>
      <c:lineChart>
        <c:grouping val="standard"/>
        <c:varyColors val="0"/>
        <c:ser>
          <c:idx val="0"/>
          <c:order val="0"/>
          <c:tx>
            <c:strRef>
              <c:f>C_大阪府_収支!$B$9</c:f>
              <c:strCache>
                <c:ptCount val="1"/>
                <c:pt idx="0">
                  <c:v>計 E=A'+B+C+D</c:v>
                </c:pt>
              </c:strCache>
            </c:strRef>
          </c:tx>
          <c:spPr>
            <a:ln w="28575" cap="rnd">
              <a:solidFill>
                <a:srgbClr val="0070C0"/>
              </a:solidFill>
              <a:round/>
            </a:ln>
            <a:effectLst/>
          </c:spPr>
          <c:marker>
            <c:symbol val="triangle"/>
            <c:size val="10"/>
            <c:spPr>
              <a:solidFill>
                <a:srgbClr val="0070C0"/>
              </a:solidFill>
              <a:ln w="9525">
                <a:solidFill>
                  <a:srgbClr val="0070C0"/>
                </a:solidFill>
              </a:ln>
              <a:effectLst/>
            </c:spPr>
          </c:marker>
          <c:dLbls>
            <c:dLbl>
              <c:idx val="6"/>
              <c:layout>
                <c:manualLayout>
                  <c:x val="-2.6816763289204289E-2"/>
                  <c:y val="-0.10940928270042194"/>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C_大阪府_収支!$C$2:$Q$2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C_大阪府_収支!$C$9:$Q$9</c:f>
              <c:numCache>
                <c:formatCode>0;"▲ "0</c:formatCode>
                <c:ptCount val="15"/>
                <c:pt idx="0">
                  <c:v>-4</c:v>
                </c:pt>
                <c:pt idx="1">
                  <c:v>20</c:v>
                </c:pt>
                <c:pt idx="2">
                  <c:v>22</c:v>
                </c:pt>
                <c:pt idx="3">
                  <c:v>28</c:v>
                </c:pt>
                <c:pt idx="4">
                  <c:v>26</c:v>
                </c:pt>
                <c:pt idx="5">
                  <c:v>29</c:v>
                </c:pt>
                <c:pt idx="6">
                  <c:v>17</c:v>
                </c:pt>
                <c:pt idx="7">
                  <c:v>37</c:v>
                </c:pt>
                <c:pt idx="8">
                  <c:v>39</c:v>
                </c:pt>
                <c:pt idx="9">
                  <c:v>33</c:v>
                </c:pt>
                <c:pt idx="10">
                  <c:v>43</c:v>
                </c:pt>
                <c:pt idx="11">
                  <c:v>45</c:v>
                </c:pt>
                <c:pt idx="12">
                  <c:v>47</c:v>
                </c:pt>
                <c:pt idx="13">
                  <c:v>48</c:v>
                </c:pt>
                <c:pt idx="14">
                  <c:v>50</c:v>
                </c:pt>
              </c:numCache>
            </c:numRef>
          </c:val>
          <c:smooth val="0"/>
        </c:ser>
        <c:ser>
          <c:idx val="1"/>
          <c:order val="1"/>
          <c:tx>
            <c:strRef>
              <c:f>C_大阪府_収支!$B$7</c:f>
              <c:strCache>
                <c:ptCount val="1"/>
                <c:pt idx="0">
                  <c:v>計 E=A+B+C+D</c:v>
                </c:pt>
              </c:strCache>
            </c:strRef>
          </c:tx>
          <c:spPr>
            <a:ln w="28575" cap="rnd">
              <a:solidFill>
                <a:schemeClr val="tx1"/>
              </a:solidFill>
              <a:round/>
            </a:ln>
            <a:effectLst/>
          </c:spPr>
          <c:marker>
            <c:symbol val="diamond"/>
            <c:size val="10"/>
            <c:spPr>
              <a:solidFill>
                <a:schemeClr val="tx1"/>
              </a:solidFill>
              <a:ln w="9525">
                <a:solidFill>
                  <a:schemeClr val="tx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C_大阪府_収支!$C$2:$Q$2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C_大阪府_収支!$C$7:$Q$7</c:f>
              <c:numCache>
                <c:formatCode>0;"▲ "0</c:formatCode>
                <c:ptCount val="15"/>
                <c:pt idx="0">
                  <c:v>-15</c:v>
                </c:pt>
                <c:pt idx="1">
                  <c:v>4</c:v>
                </c:pt>
                <c:pt idx="2">
                  <c:v>5</c:v>
                </c:pt>
                <c:pt idx="3">
                  <c:v>6</c:v>
                </c:pt>
                <c:pt idx="4">
                  <c:v>-1</c:v>
                </c:pt>
                <c:pt idx="5">
                  <c:v>1</c:v>
                </c:pt>
                <c:pt idx="6">
                  <c:v>-10</c:v>
                </c:pt>
                <c:pt idx="7">
                  <c:v>9</c:v>
                </c:pt>
                <c:pt idx="8">
                  <c:v>11</c:v>
                </c:pt>
                <c:pt idx="9">
                  <c:v>5</c:v>
                </c:pt>
                <c:pt idx="10">
                  <c:v>16</c:v>
                </c:pt>
                <c:pt idx="11">
                  <c:v>17</c:v>
                </c:pt>
                <c:pt idx="12">
                  <c:v>19</c:v>
                </c:pt>
                <c:pt idx="13">
                  <c:v>21</c:v>
                </c:pt>
                <c:pt idx="14">
                  <c:v>22</c:v>
                </c:pt>
              </c:numCache>
            </c:numRef>
          </c:val>
          <c:smooth val="0"/>
        </c:ser>
        <c:dLbls>
          <c:showLegendKey val="0"/>
          <c:showVal val="0"/>
          <c:showCatName val="0"/>
          <c:showSerName val="0"/>
          <c:showPercent val="0"/>
          <c:showBubbleSize val="0"/>
        </c:dLbls>
        <c:marker val="1"/>
        <c:smooth val="0"/>
        <c:axId val="234890752"/>
        <c:axId val="234521152"/>
      </c:lineChart>
      <c:catAx>
        <c:axId val="234890752"/>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34521152"/>
        <c:crosses val="autoZero"/>
        <c:auto val="1"/>
        <c:lblAlgn val="ctr"/>
        <c:lblOffset val="100"/>
        <c:noMultiLvlLbl val="0"/>
      </c:catAx>
      <c:valAx>
        <c:axId val="234521152"/>
        <c:scaling>
          <c:orientation val="minMax"/>
          <c:max val="250"/>
          <c:min val="-100"/>
        </c:scaling>
        <c:delete val="0"/>
        <c:axPos val="l"/>
        <c:majorGridlines>
          <c:spPr>
            <a:ln w="9525" cap="flat" cmpd="sng" algn="ctr">
              <a:solidFill>
                <a:schemeClr val="tx1">
                  <a:lumMod val="50000"/>
                  <a:lumOff val="50000"/>
                </a:schemeClr>
              </a:solidFill>
              <a:round/>
            </a:ln>
            <a:effectLst/>
          </c:spPr>
        </c:majorGridlines>
        <c:numFmt formatCode="0;&quot;▲ &quot;0" sourceLinked="1"/>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34890752"/>
        <c:crosses val="autoZero"/>
        <c:crossBetween val="between"/>
      </c:valAx>
      <c:spPr>
        <a:noFill/>
        <a:ln>
          <a:solidFill>
            <a:schemeClr val="tx1">
              <a:lumMod val="50000"/>
              <a:lumOff val="50000"/>
            </a:schemeClr>
          </a:solidFill>
        </a:ln>
        <a:effectLst/>
      </c:spPr>
    </c:plotArea>
    <c:plotVisOnly val="1"/>
    <c:dispBlanksAs val="gap"/>
    <c:showDLblsOverMax val="0"/>
  </c:chart>
  <c:spPr>
    <a:noFill/>
    <a:ln>
      <a:noFill/>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500175381303146E-2"/>
          <c:y val="6.4622744941692414E-2"/>
          <c:w val="0.92160274320548641"/>
          <c:h val="0.81841522974185188"/>
        </c:manualLayout>
      </c:layout>
      <c:lineChart>
        <c:grouping val="standard"/>
        <c:varyColors val="0"/>
        <c:ser>
          <c:idx val="0"/>
          <c:order val="0"/>
          <c:tx>
            <c:strRef>
              <c:f>A_全体_収支!$B$9</c:f>
              <c:strCache>
                <c:ptCount val="1"/>
                <c:pt idx="0">
                  <c:v>計 E=A'+B+C+D</c:v>
                </c:pt>
              </c:strCache>
            </c:strRef>
          </c:tx>
          <c:spPr>
            <a:ln w="28575" cap="rnd">
              <a:solidFill>
                <a:srgbClr val="0070C0"/>
              </a:solidFill>
              <a:round/>
            </a:ln>
            <a:effectLst/>
          </c:spPr>
          <c:marker>
            <c:symbol val="triangle"/>
            <c:size val="10"/>
            <c:spPr>
              <a:solidFill>
                <a:srgbClr val="0070C0"/>
              </a:solidFill>
              <a:ln w="9525">
                <a:solidFill>
                  <a:srgbClr val="0070C0"/>
                </a:solidFill>
              </a:ln>
              <a:effectLst/>
            </c:spPr>
          </c:marker>
          <c:dLbls>
            <c:dLbl>
              <c:idx val="6"/>
              <c:layout>
                <c:manualLayout>
                  <c:x val="-2.6816763289204289E-2"/>
                  <c:y val="-9.6751054852320675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A_全体_収支!$C$2:$Q$2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A_全体_収支!$C$9:$Q$9</c:f>
              <c:numCache>
                <c:formatCode>0;"▲ "0</c:formatCode>
                <c:ptCount val="15"/>
                <c:pt idx="0">
                  <c:v>41.541999999999987</c:v>
                </c:pt>
                <c:pt idx="1">
                  <c:v>76.807999999999964</c:v>
                </c:pt>
                <c:pt idx="2">
                  <c:v>84.923999999999978</c:v>
                </c:pt>
                <c:pt idx="3">
                  <c:v>63.499999999999986</c:v>
                </c:pt>
                <c:pt idx="4">
                  <c:v>83.355999999999995</c:v>
                </c:pt>
                <c:pt idx="5">
                  <c:v>96.660448064714416</c:v>
                </c:pt>
                <c:pt idx="6">
                  <c:v>74.34006045748697</c:v>
                </c:pt>
                <c:pt idx="7">
                  <c:v>134.69765353378045</c:v>
                </c:pt>
                <c:pt idx="8">
                  <c:v>146.71383403732307</c:v>
                </c:pt>
                <c:pt idx="9">
                  <c:v>137.08778430761507</c:v>
                </c:pt>
                <c:pt idx="10">
                  <c:v>168.58865070483159</c:v>
                </c:pt>
                <c:pt idx="11">
                  <c:v>180.59681221532864</c:v>
                </c:pt>
                <c:pt idx="12">
                  <c:v>190.60221084235246</c:v>
                </c:pt>
                <c:pt idx="13">
                  <c:v>199.19185382747239</c:v>
                </c:pt>
                <c:pt idx="14">
                  <c:v>207.51971356047932</c:v>
                </c:pt>
              </c:numCache>
            </c:numRef>
          </c:val>
          <c:smooth val="0"/>
        </c:ser>
        <c:ser>
          <c:idx val="1"/>
          <c:order val="1"/>
          <c:tx>
            <c:strRef>
              <c:f>A_全体_収支!$B$7</c:f>
              <c:strCache>
                <c:ptCount val="1"/>
                <c:pt idx="0">
                  <c:v>計 E=A+B+C+D</c:v>
                </c:pt>
              </c:strCache>
            </c:strRef>
          </c:tx>
          <c:spPr>
            <a:ln w="28575" cap="rnd">
              <a:solidFill>
                <a:schemeClr val="tx1"/>
              </a:solidFill>
              <a:round/>
            </a:ln>
            <a:effectLst/>
          </c:spPr>
          <c:marker>
            <c:symbol val="diamond"/>
            <c:size val="10"/>
            <c:spPr>
              <a:solidFill>
                <a:schemeClr val="tx1"/>
              </a:solidFill>
              <a:ln w="9525">
                <a:solidFill>
                  <a:schemeClr val="tx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A_全体_収支!$C$2:$Q$2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A_全体_収支!$C$7:$Q$7</c:f>
              <c:numCache>
                <c:formatCode>0;"▲ "0</c:formatCode>
                <c:ptCount val="15"/>
                <c:pt idx="0">
                  <c:v>-1.218000000000016</c:v>
                </c:pt>
                <c:pt idx="1">
                  <c:v>17.417999999999957</c:v>
                </c:pt>
                <c:pt idx="2">
                  <c:v>20.773999999999994</c:v>
                </c:pt>
                <c:pt idx="3">
                  <c:v>-21.250000000000014</c:v>
                </c:pt>
                <c:pt idx="4">
                  <c:v>-21.193999999999988</c:v>
                </c:pt>
                <c:pt idx="5">
                  <c:v>-7.8895519352855858</c:v>
                </c:pt>
                <c:pt idx="6">
                  <c:v>-30.209939542513027</c:v>
                </c:pt>
                <c:pt idx="7">
                  <c:v>30.147653533780456</c:v>
                </c:pt>
                <c:pt idx="8">
                  <c:v>42.163834037323063</c:v>
                </c:pt>
                <c:pt idx="9">
                  <c:v>32.537784307615063</c:v>
                </c:pt>
                <c:pt idx="10">
                  <c:v>64.03865070483161</c:v>
                </c:pt>
                <c:pt idx="11">
                  <c:v>76.046812215328629</c:v>
                </c:pt>
                <c:pt idx="12">
                  <c:v>86.052210842352451</c:v>
                </c:pt>
                <c:pt idx="13">
                  <c:v>94.641853827472431</c:v>
                </c:pt>
                <c:pt idx="14">
                  <c:v>102.96971356047932</c:v>
                </c:pt>
              </c:numCache>
            </c:numRef>
          </c:val>
          <c:smooth val="0"/>
        </c:ser>
        <c:dLbls>
          <c:showLegendKey val="0"/>
          <c:showVal val="0"/>
          <c:showCatName val="0"/>
          <c:showSerName val="0"/>
          <c:showPercent val="0"/>
          <c:showBubbleSize val="0"/>
        </c:dLbls>
        <c:marker val="1"/>
        <c:smooth val="0"/>
        <c:axId val="152354816"/>
        <c:axId val="341409088"/>
      </c:lineChart>
      <c:catAx>
        <c:axId val="152354816"/>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341409088"/>
        <c:crosses val="autoZero"/>
        <c:auto val="1"/>
        <c:lblAlgn val="ctr"/>
        <c:lblOffset val="100"/>
        <c:noMultiLvlLbl val="0"/>
      </c:catAx>
      <c:valAx>
        <c:axId val="341409088"/>
        <c:scaling>
          <c:orientation val="minMax"/>
          <c:min val="-100"/>
        </c:scaling>
        <c:delete val="0"/>
        <c:axPos val="l"/>
        <c:majorGridlines>
          <c:spPr>
            <a:ln w="9525" cap="flat" cmpd="sng" algn="ctr">
              <a:solidFill>
                <a:schemeClr val="tx1">
                  <a:lumMod val="50000"/>
                  <a:lumOff val="50000"/>
                </a:schemeClr>
              </a:solidFill>
              <a:round/>
            </a:ln>
            <a:effectLst/>
          </c:spPr>
        </c:majorGridlines>
        <c:numFmt formatCode="0;&quot;▲ &quot;0" sourceLinked="1"/>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52354816"/>
        <c:crosses val="autoZero"/>
        <c:crossBetween val="between"/>
      </c:valAx>
      <c:spPr>
        <a:noFill/>
        <a:ln>
          <a:solidFill>
            <a:schemeClr val="tx1">
              <a:lumMod val="50000"/>
              <a:lumOff val="50000"/>
            </a:schemeClr>
          </a:solidFill>
        </a:ln>
        <a:effectLst/>
      </c:spPr>
    </c:plotArea>
    <c:plotVisOnly val="1"/>
    <c:dispBlanksAs val="gap"/>
    <c:showDLblsOverMax val="0"/>
  </c:chart>
  <c:spPr>
    <a:noFill/>
    <a:ln>
      <a:noFill/>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8001254352146022E-2"/>
          <c:y val="4.9769612131816854E-2"/>
          <c:w val="0.89024051757594225"/>
          <c:h val="0.84283100029163016"/>
        </c:manualLayout>
      </c:layout>
      <c:barChart>
        <c:barDir val="col"/>
        <c:grouping val="clustered"/>
        <c:varyColors val="0"/>
        <c:ser>
          <c:idx val="0"/>
          <c:order val="0"/>
          <c:tx>
            <c:strRef>
              <c:f>A_全体_基金!$B$6</c:f>
              <c:strCache>
                <c:ptCount val="1"/>
                <c:pt idx="0">
                  <c:v>特別区承継財調基金
＋財源活用可能額（累計）</c:v>
                </c:pt>
              </c:strCache>
            </c:strRef>
          </c:tx>
          <c:spPr>
            <a:solidFill>
              <a:schemeClr val="bg2">
                <a:lumMod val="90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A_全体_基金!$C$2:$Q$2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A_全体_基金!$C$6:$Q$6</c:f>
              <c:numCache>
                <c:formatCode>#,##0_);[Red]\(#,##0\)</c:formatCode>
                <c:ptCount val="15"/>
                <c:pt idx="0">
                  <c:v>404.90600032999907</c:v>
                </c:pt>
                <c:pt idx="1">
                  <c:v>439.42800065999904</c:v>
                </c:pt>
                <c:pt idx="2">
                  <c:v>477.30600098999906</c:v>
                </c:pt>
                <c:pt idx="3">
                  <c:v>473.16000131999903</c:v>
                </c:pt>
                <c:pt idx="4">
                  <c:v>469.07000164999909</c:v>
                </c:pt>
                <c:pt idx="5">
                  <c:v>478.28445004471348</c:v>
                </c:pt>
                <c:pt idx="6">
                  <c:v>465.17851083220046</c:v>
                </c:pt>
                <c:pt idx="7">
                  <c:v>512.43016469598092</c:v>
                </c:pt>
                <c:pt idx="8">
                  <c:v>571.697999063304</c:v>
                </c:pt>
                <c:pt idx="9">
                  <c:v>621.33978370091904</c:v>
                </c:pt>
                <c:pt idx="10">
                  <c:v>702.48243473575064</c:v>
                </c:pt>
                <c:pt idx="11">
                  <c:v>795.63324728107932</c:v>
                </c:pt>
                <c:pt idx="12">
                  <c:v>885.31745812343183</c:v>
                </c:pt>
                <c:pt idx="13">
                  <c:v>1007.1617534509043</c:v>
                </c:pt>
                <c:pt idx="14">
                  <c:v>1110.1314670113836</c:v>
                </c:pt>
              </c:numCache>
            </c:numRef>
          </c:val>
        </c:ser>
        <c:ser>
          <c:idx val="1"/>
          <c:order val="1"/>
          <c:tx>
            <c:strRef>
              <c:f>A_全体_基金!$B$11</c:f>
              <c:strCache>
                <c:ptCount val="1"/>
                <c:pt idx="0">
                  <c:v>特別区承継財調基金
＋財源活用可能額（累計）</c:v>
                </c:pt>
              </c:strCache>
            </c:strRef>
          </c:tx>
          <c:spPr>
            <a:solidFill>
              <a:schemeClr val="tx1">
                <a:lumMod val="50000"/>
                <a:lumOff val="50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A_全体_基金!$C$2:$Q$2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A_全体_基金!$C$11:$Q$11</c:f>
              <c:numCache>
                <c:formatCode>#,##0_);[Red]\(#,##0\)</c:formatCode>
                <c:ptCount val="15"/>
                <c:pt idx="0">
                  <c:v>547.64600032999908</c:v>
                </c:pt>
                <c:pt idx="1">
                  <c:v>641.55800065999904</c:v>
                </c:pt>
                <c:pt idx="2">
                  <c:v>743.58600098999909</c:v>
                </c:pt>
                <c:pt idx="3">
                  <c:v>824.19000131999894</c:v>
                </c:pt>
                <c:pt idx="4">
                  <c:v>924.65000164999901</c:v>
                </c:pt>
                <c:pt idx="5">
                  <c:v>1038.4144500447135</c:v>
                </c:pt>
                <c:pt idx="6">
                  <c:v>1129.8585108322004</c:v>
                </c:pt>
                <c:pt idx="7">
                  <c:v>1281.6601646959809</c:v>
                </c:pt>
                <c:pt idx="8">
                  <c:v>1445.4779990633042</c:v>
                </c:pt>
                <c:pt idx="9">
                  <c:v>1599.6697837009192</c:v>
                </c:pt>
                <c:pt idx="10">
                  <c:v>1785.3624347357511</c:v>
                </c:pt>
                <c:pt idx="11">
                  <c:v>1983.0632472810794</c:v>
                </c:pt>
                <c:pt idx="12">
                  <c:v>2177.2974581234321</c:v>
                </c:pt>
                <c:pt idx="13">
                  <c:v>2403.6917534509043</c:v>
                </c:pt>
                <c:pt idx="14">
                  <c:v>2611.2114670113838</c:v>
                </c:pt>
              </c:numCache>
            </c:numRef>
          </c:val>
        </c:ser>
        <c:dLbls>
          <c:showLegendKey val="0"/>
          <c:showVal val="0"/>
          <c:showCatName val="0"/>
          <c:showSerName val="0"/>
          <c:showPercent val="0"/>
          <c:showBubbleSize val="0"/>
        </c:dLbls>
        <c:gapWidth val="80"/>
        <c:axId val="230871040"/>
        <c:axId val="115778112"/>
      </c:barChart>
      <c:catAx>
        <c:axId val="230871040"/>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15778112"/>
        <c:crosses val="autoZero"/>
        <c:auto val="1"/>
        <c:lblAlgn val="ctr"/>
        <c:lblOffset val="100"/>
        <c:noMultiLvlLbl val="0"/>
      </c:catAx>
      <c:valAx>
        <c:axId val="115778112"/>
        <c:scaling>
          <c:orientation val="minMax"/>
          <c:min val="-500"/>
        </c:scaling>
        <c:delete val="0"/>
        <c:axPos val="l"/>
        <c:majorGridlines>
          <c:spPr>
            <a:ln w="9525" cap="flat" cmpd="sng" algn="ctr">
              <a:solidFill>
                <a:schemeClr val="tx1">
                  <a:lumMod val="50000"/>
                  <a:lumOff val="50000"/>
                </a:schemeClr>
              </a:solidFill>
              <a:round/>
            </a:ln>
            <a:effectLst/>
          </c:spPr>
        </c:majorGridlines>
        <c:numFmt formatCode="#,##0;&quot;▲ &quot;#,##0" sourceLinked="0"/>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30871040"/>
        <c:crosses val="autoZero"/>
        <c:crossBetween val="between"/>
      </c:valAx>
      <c:spPr>
        <a:noFill/>
        <a:ln>
          <a:solidFill>
            <a:schemeClr val="tx1">
              <a:lumMod val="50000"/>
              <a:lumOff val="50000"/>
            </a:schemeClr>
          </a:solidFill>
        </a:ln>
        <a:effectLst/>
      </c:spPr>
    </c:plotArea>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500175381303146E-2"/>
          <c:y val="6.4622744941692414E-2"/>
          <c:w val="0.92160274320548641"/>
          <c:h val="0.81841522974185188"/>
        </c:manualLayout>
      </c:layout>
      <c:lineChart>
        <c:grouping val="standard"/>
        <c:varyColors val="0"/>
        <c:ser>
          <c:idx val="0"/>
          <c:order val="0"/>
          <c:tx>
            <c:strRef>
              <c:f>B_全体_収支!$B$9</c:f>
              <c:strCache>
                <c:ptCount val="1"/>
                <c:pt idx="0">
                  <c:v>計 E=A'+B+C+D</c:v>
                </c:pt>
              </c:strCache>
            </c:strRef>
          </c:tx>
          <c:spPr>
            <a:ln w="28575" cap="rnd">
              <a:solidFill>
                <a:srgbClr val="0070C0"/>
              </a:solidFill>
              <a:round/>
            </a:ln>
            <a:effectLst/>
          </c:spPr>
          <c:marker>
            <c:symbol val="triangle"/>
            <c:size val="10"/>
            <c:spPr>
              <a:solidFill>
                <a:srgbClr val="0070C0"/>
              </a:solidFill>
              <a:ln w="9525">
                <a:solidFill>
                  <a:srgbClr val="0070C0"/>
                </a:solidFill>
              </a:ln>
              <a:effectLst/>
            </c:spPr>
          </c:marker>
          <c:dLbls>
            <c:dLbl>
              <c:idx val="6"/>
              <c:layout>
                <c:manualLayout>
                  <c:x val="-2.6816763289204289E-2"/>
                  <c:y val="-0.10518987341772151"/>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B_全体_収支!$C$2:$Q$2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B_全体_収支!$C$9:$Q$9</c:f>
              <c:numCache>
                <c:formatCode>0;"▲ "0</c:formatCode>
                <c:ptCount val="15"/>
                <c:pt idx="0">
                  <c:v>30.541999999999977</c:v>
                </c:pt>
                <c:pt idx="1">
                  <c:v>65.777999999999963</c:v>
                </c:pt>
                <c:pt idx="2">
                  <c:v>76.323999999999941</c:v>
                </c:pt>
                <c:pt idx="3">
                  <c:v>57.529999999999973</c:v>
                </c:pt>
                <c:pt idx="4">
                  <c:v>78.165999999999983</c:v>
                </c:pt>
                <c:pt idx="5">
                  <c:v>90.980448064714381</c:v>
                </c:pt>
                <c:pt idx="6">
                  <c:v>68.290060457486987</c:v>
                </c:pt>
                <c:pt idx="7">
                  <c:v>128.72765353378043</c:v>
                </c:pt>
                <c:pt idx="8">
                  <c:v>140.74383403732307</c:v>
                </c:pt>
                <c:pt idx="9">
                  <c:v>131.46778430761509</c:v>
                </c:pt>
                <c:pt idx="10">
                  <c:v>163.00865070483158</c:v>
                </c:pt>
                <c:pt idx="11">
                  <c:v>175.77681221532862</c:v>
                </c:pt>
                <c:pt idx="12">
                  <c:v>186.56221084235244</c:v>
                </c:pt>
                <c:pt idx="13">
                  <c:v>195.82185382747238</c:v>
                </c:pt>
                <c:pt idx="14">
                  <c:v>203.43971356047928</c:v>
                </c:pt>
              </c:numCache>
            </c:numRef>
          </c:val>
          <c:smooth val="0"/>
        </c:ser>
        <c:ser>
          <c:idx val="1"/>
          <c:order val="1"/>
          <c:tx>
            <c:strRef>
              <c:f>B_全体_収支!$B$7</c:f>
              <c:strCache>
                <c:ptCount val="1"/>
                <c:pt idx="0">
                  <c:v>計 E=A+B+C+D</c:v>
                </c:pt>
              </c:strCache>
            </c:strRef>
          </c:tx>
          <c:spPr>
            <a:ln w="28575" cap="rnd">
              <a:solidFill>
                <a:schemeClr val="tx1"/>
              </a:solidFill>
              <a:round/>
            </a:ln>
            <a:effectLst/>
          </c:spPr>
          <c:marker>
            <c:symbol val="diamond"/>
            <c:size val="10"/>
            <c:spPr>
              <a:solidFill>
                <a:schemeClr val="tx1"/>
              </a:solidFill>
              <a:ln w="9525">
                <a:solidFill>
                  <a:schemeClr val="tx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B_全体_収支!$C$2:$Q$2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B_全体_収支!$C$7:$Q$7</c:f>
              <c:numCache>
                <c:formatCode>0;"▲ "0</c:formatCode>
                <c:ptCount val="15"/>
                <c:pt idx="0">
                  <c:v>-12.218000000000018</c:v>
                </c:pt>
                <c:pt idx="1">
                  <c:v>6.3879999999999644</c:v>
                </c:pt>
                <c:pt idx="2">
                  <c:v>12.173999999999943</c:v>
                </c:pt>
                <c:pt idx="3">
                  <c:v>-27.220000000000017</c:v>
                </c:pt>
                <c:pt idx="4">
                  <c:v>-26.384000000000011</c:v>
                </c:pt>
                <c:pt idx="5">
                  <c:v>-13.569551935285617</c:v>
                </c:pt>
                <c:pt idx="6">
                  <c:v>-36.25993954251301</c:v>
                </c:pt>
                <c:pt idx="7">
                  <c:v>24.177653533780436</c:v>
                </c:pt>
                <c:pt idx="8">
                  <c:v>36.193834037323064</c:v>
                </c:pt>
                <c:pt idx="9">
                  <c:v>26.917784307615065</c:v>
                </c:pt>
                <c:pt idx="10">
                  <c:v>58.458650704831598</c:v>
                </c:pt>
                <c:pt idx="11">
                  <c:v>71.22681221532865</c:v>
                </c:pt>
                <c:pt idx="12">
                  <c:v>82.012210842352488</c:v>
                </c:pt>
                <c:pt idx="13">
                  <c:v>91.271853827472398</c:v>
                </c:pt>
                <c:pt idx="14">
                  <c:v>98.889713560479322</c:v>
                </c:pt>
              </c:numCache>
            </c:numRef>
          </c:val>
          <c:smooth val="0"/>
        </c:ser>
        <c:dLbls>
          <c:showLegendKey val="0"/>
          <c:showVal val="0"/>
          <c:showCatName val="0"/>
          <c:showSerName val="0"/>
          <c:showPercent val="0"/>
          <c:showBubbleSize val="0"/>
        </c:dLbls>
        <c:marker val="1"/>
        <c:smooth val="0"/>
        <c:axId val="232048128"/>
        <c:axId val="115783872"/>
      </c:lineChart>
      <c:catAx>
        <c:axId val="232048128"/>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15783872"/>
        <c:crosses val="autoZero"/>
        <c:auto val="1"/>
        <c:lblAlgn val="ctr"/>
        <c:lblOffset val="100"/>
        <c:noMultiLvlLbl val="0"/>
      </c:catAx>
      <c:valAx>
        <c:axId val="115783872"/>
        <c:scaling>
          <c:orientation val="minMax"/>
          <c:min val="-100"/>
        </c:scaling>
        <c:delete val="0"/>
        <c:axPos val="l"/>
        <c:majorGridlines>
          <c:spPr>
            <a:ln w="9525" cap="flat" cmpd="sng" algn="ctr">
              <a:solidFill>
                <a:schemeClr val="tx1">
                  <a:lumMod val="50000"/>
                  <a:lumOff val="50000"/>
                </a:schemeClr>
              </a:solidFill>
              <a:round/>
            </a:ln>
            <a:effectLst/>
          </c:spPr>
        </c:majorGridlines>
        <c:numFmt formatCode="0;&quot;▲ &quot;0" sourceLinked="1"/>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32048128"/>
        <c:crosses val="autoZero"/>
        <c:crossBetween val="between"/>
      </c:valAx>
      <c:spPr>
        <a:noFill/>
        <a:ln>
          <a:solidFill>
            <a:schemeClr val="tx1">
              <a:lumMod val="50000"/>
              <a:lumOff val="50000"/>
            </a:schemeClr>
          </a:solidFill>
        </a:ln>
        <a:effectLst/>
      </c:spPr>
    </c:plotArea>
    <c:plotVisOnly val="1"/>
    <c:dispBlanksAs val="gap"/>
    <c:showDLblsOverMax val="0"/>
  </c:chart>
  <c:spPr>
    <a:noFill/>
    <a:ln>
      <a:noFill/>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9419006258971603E-2"/>
          <c:y val="4.9769612131816854E-2"/>
          <c:w val="0.8888174055380107"/>
          <c:h val="0.82958614727162561"/>
        </c:manualLayout>
      </c:layout>
      <c:barChart>
        <c:barDir val="col"/>
        <c:grouping val="clustered"/>
        <c:varyColors val="0"/>
        <c:ser>
          <c:idx val="0"/>
          <c:order val="0"/>
          <c:tx>
            <c:strRef>
              <c:f>B全体_基金!$B$6</c:f>
              <c:strCache>
                <c:ptCount val="1"/>
                <c:pt idx="0">
                  <c:v>特別区承継財調基金
＋財源活用可能額（累計）</c:v>
                </c:pt>
              </c:strCache>
            </c:strRef>
          </c:tx>
          <c:spPr>
            <a:solidFill>
              <a:schemeClr val="bg2"/>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B全体_基金!$C$2:$Q$2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B全体_基金!$C$6:$Q$6</c:f>
              <c:numCache>
                <c:formatCode>#,##0;"▲ "#,##0</c:formatCode>
                <c:ptCount val="15"/>
                <c:pt idx="0">
                  <c:v>382.90600032999907</c:v>
                </c:pt>
                <c:pt idx="1">
                  <c:v>406.39800065999907</c:v>
                </c:pt>
                <c:pt idx="2">
                  <c:v>435.67600098999895</c:v>
                </c:pt>
                <c:pt idx="3">
                  <c:v>425.56000131999895</c:v>
                </c:pt>
                <c:pt idx="4">
                  <c:v>416.28000164999901</c:v>
                </c:pt>
                <c:pt idx="5">
                  <c:v>419.81445004471334</c:v>
                </c:pt>
                <c:pt idx="6">
                  <c:v>400.65851083220036</c:v>
                </c:pt>
                <c:pt idx="7">
                  <c:v>441.9401646959808</c:v>
                </c:pt>
                <c:pt idx="8">
                  <c:v>495.2379990633039</c:v>
                </c:pt>
                <c:pt idx="9">
                  <c:v>539.25978370091889</c:v>
                </c:pt>
                <c:pt idx="10">
                  <c:v>614.82243473575045</c:v>
                </c:pt>
                <c:pt idx="11">
                  <c:v>703.15324728107919</c:v>
                </c:pt>
                <c:pt idx="12">
                  <c:v>788.79745812343162</c:v>
                </c:pt>
                <c:pt idx="13">
                  <c:v>907.27175345090404</c:v>
                </c:pt>
                <c:pt idx="14">
                  <c:v>1006.1614670113834</c:v>
                </c:pt>
              </c:numCache>
            </c:numRef>
          </c:val>
        </c:ser>
        <c:ser>
          <c:idx val="1"/>
          <c:order val="1"/>
          <c:tx>
            <c:strRef>
              <c:f>B全体_基金!$B$11</c:f>
              <c:strCache>
                <c:ptCount val="1"/>
                <c:pt idx="0">
                  <c:v>特別区承継財調基金
＋財源活用可能額（累計）</c:v>
                </c:pt>
              </c:strCache>
            </c:strRef>
          </c:tx>
          <c:spPr>
            <a:solidFill>
              <a:schemeClr val="tx1">
                <a:lumMod val="50000"/>
                <a:lumOff val="50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B全体_基金!$C$2:$Q$2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B全体_基金!$C$11:$Q$11</c:f>
              <c:numCache>
                <c:formatCode>#,##0;"▲ "#,##0</c:formatCode>
                <c:ptCount val="15"/>
                <c:pt idx="0">
                  <c:v>525.64600032999908</c:v>
                </c:pt>
                <c:pt idx="1">
                  <c:v>608.52800065999907</c:v>
                </c:pt>
                <c:pt idx="2">
                  <c:v>701.95600098999898</c:v>
                </c:pt>
                <c:pt idx="3">
                  <c:v>776.59000131999892</c:v>
                </c:pt>
                <c:pt idx="4">
                  <c:v>871.86000164999894</c:v>
                </c:pt>
                <c:pt idx="5">
                  <c:v>979.94445004471334</c:v>
                </c:pt>
                <c:pt idx="6">
                  <c:v>1065.3385108322004</c:v>
                </c:pt>
                <c:pt idx="7">
                  <c:v>1211.1701646959807</c:v>
                </c:pt>
                <c:pt idx="8">
                  <c:v>1369.0179990633037</c:v>
                </c:pt>
                <c:pt idx="9">
                  <c:v>1517.589783700919</c:v>
                </c:pt>
                <c:pt idx="10">
                  <c:v>1697.7024347357506</c:v>
                </c:pt>
                <c:pt idx="11">
                  <c:v>1890.5832472810794</c:v>
                </c:pt>
                <c:pt idx="12">
                  <c:v>2080.7774581234316</c:v>
                </c:pt>
                <c:pt idx="13">
                  <c:v>2303.8017534509045</c:v>
                </c:pt>
                <c:pt idx="14">
                  <c:v>2507.2414670113831</c:v>
                </c:pt>
              </c:numCache>
            </c:numRef>
          </c:val>
        </c:ser>
        <c:dLbls>
          <c:showLegendKey val="0"/>
          <c:showVal val="0"/>
          <c:showCatName val="0"/>
          <c:showSerName val="0"/>
          <c:showPercent val="0"/>
          <c:showBubbleSize val="0"/>
        </c:dLbls>
        <c:gapWidth val="80"/>
        <c:axId val="230067200"/>
        <c:axId val="115782144"/>
      </c:barChart>
      <c:catAx>
        <c:axId val="230067200"/>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15782144"/>
        <c:crosses val="autoZero"/>
        <c:auto val="1"/>
        <c:lblAlgn val="ctr"/>
        <c:lblOffset val="100"/>
        <c:noMultiLvlLbl val="0"/>
      </c:catAx>
      <c:valAx>
        <c:axId val="115782144"/>
        <c:scaling>
          <c:orientation val="minMax"/>
          <c:min val="-500"/>
        </c:scaling>
        <c:delete val="0"/>
        <c:axPos val="l"/>
        <c:majorGridlines>
          <c:spPr>
            <a:ln w="9525" cap="flat" cmpd="sng" algn="ctr">
              <a:solidFill>
                <a:schemeClr val="tx1">
                  <a:lumMod val="50000"/>
                  <a:lumOff val="50000"/>
                </a:schemeClr>
              </a:solidFill>
              <a:round/>
            </a:ln>
            <a:effectLst/>
          </c:spPr>
        </c:majorGridlines>
        <c:numFmt formatCode="#,##0;&quot;▲ &quot;#,##0" sourceLinked="1"/>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30067200"/>
        <c:crosses val="autoZero"/>
        <c:crossBetween val="between"/>
      </c:valAx>
      <c:spPr>
        <a:noFill/>
        <a:ln>
          <a:solidFill>
            <a:schemeClr val="tx1">
              <a:lumMod val="50000"/>
              <a:lumOff val="50000"/>
            </a:schemeClr>
          </a:solidFill>
        </a:ln>
        <a:effectLst/>
      </c:spPr>
    </c:plotArea>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500175381303146E-2"/>
          <c:y val="6.4622744941692414E-2"/>
          <c:w val="0.92160274320548641"/>
          <c:h val="0.81841522974185188"/>
        </c:manualLayout>
      </c:layout>
      <c:lineChart>
        <c:grouping val="standard"/>
        <c:varyColors val="0"/>
        <c:ser>
          <c:idx val="1"/>
          <c:order val="0"/>
          <c:tx>
            <c:strRef>
              <c:f>C_全体_収支!$B$7</c:f>
              <c:strCache>
                <c:ptCount val="1"/>
                <c:pt idx="0">
                  <c:v>計 E=A+B+C+D</c:v>
                </c:pt>
              </c:strCache>
            </c:strRef>
          </c:tx>
          <c:spPr>
            <a:ln w="28575" cap="rnd">
              <a:solidFill>
                <a:schemeClr val="tx1"/>
              </a:solidFill>
              <a:round/>
            </a:ln>
            <a:effectLst/>
          </c:spPr>
          <c:marker>
            <c:symbol val="diamond"/>
            <c:size val="10"/>
            <c:spPr>
              <a:solidFill>
                <a:schemeClr val="tx1"/>
              </a:solidFill>
              <a:ln w="9525">
                <a:solidFill>
                  <a:schemeClr val="tx1"/>
                </a:solidFill>
              </a:ln>
              <a:effectLst/>
            </c:spPr>
          </c:marker>
          <c:dLbls>
            <c:dLbl>
              <c:idx val="3"/>
              <c:layout>
                <c:manualLayout>
                  <c:x val="-2.9362637362637362E-2"/>
                  <c:y val="4.337552742616034E-2"/>
                </c:manualLayout>
              </c:layout>
              <c:dLblPos val="r"/>
              <c:showLegendKey val="0"/>
              <c:showVal val="1"/>
              <c:showCatName val="0"/>
              <c:showSerName val="0"/>
              <c:showPercent val="0"/>
              <c:showBubbleSize val="0"/>
              <c:extLst>
                <c:ext xmlns:c15="http://schemas.microsoft.com/office/drawing/2012/chart" uri="{CE6537A1-D6FC-4f65-9D91-7224C49458BB}"/>
              </c:extLst>
            </c:dLbl>
            <c:dLbl>
              <c:idx val="4"/>
              <c:layout>
                <c:manualLayout>
                  <c:x val="-2.9362637362637417E-2"/>
                  <c:y val="4.7594936708860607E-2"/>
                </c:manualLayout>
              </c:layout>
              <c:dLblPos val="r"/>
              <c:showLegendKey val="0"/>
              <c:showVal val="1"/>
              <c:showCatName val="0"/>
              <c:showSerName val="0"/>
              <c:showPercent val="0"/>
              <c:showBubbleSize val="0"/>
              <c:extLst>
                <c:ext xmlns:c15="http://schemas.microsoft.com/office/drawing/2012/chart" uri="{CE6537A1-D6FC-4f65-9D91-7224C49458BB}"/>
              </c:extLst>
            </c:dLbl>
            <c:dLbl>
              <c:idx val="6"/>
              <c:layout>
                <c:manualLayout>
                  <c:x val="-2.9362637362637362E-2"/>
                  <c:y val="-5.3670886075949366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C_全体_収支!$C$2:$Q$2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C_全体_収支!$C$7:$Q$7</c:f>
              <c:numCache>
                <c:formatCode>0;"▲ "0</c:formatCode>
                <c:ptCount val="15"/>
                <c:pt idx="0">
                  <c:v>-63.557999999999979</c:v>
                </c:pt>
                <c:pt idx="1">
                  <c:v>-45.255999999999986</c:v>
                </c:pt>
                <c:pt idx="2">
                  <c:v>-38.463999999999999</c:v>
                </c:pt>
                <c:pt idx="3">
                  <c:v>-76.132000000000005</c:v>
                </c:pt>
                <c:pt idx="4">
                  <c:v>-75.039999999999992</c:v>
                </c:pt>
                <c:pt idx="5">
                  <c:v>-64.819551935285588</c:v>
                </c:pt>
                <c:pt idx="6">
                  <c:v>-89.473939542513023</c:v>
                </c:pt>
                <c:pt idx="7">
                  <c:v>-30.000346466219519</c:v>
                </c:pt>
                <c:pt idx="8">
                  <c:v>-18.888165962676922</c:v>
                </c:pt>
                <c:pt idx="9">
                  <c:v>-27.888215692384904</c:v>
                </c:pt>
                <c:pt idx="10">
                  <c:v>2.608650704831601</c:v>
                </c:pt>
                <c:pt idx="11">
                  <c:v>15.372812215328635</c:v>
                </c:pt>
                <c:pt idx="12">
                  <c:v>25.654210842352462</c:v>
                </c:pt>
                <c:pt idx="13">
                  <c:v>34.439853827472461</c:v>
                </c:pt>
                <c:pt idx="14">
                  <c:v>40.173713560479328</c:v>
                </c:pt>
              </c:numCache>
            </c:numRef>
          </c:val>
          <c:smooth val="0"/>
        </c:ser>
        <c:ser>
          <c:idx val="0"/>
          <c:order val="1"/>
          <c:tx>
            <c:strRef>
              <c:f>C_全体_収支!$B$9</c:f>
              <c:strCache>
                <c:ptCount val="1"/>
                <c:pt idx="0">
                  <c:v>計 E=A'+B+C+D</c:v>
                </c:pt>
              </c:strCache>
            </c:strRef>
          </c:tx>
          <c:spPr>
            <a:ln w="28575" cap="rnd">
              <a:solidFill>
                <a:srgbClr val="0070C0"/>
              </a:solidFill>
              <a:round/>
            </a:ln>
            <a:effectLst/>
          </c:spPr>
          <c:marker>
            <c:symbol val="triangle"/>
            <c:size val="10"/>
            <c:spPr>
              <a:solidFill>
                <a:srgbClr val="0070C0"/>
              </a:solidFill>
              <a:ln w="9525">
                <a:solidFill>
                  <a:srgbClr val="0070C0"/>
                </a:solidFill>
              </a:ln>
              <a:effectLst/>
            </c:spPr>
          </c:marker>
          <c:dLbls>
            <c:dLbl>
              <c:idx val="6"/>
              <c:layout>
                <c:manualLayout>
                  <c:x val="-2.6816763289204289E-2"/>
                  <c:y val="-0.11362869198312237"/>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C_全体_収支!$C$2:$Q$2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C_全体_収支!$C$9:$Q$9</c:f>
              <c:numCache>
                <c:formatCode>0;"▲ "0</c:formatCode>
                <c:ptCount val="15"/>
                <c:pt idx="0">
                  <c:v>-20.797999999999981</c:v>
                </c:pt>
                <c:pt idx="1">
                  <c:v>14.133999999999997</c:v>
                </c:pt>
                <c:pt idx="2">
                  <c:v>25.686000000000007</c:v>
                </c:pt>
                <c:pt idx="3">
                  <c:v>8.6179999999999861</c:v>
                </c:pt>
                <c:pt idx="4">
                  <c:v>29.510000000000009</c:v>
                </c:pt>
                <c:pt idx="5">
                  <c:v>39.730448064714416</c:v>
                </c:pt>
                <c:pt idx="6">
                  <c:v>15.076060457486975</c:v>
                </c:pt>
                <c:pt idx="7">
                  <c:v>74.549653533780472</c:v>
                </c:pt>
                <c:pt idx="8">
                  <c:v>85.661834037323075</c:v>
                </c:pt>
                <c:pt idx="9">
                  <c:v>76.661784307615093</c:v>
                </c:pt>
                <c:pt idx="10">
                  <c:v>107.15865070483162</c:v>
                </c:pt>
                <c:pt idx="11">
                  <c:v>119.92281221532863</c:v>
                </c:pt>
                <c:pt idx="12">
                  <c:v>130.20421084235244</c:v>
                </c:pt>
                <c:pt idx="13">
                  <c:v>138.98985382747244</c:v>
                </c:pt>
                <c:pt idx="14">
                  <c:v>144.72371356047935</c:v>
                </c:pt>
              </c:numCache>
            </c:numRef>
          </c:val>
          <c:smooth val="0"/>
        </c:ser>
        <c:dLbls>
          <c:showLegendKey val="0"/>
          <c:showVal val="0"/>
          <c:showCatName val="0"/>
          <c:showSerName val="0"/>
          <c:showPercent val="0"/>
          <c:showBubbleSize val="0"/>
        </c:dLbls>
        <c:marker val="1"/>
        <c:smooth val="0"/>
        <c:axId val="232902144"/>
        <c:axId val="115784448"/>
      </c:lineChart>
      <c:catAx>
        <c:axId val="232902144"/>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15784448"/>
        <c:crosses val="autoZero"/>
        <c:auto val="1"/>
        <c:lblAlgn val="ctr"/>
        <c:lblOffset val="100"/>
        <c:noMultiLvlLbl val="0"/>
      </c:catAx>
      <c:valAx>
        <c:axId val="115784448"/>
        <c:scaling>
          <c:orientation val="minMax"/>
          <c:max val="250"/>
          <c:min val="-100"/>
        </c:scaling>
        <c:delete val="0"/>
        <c:axPos val="l"/>
        <c:majorGridlines>
          <c:spPr>
            <a:ln w="9525" cap="flat" cmpd="sng" algn="ctr">
              <a:solidFill>
                <a:schemeClr val="tx1">
                  <a:lumMod val="50000"/>
                  <a:lumOff val="50000"/>
                </a:schemeClr>
              </a:solidFill>
              <a:round/>
            </a:ln>
            <a:effectLst/>
          </c:spPr>
        </c:majorGridlines>
        <c:numFmt formatCode="0;&quot;▲ &quot;0" sourceLinked="1"/>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32902144"/>
        <c:crosses val="autoZero"/>
        <c:crossBetween val="between"/>
      </c:valAx>
      <c:spPr>
        <a:noFill/>
        <a:ln>
          <a:solidFill>
            <a:schemeClr val="tx1">
              <a:lumMod val="50000"/>
              <a:lumOff val="50000"/>
            </a:schemeClr>
          </a:solidFill>
        </a:ln>
        <a:effectLst/>
      </c:spPr>
    </c:plotArea>
    <c:plotVisOnly val="1"/>
    <c:dispBlanksAs val="gap"/>
    <c:showDLblsOverMax val="0"/>
  </c:chart>
  <c:spPr>
    <a:noFill/>
    <a:ln>
      <a:noFill/>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998527105868696E-2"/>
          <c:y val="4.9769612131816854E-2"/>
          <c:w val="0.89024558062232007"/>
          <c:h val="0.84283100029163016"/>
        </c:manualLayout>
      </c:layout>
      <c:barChart>
        <c:barDir val="col"/>
        <c:grouping val="clustered"/>
        <c:varyColors val="0"/>
        <c:ser>
          <c:idx val="0"/>
          <c:order val="0"/>
          <c:tx>
            <c:strRef>
              <c:f>C_全体_基金!$B$6</c:f>
              <c:strCache>
                <c:ptCount val="1"/>
                <c:pt idx="0">
                  <c:v>特別区承継財調基金
＋財源活用可能額（累計）</c:v>
                </c:pt>
              </c:strCache>
            </c:strRef>
          </c:tx>
          <c:spPr>
            <a:solidFill>
              <a:schemeClr val="bg2">
                <a:lumMod val="90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C_全体_基金!$C$2:$Q$2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C_全体_基金!$C$6:$Q$6</c:f>
              <c:numCache>
                <c:formatCode>0;"▲ "0</c:formatCode>
                <c:ptCount val="15"/>
                <c:pt idx="0">
                  <c:v>275.5660003299991</c:v>
                </c:pt>
                <c:pt idx="1">
                  <c:v>247.41400065999912</c:v>
                </c:pt>
                <c:pt idx="2">
                  <c:v>226.05400098999911</c:v>
                </c:pt>
                <c:pt idx="3">
                  <c:v>167.02600131999912</c:v>
                </c:pt>
                <c:pt idx="4">
                  <c:v>109.09000164999912</c:v>
                </c:pt>
                <c:pt idx="5">
                  <c:v>61.374450044713534</c:v>
                </c:pt>
                <c:pt idx="6">
                  <c:v>-10.995489167799494</c:v>
                </c:pt>
                <c:pt idx="7">
                  <c:v>-23.891835304019011</c:v>
                </c:pt>
                <c:pt idx="8">
                  <c:v>-25.676000936695928</c:v>
                </c:pt>
                <c:pt idx="9">
                  <c:v>-36.460216299080827</c:v>
                </c:pt>
                <c:pt idx="10">
                  <c:v>-16.747565264249225</c:v>
                </c:pt>
                <c:pt idx="11">
                  <c:v>15.729247281079408</c:v>
                </c:pt>
                <c:pt idx="12">
                  <c:v>45.01545812343187</c:v>
                </c:pt>
                <c:pt idx="13">
                  <c:v>106.65775345090434</c:v>
                </c:pt>
                <c:pt idx="14">
                  <c:v>146.83146701138367</c:v>
                </c:pt>
              </c:numCache>
            </c:numRef>
          </c:val>
        </c:ser>
        <c:ser>
          <c:idx val="1"/>
          <c:order val="1"/>
          <c:tx>
            <c:strRef>
              <c:f>C_全体_基金!$B$11</c:f>
              <c:strCache>
                <c:ptCount val="1"/>
                <c:pt idx="0">
                  <c:v>特別区承継財調基金
＋財源活用可能額（累計）</c:v>
                </c:pt>
              </c:strCache>
            </c:strRef>
          </c:tx>
          <c:spPr>
            <a:solidFill>
              <a:schemeClr val="tx1">
                <a:lumMod val="50000"/>
                <a:lumOff val="50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C_全体_基金!$C$2:$Q$2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C_全体_基金!$C$11:$Q$11</c:f>
              <c:numCache>
                <c:formatCode>#,##0;"▲ "#,##0</c:formatCode>
                <c:ptCount val="15"/>
                <c:pt idx="0">
                  <c:v>418.30600032999916</c:v>
                </c:pt>
                <c:pt idx="1">
                  <c:v>449.54400065999914</c:v>
                </c:pt>
                <c:pt idx="2">
                  <c:v>492.33400098999908</c:v>
                </c:pt>
                <c:pt idx="3">
                  <c:v>518.05600131999904</c:v>
                </c:pt>
                <c:pt idx="4">
                  <c:v>564.67000164999911</c:v>
                </c:pt>
                <c:pt idx="5">
                  <c:v>621.50445004471351</c:v>
                </c:pt>
                <c:pt idx="6">
                  <c:v>653.68451083220043</c:v>
                </c:pt>
                <c:pt idx="7">
                  <c:v>745.33816469598105</c:v>
                </c:pt>
                <c:pt idx="8">
                  <c:v>848.10399906330417</c:v>
                </c:pt>
                <c:pt idx="9">
                  <c:v>941.86978370091913</c:v>
                </c:pt>
                <c:pt idx="10">
                  <c:v>1066.1324347357508</c:v>
                </c:pt>
                <c:pt idx="11">
                  <c:v>1203.1592472810796</c:v>
                </c:pt>
                <c:pt idx="12">
                  <c:v>1336.9954581234319</c:v>
                </c:pt>
                <c:pt idx="13">
                  <c:v>1503.1877534509044</c:v>
                </c:pt>
                <c:pt idx="14">
                  <c:v>1647.9114670113836</c:v>
                </c:pt>
              </c:numCache>
            </c:numRef>
          </c:val>
        </c:ser>
        <c:dLbls>
          <c:showLegendKey val="0"/>
          <c:showVal val="0"/>
          <c:showCatName val="0"/>
          <c:showSerName val="0"/>
          <c:showPercent val="0"/>
          <c:showBubbleSize val="0"/>
        </c:dLbls>
        <c:gapWidth val="80"/>
        <c:axId val="233300992"/>
        <c:axId val="348493440"/>
      </c:barChart>
      <c:catAx>
        <c:axId val="233300992"/>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348493440"/>
        <c:crosses val="autoZero"/>
        <c:auto val="1"/>
        <c:lblAlgn val="ctr"/>
        <c:lblOffset val="100"/>
        <c:noMultiLvlLbl val="0"/>
      </c:catAx>
      <c:valAx>
        <c:axId val="348493440"/>
        <c:scaling>
          <c:orientation val="minMax"/>
          <c:max val="3000"/>
        </c:scaling>
        <c:delete val="0"/>
        <c:axPos val="l"/>
        <c:majorGridlines>
          <c:spPr>
            <a:ln w="9525" cap="flat" cmpd="sng" algn="ctr">
              <a:solidFill>
                <a:schemeClr val="tx1">
                  <a:lumMod val="50000"/>
                  <a:lumOff val="50000"/>
                </a:schemeClr>
              </a:solidFill>
              <a:round/>
            </a:ln>
            <a:effectLst/>
          </c:spPr>
        </c:majorGridlines>
        <c:numFmt formatCode="#,##0;&quot;▲ &quot;#,##0" sourceLinked="0"/>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33300992"/>
        <c:crosses val="autoZero"/>
        <c:crossBetween val="between"/>
        <c:majorUnit val="500"/>
      </c:valAx>
      <c:spPr>
        <a:noFill/>
        <a:ln>
          <a:solidFill>
            <a:schemeClr val="tx1">
              <a:lumMod val="50000"/>
              <a:lumOff val="50000"/>
            </a:schemeClr>
          </a:solidFill>
        </a:ln>
        <a:effectLst/>
      </c:spPr>
    </c:plotArea>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4322456641496287E-2"/>
          <c:y val="6.4622744941692414E-2"/>
          <c:w val="0.92019164121961827"/>
          <c:h val="0.81841522974185188"/>
        </c:manualLayout>
      </c:layout>
      <c:lineChart>
        <c:grouping val="standard"/>
        <c:varyColors val="0"/>
        <c:ser>
          <c:idx val="1"/>
          <c:order val="0"/>
          <c:tx>
            <c:strRef>
              <c:f>D_全体_収支!$B$7</c:f>
              <c:strCache>
                <c:ptCount val="1"/>
                <c:pt idx="0">
                  <c:v>計 E=A+B+C+D</c:v>
                </c:pt>
              </c:strCache>
            </c:strRef>
          </c:tx>
          <c:spPr>
            <a:ln w="28575" cap="rnd">
              <a:solidFill>
                <a:schemeClr val="tx1"/>
              </a:solidFill>
              <a:round/>
            </a:ln>
            <a:effectLst/>
          </c:spPr>
          <c:marker>
            <c:symbol val="diamond"/>
            <c:size val="10"/>
            <c:spPr>
              <a:solidFill>
                <a:schemeClr val="tx1"/>
              </a:solidFill>
              <a:ln w="9525">
                <a:solidFill>
                  <a:schemeClr val="tx1"/>
                </a:solidFill>
              </a:ln>
              <a:effectLst/>
            </c:spPr>
          </c:marker>
          <c:dLbls>
            <c:dLbl>
              <c:idx val="0"/>
              <c:layout>
                <c:manualLayout>
                  <c:x val="-2.9362637362637362E-2"/>
                  <c:y val="3.9156118143459914E-2"/>
                </c:manualLayout>
              </c:layout>
              <c:dLblPos val="r"/>
              <c:showLegendKey val="0"/>
              <c:showVal val="1"/>
              <c:showCatName val="0"/>
              <c:showSerName val="0"/>
              <c:showPercent val="0"/>
              <c:showBubbleSize val="0"/>
              <c:extLst>
                <c:ext xmlns:c15="http://schemas.microsoft.com/office/drawing/2012/chart" uri="{CE6537A1-D6FC-4f65-9D91-7224C49458BB}"/>
              </c:extLst>
            </c:dLbl>
            <c:dLbl>
              <c:idx val="3"/>
              <c:layout>
                <c:manualLayout>
                  <c:x val="-2.9362637362637362E-2"/>
                  <c:y val="2.649789029535865E-2"/>
                </c:manualLayout>
              </c:layout>
              <c:dLblPos val="r"/>
              <c:showLegendKey val="0"/>
              <c:showVal val="1"/>
              <c:showCatName val="0"/>
              <c:showSerName val="0"/>
              <c:showPercent val="0"/>
              <c:showBubbleSize val="0"/>
              <c:extLst>
                <c:ext xmlns:c15="http://schemas.microsoft.com/office/drawing/2012/chart" uri="{CE6537A1-D6FC-4f65-9D91-7224C49458BB}"/>
              </c:extLst>
            </c:dLbl>
            <c:dLbl>
              <c:idx val="4"/>
              <c:layout>
                <c:manualLayout>
                  <c:x val="-2.9362637362637417E-2"/>
                  <c:y val="4.337552742616034E-2"/>
                </c:manualLayout>
              </c:layout>
              <c:dLblPos val="r"/>
              <c:showLegendKey val="0"/>
              <c:showVal val="1"/>
              <c:showCatName val="0"/>
              <c:showSerName val="0"/>
              <c:showPercent val="0"/>
              <c:showBubbleSize val="0"/>
              <c:extLst>
                <c:ext xmlns:c15="http://schemas.microsoft.com/office/drawing/2012/chart" uri="{CE6537A1-D6FC-4f65-9D91-7224C49458BB}"/>
              </c:extLst>
            </c:dLbl>
            <c:dLbl>
              <c:idx val="5"/>
              <c:layout>
                <c:manualLayout>
                  <c:x val="-2.9362637362637417E-2"/>
                  <c:y val="5.1814345991561025E-2"/>
                </c:manualLayout>
              </c:layout>
              <c:dLblPos val="r"/>
              <c:showLegendKey val="0"/>
              <c:showVal val="1"/>
              <c:showCatName val="0"/>
              <c:showSerName val="0"/>
              <c:showPercent val="0"/>
              <c:showBubbleSize val="0"/>
              <c:extLst>
                <c:ext xmlns:c15="http://schemas.microsoft.com/office/drawing/2012/chart" uri="{CE6537A1-D6FC-4f65-9D91-7224C49458BB}"/>
              </c:extLst>
            </c:dLbl>
            <c:dLbl>
              <c:idx val="6"/>
              <c:layout>
                <c:manualLayout>
                  <c:x val="-2.9362637362637362E-2"/>
                  <c:y val="-6.6329113924050637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D_全体_収支!$C$2:$Q$2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D_全体_収支!$C$7:$Q$7</c:f>
              <c:numCache>
                <c:formatCode>0;"▲ "0</c:formatCode>
                <c:ptCount val="15"/>
                <c:pt idx="0">
                  <c:v>-74.407999999999987</c:v>
                </c:pt>
                <c:pt idx="1">
                  <c:v>-56.235999999999997</c:v>
                </c:pt>
                <c:pt idx="2">
                  <c:v>-46.993999999999986</c:v>
                </c:pt>
                <c:pt idx="3">
                  <c:v>-79.922000000000011</c:v>
                </c:pt>
                <c:pt idx="4">
                  <c:v>-78.199999999999974</c:v>
                </c:pt>
                <c:pt idx="5">
                  <c:v>-69.759551935285558</c:v>
                </c:pt>
                <c:pt idx="6">
                  <c:v>-94.993939542513061</c:v>
                </c:pt>
                <c:pt idx="7">
                  <c:v>-35.600346466219527</c:v>
                </c:pt>
                <c:pt idx="8">
                  <c:v>-24.488165962676931</c:v>
                </c:pt>
                <c:pt idx="9">
                  <c:v>-32.688215692384915</c:v>
                </c:pt>
                <c:pt idx="10">
                  <c:v>-1.5613492951683923</c:v>
                </c:pt>
                <c:pt idx="11">
                  <c:v>12.012812215328653</c:v>
                </c:pt>
                <c:pt idx="12">
                  <c:v>23.084210842352444</c:v>
                </c:pt>
                <c:pt idx="13">
                  <c:v>32.559853827472445</c:v>
                </c:pt>
                <c:pt idx="14">
                  <c:v>37.583713560479339</c:v>
                </c:pt>
              </c:numCache>
            </c:numRef>
          </c:val>
          <c:smooth val="0"/>
        </c:ser>
        <c:ser>
          <c:idx val="0"/>
          <c:order val="1"/>
          <c:tx>
            <c:strRef>
              <c:f>D_全体_収支!$B$9</c:f>
              <c:strCache>
                <c:ptCount val="1"/>
                <c:pt idx="0">
                  <c:v>計 E=A'+B+C+D</c:v>
                </c:pt>
              </c:strCache>
            </c:strRef>
          </c:tx>
          <c:spPr>
            <a:ln w="28575" cap="rnd">
              <a:solidFill>
                <a:srgbClr val="0070C0"/>
              </a:solidFill>
              <a:round/>
            </a:ln>
            <a:effectLst/>
          </c:spPr>
          <c:marker>
            <c:symbol val="triangle"/>
            <c:size val="10"/>
            <c:spPr>
              <a:solidFill>
                <a:srgbClr val="0070C0"/>
              </a:solidFill>
              <a:ln w="9525">
                <a:solidFill>
                  <a:srgbClr val="0070C0"/>
                </a:solidFill>
              </a:ln>
              <a:effectLst/>
            </c:spPr>
          </c:marker>
          <c:dLbls>
            <c:dLbl>
              <c:idx val="6"/>
              <c:layout>
                <c:manualLayout>
                  <c:x val="-2.6816763289204289E-2"/>
                  <c:y val="-6.7215189873417805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D_全体_収支!$C$2:$Q$2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D_全体_収支!$C$9:$Q$9</c:f>
              <c:numCache>
                <c:formatCode>0;"▲ "0</c:formatCode>
                <c:ptCount val="15"/>
                <c:pt idx="0">
                  <c:v>-31.647999999999982</c:v>
                </c:pt>
                <c:pt idx="1">
                  <c:v>3.153999999999999</c:v>
                </c:pt>
                <c:pt idx="2">
                  <c:v>17.156000000000013</c:v>
                </c:pt>
                <c:pt idx="3">
                  <c:v>4.8279999999999879</c:v>
                </c:pt>
                <c:pt idx="4">
                  <c:v>26.350000000000023</c:v>
                </c:pt>
                <c:pt idx="5">
                  <c:v>34.790448064714425</c:v>
                </c:pt>
                <c:pt idx="6">
                  <c:v>9.5560604574869696</c:v>
                </c:pt>
                <c:pt idx="7">
                  <c:v>68.949653533780463</c:v>
                </c:pt>
                <c:pt idx="8">
                  <c:v>80.061834037323067</c:v>
                </c:pt>
                <c:pt idx="9">
                  <c:v>71.861784307615096</c:v>
                </c:pt>
                <c:pt idx="10">
                  <c:v>102.9886507048316</c:v>
                </c:pt>
                <c:pt idx="11">
                  <c:v>116.56281221532865</c:v>
                </c:pt>
                <c:pt idx="12">
                  <c:v>127.63421084235245</c:v>
                </c:pt>
                <c:pt idx="13">
                  <c:v>137.10985382747245</c:v>
                </c:pt>
                <c:pt idx="14">
                  <c:v>142.13371356047935</c:v>
                </c:pt>
              </c:numCache>
            </c:numRef>
          </c:val>
          <c:smooth val="0"/>
        </c:ser>
        <c:dLbls>
          <c:showLegendKey val="0"/>
          <c:showVal val="0"/>
          <c:showCatName val="0"/>
          <c:showSerName val="0"/>
          <c:showPercent val="0"/>
          <c:showBubbleSize val="0"/>
        </c:dLbls>
        <c:marker val="1"/>
        <c:smooth val="0"/>
        <c:axId val="232596992"/>
        <c:axId val="233089856"/>
      </c:lineChart>
      <c:catAx>
        <c:axId val="232596992"/>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33089856"/>
        <c:crosses val="autoZero"/>
        <c:auto val="1"/>
        <c:lblAlgn val="ctr"/>
        <c:lblOffset val="100"/>
        <c:noMultiLvlLbl val="0"/>
      </c:catAx>
      <c:valAx>
        <c:axId val="233089856"/>
        <c:scaling>
          <c:orientation val="minMax"/>
          <c:max val="250"/>
          <c:min val="-100"/>
        </c:scaling>
        <c:delete val="0"/>
        <c:axPos val="l"/>
        <c:majorGridlines>
          <c:spPr>
            <a:ln w="9525" cap="flat" cmpd="sng" algn="ctr">
              <a:solidFill>
                <a:schemeClr val="tx1">
                  <a:lumMod val="50000"/>
                  <a:lumOff val="50000"/>
                </a:schemeClr>
              </a:solidFill>
              <a:round/>
            </a:ln>
            <a:effectLst/>
          </c:spPr>
        </c:majorGridlines>
        <c:numFmt formatCode="0;&quot;▲ &quot;0" sourceLinked="1"/>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32596992"/>
        <c:crosses val="autoZero"/>
        <c:crossBetween val="between"/>
      </c:valAx>
      <c:spPr>
        <a:noFill/>
        <a:ln>
          <a:solidFill>
            <a:schemeClr val="tx1">
              <a:lumMod val="50000"/>
              <a:lumOff val="50000"/>
            </a:schemeClr>
          </a:solidFill>
        </a:ln>
        <a:effectLst/>
      </c:spPr>
    </c:plotArea>
    <c:plotVisOnly val="1"/>
    <c:dispBlanksAs val="gap"/>
    <c:showDLblsOverMax val="0"/>
  </c:chart>
  <c:spPr>
    <a:noFill/>
    <a:ln>
      <a:noFill/>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6558412802434204E-2"/>
          <c:y val="4.9769612131816854E-2"/>
          <c:w val="0.89170380085657897"/>
          <c:h val="0.84283100029163016"/>
        </c:manualLayout>
      </c:layout>
      <c:barChart>
        <c:barDir val="col"/>
        <c:grouping val="clustered"/>
        <c:varyColors val="0"/>
        <c:ser>
          <c:idx val="0"/>
          <c:order val="0"/>
          <c:tx>
            <c:strRef>
              <c:f>D_全体_基金!$B$6</c:f>
              <c:strCache>
                <c:ptCount val="1"/>
                <c:pt idx="0">
                  <c:v>特別区承継財調基金
＋財源活用可能額（累計）</c:v>
                </c:pt>
              </c:strCache>
            </c:strRef>
          </c:tx>
          <c:spPr>
            <a:solidFill>
              <a:schemeClr val="bg2">
                <a:lumMod val="90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D_全体_基金!$C$2:$Q$2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D_全体_基金!$C$6:$Q$6</c:f>
              <c:numCache>
                <c:formatCode>#,##0;"▲ "#,##0</c:formatCode>
                <c:ptCount val="15"/>
                <c:pt idx="0">
                  <c:v>254.71600032999908</c:v>
                </c:pt>
                <c:pt idx="1">
                  <c:v>215.58400065999911</c:v>
                </c:pt>
                <c:pt idx="2">
                  <c:v>185.6940009899991</c:v>
                </c:pt>
                <c:pt idx="3">
                  <c:v>122.87600131999908</c:v>
                </c:pt>
                <c:pt idx="4">
                  <c:v>61.780001649999107</c:v>
                </c:pt>
                <c:pt idx="5">
                  <c:v>9.1244500447135461</c:v>
                </c:pt>
                <c:pt idx="6">
                  <c:v>-68.765489167799501</c:v>
                </c:pt>
                <c:pt idx="7">
                  <c:v>-87.261835304019016</c:v>
                </c:pt>
                <c:pt idx="8">
                  <c:v>-94.64600093669597</c:v>
                </c:pt>
                <c:pt idx="9">
                  <c:v>-110.23021629908087</c:v>
                </c:pt>
                <c:pt idx="10">
                  <c:v>-94.687565264249258</c:v>
                </c:pt>
                <c:pt idx="11">
                  <c:v>-65.570752718920616</c:v>
                </c:pt>
                <c:pt idx="12">
                  <c:v>-38.85454187656817</c:v>
                </c:pt>
                <c:pt idx="13">
                  <c:v>20.907753450904274</c:v>
                </c:pt>
                <c:pt idx="14">
                  <c:v>58.491467011383612</c:v>
                </c:pt>
              </c:numCache>
            </c:numRef>
          </c:val>
        </c:ser>
        <c:ser>
          <c:idx val="1"/>
          <c:order val="1"/>
          <c:tx>
            <c:strRef>
              <c:f>D_全体_基金!$B$11</c:f>
              <c:strCache>
                <c:ptCount val="1"/>
                <c:pt idx="0">
                  <c:v>特別区承継財調基金
＋財源活用可能額（累計）</c:v>
                </c:pt>
              </c:strCache>
            </c:strRef>
          </c:tx>
          <c:spPr>
            <a:solidFill>
              <a:schemeClr val="tx1">
                <a:lumMod val="50000"/>
                <a:lumOff val="50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D_全体_基金!$C$2:$Q$2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D_全体_基金!$C$11:$Q$11</c:f>
              <c:numCache>
                <c:formatCode>#,##0;"▲ "#,##0</c:formatCode>
                <c:ptCount val="15"/>
                <c:pt idx="0">
                  <c:v>397.45600032999909</c:v>
                </c:pt>
                <c:pt idx="1">
                  <c:v>417.7140006599991</c:v>
                </c:pt>
                <c:pt idx="2">
                  <c:v>451.97400098999913</c:v>
                </c:pt>
                <c:pt idx="3">
                  <c:v>473.90600131999918</c:v>
                </c:pt>
                <c:pt idx="4">
                  <c:v>517.36000164999916</c:v>
                </c:pt>
                <c:pt idx="5">
                  <c:v>569.25445004471362</c:v>
                </c:pt>
                <c:pt idx="6">
                  <c:v>595.91451083220056</c:v>
                </c:pt>
                <c:pt idx="7">
                  <c:v>681.96816469598105</c:v>
                </c:pt>
                <c:pt idx="8">
                  <c:v>779.13399906330415</c:v>
                </c:pt>
                <c:pt idx="9">
                  <c:v>868.09978370091915</c:v>
                </c:pt>
                <c:pt idx="10">
                  <c:v>988.19243473575079</c:v>
                </c:pt>
                <c:pt idx="11">
                  <c:v>1121.8592472810794</c:v>
                </c:pt>
                <c:pt idx="12">
                  <c:v>1253.1254581234321</c:v>
                </c:pt>
                <c:pt idx="13">
                  <c:v>1417.4377534509044</c:v>
                </c:pt>
                <c:pt idx="14">
                  <c:v>1559.5714670113839</c:v>
                </c:pt>
              </c:numCache>
            </c:numRef>
          </c:val>
        </c:ser>
        <c:dLbls>
          <c:showLegendKey val="0"/>
          <c:showVal val="0"/>
          <c:showCatName val="0"/>
          <c:showSerName val="0"/>
          <c:showPercent val="0"/>
          <c:showBubbleSize val="0"/>
        </c:dLbls>
        <c:gapWidth val="80"/>
        <c:axId val="233864704"/>
        <c:axId val="233092736"/>
      </c:barChart>
      <c:catAx>
        <c:axId val="233864704"/>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33092736"/>
        <c:crosses val="autoZero"/>
        <c:auto val="1"/>
        <c:lblAlgn val="ctr"/>
        <c:lblOffset val="100"/>
        <c:noMultiLvlLbl val="0"/>
      </c:catAx>
      <c:valAx>
        <c:axId val="233092736"/>
        <c:scaling>
          <c:orientation val="minMax"/>
          <c:max val="3000"/>
        </c:scaling>
        <c:delete val="0"/>
        <c:axPos val="l"/>
        <c:majorGridlines>
          <c:spPr>
            <a:ln w="9525" cap="flat" cmpd="sng" algn="ctr">
              <a:solidFill>
                <a:schemeClr val="tx1">
                  <a:lumMod val="50000"/>
                  <a:lumOff val="50000"/>
                </a:schemeClr>
              </a:solidFill>
              <a:round/>
            </a:ln>
            <a:effectLst/>
          </c:spPr>
        </c:majorGridlines>
        <c:numFmt formatCode="#,##0;&quot;▲ &quot;#,##0" sourceLinked="0"/>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33864704"/>
        <c:crosses val="autoZero"/>
        <c:crossBetween val="between"/>
        <c:majorUnit val="500"/>
      </c:valAx>
      <c:spPr>
        <a:noFill/>
        <a:ln>
          <a:solidFill>
            <a:schemeClr val="tx1">
              <a:lumMod val="50000"/>
              <a:lumOff val="50000"/>
            </a:schemeClr>
          </a:solidFill>
        </a:ln>
        <a:effectLst/>
      </c:spPr>
    </c:plotArea>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4306888" cy="33972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5629275" y="0"/>
            <a:ext cx="4308475" cy="339725"/>
          </a:xfrm>
          <a:prstGeom prst="rect">
            <a:avLst/>
          </a:prstGeom>
        </p:spPr>
        <p:txBody>
          <a:bodyPr vert="horz" lIns="91440" tIns="45720" rIns="91440" bIns="45720" rtlCol="0"/>
          <a:lstStyle>
            <a:lvl1pPr algn="r">
              <a:defRPr sz="1200"/>
            </a:lvl1pPr>
          </a:lstStyle>
          <a:p>
            <a:fld id="{B49BA508-E79A-43B4-A402-2FA8DA5C0D44}" type="datetimeFigureOut">
              <a:rPr kumimoji="1" lang="ja-JP" altLang="en-US" smtClean="0"/>
              <a:pPr/>
              <a:t>2017/11/8</a:t>
            </a:fld>
            <a:endParaRPr kumimoji="1" lang="ja-JP" altLang="en-US"/>
          </a:p>
        </p:txBody>
      </p:sp>
      <p:sp>
        <p:nvSpPr>
          <p:cNvPr id="4" name="フッター プレースホルダ 3"/>
          <p:cNvSpPr>
            <a:spLocks noGrp="1"/>
          </p:cNvSpPr>
          <p:nvPr>
            <p:ph type="ftr" sz="quarter" idx="2"/>
          </p:nvPr>
        </p:nvSpPr>
        <p:spPr>
          <a:xfrm>
            <a:off x="0" y="6465888"/>
            <a:ext cx="4306888" cy="33972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5629275" y="6465888"/>
            <a:ext cx="4308475" cy="339725"/>
          </a:xfrm>
          <a:prstGeom prst="rect">
            <a:avLst/>
          </a:prstGeom>
        </p:spPr>
        <p:txBody>
          <a:bodyPr vert="horz" lIns="91440" tIns="45720" rIns="91440" bIns="45720" rtlCol="0" anchor="b"/>
          <a:lstStyle>
            <a:lvl1pPr algn="r">
              <a:defRPr sz="1200"/>
            </a:lvl1pPr>
          </a:lstStyle>
          <a:p>
            <a:fld id="{53B13814-3325-45C6-8972-DC958694BEC7}" type="slidenum">
              <a:rPr kumimoji="1" lang="ja-JP" altLang="en-US" smtClean="0"/>
              <a:pPr/>
              <a:t>‹#›</a:t>
            </a:fld>
            <a:endParaRPr kumimoji="1" lang="ja-JP" altLang="en-US"/>
          </a:p>
        </p:txBody>
      </p:sp>
    </p:spTree>
    <p:extLst>
      <p:ext uri="{BB962C8B-B14F-4D97-AF65-F5344CB8AC3E}">
        <p14:creationId xmlns:p14="http://schemas.microsoft.com/office/powerpoint/2010/main" val="311014656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4307047" cy="34036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2" y="0"/>
            <a:ext cx="4307047" cy="340360"/>
          </a:xfrm>
          <a:prstGeom prst="rect">
            <a:avLst/>
          </a:prstGeom>
        </p:spPr>
        <p:txBody>
          <a:bodyPr vert="horz" lIns="91440" tIns="45720" rIns="91440" bIns="45720" rtlCol="0"/>
          <a:lstStyle>
            <a:lvl1pPr algn="r">
              <a:defRPr sz="1200"/>
            </a:lvl1pPr>
          </a:lstStyle>
          <a:p>
            <a:fld id="{4179279C-853F-4F34-A5D2-B95F4823AB07}" type="datetimeFigureOut">
              <a:rPr kumimoji="1" lang="ja-JP" altLang="en-US" smtClean="0"/>
              <a:pPr/>
              <a:t>2017/11/8</a:t>
            </a:fld>
            <a:endParaRPr kumimoji="1" lang="ja-JP" altLang="en-US"/>
          </a:p>
        </p:txBody>
      </p:sp>
      <p:sp>
        <p:nvSpPr>
          <p:cNvPr id="5" name="ノート プレースホルダ 4"/>
          <p:cNvSpPr>
            <a:spLocks noGrp="1"/>
          </p:cNvSpPr>
          <p:nvPr>
            <p:ph type="body" sz="quarter" idx="3"/>
          </p:nvPr>
        </p:nvSpPr>
        <p:spPr>
          <a:xfrm>
            <a:off x="993934" y="3233420"/>
            <a:ext cx="7951470" cy="306324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6465659"/>
            <a:ext cx="4307047" cy="34036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2" y="6465659"/>
            <a:ext cx="4307047" cy="340360"/>
          </a:xfrm>
          <a:prstGeom prst="rect">
            <a:avLst/>
          </a:prstGeom>
        </p:spPr>
        <p:txBody>
          <a:bodyPr vert="horz" lIns="91440" tIns="45720" rIns="91440" bIns="45720"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6475315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40975441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7335725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20362867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09938" y="850900"/>
            <a:ext cx="3319462" cy="2297113"/>
          </a:xfrm>
          <a:prstGeom prst="rect">
            <a:avLst/>
          </a:prstGeom>
          <a:noFill/>
          <a:ln w="12700">
            <a:solidFill>
              <a:prstClr val="black"/>
            </a:solidFill>
          </a:ln>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287241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09938" y="850900"/>
            <a:ext cx="3319462" cy="2297113"/>
          </a:xfrm>
          <a:prstGeom prst="rect">
            <a:avLst/>
          </a:prstGeom>
          <a:noFill/>
          <a:ln w="12700">
            <a:solidFill>
              <a:prstClr val="black"/>
            </a:solidFill>
          </a:ln>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58697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09938" y="850900"/>
            <a:ext cx="3319462" cy="2297113"/>
          </a:xfrm>
          <a:prstGeom prst="rect">
            <a:avLst/>
          </a:prstGeom>
          <a:noFill/>
          <a:ln w="12700">
            <a:solidFill>
              <a:prstClr val="black"/>
            </a:solidFill>
          </a:ln>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437554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1070269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24549742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1922272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21973217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41387473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26247314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2778464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40"/>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8C847B8-9050-4EE1-8B2F-0F7401DA9B87}" type="datetime1">
              <a:rPr kumimoji="1" lang="ja-JP" altLang="en-US" smtClean="0"/>
              <a:t>2017/11/8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7610152" y="39540"/>
            <a:ext cx="2311400" cy="365125"/>
          </a:xfrm>
        </p:spPr>
        <p:txBody>
          <a:bodyPr/>
          <a:lstStyle>
            <a:lvl1pPr>
              <a:defRPr sz="1600"/>
            </a:lvl1pPr>
          </a:lstStyle>
          <a:p>
            <a:fld id="{D2D8002D-B5B0-4BAC-B1F6-782DDCCE6D9C}"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7806209-9575-4B9C-A35A-DDFDAF7FB900}" type="datetime1">
              <a:rPr kumimoji="1" lang="ja-JP" altLang="en-US" smtClean="0"/>
              <a:t>2017/11/8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8879896-53A6-406E-82C3-91E9177CCB9C}" type="datetime1">
              <a:rPr kumimoji="1" lang="ja-JP" altLang="en-US" smtClean="0"/>
              <a:t>2017/11/8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89D979E-890E-484B-A889-2EA0EF8B7266}" type="datetime1">
              <a:rPr kumimoji="1" lang="ja-JP" altLang="en-US" smtClean="0"/>
              <a:t>2017/11/8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pPr/>
              <a:t>‹#›</a:t>
            </a:fld>
            <a:endParaRPr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1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3135DEA7-3EB4-4B6C-9C2B-425031FA18CC}" type="datetime1">
              <a:rPr kumimoji="1" lang="ja-JP" altLang="en-US" smtClean="0"/>
              <a:t>2017/11/8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DD85F4DF-312D-4CE8-BFE2-29068F557D8A}" type="datetime1">
              <a:rPr kumimoji="1" lang="ja-JP" altLang="en-US" smtClean="0"/>
              <a:t>2017/11/8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BCBB6516-C160-46C1-963A-5408A070E05A}" type="datetime1">
              <a:rPr kumimoji="1" lang="ja-JP" altLang="en-US" smtClean="0"/>
              <a:t>2017/11/8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5948A331-CAB8-4D94-B23B-9E2E442C8559}" type="datetime1">
              <a:rPr kumimoji="1" lang="ja-JP" altLang="en-US" smtClean="0"/>
              <a:t>2017/11/8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5EBC5C8-D75F-48C0-9D1F-F9E747EF8D0F}" type="datetime1">
              <a:rPr kumimoji="1" lang="ja-JP" altLang="en-US" smtClean="0"/>
              <a:t>2017/11/8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49C7025B-8C07-4749-B9F0-17D5694E5CAC}" type="datetime1">
              <a:rPr kumimoji="1" lang="ja-JP" altLang="en-US" smtClean="0"/>
              <a:t>2017/11/8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476BA63-6DAF-4103-B01A-2A2187937CF3}" type="datetime1">
              <a:rPr kumimoji="1" lang="ja-JP" altLang="en-US" smtClean="0"/>
              <a:t>2017/11/8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6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D045F0-866C-45E4-ABE1-F1478BBF592D}" type="datetime1">
              <a:rPr kumimoji="1" lang="ja-JP" altLang="en-US" smtClean="0"/>
              <a:t>2017/11/8</a:t>
            </a:fld>
            <a:endParaRPr kumimoji="1" lang="ja-JP" altLang="en-US"/>
          </a:p>
        </p:txBody>
      </p:sp>
      <p:sp>
        <p:nvSpPr>
          <p:cNvPr id="5" name="フッター プレースホルダ 4"/>
          <p:cNvSpPr>
            <a:spLocks noGrp="1"/>
          </p:cNvSpPr>
          <p:nvPr>
            <p:ph type="ftr" sz="quarter" idx="3"/>
          </p:nvPr>
        </p:nvSpPr>
        <p:spPr>
          <a:xfrm>
            <a:off x="3384550" y="635636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610152" y="-27383"/>
            <a:ext cx="2311400" cy="365125"/>
          </a:xfrm>
          <a:prstGeom prst="rect">
            <a:avLst/>
          </a:prstGeom>
        </p:spPr>
        <p:txBody>
          <a:bodyPr vert="horz" lIns="91440" tIns="45720" rIns="91440" bIns="45720" rtlCol="0" anchor="ctr"/>
          <a:lstStyle>
            <a:lvl1pPr algn="r">
              <a:defRPr sz="1200" b="1">
                <a:solidFill>
                  <a:schemeClr val="tx1">
                    <a:tint val="75000"/>
                  </a:schemeClr>
                </a:solidFill>
                <a:latin typeface="Meiryo UI" pitchFamily="50" charset="-128"/>
                <a:ea typeface="Meiryo UI" pitchFamily="50" charset="-128"/>
                <a:cs typeface="Meiryo UI" pitchFamily="50" charset="-128"/>
              </a:defRPr>
            </a:lvl1pPr>
          </a:lstStyle>
          <a:p>
            <a:fld id="{D2D8002D-B5B0-4BAC-B1F6-782DDCCE6D9C}"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0" y="5013325"/>
            <a:ext cx="9906000" cy="17287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月９日</a:t>
            </a:r>
            <a:endParaRPr lang="en-US" altLang="ja-JP"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大都市制度（特別区設置）協議会</a:t>
            </a:r>
            <a:endParaRPr lang="en-US" altLang="ja-JP"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事務局：副首都推進局</a:t>
            </a:r>
            <a:r>
              <a:rPr lang="ja-JP" altLang="en-US" sz="2800" dirty="0">
                <a:solidFill>
                  <a:schemeClr val="tx1"/>
                </a:solidFill>
                <a:latin typeface="+mn-ea"/>
              </a:rPr>
              <a:t>　</a:t>
            </a:r>
          </a:p>
        </p:txBody>
      </p:sp>
      <p:sp>
        <p:nvSpPr>
          <p:cNvPr id="8" name="フローチャート : 端子 7"/>
          <p:cNvSpPr/>
          <p:nvPr/>
        </p:nvSpPr>
        <p:spPr>
          <a:xfrm>
            <a:off x="553414" y="2852936"/>
            <a:ext cx="9049005" cy="720080"/>
          </a:xfrm>
          <a:prstGeom prst="flowChartTerminator">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50000"/>
              </a:lnSpc>
              <a:defRPr/>
            </a:pPr>
            <a:r>
              <a:rPr lang="ja-JP" altLang="en-US" sz="3600" b="1" dirty="0" smtClean="0">
                <a:solidFill>
                  <a:prstClr val="black"/>
                </a:solidFill>
                <a:latin typeface="+mn-ea"/>
              </a:rPr>
              <a:t>財政シミュレーション</a:t>
            </a:r>
            <a:endParaRPr lang="en-US" altLang="ja-JP" sz="3600" b="1" dirty="0" smtClean="0">
              <a:solidFill>
                <a:prstClr val="black"/>
              </a:solidFill>
              <a:latin typeface="+mn-ea"/>
            </a:endParaRPr>
          </a:p>
          <a:p>
            <a:pPr lvl="0" algn="ctr">
              <a:lnSpc>
                <a:spcPct val="150000"/>
              </a:lnSpc>
              <a:defRPr/>
            </a:pPr>
            <a:r>
              <a:rPr lang="ja-JP" altLang="en-US" sz="3600" b="1" dirty="0" smtClean="0">
                <a:solidFill>
                  <a:prstClr val="black"/>
                </a:solidFill>
                <a:latin typeface="+mn-ea"/>
              </a:rPr>
              <a:t>（一般財源ベース）</a:t>
            </a:r>
            <a:endParaRPr lang="en-US" altLang="ja-JP" sz="3600" b="1" dirty="0" smtClean="0">
              <a:solidFill>
                <a:schemeClr val="tx1"/>
              </a:solidFill>
              <a:latin typeface="+mn-ea"/>
            </a:endParaRPr>
          </a:p>
        </p:txBody>
      </p:sp>
      <p:sp>
        <p:nvSpPr>
          <p:cNvPr id="6" name="テキスト ボックス 5"/>
          <p:cNvSpPr txBox="1">
            <a:spLocks noChangeArrowheads="1"/>
          </p:cNvSpPr>
          <p:nvPr/>
        </p:nvSpPr>
        <p:spPr bwMode="auto">
          <a:xfrm>
            <a:off x="0" y="0"/>
            <a:ext cx="5313363" cy="400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2000">
                <a:solidFill>
                  <a:srgbClr val="000000"/>
                </a:solidFill>
                <a:latin typeface="Meiryo UI" pitchFamily="50" charset="-128"/>
                <a:ea typeface="Meiryo UI" pitchFamily="50" charset="-128"/>
                <a:cs typeface="Meiryo UI" pitchFamily="50" charset="-128"/>
              </a:rPr>
              <a:t>第４回大都市制度（特別区設置）協議会資料</a:t>
            </a:r>
            <a:endParaRPr lang="en-US" altLang="ja-JP" sz="200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784694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a:solidFill>
                  <a:prstClr val="black"/>
                </a:solidFill>
                <a:latin typeface="Meiryo UI" pitchFamily="50" charset="-128"/>
                <a:ea typeface="Meiryo UI" pitchFamily="50" charset="-128"/>
                <a:cs typeface="Meiryo UI" pitchFamily="50" charset="-128"/>
              </a:rPr>
              <a:t>２　シミュレーション結果　　～（１）特別区全体（</a:t>
            </a:r>
            <a:r>
              <a:rPr lang="en-US" altLang="ja-JP" sz="2000" b="1" dirty="0">
                <a:solidFill>
                  <a:prstClr val="black"/>
                </a:solidFill>
                <a:latin typeface="Meiryo UI" pitchFamily="50" charset="-128"/>
                <a:ea typeface="Meiryo UI" pitchFamily="50" charset="-128"/>
                <a:cs typeface="Meiryo UI" pitchFamily="50" charset="-128"/>
              </a:rPr>
              <a:t>4</a:t>
            </a:r>
            <a:r>
              <a:rPr lang="ja-JP" altLang="en-US" sz="2000" b="1" dirty="0">
                <a:solidFill>
                  <a:prstClr val="black"/>
                </a:solidFill>
                <a:latin typeface="Meiryo UI" pitchFamily="50" charset="-128"/>
                <a:ea typeface="Meiryo UI" pitchFamily="50" charset="-128"/>
                <a:cs typeface="Meiryo UI" pitchFamily="50" charset="-128"/>
              </a:rPr>
              <a:t>区</a:t>
            </a:r>
            <a:r>
              <a:rPr lang="en-US" altLang="ja-JP" sz="2000" b="1" dirty="0">
                <a:solidFill>
                  <a:prstClr val="black"/>
                </a:solidFill>
                <a:latin typeface="Meiryo UI" pitchFamily="50" charset="-128"/>
                <a:ea typeface="Meiryo UI" pitchFamily="50" charset="-128"/>
                <a:cs typeface="Meiryo UI" pitchFamily="50" charset="-128"/>
              </a:rPr>
              <a:t>A</a:t>
            </a:r>
            <a:r>
              <a:rPr lang="ja-JP" altLang="en-US" sz="2000" b="1" dirty="0">
                <a:solidFill>
                  <a:prstClr val="black"/>
                </a:solidFill>
                <a:latin typeface="Meiryo UI" pitchFamily="50" charset="-128"/>
                <a:ea typeface="Meiryo UI" pitchFamily="50" charset="-128"/>
                <a:cs typeface="Meiryo UI" pitchFamily="50" charset="-128"/>
              </a:rPr>
              <a:t>案～</a:t>
            </a:r>
            <a:r>
              <a:rPr lang="en-US" altLang="ja-JP" sz="2000" b="1" dirty="0">
                <a:solidFill>
                  <a:prstClr val="black"/>
                </a:solidFill>
                <a:latin typeface="Meiryo UI" pitchFamily="50" charset="-128"/>
                <a:ea typeface="Meiryo UI" pitchFamily="50" charset="-128"/>
                <a:cs typeface="Meiryo UI" pitchFamily="50" charset="-128"/>
              </a:rPr>
              <a:t>6</a:t>
            </a:r>
            <a:r>
              <a:rPr lang="ja-JP" altLang="en-US" sz="2000" b="1" dirty="0">
                <a:solidFill>
                  <a:prstClr val="black"/>
                </a:solidFill>
                <a:latin typeface="Meiryo UI" pitchFamily="50" charset="-128"/>
                <a:ea typeface="Meiryo UI" pitchFamily="50" charset="-128"/>
                <a:cs typeface="Meiryo UI" pitchFamily="50" charset="-128"/>
              </a:rPr>
              <a:t>区</a:t>
            </a:r>
            <a:r>
              <a:rPr lang="en-US" altLang="ja-JP" sz="2000" b="1" dirty="0">
                <a:solidFill>
                  <a:prstClr val="black"/>
                </a:solidFill>
                <a:latin typeface="Meiryo UI" pitchFamily="50" charset="-128"/>
                <a:ea typeface="Meiryo UI" pitchFamily="50" charset="-128"/>
                <a:cs typeface="Meiryo UI" pitchFamily="50" charset="-128"/>
              </a:rPr>
              <a:t>D</a:t>
            </a:r>
            <a:r>
              <a:rPr lang="ja-JP" altLang="en-US" sz="2000" b="1" dirty="0">
                <a:solidFill>
                  <a:prstClr val="black"/>
                </a:solidFill>
                <a:latin typeface="Meiryo UI" pitchFamily="50" charset="-128"/>
                <a:ea typeface="Meiryo UI" pitchFamily="50" charset="-128"/>
                <a:cs typeface="Meiryo UI" pitchFamily="50" charset="-128"/>
              </a:rPr>
              <a:t>案）の収支～</a:t>
            </a:r>
          </a:p>
        </p:txBody>
      </p:sp>
      <p:graphicFrame>
        <p:nvGraphicFramePr>
          <p:cNvPr id="9" name="表 8"/>
          <p:cNvGraphicFramePr>
            <a:graphicFrameLocks noGrp="1"/>
          </p:cNvGraphicFramePr>
          <p:nvPr>
            <p:extLst>
              <p:ext uri="{D42A27DB-BD31-4B8C-83A1-F6EECF244321}">
                <p14:modId xmlns:p14="http://schemas.microsoft.com/office/powerpoint/2010/main" val="1238923633"/>
              </p:ext>
            </p:extLst>
          </p:nvPr>
        </p:nvGraphicFramePr>
        <p:xfrm>
          <a:off x="125732" y="6315197"/>
          <a:ext cx="9517107" cy="4572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0">
                <a:tc>
                  <a:txBody>
                    <a:bodyPr/>
                    <a:lstStyle/>
                    <a:p>
                      <a:pPr algn="ctr"/>
                      <a:r>
                        <a:rPr kumimoji="1" lang="ja-JP" altLang="en-US" sz="900" b="0" dirty="0" smtClean="0">
                          <a:solidFill>
                            <a:schemeClr val="tx1"/>
                          </a:solidFill>
                          <a:latin typeface="+mn-ea"/>
                          <a:ea typeface="+mn-ea"/>
                          <a:cs typeface="Meiryo UI" pitchFamily="50" charset="-128"/>
                        </a:rPr>
                        <a:t>財政収支推計 Ａ</a:t>
                      </a:r>
                      <a:r>
                        <a:rPr kumimoji="1" lang="en-US" altLang="ja-JP" sz="900" b="0" dirty="0" smtClean="0">
                          <a:solidFill>
                            <a:schemeClr val="tx1"/>
                          </a:solidFill>
                          <a:latin typeface="+mn-ea"/>
                          <a:ea typeface="+mn-ea"/>
                          <a:cs typeface="Meiryo UI" pitchFamily="50" charset="-128"/>
                        </a:rPr>
                        <a:t>2</a:t>
                      </a:r>
                    </a:p>
                  </a:txBody>
                  <a:tcPr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71</a:t>
                      </a:r>
                    </a:p>
                  </a:txBody>
                  <a:tcPr marL="9525" marR="39600" marT="9525" marB="0" anchor="ctr"/>
                </a:tc>
              </a:tr>
              <a:tr h="0">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E2</a:t>
                      </a:r>
                      <a:r>
                        <a:rPr kumimoji="1" lang="en-US" altLang="ja-JP" sz="900" b="1" dirty="0" smtClean="0">
                          <a:latin typeface="+mn-ea"/>
                          <a:ea typeface="+mn-ea"/>
                          <a:cs typeface="Meiryo UI" pitchFamily="50" charset="-128"/>
                        </a:rPr>
                        <a:t>=A2+B+C+D</a:t>
                      </a:r>
                      <a:endParaRPr kumimoji="1" lang="ja-JP" altLang="en-US" sz="900" b="1" dirty="0">
                        <a:latin typeface="+mn-ea"/>
                        <a:ea typeface="+mn-ea"/>
                        <a:cs typeface="Meiryo UI" pitchFamily="50" charset="-128"/>
                      </a:endParaRPr>
                    </a:p>
                  </a:txBody>
                  <a:tcPr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129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141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131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163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176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187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196</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203</a:t>
                      </a:r>
                    </a:p>
                  </a:txBody>
                  <a:tcPr marL="9525" marR="39600" marT="9525" marB="0" anchor="ctr">
                    <a:solidFill>
                      <a:srgbClr val="FFFF00"/>
                    </a:solidFill>
                  </a:tcPr>
                </a:tc>
              </a:tr>
            </a:tbl>
          </a:graphicData>
        </a:graphic>
      </p:graphicFrame>
      <p:sp>
        <p:nvSpPr>
          <p:cNvPr id="2" name="正方形/長方形 1"/>
          <p:cNvSpPr/>
          <p:nvPr/>
        </p:nvSpPr>
        <p:spPr>
          <a:xfrm>
            <a:off x="330840" y="1715622"/>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nvPr>
        </p:nvGraphicFramePr>
        <p:xfrm>
          <a:off x="116408" y="4827119"/>
          <a:ext cx="9517107" cy="11430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192745">
                <a:tc>
                  <a:txBody>
                    <a:bodyPr/>
                    <a:lstStyle/>
                    <a:p>
                      <a:pPr algn="ctr"/>
                      <a:r>
                        <a:rPr kumimoji="1" lang="ja-JP" altLang="en-US" sz="900" b="0" dirty="0" smtClean="0">
                          <a:latin typeface="+mn-ea"/>
                          <a:ea typeface="+mn-ea"/>
                          <a:cs typeface="Meiryo UI" pitchFamily="50" charset="-128"/>
                        </a:rPr>
                        <a:t>財政収支推計</a:t>
                      </a:r>
                      <a:r>
                        <a:rPr kumimoji="1" lang="ja-JP" altLang="en-US" sz="900" b="0" baseline="0" dirty="0" smtClean="0">
                          <a:latin typeface="+mn-ea"/>
                          <a:ea typeface="+mn-ea"/>
                          <a:cs typeface="Meiryo UI" pitchFamily="50" charset="-128"/>
                        </a:rPr>
                        <a:t> </a:t>
                      </a:r>
                      <a:r>
                        <a:rPr kumimoji="1" lang="ja-JP" altLang="en-US" sz="900" b="0" dirty="0" smtClean="0">
                          <a:latin typeface="+mn-ea"/>
                          <a:ea typeface="+mn-ea"/>
                          <a:cs typeface="Meiryo UI" pitchFamily="50" charset="-128"/>
                        </a:rPr>
                        <a:t>Ａ</a:t>
                      </a:r>
                      <a:r>
                        <a:rPr kumimoji="1" lang="en-US" altLang="ja-JP" sz="900" b="0" dirty="0" smtClean="0">
                          <a:latin typeface="+mn-ea"/>
                          <a:ea typeface="+mn-ea"/>
                          <a:cs typeface="Meiryo UI" pitchFamily="50" charset="-128"/>
                        </a:rPr>
                        <a:t>1</a:t>
                      </a:r>
                      <a:endParaRPr kumimoji="1" lang="ja-JP" altLang="en-US" sz="900" b="0" dirty="0">
                        <a:latin typeface="+mn-ea"/>
                        <a:ea typeface="+mn-ea"/>
                        <a:cs typeface="Meiryo UI" pitchFamily="50" charset="-128"/>
                      </a:endParaRPr>
                    </a:p>
                  </a:txBody>
                  <a:tcPr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68</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100</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69</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38</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34</a:t>
                      </a:r>
                    </a:p>
                  </a:txBody>
                  <a:tcPr marL="9525" marR="39600" marT="9525" marB="0" anchor="ctr"/>
                </a:tc>
              </a:tr>
              <a:tr h="1927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latin typeface="+mn-ea"/>
                          <a:ea typeface="+mn-ea"/>
                          <a:cs typeface="Meiryo UI" pitchFamily="50" charset="-128"/>
                        </a:rPr>
                        <a:t>改革効果額</a:t>
                      </a:r>
                      <a:r>
                        <a:rPr kumimoji="1" lang="en-US" altLang="ja-JP" sz="500" b="0" dirty="0" smtClean="0">
                          <a:latin typeface="+mn-ea"/>
                          <a:ea typeface="+mn-ea"/>
                          <a:cs typeface="Meiryo UI" pitchFamily="50" charset="-128"/>
                        </a:rPr>
                        <a:t>(</a:t>
                      </a:r>
                      <a:r>
                        <a:rPr kumimoji="1" lang="ja-JP" altLang="en-US" sz="500" b="0" dirty="0" smtClean="0">
                          <a:latin typeface="+mn-ea"/>
                          <a:ea typeface="+mn-ea"/>
                          <a:cs typeface="Meiryo UI" pitchFamily="50" charset="-128"/>
                        </a:rPr>
                        <a:t>未反映分</a:t>
                      </a:r>
                      <a:r>
                        <a:rPr kumimoji="1" lang="en-US" altLang="ja-JP" sz="500" b="0" dirty="0" smtClean="0">
                          <a:latin typeface="+mn-ea"/>
                          <a:ea typeface="+mn-ea"/>
                          <a:cs typeface="Meiryo UI" pitchFamily="50" charset="-128"/>
                        </a:rPr>
                        <a:t>) </a:t>
                      </a:r>
                      <a:r>
                        <a:rPr kumimoji="1" lang="ja-JP" altLang="en-US" sz="900" b="0" dirty="0" smtClean="0">
                          <a:latin typeface="+mn-ea"/>
                          <a:ea typeface="+mn-ea"/>
                          <a:cs typeface="Meiryo UI" pitchFamily="50" charset="-128"/>
                        </a:rPr>
                        <a:t>Ｂ</a:t>
                      </a:r>
                    </a:p>
                  </a:txBody>
                  <a:tcPr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103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138</a:t>
                      </a:r>
                    </a:p>
                  </a:txBody>
                  <a:tcPr marL="9525" marR="39600" marT="9525" marB="0" anchor="ctr"/>
                </a:tc>
              </a:tr>
              <a:tr h="161888">
                <a:tc>
                  <a:txBody>
                    <a:bodyPr/>
                    <a:lstStyle/>
                    <a:p>
                      <a:pPr algn="ctr"/>
                      <a:r>
                        <a:rPr kumimoji="1" lang="ja-JP" altLang="en-US" sz="900" b="0" dirty="0" smtClean="0">
                          <a:latin typeface="+mn-ea"/>
                          <a:ea typeface="+mn-ea"/>
                          <a:cs typeface="Meiryo UI" pitchFamily="50" charset="-128"/>
                        </a:rPr>
                        <a:t>組織体制の影響額</a:t>
                      </a:r>
                      <a:r>
                        <a:rPr kumimoji="1" lang="en-US" altLang="ja-JP" sz="900" b="0" dirty="0" smtClean="0">
                          <a:latin typeface="+mn-ea"/>
                          <a:ea typeface="+mn-ea"/>
                          <a:cs typeface="Meiryo UI" pitchFamily="50" charset="-128"/>
                        </a:rPr>
                        <a:t>C</a:t>
                      </a:r>
                    </a:p>
                  </a:txBody>
                  <a:tcPr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tc>
              </a:tr>
              <a:tr h="192745">
                <a:tc>
                  <a:txBody>
                    <a:bodyPr/>
                    <a:lstStyle/>
                    <a:p>
                      <a:pPr algn="ctr"/>
                      <a:r>
                        <a:rPr kumimoji="1" lang="ja-JP" altLang="en-US" sz="900" b="0" dirty="0" smtClean="0">
                          <a:latin typeface="+mn-ea"/>
                          <a:ea typeface="+mn-ea"/>
                          <a:cs typeface="Meiryo UI" pitchFamily="50" charset="-128"/>
                        </a:rPr>
                        <a:t>設置コスト　</a:t>
                      </a:r>
                      <a:r>
                        <a:rPr kumimoji="1" lang="en-US" altLang="ja-JP" sz="900" b="0" dirty="0" smtClean="0">
                          <a:latin typeface="+mn-ea"/>
                          <a:ea typeface="+mn-ea"/>
                          <a:cs typeface="Meiryo UI" pitchFamily="50" charset="-128"/>
                        </a:rPr>
                        <a:t>D</a:t>
                      </a:r>
                    </a:p>
                  </a:txBody>
                  <a:tcPr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68</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65</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62</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54</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40</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45</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43</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40</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34</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32</a:t>
                      </a:r>
                    </a:p>
                  </a:txBody>
                  <a:tcPr marL="9525" marR="39600" marT="9525" marB="0" anchor="ctr">
                    <a:lnB w="12700" cap="flat" cmpd="sng" algn="ctr">
                      <a:solidFill>
                        <a:schemeClr val="tx1"/>
                      </a:solidFill>
                      <a:prstDash val="solid"/>
                      <a:round/>
                      <a:headEnd type="none" w="med" len="med"/>
                      <a:tailEnd type="none" w="med" len="med"/>
                    </a:lnB>
                  </a:tcPr>
                </a:tc>
              </a:tr>
              <a:tr h="192745">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E1</a:t>
                      </a:r>
                      <a:r>
                        <a:rPr kumimoji="1" lang="en-US" altLang="ja-JP" sz="900" b="1" dirty="0" smtClean="0">
                          <a:latin typeface="+mn-ea"/>
                          <a:ea typeface="+mn-ea"/>
                          <a:cs typeface="Meiryo UI" pitchFamily="50" charset="-128"/>
                        </a:rPr>
                        <a:t>=A1+B+C+D</a:t>
                      </a:r>
                      <a:endParaRPr kumimoji="1" lang="ja-JP" altLang="en-US" sz="900" b="1" dirty="0">
                        <a:latin typeface="+mn-ea"/>
                        <a:ea typeface="+mn-ea"/>
                        <a:cs typeface="Meiryo UI" pitchFamily="50" charset="-128"/>
                      </a:endParaRPr>
                    </a:p>
                  </a:txBody>
                  <a:tcPr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58</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71</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91</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99</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r>
            </a:tbl>
          </a:graphicData>
        </a:graphic>
      </p:graphicFrame>
      <p:sp>
        <p:nvSpPr>
          <p:cNvPr id="14" name="AutoShape 161"/>
          <p:cNvSpPr>
            <a:spLocks noChangeArrowheads="1"/>
          </p:cNvSpPr>
          <p:nvPr/>
        </p:nvSpPr>
        <p:spPr bwMode="auto">
          <a:xfrm>
            <a:off x="56272" y="4596699"/>
            <a:ext cx="1296328" cy="220896"/>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3" name="線吹き出し 2 (枠付き) 2"/>
          <p:cNvSpPr/>
          <p:nvPr/>
        </p:nvSpPr>
        <p:spPr>
          <a:xfrm>
            <a:off x="3296816" y="2238325"/>
            <a:ext cx="1080120" cy="276779"/>
          </a:xfrm>
          <a:prstGeom prst="borderCallout2">
            <a:avLst>
              <a:gd name="adj1" fmla="val 18751"/>
              <a:gd name="adj2" fmla="val -80"/>
              <a:gd name="adj3" fmla="val 18750"/>
              <a:gd name="adj4" fmla="val -16667"/>
              <a:gd name="adj5" fmla="val 342766"/>
              <a:gd name="adj6" fmla="val -32264"/>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線吹き出し 2 (枠付き) 18"/>
          <p:cNvSpPr/>
          <p:nvPr/>
        </p:nvSpPr>
        <p:spPr>
          <a:xfrm>
            <a:off x="5529064" y="4077072"/>
            <a:ext cx="1080120" cy="247771"/>
          </a:xfrm>
          <a:prstGeom prst="borderCallout2">
            <a:avLst>
              <a:gd name="adj1" fmla="val 18751"/>
              <a:gd name="adj2" fmla="val -80"/>
              <a:gd name="adj3" fmla="val 18750"/>
              <a:gd name="adj4" fmla="val -16667"/>
              <a:gd name="adj5" fmla="val -107610"/>
              <a:gd name="adj6" fmla="val -35187"/>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ケース１</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AutoShape 161"/>
          <p:cNvSpPr>
            <a:spLocks noChangeArrowheads="1"/>
          </p:cNvSpPr>
          <p:nvPr/>
        </p:nvSpPr>
        <p:spPr bwMode="auto">
          <a:xfrm>
            <a:off x="56272" y="6056420"/>
            <a:ext cx="1296328" cy="227061"/>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26" name="AutoShape 161"/>
          <p:cNvSpPr>
            <a:spLocks noChangeArrowheads="1"/>
          </p:cNvSpPr>
          <p:nvPr/>
        </p:nvSpPr>
        <p:spPr bwMode="auto">
          <a:xfrm>
            <a:off x="116408" y="434928"/>
            <a:ext cx="479254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b="1" dirty="0" smtClean="0">
                <a:latin typeface="Meiryo UI" panose="020B0604030504040204" pitchFamily="50" charset="-128"/>
                <a:ea typeface="Meiryo UI" panose="020B0604030504040204" pitchFamily="50" charset="-128"/>
                <a:cs typeface="Meiryo UI" pitchFamily="50" charset="-128"/>
              </a:rPr>
              <a:t>試案</a:t>
            </a:r>
            <a:r>
              <a:rPr lang="en-US" altLang="ja-JP" b="1" dirty="0">
                <a:latin typeface="Meiryo UI" panose="020B0604030504040204" pitchFamily="50" charset="-128"/>
                <a:ea typeface="Meiryo UI" panose="020B0604030504040204" pitchFamily="50" charset="-128"/>
                <a:cs typeface="Meiryo UI" pitchFamily="50" charset="-128"/>
              </a:rPr>
              <a:t>B</a:t>
            </a:r>
            <a:r>
              <a:rPr lang="ja-JP" altLang="en-US" b="1" dirty="0" smtClean="0">
                <a:latin typeface="Meiryo UI" panose="020B0604030504040204" pitchFamily="50" charset="-128"/>
                <a:ea typeface="Meiryo UI" panose="020B0604030504040204" pitchFamily="50" charset="-128"/>
                <a:cs typeface="Meiryo UI" pitchFamily="50" charset="-128"/>
              </a:rPr>
              <a:t>（</a:t>
            </a:r>
            <a:r>
              <a:rPr lang="en-US" altLang="ja-JP" b="1" dirty="0" smtClean="0">
                <a:latin typeface="Meiryo UI" panose="020B0604030504040204" pitchFamily="50" charset="-128"/>
                <a:ea typeface="Meiryo UI" panose="020B0604030504040204" pitchFamily="50" charset="-128"/>
                <a:cs typeface="Meiryo UI" pitchFamily="50" charset="-128"/>
              </a:rPr>
              <a:t>4</a:t>
            </a:r>
            <a:r>
              <a:rPr lang="ja-JP" altLang="en-US" b="1" dirty="0" smtClean="0">
                <a:latin typeface="Meiryo UI" panose="020B0604030504040204" pitchFamily="50" charset="-128"/>
                <a:ea typeface="Meiryo UI" panose="020B0604030504040204" pitchFamily="50" charset="-128"/>
                <a:cs typeface="Meiryo UI" pitchFamily="50" charset="-128"/>
              </a:rPr>
              <a:t>区</a:t>
            </a:r>
            <a:r>
              <a:rPr lang="en-US" altLang="ja-JP" b="1" dirty="0">
                <a:latin typeface="Meiryo UI" panose="020B0604030504040204" pitchFamily="50" charset="-128"/>
                <a:ea typeface="Meiryo UI" panose="020B0604030504040204" pitchFamily="50" charset="-128"/>
                <a:cs typeface="Meiryo UI" pitchFamily="50" charset="-128"/>
              </a:rPr>
              <a:t>B</a:t>
            </a:r>
            <a:r>
              <a:rPr lang="ja-JP" altLang="en-US" b="1" dirty="0" smtClean="0">
                <a:latin typeface="Meiryo UI" panose="020B0604030504040204" pitchFamily="50" charset="-128"/>
                <a:ea typeface="Meiryo UI" panose="020B0604030504040204" pitchFamily="50" charset="-128"/>
                <a:cs typeface="Meiryo UI" pitchFamily="50" charset="-128"/>
              </a:rPr>
              <a:t>案）／　特別区合計</a:t>
            </a:r>
            <a:endParaRPr lang="ja-JP" altLang="en-US" b="1" dirty="0">
              <a:latin typeface="Meiryo UI" panose="020B0604030504040204" pitchFamily="50" charset="-128"/>
              <a:ea typeface="Meiryo UI" panose="020B0604030504040204" pitchFamily="50" charset="-128"/>
              <a:cs typeface="Meiryo UI" pitchFamily="50" charset="-128"/>
            </a:endParaRPr>
          </a:p>
        </p:txBody>
      </p:sp>
      <p:sp>
        <p:nvSpPr>
          <p:cNvPr id="27" name="正方形/長方形 26"/>
          <p:cNvSpPr/>
          <p:nvPr/>
        </p:nvSpPr>
        <p:spPr bwMode="auto">
          <a:xfrm>
            <a:off x="233896" y="917342"/>
            <a:ext cx="9361040" cy="567442"/>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○ケース１では、</a:t>
            </a:r>
            <a:r>
              <a:rPr lang="en-US" altLang="ja-JP" sz="1600" dirty="0" smtClean="0">
                <a:solidFill>
                  <a:schemeClr val="tx1"/>
                </a:solidFill>
                <a:latin typeface="Meiryo UI" pitchFamily="50" charset="-128"/>
                <a:ea typeface="Meiryo UI" pitchFamily="50" charset="-128"/>
                <a:cs typeface="Meiryo UI" pitchFamily="50" charset="-128"/>
              </a:rPr>
              <a:t>H34</a:t>
            </a:r>
            <a:r>
              <a:rPr lang="ja-JP" altLang="en-US" sz="1600" dirty="0" smtClean="0">
                <a:solidFill>
                  <a:schemeClr val="tx1"/>
                </a:solidFill>
                <a:latin typeface="Meiryo UI" pitchFamily="50" charset="-128"/>
                <a:ea typeface="Meiryo UI" pitchFamily="50" charset="-128"/>
                <a:cs typeface="Meiryo UI" pitchFamily="50" charset="-128"/>
              </a:rPr>
              <a:t>及び</a:t>
            </a:r>
            <a:r>
              <a:rPr lang="en-US" altLang="ja-JP" sz="1600" dirty="0" smtClean="0">
                <a:solidFill>
                  <a:schemeClr val="tx1"/>
                </a:solidFill>
                <a:latin typeface="Meiryo UI" pitchFamily="50" charset="-128"/>
                <a:ea typeface="Meiryo UI" pitchFamily="50" charset="-128"/>
                <a:cs typeface="Meiryo UI" pitchFamily="50" charset="-128"/>
              </a:rPr>
              <a:t>H37</a:t>
            </a:r>
            <a:r>
              <a:rPr lang="ja-JP" altLang="en-US" sz="1600" dirty="0" smtClean="0">
                <a:solidFill>
                  <a:schemeClr val="tx1"/>
                </a:solidFill>
                <a:latin typeface="Meiryo UI" pitchFamily="50" charset="-128"/>
                <a:ea typeface="Meiryo UI" pitchFamily="50" charset="-128"/>
                <a:cs typeface="Meiryo UI" pitchFamily="50" charset="-128"/>
              </a:rPr>
              <a:t>～</a:t>
            </a:r>
            <a:r>
              <a:rPr lang="en-US" altLang="ja-JP" sz="1600" dirty="0" smtClean="0">
                <a:solidFill>
                  <a:schemeClr val="tx1"/>
                </a:solidFill>
                <a:latin typeface="Meiryo UI" pitchFamily="50" charset="-128"/>
                <a:ea typeface="Meiryo UI" pitchFamily="50" charset="-128"/>
                <a:cs typeface="Meiryo UI" pitchFamily="50" charset="-128"/>
              </a:rPr>
              <a:t>H40</a:t>
            </a:r>
            <a:r>
              <a:rPr lang="ja-JP" altLang="en-US" sz="1600" dirty="0" smtClean="0">
                <a:solidFill>
                  <a:schemeClr val="tx1"/>
                </a:solidFill>
                <a:latin typeface="Meiryo UI" pitchFamily="50" charset="-128"/>
                <a:ea typeface="Meiryo UI" pitchFamily="50" charset="-128"/>
                <a:cs typeface="Meiryo UI" pitchFamily="50" charset="-128"/>
              </a:rPr>
              <a:t>に収支不足が発生するが、</a:t>
            </a:r>
            <a:r>
              <a:rPr lang="en-US" altLang="ja-JP" sz="1600" dirty="0" smtClean="0">
                <a:solidFill>
                  <a:schemeClr val="tx1"/>
                </a:solidFill>
                <a:latin typeface="Meiryo UI" pitchFamily="50" charset="-128"/>
                <a:ea typeface="Meiryo UI" pitchFamily="50" charset="-128"/>
                <a:cs typeface="Meiryo UI" pitchFamily="50" charset="-128"/>
              </a:rPr>
              <a:t>H41</a:t>
            </a:r>
            <a:r>
              <a:rPr lang="ja-JP" altLang="en-US" sz="1600" dirty="0" smtClean="0">
                <a:solidFill>
                  <a:schemeClr val="tx1"/>
                </a:solidFill>
                <a:latin typeface="Meiryo UI" pitchFamily="50" charset="-128"/>
                <a:ea typeface="Meiryo UI" pitchFamily="50" charset="-128"/>
                <a:cs typeface="Meiryo UI" pitchFamily="50" charset="-128"/>
              </a:rPr>
              <a:t>以降収支不足は解消</a:t>
            </a:r>
            <a:endParaRPr lang="en-US" altLang="ja-JP" sz="1600" dirty="0" smtClean="0">
              <a:solidFill>
                <a:schemeClr val="tx1"/>
              </a:solidFill>
              <a:latin typeface="Meiryo UI" pitchFamily="50" charset="-128"/>
              <a:ea typeface="Meiryo UI" pitchFamily="50" charset="-128"/>
              <a:cs typeface="Meiryo UI" pitchFamily="50" charset="-128"/>
            </a:endParaRPr>
          </a:p>
          <a:p>
            <a:pPr marL="273050" indent="-273050"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○ケース２では、</a:t>
            </a:r>
            <a:r>
              <a:rPr lang="en-US" altLang="ja-JP" sz="1600" dirty="0" smtClean="0">
                <a:solidFill>
                  <a:schemeClr val="tx1"/>
                </a:solidFill>
                <a:latin typeface="Meiryo UI" pitchFamily="50" charset="-128"/>
                <a:ea typeface="Meiryo UI" pitchFamily="50" charset="-128"/>
                <a:cs typeface="Meiryo UI" pitchFamily="50" charset="-128"/>
              </a:rPr>
              <a:t>H34</a:t>
            </a:r>
            <a:r>
              <a:rPr lang="ja-JP" altLang="en-US" sz="1600" dirty="0" smtClean="0">
                <a:solidFill>
                  <a:schemeClr val="tx1"/>
                </a:solidFill>
                <a:latin typeface="Meiryo UI" pitchFamily="50" charset="-128"/>
                <a:ea typeface="Meiryo UI" pitchFamily="50" charset="-128"/>
                <a:cs typeface="Meiryo UI" pitchFamily="50" charset="-128"/>
              </a:rPr>
              <a:t>以降、収支不足は</a:t>
            </a:r>
            <a:r>
              <a:rPr lang="ja-JP" altLang="en-US" sz="1600" dirty="0">
                <a:solidFill>
                  <a:schemeClr val="tx1"/>
                </a:solidFill>
                <a:latin typeface="Meiryo UI" pitchFamily="50" charset="-128"/>
                <a:ea typeface="Meiryo UI" pitchFamily="50" charset="-128"/>
                <a:cs typeface="Meiryo UI" pitchFamily="50" charset="-128"/>
              </a:rPr>
              <a:t>発生しない</a:t>
            </a:r>
            <a:endParaRPr lang="en-US" altLang="ja-JP" sz="1600" dirty="0">
              <a:solidFill>
                <a:schemeClr val="tx1"/>
              </a:solidFill>
              <a:latin typeface="Meiryo UI" pitchFamily="50" charset="-128"/>
              <a:ea typeface="Meiryo UI" pitchFamily="50" charset="-128"/>
              <a:cs typeface="Meiryo UI" pitchFamily="50" charset="-128"/>
            </a:endParaRPr>
          </a:p>
        </p:txBody>
      </p:sp>
      <p:sp>
        <p:nvSpPr>
          <p:cNvPr id="28" name="正方形/長方形 27"/>
          <p:cNvSpPr/>
          <p:nvPr/>
        </p:nvSpPr>
        <p:spPr>
          <a:xfrm>
            <a:off x="1424991" y="1897257"/>
            <a:ext cx="3240331" cy="28800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収支（財源対策前）</a:t>
            </a:r>
            <a:endParaRPr kumimoji="1"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9018607" y="4420607"/>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8" name="グラフ 17"/>
          <p:cNvGraphicFramePr>
            <a:graphicFrameLocks/>
          </p:cNvGraphicFramePr>
          <p:nvPr>
            <p:extLst/>
          </p:nvPr>
        </p:nvGraphicFramePr>
        <p:xfrm>
          <a:off x="808056" y="1651001"/>
          <a:ext cx="8969479" cy="3176118"/>
        </p:xfrm>
        <a:graphic>
          <a:graphicData uri="http://schemas.openxmlformats.org/drawingml/2006/chart">
            <c:chart xmlns:c="http://schemas.openxmlformats.org/drawingml/2006/chart" xmlns:r="http://schemas.openxmlformats.org/officeDocument/2006/relationships" r:id="rId3"/>
          </a:graphicData>
        </a:graphic>
      </p:graphicFrame>
      <p:sp>
        <p:nvSpPr>
          <p:cNvPr id="16"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７</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927693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グラフ 28"/>
          <p:cNvGraphicFramePr>
            <a:graphicFrameLocks/>
          </p:cNvGraphicFramePr>
          <p:nvPr>
            <p:extLst/>
          </p:nvPr>
        </p:nvGraphicFramePr>
        <p:xfrm>
          <a:off x="904680" y="1359453"/>
          <a:ext cx="9001319" cy="2876603"/>
        </p:xfrm>
        <a:graphic>
          <a:graphicData uri="http://schemas.openxmlformats.org/drawingml/2006/chart">
            <c:chart xmlns:c="http://schemas.openxmlformats.org/drawingml/2006/chart" xmlns:r="http://schemas.openxmlformats.org/officeDocument/2006/relationships" r:id="rId3"/>
          </a:graphicData>
        </a:graphic>
      </p:graphicFrame>
      <p:sp>
        <p:nvSpPr>
          <p:cNvPr id="12" name="二等辺三角形 11"/>
          <p:cNvSpPr/>
          <p:nvPr/>
        </p:nvSpPr>
        <p:spPr>
          <a:xfrm flipV="1">
            <a:off x="3382972" y="43543"/>
            <a:ext cx="3111092" cy="386062"/>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4333224" y="17019"/>
            <a:ext cx="1210588" cy="338554"/>
          </a:xfrm>
          <a:prstGeom prst="rect">
            <a:avLst/>
          </a:prstGeom>
          <a:noFill/>
        </p:spPr>
        <p:txBody>
          <a:bodyPr wrap="none" rtlCol="0">
            <a:spAutoFit/>
          </a:bodyPr>
          <a:lstStyle/>
          <a:p>
            <a:r>
              <a:rPr kumimoji="1" lang="ja-JP" altLang="en-US" sz="1600" b="1" dirty="0" smtClean="0">
                <a:solidFill>
                  <a:schemeClr val="bg1"/>
                </a:solidFill>
                <a:latin typeface="Meiryo UI" pitchFamily="50" charset="-128"/>
                <a:ea typeface="Meiryo UI" pitchFamily="50" charset="-128"/>
                <a:cs typeface="Meiryo UI" pitchFamily="50" charset="-128"/>
              </a:rPr>
              <a:t>財源対策後</a:t>
            </a:r>
            <a:endParaRPr kumimoji="1" lang="ja-JP" altLang="en-US" sz="1600" b="1" dirty="0">
              <a:solidFill>
                <a:schemeClr val="bg1"/>
              </a:solidFill>
              <a:latin typeface="Meiryo UI" pitchFamily="50" charset="-128"/>
              <a:ea typeface="Meiryo UI" pitchFamily="50" charset="-128"/>
              <a:cs typeface="Meiryo UI" pitchFamily="50" charset="-128"/>
            </a:endParaRPr>
          </a:p>
        </p:txBody>
      </p:sp>
      <p:graphicFrame>
        <p:nvGraphicFramePr>
          <p:cNvPr id="10" name="表 9"/>
          <p:cNvGraphicFramePr>
            <a:graphicFrameLocks noGrp="1"/>
          </p:cNvGraphicFramePr>
          <p:nvPr>
            <p:extLst/>
          </p:nvPr>
        </p:nvGraphicFramePr>
        <p:xfrm>
          <a:off x="188755" y="5684290"/>
          <a:ext cx="9516785" cy="865066"/>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区財政調整基金の活用</a:t>
                      </a: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F2</a:t>
                      </a:r>
                      <a:endParaRPr lang="en-US" altLang="ja-JP"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24124">
                <a:tc>
                  <a:txBody>
                    <a:bodyPr/>
                    <a:lstStyle/>
                    <a:p>
                      <a:pPr algn="ctr"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収支合計 </a:t>
                      </a:r>
                      <a:r>
                        <a:rPr lang="en-US" altLang="ja-JP"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G2</a:t>
                      </a:r>
                      <a:r>
                        <a:rPr 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E2</a:t>
                      </a:r>
                      <a:r>
                        <a:rPr 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F2</a:t>
                      </a:r>
                      <a:endParaRPr 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66</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76</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58</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78</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91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68</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129</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141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196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203</a:t>
                      </a:r>
                    </a:p>
                  </a:txBody>
                  <a:tcPr marL="9525" marR="39600" marT="9525" marB="0" anchor="ctr"/>
                </a:tc>
              </a:tr>
              <a:tr h="0">
                <a:tc>
                  <a:txBody>
                    <a:bodyPr/>
                    <a:lstStyle/>
                    <a:p>
                      <a:pPr algn="ctr" fontAlgn="ctr"/>
                      <a:r>
                        <a:rPr lang="ja-JP" altLang="en-US" sz="900" b="0" i="0" u="none" strike="noStrike" dirty="0" smtClean="0">
                          <a:solidFill>
                            <a:srgbClr val="000000"/>
                          </a:solidFill>
                          <a:effectLst/>
                          <a:latin typeface="+mn-ea"/>
                          <a:ea typeface="+mn-ea"/>
                          <a:cs typeface="Meiryo UI" panose="020B0604030504040204" pitchFamily="50" charset="-128"/>
                        </a:rPr>
                        <a:t>府承継財政調整基金の配分</a:t>
                      </a:r>
                      <a:endParaRPr lang="ja-JP" altLang="en-US" sz="900" b="0"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mn-ea"/>
                        </a:rPr>
                        <a:t>財源活用可能額</a:t>
                      </a:r>
                      <a:endParaRPr lang="en-US" altLang="ja-JP" sz="900" b="1" i="0" u="none" strike="noStrike" dirty="0" smtClean="0">
                        <a:solidFill>
                          <a:schemeClr val="tx1"/>
                        </a:solidFill>
                        <a:effectLst/>
                        <a:latin typeface="ＭＳ Ｐゴシック" panose="020B0600070205080204" pitchFamily="50" charset="-128"/>
                        <a:ea typeface="+mn-ea"/>
                      </a:endParaRPr>
                    </a:p>
                    <a:p>
                      <a:pPr algn="ctr" fontAlgn="ctr"/>
                      <a:r>
                        <a:rPr lang="ja-JP" altLang="en-US" sz="900" b="1" i="0" u="none" strike="noStrike" dirty="0" smtClean="0">
                          <a:solidFill>
                            <a:schemeClr val="tx1"/>
                          </a:solidFill>
                          <a:effectLst/>
                          <a:latin typeface="ＭＳ Ｐゴシック" panose="020B0600070205080204" pitchFamily="50" charset="-128"/>
                          <a:ea typeface="+mn-ea"/>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526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609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702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777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872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980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1,065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1,211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1,369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1,518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1,698</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1,891</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2,081</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2,304</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2,507</a:t>
                      </a:r>
                    </a:p>
                  </a:txBody>
                  <a:tcPr marL="9525" marR="39600" marT="9525" marB="0" anchor="ctr">
                    <a:solidFill>
                      <a:srgbClr val="FFFF00"/>
                    </a:solidFill>
                  </a:tcPr>
                </a:tc>
              </a:tr>
            </a:tbl>
          </a:graphicData>
        </a:graphic>
      </p:graphicFrame>
      <p:sp>
        <p:nvSpPr>
          <p:cNvPr id="14" name="正方形/長方形 13"/>
          <p:cNvSpPr/>
          <p:nvPr/>
        </p:nvSpPr>
        <p:spPr>
          <a:xfrm>
            <a:off x="519808" y="1347649"/>
            <a:ext cx="914400" cy="25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nvPr>
        </p:nvGraphicFramePr>
        <p:xfrm>
          <a:off x="188755" y="4237936"/>
          <a:ext cx="9516785" cy="903988"/>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mn-ea"/>
                        </a:rPr>
                        <a:t>区財政調整基金の活用</a:t>
                      </a:r>
                      <a:r>
                        <a:rPr lang="ja-JP" altLang="en-US" sz="900" b="1" i="0" u="none" strike="noStrike" dirty="0">
                          <a:solidFill>
                            <a:schemeClr val="tx1"/>
                          </a:solidFill>
                          <a:effectLst/>
                          <a:latin typeface="+mn-ea"/>
                          <a:ea typeface="+mn-ea"/>
                        </a:rPr>
                        <a:t>　</a:t>
                      </a:r>
                      <a:r>
                        <a:rPr lang="en-US" altLang="ja-JP" sz="900" b="1" i="0" u="none" strike="noStrike" dirty="0" smtClean="0">
                          <a:solidFill>
                            <a:schemeClr val="tx1"/>
                          </a:solidFill>
                          <a:effectLst/>
                          <a:latin typeface="+mn-ea"/>
                          <a:ea typeface="+mn-ea"/>
                        </a:rPr>
                        <a:t>F1</a:t>
                      </a:r>
                      <a:endParaRPr lang="en-US" altLang="ja-JP" sz="900" b="1" i="0" u="none" strike="noStrike" dirty="0">
                        <a:solidFill>
                          <a:schemeClr val="tx1"/>
                        </a:solidFill>
                        <a:effectLst/>
                        <a:latin typeface="+mn-ea"/>
                        <a:ea typeface="+mn-ea"/>
                      </a:endParaRPr>
                    </a:p>
                  </a:txBody>
                  <a:tcPr marL="9525" marR="9525"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63046">
                <a:tc>
                  <a:txBody>
                    <a:bodyPr/>
                    <a:lstStyle/>
                    <a:p>
                      <a:pPr algn="ctr" fontAlgn="ctr"/>
                      <a:r>
                        <a:rPr lang="ja-JP" altLang="en-US" sz="900" b="1" i="0" u="none" strike="noStrike" dirty="0">
                          <a:solidFill>
                            <a:schemeClr val="tx1"/>
                          </a:solidFill>
                          <a:effectLst/>
                          <a:latin typeface="+mn-ea"/>
                          <a:ea typeface="+mn-ea"/>
                          <a:cs typeface="Meiryo UI" panose="020B0604030504040204" pitchFamily="50" charset="-128"/>
                        </a:rPr>
                        <a:t>収支合計 </a:t>
                      </a:r>
                      <a:r>
                        <a:rPr lang="en-US" altLang="ja-JP" sz="900" b="1" i="0" u="none" strike="noStrike" dirty="0" smtClean="0">
                          <a:solidFill>
                            <a:schemeClr val="tx1"/>
                          </a:solidFill>
                          <a:effectLst/>
                          <a:latin typeface="+mn-ea"/>
                          <a:ea typeface="+mn-ea"/>
                          <a:cs typeface="Meiryo UI" panose="020B0604030504040204" pitchFamily="50" charset="-128"/>
                        </a:rPr>
                        <a:t>G1</a:t>
                      </a:r>
                      <a:r>
                        <a:rPr lang="en-US" sz="900" b="1" i="0" u="none" strike="noStrike" dirty="0" smtClean="0">
                          <a:solidFill>
                            <a:schemeClr val="tx1"/>
                          </a:solidFill>
                          <a:effectLst/>
                          <a:latin typeface="+mn-ea"/>
                          <a:ea typeface="+mn-ea"/>
                          <a:cs typeface="Meiryo UI" panose="020B0604030504040204" pitchFamily="50" charset="-128"/>
                        </a:rPr>
                        <a:t>=</a:t>
                      </a:r>
                      <a:r>
                        <a:rPr lang="en-US" altLang="ja-JP" sz="900" b="1" i="0" u="none" strike="noStrike" dirty="0" smtClean="0">
                          <a:solidFill>
                            <a:schemeClr val="tx1"/>
                          </a:solidFill>
                          <a:effectLst/>
                          <a:latin typeface="+mn-ea"/>
                          <a:ea typeface="+mn-ea"/>
                          <a:cs typeface="Meiryo UI" panose="020B0604030504040204" pitchFamily="50" charset="-128"/>
                        </a:rPr>
                        <a:t>E1</a:t>
                      </a:r>
                      <a:r>
                        <a:rPr lang="en-US" sz="900" b="1" i="0" u="none" strike="noStrike" dirty="0" smtClean="0">
                          <a:solidFill>
                            <a:schemeClr val="tx1"/>
                          </a:solidFill>
                          <a:effectLst/>
                          <a:latin typeface="+mn-ea"/>
                          <a:ea typeface="+mn-ea"/>
                          <a:cs typeface="Meiryo UI" panose="020B0604030504040204" pitchFamily="50" charset="-128"/>
                        </a:rPr>
                        <a:t>+</a:t>
                      </a:r>
                      <a:r>
                        <a:rPr lang="en-US" altLang="ja-JP" sz="900" b="1" i="0" u="none" strike="noStrike" dirty="0" smtClean="0">
                          <a:solidFill>
                            <a:schemeClr val="tx1"/>
                          </a:solidFill>
                          <a:effectLst/>
                          <a:latin typeface="+mn-ea"/>
                          <a:ea typeface="+mn-ea"/>
                          <a:cs typeface="Meiryo UI" panose="020B0604030504040204" pitchFamily="50" charset="-128"/>
                        </a:rPr>
                        <a:t>F1</a:t>
                      </a:r>
                      <a:endParaRPr lang="en-US" sz="900" b="1" i="0" u="none" strike="noStrike" dirty="0">
                        <a:solidFill>
                          <a:schemeClr val="tx1"/>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99</a:t>
                      </a:r>
                    </a:p>
                  </a:txBody>
                  <a:tcPr marL="9525" marR="39600" marT="9525" marB="0" anchor="ctr"/>
                </a:tc>
              </a:tr>
              <a:tr h="0">
                <a:tc>
                  <a:txBody>
                    <a:bodyPr/>
                    <a:lstStyle/>
                    <a:p>
                      <a:pPr algn="ctr" fontAlgn="ctr"/>
                      <a:r>
                        <a:rPr lang="ja-JP" altLang="en-US" sz="900" b="0" i="0" u="none" strike="noStrike" dirty="0" smtClean="0">
                          <a:solidFill>
                            <a:schemeClr val="tx1"/>
                          </a:solidFill>
                          <a:effectLst/>
                          <a:latin typeface="+mn-ea"/>
                          <a:ea typeface="+mn-ea"/>
                          <a:cs typeface="Meiryo UI" panose="020B0604030504040204" pitchFamily="50" charset="-128"/>
                        </a:rPr>
                        <a:t>府承継財政調整基金の配分</a:t>
                      </a:r>
                      <a:endParaRPr lang="ja-JP" altLang="en-US" sz="900" b="0" i="0" u="none" strike="noStrike" dirty="0">
                        <a:solidFill>
                          <a:schemeClr val="tx1"/>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財源活用可能額</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383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406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436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426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416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420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401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442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495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539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615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703</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789</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907</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1,006</a:t>
                      </a:r>
                    </a:p>
                  </a:txBody>
                  <a:tcPr marL="9525" marR="39600" marT="9525" marB="0" anchor="ctr">
                    <a:solidFill>
                      <a:srgbClr val="FFFF00"/>
                    </a:solidFill>
                  </a:tcPr>
                </a:tc>
              </a:tr>
            </a:tbl>
          </a:graphicData>
        </a:graphic>
      </p:graphicFrame>
      <p:sp>
        <p:nvSpPr>
          <p:cNvPr id="15" name="AutoShape 161"/>
          <p:cNvSpPr>
            <a:spLocks noChangeArrowheads="1"/>
          </p:cNvSpPr>
          <p:nvPr/>
        </p:nvSpPr>
        <p:spPr bwMode="auto">
          <a:xfrm>
            <a:off x="44400" y="3959683"/>
            <a:ext cx="1596232" cy="27637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6" name="AutoShape 161"/>
          <p:cNvSpPr>
            <a:spLocks noChangeArrowheads="1"/>
          </p:cNvSpPr>
          <p:nvPr/>
        </p:nvSpPr>
        <p:spPr bwMode="auto">
          <a:xfrm>
            <a:off x="44400" y="5389047"/>
            <a:ext cx="1596232" cy="26683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8" name="正方形/長方形 17"/>
          <p:cNvSpPr/>
          <p:nvPr/>
        </p:nvSpPr>
        <p:spPr>
          <a:xfrm>
            <a:off x="21747" y="5178840"/>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378</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bwMode="auto">
          <a:xfrm>
            <a:off x="171797" y="493198"/>
            <a:ext cx="9361040" cy="79208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○ケース１では、収支不足に対しては、区財政調整基金などの財源活用可能額の範囲内で対応可能</a:t>
            </a:r>
            <a:endParaRPr lang="en-US" altLang="ja-JP" sz="1600" dirty="0">
              <a:solidFill>
                <a:schemeClr val="tx1"/>
              </a:solidFill>
              <a:latin typeface="Meiryo UI" pitchFamily="50" charset="-128"/>
              <a:ea typeface="Meiryo UI" pitchFamily="50" charset="-128"/>
              <a:cs typeface="Meiryo UI" pitchFamily="50" charset="-128"/>
            </a:endParaRPr>
          </a:p>
          <a:p>
            <a:pPr marL="273050" indent="-273050">
              <a:defRPr/>
            </a:pPr>
            <a:r>
              <a:rPr lang="ja-JP" altLang="en-US" sz="1600" dirty="0">
                <a:solidFill>
                  <a:schemeClr val="tx1"/>
                </a:solidFill>
                <a:latin typeface="Meiryo UI" pitchFamily="50" charset="-128"/>
                <a:ea typeface="Meiryo UI" pitchFamily="50" charset="-128"/>
                <a:cs typeface="Meiryo UI" pitchFamily="50" charset="-128"/>
              </a:rPr>
              <a:t>（○ケース２では、収支不足は発生しない</a:t>
            </a:r>
            <a:r>
              <a:rPr lang="ja-JP" altLang="en-US" sz="1600" dirty="0" smtClean="0">
                <a:solidFill>
                  <a:schemeClr val="tx1"/>
                </a:solidFill>
                <a:latin typeface="Meiryo UI" pitchFamily="50" charset="-128"/>
                <a:ea typeface="Meiryo UI" pitchFamily="50" charset="-128"/>
                <a:cs typeface="Meiryo UI" pitchFamily="50" charset="-128"/>
              </a:rPr>
              <a:t>）</a:t>
            </a:r>
            <a:endParaRPr lang="en-US" altLang="ja-JP" sz="2000" dirty="0">
              <a:solidFill>
                <a:schemeClr val="tx1"/>
              </a:solidFill>
              <a:latin typeface="Meiryo UI" pitchFamily="50" charset="-128"/>
              <a:ea typeface="Meiryo UI" pitchFamily="50" charset="-128"/>
              <a:cs typeface="Meiryo UI" pitchFamily="50" charset="-128"/>
            </a:endParaRPr>
          </a:p>
          <a:p>
            <a:pPr marL="273050" indent="-273050" fontAlgn="auto">
              <a:spcBef>
                <a:spcPts val="0"/>
              </a:spcBef>
              <a:spcAft>
                <a:spcPts val="0"/>
              </a:spcAft>
              <a:defRPr/>
            </a:pP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財源活用可能</a:t>
            </a:r>
            <a:r>
              <a:rPr lang="ja-JP" altLang="en-US" sz="1200" dirty="0" smtClean="0">
                <a:solidFill>
                  <a:schemeClr val="tx1"/>
                </a:solidFill>
                <a:latin typeface="Meiryo UI" pitchFamily="50" charset="-128"/>
                <a:ea typeface="Meiryo UI" pitchFamily="50" charset="-128"/>
                <a:cs typeface="Meiryo UI" pitchFamily="50" charset="-128"/>
              </a:rPr>
              <a:t>額の</a:t>
            </a:r>
            <a:r>
              <a:rPr lang="ja-JP" altLang="en-US" sz="1200" dirty="0">
                <a:solidFill>
                  <a:schemeClr val="tx1"/>
                </a:solidFill>
                <a:latin typeface="Meiryo UI" pitchFamily="50" charset="-128"/>
                <a:ea typeface="Meiryo UI" pitchFamily="50" charset="-128"/>
                <a:cs typeface="Meiryo UI" pitchFamily="50" charset="-128"/>
              </a:rPr>
              <a:t>取扱いについては、特別区長のマネジメントに</a:t>
            </a:r>
            <a:r>
              <a:rPr lang="ja-JP" altLang="en-US" sz="1200" dirty="0" smtClean="0">
                <a:solidFill>
                  <a:schemeClr val="tx1"/>
                </a:solidFill>
                <a:latin typeface="Meiryo UI" pitchFamily="50" charset="-128"/>
                <a:ea typeface="Meiryo UI" pitchFamily="50" charset="-128"/>
                <a:cs typeface="Meiryo UI" pitchFamily="50" charset="-128"/>
              </a:rPr>
              <a:t>よる</a:t>
            </a:r>
            <a:endParaRPr lang="en-US" altLang="ja-JP" sz="1200" dirty="0">
              <a:solidFill>
                <a:schemeClr val="tx1"/>
              </a:solidFill>
              <a:latin typeface="Meiryo UI" pitchFamily="50" charset="-128"/>
              <a:ea typeface="Meiryo UI" pitchFamily="50" charset="-128"/>
              <a:cs typeface="Meiryo UI" pitchFamily="50" charset="-128"/>
            </a:endParaRPr>
          </a:p>
        </p:txBody>
      </p:sp>
      <p:sp>
        <p:nvSpPr>
          <p:cNvPr id="31" name="正方形/長方形 30"/>
          <p:cNvSpPr/>
          <p:nvPr/>
        </p:nvSpPr>
        <p:spPr>
          <a:xfrm>
            <a:off x="21747" y="6573415"/>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478</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5" name="グループ化 24"/>
          <p:cNvGrpSpPr/>
          <p:nvPr/>
        </p:nvGrpSpPr>
        <p:grpSpPr>
          <a:xfrm>
            <a:off x="188171" y="2520464"/>
            <a:ext cx="1198788" cy="921127"/>
            <a:chOff x="188171" y="2520464"/>
            <a:chExt cx="1198788" cy="921127"/>
          </a:xfrm>
        </p:grpSpPr>
        <p:sp>
          <p:nvSpPr>
            <p:cNvPr id="34" name="正方形/長方形 33"/>
            <p:cNvSpPr/>
            <p:nvPr/>
          </p:nvSpPr>
          <p:spPr>
            <a:xfrm>
              <a:off x="433548" y="2903155"/>
              <a:ext cx="156651" cy="162801"/>
            </a:xfrm>
            <a:prstGeom prst="rect">
              <a:avLst/>
            </a:prstGeom>
            <a:solidFill>
              <a:schemeClr val="bg2">
                <a:lumMod val="9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bwMode="auto">
            <a:xfrm>
              <a:off x="188171" y="2520464"/>
              <a:ext cx="647403" cy="316329"/>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（凡例）</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866649" y="2903155"/>
              <a:ext cx="158110" cy="168902"/>
            </a:xfrm>
            <a:prstGeom prst="rect">
              <a:avLst/>
            </a:prstGeom>
            <a:solidFill>
              <a:schemeClr val="tx1">
                <a:lumMod val="50000"/>
                <a:lumOff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bwMode="auto">
            <a:xfrm>
              <a:off x="188171" y="3094879"/>
              <a:ext cx="647403" cy="31434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ケース</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１</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bwMode="auto">
            <a:xfrm>
              <a:off x="702153" y="3060526"/>
              <a:ext cx="684806" cy="38106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1" name="正方形/長方形 20"/>
          <p:cNvSpPr/>
          <p:nvPr/>
        </p:nvSpPr>
        <p:spPr>
          <a:xfrm>
            <a:off x="9061474" y="3864363"/>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1778744" y="1512471"/>
            <a:ext cx="4614416" cy="3990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財源活用可能額</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（区財政調整基金含む）</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p:cNvSpPr/>
          <p:nvPr/>
        </p:nvSpPr>
        <p:spPr>
          <a:xfrm>
            <a:off x="1670041" y="3677446"/>
            <a:ext cx="8012845" cy="16349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特別区に承継される財政調整基金に区財政調整基金の</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活用による減</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、収支合計のプラス分及び府承継財政調整基金の配分による増を累計</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８</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7096676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グラフ 21"/>
          <p:cNvGraphicFramePr>
            <a:graphicFrameLocks/>
          </p:cNvGraphicFramePr>
          <p:nvPr>
            <p:extLst/>
          </p:nvPr>
        </p:nvGraphicFramePr>
        <p:xfrm>
          <a:off x="821746" y="1628702"/>
          <a:ext cx="8955789" cy="3171009"/>
        </p:xfrm>
        <a:graphic>
          <a:graphicData uri="http://schemas.openxmlformats.org/drawingml/2006/chart">
            <c:chart xmlns:c="http://schemas.openxmlformats.org/drawingml/2006/chart" xmlns:r="http://schemas.openxmlformats.org/officeDocument/2006/relationships" r:id="rId3"/>
          </a:graphicData>
        </a:graphic>
      </p:graphicFrame>
      <p:sp>
        <p:nvSpPr>
          <p:cNvPr id="21" name="正方形/長方形 20"/>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a:solidFill>
                  <a:prstClr val="black"/>
                </a:solidFill>
                <a:latin typeface="Meiryo UI" pitchFamily="50" charset="-128"/>
                <a:ea typeface="Meiryo UI" pitchFamily="50" charset="-128"/>
                <a:cs typeface="Meiryo UI" pitchFamily="50" charset="-128"/>
              </a:rPr>
              <a:t>２　シミュレーション結果　　～（１）特別区全体（</a:t>
            </a:r>
            <a:r>
              <a:rPr lang="en-US" altLang="ja-JP" sz="2000" b="1" dirty="0">
                <a:solidFill>
                  <a:prstClr val="black"/>
                </a:solidFill>
                <a:latin typeface="Meiryo UI" pitchFamily="50" charset="-128"/>
                <a:ea typeface="Meiryo UI" pitchFamily="50" charset="-128"/>
                <a:cs typeface="Meiryo UI" pitchFamily="50" charset="-128"/>
              </a:rPr>
              <a:t>4</a:t>
            </a:r>
            <a:r>
              <a:rPr lang="ja-JP" altLang="en-US" sz="2000" b="1" dirty="0">
                <a:solidFill>
                  <a:prstClr val="black"/>
                </a:solidFill>
                <a:latin typeface="Meiryo UI" pitchFamily="50" charset="-128"/>
                <a:ea typeface="Meiryo UI" pitchFamily="50" charset="-128"/>
                <a:cs typeface="Meiryo UI" pitchFamily="50" charset="-128"/>
              </a:rPr>
              <a:t>区</a:t>
            </a:r>
            <a:r>
              <a:rPr lang="en-US" altLang="ja-JP" sz="2000" b="1" dirty="0">
                <a:solidFill>
                  <a:prstClr val="black"/>
                </a:solidFill>
                <a:latin typeface="Meiryo UI" pitchFamily="50" charset="-128"/>
                <a:ea typeface="Meiryo UI" pitchFamily="50" charset="-128"/>
                <a:cs typeface="Meiryo UI" pitchFamily="50" charset="-128"/>
              </a:rPr>
              <a:t>A</a:t>
            </a:r>
            <a:r>
              <a:rPr lang="ja-JP" altLang="en-US" sz="2000" b="1" dirty="0">
                <a:solidFill>
                  <a:prstClr val="black"/>
                </a:solidFill>
                <a:latin typeface="Meiryo UI" pitchFamily="50" charset="-128"/>
                <a:ea typeface="Meiryo UI" pitchFamily="50" charset="-128"/>
                <a:cs typeface="Meiryo UI" pitchFamily="50" charset="-128"/>
              </a:rPr>
              <a:t>案～</a:t>
            </a:r>
            <a:r>
              <a:rPr lang="en-US" altLang="ja-JP" sz="2000" b="1" dirty="0">
                <a:solidFill>
                  <a:prstClr val="black"/>
                </a:solidFill>
                <a:latin typeface="Meiryo UI" pitchFamily="50" charset="-128"/>
                <a:ea typeface="Meiryo UI" pitchFamily="50" charset="-128"/>
                <a:cs typeface="Meiryo UI" pitchFamily="50" charset="-128"/>
              </a:rPr>
              <a:t>6</a:t>
            </a:r>
            <a:r>
              <a:rPr lang="ja-JP" altLang="en-US" sz="2000" b="1" dirty="0">
                <a:solidFill>
                  <a:prstClr val="black"/>
                </a:solidFill>
                <a:latin typeface="Meiryo UI" pitchFamily="50" charset="-128"/>
                <a:ea typeface="Meiryo UI" pitchFamily="50" charset="-128"/>
                <a:cs typeface="Meiryo UI" pitchFamily="50" charset="-128"/>
              </a:rPr>
              <a:t>区</a:t>
            </a:r>
            <a:r>
              <a:rPr lang="en-US" altLang="ja-JP" sz="2000" b="1" dirty="0">
                <a:solidFill>
                  <a:prstClr val="black"/>
                </a:solidFill>
                <a:latin typeface="Meiryo UI" pitchFamily="50" charset="-128"/>
                <a:ea typeface="Meiryo UI" pitchFamily="50" charset="-128"/>
                <a:cs typeface="Meiryo UI" pitchFamily="50" charset="-128"/>
              </a:rPr>
              <a:t>D</a:t>
            </a:r>
            <a:r>
              <a:rPr lang="ja-JP" altLang="en-US" sz="2000" b="1" dirty="0">
                <a:solidFill>
                  <a:prstClr val="black"/>
                </a:solidFill>
                <a:latin typeface="Meiryo UI" pitchFamily="50" charset="-128"/>
                <a:ea typeface="Meiryo UI" pitchFamily="50" charset="-128"/>
                <a:cs typeface="Meiryo UI" pitchFamily="50" charset="-128"/>
              </a:rPr>
              <a:t>案）の収支～</a:t>
            </a:r>
          </a:p>
        </p:txBody>
      </p:sp>
      <p:graphicFrame>
        <p:nvGraphicFramePr>
          <p:cNvPr id="9" name="表 8"/>
          <p:cNvGraphicFramePr>
            <a:graphicFrameLocks noGrp="1"/>
          </p:cNvGraphicFramePr>
          <p:nvPr>
            <p:extLst/>
          </p:nvPr>
        </p:nvGraphicFramePr>
        <p:xfrm>
          <a:off x="125732" y="6272341"/>
          <a:ext cx="9517107" cy="4572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0">
                <a:tc>
                  <a:txBody>
                    <a:bodyPr/>
                    <a:lstStyle/>
                    <a:p>
                      <a:pPr algn="ctr"/>
                      <a:r>
                        <a:rPr kumimoji="1" lang="ja-JP" altLang="en-US" sz="900" b="0" dirty="0" smtClean="0">
                          <a:solidFill>
                            <a:schemeClr val="tx1"/>
                          </a:solidFill>
                          <a:latin typeface="+mn-ea"/>
                          <a:ea typeface="+mn-ea"/>
                          <a:cs typeface="Meiryo UI" pitchFamily="50" charset="-128"/>
                        </a:rPr>
                        <a:t>財政収支推計 Ａ</a:t>
                      </a:r>
                      <a:r>
                        <a:rPr kumimoji="1" lang="en-US" altLang="ja-JP" sz="900" b="0" dirty="0" smtClean="0">
                          <a:solidFill>
                            <a:schemeClr val="tx1"/>
                          </a:solidFill>
                          <a:latin typeface="+mn-ea"/>
                          <a:ea typeface="+mn-ea"/>
                          <a:cs typeface="Meiryo UI" pitchFamily="50" charset="-128"/>
                        </a:rPr>
                        <a:t>2</a:t>
                      </a:r>
                    </a:p>
                  </a:txBody>
                  <a:tcPr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59</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66</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68</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71</a:t>
                      </a:r>
                    </a:p>
                  </a:txBody>
                  <a:tcPr marL="9525" marR="39600" marT="9525" marB="0" anchor="ctr"/>
                </a:tc>
              </a:tr>
              <a:tr h="0">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E2</a:t>
                      </a:r>
                      <a:r>
                        <a:rPr kumimoji="1" lang="en-US" altLang="ja-JP" sz="900" b="1" dirty="0" smtClean="0">
                          <a:latin typeface="+mn-ea"/>
                          <a:ea typeface="+mn-ea"/>
                          <a:cs typeface="Meiryo UI" pitchFamily="50" charset="-128"/>
                        </a:rPr>
                        <a:t>=A2+B+C+D</a:t>
                      </a:r>
                      <a:endParaRPr kumimoji="1" lang="ja-JP" altLang="en-US" sz="900" b="1" dirty="0">
                        <a:latin typeface="+mn-ea"/>
                        <a:ea typeface="+mn-ea"/>
                        <a:cs typeface="Meiryo UI" pitchFamily="50" charset="-128"/>
                      </a:endParaRPr>
                    </a:p>
                  </a:txBody>
                  <a:tcPr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40</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75</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86</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77</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107</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120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130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139</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145</a:t>
                      </a:r>
                    </a:p>
                  </a:txBody>
                  <a:tcPr marL="9525" marR="39600" marT="9525" marB="0" anchor="ctr">
                    <a:solidFill>
                      <a:srgbClr val="FFFF00"/>
                    </a:solidFill>
                  </a:tcPr>
                </a:tc>
              </a:tr>
            </a:tbl>
          </a:graphicData>
        </a:graphic>
      </p:graphicFrame>
      <p:sp>
        <p:nvSpPr>
          <p:cNvPr id="2" name="正方形/長方形 1"/>
          <p:cNvSpPr/>
          <p:nvPr/>
        </p:nvSpPr>
        <p:spPr>
          <a:xfrm>
            <a:off x="272480" y="1674628"/>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nvPr>
        </p:nvGraphicFramePr>
        <p:xfrm>
          <a:off x="116408" y="4810763"/>
          <a:ext cx="9517107" cy="11430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216000">
                <a:tc>
                  <a:txBody>
                    <a:bodyPr/>
                    <a:lstStyle/>
                    <a:p>
                      <a:pPr algn="ctr"/>
                      <a:r>
                        <a:rPr kumimoji="1" lang="ja-JP" altLang="en-US" sz="900" b="0" dirty="0" smtClean="0">
                          <a:latin typeface="+mn-ea"/>
                          <a:ea typeface="+mn-ea"/>
                          <a:cs typeface="Meiryo UI" pitchFamily="50" charset="-128"/>
                        </a:rPr>
                        <a:t>財政収支推計</a:t>
                      </a:r>
                      <a:r>
                        <a:rPr kumimoji="1" lang="ja-JP" altLang="en-US" sz="900" b="0" baseline="0" dirty="0" smtClean="0">
                          <a:latin typeface="+mn-ea"/>
                          <a:ea typeface="+mn-ea"/>
                          <a:cs typeface="Meiryo UI" pitchFamily="50" charset="-128"/>
                        </a:rPr>
                        <a:t> </a:t>
                      </a:r>
                      <a:r>
                        <a:rPr kumimoji="1" lang="ja-JP" altLang="en-US" sz="900" b="0" dirty="0" smtClean="0">
                          <a:latin typeface="+mn-ea"/>
                          <a:ea typeface="+mn-ea"/>
                          <a:cs typeface="Meiryo UI" pitchFamily="50" charset="-128"/>
                        </a:rPr>
                        <a:t>Ａ</a:t>
                      </a:r>
                      <a:r>
                        <a:rPr kumimoji="1" lang="en-US" altLang="ja-JP" sz="900" b="0" dirty="0" smtClean="0">
                          <a:latin typeface="+mn-ea"/>
                          <a:ea typeface="+mn-ea"/>
                          <a:cs typeface="Meiryo UI" pitchFamily="50" charset="-128"/>
                        </a:rPr>
                        <a:t>1</a:t>
                      </a:r>
                      <a:endParaRPr kumimoji="1" lang="ja-JP" altLang="en-US" sz="900" b="0" dirty="0">
                        <a:latin typeface="+mn-ea"/>
                        <a:ea typeface="+mn-ea"/>
                        <a:cs typeface="Meiryo UI" pitchFamily="50" charset="-128"/>
                      </a:endParaRPr>
                    </a:p>
                  </a:txBody>
                  <a:tcPr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68</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100</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69</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38</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34</a:t>
                      </a:r>
                    </a:p>
                  </a:txBody>
                  <a:tcPr marL="9525" marR="39600" marT="9525" marB="0" anchor="ctr"/>
                </a:tc>
              </a:tr>
              <a:tr h="216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latin typeface="+mn-ea"/>
                          <a:ea typeface="+mn-ea"/>
                          <a:cs typeface="Meiryo UI" pitchFamily="50" charset="-128"/>
                        </a:rPr>
                        <a:t>改革効果額</a:t>
                      </a:r>
                      <a:r>
                        <a:rPr kumimoji="1" lang="en-US" altLang="ja-JP" sz="500" b="0" dirty="0" smtClean="0">
                          <a:latin typeface="+mn-ea"/>
                          <a:ea typeface="+mn-ea"/>
                          <a:cs typeface="Meiryo UI" pitchFamily="50" charset="-128"/>
                        </a:rPr>
                        <a:t>(</a:t>
                      </a:r>
                      <a:r>
                        <a:rPr kumimoji="1" lang="ja-JP" altLang="en-US" sz="500" b="0" dirty="0" smtClean="0">
                          <a:latin typeface="+mn-ea"/>
                          <a:ea typeface="+mn-ea"/>
                          <a:cs typeface="Meiryo UI" pitchFamily="50" charset="-128"/>
                        </a:rPr>
                        <a:t>未反映分</a:t>
                      </a:r>
                      <a:r>
                        <a:rPr kumimoji="1" lang="en-US" altLang="ja-JP" sz="500" b="0" dirty="0" smtClean="0">
                          <a:latin typeface="+mn-ea"/>
                          <a:ea typeface="+mn-ea"/>
                          <a:cs typeface="Meiryo UI" pitchFamily="50" charset="-128"/>
                        </a:rPr>
                        <a:t>) </a:t>
                      </a:r>
                      <a:r>
                        <a:rPr kumimoji="1" lang="ja-JP" altLang="en-US" sz="900" b="0" dirty="0" smtClean="0">
                          <a:latin typeface="+mn-ea"/>
                          <a:ea typeface="+mn-ea"/>
                          <a:cs typeface="Meiryo UI" pitchFamily="50" charset="-128"/>
                        </a:rPr>
                        <a:t>Ｂ</a:t>
                      </a:r>
                    </a:p>
                  </a:txBody>
                  <a:tcPr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100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103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109</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113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120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129</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132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136</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135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138</a:t>
                      </a:r>
                    </a:p>
                  </a:txBody>
                  <a:tcPr marL="9525" marR="39600" marT="9525" marB="0" anchor="ctr"/>
                </a:tc>
              </a:tr>
              <a:tr h="216000">
                <a:tc>
                  <a:txBody>
                    <a:bodyPr/>
                    <a:lstStyle/>
                    <a:p>
                      <a:pPr algn="ctr"/>
                      <a:r>
                        <a:rPr kumimoji="1" lang="ja-JP" altLang="en-US" sz="900" b="0" dirty="0" smtClean="0">
                          <a:latin typeface="+mn-ea"/>
                          <a:ea typeface="+mn-ea"/>
                          <a:cs typeface="Meiryo UI" pitchFamily="50" charset="-128"/>
                        </a:rPr>
                        <a:t>組織体制の影響額</a:t>
                      </a:r>
                      <a:r>
                        <a:rPr kumimoji="1" lang="en-US" altLang="ja-JP" sz="900" b="0" dirty="0" smtClean="0">
                          <a:latin typeface="+mn-ea"/>
                          <a:ea typeface="+mn-ea"/>
                          <a:cs typeface="Meiryo UI" pitchFamily="50" charset="-128"/>
                        </a:rPr>
                        <a:t>C</a:t>
                      </a:r>
                    </a:p>
                  </a:txBody>
                  <a:tcPr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58</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50</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38</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34</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30</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tc>
              </a:tr>
              <a:tr h="216000">
                <a:tc>
                  <a:txBody>
                    <a:bodyPr/>
                    <a:lstStyle/>
                    <a:p>
                      <a:pPr algn="ctr"/>
                      <a:r>
                        <a:rPr kumimoji="1" lang="ja-JP" altLang="en-US" sz="900" b="0" dirty="0" smtClean="0">
                          <a:latin typeface="+mn-ea"/>
                          <a:ea typeface="+mn-ea"/>
                          <a:cs typeface="Meiryo UI" pitchFamily="50" charset="-128"/>
                        </a:rPr>
                        <a:t>設置コスト　</a:t>
                      </a:r>
                      <a:r>
                        <a:rPr kumimoji="1" lang="en-US" altLang="ja-JP" sz="900" b="0" dirty="0" smtClean="0">
                          <a:latin typeface="+mn-ea"/>
                          <a:ea typeface="+mn-ea"/>
                          <a:cs typeface="Meiryo UI" pitchFamily="50" charset="-128"/>
                        </a:rPr>
                        <a:t>D</a:t>
                      </a:r>
                    </a:p>
                  </a:txBody>
                  <a:tcPr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88</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84</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80</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69</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53</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60</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54</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50</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43</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45</a:t>
                      </a:r>
                    </a:p>
                  </a:txBody>
                  <a:tcPr marL="9525" marR="39600" marT="9525" marB="0" anchor="ctr">
                    <a:lnB w="12700" cap="flat" cmpd="sng" algn="ctr">
                      <a:solidFill>
                        <a:schemeClr val="tx1"/>
                      </a:solidFill>
                      <a:prstDash val="solid"/>
                      <a:round/>
                      <a:headEnd type="none" w="med" len="med"/>
                      <a:tailEnd type="none" w="med" len="med"/>
                    </a:lnB>
                  </a:tcPr>
                </a:tc>
              </a:tr>
              <a:tr h="216000">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E1</a:t>
                      </a:r>
                      <a:r>
                        <a:rPr kumimoji="1" lang="en-US" altLang="ja-JP" sz="900" b="1" dirty="0" smtClean="0">
                          <a:latin typeface="+mn-ea"/>
                          <a:ea typeface="+mn-ea"/>
                          <a:cs typeface="Meiryo UI" pitchFamily="50" charset="-128"/>
                        </a:rPr>
                        <a:t>=A1+B+C+D</a:t>
                      </a:r>
                      <a:endParaRPr kumimoji="1" lang="ja-JP" altLang="en-US" sz="900" b="1" dirty="0">
                        <a:latin typeface="+mn-ea"/>
                        <a:ea typeface="+mn-ea"/>
                        <a:cs typeface="Meiryo UI" pitchFamily="50" charset="-128"/>
                      </a:endParaRPr>
                    </a:p>
                  </a:txBody>
                  <a:tcPr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64</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38</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89</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34</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40</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r>
            </a:tbl>
          </a:graphicData>
        </a:graphic>
      </p:graphicFrame>
      <p:sp>
        <p:nvSpPr>
          <p:cNvPr id="3" name="線吹き出し 2 (枠付き) 2"/>
          <p:cNvSpPr/>
          <p:nvPr/>
        </p:nvSpPr>
        <p:spPr>
          <a:xfrm>
            <a:off x="3368824" y="2658966"/>
            <a:ext cx="1080120" cy="258017"/>
          </a:xfrm>
          <a:prstGeom prst="borderCallout2">
            <a:avLst>
              <a:gd name="adj1" fmla="val 18751"/>
              <a:gd name="adj2" fmla="val -80"/>
              <a:gd name="adj3" fmla="val 18750"/>
              <a:gd name="adj4" fmla="val -16667"/>
              <a:gd name="adj5" fmla="val 343503"/>
              <a:gd name="adj6" fmla="val -37702"/>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線吹き出し 2 (枠付き) 18"/>
          <p:cNvSpPr/>
          <p:nvPr/>
        </p:nvSpPr>
        <p:spPr>
          <a:xfrm>
            <a:off x="7185248" y="4077072"/>
            <a:ext cx="1008112" cy="224084"/>
          </a:xfrm>
          <a:prstGeom prst="borderCallout2">
            <a:avLst>
              <a:gd name="adj1" fmla="val 18751"/>
              <a:gd name="adj2" fmla="val -80"/>
              <a:gd name="adj3" fmla="val 18750"/>
              <a:gd name="adj4" fmla="val -16667"/>
              <a:gd name="adj5" fmla="val -115011"/>
              <a:gd name="adj6" fmla="val -39068"/>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ケース１</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AutoShape 161"/>
          <p:cNvSpPr>
            <a:spLocks noChangeArrowheads="1"/>
          </p:cNvSpPr>
          <p:nvPr/>
        </p:nvSpPr>
        <p:spPr bwMode="auto">
          <a:xfrm>
            <a:off x="44400" y="4597951"/>
            <a:ext cx="1380208" cy="207173"/>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20" name="AutoShape 161"/>
          <p:cNvSpPr>
            <a:spLocks noChangeArrowheads="1"/>
          </p:cNvSpPr>
          <p:nvPr/>
        </p:nvSpPr>
        <p:spPr bwMode="auto">
          <a:xfrm>
            <a:off x="44400" y="6054117"/>
            <a:ext cx="1380208" cy="207173"/>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23" name="AutoShape 161"/>
          <p:cNvSpPr>
            <a:spLocks noChangeArrowheads="1"/>
          </p:cNvSpPr>
          <p:nvPr/>
        </p:nvSpPr>
        <p:spPr bwMode="auto">
          <a:xfrm>
            <a:off x="116408" y="434936"/>
            <a:ext cx="479254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b="1" dirty="0" smtClean="0">
                <a:latin typeface="Meiryo UI" panose="020B0604030504040204" pitchFamily="50" charset="-128"/>
                <a:ea typeface="Meiryo UI" panose="020B0604030504040204" pitchFamily="50" charset="-128"/>
                <a:cs typeface="Meiryo UI" pitchFamily="50" charset="-128"/>
              </a:rPr>
              <a:t>試案</a:t>
            </a:r>
            <a:r>
              <a:rPr lang="en-US" altLang="ja-JP" b="1" dirty="0">
                <a:latin typeface="Meiryo UI" panose="020B0604030504040204" pitchFamily="50" charset="-128"/>
                <a:ea typeface="Meiryo UI" panose="020B0604030504040204" pitchFamily="50" charset="-128"/>
                <a:cs typeface="Meiryo UI" pitchFamily="50" charset="-128"/>
              </a:rPr>
              <a:t>C</a:t>
            </a:r>
            <a:r>
              <a:rPr lang="ja-JP" altLang="en-US" b="1" dirty="0" smtClean="0">
                <a:latin typeface="Meiryo UI" panose="020B0604030504040204" pitchFamily="50" charset="-128"/>
                <a:ea typeface="Meiryo UI" panose="020B0604030504040204" pitchFamily="50" charset="-128"/>
                <a:cs typeface="Meiryo UI" pitchFamily="50" charset="-128"/>
              </a:rPr>
              <a:t>（</a:t>
            </a:r>
            <a:r>
              <a:rPr lang="en-US" altLang="ja-JP" b="1" dirty="0" smtClean="0">
                <a:latin typeface="Meiryo UI" panose="020B0604030504040204" pitchFamily="50" charset="-128"/>
                <a:ea typeface="Meiryo UI" panose="020B0604030504040204" pitchFamily="50" charset="-128"/>
                <a:cs typeface="Meiryo UI" pitchFamily="50" charset="-128"/>
              </a:rPr>
              <a:t>6</a:t>
            </a:r>
            <a:r>
              <a:rPr lang="ja-JP" altLang="en-US" b="1" dirty="0" smtClean="0">
                <a:latin typeface="Meiryo UI" panose="020B0604030504040204" pitchFamily="50" charset="-128"/>
                <a:ea typeface="Meiryo UI" panose="020B0604030504040204" pitchFamily="50" charset="-128"/>
                <a:cs typeface="Meiryo UI" pitchFamily="50" charset="-128"/>
              </a:rPr>
              <a:t>区</a:t>
            </a:r>
            <a:r>
              <a:rPr lang="en-US" altLang="ja-JP" b="1" dirty="0">
                <a:latin typeface="Meiryo UI" panose="020B0604030504040204" pitchFamily="50" charset="-128"/>
                <a:ea typeface="Meiryo UI" panose="020B0604030504040204" pitchFamily="50" charset="-128"/>
                <a:cs typeface="Meiryo UI" pitchFamily="50" charset="-128"/>
              </a:rPr>
              <a:t>C</a:t>
            </a:r>
            <a:r>
              <a:rPr lang="ja-JP" altLang="en-US" b="1" dirty="0" smtClean="0">
                <a:latin typeface="Meiryo UI" panose="020B0604030504040204" pitchFamily="50" charset="-128"/>
                <a:ea typeface="Meiryo UI" panose="020B0604030504040204" pitchFamily="50" charset="-128"/>
                <a:cs typeface="Meiryo UI" pitchFamily="50" charset="-128"/>
              </a:rPr>
              <a:t>案）／　特別区合計</a:t>
            </a:r>
            <a:endParaRPr lang="ja-JP" altLang="en-US" b="1" dirty="0">
              <a:latin typeface="Meiryo UI" panose="020B0604030504040204" pitchFamily="50" charset="-128"/>
              <a:ea typeface="Meiryo UI" panose="020B0604030504040204" pitchFamily="50" charset="-128"/>
              <a:cs typeface="Meiryo UI" pitchFamily="50" charset="-128"/>
            </a:endParaRPr>
          </a:p>
        </p:txBody>
      </p:sp>
      <p:sp>
        <p:nvSpPr>
          <p:cNvPr id="25" name="正方形/長方形 24"/>
          <p:cNvSpPr/>
          <p:nvPr/>
        </p:nvSpPr>
        <p:spPr bwMode="auto">
          <a:xfrm>
            <a:off x="194441" y="836615"/>
            <a:ext cx="9361040" cy="79208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spcBef>
                <a:spcPts val="0"/>
              </a:spcBef>
              <a:spcAft>
                <a:spcPts val="0"/>
              </a:spcAft>
              <a:defRPr/>
            </a:pPr>
            <a:r>
              <a:rPr lang="ja-JP" altLang="en-US" sz="1600" dirty="0">
                <a:latin typeface="Meiryo UI" pitchFamily="50" charset="-128"/>
                <a:ea typeface="Meiryo UI" pitchFamily="50" charset="-128"/>
                <a:cs typeface="Meiryo UI" pitchFamily="50" charset="-128"/>
              </a:rPr>
              <a:t>○ケース１では、</a:t>
            </a:r>
            <a:r>
              <a:rPr lang="en-US" altLang="ja-JP" sz="1600" dirty="0" smtClean="0">
                <a:latin typeface="Meiryo UI" pitchFamily="50" charset="-128"/>
                <a:ea typeface="Meiryo UI" pitchFamily="50" charset="-128"/>
                <a:cs typeface="Meiryo UI" pitchFamily="50" charset="-128"/>
              </a:rPr>
              <a:t>H34</a:t>
            </a:r>
            <a:r>
              <a:rPr lang="ja-JP" altLang="en-US" sz="1600" dirty="0" smtClean="0">
                <a:latin typeface="Meiryo UI" pitchFamily="50" charset="-128"/>
                <a:ea typeface="Meiryo UI" pitchFamily="50" charset="-128"/>
                <a:cs typeface="Meiryo UI" pitchFamily="50" charset="-128"/>
              </a:rPr>
              <a:t>～</a:t>
            </a:r>
            <a:r>
              <a:rPr lang="en-US" altLang="ja-JP" sz="1600" dirty="0" smtClean="0">
                <a:latin typeface="Meiryo UI" pitchFamily="50" charset="-128"/>
                <a:ea typeface="Meiryo UI" pitchFamily="50" charset="-128"/>
                <a:cs typeface="Meiryo UI" pitchFamily="50" charset="-128"/>
              </a:rPr>
              <a:t>H43</a:t>
            </a:r>
            <a:r>
              <a:rPr lang="ja-JP" altLang="en-US" sz="1600" dirty="0" smtClean="0">
                <a:latin typeface="Meiryo UI" pitchFamily="50" charset="-128"/>
                <a:ea typeface="Meiryo UI" pitchFamily="50" charset="-128"/>
                <a:cs typeface="Meiryo UI" pitchFamily="50" charset="-128"/>
              </a:rPr>
              <a:t>に</a:t>
            </a:r>
            <a:r>
              <a:rPr lang="ja-JP" altLang="en-US" sz="1600" dirty="0">
                <a:latin typeface="Meiryo UI" pitchFamily="50" charset="-128"/>
                <a:ea typeface="Meiryo UI" pitchFamily="50" charset="-128"/>
                <a:cs typeface="Meiryo UI" pitchFamily="50" charset="-128"/>
              </a:rPr>
              <a:t>収支不足が発生するが</a:t>
            </a:r>
            <a:r>
              <a:rPr lang="ja-JP" altLang="en-US" sz="1600" dirty="0" smtClean="0">
                <a:latin typeface="Meiryo UI" pitchFamily="50" charset="-128"/>
                <a:ea typeface="Meiryo UI" pitchFamily="50" charset="-128"/>
                <a:cs typeface="Meiryo UI" pitchFamily="50" charset="-128"/>
              </a:rPr>
              <a:t>、</a:t>
            </a:r>
            <a:r>
              <a:rPr lang="en-US" altLang="ja-JP" sz="1600" dirty="0" smtClean="0">
                <a:latin typeface="Meiryo UI" pitchFamily="50" charset="-128"/>
                <a:ea typeface="Meiryo UI" pitchFamily="50" charset="-128"/>
                <a:cs typeface="Meiryo UI" pitchFamily="50" charset="-128"/>
              </a:rPr>
              <a:t>H44</a:t>
            </a:r>
            <a:r>
              <a:rPr lang="ja-JP" altLang="en-US" sz="1600" dirty="0" smtClean="0">
                <a:latin typeface="Meiryo UI" pitchFamily="50" charset="-128"/>
                <a:ea typeface="Meiryo UI" pitchFamily="50" charset="-128"/>
                <a:cs typeface="Meiryo UI" pitchFamily="50" charset="-128"/>
              </a:rPr>
              <a:t>以降収支不足は解消</a:t>
            </a:r>
            <a:endParaRPr lang="en-US" altLang="ja-JP" sz="1600" dirty="0" smtClean="0">
              <a:latin typeface="Meiryo UI" pitchFamily="50" charset="-128"/>
              <a:ea typeface="Meiryo UI" pitchFamily="50" charset="-128"/>
              <a:cs typeface="Meiryo UI" pitchFamily="50" charset="-128"/>
            </a:endParaRPr>
          </a:p>
          <a:p>
            <a:pPr marL="273050" indent="-273050" fontAlgn="auto">
              <a:spcBef>
                <a:spcPts val="0"/>
              </a:spcBef>
              <a:spcAft>
                <a:spcPts val="0"/>
              </a:spcAft>
              <a:defRPr/>
            </a:pPr>
            <a:r>
              <a:rPr lang="ja-JP" altLang="en-US" sz="1600" dirty="0" smtClean="0">
                <a:latin typeface="Meiryo UI" pitchFamily="50" charset="-128"/>
                <a:ea typeface="Meiryo UI" pitchFamily="50" charset="-128"/>
                <a:cs typeface="Meiryo UI" pitchFamily="50" charset="-128"/>
              </a:rPr>
              <a:t>○ケース</a:t>
            </a:r>
            <a:r>
              <a:rPr lang="ja-JP" altLang="en-US" sz="1600" dirty="0">
                <a:latin typeface="Meiryo UI" pitchFamily="50" charset="-128"/>
                <a:ea typeface="Meiryo UI" pitchFamily="50" charset="-128"/>
                <a:cs typeface="Meiryo UI" pitchFamily="50" charset="-128"/>
              </a:rPr>
              <a:t>２では</a:t>
            </a:r>
            <a:r>
              <a:rPr lang="ja-JP" altLang="en-US" sz="1600" dirty="0" smtClean="0">
                <a:latin typeface="Meiryo UI" pitchFamily="50" charset="-128"/>
                <a:ea typeface="Meiryo UI" pitchFamily="50" charset="-128"/>
                <a:cs typeface="Meiryo UI" pitchFamily="50" charset="-128"/>
              </a:rPr>
              <a:t>、</a:t>
            </a:r>
            <a:r>
              <a:rPr lang="en-US" altLang="ja-JP" sz="1600" dirty="0" smtClean="0">
                <a:latin typeface="Meiryo UI" pitchFamily="50" charset="-128"/>
                <a:ea typeface="Meiryo UI" pitchFamily="50" charset="-128"/>
                <a:cs typeface="Meiryo UI" pitchFamily="50" charset="-128"/>
              </a:rPr>
              <a:t>H34</a:t>
            </a:r>
            <a:r>
              <a:rPr lang="ja-JP" altLang="en-US" sz="1600" dirty="0" smtClean="0">
                <a:latin typeface="Meiryo UI" pitchFamily="50" charset="-128"/>
                <a:ea typeface="Meiryo UI" pitchFamily="50" charset="-128"/>
                <a:cs typeface="Meiryo UI" pitchFamily="50" charset="-128"/>
              </a:rPr>
              <a:t>に収支不足が発生するが、</a:t>
            </a:r>
            <a:r>
              <a:rPr lang="en-US" altLang="ja-JP" sz="1600" dirty="0" smtClean="0">
                <a:latin typeface="Meiryo UI" pitchFamily="50" charset="-128"/>
                <a:ea typeface="Meiryo UI" pitchFamily="50" charset="-128"/>
                <a:cs typeface="Meiryo UI" pitchFamily="50" charset="-128"/>
              </a:rPr>
              <a:t>H35</a:t>
            </a:r>
            <a:r>
              <a:rPr lang="ja-JP" altLang="en-US" sz="1600" dirty="0" smtClean="0">
                <a:latin typeface="Meiryo UI" pitchFamily="50" charset="-128"/>
                <a:ea typeface="Meiryo UI" pitchFamily="50" charset="-128"/>
                <a:cs typeface="Meiryo UI" pitchFamily="50" charset="-128"/>
              </a:rPr>
              <a:t>以降収支不足は解消</a:t>
            </a:r>
            <a:endParaRPr lang="en-US" altLang="ja-JP" sz="1600" dirty="0">
              <a:latin typeface="Meiryo UI" pitchFamily="50" charset="-128"/>
              <a:ea typeface="Meiryo UI" pitchFamily="50" charset="-128"/>
              <a:cs typeface="Meiryo UI" pitchFamily="50" charset="-128"/>
            </a:endParaRPr>
          </a:p>
        </p:txBody>
      </p:sp>
      <p:sp>
        <p:nvSpPr>
          <p:cNvPr id="26" name="正方形/長方形 25"/>
          <p:cNvSpPr/>
          <p:nvPr/>
        </p:nvSpPr>
        <p:spPr>
          <a:xfrm>
            <a:off x="1453375" y="1902597"/>
            <a:ext cx="3240331" cy="28800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収支（財源対策前）</a:t>
            </a:r>
            <a:endParaRPr kumimoji="1"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9018607" y="4392032"/>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９</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4320638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グラフ 30"/>
          <p:cNvGraphicFramePr>
            <a:graphicFrameLocks/>
          </p:cNvGraphicFramePr>
          <p:nvPr>
            <p:extLst/>
          </p:nvPr>
        </p:nvGraphicFramePr>
        <p:xfrm>
          <a:off x="916894" y="1443407"/>
          <a:ext cx="8989105" cy="2950910"/>
        </p:xfrm>
        <a:graphic>
          <a:graphicData uri="http://schemas.openxmlformats.org/drawingml/2006/chart">
            <c:chart xmlns:c="http://schemas.openxmlformats.org/drawingml/2006/chart" xmlns:r="http://schemas.openxmlformats.org/officeDocument/2006/relationships" r:id="rId3"/>
          </a:graphicData>
        </a:graphic>
      </p:graphicFrame>
      <p:sp>
        <p:nvSpPr>
          <p:cNvPr id="12" name="二等辺三角形 11"/>
          <p:cNvSpPr/>
          <p:nvPr/>
        </p:nvSpPr>
        <p:spPr>
          <a:xfrm flipV="1">
            <a:off x="3368827" y="136249"/>
            <a:ext cx="3111092" cy="330544"/>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4333224" y="85259"/>
            <a:ext cx="1210588" cy="338554"/>
          </a:xfrm>
          <a:prstGeom prst="rect">
            <a:avLst/>
          </a:prstGeom>
          <a:noFill/>
        </p:spPr>
        <p:txBody>
          <a:bodyPr wrap="none" rtlCol="0">
            <a:spAutoFit/>
          </a:bodyPr>
          <a:lstStyle/>
          <a:p>
            <a:r>
              <a:rPr kumimoji="1" lang="ja-JP" altLang="en-US" sz="1600" b="1" dirty="0" smtClean="0">
                <a:solidFill>
                  <a:schemeClr val="bg1"/>
                </a:solidFill>
                <a:latin typeface="Meiryo UI" pitchFamily="50" charset="-128"/>
                <a:ea typeface="Meiryo UI" pitchFamily="50" charset="-128"/>
                <a:cs typeface="Meiryo UI" pitchFamily="50" charset="-128"/>
              </a:rPr>
              <a:t>財源対策後</a:t>
            </a:r>
            <a:endParaRPr kumimoji="1" lang="ja-JP" altLang="en-US" sz="1600" b="1" dirty="0">
              <a:solidFill>
                <a:schemeClr val="bg1"/>
              </a:solidFill>
              <a:latin typeface="Meiryo UI" pitchFamily="50" charset="-128"/>
              <a:ea typeface="Meiryo UI" pitchFamily="50" charset="-128"/>
              <a:cs typeface="Meiryo UI" pitchFamily="50" charset="-128"/>
            </a:endParaRPr>
          </a:p>
        </p:txBody>
      </p:sp>
      <p:graphicFrame>
        <p:nvGraphicFramePr>
          <p:cNvPr id="10" name="表 9"/>
          <p:cNvGraphicFramePr>
            <a:graphicFrameLocks noGrp="1"/>
          </p:cNvGraphicFramePr>
          <p:nvPr>
            <p:extLst/>
          </p:nvPr>
        </p:nvGraphicFramePr>
        <p:xfrm>
          <a:off x="188755" y="5722209"/>
          <a:ext cx="9516785" cy="865066"/>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区財政調整基金の活用</a:t>
                      </a: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F2</a:t>
                      </a:r>
                      <a:endParaRPr lang="en-US" altLang="ja-JP"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24124">
                <a:tc>
                  <a:txBody>
                    <a:bodyPr/>
                    <a:lstStyle/>
                    <a:p>
                      <a:pPr algn="ctr"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収支合計 </a:t>
                      </a:r>
                      <a:r>
                        <a:rPr lang="en-US" altLang="ja-JP"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G2</a:t>
                      </a:r>
                      <a:r>
                        <a:rPr 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E2</a:t>
                      </a:r>
                      <a:r>
                        <a:rPr 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F2</a:t>
                      </a:r>
                      <a:endParaRPr 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75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145</a:t>
                      </a:r>
                    </a:p>
                  </a:txBody>
                  <a:tcPr marL="9525" marR="39600" marT="9525" marB="0" anchor="ctr"/>
                </a:tc>
              </a:tr>
              <a:tr h="0">
                <a:tc>
                  <a:txBody>
                    <a:bodyPr/>
                    <a:lstStyle/>
                    <a:p>
                      <a:pPr algn="ctr" fontAlgn="ctr"/>
                      <a:r>
                        <a:rPr lang="ja-JP" altLang="en-US" sz="900" b="0" i="0" u="none" strike="noStrike" dirty="0" smtClean="0">
                          <a:solidFill>
                            <a:srgbClr val="000000"/>
                          </a:solidFill>
                          <a:effectLst/>
                          <a:latin typeface="+mn-ea"/>
                          <a:ea typeface="+mn-ea"/>
                          <a:cs typeface="Meiryo UI" panose="020B0604030504040204" pitchFamily="50" charset="-128"/>
                        </a:rPr>
                        <a:t>府承継財政調整基金の配分</a:t>
                      </a:r>
                      <a:endParaRPr lang="ja-JP" altLang="en-US" sz="900" b="0"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mn-ea"/>
                        </a:rPr>
                        <a:t>財源活用可能額</a:t>
                      </a:r>
                      <a:endParaRPr lang="en-US" altLang="ja-JP" sz="900" b="1" i="0" u="none" strike="noStrike" dirty="0" smtClean="0">
                        <a:solidFill>
                          <a:schemeClr val="tx1"/>
                        </a:solidFill>
                        <a:effectLst/>
                        <a:latin typeface="ＭＳ Ｐゴシック" panose="020B0600070205080204" pitchFamily="50" charset="-128"/>
                        <a:ea typeface="+mn-ea"/>
                      </a:endParaRPr>
                    </a:p>
                    <a:p>
                      <a:pPr algn="ctr" fontAlgn="ctr"/>
                      <a:r>
                        <a:rPr lang="ja-JP" altLang="en-US" sz="900" b="1" i="0" u="none" strike="noStrike" dirty="0" smtClean="0">
                          <a:solidFill>
                            <a:schemeClr val="tx1"/>
                          </a:solidFill>
                          <a:effectLst/>
                          <a:latin typeface="ＭＳ Ｐゴシック" panose="020B0600070205080204" pitchFamily="50" charset="-128"/>
                          <a:ea typeface="+mn-ea"/>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418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450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492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518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565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622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654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745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848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942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1,066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1,203</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1,337</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1,503</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1,648</a:t>
                      </a:r>
                    </a:p>
                  </a:txBody>
                  <a:tcPr marL="9525" marR="39600" marT="9525" marB="0" anchor="ctr">
                    <a:solidFill>
                      <a:srgbClr val="FFFF00"/>
                    </a:solidFill>
                  </a:tcPr>
                </a:tc>
              </a:tr>
            </a:tbl>
          </a:graphicData>
        </a:graphic>
      </p:graphicFrame>
      <p:sp>
        <p:nvSpPr>
          <p:cNvPr id="14" name="正方形/長方形 13"/>
          <p:cNvSpPr/>
          <p:nvPr/>
        </p:nvSpPr>
        <p:spPr>
          <a:xfrm>
            <a:off x="511872" y="1421631"/>
            <a:ext cx="914400" cy="25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nvPr>
        </p:nvGraphicFramePr>
        <p:xfrm>
          <a:off x="188755" y="4398794"/>
          <a:ext cx="9516785" cy="865066"/>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rgbClr val="000000"/>
                          </a:solidFill>
                          <a:effectLst/>
                          <a:latin typeface="ＭＳ Ｐゴシック" panose="020B0600070205080204" pitchFamily="50" charset="-128"/>
                          <a:ea typeface="+mn-ea"/>
                        </a:rPr>
                        <a:t>区財政調整基金の活用</a:t>
                      </a:r>
                      <a:r>
                        <a:rPr lang="ja-JP" altLang="en-US" sz="900" b="1" i="0" u="none" strike="noStrike" dirty="0">
                          <a:solidFill>
                            <a:srgbClr val="000000"/>
                          </a:solidFill>
                          <a:effectLst/>
                          <a:latin typeface="+mn-ea"/>
                          <a:ea typeface="+mn-ea"/>
                        </a:rPr>
                        <a:t>　</a:t>
                      </a:r>
                      <a:r>
                        <a:rPr lang="en-US" altLang="ja-JP" sz="900" b="1" i="0" u="none" strike="noStrike" dirty="0" smtClean="0">
                          <a:solidFill>
                            <a:srgbClr val="000000"/>
                          </a:solidFill>
                          <a:effectLst/>
                          <a:latin typeface="+mn-ea"/>
                          <a:ea typeface="+mn-ea"/>
                        </a:rPr>
                        <a:t>F1</a:t>
                      </a:r>
                      <a:endParaRPr lang="en-US" altLang="ja-JP" sz="900" b="1"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24124">
                <a:tc>
                  <a:txBody>
                    <a:bodyPr/>
                    <a:lstStyle/>
                    <a:p>
                      <a:pPr algn="ctr" fontAlgn="ctr"/>
                      <a:r>
                        <a:rPr lang="ja-JP" altLang="en-US" sz="900" b="1" i="0" u="none" strike="noStrike" dirty="0">
                          <a:solidFill>
                            <a:srgbClr val="000000"/>
                          </a:solidFill>
                          <a:effectLst/>
                          <a:latin typeface="+mn-ea"/>
                          <a:ea typeface="+mn-ea"/>
                          <a:cs typeface="Meiryo UI" panose="020B0604030504040204" pitchFamily="50" charset="-128"/>
                        </a:rPr>
                        <a:t>収支合計 </a:t>
                      </a:r>
                      <a:r>
                        <a:rPr lang="en-US" altLang="ja-JP" sz="900" b="1" i="0" u="none" strike="noStrike" dirty="0" smtClean="0">
                          <a:solidFill>
                            <a:srgbClr val="000000"/>
                          </a:solidFill>
                          <a:effectLst/>
                          <a:latin typeface="+mn-ea"/>
                          <a:ea typeface="+mn-ea"/>
                          <a:cs typeface="Meiryo UI" panose="020B0604030504040204" pitchFamily="50" charset="-128"/>
                        </a:rPr>
                        <a:t>G1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E1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F1</a:t>
                      </a:r>
                      <a:endParaRPr lang="en-US" sz="900" b="1"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40</a:t>
                      </a:r>
                    </a:p>
                  </a:txBody>
                  <a:tcPr marL="9525" marR="39600" marT="9525" marB="0" anchor="ctr"/>
                </a:tc>
              </a:tr>
              <a:tr h="0">
                <a:tc>
                  <a:txBody>
                    <a:bodyPr/>
                    <a:lstStyle/>
                    <a:p>
                      <a:pPr algn="ctr" fontAlgn="ctr"/>
                      <a:r>
                        <a:rPr lang="ja-JP" altLang="en-US" sz="900" b="0" i="0" u="none" strike="noStrike" dirty="0" smtClean="0">
                          <a:solidFill>
                            <a:schemeClr val="tx1"/>
                          </a:solidFill>
                          <a:effectLst/>
                          <a:latin typeface="+mn-ea"/>
                          <a:ea typeface="+mn-ea"/>
                          <a:cs typeface="Meiryo UI" panose="020B0604030504040204" pitchFamily="50" charset="-128"/>
                        </a:rPr>
                        <a:t>府承継財政調整基金の配分</a:t>
                      </a:r>
                      <a:endParaRPr lang="ja-JP" altLang="en-US" sz="900" b="0" i="0" u="none" strike="noStrike" dirty="0">
                        <a:solidFill>
                          <a:schemeClr val="tx1"/>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財源活用可能額</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276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247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226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167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61</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36</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45</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107</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147</a:t>
                      </a:r>
                    </a:p>
                  </a:txBody>
                  <a:tcPr marL="9525" marR="39600" marT="9525" marB="0" anchor="ctr">
                    <a:solidFill>
                      <a:srgbClr val="FFFF00"/>
                    </a:solidFill>
                  </a:tcPr>
                </a:tc>
              </a:tr>
            </a:tbl>
          </a:graphicData>
        </a:graphic>
      </p:graphicFrame>
      <p:sp>
        <p:nvSpPr>
          <p:cNvPr id="15" name="AutoShape 161"/>
          <p:cNvSpPr>
            <a:spLocks noChangeArrowheads="1"/>
          </p:cNvSpPr>
          <p:nvPr/>
        </p:nvSpPr>
        <p:spPr bwMode="auto">
          <a:xfrm>
            <a:off x="44400" y="4144150"/>
            <a:ext cx="1596232" cy="24338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4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400" b="1" dirty="0">
              <a:latin typeface="Meiryo UI" panose="020B0604030504040204" pitchFamily="50" charset="-128"/>
              <a:ea typeface="Meiryo UI" panose="020B0604030504040204" pitchFamily="50" charset="-128"/>
              <a:cs typeface="Meiryo UI" pitchFamily="50" charset="-128"/>
            </a:endParaRPr>
          </a:p>
        </p:txBody>
      </p:sp>
      <p:sp>
        <p:nvSpPr>
          <p:cNvPr id="16" name="AutoShape 161"/>
          <p:cNvSpPr>
            <a:spLocks noChangeArrowheads="1"/>
          </p:cNvSpPr>
          <p:nvPr/>
        </p:nvSpPr>
        <p:spPr bwMode="auto">
          <a:xfrm>
            <a:off x="44400" y="5493037"/>
            <a:ext cx="1596232" cy="217826"/>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4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400" b="1" dirty="0">
              <a:latin typeface="Meiryo UI" panose="020B0604030504040204" pitchFamily="50" charset="-128"/>
              <a:ea typeface="Meiryo UI" panose="020B0604030504040204" pitchFamily="50" charset="-128"/>
              <a:cs typeface="Meiryo UI" pitchFamily="50" charset="-128"/>
            </a:endParaRPr>
          </a:p>
        </p:txBody>
      </p:sp>
      <p:sp>
        <p:nvSpPr>
          <p:cNvPr id="26" name="正方形/長方形 25"/>
          <p:cNvSpPr/>
          <p:nvPr/>
        </p:nvSpPr>
        <p:spPr bwMode="auto">
          <a:xfrm>
            <a:off x="171796" y="493198"/>
            <a:ext cx="9533743" cy="928346"/>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○ケース１では、収支不足に対しては、区財政調整基金などの財源活用可能額の範囲内で</a:t>
            </a:r>
            <a:r>
              <a:rPr lang="ja-JP" altLang="en-US" sz="1600" dirty="0" smtClean="0">
                <a:solidFill>
                  <a:schemeClr val="tx1"/>
                </a:solidFill>
                <a:latin typeface="Meiryo UI" pitchFamily="50" charset="-128"/>
                <a:ea typeface="Meiryo UI" pitchFamily="50" charset="-128"/>
                <a:cs typeface="Meiryo UI" pitchFamily="50" charset="-128"/>
              </a:rPr>
              <a:t>対応できず、</a:t>
            </a:r>
            <a:r>
              <a:rPr lang="ja-JP" altLang="en-US" sz="1600" dirty="0">
                <a:solidFill>
                  <a:schemeClr val="tx1"/>
                </a:solidFill>
                <a:latin typeface="Meiryo UI" pitchFamily="50" charset="-128"/>
                <a:ea typeface="Meiryo UI" pitchFamily="50" charset="-128"/>
                <a:cs typeface="Meiryo UI" pitchFamily="50" charset="-128"/>
              </a:rPr>
              <a:t>歳出抑制（経費削減等）や歳入確保（公有地の売却・地方債（行政改革推進債など）の活用等）による対応が必要</a:t>
            </a:r>
            <a:endParaRPr lang="en-US" altLang="ja-JP" sz="1600" dirty="0">
              <a:solidFill>
                <a:schemeClr val="tx1"/>
              </a:solidFill>
              <a:latin typeface="Meiryo UI" pitchFamily="50" charset="-128"/>
              <a:ea typeface="Meiryo UI" pitchFamily="50" charset="-128"/>
              <a:cs typeface="Meiryo UI" pitchFamily="50" charset="-128"/>
            </a:endParaRPr>
          </a:p>
          <a:p>
            <a:pPr marL="273050" indent="-273050"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○ケース</a:t>
            </a:r>
            <a:r>
              <a:rPr lang="ja-JP" altLang="en-US" sz="1600" dirty="0">
                <a:solidFill>
                  <a:schemeClr val="tx1"/>
                </a:solidFill>
                <a:latin typeface="Meiryo UI" pitchFamily="50" charset="-128"/>
                <a:ea typeface="Meiryo UI" pitchFamily="50" charset="-128"/>
                <a:cs typeface="Meiryo UI" pitchFamily="50" charset="-128"/>
              </a:rPr>
              <a:t>２では</a:t>
            </a:r>
            <a:r>
              <a:rPr lang="ja-JP" altLang="en-US" sz="1600" dirty="0" smtClean="0">
                <a:solidFill>
                  <a:schemeClr val="tx1"/>
                </a:solidFill>
                <a:latin typeface="Meiryo UI" pitchFamily="50" charset="-128"/>
                <a:ea typeface="Meiryo UI" pitchFamily="50" charset="-128"/>
                <a:cs typeface="Meiryo UI" pitchFamily="50" charset="-128"/>
              </a:rPr>
              <a:t>、</a:t>
            </a:r>
            <a:r>
              <a:rPr lang="ja-JP" altLang="en-US" sz="1600" dirty="0">
                <a:solidFill>
                  <a:schemeClr val="tx1"/>
                </a:solidFill>
                <a:latin typeface="Meiryo UI" pitchFamily="50" charset="-128"/>
                <a:ea typeface="Meiryo UI" pitchFamily="50" charset="-128"/>
                <a:cs typeface="Meiryo UI" pitchFamily="50" charset="-128"/>
              </a:rPr>
              <a:t>収支不足に対しては、区財政調整基金などの財源活用可能額の範囲内で対応</a:t>
            </a:r>
            <a:r>
              <a:rPr lang="ja-JP" altLang="en-US" sz="1600" dirty="0" smtClean="0">
                <a:solidFill>
                  <a:schemeClr val="tx1"/>
                </a:solidFill>
                <a:latin typeface="Meiryo UI" pitchFamily="50" charset="-128"/>
                <a:ea typeface="Meiryo UI" pitchFamily="50" charset="-128"/>
                <a:cs typeface="Meiryo UI" pitchFamily="50" charset="-128"/>
              </a:rPr>
              <a:t>可能</a:t>
            </a:r>
            <a:endParaRPr lang="en-US" altLang="ja-JP" sz="1600" dirty="0" smtClean="0">
              <a:solidFill>
                <a:schemeClr val="tx1"/>
              </a:solidFill>
              <a:latin typeface="Meiryo UI" pitchFamily="50" charset="-128"/>
              <a:ea typeface="Meiryo UI" pitchFamily="50" charset="-128"/>
              <a:cs typeface="Meiryo UI" pitchFamily="50" charset="-128"/>
            </a:endParaRPr>
          </a:p>
          <a:p>
            <a:pPr marL="273050" indent="-273050" fontAlgn="auto">
              <a:spcBef>
                <a:spcPts val="0"/>
              </a:spcBef>
              <a:spcAft>
                <a:spcPts val="0"/>
              </a:spcAft>
              <a:defRPr/>
            </a:pP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財源活用可能</a:t>
            </a:r>
            <a:r>
              <a:rPr lang="ja-JP" altLang="en-US" sz="1200" dirty="0" smtClean="0">
                <a:solidFill>
                  <a:schemeClr val="tx1"/>
                </a:solidFill>
                <a:latin typeface="Meiryo UI" pitchFamily="50" charset="-128"/>
                <a:ea typeface="Meiryo UI" pitchFamily="50" charset="-128"/>
                <a:cs typeface="Meiryo UI" pitchFamily="50" charset="-128"/>
              </a:rPr>
              <a:t>額の</a:t>
            </a:r>
            <a:r>
              <a:rPr lang="ja-JP" altLang="en-US" sz="1200" dirty="0">
                <a:solidFill>
                  <a:schemeClr val="tx1"/>
                </a:solidFill>
                <a:latin typeface="Meiryo UI" pitchFamily="50" charset="-128"/>
                <a:ea typeface="Meiryo UI" pitchFamily="50" charset="-128"/>
                <a:cs typeface="Meiryo UI" pitchFamily="50" charset="-128"/>
              </a:rPr>
              <a:t>取扱いについては、特別区長のマネジメントに</a:t>
            </a:r>
            <a:r>
              <a:rPr lang="ja-JP" altLang="en-US" sz="1200" dirty="0" smtClean="0">
                <a:solidFill>
                  <a:schemeClr val="tx1"/>
                </a:solidFill>
                <a:latin typeface="Meiryo UI" pitchFamily="50" charset="-128"/>
                <a:ea typeface="Meiryo UI" pitchFamily="50" charset="-128"/>
                <a:cs typeface="Meiryo UI" pitchFamily="50" charset="-128"/>
              </a:rPr>
              <a:t>よる</a:t>
            </a:r>
            <a:endParaRPr lang="en-US" altLang="ja-JP" sz="1200" dirty="0">
              <a:solidFill>
                <a:schemeClr val="tx1"/>
              </a:solidFill>
              <a:latin typeface="Meiryo UI" pitchFamily="50" charset="-128"/>
              <a:ea typeface="Meiryo UI" pitchFamily="50" charset="-128"/>
              <a:cs typeface="Meiryo UI" pitchFamily="50" charset="-128"/>
            </a:endParaRPr>
          </a:p>
        </p:txBody>
      </p:sp>
      <p:sp>
        <p:nvSpPr>
          <p:cNvPr id="32" name="正方形/長方形 31"/>
          <p:cNvSpPr/>
          <p:nvPr/>
        </p:nvSpPr>
        <p:spPr>
          <a:xfrm>
            <a:off x="21747" y="5294958"/>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322</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p:nvPr/>
        </p:nvSpPr>
        <p:spPr>
          <a:xfrm>
            <a:off x="21747" y="6615476"/>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422</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5" name="グループ化 24"/>
          <p:cNvGrpSpPr/>
          <p:nvPr/>
        </p:nvGrpSpPr>
        <p:grpSpPr>
          <a:xfrm>
            <a:off x="188171" y="2520464"/>
            <a:ext cx="1198788" cy="921127"/>
            <a:chOff x="188171" y="2520464"/>
            <a:chExt cx="1198788" cy="921127"/>
          </a:xfrm>
        </p:grpSpPr>
        <p:sp>
          <p:nvSpPr>
            <p:cNvPr id="34" name="正方形/長方形 33"/>
            <p:cNvSpPr/>
            <p:nvPr/>
          </p:nvSpPr>
          <p:spPr>
            <a:xfrm>
              <a:off x="433548" y="2903155"/>
              <a:ext cx="156651" cy="162801"/>
            </a:xfrm>
            <a:prstGeom prst="rect">
              <a:avLst/>
            </a:prstGeom>
            <a:solidFill>
              <a:schemeClr val="bg2">
                <a:lumMod val="9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bwMode="auto">
            <a:xfrm>
              <a:off x="188171" y="2520464"/>
              <a:ext cx="647403" cy="316329"/>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（凡例）</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866649" y="2903155"/>
              <a:ext cx="158110" cy="168902"/>
            </a:xfrm>
            <a:prstGeom prst="rect">
              <a:avLst/>
            </a:prstGeom>
            <a:solidFill>
              <a:schemeClr val="tx1">
                <a:lumMod val="50000"/>
                <a:lumOff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bwMode="auto">
            <a:xfrm>
              <a:off x="188171" y="3094879"/>
              <a:ext cx="647403" cy="31434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ケース</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１</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bwMode="auto">
            <a:xfrm>
              <a:off x="702153" y="3060526"/>
              <a:ext cx="684806" cy="38106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7" name="正方形/長方形 26"/>
          <p:cNvSpPr/>
          <p:nvPr/>
        </p:nvSpPr>
        <p:spPr>
          <a:xfrm>
            <a:off x="9018607" y="4041487"/>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1778180" y="1607154"/>
            <a:ext cx="4614416" cy="3990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財源活用可能額</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（区財政調整基金含む）</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p:cNvSpPr/>
          <p:nvPr/>
        </p:nvSpPr>
        <p:spPr>
          <a:xfrm>
            <a:off x="1670041" y="2057767"/>
            <a:ext cx="8012845" cy="16349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特別区に承継される財政調整基金に区財政調整基金の</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活用による減</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、収支合計のプラス分及び府承継財政調整基金の配分による増を累計</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１０</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8926792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グラフ 26"/>
          <p:cNvGraphicFramePr>
            <a:graphicFrameLocks/>
          </p:cNvGraphicFramePr>
          <p:nvPr>
            <p:extLst/>
          </p:nvPr>
        </p:nvGraphicFramePr>
        <p:xfrm>
          <a:off x="777802" y="1596724"/>
          <a:ext cx="8999734" cy="3202987"/>
        </p:xfrm>
        <a:graphic>
          <a:graphicData uri="http://schemas.openxmlformats.org/drawingml/2006/chart">
            <c:chart xmlns:c="http://schemas.openxmlformats.org/drawingml/2006/chart" xmlns:r="http://schemas.openxmlformats.org/officeDocument/2006/relationships" r:id="rId3"/>
          </a:graphicData>
        </a:graphic>
      </p:graphicFrame>
      <p:sp>
        <p:nvSpPr>
          <p:cNvPr id="21" name="正方形/長方形 20"/>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a:solidFill>
                  <a:prstClr val="black"/>
                </a:solidFill>
                <a:latin typeface="Meiryo UI" pitchFamily="50" charset="-128"/>
                <a:ea typeface="Meiryo UI" pitchFamily="50" charset="-128"/>
                <a:cs typeface="Meiryo UI" pitchFamily="50" charset="-128"/>
              </a:rPr>
              <a:t>２　シミュレーション結果　　～（１）特別区全体（</a:t>
            </a:r>
            <a:r>
              <a:rPr lang="en-US" altLang="ja-JP" sz="2000" b="1" dirty="0">
                <a:solidFill>
                  <a:prstClr val="black"/>
                </a:solidFill>
                <a:latin typeface="Meiryo UI" pitchFamily="50" charset="-128"/>
                <a:ea typeface="Meiryo UI" pitchFamily="50" charset="-128"/>
                <a:cs typeface="Meiryo UI" pitchFamily="50" charset="-128"/>
              </a:rPr>
              <a:t>4</a:t>
            </a:r>
            <a:r>
              <a:rPr lang="ja-JP" altLang="en-US" sz="2000" b="1" dirty="0">
                <a:solidFill>
                  <a:prstClr val="black"/>
                </a:solidFill>
                <a:latin typeface="Meiryo UI" pitchFamily="50" charset="-128"/>
                <a:ea typeface="Meiryo UI" pitchFamily="50" charset="-128"/>
                <a:cs typeface="Meiryo UI" pitchFamily="50" charset="-128"/>
              </a:rPr>
              <a:t>区</a:t>
            </a:r>
            <a:r>
              <a:rPr lang="en-US" altLang="ja-JP" sz="2000" b="1" dirty="0">
                <a:solidFill>
                  <a:prstClr val="black"/>
                </a:solidFill>
                <a:latin typeface="Meiryo UI" pitchFamily="50" charset="-128"/>
                <a:ea typeface="Meiryo UI" pitchFamily="50" charset="-128"/>
                <a:cs typeface="Meiryo UI" pitchFamily="50" charset="-128"/>
              </a:rPr>
              <a:t>A</a:t>
            </a:r>
            <a:r>
              <a:rPr lang="ja-JP" altLang="en-US" sz="2000" b="1" dirty="0">
                <a:solidFill>
                  <a:prstClr val="black"/>
                </a:solidFill>
                <a:latin typeface="Meiryo UI" pitchFamily="50" charset="-128"/>
                <a:ea typeface="Meiryo UI" pitchFamily="50" charset="-128"/>
                <a:cs typeface="Meiryo UI" pitchFamily="50" charset="-128"/>
              </a:rPr>
              <a:t>案～</a:t>
            </a:r>
            <a:r>
              <a:rPr lang="en-US" altLang="ja-JP" sz="2000" b="1" dirty="0">
                <a:solidFill>
                  <a:prstClr val="black"/>
                </a:solidFill>
                <a:latin typeface="Meiryo UI" pitchFamily="50" charset="-128"/>
                <a:ea typeface="Meiryo UI" pitchFamily="50" charset="-128"/>
                <a:cs typeface="Meiryo UI" pitchFamily="50" charset="-128"/>
              </a:rPr>
              <a:t>6</a:t>
            </a:r>
            <a:r>
              <a:rPr lang="ja-JP" altLang="en-US" sz="2000" b="1" dirty="0">
                <a:solidFill>
                  <a:prstClr val="black"/>
                </a:solidFill>
                <a:latin typeface="Meiryo UI" pitchFamily="50" charset="-128"/>
                <a:ea typeface="Meiryo UI" pitchFamily="50" charset="-128"/>
                <a:cs typeface="Meiryo UI" pitchFamily="50" charset="-128"/>
              </a:rPr>
              <a:t>区</a:t>
            </a:r>
            <a:r>
              <a:rPr lang="en-US" altLang="ja-JP" sz="2000" b="1" dirty="0">
                <a:solidFill>
                  <a:prstClr val="black"/>
                </a:solidFill>
                <a:latin typeface="Meiryo UI" pitchFamily="50" charset="-128"/>
                <a:ea typeface="Meiryo UI" pitchFamily="50" charset="-128"/>
                <a:cs typeface="Meiryo UI" pitchFamily="50" charset="-128"/>
              </a:rPr>
              <a:t>D</a:t>
            </a:r>
            <a:r>
              <a:rPr lang="ja-JP" altLang="en-US" sz="2000" b="1" dirty="0">
                <a:solidFill>
                  <a:prstClr val="black"/>
                </a:solidFill>
                <a:latin typeface="Meiryo UI" pitchFamily="50" charset="-128"/>
                <a:ea typeface="Meiryo UI" pitchFamily="50" charset="-128"/>
                <a:cs typeface="Meiryo UI" pitchFamily="50" charset="-128"/>
              </a:rPr>
              <a:t>案）の収支～</a:t>
            </a:r>
          </a:p>
        </p:txBody>
      </p:sp>
      <p:graphicFrame>
        <p:nvGraphicFramePr>
          <p:cNvPr id="9" name="表 8"/>
          <p:cNvGraphicFramePr>
            <a:graphicFrameLocks noGrp="1"/>
          </p:cNvGraphicFramePr>
          <p:nvPr>
            <p:extLst/>
          </p:nvPr>
        </p:nvGraphicFramePr>
        <p:xfrm>
          <a:off x="125732" y="6272341"/>
          <a:ext cx="9517107" cy="4572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0">
                <a:tc>
                  <a:txBody>
                    <a:bodyPr/>
                    <a:lstStyle/>
                    <a:p>
                      <a:pPr algn="ctr"/>
                      <a:r>
                        <a:rPr kumimoji="1" lang="ja-JP" altLang="en-US" sz="900" b="0" dirty="0" smtClean="0">
                          <a:solidFill>
                            <a:schemeClr val="tx1"/>
                          </a:solidFill>
                          <a:latin typeface="+mn-ea"/>
                          <a:ea typeface="+mn-ea"/>
                          <a:cs typeface="Meiryo UI" pitchFamily="50" charset="-128"/>
                        </a:rPr>
                        <a:t>財政収支推計 Ａ</a:t>
                      </a:r>
                      <a:r>
                        <a:rPr kumimoji="1" lang="en-US" altLang="ja-JP" sz="900" b="0" dirty="0" smtClean="0">
                          <a:solidFill>
                            <a:schemeClr val="tx1"/>
                          </a:solidFill>
                          <a:latin typeface="+mn-ea"/>
                          <a:ea typeface="+mn-ea"/>
                          <a:cs typeface="Meiryo UI" pitchFamily="50" charset="-128"/>
                        </a:rPr>
                        <a:t>2</a:t>
                      </a:r>
                    </a:p>
                  </a:txBody>
                  <a:tcPr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59</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71</a:t>
                      </a:r>
                    </a:p>
                  </a:txBody>
                  <a:tcPr marL="9525" marR="39600" marT="9525" marB="0" anchor="ctr"/>
                </a:tc>
              </a:tr>
              <a:tr h="0">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E2</a:t>
                      </a:r>
                      <a:r>
                        <a:rPr kumimoji="1" lang="en-US" altLang="ja-JP" sz="900" b="1" dirty="0" smtClean="0">
                          <a:latin typeface="+mn-ea"/>
                          <a:ea typeface="+mn-ea"/>
                          <a:cs typeface="Meiryo UI" pitchFamily="50" charset="-128"/>
                        </a:rPr>
                        <a:t>=A2+B+C+D</a:t>
                      </a:r>
                      <a:endParaRPr kumimoji="1" lang="ja-JP" altLang="en-US" sz="900" b="1" dirty="0">
                        <a:latin typeface="+mn-ea"/>
                        <a:ea typeface="+mn-ea"/>
                        <a:cs typeface="Meiryo UI" pitchFamily="50" charset="-128"/>
                      </a:endParaRPr>
                    </a:p>
                  </a:txBody>
                  <a:tcPr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32</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35</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69</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80</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72</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103</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117</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128</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137</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142</a:t>
                      </a:r>
                    </a:p>
                  </a:txBody>
                  <a:tcPr marL="9525" marR="39600" marT="9525" marB="0" anchor="ctr">
                    <a:solidFill>
                      <a:srgbClr val="FFFF00"/>
                    </a:solidFill>
                  </a:tcPr>
                </a:tc>
              </a:tr>
            </a:tbl>
          </a:graphicData>
        </a:graphic>
      </p:graphicFrame>
      <p:sp>
        <p:nvSpPr>
          <p:cNvPr id="2" name="正方形/長方形 1"/>
          <p:cNvSpPr/>
          <p:nvPr/>
        </p:nvSpPr>
        <p:spPr>
          <a:xfrm>
            <a:off x="272480" y="1674628"/>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nvPr>
        </p:nvGraphicFramePr>
        <p:xfrm>
          <a:off x="116408" y="4810763"/>
          <a:ext cx="9517107" cy="11430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216000">
                <a:tc>
                  <a:txBody>
                    <a:bodyPr/>
                    <a:lstStyle/>
                    <a:p>
                      <a:pPr algn="ctr"/>
                      <a:r>
                        <a:rPr kumimoji="1" lang="ja-JP" altLang="en-US" sz="900" b="0" dirty="0" smtClean="0">
                          <a:latin typeface="+mn-ea"/>
                          <a:ea typeface="+mn-ea"/>
                          <a:cs typeface="Meiryo UI" pitchFamily="50" charset="-128"/>
                        </a:rPr>
                        <a:t>財政収支推計</a:t>
                      </a:r>
                      <a:r>
                        <a:rPr kumimoji="1" lang="ja-JP" altLang="en-US" sz="900" b="0" baseline="0" dirty="0" smtClean="0">
                          <a:latin typeface="+mn-ea"/>
                          <a:ea typeface="+mn-ea"/>
                          <a:cs typeface="Meiryo UI" pitchFamily="50" charset="-128"/>
                        </a:rPr>
                        <a:t> </a:t>
                      </a:r>
                      <a:r>
                        <a:rPr kumimoji="1" lang="ja-JP" altLang="en-US" sz="900" b="0" dirty="0" smtClean="0">
                          <a:latin typeface="+mn-ea"/>
                          <a:ea typeface="+mn-ea"/>
                          <a:cs typeface="Meiryo UI" pitchFamily="50" charset="-128"/>
                        </a:rPr>
                        <a:t>Ａ</a:t>
                      </a:r>
                      <a:r>
                        <a:rPr kumimoji="1" lang="en-US" altLang="ja-JP" sz="900" b="0" dirty="0" smtClean="0">
                          <a:latin typeface="+mn-ea"/>
                          <a:ea typeface="+mn-ea"/>
                          <a:cs typeface="Meiryo UI" pitchFamily="50" charset="-128"/>
                        </a:rPr>
                        <a:t>1</a:t>
                      </a:r>
                      <a:endParaRPr kumimoji="1" lang="ja-JP" altLang="en-US" sz="900" b="0" dirty="0">
                        <a:latin typeface="+mn-ea"/>
                        <a:ea typeface="+mn-ea"/>
                        <a:cs typeface="Meiryo UI" pitchFamily="50" charset="-128"/>
                      </a:endParaRPr>
                    </a:p>
                  </a:txBody>
                  <a:tcPr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68</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100</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69</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38</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34</a:t>
                      </a:r>
                    </a:p>
                  </a:txBody>
                  <a:tcPr marL="9525" marR="39600" marT="9525" marB="0" anchor="ctr"/>
                </a:tc>
              </a:tr>
              <a:tr h="216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latin typeface="+mn-ea"/>
                          <a:ea typeface="+mn-ea"/>
                          <a:cs typeface="Meiryo UI" pitchFamily="50" charset="-128"/>
                        </a:rPr>
                        <a:t>改革効果額</a:t>
                      </a:r>
                      <a:r>
                        <a:rPr kumimoji="1" lang="en-US" altLang="ja-JP" sz="500" b="0" dirty="0" smtClean="0">
                          <a:latin typeface="+mn-ea"/>
                          <a:ea typeface="+mn-ea"/>
                          <a:cs typeface="Meiryo UI" pitchFamily="50" charset="-128"/>
                        </a:rPr>
                        <a:t>(</a:t>
                      </a:r>
                      <a:r>
                        <a:rPr kumimoji="1" lang="ja-JP" altLang="en-US" sz="500" b="0" dirty="0" smtClean="0">
                          <a:latin typeface="+mn-ea"/>
                          <a:ea typeface="+mn-ea"/>
                          <a:cs typeface="Meiryo UI" pitchFamily="50" charset="-128"/>
                        </a:rPr>
                        <a:t>未反映分</a:t>
                      </a:r>
                      <a:r>
                        <a:rPr kumimoji="1" lang="en-US" altLang="ja-JP" sz="500" b="0" dirty="0" smtClean="0">
                          <a:latin typeface="+mn-ea"/>
                          <a:ea typeface="+mn-ea"/>
                          <a:cs typeface="Meiryo UI" pitchFamily="50" charset="-128"/>
                        </a:rPr>
                        <a:t>) </a:t>
                      </a:r>
                      <a:r>
                        <a:rPr kumimoji="1" lang="ja-JP" altLang="en-US" sz="900" b="0" dirty="0" smtClean="0">
                          <a:latin typeface="+mn-ea"/>
                          <a:ea typeface="+mn-ea"/>
                          <a:cs typeface="Meiryo UI" pitchFamily="50" charset="-128"/>
                        </a:rPr>
                        <a:t>Ｂ</a:t>
                      </a:r>
                    </a:p>
                  </a:txBody>
                  <a:tcPr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100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103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138</a:t>
                      </a:r>
                    </a:p>
                  </a:txBody>
                  <a:tcPr marL="9525" marR="39600" marT="9525" marB="0" anchor="ctr"/>
                </a:tc>
              </a:tr>
              <a:tr h="216000">
                <a:tc>
                  <a:txBody>
                    <a:bodyPr/>
                    <a:lstStyle/>
                    <a:p>
                      <a:pPr algn="ctr"/>
                      <a:r>
                        <a:rPr kumimoji="1" lang="ja-JP" altLang="en-US" sz="900" b="0" dirty="0" smtClean="0">
                          <a:latin typeface="+mn-ea"/>
                          <a:ea typeface="+mn-ea"/>
                          <a:cs typeface="Meiryo UI" pitchFamily="50" charset="-128"/>
                        </a:rPr>
                        <a:t>組織体制の影響額</a:t>
                      </a:r>
                      <a:r>
                        <a:rPr kumimoji="1" lang="en-US" altLang="ja-JP" sz="900" b="0" dirty="0" smtClean="0">
                          <a:latin typeface="+mn-ea"/>
                          <a:ea typeface="+mn-ea"/>
                          <a:cs typeface="Meiryo UI" pitchFamily="50" charset="-128"/>
                        </a:rPr>
                        <a:t>C</a:t>
                      </a:r>
                    </a:p>
                  </a:txBody>
                  <a:tcPr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57</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58</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50</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38</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tc>
              </a:tr>
              <a:tr h="216000">
                <a:tc>
                  <a:txBody>
                    <a:bodyPr/>
                    <a:lstStyle/>
                    <a:p>
                      <a:pPr algn="ctr"/>
                      <a:r>
                        <a:rPr kumimoji="1" lang="ja-JP" altLang="en-US" sz="900" b="0" dirty="0" smtClean="0">
                          <a:latin typeface="+mn-ea"/>
                          <a:ea typeface="+mn-ea"/>
                          <a:cs typeface="Meiryo UI" pitchFamily="50" charset="-128"/>
                        </a:rPr>
                        <a:t>設置コスト　</a:t>
                      </a:r>
                      <a:r>
                        <a:rPr kumimoji="1" lang="en-US" altLang="ja-JP" sz="900" b="0" dirty="0" smtClean="0">
                          <a:latin typeface="+mn-ea"/>
                          <a:ea typeface="+mn-ea"/>
                          <a:cs typeface="Meiryo UI" pitchFamily="50" charset="-128"/>
                        </a:rPr>
                        <a:t>D</a:t>
                      </a:r>
                    </a:p>
                  </a:txBody>
                  <a:tcPr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99</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95</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88</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73</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58</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54</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49</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44</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47</a:t>
                      </a:r>
                    </a:p>
                  </a:txBody>
                  <a:tcPr marL="9525" marR="39600" marT="9525" marB="0" anchor="ctr">
                    <a:lnB w="12700" cap="flat" cmpd="sng" algn="ctr">
                      <a:solidFill>
                        <a:schemeClr val="tx1"/>
                      </a:solidFill>
                      <a:prstDash val="solid"/>
                      <a:round/>
                      <a:headEnd type="none" w="med" len="med"/>
                      <a:tailEnd type="none" w="med" len="med"/>
                    </a:lnB>
                  </a:tcPr>
                </a:tc>
              </a:tr>
              <a:tr h="216000">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E1</a:t>
                      </a:r>
                      <a:r>
                        <a:rPr kumimoji="1" lang="en-US" altLang="ja-JP" sz="900" b="1" dirty="0" smtClean="0">
                          <a:latin typeface="+mn-ea"/>
                          <a:ea typeface="+mn-ea"/>
                          <a:cs typeface="Meiryo UI" pitchFamily="50" charset="-128"/>
                        </a:rPr>
                        <a:t>=A1+B+C+D</a:t>
                      </a:r>
                      <a:endParaRPr kumimoji="1" lang="ja-JP" altLang="en-US" sz="900" b="1" dirty="0">
                        <a:latin typeface="+mn-ea"/>
                        <a:ea typeface="+mn-ea"/>
                        <a:cs typeface="Meiryo UI" pitchFamily="50" charset="-128"/>
                      </a:endParaRPr>
                    </a:p>
                  </a:txBody>
                  <a:tcPr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74</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47</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80</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78</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70</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38</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r>
            </a:tbl>
          </a:graphicData>
        </a:graphic>
      </p:graphicFrame>
      <p:sp>
        <p:nvSpPr>
          <p:cNvPr id="3" name="線吹き出し 2 (枠付き) 2"/>
          <p:cNvSpPr/>
          <p:nvPr/>
        </p:nvSpPr>
        <p:spPr>
          <a:xfrm>
            <a:off x="3224808" y="2780927"/>
            <a:ext cx="1080120" cy="235669"/>
          </a:xfrm>
          <a:prstGeom prst="borderCallout2">
            <a:avLst>
              <a:gd name="adj1" fmla="val 18751"/>
              <a:gd name="adj2" fmla="val -80"/>
              <a:gd name="adj3" fmla="val 18750"/>
              <a:gd name="adj4" fmla="val -16667"/>
              <a:gd name="adj5" fmla="val 334582"/>
              <a:gd name="adj6" fmla="val -31529"/>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線吹き出し 2 (枠付き) 18"/>
          <p:cNvSpPr/>
          <p:nvPr/>
        </p:nvSpPr>
        <p:spPr>
          <a:xfrm>
            <a:off x="7185248" y="4149080"/>
            <a:ext cx="1008112" cy="224084"/>
          </a:xfrm>
          <a:prstGeom prst="borderCallout2">
            <a:avLst>
              <a:gd name="adj1" fmla="val 18751"/>
              <a:gd name="adj2" fmla="val -80"/>
              <a:gd name="adj3" fmla="val 18750"/>
              <a:gd name="adj4" fmla="val -16667"/>
              <a:gd name="adj5" fmla="val -134139"/>
              <a:gd name="adj6" fmla="val -38595"/>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ケース１</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AutoShape 161"/>
          <p:cNvSpPr>
            <a:spLocks noChangeArrowheads="1"/>
          </p:cNvSpPr>
          <p:nvPr/>
        </p:nvSpPr>
        <p:spPr bwMode="auto">
          <a:xfrm>
            <a:off x="44400" y="4597951"/>
            <a:ext cx="1380208" cy="207173"/>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20" name="AutoShape 161"/>
          <p:cNvSpPr>
            <a:spLocks noChangeArrowheads="1"/>
          </p:cNvSpPr>
          <p:nvPr/>
        </p:nvSpPr>
        <p:spPr bwMode="auto">
          <a:xfrm>
            <a:off x="44400" y="6054117"/>
            <a:ext cx="1380208" cy="207173"/>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23" name="AutoShape 161"/>
          <p:cNvSpPr>
            <a:spLocks noChangeArrowheads="1"/>
          </p:cNvSpPr>
          <p:nvPr/>
        </p:nvSpPr>
        <p:spPr bwMode="auto">
          <a:xfrm>
            <a:off x="116408" y="434936"/>
            <a:ext cx="479254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b="1" dirty="0" smtClean="0">
                <a:latin typeface="Meiryo UI" panose="020B0604030504040204" pitchFamily="50" charset="-128"/>
                <a:ea typeface="Meiryo UI" panose="020B0604030504040204" pitchFamily="50" charset="-128"/>
                <a:cs typeface="Meiryo UI" pitchFamily="50" charset="-128"/>
              </a:rPr>
              <a:t>試案</a:t>
            </a:r>
            <a:r>
              <a:rPr lang="en-US" altLang="ja-JP" b="1" dirty="0">
                <a:latin typeface="Meiryo UI" panose="020B0604030504040204" pitchFamily="50" charset="-128"/>
                <a:ea typeface="Meiryo UI" panose="020B0604030504040204" pitchFamily="50" charset="-128"/>
                <a:cs typeface="Meiryo UI" pitchFamily="50" charset="-128"/>
              </a:rPr>
              <a:t>D</a:t>
            </a:r>
            <a:r>
              <a:rPr lang="ja-JP" altLang="en-US" b="1" dirty="0" smtClean="0">
                <a:latin typeface="Meiryo UI" panose="020B0604030504040204" pitchFamily="50" charset="-128"/>
                <a:ea typeface="Meiryo UI" panose="020B0604030504040204" pitchFamily="50" charset="-128"/>
                <a:cs typeface="Meiryo UI" pitchFamily="50" charset="-128"/>
              </a:rPr>
              <a:t>（</a:t>
            </a:r>
            <a:r>
              <a:rPr lang="en-US" altLang="ja-JP" b="1" dirty="0" smtClean="0">
                <a:latin typeface="Meiryo UI" panose="020B0604030504040204" pitchFamily="50" charset="-128"/>
                <a:ea typeface="Meiryo UI" panose="020B0604030504040204" pitchFamily="50" charset="-128"/>
                <a:cs typeface="Meiryo UI" pitchFamily="50" charset="-128"/>
              </a:rPr>
              <a:t>6</a:t>
            </a:r>
            <a:r>
              <a:rPr lang="ja-JP" altLang="en-US" b="1" dirty="0" smtClean="0">
                <a:latin typeface="Meiryo UI" panose="020B0604030504040204" pitchFamily="50" charset="-128"/>
                <a:ea typeface="Meiryo UI" panose="020B0604030504040204" pitchFamily="50" charset="-128"/>
                <a:cs typeface="Meiryo UI" pitchFamily="50" charset="-128"/>
              </a:rPr>
              <a:t>区</a:t>
            </a:r>
            <a:r>
              <a:rPr lang="en-US" altLang="ja-JP" b="1" dirty="0">
                <a:latin typeface="Meiryo UI" panose="020B0604030504040204" pitchFamily="50" charset="-128"/>
                <a:ea typeface="Meiryo UI" panose="020B0604030504040204" pitchFamily="50" charset="-128"/>
                <a:cs typeface="Meiryo UI" pitchFamily="50" charset="-128"/>
              </a:rPr>
              <a:t>D</a:t>
            </a:r>
            <a:r>
              <a:rPr lang="ja-JP" altLang="en-US" b="1" dirty="0" smtClean="0">
                <a:latin typeface="Meiryo UI" panose="020B0604030504040204" pitchFamily="50" charset="-128"/>
                <a:ea typeface="Meiryo UI" panose="020B0604030504040204" pitchFamily="50" charset="-128"/>
                <a:cs typeface="Meiryo UI" pitchFamily="50" charset="-128"/>
              </a:rPr>
              <a:t>案）／　特別区合計</a:t>
            </a:r>
            <a:endParaRPr lang="ja-JP" altLang="en-US" b="1" dirty="0">
              <a:latin typeface="Meiryo UI" panose="020B0604030504040204" pitchFamily="50" charset="-128"/>
              <a:ea typeface="Meiryo UI" panose="020B0604030504040204" pitchFamily="50" charset="-128"/>
              <a:cs typeface="Meiryo UI" pitchFamily="50" charset="-128"/>
            </a:endParaRPr>
          </a:p>
        </p:txBody>
      </p:sp>
      <p:sp>
        <p:nvSpPr>
          <p:cNvPr id="25" name="正方形/長方形 24"/>
          <p:cNvSpPr/>
          <p:nvPr/>
        </p:nvSpPr>
        <p:spPr bwMode="auto">
          <a:xfrm>
            <a:off x="194441" y="836615"/>
            <a:ext cx="9361040" cy="79208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spcBef>
                <a:spcPts val="0"/>
              </a:spcBef>
              <a:spcAft>
                <a:spcPts val="0"/>
              </a:spcAft>
              <a:defRPr/>
            </a:pPr>
            <a:r>
              <a:rPr lang="ja-JP" altLang="en-US" sz="1600" dirty="0">
                <a:latin typeface="Meiryo UI" pitchFamily="50" charset="-128"/>
                <a:ea typeface="Meiryo UI" pitchFamily="50" charset="-128"/>
                <a:cs typeface="Meiryo UI" pitchFamily="50" charset="-128"/>
              </a:rPr>
              <a:t>○ケース１では、</a:t>
            </a:r>
            <a:r>
              <a:rPr lang="en-US" altLang="ja-JP" sz="1600" dirty="0" smtClean="0">
                <a:latin typeface="Meiryo UI" pitchFamily="50" charset="-128"/>
                <a:ea typeface="Meiryo UI" pitchFamily="50" charset="-128"/>
                <a:cs typeface="Meiryo UI" pitchFamily="50" charset="-128"/>
              </a:rPr>
              <a:t>H34</a:t>
            </a:r>
            <a:r>
              <a:rPr lang="ja-JP" altLang="en-US" sz="1600" dirty="0" smtClean="0">
                <a:latin typeface="Meiryo UI" pitchFamily="50" charset="-128"/>
                <a:ea typeface="Meiryo UI" pitchFamily="50" charset="-128"/>
                <a:cs typeface="Meiryo UI" pitchFamily="50" charset="-128"/>
              </a:rPr>
              <a:t>～</a:t>
            </a:r>
            <a:r>
              <a:rPr lang="en-US" altLang="ja-JP" sz="1600" dirty="0" smtClean="0">
                <a:latin typeface="Meiryo UI" pitchFamily="50" charset="-128"/>
                <a:ea typeface="Meiryo UI" pitchFamily="50" charset="-128"/>
                <a:cs typeface="Meiryo UI" pitchFamily="50" charset="-128"/>
              </a:rPr>
              <a:t>H44</a:t>
            </a:r>
            <a:r>
              <a:rPr lang="ja-JP" altLang="en-US" sz="1600" dirty="0" smtClean="0">
                <a:latin typeface="Meiryo UI" pitchFamily="50" charset="-128"/>
                <a:ea typeface="Meiryo UI" pitchFamily="50" charset="-128"/>
                <a:cs typeface="Meiryo UI" pitchFamily="50" charset="-128"/>
              </a:rPr>
              <a:t>に</a:t>
            </a:r>
            <a:r>
              <a:rPr lang="ja-JP" altLang="en-US" sz="1600" dirty="0">
                <a:latin typeface="Meiryo UI" pitchFamily="50" charset="-128"/>
                <a:ea typeface="Meiryo UI" pitchFamily="50" charset="-128"/>
                <a:cs typeface="Meiryo UI" pitchFamily="50" charset="-128"/>
              </a:rPr>
              <a:t>収支不足が発生するが</a:t>
            </a:r>
            <a:r>
              <a:rPr lang="ja-JP" altLang="en-US" sz="1600" dirty="0" smtClean="0">
                <a:latin typeface="Meiryo UI" pitchFamily="50" charset="-128"/>
                <a:ea typeface="Meiryo UI" pitchFamily="50" charset="-128"/>
                <a:cs typeface="Meiryo UI" pitchFamily="50" charset="-128"/>
              </a:rPr>
              <a:t>、</a:t>
            </a:r>
            <a:r>
              <a:rPr lang="en-US" altLang="ja-JP" sz="1600" dirty="0" smtClean="0">
                <a:latin typeface="Meiryo UI" pitchFamily="50" charset="-128"/>
                <a:ea typeface="Meiryo UI" pitchFamily="50" charset="-128"/>
                <a:cs typeface="Meiryo UI" pitchFamily="50" charset="-128"/>
              </a:rPr>
              <a:t>H45</a:t>
            </a:r>
            <a:r>
              <a:rPr lang="ja-JP" altLang="en-US" sz="1600" dirty="0" smtClean="0">
                <a:latin typeface="Meiryo UI" pitchFamily="50" charset="-128"/>
                <a:ea typeface="Meiryo UI" pitchFamily="50" charset="-128"/>
                <a:cs typeface="Meiryo UI" pitchFamily="50" charset="-128"/>
              </a:rPr>
              <a:t>以降収支不足は解消</a:t>
            </a:r>
            <a:endParaRPr lang="en-US" altLang="ja-JP" sz="1600" dirty="0" smtClean="0">
              <a:latin typeface="Meiryo UI" pitchFamily="50" charset="-128"/>
              <a:ea typeface="Meiryo UI" pitchFamily="50" charset="-128"/>
              <a:cs typeface="Meiryo UI" pitchFamily="50" charset="-128"/>
            </a:endParaRPr>
          </a:p>
          <a:p>
            <a:pPr marL="273050" indent="-273050" fontAlgn="auto">
              <a:spcBef>
                <a:spcPts val="0"/>
              </a:spcBef>
              <a:spcAft>
                <a:spcPts val="0"/>
              </a:spcAft>
              <a:defRPr/>
            </a:pPr>
            <a:r>
              <a:rPr lang="ja-JP" altLang="en-US" sz="1600" dirty="0" smtClean="0">
                <a:latin typeface="Meiryo UI" pitchFamily="50" charset="-128"/>
                <a:ea typeface="Meiryo UI" pitchFamily="50" charset="-128"/>
                <a:cs typeface="Meiryo UI" pitchFamily="50" charset="-128"/>
              </a:rPr>
              <a:t>○ケース</a:t>
            </a:r>
            <a:r>
              <a:rPr lang="ja-JP" altLang="en-US" sz="1600" dirty="0">
                <a:latin typeface="Meiryo UI" pitchFamily="50" charset="-128"/>
                <a:ea typeface="Meiryo UI" pitchFamily="50" charset="-128"/>
                <a:cs typeface="Meiryo UI" pitchFamily="50" charset="-128"/>
              </a:rPr>
              <a:t>２では</a:t>
            </a:r>
            <a:r>
              <a:rPr lang="ja-JP" altLang="en-US" sz="1600" dirty="0" smtClean="0">
                <a:latin typeface="Meiryo UI" pitchFamily="50" charset="-128"/>
                <a:ea typeface="Meiryo UI" pitchFamily="50" charset="-128"/>
                <a:cs typeface="Meiryo UI" pitchFamily="50" charset="-128"/>
              </a:rPr>
              <a:t>、</a:t>
            </a:r>
            <a:r>
              <a:rPr lang="en-US" altLang="ja-JP" sz="1600" dirty="0" smtClean="0">
                <a:latin typeface="Meiryo UI" pitchFamily="50" charset="-128"/>
                <a:ea typeface="Meiryo UI" pitchFamily="50" charset="-128"/>
                <a:cs typeface="Meiryo UI" pitchFamily="50" charset="-128"/>
              </a:rPr>
              <a:t>H34</a:t>
            </a:r>
            <a:r>
              <a:rPr lang="ja-JP" altLang="en-US" sz="1600" dirty="0" smtClean="0">
                <a:latin typeface="Meiryo UI" pitchFamily="50" charset="-128"/>
                <a:ea typeface="Meiryo UI" pitchFamily="50" charset="-128"/>
                <a:cs typeface="Meiryo UI" pitchFamily="50" charset="-128"/>
              </a:rPr>
              <a:t>に収支不足が発生するが、</a:t>
            </a:r>
            <a:r>
              <a:rPr lang="en-US" altLang="ja-JP" sz="1600" dirty="0" smtClean="0">
                <a:latin typeface="Meiryo UI" pitchFamily="50" charset="-128"/>
                <a:ea typeface="Meiryo UI" pitchFamily="50" charset="-128"/>
                <a:cs typeface="Meiryo UI" pitchFamily="50" charset="-128"/>
              </a:rPr>
              <a:t>H35</a:t>
            </a:r>
            <a:r>
              <a:rPr lang="ja-JP" altLang="en-US" sz="1600" dirty="0">
                <a:latin typeface="Meiryo UI" pitchFamily="50" charset="-128"/>
                <a:ea typeface="Meiryo UI" pitchFamily="50" charset="-128"/>
                <a:cs typeface="Meiryo UI" pitchFamily="50" charset="-128"/>
              </a:rPr>
              <a:t>以降収支不足は解消</a:t>
            </a:r>
            <a:endParaRPr lang="en-US" altLang="ja-JP" sz="1600" dirty="0">
              <a:latin typeface="Meiryo UI" pitchFamily="50" charset="-128"/>
              <a:ea typeface="Meiryo UI" pitchFamily="50" charset="-128"/>
              <a:cs typeface="Meiryo UI" pitchFamily="50" charset="-128"/>
            </a:endParaRPr>
          </a:p>
        </p:txBody>
      </p:sp>
      <p:sp>
        <p:nvSpPr>
          <p:cNvPr id="26" name="正方形/長方形 25"/>
          <p:cNvSpPr/>
          <p:nvPr/>
        </p:nvSpPr>
        <p:spPr>
          <a:xfrm>
            <a:off x="1453375" y="1846325"/>
            <a:ext cx="3240331" cy="28800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収支（財源対策前）</a:t>
            </a:r>
            <a:endParaRPr kumimoji="1"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9018607" y="4401555"/>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１１</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0976201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 name="グラフ 34"/>
          <p:cNvGraphicFramePr>
            <a:graphicFrameLocks/>
          </p:cNvGraphicFramePr>
          <p:nvPr>
            <p:extLst/>
          </p:nvPr>
        </p:nvGraphicFramePr>
        <p:xfrm>
          <a:off x="945704" y="1496170"/>
          <a:ext cx="8960296" cy="2902624"/>
        </p:xfrm>
        <a:graphic>
          <a:graphicData uri="http://schemas.openxmlformats.org/drawingml/2006/chart">
            <c:chart xmlns:c="http://schemas.openxmlformats.org/drawingml/2006/chart" xmlns:r="http://schemas.openxmlformats.org/officeDocument/2006/relationships" r:id="rId3"/>
          </a:graphicData>
        </a:graphic>
      </p:graphicFrame>
      <p:sp>
        <p:nvSpPr>
          <p:cNvPr id="12" name="二等辺三角形 11"/>
          <p:cNvSpPr/>
          <p:nvPr/>
        </p:nvSpPr>
        <p:spPr>
          <a:xfrm flipV="1">
            <a:off x="3368827" y="136249"/>
            <a:ext cx="3111092" cy="330544"/>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4333224" y="85259"/>
            <a:ext cx="1210588" cy="338554"/>
          </a:xfrm>
          <a:prstGeom prst="rect">
            <a:avLst/>
          </a:prstGeom>
          <a:noFill/>
        </p:spPr>
        <p:txBody>
          <a:bodyPr wrap="none" rtlCol="0">
            <a:spAutoFit/>
          </a:bodyPr>
          <a:lstStyle/>
          <a:p>
            <a:r>
              <a:rPr kumimoji="1" lang="ja-JP" altLang="en-US" sz="1600" b="1" dirty="0" smtClean="0">
                <a:solidFill>
                  <a:schemeClr val="bg1"/>
                </a:solidFill>
                <a:latin typeface="Meiryo UI" pitchFamily="50" charset="-128"/>
                <a:ea typeface="Meiryo UI" pitchFamily="50" charset="-128"/>
                <a:cs typeface="Meiryo UI" pitchFamily="50" charset="-128"/>
              </a:rPr>
              <a:t>財源対策後</a:t>
            </a:r>
            <a:endParaRPr kumimoji="1" lang="ja-JP" altLang="en-US" sz="1600" b="1" dirty="0">
              <a:solidFill>
                <a:schemeClr val="bg1"/>
              </a:solidFill>
              <a:latin typeface="Meiryo UI" pitchFamily="50" charset="-128"/>
              <a:ea typeface="Meiryo UI" pitchFamily="50" charset="-128"/>
              <a:cs typeface="Meiryo UI" pitchFamily="50" charset="-128"/>
            </a:endParaRPr>
          </a:p>
        </p:txBody>
      </p:sp>
      <p:graphicFrame>
        <p:nvGraphicFramePr>
          <p:cNvPr id="10" name="表 9"/>
          <p:cNvGraphicFramePr>
            <a:graphicFrameLocks noGrp="1"/>
          </p:cNvGraphicFramePr>
          <p:nvPr>
            <p:extLst/>
          </p:nvPr>
        </p:nvGraphicFramePr>
        <p:xfrm>
          <a:off x="188755" y="5722209"/>
          <a:ext cx="9516785" cy="865066"/>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区財政調整基金の活用</a:t>
                      </a: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F2</a:t>
                      </a:r>
                      <a:endParaRPr lang="en-US" altLang="ja-JP"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24124">
                <a:tc>
                  <a:txBody>
                    <a:bodyPr/>
                    <a:lstStyle/>
                    <a:p>
                      <a:pPr algn="ctr"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収支合計 </a:t>
                      </a:r>
                      <a:r>
                        <a:rPr lang="en-US" altLang="ja-JP"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G2</a:t>
                      </a:r>
                      <a:r>
                        <a:rPr 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E2</a:t>
                      </a:r>
                      <a:r>
                        <a:rPr 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F2</a:t>
                      </a:r>
                      <a:endParaRPr 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69</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80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72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103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142</a:t>
                      </a:r>
                    </a:p>
                  </a:txBody>
                  <a:tcPr marL="9525" marR="39600" marT="9525" marB="0" anchor="ctr"/>
                </a:tc>
              </a:tr>
              <a:tr h="0">
                <a:tc>
                  <a:txBody>
                    <a:bodyPr/>
                    <a:lstStyle/>
                    <a:p>
                      <a:pPr algn="ctr" fontAlgn="ctr"/>
                      <a:r>
                        <a:rPr lang="ja-JP" altLang="en-US" sz="900" b="0" i="0" u="none" strike="noStrike" dirty="0" smtClean="0">
                          <a:solidFill>
                            <a:srgbClr val="000000"/>
                          </a:solidFill>
                          <a:effectLst/>
                          <a:latin typeface="+mn-ea"/>
                          <a:ea typeface="+mn-ea"/>
                          <a:cs typeface="Meiryo UI" panose="020B0604030504040204" pitchFamily="50" charset="-128"/>
                        </a:rPr>
                        <a:t>府承継財政調整基金の配分</a:t>
                      </a:r>
                      <a:endParaRPr lang="ja-JP" altLang="en-US" sz="900" b="0"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mn-ea"/>
                        </a:rPr>
                        <a:t>財源活用可能額</a:t>
                      </a:r>
                      <a:endParaRPr lang="en-US" altLang="ja-JP" sz="900" b="1" i="0" u="none" strike="noStrike" dirty="0" smtClean="0">
                        <a:solidFill>
                          <a:schemeClr val="tx1"/>
                        </a:solidFill>
                        <a:effectLst/>
                        <a:latin typeface="ＭＳ Ｐゴシック" panose="020B0600070205080204" pitchFamily="50" charset="-128"/>
                        <a:ea typeface="+mn-ea"/>
                      </a:endParaRPr>
                    </a:p>
                    <a:p>
                      <a:pPr algn="ctr" fontAlgn="ctr"/>
                      <a:r>
                        <a:rPr lang="ja-JP" altLang="en-US" sz="900" b="1" i="0" u="none" strike="noStrike" dirty="0" smtClean="0">
                          <a:solidFill>
                            <a:schemeClr val="tx1"/>
                          </a:solidFill>
                          <a:effectLst/>
                          <a:latin typeface="ＭＳ Ｐゴシック" panose="020B0600070205080204" pitchFamily="50" charset="-128"/>
                          <a:ea typeface="+mn-ea"/>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397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418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452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474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517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569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596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682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779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868</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988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1,122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1,253</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1,417</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1,560</a:t>
                      </a:r>
                    </a:p>
                  </a:txBody>
                  <a:tcPr marL="9525" marR="39600" marT="9525" marB="0" anchor="ctr">
                    <a:solidFill>
                      <a:srgbClr val="FFFF00"/>
                    </a:solidFill>
                  </a:tcPr>
                </a:tc>
              </a:tr>
            </a:tbl>
          </a:graphicData>
        </a:graphic>
      </p:graphicFrame>
      <p:sp>
        <p:nvSpPr>
          <p:cNvPr id="14" name="正方形/長方形 13"/>
          <p:cNvSpPr/>
          <p:nvPr/>
        </p:nvSpPr>
        <p:spPr>
          <a:xfrm>
            <a:off x="488504" y="1450113"/>
            <a:ext cx="914400" cy="25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nvPr>
        </p:nvGraphicFramePr>
        <p:xfrm>
          <a:off x="188755" y="4398794"/>
          <a:ext cx="9516785" cy="865066"/>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rgbClr val="000000"/>
                          </a:solidFill>
                          <a:effectLst/>
                          <a:latin typeface="ＭＳ Ｐゴシック" panose="020B0600070205080204" pitchFamily="50" charset="-128"/>
                          <a:ea typeface="+mn-ea"/>
                        </a:rPr>
                        <a:t>区財政調整基金の活用</a:t>
                      </a:r>
                      <a:r>
                        <a:rPr lang="ja-JP" altLang="en-US" sz="900" b="1" i="0" u="none" strike="noStrike" dirty="0">
                          <a:solidFill>
                            <a:srgbClr val="000000"/>
                          </a:solidFill>
                          <a:effectLst/>
                          <a:latin typeface="+mn-ea"/>
                          <a:ea typeface="+mn-ea"/>
                        </a:rPr>
                        <a:t>　</a:t>
                      </a:r>
                      <a:r>
                        <a:rPr lang="en-US" altLang="ja-JP" sz="900" b="1" i="0" u="none" strike="noStrike" dirty="0" smtClean="0">
                          <a:solidFill>
                            <a:srgbClr val="000000"/>
                          </a:solidFill>
                          <a:effectLst/>
                          <a:latin typeface="+mn-ea"/>
                          <a:ea typeface="+mn-ea"/>
                        </a:rPr>
                        <a:t>F1</a:t>
                      </a:r>
                      <a:endParaRPr lang="en-US" altLang="ja-JP" sz="900" b="1"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74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56</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24124">
                <a:tc>
                  <a:txBody>
                    <a:bodyPr/>
                    <a:lstStyle/>
                    <a:p>
                      <a:pPr algn="ctr" fontAlgn="ctr"/>
                      <a:r>
                        <a:rPr lang="ja-JP" altLang="en-US" sz="900" b="1" i="0" u="none" strike="noStrike" dirty="0">
                          <a:solidFill>
                            <a:srgbClr val="000000"/>
                          </a:solidFill>
                          <a:effectLst/>
                          <a:latin typeface="+mn-ea"/>
                          <a:ea typeface="+mn-ea"/>
                          <a:cs typeface="Meiryo UI" panose="020B0604030504040204" pitchFamily="50" charset="-128"/>
                        </a:rPr>
                        <a:t>収支合計 </a:t>
                      </a:r>
                      <a:r>
                        <a:rPr lang="en-US" altLang="ja-JP" sz="900" b="1" i="0" u="none" strike="noStrike" dirty="0" smtClean="0">
                          <a:solidFill>
                            <a:srgbClr val="000000"/>
                          </a:solidFill>
                          <a:effectLst/>
                          <a:latin typeface="+mn-ea"/>
                          <a:ea typeface="+mn-ea"/>
                          <a:cs typeface="Meiryo UI" panose="020B0604030504040204" pitchFamily="50" charset="-128"/>
                        </a:rPr>
                        <a:t>G1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E1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F1</a:t>
                      </a:r>
                      <a:endParaRPr lang="en-US" sz="900" b="1"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38</a:t>
                      </a:r>
                    </a:p>
                  </a:txBody>
                  <a:tcPr marL="9525" marR="39600" marT="9525" marB="0" anchor="ctr"/>
                </a:tc>
              </a:tr>
              <a:tr h="0">
                <a:tc>
                  <a:txBody>
                    <a:bodyPr/>
                    <a:lstStyle/>
                    <a:p>
                      <a:pPr algn="ctr" fontAlgn="ctr"/>
                      <a:r>
                        <a:rPr lang="ja-JP" altLang="en-US" sz="900" b="0" i="0" u="none" strike="noStrike" dirty="0" smtClean="0">
                          <a:solidFill>
                            <a:srgbClr val="000000"/>
                          </a:solidFill>
                          <a:effectLst/>
                          <a:latin typeface="+mn-ea"/>
                          <a:ea typeface="+mn-ea"/>
                          <a:cs typeface="Meiryo UI" panose="020B0604030504040204" pitchFamily="50" charset="-128"/>
                        </a:rPr>
                        <a:t>府承継財政調整基金の配分</a:t>
                      </a:r>
                      <a:endParaRPr lang="ja-JP" altLang="en-US" sz="900" b="0"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財源活用可能額</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255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216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186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123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69</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87</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95</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110</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95</a:t>
                      </a:r>
                    </a:p>
                  </a:txBody>
                  <a:tcPr marL="9525" marR="39600" marT="9525" marB="0" anchor="ctr">
                    <a:solidFill>
                      <a:srgbClr val="FFFF00"/>
                    </a:solidFill>
                  </a:tcPr>
                </a:tc>
                <a:tc>
                  <a:txBody>
                    <a:bodyPr/>
                    <a:lstStyle/>
                    <a:p>
                      <a:pPr algn="r" fontAlgn="ctr"/>
                      <a:r>
                        <a:rPr lang="ja-JP" altLang="en-US" sz="11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66</a:t>
                      </a:r>
                    </a:p>
                  </a:txBody>
                  <a:tcPr marL="9525" marR="39600" marT="9525" marB="0" anchor="ctr">
                    <a:solidFill>
                      <a:srgbClr val="FFFF00"/>
                    </a:solidFill>
                  </a:tcPr>
                </a:tc>
                <a:tc>
                  <a:txBody>
                    <a:bodyPr/>
                    <a:lstStyle/>
                    <a:p>
                      <a:pPr algn="r" fontAlgn="ctr"/>
                      <a:r>
                        <a:rPr lang="ja-JP" altLang="en-US" sz="11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39</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58</a:t>
                      </a:r>
                    </a:p>
                  </a:txBody>
                  <a:tcPr marL="9525" marR="39600" marT="9525" marB="0" anchor="ctr">
                    <a:solidFill>
                      <a:srgbClr val="FFFF00"/>
                    </a:solidFill>
                  </a:tcPr>
                </a:tc>
              </a:tr>
            </a:tbl>
          </a:graphicData>
        </a:graphic>
      </p:graphicFrame>
      <p:sp>
        <p:nvSpPr>
          <p:cNvPr id="15" name="AutoShape 161"/>
          <p:cNvSpPr>
            <a:spLocks noChangeArrowheads="1"/>
          </p:cNvSpPr>
          <p:nvPr/>
        </p:nvSpPr>
        <p:spPr bwMode="auto">
          <a:xfrm>
            <a:off x="44400" y="4144150"/>
            <a:ext cx="1596232" cy="24338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4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400" b="1" dirty="0">
              <a:latin typeface="Meiryo UI" panose="020B0604030504040204" pitchFamily="50" charset="-128"/>
              <a:ea typeface="Meiryo UI" panose="020B0604030504040204" pitchFamily="50" charset="-128"/>
              <a:cs typeface="Meiryo UI" pitchFamily="50" charset="-128"/>
            </a:endParaRPr>
          </a:p>
        </p:txBody>
      </p:sp>
      <p:sp>
        <p:nvSpPr>
          <p:cNvPr id="16" name="AutoShape 161"/>
          <p:cNvSpPr>
            <a:spLocks noChangeArrowheads="1"/>
          </p:cNvSpPr>
          <p:nvPr/>
        </p:nvSpPr>
        <p:spPr bwMode="auto">
          <a:xfrm>
            <a:off x="44400" y="5493037"/>
            <a:ext cx="1596232" cy="217826"/>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4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400" b="1" dirty="0">
              <a:latin typeface="Meiryo UI" panose="020B0604030504040204" pitchFamily="50" charset="-128"/>
              <a:ea typeface="Meiryo UI" panose="020B0604030504040204" pitchFamily="50" charset="-128"/>
              <a:cs typeface="Meiryo UI" pitchFamily="50" charset="-128"/>
            </a:endParaRPr>
          </a:p>
        </p:txBody>
      </p:sp>
      <p:sp>
        <p:nvSpPr>
          <p:cNvPr id="26" name="正方形/長方形 25"/>
          <p:cNvSpPr/>
          <p:nvPr/>
        </p:nvSpPr>
        <p:spPr bwMode="auto">
          <a:xfrm>
            <a:off x="171796" y="493198"/>
            <a:ext cx="9533743" cy="95285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ケース１では、収支不足に対しては、区財政調整基金などの財源活用可能額の範囲内で対応できず、歳出抑制（経費削減等）や歳入確保（公有地の売却・地方債（行政改革推進債など）の活用等）による対応が必要</a:t>
            </a:r>
            <a:endParaRPr lang="en-US" altLang="ja-JP" sz="1600" dirty="0">
              <a:solidFill>
                <a:schemeClr val="tx1"/>
              </a:solidFill>
              <a:latin typeface="Meiryo UI" pitchFamily="50" charset="-128"/>
              <a:ea typeface="Meiryo UI" pitchFamily="50" charset="-128"/>
              <a:cs typeface="Meiryo UI" pitchFamily="50" charset="-128"/>
            </a:endParaRPr>
          </a:p>
          <a:p>
            <a:pPr marL="273050" indent="-273050"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○ケース２では、収支不足に対しては、区財政調整基金などの財源活用可能額の範囲内で対応</a:t>
            </a:r>
            <a:r>
              <a:rPr lang="ja-JP" altLang="en-US" sz="1600" dirty="0" smtClean="0">
                <a:solidFill>
                  <a:schemeClr val="tx1"/>
                </a:solidFill>
                <a:latin typeface="Meiryo UI" pitchFamily="50" charset="-128"/>
                <a:ea typeface="Meiryo UI" pitchFamily="50" charset="-128"/>
                <a:cs typeface="Meiryo UI" pitchFamily="50" charset="-128"/>
              </a:rPr>
              <a:t>可能</a:t>
            </a:r>
            <a:endParaRPr lang="en-US" altLang="ja-JP" sz="1600" dirty="0" smtClean="0">
              <a:solidFill>
                <a:schemeClr val="tx1"/>
              </a:solidFill>
              <a:latin typeface="Meiryo UI" pitchFamily="50" charset="-128"/>
              <a:ea typeface="Meiryo UI" pitchFamily="50" charset="-128"/>
              <a:cs typeface="Meiryo UI" pitchFamily="50" charset="-128"/>
            </a:endParaRPr>
          </a:p>
          <a:p>
            <a:pPr marL="273050" indent="-273050">
              <a:defRPr/>
            </a:pP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財源活用可能</a:t>
            </a:r>
            <a:r>
              <a:rPr lang="ja-JP" altLang="en-US" sz="1200" dirty="0" smtClean="0">
                <a:solidFill>
                  <a:schemeClr val="tx1"/>
                </a:solidFill>
                <a:latin typeface="Meiryo UI" pitchFamily="50" charset="-128"/>
                <a:ea typeface="Meiryo UI" pitchFamily="50" charset="-128"/>
                <a:cs typeface="Meiryo UI" pitchFamily="50" charset="-128"/>
              </a:rPr>
              <a:t>額の</a:t>
            </a:r>
            <a:r>
              <a:rPr lang="ja-JP" altLang="en-US" sz="1200" dirty="0">
                <a:solidFill>
                  <a:schemeClr val="tx1"/>
                </a:solidFill>
                <a:latin typeface="Meiryo UI" pitchFamily="50" charset="-128"/>
                <a:ea typeface="Meiryo UI" pitchFamily="50" charset="-128"/>
                <a:cs typeface="Meiryo UI" pitchFamily="50" charset="-128"/>
              </a:rPr>
              <a:t>取扱いについては、特別区長のマネジメントに</a:t>
            </a:r>
            <a:r>
              <a:rPr lang="ja-JP" altLang="en-US" sz="1200" dirty="0" smtClean="0">
                <a:solidFill>
                  <a:schemeClr val="tx1"/>
                </a:solidFill>
                <a:latin typeface="Meiryo UI" pitchFamily="50" charset="-128"/>
                <a:ea typeface="Meiryo UI" pitchFamily="50" charset="-128"/>
                <a:cs typeface="Meiryo UI" pitchFamily="50" charset="-128"/>
              </a:rPr>
              <a:t>よる</a:t>
            </a:r>
            <a:endParaRPr lang="en-US" altLang="ja-JP" sz="1200" dirty="0">
              <a:solidFill>
                <a:schemeClr val="tx1"/>
              </a:solidFill>
              <a:latin typeface="Meiryo UI" pitchFamily="50" charset="-128"/>
              <a:ea typeface="Meiryo UI" pitchFamily="50" charset="-128"/>
              <a:cs typeface="Meiryo UI" pitchFamily="50" charset="-128"/>
            </a:endParaRPr>
          </a:p>
        </p:txBody>
      </p:sp>
      <p:grpSp>
        <p:nvGrpSpPr>
          <p:cNvPr id="22" name="グループ化 21"/>
          <p:cNvGrpSpPr/>
          <p:nvPr/>
        </p:nvGrpSpPr>
        <p:grpSpPr>
          <a:xfrm>
            <a:off x="188171" y="2520464"/>
            <a:ext cx="1198788" cy="921127"/>
            <a:chOff x="188171" y="2520464"/>
            <a:chExt cx="1198788" cy="921127"/>
          </a:xfrm>
        </p:grpSpPr>
        <p:sp>
          <p:nvSpPr>
            <p:cNvPr id="27" name="正方形/長方形 26"/>
            <p:cNvSpPr/>
            <p:nvPr/>
          </p:nvSpPr>
          <p:spPr>
            <a:xfrm>
              <a:off x="433548" y="2903155"/>
              <a:ext cx="156651" cy="162801"/>
            </a:xfrm>
            <a:prstGeom prst="rect">
              <a:avLst/>
            </a:prstGeom>
            <a:solidFill>
              <a:schemeClr val="bg2">
                <a:lumMod val="9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bwMode="auto">
            <a:xfrm>
              <a:off x="188171" y="2520464"/>
              <a:ext cx="647403" cy="316329"/>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（凡例）</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866649" y="2903155"/>
              <a:ext cx="158110" cy="168902"/>
            </a:xfrm>
            <a:prstGeom prst="rect">
              <a:avLst/>
            </a:prstGeom>
            <a:solidFill>
              <a:schemeClr val="tx1">
                <a:lumMod val="50000"/>
                <a:lumOff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bwMode="auto">
            <a:xfrm>
              <a:off x="188171" y="3094879"/>
              <a:ext cx="647403" cy="31434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ケース</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１</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bwMode="auto">
            <a:xfrm>
              <a:off x="702153" y="3060526"/>
              <a:ext cx="684806" cy="38106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2" name="正方形/長方形 31"/>
          <p:cNvSpPr/>
          <p:nvPr/>
        </p:nvSpPr>
        <p:spPr>
          <a:xfrm>
            <a:off x="21747" y="5294958"/>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312</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p:nvPr/>
        </p:nvSpPr>
        <p:spPr>
          <a:xfrm>
            <a:off x="21747" y="6615476"/>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412</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p:nvPr/>
        </p:nvSpPr>
        <p:spPr>
          <a:xfrm>
            <a:off x="9018607" y="4043008"/>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a:xfrm>
            <a:off x="1749974" y="1620948"/>
            <a:ext cx="4614416" cy="3990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財源活用可能額</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（区財政調整基金含む）</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p:cNvSpPr/>
          <p:nvPr/>
        </p:nvSpPr>
        <p:spPr>
          <a:xfrm>
            <a:off x="1670041" y="2053726"/>
            <a:ext cx="8012845" cy="16349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特別区に承継される財政調整基金に区財政調整基金の</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活用による減</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、収支合計のプラス分及び府承継財政調整基金の配分による増を累計</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１２</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8329503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グラフ 15"/>
          <p:cNvGraphicFramePr>
            <a:graphicFrameLocks/>
          </p:cNvGraphicFramePr>
          <p:nvPr>
            <p:extLst>
              <p:ext uri="{D42A27DB-BD31-4B8C-83A1-F6EECF244321}">
                <p14:modId xmlns:p14="http://schemas.microsoft.com/office/powerpoint/2010/main" val="498376945"/>
              </p:ext>
            </p:extLst>
          </p:nvPr>
        </p:nvGraphicFramePr>
        <p:xfrm>
          <a:off x="763140" y="1388969"/>
          <a:ext cx="9014395" cy="3178702"/>
        </p:xfrm>
        <a:graphic>
          <a:graphicData uri="http://schemas.openxmlformats.org/drawingml/2006/chart">
            <c:chart xmlns:c="http://schemas.openxmlformats.org/drawingml/2006/chart" xmlns:r="http://schemas.openxmlformats.org/officeDocument/2006/relationships" r:id="rId3"/>
          </a:graphicData>
        </a:graphic>
      </p:graphicFrame>
      <p:sp>
        <p:nvSpPr>
          <p:cNvPr id="22" name="正方形/長方形 21"/>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a:solidFill>
                  <a:prstClr val="black"/>
                </a:solidFill>
                <a:latin typeface="Meiryo UI" pitchFamily="50" charset="-128"/>
                <a:ea typeface="Meiryo UI" pitchFamily="50" charset="-128"/>
                <a:cs typeface="Meiryo UI" pitchFamily="50" charset="-128"/>
              </a:rPr>
              <a:t>２　シミュレーション結果　　～</a:t>
            </a:r>
            <a:r>
              <a:rPr lang="ja-JP" altLang="en-US" sz="2000" b="1" dirty="0" smtClean="0">
                <a:solidFill>
                  <a:prstClr val="black"/>
                </a:solidFill>
                <a:latin typeface="Meiryo UI" pitchFamily="50" charset="-128"/>
                <a:ea typeface="Meiryo UI" pitchFamily="50" charset="-128"/>
                <a:cs typeface="Meiryo UI" pitchFamily="50" charset="-128"/>
              </a:rPr>
              <a:t>（２）大阪府の収支［参考］～</a:t>
            </a:r>
            <a:endParaRPr lang="ja-JP" altLang="en-US" sz="2000" b="1" dirty="0">
              <a:solidFill>
                <a:prstClr val="black"/>
              </a:solidFill>
              <a:latin typeface="Meiryo UI" pitchFamily="50" charset="-128"/>
              <a:ea typeface="Meiryo UI" pitchFamily="50" charset="-128"/>
              <a:cs typeface="Meiryo UI"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4008562246"/>
              </p:ext>
            </p:extLst>
          </p:nvPr>
        </p:nvGraphicFramePr>
        <p:xfrm>
          <a:off x="125732" y="6079958"/>
          <a:ext cx="9517107" cy="4572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0">
                <a:tc>
                  <a:txBody>
                    <a:bodyPr/>
                    <a:lstStyle/>
                    <a:p>
                      <a:pPr algn="ctr"/>
                      <a:r>
                        <a:rPr kumimoji="1" lang="ja-JP" altLang="en-US" sz="900" b="0" dirty="0" smtClean="0">
                          <a:solidFill>
                            <a:schemeClr val="tx1"/>
                          </a:solidFill>
                          <a:latin typeface="+mn-ea"/>
                          <a:ea typeface="+mn-ea"/>
                          <a:cs typeface="Meiryo UI" pitchFamily="50" charset="-128"/>
                        </a:rPr>
                        <a:t>財政収支推計 Ａ</a:t>
                      </a:r>
                      <a:r>
                        <a:rPr kumimoji="1" lang="en-US" altLang="ja-JP" sz="900" b="0" dirty="0" smtClean="0">
                          <a:solidFill>
                            <a:schemeClr val="tx1"/>
                          </a:solidFill>
                          <a:latin typeface="+mn-ea"/>
                          <a:ea typeface="+mn-ea"/>
                          <a:cs typeface="Meiryo UI" pitchFamily="50" charset="-128"/>
                        </a:rPr>
                        <a:t>2</a:t>
                      </a:r>
                    </a:p>
                  </a:txBody>
                  <a:tcPr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31</a:t>
                      </a:r>
                    </a:p>
                  </a:txBody>
                  <a:tcPr marL="9525" marR="39600" marT="9525" marB="0" anchor="ctr"/>
                </a:tc>
              </a:tr>
              <a:tr h="0">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E2</a:t>
                      </a:r>
                      <a:r>
                        <a:rPr kumimoji="1" lang="en-US" altLang="ja-JP" sz="900" b="1" dirty="0" smtClean="0">
                          <a:latin typeface="+mn-ea"/>
                          <a:ea typeface="+mn-ea"/>
                          <a:cs typeface="Meiryo UI" pitchFamily="50" charset="-128"/>
                        </a:rPr>
                        <a:t>=A2+B+C+D</a:t>
                      </a:r>
                      <a:endParaRPr kumimoji="1" lang="ja-JP" altLang="en-US" sz="900" b="1" dirty="0">
                        <a:latin typeface="+mn-ea"/>
                        <a:ea typeface="+mn-ea"/>
                        <a:cs typeface="Meiryo UI" pitchFamily="50" charset="-128"/>
                      </a:endParaRPr>
                    </a:p>
                  </a:txBody>
                  <a:tcPr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28</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29</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37</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39</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33</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44</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46</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48</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49</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51</a:t>
                      </a:r>
                    </a:p>
                  </a:txBody>
                  <a:tcPr marL="9525" marR="39600" marT="9525" marB="0" anchor="ctr">
                    <a:solidFill>
                      <a:srgbClr val="FFFF00"/>
                    </a:solidFill>
                  </a:tcPr>
                </a:tc>
              </a:tr>
            </a:tbl>
          </a:graphicData>
        </a:graphic>
      </p:graphicFrame>
      <p:sp>
        <p:nvSpPr>
          <p:cNvPr id="2" name="正方形/長方形 1"/>
          <p:cNvSpPr/>
          <p:nvPr/>
        </p:nvSpPr>
        <p:spPr>
          <a:xfrm>
            <a:off x="272480" y="1488365"/>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2797776696"/>
              </p:ext>
            </p:extLst>
          </p:nvPr>
        </p:nvGraphicFramePr>
        <p:xfrm>
          <a:off x="116408" y="4578232"/>
          <a:ext cx="9517107" cy="11430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192745">
                <a:tc>
                  <a:txBody>
                    <a:bodyPr/>
                    <a:lstStyle/>
                    <a:p>
                      <a:pPr algn="ctr"/>
                      <a:r>
                        <a:rPr kumimoji="1" lang="ja-JP" altLang="en-US" sz="900" b="0" dirty="0" smtClean="0">
                          <a:latin typeface="+mn-ea"/>
                          <a:ea typeface="+mn-ea"/>
                          <a:cs typeface="Meiryo UI" pitchFamily="50" charset="-128"/>
                        </a:rPr>
                        <a:t>財政収支推計</a:t>
                      </a:r>
                      <a:r>
                        <a:rPr kumimoji="1" lang="ja-JP" altLang="en-US" sz="900" b="0" baseline="0" dirty="0" smtClean="0">
                          <a:latin typeface="+mn-ea"/>
                          <a:ea typeface="+mn-ea"/>
                          <a:cs typeface="Meiryo UI" pitchFamily="50" charset="-128"/>
                        </a:rPr>
                        <a:t> </a:t>
                      </a:r>
                      <a:r>
                        <a:rPr kumimoji="1" lang="ja-JP" altLang="en-US" sz="900" b="0" dirty="0" smtClean="0">
                          <a:latin typeface="+mn-ea"/>
                          <a:ea typeface="+mn-ea"/>
                          <a:cs typeface="Meiryo UI" pitchFamily="50" charset="-128"/>
                        </a:rPr>
                        <a:t>Ａ</a:t>
                      </a:r>
                      <a:r>
                        <a:rPr kumimoji="1" lang="en-US" altLang="ja-JP" sz="900" b="0" dirty="0" smtClean="0">
                          <a:latin typeface="+mn-ea"/>
                          <a:ea typeface="+mn-ea"/>
                          <a:cs typeface="Meiryo UI" pitchFamily="50" charset="-128"/>
                        </a:rPr>
                        <a:t>1</a:t>
                      </a:r>
                      <a:endParaRPr kumimoji="1" lang="ja-JP" altLang="en-US" sz="900" b="0" dirty="0">
                        <a:latin typeface="+mn-ea"/>
                        <a:ea typeface="+mn-ea"/>
                        <a:cs typeface="Meiryo UI" pitchFamily="50" charset="-128"/>
                      </a:endParaRPr>
                    </a:p>
                  </a:txBody>
                  <a:tcPr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r>
              <a:tr h="1927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latin typeface="+mn-ea"/>
                          <a:ea typeface="+mn-ea"/>
                          <a:cs typeface="Meiryo UI" pitchFamily="50" charset="-128"/>
                        </a:rPr>
                        <a:t>改革効果額</a:t>
                      </a:r>
                      <a:r>
                        <a:rPr kumimoji="1" lang="en-US" altLang="ja-JP" sz="500" b="0" dirty="0" smtClean="0">
                          <a:latin typeface="+mn-ea"/>
                          <a:ea typeface="+mn-ea"/>
                          <a:cs typeface="Meiryo UI" pitchFamily="50" charset="-128"/>
                        </a:rPr>
                        <a:t>(</a:t>
                      </a:r>
                      <a:r>
                        <a:rPr kumimoji="1" lang="ja-JP" altLang="en-US" sz="500" b="0" dirty="0" smtClean="0">
                          <a:latin typeface="+mn-ea"/>
                          <a:ea typeface="+mn-ea"/>
                          <a:cs typeface="Meiryo UI" pitchFamily="50" charset="-128"/>
                        </a:rPr>
                        <a:t>未反映分</a:t>
                      </a:r>
                      <a:r>
                        <a:rPr kumimoji="1" lang="en-US" altLang="ja-JP" sz="500" b="0" dirty="0" smtClean="0">
                          <a:latin typeface="+mn-ea"/>
                          <a:ea typeface="+mn-ea"/>
                          <a:cs typeface="Meiryo UI" pitchFamily="50" charset="-128"/>
                        </a:rPr>
                        <a:t>) </a:t>
                      </a:r>
                      <a:r>
                        <a:rPr kumimoji="1" lang="ja-JP" altLang="en-US" sz="900" b="0" dirty="0" smtClean="0">
                          <a:latin typeface="+mn-ea"/>
                          <a:ea typeface="+mn-ea"/>
                          <a:cs typeface="Meiryo UI" pitchFamily="50" charset="-128"/>
                        </a:rPr>
                        <a:t>Ｂ</a:t>
                      </a:r>
                    </a:p>
                  </a:txBody>
                  <a:tcPr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r>
              <a:tr h="161888">
                <a:tc>
                  <a:txBody>
                    <a:bodyPr/>
                    <a:lstStyle/>
                    <a:p>
                      <a:pPr algn="ctr"/>
                      <a:r>
                        <a:rPr kumimoji="1" lang="ja-JP" altLang="en-US" sz="900" b="0" dirty="0" smtClean="0">
                          <a:latin typeface="+mn-ea"/>
                          <a:ea typeface="+mn-ea"/>
                          <a:cs typeface="Meiryo UI" pitchFamily="50" charset="-128"/>
                        </a:rPr>
                        <a:t>組織体制の影響額</a:t>
                      </a:r>
                      <a:r>
                        <a:rPr kumimoji="1" lang="en-US" altLang="ja-JP" sz="900" b="0" dirty="0" smtClean="0">
                          <a:latin typeface="+mn-ea"/>
                          <a:ea typeface="+mn-ea"/>
                          <a:cs typeface="Meiryo UI" pitchFamily="50" charset="-128"/>
                        </a:rPr>
                        <a:t>C</a:t>
                      </a:r>
                    </a:p>
                  </a:txBody>
                  <a:tcPr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r>
              <a:tr h="192745">
                <a:tc>
                  <a:txBody>
                    <a:bodyPr/>
                    <a:lstStyle/>
                    <a:p>
                      <a:pPr algn="ctr"/>
                      <a:r>
                        <a:rPr kumimoji="1" lang="ja-JP" altLang="en-US" sz="900" b="0" dirty="0" smtClean="0">
                          <a:latin typeface="+mn-ea"/>
                          <a:ea typeface="+mn-ea"/>
                          <a:cs typeface="Meiryo UI" pitchFamily="50" charset="-128"/>
                        </a:rPr>
                        <a:t>設置コスト　</a:t>
                      </a:r>
                      <a:r>
                        <a:rPr kumimoji="1" lang="en-US" altLang="ja-JP" sz="900" b="0" dirty="0" smtClean="0">
                          <a:latin typeface="+mn-ea"/>
                          <a:ea typeface="+mn-ea"/>
                          <a:cs typeface="Meiryo UI" pitchFamily="50" charset="-128"/>
                        </a:rPr>
                        <a:t>D</a:t>
                      </a:r>
                    </a:p>
                  </a:txBody>
                  <a:tcPr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23</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lnB w="12700" cap="flat" cmpd="sng" algn="ctr">
                      <a:solidFill>
                        <a:schemeClr val="tx1"/>
                      </a:solidFill>
                      <a:prstDash val="solid"/>
                      <a:round/>
                      <a:headEnd type="none" w="med" len="med"/>
                      <a:tailEnd type="none" w="med" len="med"/>
                    </a:lnB>
                  </a:tcPr>
                </a:tc>
              </a:tr>
              <a:tr h="192745">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E1</a:t>
                      </a:r>
                      <a:r>
                        <a:rPr kumimoji="1" lang="en-US" altLang="ja-JP" sz="900" b="1" dirty="0" smtClean="0">
                          <a:latin typeface="+mn-ea"/>
                          <a:ea typeface="+mn-ea"/>
                          <a:cs typeface="Meiryo UI" pitchFamily="50" charset="-128"/>
                        </a:rPr>
                        <a:t>=A1+B+C+D</a:t>
                      </a:r>
                      <a:endParaRPr kumimoji="1" lang="ja-JP" altLang="en-US" sz="900" b="1" dirty="0">
                        <a:latin typeface="+mn-ea"/>
                        <a:ea typeface="+mn-ea"/>
                        <a:cs typeface="Meiryo UI" pitchFamily="50" charset="-128"/>
                      </a:endParaRPr>
                    </a:p>
                  </a:txBody>
                  <a:tcPr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r>
            </a:tbl>
          </a:graphicData>
        </a:graphic>
      </p:graphicFrame>
      <p:sp>
        <p:nvSpPr>
          <p:cNvPr id="14" name="AutoShape 161"/>
          <p:cNvSpPr>
            <a:spLocks noChangeArrowheads="1"/>
          </p:cNvSpPr>
          <p:nvPr/>
        </p:nvSpPr>
        <p:spPr bwMode="auto">
          <a:xfrm>
            <a:off x="56272" y="4302744"/>
            <a:ext cx="1296328" cy="264927"/>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5" name="AutoShape 161"/>
          <p:cNvSpPr>
            <a:spLocks noChangeArrowheads="1"/>
          </p:cNvSpPr>
          <p:nvPr/>
        </p:nvSpPr>
        <p:spPr bwMode="auto">
          <a:xfrm>
            <a:off x="44400" y="5815379"/>
            <a:ext cx="1308200" cy="264579"/>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3" name="線吹き出し 2 (枠付き) 2"/>
          <p:cNvSpPr/>
          <p:nvPr/>
        </p:nvSpPr>
        <p:spPr>
          <a:xfrm>
            <a:off x="3976695" y="2185012"/>
            <a:ext cx="1120321" cy="272840"/>
          </a:xfrm>
          <a:prstGeom prst="borderCallout2">
            <a:avLst>
              <a:gd name="adj1" fmla="val 18751"/>
              <a:gd name="adj2" fmla="val -80"/>
              <a:gd name="adj3" fmla="val 18750"/>
              <a:gd name="adj4" fmla="val -16667"/>
              <a:gd name="adj5" fmla="val 390873"/>
              <a:gd name="adj6" fmla="val -43276"/>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線吹き出し 2 (枠付き) 18"/>
          <p:cNvSpPr/>
          <p:nvPr/>
        </p:nvSpPr>
        <p:spPr>
          <a:xfrm>
            <a:off x="5673080" y="3753996"/>
            <a:ext cx="1224136" cy="294017"/>
          </a:xfrm>
          <a:prstGeom prst="borderCallout2">
            <a:avLst>
              <a:gd name="adj1" fmla="val 18751"/>
              <a:gd name="adj2" fmla="val -80"/>
              <a:gd name="adj3" fmla="val 18750"/>
              <a:gd name="adj4" fmla="val -16667"/>
              <a:gd name="adj5" fmla="val -101273"/>
              <a:gd name="adj6" fmla="val -35089"/>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ケース１</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AutoShape 161"/>
          <p:cNvSpPr>
            <a:spLocks noChangeArrowheads="1"/>
          </p:cNvSpPr>
          <p:nvPr/>
        </p:nvSpPr>
        <p:spPr bwMode="auto">
          <a:xfrm>
            <a:off x="116408" y="434936"/>
            <a:ext cx="5556672"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b="1" dirty="0" smtClean="0">
                <a:latin typeface="Meiryo UI" panose="020B0604030504040204" pitchFamily="50" charset="-128"/>
                <a:ea typeface="Meiryo UI" panose="020B0604030504040204" pitchFamily="50" charset="-128"/>
                <a:cs typeface="Meiryo UI" pitchFamily="50" charset="-128"/>
              </a:rPr>
              <a:t>試案</a:t>
            </a:r>
            <a:r>
              <a:rPr lang="en-US" altLang="ja-JP" b="1" dirty="0" smtClean="0">
                <a:latin typeface="Meiryo UI" panose="020B0604030504040204" pitchFamily="50" charset="-128"/>
                <a:ea typeface="Meiryo UI" panose="020B0604030504040204" pitchFamily="50" charset="-128"/>
                <a:cs typeface="Meiryo UI" pitchFamily="50" charset="-128"/>
              </a:rPr>
              <a:t>A</a:t>
            </a:r>
            <a:r>
              <a:rPr lang="ja-JP" altLang="en-US" b="1" dirty="0" smtClean="0">
                <a:latin typeface="Meiryo UI" panose="020B0604030504040204" pitchFamily="50" charset="-128"/>
                <a:ea typeface="Meiryo UI" panose="020B0604030504040204" pitchFamily="50" charset="-128"/>
                <a:cs typeface="Meiryo UI" pitchFamily="50" charset="-128"/>
              </a:rPr>
              <a:t>（</a:t>
            </a:r>
            <a:r>
              <a:rPr lang="en-US" altLang="ja-JP" b="1" dirty="0" smtClean="0">
                <a:latin typeface="Meiryo UI" panose="020B0604030504040204" pitchFamily="50" charset="-128"/>
                <a:ea typeface="Meiryo UI" panose="020B0604030504040204" pitchFamily="50" charset="-128"/>
                <a:cs typeface="Meiryo UI" pitchFamily="50" charset="-128"/>
              </a:rPr>
              <a:t>4</a:t>
            </a:r>
            <a:r>
              <a:rPr lang="ja-JP" altLang="en-US" b="1" dirty="0" smtClean="0">
                <a:latin typeface="Meiryo UI" panose="020B0604030504040204" pitchFamily="50" charset="-128"/>
                <a:ea typeface="Meiryo UI" panose="020B0604030504040204" pitchFamily="50" charset="-128"/>
                <a:cs typeface="Meiryo UI" pitchFamily="50" charset="-128"/>
              </a:rPr>
              <a:t>区</a:t>
            </a:r>
            <a:r>
              <a:rPr lang="en-US" altLang="ja-JP" b="1" dirty="0" smtClean="0">
                <a:latin typeface="Meiryo UI" panose="020B0604030504040204" pitchFamily="50" charset="-128"/>
                <a:ea typeface="Meiryo UI" panose="020B0604030504040204" pitchFamily="50" charset="-128"/>
                <a:cs typeface="Meiryo UI" pitchFamily="50" charset="-128"/>
              </a:rPr>
              <a:t>A</a:t>
            </a:r>
            <a:r>
              <a:rPr lang="ja-JP" altLang="en-US" b="1" dirty="0" smtClean="0">
                <a:latin typeface="Meiryo UI" panose="020B0604030504040204" pitchFamily="50" charset="-128"/>
                <a:ea typeface="Meiryo UI" panose="020B0604030504040204" pitchFamily="50" charset="-128"/>
                <a:cs typeface="Meiryo UI" pitchFamily="50" charset="-128"/>
              </a:rPr>
              <a:t>案）・試案</a:t>
            </a:r>
            <a:r>
              <a:rPr lang="en-US" altLang="ja-JP" b="1" dirty="0" smtClean="0">
                <a:latin typeface="Meiryo UI" panose="020B0604030504040204" pitchFamily="50" charset="-128"/>
                <a:ea typeface="Meiryo UI" panose="020B0604030504040204" pitchFamily="50" charset="-128"/>
                <a:cs typeface="Meiryo UI" pitchFamily="50" charset="-128"/>
              </a:rPr>
              <a:t>B</a:t>
            </a:r>
            <a:r>
              <a:rPr lang="ja-JP" altLang="en-US" b="1" dirty="0" smtClean="0">
                <a:latin typeface="Meiryo UI" panose="020B0604030504040204" pitchFamily="50" charset="-128"/>
                <a:ea typeface="Meiryo UI" panose="020B0604030504040204" pitchFamily="50" charset="-128"/>
                <a:cs typeface="Meiryo UI" pitchFamily="50" charset="-128"/>
              </a:rPr>
              <a:t>（</a:t>
            </a:r>
            <a:r>
              <a:rPr lang="en-US" altLang="ja-JP" b="1" dirty="0" smtClean="0">
                <a:latin typeface="Meiryo UI" panose="020B0604030504040204" pitchFamily="50" charset="-128"/>
                <a:ea typeface="Meiryo UI" panose="020B0604030504040204" pitchFamily="50" charset="-128"/>
                <a:cs typeface="Meiryo UI" pitchFamily="50" charset="-128"/>
              </a:rPr>
              <a:t>4</a:t>
            </a:r>
            <a:r>
              <a:rPr lang="ja-JP" altLang="en-US" b="1" dirty="0" smtClean="0">
                <a:latin typeface="Meiryo UI" panose="020B0604030504040204" pitchFamily="50" charset="-128"/>
                <a:ea typeface="Meiryo UI" panose="020B0604030504040204" pitchFamily="50" charset="-128"/>
                <a:cs typeface="Meiryo UI" pitchFamily="50" charset="-128"/>
              </a:rPr>
              <a:t>区</a:t>
            </a:r>
            <a:r>
              <a:rPr lang="en-US" altLang="ja-JP" b="1" dirty="0" smtClean="0">
                <a:latin typeface="Meiryo UI" panose="020B0604030504040204" pitchFamily="50" charset="-128"/>
                <a:ea typeface="Meiryo UI" panose="020B0604030504040204" pitchFamily="50" charset="-128"/>
                <a:cs typeface="Meiryo UI" pitchFamily="50" charset="-128"/>
              </a:rPr>
              <a:t>B</a:t>
            </a:r>
            <a:r>
              <a:rPr lang="ja-JP" altLang="en-US" b="1" dirty="0" smtClean="0">
                <a:latin typeface="Meiryo UI" panose="020B0604030504040204" pitchFamily="50" charset="-128"/>
                <a:ea typeface="Meiryo UI" panose="020B0604030504040204" pitchFamily="50" charset="-128"/>
                <a:cs typeface="Meiryo UI" pitchFamily="50" charset="-128"/>
              </a:rPr>
              <a:t>案）／　大阪府</a:t>
            </a:r>
            <a:endParaRPr lang="ja-JP" altLang="en-US" b="1" dirty="0">
              <a:latin typeface="Meiryo UI" panose="020B0604030504040204" pitchFamily="50" charset="-128"/>
              <a:ea typeface="Meiryo UI" panose="020B0604030504040204" pitchFamily="50" charset="-128"/>
              <a:cs typeface="Meiryo UI" pitchFamily="50" charset="-128"/>
            </a:endParaRPr>
          </a:p>
        </p:txBody>
      </p:sp>
      <p:sp>
        <p:nvSpPr>
          <p:cNvPr id="23" name="正方形/長方形 22"/>
          <p:cNvSpPr/>
          <p:nvPr/>
        </p:nvSpPr>
        <p:spPr bwMode="auto">
          <a:xfrm>
            <a:off x="203765" y="932939"/>
            <a:ext cx="9361040" cy="396759"/>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spcBef>
                <a:spcPts val="0"/>
              </a:spcBef>
              <a:spcAft>
                <a:spcPts val="0"/>
              </a:spcAft>
              <a:defRPr/>
            </a:pPr>
            <a:r>
              <a:rPr lang="ja-JP" altLang="en-US" sz="1600" dirty="0">
                <a:latin typeface="Meiryo UI" pitchFamily="50" charset="-128"/>
                <a:ea typeface="Meiryo UI" pitchFamily="50" charset="-128"/>
                <a:cs typeface="Meiryo UI" pitchFamily="50" charset="-128"/>
              </a:rPr>
              <a:t>○ケース</a:t>
            </a:r>
            <a:r>
              <a:rPr lang="ja-JP" altLang="en-US" sz="1600" dirty="0" smtClean="0">
                <a:latin typeface="Meiryo UI" pitchFamily="50" charset="-128"/>
                <a:ea typeface="Meiryo UI" pitchFamily="50" charset="-128"/>
                <a:cs typeface="Meiryo UI" pitchFamily="50" charset="-128"/>
              </a:rPr>
              <a:t>１・ケース２とも、収支不足は一時的</a:t>
            </a:r>
            <a:endParaRPr lang="en-US" altLang="ja-JP" sz="1600" dirty="0">
              <a:latin typeface="Meiryo UI" pitchFamily="50" charset="-128"/>
              <a:ea typeface="Meiryo UI" pitchFamily="50" charset="-128"/>
              <a:cs typeface="Meiryo UI" pitchFamily="50" charset="-128"/>
            </a:endParaRPr>
          </a:p>
        </p:txBody>
      </p:sp>
      <p:sp>
        <p:nvSpPr>
          <p:cNvPr id="18" name="正方形/長方形 17"/>
          <p:cNvSpPr/>
          <p:nvPr/>
        </p:nvSpPr>
        <p:spPr>
          <a:xfrm>
            <a:off x="9018607" y="4174302"/>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１３</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20" name="正方形/長方形 19"/>
          <p:cNvSpPr/>
          <p:nvPr/>
        </p:nvSpPr>
        <p:spPr>
          <a:xfrm>
            <a:off x="1496617" y="1669964"/>
            <a:ext cx="1296144" cy="36772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収支</a:t>
            </a:r>
            <a:endParaRPr kumimoji="1"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21747" y="6547236"/>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試案</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案）と試案</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Ｂ案</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）の各年度の設置コストの額には、</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0.1</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億円の差があるが、億円単位のグラフ、表上は同一となっているもの</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653618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グラフ 17"/>
          <p:cNvGraphicFramePr>
            <a:graphicFrameLocks/>
          </p:cNvGraphicFramePr>
          <p:nvPr>
            <p:extLst>
              <p:ext uri="{D42A27DB-BD31-4B8C-83A1-F6EECF244321}">
                <p14:modId xmlns:p14="http://schemas.microsoft.com/office/powerpoint/2010/main" val="1279944726"/>
              </p:ext>
            </p:extLst>
          </p:nvPr>
        </p:nvGraphicFramePr>
        <p:xfrm>
          <a:off x="755422" y="1286086"/>
          <a:ext cx="9028831" cy="311882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表 8"/>
          <p:cNvGraphicFramePr>
            <a:graphicFrameLocks noGrp="1"/>
          </p:cNvGraphicFramePr>
          <p:nvPr>
            <p:extLst>
              <p:ext uri="{D42A27DB-BD31-4B8C-83A1-F6EECF244321}">
                <p14:modId xmlns:p14="http://schemas.microsoft.com/office/powerpoint/2010/main" val="3070403643"/>
              </p:ext>
            </p:extLst>
          </p:nvPr>
        </p:nvGraphicFramePr>
        <p:xfrm>
          <a:off x="125732" y="5917203"/>
          <a:ext cx="9517107" cy="4572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0">
                <a:tc>
                  <a:txBody>
                    <a:bodyPr/>
                    <a:lstStyle/>
                    <a:p>
                      <a:pPr algn="ctr"/>
                      <a:r>
                        <a:rPr kumimoji="1" lang="ja-JP" altLang="en-US" sz="900" b="0" dirty="0" smtClean="0">
                          <a:solidFill>
                            <a:schemeClr val="tx1"/>
                          </a:solidFill>
                          <a:latin typeface="+mn-ea"/>
                          <a:ea typeface="+mn-ea"/>
                          <a:cs typeface="Meiryo UI" pitchFamily="50" charset="-128"/>
                        </a:rPr>
                        <a:t>財政収支推計 Ａ</a:t>
                      </a:r>
                      <a:r>
                        <a:rPr kumimoji="1" lang="en-US" altLang="ja-JP" sz="900" b="0" dirty="0" smtClean="0">
                          <a:solidFill>
                            <a:schemeClr val="tx1"/>
                          </a:solidFill>
                          <a:latin typeface="+mn-ea"/>
                          <a:ea typeface="+mn-ea"/>
                          <a:cs typeface="Meiryo UI" pitchFamily="50" charset="-128"/>
                        </a:rPr>
                        <a:t>2</a:t>
                      </a:r>
                    </a:p>
                  </a:txBody>
                  <a:tcPr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31</a:t>
                      </a:r>
                    </a:p>
                  </a:txBody>
                  <a:tcPr marL="9525" marR="39600" marT="9525" marB="0" anchor="ctr"/>
                </a:tc>
              </a:tr>
              <a:tr h="0">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E2</a:t>
                      </a:r>
                      <a:r>
                        <a:rPr kumimoji="1" lang="en-US" altLang="ja-JP" sz="900" b="1" dirty="0" smtClean="0">
                          <a:latin typeface="+mn-ea"/>
                          <a:ea typeface="+mn-ea"/>
                          <a:cs typeface="Meiryo UI" pitchFamily="50" charset="-128"/>
                        </a:rPr>
                        <a:t>=A2+B+C+D</a:t>
                      </a:r>
                      <a:endParaRPr kumimoji="1" lang="ja-JP" altLang="en-US" sz="900" b="1" dirty="0">
                        <a:latin typeface="+mn-ea"/>
                        <a:ea typeface="+mn-ea"/>
                        <a:cs typeface="Meiryo UI" pitchFamily="50" charset="-128"/>
                      </a:endParaRPr>
                    </a:p>
                  </a:txBody>
                  <a:tcPr anchor="ctr">
                    <a:solidFill>
                      <a:srgbClr val="FFFF00"/>
                    </a:solidFill>
                  </a:tcPr>
                </a:tc>
                <a:tc>
                  <a:txBody>
                    <a:bodyPr/>
                    <a:lstStyle/>
                    <a:p>
                      <a:pPr algn="r" fontAlgn="ctr"/>
                      <a:r>
                        <a:rPr lang="ja-JP" altLang="en-US" sz="11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4</a:t>
                      </a:r>
                      <a:endPar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39600" marT="9525" marB="0" anchor="ctr">
                    <a:solidFill>
                      <a:srgbClr val="FFFF00"/>
                    </a:solidFill>
                  </a:tcPr>
                </a:tc>
                <a:tc>
                  <a:txBody>
                    <a:bodyPr/>
                    <a:lstStyle/>
                    <a:p>
                      <a:pPr algn="r" fontAlgn="ctr"/>
                      <a:r>
                        <a:rPr lang="en-US" altLang="ja-JP" sz="11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20</a:t>
                      </a:r>
                      <a:endPar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39600" marT="9525" marB="0" anchor="ctr">
                    <a:solidFill>
                      <a:srgbClr val="FFFF00"/>
                    </a:solidFill>
                  </a:tcPr>
                </a:tc>
                <a:tc>
                  <a:txBody>
                    <a:bodyPr/>
                    <a:lstStyle/>
                    <a:p>
                      <a:pPr algn="r" fontAlgn="ctr"/>
                      <a:r>
                        <a:rPr lang="en-US" altLang="ja-JP" sz="11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22</a:t>
                      </a:r>
                      <a:endPar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39600" marT="9525" marB="0" anchor="ctr">
                    <a:solidFill>
                      <a:srgbClr val="FFFF00"/>
                    </a:solidFill>
                  </a:tcPr>
                </a:tc>
                <a:tc>
                  <a:txBody>
                    <a:bodyPr/>
                    <a:lstStyle/>
                    <a:p>
                      <a:pPr algn="r" fontAlgn="ctr"/>
                      <a:r>
                        <a:rPr lang="en-US" altLang="ja-JP" sz="11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28</a:t>
                      </a:r>
                      <a:endPar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39600" marT="9525" marB="0" anchor="ctr">
                    <a:solidFill>
                      <a:srgbClr val="FFFF00"/>
                    </a:solidFill>
                  </a:tcPr>
                </a:tc>
                <a:tc>
                  <a:txBody>
                    <a:bodyPr/>
                    <a:lstStyle/>
                    <a:p>
                      <a:pPr algn="r" fontAlgn="ctr"/>
                      <a:r>
                        <a:rPr lang="en-US" altLang="ja-JP" sz="11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26</a:t>
                      </a:r>
                      <a:endPar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39600" marT="9525" marB="0" anchor="ctr">
                    <a:solidFill>
                      <a:srgbClr val="FFFF00"/>
                    </a:solidFill>
                  </a:tcPr>
                </a:tc>
                <a:tc>
                  <a:txBody>
                    <a:bodyPr/>
                    <a:lstStyle/>
                    <a:p>
                      <a:pPr algn="r" fontAlgn="ctr"/>
                      <a:r>
                        <a:rPr lang="en-US" altLang="ja-JP" sz="11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29</a:t>
                      </a:r>
                      <a:endPar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39600" marT="9525" marB="0" anchor="ctr">
                    <a:solidFill>
                      <a:srgbClr val="FFFF00"/>
                    </a:solidFill>
                  </a:tcPr>
                </a:tc>
                <a:tc>
                  <a:txBody>
                    <a:bodyPr/>
                    <a:lstStyle/>
                    <a:p>
                      <a:pPr algn="r" fontAlgn="ctr"/>
                      <a:r>
                        <a:rPr lang="en-US" altLang="ja-JP" sz="11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17</a:t>
                      </a:r>
                      <a:endPar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39600" marT="9525" marB="0" anchor="ctr">
                    <a:solidFill>
                      <a:srgbClr val="FFFF00"/>
                    </a:solidFill>
                  </a:tcPr>
                </a:tc>
                <a:tc>
                  <a:txBody>
                    <a:bodyPr/>
                    <a:lstStyle/>
                    <a:p>
                      <a:pPr algn="r" fontAlgn="ctr"/>
                      <a:r>
                        <a:rPr lang="en-US" altLang="ja-JP" sz="11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37</a:t>
                      </a:r>
                      <a:endPar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39600" marT="9525" marB="0" anchor="ctr">
                    <a:solidFill>
                      <a:srgbClr val="FFFF00"/>
                    </a:solidFill>
                  </a:tcPr>
                </a:tc>
                <a:tc>
                  <a:txBody>
                    <a:bodyPr/>
                    <a:lstStyle/>
                    <a:p>
                      <a:pPr algn="r" fontAlgn="ctr"/>
                      <a:r>
                        <a:rPr lang="en-US" altLang="ja-JP" sz="11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39</a:t>
                      </a:r>
                      <a:endPar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39600" marT="9525" marB="0" anchor="ctr">
                    <a:solidFill>
                      <a:srgbClr val="FFFF00"/>
                    </a:solidFill>
                  </a:tcPr>
                </a:tc>
                <a:tc>
                  <a:txBody>
                    <a:bodyPr/>
                    <a:lstStyle/>
                    <a:p>
                      <a:pPr algn="r" fontAlgn="ctr"/>
                      <a:r>
                        <a:rPr lang="en-US" altLang="ja-JP" sz="11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33</a:t>
                      </a:r>
                      <a:endPar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39600" marT="9525" marB="0" anchor="ctr">
                    <a:solidFill>
                      <a:srgbClr val="FFFF00"/>
                    </a:solidFill>
                  </a:tcPr>
                </a:tc>
                <a:tc>
                  <a:txBody>
                    <a:bodyPr/>
                    <a:lstStyle/>
                    <a:p>
                      <a:pPr algn="r" fontAlgn="ctr"/>
                      <a:r>
                        <a:rPr lang="en-US" altLang="ja-JP" sz="11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43</a:t>
                      </a:r>
                      <a:endPar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39600" marT="9525" marB="0" anchor="ctr">
                    <a:solidFill>
                      <a:srgbClr val="FFFF00"/>
                    </a:solidFill>
                  </a:tcPr>
                </a:tc>
                <a:tc>
                  <a:txBody>
                    <a:bodyPr/>
                    <a:lstStyle/>
                    <a:p>
                      <a:pPr algn="r" fontAlgn="ctr"/>
                      <a:r>
                        <a:rPr lang="en-US" altLang="ja-JP" sz="11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45</a:t>
                      </a:r>
                      <a:endPar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39600" marT="9525" marB="0" anchor="ctr">
                    <a:solidFill>
                      <a:srgbClr val="FFFF00"/>
                    </a:solidFill>
                  </a:tcPr>
                </a:tc>
                <a:tc>
                  <a:txBody>
                    <a:bodyPr/>
                    <a:lstStyle/>
                    <a:p>
                      <a:pPr algn="r" fontAlgn="ctr"/>
                      <a:r>
                        <a:rPr lang="en-US" altLang="ja-JP" sz="11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47</a:t>
                      </a:r>
                      <a:endPar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39600" marT="9525" marB="0" anchor="ctr">
                    <a:solidFill>
                      <a:srgbClr val="FFFF00"/>
                    </a:solidFill>
                  </a:tcPr>
                </a:tc>
                <a:tc>
                  <a:txBody>
                    <a:bodyPr/>
                    <a:lstStyle/>
                    <a:p>
                      <a:pPr algn="r" fontAlgn="ctr"/>
                      <a:r>
                        <a:rPr lang="en-US" altLang="ja-JP" sz="11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48</a:t>
                      </a:r>
                      <a:endPar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39600" marT="9525" marB="0" anchor="ctr">
                    <a:solidFill>
                      <a:srgbClr val="FFFF00"/>
                    </a:solidFill>
                  </a:tcPr>
                </a:tc>
                <a:tc>
                  <a:txBody>
                    <a:bodyPr/>
                    <a:lstStyle/>
                    <a:p>
                      <a:pPr algn="r" fontAlgn="ctr"/>
                      <a:r>
                        <a:rPr lang="en-US" altLang="ja-JP" sz="11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50</a:t>
                      </a:r>
                      <a:endPar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39600" marT="9525" marB="0" anchor="ctr">
                    <a:solidFill>
                      <a:srgbClr val="FFFF00"/>
                    </a:solidFill>
                  </a:tcPr>
                </a:tc>
              </a:tr>
            </a:tbl>
          </a:graphicData>
        </a:graphic>
      </p:graphicFrame>
      <p:sp>
        <p:nvSpPr>
          <p:cNvPr id="2" name="正方形/長方形 1"/>
          <p:cNvSpPr/>
          <p:nvPr/>
        </p:nvSpPr>
        <p:spPr>
          <a:xfrm>
            <a:off x="272480" y="1350136"/>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1347771722"/>
              </p:ext>
            </p:extLst>
          </p:nvPr>
        </p:nvGraphicFramePr>
        <p:xfrm>
          <a:off x="116408" y="4415477"/>
          <a:ext cx="9517107" cy="11430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192745">
                <a:tc>
                  <a:txBody>
                    <a:bodyPr/>
                    <a:lstStyle/>
                    <a:p>
                      <a:pPr algn="ctr"/>
                      <a:r>
                        <a:rPr kumimoji="1" lang="ja-JP" altLang="en-US" sz="900" b="0" dirty="0" smtClean="0">
                          <a:latin typeface="+mn-ea"/>
                          <a:ea typeface="+mn-ea"/>
                          <a:cs typeface="Meiryo UI" pitchFamily="50" charset="-128"/>
                        </a:rPr>
                        <a:t>財政収支推計</a:t>
                      </a:r>
                      <a:r>
                        <a:rPr kumimoji="1" lang="ja-JP" altLang="en-US" sz="900" b="0" baseline="0" dirty="0" smtClean="0">
                          <a:latin typeface="+mn-ea"/>
                          <a:ea typeface="+mn-ea"/>
                          <a:cs typeface="Meiryo UI" pitchFamily="50" charset="-128"/>
                        </a:rPr>
                        <a:t> </a:t>
                      </a:r>
                      <a:r>
                        <a:rPr kumimoji="1" lang="ja-JP" altLang="en-US" sz="900" b="0" dirty="0" smtClean="0">
                          <a:latin typeface="+mn-ea"/>
                          <a:ea typeface="+mn-ea"/>
                          <a:cs typeface="Meiryo UI" pitchFamily="50" charset="-128"/>
                        </a:rPr>
                        <a:t>Ａ</a:t>
                      </a:r>
                      <a:r>
                        <a:rPr kumimoji="1" lang="en-US" altLang="ja-JP" sz="900" b="0" dirty="0" smtClean="0">
                          <a:latin typeface="+mn-ea"/>
                          <a:ea typeface="+mn-ea"/>
                          <a:cs typeface="Meiryo UI" pitchFamily="50" charset="-128"/>
                        </a:rPr>
                        <a:t>1</a:t>
                      </a:r>
                      <a:endParaRPr kumimoji="1" lang="ja-JP" altLang="en-US" sz="900" b="0" dirty="0">
                        <a:latin typeface="+mn-ea"/>
                        <a:ea typeface="+mn-ea"/>
                        <a:cs typeface="Meiryo UI" pitchFamily="50" charset="-128"/>
                      </a:endParaRPr>
                    </a:p>
                  </a:txBody>
                  <a:tcPr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r>
              <a:tr h="1927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latin typeface="+mn-ea"/>
                          <a:ea typeface="+mn-ea"/>
                          <a:cs typeface="Meiryo UI" pitchFamily="50" charset="-128"/>
                        </a:rPr>
                        <a:t>改革効果額</a:t>
                      </a:r>
                      <a:r>
                        <a:rPr kumimoji="1" lang="en-US" altLang="ja-JP" sz="500" b="0" dirty="0" smtClean="0">
                          <a:latin typeface="+mn-ea"/>
                          <a:ea typeface="+mn-ea"/>
                          <a:cs typeface="Meiryo UI" pitchFamily="50" charset="-128"/>
                        </a:rPr>
                        <a:t>(</a:t>
                      </a:r>
                      <a:r>
                        <a:rPr kumimoji="1" lang="ja-JP" altLang="en-US" sz="500" b="0" dirty="0" smtClean="0">
                          <a:latin typeface="+mn-ea"/>
                          <a:ea typeface="+mn-ea"/>
                          <a:cs typeface="Meiryo UI" pitchFamily="50" charset="-128"/>
                        </a:rPr>
                        <a:t>未反映分</a:t>
                      </a:r>
                      <a:r>
                        <a:rPr kumimoji="1" lang="en-US" altLang="ja-JP" sz="500" b="0" dirty="0" smtClean="0">
                          <a:latin typeface="+mn-ea"/>
                          <a:ea typeface="+mn-ea"/>
                          <a:cs typeface="Meiryo UI" pitchFamily="50" charset="-128"/>
                        </a:rPr>
                        <a:t>) </a:t>
                      </a:r>
                      <a:r>
                        <a:rPr kumimoji="1" lang="ja-JP" altLang="en-US" sz="900" b="0" dirty="0" smtClean="0">
                          <a:latin typeface="+mn-ea"/>
                          <a:ea typeface="+mn-ea"/>
                          <a:cs typeface="Meiryo UI" pitchFamily="50" charset="-128"/>
                        </a:rPr>
                        <a:t>Ｂ</a:t>
                      </a:r>
                    </a:p>
                  </a:txBody>
                  <a:tcPr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r>
              <a:tr h="161888">
                <a:tc>
                  <a:txBody>
                    <a:bodyPr/>
                    <a:lstStyle/>
                    <a:p>
                      <a:pPr algn="ctr"/>
                      <a:r>
                        <a:rPr kumimoji="1" lang="ja-JP" altLang="en-US" sz="900" b="0" dirty="0" smtClean="0">
                          <a:latin typeface="+mn-ea"/>
                          <a:ea typeface="+mn-ea"/>
                          <a:cs typeface="Meiryo UI" pitchFamily="50" charset="-128"/>
                        </a:rPr>
                        <a:t>組織体制の影響額</a:t>
                      </a:r>
                      <a:r>
                        <a:rPr kumimoji="1" lang="en-US" altLang="ja-JP" sz="900" b="0" dirty="0" smtClean="0">
                          <a:latin typeface="+mn-ea"/>
                          <a:ea typeface="+mn-ea"/>
                          <a:cs typeface="Meiryo UI" pitchFamily="50" charset="-128"/>
                        </a:rPr>
                        <a:t>C</a:t>
                      </a:r>
                    </a:p>
                  </a:txBody>
                  <a:tcPr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tc>
              </a:tr>
              <a:tr h="192745">
                <a:tc>
                  <a:txBody>
                    <a:bodyPr/>
                    <a:lstStyle/>
                    <a:p>
                      <a:pPr algn="ctr"/>
                      <a:r>
                        <a:rPr kumimoji="1" lang="ja-JP" altLang="en-US" sz="900" b="0" dirty="0" smtClean="0">
                          <a:latin typeface="+mn-ea"/>
                          <a:ea typeface="+mn-ea"/>
                          <a:cs typeface="Meiryo UI" pitchFamily="50" charset="-128"/>
                        </a:rPr>
                        <a:t>設置コスト　</a:t>
                      </a:r>
                      <a:r>
                        <a:rPr kumimoji="1" lang="en-US" altLang="ja-JP" sz="900" b="0" dirty="0" smtClean="0">
                          <a:latin typeface="+mn-ea"/>
                          <a:ea typeface="+mn-ea"/>
                          <a:cs typeface="Meiryo UI" pitchFamily="50" charset="-128"/>
                        </a:rPr>
                        <a:t>D</a:t>
                      </a:r>
                    </a:p>
                  </a:txBody>
                  <a:tcPr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25</a:t>
                      </a:r>
                      <a:endPar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18</a:t>
                      </a:r>
                      <a:endPar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18</a:t>
                      </a:r>
                      <a:endPar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18</a:t>
                      </a:r>
                      <a:endPar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18</a:t>
                      </a:r>
                      <a:endPar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18</a:t>
                      </a:r>
                      <a:endPar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18</a:t>
                      </a:r>
                      <a:endPar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18</a:t>
                      </a:r>
                      <a:endPar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18</a:t>
                      </a:r>
                      <a:endPar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18</a:t>
                      </a:r>
                      <a:endPar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18</a:t>
                      </a:r>
                      <a:endPar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18</a:t>
                      </a:r>
                      <a:endPar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18</a:t>
                      </a:r>
                      <a:endPar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18</a:t>
                      </a:r>
                      <a:endPar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18</a:t>
                      </a:r>
                      <a:endPar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39600" marT="9525" marB="0" anchor="ctr">
                    <a:lnB w="12700" cap="flat" cmpd="sng" algn="ctr">
                      <a:solidFill>
                        <a:schemeClr val="tx1"/>
                      </a:solidFill>
                      <a:prstDash val="solid"/>
                      <a:round/>
                      <a:headEnd type="none" w="med" len="med"/>
                      <a:tailEnd type="none" w="med" len="med"/>
                    </a:lnB>
                  </a:tcPr>
                </a:tc>
              </a:tr>
              <a:tr h="192745">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E1</a:t>
                      </a:r>
                      <a:r>
                        <a:rPr kumimoji="1" lang="en-US" altLang="ja-JP" sz="900" b="1" dirty="0" smtClean="0">
                          <a:latin typeface="+mn-ea"/>
                          <a:ea typeface="+mn-ea"/>
                          <a:cs typeface="Meiryo UI" pitchFamily="50" charset="-128"/>
                        </a:rPr>
                        <a:t>=A1+B+C+D</a:t>
                      </a:r>
                      <a:endParaRPr kumimoji="1" lang="ja-JP" altLang="en-US" sz="900" b="1" dirty="0">
                        <a:latin typeface="+mn-ea"/>
                        <a:ea typeface="+mn-ea"/>
                        <a:cs typeface="Meiryo UI" pitchFamily="50" charset="-128"/>
                      </a:endParaRPr>
                    </a:p>
                  </a:txBody>
                  <a:tcPr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15</a:t>
                      </a:r>
                      <a:endPar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6</a:t>
                      </a:r>
                      <a:endPar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1</a:t>
                      </a:r>
                      <a:endPar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10</a:t>
                      </a:r>
                      <a:endPar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9</a:t>
                      </a:r>
                      <a:endPar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11</a:t>
                      </a:r>
                      <a:endPar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5</a:t>
                      </a:r>
                      <a:endPar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16</a:t>
                      </a:r>
                      <a:endPar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17</a:t>
                      </a:r>
                      <a:endPar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19</a:t>
                      </a:r>
                      <a:endPar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21</a:t>
                      </a:r>
                      <a:endPar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22</a:t>
                      </a:r>
                      <a:endPar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r>
            </a:tbl>
          </a:graphicData>
        </a:graphic>
      </p:graphicFrame>
      <p:sp>
        <p:nvSpPr>
          <p:cNvPr id="14" name="AutoShape 161"/>
          <p:cNvSpPr>
            <a:spLocks noChangeArrowheads="1"/>
          </p:cNvSpPr>
          <p:nvPr/>
        </p:nvSpPr>
        <p:spPr bwMode="auto">
          <a:xfrm>
            <a:off x="56272" y="4139989"/>
            <a:ext cx="1296328" cy="264927"/>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5" name="AutoShape 161"/>
          <p:cNvSpPr>
            <a:spLocks noChangeArrowheads="1"/>
          </p:cNvSpPr>
          <p:nvPr/>
        </p:nvSpPr>
        <p:spPr bwMode="auto">
          <a:xfrm>
            <a:off x="44400" y="5652624"/>
            <a:ext cx="1308200" cy="264579"/>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3" name="線吹き出し 2 (枠付き) 2"/>
          <p:cNvSpPr/>
          <p:nvPr/>
        </p:nvSpPr>
        <p:spPr>
          <a:xfrm>
            <a:off x="3944888" y="2118628"/>
            <a:ext cx="1080120" cy="255689"/>
          </a:xfrm>
          <a:prstGeom prst="borderCallout2">
            <a:avLst>
              <a:gd name="adj1" fmla="val 18751"/>
              <a:gd name="adj2" fmla="val -80"/>
              <a:gd name="adj3" fmla="val 18750"/>
              <a:gd name="adj4" fmla="val -16667"/>
              <a:gd name="adj5" fmla="val 385900"/>
              <a:gd name="adj6" fmla="val -38519"/>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線吹き出し 2 (枠付き) 18"/>
          <p:cNvSpPr/>
          <p:nvPr/>
        </p:nvSpPr>
        <p:spPr>
          <a:xfrm>
            <a:off x="5673080" y="3601116"/>
            <a:ext cx="1152128" cy="290972"/>
          </a:xfrm>
          <a:prstGeom prst="borderCallout2">
            <a:avLst>
              <a:gd name="adj1" fmla="val 18751"/>
              <a:gd name="adj2" fmla="val -80"/>
              <a:gd name="adj3" fmla="val 18750"/>
              <a:gd name="adj4" fmla="val -16667"/>
              <a:gd name="adj5" fmla="val -94874"/>
              <a:gd name="adj6" fmla="val -44704"/>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ケース１</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AutoShape 161"/>
          <p:cNvSpPr>
            <a:spLocks noChangeArrowheads="1"/>
          </p:cNvSpPr>
          <p:nvPr/>
        </p:nvSpPr>
        <p:spPr bwMode="auto">
          <a:xfrm>
            <a:off x="116408" y="332656"/>
            <a:ext cx="5556672"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b="1" dirty="0" smtClean="0">
                <a:latin typeface="Meiryo UI" panose="020B0604030504040204" pitchFamily="50" charset="-128"/>
                <a:ea typeface="Meiryo UI" panose="020B0604030504040204" pitchFamily="50" charset="-128"/>
                <a:cs typeface="Meiryo UI" pitchFamily="50" charset="-128"/>
              </a:rPr>
              <a:t>試案</a:t>
            </a:r>
            <a:r>
              <a:rPr lang="en-US" altLang="ja-JP" b="1" dirty="0" smtClean="0">
                <a:latin typeface="Meiryo UI" panose="020B0604030504040204" pitchFamily="50" charset="-128"/>
                <a:ea typeface="Meiryo UI" panose="020B0604030504040204" pitchFamily="50" charset="-128"/>
                <a:cs typeface="Meiryo UI" pitchFamily="50" charset="-128"/>
              </a:rPr>
              <a:t>C</a:t>
            </a:r>
            <a:r>
              <a:rPr lang="ja-JP" altLang="en-US" b="1" dirty="0" smtClean="0">
                <a:latin typeface="Meiryo UI" panose="020B0604030504040204" pitchFamily="50" charset="-128"/>
                <a:ea typeface="Meiryo UI" panose="020B0604030504040204" pitchFamily="50" charset="-128"/>
                <a:cs typeface="Meiryo UI" pitchFamily="50" charset="-128"/>
              </a:rPr>
              <a:t>（</a:t>
            </a:r>
            <a:r>
              <a:rPr lang="en-US" altLang="ja-JP" b="1" dirty="0" smtClean="0">
                <a:latin typeface="Meiryo UI" panose="020B0604030504040204" pitchFamily="50" charset="-128"/>
                <a:ea typeface="Meiryo UI" panose="020B0604030504040204" pitchFamily="50" charset="-128"/>
                <a:cs typeface="Meiryo UI" pitchFamily="50" charset="-128"/>
              </a:rPr>
              <a:t>6</a:t>
            </a:r>
            <a:r>
              <a:rPr lang="ja-JP" altLang="en-US" b="1" dirty="0" smtClean="0">
                <a:latin typeface="Meiryo UI" panose="020B0604030504040204" pitchFamily="50" charset="-128"/>
                <a:ea typeface="Meiryo UI" panose="020B0604030504040204" pitchFamily="50" charset="-128"/>
                <a:cs typeface="Meiryo UI" pitchFamily="50" charset="-128"/>
              </a:rPr>
              <a:t>区</a:t>
            </a:r>
            <a:r>
              <a:rPr lang="en-US" altLang="ja-JP" b="1" dirty="0" smtClean="0">
                <a:latin typeface="Meiryo UI" panose="020B0604030504040204" pitchFamily="50" charset="-128"/>
                <a:ea typeface="Meiryo UI" panose="020B0604030504040204" pitchFamily="50" charset="-128"/>
                <a:cs typeface="Meiryo UI" pitchFamily="50" charset="-128"/>
              </a:rPr>
              <a:t>C</a:t>
            </a:r>
            <a:r>
              <a:rPr lang="ja-JP" altLang="en-US" b="1" dirty="0" smtClean="0">
                <a:latin typeface="Meiryo UI" panose="020B0604030504040204" pitchFamily="50" charset="-128"/>
                <a:ea typeface="Meiryo UI" panose="020B0604030504040204" pitchFamily="50" charset="-128"/>
                <a:cs typeface="Meiryo UI" pitchFamily="50" charset="-128"/>
              </a:rPr>
              <a:t>案）・試案</a:t>
            </a:r>
            <a:r>
              <a:rPr lang="en-US" altLang="ja-JP" b="1" dirty="0" smtClean="0">
                <a:latin typeface="Meiryo UI" panose="020B0604030504040204" pitchFamily="50" charset="-128"/>
                <a:ea typeface="Meiryo UI" panose="020B0604030504040204" pitchFamily="50" charset="-128"/>
                <a:cs typeface="Meiryo UI" pitchFamily="50" charset="-128"/>
              </a:rPr>
              <a:t>D</a:t>
            </a:r>
            <a:r>
              <a:rPr lang="ja-JP" altLang="en-US" b="1" dirty="0" smtClean="0">
                <a:latin typeface="Meiryo UI" panose="020B0604030504040204" pitchFamily="50" charset="-128"/>
                <a:ea typeface="Meiryo UI" panose="020B0604030504040204" pitchFamily="50" charset="-128"/>
                <a:cs typeface="Meiryo UI" pitchFamily="50" charset="-128"/>
              </a:rPr>
              <a:t>（</a:t>
            </a:r>
            <a:r>
              <a:rPr lang="en-US" altLang="ja-JP" b="1" dirty="0" smtClean="0">
                <a:latin typeface="Meiryo UI" panose="020B0604030504040204" pitchFamily="50" charset="-128"/>
                <a:ea typeface="Meiryo UI" panose="020B0604030504040204" pitchFamily="50" charset="-128"/>
                <a:cs typeface="Meiryo UI" pitchFamily="50" charset="-128"/>
              </a:rPr>
              <a:t>6</a:t>
            </a:r>
            <a:r>
              <a:rPr lang="ja-JP" altLang="en-US" b="1" dirty="0" smtClean="0">
                <a:latin typeface="Meiryo UI" panose="020B0604030504040204" pitchFamily="50" charset="-128"/>
                <a:ea typeface="Meiryo UI" panose="020B0604030504040204" pitchFamily="50" charset="-128"/>
                <a:cs typeface="Meiryo UI" pitchFamily="50" charset="-128"/>
              </a:rPr>
              <a:t>区</a:t>
            </a:r>
            <a:r>
              <a:rPr lang="en-US" altLang="ja-JP" b="1" dirty="0" smtClean="0">
                <a:latin typeface="Meiryo UI" panose="020B0604030504040204" pitchFamily="50" charset="-128"/>
                <a:ea typeface="Meiryo UI" panose="020B0604030504040204" pitchFamily="50" charset="-128"/>
                <a:cs typeface="Meiryo UI" pitchFamily="50" charset="-128"/>
              </a:rPr>
              <a:t>D</a:t>
            </a:r>
            <a:r>
              <a:rPr lang="ja-JP" altLang="en-US" b="1" dirty="0" smtClean="0">
                <a:latin typeface="Meiryo UI" panose="020B0604030504040204" pitchFamily="50" charset="-128"/>
                <a:ea typeface="Meiryo UI" panose="020B0604030504040204" pitchFamily="50" charset="-128"/>
                <a:cs typeface="Meiryo UI" pitchFamily="50" charset="-128"/>
              </a:rPr>
              <a:t>案）／　大阪府</a:t>
            </a:r>
            <a:endParaRPr lang="ja-JP" altLang="en-US" b="1" dirty="0">
              <a:latin typeface="Meiryo UI" panose="020B0604030504040204" pitchFamily="50" charset="-128"/>
              <a:ea typeface="Meiryo UI" panose="020B0604030504040204" pitchFamily="50" charset="-128"/>
              <a:cs typeface="Meiryo UI" pitchFamily="50" charset="-128"/>
            </a:endParaRPr>
          </a:p>
        </p:txBody>
      </p:sp>
      <p:sp>
        <p:nvSpPr>
          <p:cNvPr id="25" name="正方形/長方形 24"/>
          <p:cNvSpPr/>
          <p:nvPr/>
        </p:nvSpPr>
        <p:spPr>
          <a:xfrm>
            <a:off x="1496617" y="1520025"/>
            <a:ext cx="1296144" cy="36772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収支</a:t>
            </a:r>
            <a:endParaRPr kumimoji="1"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bwMode="auto">
          <a:xfrm>
            <a:off x="203765" y="836712"/>
            <a:ext cx="9361040" cy="396759"/>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spcBef>
                <a:spcPts val="0"/>
              </a:spcBef>
              <a:spcAft>
                <a:spcPts val="0"/>
              </a:spcAft>
              <a:defRPr/>
            </a:pPr>
            <a:r>
              <a:rPr lang="ja-JP" altLang="en-US" sz="1600" dirty="0">
                <a:latin typeface="Meiryo UI" pitchFamily="50" charset="-128"/>
                <a:ea typeface="Meiryo UI" pitchFamily="50" charset="-128"/>
                <a:cs typeface="Meiryo UI" pitchFamily="50" charset="-128"/>
              </a:rPr>
              <a:t>○ケース</a:t>
            </a:r>
            <a:r>
              <a:rPr lang="ja-JP" altLang="en-US" sz="1600" dirty="0" smtClean="0">
                <a:latin typeface="Meiryo UI" pitchFamily="50" charset="-128"/>
                <a:ea typeface="Meiryo UI" pitchFamily="50" charset="-128"/>
                <a:cs typeface="Meiryo UI" pitchFamily="50" charset="-128"/>
              </a:rPr>
              <a:t>１・ケース２とも、収支不足は一時的</a:t>
            </a:r>
            <a:endParaRPr lang="en-US" altLang="ja-JP" sz="1600" dirty="0">
              <a:latin typeface="Meiryo UI" pitchFamily="50" charset="-128"/>
              <a:ea typeface="Meiryo UI" pitchFamily="50" charset="-128"/>
              <a:cs typeface="Meiryo UI" pitchFamily="50" charset="-128"/>
            </a:endParaRPr>
          </a:p>
        </p:txBody>
      </p:sp>
      <p:sp>
        <p:nvSpPr>
          <p:cNvPr id="17" name="正方形/長方形 16"/>
          <p:cNvSpPr/>
          <p:nvPr/>
        </p:nvSpPr>
        <p:spPr>
          <a:xfrm>
            <a:off x="9018607" y="4011896"/>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１４</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6" name="正方形/長方形 15"/>
          <p:cNvSpPr/>
          <p:nvPr/>
        </p:nvSpPr>
        <p:spPr>
          <a:xfrm>
            <a:off x="21747" y="6397108"/>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試案</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案）と試案</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）の各年度の設置コストの額には、</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0.3</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億円の差があるが、億円単位のグラフ、表上は同一となっているもの</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063300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　３</a:t>
            </a:r>
            <a:r>
              <a:rPr lang="ja-JP" altLang="en-US" sz="2000" b="1" dirty="0">
                <a:solidFill>
                  <a:prstClr val="black"/>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参考資料</a:t>
            </a:r>
          </a:p>
        </p:txBody>
      </p:sp>
      <p:graphicFrame>
        <p:nvGraphicFramePr>
          <p:cNvPr id="8" name="表 7"/>
          <p:cNvGraphicFramePr>
            <a:graphicFrameLocks noGrp="1"/>
          </p:cNvGraphicFramePr>
          <p:nvPr>
            <p:extLst>
              <p:ext uri="{D42A27DB-BD31-4B8C-83A1-F6EECF244321}">
                <p14:modId xmlns:p14="http://schemas.microsoft.com/office/powerpoint/2010/main" val="1544902491"/>
              </p:ext>
            </p:extLst>
          </p:nvPr>
        </p:nvGraphicFramePr>
        <p:xfrm>
          <a:off x="188520" y="693154"/>
          <a:ext cx="9589016" cy="4382150"/>
        </p:xfrm>
        <a:graphic>
          <a:graphicData uri="http://schemas.openxmlformats.org/drawingml/2006/table">
            <a:tbl>
              <a:tblPr bandRow="1">
                <a:tableStyleId>{21E4AEA4-8DFA-4A89-87EB-49C32662AFE0}</a:tableStyleId>
              </a:tblPr>
              <a:tblGrid>
                <a:gridCol w="231132"/>
                <a:gridCol w="1170339"/>
                <a:gridCol w="8187545"/>
              </a:tblGrid>
              <a:tr h="936104">
                <a:tc grid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itchFamily="50" charset="-128"/>
                          <a:ea typeface="Meiryo UI" pitchFamily="50" charset="-128"/>
                          <a:cs typeface="Meiryo UI" pitchFamily="50" charset="-128"/>
                        </a:rPr>
                        <a:t>税・譲与税・税交付金等</a:t>
                      </a:r>
                      <a:endParaRPr kumimoji="1" lang="ja-JP" altLang="en-US" sz="1100" u="none" dirty="0">
                        <a:solidFill>
                          <a:schemeClr val="tx1"/>
                        </a:solidFill>
                        <a:latin typeface="Meiryo UI" pitchFamily="50" charset="-128"/>
                        <a:ea typeface="Meiryo UI" pitchFamily="50" charset="-128"/>
                        <a:cs typeface="Meiryo UI" pitchFamily="50" charset="-128"/>
                      </a:endParaRPr>
                    </a:p>
                  </a:txBody>
                  <a:tcPr marL="99060" marR="99060" anchor="ctr"/>
                </a:tc>
                <a:tc hMerge="1">
                  <a:txBody>
                    <a:bodyPr/>
                    <a:lstStyle/>
                    <a:p>
                      <a:endParaRPr kumimoji="1" lang="ja-JP" altLang="en-US"/>
                    </a:p>
                  </a:txBody>
                  <a:tcPr/>
                </a:tc>
                <a:tc>
                  <a:txBody>
                    <a:bodyPr/>
                    <a:lstStyle/>
                    <a:p>
                      <a:pPr marL="180000" marR="0" lvl="2" indent="-180000" algn="l" defTabSz="914400" rtl="0" eaLnBrk="1" fontAlgn="auto" latinLnBrk="0" hangingPunct="1">
                        <a:lnSpc>
                          <a:spcPct val="100000"/>
                        </a:lnSpc>
                        <a:spcBef>
                          <a:spcPts val="300"/>
                        </a:spcBef>
                        <a:spcAft>
                          <a:spcPts val="0"/>
                        </a:spcAft>
                        <a:buClrTx/>
                        <a:buSzTx/>
                        <a:buFont typeface="Arial" pitchFamily="34" charset="0"/>
                        <a:buChar char="•"/>
                        <a:tabLst/>
                        <a:defRPr/>
                      </a:pPr>
                      <a:r>
                        <a:rPr lang="ja-JP" altLang="en-US" sz="1100" b="0" u="none" dirty="0" smtClean="0">
                          <a:solidFill>
                            <a:schemeClr val="tx1"/>
                          </a:solidFill>
                          <a:latin typeface="Meiryo UI" pitchFamily="50" charset="-128"/>
                          <a:ea typeface="Meiryo UI" pitchFamily="50" charset="-128"/>
                          <a:cs typeface="Meiryo UI" pitchFamily="50" charset="-128"/>
                        </a:rPr>
                        <a:t>市町村税のうち、法人市町村民税・固定資産税・特別土地保有税・都市計画税・事業所税及び国有資産等所在市町村交付金・特別とん譲与税は、大阪府が賦課徴収し、又は交付・譲与をうける</a:t>
                      </a:r>
                      <a:endParaRPr lang="en-US" altLang="ja-JP" sz="1100" b="0" u="none" dirty="0" smtClean="0">
                        <a:solidFill>
                          <a:schemeClr val="tx1"/>
                        </a:solidFill>
                        <a:latin typeface="Meiryo UI" pitchFamily="50" charset="-128"/>
                        <a:ea typeface="Meiryo UI" pitchFamily="50" charset="-128"/>
                        <a:cs typeface="Meiryo UI" pitchFamily="50" charset="-128"/>
                      </a:endParaRPr>
                    </a:p>
                    <a:p>
                      <a:pPr marL="180000" lvl="2" indent="-180000">
                        <a:lnSpc>
                          <a:spcPct val="100000"/>
                        </a:lnSpc>
                        <a:spcBef>
                          <a:spcPts val="300"/>
                        </a:spcBef>
                        <a:buFont typeface="Arial" pitchFamily="34" charset="0"/>
                        <a:buChar char="•"/>
                        <a:defRPr/>
                      </a:pPr>
                      <a:r>
                        <a:rPr lang="ja-JP" altLang="en-US" sz="1100" b="0" u="none" dirty="0" smtClean="0">
                          <a:solidFill>
                            <a:schemeClr val="tx1"/>
                          </a:solidFill>
                          <a:latin typeface="Meiryo UI" pitchFamily="50" charset="-128"/>
                          <a:ea typeface="Meiryo UI" pitchFamily="50" charset="-128"/>
                          <a:cs typeface="Meiryo UI" pitchFamily="50" charset="-128"/>
                        </a:rPr>
                        <a:t>政令指定都市が行う国府道管理に対して交付される地方譲与税等は、事務移管に伴い大阪府に移転</a:t>
                      </a:r>
                      <a:endParaRPr lang="en-US" altLang="ja-JP" sz="1100" b="0" u="none" dirty="0" smtClean="0">
                        <a:solidFill>
                          <a:schemeClr val="tx1"/>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300"/>
                        </a:spcBef>
                        <a:spcAft>
                          <a:spcPts val="0"/>
                        </a:spcAft>
                        <a:buClrTx/>
                        <a:buSzTx/>
                        <a:buFont typeface="Arial" pitchFamily="34" charset="0"/>
                        <a:buChar char="•"/>
                        <a:tabLst/>
                        <a:defRPr/>
                      </a:pPr>
                      <a:r>
                        <a:rPr lang="ja-JP" altLang="en-US" sz="1100" b="0" u="none" dirty="0" smtClean="0">
                          <a:solidFill>
                            <a:schemeClr val="tx1"/>
                          </a:solidFill>
                          <a:latin typeface="Meiryo UI" pitchFamily="50" charset="-128"/>
                          <a:ea typeface="Meiryo UI" pitchFamily="50" charset="-128"/>
                          <a:cs typeface="Meiryo UI" pitchFamily="50" charset="-128"/>
                        </a:rPr>
                        <a:t>個人市町村民税など税源の所在地が特定できる税、地方税法等に定める配分基準により交付すべき特別区が特定できる地方譲与税等は特別区ごとに算定し、その他の市町村たばこ税などは、従業員数や人口等で按分</a:t>
                      </a:r>
                      <a:endParaRPr lang="en-US" altLang="ja-JP" sz="1100" b="0" u="none" dirty="0" smtClean="0">
                        <a:solidFill>
                          <a:schemeClr val="tx1"/>
                        </a:solidFill>
                        <a:latin typeface="Meiryo UI" pitchFamily="50" charset="-128"/>
                        <a:ea typeface="Meiryo UI" pitchFamily="50" charset="-128"/>
                        <a:cs typeface="Meiryo UI" pitchFamily="50" charset="-128"/>
                      </a:endParaRPr>
                    </a:p>
                  </a:txBody>
                  <a:tcPr marL="99060" marR="99060" anchor="ctr"/>
                </a:tc>
              </a:tr>
              <a:tr h="1174874">
                <a:tc grid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chemeClr val="tx1"/>
                          </a:solidFill>
                          <a:latin typeface="Meiryo UI" pitchFamily="50" charset="-128"/>
                          <a:ea typeface="Meiryo UI" pitchFamily="50" charset="-128"/>
                          <a:cs typeface="Meiryo UI" pitchFamily="50" charset="-128"/>
                        </a:rPr>
                        <a:t>地方交付税</a:t>
                      </a:r>
                      <a:endParaRPr lang="en-US" altLang="ja-JP" sz="1100" b="0" u="none" dirty="0" smtClean="0">
                        <a:solidFill>
                          <a:schemeClr val="tx1"/>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chemeClr val="tx1"/>
                          </a:solidFill>
                          <a:latin typeface="Meiryo UI" pitchFamily="50" charset="-128"/>
                          <a:ea typeface="Meiryo UI" pitchFamily="50" charset="-128"/>
                          <a:cs typeface="Meiryo UI" pitchFamily="50" charset="-128"/>
                        </a:rPr>
                        <a:t>（臨時財政対策債含む）</a:t>
                      </a:r>
                      <a:endParaRPr lang="en-US" altLang="ja-JP" sz="1100" b="0" u="none" dirty="0" smtClean="0">
                        <a:solidFill>
                          <a:schemeClr val="tx1"/>
                        </a:solidFill>
                        <a:latin typeface="Meiryo UI" pitchFamily="50" charset="-128"/>
                        <a:ea typeface="Meiryo UI" pitchFamily="50" charset="-128"/>
                        <a:cs typeface="Meiryo UI" pitchFamily="50" charset="-128"/>
                      </a:endParaRPr>
                    </a:p>
                  </a:txBody>
                  <a:tcPr marL="99060" marR="99060" anchor="ctr"/>
                </a:tc>
                <a:tc hMerge="1">
                  <a:txBody>
                    <a:bodyPr/>
                    <a:lstStyle/>
                    <a:p>
                      <a:endParaRPr kumimoji="1" lang="ja-JP" altLang="en-US"/>
                    </a:p>
                  </a:txBody>
                  <a:tcPr/>
                </a:tc>
                <a:tc>
                  <a:txBody>
                    <a:bodyPr/>
                    <a:lstStyle/>
                    <a:p>
                      <a:pPr marL="180000" marR="0" lvl="2" indent="-180000" algn="l" defTabSz="914400" rtl="0" eaLnBrk="1" fontAlgn="auto" latinLnBrk="0" hangingPunct="1">
                        <a:lnSpc>
                          <a:spcPct val="100000"/>
                        </a:lnSpc>
                        <a:spcBef>
                          <a:spcPts val="300"/>
                        </a:spcBef>
                        <a:spcAft>
                          <a:spcPts val="0"/>
                        </a:spcAft>
                        <a:buClrTx/>
                        <a:buSzTx/>
                        <a:buFont typeface="Arial" pitchFamily="34" charset="0"/>
                        <a:buChar char="•"/>
                        <a:tabLst/>
                        <a:defRPr/>
                      </a:pPr>
                      <a:r>
                        <a:rPr lang="ja-JP" altLang="en-US" sz="1100" b="0" u="none" dirty="0" smtClean="0">
                          <a:solidFill>
                            <a:schemeClr val="tx1"/>
                          </a:solidFill>
                          <a:latin typeface="Meiryo UI" pitchFamily="50" charset="-128"/>
                          <a:ea typeface="Meiryo UI" pitchFamily="50" charset="-128"/>
                          <a:cs typeface="Meiryo UI" pitchFamily="50" charset="-128"/>
                        </a:rPr>
                        <a:t>都区合算算定により、大阪府へ交付</a:t>
                      </a:r>
                      <a:endParaRPr lang="en-US" altLang="ja-JP" sz="1100" b="0" u="none" dirty="0" smtClean="0">
                        <a:solidFill>
                          <a:schemeClr val="tx1"/>
                        </a:solidFill>
                        <a:latin typeface="Meiryo UI" pitchFamily="50" charset="-128"/>
                        <a:ea typeface="Meiryo UI" pitchFamily="50" charset="-128"/>
                        <a:cs typeface="Meiryo UI" pitchFamily="50" charset="-128"/>
                      </a:endParaRPr>
                    </a:p>
                    <a:p>
                      <a:pPr marL="180000" lvl="2" indent="-180000">
                        <a:buFont typeface="Arial" pitchFamily="34" charset="0"/>
                        <a:buChar char="•"/>
                        <a:defRPr/>
                      </a:pPr>
                      <a:r>
                        <a:rPr lang="ja-JP" altLang="en-US" sz="1100" b="0" u="none" dirty="0" smtClean="0">
                          <a:solidFill>
                            <a:schemeClr val="tx1"/>
                          </a:solidFill>
                          <a:latin typeface="Meiryo UI" pitchFamily="50" charset="-128"/>
                          <a:ea typeface="Meiryo UI" pitchFamily="50" charset="-128"/>
                          <a:cs typeface="Meiryo UI" pitchFamily="50" charset="-128"/>
                        </a:rPr>
                        <a:t>特別区（市町村算定）分の算定については、特別区全域を一つの市とみなし、特別区（中核市並み）の標準的な行政水準における補正係数等を適用</a:t>
                      </a:r>
                      <a:endParaRPr lang="en-US" altLang="ja-JP" sz="1100" b="0" u="none" dirty="0" smtClean="0">
                        <a:solidFill>
                          <a:schemeClr val="tx1"/>
                        </a:solidFill>
                        <a:latin typeface="Meiryo UI" pitchFamily="50" charset="-128"/>
                        <a:ea typeface="Meiryo UI" pitchFamily="50" charset="-128"/>
                        <a:cs typeface="Meiryo UI" pitchFamily="50" charset="-128"/>
                      </a:endParaRPr>
                    </a:p>
                    <a:p>
                      <a:pPr marL="180000" lvl="2" indent="-180000">
                        <a:lnSpc>
                          <a:spcPct val="100000"/>
                        </a:lnSpc>
                        <a:spcBef>
                          <a:spcPts val="300"/>
                        </a:spcBef>
                        <a:buFont typeface="Arial" pitchFamily="34" charset="0"/>
                        <a:buChar char="•"/>
                        <a:defRPr/>
                      </a:pPr>
                      <a:r>
                        <a:rPr lang="ja-JP" altLang="en-US" sz="1100" b="0" u="none" dirty="0" smtClean="0">
                          <a:solidFill>
                            <a:schemeClr val="tx1"/>
                          </a:solidFill>
                          <a:latin typeface="Meiryo UI" pitchFamily="50" charset="-128"/>
                          <a:ea typeface="Meiryo UI" pitchFamily="50" charset="-128"/>
                          <a:cs typeface="Meiryo UI" pitchFamily="50" charset="-128"/>
                        </a:rPr>
                        <a:t>大阪府へ事務移管する「国府道管理」や「病院」、「大学」などに係る基準財政需要額、国府道管理分に対して交付される地方譲与税・税交付金に係る基準財政収入額は大阪府に移し、それ以外は特別区分とする</a:t>
                      </a:r>
                      <a:endParaRPr lang="en-US" altLang="ja-JP" sz="1100" b="0" u="none" dirty="0" smtClean="0">
                        <a:solidFill>
                          <a:schemeClr val="tx1"/>
                        </a:solidFill>
                        <a:latin typeface="Meiryo UI" pitchFamily="50" charset="-128"/>
                        <a:ea typeface="Meiryo UI" pitchFamily="50" charset="-128"/>
                        <a:cs typeface="Meiryo UI" pitchFamily="50" charset="-128"/>
                      </a:endParaRPr>
                    </a:p>
                    <a:p>
                      <a:pPr marL="180000" lvl="2" indent="-180000">
                        <a:lnSpc>
                          <a:spcPct val="100000"/>
                        </a:lnSpc>
                        <a:spcBef>
                          <a:spcPts val="300"/>
                        </a:spcBef>
                        <a:buFont typeface="Arial" pitchFamily="34" charset="0"/>
                        <a:buChar char="•"/>
                        <a:defRPr/>
                      </a:pPr>
                      <a:r>
                        <a:rPr lang="ja-JP" altLang="en-US" sz="1100" b="0" u="none" dirty="0" smtClean="0">
                          <a:solidFill>
                            <a:schemeClr val="tx1"/>
                          </a:solidFill>
                          <a:latin typeface="Meiryo UI" pitchFamily="50" charset="-128"/>
                          <a:ea typeface="Meiryo UI" pitchFamily="50" charset="-128"/>
                          <a:cs typeface="Meiryo UI" pitchFamily="50" charset="-128"/>
                        </a:rPr>
                        <a:t>臨時財政対策債は、市町村算定分に係るものを各特別区の財政調整交付金算定上の財源不足額により按分し、各特別区がそれぞれ発行するものと設定</a:t>
                      </a:r>
                    </a:p>
                  </a:txBody>
                  <a:tcPr marL="99060" marR="99060" anchor="ctr"/>
                </a:tc>
              </a:tr>
              <a:tr h="230852">
                <a:tc grid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itchFamily="50" charset="-128"/>
                          <a:ea typeface="Meiryo UI" pitchFamily="50" charset="-128"/>
                          <a:cs typeface="Meiryo UI" pitchFamily="50" charset="-128"/>
                        </a:rPr>
                        <a:t>財政調整財源</a:t>
                      </a:r>
                      <a:endParaRPr kumimoji="1" lang="ja-JP" altLang="en-US" sz="1100" b="0" u="none" dirty="0">
                        <a:solidFill>
                          <a:schemeClr val="tx1"/>
                        </a:solidFill>
                        <a:latin typeface="Meiryo UI" pitchFamily="50" charset="-128"/>
                        <a:ea typeface="Meiryo UI" pitchFamily="50" charset="-128"/>
                        <a:cs typeface="Meiryo UI" pitchFamily="50" charset="-128"/>
                      </a:endParaRPr>
                    </a:p>
                  </a:txBody>
                  <a:tcPr marL="99060" marR="99060" anchor="ctr">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a:txBody>
                    <a:bodyPr/>
                    <a:lstStyle/>
                    <a:p>
                      <a:pPr marL="180000" marR="0" lvl="2" indent="-180000" algn="l" defTabSz="914400" rtl="0" eaLnBrk="1" fontAlgn="auto" latinLnBrk="0" hangingPunct="1">
                        <a:lnSpc>
                          <a:spcPct val="100000"/>
                        </a:lnSpc>
                        <a:spcBef>
                          <a:spcPts val="300"/>
                        </a:spcBef>
                        <a:spcAft>
                          <a:spcPts val="0"/>
                        </a:spcAft>
                        <a:buClrTx/>
                        <a:buSzTx/>
                        <a:buFont typeface="Arial" pitchFamily="34" charset="0"/>
                        <a:buChar char="•"/>
                        <a:tabLst/>
                        <a:defRPr/>
                      </a:pPr>
                      <a:r>
                        <a:rPr lang="ja-JP" altLang="en-US" sz="1100" b="0" u="none" dirty="0" smtClean="0">
                          <a:solidFill>
                            <a:schemeClr val="tx1"/>
                          </a:solidFill>
                          <a:latin typeface="Meiryo UI" pitchFamily="50" charset="-128"/>
                          <a:ea typeface="Meiryo UI" pitchFamily="50" charset="-128"/>
                          <a:cs typeface="Meiryo UI" pitchFamily="50" charset="-128"/>
                        </a:rPr>
                        <a:t>法人市町村民税、固定資産税、特別土地保有税及び地方交付税相当額（市町村算定分）（臨時財政対策債を含む）</a:t>
                      </a:r>
                      <a:endParaRPr lang="en-US" altLang="ja-JP" sz="1100" b="0" u="none" dirty="0" smtClean="0">
                        <a:solidFill>
                          <a:schemeClr val="tx1"/>
                        </a:solidFill>
                        <a:latin typeface="Meiryo UI" pitchFamily="50" charset="-128"/>
                        <a:ea typeface="Meiryo UI" pitchFamily="50" charset="-128"/>
                        <a:cs typeface="Meiryo UI" pitchFamily="50" charset="-128"/>
                      </a:endParaRPr>
                    </a:p>
                  </a:txBody>
                  <a:tcPr marL="99060" marR="99060" anchor="ctr">
                    <a:lnB w="12700" cap="flat" cmpd="sng" algn="ctr">
                      <a:solidFill>
                        <a:schemeClr val="bg1"/>
                      </a:solidFill>
                      <a:prstDash val="solid"/>
                      <a:round/>
                      <a:headEnd type="none" w="med" len="med"/>
                      <a:tailEnd type="none" w="med" len="med"/>
                    </a:lnB>
                  </a:tcPr>
                </a:tc>
              </a:tr>
              <a:tr h="352286">
                <a:tc row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dirty="0">
                        <a:solidFill>
                          <a:schemeClr val="tx1"/>
                        </a:solidFill>
                        <a:latin typeface="Meiryo UI" pitchFamily="50" charset="-128"/>
                        <a:ea typeface="Meiryo UI" pitchFamily="50" charset="-128"/>
                        <a:cs typeface="Meiryo UI" pitchFamily="50" charset="-128"/>
                      </a:endParaRPr>
                    </a:p>
                  </a:txBody>
                  <a:tcPr marL="99060" marR="9906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itchFamily="50" charset="-128"/>
                          <a:ea typeface="Meiryo UI" pitchFamily="50" charset="-128"/>
                          <a:cs typeface="Meiryo UI" pitchFamily="50" charset="-128"/>
                        </a:rPr>
                        <a:t>特別区と大阪府間の配分</a:t>
                      </a:r>
                      <a:endParaRPr kumimoji="1" lang="ja-JP" altLang="en-US" sz="1100" b="0" u="none" dirty="0">
                        <a:solidFill>
                          <a:schemeClr val="tx1"/>
                        </a:solidFill>
                        <a:latin typeface="Meiryo UI" pitchFamily="50" charset="-128"/>
                        <a:ea typeface="Meiryo UI" pitchFamily="50" charset="-128"/>
                        <a:cs typeface="Meiryo UI" pitchFamily="50" charset="-128"/>
                      </a:endParaRPr>
                    </a:p>
                  </a:txBody>
                  <a:tcPr marL="99060" marR="9906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180000" marR="0" lvl="2" indent="-180000" algn="l" defTabSz="914400" rtl="0" eaLnBrk="1" fontAlgn="auto" latinLnBrk="0" hangingPunct="1">
                        <a:lnSpc>
                          <a:spcPct val="100000"/>
                        </a:lnSpc>
                        <a:spcBef>
                          <a:spcPts val="300"/>
                        </a:spcBef>
                        <a:spcAft>
                          <a:spcPts val="0"/>
                        </a:spcAft>
                        <a:buClrTx/>
                        <a:buSzTx/>
                        <a:buFont typeface="Arial" pitchFamily="34" charset="0"/>
                        <a:buChar char="•"/>
                        <a:tabLst/>
                        <a:defRPr/>
                      </a:pPr>
                      <a:r>
                        <a:rPr lang="ja-JP" altLang="en-US" sz="1100" b="0" u="none" dirty="0" smtClean="0">
                          <a:solidFill>
                            <a:schemeClr val="tx1"/>
                          </a:solidFill>
                          <a:latin typeface="Meiryo UI" pitchFamily="50" charset="-128"/>
                          <a:ea typeface="Meiryo UI" pitchFamily="50" charset="-128"/>
                          <a:cs typeface="Meiryo UI" pitchFamily="50" charset="-128"/>
                        </a:rPr>
                        <a:t>財政調整財源の配分割合は、特別区</a:t>
                      </a:r>
                      <a:r>
                        <a:rPr lang="en-US" altLang="ja-JP" sz="1100" b="0" u="none" dirty="0" smtClean="0">
                          <a:solidFill>
                            <a:schemeClr val="tx1"/>
                          </a:solidFill>
                          <a:latin typeface="Meiryo UI" pitchFamily="50" charset="-128"/>
                          <a:ea typeface="Meiryo UI" pitchFamily="50" charset="-128"/>
                          <a:cs typeface="Meiryo UI" pitchFamily="50" charset="-128"/>
                        </a:rPr>
                        <a:t>79.2%</a:t>
                      </a:r>
                      <a:r>
                        <a:rPr lang="ja-JP" altLang="en-US" sz="1100" b="0" u="none" dirty="0" err="1" smtClean="0">
                          <a:solidFill>
                            <a:schemeClr val="tx1"/>
                          </a:solidFill>
                          <a:latin typeface="Meiryo UI" pitchFamily="50" charset="-128"/>
                          <a:ea typeface="Meiryo UI" pitchFamily="50" charset="-128"/>
                          <a:cs typeface="Meiryo UI" pitchFamily="50" charset="-128"/>
                        </a:rPr>
                        <a:t>、</a:t>
                      </a:r>
                      <a:r>
                        <a:rPr lang="ja-JP" altLang="en-US" sz="1100" b="0" u="none" dirty="0" smtClean="0">
                          <a:solidFill>
                            <a:schemeClr val="tx1"/>
                          </a:solidFill>
                          <a:latin typeface="Meiryo UI" pitchFamily="50" charset="-128"/>
                          <a:ea typeface="Meiryo UI" pitchFamily="50" charset="-128"/>
                          <a:cs typeface="Meiryo UI" pitchFamily="50" charset="-128"/>
                        </a:rPr>
                        <a:t>大阪府</a:t>
                      </a:r>
                      <a:r>
                        <a:rPr lang="en-US" altLang="ja-JP" sz="1100" b="0" u="none" dirty="0" smtClean="0">
                          <a:solidFill>
                            <a:schemeClr val="tx1"/>
                          </a:solidFill>
                          <a:latin typeface="Meiryo UI" pitchFamily="50" charset="-128"/>
                          <a:ea typeface="Meiryo UI" pitchFamily="50" charset="-128"/>
                          <a:cs typeface="Meiryo UI" pitchFamily="50" charset="-128"/>
                        </a:rPr>
                        <a:t>20.8%</a:t>
                      </a:r>
                    </a:p>
                  </a:txBody>
                  <a:tcPr marL="99060" marR="9906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884570">
                <a:tc vMerge="1">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dirty="0">
                        <a:latin typeface="Meiryo UI" pitchFamily="50" charset="-128"/>
                        <a:ea typeface="Meiryo UI" pitchFamily="50" charset="-128"/>
                        <a:cs typeface="Meiryo UI" pitchFamily="50" charset="-128"/>
                      </a:endParaRPr>
                    </a:p>
                  </a:txBody>
                  <a:tcPr marL="99060" marR="9906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itchFamily="50" charset="-128"/>
                          <a:ea typeface="Meiryo UI" pitchFamily="50" charset="-128"/>
                          <a:cs typeface="Meiryo UI" pitchFamily="50" charset="-128"/>
                        </a:rPr>
                        <a:t>財政調整交付金の配分（特別区間の配分）</a:t>
                      </a:r>
                      <a:endParaRPr kumimoji="1" lang="ja-JP" altLang="en-US" sz="1100" b="0" u="none" dirty="0">
                        <a:solidFill>
                          <a:schemeClr val="tx1"/>
                        </a:solidFill>
                        <a:latin typeface="Meiryo UI" pitchFamily="50" charset="-128"/>
                        <a:ea typeface="Meiryo UI" pitchFamily="50" charset="-128"/>
                        <a:cs typeface="Meiryo UI" pitchFamily="50" charset="-128"/>
                      </a:endParaRPr>
                    </a:p>
                  </a:txBody>
                  <a:tcPr marL="99060" marR="9906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marL="180000" marR="0" lvl="2" indent="-180000" algn="l" defTabSz="914400" rtl="0" eaLnBrk="1" fontAlgn="auto" latinLnBrk="0" hangingPunct="1">
                        <a:lnSpc>
                          <a:spcPct val="100000"/>
                        </a:lnSpc>
                        <a:spcBef>
                          <a:spcPts val="300"/>
                        </a:spcBef>
                        <a:spcAft>
                          <a:spcPts val="0"/>
                        </a:spcAft>
                        <a:buClrTx/>
                        <a:buSzTx/>
                        <a:buFont typeface="Arial" pitchFamily="34" charset="0"/>
                        <a:buChar char="•"/>
                        <a:tabLst/>
                        <a:defRPr/>
                      </a:pPr>
                      <a:r>
                        <a:rPr lang="ja-JP" altLang="en-US" sz="1100" b="0" u="none" dirty="0" smtClean="0">
                          <a:solidFill>
                            <a:schemeClr val="tx1"/>
                          </a:solidFill>
                          <a:latin typeface="Meiryo UI" pitchFamily="50" charset="-128"/>
                          <a:ea typeface="Meiryo UI" pitchFamily="50" charset="-128"/>
                          <a:cs typeface="Meiryo UI" pitchFamily="50" charset="-128"/>
                        </a:rPr>
                        <a:t>普通交付金</a:t>
                      </a:r>
                      <a:r>
                        <a:rPr lang="en-US" altLang="ja-JP" sz="1100" b="0" u="none" dirty="0" smtClean="0">
                          <a:solidFill>
                            <a:schemeClr val="tx1"/>
                          </a:solidFill>
                          <a:latin typeface="Meiryo UI" pitchFamily="50" charset="-128"/>
                          <a:ea typeface="Meiryo UI" pitchFamily="50" charset="-128"/>
                          <a:cs typeface="Meiryo UI" pitchFamily="50" charset="-128"/>
                        </a:rPr>
                        <a:t>94%</a:t>
                      </a:r>
                      <a:r>
                        <a:rPr lang="ja-JP" altLang="en-US" sz="1100" b="0" u="none" dirty="0" err="1" smtClean="0">
                          <a:solidFill>
                            <a:schemeClr val="tx1"/>
                          </a:solidFill>
                          <a:latin typeface="Meiryo UI" pitchFamily="50" charset="-128"/>
                          <a:ea typeface="Meiryo UI" pitchFamily="50" charset="-128"/>
                          <a:cs typeface="Meiryo UI" pitchFamily="50" charset="-128"/>
                        </a:rPr>
                        <a:t>、</a:t>
                      </a:r>
                      <a:r>
                        <a:rPr lang="ja-JP" altLang="en-US" sz="1100" b="0" u="none" dirty="0" smtClean="0">
                          <a:solidFill>
                            <a:schemeClr val="tx1"/>
                          </a:solidFill>
                          <a:latin typeface="Meiryo UI" pitchFamily="50" charset="-128"/>
                          <a:ea typeface="Meiryo UI" pitchFamily="50" charset="-128"/>
                          <a:cs typeface="Meiryo UI" pitchFamily="50" charset="-128"/>
                        </a:rPr>
                        <a:t>特別交付金</a:t>
                      </a:r>
                      <a:r>
                        <a:rPr lang="en-US" altLang="ja-JP" sz="1100" b="0" u="none" dirty="0" smtClean="0">
                          <a:solidFill>
                            <a:schemeClr val="tx1"/>
                          </a:solidFill>
                          <a:latin typeface="Meiryo UI" pitchFamily="50" charset="-128"/>
                          <a:ea typeface="Meiryo UI" pitchFamily="50" charset="-128"/>
                          <a:cs typeface="Meiryo UI" pitchFamily="50" charset="-128"/>
                        </a:rPr>
                        <a:t>6</a:t>
                      </a:r>
                      <a:r>
                        <a:rPr lang="ja-JP" altLang="en-US" sz="1100" b="0" u="none" dirty="0" smtClean="0">
                          <a:solidFill>
                            <a:schemeClr val="tx1"/>
                          </a:solidFill>
                          <a:latin typeface="Meiryo UI" pitchFamily="50" charset="-128"/>
                          <a:ea typeface="Meiryo UI" pitchFamily="50" charset="-128"/>
                          <a:cs typeface="Meiryo UI" pitchFamily="50" charset="-128"/>
                        </a:rPr>
                        <a:t>％</a:t>
                      </a:r>
                      <a:endParaRPr lang="en-US" altLang="ja-JP" sz="1100" b="0" u="none" dirty="0" smtClean="0">
                        <a:solidFill>
                          <a:schemeClr val="tx1"/>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300"/>
                        </a:spcBef>
                        <a:spcAft>
                          <a:spcPts val="0"/>
                        </a:spcAft>
                        <a:buClrTx/>
                        <a:buSzTx/>
                        <a:buFont typeface="Arial" pitchFamily="34" charset="0"/>
                        <a:buChar char="•"/>
                        <a:tabLst/>
                        <a:defRPr/>
                      </a:pPr>
                      <a:r>
                        <a:rPr lang="ja-JP" altLang="en-US" sz="1100" b="0" u="none" dirty="0" smtClean="0">
                          <a:solidFill>
                            <a:schemeClr val="tx1"/>
                          </a:solidFill>
                          <a:latin typeface="Meiryo UI" pitchFamily="50" charset="-128"/>
                          <a:ea typeface="Meiryo UI" pitchFamily="50" charset="-128"/>
                          <a:cs typeface="Meiryo UI" pitchFamily="50" charset="-128"/>
                        </a:rPr>
                        <a:t>基準財政需要額の算定では、生活保護費などの義務度の高い経費は実態に応じて算入</a:t>
                      </a:r>
                      <a:endParaRPr lang="en-US" altLang="ja-JP" sz="1100" b="0" u="none" dirty="0" smtClean="0">
                        <a:solidFill>
                          <a:schemeClr val="tx1"/>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300"/>
                        </a:spcBef>
                        <a:spcAft>
                          <a:spcPts val="0"/>
                        </a:spcAft>
                        <a:buClrTx/>
                        <a:buSzTx/>
                        <a:buFont typeface="Arial" pitchFamily="34" charset="0"/>
                        <a:buChar char="•"/>
                        <a:tabLst/>
                        <a:defRPr/>
                      </a:pPr>
                      <a:r>
                        <a:rPr lang="ja-JP" altLang="en-US" sz="1100" b="0" u="none" dirty="0" smtClean="0">
                          <a:solidFill>
                            <a:schemeClr val="tx1"/>
                          </a:solidFill>
                          <a:latin typeface="Meiryo UI" pitchFamily="50" charset="-128"/>
                          <a:ea typeface="Meiryo UI" pitchFamily="50" charset="-128"/>
                          <a:cs typeface="Meiryo UI" pitchFamily="50" charset="-128"/>
                        </a:rPr>
                        <a:t>基準財政収入額への標準税等の算入率は</a:t>
                      </a:r>
                      <a:r>
                        <a:rPr lang="en-US" altLang="ja-JP" sz="1100" b="0" u="none" dirty="0" smtClean="0">
                          <a:solidFill>
                            <a:schemeClr val="tx1"/>
                          </a:solidFill>
                          <a:latin typeface="Meiryo UI" pitchFamily="50" charset="-128"/>
                          <a:ea typeface="Meiryo UI" pitchFamily="50" charset="-128"/>
                          <a:cs typeface="Meiryo UI" pitchFamily="50" charset="-128"/>
                        </a:rPr>
                        <a:t>85</a:t>
                      </a:r>
                      <a:r>
                        <a:rPr lang="ja-JP" altLang="en-US" sz="1100" b="0" u="none" dirty="0" smtClean="0">
                          <a:solidFill>
                            <a:schemeClr val="tx1"/>
                          </a:solidFill>
                          <a:latin typeface="Meiryo UI" pitchFamily="50" charset="-128"/>
                          <a:ea typeface="Meiryo UI" pitchFamily="50" charset="-128"/>
                          <a:cs typeface="Meiryo UI" pitchFamily="50" charset="-128"/>
                        </a:rPr>
                        <a:t>％</a:t>
                      </a:r>
                    </a:p>
                    <a:p>
                      <a:pPr marL="180000" marR="0" lvl="2" indent="-180000" algn="l" defTabSz="914400" rtl="0" eaLnBrk="1" fontAlgn="auto" latinLnBrk="0" hangingPunct="1">
                        <a:lnSpc>
                          <a:spcPct val="100000"/>
                        </a:lnSpc>
                        <a:spcBef>
                          <a:spcPts val="300"/>
                        </a:spcBef>
                        <a:spcAft>
                          <a:spcPts val="0"/>
                        </a:spcAft>
                        <a:buClrTx/>
                        <a:buSzTx/>
                        <a:buFont typeface="Arial" pitchFamily="34" charset="0"/>
                        <a:buChar char="•"/>
                        <a:tabLst/>
                        <a:defRPr/>
                      </a:pPr>
                      <a:r>
                        <a:rPr lang="ja-JP" altLang="en-US" sz="1100" b="0" u="none" dirty="0" smtClean="0">
                          <a:solidFill>
                            <a:schemeClr val="tx1"/>
                          </a:solidFill>
                          <a:latin typeface="Meiryo UI" pitchFamily="50" charset="-128"/>
                          <a:ea typeface="Meiryo UI" pitchFamily="50" charset="-128"/>
                          <a:cs typeface="Meiryo UI" pitchFamily="50" charset="-128"/>
                        </a:rPr>
                        <a:t>特別交付金は各特別区の特別な需要等に応じて配分し、特別区設置後の当面の間は、サービスの継続性や安定性に重点を置いて配分</a:t>
                      </a:r>
                    </a:p>
                  </a:txBody>
                  <a:tcPr marL="99060" marR="99060" anchor="ctr">
                    <a:lnT w="12700" cap="flat" cmpd="sng" algn="ctr">
                      <a:solidFill>
                        <a:schemeClr val="bg1"/>
                      </a:solidFill>
                      <a:prstDash val="solid"/>
                      <a:round/>
                      <a:headEnd type="none" w="med" len="med"/>
                      <a:tailEnd type="none" w="med" len="med"/>
                    </a:lnT>
                  </a:tcPr>
                </a:tc>
              </a:tr>
              <a:tr h="242841">
                <a:tc grid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itchFamily="50" charset="-128"/>
                          <a:ea typeface="Meiryo UI" pitchFamily="50" charset="-128"/>
                          <a:cs typeface="Meiryo UI" pitchFamily="50" charset="-128"/>
                        </a:rPr>
                        <a:t>目的税</a:t>
                      </a:r>
                      <a:endParaRPr kumimoji="1" lang="ja-JP" altLang="en-US" sz="1100" b="0" u="none" dirty="0">
                        <a:solidFill>
                          <a:schemeClr val="tx1"/>
                        </a:solidFill>
                        <a:latin typeface="Meiryo UI" pitchFamily="50" charset="-128"/>
                        <a:ea typeface="Meiryo UI" pitchFamily="50" charset="-128"/>
                        <a:cs typeface="Meiryo UI" pitchFamily="50" charset="-128"/>
                      </a:endParaRPr>
                    </a:p>
                  </a:txBody>
                  <a:tcPr marL="99060" marR="99060" anchor="ctr"/>
                </a:tc>
                <a:tc hMerge="1">
                  <a:txBody>
                    <a:bodyPr/>
                    <a:lstStyle/>
                    <a:p>
                      <a:endParaRPr kumimoji="1" lang="ja-JP" altLang="en-US"/>
                    </a:p>
                  </a:txBody>
                  <a:tcPr/>
                </a:tc>
                <a:tc>
                  <a:txBody>
                    <a:bodyPr/>
                    <a:lstStyle/>
                    <a:p>
                      <a:pPr marL="180000" marR="0" lvl="2" indent="-180000" algn="l" defTabSz="914400" rtl="0" eaLnBrk="1" fontAlgn="auto" latinLnBrk="0" hangingPunct="1">
                        <a:lnSpc>
                          <a:spcPct val="100000"/>
                        </a:lnSpc>
                        <a:spcBef>
                          <a:spcPts val="300"/>
                        </a:spcBef>
                        <a:spcAft>
                          <a:spcPts val="0"/>
                        </a:spcAft>
                        <a:buClrTx/>
                        <a:buSzTx/>
                        <a:buFont typeface="Arial" pitchFamily="34" charset="0"/>
                        <a:buChar char="•"/>
                        <a:tabLst/>
                        <a:defRPr/>
                      </a:pPr>
                      <a:r>
                        <a:rPr lang="ja-JP" altLang="en-US" sz="1100" b="0" u="none" dirty="0" smtClean="0">
                          <a:solidFill>
                            <a:schemeClr val="tx1"/>
                          </a:solidFill>
                          <a:latin typeface="Meiryo UI" pitchFamily="50" charset="-128"/>
                          <a:ea typeface="Meiryo UI" pitchFamily="50" charset="-128"/>
                          <a:cs typeface="Meiryo UI" pitchFamily="50" charset="-128"/>
                        </a:rPr>
                        <a:t>大阪市の過去の充当実績をもとに特別区と大阪府へ配分</a:t>
                      </a:r>
                      <a:endParaRPr lang="en-US" altLang="ja-JP" sz="1100" b="0" u="none" dirty="0" smtClean="0">
                        <a:solidFill>
                          <a:schemeClr val="tx1"/>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300"/>
                        </a:spcBef>
                        <a:spcAft>
                          <a:spcPts val="0"/>
                        </a:spcAft>
                        <a:buClrTx/>
                        <a:buSzTx/>
                        <a:buFont typeface="Arial" pitchFamily="34" charset="0"/>
                        <a:buChar char="•"/>
                        <a:tabLst/>
                        <a:defRPr/>
                      </a:pPr>
                      <a:r>
                        <a:rPr lang="ja-JP" altLang="en-US" sz="1100" b="0" u="none" dirty="0" smtClean="0">
                          <a:solidFill>
                            <a:schemeClr val="tx1"/>
                          </a:solidFill>
                          <a:latin typeface="Meiryo UI" pitchFamily="50" charset="-128"/>
                          <a:ea typeface="Meiryo UI" pitchFamily="50" charset="-128"/>
                          <a:cs typeface="Meiryo UI" pitchFamily="50" charset="-128"/>
                        </a:rPr>
                        <a:t>目的税（都市計画税、事業所税）の配分割合は、特別区</a:t>
                      </a:r>
                      <a:r>
                        <a:rPr lang="en-US" altLang="ja-JP" sz="1100" b="0" u="none" dirty="0" smtClean="0">
                          <a:solidFill>
                            <a:schemeClr val="tx1"/>
                          </a:solidFill>
                          <a:latin typeface="Meiryo UI" pitchFamily="50" charset="-128"/>
                          <a:ea typeface="Meiryo UI" pitchFamily="50" charset="-128"/>
                          <a:cs typeface="Meiryo UI" pitchFamily="50" charset="-128"/>
                        </a:rPr>
                        <a:t>54%</a:t>
                      </a:r>
                      <a:r>
                        <a:rPr lang="ja-JP" altLang="en-US" sz="1100" b="0" u="none" dirty="0" err="1" smtClean="0">
                          <a:solidFill>
                            <a:schemeClr val="tx1"/>
                          </a:solidFill>
                          <a:latin typeface="Meiryo UI" pitchFamily="50" charset="-128"/>
                          <a:ea typeface="Meiryo UI" pitchFamily="50" charset="-128"/>
                          <a:cs typeface="Meiryo UI" pitchFamily="50" charset="-128"/>
                        </a:rPr>
                        <a:t>、</a:t>
                      </a:r>
                      <a:r>
                        <a:rPr lang="ja-JP" altLang="en-US" sz="1100" b="0" u="none" dirty="0" smtClean="0">
                          <a:solidFill>
                            <a:schemeClr val="tx1"/>
                          </a:solidFill>
                          <a:latin typeface="Meiryo UI" pitchFamily="50" charset="-128"/>
                          <a:ea typeface="Meiryo UI" pitchFamily="50" charset="-128"/>
                          <a:cs typeface="Meiryo UI" pitchFamily="50" charset="-128"/>
                        </a:rPr>
                        <a:t>大阪府</a:t>
                      </a:r>
                      <a:r>
                        <a:rPr lang="en-US" altLang="ja-JP" sz="1100" b="0" u="none" dirty="0" smtClean="0">
                          <a:solidFill>
                            <a:schemeClr val="tx1"/>
                          </a:solidFill>
                          <a:latin typeface="Meiryo UI" pitchFamily="50" charset="-128"/>
                          <a:ea typeface="Meiryo UI" pitchFamily="50" charset="-128"/>
                          <a:cs typeface="Meiryo UI" pitchFamily="50" charset="-128"/>
                        </a:rPr>
                        <a:t>46%</a:t>
                      </a:r>
                    </a:p>
                  </a:txBody>
                  <a:tcPr marL="99060" marR="99060" anchor="ctr"/>
                </a:tc>
              </a:tr>
            </a:tbl>
          </a:graphicData>
        </a:graphic>
      </p:graphicFrame>
      <p:sp>
        <p:nvSpPr>
          <p:cNvPr id="9" name="正方形/長方形 8"/>
          <p:cNvSpPr/>
          <p:nvPr/>
        </p:nvSpPr>
        <p:spPr>
          <a:xfrm>
            <a:off x="27428" y="404938"/>
            <a:ext cx="975000" cy="307777"/>
          </a:xfrm>
          <a:prstGeom prst="rect">
            <a:avLst/>
          </a:prstGeom>
        </p:spPr>
        <p:txBody>
          <a:bodyPr wrap="square">
            <a:spAutoFit/>
          </a:bodyPr>
          <a:lstStyle/>
          <a:p>
            <a:r>
              <a:rPr lang="ja-JP" altLang="en-US" sz="1400" b="1" dirty="0" smtClean="0">
                <a:latin typeface="Meiryo UI" pitchFamily="50" charset="-128"/>
                <a:ea typeface="Meiryo UI" pitchFamily="50" charset="-128"/>
                <a:cs typeface="Meiryo UI" pitchFamily="50" charset="-128"/>
              </a:rPr>
              <a:t>［歳入］</a:t>
            </a:r>
            <a:endParaRPr lang="ja-JP" altLang="en-US" sz="1400" b="1" dirty="0">
              <a:latin typeface="Meiryo UI" pitchFamily="50" charset="-128"/>
              <a:ea typeface="Meiryo UI" pitchFamily="50" charset="-128"/>
              <a:cs typeface="Meiryo UI"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449425613"/>
              </p:ext>
            </p:extLst>
          </p:nvPr>
        </p:nvGraphicFramePr>
        <p:xfrm>
          <a:off x="188520" y="5442954"/>
          <a:ext cx="9589016" cy="1288230"/>
        </p:xfrm>
        <a:graphic>
          <a:graphicData uri="http://schemas.openxmlformats.org/drawingml/2006/table">
            <a:tbl>
              <a:tblPr bandRow="1">
                <a:tableStyleId>{21E4AEA4-8DFA-4A89-87EB-49C32662AFE0}</a:tableStyleId>
              </a:tblPr>
              <a:tblGrid>
                <a:gridCol w="1380104"/>
                <a:gridCol w="8208912"/>
              </a:tblGrid>
              <a:tr h="202920">
                <a:tc>
                  <a:txBody>
                    <a:bodyPr/>
                    <a:lstStyle/>
                    <a:p>
                      <a:pPr marL="0" marR="0" lvl="2" indent="0" algn="l" defTabSz="914400" rtl="0" eaLnBrk="1" fontAlgn="auto" latinLnBrk="0" hangingPunct="1">
                        <a:lnSpc>
                          <a:spcPts val="1600"/>
                        </a:lnSpc>
                        <a:spcBef>
                          <a:spcPts val="0"/>
                        </a:spcBef>
                        <a:spcAft>
                          <a:spcPts val="0"/>
                        </a:spcAft>
                        <a:buClrTx/>
                        <a:buSzTx/>
                        <a:buFontTx/>
                        <a:buNone/>
                        <a:tabLst/>
                        <a:defRPr/>
                      </a:pPr>
                      <a:r>
                        <a:rPr kumimoji="1" lang="ja-JP" altLang="en-US" sz="1100" dirty="0" smtClean="0">
                          <a:latin typeface="Meiryo UI" pitchFamily="50" charset="-128"/>
                          <a:ea typeface="Meiryo UI" pitchFamily="50" charset="-128"/>
                          <a:cs typeface="Meiryo UI" pitchFamily="50" charset="-128"/>
                        </a:rPr>
                        <a:t>共通</a:t>
                      </a:r>
                      <a:endParaRPr kumimoji="1" lang="ja-JP" altLang="en-US" sz="1100" dirty="0">
                        <a:latin typeface="Meiryo UI" pitchFamily="50" charset="-128"/>
                        <a:ea typeface="Meiryo UI" pitchFamily="50" charset="-128"/>
                        <a:cs typeface="Meiryo UI" pitchFamily="50" charset="-128"/>
                      </a:endParaRPr>
                    </a:p>
                  </a:txBody>
                  <a:tcPr marL="97500" marR="97500" marT="46800" marB="46800" anchor="ctr"/>
                </a:tc>
                <a:tc>
                  <a:txBody>
                    <a:bodyPr/>
                    <a:lstStyle/>
                    <a:p>
                      <a:pPr marL="180000" indent="-180000" algn="l" fontAlgn="ctr">
                        <a:lnSpc>
                          <a:spcPct val="100000"/>
                        </a:lnSpc>
                        <a:buFont typeface="Arial" pitchFamily="34" charset="0"/>
                        <a:buChar char="•"/>
                      </a:pPr>
                      <a:r>
                        <a:rPr lang="ja-JP" altLang="en-US" sz="1100" u="none" strike="noStrike" dirty="0" smtClean="0">
                          <a:latin typeface="Meiryo UI" pitchFamily="50" charset="-128"/>
                          <a:ea typeface="Meiryo UI" pitchFamily="50" charset="-128"/>
                          <a:cs typeface="Meiryo UI" pitchFamily="50" charset="-128"/>
                        </a:rPr>
                        <a:t>特別区ごとの数値は、実額又は関連性が高いと思われる指標等で推計した各特別区の</a:t>
                      </a:r>
                      <a:r>
                        <a:rPr lang="en-US" altLang="ja-JP" sz="1100" u="none" strike="noStrike" dirty="0" smtClean="0">
                          <a:latin typeface="Meiryo UI" pitchFamily="50" charset="-128"/>
                          <a:ea typeface="Meiryo UI" pitchFamily="50" charset="-128"/>
                          <a:cs typeface="Meiryo UI" pitchFamily="50" charset="-128"/>
                        </a:rPr>
                        <a:t>H27</a:t>
                      </a:r>
                      <a:r>
                        <a:rPr lang="ja-JP" altLang="en-US" sz="1100" u="none" strike="noStrike" dirty="0" smtClean="0">
                          <a:latin typeface="Meiryo UI" pitchFamily="50" charset="-128"/>
                          <a:ea typeface="Meiryo UI" pitchFamily="50" charset="-128"/>
                          <a:cs typeface="Meiryo UI" pitchFamily="50" charset="-128"/>
                        </a:rPr>
                        <a:t>年度歳出決算の数値で按分</a:t>
                      </a:r>
                      <a:endParaRPr lang="en-US" altLang="ja-JP" sz="1100" u="none" strike="noStrike" dirty="0" smtClean="0">
                        <a:latin typeface="Meiryo UI" pitchFamily="50" charset="-128"/>
                        <a:ea typeface="Meiryo UI" pitchFamily="50" charset="-128"/>
                        <a:cs typeface="Meiryo UI" pitchFamily="50" charset="-128"/>
                      </a:endParaRPr>
                    </a:p>
                  </a:txBody>
                  <a:tcPr marL="97500" marR="97500" marT="46800" marB="46800" anchor="ctr"/>
                </a:tc>
              </a:tr>
              <a:tr h="145194">
                <a:tc>
                  <a:txBody>
                    <a:bodyPr/>
                    <a:lstStyle/>
                    <a:p>
                      <a:pPr marL="0" marR="0" lvl="2" indent="0" algn="l" defTabSz="914400" rtl="0" eaLnBrk="1" fontAlgn="auto" latinLnBrk="0" hangingPunct="1">
                        <a:lnSpc>
                          <a:spcPts val="1600"/>
                        </a:lnSpc>
                        <a:spcBef>
                          <a:spcPts val="0"/>
                        </a:spcBef>
                        <a:spcAft>
                          <a:spcPts val="0"/>
                        </a:spcAft>
                        <a:buClrTx/>
                        <a:buSzTx/>
                        <a:buFontTx/>
                        <a:buNone/>
                        <a:tabLst/>
                        <a:defRPr/>
                      </a:pPr>
                      <a:r>
                        <a:rPr kumimoji="1" lang="ja-JP" altLang="en-US" sz="1100" dirty="0" smtClean="0">
                          <a:latin typeface="Meiryo UI" pitchFamily="50" charset="-128"/>
                          <a:ea typeface="Meiryo UI" pitchFamily="50" charset="-128"/>
                          <a:cs typeface="Meiryo UI" pitchFamily="50" charset="-128"/>
                        </a:rPr>
                        <a:t>人件費</a:t>
                      </a:r>
                      <a:endParaRPr kumimoji="1" lang="ja-JP" altLang="en-US" sz="1100" dirty="0">
                        <a:latin typeface="Meiryo UI" pitchFamily="50" charset="-128"/>
                        <a:ea typeface="Meiryo UI" pitchFamily="50" charset="-128"/>
                        <a:cs typeface="Meiryo UI" pitchFamily="50" charset="-128"/>
                      </a:endParaRPr>
                    </a:p>
                  </a:txBody>
                  <a:tcPr marL="97500" marR="97500" marT="46800" marB="46800" anchor="ctr">
                    <a:lnB w="12700" cap="flat" cmpd="sng" algn="ctr">
                      <a:solidFill>
                        <a:schemeClr val="bg1"/>
                      </a:solidFill>
                      <a:prstDash val="solid"/>
                      <a:round/>
                      <a:headEnd type="none" w="med" len="med"/>
                      <a:tailEnd type="none" w="med" len="med"/>
                    </a:lnB>
                  </a:tcPr>
                </a:tc>
                <a:tc>
                  <a:txBody>
                    <a:bodyPr/>
                    <a:lstStyle/>
                    <a:p>
                      <a:pPr marL="180000" indent="-180000" algn="l" fontAlgn="ctr">
                        <a:lnSpc>
                          <a:spcPct val="100000"/>
                        </a:lnSpc>
                        <a:buFont typeface="Arial" pitchFamily="34" charset="0"/>
                        <a:buChar char="•"/>
                      </a:pPr>
                      <a:r>
                        <a:rPr lang="ja-JP" altLang="en-US" sz="1100" u="none" strike="noStrike" dirty="0" smtClean="0">
                          <a:latin typeface="Meiryo UI" pitchFamily="50" charset="-128"/>
                          <a:ea typeface="Meiryo UI" pitchFamily="50" charset="-128"/>
                          <a:cs typeface="Meiryo UI" pitchFamily="50" charset="-128"/>
                        </a:rPr>
                        <a:t>事務分担（案）に基づき、特別区と大阪府に区分したＨ</a:t>
                      </a:r>
                      <a:r>
                        <a:rPr lang="en-US" altLang="ja-JP" sz="1100" u="none" strike="noStrike" dirty="0" smtClean="0">
                          <a:solidFill>
                            <a:schemeClr val="tx1"/>
                          </a:solidFill>
                          <a:latin typeface="Meiryo UI" pitchFamily="50" charset="-128"/>
                          <a:ea typeface="Meiryo UI" pitchFamily="50" charset="-128"/>
                          <a:cs typeface="Meiryo UI" pitchFamily="50" charset="-128"/>
                        </a:rPr>
                        <a:t>27</a:t>
                      </a:r>
                      <a:r>
                        <a:rPr lang="ja-JP" altLang="en-US" sz="1100" u="none" strike="noStrike" dirty="0" smtClean="0">
                          <a:latin typeface="Meiryo UI" pitchFamily="50" charset="-128"/>
                          <a:ea typeface="Meiryo UI" pitchFamily="50" charset="-128"/>
                          <a:cs typeface="Meiryo UI" pitchFamily="50" charset="-128"/>
                        </a:rPr>
                        <a:t>年度決算の数値で算定</a:t>
                      </a:r>
                      <a:endParaRPr lang="en-US" altLang="ja-JP" sz="1100" u="none" strike="noStrike" dirty="0" smtClean="0">
                        <a:latin typeface="Meiryo UI" pitchFamily="50" charset="-128"/>
                        <a:ea typeface="Meiryo UI" pitchFamily="50" charset="-128"/>
                        <a:cs typeface="Meiryo UI" pitchFamily="50" charset="-128"/>
                      </a:endParaRPr>
                    </a:p>
                  </a:txBody>
                  <a:tcPr marL="97500" marR="97500" marT="46800" marB="46800" anchor="ctr">
                    <a:lnB w="12700" cap="flat" cmpd="sng" algn="ctr">
                      <a:solidFill>
                        <a:schemeClr val="bg1"/>
                      </a:solidFill>
                      <a:prstDash val="solid"/>
                      <a:round/>
                      <a:headEnd type="none" w="med" len="med"/>
                      <a:tailEnd type="none" w="med" len="med"/>
                    </a:lnB>
                  </a:tcPr>
                </a:tc>
              </a:tr>
              <a:tr h="375500">
                <a:tc>
                  <a:txBody>
                    <a:bodyPr/>
                    <a:lstStyle/>
                    <a:p>
                      <a:pPr marL="0" indent="0" algn="l" fontAlgn="ctr">
                        <a:lnSpc>
                          <a:spcPts val="1600"/>
                        </a:lnSpc>
                      </a:pPr>
                      <a:r>
                        <a:rPr lang="ja-JP" altLang="en-US" sz="1100" u="none" strike="noStrike" dirty="0" smtClean="0">
                          <a:latin typeface="Meiryo UI" pitchFamily="50" charset="-128"/>
                          <a:ea typeface="Meiryo UI" pitchFamily="50" charset="-128"/>
                          <a:cs typeface="Meiryo UI" pitchFamily="50" charset="-128"/>
                        </a:rPr>
                        <a:t>公債費</a:t>
                      </a:r>
                      <a:endParaRPr lang="en-US" altLang="ja-JP" sz="1100" b="0" i="0" u="none" strike="noStrike" dirty="0" smtClean="0">
                        <a:solidFill>
                          <a:srgbClr val="000000"/>
                        </a:solidFill>
                        <a:latin typeface="Meiryo UI" pitchFamily="50" charset="-128"/>
                        <a:ea typeface="Meiryo UI" pitchFamily="50" charset="-128"/>
                        <a:cs typeface="Meiryo UI" pitchFamily="50" charset="-128"/>
                      </a:endParaRPr>
                    </a:p>
                  </a:txBody>
                  <a:tcPr marL="97500" marR="97500" marT="46800" marB="46800" anchor="ctr">
                    <a:lnT w="12700" cap="flat" cmpd="sng" algn="ctr">
                      <a:solidFill>
                        <a:schemeClr val="bg1"/>
                      </a:solidFill>
                      <a:prstDash val="solid"/>
                      <a:round/>
                      <a:headEnd type="none" w="med" len="med"/>
                      <a:tailEnd type="none" w="med" len="med"/>
                    </a:lnT>
                  </a:tcPr>
                </a:tc>
                <a:tc>
                  <a:txBody>
                    <a:bodyPr/>
                    <a:lstStyle/>
                    <a:p>
                      <a:pPr marL="0" indent="180000" algn="l" fontAlgn="ctr">
                        <a:lnSpc>
                          <a:spcPct val="100000"/>
                        </a:lnSpc>
                        <a:spcBef>
                          <a:spcPts val="300"/>
                        </a:spcBef>
                        <a:buFont typeface="Arial" pitchFamily="34" charset="0"/>
                        <a:buChar char="•"/>
                      </a:pPr>
                      <a:r>
                        <a:rPr lang="ja-JP" altLang="en-US" sz="1100" u="none" strike="noStrike" dirty="0" smtClean="0">
                          <a:latin typeface="Meiryo UI" pitchFamily="50" charset="-128"/>
                          <a:ea typeface="Meiryo UI" pitchFamily="50" charset="-128"/>
                          <a:cs typeface="Meiryo UI" pitchFamily="50" charset="-128"/>
                        </a:rPr>
                        <a:t>償還に係る公債費の負担割合は、</a:t>
                      </a:r>
                      <a:r>
                        <a:rPr lang="ja-JP" altLang="en-US" sz="1100" u="none" strike="noStrike" dirty="0" smtClean="0">
                          <a:solidFill>
                            <a:schemeClr val="tx1"/>
                          </a:solidFill>
                          <a:latin typeface="Meiryo UI" pitchFamily="50" charset="-128"/>
                          <a:ea typeface="Meiryo UI" pitchFamily="50" charset="-128"/>
                          <a:cs typeface="Meiryo UI" pitchFamily="50" charset="-128"/>
                        </a:rPr>
                        <a:t>特別区</a:t>
                      </a:r>
                      <a:r>
                        <a:rPr lang="en-US" altLang="ja-JP" sz="1100" u="none" strike="noStrike" dirty="0" smtClean="0">
                          <a:solidFill>
                            <a:schemeClr val="tx1"/>
                          </a:solidFill>
                          <a:latin typeface="Meiryo UI" pitchFamily="50" charset="-128"/>
                          <a:ea typeface="Meiryo UI" pitchFamily="50" charset="-128"/>
                          <a:cs typeface="Meiryo UI" pitchFamily="50" charset="-128"/>
                        </a:rPr>
                        <a:t>72%</a:t>
                      </a:r>
                      <a:r>
                        <a:rPr lang="ja-JP" altLang="en-US" sz="1100" u="none" strike="noStrike" dirty="0" err="1" smtClean="0">
                          <a:solidFill>
                            <a:schemeClr val="tx1"/>
                          </a:solidFill>
                          <a:latin typeface="Meiryo UI" pitchFamily="50" charset="-128"/>
                          <a:ea typeface="Meiryo UI" pitchFamily="50" charset="-128"/>
                          <a:cs typeface="Meiryo UI" pitchFamily="50" charset="-128"/>
                        </a:rPr>
                        <a:t>、</a:t>
                      </a:r>
                      <a:r>
                        <a:rPr lang="ja-JP" altLang="en-US" sz="1100" u="none" strike="noStrike" dirty="0" smtClean="0">
                          <a:solidFill>
                            <a:schemeClr val="tx1"/>
                          </a:solidFill>
                          <a:latin typeface="Meiryo UI" pitchFamily="50" charset="-128"/>
                          <a:ea typeface="Meiryo UI" pitchFamily="50" charset="-128"/>
                          <a:cs typeface="Meiryo UI" pitchFamily="50" charset="-128"/>
                        </a:rPr>
                        <a:t>大阪府</a:t>
                      </a:r>
                      <a:r>
                        <a:rPr lang="en-US" altLang="ja-JP" sz="1100" u="none" strike="noStrike" dirty="0" smtClean="0">
                          <a:solidFill>
                            <a:schemeClr val="tx1"/>
                          </a:solidFill>
                          <a:latin typeface="Meiryo UI" pitchFamily="50" charset="-128"/>
                          <a:ea typeface="Meiryo UI" pitchFamily="50" charset="-128"/>
                          <a:cs typeface="Meiryo UI" pitchFamily="50" charset="-128"/>
                        </a:rPr>
                        <a:t>28%</a:t>
                      </a:r>
                    </a:p>
                    <a:p>
                      <a:pPr marL="180000" indent="-180000" algn="l" fontAlgn="ctr">
                        <a:lnSpc>
                          <a:spcPct val="100000"/>
                        </a:lnSpc>
                        <a:spcBef>
                          <a:spcPts val="300"/>
                        </a:spcBef>
                        <a:buFont typeface="Arial" pitchFamily="34" charset="0"/>
                        <a:buChar char="•"/>
                      </a:pPr>
                      <a:r>
                        <a:rPr lang="ja-JP" altLang="en-US" sz="1100" u="none" strike="noStrike" dirty="0" smtClean="0">
                          <a:latin typeface="Meiryo UI" pitchFamily="50" charset="-128"/>
                          <a:ea typeface="Meiryo UI" pitchFamily="50" charset="-128"/>
                          <a:cs typeface="Meiryo UI" pitchFamily="50" charset="-128"/>
                        </a:rPr>
                        <a:t>特別区の負担分については、人口で按分</a:t>
                      </a: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97500" marR="97500" marT="46800" marB="46800" anchor="ctr">
                    <a:lnT w="12700" cap="flat" cmpd="sng" algn="ctr">
                      <a:solidFill>
                        <a:schemeClr val="bg1"/>
                      </a:solidFill>
                      <a:prstDash val="solid"/>
                      <a:round/>
                      <a:headEnd type="none" w="med" len="med"/>
                      <a:tailEnd type="none" w="med" len="med"/>
                    </a:lnT>
                  </a:tcPr>
                </a:tc>
              </a:tr>
              <a:tr h="124544">
                <a:tc>
                  <a:txBody>
                    <a:bodyPr/>
                    <a:lstStyle/>
                    <a:p>
                      <a:pPr marL="0" marR="0" lvl="2" indent="0" algn="l" defTabSz="914400" rtl="0" eaLnBrk="1" fontAlgn="auto" latinLnBrk="0" hangingPunct="1">
                        <a:lnSpc>
                          <a:spcPts val="1600"/>
                        </a:lnSpc>
                        <a:spcBef>
                          <a:spcPts val="0"/>
                        </a:spcBef>
                        <a:spcAft>
                          <a:spcPts val="0"/>
                        </a:spcAft>
                        <a:buClrTx/>
                        <a:buSzTx/>
                        <a:buFontTx/>
                        <a:buNone/>
                        <a:tabLst/>
                        <a:defRPr/>
                      </a:pPr>
                      <a:r>
                        <a:rPr kumimoji="1" lang="ja-JP" altLang="en-US" sz="1100" dirty="0" smtClean="0">
                          <a:solidFill>
                            <a:schemeClr val="tx1"/>
                          </a:solidFill>
                          <a:latin typeface="Meiryo UI" pitchFamily="50" charset="-128"/>
                          <a:ea typeface="Meiryo UI" pitchFamily="50" charset="-128"/>
                          <a:cs typeface="Meiryo UI" pitchFamily="50" charset="-128"/>
                        </a:rPr>
                        <a:t>その他</a:t>
                      </a:r>
                    </a:p>
                  </a:txBody>
                  <a:tcPr marL="97500" marR="97500" marT="46800" marB="46800" anchor="ctr">
                    <a:lnB w="12700" cap="flat" cmpd="sng" algn="ctr">
                      <a:solidFill>
                        <a:schemeClr val="bg1"/>
                      </a:solidFill>
                      <a:prstDash val="solid"/>
                      <a:round/>
                      <a:headEnd type="none" w="med" len="med"/>
                      <a:tailEnd type="none" w="med" len="med"/>
                    </a:lnB>
                  </a:tcPr>
                </a:tc>
                <a:tc>
                  <a:txBody>
                    <a:bodyPr/>
                    <a:lstStyle/>
                    <a:p>
                      <a:pPr marL="180000" marR="0" lvl="2" indent="-180000" algn="l" defTabSz="914400" rtl="0" eaLnBrk="1" fontAlgn="auto" latinLnBrk="0" hangingPunct="1">
                        <a:lnSpc>
                          <a:spcPct val="100000"/>
                        </a:lnSpc>
                        <a:spcBef>
                          <a:spcPts val="300"/>
                        </a:spcBef>
                        <a:spcAft>
                          <a:spcPts val="0"/>
                        </a:spcAft>
                        <a:buClrTx/>
                        <a:buSzTx/>
                        <a:buFont typeface="Arial" pitchFamily="34" charset="0"/>
                        <a:buChar char="•"/>
                        <a:tabLst/>
                        <a:defRPr/>
                      </a:pPr>
                      <a:r>
                        <a:rPr lang="zh-CN" altLang="en-US" sz="1100" b="0" dirty="0" smtClean="0">
                          <a:solidFill>
                            <a:schemeClr val="tx1"/>
                          </a:solidFill>
                          <a:latin typeface="Meiryo UI" pitchFamily="50" charset="-128"/>
                          <a:ea typeface="Meiryo UI" pitchFamily="50" charset="-128"/>
                          <a:cs typeface="Meiryo UI" pitchFamily="50" charset="-128"/>
                        </a:rPr>
                        <a:t>此花西部臨海地区土地区画整理事業</a:t>
                      </a:r>
                      <a:r>
                        <a:rPr lang="ja-JP" altLang="en-US" sz="1100" b="0" dirty="0" smtClean="0">
                          <a:solidFill>
                            <a:schemeClr val="tx1"/>
                          </a:solidFill>
                          <a:latin typeface="Meiryo UI" pitchFamily="50" charset="-128"/>
                          <a:ea typeface="Meiryo UI" pitchFamily="50" charset="-128"/>
                          <a:cs typeface="Meiryo UI" pitchFamily="50" charset="-128"/>
                        </a:rPr>
                        <a:t>は、</a:t>
                      </a:r>
                      <a:r>
                        <a:rPr lang="en-US" altLang="ja-JP" sz="1100" b="0" dirty="0" smtClean="0">
                          <a:solidFill>
                            <a:schemeClr val="tx1"/>
                          </a:solidFill>
                          <a:latin typeface="Meiryo UI" pitchFamily="50" charset="-128"/>
                          <a:ea typeface="Meiryo UI" pitchFamily="50" charset="-128"/>
                          <a:cs typeface="Meiryo UI" pitchFamily="50" charset="-128"/>
                        </a:rPr>
                        <a:t>H29</a:t>
                      </a:r>
                      <a:r>
                        <a:rPr lang="ja-JP" altLang="en-US" sz="1100" b="0" dirty="0" smtClean="0">
                          <a:solidFill>
                            <a:schemeClr val="tx1"/>
                          </a:solidFill>
                          <a:latin typeface="Meiryo UI" pitchFamily="50" charset="-128"/>
                          <a:ea typeface="Meiryo UI" pitchFamily="50" charset="-128"/>
                          <a:cs typeface="Meiryo UI" pitchFamily="50" charset="-128"/>
                        </a:rPr>
                        <a:t>年</a:t>
                      </a:r>
                      <a:r>
                        <a:rPr lang="en-US" altLang="ja-JP" sz="1100" b="0" dirty="0" smtClean="0">
                          <a:solidFill>
                            <a:schemeClr val="tx1"/>
                          </a:solidFill>
                          <a:latin typeface="Meiryo UI" pitchFamily="50" charset="-128"/>
                          <a:ea typeface="Meiryo UI" pitchFamily="50" charset="-128"/>
                          <a:cs typeface="Meiryo UI" pitchFamily="50" charset="-128"/>
                        </a:rPr>
                        <a:t>10</a:t>
                      </a:r>
                      <a:r>
                        <a:rPr lang="ja-JP" altLang="en-US" sz="1100" b="0" dirty="0" smtClean="0">
                          <a:solidFill>
                            <a:schemeClr val="tx1"/>
                          </a:solidFill>
                          <a:latin typeface="Meiryo UI" pitchFamily="50" charset="-128"/>
                          <a:ea typeface="Meiryo UI" pitchFamily="50" charset="-128"/>
                          <a:cs typeface="Meiryo UI" pitchFamily="50" charset="-128"/>
                        </a:rPr>
                        <a:t>月</a:t>
                      </a:r>
                      <a:r>
                        <a:rPr lang="en-US" altLang="ja-JP" sz="1100" b="0" dirty="0" smtClean="0">
                          <a:solidFill>
                            <a:schemeClr val="tx1"/>
                          </a:solidFill>
                          <a:latin typeface="Meiryo UI" pitchFamily="50" charset="-128"/>
                          <a:ea typeface="Meiryo UI" pitchFamily="50" charset="-128"/>
                          <a:cs typeface="Meiryo UI" pitchFamily="50" charset="-128"/>
                        </a:rPr>
                        <a:t>3</a:t>
                      </a:r>
                      <a:r>
                        <a:rPr lang="ja-JP" altLang="en-US" sz="1100" b="0" dirty="0" smtClean="0">
                          <a:solidFill>
                            <a:schemeClr val="tx1"/>
                          </a:solidFill>
                          <a:latin typeface="Meiryo UI" pitchFamily="50" charset="-128"/>
                          <a:ea typeface="Meiryo UI" pitchFamily="50" charset="-128"/>
                          <a:cs typeface="Meiryo UI" pitchFamily="50" charset="-128"/>
                        </a:rPr>
                        <a:t>日付け和解ベースで推計</a:t>
                      </a:r>
                      <a:endParaRPr lang="en-US" altLang="ja-JP" sz="1100" b="0" dirty="0" smtClean="0">
                        <a:solidFill>
                          <a:schemeClr val="tx1"/>
                        </a:solidFill>
                        <a:latin typeface="Meiryo UI" pitchFamily="50" charset="-128"/>
                        <a:ea typeface="Meiryo UI" pitchFamily="50" charset="-128"/>
                        <a:cs typeface="Meiryo UI" pitchFamily="50" charset="-128"/>
                      </a:endParaRPr>
                    </a:p>
                  </a:txBody>
                  <a:tcPr marL="97500" marR="97500" marT="46800" marB="46800" anchor="ctr">
                    <a:lnB w="12700" cap="flat" cmpd="sng" algn="ctr">
                      <a:solidFill>
                        <a:schemeClr val="bg1"/>
                      </a:solidFill>
                      <a:prstDash val="solid"/>
                      <a:round/>
                      <a:headEnd type="none" w="med" len="med"/>
                      <a:tailEnd type="none" w="med" len="med"/>
                    </a:lnB>
                  </a:tcPr>
                </a:tc>
              </a:tr>
            </a:tbl>
          </a:graphicData>
        </a:graphic>
      </p:graphicFrame>
      <p:sp>
        <p:nvSpPr>
          <p:cNvPr id="7" name="正方形/長方形 6"/>
          <p:cNvSpPr/>
          <p:nvPr/>
        </p:nvSpPr>
        <p:spPr>
          <a:xfrm>
            <a:off x="-1600" y="5135414"/>
            <a:ext cx="975000" cy="307777"/>
          </a:xfrm>
          <a:prstGeom prst="rect">
            <a:avLst/>
          </a:prstGeom>
        </p:spPr>
        <p:txBody>
          <a:bodyPr wrap="square">
            <a:spAutoFit/>
          </a:bodyPr>
          <a:lstStyle/>
          <a:p>
            <a:r>
              <a:rPr lang="ja-JP" altLang="en-US" sz="1400" b="1" dirty="0" smtClean="0">
                <a:latin typeface="Meiryo UI" pitchFamily="50" charset="-128"/>
                <a:ea typeface="Meiryo UI" pitchFamily="50" charset="-128"/>
                <a:cs typeface="Meiryo UI" pitchFamily="50" charset="-128"/>
              </a:rPr>
              <a:t>［歳出］</a:t>
            </a:r>
            <a:endParaRPr lang="ja-JP" altLang="en-US" sz="1400" b="1" dirty="0">
              <a:latin typeface="Meiryo UI" pitchFamily="50" charset="-128"/>
              <a:ea typeface="Meiryo UI" pitchFamily="50" charset="-128"/>
              <a:cs typeface="Meiryo UI" pitchFamily="50" charset="-128"/>
            </a:endParaRPr>
          </a:p>
        </p:txBody>
      </p:sp>
      <p:sp>
        <p:nvSpPr>
          <p:cNvPr id="10" name="正方形/長方形 9"/>
          <p:cNvSpPr/>
          <p:nvPr/>
        </p:nvSpPr>
        <p:spPr>
          <a:xfrm>
            <a:off x="1770134" y="4168"/>
            <a:ext cx="2723823" cy="369332"/>
          </a:xfrm>
          <a:prstGeom prst="rect">
            <a:avLst/>
          </a:prstGeom>
        </p:spPr>
        <p:txBody>
          <a:bodyPr wrap="none">
            <a:spAutoFit/>
          </a:bodyPr>
          <a:lstStyle/>
          <a:p>
            <a:r>
              <a:rPr lang="ja-JP" altLang="en-US" b="1" dirty="0" smtClean="0">
                <a:latin typeface="Meiryo UI" pitchFamily="50" charset="-128"/>
                <a:ea typeface="Meiryo UI" pitchFamily="50" charset="-128"/>
                <a:cs typeface="Meiryo UI" pitchFamily="50" charset="-128"/>
              </a:rPr>
              <a:t>（１）前提条件（詳細）</a:t>
            </a:r>
            <a:endParaRPr lang="ja-JP" altLang="en-US" b="1" dirty="0">
              <a:latin typeface="Meiryo UI" pitchFamily="50" charset="-128"/>
              <a:ea typeface="Meiryo UI" pitchFamily="50" charset="-128"/>
              <a:cs typeface="Meiryo UI" pitchFamily="50" charset="-128"/>
            </a:endParaRPr>
          </a:p>
        </p:txBody>
      </p:sp>
      <p:sp>
        <p:nvSpPr>
          <p:cNvPr id="11"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１５</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6615613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1442138262"/>
              </p:ext>
            </p:extLst>
          </p:nvPr>
        </p:nvGraphicFramePr>
        <p:xfrm>
          <a:off x="344537" y="745654"/>
          <a:ext cx="9288981" cy="596520"/>
        </p:xfrm>
        <a:graphic>
          <a:graphicData uri="http://schemas.openxmlformats.org/drawingml/2006/table">
            <a:tbl>
              <a:tblPr bandRow="1">
                <a:tableStyleId>{21E4AEA4-8DFA-4A89-87EB-49C32662AFE0}</a:tableStyleId>
              </a:tblPr>
              <a:tblGrid>
                <a:gridCol w="1313627"/>
                <a:gridCol w="7975354"/>
              </a:tblGrid>
              <a:tr h="268661">
                <a:tc>
                  <a:txBody>
                    <a:bodyPr/>
                    <a:lstStyle/>
                    <a:p>
                      <a:pPr marL="0" marR="0" lvl="2" indent="0" algn="l" defTabSz="914400" rtl="0" eaLnBrk="1" fontAlgn="auto" latinLnBrk="0" hangingPunct="1">
                        <a:lnSpc>
                          <a:spcPts val="1600"/>
                        </a:lnSpc>
                        <a:spcBef>
                          <a:spcPts val="0"/>
                        </a:spcBef>
                        <a:spcAft>
                          <a:spcPts val="0"/>
                        </a:spcAft>
                        <a:buClrTx/>
                        <a:buSzTx/>
                        <a:buFontTx/>
                        <a:buNone/>
                        <a:tabLst/>
                        <a:defRPr/>
                      </a:pPr>
                      <a:r>
                        <a:rPr kumimoji="1" lang="ja-JP" altLang="en-US" sz="1100" dirty="0" smtClean="0">
                          <a:solidFill>
                            <a:schemeClr val="tx1"/>
                          </a:solidFill>
                          <a:latin typeface="Meiryo UI" pitchFamily="50" charset="-128"/>
                          <a:ea typeface="Meiryo UI" pitchFamily="50" charset="-128"/>
                          <a:cs typeface="Meiryo UI" pitchFamily="50" charset="-128"/>
                        </a:rPr>
                        <a:t>改革効果額</a:t>
                      </a:r>
                      <a:endParaRPr kumimoji="1" lang="en-US" altLang="ja-JP" sz="1100" dirty="0" smtClean="0">
                        <a:solidFill>
                          <a:schemeClr val="tx1"/>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ts val="1600"/>
                        </a:lnSpc>
                        <a:spcBef>
                          <a:spcPts val="0"/>
                        </a:spcBef>
                        <a:spcAft>
                          <a:spcPts val="0"/>
                        </a:spcAft>
                        <a:buClrTx/>
                        <a:buSzTx/>
                        <a:buFontTx/>
                        <a:buNone/>
                        <a:tabLst/>
                        <a:defRPr/>
                      </a:pPr>
                      <a:r>
                        <a:rPr kumimoji="1" lang="ja-JP" altLang="en-US" sz="1100" dirty="0" smtClean="0">
                          <a:solidFill>
                            <a:schemeClr val="tx1"/>
                          </a:solidFill>
                          <a:latin typeface="Meiryo UI" pitchFamily="50" charset="-128"/>
                          <a:ea typeface="Meiryo UI" pitchFamily="50" charset="-128"/>
                          <a:cs typeface="Meiryo UI" pitchFamily="50" charset="-128"/>
                        </a:rPr>
                        <a:t>（未反映分）</a:t>
                      </a:r>
                      <a:endParaRPr kumimoji="1" lang="en-US" altLang="ja-JP" sz="1100" dirty="0" smtClean="0">
                        <a:solidFill>
                          <a:schemeClr val="tx1"/>
                        </a:solidFill>
                        <a:latin typeface="Meiryo UI" pitchFamily="50" charset="-128"/>
                        <a:ea typeface="Meiryo UI" pitchFamily="50" charset="-128"/>
                        <a:cs typeface="Meiryo UI" pitchFamily="50" charset="-128"/>
                      </a:endParaRPr>
                    </a:p>
                  </a:txBody>
                  <a:tcPr marL="97500" marR="97500" marT="46800" marB="46800" anchor="ctr"/>
                </a:tc>
                <a:tc>
                  <a:txBody>
                    <a:bodyPr/>
                    <a:lstStyle/>
                    <a:p>
                      <a:pPr marL="180000" indent="-180000" algn="l" fontAlgn="ctr">
                        <a:lnSpc>
                          <a:spcPct val="100000"/>
                        </a:lnSpc>
                        <a:buFont typeface="Arial" pitchFamily="34" charset="0"/>
                        <a:buChar char="•"/>
                      </a:pPr>
                      <a:r>
                        <a:rPr lang="ja-JP" altLang="en-US" sz="1100" u="none" strike="noStrike" dirty="0" smtClean="0">
                          <a:solidFill>
                            <a:schemeClr val="tx1"/>
                          </a:solidFill>
                          <a:latin typeface="Meiryo UI" pitchFamily="50" charset="-128"/>
                          <a:ea typeface="Meiryo UI" pitchFamily="50" charset="-128"/>
                          <a:cs typeface="Meiryo UI" pitchFamily="50" charset="-128"/>
                        </a:rPr>
                        <a:t>大阪市の財政に関する将来推計において反映されていない効果について、発現時期に応じて計上</a:t>
                      </a:r>
                      <a:endParaRPr lang="en-US" altLang="ja-JP" sz="1100" u="none" strike="noStrike" dirty="0" smtClean="0">
                        <a:solidFill>
                          <a:schemeClr val="tx1"/>
                        </a:solidFill>
                        <a:latin typeface="Meiryo UI" pitchFamily="50" charset="-128"/>
                        <a:ea typeface="Meiryo UI" pitchFamily="50" charset="-128"/>
                        <a:cs typeface="Meiryo UI" pitchFamily="50" charset="-128"/>
                      </a:endParaRPr>
                    </a:p>
                    <a:p>
                      <a:pPr marL="180000" indent="-180000" algn="l" fontAlgn="ctr">
                        <a:lnSpc>
                          <a:spcPct val="100000"/>
                        </a:lnSpc>
                        <a:buFont typeface="Arial" pitchFamily="34" charset="0"/>
                        <a:buChar char="•"/>
                      </a:pPr>
                      <a:r>
                        <a:rPr lang="ja-JP" altLang="en-US" sz="1100" u="none" strike="noStrike" dirty="0" smtClean="0">
                          <a:solidFill>
                            <a:schemeClr val="tx1"/>
                          </a:solidFill>
                          <a:latin typeface="Meiryo UI" pitchFamily="50" charset="-128"/>
                          <a:ea typeface="Meiryo UI" pitchFamily="50" charset="-128"/>
                          <a:cs typeface="Meiryo UI" pitchFamily="50" charset="-128"/>
                        </a:rPr>
                        <a:t>事務の移管先で発現する効果額については、移管先に帰属するものとして計上</a:t>
                      </a:r>
                      <a:endParaRPr lang="en-US" altLang="ja-JP" sz="1100" u="none" strike="noStrike" dirty="0" smtClean="0">
                        <a:solidFill>
                          <a:schemeClr val="tx1"/>
                        </a:solidFill>
                        <a:latin typeface="Meiryo UI" pitchFamily="50" charset="-128"/>
                        <a:ea typeface="Meiryo UI" pitchFamily="50" charset="-128"/>
                        <a:cs typeface="Meiryo UI" pitchFamily="50" charset="-128"/>
                      </a:endParaRPr>
                    </a:p>
                    <a:p>
                      <a:pPr marL="180000" indent="-180000" algn="l" fontAlgn="ctr">
                        <a:lnSpc>
                          <a:spcPct val="100000"/>
                        </a:lnSpc>
                        <a:buFont typeface="Arial" pitchFamily="34" charset="0"/>
                        <a:buChar char="•"/>
                      </a:pPr>
                      <a:r>
                        <a:rPr lang="ja-JP" altLang="en-US" sz="1100" u="none" strike="noStrike" dirty="0" smtClean="0">
                          <a:solidFill>
                            <a:schemeClr val="tx1"/>
                          </a:solidFill>
                          <a:latin typeface="Meiryo UI" pitchFamily="50" charset="-128"/>
                          <a:ea typeface="Meiryo UI" pitchFamily="50" charset="-128"/>
                          <a:cs typeface="Meiryo UI" pitchFamily="50" charset="-128"/>
                        </a:rPr>
                        <a:t>各特別区の効果額は、人口で按分</a:t>
                      </a:r>
                      <a:endParaRPr lang="en-US" altLang="ja-JP" sz="1100" u="none" strike="noStrike" dirty="0" smtClean="0">
                        <a:solidFill>
                          <a:schemeClr val="tx1"/>
                        </a:solidFill>
                        <a:latin typeface="Meiryo UI" pitchFamily="50" charset="-128"/>
                        <a:ea typeface="Meiryo UI" pitchFamily="50" charset="-128"/>
                        <a:cs typeface="Meiryo UI" pitchFamily="50" charset="-128"/>
                      </a:endParaRPr>
                    </a:p>
                  </a:txBody>
                  <a:tcPr marL="97500" marR="97500" marT="46800" marB="46800" anchor="ctr"/>
                </a:tc>
              </a:tr>
            </a:tbl>
          </a:graphicData>
        </a:graphic>
      </p:graphicFrame>
      <p:sp>
        <p:nvSpPr>
          <p:cNvPr id="12" name="正方形/長方形 11"/>
          <p:cNvSpPr/>
          <p:nvPr/>
        </p:nvSpPr>
        <p:spPr>
          <a:xfrm>
            <a:off x="188520" y="476672"/>
            <a:ext cx="2518638" cy="307777"/>
          </a:xfrm>
          <a:prstGeom prst="rect">
            <a:avLst/>
          </a:prstGeom>
        </p:spPr>
        <p:txBody>
          <a:bodyPr wrap="none">
            <a:spAutoFit/>
          </a:bodyPr>
          <a:lstStyle/>
          <a:p>
            <a:r>
              <a:rPr lang="ja-JP" altLang="en-US" sz="1400" b="1" dirty="0" smtClean="0">
                <a:latin typeface="Meiryo UI" pitchFamily="50" charset="-128"/>
                <a:ea typeface="Meiryo UI" pitchFamily="50" charset="-128"/>
                <a:cs typeface="Meiryo UI" pitchFamily="50" charset="-128"/>
              </a:rPr>
              <a:t>［</a:t>
            </a:r>
            <a:r>
              <a:rPr lang="ja-JP" altLang="en-US" sz="1400" b="1" dirty="0">
                <a:latin typeface="Meiryo UI" pitchFamily="50" charset="-128"/>
                <a:ea typeface="Meiryo UI" pitchFamily="50" charset="-128"/>
                <a:cs typeface="Meiryo UI" pitchFamily="50" charset="-128"/>
              </a:rPr>
              <a:t>改革</a:t>
            </a:r>
            <a:r>
              <a:rPr lang="ja-JP" altLang="en-US" sz="1400" b="1" dirty="0" smtClean="0">
                <a:latin typeface="Meiryo UI" pitchFamily="50" charset="-128"/>
                <a:ea typeface="Meiryo UI" pitchFamily="50" charset="-128"/>
                <a:cs typeface="Meiryo UI" pitchFamily="50" charset="-128"/>
              </a:rPr>
              <a:t>効果額（未反映分）］</a:t>
            </a:r>
            <a:endParaRPr lang="ja-JP" altLang="en-US" sz="1400" b="1" dirty="0">
              <a:latin typeface="Meiryo UI" pitchFamily="50" charset="-128"/>
              <a:ea typeface="Meiryo UI" pitchFamily="50" charset="-128"/>
              <a:cs typeface="Meiryo UI" pitchFamily="50" charset="-128"/>
            </a:endParaRPr>
          </a:p>
        </p:txBody>
      </p:sp>
      <p:graphicFrame>
        <p:nvGraphicFramePr>
          <p:cNvPr id="19" name="Group 21"/>
          <p:cNvGraphicFramePr>
            <a:graphicFrameLocks noGrp="1"/>
          </p:cNvGraphicFramePr>
          <p:nvPr>
            <p:extLst>
              <p:ext uri="{D42A27DB-BD31-4B8C-83A1-F6EECF244321}">
                <p14:modId xmlns:p14="http://schemas.microsoft.com/office/powerpoint/2010/main" val="781810000"/>
              </p:ext>
            </p:extLst>
          </p:nvPr>
        </p:nvGraphicFramePr>
        <p:xfrm>
          <a:off x="349624" y="5063021"/>
          <a:ext cx="9283894" cy="1432560"/>
        </p:xfrm>
        <a:graphic>
          <a:graphicData uri="http://schemas.openxmlformats.org/drawingml/2006/table">
            <a:tbl>
              <a:tblPr bandRow="1"/>
              <a:tblGrid>
                <a:gridCol w="1307756"/>
                <a:gridCol w="7976138"/>
              </a:tblGrid>
              <a:tr h="380842">
                <a:tc>
                  <a:txBody>
                    <a:bodyPr/>
                    <a:lstStyle/>
                    <a:p>
                      <a:pPr marL="0" marR="0" lvl="2"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prstClr val="black"/>
                          </a:solidFill>
                          <a:effectLst/>
                          <a:latin typeface="Meiryo UI" pitchFamily="50" charset="-128"/>
                          <a:ea typeface="Meiryo UI" pitchFamily="50" charset="-128"/>
                          <a:cs typeface="Meiryo UI" pitchFamily="50" charset="-128"/>
                        </a:rPr>
                        <a:t>特別区に承継される財政調整基金</a:t>
                      </a:r>
                      <a:endParaRPr kumimoji="0"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txBody>
                  <a:tcPr marL="99060" marR="9906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4E9E9"/>
                    </a:solidFill>
                  </a:tcPr>
                </a:tc>
                <a:tc>
                  <a:txBody>
                    <a:bodyPr/>
                    <a:lstStyle/>
                    <a:p>
                      <a:pPr marL="180000" indent="-180000" algn="l" fontAlgn="ctr">
                        <a:lnSpc>
                          <a:spcPct val="100000"/>
                        </a:lnSpc>
                        <a:buFont typeface="Arial" pitchFamily="34" charset="0"/>
                        <a:buChar char="•"/>
                      </a:pPr>
                      <a:r>
                        <a:rPr lang="ja-JP" altLang="en-US" sz="1100" u="none" strike="noStrike" dirty="0" smtClean="0">
                          <a:latin typeface="Meiryo UI" pitchFamily="50" charset="-128"/>
                          <a:ea typeface="Meiryo UI" pitchFamily="50" charset="-128"/>
                          <a:cs typeface="Meiryo UI" pitchFamily="50" charset="-128"/>
                        </a:rPr>
                        <a:t>特別区に承継される財政調整基金の額は、以下のとおり算出した</a:t>
                      </a:r>
                      <a:endParaRPr lang="en-US" altLang="ja-JP" sz="1100" u="none" strike="noStrike" dirty="0" smtClean="0">
                        <a:latin typeface="Meiryo UI" pitchFamily="50" charset="-128"/>
                        <a:ea typeface="Meiryo UI" pitchFamily="50" charset="-128"/>
                        <a:cs typeface="Meiryo UI" pitchFamily="50" charset="-128"/>
                      </a:endParaRPr>
                    </a:p>
                    <a:p>
                      <a:pPr marL="0" indent="0" algn="l" fontAlgn="ctr">
                        <a:lnSpc>
                          <a:spcPct val="100000"/>
                        </a:lnSpc>
                        <a:buFont typeface="Arial" pitchFamily="34" charset="0"/>
                        <a:buNone/>
                      </a:pPr>
                      <a:r>
                        <a:rPr lang="ja-JP" altLang="en-US" sz="1100" u="none" strike="noStrike" dirty="0" smtClean="0">
                          <a:latin typeface="Meiryo UI" pitchFamily="50" charset="-128"/>
                          <a:ea typeface="Meiryo UI" pitchFamily="50" charset="-128"/>
                          <a:cs typeface="Meiryo UI" pitchFamily="50" charset="-128"/>
                        </a:rPr>
                        <a:t>　　　・市</a:t>
                      </a:r>
                      <a:r>
                        <a:rPr lang="ja-JP" altLang="en-US" sz="1100" u="none" strike="noStrike" dirty="0" smtClean="0">
                          <a:solidFill>
                            <a:schemeClr val="tx1"/>
                          </a:solidFill>
                          <a:latin typeface="Meiryo UI" pitchFamily="50" charset="-128"/>
                          <a:ea typeface="Meiryo UI" pitchFamily="50" charset="-128"/>
                          <a:cs typeface="Meiryo UI" pitchFamily="50" charset="-128"/>
                        </a:rPr>
                        <a:t>「</a:t>
                      </a:r>
                      <a:r>
                        <a:rPr lang="ja-JP" altLang="en-US" sz="1100" u="none" strike="noStrike" dirty="0" smtClean="0">
                          <a:latin typeface="Meiryo UI" pitchFamily="50" charset="-128"/>
                          <a:ea typeface="Meiryo UI" pitchFamily="50" charset="-128"/>
                          <a:cs typeface="Meiryo UI" pitchFamily="50" charset="-128"/>
                        </a:rPr>
                        <a:t>粗い試算」に示されている「（参考）補てん財源の状況」から、</a:t>
                      </a:r>
                      <a:r>
                        <a:rPr lang="en-US" altLang="ja-JP" sz="1100" u="none" strike="noStrike" dirty="0" smtClean="0">
                          <a:latin typeface="Meiryo UI" pitchFamily="50" charset="-128"/>
                          <a:ea typeface="Meiryo UI" pitchFamily="50" charset="-128"/>
                          <a:cs typeface="Meiryo UI" pitchFamily="50" charset="-128"/>
                        </a:rPr>
                        <a:t/>
                      </a:r>
                      <a:br>
                        <a:rPr lang="en-US" altLang="ja-JP" sz="1100" u="none" strike="noStrike" dirty="0" smtClean="0">
                          <a:latin typeface="Meiryo UI" pitchFamily="50" charset="-128"/>
                          <a:ea typeface="Meiryo UI" pitchFamily="50" charset="-128"/>
                          <a:cs typeface="Meiryo UI" pitchFamily="50" charset="-128"/>
                        </a:rPr>
                      </a:br>
                      <a:r>
                        <a:rPr lang="ja-JP" altLang="en-US" sz="1100" u="none" strike="noStrike" dirty="0" smtClean="0">
                          <a:latin typeface="Meiryo UI" pitchFamily="50" charset="-128"/>
                          <a:ea typeface="Meiryo UI" pitchFamily="50" charset="-128"/>
                          <a:cs typeface="Meiryo UI" pitchFamily="50" charset="-128"/>
                        </a:rPr>
                        <a:t>　　　　　</a:t>
                      </a:r>
                      <a:r>
                        <a:rPr lang="ja-JP" altLang="en-US" sz="1050" u="none" strike="noStrike" dirty="0" smtClean="0">
                          <a:latin typeface="Meiryo UI" pitchFamily="50" charset="-128"/>
                          <a:ea typeface="Meiryo UI" pitchFamily="50" charset="-128"/>
                          <a:cs typeface="Meiryo UI" pitchFamily="50" charset="-128"/>
                        </a:rPr>
                        <a:t>財政調整基金残高</a:t>
                      </a:r>
                      <a:r>
                        <a:rPr lang="en-US" altLang="ja-JP" sz="1050" u="none" strike="noStrike" dirty="0" smtClean="0">
                          <a:latin typeface="Meiryo UI" pitchFamily="50" charset="-128"/>
                          <a:ea typeface="Meiryo UI" pitchFamily="50" charset="-128"/>
                          <a:cs typeface="Meiryo UI" pitchFamily="50" charset="-128"/>
                        </a:rPr>
                        <a:t>1,080</a:t>
                      </a:r>
                      <a:r>
                        <a:rPr lang="ja-JP" altLang="en-US" sz="1050" u="none" strike="noStrike" dirty="0" smtClean="0">
                          <a:latin typeface="Meiryo UI" pitchFamily="50" charset="-128"/>
                          <a:ea typeface="Meiryo UI" pitchFamily="50" charset="-128"/>
                          <a:cs typeface="Meiryo UI" pitchFamily="50" charset="-128"/>
                        </a:rPr>
                        <a:t>億円</a:t>
                      </a:r>
                      <a:r>
                        <a:rPr lang="en-US" altLang="ja-JP" sz="1050" u="none" strike="noStrike" dirty="0" smtClean="0">
                          <a:latin typeface="Meiryo UI" pitchFamily="50" charset="-128"/>
                          <a:ea typeface="Meiryo UI" pitchFamily="50" charset="-128"/>
                          <a:cs typeface="Meiryo UI" pitchFamily="50" charset="-128"/>
                        </a:rPr>
                        <a:t>(H29</a:t>
                      </a:r>
                      <a:r>
                        <a:rPr lang="ja-JP" altLang="en-US" sz="1050" u="none" strike="noStrike" dirty="0" smtClean="0">
                          <a:latin typeface="Meiryo UI" pitchFamily="50" charset="-128"/>
                          <a:ea typeface="Meiryo UI" pitchFamily="50" charset="-128"/>
                          <a:cs typeface="Meiryo UI" pitchFamily="50" charset="-128"/>
                        </a:rPr>
                        <a:t>年度末、弁天町駅前開発土地信託事業への対応分</a:t>
                      </a:r>
                      <a:r>
                        <a:rPr lang="en-US" altLang="ja-JP" sz="1050" u="none" strike="noStrike" dirty="0" smtClean="0">
                          <a:latin typeface="Meiryo UI" pitchFamily="50" charset="-128"/>
                          <a:ea typeface="Meiryo UI" pitchFamily="50" charset="-128"/>
                          <a:cs typeface="Meiryo UI" pitchFamily="50" charset="-128"/>
                        </a:rPr>
                        <a:t>382</a:t>
                      </a:r>
                      <a:r>
                        <a:rPr lang="ja-JP" altLang="en-US" sz="1050" u="none" strike="noStrike" dirty="0" smtClean="0">
                          <a:latin typeface="Meiryo UI" pitchFamily="50" charset="-128"/>
                          <a:ea typeface="Meiryo UI" pitchFamily="50" charset="-128"/>
                          <a:cs typeface="Meiryo UI" pitchFamily="50" charset="-128"/>
                        </a:rPr>
                        <a:t>億円を除く</a:t>
                      </a:r>
                      <a:r>
                        <a:rPr lang="en-US" altLang="ja-JP" sz="1050" u="none" strike="noStrike" dirty="0" smtClean="0">
                          <a:latin typeface="Meiryo UI" pitchFamily="50" charset="-128"/>
                          <a:ea typeface="Meiryo UI" pitchFamily="50" charset="-128"/>
                          <a:cs typeface="Meiryo UI" pitchFamily="50" charset="-128"/>
                        </a:rPr>
                        <a:t>)</a:t>
                      </a:r>
                      <a:r>
                        <a:rPr lang="ja-JP" altLang="en-US" sz="1050" u="none" strike="noStrike" dirty="0" smtClean="0">
                          <a:latin typeface="Meiryo UI" pitchFamily="50" charset="-128"/>
                          <a:ea typeface="Meiryo UI" pitchFamily="50" charset="-128"/>
                          <a:cs typeface="Meiryo UI" pitchFamily="50" charset="-128"/>
                        </a:rPr>
                        <a:t>に、</a:t>
                      </a:r>
                      <a:endParaRPr lang="en-US" altLang="ja-JP" sz="1100" u="none" strike="noStrike" dirty="0" smtClean="0">
                        <a:latin typeface="Meiryo UI" pitchFamily="50" charset="-128"/>
                        <a:ea typeface="Meiryo UI" pitchFamily="50" charset="-128"/>
                        <a:cs typeface="Meiryo UI" pitchFamily="50" charset="-128"/>
                      </a:endParaRPr>
                    </a:p>
                    <a:p>
                      <a:pPr marL="0" indent="0" algn="l" fontAlgn="ctr">
                        <a:lnSpc>
                          <a:spcPct val="100000"/>
                        </a:lnSpc>
                        <a:buFont typeface="Arial" pitchFamily="34" charset="0"/>
                        <a:buNone/>
                      </a:pPr>
                      <a:r>
                        <a:rPr lang="ja-JP" altLang="en-US" sz="1100" u="none" strike="noStrike" dirty="0" smtClean="0">
                          <a:latin typeface="Meiryo UI" pitchFamily="50" charset="-128"/>
                          <a:ea typeface="Meiryo UI" pitchFamily="50" charset="-128"/>
                          <a:cs typeface="Meiryo UI" pitchFamily="50" charset="-128"/>
                        </a:rPr>
                        <a:t>　　　　　</a:t>
                      </a:r>
                      <a:r>
                        <a:rPr lang="ja-JP" altLang="en-US" sz="1050" u="none" strike="noStrike" dirty="0" smtClean="0">
                          <a:latin typeface="Meiryo UI" pitchFamily="50" charset="-128"/>
                          <a:ea typeface="Meiryo UI" pitchFamily="50" charset="-128"/>
                          <a:cs typeface="Meiryo UI" pitchFamily="50" charset="-128"/>
                        </a:rPr>
                        <a:t>不用地等売却代</a:t>
                      </a:r>
                      <a:r>
                        <a:rPr lang="en-US" altLang="ja-JP" sz="1050" u="none" strike="noStrike" dirty="0" smtClean="0">
                          <a:latin typeface="Meiryo UI" pitchFamily="50" charset="-128"/>
                          <a:ea typeface="Meiryo UI" pitchFamily="50" charset="-128"/>
                          <a:cs typeface="Meiryo UI" pitchFamily="50" charset="-128"/>
                        </a:rPr>
                        <a:t>(H30</a:t>
                      </a:r>
                      <a:r>
                        <a:rPr lang="ja-JP" altLang="en-US" sz="1050" u="none" strike="noStrike" dirty="0" smtClean="0">
                          <a:latin typeface="Meiryo UI" pitchFamily="50" charset="-128"/>
                          <a:ea typeface="Meiryo UI" pitchFamily="50" charset="-128"/>
                          <a:cs typeface="Meiryo UI" pitchFamily="50" charset="-128"/>
                        </a:rPr>
                        <a:t>～</a:t>
                      </a:r>
                      <a:r>
                        <a:rPr lang="en-US" altLang="ja-JP" sz="1050" u="none" strike="noStrike" dirty="0" smtClean="0">
                          <a:latin typeface="Meiryo UI" pitchFamily="50" charset="-128"/>
                          <a:ea typeface="Meiryo UI" pitchFamily="50" charset="-128"/>
                          <a:cs typeface="Meiryo UI" pitchFamily="50" charset="-128"/>
                        </a:rPr>
                        <a:t>H31</a:t>
                      </a:r>
                      <a:r>
                        <a:rPr lang="ja-JP" altLang="en-US" sz="1050" u="none" strike="noStrike" dirty="0" smtClean="0">
                          <a:latin typeface="Meiryo UI" pitchFamily="50" charset="-128"/>
                          <a:ea typeface="Meiryo UI" pitchFamily="50" charset="-128"/>
                          <a:cs typeface="Meiryo UI" pitchFamily="50" charset="-128"/>
                        </a:rPr>
                        <a:t>年度</a:t>
                      </a:r>
                      <a:r>
                        <a:rPr lang="en-US" altLang="ja-JP" sz="1050" u="none" strike="noStrike" dirty="0" smtClean="0">
                          <a:latin typeface="Meiryo UI" pitchFamily="50" charset="-128"/>
                          <a:ea typeface="Meiryo UI" pitchFamily="50" charset="-128"/>
                          <a:cs typeface="Meiryo UI" pitchFamily="50" charset="-128"/>
                        </a:rPr>
                        <a:t>)</a:t>
                      </a:r>
                      <a:r>
                        <a:rPr lang="ja-JP" altLang="en-US" sz="1050" u="none" strike="noStrike" dirty="0" smtClean="0">
                          <a:latin typeface="Meiryo UI" pitchFamily="50" charset="-128"/>
                          <a:ea typeface="Meiryo UI" pitchFamily="50" charset="-128"/>
                          <a:cs typeface="Meiryo UI" pitchFamily="50" charset="-128"/>
                        </a:rPr>
                        <a:t>として示されている額　</a:t>
                      </a:r>
                      <a:r>
                        <a:rPr lang="en-US" altLang="ja-JP" sz="1050" u="none" strike="noStrike" dirty="0" smtClean="0">
                          <a:latin typeface="Meiryo UI" pitchFamily="50" charset="-128"/>
                          <a:ea typeface="Meiryo UI" pitchFamily="50" charset="-128"/>
                          <a:cs typeface="Meiryo UI" pitchFamily="50" charset="-128"/>
                        </a:rPr>
                        <a:t>+133</a:t>
                      </a:r>
                      <a:r>
                        <a:rPr lang="ja-JP" altLang="en-US" sz="1050" u="none" strike="noStrike" dirty="0" smtClean="0">
                          <a:latin typeface="Meiryo UI" pitchFamily="50" charset="-128"/>
                          <a:ea typeface="Meiryo UI" pitchFamily="50" charset="-128"/>
                          <a:cs typeface="Meiryo UI" pitchFamily="50" charset="-128"/>
                        </a:rPr>
                        <a:t>億円　を反映</a:t>
                      </a:r>
                      <a:r>
                        <a:rPr lang="en-US" altLang="ja-JP" sz="1100" u="none" strike="noStrike" dirty="0" smtClean="0">
                          <a:latin typeface="Meiryo UI" pitchFamily="50" charset="-128"/>
                          <a:ea typeface="Meiryo UI" pitchFamily="50" charset="-128"/>
                          <a:cs typeface="Meiryo UI" pitchFamily="50" charset="-128"/>
                        </a:rPr>
                        <a:t/>
                      </a:r>
                      <a:br>
                        <a:rPr lang="en-US" altLang="ja-JP" sz="1100" u="none" strike="noStrike" dirty="0" smtClean="0">
                          <a:latin typeface="Meiryo UI" pitchFamily="50" charset="-128"/>
                          <a:ea typeface="Meiryo UI" pitchFamily="50" charset="-128"/>
                          <a:cs typeface="Meiryo UI" pitchFamily="50" charset="-128"/>
                        </a:rPr>
                      </a:br>
                      <a:r>
                        <a:rPr lang="ja-JP" altLang="en-US" sz="1100" u="none" strike="noStrike" dirty="0" smtClean="0">
                          <a:latin typeface="Meiryo UI" pitchFamily="50" charset="-128"/>
                          <a:ea typeface="Meiryo UI" pitchFamily="50" charset="-128"/>
                          <a:cs typeface="Meiryo UI" pitchFamily="50" charset="-128"/>
                        </a:rPr>
                        <a:t>　　　・</a:t>
                      </a:r>
                      <a:r>
                        <a:rPr lang="en-US" altLang="ja-JP" sz="1100" u="none" strike="noStrike" dirty="0" smtClean="0">
                          <a:latin typeface="Meiryo UI" pitchFamily="50" charset="-128"/>
                          <a:ea typeface="Meiryo UI" pitchFamily="50" charset="-128"/>
                          <a:cs typeface="Meiryo UI" pitchFamily="50" charset="-128"/>
                        </a:rPr>
                        <a:t>H30</a:t>
                      </a:r>
                      <a:r>
                        <a:rPr lang="ja-JP" altLang="en-US" sz="1100" u="none" strike="noStrike" dirty="0" smtClean="0">
                          <a:latin typeface="Meiryo UI" pitchFamily="50" charset="-128"/>
                          <a:ea typeface="Meiryo UI" pitchFamily="50" charset="-128"/>
                          <a:cs typeface="Meiryo UI" pitchFamily="50" charset="-128"/>
                        </a:rPr>
                        <a:t>～</a:t>
                      </a:r>
                      <a:r>
                        <a:rPr lang="en-US" altLang="ja-JP" sz="1100" u="none" strike="noStrike" dirty="0" smtClean="0">
                          <a:latin typeface="Meiryo UI" pitchFamily="50" charset="-128"/>
                          <a:ea typeface="Meiryo UI" pitchFamily="50" charset="-128"/>
                          <a:cs typeface="Meiryo UI" pitchFamily="50" charset="-128"/>
                        </a:rPr>
                        <a:t>H33</a:t>
                      </a:r>
                      <a:r>
                        <a:rPr lang="ja-JP" altLang="en-US" sz="1100" u="none" strike="noStrike" dirty="0" smtClean="0">
                          <a:latin typeface="Meiryo UI" pitchFamily="50" charset="-128"/>
                          <a:ea typeface="Meiryo UI" pitchFamily="50" charset="-128"/>
                          <a:cs typeface="Meiryo UI" pitchFamily="50" charset="-128"/>
                        </a:rPr>
                        <a:t>の大阪市の財政に関する将来推計による財政収支不足額（ケース１：▲</a:t>
                      </a:r>
                      <a:r>
                        <a:rPr lang="en-US" altLang="ja-JP" sz="1100" u="none" strike="noStrike" dirty="0" smtClean="0">
                          <a:latin typeface="Meiryo UI" pitchFamily="50" charset="-128"/>
                          <a:ea typeface="Meiryo UI" pitchFamily="50" charset="-128"/>
                          <a:cs typeface="Meiryo UI" pitchFamily="50" charset="-128"/>
                        </a:rPr>
                        <a:t>608</a:t>
                      </a:r>
                      <a:r>
                        <a:rPr lang="ja-JP" altLang="en-US" sz="1100" u="none" strike="noStrike" dirty="0" smtClean="0">
                          <a:latin typeface="Meiryo UI" pitchFamily="50" charset="-128"/>
                          <a:ea typeface="Meiryo UI" pitchFamily="50" charset="-128"/>
                          <a:cs typeface="Meiryo UI" pitchFamily="50" charset="-128"/>
                        </a:rPr>
                        <a:t>億円　ケース２：▲</a:t>
                      </a:r>
                      <a:r>
                        <a:rPr lang="en-US" altLang="ja-JP" sz="1100" u="none" strike="noStrike" dirty="0" smtClean="0">
                          <a:latin typeface="Meiryo UI" pitchFamily="50" charset="-128"/>
                          <a:ea typeface="Meiryo UI" pitchFamily="50" charset="-128"/>
                          <a:cs typeface="Meiryo UI" pitchFamily="50" charset="-128"/>
                        </a:rPr>
                        <a:t>508</a:t>
                      </a:r>
                      <a:r>
                        <a:rPr lang="ja-JP" altLang="en-US" sz="1100" u="none" strike="noStrike" dirty="0" smtClean="0">
                          <a:latin typeface="Meiryo UI" pitchFamily="50" charset="-128"/>
                          <a:ea typeface="Meiryo UI" pitchFamily="50" charset="-128"/>
                          <a:cs typeface="Meiryo UI" pitchFamily="50" charset="-128"/>
                        </a:rPr>
                        <a:t>億円）を反映</a:t>
                      </a:r>
                      <a:endParaRPr lang="en-US" altLang="ja-JP" sz="1100" u="none" strike="noStrike" dirty="0" smtClean="0">
                        <a:latin typeface="Meiryo UI" pitchFamily="50" charset="-128"/>
                        <a:ea typeface="Meiryo UI" pitchFamily="50" charset="-128"/>
                        <a:cs typeface="Meiryo UI" pitchFamily="50" charset="-128"/>
                      </a:endParaRPr>
                    </a:p>
                    <a:p>
                      <a:pPr marL="0" indent="0" algn="l" fontAlgn="ctr">
                        <a:lnSpc>
                          <a:spcPct val="100000"/>
                        </a:lnSpc>
                        <a:buFont typeface="Arial" pitchFamily="34" charset="0"/>
                        <a:buNone/>
                      </a:pPr>
                      <a:r>
                        <a:rPr lang="ja-JP" altLang="en-US" sz="1100" u="none" strike="noStrike" dirty="0" smtClean="0">
                          <a:latin typeface="Meiryo UI" pitchFamily="50" charset="-128"/>
                          <a:ea typeface="Meiryo UI" pitchFamily="50" charset="-128"/>
                          <a:cs typeface="Meiryo UI" pitchFamily="50" charset="-128"/>
                        </a:rPr>
                        <a:t>　　　・</a:t>
                      </a:r>
                      <a:r>
                        <a:rPr lang="en-US" altLang="ja-JP" sz="1100" u="none" strike="noStrike" dirty="0" smtClean="0">
                          <a:latin typeface="Meiryo UI" pitchFamily="50" charset="-128"/>
                          <a:ea typeface="Meiryo UI" pitchFamily="50" charset="-128"/>
                          <a:cs typeface="Meiryo UI" pitchFamily="50" charset="-128"/>
                        </a:rPr>
                        <a:t>H30</a:t>
                      </a:r>
                      <a:r>
                        <a:rPr lang="ja-JP" altLang="en-US" sz="1100" u="none" strike="noStrike" dirty="0" smtClean="0">
                          <a:latin typeface="Meiryo UI" pitchFamily="50" charset="-128"/>
                          <a:ea typeface="Meiryo UI" pitchFamily="50" charset="-128"/>
                          <a:cs typeface="Meiryo UI" pitchFamily="50" charset="-128"/>
                        </a:rPr>
                        <a:t>～</a:t>
                      </a:r>
                      <a:r>
                        <a:rPr lang="en-US" altLang="ja-JP" sz="1100" u="none" strike="noStrike" dirty="0" smtClean="0">
                          <a:latin typeface="Meiryo UI" pitchFamily="50" charset="-128"/>
                          <a:ea typeface="Meiryo UI" pitchFamily="50" charset="-128"/>
                          <a:cs typeface="Meiryo UI" pitchFamily="50" charset="-128"/>
                        </a:rPr>
                        <a:t>H33</a:t>
                      </a:r>
                      <a:r>
                        <a:rPr lang="ja-JP" altLang="en-US" sz="1100" u="none" strike="noStrike" dirty="0" smtClean="0">
                          <a:latin typeface="Meiryo UI" pitchFamily="50" charset="-128"/>
                          <a:ea typeface="Meiryo UI" pitchFamily="50" charset="-128"/>
                          <a:cs typeface="Meiryo UI" pitchFamily="50" charset="-128"/>
                        </a:rPr>
                        <a:t>の改革効果額</a:t>
                      </a:r>
                      <a:r>
                        <a:rPr lang="en-US" altLang="ja-JP" sz="1100" u="none" strike="noStrike" dirty="0" smtClean="0">
                          <a:latin typeface="Meiryo UI" pitchFamily="50" charset="-128"/>
                          <a:ea typeface="Meiryo UI" pitchFamily="50" charset="-128"/>
                          <a:cs typeface="Meiryo UI" pitchFamily="50" charset="-128"/>
                        </a:rPr>
                        <a:t>(</a:t>
                      </a:r>
                      <a:r>
                        <a:rPr lang="ja-JP" altLang="en-US" sz="1100" u="none" strike="noStrike" dirty="0" smtClean="0">
                          <a:latin typeface="Meiryo UI" pitchFamily="50" charset="-128"/>
                          <a:ea typeface="Meiryo UI" pitchFamily="50" charset="-128"/>
                          <a:cs typeface="Meiryo UI" pitchFamily="50" charset="-128"/>
                        </a:rPr>
                        <a:t>未反映分</a:t>
                      </a:r>
                      <a:r>
                        <a:rPr lang="en-US" altLang="ja-JP" sz="1100" u="none" strike="noStrike" dirty="0" smtClean="0">
                          <a:latin typeface="Meiryo UI" pitchFamily="50" charset="-128"/>
                          <a:ea typeface="Meiryo UI" pitchFamily="50" charset="-128"/>
                          <a:cs typeface="Meiryo UI" pitchFamily="50" charset="-128"/>
                        </a:rPr>
                        <a:t>)</a:t>
                      </a:r>
                      <a:r>
                        <a:rPr lang="ja-JP" altLang="en-US" sz="1100" u="none" strike="noStrike" dirty="0" err="1" smtClean="0">
                          <a:latin typeface="Meiryo UI" pitchFamily="50" charset="-128"/>
                          <a:ea typeface="Meiryo UI" pitchFamily="50" charset="-128"/>
                          <a:cs typeface="Meiryo UI" pitchFamily="50" charset="-128"/>
                        </a:rPr>
                        <a:t>、</a:t>
                      </a:r>
                      <a:r>
                        <a:rPr lang="ja-JP" altLang="en-US" sz="1100" u="none" strike="noStrike" dirty="0" smtClean="0">
                          <a:latin typeface="Meiryo UI" pitchFamily="50" charset="-128"/>
                          <a:ea typeface="Meiryo UI" pitchFamily="50" charset="-128"/>
                          <a:cs typeface="Meiryo UI" pitchFamily="50" charset="-128"/>
                        </a:rPr>
                        <a:t>組織体制の影響額、設置コストを反映</a:t>
                      </a:r>
                      <a:endParaRPr lang="en-US" altLang="ja-JP" sz="1100" u="none" strike="noStrike" dirty="0" smtClean="0">
                        <a:latin typeface="Meiryo UI" pitchFamily="50" charset="-128"/>
                        <a:ea typeface="Meiryo UI" pitchFamily="50" charset="-128"/>
                        <a:cs typeface="Meiryo UI" pitchFamily="50" charset="-128"/>
                      </a:endParaRPr>
                    </a:p>
                    <a:p>
                      <a:pPr marL="0" indent="0" algn="l" fontAlgn="ctr">
                        <a:lnSpc>
                          <a:spcPct val="100000"/>
                        </a:lnSpc>
                        <a:buFont typeface="Arial" pitchFamily="34" charset="0"/>
                        <a:buNone/>
                      </a:pPr>
                      <a:r>
                        <a:rPr lang="ja-JP" altLang="en-US" sz="1100" u="none" strike="noStrike" dirty="0" smtClean="0">
                          <a:latin typeface="Meiryo UI" pitchFamily="50" charset="-128"/>
                          <a:ea typeface="Meiryo UI" pitchFamily="50" charset="-128"/>
                          <a:cs typeface="Meiryo UI" pitchFamily="50" charset="-128"/>
                        </a:rPr>
                        <a:t>　　　　（試案</a:t>
                      </a:r>
                      <a:r>
                        <a:rPr lang="en-US" altLang="ja-JP" sz="1100" u="none" strike="noStrike" dirty="0" smtClean="0">
                          <a:latin typeface="Meiryo UI" pitchFamily="50" charset="-128"/>
                          <a:ea typeface="Meiryo UI" pitchFamily="50" charset="-128"/>
                          <a:cs typeface="Meiryo UI" pitchFamily="50" charset="-128"/>
                        </a:rPr>
                        <a:t>A(4</a:t>
                      </a:r>
                      <a:r>
                        <a:rPr lang="ja-JP" altLang="en-US" sz="1100" u="none" strike="noStrike" dirty="0" smtClean="0">
                          <a:latin typeface="Meiryo UI" pitchFamily="50" charset="-128"/>
                          <a:ea typeface="Meiryo UI" pitchFamily="50" charset="-128"/>
                          <a:cs typeface="Meiryo UI" pitchFamily="50" charset="-128"/>
                        </a:rPr>
                        <a:t>区</a:t>
                      </a:r>
                      <a:r>
                        <a:rPr lang="en-US" altLang="ja-JP" sz="1100" u="none" strike="noStrike" dirty="0" smtClean="0">
                          <a:latin typeface="Meiryo UI" pitchFamily="50" charset="-128"/>
                          <a:ea typeface="Meiryo UI" pitchFamily="50" charset="-128"/>
                          <a:cs typeface="Meiryo UI" pitchFamily="50" charset="-128"/>
                        </a:rPr>
                        <a:t>A</a:t>
                      </a:r>
                      <a:r>
                        <a:rPr lang="ja-JP" altLang="en-US" sz="1100" u="none" strike="noStrike" dirty="0" smtClean="0">
                          <a:latin typeface="Meiryo UI" pitchFamily="50" charset="-128"/>
                          <a:ea typeface="Meiryo UI" pitchFamily="50" charset="-128"/>
                          <a:cs typeface="Meiryo UI" pitchFamily="50" charset="-128"/>
                        </a:rPr>
                        <a:t>案</a:t>
                      </a:r>
                      <a:r>
                        <a:rPr lang="en-US" altLang="ja-JP" sz="1100" u="none" strike="noStrike" dirty="0" smtClean="0">
                          <a:latin typeface="Meiryo UI" pitchFamily="50" charset="-128"/>
                          <a:ea typeface="Meiryo UI" pitchFamily="50" charset="-128"/>
                          <a:cs typeface="Meiryo UI" pitchFamily="50" charset="-128"/>
                        </a:rPr>
                        <a:t>)</a:t>
                      </a:r>
                      <a:r>
                        <a:rPr lang="ja-JP" altLang="en-US" sz="1100" u="none" strike="noStrike" dirty="0" smtClean="0">
                          <a:latin typeface="Meiryo UI" pitchFamily="50" charset="-128"/>
                          <a:ea typeface="Meiryo UI" pitchFamily="50" charset="-128"/>
                          <a:cs typeface="Meiryo UI" pitchFamily="50" charset="-128"/>
                        </a:rPr>
                        <a:t>：</a:t>
                      </a:r>
                      <a:r>
                        <a:rPr lang="en-US" altLang="ja-JP" sz="1100" u="none" strike="noStrike" dirty="0" smtClean="0">
                          <a:latin typeface="Meiryo UI" pitchFamily="50" charset="-128"/>
                          <a:ea typeface="Meiryo UI" pitchFamily="50" charset="-128"/>
                          <a:cs typeface="Meiryo UI" pitchFamily="50" charset="-128"/>
                        </a:rPr>
                        <a:t>+20</a:t>
                      </a:r>
                      <a:r>
                        <a:rPr lang="ja-JP" altLang="en-US" sz="1100" u="none" strike="noStrike" dirty="0" smtClean="0">
                          <a:latin typeface="Meiryo UI" pitchFamily="50" charset="-128"/>
                          <a:ea typeface="Meiryo UI" pitchFamily="50" charset="-128"/>
                          <a:cs typeface="Meiryo UI" pitchFamily="50" charset="-128"/>
                        </a:rPr>
                        <a:t>億円　試案</a:t>
                      </a:r>
                      <a:r>
                        <a:rPr lang="en-US" altLang="ja-JP" sz="1100" u="none" strike="noStrike" dirty="0" smtClean="0">
                          <a:latin typeface="Meiryo UI" pitchFamily="50" charset="-128"/>
                          <a:ea typeface="Meiryo UI" pitchFamily="50" charset="-128"/>
                          <a:cs typeface="Meiryo UI" pitchFamily="50" charset="-128"/>
                        </a:rPr>
                        <a:t>B(4</a:t>
                      </a:r>
                      <a:r>
                        <a:rPr lang="ja-JP" altLang="en-US" sz="1100" u="none" strike="noStrike" dirty="0" smtClean="0">
                          <a:latin typeface="Meiryo UI" pitchFamily="50" charset="-128"/>
                          <a:ea typeface="Meiryo UI" pitchFamily="50" charset="-128"/>
                          <a:cs typeface="Meiryo UI" pitchFamily="50" charset="-128"/>
                        </a:rPr>
                        <a:t>区</a:t>
                      </a:r>
                      <a:r>
                        <a:rPr lang="en-US" altLang="ja-JP" sz="1100" u="none" strike="noStrike" dirty="0" smtClean="0">
                          <a:latin typeface="Meiryo UI" pitchFamily="50" charset="-128"/>
                          <a:ea typeface="Meiryo UI" pitchFamily="50" charset="-128"/>
                          <a:cs typeface="Meiryo UI" pitchFamily="50" charset="-128"/>
                        </a:rPr>
                        <a:t>B</a:t>
                      </a:r>
                      <a:r>
                        <a:rPr lang="ja-JP" altLang="en-US" sz="1100" u="none" strike="noStrike" dirty="0" smtClean="0">
                          <a:latin typeface="Meiryo UI" pitchFamily="50" charset="-128"/>
                          <a:ea typeface="Meiryo UI" pitchFamily="50" charset="-128"/>
                          <a:cs typeface="Meiryo UI" pitchFamily="50" charset="-128"/>
                        </a:rPr>
                        <a:t>案</a:t>
                      </a:r>
                      <a:r>
                        <a:rPr lang="en-US" altLang="ja-JP" sz="1100" u="none" strike="noStrike" dirty="0" smtClean="0">
                          <a:latin typeface="Meiryo UI" pitchFamily="50" charset="-128"/>
                          <a:ea typeface="Meiryo UI" pitchFamily="50" charset="-128"/>
                          <a:cs typeface="Meiryo UI" pitchFamily="50" charset="-128"/>
                        </a:rPr>
                        <a:t>)</a:t>
                      </a:r>
                      <a:r>
                        <a:rPr lang="ja-JP" altLang="en-US" sz="1100" u="none" strike="noStrike" dirty="0" smtClean="0">
                          <a:latin typeface="Meiryo UI" pitchFamily="50" charset="-128"/>
                          <a:ea typeface="Meiryo UI" pitchFamily="50" charset="-128"/>
                          <a:cs typeface="Meiryo UI" pitchFamily="50" charset="-128"/>
                        </a:rPr>
                        <a:t>：</a:t>
                      </a:r>
                      <a:r>
                        <a:rPr lang="en-US" altLang="ja-JP" sz="1100" u="none" strike="noStrike" dirty="0" smtClean="0">
                          <a:latin typeface="Meiryo UI" pitchFamily="50" charset="-128"/>
                          <a:ea typeface="Meiryo UI" pitchFamily="50" charset="-128"/>
                          <a:cs typeface="Meiryo UI" pitchFamily="50" charset="-128"/>
                        </a:rPr>
                        <a:t>+9</a:t>
                      </a:r>
                      <a:r>
                        <a:rPr lang="ja-JP" altLang="en-US" sz="1100" u="none" strike="noStrike" dirty="0" smtClean="0">
                          <a:latin typeface="Meiryo UI" pitchFamily="50" charset="-128"/>
                          <a:ea typeface="Meiryo UI" pitchFamily="50" charset="-128"/>
                          <a:cs typeface="Meiryo UI" pitchFamily="50" charset="-128"/>
                        </a:rPr>
                        <a:t>億円　試案</a:t>
                      </a:r>
                      <a:r>
                        <a:rPr lang="en-US" altLang="ja-JP" sz="1100" u="none" strike="noStrike" dirty="0" smtClean="0">
                          <a:latin typeface="Meiryo UI" pitchFamily="50" charset="-128"/>
                          <a:ea typeface="Meiryo UI" pitchFamily="50" charset="-128"/>
                          <a:cs typeface="Meiryo UI" pitchFamily="50" charset="-128"/>
                        </a:rPr>
                        <a:t>C(6</a:t>
                      </a:r>
                      <a:r>
                        <a:rPr lang="ja-JP" altLang="en-US" sz="1100" u="none" strike="noStrike" dirty="0" smtClean="0">
                          <a:latin typeface="Meiryo UI" pitchFamily="50" charset="-128"/>
                          <a:ea typeface="Meiryo UI" pitchFamily="50" charset="-128"/>
                          <a:cs typeface="Meiryo UI" pitchFamily="50" charset="-128"/>
                        </a:rPr>
                        <a:t>区</a:t>
                      </a:r>
                      <a:r>
                        <a:rPr lang="en-US" altLang="ja-JP" sz="1100" u="none" strike="noStrike" dirty="0" smtClean="0">
                          <a:latin typeface="Meiryo UI" pitchFamily="50" charset="-128"/>
                          <a:ea typeface="Meiryo UI" pitchFamily="50" charset="-128"/>
                          <a:cs typeface="Meiryo UI" pitchFamily="50" charset="-128"/>
                        </a:rPr>
                        <a:t>C</a:t>
                      </a:r>
                      <a:r>
                        <a:rPr lang="ja-JP" altLang="en-US" sz="1100" u="none" strike="noStrike" dirty="0" smtClean="0">
                          <a:latin typeface="Meiryo UI" pitchFamily="50" charset="-128"/>
                          <a:ea typeface="Meiryo UI" pitchFamily="50" charset="-128"/>
                          <a:cs typeface="Meiryo UI" pitchFamily="50" charset="-128"/>
                        </a:rPr>
                        <a:t>案</a:t>
                      </a:r>
                      <a:r>
                        <a:rPr lang="en-US" altLang="ja-JP" sz="1100" u="none" strike="noStrike" dirty="0" smtClean="0">
                          <a:latin typeface="Meiryo UI" pitchFamily="50" charset="-128"/>
                          <a:ea typeface="Meiryo UI" pitchFamily="50" charset="-128"/>
                          <a:cs typeface="Meiryo UI" pitchFamily="50" charset="-128"/>
                        </a:rPr>
                        <a:t>)</a:t>
                      </a:r>
                      <a:r>
                        <a:rPr lang="ja-JP" altLang="en-US" sz="1100" u="none" strike="noStrike" dirty="0" smtClean="0">
                          <a:latin typeface="Meiryo UI" pitchFamily="50" charset="-128"/>
                          <a:ea typeface="Meiryo UI" pitchFamily="50" charset="-128"/>
                          <a:cs typeface="Meiryo UI" pitchFamily="50" charset="-128"/>
                        </a:rPr>
                        <a:t>：▲</a:t>
                      </a:r>
                      <a:r>
                        <a:rPr lang="en-US" altLang="ja-JP" sz="1100" u="none" strike="noStrike" dirty="0" smtClean="0">
                          <a:latin typeface="Meiryo UI" pitchFamily="50" charset="-128"/>
                          <a:ea typeface="Meiryo UI" pitchFamily="50" charset="-128"/>
                          <a:cs typeface="Meiryo UI" pitchFamily="50" charset="-128"/>
                        </a:rPr>
                        <a:t>47</a:t>
                      </a:r>
                      <a:r>
                        <a:rPr lang="ja-JP" altLang="en-US" sz="1100" u="none" strike="noStrike" dirty="0" smtClean="0">
                          <a:latin typeface="Meiryo UI" pitchFamily="50" charset="-128"/>
                          <a:ea typeface="Meiryo UI" pitchFamily="50" charset="-128"/>
                          <a:cs typeface="Meiryo UI" pitchFamily="50" charset="-128"/>
                        </a:rPr>
                        <a:t>億円　試案</a:t>
                      </a:r>
                      <a:r>
                        <a:rPr lang="en-US" altLang="ja-JP" sz="1100" u="none" strike="noStrike" dirty="0" smtClean="0">
                          <a:latin typeface="Meiryo UI" pitchFamily="50" charset="-128"/>
                          <a:ea typeface="Meiryo UI" pitchFamily="50" charset="-128"/>
                          <a:cs typeface="Meiryo UI" pitchFamily="50" charset="-128"/>
                        </a:rPr>
                        <a:t>D(6</a:t>
                      </a:r>
                      <a:r>
                        <a:rPr lang="ja-JP" altLang="en-US" sz="1100" u="none" strike="noStrike" dirty="0" smtClean="0">
                          <a:latin typeface="Meiryo UI" pitchFamily="50" charset="-128"/>
                          <a:ea typeface="Meiryo UI" pitchFamily="50" charset="-128"/>
                          <a:cs typeface="Meiryo UI" pitchFamily="50" charset="-128"/>
                        </a:rPr>
                        <a:t>区</a:t>
                      </a:r>
                      <a:r>
                        <a:rPr lang="en-US" altLang="ja-JP" sz="1100" u="none" strike="noStrike" dirty="0" smtClean="0">
                          <a:latin typeface="Meiryo UI" pitchFamily="50" charset="-128"/>
                          <a:ea typeface="Meiryo UI" pitchFamily="50" charset="-128"/>
                          <a:cs typeface="Meiryo UI" pitchFamily="50" charset="-128"/>
                        </a:rPr>
                        <a:t>D</a:t>
                      </a:r>
                      <a:r>
                        <a:rPr lang="ja-JP" altLang="en-US" sz="1100" u="none" strike="noStrike" dirty="0" smtClean="0">
                          <a:latin typeface="Meiryo UI" pitchFamily="50" charset="-128"/>
                          <a:ea typeface="Meiryo UI" pitchFamily="50" charset="-128"/>
                          <a:cs typeface="Meiryo UI" pitchFamily="50" charset="-128"/>
                        </a:rPr>
                        <a:t>案</a:t>
                      </a:r>
                      <a:r>
                        <a:rPr lang="en-US" altLang="ja-JP" sz="1100" u="none" strike="noStrike" dirty="0" smtClean="0">
                          <a:latin typeface="Meiryo UI" pitchFamily="50" charset="-128"/>
                          <a:ea typeface="Meiryo UI" pitchFamily="50" charset="-128"/>
                          <a:cs typeface="Meiryo UI" pitchFamily="50" charset="-128"/>
                        </a:rPr>
                        <a:t>)</a:t>
                      </a:r>
                      <a:r>
                        <a:rPr lang="ja-JP" altLang="en-US" sz="1100" u="none" strike="noStrike" dirty="0" smtClean="0">
                          <a:latin typeface="Meiryo UI" pitchFamily="50" charset="-128"/>
                          <a:ea typeface="Meiryo UI" pitchFamily="50" charset="-128"/>
                          <a:cs typeface="Meiryo UI" pitchFamily="50" charset="-128"/>
                        </a:rPr>
                        <a:t>：▲</a:t>
                      </a:r>
                      <a:r>
                        <a:rPr lang="en-US" altLang="ja-JP" sz="1100" u="none" strike="noStrike" dirty="0" smtClean="0">
                          <a:latin typeface="Meiryo UI" pitchFamily="50" charset="-128"/>
                          <a:ea typeface="Meiryo UI" pitchFamily="50" charset="-128"/>
                          <a:cs typeface="Meiryo UI" pitchFamily="50" charset="-128"/>
                        </a:rPr>
                        <a:t>57</a:t>
                      </a:r>
                      <a:r>
                        <a:rPr lang="ja-JP" altLang="en-US" sz="1100" u="none" strike="noStrike" dirty="0" smtClean="0">
                          <a:latin typeface="Meiryo UI" pitchFamily="50" charset="-128"/>
                          <a:ea typeface="Meiryo UI" pitchFamily="50" charset="-128"/>
                          <a:cs typeface="Meiryo UI" pitchFamily="50" charset="-128"/>
                        </a:rPr>
                        <a:t>億円）</a:t>
                      </a:r>
                      <a:endParaRPr lang="en-US" altLang="ja-JP" sz="1100" u="none" strike="noStrike" dirty="0" smtClean="0">
                        <a:latin typeface="Meiryo UI" pitchFamily="50" charset="-128"/>
                        <a:ea typeface="Meiryo UI" pitchFamily="50" charset="-128"/>
                        <a:cs typeface="Meiryo UI" pitchFamily="50" charset="-128"/>
                      </a:endParaRPr>
                    </a:p>
                    <a:p>
                      <a:pPr marL="0" indent="0" algn="l" fontAlgn="ctr">
                        <a:lnSpc>
                          <a:spcPct val="100000"/>
                        </a:lnSpc>
                        <a:buFont typeface="Arial" pitchFamily="34" charset="0"/>
                        <a:buNone/>
                      </a:pPr>
                      <a:r>
                        <a:rPr lang="ja-JP" altLang="en-US" sz="1100" u="none" strike="noStrike" dirty="0" smtClean="0">
                          <a:latin typeface="Meiryo UI" pitchFamily="50" charset="-128"/>
                          <a:ea typeface="Meiryo UI" pitchFamily="50" charset="-128"/>
                          <a:cs typeface="Meiryo UI" pitchFamily="50" charset="-128"/>
                        </a:rPr>
                        <a:t>　　　・大阪府に承継する財務リスク（損失補償）の引当財源（大阪府で管理）　▲</a:t>
                      </a:r>
                      <a:r>
                        <a:rPr lang="en-US" altLang="ja-JP" sz="1100" u="none" strike="noStrike" dirty="0" smtClean="0">
                          <a:latin typeface="Meiryo UI" pitchFamily="50" charset="-128"/>
                          <a:ea typeface="Meiryo UI" pitchFamily="50" charset="-128"/>
                          <a:cs typeface="Meiryo UI" pitchFamily="50" charset="-128"/>
                        </a:rPr>
                        <a:t>236</a:t>
                      </a:r>
                      <a:r>
                        <a:rPr lang="ja-JP" altLang="en-US" sz="1100" u="none" strike="noStrike" dirty="0" smtClean="0">
                          <a:latin typeface="Meiryo UI" pitchFamily="50" charset="-128"/>
                          <a:ea typeface="Meiryo UI" pitchFamily="50" charset="-128"/>
                          <a:cs typeface="Meiryo UI" pitchFamily="50" charset="-128"/>
                        </a:rPr>
                        <a:t>億円　を反映</a:t>
                      </a:r>
                      <a:endParaRPr lang="en-US" altLang="ja-JP" sz="1100" u="none" strike="noStrike" dirty="0" smtClean="0">
                        <a:latin typeface="Meiryo UI" pitchFamily="50" charset="-128"/>
                        <a:ea typeface="Meiryo UI" pitchFamily="50" charset="-128"/>
                        <a:cs typeface="Meiryo UI" pitchFamily="50" charset="-128"/>
                      </a:endParaRPr>
                    </a:p>
                  </a:txBody>
                  <a:tcPr marL="99060" marR="9906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4E9E9"/>
                    </a:solidFill>
                  </a:tcPr>
                </a:tc>
              </a:tr>
            </a:tbl>
          </a:graphicData>
        </a:graphic>
      </p:graphicFrame>
      <p:sp>
        <p:nvSpPr>
          <p:cNvPr id="20" name="正方形/長方形 19"/>
          <p:cNvSpPr/>
          <p:nvPr/>
        </p:nvSpPr>
        <p:spPr>
          <a:xfrm>
            <a:off x="199608" y="4709444"/>
            <a:ext cx="3193503" cy="307777"/>
          </a:xfrm>
          <a:prstGeom prst="rect">
            <a:avLst/>
          </a:prstGeom>
        </p:spPr>
        <p:txBody>
          <a:bodyPr wrap="none">
            <a:spAutoFit/>
          </a:bodyPr>
          <a:lstStyle/>
          <a:p>
            <a:r>
              <a:rPr lang="ja-JP" altLang="en-US" sz="1400" b="1" dirty="0" smtClean="0">
                <a:latin typeface="Meiryo UI" pitchFamily="50" charset="-128"/>
                <a:ea typeface="Meiryo UI" pitchFamily="50" charset="-128"/>
                <a:cs typeface="Meiryo UI" pitchFamily="50" charset="-128"/>
              </a:rPr>
              <a:t>［特別区に承継される財政調整基金］</a:t>
            </a:r>
            <a:endParaRPr lang="ja-JP" altLang="en-US" sz="1400" b="1" dirty="0">
              <a:latin typeface="Meiryo UI" pitchFamily="50" charset="-128"/>
              <a:ea typeface="Meiryo UI" pitchFamily="50" charset="-128"/>
              <a:cs typeface="Meiryo UI" pitchFamily="50" charset="-128"/>
            </a:endParaRPr>
          </a:p>
        </p:txBody>
      </p:sp>
      <p:graphicFrame>
        <p:nvGraphicFramePr>
          <p:cNvPr id="21" name="表 20"/>
          <p:cNvGraphicFramePr>
            <a:graphicFrameLocks noGrp="1"/>
          </p:cNvGraphicFramePr>
          <p:nvPr>
            <p:extLst>
              <p:ext uri="{D42A27DB-BD31-4B8C-83A1-F6EECF244321}">
                <p14:modId xmlns:p14="http://schemas.microsoft.com/office/powerpoint/2010/main" val="2939112296"/>
              </p:ext>
            </p:extLst>
          </p:nvPr>
        </p:nvGraphicFramePr>
        <p:xfrm>
          <a:off x="344538" y="2810942"/>
          <a:ext cx="9288982" cy="1767840"/>
        </p:xfrm>
        <a:graphic>
          <a:graphicData uri="http://schemas.openxmlformats.org/drawingml/2006/table">
            <a:tbl>
              <a:tblPr bandRow="1">
                <a:tableStyleId>{21E4AEA4-8DFA-4A89-87EB-49C32662AFE0}</a:tableStyleId>
              </a:tblPr>
              <a:tblGrid>
                <a:gridCol w="1313627"/>
                <a:gridCol w="7975355"/>
              </a:tblGrid>
              <a:tr h="290777">
                <a:tc>
                  <a:txBody>
                    <a:bodyPr/>
                    <a:lstStyle/>
                    <a:p>
                      <a:pPr marL="0" marR="0" lvl="2" indent="0" algn="l" defTabSz="914400" rtl="0" eaLnBrk="1" fontAlgn="base" latinLnBrk="0" hangingPunct="1">
                        <a:lnSpc>
                          <a:spcPct val="100000"/>
                        </a:lnSpc>
                        <a:spcBef>
                          <a:spcPct val="0"/>
                        </a:spcBef>
                        <a:spcAft>
                          <a:spcPct val="0"/>
                        </a:spcAft>
                        <a:buClrTx/>
                        <a:buSzTx/>
                        <a:buFontTx/>
                        <a:buNone/>
                        <a:tabLst/>
                      </a:pPr>
                      <a:r>
                        <a:rPr kumimoji="0"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設置コスト</a:t>
                      </a:r>
                      <a:endParaRPr kumimoji="0"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anchor="ctr" horzOverflow="overflow"/>
                </a:tc>
                <a:tc>
                  <a:txBody>
                    <a:bodyPr/>
                    <a:lstStyle/>
                    <a:p>
                      <a:pPr marL="180000" lvl="2" indent="-180000">
                        <a:buFont typeface="Arial" pitchFamily="34" charset="0"/>
                        <a:buChar char="•"/>
                        <a:defRPr/>
                      </a:pPr>
                      <a:r>
                        <a:rPr lang="ja-JP" altLang="en-US" sz="1100" b="0" u="none" dirty="0" smtClean="0">
                          <a:solidFill>
                            <a:schemeClr val="tx1"/>
                          </a:solidFill>
                          <a:latin typeface="Meiryo UI" pitchFamily="50" charset="-128"/>
                          <a:ea typeface="Meiryo UI" pitchFamily="50" charset="-128"/>
                          <a:cs typeface="Meiryo UI" pitchFamily="50" charset="-128"/>
                        </a:rPr>
                        <a:t>「特別区設置に伴うコスト」（第</a:t>
                      </a:r>
                      <a:r>
                        <a:rPr lang="en-US" altLang="ja-JP" sz="1100" b="0" u="none" dirty="0" smtClean="0">
                          <a:solidFill>
                            <a:schemeClr val="tx1"/>
                          </a:solidFill>
                          <a:latin typeface="Meiryo UI" pitchFamily="50" charset="-128"/>
                          <a:ea typeface="Meiryo UI" pitchFamily="50" charset="-128"/>
                          <a:cs typeface="Meiryo UI" pitchFamily="50" charset="-128"/>
                        </a:rPr>
                        <a:t>4</a:t>
                      </a:r>
                      <a:r>
                        <a:rPr lang="ja-JP" altLang="en-US" sz="1100" b="0" u="none" dirty="0" smtClean="0">
                          <a:solidFill>
                            <a:schemeClr val="tx1"/>
                          </a:solidFill>
                          <a:latin typeface="Meiryo UI" pitchFamily="50" charset="-128"/>
                          <a:ea typeface="Meiryo UI" pitchFamily="50" charset="-128"/>
                          <a:cs typeface="Meiryo UI" pitchFamily="50" charset="-128"/>
                        </a:rPr>
                        <a:t>回大都市制度（特別区設置）協議会資料）に示したコスト例のうち、イニシャルコストが高くなる庁舎建設案を使用</a:t>
                      </a:r>
                      <a:endParaRPr lang="zh-TW" altLang="en-US" sz="1100" b="0" u="none" dirty="0" smtClean="0">
                        <a:solidFill>
                          <a:schemeClr val="tx1"/>
                        </a:solidFill>
                        <a:latin typeface="Meiryo UI" pitchFamily="50" charset="-128"/>
                        <a:ea typeface="Meiryo UI" pitchFamily="50" charset="-128"/>
                        <a:cs typeface="Meiryo UI" pitchFamily="50" charset="-128"/>
                      </a:endParaRPr>
                    </a:p>
                    <a:p>
                      <a:pPr marL="180000" indent="-180000" algn="l" fontAlgn="ctr">
                        <a:lnSpc>
                          <a:spcPct val="100000"/>
                        </a:lnSpc>
                        <a:buFont typeface="Arial" pitchFamily="34" charset="0"/>
                        <a:buChar char="•"/>
                      </a:pPr>
                      <a:r>
                        <a:rPr lang="ja-JP" altLang="en-US" sz="1100" b="0" dirty="0" smtClean="0">
                          <a:solidFill>
                            <a:schemeClr val="tx1"/>
                          </a:solidFill>
                          <a:latin typeface="Meiryo UI" pitchFamily="50" charset="-128"/>
                          <a:ea typeface="Meiryo UI" pitchFamily="50" charset="-128"/>
                          <a:cs typeface="Meiryo UI" pitchFamily="50" charset="-128"/>
                        </a:rPr>
                        <a:t>組織体制</a:t>
                      </a:r>
                      <a:r>
                        <a:rPr lang="en-US" altLang="ja-JP" sz="1100" b="0" dirty="0" smtClean="0">
                          <a:solidFill>
                            <a:schemeClr val="tx1"/>
                          </a:solidFill>
                          <a:latin typeface="Meiryo UI" pitchFamily="50" charset="-128"/>
                          <a:ea typeface="Meiryo UI" pitchFamily="50" charset="-128"/>
                          <a:cs typeface="Meiryo UI" pitchFamily="50" charset="-128"/>
                        </a:rPr>
                        <a:t>(</a:t>
                      </a:r>
                      <a:r>
                        <a:rPr lang="ja-JP" altLang="en-US" sz="1100" b="0" dirty="0" smtClean="0">
                          <a:solidFill>
                            <a:schemeClr val="tx1"/>
                          </a:solidFill>
                          <a:latin typeface="Meiryo UI" pitchFamily="50" charset="-128"/>
                          <a:ea typeface="Meiryo UI" pitchFamily="50" charset="-128"/>
                          <a:cs typeface="Meiryo UI" pitchFamily="50" charset="-128"/>
                        </a:rPr>
                        <a:t>案</a:t>
                      </a:r>
                      <a:r>
                        <a:rPr lang="en-US" altLang="ja-JP" sz="1100" b="0" dirty="0" smtClean="0">
                          <a:solidFill>
                            <a:schemeClr val="tx1"/>
                          </a:solidFill>
                          <a:latin typeface="Meiryo UI" pitchFamily="50" charset="-128"/>
                          <a:ea typeface="Meiryo UI" pitchFamily="50" charset="-128"/>
                          <a:cs typeface="Meiryo UI" pitchFamily="50" charset="-128"/>
                        </a:rPr>
                        <a:t>)</a:t>
                      </a:r>
                      <a:r>
                        <a:rPr lang="ja-JP" altLang="en-US" sz="1100" b="0" dirty="0" smtClean="0">
                          <a:solidFill>
                            <a:schemeClr val="tx1"/>
                          </a:solidFill>
                          <a:latin typeface="Meiryo UI" pitchFamily="50" charset="-128"/>
                          <a:ea typeface="Meiryo UI" pitchFamily="50" charset="-128"/>
                          <a:cs typeface="Meiryo UI" pitchFamily="50" charset="-128"/>
                        </a:rPr>
                        <a:t>をもとに試算した新たに執務室の確保が必要となる対象職員数</a:t>
                      </a:r>
                      <a:r>
                        <a:rPr lang="ja-JP" altLang="en-US" sz="1100" u="none" strike="noStrike" dirty="0" smtClean="0">
                          <a:solidFill>
                            <a:schemeClr val="tx1"/>
                          </a:solidFill>
                          <a:latin typeface="Meiryo UI" pitchFamily="50" charset="-128"/>
                          <a:ea typeface="Meiryo UI" pitchFamily="50" charset="-128"/>
                          <a:cs typeface="Meiryo UI" pitchFamily="50" charset="-128"/>
                        </a:rPr>
                        <a:t>に基づき、特別区と大阪府にそれぞれ計上</a:t>
                      </a:r>
                    </a:p>
                    <a:p>
                      <a:pPr marL="180000" indent="-180000" algn="l" fontAlgn="ctr">
                        <a:lnSpc>
                          <a:spcPct val="100000"/>
                        </a:lnSpc>
                        <a:buFont typeface="Arial" pitchFamily="34" charset="0"/>
                        <a:buChar char="•"/>
                      </a:pPr>
                      <a:r>
                        <a:rPr lang="ja-JP" altLang="en-US" sz="1100" u="none" strike="noStrike" dirty="0" smtClean="0">
                          <a:solidFill>
                            <a:schemeClr val="tx1"/>
                          </a:solidFill>
                          <a:latin typeface="Meiryo UI" pitchFamily="50" charset="-128"/>
                          <a:ea typeface="Meiryo UI" pitchFamily="50" charset="-128"/>
                          <a:cs typeface="Meiryo UI" pitchFamily="50" charset="-128"/>
                        </a:rPr>
                        <a:t>システム改修経費は人口で按分</a:t>
                      </a:r>
                    </a:p>
                    <a:p>
                      <a:pPr marL="180000" indent="-180000" algn="l" fontAlgn="ctr">
                        <a:lnSpc>
                          <a:spcPct val="100000"/>
                        </a:lnSpc>
                        <a:buFont typeface="Arial" pitchFamily="34" charset="0"/>
                        <a:buChar char="•"/>
                      </a:pPr>
                      <a:r>
                        <a:rPr lang="ja-JP" altLang="en-US" sz="1100" u="none" strike="noStrike" dirty="0" smtClean="0">
                          <a:solidFill>
                            <a:schemeClr val="tx1"/>
                          </a:solidFill>
                          <a:latin typeface="Meiryo UI" pitchFamily="50" charset="-128"/>
                          <a:ea typeface="Meiryo UI" pitchFamily="50" charset="-128"/>
                          <a:cs typeface="Meiryo UI" pitchFamily="50" charset="-128"/>
                        </a:rPr>
                        <a:t>庁舎整備経費は、対象職員数（</a:t>
                      </a:r>
                      <a:r>
                        <a:rPr lang="en-US" altLang="ja-JP" sz="1100" u="none" strike="noStrike" dirty="0" smtClean="0">
                          <a:solidFill>
                            <a:schemeClr val="tx1"/>
                          </a:solidFill>
                          <a:latin typeface="Meiryo UI" pitchFamily="50" charset="-128"/>
                          <a:ea typeface="Meiryo UI" pitchFamily="50" charset="-128"/>
                          <a:cs typeface="Meiryo UI" pitchFamily="50" charset="-128"/>
                        </a:rPr>
                        <a:t>H34</a:t>
                      </a:r>
                      <a:r>
                        <a:rPr lang="ja-JP" altLang="en-US" sz="1100" u="none" strike="noStrike" dirty="0" smtClean="0">
                          <a:solidFill>
                            <a:schemeClr val="tx1"/>
                          </a:solidFill>
                          <a:latin typeface="Meiryo UI" pitchFamily="50" charset="-128"/>
                          <a:ea typeface="Meiryo UI" pitchFamily="50" charset="-128"/>
                          <a:cs typeface="Meiryo UI" pitchFamily="50" charset="-128"/>
                        </a:rPr>
                        <a:t>年度当初）から庁舎不足面積を算出し、不足面積が生じた特別区については新庁舎の建設</a:t>
                      </a:r>
                      <a:endParaRPr lang="en-US" altLang="ja-JP" sz="1100" u="none" strike="noStrike" dirty="0" smtClean="0">
                        <a:solidFill>
                          <a:schemeClr val="tx1"/>
                        </a:solidFill>
                        <a:latin typeface="Meiryo UI" pitchFamily="50" charset="-128"/>
                        <a:ea typeface="Meiryo UI" pitchFamily="50" charset="-128"/>
                        <a:cs typeface="Meiryo UI" pitchFamily="50" charset="-128"/>
                      </a:endParaRPr>
                    </a:p>
                    <a:p>
                      <a:pPr marL="0" indent="0" algn="l" fontAlgn="ctr">
                        <a:lnSpc>
                          <a:spcPct val="100000"/>
                        </a:lnSpc>
                        <a:buFont typeface="Arial" pitchFamily="34" charset="0"/>
                        <a:buNone/>
                      </a:pPr>
                      <a:r>
                        <a:rPr lang="ja-JP" altLang="en-US" sz="1100" u="none" strike="noStrike" dirty="0" smtClean="0">
                          <a:solidFill>
                            <a:schemeClr val="tx1"/>
                          </a:solidFill>
                          <a:latin typeface="Meiryo UI" pitchFamily="50" charset="-128"/>
                          <a:ea typeface="Meiryo UI" pitchFamily="50" charset="-128"/>
                          <a:cs typeface="Meiryo UI" pitchFamily="50" charset="-128"/>
                        </a:rPr>
                        <a:t>　　（</a:t>
                      </a:r>
                      <a:r>
                        <a:rPr lang="en-US" altLang="ja-JP" sz="1100" u="none" strike="noStrike" dirty="0" smtClean="0">
                          <a:solidFill>
                            <a:schemeClr val="tx1"/>
                          </a:solidFill>
                          <a:latin typeface="Meiryo UI" pitchFamily="50" charset="-128"/>
                          <a:ea typeface="Meiryo UI" pitchFamily="50" charset="-128"/>
                          <a:cs typeface="Meiryo UI" pitchFamily="50" charset="-128"/>
                        </a:rPr>
                        <a:t>H36</a:t>
                      </a:r>
                      <a:r>
                        <a:rPr lang="ja-JP" altLang="en-US" sz="1100" u="none" strike="noStrike" dirty="0" smtClean="0">
                          <a:solidFill>
                            <a:schemeClr val="tx1"/>
                          </a:solidFill>
                          <a:latin typeface="Meiryo UI" pitchFamily="50" charset="-128"/>
                          <a:ea typeface="Meiryo UI" pitchFamily="50" charset="-128"/>
                          <a:cs typeface="Meiryo UI" pitchFamily="50" charset="-128"/>
                        </a:rPr>
                        <a:t>年度下期完成）を仮定に算出（完成までの間は民間ビルを賃借）</a:t>
                      </a:r>
                    </a:p>
                    <a:p>
                      <a:pPr marL="180000" indent="-180000" algn="l" fontAlgn="ctr">
                        <a:lnSpc>
                          <a:spcPct val="100000"/>
                        </a:lnSpc>
                        <a:buFont typeface="Arial" pitchFamily="34" charset="0"/>
                        <a:buChar char="•"/>
                      </a:pPr>
                      <a:r>
                        <a:rPr lang="ja-JP" altLang="en-US" sz="1100" u="none" strike="noStrike" dirty="0" smtClean="0">
                          <a:solidFill>
                            <a:schemeClr val="tx1"/>
                          </a:solidFill>
                          <a:latin typeface="Meiryo UI" pitchFamily="50" charset="-128"/>
                          <a:ea typeface="Meiryo UI" pitchFamily="50" charset="-128"/>
                          <a:cs typeface="Meiryo UI" pitchFamily="50" charset="-128"/>
                        </a:rPr>
                        <a:t>各特別区に児童相談所の一時保護所を設置し、一時保護所を有しない特別区については新たに建設するものと仮定して、建設費を算出</a:t>
                      </a:r>
                      <a:endParaRPr lang="en-US" altLang="ja-JP" sz="1100" u="none" strike="noStrike" dirty="0" smtClean="0">
                        <a:solidFill>
                          <a:schemeClr val="tx1"/>
                        </a:solidFill>
                        <a:latin typeface="Meiryo UI" pitchFamily="50" charset="-128"/>
                        <a:ea typeface="Meiryo UI" pitchFamily="50" charset="-128"/>
                        <a:cs typeface="Meiryo UI" pitchFamily="50" charset="-128"/>
                      </a:endParaRPr>
                    </a:p>
                    <a:p>
                      <a:pPr marL="180000" indent="-180000" algn="l" fontAlgn="ctr">
                        <a:lnSpc>
                          <a:spcPct val="100000"/>
                        </a:lnSpc>
                        <a:buFont typeface="Arial" pitchFamily="34" charset="0"/>
                        <a:buChar char="•"/>
                      </a:pPr>
                      <a:r>
                        <a:rPr lang="ja-JP" altLang="en-US" sz="1100" u="none" strike="noStrike" dirty="0" smtClean="0">
                          <a:solidFill>
                            <a:schemeClr val="tx1"/>
                          </a:solidFill>
                          <a:latin typeface="Meiryo UI" pitchFamily="50" charset="-128"/>
                          <a:ea typeface="Meiryo UI" pitchFamily="50" charset="-128"/>
                          <a:cs typeface="Meiryo UI" pitchFamily="50" charset="-128"/>
                        </a:rPr>
                        <a:t>起債対象事業は、建設事業債</a:t>
                      </a:r>
                      <a:r>
                        <a:rPr lang="en-US" altLang="ja-JP" sz="1100" u="none" strike="noStrike" dirty="0" smtClean="0">
                          <a:solidFill>
                            <a:schemeClr val="tx1"/>
                          </a:solidFill>
                          <a:latin typeface="Meiryo UI" pitchFamily="50" charset="-128"/>
                          <a:ea typeface="Meiryo UI" pitchFamily="50" charset="-128"/>
                          <a:cs typeface="Meiryo UI" pitchFamily="50" charset="-128"/>
                        </a:rPr>
                        <a:t>75%</a:t>
                      </a:r>
                      <a:r>
                        <a:rPr lang="ja-JP" altLang="en-US" sz="1100" u="none" strike="noStrike" dirty="0" smtClean="0">
                          <a:solidFill>
                            <a:schemeClr val="tx1"/>
                          </a:solidFill>
                          <a:latin typeface="Meiryo UI" pitchFamily="50" charset="-128"/>
                          <a:ea typeface="Meiryo UI" pitchFamily="50" charset="-128"/>
                          <a:cs typeface="Meiryo UI" pitchFamily="50" charset="-128"/>
                        </a:rPr>
                        <a:t>を充当</a:t>
                      </a:r>
                    </a:p>
                    <a:p>
                      <a:pPr marL="180000" indent="-180000" algn="l" fontAlgn="ctr">
                        <a:lnSpc>
                          <a:spcPct val="100000"/>
                        </a:lnSpc>
                        <a:buFont typeface="Arial" pitchFamily="34" charset="0"/>
                        <a:buChar char="•"/>
                      </a:pPr>
                      <a:r>
                        <a:rPr lang="ja-JP" altLang="en-US" sz="1100" u="none" strike="noStrike" dirty="0" smtClean="0">
                          <a:solidFill>
                            <a:schemeClr val="tx1"/>
                          </a:solidFill>
                          <a:latin typeface="Meiryo UI" pitchFamily="50" charset="-128"/>
                          <a:ea typeface="Meiryo UI" pitchFamily="50" charset="-128"/>
                          <a:cs typeface="Meiryo UI" pitchFamily="50" charset="-128"/>
                        </a:rPr>
                        <a:t>広報関係経費などその他のイニシャルコストについて、個別の積み上げができない項目は、均等割り等で按分</a:t>
                      </a:r>
                    </a:p>
                    <a:p>
                      <a:pPr marL="180000" indent="-180000" algn="l" fontAlgn="ctr">
                        <a:lnSpc>
                          <a:spcPct val="100000"/>
                        </a:lnSpc>
                        <a:buFont typeface="Arial" pitchFamily="34" charset="0"/>
                        <a:buChar char="•"/>
                      </a:pPr>
                      <a:r>
                        <a:rPr lang="ja-JP" altLang="en-US" sz="1100" u="none" strike="noStrike" dirty="0" smtClean="0">
                          <a:solidFill>
                            <a:schemeClr val="tx1"/>
                          </a:solidFill>
                          <a:latin typeface="Meiryo UI" pitchFamily="50" charset="-128"/>
                          <a:ea typeface="Meiryo UI" pitchFamily="50" charset="-128"/>
                          <a:cs typeface="Meiryo UI" pitchFamily="50" charset="-128"/>
                        </a:rPr>
                        <a:t>ランニングコストについて、個別の積み上げができない項目は、人口等で按分</a:t>
                      </a:r>
                    </a:p>
                  </a:txBody>
                  <a:tcPr marL="99060" marR="99060" anchor="ctr" horzOverflow="overflow"/>
                </a:tc>
              </a:tr>
            </a:tbl>
          </a:graphicData>
        </a:graphic>
      </p:graphicFrame>
      <p:sp>
        <p:nvSpPr>
          <p:cNvPr id="22" name="正方形/長方形 21"/>
          <p:cNvSpPr/>
          <p:nvPr/>
        </p:nvSpPr>
        <p:spPr>
          <a:xfrm>
            <a:off x="188520" y="2521461"/>
            <a:ext cx="1314784" cy="307777"/>
          </a:xfrm>
          <a:prstGeom prst="rect">
            <a:avLst/>
          </a:prstGeom>
        </p:spPr>
        <p:txBody>
          <a:bodyPr wrap="none">
            <a:spAutoFit/>
          </a:bodyPr>
          <a:lstStyle/>
          <a:p>
            <a:r>
              <a:rPr lang="ja-JP" altLang="en-US" sz="1400" b="1" dirty="0" smtClean="0">
                <a:latin typeface="Meiryo UI" pitchFamily="50" charset="-128"/>
                <a:ea typeface="Meiryo UI" pitchFamily="50" charset="-128"/>
                <a:cs typeface="Meiryo UI" pitchFamily="50" charset="-128"/>
              </a:rPr>
              <a:t>［設置コスト］</a:t>
            </a:r>
            <a:endParaRPr lang="ja-JP" altLang="en-US" sz="1400" b="1" dirty="0">
              <a:latin typeface="Meiryo UI" pitchFamily="50" charset="-128"/>
              <a:ea typeface="Meiryo UI" pitchFamily="50" charset="-128"/>
              <a:cs typeface="Meiryo UI"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2652359703"/>
              </p:ext>
            </p:extLst>
          </p:nvPr>
        </p:nvGraphicFramePr>
        <p:xfrm>
          <a:off x="339420" y="1748481"/>
          <a:ext cx="9294099" cy="596520"/>
        </p:xfrm>
        <a:graphic>
          <a:graphicData uri="http://schemas.openxmlformats.org/drawingml/2006/table">
            <a:tbl>
              <a:tblPr bandRow="1">
                <a:tableStyleId>{21E4AEA4-8DFA-4A89-87EB-49C32662AFE0}</a:tableStyleId>
              </a:tblPr>
              <a:tblGrid>
                <a:gridCol w="1319540"/>
                <a:gridCol w="7974559"/>
              </a:tblGrid>
              <a:tr h="268661">
                <a:tc>
                  <a:txBody>
                    <a:bodyPr/>
                    <a:lstStyle/>
                    <a:p>
                      <a:pPr marL="0" marR="0" lvl="2" indent="0" algn="l" defTabSz="914400" rtl="0" eaLnBrk="1" fontAlgn="auto" latinLnBrk="0" hangingPunct="1">
                        <a:lnSpc>
                          <a:spcPts val="1600"/>
                        </a:lnSpc>
                        <a:spcBef>
                          <a:spcPts val="0"/>
                        </a:spcBef>
                        <a:spcAft>
                          <a:spcPts val="0"/>
                        </a:spcAft>
                        <a:buClrTx/>
                        <a:buSzTx/>
                        <a:buFontTx/>
                        <a:buNone/>
                        <a:tabLst/>
                        <a:defRPr/>
                      </a:pPr>
                      <a:r>
                        <a:rPr kumimoji="1" lang="ja-JP" altLang="en-US" sz="1100" dirty="0" smtClean="0">
                          <a:latin typeface="Meiryo UI" pitchFamily="50" charset="-128"/>
                          <a:ea typeface="Meiryo UI" pitchFamily="50" charset="-128"/>
                          <a:cs typeface="Meiryo UI" pitchFamily="50" charset="-128"/>
                        </a:rPr>
                        <a:t>組織体制の影響額</a:t>
                      </a:r>
                      <a:endParaRPr kumimoji="1" lang="en-US" altLang="ja-JP" sz="1100" dirty="0" smtClean="0">
                        <a:latin typeface="Meiryo UI" pitchFamily="50" charset="-128"/>
                        <a:ea typeface="Meiryo UI" pitchFamily="50" charset="-128"/>
                        <a:cs typeface="Meiryo UI" pitchFamily="50" charset="-128"/>
                      </a:endParaRPr>
                    </a:p>
                    <a:p>
                      <a:pPr marL="0" marR="0" lvl="2" indent="0" algn="l" defTabSz="914400" rtl="0" eaLnBrk="1" fontAlgn="auto" latinLnBrk="0" hangingPunct="1">
                        <a:lnSpc>
                          <a:spcPts val="1600"/>
                        </a:lnSpc>
                        <a:spcBef>
                          <a:spcPts val="0"/>
                        </a:spcBef>
                        <a:spcAft>
                          <a:spcPts val="0"/>
                        </a:spcAft>
                        <a:buClrTx/>
                        <a:buSzTx/>
                        <a:buFontTx/>
                        <a:buNone/>
                        <a:tabLst/>
                        <a:defRPr/>
                      </a:pPr>
                      <a:r>
                        <a:rPr kumimoji="1" lang="ja-JP" altLang="en-US" sz="1100" dirty="0" smtClean="0">
                          <a:latin typeface="Meiryo UI" pitchFamily="50" charset="-128"/>
                          <a:ea typeface="Meiryo UI" pitchFamily="50" charset="-128"/>
                          <a:cs typeface="Meiryo UI" pitchFamily="50" charset="-128"/>
                        </a:rPr>
                        <a:t>（人件費）</a:t>
                      </a:r>
                      <a:endParaRPr kumimoji="1" lang="en-US" altLang="ja-JP" sz="1100" dirty="0" smtClean="0">
                        <a:latin typeface="Meiryo UI" pitchFamily="50" charset="-128"/>
                        <a:ea typeface="Meiryo UI" pitchFamily="50" charset="-128"/>
                        <a:cs typeface="Meiryo UI" pitchFamily="50" charset="-128"/>
                      </a:endParaRPr>
                    </a:p>
                  </a:txBody>
                  <a:tcPr marL="97500" marR="97500" marT="46800" marB="46800" anchor="ctr"/>
                </a:tc>
                <a:tc>
                  <a:txBody>
                    <a:bodyPr/>
                    <a:lstStyle/>
                    <a:p>
                      <a:pPr marL="180000" indent="-180000" algn="l" fontAlgn="ctr">
                        <a:lnSpc>
                          <a:spcPct val="100000"/>
                        </a:lnSpc>
                        <a:buFont typeface="Arial" pitchFamily="34" charset="0"/>
                        <a:buChar char="•"/>
                      </a:pPr>
                      <a:r>
                        <a:rPr lang="ja-JP" altLang="en-US" sz="1100" u="none" strike="noStrike" dirty="0" smtClean="0">
                          <a:latin typeface="Meiryo UI" pitchFamily="50" charset="-128"/>
                          <a:ea typeface="Meiryo UI" pitchFamily="50" charset="-128"/>
                          <a:cs typeface="Meiryo UI" pitchFamily="50" charset="-128"/>
                        </a:rPr>
                        <a:t>職員数の増減に伴う影響額を年次別に試算（大阪市の財政に関する将来推計で見込む職員数の減は除く）</a:t>
                      </a:r>
                      <a:endParaRPr lang="en-US" altLang="ja-JP" sz="1100" u="none" strike="noStrike" dirty="0" smtClean="0">
                        <a:latin typeface="Meiryo UI" pitchFamily="50" charset="-128"/>
                        <a:ea typeface="Meiryo UI" pitchFamily="50" charset="-128"/>
                        <a:cs typeface="Meiryo UI" pitchFamily="50" charset="-128"/>
                      </a:endParaRPr>
                    </a:p>
                    <a:p>
                      <a:pPr marL="180000" indent="-180000" algn="l" fontAlgn="ctr">
                        <a:lnSpc>
                          <a:spcPct val="100000"/>
                        </a:lnSpc>
                        <a:buFont typeface="Arial" pitchFamily="34" charset="0"/>
                        <a:buChar char="•"/>
                      </a:pPr>
                      <a:r>
                        <a:rPr lang="ja-JP" altLang="en-US" sz="1100" u="none" strike="noStrike" dirty="0" smtClean="0">
                          <a:latin typeface="Meiryo UI" pitchFamily="50" charset="-128"/>
                          <a:ea typeface="Meiryo UI" pitchFamily="50" charset="-128"/>
                          <a:cs typeface="Meiryo UI" pitchFamily="50" charset="-128"/>
                        </a:rPr>
                        <a:t>事務の移管先で生じる影響額は、移管先で計上</a:t>
                      </a:r>
                      <a:endParaRPr lang="en-US" altLang="ja-JP" sz="1100" u="none" strike="noStrike" dirty="0" smtClean="0">
                        <a:latin typeface="Meiryo UI" pitchFamily="50" charset="-128"/>
                        <a:ea typeface="Meiryo UI" pitchFamily="50" charset="-128"/>
                        <a:cs typeface="Meiryo UI" pitchFamily="50" charset="-128"/>
                      </a:endParaRPr>
                    </a:p>
                    <a:p>
                      <a:pPr marL="180000" indent="-180000" algn="l" fontAlgn="ctr">
                        <a:lnSpc>
                          <a:spcPct val="100000"/>
                        </a:lnSpc>
                        <a:buFont typeface="Arial" pitchFamily="34" charset="0"/>
                        <a:buChar char="•"/>
                      </a:pPr>
                      <a:r>
                        <a:rPr lang="ja-JP" altLang="en-US" sz="1100" u="none" strike="noStrike" dirty="0" smtClean="0">
                          <a:latin typeface="Meiryo UI" pitchFamily="50" charset="-128"/>
                          <a:ea typeface="Meiryo UI" pitchFamily="50" charset="-128"/>
                          <a:cs typeface="Meiryo UI" pitchFamily="50" charset="-128"/>
                        </a:rPr>
                        <a:t>特別区の体制整備による影響額は、各特別区の職員数で按分、技能労務職の退職不補充による影響額は、各特別区の人口で按分</a:t>
                      </a:r>
                      <a:endParaRPr lang="en-US" altLang="ja-JP" sz="1100" u="none" strike="noStrike" dirty="0" smtClean="0">
                        <a:latin typeface="Meiryo UI" pitchFamily="50" charset="-128"/>
                        <a:ea typeface="Meiryo UI" pitchFamily="50" charset="-128"/>
                        <a:cs typeface="Meiryo UI" pitchFamily="50" charset="-128"/>
                      </a:endParaRPr>
                    </a:p>
                  </a:txBody>
                  <a:tcPr marL="97500" marR="97500" marT="46800" marB="46800" anchor="ctr"/>
                </a:tc>
              </a:tr>
            </a:tbl>
          </a:graphicData>
        </a:graphic>
      </p:graphicFrame>
      <p:sp>
        <p:nvSpPr>
          <p:cNvPr id="15" name="正方形/長方形 14"/>
          <p:cNvSpPr/>
          <p:nvPr/>
        </p:nvSpPr>
        <p:spPr>
          <a:xfrm>
            <a:off x="183403" y="1484784"/>
            <a:ext cx="1965603" cy="307777"/>
          </a:xfrm>
          <a:prstGeom prst="rect">
            <a:avLst/>
          </a:prstGeom>
        </p:spPr>
        <p:txBody>
          <a:bodyPr wrap="none">
            <a:spAutoFit/>
          </a:bodyPr>
          <a:lstStyle/>
          <a:p>
            <a:r>
              <a:rPr lang="ja-JP" altLang="en-US" sz="1400" b="1" dirty="0" smtClean="0">
                <a:latin typeface="Meiryo UI" pitchFamily="50" charset="-128"/>
                <a:ea typeface="Meiryo UI" pitchFamily="50" charset="-128"/>
                <a:cs typeface="Meiryo UI" pitchFamily="50" charset="-128"/>
              </a:rPr>
              <a:t>［組織体制の影響額］</a:t>
            </a:r>
            <a:endParaRPr lang="ja-JP" altLang="en-US" sz="1400" b="1" dirty="0">
              <a:latin typeface="Meiryo UI" pitchFamily="50" charset="-128"/>
              <a:ea typeface="Meiryo UI" pitchFamily="50" charset="-128"/>
              <a:cs typeface="Meiryo UI" pitchFamily="50" charset="-128"/>
            </a:endParaRPr>
          </a:p>
        </p:txBody>
      </p:sp>
      <p:sp>
        <p:nvSpPr>
          <p:cNvPr id="13" name="正方形/長方形 12"/>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１６</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83297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632520" y="2276872"/>
            <a:ext cx="8640960" cy="39604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defRPr/>
            </a:pPr>
            <a:r>
              <a:rPr lang="en-US" altLang="ja-JP" sz="1600" b="1" dirty="0">
                <a:solidFill>
                  <a:schemeClr val="tx1"/>
                </a:solidFill>
                <a:latin typeface="Meiryo UI" pitchFamily="50" charset="-128"/>
                <a:ea typeface="Meiryo UI" pitchFamily="50" charset="-128"/>
                <a:cs typeface="Meiryo UI" pitchFamily="50" charset="-128"/>
              </a:rPr>
              <a:t>【</a:t>
            </a:r>
            <a:r>
              <a:rPr lang="ja-JP" altLang="en-US" sz="1600" b="1" dirty="0">
                <a:solidFill>
                  <a:schemeClr val="tx1"/>
                </a:solidFill>
                <a:latin typeface="Meiryo UI" pitchFamily="50" charset="-128"/>
                <a:ea typeface="Meiryo UI" pitchFamily="50" charset="-128"/>
                <a:cs typeface="Meiryo UI" pitchFamily="50" charset="-128"/>
              </a:rPr>
              <a:t>資料の目的・位置づけ</a:t>
            </a:r>
            <a:r>
              <a:rPr lang="en-US" altLang="ja-JP" sz="1600" b="1" dirty="0">
                <a:solidFill>
                  <a:schemeClr val="tx1"/>
                </a:solidFill>
                <a:latin typeface="Meiryo UI" pitchFamily="50" charset="-128"/>
                <a:ea typeface="Meiryo UI" pitchFamily="50" charset="-128"/>
                <a:cs typeface="Meiryo UI" pitchFamily="50" charset="-128"/>
              </a:rPr>
              <a:t>】</a:t>
            </a:r>
          </a:p>
          <a:p>
            <a:pPr marL="288000" indent="-288000" fontAlgn="auto">
              <a:spcBef>
                <a:spcPts val="1200"/>
              </a:spcBef>
              <a:spcAft>
                <a:spcPts val="0"/>
              </a:spcAft>
              <a:buFont typeface="Wingdings" pitchFamily="2" charset="2"/>
              <a:buChar char="u"/>
              <a:defRPr/>
            </a:pPr>
            <a:r>
              <a:rPr lang="ja-JP" altLang="en-US" sz="1600" dirty="0">
                <a:solidFill>
                  <a:schemeClr val="tx1"/>
                </a:solidFill>
                <a:latin typeface="Meiryo UI" pitchFamily="50" charset="-128"/>
                <a:ea typeface="Meiryo UI" pitchFamily="50" charset="-128"/>
                <a:cs typeface="Meiryo UI" pitchFamily="50" charset="-128"/>
              </a:rPr>
              <a:t>本資料は、大都市制度（特別区設置）協議会において</a:t>
            </a:r>
            <a:r>
              <a:rPr lang="ja-JP" altLang="en-US" sz="1600" dirty="0" smtClean="0">
                <a:solidFill>
                  <a:schemeClr val="tx1"/>
                </a:solidFill>
                <a:latin typeface="Meiryo UI" pitchFamily="50" charset="-128"/>
                <a:ea typeface="Meiryo UI" pitchFamily="50" charset="-128"/>
                <a:cs typeface="Meiryo UI" pitchFamily="50" charset="-128"/>
              </a:rPr>
              <a:t>、</a:t>
            </a:r>
            <a:r>
              <a:rPr lang="ja-JP" altLang="en-US" sz="1600" b="1" u="sng" dirty="0" smtClean="0">
                <a:solidFill>
                  <a:schemeClr val="tx1"/>
                </a:solidFill>
                <a:latin typeface="Meiryo UI" pitchFamily="50" charset="-128"/>
                <a:ea typeface="Meiryo UI" pitchFamily="50" charset="-128"/>
                <a:cs typeface="Meiryo UI" pitchFamily="50" charset="-128"/>
              </a:rPr>
              <a:t>区割り案を比較検討するための材料の一つとして、及び特別区の財政運営が将来的に成り立つのか協議するための参考資料</a:t>
            </a:r>
            <a:r>
              <a:rPr lang="ja-JP" altLang="en-US" sz="1600" dirty="0" smtClean="0">
                <a:solidFill>
                  <a:schemeClr val="tx1"/>
                </a:solidFill>
                <a:latin typeface="Meiryo UI" pitchFamily="50" charset="-128"/>
                <a:ea typeface="Meiryo UI" pitchFamily="50" charset="-128"/>
                <a:cs typeface="Meiryo UI" pitchFamily="50" charset="-128"/>
              </a:rPr>
              <a:t>として、</a:t>
            </a:r>
            <a:r>
              <a:rPr lang="ja-JP" altLang="en-US" sz="1600" b="1" u="sng" dirty="0" smtClean="0">
                <a:solidFill>
                  <a:schemeClr val="tx1"/>
                </a:solidFill>
                <a:latin typeface="Meiryo UI" pitchFamily="50" charset="-128"/>
                <a:ea typeface="Meiryo UI" pitchFamily="50" charset="-128"/>
                <a:cs typeface="Meiryo UI" pitchFamily="50" charset="-128"/>
              </a:rPr>
              <a:t>副首都</a:t>
            </a:r>
            <a:r>
              <a:rPr lang="ja-JP" altLang="en-US" sz="1600" b="1" u="sng" dirty="0">
                <a:solidFill>
                  <a:schemeClr val="tx1"/>
                </a:solidFill>
                <a:latin typeface="Meiryo UI" pitchFamily="50" charset="-128"/>
                <a:ea typeface="Meiryo UI" pitchFamily="50" charset="-128"/>
                <a:cs typeface="Meiryo UI" pitchFamily="50" charset="-128"/>
              </a:rPr>
              <a:t>推進局が推計</a:t>
            </a:r>
            <a:r>
              <a:rPr lang="ja-JP" altLang="en-US" sz="1600" dirty="0">
                <a:solidFill>
                  <a:schemeClr val="tx1"/>
                </a:solidFill>
                <a:latin typeface="Meiryo UI" pitchFamily="50" charset="-128"/>
                <a:ea typeface="Meiryo UI" pitchFamily="50" charset="-128"/>
                <a:cs typeface="Meiryo UI" pitchFamily="50" charset="-128"/>
              </a:rPr>
              <a:t>したもの</a:t>
            </a:r>
            <a:endParaRPr lang="en-US" altLang="ja-JP" sz="1600" dirty="0">
              <a:solidFill>
                <a:schemeClr val="tx1"/>
              </a:solidFill>
              <a:latin typeface="Meiryo UI" pitchFamily="50" charset="-128"/>
              <a:ea typeface="Meiryo UI" pitchFamily="50" charset="-128"/>
              <a:cs typeface="Meiryo UI" pitchFamily="50" charset="-128"/>
            </a:endParaRPr>
          </a:p>
          <a:p>
            <a:pPr marL="288000" indent="-288000" fontAlgn="auto">
              <a:spcBef>
                <a:spcPts val="1200"/>
              </a:spcBef>
              <a:spcAft>
                <a:spcPts val="0"/>
              </a:spcAft>
              <a:buFont typeface="Wingdings" pitchFamily="2" charset="2"/>
              <a:buChar char="u"/>
              <a:defRPr/>
            </a:pPr>
            <a:r>
              <a:rPr lang="ja-JP" altLang="en-US" sz="1600" dirty="0">
                <a:solidFill>
                  <a:schemeClr val="tx1"/>
                </a:solidFill>
                <a:latin typeface="Meiryo UI" pitchFamily="50" charset="-128"/>
                <a:ea typeface="Meiryo UI" pitchFamily="50" charset="-128"/>
                <a:cs typeface="Meiryo UI" pitchFamily="50" charset="-128"/>
              </a:rPr>
              <a:t>推計にあたっては</a:t>
            </a:r>
            <a:r>
              <a:rPr lang="ja-JP" altLang="en-US" sz="1600" dirty="0" smtClean="0">
                <a:solidFill>
                  <a:schemeClr val="tx1"/>
                </a:solidFill>
                <a:latin typeface="Meiryo UI" pitchFamily="50" charset="-128"/>
                <a:ea typeface="Meiryo UI" pitchFamily="50" charset="-128"/>
                <a:cs typeface="Meiryo UI" pitchFamily="50" charset="-128"/>
              </a:rPr>
              <a:t>、</a:t>
            </a:r>
            <a:r>
              <a:rPr lang="ja-JP" altLang="en-US" sz="1600" b="1" u="sng" dirty="0" smtClean="0">
                <a:solidFill>
                  <a:schemeClr val="tx1"/>
                </a:solidFill>
                <a:latin typeface="Meiryo UI" pitchFamily="50" charset="-128"/>
                <a:ea typeface="Meiryo UI" pitchFamily="50" charset="-128"/>
                <a:cs typeface="Meiryo UI" pitchFamily="50" charset="-128"/>
              </a:rPr>
              <a:t>大阪市の財政に関する将来推計の数値</a:t>
            </a:r>
            <a:r>
              <a:rPr lang="ja-JP" altLang="en-US" sz="1600" dirty="0" smtClean="0">
                <a:solidFill>
                  <a:schemeClr val="tx1"/>
                </a:solidFill>
                <a:latin typeface="Meiryo UI" pitchFamily="50" charset="-128"/>
                <a:ea typeface="Meiryo UI" pitchFamily="50" charset="-128"/>
                <a:cs typeface="Meiryo UI" pitchFamily="50" charset="-128"/>
              </a:rPr>
              <a:t>を、「特別</a:t>
            </a:r>
            <a:r>
              <a:rPr lang="ja-JP" altLang="en-US" sz="1600" dirty="0">
                <a:solidFill>
                  <a:schemeClr val="tx1"/>
                </a:solidFill>
                <a:latin typeface="Meiryo UI" pitchFamily="50" charset="-128"/>
                <a:ea typeface="Meiryo UI" pitchFamily="50" charset="-128"/>
                <a:cs typeface="Meiryo UI" pitchFamily="50" charset="-128"/>
              </a:rPr>
              <a:t>区（素案</a:t>
            </a:r>
            <a:r>
              <a:rPr lang="ja-JP" altLang="en-US" sz="1600" dirty="0" smtClean="0">
                <a:solidFill>
                  <a:schemeClr val="tx1"/>
                </a:solidFill>
                <a:latin typeface="Meiryo UI" pitchFamily="50" charset="-128"/>
                <a:ea typeface="Meiryo UI" pitchFamily="50" charset="-128"/>
                <a:cs typeface="Meiryo UI" pitchFamily="50" charset="-128"/>
              </a:rPr>
              <a:t>）」で</a:t>
            </a:r>
            <a:r>
              <a:rPr lang="ja-JP" altLang="en-US" sz="1600" dirty="0">
                <a:solidFill>
                  <a:schemeClr val="tx1"/>
                </a:solidFill>
                <a:latin typeface="Meiryo UI" pitchFamily="50" charset="-128"/>
                <a:ea typeface="Meiryo UI" pitchFamily="50" charset="-128"/>
                <a:cs typeface="Meiryo UI" pitchFamily="50" charset="-128"/>
              </a:rPr>
              <a:t>お示しした制度設計案をもとに、</a:t>
            </a:r>
            <a:r>
              <a:rPr lang="ja-JP" altLang="en-US" sz="1600" b="1" u="sng" dirty="0">
                <a:solidFill>
                  <a:schemeClr val="tx1"/>
                </a:solidFill>
                <a:latin typeface="Meiryo UI" pitchFamily="50" charset="-128"/>
                <a:ea typeface="Meiryo UI" pitchFamily="50" charset="-128"/>
                <a:cs typeface="Meiryo UI" pitchFamily="50" charset="-128"/>
              </a:rPr>
              <a:t>特別区分・</a:t>
            </a:r>
            <a:r>
              <a:rPr lang="ja-JP" altLang="en-US" sz="1600" b="1" u="sng" dirty="0" smtClean="0">
                <a:solidFill>
                  <a:schemeClr val="tx1"/>
                </a:solidFill>
                <a:latin typeface="Meiryo UI" pitchFamily="50" charset="-128"/>
                <a:ea typeface="Meiryo UI" pitchFamily="50" charset="-128"/>
                <a:cs typeface="Meiryo UI" pitchFamily="50" charset="-128"/>
              </a:rPr>
              <a:t>大阪府分に仕分け</a:t>
            </a:r>
            <a:r>
              <a:rPr lang="ja-JP" altLang="en-US" sz="1600" dirty="0" smtClean="0">
                <a:solidFill>
                  <a:schemeClr val="tx1"/>
                </a:solidFill>
                <a:latin typeface="Meiryo UI" pitchFamily="50" charset="-128"/>
                <a:ea typeface="Meiryo UI" pitchFamily="50" charset="-128"/>
                <a:cs typeface="Meiryo UI" pitchFamily="50" charset="-128"/>
              </a:rPr>
              <a:t>た</a:t>
            </a:r>
            <a:r>
              <a:rPr lang="ja-JP" altLang="en-US" sz="1600" dirty="0">
                <a:solidFill>
                  <a:schemeClr val="tx1"/>
                </a:solidFill>
                <a:latin typeface="Meiryo UI" pitchFamily="50" charset="-128"/>
                <a:ea typeface="Meiryo UI" pitchFamily="50" charset="-128"/>
                <a:cs typeface="Meiryo UI" pitchFamily="50" charset="-128"/>
              </a:rPr>
              <a:t>後</a:t>
            </a:r>
            <a:r>
              <a:rPr lang="ja-JP" altLang="en-US" sz="1600" dirty="0" smtClean="0">
                <a:solidFill>
                  <a:schemeClr val="tx1"/>
                </a:solidFill>
                <a:latin typeface="Meiryo UI" pitchFamily="50" charset="-128"/>
                <a:ea typeface="Meiryo UI" pitchFamily="50" charset="-128"/>
                <a:cs typeface="Meiryo UI" pitchFamily="50" charset="-128"/>
              </a:rPr>
              <a:t>、これに反映</a:t>
            </a:r>
            <a:r>
              <a:rPr lang="ja-JP" altLang="en-US" sz="1600" dirty="0">
                <a:solidFill>
                  <a:schemeClr val="tx1"/>
                </a:solidFill>
                <a:latin typeface="Meiryo UI" pitchFamily="50" charset="-128"/>
                <a:ea typeface="Meiryo UI" pitchFamily="50" charset="-128"/>
                <a:cs typeface="Meiryo UI" pitchFamily="50" charset="-128"/>
              </a:rPr>
              <a:t>されていない</a:t>
            </a:r>
            <a:r>
              <a:rPr lang="ja-JP" altLang="en-US" sz="1600" b="1" u="sng" dirty="0">
                <a:solidFill>
                  <a:schemeClr val="tx1"/>
                </a:solidFill>
                <a:latin typeface="Meiryo UI" pitchFamily="50" charset="-128"/>
                <a:ea typeface="Meiryo UI" pitchFamily="50" charset="-128"/>
                <a:cs typeface="Meiryo UI" pitchFamily="50" charset="-128"/>
              </a:rPr>
              <a:t>改革効果</a:t>
            </a:r>
            <a:r>
              <a:rPr lang="ja-JP" altLang="en-US" sz="1600" b="1" u="sng" dirty="0" smtClean="0">
                <a:solidFill>
                  <a:schemeClr val="tx1"/>
                </a:solidFill>
                <a:latin typeface="Meiryo UI" pitchFamily="50" charset="-128"/>
                <a:ea typeface="Meiryo UI" pitchFamily="50" charset="-128"/>
                <a:cs typeface="Meiryo UI" pitchFamily="50" charset="-128"/>
              </a:rPr>
              <a:t>額（未反映分）・組織体制の影響額（人件費）・特別</a:t>
            </a:r>
            <a:r>
              <a:rPr lang="ja-JP" altLang="en-US" sz="1600" b="1" u="sng" dirty="0">
                <a:solidFill>
                  <a:schemeClr val="tx1"/>
                </a:solidFill>
                <a:latin typeface="Meiryo UI" pitchFamily="50" charset="-128"/>
                <a:ea typeface="Meiryo UI" pitchFamily="50" charset="-128"/>
                <a:cs typeface="Meiryo UI" pitchFamily="50" charset="-128"/>
              </a:rPr>
              <a:t>区設置に伴う</a:t>
            </a:r>
            <a:r>
              <a:rPr lang="ja-JP" altLang="en-US" sz="1600" b="1" u="sng" dirty="0" smtClean="0">
                <a:solidFill>
                  <a:schemeClr val="tx1"/>
                </a:solidFill>
                <a:latin typeface="Meiryo UI" pitchFamily="50" charset="-128"/>
                <a:ea typeface="Meiryo UI" pitchFamily="50" charset="-128"/>
                <a:cs typeface="Meiryo UI" pitchFamily="50" charset="-128"/>
              </a:rPr>
              <a:t>コストを</a:t>
            </a:r>
            <a:r>
              <a:rPr lang="ja-JP" altLang="en-US" sz="1600" b="1" u="sng" dirty="0">
                <a:solidFill>
                  <a:schemeClr val="tx1"/>
                </a:solidFill>
                <a:latin typeface="Meiryo UI" pitchFamily="50" charset="-128"/>
                <a:ea typeface="Meiryo UI" pitchFamily="50" charset="-128"/>
                <a:cs typeface="Meiryo UI" pitchFamily="50" charset="-128"/>
              </a:rPr>
              <a:t>加味</a:t>
            </a:r>
            <a:r>
              <a:rPr lang="ja-JP" altLang="en-US" sz="1600" dirty="0">
                <a:solidFill>
                  <a:schemeClr val="tx1"/>
                </a:solidFill>
                <a:latin typeface="Meiryo UI" pitchFamily="50" charset="-128"/>
                <a:ea typeface="Meiryo UI" pitchFamily="50" charset="-128"/>
                <a:cs typeface="Meiryo UI" pitchFamily="50" charset="-128"/>
              </a:rPr>
              <a:t>した</a:t>
            </a:r>
            <a:endParaRPr lang="en-US" altLang="ja-JP" sz="1600" dirty="0">
              <a:solidFill>
                <a:schemeClr val="tx1"/>
              </a:solidFill>
              <a:latin typeface="Meiryo UI" pitchFamily="50" charset="-128"/>
              <a:ea typeface="Meiryo UI" pitchFamily="50" charset="-128"/>
              <a:cs typeface="Meiryo UI" pitchFamily="50" charset="-128"/>
            </a:endParaRPr>
          </a:p>
          <a:p>
            <a:pPr marL="288000" indent="-288000" fontAlgn="auto">
              <a:spcBef>
                <a:spcPts val="1200"/>
              </a:spcBef>
              <a:spcAft>
                <a:spcPts val="0"/>
              </a:spcAft>
              <a:buFont typeface="Wingdings" pitchFamily="2" charset="2"/>
              <a:buChar char="u"/>
              <a:defRPr/>
            </a:pPr>
            <a:r>
              <a:rPr lang="ja-JP" altLang="en-US" sz="1600" dirty="0">
                <a:solidFill>
                  <a:schemeClr val="tx1"/>
                </a:solidFill>
                <a:latin typeface="Meiryo UI" pitchFamily="50" charset="-128"/>
                <a:ea typeface="Meiryo UI" pitchFamily="50" charset="-128"/>
                <a:cs typeface="Meiryo UI" pitchFamily="50" charset="-128"/>
              </a:rPr>
              <a:t>なお、本資料</a:t>
            </a:r>
            <a:r>
              <a:rPr lang="ja-JP" altLang="en-US" sz="1600" dirty="0" smtClean="0">
                <a:solidFill>
                  <a:schemeClr val="tx1"/>
                </a:solidFill>
                <a:latin typeface="Meiryo UI" pitchFamily="50" charset="-128"/>
                <a:ea typeface="Meiryo UI" pitchFamily="50" charset="-128"/>
                <a:cs typeface="Meiryo UI" pitchFamily="50" charset="-128"/>
              </a:rPr>
              <a:t>で示した財政推計は、現時点で把握できる数値</a:t>
            </a:r>
            <a:r>
              <a:rPr lang="ja-JP" altLang="en-US" sz="1600" dirty="0">
                <a:solidFill>
                  <a:schemeClr val="tx1"/>
                </a:solidFill>
                <a:latin typeface="Meiryo UI" pitchFamily="50" charset="-128"/>
                <a:ea typeface="Meiryo UI" pitchFamily="50" charset="-128"/>
                <a:cs typeface="Meiryo UI" pitchFamily="50" charset="-128"/>
              </a:rPr>
              <a:t>を基に一定の前提条件をおいたうえで行った極めて粗い試算であり、</a:t>
            </a:r>
            <a:r>
              <a:rPr lang="ja-JP" altLang="en-US" sz="1600" dirty="0" smtClean="0">
                <a:solidFill>
                  <a:schemeClr val="tx1"/>
                </a:solidFill>
                <a:latin typeface="Meiryo UI" pitchFamily="50" charset="-128"/>
                <a:ea typeface="Meiryo UI" pitchFamily="50" charset="-128"/>
                <a:cs typeface="Meiryo UI" pitchFamily="50" charset="-128"/>
              </a:rPr>
              <a:t>今後</a:t>
            </a:r>
            <a:r>
              <a:rPr lang="ja-JP" altLang="en-US" sz="1600" dirty="0">
                <a:solidFill>
                  <a:schemeClr val="tx1"/>
                </a:solidFill>
                <a:latin typeface="Meiryo UI" pitchFamily="50" charset="-128"/>
                <a:ea typeface="Meiryo UI" pitchFamily="50" charset="-128"/>
                <a:cs typeface="Meiryo UI" pitchFamily="50" charset="-128"/>
              </a:rPr>
              <a:t>の景気</a:t>
            </a:r>
            <a:r>
              <a:rPr lang="ja-JP" altLang="en-US" sz="1600" dirty="0" smtClean="0">
                <a:solidFill>
                  <a:schemeClr val="tx1"/>
                </a:solidFill>
                <a:latin typeface="Meiryo UI" pitchFamily="50" charset="-128"/>
                <a:ea typeface="Meiryo UI" pitchFamily="50" charset="-128"/>
                <a:cs typeface="Meiryo UI" pitchFamily="50" charset="-128"/>
              </a:rPr>
              <a:t>動向、地方</a:t>
            </a:r>
            <a:r>
              <a:rPr lang="ja-JP" altLang="en-US" sz="1600" dirty="0">
                <a:solidFill>
                  <a:schemeClr val="tx1"/>
                </a:solidFill>
                <a:latin typeface="Meiryo UI" pitchFamily="50" charset="-128"/>
                <a:ea typeface="Meiryo UI" pitchFamily="50" charset="-128"/>
                <a:cs typeface="Meiryo UI" pitchFamily="50" charset="-128"/>
              </a:rPr>
              <a:t>財政制度の</a:t>
            </a:r>
            <a:r>
              <a:rPr lang="ja-JP" altLang="en-US" sz="1600" dirty="0" smtClean="0">
                <a:solidFill>
                  <a:schemeClr val="tx1"/>
                </a:solidFill>
                <a:latin typeface="Meiryo UI" pitchFamily="50" charset="-128"/>
                <a:ea typeface="Meiryo UI" pitchFamily="50" charset="-128"/>
                <a:cs typeface="Meiryo UI" pitchFamily="50" charset="-128"/>
              </a:rPr>
              <a:t>改正や予算</a:t>
            </a:r>
            <a:r>
              <a:rPr lang="ja-JP" altLang="en-US" sz="1600" dirty="0">
                <a:solidFill>
                  <a:schemeClr val="tx1"/>
                </a:solidFill>
                <a:latin typeface="Meiryo UI" pitchFamily="50" charset="-128"/>
                <a:ea typeface="Meiryo UI" pitchFamily="50" charset="-128"/>
                <a:cs typeface="Meiryo UI" pitchFamily="50" charset="-128"/>
              </a:rPr>
              <a:t>編成等で変動する可能性もあるため、</a:t>
            </a:r>
            <a:r>
              <a:rPr lang="ja-JP" altLang="en-US" sz="1600" b="1" u="sng" dirty="0">
                <a:solidFill>
                  <a:schemeClr val="tx1"/>
                </a:solidFill>
                <a:latin typeface="Meiryo UI" pitchFamily="50" charset="-128"/>
                <a:ea typeface="Meiryo UI" pitchFamily="50" charset="-128"/>
                <a:cs typeface="Meiryo UI" pitchFamily="50" charset="-128"/>
              </a:rPr>
              <a:t>相当の幅をもって見る必要</a:t>
            </a:r>
            <a:r>
              <a:rPr lang="ja-JP" altLang="en-US" sz="1600" dirty="0">
                <a:solidFill>
                  <a:schemeClr val="tx1"/>
                </a:solidFill>
                <a:latin typeface="Meiryo UI" pitchFamily="50" charset="-128"/>
                <a:ea typeface="Meiryo UI" pitchFamily="50" charset="-128"/>
                <a:cs typeface="Meiryo UI" pitchFamily="50" charset="-128"/>
              </a:rPr>
              <a:t>が</a:t>
            </a:r>
            <a:r>
              <a:rPr lang="ja-JP" altLang="en-US" sz="1600" dirty="0" smtClean="0">
                <a:solidFill>
                  <a:schemeClr val="tx1"/>
                </a:solidFill>
                <a:latin typeface="Meiryo UI" pitchFamily="50" charset="-128"/>
                <a:ea typeface="Meiryo UI" pitchFamily="50" charset="-128"/>
                <a:cs typeface="Meiryo UI" pitchFamily="50" charset="-128"/>
              </a:rPr>
              <a:t>ある</a:t>
            </a:r>
            <a:endParaRPr lang="en-US" altLang="ja-JP" sz="1600" dirty="0">
              <a:solidFill>
                <a:schemeClr val="tx1"/>
              </a:solidFill>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表 16"/>
          <p:cNvGraphicFramePr>
            <a:graphicFrameLocks noGrp="1"/>
          </p:cNvGraphicFramePr>
          <p:nvPr>
            <p:extLst/>
          </p:nvPr>
        </p:nvGraphicFramePr>
        <p:xfrm>
          <a:off x="5457056" y="1471986"/>
          <a:ext cx="3960000" cy="5328000"/>
        </p:xfrm>
        <a:graphic>
          <a:graphicData uri="http://schemas.openxmlformats.org/drawingml/2006/table">
            <a:tbl>
              <a:tblPr>
                <a:tableStyleId>{5C22544A-7EE6-4342-B048-85BDC9FD1C3A}</a:tableStyleId>
              </a:tblPr>
              <a:tblGrid>
                <a:gridCol w="972000"/>
                <a:gridCol w="864000"/>
                <a:gridCol w="972000"/>
                <a:gridCol w="1152000"/>
              </a:tblGrid>
              <a:tr h="324000">
                <a:tc rowSpan="2">
                  <a:txBody>
                    <a:bodyPr/>
                    <a:lstStyle/>
                    <a:p>
                      <a:pPr algn="r" rtl="0" fontAlgn="ctr"/>
                      <a:r>
                        <a:rPr lang="en-US" altLang="ja-JP" sz="1100" b="1" u="none" strike="noStrike" dirty="0">
                          <a:effectLst/>
                          <a:latin typeface="Meiryo UI" panose="020B0604030504040204" pitchFamily="50" charset="-128"/>
                          <a:ea typeface="Meiryo UI" panose="020B0604030504040204" pitchFamily="50" charset="-128"/>
                          <a:cs typeface="Meiryo UI" panose="020B0604030504040204" pitchFamily="50" charset="-128"/>
                        </a:rPr>
                        <a:t>14,589</a:t>
                      </a:r>
                      <a:endParaRPr lang="en-US" altLang="ja-JP" sz="11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特別区</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11,123</a:t>
                      </a:r>
                      <a:endParaRPr lang="en-US" altLang="ja-JP" sz="11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r" fontAlgn="ctr"/>
                      <a:r>
                        <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7,109</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4000">
                <a:tc vMerge="1">
                  <a:txBody>
                    <a:bodyPr/>
                    <a:lstStyle/>
                    <a:p>
                      <a:endParaRPr kumimoji="1" lang="ja-JP" altLang="en-US"/>
                    </a:p>
                  </a:txBody>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1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3,466</a:t>
                      </a:r>
                      <a:endParaRPr lang="en-US" altLang="ja-JP" sz="11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tc>
              </a:tr>
              <a:tr h="324000">
                <a:tc rowSpan="2">
                  <a:txBody>
                    <a:bodyPr/>
                    <a:lstStyle/>
                    <a:p>
                      <a:pPr algn="r" rtl="0" fontAlgn="ctr"/>
                      <a:r>
                        <a:rPr lang="en-US" altLang="ja-JP" sz="1100" b="1" u="none" strike="noStrike" dirty="0">
                          <a:effectLst/>
                          <a:latin typeface="Meiryo UI" panose="020B0604030504040204" pitchFamily="50" charset="-128"/>
                          <a:ea typeface="Meiryo UI" panose="020B0604030504040204" pitchFamily="50" charset="-128"/>
                          <a:cs typeface="Meiryo UI" panose="020B0604030504040204" pitchFamily="50" charset="-128"/>
                        </a:rPr>
                        <a:t>4,029</a:t>
                      </a:r>
                      <a:endParaRPr lang="en-US" altLang="ja-JP" sz="11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特別区</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4,029</a:t>
                      </a:r>
                      <a:endParaRPr lang="en-US" altLang="ja-JP" sz="11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r" fontAlgn="ctr"/>
                      <a:r>
                        <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3,155</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4000">
                <a:tc vMerge="1">
                  <a:txBody>
                    <a:bodyPr/>
                    <a:lstStyle/>
                    <a:p>
                      <a:endParaRPr kumimoji="1" lang="ja-JP" altLang="en-US"/>
                    </a:p>
                  </a:txBody>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1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1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tc>
              </a:tr>
              <a:tr h="324000">
                <a:tc rowSpan="2">
                  <a:txBody>
                    <a:bodyPr/>
                    <a:lstStyle/>
                    <a:p>
                      <a:pPr algn="r" rtl="0" fontAlgn="ctr"/>
                      <a:r>
                        <a:rPr lang="en-US" altLang="ja-JP" sz="1100" b="1" u="none" strike="noStrike" dirty="0">
                          <a:effectLst/>
                          <a:latin typeface="Meiryo UI" panose="020B0604030504040204" pitchFamily="50" charset="-128"/>
                          <a:ea typeface="Meiryo UI" panose="020B0604030504040204" pitchFamily="50" charset="-128"/>
                          <a:cs typeface="Meiryo UI" panose="020B0604030504040204" pitchFamily="50" charset="-128"/>
                        </a:rPr>
                        <a:t>1,098</a:t>
                      </a:r>
                      <a:endParaRPr lang="en-US" altLang="ja-JP" sz="11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特別区</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1,098</a:t>
                      </a:r>
                      <a:endParaRPr lang="en-US" altLang="ja-JP" sz="11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r" fontAlgn="ctr"/>
                      <a:r>
                        <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2,210</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4000">
                <a:tc vMerge="1">
                  <a:txBody>
                    <a:bodyPr/>
                    <a:lstStyle/>
                    <a:p>
                      <a:endParaRPr kumimoji="1" lang="ja-JP" altLang="en-US"/>
                    </a:p>
                  </a:txBody>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1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1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tc>
              </a:tr>
              <a:tr h="324000">
                <a:tc rowSpan="2">
                  <a:txBody>
                    <a:bodyPr/>
                    <a:lstStyle/>
                    <a:p>
                      <a:pPr algn="r" rtl="0" fontAlgn="ctr"/>
                      <a:r>
                        <a:rPr lang="en-US" altLang="ja-JP" sz="1100" b="1" u="none" strike="noStrike">
                          <a:effectLst/>
                          <a:latin typeface="Meiryo UI" panose="020B0604030504040204" pitchFamily="50" charset="-128"/>
                          <a:ea typeface="Meiryo UI" panose="020B0604030504040204" pitchFamily="50" charset="-128"/>
                          <a:cs typeface="Meiryo UI" panose="020B0604030504040204" pitchFamily="50" charset="-128"/>
                        </a:rPr>
                        <a:t>1,587</a:t>
                      </a:r>
                      <a:endParaRPr lang="en-US" altLang="ja-JP" sz="11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特別区</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1,084</a:t>
                      </a:r>
                      <a:endParaRPr lang="en-US" altLang="ja-JP" sz="11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r" fontAlgn="ctr"/>
                      <a:r>
                        <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5,459</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4000">
                <a:tc vMerge="1">
                  <a:txBody>
                    <a:bodyPr/>
                    <a:lstStyle/>
                    <a:p>
                      <a:endParaRPr kumimoji="1" lang="ja-JP" altLang="en-US"/>
                    </a:p>
                  </a:txBody>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100" b="1"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503</a:t>
                      </a:r>
                      <a:endParaRPr lang="en-US" altLang="ja-JP" sz="11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tc>
              </a:tr>
              <a:tr h="324000">
                <a:tc rowSpan="2">
                  <a:txBody>
                    <a:bodyPr/>
                    <a:lstStyle/>
                    <a:p>
                      <a:pPr algn="r" rtl="0" fontAlgn="ctr"/>
                      <a:r>
                        <a:rPr lang="en-US" altLang="ja-JP" sz="1100" b="1" u="none" strike="noStrike">
                          <a:effectLst/>
                          <a:latin typeface="Meiryo UI" panose="020B0604030504040204" pitchFamily="50" charset="-128"/>
                          <a:ea typeface="Meiryo UI" panose="020B0604030504040204" pitchFamily="50" charset="-128"/>
                          <a:cs typeface="Meiryo UI" panose="020B0604030504040204" pitchFamily="50" charset="-128"/>
                        </a:rPr>
                        <a:t>386</a:t>
                      </a:r>
                      <a:endParaRPr lang="en-US" altLang="ja-JP" sz="11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特別区</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335</a:t>
                      </a:r>
                      <a:endParaRPr lang="en-US" altLang="ja-JP" sz="11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r" fontAlgn="ctr"/>
                      <a:r>
                        <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1,569</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4000">
                <a:tc vMerge="1">
                  <a:txBody>
                    <a:bodyPr/>
                    <a:lstStyle/>
                    <a:p>
                      <a:endParaRPr kumimoji="1" lang="ja-JP" altLang="en-US"/>
                    </a:p>
                  </a:txBody>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1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51</a:t>
                      </a:r>
                      <a:endParaRPr lang="en-US" altLang="ja-JP" sz="11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tc>
              </a:tr>
              <a:tr h="324000">
                <a:tc rowSpan="2">
                  <a:txBody>
                    <a:bodyPr/>
                    <a:lstStyle/>
                    <a:p>
                      <a:pPr algn="r" rtl="0" fontAlgn="ctr"/>
                      <a:r>
                        <a:rPr lang="en-US" altLang="ja-JP" sz="11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96</a:t>
                      </a:r>
                      <a:endParaRPr lang="en-US" altLang="ja-JP" sz="11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特別区</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96</a:t>
                      </a:r>
                      <a:endParaRPr lang="en-US" altLang="ja-JP" sz="11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r" fontAlgn="ctr"/>
                      <a:r>
                        <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485</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4000">
                <a:tc vMerge="1">
                  <a:txBody>
                    <a:bodyPr/>
                    <a:lstStyle/>
                    <a:p>
                      <a:endParaRPr kumimoji="1" lang="ja-JP" altLang="en-US"/>
                    </a:p>
                  </a:txBody>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1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algn="l"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96000">
                <a:tc rowSpan="2">
                  <a:txBody>
                    <a:bodyPr/>
                    <a:lstStyle/>
                    <a:p>
                      <a:pPr algn="r" rtl="0" fontAlgn="ctr"/>
                      <a:r>
                        <a:rPr lang="en-US" altLang="ja-JP" sz="1100" b="1" u="none" strike="noStrike" dirty="0">
                          <a:effectLst/>
                          <a:latin typeface="Meiryo UI" panose="020B0604030504040204" pitchFamily="50" charset="-128"/>
                          <a:ea typeface="Meiryo UI" panose="020B0604030504040204" pitchFamily="50" charset="-128"/>
                          <a:cs typeface="Meiryo UI" panose="020B0604030504040204" pitchFamily="50" charset="-128"/>
                        </a:rPr>
                        <a:t>54</a:t>
                      </a:r>
                      <a:endParaRPr lang="en-US" altLang="ja-JP" sz="11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特別区</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16</a:t>
                      </a:r>
                      <a:endParaRPr lang="en-US" altLang="ja-JP" sz="11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r" fontAlgn="ctr"/>
                      <a:r>
                        <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164</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96000">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38</a:t>
                      </a:r>
                      <a:endParaRPr lang="en-US" altLang="ja-JP" sz="11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4000">
                <a:tc rowSpan="2">
                  <a:txBody>
                    <a:bodyPr/>
                    <a:lstStyle/>
                    <a:p>
                      <a:pPr algn="r" rtl="0" fontAlgn="ctr"/>
                      <a:r>
                        <a:rPr lang="en-US" altLang="ja-JP" sz="1100" b="1" u="none" strike="noStrike" dirty="0">
                          <a:effectLst/>
                          <a:latin typeface="Meiryo UI" panose="020B0604030504040204" pitchFamily="50" charset="-128"/>
                          <a:ea typeface="Meiryo UI" panose="020B0604030504040204" pitchFamily="50" charset="-128"/>
                          <a:cs typeface="Meiryo UI" panose="020B0604030504040204" pitchFamily="50" charset="-128"/>
                        </a:rPr>
                        <a:t>45</a:t>
                      </a:r>
                      <a:endParaRPr lang="en-US" altLang="ja-JP" sz="11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特別区</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1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r" fontAlgn="ctr"/>
                      <a:r>
                        <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21</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4000">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45</a:t>
                      </a:r>
                      <a:endParaRPr lang="en-US" altLang="ja-JP" sz="11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14" name="正方形/長方形 13"/>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　３　参考資料</a:t>
            </a:r>
          </a:p>
        </p:txBody>
      </p:sp>
      <p:graphicFrame>
        <p:nvGraphicFramePr>
          <p:cNvPr id="2" name="表 1"/>
          <p:cNvGraphicFramePr>
            <a:graphicFrameLocks noGrp="1"/>
          </p:cNvGraphicFramePr>
          <p:nvPr>
            <p:extLst>
              <p:ext uri="{D42A27DB-BD31-4B8C-83A1-F6EECF244321}">
                <p14:modId xmlns:p14="http://schemas.microsoft.com/office/powerpoint/2010/main" val="3029858410"/>
              </p:ext>
            </p:extLst>
          </p:nvPr>
        </p:nvGraphicFramePr>
        <p:xfrm>
          <a:off x="453008" y="1471986"/>
          <a:ext cx="4859641" cy="5328000"/>
        </p:xfrm>
        <a:graphic>
          <a:graphicData uri="http://schemas.openxmlformats.org/drawingml/2006/table">
            <a:tbl>
              <a:tblPr>
                <a:tableStyleId>{5C22544A-7EE6-4342-B048-85BDC9FD1C3A}</a:tableStyleId>
              </a:tblPr>
              <a:tblGrid>
                <a:gridCol w="558498"/>
                <a:gridCol w="773142"/>
                <a:gridCol w="648001"/>
                <a:gridCol w="2880000"/>
              </a:tblGrid>
              <a:tr h="648000">
                <a:tc gridSpan="2">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地下鉄</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r" rtl="0" fontAlgn="ctr"/>
                      <a:r>
                        <a:rPr lang="en-US" altLang="ja-JP" sz="1100" u="none" strike="noStrike" dirty="0">
                          <a:effectLst/>
                          <a:latin typeface="Meiryo UI" panose="020B0604030504040204" pitchFamily="50" charset="-128"/>
                          <a:ea typeface="Meiryo UI" panose="020B0604030504040204" pitchFamily="50" charset="-128"/>
                          <a:cs typeface="Meiryo UI" panose="020B0604030504040204" pitchFamily="50" charset="-128"/>
                        </a:rPr>
                        <a:t>21,698</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fontAlgn="ctr">
                        <a:buFont typeface="Wingdings" panose="05000000000000000000" pitchFamily="2" charset="2"/>
                        <a:buChar char="u"/>
                      </a:pP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地下鉄</a:t>
                      </a:r>
                      <a:r>
                        <a:rPr lang="ja-JP" alt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事業の民営化による一般会計からの繰</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出金削減や</a:t>
                      </a:r>
                      <a:r>
                        <a:rPr lang="ja-JP" alt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固定資産税等の収入及び株式配当収入（民営化後の試算）を</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見込む</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48000">
                <a:tc rowSpan="2">
                  <a:txBody>
                    <a:bodyPr/>
                    <a:lstStyle/>
                    <a:p>
                      <a:pPr algn="ctr" rtl="0" fontAlgn="ctr"/>
                      <a:r>
                        <a:rPr lang="zh-TW"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一般</a:t>
                      </a:r>
                      <a:endParaRPr lang="en-US" altLang="zh-TW"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ctr" rtl="0" fontAlgn="ctr"/>
                      <a:r>
                        <a:rPr lang="zh-TW"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廃棄物</a:t>
                      </a:r>
                      <a:endParaRPr lang="zh-TW"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zh-TW"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収集輸送</a:t>
                      </a:r>
                      <a:endParaRPr lang="zh-TW"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1100" u="none" strike="noStrike" dirty="0">
                          <a:effectLst/>
                          <a:latin typeface="Meiryo UI" panose="020B0604030504040204" pitchFamily="50" charset="-128"/>
                          <a:ea typeface="Meiryo UI" panose="020B0604030504040204" pitchFamily="50" charset="-128"/>
                          <a:cs typeface="Meiryo UI" panose="020B0604030504040204" pitchFamily="50" charset="-128"/>
                        </a:rPr>
                        <a:t>7,184</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rtl="0" fontAlgn="ctr">
                        <a:buFont typeface="Wingdings" panose="05000000000000000000" pitchFamily="2" charset="2"/>
                        <a:buChar char="u"/>
                      </a:pP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収集</a:t>
                      </a:r>
                      <a:r>
                        <a:rPr lang="ja-JP" alt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輸送事業にかかる業務の効率化、職員の</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退職不補充による民間</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委託拡大による経費削減を見込む</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48000">
                <a:tc vMerge="1">
                  <a:txBody>
                    <a:bodyPr/>
                    <a:lstStyle/>
                    <a:p>
                      <a:pPr algn="ctr" rtl="0" fontAlgn="ct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焼却処理</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1100" u="none" strike="noStrike">
                          <a:effectLst/>
                          <a:latin typeface="Meiryo UI" panose="020B0604030504040204" pitchFamily="50" charset="-128"/>
                          <a:ea typeface="Meiryo UI" panose="020B0604030504040204" pitchFamily="50" charset="-128"/>
                          <a:cs typeface="Meiryo UI" panose="020B0604030504040204" pitchFamily="50" charset="-128"/>
                        </a:rPr>
                        <a:t>3,308</a:t>
                      </a:r>
                      <a:endPar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rtl="0" fontAlgn="ctr">
                        <a:buFont typeface="Wingdings" panose="05000000000000000000" pitchFamily="2" charset="2"/>
                        <a:buChar char="u"/>
                      </a:pP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焼却</a:t>
                      </a:r>
                      <a:r>
                        <a:rPr lang="ja-JP" alt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処理事業にかかる工場稼動体制の見直し及び民間運営・民間委託の拡大等による経常経費の</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削減を見込む</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48000">
                <a:tc gridSpan="2">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病院</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r" rtl="0" fontAlgn="ctr"/>
                      <a:r>
                        <a:rPr lang="en-US" altLang="ja-JP" sz="1100" u="none" strike="noStrike" dirty="0">
                          <a:effectLst/>
                          <a:latin typeface="Meiryo UI" panose="020B0604030504040204" pitchFamily="50" charset="-128"/>
                          <a:ea typeface="Meiryo UI" panose="020B0604030504040204" pitchFamily="50" charset="-128"/>
                          <a:cs typeface="Meiryo UI" panose="020B0604030504040204" pitchFamily="50" charset="-128"/>
                        </a:rPr>
                        <a:t>7,046</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fontAlgn="ctr">
                        <a:buFont typeface="Wingdings" panose="05000000000000000000" pitchFamily="2" charset="2"/>
                        <a:buChar char="u"/>
                      </a:pP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府市病院に対する繰</a:t>
                      </a:r>
                      <a:r>
                        <a:rPr lang="ja-JP" alt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出金、負担金の</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削減を見込む</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48000">
                <a:tc gridSpan="2">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バス</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r" rtl="0" fontAlgn="ctr"/>
                      <a:r>
                        <a:rPr lang="en-US" altLang="ja-JP" sz="1100" u="none" strike="noStrike" dirty="0">
                          <a:effectLst/>
                          <a:latin typeface="Meiryo UI" panose="020B0604030504040204" pitchFamily="50" charset="-128"/>
                          <a:ea typeface="Meiryo UI" panose="020B0604030504040204" pitchFamily="50" charset="-128"/>
                          <a:cs typeface="Meiryo UI" panose="020B0604030504040204" pitchFamily="50" charset="-128"/>
                        </a:rPr>
                        <a:t>1,955</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fontAlgn="ctr">
                        <a:buFont typeface="Wingdings" panose="05000000000000000000" pitchFamily="2" charset="2"/>
                        <a:buChar char="u"/>
                      </a:pP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バス</a:t>
                      </a:r>
                      <a:r>
                        <a:rPr lang="ja-JP" alt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事業の民営化による一般会計からの繰出金や運営補助金の</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削減に</a:t>
                      </a:r>
                      <a:r>
                        <a:rPr lang="ja-JP" alt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加え、法人市民税など</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の増収を見込む</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48000">
                <a:tc gridSpan="2">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下水道</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r" rtl="0" fontAlgn="ct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581</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fontAlgn="ctr">
                        <a:buFont typeface="Wingdings" panose="05000000000000000000" pitchFamily="2" charset="2"/>
                        <a:buChar char="u"/>
                      </a:pP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クリアウォーター</a:t>
                      </a:r>
                      <a:r>
                        <a:rPr lang="en-US" altLang="ja-JP" sz="1100" u="none" strike="noStrike" dirty="0">
                          <a:effectLst/>
                          <a:latin typeface="Meiryo UI" panose="020B0604030504040204" pitchFamily="50" charset="-128"/>
                          <a:ea typeface="Meiryo UI" panose="020B0604030504040204" pitchFamily="50" charset="-128"/>
                          <a:cs typeface="Meiryo UI" panose="020B0604030504040204" pitchFamily="50" charset="-128"/>
                        </a:rPr>
                        <a:t>OSAKA</a:t>
                      </a:r>
                      <a:r>
                        <a:rPr lang="ja-JP" alt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株式会社</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が運転</a:t>
                      </a:r>
                      <a:r>
                        <a:rPr lang="ja-JP" alt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維持管理業務を実施するにあたり</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、より</a:t>
                      </a:r>
                      <a:r>
                        <a:rPr lang="ja-JP" alt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効率的な事務執行体制を構築すること</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による削減を見込む</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792000">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港湾</a:t>
                      </a:r>
                      <a:endPar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218</a:t>
                      </a:r>
                      <a:endPar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indent="-171450" algn="l" defTabSz="914400" rtl="0" eaLnBrk="1" fontAlgn="ctr" latinLnBrk="0" hangingPunct="1">
                        <a:lnSpc>
                          <a:spcPct val="100000"/>
                        </a:lnSpc>
                        <a:spcBef>
                          <a:spcPts val="0"/>
                        </a:spcBef>
                        <a:spcAft>
                          <a:spcPts val="0"/>
                        </a:spcAft>
                        <a:buClrTx/>
                        <a:buSzTx/>
                        <a:buFont typeface="Wingdings" panose="05000000000000000000" pitchFamily="2" charset="2"/>
                        <a:buChar char="u"/>
                        <a:tabLst/>
                        <a:defRPr/>
                      </a:pP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港湾管理者統合により、施設の集約・再編等を行うなど、物流機能の強化を図ることによる大阪港・堺泉北港・阪南港の入港料等の増収を見込む</a:t>
                      </a:r>
                      <a:endPar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48000">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TW"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産業技術総合研究所</a:t>
                      </a:r>
                      <a:br>
                        <a:rPr lang="zh-TW"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br>
                      <a:r>
                        <a:rPr lang="zh-TW"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工業研究所</a:t>
                      </a:r>
                      <a:endParaRPr lang="zh-TW"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66</a:t>
                      </a:r>
                      <a:endPar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indent="-171450" algn="l" defTabSz="914400" rtl="0" eaLnBrk="1" fontAlgn="ctr" latinLnBrk="0" hangingPunct="1">
                        <a:lnSpc>
                          <a:spcPct val="100000"/>
                        </a:lnSpc>
                        <a:spcBef>
                          <a:spcPts val="0"/>
                        </a:spcBef>
                        <a:spcAft>
                          <a:spcPts val="0"/>
                        </a:spcAft>
                        <a:buClrTx/>
                        <a:buSzTx/>
                        <a:buFont typeface="Wingdings" panose="05000000000000000000" pitchFamily="2" charset="2"/>
                        <a:buChar char="u"/>
                        <a:tabLst/>
                        <a:defRPr/>
                      </a:pP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両研究所の統合に伴う役職員や管理費等の削減を見込む</a:t>
                      </a:r>
                      <a:endPar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3036204104"/>
              </p:ext>
            </p:extLst>
          </p:nvPr>
        </p:nvGraphicFramePr>
        <p:xfrm>
          <a:off x="453008" y="679306"/>
          <a:ext cx="4859640" cy="432000"/>
        </p:xfrm>
        <a:graphic>
          <a:graphicData uri="http://schemas.openxmlformats.org/drawingml/2006/table">
            <a:tbl>
              <a:tblPr firstRow="1" bandRow="1">
                <a:tableStyleId>{5C22544A-7EE6-4342-B048-85BDC9FD1C3A}</a:tableStyleId>
              </a:tblPr>
              <a:tblGrid>
                <a:gridCol w="1331640"/>
                <a:gridCol w="648072"/>
                <a:gridCol w="2879928"/>
              </a:tblGrid>
              <a:tr h="432000">
                <a:tc>
                  <a:txBody>
                    <a:bodyPr/>
                    <a:lstStyle/>
                    <a:p>
                      <a:pPr algn="ctr" rtl="0" fontAlgn="ctr"/>
                      <a:r>
                        <a:rPr lang="ja-JP" altLang="en-US" sz="11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項目</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rtl="0" fontAlgn="ctr"/>
                      <a:r>
                        <a:rPr lang="ja-JP" altLang="en-US" sz="105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改革</a:t>
                      </a:r>
                      <a:endParaRPr lang="en-US" altLang="ja-JP" sz="105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rtl="0" fontAlgn="ctr"/>
                      <a:r>
                        <a:rPr lang="ja-JP" altLang="en-US" sz="105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効果額</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rtl="0" fontAlgn="ctr"/>
                      <a:r>
                        <a:rPr lang="ja-JP" altLang="en-US" sz="105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効果の内容</a:t>
                      </a:r>
                      <a:endParaRPr lang="ja-JP" altLang="en-US" sz="105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bl>
          </a:graphicData>
        </a:graphic>
      </p:graphicFrame>
      <p:graphicFrame>
        <p:nvGraphicFramePr>
          <p:cNvPr id="9" name="表 8"/>
          <p:cNvGraphicFramePr>
            <a:graphicFrameLocks noGrp="1"/>
          </p:cNvGraphicFramePr>
          <p:nvPr>
            <p:extLst/>
          </p:nvPr>
        </p:nvGraphicFramePr>
        <p:xfrm>
          <a:off x="5457496" y="679306"/>
          <a:ext cx="3960000" cy="432000"/>
        </p:xfrm>
        <a:graphic>
          <a:graphicData uri="http://schemas.openxmlformats.org/drawingml/2006/table">
            <a:tbl>
              <a:tblPr firstRow="1" bandRow="1">
                <a:tableStyleId>{5C22544A-7EE6-4342-B048-85BDC9FD1C3A}</a:tableStyleId>
              </a:tblPr>
              <a:tblGrid>
                <a:gridCol w="2808000"/>
                <a:gridCol w="1152000"/>
              </a:tblGrid>
              <a:tr h="432000">
                <a:tc>
                  <a:txBody>
                    <a:bodyPr/>
                    <a:lstStyle/>
                    <a:p>
                      <a:pPr algn="ctr" rtl="0" fontAlgn="ctr"/>
                      <a:r>
                        <a:rPr lang="ja-JP" altLang="en-US" sz="1100" b="1"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財政シミュレーションの反映額</a:t>
                      </a:r>
                      <a:endParaRPr lang="en-US" altLang="zh-TW" sz="1100" b="1"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rtl="0" fontAlgn="ct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財政シミュレーション</a:t>
                      </a: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反映時の控除</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bl>
          </a:graphicData>
        </a:graphic>
      </p:graphicFrame>
      <p:sp>
        <p:nvSpPr>
          <p:cNvPr id="5" name="テキスト ボックス 4"/>
          <p:cNvSpPr txBox="1"/>
          <p:nvPr/>
        </p:nvSpPr>
        <p:spPr>
          <a:xfrm>
            <a:off x="1730056" y="1229414"/>
            <a:ext cx="792088" cy="241980"/>
          </a:xfrm>
          <a:prstGeom prst="rect">
            <a:avLst/>
          </a:prstGeom>
          <a:noFill/>
        </p:spPr>
        <p:txBody>
          <a:bodyPr wrap="square" lIns="36000" tIns="36000" rIns="36000" bIns="36000" rtlCol="0">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（百万円）</a:t>
            </a:r>
          </a:p>
        </p:txBody>
      </p:sp>
      <p:sp>
        <p:nvSpPr>
          <p:cNvPr id="12" name="テキスト ボックス 11"/>
          <p:cNvSpPr txBox="1"/>
          <p:nvPr/>
        </p:nvSpPr>
        <p:spPr>
          <a:xfrm>
            <a:off x="5745088" y="1229414"/>
            <a:ext cx="792088" cy="241980"/>
          </a:xfrm>
          <a:prstGeom prst="rect">
            <a:avLst/>
          </a:prstGeom>
          <a:noFill/>
        </p:spPr>
        <p:txBody>
          <a:bodyPr wrap="square" lIns="36000" tIns="36000" rIns="36000" bIns="36000" rtlCol="0">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（百万円）</a:t>
            </a:r>
          </a:p>
        </p:txBody>
      </p:sp>
      <p:sp>
        <p:nvSpPr>
          <p:cNvPr id="4" name="正方形/長方形 3"/>
          <p:cNvSpPr/>
          <p:nvPr/>
        </p:nvSpPr>
        <p:spPr>
          <a:xfrm>
            <a:off x="5457056" y="679306"/>
            <a:ext cx="2808312" cy="612068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 name="正方形/長方形 5"/>
          <p:cNvSpPr/>
          <p:nvPr/>
        </p:nvSpPr>
        <p:spPr>
          <a:xfrm>
            <a:off x="8301880" y="1111354"/>
            <a:ext cx="1259632" cy="349702"/>
          </a:xfrm>
          <a:prstGeom prst="rect">
            <a:avLst/>
          </a:prstGeom>
        </p:spPr>
        <p:txBody>
          <a:bodyPr wrap="square" lIns="36000" tIns="36000" rIns="36000" bIns="36000">
            <a:spAutoFit/>
          </a:bodyPr>
          <a:lstStyle/>
          <a:p>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H</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年度までの</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　予算</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反映分等</a:t>
            </a:r>
            <a:endParaRPr lang="ja-JP" altLang="en-US" sz="900" dirty="0"/>
          </a:p>
        </p:txBody>
      </p:sp>
      <p:sp>
        <p:nvSpPr>
          <p:cNvPr id="13" name="テキスト ボックス 12"/>
          <p:cNvSpPr txBox="1"/>
          <p:nvPr/>
        </p:nvSpPr>
        <p:spPr>
          <a:xfrm>
            <a:off x="5733784" y="408860"/>
            <a:ext cx="3059832" cy="241980"/>
          </a:xfrm>
          <a:prstGeom prst="rect">
            <a:avLst/>
          </a:prstGeom>
          <a:noFill/>
        </p:spPr>
        <p:txBody>
          <a:bodyPr wrap="square" lIns="36000" tIns="36000" rIns="36000" bIns="36000" rtlCol="0">
            <a:spAutoFit/>
          </a:bodyPr>
          <a:lstStyle/>
          <a:p>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数値については</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48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年度時点の推計値</a:t>
            </a:r>
          </a:p>
        </p:txBody>
      </p:sp>
      <p:sp>
        <p:nvSpPr>
          <p:cNvPr id="15" name="正方形/長方形 14"/>
          <p:cNvSpPr/>
          <p:nvPr/>
        </p:nvSpPr>
        <p:spPr>
          <a:xfrm>
            <a:off x="1698713" y="19002"/>
            <a:ext cx="7427033" cy="369332"/>
          </a:xfrm>
          <a:prstGeom prst="rect">
            <a:avLst/>
          </a:prstGeom>
        </p:spPr>
        <p:txBody>
          <a:bodyPr wrap="none">
            <a:spAutoFit/>
          </a:bodyPr>
          <a:lstStyle/>
          <a:p>
            <a:r>
              <a:rPr lang="ja-JP" altLang="en-US" b="1" dirty="0" smtClean="0">
                <a:latin typeface="Meiryo UI" pitchFamily="50" charset="-128"/>
                <a:ea typeface="Meiryo UI" pitchFamily="50" charset="-128"/>
                <a:cs typeface="Meiryo UI" pitchFamily="50" charset="-128"/>
              </a:rPr>
              <a:t>（２）</a:t>
            </a:r>
            <a:r>
              <a:rPr lang="en-US" altLang="ja-JP" b="1" dirty="0">
                <a:latin typeface="Meiryo UI" pitchFamily="50" charset="-128"/>
                <a:ea typeface="Meiryo UI" pitchFamily="50" charset="-128"/>
                <a:cs typeface="Meiryo UI" pitchFamily="50" charset="-128"/>
              </a:rPr>
              <a:t>AB</a:t>
            </a:r>
            <a:r>
              <a:rPr lang="ja-JP" altLang="en-US" b="1" dirty="0">
                <a:latin typeface="Meiryo UI" pitchFamily="50" charset="-128"/>
                <a:ea typeface="Meiryo UI" pitchFamily="50" charset="-128"/>
                <a:cs typeface="Meiryo UI" pitchFamily="50" charset="-128"/>
              </a:rPr>
              <a:t>項目関係の改革効果</a:t>
            </a:r>
            <a:r>
              <a:rPr lang="ja-JP" altLang="en-US" b="1" dirty="0" smtClean="0">
                <a:latin typeface="Meiryo UI" pitchFamily="50" charset="-128"/>
                <a:ea typeface="Meiryo UI" pitchFamily="50" charset="-128"/>
                <a:cs typeface="Meiryo UI" pitchFamily="50" charset="-128"/>
              </a:rPr>
              <a:t>額</a:t>
            </a:r>
            <a:r>
              <a:rPr lang="ja-JP" altLang="en-US" b="1" dirty="0">
                <a:latin typeface="Meiryo UI" pitchFamily="50" charset="-128"/>
                <a:ea typeface="Meiryo UI" pitchFamily="50" charset="-128"/>
                <a:cs typeface="Meiryo UI" pitchFamily="50" charset="-128"/>
              </a:rPr>
              <a:t>（未反映分）</a:t>
            </a:r>
            <a:r>
              <a:rPr lang="ja-JP" altLang="en-US" b="1" dirty="0" smtClean="0">
                <a:latin typeface="Meiryo UI" pitchFamily="50" charset="-128"/>
                <a:ea typeface="Meiryo UI" pitchFamily="50" charset="-128"/>
                <a:cs typeface="Meiryo UI" pitchFamily="50" charset="-128"/>
              </a:rPr>
              <a:t>の</a:t>
            </a:r>
            <a:r>
              <a:rPr lang="ja-JP" altLang="en-US" b="1" dirty="0">
                <a:latin typeface="Meiryo UI" pitchFamily="50" charset="-128"/>
                <a:ea typeface="Meiryo UI" pitchFamily="50" charset="-128"/>
                <a:cs typeface="Meiryo UI" pitchFamily="50" charset="-128"/>
              </a:rPr>
              <a:t>内訳</a:t>
            </a:r>
            <a:r>
              <a:rPr lang="ja-JP" altLang="en-US" sz="1100" dirty="0">
                <a:latin typeface="Meiryo UI" pitchFamily="50" charset="-128"/>
                <a:ea typeface="Meiryo UI" pitchFamily="50" charset="-128"/>
                <a:cs typeface="Meiryo UI" pitchFamily="50" charset="-128"/>
              </a:rPr>
              <a:t>（一般財源・継続的効果のみ）</a:t>
            </a:r>
          </a:p>
        </p:txBody>
      </p:sp>
      <p:sp>
        <p:nvSpPr>
          <p:cNvPr id="16"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１７</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5144322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13"/>
          <p:cNvGraphicFramePr>
            <a:graphicFrameLocks noGrp="1"/>
          </p:cNvGraphicFramePr>
          <p:nvPr>
            <p:extLst/>
          </p:nvPr>
        </p:nvGraphicFramePr>
        <p:xfrm>
          <a:off x="5457056" y="1341360"/>
          <a:ext cx="3960000" cy="5328000"/>
        </p:xfrm>
        <a:graphic>
          <a:graphicData uri="http://schemas.openxmlformats.org/drawingml/2006/table">
            <a:tbl>
              <a:tblPr>
                <a:tableStyleId>{5C22544A-7EE6-4342-B048-85BDC9FD1C3A}</a:tableStyleId>
              </a:tblPr>
              <a:tblGrid>
                <a:gridCol w="972000"/>
                <a:gridCol w="864000"/>
                <a:gridCol w="972000"/>
                <a:gridCol w="1152000"/>
              </a:tblGrid>
              <a:tr h="324000">
                <a:tc rowSpan="2">
                  <a:txBody>
                    <a:bodyPr/>
                    <a:lstStyle/>
                    <a:p>
                      <a:pPr algn="r" rtl="0" fontAlgn="ctr"/>
                      <a:r>
                        <a:rPr lang="en-US" altLang="ja-JP" sz="1100" b="1"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16</a:t>
                      </a:r>
                      <a:endParaRPr lang="en-US" altLang="ja-JP" sz="11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特別区</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1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r" fontAlgn="ct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76</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4000">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16</a:t>
                      </a:r>
                      <a:endParaRPr lang="en-US" altLang="ja-JP" sz="11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4000">
                <a:tc rowSpan="2">
                  <a:txBody>
                    <a:bodyPr/>
                    <a:lstStyle/>
                    <a:p>
                      <a:pPr algn="r" rtl="0" fontAlgn="ctr"/>
                      <a:r>
                        <a:rPr lang="en-US" altLang="ja-JP"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特別区</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r" fontAlgn="ct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1,121</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4000">
                <a:tc vMerge="1">
                  <a:txBody>
                    <a:bodyPr/>
                    <a:lstStyle/>
                    <a:p>
                      <a:endParaRPr kumimoji="1" lang="ja-JP" altLang="en-US"/>
                    </a:p>
                  </a:txBody>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ー</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tc>
              </a:tr>
              <a:tr h="324000">
                <a:tc rowSpan="2">
                  <a:txBody>
                    <a:bodyPr/>
                    <a:lstStyle/>
                    <a:p>
                      <a:pPr algn="r" rtl="0" fontAlgn="ctr"/>
                      <a:r>
                        <a:rPr lang="en-US" altLang="ja-JP"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特別区</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r" fontAlgn="ctr"/>
                      <a:r>
                        <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546</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4000">
                <a:tc vMerge="1">
                  <a:txBody>
                    <a:bodyPr/>
                    <a:lstStyle/>
                    <a:p>
                      <a:endParaRPr kumimoji="1" lang="ja-JP" altLang="en-US"/>
                    </a:p>
                  </a:txBody>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ー</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tc>
              </a:tr>
              <a:tr h="324000">
                <a:tc rowSpan="2">
                  <a:txBody>
                    <a:bodyPr/>
                    <a:lstStyle/>
                    <a:p>
                      <a:pPr algn="r" fontAlgn="ctr"/>
                      <a:r>
                        <a:rPr lang="en-US" altLang="ja-JP"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特別区</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r" fontAlgn="ct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253</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4000">
                <a:tc vMerge="1">
                  <a:txBody>
                    <a:bodyPr/>
                    <a:lstStyle/>
                    <a:p>
                      <a:endParaRPr kumimoji="1" lang="ja-JP" altLang="en-US"/>
                    </a:p>
                  </a:txBody>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ー</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tc>
              </a:tr>
              <a:tr h="324000">
                <a:tc rowSpan="2">
                  <a:txBody>
                    <a:bodyPr/>
                    <a:lstStyle/>
                    <a:p>
                      <a:pPr algn="r" rtl="0" fontAlgn="ctr"/>
                      <a:r>
                        <a:rPr lang="en-US" altLang="ja-JP"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特別区</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r" fontAlgn="ct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198</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4000">
                <a:tc vMerge="1">
                  <a:txBody>
                    <a:bodyPr/>
                    <a:lstStyle/>
                    <a:p>
                      <a:endParaRPr kumimoji="1" lang="ja-JP" altLang="en-US"/>
                    </a:p>
                  </a:txBody>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ー</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tc>
              </a:tr>
              <a:tr h="324000">
                <a:tc rowSpan="2">
                  <a:txBody>
                    <a:bodyPr/>
                    <a:lstStyle/>
                    <a:p>
                      <a:pPr algn="r" rtl="0" fontAlgn="ctr"/>
                      <a:r>
                        <a:rPr lang="en-US" altLang="ja-JP"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特別区</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r" fontAlgn="ct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143</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4000">
                <a:tc vMerge="1">
                  <a:txBody>
                    <a:bodyPr/>
                    <a:lstStyle/>
                    <a:p>
                      <a:endParaRPr kumimoji="1" lang="ja-JP" altLang="en-US"/>
                    </a:p>
                  </a:txBody>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ー</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tc>
              </a:tr>
              <a:tr h="396000">
                <a:tc rowSpan="2">
                  <a:txBody>
                    <a:bodyPr/>
                    <a:lstStyle/>
                    <a:p>
                      <a:pPr algn="r" rtl="0" fontAlgn="ctr"/>
                      <a:r>
                        <a:rPr lang="en-US" altLang="ja-JP"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特別区</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r" fontAlgn="ct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131</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96000">
                <a:tc vMerge="1">
                  <a:txBody>
                    <a:bodyPr/>
                    <a:lstStyle/>
                    <a:p>
                      <a:endParaRPr kumimoji="1" lang="ja-JP" altLang="en-US"/>
                    </a:p>
                  </a:txBody>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ー</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tc>
              </a:tr>
              <a:tr h="324000">
                <a:tc rowSpan="2">
                  <a:txBody>
                    <a:bodyPr/>
                    <a:lstStyle/>
                    <a:p>
                      <a:pPr algn="r" rtl="0" fontAlgn="ctr"/>
                      <a:r>
                        <a:rPr lang="en-US" altLang="ja-JP"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特別区</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r" fontAlgn="ct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86</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4000">
                <a:tc vMerge="1">
                  <a:txBody>
                    <a:bodyPr/>
                    <a:lstStyle/>
                    <a:p>
                      <a:endParaRPr kumimoji="1" lang="ja-JP" altLang="en-US"/>
                    </a:p>
                  </a:txBody>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ー</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tc>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3308301649"/>
              </p:ext>
            </p:extLst>
          </p:nvPr>
        </p:nvGraphicFramePr>
        <p:xfrm>
          <a:off x="344488" y="1341360"/>
          <a:ext cx="4968161" cy="5328000"/>
        </p:xfrm>
        <a:graphic>
          <a:graphicData uri="http://schemas.openxmlformats.org/drawingml/2006/table">
            <a:tbl>
              <a:tblPr>
                <a:tableStyleId>{5C22544A-7EE6-4342-B048-85BDC9FD1C3A}</a:tableStyleId>
              </a:tblPr>
              <a:tblGrid>
                <a:gridCol w="1296144"/>
                <a:gridCol w="576064"/>
                <a:gridCol w="3095953"/>
              </a:tblGrid>
              <a:tr h="648000">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TW"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公衆衛生研究所</a:t>
                      </a:r>
                      <a:br>
                        <a:rPr lang="zh-TW"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zh-TW"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環境科学研究所</a:t>
                      </a:r>
                      <a:endParaRPr lang="zh-TW"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92</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indent="-171450" algn="l" defTabSz="914400" rtl="0" eaLnBrk="1" fontAlgn="ctr" latinLnBrk="0" hangingPunct="1">
                        <a:lnSpc>
                          <a:spcPct val="100000"/>
                        </a:lnSpc>
                        <a:spcBef>
                          <a:spcPts val="0"/>
                        </a:spcBef>
                        <a:spcAft>
                          <a:spcPts val="0"/>
                        </a:spcAft>
                        <a:buClrTx/>
                        <a:buSzTx/>
                        <a:buFont typeface="Wingdings" panose="05000000000000000000" pitchFamily="2" charset="2"/>
                        <a:buChar char="u"/>
                        <a:tabLst/>
                        <a:defRPr/>
                      </a:pP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栄養専門学校廃止に伴う人員削減、両研究所の統合に伴う管理部門職員の削減を見込む</a:t>
                      </a:r>
                      <a:endPar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48000">
                <a:tc>
                  <a:txBody>
                    <a:bodyPr/>
                    <a:lstStyle/>
                    <a:p>
                      <a:pPr algn="ctr" fontAlgn="ct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大学</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1,121</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fontAlgn="ctr">
                        <a:buFont typeface="Wingdings" panose="05000000000000000000" pitchFamily="2" charset="2"/>
                        <a:buChar char="u"/>
                      </a:pP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運営費</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交付金</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の削減額を計上</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48000">
                <a:tc>
                  <a:txBody>
                    <a:bodyPr/>
                    <a:lstStyle/>
                    <a:p>
                      <a:pPr algn="ctr" rtl="0" fontAlgn="ct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公営住宅</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546</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rtl="0" fontAlgn="ctr">
                        <a:buFont typeface="Wingdings" panose="05000000000000000000" pitchFamily="2" charset="2"/>
                        <a:buChar char="u"/>
                      </a:pP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大阪市の公社</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委託料削減額を</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計上</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48000">
                <a:tc>
                  <a:txBody>
                    <a:bodyPr/>
                    <a:lstStyle/>
                    <a:p>
                      <a:pPr algn="ctr" fontAlgn="ctr"/>
                      <a:r>
                        <a:rPr lang="zh-TW"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保健医療財団</a:t>
                      </a:r>
                      <a:br>
                        <a:rPr lang="zh-TW"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zh-TW"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環境保健協会</a:t>
                      </a:r>
                      <a:endParaRPr lang="zh-TW"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253</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fontAlgn="ctr">
                        <a:buFont typeface="Wingdings" panose="05000000000000000000" pitchFamily="2" charset="2"/>
                        <a:buChar char="u"/>
                      </a:pP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保健医療財団における</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財政構造改革</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プラン</a:t>
                      </a: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案</a:t>
                      </a: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基づく運営費補助の見直し及び経営改善等に</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よる大阪府</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補助金の</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削減額を計上 </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48000">
                <a:tc>
                  <a:txBody>
                    <a:bodyPr/>
                    <a:lstStyle/>
                    <a:p>
                      <a:pPr algn="ctr" rtl="0" fontAlgn="ct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弘済院</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198</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rtl="0" fontAlgn="ctr">
                        <a:buFont typeface="Wingdings" panose="05000000000000000000" pitchFamily="2" charset="2"/>
                        <a:buChar char="u"/>
                      </a:pP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養護</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老人ホーム廃止による</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経費削減額を計上</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48000">
                <a:tc>
                  <a:txBody>
                    <a:bodyPr/>
                    <a:lstStyle/>
                    <a:p>
                      <a:pPr algn="ctr" fontAlgn="ct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大型児童館</a:t>
                      </a:r>
                      <a:endPar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ビッグバン</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キッズプラザ大阪</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143</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fontAlgn="ctr">
                        <a:buFont typeface="Wingdings" panose="05000000000000000000" pitchFamily="2" charset="2"/>
                        <a:buChar char="u"/>
                      </a:pP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ビッグバン</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における業務内容の見直し及びキッズプラザ大阪におけるこれまでの収支改善の</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取組み</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による経費</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削減額を計上</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792000">
                <a:tc>
                  <a:txBody>
                    <a:bodyPr/>
                    <a:lstStyle/>
                    <a:p>
                      <a:pPr algn="ctr" fontAlgn="ct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こども青少年施設</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131</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fontAlgn="ctr">
                        <a:buFont typeface="Wingdings" panose="05000000000000000000" pitchFamily="2" charset="2"/>
                        <a:buChar char="u"/>
                      </a:pP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大阪府・大阪市施設</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の役割分担に基づき、伊賀青少年野外活動センター、びわ湖青少年の家及び青少年センターを見直し、</a:t>
                      </a:r>
                      <a:r>
                        <a:rPr lang="en-US" altLang="ja-JP"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施設の運営経費の</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削減額を計上</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48000">
                <a:tc>
                  <a:txBody>
                    <a:bodyPr/>
                    <a:lstStyle/>
                    <a:p>
                      <a:pPr algn="ctr" fontAlgn="ct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ドーンセンター</a:t>
                      </a:r>
                      <a:b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クレオ大阪</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86</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fontAlgn="ctr">
                        <a:buFont typeface="Wingdings" panose="05000000000000000000" pitchFamily="2" charset="2"/>
                        <a:buChar char="u"/>
                      </a:pP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大阪市</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施設の全体最適化に</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よるクレオ大阪（</a:t>
                      </a: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館）の経費削減額を計上</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5" name="テキスト ボックス 4"/>
          <p:cNvSpPr txBox="1"/>
          <p:nvPr/>
        </p:nvSpPr>
        <p:spPr>
          <a:xfrm>
            <a:off x="1511688" y="1099380"/>
            <a:ext cx="792088" cy="241980"/>
          </a:xfrm>
          <a:prstGeom prst="rect">
            <a:avLst/>
          </a:prstGeom>
          <a:noFill/>
        </p:spPr>
        <p:txBody>
          <a:bodyPr wrap="square" lIns="36000" tIns="36000" rIns="36000" bIns="36000" rtlCol="0">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（百万円）</a:t>
            </a:r>
          </a:p>
        </p:txBody>
      </p:sp>
      <p:sp>
        <p:nvSpPr>
          <p:cNvPr id="13" name="テキスト ボックス 12"/>
          <p:cNvSpPr txBox="1"/>
          <p:nvPr/>
        </p:nvSpPr>
        <p:spPr>
          <a:xfrm>
            <a:off x="5745088" y="1098788"/>
            <a:ext cx="792088" cy="241980"/>
          </a:xfrm>
          <a:prstGeom prst="rect">
            <a:avLst/>
          </a:prstGeom>
          <a:noFill/>
        </p:spPr>
        <p:txBody>
          <a:bodyPr wrap="square" lIns="36000" tIns="36000" rIns="36000" bIns="36000" rtlCol="0">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（百万円）</a:t>
            </a:r>
          </a:p>
        </p:txBody>
      </p:sp>
      <p:graphicFrame>
        <p:nvGraphicFramePr>
          <p:cNvPr id="15" name="表 14"/>
          <p:cNvGraphicFramePr>
            <a:graphicFrameLocks noGrp="1"/>
          </p:cNvGraphicFramePr>
          <p:nvPr>
            <p:extLst>
              <p:ext uri="{D42A27DB-BD31-4B8C-83A1-F6EECF244321}">
                <p14:modId xmlns:p14="http://schemas.microsoft.com/office/powerpoint/2010/main" val="3168437963"/>
              </p:ext>
            </p:extLst>
          </p:nvPr>
        </p:nvGraphicFramePr>
        <p:xfrm>
          <a:off x="344488" y="548680"/>
          <a:ext cx="4968160" cy="432000"/>
        </p:xfrm>
        <a:graphic>
          <a:graphicData uri="http://schemas.openxmlformats.org/drawingml/2006/table">
            <a:tbl>
              <a:tblPr firstRow="1" bandRow="1">
                <a:tableStyleId>{5C22544A-7EE6-4342-B048-85BDC9FD1C3A}</a:tableStyleId>
              </a:tblPr>
              <a:tblGrid>
                <a:gridCol w="1296144"/>
                <a:gridCol w="576064"/>
                <a:gridCol w="3095952"/>
              </a:tblGrid>
              <a:tr h="432000">
                <a:tc>
                  <a:txBody>
                    <a:bodyPr/>
                    <a:lstStyle/>
                    <a:p>
                      <a:pPr algn="ctr" rtl="0" fontAlgn="ctr"/>
                      <a:r>
                        <a:rPr lang="ja-JP" altLang="en-US" sz="11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項目</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rtl="0" fontAlgn="ctr"/>
                      <a:r>
                        <a:rPr lang="ja-JP" altLang="en-US" sz="105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改革</a:t>
                      </a:r>
                      <a:endParaRPr lang="en-US" altLang="ja-JP" sz="105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rtl="0" fontAlgn="ctr"/>
                      <a:r>
                        <a:rPr lang="ja-JP" altLang="en-US" sz="105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効果額</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rtl="0" fontAlgn="ctr"/>
                      <a:r>
                        <a:rPr lang="ja-JP" altLang="en-US" sz="105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効果の内容</a:t>
                      </a:r>
                      <a:endParaRPr lang="ja-JP" altLang="en-US" sz="105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bl>
          </a:graphicData>
        </a:graphic>
      </p:graphicFrame>
      <p:graphicFrame>
        <p:nvGraphicFramePr>
          <p:cNvPr id="16" name="表 15"/>
          <p:cNvGraphicFramePr>
            <a:graphicFrameLocks noGrp="1"/>
          </p:cNvGraphicFramePr>
          <p:nvPr>
            <p:extLst/>
          </p:nvPr>
        </p:nvGraphicFramePr>
        <p:xfrm>
          <a:off x="5457496" y="548680"/>
          <a:ext cx="3960000" cy="432000"/>
        </p:xfrm>
        <a:graphic>
          <a:graphicData uri="http://schemas.openxmlformats.org/drawingml/2006/table">
            <a:tbl>
              <a:tblPr firstRow="1" bandRow="1">
                <a:tableStyleId>{5C22544A-7EE6-4342-B048-85BDC9FD1C3A}</a:tableStyleId>
              </a:tblPr>
              <a:tblGrid>
                <a:gridCol w="2808000"/>
                <a:gridCol w="1152000"/>
              </a:tblGrid>
              <a:tr h="432000">
                <a:tc>
                  <a:txBody>
                    <a:bodyPr/>
                    <a:lstStyle/>
                    <a:p>
                      <a:pPr algn="ctr" rtl="0" fontAlgn="ctr"/>
                      <a:r>
                        <a:rPr lang="ja-JP" altLang="en-US" sz="1100" b="1"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財政シミュレーションの反映額</a:t>
                      </a:r>
                      <a:endParaRPr lang="en-US" altLang="zh-TW" sz="1100" b="1"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rtl="0" fontAlgn="ct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財政シミュレーション</a:t>
                      </a: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反映時の控除</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bl>
          </a:graphicData>
        </a:graphic>
      </p:graphicFrame>
      <p:sp>
        <p:nvSpPr>
          <p:cNvPr id="12" name="正方形/長方形 11"/>
          <p:cNvSpPr/>
          <p:nvPr/>
        </p:nvSpPr>
        <p:spPr>
          <a:xfrm>
            <a:off x="5457056" y="548680"/>
            <a:ext cx="2808000" cy="612068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1" name="正方形/長方形 10"/>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１８</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9012899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表 20"/>
          <p:cNvGraphicFramePr>
            <a:graphicFrameLocks noGrp="1"/>
          </p:cNvGraphicFramePr>
          <p:nvPr>
            <p:extLst/>
          </p:nvPr>
        </p:nvGraphicFramePr>
        <p:xfrm>
          <a:off x="5457056" y="1371452"/>
          <a:ext cx="3960000" cy="1440000"/>
        </p:xfrm>
        <a:graphic>
          <a:graphicData uri="http://schemas.openxmlformats.org/drawingml/2006/table">
            <a:tbl>
              <a:tblPr>
                <a:tableStyleId>{5C22544A-7EE6-4342-B048-85BDC9FD1C3A}</a:tableStyleId>
              </a:tblPr>
              <a:tblGrid>
                <a:gridCol w="972000"/>
                <a:gridCol w="864000"/>
                <a:gridCol w="972000"/>
                <a:gridCol w="1152000"/>
              </a:tblGrid>
              <a:tr h="396000">
                <a:tc rowSpan="2">
                  <a:txBody>
                    <a:bodyPr/>
                    <a:lstStyle/>
                    <a:p>
                      <a:pPr algn="r" rtl="0" fontAlgn="ctr"/>
                      <a:r>
                        <a:rPr lang="en-US" altLang="ja-JP" sz="11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特別区</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r" fontAlgn="ctr"/>
                      <a:r>
                        <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71</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96000">
                <a:tc vMerge="1">
                  <a:txBody>
                    <a:bodyPr/>
                    <a:lstStyle/>
                    <a:p>
                      <a:endParaRPr kumimoji="1" lang="ja-JP" altLang="en-US"/>
                    </a:p>
                  </a:txBody>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ー</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tc>
              </a:tr>
              <a:tr h="324000">
                <a:tc rowSpan="2">
                  <a:txBody>
                    <a:bodyPr/>
                    <a:lstStyle/>
                    <a:p>
                      <a:pPr algn="r" rtl="0" fontAlgn="ctr"/>
                      <a:r>
                        <a:rPr lang="en-US" altLang="ja-JP" sz="11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特別区</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r" fontAlgn="ctr"/>
                      <a:r>
                        <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47</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4000">
                <a:tc vMerge="1">
                  <a:txBody>
                    <a:bodyPr/>
                    <a:lstStyle/>
                    <a:p>
                      <a:endParaRPr kumimoji="1" lang="ja-JP" altLang="en-US"/>
                    </a:p>
                  </a:txBody>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ー</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tc>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1067601168"/>
              </p:ext>
            </p:extLst>
          </p:nvPr>
        </p:nvGraphicFramePr>
        <p:xfrm>
          <a:off x="344491" y="1371452"/>
          <a:ext cx="4968159" cy="1440000"/>
        </p:xfrm>
        <a:graphic>
          <a:graphicData uri="http://schemas.openxmlformats.org/drawingml/2006/table">
            <a:tbl>
              <a:tblPr>
                <a:tableStyleId>{5C22544A-7EE6-4342-B048-85BDC9FD1C3A}</a:tableStyleId>
              </a:tblPr>
              <a:tblGrid>
                <a:gridCol w="1368149"/>
                <a:gridCol w="655698"/>
                <a:gridCol w="2944312"/>
              </a:tblGrid>
              <a:tr h="792000">
                <a:tc>
                  <a:txBody>
                    <a:bodyPr/>
                    <a:lstStyle/>
                    <a:p>
                      <a:pPr algn="ctr" fontAlgn="ctr"/>
                      <a:r>
                        <a:rPr lang="ja-JP" altLang="en-US" sz="1100" u="none" strike="noStrike" dirty="0" err="1">
                          <a:effectLst/>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者</a:t>
                      </a:r>
                      <a:endPar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スポーツセンター</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1100" u="none" strike="noStrike" dirty="0">
                          <a:effectLst/>
                          <a:latin typeface="Meiryo UI" panose="020B0604030504040204" pitchFamily="50" charset="-128"/>
                          <a:ea typeface="Meiryo UI" panose="020B0604030504040204" pitchFamily="50" charset="-128"/>
                          <a:cs typeface="Meiryo UI" panose="020B0604030504040204" pitchFamily="50" charset="-128"/>
                        </a:rPr>
                        <a:t>71</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fontAlgn="ctr">
                        <a:buFont typeface="Wingdings" panose="05000000000000000000" pitchFamily="2" charset="2"/>
                        <a:buChar char="u"/>
                      </a:pPr>
                      <a:r>
                        <a:rPr lang="ja-JP" altLang="en-US" sz="1100" u="none" strike="noStrike" dirty="0" err="1" smtClean="0">
                          <a:effectLst/>
                          <a:latin typeface="Meiryo UI" panose="020B0604030504040204" pitchFamily="50" charset="-128"/>
                          <a:ea typeface="Meiryo UI" panose="020B0604030504040204" pitchFamily="50" charset="-128"/>
                          <a:cs typeface="Meiryo UI" panose="020B0604030504040204" pitchFamily="50" charset="-128"/>
                        </a:rPr>
                        <a:t>障</a:t>
                      </a:r>
                      <a:r>
                        <a:rPr lang="ja-JP" altLang="en-US" sz="1100" u="none" strike="noStrike" dirty="0" err="1">
                          <a:effectLst/>
                          <a:latin typeface="Meiryo UI" panose="020B0604030504040204" pitchFamily="50" charset="-128"/>
                          <a:ea typeface="Meiryo UI" panose="020B0604030504040204" pitchFamily="50" charset="-128"/>
                          <a:cs typeface="Meiryo UI" panose="020B0604030504040204" pitchFamily="50" charset="-128"/>
                        </a:rPr>
                        <a:t>がい</a:t>
                      </a:r>
                      <a:r>
                        <a:rPr lang="ja-JP" alt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者交流促進センター</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（ファインプラザ）</a:t>
                      </a:r>
                      <a:r>
                        <a:rPr lang="ja-JP" alt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の指定管理者制度導入及び舞洲障がい者スポーツセンター宿泊施設の運営方法の見直しによる経費</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削減額を計上</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48000">
                <a:tc>
                  <a:txBody>
                    <a:bodyPr/>
                    <a:lstStyle/>
                    <a:p>
                      <a:pPr algn="ctr" rtl="0" fontAlgn="ctr"/>
                      <a:r>
                        <a:rPr lang="ja-JP" alt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消防</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1100" u="none" strike="noStrike" dirty="0">
                          <a:effectLst/>
                          <a:latin typeface="Meiryo UI" panose="020B0604030504040204" pitchFamily="50" charset="-128"/>
                          <a:ea typeface="Meiryo UI" panose="020B0604030504040204" pitchFamily="50" charset="-128"/>
                          <a:cs typeface="Meiryo UI" panose="020B0604030504040204" pitchFamily="50" charset="-128"/>
                        </a:rPr>
                        <a:t>47</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rtl="0" fontAlgn="ctr">
                        <a:buFont typeface="Wingdings" panose="05000000000000000000" pitchFamily="2" charset="2"/>
                        <a:buChar char="u"/>
                      </a:pP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消防</a:t>
                      </a:r>
                      <a:r>
                        <a:rPr lang="ja-JP" alt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学校の運営の一元化に</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伴う運営</a:t>
                      </a:r>
                      <a:r>
                        <a:rPr lang="ja-JP" alt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経費の</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削減額等を計上</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5" name="テキスト ボックス 4"/>
          <p:cNvSpPr txBox="1"/>
          <p:nvPr/>
        </p:nvSpPr>
        <p:spPr>
          <a:xfrm>
            <a:off x="1689112" y="1124744"/>
            <a:ext cx="792088" cy="241980"/>
          </a:xfrm>
          <a:prstGeom prst="rect">
            <a:avLst/>
          </a:prstGeom>
          <a:noFill/>
        </p:spPr>
        <p:txBody>
          <a:bodyPr wrap="square" lIns="36000" tIns="36000" rIns="36000" bIns="36000" rtlCol="0">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（百万円）</a:t>
            </a:r>
          </a:p>
        </p:txBody>
      </p:sp>
      <p:graphicFrame>
        <p:nvGraphicFramePr>
          <p:cNvPr id="4" name="表 3"/>
          <p:cNvGraphicFramePr>
            <a:graphicFrameLocks noGrp="1"/>
          </p:cNvGraphicFramePr>
          <p:nvPr>
            <p:extLst>
              <p:ext uri="{D42A27DB-BD31-4B8C-83A1-F6EECF244321}">
                <p14:modId xmlns:p14="http://schemas.microsoft.com/office/powerpoint/2010/main" val="2213238784"/>
              </p:ext>
            </p:extLst>
          </p:nvPr>
        </p:nvGraphicFramePr>
        <p:xfrm>
          <a:off x="344489" y="3141256"/>
          <a:ext cx="2016223" cy="324000"/>
        </p:xfrm>
        <a:graphic>
          <a:graphicData uri="http://schemas.openxmlformats.org/drawingml/2006/table">
            <a:tbl>
              <a:tblPr>
                <a:tableStyleId>{5C22544A-7EE6-4342-B048-85BDC9FD1C3A}</a:tableStyleId>
              </a:tblPr>
              <a:tblGrid>
                <a:gridCol w="1368151"/>
                <a:gridCol w="648072"/>
              </a:tblGrid>
              <a:tr h="324000">
                <a:tc>
                  <a:txBody>
                    <a:bodyPr/>
                    <a:lstStyle/>
                    <a:p>
                      <a:pPr algn="ctr" fontAlgn="ct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合計</a:t>
                      </a:r>
                      <a:endParaRPr lang="ja-JP" altLang="en-US" sz="11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44,744</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3" name="テキスト ボックス 12"/>
          <p:cNvSpPr txBox="1"/>
          <p:nvPr/>
        </p:nvSpPr>
        <p:spPr>
          <a:xfrm>
            <a:off x="5745088" y="1124744"/>
            <a:ext cx="792088" cy="241980"/>
          </a:xfrm>
          <a:prstGeom prst="rect">
            <a:avLst/>
          </a:prstGeom>
          <a:noFill/>
        </p:spPr>
        <p:txBody>
          <a:bodyPr wrap="square" lIns="36000" tIns="36000" rIns="36000" bIns="36000" rtlCol="0">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（百万円）</a:t>
            </a:r>
          </a:p>
        </p:txBody>
      </p:sp>
      <p:graphicFrame>
        <p:nvGraphicFramePr>
          <p:cNvPr id="17" name="表 16"/>
          <p:cNvGraphicFramePr>
            <a:graphicFrameLocks noGrp="1"/>
          </p:cNvGraphicFramePr>
          <p:nvPr>
            <p:extLst>
              <p:ext uri="{D42A27DB-BD31-4B8C-83A1-F6EECF244321}">
                <p14:modId xmlns:p14="http://schemas.microsoft.com/office/powerpoint/2010/main" val="3630713844"/>
              </p:ext>
            </p:extLst>
          </p:nvPr>
        </p:nvGraphicFramePr>
        <p:xfrm>
          <a:off x="344489" y="548680"/>
          <a:ext cx="4968160" cy="432000"/>
        </p:xfrm>
        <a:graphic>
          <a:graphicData uri="http://schemas.openxmlformats.org/drawingml/2006/table">
            <a:tbl>
              <a:tblPr firstRow="1" bandRow="1">
                <a:tableStyleId>{5C22544A-7EE6-4342-B048-85BDC9FD1C3A}</a:tableStyleId>
              </a:tblPr>
              <a:tblGrid>
                <a:gridCol w="1368151"/>
                <a:gridCol w="648072"/>
                <a:gridCol w="2951937"/>
              </a:tblGrid>
              <a:tr h="432000">
                <a:tc>
                  <a:txBody>
                    <a:bodyPr/>
                    <a:lstStyle/>
                    <a:p>
                      <a:pPr algn="ctr" rtl="0" fontAlgn="ctr"/>
                      <a:r>
                        <a:rPr lang="ja-JP" altLang="en-US" sz="11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項目</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rtl="0" fontAlgn="ctr"/>
                      <a:r>
                        <a:rPr lang="ja-JP" altLang="en-US" sz="105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改革</a:t>
                      </a:r>
                      <a:endParaRPr lang="en-US" altLang="ja-JP" sz="1050" b="0" u="none" strike="noStrike"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rtl="0" fontAlgn="ctr"/>
                      <a:r>
                        <a:rPr lang="ja-JP" altLang="en-US" sz="1050" b="0" u="none" strike="noStrike"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効果</a:t>
                      </a:r>
                      <a:r>
                        <a:rPr lang="ja-JP" altLang="en-US" sz="105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額</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rtl="0" fontAlgn="ctr"/>
                      <a:r>
                        <a:rPr lang="ja-JP" altLang="en-US" sz="105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効果の内容</a:t>
                      </a:r>
                      <a:endParaRPr lang="ja-JP" altLang="en-US" sz="105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bl>
          </a:graphicData>
        </a:graphic>
      </p:graphicFrame>
      <p:graphicFrame>
        <p:nvGraphicFramePr>
          <p:cNvPr id="18" name="表 17"/>
          <p:cNvGraphicFramePr>
            <a:graphicFrameLocks noGrp="1"/>
          </p:cNvGraphicFramePr>
          <p:nvPr>
            <p:extLst/>
          </p:nvPr>
        </p:nvGraphicFramePr>
        <p:xfrm>
          <a:off x="5457496" y="548680"/>
          <a:ext cx="3960000" cy="432000"/>
        </p:xfrm>
        <a:graphic>
          <a:graphicData uri="http://schemas.openxmlformats.org/drawingml/2006/table">
            <a:tbl>
              <a:tblPr firstRow="1" bandRow="1">
                <a:tableStyleId>{5C22544A-7EE6-4342-B048-85BDC9FD1C3A}</a:tableStyleId>
              </a:tblPr>
              <a:tblGrid>
                <a:gridCol w="2808000"/>
                <a:gridCol w="1152000"/>
              </a:tblGrid>
              <a:tr h="432000">
                <a:tc>
                  <a:txBody>
                    <a:bodyPr/>
                    <a:lstStyle/>
                    <a:p>
                      <a:pPr algn="ctr" rtl="0" fontAlgn="ctr"/>
                      <a:r>
                        <a:rPr lang="ja-JP" altLang="en-US" sz="1100" b="1"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財政シミュレーションの反映額</a:t>
                      </a:r>
                      <a:endParaRPr lang="en-US" altLang="zh-TW" sz="1100" b="1"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rtl="0" fontAlgn="ct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財政シミュレーション</a:t>
                      </a: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反映時の控除</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bl>
          </a:graphicData>
        </a:graphic>
      </p:graphicFrame>
      <p:sp>
        <p:nvSpPr>
          <p:cNvPr id="12" name="正方形/長方形 11"/>
          <p:cNvSpPr/>
          <p:nvPr/>
        </p:nvSpPr>
        <p:spPr>
          <a:xfrm>
            <a:off x="5457056" y="548680"/>
            <a:ext cx="2808312" cy="2268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 name="正方形/長方形 1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　３　参考資料</a:t>
            </a:r>
          </a:p>
        </p:txBody>
      </p:sp>
      <p:sp>
        <p:nvSpPr>
          <p:cNvPr id="20" name="正方形/長方形 19"/>
          <p:cNvSpPr/>
          <p:nvPr/>
        </p:nvSpPr>
        <p:spPr>
          <a:xfrm>
            <a:off x="1698713" y="19002"/>
            <a:ext cx="7427033" cy="369332"/>
          </a:xfrm>
          <a:prstGeom prst="rect">
            <a:avLst/>
          </a:prstGeom>
        </p:spPr>
        <p:txBody>
          <a:bodyPr wrap="none">
            <a:spAutoFit/>
          </a:bodyPr>
          <a:lstStyle/>
          <a:p>
            <a:r>
              <a:rPr lang="ja-JP" altLang="en-US" b="1" dirty="0" smtClean="0">
                <a:latin typeface="Meiryo UI" pitchFamily="50" charset="-128"/>
                <a:ea typeface="Meiryo UI" pitchFamily="50" charset="-128"/>
                <a:cs typeface="Meiryo UI" pitchFamily="50" charset="-128"/>
              </a:rPr>
              <a:t>（２）</a:t>
            </a:r>
            <a:r>
              <a:rPr lang="en-US" altLang="ja-JP" b="1" dirty="0">
                <a:latin typeface="Meiryo UI" pitchFamily="50" charset="-128"/>
                <a:ea typeface="Meiryo UI" pitchFamily="50" charset="-128"/>
                <a:cs typeface="Meiryo UI" pitchFamily="50" charset="-128"/>
              </a:rPr>
              <a:t>AB</a:t>
            </a:r>
            <a:r>
              <a:rPr lang="ja-JP" altLang="en-US" b="1" dirty="0">
                <a:latin typeface="Meiryo UI" pitchFamily="50" charset="-128"/>
                <a:ea typeface="Meiryo UI" pitchFamily="50" charset="-128"/>
                <a:cs typeface="Meiryo UI" pitchFamily="50" charset="-128"/>
              </a:rPr>
              <a:t>項目関係の改革効果額（未反映分）の内訳</a:t>
            </a:r>
            <a:r>
              <a:rPr lang="ja-JP" altLang="en-US" sz="1100" dirty="0">
                <a:latin typeface="Meiryo UI" pitchFamily="50" charset="-128"/>
                <a:ea typeface="Meiryo UI" pitchFamily="50" charset="-128"/>
                <a:cs typeface="Meiryo UI" pitchFamily="50" charset="-128"/>
              </a:rPr>
              <a:t>（一般財源・継続的効果のみ）</a:t>
            </a:r>
          </a:p>
        </p:txBody>
      </p:sp>
      <p:sp>
        <p:nvSpPr>
          <p:cNvPr id="15"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１９</a:t>
            </a:r>
            <a:endParaRPr lang="ja-JP" altLang="en-US" sz="1100" b="1" dirty="0">
              <a:solidFill>
                <a:srgbClr val="000000"/>
              </a:solidFill>
              <a:latin typeface="Meiryo UI" pitchFamily="50" charset="-128"/>
              <a:ea typeface="Meiryo UI" pitchFamily="50" charset="-128"/>
              <a:cs typeface="Meiryo UI" pitchFamily="50" charset="-128"/>
            </a:endParaRPr>
          </a:p>
        </p:txBody>
      </p:sp>
      <p:graphicFrame>
        <p:nvGraphicFramePr>
          <p:cNvPr id="22" name="表 21"/>
          <p:cNvGraphicFramePr>
            <a:graphicFrameLocks noGrp="1"/>
          </p:cNvGraphicFramePr>
          <p:nvPr>
            <p:extLst/>
          </p:nvPr>
        </p:nvGraphicFramePr>
        <p:xfrm>
          <a:off x="3656856" y="3141256"/>
          <a:ext cx="3888000" cy="2592000"/>
        </p:xfrm>
        <a:graphic>
          <a:graphicData uri="http://schemas.openxmlformats.org/drawingml/2006/table">
            <a:tbl>
              <a:tblPr>
                <a:tableStyleId>{5C22544A-7EE6-4342-B048-85BDC9FD1C3A}</a:tableStyleId>
              </a:tblPr>
              <a:tblGrid>
                <a:gridCol w="1800000"/>
                <a:gridCol w="720000"/>
                <a:gridCol w="1368000"/>
              </a:tblGrid>
              <a:tr h="324000">
                <a:tc rowSpan="3">
                  <a:txBody>
                    <a:bodyPr/>
                    <a:lstStyle/>
                    <a:p>
                      <a:pPr algn="ctr" fontAlgn="ct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財政シミュレーション</a:t>
                      </a: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反映</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（合計）</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gridSpan="2">
                  <a:txBody>
                    <a:bodyPr/>
                    <a:lstStyle/>
                    <a:p>
                      <a:pPr algn="r" fontAlgn="ctr"/>
                      <a:r>
                        <a:rPr lang="ja-JP" alt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21,900</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r" fontAlgn="ct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24000">
                <a:tc vMerge="1">
                  <a:txBody>
                    <a:bodyPr/>
                    <a:lstStyle/>
                    <a:p>
                      <a:pPr algn="l"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特別区</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fontAlgn="ct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17,781</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r>
              <a:tr h="324000">
                <a:tc vMerge="1">
                  <a:txBody>
                    <a:bodyPr/>
                    <a:lstStyle/>
                    <a:p>
                      <a:pPr algn="l"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4,119</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r>
              <a:tr h="324000">
                <a:tc rowSpan="2">
                  <a:txBody>
                    <a:bodyPr/>
                    <a:lstStyle/>
                    <a:p>
                      <a:pPr algn="l" fontAlgn="ctr"/>
                      <a:r>
                        <a:rPr lang="ja-JP" altLang="en-US" sz="1050" u="none" strike="noStrike" dirty="0">
                          <a:effectLst/>
                          <a:latin typeface="Meiryo UI" panose="020B0604030504040204" pitchFamily="50" charset="-128"/>
                          <a:ea typeface="Meiryo UI" panose="020B0604030504040204" pitchFamily="50" charset="-128"/>
                          <a:cs typeface="Meiryo UI" panose="020B0604030504040204" pitchFamily="50" charset="-128"/>
                        </a:rPr>
                        <a:t>＊税収増に伴う地方交付税の減額、分担金収入の減額等</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特別区</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fontAlgn="ctr"/>
                      <a:r>
                        <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5,666</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r>
              <a:tr h="324000">
                <a:tc vMerge="1">
                  <a:txBody>
                    <a:bodyPr/>
                    <a:lstStyle/>
                    <a:p>
                      <a:endParaRPr kumimoji="1" lang="ja-JP" altLang="en-US"/>
                    </a:p>
                  </a:txBody>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2,288</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r>
              <a:tr h="324000">
                <a:tc rowSpan="3">
                  <a:txBody>
                    <a:bodyPr/>
                    <a:lstStyle/>
                    <a:p>
                      <a:pPr algn="ctr" fontAlgn="ctr"/>
                      <a:r>
                        <a:rPr lang="ja-JP" altLang="en-US" sz="1100" b="1"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財政シミュレーション</a:t>
                      </a:r>
                      <a:r>
                        <a:rPr lang="ja-JP" altLang="en-US" sz="11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反映</a:t>
                      </a:r>
                      <a:endParaRPr lang="en-US" altLang="ja-JP" sz="11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ja-JP" altLang="en-US" sz="11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（地方交付税等への影響</a:t>
                      </a:r>
                      <a:endParaRPr lang="en-US" altLang="ja-JP" sz="11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ja-JP" altLang="en-US" sz="11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について勘案後）</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gridSpan="2">
                  <a:txBody>
                    <a:bodyPr/>
                    <a:lstStyle/>
                    <a:p>
                      <a:pPr algn="r" fontAlgn="ctr"/>
                      <a:r>
                        <a:rPr lang="en-US" altLang="ja-JP" sz="11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13,946</a:t>
                      </a:r>
                      <a:endParaRPr lang="en-US" altLang="ja-JP" sz="11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r"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4000">
                <a:tc vMerge="1">
                  <a:txBody>
                    <a:bodyPr/>
                    <a:lstStyle/>
                    <a:p>
                      <a:pPr algn="l"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特別区</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fontAlgn="ctr"/>
                      <a:r>
                        <a:rPr lang="en-US" altLang="ja-JP" sz="11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12,115</a:t>
                      </a:r>
                      <a:endParaRPr lang="en-US" altLang="ja-JP" sz="11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r>
              <a:tr h="324000">
                <a:tc vMerge="1">
                  <a:txBody>
                    <a:bodyPr/>
                    <a:lstStyle/>
                    <a:p>
                      <a:pPr algn="l"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1,831</a:t>
                      </a:r>
                      <a:endParaRPr lang="en-US" altLang="ja-JP" sz="11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4996819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725036" y="1045082"/>
            <a:ext cx="8620452" cy="5364162"/>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nSpc>
                <a:spcPts val="1600"/>
              </a:lnSpc>
              <a:defRPr/>
            </a:pPr>
            <a:r>
              <a:rPr lang="ja-JP" altLang="en-US" sz="1400" dirty="0">
                <a:solidFill>
                  <a:prstClr val="black"/>
                </a:solidFill>
                <a:latin typeface="Meiryo UI" pitchFamily="50" charset="-128"/>
                <a:ea typeface="Meiryo UI" pitchFamily="50" charset="-128"/>
                <a:cs typeface="Meiryo UI" pitchFamily="50" charset="-128"/>
              </a:rPr>
              <a:t>　</a:t>
            </a:r>
            <a:r>
              <a:rPr lang="ja-JP" altLang="en-US" sz="1400" dirty="0" smtClean="0">
                <a:solidFill>
                  <a:prstClr val="black"/>
                </a:solidFill>
                <a:latin typeface="Meiryo UI" pitchFamily="50" charset="-128"/>
                <a:ea typeface="Meiryo UI" pitchFamily="50" charset="-128"/>
                <a:cs typeface="Meiryo UI" pitchFamily="50" charset="-128"/>
              </a:rPr>
              <a:t>大阪府・大阪市</a:t>
            </a:r>
            <a:r>
              <a:rPr lang="ja-JP" altLang="en-US" sz="1400" dirty="0">
                <a:solidFill>
                  <a:prstClr val="black"/>
                </a:solidFill>
                <a:latin typeface="Meiryo UI" pitchFamily="50" charset="-128"/>
                <a:ea typeface="Meiryo UI" pitchFamily="50" charset="-128"/>
                <a:cs typeface="Meiryo UI" pitchFamily="50" charset="-128"/>
              </a:rPr>
              <a:t>における改革</a:t>
            </a:r>
            <a:r>
              <a:rPr lang="ja-JP" altLang="en-US" sz="1400" dirty="0" smtClean="0">
                <a:solidFill>
                  <a:prstClr val="black"/>
                </a:solidFill>
                <a:latin typeface="Meiryo UI" pitchFamily="50" charset="-128"/>
                <a:ea typeface="Meiryo UI" pitchFamily="50" charset="-128"/>
                <a:cs typeface="Meiryo UI" pitchFamily="50" charset="-128"/>
              </a:rPr>
              <a:t>効果</a:t>
            </a:r>
            <a:r>
              <a:rPr lang="en-US" altLang="ja-JP" sz="140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一般</a:t>
            </a:r>
            <a:r>
              <a:rPr lang="ja-JP" altLang="en-US" sz="1400" dirty="0">
                <a:solidFill>
                  <a:prstClr val="black"/>
                </a:solidFill>
                <a:latin typeface="Meiryo UI" pitchFamily="50" charset="-128"/>
                <a:ea typeface="Meiryo UI" pitchFamily="50" charset="-128"/>
                <a:cs typeface="Meiryo UI" pitchFamily="50" charset="-128"/>
              </a:rPr>
              <a:t>財源</a:t>
            </a:r>
            <a:r>
              <a:rPr lang="ja-JP" altLang="en-US" sz="1400" dirty="0" smtClean="0">
                <a:solidFill>
                  <a:prstClr val="black"/>
                </a:solidFill>
                <a:latin typeface="Meiryo UI" pitchFamily="50" charset="-128"/>
                <a:ea typeface="Meiryo UI" pitchFamily="50" charset="-128"/>
                <a:cs typeface="Meiryo UI" pitchFamily="50" charset="-128"/>
              </a:rPr>
              <a:t>ベース</a:t>
            </a:r>
            <a:r>
              <a:rPr lang="en-US" altLang="ja-JP" sz="140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を</a:t>
            </a:r>
            <a:r>
              <a:rPr lang="ja-JP" altLang="en-US" sz="1400" dirty="0">
                <a:solidFill>
                  <a:prstClr val="black"/>
                </a:solidFill>
                <a:latin typeface="Meiryo UI" pitchFamily="50" charset="-128"/>
                <a:ea typeface="Meiryo UI" pitchFamily="50" charset="-128"/>
                <a:cs typeface="Meiryo UI" pitchFamily="50" charset="-128"/>
              </a:rPr>
              <a:t>試算の上、現時点で確認できる数値を用いて年次推計を実施</a:t>
            </a:r>
            <a:endParaRPr lang="en-US" altLang="ja-JP" sz="1400" dirty="0">
              <a:solidFill>
                <a:prstClr val="black"/>
              </a:solidFill>
              <a:latin typeface="Meiryo UI" pitchFamily="50" charset="-128"/>
              <a:ea typeface="Meiryo UI" pitchFamily="50" charset="-128"/>
              <a:cs typeface="Meiryo UI" pitchFamily="50" charset="-128"/>
            </a:endParaRPr>
          </a:p>
          <a:p>
            <a:pPr>
              <a:lnSpc>
                <a:spcPts val="1600"/>
              </a:lnSpc>
              <a:defRPr/>
            </a:pPr>
            <a:endParaRPr lang="en-US" altLang="ja-JP" sz="1400" dirty="0">
              <a:solidFill>
                <a:prstClr val="black"/>
              </a:solidFill>
              <a:latin typeface="Meiryo UI" pitchFamily="50" charset="-128"/>
              <a:ea typeface="Meiryo UI" pitchFamily="50" charset="-128"/>
              <a:cs typeface="Meiryo UI" pitchFamily="50" charset="-128"/>
            </a:endParaRPr>
          </a:p>
          <a:p>
            <a:pPr>
              <a:lnSpc>
                <a:spcPts val="1600"/>
              </a:lnSpc>
              <a:defRPr/>
            </a:pPr>
            <a:endParaRPr lang="en-US" altLang="ja-JP" sz="1400" dirty="0">
              <a:solidFill>
                <a:prstClr val="black"/>
              </a:solidFill>
              <a:latin typeface="Meiryo UI" pitchFamily="50" charset="-128"/>
              <a:ea typeface="Meiryo UI" pitchFamily="50" charset="-128"/>
              <a:cs typeface="Meiryo UI" pitchFamily="50" charset="-128"/>
            </a:endParaRPr>
          </a:p>
          <a:p>
            <a:pPr>
              <a:lnSpc>
                <a:spcPts val="1600"/>
              </a:lnSpc>
              <a:defRPr/>
            </a:pPr>
            <a:r>
              <a:rPr lang="ja-JP" altLang="en-US" sz="1400" b="1" dirty="0">
                <a:solidFill>
                  <a:prstClr val="black"/>
                </a:solidFill>
                <a:latin typeface="Meiryo UI" pitchFamily="50" charset="-128"/>
                <a:ea typeface="Meiryo UI" pitchFamily="50" charset="-128"/>
                <a:cs typeface="Meiryo UI" pitchFamily="50" charset="-128"/>
              </a:rPr>
              <a:t>（改革</a:t>
            </a:r>
            <a:r>
              <a:rPr lang="ja-JP" altLang="en-US" sz="1400" b="1" dirty="0" smtClean="0">
                <a:solidFill>
                  <a:schemeClr val="tx1"/>
                </a:solidFill>
                <a:latin typeface="Meiryo UI" pitchFamily="50" charset="-128"/>
                <a:ea typeface="Meiryo UI" pitchFamily="50" charset="-128"/>
                <a:cs typeface="Meiryo UI" pitchFamily="50" charset="-128"/>
              </a:rPr>
              <a:t>効果額の</a:t>
            </a:r>
            <a:r>
              <a:rPr lang="ja-JP" altLang="en-US" sz="1400" b="1" dirty="0">
                <a:solidFill>
                  <a:schemeClr val="tx1"/>
                </a:solidFill>
                <a:latin typeface="Meiryo UI" pitchFamily="50" charset="-128"/>
                <a:ea typeface="Meiryo UI" pitchFamily="50" charset="-128"/>
                <a:cs typeface="Meiryo UI" pitchFamily="50" charset="-128"/>
              </a:rPr>
              <a:t>試</a:t>
            </a:r>
            <a:r>
              <a:rPr lang="ja-JP" altLang="en-US" sz="1400" b="1" dirty="0">
                <a:solidFill>
                  <a:prstClr val="black"/>
                </a:solidFill>
                <a:latin typeface="Meiryo UI" pitchFamily="50" charset="-128"/>
                <a:ea typeface="Meiryo UI" pitchFamily="50" charset="-128"/>
                <a:cs typeface="Meiryo UI" pitchFamily="50" charset="-128"/>
              </a:rPr>
              <a:t>算）</a:t>
            </a:r>
            <a:endParaRPr lang="en-US" altLang="ja-JP" sz="1400" b="1" dirty="0">
              <a:solidFill>
                <a:prstClr val="black"/>
              </a:solidFill>
              <a:latin typeface="Meiryo UI" pitchFamily="50" charset="-128"/>
              <a:ea typeface="Meiryo UI" pitchFamily="50" charset="-128"/>
              <a:cs typeface="Meiryo UI" pitchFamily="50" charset="-128"/>
            </a:endParaRPr>
          </a:p>
          <a:p>
            <a:pPr marL="285750" indent="-285750">
              <a:lnSpc>
                <a:spcPts val="1600"/>
              </a:lnSpc>
              <a:buFont typeface="Wingdings" pitchFamily="2" charset="2"/>
              <a:buChar char="Ø"/>
              <a:defRPr/>
            </a:pPr>
            <a:r>
              <a:rPr lang="en-US" altLang="ja-JP" sz="1400" dirty="0">
                <a:solidFill>
                  <a:prstClr val="black"/>
                </a:solidFill>
                <a:latin typeface="Meiryo UI" pitchFamily="50" charset="-128"/>
                <a:ea typeface="Meiryo UI" pitchFamily="50" charset="-128"/>
                <a:cs typeface="Meiryo UI" pitchFamily="50" charset="-128"/>
              </a:rPr>
              <a:t>H</a:t>
            </a:r>
            <a:r>
              <a:rPr lang="en-US" altLang="ja-JP" sz="1400" dirty="0" smtClean="0">
                <a:solidFill>
                  <a:prstClr val="black"/>
                </a:solidFill>
                <a:latin typeface="Meiryo UI" pitchFamily="50" charset="-128"/>
                <a:ea typeface="Meiryo UI" pitchFamily="50" charset="-128"/>
                <a:cs typeface="Meiryo UI" pitchFamily="50" charset="-128"/>
              </a:rPr>
              <a:t>23</a:t>
            </a:r>
            <a:r>
              <a:rPr lang="ja-JP" altLang="en-US" sz="1400" dirty="0">
                <a:solidFill>
                  <a:prstClr val="black"/>
                </a:solidFill>
                <a:latin typeface="Meiryo UI" pitchFamily="50" charset="-128"/>
                <a:ea typeface="Meiryo UI" pitchFamily="50" charset="-128"/>
                <a:cs typeface="Meiryo UI" pitchFamily="50" charset="-128"/>
              </a:rPr>
              <a:t>年の大阪府市統合本部設置以降の大阪府・大阪市の改革の取組みのうち、ＡＢ項目及び市政改革プランについて、財政的効果を試算（機能充実のための投資や経営形態の移行経費等は勘案していない）</a:t>
            </a:r>
            <a:endParaRPr lang="en-US" altLang="ja-JP" sz="1400" dirty="0">
              <a:solidFill>
                <a:prstClr val="black"/>
              </a:solidFill>
              <a:latin typeface="Meiryo UI" pitchFamily="50" charset="-128"/>
              <a:ea typeface="Meiryo UI" pitchFamily="50" charset="-128"/>
              <a:cs typeface="Meiryo UI" pitchFamily="50" charset="-128"/>
            </a:endParaRPr>
          </a:p>
          <a:p>
            <a:pPr>
              <a:lnSpc>
                <a:spcPts val="1600"/>
              </a:lnSpc>
              <a:defRPr/>
            </a:pPr>
            <a:endParaRPr lang="en-US" altLang="ja-JP" sz="1400" dirty="0">
              <a:solidFill>
                <a:prstClr val="black"/>
              </a:solidFill>
              <a:latin typeface="Meiryo UI" pitchFamily="50" charset="-128"/>
              <a:ea typeface="Meiryo UI" pitchFamily="50" charset="-128"/>
              <a:cs typeface="Meiryo UI" pitchFamily="50" charset="-128"/>
            </a:endParaRPr>
          </a:p>
          <a:p>
            <a:pPr>
              <a:lnSpc>
                <a:spcPts val="1600"/>
              </a:lnSpc>
              <a:defRPr/>
            </a:pPr>
            <a:r>
              <a:rPr lang="ja-JP" altLang="en-US" sz="1400" dirty="0">
                <a:solidFill>
                  <a:prstClr val="black"/>
                </a:solidFill>
                <a:latin typeface="Meiryo UI" pitchFamily="50" charset="-128"/>
                <a:ea typeface="Meiryo UI" pitchFamily="50" charset="-128"/>
                <a:cs typeface="Meiryo UI" pitchFamily="50" charset="-128"/>
              </a:rPr>
              <a:t>　</a:t>
            </a:r>
            <a:endParaRPr lang="en-US" altLang="ja-JP" sz="1400" dirty="0">
              <a:solidFill>
                <a:prstClr val="black"/>
              </a:solidFill>
              <a:latin typeface="Meiryo UI" pitchFamily="50" charset="-128"/>
              <a:ea typeface="Meiryo UI" pitchFamily="50" charset="-128"/>
              <a:cs typeface="Meiryo UI" pitchFamily="50" charset="-128"/>
            </a:endParaRPr>
          </a:p>
          <a:p>
            <a:pPr>
              <a:lnSpc>
                <a:spcPts val="1600"/>
              </a:lnSpc>
              <a:defRPr/>
            </a:pPr>
            <a:r>
              <a:rPr lang="ja-JP" altLang="en-US" sz="1400" b="1" dirty="0" smtClean="0">
                <a:solidFill>
                  <a:prstClr val="black"/>
                </a:solidFill>
                <a:latin typeface="Meiryo UI" pitchFamily="50" charset="-128"/>
                <a:ea typeface="Meiryo UI" pitchFamily="50" charset="-128"/>
                <a:cs typeface="Meiryo UI" pitchFamily="50" charset="-128"/>
              </a:rPr>
              <a:t>（大阪市の財政に関する将来推計と</a:t>
            </a:r>
            <a:r>
              <a:rPr lang="ja-JP" altLang="en-US" sz="1400" b="1" dirty="0">
                <a:solidFill>
                  <a:prstClr val="black"/>
                </a:solidFill>
                <a:latin typeface="Meiryo UI" pitchFamily="50" charset="-128"/>
                <a:ea typeface="Meiryo UI" pitchFamily="50" charset="-128"/>
                <a:cs typeface="Meiryo UI" pitchFamily="50" charset="-128"/>
              </a:rPr>
              <a:t>の整合）</a:t>
            </a:r>
            <a:endParaRPr lang="en-US" altLang="ja-JP" sz="1400" b="1" dirty="0">
              <a:solidFill>
                <a:prstClr val="black"/>
              </a:solidFill>
              <a:latin typeface="Meiryo UI" pitchFamily="50" charset="-128"/>
              <a:ea typeface="Meiryo UI" pitchFamily="50" charset="-128"/>
              <a:cs typeface="Meiryo UI" pitchFamily="50" charset="-128"/>
            </a:endParaRPr>
          </a:p>
          <a:p>
            <a:pPr marL="285750" indent="-285750">
              <a:lnSpc>
                <a:spcPts val="1600"/>
              </a:lnSpc>
              <a:buFont typeface="Wingdings" pitchFamily="2" charset="2"/>
              <a:buChar char="Ø"/>
              <a:defRPr/>
            </a:pPr>
            <a:r>
              <a:rPr lang="ja-JP" altLang="en-US" sz="1400" dirty="0">
                <a:solidFill>
                  <a:prstClr val="black"/>
                </a:solidFill>
                <a:latin typeface="Meiryo UI" pitchFamily="50" charset="-128"/>
                <a:ea typeface="Meiryo UI" pitchFamily="50" charset="-128"/>
                <a:cs typeface="Meiryo UI" pitchFamily="50" charset="-128"/>
              </a:rPr>
              <a:t>大阪市の財政に関する将来</a:t>
            </a:r>
            <a:r>
              <a:rPr lang="ja-JP" altLang="en-US" sz="1400" dirty="0" smtClean="0">
                <a:solidFill>
                  <a:prstClr val="black"/>
                </a:solidFill>
                <a:latin typeface="Meiryo UI" pitchFamily="50" charset="-128"/>
                <a:ea typeface="Meiryo UI" pitchFamily="50" charset="-128"/>
                <a:cs typeface="Meiryo UI" pitchFamily="50" charset="-128"/>
              </a:rPr>
              <a:t>推計に既</a:t>
            </a:r>
            <a:r>
              <a:rPr lang="ja-JP" altLang="en-US" sz="1400" dirty="0">
                <a:solidFill>
                  <a:prstClr val="black"/>
                </a:solidFill>
                <a:latin typeface="Meiryo UI" pitchFamily="50" charset="-128"/>
                <a:ea typeface="Meiryo UI" pitchFamily="50" charset="-128"/>
                <a:cs typeface="Meiryo UI" pitchFamily="50" charset="-128"/>
              </a:rPr>
              <a:t>に織り込まれている下記</a:t>
            </a:r>
            <a:r>
              <a:rPr lang="ja-JP" altLang="en-US" sz="1400" dirty="0" smtClean="0">
                <a:solidFill>
                  <a:prstClr val="black"/>
                </a:solidFill>
                <a:latin typeface="Meiryo UI" pitchFamily="50" charset="-128"/>
                <a:ea typeface="Meiryo UI" pitchFamily="50" charset="-128"/>
                <a:cs typeface="Meiryo UI" pitchFamily="50" charset="-128"/>
              </a:rPr>
              <a:t>の改革効果額を控除</a:t>
            </a:r>
            <a:endParaRPr lang="en-US" altLang="ja-JP" sz="1400" dirty="0">
              <a:solidFill>
                <a:prstClr val="black"/>
              </a:solidFill>
              <a:latin typeface="Meiryo UI" pitchFamily="50" charset="-128"/>
              <a:ea typeface="Meiryo UI" pitchFamily="50" charset="-128"/>
              <a:cs typeface="Meiryo UI" pitchFamily="50" charset="-128"/>
            </a:endParaRPr>
          </a:p>
          <a:p>
            <a:pPr>
              <a:lnSpc>
                <a:spcPts val="1600"/>
              </a:lnSpc>
              <a:defRPr/>
            </a:pPr>
            <a:r>
              <a:rPr lang="ja-JP" altLang="en-US" sz="1400" dirty="0">
                <a:solidFill>
                  <a:prstClr val="black"/>
                </a:solidFill>
                <a:latin typeface="Meiryo UI" pitchFamily="50" charset="-128"/>
                <a:ea typeface="Meiryo UI" pitchFamily="50" charset="-128"/>
                <a:cs typeface="Meiryo UI" pitchFamily="50" charset="-128"/>
              </a:rPr>
              <a:t>　　・ＡＢ</a:t>
            </a:r>
            <a:r>
              <a:rPr lang="ja-JP" altLang="en-US" sz="1400" dirty="0" smtClean="0">
                <a:solidFill>
                  <a:prstClr val="black"/>
                </a:solidFill>
                <a:latin typeface="Meiryo UI" pitchFamily="50" charset="-128"/>
                <a:ea typeface="Meiryo UI" pitchFamily="50" charset="-128"/>
                <a:cs typeface="Meiryo UI" pitchFamily="50" charset="-128"/>
              </a:rPr>
              <a:t>項目の</a:t>
            </a:r>
            <a:r>
              <a:rPr lang="ja-JP" altLang="en-US" sz="1400" dirty="0">
                <a:solidFill>
                  <a:prstClr val="black"/>
                </a:solidFill>
                <a:latin typeface="Meiryo UI" pitchFamily="50" charset="-128"/>
                <a:ea typeface="Meiryo UI" pitchFamily="50" charset="-128"/>
                <a:cs typeface="Meiryo UI" pitchFamily="50" charset="-128"/>
              </a:rPr>
              <a:t>うち、</a:t>
            </a:r>
            <a:r>
              <a:rPr lang="en-US" altLang="ja-JP" sz="1400" dirty="0">
                <a:solidFill>
                  <a:prstClr val="black"/>
                </a:solidFill>
                <a:latin typeface="Meiryo UI" pitchFamily="50" charset="-128"/>
                <a:ea typeface="Meiryo UI" pitchFamily="50" charset="-128"/>
                <a:cs typeface="Meiryo UI" pitchFamily="50" charset="-128"/>
              </a:rPr>
              <a:t>H29</a:t>
            </a:r>
            <a:r>
              <a:rPr lang="ja-JP" altLang="en-US" sz="1400" dirty="0">
                <a:solidFill>
                  <a:prstClr val="black"/>
                </a:solidFill>
                <a:latin typeface="Meiryo UI" pitchFamily="50" charset="-128"/>
                <a:ea typeface="Meiryo UI" pitchFamily="50" charset="-128"/>
                <a:cs typeface="Meiryo UI" pitchFamily="50" charset="-128"/>
              </a:rPr>
              <a:t>年度までの</a:t>
            </a:r>
            <a:r>
              <a:rPr lang="ja-JP" altLang="en-US" sz="1400" dirty="0" smtClean="0">
                <a:solidFill>
                  <a:prstClr val="black"/>
                </a:solidFill>
                <a:latin typeface="Meiryo UI" pitchFamily="50" charset="-128"/>
                <a:ea typeface="Meiryo UI" pitchFamily="50" charset="-128"/>
                <a:cs typeface="Meiryo UI" pitchFamily="50" charset="-128"/>
              </a:rPr>
              <a:t>予算や将来的な改革効果として反映されているもの</a:t>
            </a:r>
            <a:endParaRPr lang="en-US" altLang="ja-JP" sz="1400" dirty="0">
              <a:solidFill>
                <a:prstClr val="black"/>
              </a:solidFill>
              <a:latin typeface="Meiryo UI" pitchFamily="50" charset="-128"/>
              <a:ea typeface="Meiryo UI" pitchFamily="50" charset="-128"/>
              <a:cs typeface="Meiryo UI" pitchFamily="50" charset="-128"/>
            </a:endParaRPr>
          </a:p>
          <a:p>
            <a:pPr>
              <a:lnSpc>
                <a:spcPts val="1600"/>
              </a:lnSpc>
              <a:defRPr/>
            </a:pPr>
            <a:r>
              <a:rPr lang="ja-JP" altLang="en-US" sz="1400" dirty="0">
                <a:solidFill>
                  <a:prstClr val="black"/>
                </a:solidFill>
                <a:latin typeface="Meiryo UI" pitchFamily="50" charset="-128"/>
                <a:ea typeface="Meiryo UI" pitchFamily="50" charset="-128"/>
                <a:cs typeface="Meiryo UI" pitchFamily="50" charset="-128"/>
              </a:rPr>
              <a:t>　　・市政改革プラン関係（施策・事業の見直し・再構築等）のうち、</a:t>
            </a:r>
            <a:r>
              <a:rPr lang="en-US" altLang="ja-JP" sz="1400" dirty="0">
                <a:solidFill>
                  <a:prstClr val="black"/>
                </a:solidFill>
                <a:latin typeface="Meiryo UI" pitchFamily="50" charset="-128"/>
                <a:ea typeface="Meiryo UI" pitchFamily="50" charset="-128"/>
                <a:cs typeface="Meiryo UI" pitchFamily="50" charset="-128"/>
              </a:rPr>
              <a:t>H29</a:t>
            </a:r>
            <a:r>
              <a:rPr lang="ja-JP" altLang="en-US" sz="1400" dirty="0">
                <a:solidFill>
                  <a:prstClr val="black"/>
                </a:solidFill>
                <a:latin typeface="Meiryo UI" pitchFamily="50" charset="-128"/>
                <a:ea typeface="Meiryo UI" pitchFamily="50" charset="-128"/>
                <a:cs typeface="Meiryo UI" pitchFamily="50" charset="-128"/>
              </a:rPr>
              <a:t>年度までの予算に反映されているもの</a:t>
            </a:r>
          </a:p>
          <a:p>
            <a:pPr>
              <a:lnSpc>
                <a:spcPts val="1600"/>
              </a:lnSpc>
              <a:defRPr/>
            </a:pPr>
            <a:endParaRPr lang="en-US" altLang="ja-JP" sz="1400" dirty="0">
              <a:solidFill>
                <a:prstClr val="black"/>
              </a:solidFill>
              <a:latin typeface="Meiryo UI" pitchFamily="50" charset="-128"/>
              <a:ea typeface="Meiryo UI" pitchFamily="50" charset="-128"/>
              <a:cs typeface="Meiryo UI" pitchFamily="50" charset="-128"/>
            </a:endParaRPr>
          </a:p>
          <a:p>
            <a:pPr>
              <a:lnSpc>
                <a:spcPts val="1600"/>
              </a:lnSpc>
              <a:defRPr/>
            </a:pPr>
            <a:endParaRPr lang="en-US" altLang="ja-JP" sz="1400" dirty="0">
              <a:solidFill>
                <a:prstClr val="black"/>
              </a:solidFill>
              <a:latin typeface="Meiryo UI" pitchFamily="50" charset="-128"/>
              <a:ea typeface="Meiryo UI" pitchFamily="50" charset="-128"/>
              <a:cs typeface="Meiryo UI" pitchFamily="50" charset="-128"/>
            </a:endParaRPr>
          </a:p>
          <a:p>
            <a:pPr>
              <a:lnSpc>
                <a:spcPts val="1600"/>
              </a:lnSpc>
              <a:defRPr/>
            </a:pPr>
            <a:r>
              <a:rPr lang="ja-JP" altLang="en-US" sz="1400" b="1" dirty="0">
                <a:solidFill>
                  <a:prstClr val="black"/>
                </a:solidFill>
                <a:latin typeface="Meiryo UI" pitchFamily="50" charset="-128"/>
                <a:ea typeface="Meiryo UI" pitchFamily="50" charset="-128"/>
                <a:cs typeface="Meiryo UI" pitchFamily="50" charset="-128"/>
              </a:rPr>
              <a:t>（地方交付税等への影響）</a:t>
            </a:r>
            <a:endParaRPr lang="en-US" altLang="ja-JP" sz="1400" b="1" dirty="0">
              <a:solidFill>
                <a:prstClr val="black"/>
              </a:solidFill>
              <a:latin typeface="Meiryo UI" pitchFamily="50" charset="-128"/>
              <a:ea typeface="Meiryo UI" pitchFamily="50" charset="-128"/>
              <a:cs typeface="Meiryo UI" pitchFamily="50" charset="-128"/>
            </a:endParaRPr>
          </a:p>
          <a:p>
            <a:pPr marL="285750" indent="-285750">
              <a:lnSpc>
                <a:spcPts val="1600"/>
              </a:lnSpc>
              <a:buFont typeface="Wingdings" pitchFamily="2" charset="2"/>
              <a:buChar char="Ø"/>
              <a:defRPr/>
            </a:pPr>
            <a:r>
              <a:rPr lang="ja-JP" altLang="en-US" sz="1400" dirty="0">
                <a:solidFill>
                  <a:prstClr val="black"/>
                </a:solidFill>
                <a:latin typeface="Meiryo UI" pitchFamily="50" charset="-128"/>
                <a:ea typeface="Meiryo UI" pitchFamily="50" charset="-128"/>
                <a:cs typeface="Meiryo UI" pitchFamily="50" charset="-128"/>
              </a:rPr>
              <a:t>地下鉄株式会社化、バス事業譲渡による市税・府税の増収に伴う地方交付税の減額、一般会計への分担金収入の減額等を控除</a:t>
            </a:r>
            <a:endParaRPr lang="en-US" altLang="ja-JP" sz="1400" dirty="0">
              <a:solidFill>
                <a:prstClr val="black"/>
              </a:solidFill>
              <a:latin typeface="Meiryo UI" pitchFamily="50" charset="-128"/>
              <a:ea typeface="Meiryo UI" pitchFamily="50" charset="-128"/>
              <a:cs typeface="Meiryo UI" pitchFamily="50" charset="-128"/>
            </a:endParaRPr>
          </a:p>
          <a:p>
            <a:pPr marL="285750" indent="-285750">
              <a:lnSpc>
                <a:spcPts val="1600"/>
              </a:lnSpc>
              <a:buFont typeface="Wingdings" pitchFamily="2" charset="2"/>
              <a:buChar char="Ø"/>
              <a:defRPr/>
            </a:pPr>
            <a:endParaRPr lang="en-US" altLang="ja-JP" sz="1400" dirty="0">
              <a:solidFill>
                <a:prstClr val="black"/>
              </a:solidFill>
              <a:latin typeface="Meiryo UI" pitchFamily="50" charset="-128"/>
              <a:ea typeface="Meiryo UI" pitchFamily="50" charset="-128"/>
              <a:cs typeface="Meiryo UI" pitchFamily="50" charset="-128"/>
            </a:endParaRPr>
          </a:p>
          <a:p>
            <a:pPr marL="285750" indent="-285750">
              <a:lnSpc>
                <a:spcPts val="1600"/>
              </a:lnSpc>
              <a:buFont typeface="Wingdings" pitchFamily="2" charset="2"/>
              <a:buChar char="Ø"/>
              <a:defRPr/>
            </a:pPr>
            <a:endParaRPr lang="en-US" altLang="ja-JP" sz="1400" dirty="0">
              <a:solidFill>
                <a:prstClr val="black"/>
              </a:solidFill>
              <a:latin typeface="Meiryo UI" pitchFamily="50" charset="-128"/>
              <a:ea typeface="Meiryo UI" pitchFamily="50" charset="-128"/>
              <a:cs typeface="Meiryo UI" pitchFamily="50" charset="-128"/>
            </a:endParaRPr>
          </a:p>
          <a:p>
            <a:pPr>
              <a:lnSpc>
                <a:spcPts val="1600"/>
              </a:lnSpc>
              <a:defRPr/>
            </a:pPr>
            <a:r>
              <a:rPr lang="ja-JP" altLang="en-US" sz="1400" b="1" dirty="0" smtClean="0">
                <a:solidFill>
                  <a:prstClr val="black"/>
                </a:solidFill>
                <a:latin typeface="Meiryo UI" pitchFamily="50" charset="-128"/>
                <a:ea typeface="Meiryo UI" pitchFamily="50" charset="-128"/>
                <a:cs typeface="Meiryo UI" pitchFamily="50" charset="-128"/>
              </a:rPr>
              <a:t>（改革効果額（大阪市の財政に関する将来推計への未反映分）の</a:t>
            </a:r>
            <a:r>
              <a:rPr lang="ja-JP" altLang="en-US" sz="1400" b="1" dirty="0">
                <a:solidFill>
                  <a:prstClr val="black"/>
                </a:solidFill>
                <a:latin typeface="Meiryo UI" pitchFamily="50" charset="-128"/>
                <a:ea typeface="Meiryo UI" pitchFamily="50" charset="-128"/>
                <a:cs typeface="Meiryo UI" pitchFamily="50" charset="-128"/>
              </a:rPr>
              <a:t>配分）</a:t>
            </a:r>
            <a:endParaRPr lang="en-US" altLang="ja-JP" sz="1400" b="1" dirty="0">
              <a:solidFill>
                <a:prstClr val="black"/>
              </a:solidFill>
              <a:latin typeface="Meiryo UI" pitchFamily="50" charset="-128"/>
              <a:ea typeface="Meiryo UI" pitchFamily="50" charset="-128"/>
              <a:cs typeface="Meiryo UI" pitchFamily="50" charset="-128"/>
            </a:endParaRPr>
          </a:p>
          <a:p>
            <a:pPr marL="285750" indent="-285750">
              <a:lnSpc>
                <a:spcPts val="1600"/>
              </a:lnSpc>
              <a:buFont typeface="Wingdings" pitchFamily="2" charset="2"/>
              <a:buChar char="Ø"/>
              <a:defRPr/>
            </a:pPr>
            <a:r>
              <a:rPr lang="ja-JP" altLang="en-US" sz="1400" dirty="0">
                <a:solidFill>
                  <a:prstClr val="black"/>
                </a:solidFill>
                <a:latin typeface="Meiryo UI" pitchFamily="50" charset="-128"/>
                <a:ea typeface="Meiryo UI" pitchFamily="50" charset="-128"/>
                <a:cs typeface="Meiryo UI" pitchFamily="50" charset="-128"/>
              </a:rPr>
              <a:t>特別区と大阪府</a:t>
            </a:r>
            <a:r>
              <a:rPr lang="ja-JP" altLang="en-US" sz="1400" dirty="0" smtClean="0">
                <a:solidFill>
                  <a:prstClr val="black"/>
                </a:solidFill>
                <a:latin typeface="Meiryo UI" pitchFamily="50" charset="-128"/>
                <a:ea typeface="Meiryo UI" pitchFamily="50" charset="-128"/>
                <a:cs typeface="Meiryo UI" pitchFamily="50" charset="-128"/>
              </a:rPr>
              <a:t>の改革効果額（大阪市の財政に関する将来推計への未反映額）の</a:t>
            </a:r>
            <a:r>
              <a:rPr lang="ja-JP" altLang="en-US" sz="1400" dirty="0">
                <a:solidFill>
                  <a:prstClr val="black"/>
                </a:solidFill>
                <a:latin typeface="Meiryo UI" pitchFamily="50" charset="-128"/>
                <a:ea typeface="Meiryo UI" pitchFamily="50" charset="-128"/>
                <a:cs typeface="Meiryo UI" pitchFamily="50" charset="-128"/>
              </a:rPr>
              <a:t>配分については、事務</a:t>
            </a:r>
            <a:r>
              <a:rPr lang="ja-JP" altLang="en-US" sz="1400" dirty="0" smtClean="0">
                <a:solidFill>
                  <a:prstClr val="black"/>
                </a:solidFill>
                <a:latin typeface="Meiryo UI" pitchFamily="50" charset="-128"/>
                <a:ea typeface="Meiryo UI" pitchFamily="50" charset="-128"/>
                <a:cs typeface="Meiryo UI" pitchFamily="50" charset="-128"/>
              </a:rPr>
              <a:t>分担</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案</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を</a:t>
            </a:r>
            <a:r>
              <a:rPr lang="ja-JP" altLang="en-US" sz="1400" dirty="0">
                <a:solidFill>
                  <a:prstClr val="black"/>
                </a:solidFill>
                <a:latin typeface="Meiryo UI" pitchFamily="50" charset="-128"/>
                <a:ea typeface="Meiryo UI" pitchFamily="50" charset="-128"/>
                <a:cs typeface="Meiryo UI" pitchFamily="50" charset="-128"/>
              </a:rPr>
              <a:t>ふまえて</a:t>
            </a:r>
            <a:r>
              <a:rPr lang="ja-JP" altLang="en-US" sz="1400" dirty="0" smtClean="0">
                <a:solidFill>
                  <a:prstClr val="black"/>
                </a:solidFill>
                <a:latin typeface="Meiryo UI" pitchFamily="50" charset="-128"/>
                <a:ea typeface="Meiryo UI" pitchFamily="50" charset="-128"/>
                <a:cs typeface="Meiryo UI" pitchFamily="50" charset="-128"/>
              </a:rPr>
              <a:t>区分（</a:t>
            </a:r>
            <a:r>
              <a:rPr lang="ja-JP" altLang="en-US" sz="1400" dirty="0">
                <a:solidFill>
                  <a:prstClr val="black"/>
                </a:solidFill>
                <a:latin typeface="Meiryo UI" pitchFamily="50" charset="-128"/>
                <a:ea typeface="Meiryo UI" pitchFamily="50" charset="-128"/>
                <a:cs typeface="Meiryo UI" pitchFamily="50" charset="-128"/>
              </a:rPr>
              <a:t>事務の移管先で発現するものは、移管先に帰属するものとして算定）</a:t>
            </a:r>
            <a:endParaRPr lang="en-US" altLang="ja-JP" sz="1400" dirty="0">
              <a:solidFill>
                <a:prstClr val="black"/>
              </a:solidFill>
              <a:latin typeface="Meiryo UI" pitchFamily="50" charset="-128"/>
              <a:ea typeface="Meiryo UI" pitchFamily="50" charset="-128"/>
              <a:cs typeface="Meiryo UI" pitchFamily="50" charset="-128"/>
            </a:endParaRPr>
          </a:p>
          <a:p>
            <a:pPr>
              <a:lnSpc>
                <a:spcPts val="1600"/>
              </a:lnSpc>
              <a:defRPr/>
            </a:pPr>
            <a:endParaRPr lang="ja-JP" altLang="en-US" sz="1400" dirty="0">
              <a:solidFill>
                <a:prstClr val="black"/>
              </a:solidFill>
              <a:latin typeface="Meiryo UI" pitchFamily="50" charset="-128"/>
              <a:ea typeface="Meiryo UI" pitchFamily="50" charset="-128"/>
              <a:cs typeface="Meiryo UI" pitchFamily="50" charset="-128"/>
            </a:endParaRPr>
          </a:p>
          <a:p>
            <a:pPr marL="285750" indent="-285750">
              <a:lnSpc>
                <a:spcPts val="1600"/>
              </a:lnSpc>
              <a:buFont typeface="Wingdings" pitchFamily="2" charset="2"/>
              <a:buChar char="Ø"/>
              <a:defRPr/>
            </a:pPr>
            <a:r>
              <a:rPr lang="ja-JP" altLang="en-US" sz="1400" dirty="0">
                <a:solidFill>
                  <a:prstClr val="black"/>
                </a:solidFill>
                <a:latin typeface="Meiryo UI" pitchFamily="50" charset="-128"/>
                <a:ea typeface="Meiryo UI" pitchFamily="50" charset="-128"/>
                <a:cs typeface="Meiryo UI" pitchFamily="50" charset="-128"/>
              </a:rPr>
              <a:t>各特別区の反映額は、人口（Ｈ</a:t>
            </a:r>
            <a:r>
              <a:rPr lang="en-US" altLang="ja-JP" sz="1400" dirty="0">
                <a:solidFill>
                  <a:prstClr val="black"/>
                </a:solidFill>
                <a:latin typeface="Meiryo UI" pitchFamily="50" charset="-128"/>
                <a:ea typeface="Meiryo UI" pitchFamily="50" charset="-128"/>
                <a:cs typeface="Meiryo UI" pitchFamily="50" charset="-128"/>
              </a:rPr>
              <a:t>27</a:t>
            </a:r>
            <a:r>
              <a:rPr lang="ja-JP" altLang="en-US" sz="1400" dirty="0">
                <a:solidFill>
                  <a:prstClr val="black"/>
                </a:solidFill>
                <a:latin typeface="Meiryo UI" pitchFamily="50" charset="-128"/>
                <a:ea typeface="Meiryo UI" pitchFamily="50" charset="-128"/>
                <a:cs typeface="Meiryo UI" pitchFamily="50" charset="-128"/>
              </a:rPr>
              <a:t>年国勢調査）で按分</a:t>
            </a:r>
          </a:p>
        </p:txBody>
      </p:sp>
      <p:sp>
        <p:nvSpPr>
          <p:cNvPr id="6" name="テキスト ボックス 9"/>
          <p:cNvSpPr txBox="1">
            <a:spLocks noChangeArrowheads="1"/>
          </p:cNvSpPr>
          <p:nvPr/>
        </p:nvSpPr>
        <p:spPr bwMode="auto">
          <a:xfrm>
            <a:off x="652011" y="706944"/>
            <a:ext cx="6016625" cy="338138"/>
          </a:xfrm>
          <a:prstGeom prst="rect">
            <a:avLst/>
          </a:prstGeom>
          <a:noFill/>
          <a:ln w="9525">
            <a:noFill/>
            <a:miter lim="800000"/>
            <a:headEnd/>
            <a:tailEnd/>
          </a:ln>
        </p:spPr>
        <p:txBody>
          <a:bodyPr>
            <a:spAutoFit/>
          </a:bodyPr>
          <a:lstStyle/>
          <a:p>
            <a:r>
              <a:rPr lang="en-US" altLang="ja-JP" sz="1600" b="1" dirty="0">
                <a:solidFill>
                  <a:srgbClr val="000000"/>
                </a:solidFill>
                <a:latin typeface="Meiryo UI" pitchFamily="50" charset="-128"/>
                <a:ea typeface="Meiryo UI" pitchFamily="50" charset="-128"/>
                <a:cs typeface="Meiryo UI" pitchFamily="50" charset="-128"/>
              </a:rPr>
              <a:t>〔</a:t>
            </a:r>
            <a:r>
              <a:rPr lang="ja-JP" altLang="en-US" sz="1600" b="1" dirty="0">
                <a:solidFill>
                  <a:srgbClr val="000000"/>
                </a:solidFill>
                <a:latin typeface="Meiryo UI" pitchFamily="50" charset="-128"/>
                <a:ea typeface="Meiryo UI" pitchFamily="50" charset="-128"/>
                <a:cs typeface="Meiryo UI" pitchFamily="50" charset="-128"/>
              </a:rPr>
              <a:t>基本的考え方</a:t>
            </a:r>
            <a:r>
              <a:rPr lang="en-US" altLang="ja-JP" sz="1600" b="1" dirty="0">
                <a:solidFill>
                  <a:srgbClr val="000000"/>
                </a:solidFill>
                <a:latin typeface="Meiryo UI" pitchFamily="50" charset="-128"/>
                <a:ea typeface="Meiryo UI" pitchFamily="50" charset="-128"/>
                <a:cs typeface="Meiryo UI" pitchFamily="50" charset="-128"/>
              </a:rPr>
              <a:t>〕</a:t>
            </a:r>
            <a:endParaRPr lang="ja-JP" altLang="en-US" sz="1600" b="1" dirty="0">
              <a:solidFill>
                <a:srgbClr val="000000"/>
              </a:solidFill>
              <a:latin typeface="Meiryo UI" pitchFamily="50" charset="-128"/>
              <a:ea typeface="Meiryo UI" pitchFamily="50" charset="-128"/>
              <a:cs typeface="Meiryo UI" pitchFamily="50" charset="-128"/>
            </a:endParaRPr>
          </a:p>
        </p:txBody>
      </p:sp>
      <p:sp>
        <p:nvSpPr>
          <p:cNvPr id="7" name="正方形/長方形 6"/>
          <p:cNvSpPr/>
          <p:nvPr/>
        </p:nvSpPr>
        <p:spPr>
          <a:xfrm>
            <a:off x="194410" y="276160"/>
            <a:ext cx="8856984" cy="338554"/>
          </a:xfrm>
          <a:prstGeom prst="rect">
            <a:avLst/>
          </a:prstGeom>
        </p:spPr>
        <p:txBody>
          <a:bodyPr wrap="square">
            <a:spAutoFit/>
          </a:bodyPr>
          <a:lstStyle/>
          <a:p>
            <a:r>
              <a:rPr lang="ja-JP" altLang="en-US" sz="1600" b="1" dirty="0" smtClean="0">
                <a:latin typeface="Meiryo UI" pitchFamily="50" charset="-128"/>
                <a:ea typeface="Meiryo UI" pitchFamily="50" charset="-128"/>
                <a:cs typeface="Meiryo UI" pitchFamily="50" charset="-128"/>
              </a:rPr>
              <a:t>■</a:t>
            </a:r>
            <a:r>
              <a:rPr lang="ja-JP" altLang="en-US" sz="1600" b="1" dirty="0">
                <a:latin typeface="Meiryo UI" pitchFamily="50" charset="-128"/>
                <a:ea typeface="Meiryo UI" pitchFamily="50" charset="-128"/>
                <a:cs typeface="Meiryo UI" pitchFamily="50" charset="-128"/>
              </a:rPr>
              <a:t>　（参考）</a:t>
            </a:r>
            <a:r>
              <a:rPr lang="en-US" altLang="ja-JP" sz="1600" b="1" dirty="0">
                <a:latin typeface="Meiryo UI" pitchFamily="50" charset="-128"/>
                <a:ea typeface="Meiryo UI" pitchFamily="50" charset="-128"/>
                <a:cs typeface="Meiryo UI" pitchFamily="50" charset="-128"/>
              </a:rPr>
              <a:t>AB</a:t>
            </a:r>
            <a:r>
              <a:rPr lang="ja-JP" altLang="en-US" sz="1600" b="1" dirty="0">
                <a:latin typeface="Meiryo UI" pitchFamily="50" charset="-128"/>
                <a:ea typeface="Meiryo UI" pitchFamily="50" charset="-128"/>
                <a:cs typeface="Meiryo UI" pitchFamily="50" charset="-128"/>
              </a:rPr>
              <a:t>項目関係の改革効果</a:t>
            </a:r>
            <a:r>
              <a:rPr lang="ja-JP" altLang="en-US" sz="1600" b="1" dirty="0" smtClean="0">
                <a:latin typeface="Meiryo UI" pitchFamily="50" charset="-128"/>
                <a:ea typeface="Meiryo UI" pitchFamily="50" charset="-128"/>
                <a:cs typeface="Meiryo UI" pitchFamily="50" charset="-128"/>
              </a:rPr>
              <a:t>額（大阪市の財政に関する将来推計</a:t>
            </a:r>
            <a:r>
              <a:rPr lang="ja-JP" altLang="en-US" sz="1600" b="1" dirty="0">
                <a:latin typeface="Meiryo UI" pitchFamily="50" charset="-128"/>
                <a:ea typeface="Meiryo UI" pitchFamily="50" charset="-128"/>
                <a:cs typeface="Meiryo UI" pitchFamily="50" charset="-128"/>
              </a:rPr>
              <a:t>へ</a:t>
            </a:r>
            <a:r>
              <a:rPr lang="ja-JP" altLang="en-US" sz="1600" b="1" dirty="0" smtClean="0">
                <a:latin typeface="Meiryo UI" pitchFamily="50" charset="-128"/>
                <a:ea typeface="Meiryo UI" pitchFamily="50" charset="-128"/>
                <a:cs typeface="Meiryo UI" pitchFamily="50" charset="-128"/>
              </a:rPr>
              <a:t>の未反映分）について</a:t>
            </a:r>
            <a:endParaRPr lang="ja-JP" altLang="en-US" sz="1600" b="1" dirty="0">
              <a:latin typeface="Meiryo UI" pitchFamily="50" charset="-128"/>
              <a:ea typeface="Meiryo UI" pitchFamily="50" charset="-128"/>
              <a:cs typeface="Meiryo UI" pitchFamily="50" charset="-128"/>
            </a:endParaRPr>
          </a:p>
        </p:txBody>
      </p:sp>
      <p:sp>
        <p:nvSpPr>
          <p:cNvPr id="9" name="正方形/長方形 8"/>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２０</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3937032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0" name="直線コネクタ 49"/>
          <p:cNvCxnSpPr/>
          <p:nvPr/>
        </p:nvCxnSpPr>
        <p:spPr>
          <a:xfrm>
            <a:off x="4905957" y="4205606"/>
            <a:ext cx="2700000" cy="0"/>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6" name="二等辺三角形 95"/>
          <p:cNvSpPr/>
          <p:nvPr/>
        </p:nvSpPr>
        <p:spPr>
          <a:xfrm rot="5400000">
            <a:off x="5496112" y="3279097"/>
            <a:ext cx="1395077" cy="233451"/>
          </a:xfrm>
          <a:prstGeom prst="triangl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a:off x="3648346" y="2059177"/>
            <a:ext cx="1482165" cy="36004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schemeClr val="tx1"/>
                </a:solidFill>
                <a:latin typeface="Meiryo UI" panose="020B0604030504040204" pitchFamily="50" charset="-128"/>
                <a:ea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rPr>
              <a:t>特別区分</a:t>
            </a:r>
            <a:r>
              <a:rPr lang="en-US" altLang="ja-JP" b="1" dirty="0">
                <a:solidFill>
                  <a:schemeClr val="tx1"/>
                </a:solidFill>
                <a:latin typeface="Meiryo UI" panose="020B0604030504040204" pitchFamily="50" charset="-128"/>
                <a:ea typeface="Meiryo UI" panose="020B0604030504040204" pitchFamily="50" charset="-128"/>
              </a:rPr>
              <a:t>》</a:t>
            </a:r>
            <a:endParaRPr lang="ja-JP" altLang="en-US" b="1" dirty="0">
              <a:solidFill>
                <a:schemeClr val="tx1"/>
              </a:solidFill>
              <a:latin typeface="Meiryo UI" panose="020B0604030504040204" pitchFamily="50" charset="-128"/>
              <a:ea typeface="Meiryo UI" panose="020B0604030504040204" pitchFamily="50" charset="-128"/>
            </a:endParaRPr>
          </a:p>
        </p:txBody>
      </p:sp>
      <p:sp>
        <p:nvSpPr>
          <p:cNvPr id="105" name="正方形/長方形 104"/>
          <p:cNvSpPr/>
          <p:nvPr/>
        </p:nvSpPr>
        <p:spPr>
          <a:xfrm>
            <a:off x="3896154" y="4197372"/>
            <a:ext cx="964421" cy="425019"/>
          </a:xfrm>
          <a:prstGeom prst="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b="1" dirty="0" smtClean="0">
                <a:solidFill>
                  <a:schemeClr val="tx1"/>
                </a:solidFill>
                <a:latin typeface="Meiryo UI" panose="020B0604030504040204" pitchFamily="50" charset="-128"/>
                <a:ea typeface="Meiryo UI" panose="020B0604030504040204" pitchFamily="50" charset="-128"/>
              </a:rPr>
              <a:t>特別区設置に伴う増員</a:t>
            </a:r>
            <a:r>
              <a:rPr lang="ja-JP" altLang="en-US" sz="1200" b="1" dirty="0">
                <a:solidFill>
                  <a:schemeClr val="tx1"/>
                </a:solidFill>
                <a:latin typeface="Meiryo UI" panose="020B0604030504040204" pitchFamily="50" charset="-128"/>
                <a:ea typeface="Meiryo UI" panose="020B0604030504040204" pitchFamily="50" charset="-128"/>
              </a:rPr>
              <a:t>　　</a:t>
            </a:r>
            <a:endParaRPr lang="en-US" altLang="ja-JP" sz="1200" b="1" dirty="0">
              <a:solidFill>
                <a:schemeClr val="tx1"/>
              </a:solidFill>
              <a:latin typeface="+mj-ea"/>
              <a:ea typeface="+mj-ea"/>
            </a:endParaRPr>
          </a:p>
        </p:txBody>
      </p:sp>
      <p:sp>
        <p:nvSpPr>
          <p:cNvPr id="58" name="正方形/長方形 57"/>
          <p:cNvSpPr/>
          <p:nvPr/>
        </p:nvSpPr>
        <p:spPr>
          <a:xfrm>
            <a:off x="3556577" y="4679302"/>
            <a:ext cx="1589780"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b="1" dirty="0">
                <a:solidFill>
                  <a:schemeClr val="tx1"/>
                </a:solidFill>
                <a:latin typeface="Meiryo UI" pitchFamily="50" charset="-128"/>
                <a:ea typeface="Meiryo UI" pitchFamily="50" charset="-128"/>
                <a:cs typeface="Meiryo UI" pitchFamily="50" charset="-128"/>
              </a:rPr>
              <a:t>H</a:t>
            </a:r>
            <a:r>
              <a:rPr kumimoji="1" lang="en-US" altLang="ja-JP" sz="1100" b="1" dirty="0" smtClean="0">
                <a:solidFill>
                  <a:schemeClr val="tx1"/>
                </a:solidFill>
                <a:latin typeface="Meiryo UI" pitchFamily="50" charset="-128"/>
                <a:ea typeface="Meiryo UI" pitchFamily="50" charset="-128"/>
                <a:cs typeface="Meiryo UI" pitchFamily="50" charset="-128"/>
              </a:rPr>
              <a:t>34</a:t>
            </a:r>
            <a:r>
              <a:rPr kumimoji="1" lang="ja-JP" altLang="en-US" sz="1100" b="1" dirty="0" smtClean="0">
                <a:solidFill>
                  <a:schemeClr val="tx1"/>
                </a:solidFill>
                <a:latin typeface="Meiryo UI" pitchFamily="50" charset="-128"/>
                <a:ea typeface="Meiryo UI" pitchFamily="50" charset="-128"/>
                <a:cs typeface="Meiryo UI" pitchFamily="50" charset="-128"/>
              </a:rPr>
              <a:t>年度</a:t>
            </a:r>
            <a:endParaRPr kumimoji="1" lang="en-US" altLang="ja-JP" sz="1100" b="1" dirty="0" smtClean="0">
              <a:solidFill>
                <a:schemeClr val="tx1"/>
              </a:solidFill>
              <a:latin typeface="Meiryo UI" pitchFamily="50" charset="-128"/>
              <a:ea typeface="Meiryo UI" pitchFamily="50" charset="-128"/>
              <a:cs typeface="Meiryo UI" pitchFamily="50" charset="-128"/>
            </a:endParaRPr>
          </a:p>
          <a:p>
            <a:pPr algn="ctr"/>
            <a:r>
              <a:rPr lang="ja-JP" altLang="en-US" sz="1100" b="1" dirty="0" smtClean="0">
                <a:solidFill>
                  <a:schemeClr val="tx1"/>
                </a:solidFill>
                <a:latin typeface="Meiryo UI" pitchFamily="50" charset="-128"/>
                <a:ea typeface="Meiryo UI" pitchFamily="50" charset="-128"/>
                <a:cs typeface="Meiryo UI" pitchFamily="50" charset="-128"/>
              </a:rPr>
              <a:t>（特別区設置時）</a:t>
            </a:r>
            <a:endParaRPr kumimoji="1" lang="ja-JP" altLang="en-US" sz="1100" b="1" dirty="0">
              <a:solidFill>
                <a:schemeClr val="tx1"/>
              </a:solidFill>
              <a:latin typeface="Meiryo UI" pitchFamily="50" charset="-128"/>
              <a:ea typeface="Meiryo UI" pitchFamily="50" charset="-128"/>
              <a:cs typeface="Meiryo UI" pitchFamily="50" charset="-128"/>
            </a:endParaRPr>
          </a:p>
        </p:txBody>
      </p:sp>
      <p:cxnSp>
        <p:nvCxnSpPr>
          <p:cNvPr id="71" name="直線コネクタ 70"/>
          <p:cNvCxnSpPr/>
          <p:nvPr/>
        </p:nvCxnSpPr>
        <p:spPr>
          <a:xfrm>
            <a:off x="4900130" y="2438335"/>
            <a:ext cx="3708000"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a:off x="3559220" y="4650053"/>
            <a:ext cx="5076000" cy="20679"/>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7" name="右矢印 46"/>
          <p:cNvSpPr/>
          <p:nvPr/>
        </p:nvSpPr>
        <p:spPr>
          <a:xfrm>
            <a:off x="2849266" y="3385929"/>
            <a:ext cx="716494" cy="712302"/>
          </a:xfrm>
          <a:prstGeom prst="rightArrow">
            <a:avLst/>
          </a:prstGeom>
          <a:solidFill>
            <a:schemeClr val="tx2">
              <a:lumMod val="75000"/>
            </a:schemeClr>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1656112" y="2435364"/>
            <a:ext cx="995276"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b="1" dirty="0">
                <a:solidFill>
                  <a:schemeClr val="tx1"/>
                </a:solidFill>
                <a:latin typeface="Meiryo UI" pitchFamily="50" charset="-128"/>
                <a:ea typeface="Meiryo UI" pitchFamily="50" charset="-128"/>
                <a:cs typeface="Meiryo UI" pitchFamily="50" charset="-128"/>
              </a:rPr>
              <a:t>H</a:t>
            </a:r>
            <a:r>
              <a:rPr kumimoji="1" lang="en-US" altLang="ja-JP" sz="1100" b="1" dirty="0" smtClean="0">
                <a:solidFill>
                  <a:schemeClr val="tx1"/>
                </a:solidFill>
                <a:latin typeface="Meiryo UI" pitchFamily="50" charset="-128"/>
                <a:ea typeface="Meiryo UI" pitchFamily="50" charset="-128"/>
                <a:cs typeface="Meiryo UI" pitchFamily="50" charset="-128"/>
              </a:rPr>
              <a:t>28</a:t>
            </a:r>
            <a:r>
              <a:rPr kumimoji="1" lang="ja-JP" altLang="en-US" sz="1100" b="1" dirty="0" smtClean="0">
                <a:solidFill>
                  <a:schemeClr val="tx1"/>
                </a:solidFill>
                <a:latin typeface="Meiryo UI" pitchFamily="50" charset="-128"/>
                <a:ea typeface="Meiryo UI" pitchFamily="50" charset="-128"/>
                <a:cs typeface="Meiryo UI" pitchFamily="50" charset="-128"/>
              </a:rPr>
              <a:t>年度</a:t>
            </a:r>
            <a:endParaRPr kumimoji="1" lang="en-US" altLang="ja-JP" sz="1100" b="1" dirty="0" smtClean="0">
              <a:solidFill>
                <a:schemeClr val="tx1"/>
              </a:solidFill>
              <a:latin typeface="Meiryo UI" pitchFamily="50" charset="-128"/>
              <a:ea typeface="Meiryo UI" pitchFamily="50" charset="-128"/>
              <a:cs typeface="Meiryo UI" pitchFamily="50" charset="-128"/>
            </a:endParaRPr>
          </a:p>
          <a:p>
            <a:pPr algn="ctr"/>
            <a:r>
              <a:rPr lang="ja-JP" altLang="en-US" sz="1100" b="1" dirty="0">
                <a:solidFill>
                  <a:schemeClr val="tx1"/>
                </a:solidFill>
                <a:latin typeface="Meiryo UI" pitchFamily="50" charset="-128"/>
                <a:ea typeface="Meiryo UI" pitchFamily="50" charset="-128"/>
                <a:cs typeface="Meiryo UI" pitchFamily="50" charset="-128"/>
              </a:rPr>
              <a:t>職員数</a:t>
            </a:r>
            <a:endParaRPr kumimoji="1" lang="ja-JP" altLang="en-US" sz="1100" b="1" dirty="0">
              <a:solidFill>
                <a:schemeClr val="tx1"/>
              </a:solidFill>
              <a:latin typeface="Meiryo UI" pitchFamily="50" charset="-128"/>
              <a:ea typeface="Meiryo UI" pitchFamily="50" charset="-128"/>
              <a:cs typeface="Meiryo UI" pitchFamily="50" charset="-128"/>
            </a:endParaRPr>
          </a:p>
        </p:txBody>
      </p:sp>
      <p:cxnSp>
        <p:nvCxnSpPr>
          <p:cNvPr id="16" name="直線コネクタ 15"/>
          <p:cNvCxnSpPr/>
          <p:nvPr/>
        </p:nvCxnSpPr>
        <p:spPr>
          <a:xfrm flipV="1">
            <a:off x="3520930" y="6468590"/>
            <a:ext cx="5112000" cy="18842"/>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3" name="正方形/長方形 42"/>
          <p:cNvSpPr/>
          <p:nvPr/>
        </p:nvSpPr>
        <p:spPr>
          <a:xfrm>
            <a:off x="3608187" y="5188642"/>
            <a:ext cx="1482165" cy="36004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chemeClr val="tx1"/>
                </a:solidFill>
                <a:latin typeface="Meiryo UI" panose="020B0604030504040204" pitchFamily="50" charset="-128"/>
                <a:ea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rPr>
              <a:t>大阪府分</a:t>
            </a:r>
            <a:r>
              <a:rPr lang="en-US" altLang="ja-JP" b="1" dirty="0">
                <a:solidFill>
                  <a:schemeClr val="tx1"/>
                </a:solidFill>
                <a:latin typeface="Meiryo UI" panose="020B0604030504040204" pitchFamily="50" charset="-128"/>
                <a:ea typeface="Meiryo UI" panose="020B0604030504040204" pitchFamily="50" charset="-128"/>
              </a:rPr>
              <a:t>》</a:t>
            </a:r>
            <a:endParaRPr lang="ja-JP" altLang="en-US" b="1" dirty="0">
              <a:solidFill>
                <a:schemeClr val="tx1"/>
              </a:solidFill>
              <a:latin typeface="Meiryo UI" panose="020B0604030504040204" pitchFamily="50" charset="-128"/>
              <a:ea typeface="Meiryo UI" panose="020B0604030504040204" pitchFamily="50" charset="-128"/>
            </a:endParaRPr>
          </a:p>
        </p:txBody>
      </p:sp>
      <p:sp>
        <p:nvSpPr>
          <p:cNvPr id="48" name="右矢印 47"/>
          <p:cNvSpPr/>
          <p:nvPr/>
        </p:nvSpPr>
        <p:spPr>
          <a:xfrm>
            <a:off x="3064298" y="5943214"/>
            <a:ext cx="468000" cy="236529"/>
          </a:xfrm>
          <a:prstGeom prst="rightArrow">
            <a:avLst/>
          </a:prstGeom>
          <a:solidFill>
            <a:schemeClr val="tx2">
              <a:lumMod val="75000"/>
            </a:schemeClr>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sp>
        <p:nvSpPr>
          <p:cNvPr id="62" name="正方形/長方形 61"/>
          <p:cNvSpPr/>
          <p:nvPr/>
        </p:nvSpPr>
        <p:spPr>
          <a:xfrm>
            <a:off x="1535603" y="2123793"/>
            <a:ext cx="1187355" cy="36004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schemeClr val="tx1"/>
                </a:solidFill>
                <a:latin typeface="Meiryo UI" panose="020B0604030504040204" pitchFamily="50" charset="-128"/>
                <a:ea typeface="Meiryo UI" panose="020B0604030504040204" pitchFamily="50" charset="-128"/>
              </a:rPr>
              <a:t>【</a:t>
            </a:r>
            <a:r>
              <a:rPr kumimoji="1" lang="ja-JP" altLang="en-US" b="1" dirty="0">
                <a:solidFill>
                  <a:schemeClr val="tx1"/>
                </a:solidFill>
                <a:latin typeface="Meiryo UI" panose="020B0604030504040204" pitchFamily="50" charset="-128"/>
                <a:ea typeface="Meiryo UI" panose="020B0604030504040204" pitchFamily="50" charset="-128"/>
              </a:rPr>
              <a:t>大阪市</a:t>
            </a:r>
            <a:r>
              <a:rPr lang="en-US" altLang="ja-JP" b="1" dirty="0">
                <a:solidFill>
                  <a:schemeClr val="tx1"/>
                </a:solidFill>
                <a:latin typeface="Meiryo UI" panose="020B0604030504040204" pitchFamily="50" charset="-128"/>
                <a:ea typeface="Meiryo UI" panose="020B0604030504040204" pitchFamily="50" charset="-128"/>
              </a:rPr>
              <a:t>】</a:t>
            </a:r>
            <a:endParaRPr kumimoji="1" lang="ja-JP" altLang="en-US" b="1" dirty="0">
              <a:solidFill>
                <a:schemeClr val="tx1"/>
              </a:solidFill>
              <a:latin typeface="Meiryo UI" panose="020B0604030504040204" pitchFamily="50" charset="-128"/>
              <a:ea typeface="Meiryo UI" panose="020B0604030504040204" pitchFamily="50" charset="-128"/>
            </a:endParaRPr>
          </a:p>
        </p:txBody>
      </p:sp>
      <p:sp>
        <p:nvSpPr>
          <p:cNvPr id="8" name="正方形/長方形 7"/>
          <p:cNvSpPr/>
          <p:nvPr/>
        </p:nvSpPr>
        <p:spPr>
          <a:xfrm>
            <a:off x="3076896" y="5153056"/>
            <a:ext cx="82108" cy="936000"/>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2" name="直線コネクタ 91"/>
          <p:cNvCxnSpPr/>
          <p:nvPr/>
        </p:nvCxnSpPr>
        <p:spPr>
          <a:xfrm>
            <a:off x="4905957" y="5884438"/>
            <a:ext cx="360000" cy="0"/>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9" name="正方形/長方形 88"/>
          <p:cNvSpPr/>
          <p:nvPr/>
        </p:nvSpPr>
        <p:spPr>
          <a:xfrm>
            <a:off x="7006100" y="4674090"/>
            <a:ext cx="1385305"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b="1" dirty="0">
                <a:solidFill>
                  <a:schemeClr val="tx1"/>
                </a:solidFill>
                <a:latin typeface="Meiryo UI" pitchFamily="50" charset="-128"/>
                <a:ea typeface="Meiryo UI" pitchFamily="50" charset="-128"/>
                <a:cs typeface="Meiryo UI" pitchFamily="50" charset="-128"/>
              </a:rPr>
              <a:t>H</a:t>
            </a:r>
            <a:r>
              <a:rPr kumimoji="1" lang="en-US" altLang="ja-JP" sz="1000" b="1" dirty="0" smtClean="0">
                <a:solidFill>
                  <a:schemeClr val="tx1"/>
                </a:solidFill>
                <a:latin typeface="Meiryo UI" pitchFamily="50" charset="-128"/>
                <a:ea typeface="Meiryo UI" pitchFamily="50" charset="-128"/>
                <a:cs typeface="Meiryo UI" pitchFamily="50" charset="-128"/>
              </a:rPr>
              <a:t>48</a:t>
            </a:r>
            <a:r>
              <a:rPr kumimoji="1" lang="ja-JP" altLang="en-US" sz="1000" b="1" dirty="0" smtClean="0">
                <a:solidFill>
                  <a:schemeClr val="tx1"/>
                </a:solidFill>
                <a:latin typeface="Meiryo UI" pitchFamily="50" charset="-128"/>
                <a:ea typeface="Meiryo UI" pitchFamily="50" charset="-128"/>
                <a:cs typeface="Meiryo UI" pitchFamily="50" charset="-128"/>
              </a:rPr>
              <a:t>年度</a:t>
            </a:r>
            <a:endParaRPr kumimoji="1" lang="en-US" altLang="ja-JP" sz="1000" b="1" dirty="0" smtClean="0">
              <a:solidFill>
                <a:schemeClr val="tx1"/>
              </a:solidFill>
              <a:latin typeface="Meiryo UI" pitchFamily="50" charset="-128"/>
              <a:ea typeface="Meiryo UI" pitchFamily="50" charset="-128"/>
              <a:cs typeface="Meiryo UI" pitchFamily="50" charset="-128"/>
            </a:endParaRPr>
          </a:p>
          <a:p>
            <a:pPr algn="ctr"/>
            <a:endParaRPr kumimoji="1" lang="en-US" altLang="ja-JP" sz="1000" b="1" dirty="0" smtClean="0">
              <a:solidFill>
                <a:schemeClr val="tx1"/>
              </a:solidFill>
              <a:latin typeface="Meiryo UI" pitchFamily="50" charset="-128"/>
              <a:ea typeface="Meiryo UI" pitchFamily="50" charset="-128"/>
              <a:cs typeface="Meiryo UI" pitchFamily="50" charset="-128"/>
            </a:endParaRPr>
          </a:p>
        </p:txBody>
      </p:sp>
      <p:sp>
        <p:nvSpPr>
          <p:cNvPr id="83" name="下矢印 82"/>
          <p:cNvSpPr/>
          <p:nvPr/>
        </p:nvSpPr>
        <p:spPr>
          <a:xfrm>
            <a:off x="8230509" y="2465998"/>
            <a:ext cx="252000" cy="397551"/>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正方形/長方形 84"/>
          <p:cNvSpPr/>
          <p:nvPr/>
        </p:nvSpPr>
        <p:spPr>
          <a:xfrm>
            <a:off x="1685857" y="2871171"/>
            <a:ext cx="886849" cy="1773543"/>
          </a:xfrm>
          <a:prstGeom prst="rect">
            <a:avLst/>
          </a:prstGeom>
          <a:solidFill>
            <a:schemeClr val="tx2">
              <a:lumMod val="60000"/>
              <a:lumOff val="40000"/>
            </a:schemeClr>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特別区への移管部分</a:t>
            </a:r>
            <a:endParaRPr lang="en-US" altLang="ja-JP"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endParaRPr lang="en-US" altLang="ja-JP" sz="9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8" name="正方形/長方形 87"/>
          <p:cNvSpPr/>
          <p:nvPr/>
        </p:nvSpPr>
        <p:spPr>
          <a:xfrm>
            <a:off x="3896154" y="2431279"/>
            <a:ext cx="964420" cy="1763699"/>
          </a:xfrm>
          <a:prstGeom prst="rect">
            <a:avLst/>
          </a:prstGeom>
          <a:solidFill>
            <a:schemeClr val="tx2">
              <a:lumMod val="60000"/>
              <a:lumOff val="40000"/>
            </a:schemeClr>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特別区への</a:t>
            </a:r>
            <a:endParaRPr lang="en-US" altLang="ja-JP"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移管部分</a:t>
            </a:r>
            <a:endParaRPr lang="en-US" altLang="ja-JP" sz="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9" name="正方形/長方形 118"/>
          <p:cNvSpPr/>
          <p:nvPr/>
        </p:nvSpPr>
        <p:spPr>
          <a:xfrm>
            <a:off x="1685857" y="4649806"/>
            <a:ext cx="886849" cy="898816"/>
          </a:xfrm>
          <a:prstGeom prst="rect">
            <a:avLst/>
          </a:prstGeom>
          <a:solidFill>
            <a:schemeClr val="tx2">
              <a:lumMod val="60000"/>
              <a:lumOff val="40000"/>
            </a:schemeClr>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大阪府への</a:t>
            </a:r>
            <a:endParaRPr lang="en-US" altLang="ja-JP"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移管部分</a:t>
            </a:r>
            <a:endParaRPr lang="en-US" altLang="ja-JP"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1" name="正方形/長方形 130"/>
          <p:cNvSpPr/>
          <p:nvPr/>
        </p:nvSpPr>
        <p:spPr>
          <a:xfrm>
            <a:off x="7198971" y="2863549"/>
            <a:ext cx="964420" cy="1343081"/>
          </a:xfrm>
          <a:prstGeom prst="rect">
            <a:avLst/>
          </a:prstGeom>
          <a:solidFill>
            <a:schemeClr val="tx2">
              <a:lumMod val="60000"/>
              <a:lumOff val="40000"/>
            </a:schemeClr>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特別区への</a:t>
            </a:r>
            <a:endParaRPr lang="en-US" altLang="ja-JP"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移管部分</a:t>
            </a:r>
            <a:endParaRPr lang="en-US" altLang="ja-JP" sz="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3" name="正方形/長方形 132"/>
          <p:cNvSpPr/>
          <p:nvPr/>
        </p:nvSpPr>
        <p:spPr>
          <a:xfrm>
            <a:off x="7201350" y="4206145"/>
            <a:ext cx="962041" cy="425019"/>
          </a:xfrm>
          <a:prstGeom prst="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b="1" dirty="0" smtClean="0">
                <a:solidFill>
                  <a:schemeClr val="tx1"/>
                </a:solidFill>
                <a:latin typeface="Meiryo UI" panose="020B0604030504040204" pitchFamily="50" charset="-128"/>
                <a:ea typeface="Meiryo UI" panose="020B0604030504040204" pitchFamily="50" charset="-128"/>
              </a:rPr>
              <a:t>特別区設置に伴う増員</a:t>
            </a:r>
            <a:r>
              <a:rPr lang="ja-JP" altLang="en-US" sz="1200" b="1" dirty="0">
                <a:solidFill>
                  <a:schemeClr val="tx1"/>
                </a:solidFill>
                <a:latin typeface="Meiryo UI" panose="020B0604030504040204" pitchFamily="50" charset="-128"/>
                <a:ea typeface="Meiryo UI" panose="020B0604030504040204" pitchFamily="50" charset="-128"/>
              </a:rPr>
              <a:t>　　</a:t>
            </a:r>
            <a:endParaRPr lang="en-US" altLang="ja-JP" sz="1200" b="1" dirty="0">
              <a:solidFill>
                <a:schemeClr val="tx1"/>
              </a:solidFill>
              <a:latin typeface="+mj-ea"/>
              <a:ea typeface="+mj-ea"/>
            </a:endParaRPr>
          </a:p>
        </p:txBody>
      </p:sp>
      <p:sp>
        <p:nvSpPr>
          <p:cNvPr id="135" name="正方形/長方形 134"/>
          <p:cNvSpPr/>
          <p:nvPr/>
        </p:nvSpPr>
        <p:spPr>
          <a:xfrm>
            <a:off x="5027068" y="4279523"/>
            <a:ext cx="823396" cy="403271"/>
          </a:xfrm>
          <a:prstGeom prst="rect">
            <a:avLst/>
          </a:prstGeom>
          <a:noFill/>
          <a:ln w="317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歳出増</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7" name="正方形/長方形 166"/>
          <p:cNvSpPr/>
          <p:nvPr/>
        </p:nvSpPr>
        <p:spPr>
          <a:xfrm>
            <a:off x="8264261" y="2496648"/>
            <a:ext cx="897672" cy="403271"/>
          </a:xfrm>
          <a:prstGeom prst="rect">
            <a:avLst/>
          </a:prstGeom>
          <a:noFill/>
          <a:ln w="317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歳出減</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2" name="正方形/長方形 171"/>
          <p:cNvSpPr/>
          <p:nvPr/>
        </p:nvSpPr>
        <p:spPr>
          <a:xfrm>
            <a:off x="5504969" y="3225010"/>
            <a:ext cx="1180136" cy="374704"/>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anchor="ctr"/>
          <a:lstStyle/>
          <a:p>
            <a:pPr algn="ctr">
              <a:defRPr/>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技能労務職を</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退職不補充で試算</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0" name="下矢印 179"/>
          <p:cNvSpPr/>
          <p:nvPr/>
        </p:nvSpPr>
        <p:spPr>
          <a:xfrm flipV="1">
            <a:off x="4969241" y="4225656"/>
            <a:ext cx="239612" cy="396000"/>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2" name="正方形/長方形 181"/>
          <p:cNvSpPr/>
          <p:nvPr/>
        </p:nvSpPr>
        <p:spPr>
          <a:xfrm>
            <a:off x="3556577" y="6482622"/>
            <a:ext cx="1589780"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b="1" dirty="0">
                <a:solidFill>
                  <a:schemeClr val="tx1"/>
                </a:solidFill>
                <a:latin typeface="Meiryo UI" pitchFamily="50" charset="-128"/>
                <a:ea typeface="Meiryo UI" pitchFamily="50" charset="-128"/>
                <a:cs typeface="Meiryo UI" pitchFamily="50" charset="-128"/>
              </a:rPr>
              <a:t>H</a:t>
            </a:r>
            <a:r>
              <a:rPr kumimoji="1" lang="en-US" altLang="ja-JP" sz="1100" b="1" dirty="0" smtClean="0">
                <a:solidFill>
                  <a:schemeClr val="tx1"/>
                </a:solidFill>
                <a:latin typeface="Meiryo UI" pitchFamily="50" charset="-128"/>
                <a:ea typeface="Meiryo UI" pitchFamily="50" charset="-128"/>
                <a:cs typeface="Meiryo UI" pitchFamily="50" charset="-128"/>
              </a:rPr>
              <a:t>34</a:t>
            </a:r>
            <a:r>
              <a:rPr kumimoji="1" lang="ja-JP" altLang="en-US" sz="1100" b="1" dirty="0" smtClean="0">
                <a:solidFill>
                  <a:schemeClr val="tx1"/>
                </a:solidFill>
                <a:latin typeface="Meiryo UI" pitchFamily="50" charset="-128"/>
                <a:ea typeface="Meiryo UI" pitchFamily="50" charset="-128"/>
                <a:cs typeface="Meiryo UI" pitchFamily="50" charset="-128"/>
              </a:rPr>
              <a:t>年度</a:t>
            </a:r>
            <a:endParaRPr kumimoji="1" lang="en-US" altLang="ja-JP" sz="1100" b="1" dirty="0" smtClean="0">
              <a:solidFill>
                <a:schemeClr val="tx1"/>
              </a:solidFill>
              <a:latin typeface="Meiryo UI" pitchFamily="50" charset="-128"/>
              <a:ea typeface="Meiryo UI" pitchFamily="50" charset="-128"/>
              <a:cs typeface="Meiryo UI" pitchFamily="50" charset="-128"/>
            </a:endParaRPr>
          </a:p>
          <a:p>
            <a:pPr algn="ctr"/>
            <a:r>
              <a:rPr lang="ja-JP" altLang="en-US" sz="1100" b="1" dirty="0" smtClean="0">
                <a:solidFill>
                  <a:schemeClr val="tx1"/>
                </a:solidFill>
                <a:latin typeface="Meiryo UI" pitchFamily="50" charset="-128"/>
                <a:ea typeface="Meiryo UI" pitchFamily="50" charset="-128"/>
                <a:cs typeface="Meiryo UI" pitchFamily="50" charset="-128"/>
              </a:rPr>
              <a:t>（特別区設置時）</a:t>
            </a:r>
            <a:endParaRPr kumimoji="1" lang="ja-JP" altLang="en-US" sz="1100" b="1" dirty="0">
              <a:solidFill>
                <a:schemeClr val="tx1"/>
              </a:solidFill>
              <a:latin typeface="Meiryo UI" pitchFamily="50" charset="-128"/>
              <a:ea typeface="Meiryo UI" pitchFamily="50" charset="-128"/>
              <a:cs typeface="Meiryo UI" pitchFamily="50" charset="-128"/>
            </a:endParaRPr>
          </a:p>
        </p:txBody>
      </p:sp>
      <p:sp>
        <p:nvSpPr>
          <p:cNvPr id="183" name="正方形/長方形 182"/>
          <p:cNvSpPr/>
          <p:nvPr/>
        </p:nvSpPr>
        <p:spPr>
          <a:xfrm>
            <a:off x="3897535" y="5857585"/>
            <a:ext cx="963038" cy="605648"/>
          </a:xfrm>
          <a:prstGeom prst="rect">
            <a:avLst/>
          </a:prstGeom>
          <a:solidFill>
            <a:schemeClr val="tx2">
              <a:lumMod val="60000"/>
              <a:lumOff val="40000"/>
            </a:schemeClr>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大阪府への</a:t>
            </a:r>
            <a:endParaRPr lang="en-US" altLang="ja-JP"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移管部分</a:t>
            </a:r>
            <a:endParaRPr lang="en-US" altLang="ja-JP"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9" name="正方形/長方形 188"/>
          <p:cNvSpPr/>
          <p:nvPr/>
        </p:nvSpPr>
        <p:spPr>
          <a:xfrm>
            <a:off x="3896154" y="5570066"/>
            <a:ext cx="964419" cy="295894"/>
          </a:xfrm>
          <a:prstGeom prst="rect">
            <a:avLst/>
          </a:prstGeom>
          <a:solidFill>
            <a:schemeClr val="bg1"/>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効率化等による減</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0" name="下矢印 189"/>
          <p:cNvSpPr/>
          <p:nvPr/>
        </p:nvSpPr>
        <p:spPr>
          <a:xfrm>
            <a:off x="4958647" y="5594130"/>
            <a:ext cx="250206" cy="308756"/>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1" name="正方形/長方形 190"/>
          <p:cNvSpPr/>
          <p:nvPr/>
        </p:nvSpPr>
        <p:spPr>
          <a:xfrm>
            <a:off x="5034327" y="5566933"/>
            <a:ext cx="841022" cy="403271"/>
          </a:xfrm>
          <a:prstGeom prst="rect">
            <a:avLst/>
          </a:prstGeom>
          <a:noFill/>
          <a:ln w="317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歳出減</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2" name="二等辺三角形 191"/>
          <p:cNvSpPr/>
          <p:nvPr/>
        </p:nvSpPr>
        <p:spPr>
          <a:xfrm rot="5400000">
            <a:off x="5868181" y="6099380"/>
            <a:ext cx="595909" cy="185403"/>
          </a:xfrm>
          <a:prstGeom prst="triangl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3" name="正方形/長方形 192"/>
          <p:cNvSpPr/>
          <p:nvPr/>
        </p:nvSpPr>
        <p:spPr>
          <a:xfrm>
            <a:off x="5642973" y="6080272"/>
            <a:ext cx="1314452" cy="2756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anchor="ctr"/>
          <a:lstStyle/>
          <a:p>
            <a:pPr algn="ctr">
              <a:defRPr/>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技能労務職を</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退職不補充で試算</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4" name="正方形/長方形 193"/>
          <p:cNvSpPr/>
          <p:nvPr/>
        </p:nvSpPr>
        <p:spPr>
          <a:xfrm>
            <a:off x="7198971" y="6075449"/>
            <a:ext cx="948846" cy="387783"/>
          </a:xfrm>
          <a:prstGeom prst="rect">
            <a:avLst/>
          </a:prstGeom>
          <a:solidFill>
            <a:schemeClr val="tx2">
              <a:lumMod val="60000"/>
              <a:lumOff val="40000"/>
            </a:schemeClr>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大阪府への</a:t>
            </a:r>
            <a:endParaRPr lang="en-US" altLang="ja-JP"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移管部分</a:t>
            </a:r>
            <a:endParaRPr lang="en-US" altLang="ja-JP"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5" name="正方形/長方形 194"/>
          <p:cNvSpPr/>
          <p:nvPr/>
        </p:nvSpPr>
        <p:spPr>
          <a:xfrm>
            <a:off x="7198971" y="5784263"/>
            <a:ext cx="948846" cy="295894"/>
          </a:xfrm>
          <a:prstGeom prst="rect">
            <a:avLst/>
          </a:prstGeom>
          <a:solidFill>
            <a:schemeClr val="bg1"/>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効率化等による減</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6" name="下矢印 195"/>
          <p:cNvSpPr/>
          <p:nvPr/>
        </p:nvSpPr>
        <p:spPr>
          <a:xfrm>
            <a:off x="8264261" y="5594129"/>
            <a:ext cx="263886" cy="472063"/>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7" name="正方形/長方形 196"/>
          <p:cNvSpPr/>
          <p:nvPr/>
        </p:nvSpPr>
        <p:spPr>
          <a:xfrm>
            <a:off x="8266406" y="5663217"/>
            <a:ext cx="950843" cy="235715"/>
          </a:xfrm>
          <a:prstGeom prst="rect">
            <a:avLst/>
          </a:prstGeom>
          <a:noFill/>
          <a:ln w="317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歳出減</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98" name="直線コネクタ 197"/>
          <p:cNvCxnSpPr/>
          <p:nvPr/>
        </p:nvCxnSpPr>
        <p:spPr>
          <a:xfrm>
            <a:off x="4916580" y="5571068"/>
            <a:ext cx="3636000" cy="0"/>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9" name="直線コネクタ 198"/>
          <p:cNvCxnSpPr/>
          <p:nvPr/>
        </p:nvCxnSpPr>
        <p:spPr>
          <a:xfrm>
            <a:off x="8192446" y="6075449"/>
            <a:ext cx="396000" cy="0"/>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0" name="正方形/長方形 199"/>
          <p:cNvSpPr/>
          <p:nvPr/>
        </p:nvSpPr>
        <p:spPr>
          <a:xfrm>
            <a:off x="6939545" y="6510454"/>
            <a:ext cx="1385305"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b="1" dirty="0">
                <a:solidFill>
                  <a:schemeClr val="tx1"/>
                </a:solidFill>
                <a:latin typeface="Meiryo UI" pitchFamily="50" charset="-128"/>
                <a:ea typeface="Meiryo UI" pitchFamily="50" charset="-128"/>
                <a:cs typeface="Meiryo UI" pitchFamily="50" charset="-128"/>
              </a:rPr>
              <a:t>H</a:t>
            </a:r>
            <a:r>
              <a:rPr kumimoji="1" lang="en-US" altLang="ja-JP" sz="1000" b="1" dirty="0" smtClean="0">
                <a:solidFill>
                  <a:schemeClr val="tx1"/>
                </a:solidFill>
                <a:latin typeface="Meiryo UI" pitchFamily="50" charset="-128"/>
                <a:ea typeface="Meiryo UI" pitchFamily="50" charset="-128"/>
                <a:cs typeface="Meiryo UI" pitchFamily="50" charset="-128"/>
              </a:rPr>
              <a:t>48</a:t>
            </a:r>
            <a:r>
              <a:rPr kumimoji="1" lang="ja-JP" altLang="en-US" sz="1000" b="1" dirty="0" smtClean="0">
                <a:solidFill>
                  <a:schemeClr val="tx1"/>
                </a:solidFill>
                <a:latin typeface="Meiryo UI" pitchFamily="50" charset="-128"/>
                <a:ea typeface="Meiryo UI" pitchFamily="50" charset="-128"/>
                <a:cs typeface="Meiryo UI" pitchFamily="50" charset="-128"/>
              </a:rPr>
              <a:t>年度</a:t>
            </a:r>
            <a:endParaRPr kumimoji="1" lang="en-US" altLang="ja-JP" sz="1000" b="1" dirty="0" smtClean="0">
              <a:solidFill>
                <a:schemeClr val="tx1"/>
              </a:solidFill>
              <a:latin typeface="Meiryo UI" pitchFamily="50" charset="-128"/>
              <a:ea typeface="Meiryo UI" pitchFamily="50" charset="-128"/>
              <a:cs typeface="Meiryo UI" pitchFamily="50" charset="-128"/>
            </a:endParaRPr>
          </a:p>
          <a:p>
            <a:pPr algn="ctr"/>
            <a:endParaRPr kumimoji="1" lang="en-US" altLang="ja-JP" sz="1000" b="1" dirty="0" smtClean="0">
              <a:solidFill>
                <a:schemeClr val="tx1"/>
              </a:solidFill>
              <a:latin typeface="Meiryo UI" pitchFamily="50" charset="-128"/>
              <a:ea typeface="Meiryo UI" pitchFamily="50" charset="-128"/>
              <a:cs typeface="Meiryo UI" pitchFamily="50" charset="-128"/>
            </a:endParaRPr>
          </a:p>
        </p:txBody>
      </p:sp>
      <p:sp>
        <p:nvSpPr>
          <p:cNvPr id="201" name="正方形/長方形 200"/>
          <p:cNvSpPr/>
          <p:nvPr/>
        </p:nvSpPr>
        <p:spPr>
          <a:xfrm>
            <a:off x="2868316" y="5141322"/>
            <a:ext cx="288000" cy="144000"/>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288879" y="477867"/>
            <a:ext cx="9471809" cy="11822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［基本的な</a:t>
            </a: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考え方］</a:t>
            </a:r>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　現在の大阪市職員数を特別区移管と大阪府移管に分割</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（大阪府から特別区へ移管される職員を含む）</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特別区設置に伴う体制整備の増員（歳出</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増</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）及び、技能労務職の退職不補充による減員（歳出減）を年次別に試算</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③　①の分割後職員数と、②の増員及び減員を反映した職員数の人数差に人件費単価を乗じて、影響額を算定</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38</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年度までは、市「粗い試算」において技能労務職の退職不補充による人件費削減が織り込まれているため、減員（歳出減）は、</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39</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年度以降について算定）</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学校の技能労務職は算定の対象とし、経営形態見直し部門は対象外</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正方形/長方形 48"/>
          <p:cNvSpPr/>
          <p:nvPr/>
        </p:nvSpPr>
        <p:spPr>
          <a:xfrm>
            <a:off x="225162" y="1681266"/>
            <a:ext cx="2345311" cy="386749"/>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anose="020B0604030504040204" pitchFamily="50" charset="-128"/>
                <a:ea typeface="Meiryo UI" panose="020B0604030504040204" pitchFamily="50" charset="-128"/>
              </a:rPr>
              <a:t>◆算定イメージ</a:t>
            </a:r>
            <a:endParaRPr kumimoji="1" lang="ja-JP" altLang="en-US" b="1" dirty="0">
              <a:solidFill>
                <a:schemeClr val="tx1"/>
              </a:solidFill>
              <a:latin typeface="Meiryo UI" panose="020B0604030504040204" pitchFamily="50" charset="-128"/>
              <a:ea typeface="Meiryo UI" panose="020B0604030504040204" pitchFamily="50" charset="-128"/>
            </a:endParaRPr>
          </a:p>
        </p:txBody>
      </p:sp>
      <p:cxnSp>
        <p:nvCxnSpPr>
          <p:cNvPr id="51" name="直線コネクタ 50"/>
          <p:cNvCxnSpPr/>
          <p:nvPr/>
        </p:nvCxnSpPr>
        <p:spPr>
          <a:xfrm>
            <a:off x="8192446" y="2871171"/>
            <a:ext cx="396000" cy="0"/>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2" name="正方形/長方形 51"/>
          <p:cNvSpPr/>
          <p:nvPr/>
        </p:nvSpPr>
        <p:spPr>
          <a:xfrm>
            <a:off x="1038" y="164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　３</a:t>
            </a:r>
            <a:r>
              <a:rPr lang="ja-JP" altLang="en-US" sz="2000" b="1" dirty="0">
                <a:solidFill>
                  <a:prstClr val="black"/>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参考資料　（３）組織体制の影響額</a:t>
            </a:r>
          </a:p>
        </p:txBody>
      </p:sp>
      <p:sp>
        <p:nvSpPr>
          <p:cNvPr id="53"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２１</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7222842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oup 809"/>
          <p:cNvGraphicFramePr>
            <a:graphicFrameLocks noGrp="1"/>
          </p:cNvGraphicFramePr>
          <p:nvPr>
            <p:extLst>
              <p:ext uri="{D42A27DB-BD31-4B8C-83A1-F6EECF244321}">
                <p14:modId xmlns:p14="http://schemas.microsoft.com/office/powerpoint/2010/main" val="2735517175"/>
              </p:ext>
            </p:extLst>
          </p:nvPr>
        </p:nvGraphicFramePr>
        <p:xfrm>
          <a:off x="264605" y="1772815"/>
          <a:ext cx="9285474" cy="4921546"/>
        </p:xfrm>
        <a:graphic>
          <a:graphicData uri="http://schemas.openxmlformats.org/drawingml/2006/table">
            <a:tbl>
              <a:tblPr/>
              <a:tblGrid>
                <a:gridCol w="439923"/>
                <a:gridCol w="2304256"/>
                <a:gridCol w="1224136"/>
                <a:gridCol w="1296144"/>
                <a:gridCol w="1296144"/>
                <a:gridCol w="1296144"/>
                <a:gridCol w="1428727"/>
              </a:tblGrid>
              <a:tr h="325182">
                <a:tc row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endParaRPr>
                    </a:p>
                  </a:txBody>
                  <a:tcPr marL="99101" marR="99101" marT="45692" marB="456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row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項　目　　</a:t>
                      </a:r>
                    </a:p>
                  </a:txBody>
                  <a:tcPr marL="19508" marR="19508" marT="72014" marB="720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gridSpan="4">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特別区</a:t>
                      </a:r>
                      <a:endParaRPr kumimoji="1" lang="en-US" altLang="ja-JP"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endParaRPr>
                    </a:p>
                  </a:txBody>
                  <a:tcPr marL="19508" marR="19508" marT="72014" marB="720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hMerge="1">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endParaRPr>
                    </a:p>
                  </a:txBody>
                  <a:tcPr marL="19508" marR="19508" marT="72014" marB="720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hMerge="1">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endParaRPr>
                    </a:p>
                  </a:txBody>
                  <a:tcPr marL="19508" marR="19508" marT="72014" marB="720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hMerge="1">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endParaRPr>
                    </a:p>
                  </a:txBody>
                  <a:tcPr marL="19508" marR="19508" marT="72014" marB="720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大阪府</a:t>
                      </a:r>
                      <a:endParaRPr kumimoji="1" lang="en-US" altLang="ja-JP"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endParaRPr>
                    </a:p>
                  </a:txBody>
                  <a:tcPr marL="19508" marR="19508" marT="72014" marB="7201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r>
              <a:tr h="325182">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endParaRPr>
                    </a:p>
                  </a:txBody>
                  <a:tcPr marL="99101" marR="99101" marT="45692" marB="456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endParaRPr>
                    </a:p>
                  </a:txBody>
                  <a:tcPr marL="19508" marR="19508" marT="72014" marB="720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４区Ａ案</a:t>
                      </a:r>
                      <a:endParaRPr kumimoji="1" lang="en-US" altLang="ja-JP"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endParaRPr>
                    </a:p>
                  </a:txBody>
                  <a:tcPr marL="19508" marR="19508" marT="72014" marB="720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４区Ｂ案</a:t>
                      </a:r>
                      <a:endParaRPr kumimoji="1" lang="en-US" altLang="ja-JP"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endParaRPr>
                    </a:p>
                  </a:txBody>
                  <a:tcPr marL="19508" marR="19508" marT="72014" marB="720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６区Ｃ案</a:t>
                      </a:r>
                      <a:endParaRPr kumimoji="1" lang="en-US" altLang="ja-JP"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endParaRPr>
                    </a:p>
                  </a:txBody>
                  <a:tcPr marL="19508" marR="19508" marT="72014" marB="720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６区Ｄ案</a:t>
                      </a:r>
                      <a:endParaRPr kumimoji="1" lang="en-US" altLang="ja-JP"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endParaRPr>
                    </a:p>
                  </a:txBody>
                  <a:tcPr marL="19508" marR="19508" marT="72014" marB="720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endParaRPr>
                    </a:p>
                  </a:txBody>
                  <a:tcPr marL="19508" marR="19508" marT="72014" marB="7201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r>
              <a:tr h="311365">
                <a:tc rowSpan="8">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イニシャルコスト</a:t>
                      </a:r>
                    </a:p>
                  </a:txBody>
                  <a:tcPr marL="97541" marR="97541" marT="46801" marB="46801" vert="eaVert"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システム改修経費</a:t>
                      </a:r>
                    </a:p>
                  </a:txBody>
                  <a:tcPr marL="19508" marR="195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15,599</a:t>
                      </a:r>
                    </a:p>
                  </a:txBody>
                  <a:tcPr marL="78026" marR="18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15,599</a:t>
                      </a:r>
                    </a:p>
                  </a:txBody>
                  <a:tcPr marL="78026" marR="18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16,969</a:t>
                      </a:r>
                    </a:p>
                  </a:txBody>
                  <a:tcPr marL="78017" marR="18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16,969</a:t>
                      </a:r>
                    </a:p>
                  </a:txBody>
                  <a:tcPr marL="78017" marR="18000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2,600</a:t>
                      </a:r>
                    </a:p>
                  </a:txBody>
                  <a:tcPr marL="78026" marR="180000"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1554">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庁舎</a:t>
                      </a: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等</a:t>
                      </a:r>
                      <a:r>
                        <a:rPr kumimoji="1" lang="zh-TW"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改修経費</a:t>
                      </a:r>
                    </a:p>
                  </a:txBody>
                  <a:tcPr marL="19508" marR="195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7,613</a:t>
                      </a:r>
                    </a:p>
                  </a:txBody>
                  <a:tcPr marL="78012" marR="18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7,994</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12" marR="18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8,736</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03" marR="18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9,119</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03" marR="18000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820</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12" marR="180000"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r>
              <a:tr h="311554">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新庁舎建設経費</a:t>
                      </a:r>
                    </a:p>
                  </a:txBody>
                  <a:tcPr marL="19508" marR="195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17,705</a:t>
                      </a:r>
                    </a:p>
                  </a:txBody>
                  <a:tcPr marL="78012" marR="18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25,029</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12" marR="18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34,049</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03" marR="18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41,393</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03" marR="18000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12" marR="180000"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1554">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民間ビル賃借保証金</a:t>
                      </a:r>
                    </a:p>
                  </a:txBody>
                  <a:tcPr marL="19508" marR="195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1,165</a:t>
                      </a:r>
                    </a:p>
                  </a:txBody>
                  <a:tcPr marL="78012" marR="18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1,507</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12" marR="18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1,866</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03" marR="18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2,204</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03" marR="18000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572 </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686</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12" marR="180000"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1365">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移転経費</a:t>
                      </a:r>
                    </a:p>
                  </a:txBody>
                  <a:tcPr marL="19508" marR="195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430</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12" marR="18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430</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12" marR="18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450</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03" marR="18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450</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03" marR="18000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23</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12" marR="180000"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1365">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一時保護所建設経費</a:t>
                      </a:r>
                    </a:p>
                  </a:txBody>
                  <a:tcPr marL="19508" marR="195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536</a:t>
                      </a:r>
                    </a:p>
                  </a:txBody>
                  <a:tcPr marL="78012" marR="18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591</a:t>
                      </a:r>
                    </a:p>
                  </a:txBody>
                  <a:tcPr marL="78012" marR="18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1,443</a:t>
                      </a:r>
                    </a:p>
                  </a:txBody>
                  <a:tcPr marL="78003" marR="18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1,443</a:t>
                      </a:r>
                    </a:p>
                  </a:txBody>
                  <a:tcPr marL="78003" marR="18000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78012" marR="180000"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1365">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その他経費</a:t>
                      </a:r>
                    </a:p>
                  </a:txBody>
                  <a:tcPr marL="19508" marR="195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867</a:t>
                      </a:r>
                    </a:p>
                  </a:txBody>
                  <a:tcPr marL="78026" marR="18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867</a:t>
                      </a:r>
                    </a:p>
                  </a:txBody>
                  <a:tcPr marL="78026" marR="18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1,042</a:t>
                      </a:r>
                    </a:p>
                  </a:txBody>
                  <a:tcPr marL="78017" marR="18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1,042</a:t>
                      </a:r>
                    </a:p>
                  </a:txBody>
                  <a:tcPr marL="78017" marR="18000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78026" marR="180000"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5682">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合　　計</a:t>
                      </a:r>
                    </a:p>
                  </a:txBody>
                  <a:tcPr marL="19508" marR="195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43,915</a:t>
                      </a:r>
                    </a:p>
                  </a:txBody>
                  <a:tcPr marL="78012" marR="18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52,017</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12" marR="18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64,555</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03" marR="18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72,620</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03" marR="18000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4,015 </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4,129</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78012" marR="180000"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r>
              <a:tr h="310805">
                <a:tc rowSpan="5">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ランニングコスト</a:t>
                      </a:r>
                    </a:p>
                  </a:txBody>
                  <a:tcPr marL="19508" marR="19508" marT="72014" marB="72014" vert="eaVert"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システム運用経費</a:t>
                      </a:r>
                    </a:p>
                  </a:txBody>
                  <a:tcPr marL="19508" marR="195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2,138</a:t>
                      </a:r>
                    </a:p>
                  </a:txBody>
                  <a:tcPr marL="78026" marR="18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2,138</a:t>
                      </a:r>
                    </a:p>
                  </a:txBody>
                  <a:tcPr marL="78026" marR="18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2,786</a:t>
                      </a:r>
                    </a:p>
                  </a:txBody>
                  <a:tcPr marL="78017" marR="18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2,786</a:t>
                      </a:r>
                    </a:p>
                  </a:txBody>
                  <a:tcPr marL="78017" marR="18000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1,100</a:t>
                      </a:r>
                    </a:p>
                  </a:txBody>
                  <a:tcPr marL="78026" marR="180000"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0805">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民間ビル</a:t>
                      </a: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等</a:t>
                      </a: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賃借料</a:t>
                      </a:r>
                    </a:p>
                  </a:txBody>
                  <a:tcPr marL="19508" marR="195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411</a:t>
                      </a:r>
                    </a:p>
                  </a:txBody>
                  <a:tcPr marL="78026" marR="18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374</a:t>
                      </a:r>
                    </a:p>
                  </a:txBody>
                  <a:tcPr marL="78026" marR="18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291</a:t>
                      </a:r>
                    </a:p>
                  </a:txBody>
                  <a:tcPr marL="78017" marR="18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244</a:t>
                      </a:r>
                    </a:p>
                  </a:txBody>
                  <a:tcPr marL="78017" marR="18000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572 </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686</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26" marR="180000"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0805">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新庁舎維持管理等経費</a:t>
                      </a:r>
                    </a:p>
                  </a:txBody>
                  <a:tcPr marL="19508" marR="195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399</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26" marR="18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574</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26" marR="18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764</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17" marR="18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939</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17" marR="18000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26" marR="180000"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3829">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各特別区に新たに必要となる経費</a:t>
                      </a:r>
                    </a:p>
                  </a:txBody>
                  <a:tcPr marL="19508" marR="195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48</a:t>
                      </a:r>
                    </a:p>
                  </a:txBody>
                  <a:tcPr marL="78026" marR="18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48</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26" marR="18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108</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17" marR="18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108</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17" marR="18000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26" marR="180000"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5682">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合　　計</a:t>
                      </a:r>
                    </a:p>
                  </a:txBody>
                  <a:tcPr marL="19508" marR="195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2,174</a:t>
                      </a:r>
                    </a:p>
                  </a:txBody>
                  <a:tcPr marL="78026" marR="18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2,386</a:t>
                      </a:r>
                    </a:p>
                  </a:txBody>
                  <a:tcPr marL="78026" marR="18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3,367</a:t>
                      </a:r>
                    </a:p>
                  </a:txBody>
                  <a:tcPr marL="78017" marR="18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3,589</a:t>
                      </a:r>
                    </a:p>
                  </a:txBody>
                  <a:tcPr marL="78017" marR="18000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1,672 </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1,786</a:t>
                      </a:r>
                    </a:p>
                  </a:txBody>
                  <a:tcPr marL="78026" marR="180000"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r>
            </a:tbl>
          </a:graphicData>
        </a:graphic>
      </p:graphicFrame>
      <p:sp>
        <p:nvSpPr>
          <p:cNvPr id="11" name="Text Box 95"/>
          <p:cNvSpPr txBox="1">
            <a:spLocks noChangeArrowheads="1"/>
          </p:cNvSpPr>
          <p:nvPr/>
        </p:nvSpPr>
        <p:spPr bwMode="auto">
          <a:xfrm>
            <a:off x="8109805" y="1479435"/>
            <a:ext cx="1568450" cy="307975"/>
          </a:xfrm>
          <a:prstGeom prst="rect">
            <a:avLst/>
          </a:prstGeom>
          <a:noFill/>
          <a:ln>
            <a:noFill/>
          </a:ln>
          <a:extLst/>
        </p:spPr>
        <p:txBody>
          <a:bodyPr>
            <a:spAutoFit/>
          </a:bodyPr>
          <a:lstStyle>
            <a:lvl1pPr>
              <a:defRPr kumimoji="1">
                <a:solidFill>
                  <a:schemeClr val="tx1"/>
                </a:solidFill>
                <a:latin typeface="Calibri" pitchFamily="34" charset="0"/>
                <a:ea typeface="ＭＳ Ｐゴシック" pitchFamily="50" charset="-128"/>
              </a:defRPr>
            </a:lvl1pPr>
            <a:lvl2pPr marL="742950" indent="-285750">
              <a:defRPr kumimoji="1">
                <a:solidFill>
                  <a:schemeClr val="tx1"/>
                </a:solidFill>
                <a:latin typeface="Calibri" pitchFamily="34" charset="0"/>
                <a:ea typeface="ＭＳ Ｐゴシック" pitchFamily="50" charset="-128"/>
              </a:defRPr>
            </a:lvl2pPr>
            <a:lvl3pPr marL="1143000" indent="-228600">
              <a:defRPr kumimoji="1">
                <a:solidFill>
                  <a:schemeClr val="tx1"/>
                </a:solidFill>
                <a:latin typeface="Calibri" pitchFamily="34" charset="0"/>
                <a:ea typeface="ＭＳ Ｐゴシック" pitchFamily="50" charset="-128"/>
              </a:defRPr>
            </a:lvl3pPr>
            <a:lvl4pPr marL="1600200" indent="-228600">
              <a:defRPr kumimoji="1">
                <a:solidFill>
                  <a:schemeClr val="tx1"/>
                </a:solidFill>
                <a:latin typeface="Calibri" pitchFamily="34" charset="0"/>
                <a:ea typeface="ＭＳ Ｐゴシック" pitchFamily="50" charset="-128"/>
              </a:defRPr>
            </a:lvl4pPr>
            <a:lvl5pPr marL="2057400" indent="-228600">
              <a:defRPr kumimoji="1">
                <a:solidFill>
                  <a:schemeClr val="tx1"/>
                </a:solidFill>
                <a:latin typeface="Calibri" pitchFamily="34" charset="0"/>
                <a:ea typeface="ＭＳ Ｐゴシック" pitchFamily="50" charset="-128"/>
              </a:defRPr>
            </a:lvl5pPr>
            <a:lvl6pPr marL="2514600" indent="-228600" fontAlgn="base">
              <a:spcBef>
                <a:spcPct val="0"/>
              </a:spcBef>
              <a:spcAft>
                <a:spcPct val="0"/>
              </a:spcAft>
              <a:defRPr kumimoji="1">
                <a:solidFill>
                  <a:schemeClr val="tx1"/>
                </a:solidFill>
                <a:latin typeface="Calibri" pitchFamily="34" charset="0"/>
                <a:ea typeface="ＭＳ Ｐゴシック" pitchFamily="50" charset="-128"/>
              </a:defRPr>
            </a:lvl6pPr>
            <a:lvl7pPr marL="2971800" indent="-228600" fontAlgn="base">
              <a:spcBef>
                <a:spcPct val="0"/>
              </a:spcBef>
              <a:spcAft>
                <a:spcPct val="0"/>
              </a:spcAft>
              <a:defRPr kumimoji="1">
                <a:solidFill>
                  <a:schemeClr val="tx1"/>
                </a:solidFill>
                <a:latin typeface="Calibri" pitchFamily="34" charset="0"/>
                <a:ea typeface="ＭＳ Ｐゴシック" pitchFamily="50" charset="-128"/>
              </a:defRPr>
            </a:lvl7pPr>
            <a:lvl8pPr marL="3429000" indent="-228600" fontAlgn="base">
              <a:spcBef>
                <a:spcPct val="0"/>
              </a:spcBef>
              <a:spcAft>
                <a:spcPct val="0"/>
              </a:spcAft>
              <a:defRPr kumimoji="1">
                <a:solidFill>
                  <a:schemeClr val="tx1"/>
                </a:solidFill>
                <a:latin typeface="Calibri" pitchFamily="34" charset="0"/>
                <a:ea typeface="ＭＳ Ｐゴシック" pitchFamily="50" charset="-128"/>
              </a:defRPr>
            </a:lvl8pPr>
            <a:lvl9pPr marL="3886200" indent="-228600" fontAlgn="base">
              <a:spcBef>
                <a:spcPct val="0"/>
              </a:spcBef>
              <a:spcAft>
                <a:spcPct val="0"/>
              </a:spcAft>
              <a:defRPr kumimoji="1">
                <a:solidFill>
                  <a:schemeClr val="tx1"/>
                </a:solidFill>
                <a:latin typeface="Calibri" pitchFamily="34" charset="0"/>
                <a:ea typeface="ＭＳ Ｐゴシック" pitchFamily="50" charset="-128"/>
              </a:defRPr>
            </a:lvl9pPr>
          </a:lstStyle>
          <a:p>
            <a:pPr algn="r" eaLnBrk="1" hangingPunct="1">
              <a:spcBef>
                <a:spcPct val="50000"/>
              </a:spcBef>
              <a:defRPr/>
            </a:pPr>
            <a:r>
              <a:rPr lang="ja-JP" altLang="en-US" sz="1400" b="1" dirty="0" smtClean="0">
                <a:latin typeface="+mj-ea"/>
                <a:ea typeface="+mj-ea"/>
              </a:rPr>
              <a:t>（単位：百万円）</a:t>
            </a:r>
          </a:p>
        </p:txBody>
      </p:sp>
      <p:sp>
        <p:nvSpPr>
          <p:cNvPr id="7" name="正方形/長方形 6"/>
          <p:cNvSpPr/>
          <p:nvPr/>
        </p:nvSpPr>
        <p:spPr>
          <a:xfrm>
            <a:off x="1038" y="164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　３</a:t>
            </a:r>
            <a:r>
              <a:rPr lang="ja-JP" altLang="en-US" sz="2000" b="1" dirty="0">
                <a:solidFill>
                  <a:prstClr val="black"/>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参考資料　（４）設置コスト</a:t>
            </a:r>
          </a:p>
        </p:txBody>
      </p:sp>
      <p:sp>
        <p:nvSpPr>
          <p:cNvPr id="8" name="正方形/長方形 7"/>
          <p:cNvSpPr/>
          <p:nvPr/>
        </p:nvSpPr>
        <p:spPr>
          <a:xfrm>
            <a:off x="233719" y="558760"/>
            <a:ext cx="9471809" cy="920675"/>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5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基本的な考え方］</a:t>
            </a:r>
            <a:endParaRPr lang="en-US" altLang="ja-JP"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特別区素案（特別区設置に伴うコスト）には、庁舎建設案と庁舎賃借案を示しているが、財政シミュレーション上は保守的に取り扱うこととし、イニシャルコストが高い庁舎建設案を用いることとした（起債対象事業については建設事業債</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75</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％を充当し、償還していくものとして年次</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推計を実施</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した）</a:t>
            </a: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２２</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078223763"/>
      </p:ext>
    </p:extLst>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
          <p:cNvSpPr>
            <a:spLocks noGrp="1"/>
          </p:cNvSpPr>
          <p:nvPr>
            <p:ph type="title"/>
          </p:nvPr>
        </p:nvSpPr>
        <p:spPr>
          <a:xfrm>
            <a:off x="0" y="7938"/>
            <a:ext cx="9906000" cy="419100"/>
          </a:xfrm>
        </p:spPr>
        <p:txBody>
          <a:bodyPr>
            <a:normAutofit fontScale="90000"/>
          </a:bodyPr>
          <a:lstStyle/>
          <a:p>
            <a:pPr algn="l" eaLnBrk="1" hangingPunct="1"/>
            <a:r>
              <a:rPr lang="ja-JP" altLang="en-US" sz="2400" smtClean="0">
                <a:latin typeface="HGP創英角ｺﾞｼｯｸUB" pitchFamily="50" charset="-128"/>
                <a:ea typeface="HGP創英角ｺﾞｼｯｸUB" pitchFamily="50" charset="-128"/>
              </a:rPr>
              <a:t>　</a:t>
            </a:r>
          </a:p>
        </p:txBody>
      </p:sp>
      <p:graphicFrame>
        <p:nvGraphicFramePr>
          <p:cNvPr id="12" name="表 11"/>
          <p:cNvGraphicFramePr>
            <a:graphicFrameLocks noGrp="1"/>
          </p:cNvGraphicFramePr>
          <p:nvPr>
            <p:extLst>
              <p:ext uri="{D42A27DB-BD31-4B8C-83A1-F6EECF244321}">
                <p14:modId xmlns:p14="http://schemas.microsoft.com/office/powerpoint/2010/main" val="1877628240"/>
              </p:ext>
            </p:extLst>
          </p:nvPr>
        </p:nvGraphicFramePr>
        <p:xfrm>
          <a:off x="194472" y="1412776"/>
          <a:ext cx="9611996" cy="2072709"/>
        </p:xfrm>
        <a:graphic>
          <a:graphicData uri="http://schemas.openxmlformats.org/drawingml/2006/table">
            <a:tbl>
              <a:tblPr/>
              <a:tblGrid>
                <a:gridCol w="118478"/>
                <a:gridCol w="118478"/>
                <a:gridCol w="1353220"/>
                <a:gridCol w="534788"/>
                <a:gridCol w="534788"/>
                <a:gridCol w="534788"/>
                <a:gridCol w="534788"/>
                <a:gridCol w="534788"/>
                <a:gridCol w="534788"/>
                <a:gridCol w="534788"/>
                <a:gridCol w="534788"/>
                <a:gridCol w="534788"/>
                <a:gridCol w="534788"/>
                <a:gridCol w="534788"/>
                <a:gridCol w="534788"/>
                <a:gridCol w="534788"/>
                <a:gridCol w="534788"/>
                <a:gridCol w="534788"/>
              </a:tblGrid>
              <a:tr h="230597">
                <a:tc gridSpan="4">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050" b="1" i="0" u="none" strike="noStrike" dirty="0" smtClean="0">
                          <a:solidFill>
                            <a:srgbClr val="000000"/>
                          </a:solidFill>
                          <a:latin typeface="Meiryo UI" pitchFamily="50" charset="-128"/>
                          <a:ea typeface="Meiryo UI" pitchFamily="50" charset="-128"/>
                          <a:cs typeface="Meiryo UI" pitchFamily="50" charset="-128"/>
                        </a:rPr>
                        <a:t>（ケース１）財政収支推計</a:t>
                      </a:r>
                      <a:r>
                        <a:rPr lang="en-US" altLang="ja-JP" sz="1050" b="1" i="0" u="none" strike="noStrike" dirty="0" smtClean="0">
                          <a:solidFill>
                            <a:srgbClr val="000000"/>
                          </a:solidFill>
                          <a:latin typeface="Meiryo UI" pitchFamily="50" charset="-128"/>
                          <a:ea typeface="Meiryo UI" pitchFamily="50" charset="-128"/>
                          <a:cs typeface="Meiryo UI" pitchFamily="50" charset="-128"/>
                        </a:rPr>
                        <a:t>A1</a:t>
                      </a:r>
                      <a:endParaRPr lang="ja-JP" altLang="en-US" sz="1050" b="1"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r>
              <a:tr h="192164">
                <a:tc gridSpan="3">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　</a:t>
                      </a: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Ｈ３４</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Ｈ４</a:t>
                      </a:r>
                      <a:r>
                        <a:rPr lang="ja-JP" altLang="en-US" sz="900" b="1" i="0" u="none" strike="noStrike" dirty="0" smtClean="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r>
              <a:tr h="192164">
                <a:tc rowSpan="7">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歳出　ア</a:t>
                      </a:r>
                    </a:p>
                  </a:txBody>
                  <a:tcPr marL="39000" marR="0" marT="0" marB="0" anchor="ct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6,570</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6,548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6,518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6,515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6,539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6,517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6,513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6,506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6,502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6,499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3">
                  <a:txBody>
                    <a:bodyPr/>
                    <a:lstStyle/>
                    <a:p>
                      <a:pPr algn="ctr" fontAlgn="ctr"/>
                      <a:r>
                        <a:rPr lang="ja-JP" altLang="en-US" sz="10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vert="eaVert" anchor="ct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人件費</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1,372</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1,361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1,358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1,356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公債費・財務</a:t>
                      </a:r>
                      <a:r>
                        <a:rPr lang="ja-JP" altLang="en-US" sz="1000" b="0" i="0" u="none" strike="noStrike" dirty="0" smtClean="0">
                          <a:solidFill>
                            <a:srgbClr val="000000"/>
                          </a:solidFill>
                          <a:latin typeface="Meiryo UI" pitchFamily="50" charset="-128"/>
                          <a:ea typeface="Meiryo UI" pitchFamily="50" charset="-128"/>
                          <a:cs typeface="Meiryo UI" pitchFamily="50" charset="-128"/>
                        </a:rPr>
                        <a:t>リスク</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1,364</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1,317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1,272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1,236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1,268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1,220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1,216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1,212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その他</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3,834</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3,870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3,888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3,951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歳入　イ</a:t>
                      </a:r>
                    </a:p>
                  </a:txBody>
                  <a:tcPr marL="39000" marR="0" marT="0" marB="0" anchor="ctr"/>
                </a:tc>
                <a:tc hMerge="1">
                  <a:txBody>
                    <a:bodyPr/>
                    <a:lstStyle/>
                    <a:p>
                      <a:endParaRPr kumimoji="1" lang="ja-JP" altLang="en-US"/>
                    </a:p>
                  </a:txBody>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6,554</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6,547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6,514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6,461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2">
                  <a:txBody>
                    <a:bodyPr/>
                    <a:lstStyle/>
                    <a:p>
                      <a:pPr algn="ctr" fontAlgn="ctr"/>
                      <a:r>
                        <a:rPr lang="ja-JP" altLang="en-US" sz="10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tc>
                <a:tc>
                  <a:txBody>
                    <a:bodyPr/>
                    <a:lstStyle/>
                    <a:p>
                      <a:pPr algn="l" fontAlgn="ctr"/>
                      <a:r>
                        <a:rPr lang="zh-CN" altLang="en-US" sz="1000" b="0" i="0" u="none" strike="noStrike" dirty="0">
                          <a:solidFill>
                            <a:srgbClr val="000000"/>
                          </a:solidFill>
                          <a:latin typeface="Meiryo UI" pitchFamily="50" charset="-128"/>
                          <a:ea typeface="Meiryo UI" pitchFamily="50" charset="-128"/>
                          <a:cs typeface="Meiryo UI" pitchFamily="50" charset="-128"/>
                        </a:rPr>
                        <a:t>税</a:t>
                      </a:r>
                      <a:r>
                        <a:rPr lang="zh-CN" altLang="en-US" sz="1000" b="0" i="0" u="none" strike="noStrike" dirty="0" smtClean="0">
                          <a:solidFill>
                            <a:srgbClr val="000000"/>
                          </a:solidFill>
                          <a:latin typeface="Meiryo UI" pitchFamily="50" charset="-128"/>
                          <a:ea typeface="Meiryo UI" pitchFamily="50" charset="-128"/>
                          <a:cs typeface="Meiryo UI" pitchFamily="50" charset="-128"/>
                        </a:rPr>
                        <a:t>、</a:t>
                      </a:r>
                      <a:r>
                        <a:rPr lang="ja-JP" altLang="en-US" sz="1000" b="0" i="0" u="none" strike="noStrike" dirty="0" smtClean="0">
                          <a:solidFill>
                            <a:srgbClr val="000000"/>
                          </a:solidFill>
                          <a:latin typeface="Meiryo UI" pitchFamily="50" charset="-128"/>
                          <a:ea typeface="Meiryo UI" pitchFamily="50" charset="-128"/>
                          <a:cs typeface="Meiryo UI" pitchFamily="50" charset="-128"/>
                        </a:rPr>
                        <a:t>臨財債、</a:t>
                      </a:r>
                      <a:r>
                        <a:rPr lang="zh-CN" altLang="en-US" sz="1000" b="0" i="0" u="none" strike="noStrike" dirty="0" smtClean="0">
                          <a:solidFill>
                            <a:srgbClr val="000000"/>
                          </a:solidFill>
                          <a:latin typeface="Meiryo UI" pitchFamily="50" charset="-128"/>
                          <a:ea typeface="Meiryo UI" pitchFamily="50" charset="-128"/>
                          <a:cs typeface="Meiryo UI" pitchFamily="50" charset="-128"/>
                        </a:rPr>
                        <a:t>譲与</a:t>
                      </a:r>
                      <a:r>
                        <a:rPr lang="zh-CN" altLang="en-US" sz="1000" b="0" i="0" u="none" strike="noStrike" dirty="0">
                          <a:solidFill>
                            <a:srgbClr val="000000"/>
                          </a:solidFill>
                          <a:latin typeface="Meiryo UI" pitchFamily="50" charset="-128"/>
                          <a:ea typeface="Meiryo UI" pitchFamily="50" charset="-128"/>
                          <a:cs typeface="Meiryo UI" pitchFamily="50" charset="-128"/>
                        </a:rPr>
                        <a:t>税</a:t>
                      </a:r>
                      <a:r>
                        <a:rPr lang="zh-CN" altLang="en-US" sz="1000" b="0" i="0" u="none" strike="noStrike" dirty="0" smtClean="0">
                          <a:solidFill>
                            <a:srgbClr val="000000"/>
                          </a:solidFill>
                          <a:latin typeface="Meiryo UI" pitchFamily="50" charset="-128"/>
                          <a:ea typeface="Meiryo UI" pitchFamily="50" charset="-128"/>
                          <a:cs typeface="Meiryo UI" pitchFamily="50" charset="-128"/>
                        </a:rPr>
                        <a:t>等</a:t>
                      </a:r>
                      <a:endParaRPr lang="zh-CN"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2,942</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2,916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2,899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2,932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2859">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財政調整交付金</a:t>
                      </a:r>
                      <a:r>
                        <a:rPr lang="ja-JP" altLang="en-US" sz="1000" b="0" i="0" u="none" strike="noStrike" dirty="0" smtClean="0">
                          <a:solidFill>
                            <a:srgbClr val="000000"/>
                          </a:solidFill>
                          <a:latin typeface="Meiryo UI" pitchFamily="50" charset="-128"/>
                          <a:ea typeface="Meiryo UI" pitchFamily="50" charset="-128"/>
                          <a:cs typeface="Meiryo UI" pitchFamily="50" charset="-128"/>
                        </a:rPr>
                        <a:t>・</a:t>
                      </a:r>
                      <a:endParaRPr lang="en-US" altLang="ja-JP" sz="100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目的</a:t>
                      </a:r>
                      <a:r>
                        <a:rPr lang="ja-JP" altLang="en-US" sz="1000" b="0" i="0" u="none" strike="noStrike" dirty="0">
                          <a:solidFill>
                            <a:srgbClr val="000000"/>
                          </a:solidFill>
                          <a:latin typeface="Meiryo UI" pitchFamily="50" charset="-128"/>
                          <a:ea typeface="Meiryo UI" pitchFamily="50" charset="-128"/>
                          <a:cs typeface="Meiryo UI" pitchFamily="50" charset="-128"/>
                        </a:rPr>
                        <a:t>税交付</a:t>
                      </a:r>
                      <a:r>
                        <a:rPr lang="ja-JP" altLang="en-US" sz="1000" b="0" i="0" u="none" strike="noStrike" dirty="0" smtClean="0">
                          <a:solidFill>
                            <a:srgbClr val="000000"/>
                          </a:solidFill>
                          <a:latin typeface="Meiryo UI" pitchFamily="50" charset="-128"/>
                          <a:ea typeface="Meiryo UI" pitchFamily="50" charset="-128"/>
                          <a:cs typeface="Meiryo UI" pitchFamily="50" charset="-128"/>
                        </a:rPr>
                        <a:t>金</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3,613</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3,632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3,615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3,529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gridSpan="3">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財政収支推計</a:t>
                      </a:r>
                      <a:r>
                        <a:rPr lang="en-US" altLang="ja-JP" sz="1000" b="0" i="0" u="none" strike="noStrike" dirty="0" smtClean="0">
                          <a:solidFill>
                            <a:srgbClr val="000000"/>
                          </a:solidFill>
                          <a:latin typeface="Meiryo UI" pitchFamily="50" charset="-128"/>
                          <a:ea typeface="Meiryo UI" pitchFamily="50" charset="-128"/>
                          <a:cs typeface="Meiryo UI" pitchFamily="50" charset="-128"/>
                        </a:rPr>
                        <a:t>A1</a:t>
                      </a:r>
                      <a:r>
                        <a:rPr lang="ja-JP" altLang="en-US" sz="1000" b="0" i="0" u="none" strike="noStrike" dirty="0">
                          <a:solidFill>
                            <a:srgbClr val="000000"/>
                          </a:solidFill>
                          <a:latin typeface="Meiryo UI" pitchFamily="50" charset="-128"/>
                          <a:ea typeface="Meiryo UI" pitchFamily="50" charset="-128"/>
                          <a:cs typeface="Meiryo UI" pitchFamily="50" charset="-128"/>
                        </a:rPr>
                        <a:t>　</a:t>
                      </a:r>
                      <a:r>
                        <a:rPr lang="ja-JP" altLang="en-US" sz="1000" b="0" i="0" u="none" strike="noStrike" dirty="0" smtClean="0">
                          <a:solidFill>
                            <a:srgbClr val="000000"/>
                          </a:solidFill>
                          <a:latin typeface="Meiryo UI" pitchFamily="50" charset="-128"/>
                          <a:ea typeface="Meiryo UI" pitchFamily="50" charset="-128"/>
                          <a:cs typeface="Meiryo UI" pitchFamily="50" charset="-128"/>
                        </a:rPr>
                        <a:t>イーア</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74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853325369"/>
              </p:ext>
            </p:extLst>
          </p:nvPr>
        </p:nvGraphicFramePr>
        <p:xfrm>
          <a:off x="194472" y="3645024"/>
          <a:ext cx="9611996" cy="2096270"/>
        </p:xfrm>
        <a:graphic>
          <a:graphicData uri="http://schemas.openxmlformats.org/drawingml/2006/table">
            <a:tbl>
              <a:tblPr/>
              <a:tblGrid>
                <a:gridCol w="118478"/>
                <a:gridCol w="118478"/>
                <a:gridCol w="1353220"/>
                <a:gridCol w="504056"/>
                <a:gridCol w="565520"/>
                <a:gridCol w="534788"/>
                <a:gridCol w="534788"/>
                <a:gridCol w="534788"/>
                <a:gridCol w="534788"/>
                <a:gridCol w="534788"/>
                <a:gridCol w="534788"/>
                <a:gridCol w="534788"/>
                <a:gridCol w="534788"/>
                <a:gridCol w="534788"/>
                <a:gridCol w="534788"/>
                <a:gridCol w="534788"/>
                <a:gridCol w="534788"/>
                <a:gridCol w="534788"/>
              </a:tblGrid>
              <a:tr h="233670">
                <a:tc gridSpan="4">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050" b="1" i="0" u="none" strike="noStrike" dirty="0" smtClean="0">
                          <a:solidFill>
                            <a:srgbClr val="000000"/>
                          </a:solidFill>
                          <a:latin typeface="Meiryo UI" pitchFamily="50" charset="-128"/>
                          <a:ea typeface="Meiryo UI" pitchFamily="50" charset="-128"/>
                          <a:cs typeface="Meiryo UI" pitchFamily="50" charset="-128"/>
                        </a:rPr>
                        <a:t>（ケース２）財政収支推計</a:t>
                      </a:r>
                      <a:r>
                        <a:rPr lang="en-US" altLang="ja-JP" sz="1050" b="1" i="0" u="none" strike="noStrike" dirty="0" smtClean="0">
                          <a:solidFill>
                            <a:srgbClr val="000000"/>
                          </a:solidFill>
                          <a:latin typeface="Meiryo UI" pitchFamily="50" charset="-128"/>
                          <a:ea typeface="Meiryo UI" pitchFamily="50" charset="-128"/>
                          <a:cs typeface="Meiryo UI" pitchFamily="50" charset="-128"/>
                        </a:rPr>
                        <a:t>A2</a:t>
                      </a:r>
                      <a:endParaRPr lang="ja-JP" altLang="en-US" sz="1050" b="1"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w="12700" cap="flat" cmpd="sng" algn="ctr">
                      <a:solidFill>
                        <a:schemeClr val="bg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r>
              <a:tr h="194725">
                <a:tc gridSpan="3">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　</a:t>
                      </a: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Ｈ３４</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r>
              <a:tr h="194725">
                <a:tc rowSpan="7">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歳出　ア</a:t>
                      </a:r>
                    </a:p>
                  </a:txBody>
                  <a:tcPr marL="39000" marR="0" marT="0" marB="0" anchor="ct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6,570</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6,548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6,518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6,515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6,539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6,517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6,513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6,506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6,502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6,499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3">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vert="eaVert" anchor="ct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人件費</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1,372</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1,361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1,358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1,356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公債費・財務</a:t>
                      </a:r>
                      <a:r>
                        <a:rPr lang="ja-JP" altLang="en-US" sz="1000" b="0" i="0" u="none" strike="noStrike" dirty="0" smtClean="0">
                          <a:solidFill>
                            <a:srgbClr val="000000"/>
                          </a:solidFill>
                          <a:latin typeface="Meiryo UI" pitchFamily="50" charset="-128"/>
                          <a:ea typeface="Meiryo UI" pitchFamily="50" charset="-128"/>
                          <a:cs typeface="Meiryo UI" pitchFamily="50" charset="-128"/>
                        </a:rPr>
                        <a:t>リスク</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1,364</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1,317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1,272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1,236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1,268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1,220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1,216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1,212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その他</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3,834</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3,870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3,888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3,951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歳入　イ</a:t>
                      </a:r>
                    </a:p>
                  </a:txBody>
                  <a:tcPr marL="39000" marR="0" marT="0" marB="0" anchor="ctr"/>
                </a:tc>
                <a:tc hMerge="1">
                  <a:txBody>
                    <a:bodyPr/>
                    <a:lstStyle/>
                    <a:p>
                      <a:endParaRPr kumimoji="1" lang="ja-JP" altLang="en-US"/>
                    </a:p>
                  </a:txBody>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6,597</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6,607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6,546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2">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tc>
                <a:tc>
                  <a:txBody>
                    <a:bodyPr/>
                    <a:lstStyle/>
                    <a:p>
                      <a:pPr algn="l" fontAlgn="ctr"/>
                      <a:r>
                        <a:rPr lang="zh-CN" altLang="en-US" sz="1000" b="0" i="0" u="none" strike="noStrike" dirty="0">
                          <a:solidFill>
                            <a:srgbClr val="000000"/>
                          </a:solidFill>
                          <a:latin typeface="Meiryo UI" pitchFamily="50" charset="-128"/>
                          <a:ea typeface="Meiryo UI" pitchFamily="50" charset="-128"/>
                          <a:cs typeface="Meiryo UI" pitchFamily="50" charset="-128"/>
                        </a:rPr>
                        <a:t>税</a:t>
                      </a:r>
                      <a:r>
                        <a:rPr lang="zh-CN" altLang="en-US" sz="1000" b="0" i="0" u="none" strike="noStrike" dirty="0" smtClean="0">
                          <a:solidFill>
                            <a:srgbClr val="000000"/>
                          </a:solidFill>
                          <a:latin typeface="Meiryo UI" pitchFamily="50" charset="-128"/>
                          <a:ea typeface="Meiryo UI" pitchFamily="50" charset="-128"/>
                          <a:cs typeface="Meiryo UI" pitchFamily="50" charset="-128"/>
                        </a:rPr>
                        <a:t>、</a:t>
                      </a:r>
                      <a:r>
                        <a:rPr lang="ja-JP" altLang="en-US" sz="1000" b="0" i="0" u="none" strike="noStrike" dirty="0" smtClean="0">
                          <a:solidFill>
                            <a:srgbClr val="000000"/>
                          </a:solidFill>
                          <a:latin typeface="Meiryo UI" pitchFamily="50" charset="-128"/>
                          <a:ea typeface="Meiryo UI" pitchFamily="50" charset="-128"/>
                          <a:cs typeface="Meiryo UI" pitchFamily="50" charset="-128"/>
                        </a:rPr>
                        <a:t>臨財債、</a:t>
                      </a:r>
                      <a:r>
                        <a:rPr lang="zh-CN" altLang="en-US" sz="1000" b="0" i="0" u="none" strike="noStrike" dirty="0" smtClean="0">
                          <a:solidFill>
                            <a:srgbClr val="000000"/>
                          </a:solidFill>
                          <a:latin typeface="Meiryo UI" pitchFamily="50" charset="-128"/>
                          <a:ea typeface="Meiryo UI" pitchFamily="50" charset="-128"/>
                          <a:cs typeface="Meiryo UI" pitchFamily="50" charset="-128"/>
                        </a:rPr>
                        <a:t>譲与</a:t>
                      </a:r>
                      <a:r>
                        <a:rPr lang="zh-CN" altLang="en-US" sz="1000" b="0" i="0" u="none" strike="noStrike" dirty="0">
                          <a:solidFill>
                            <a:srgbClr val="000000"/>
                          </a:solidFill>
                          <a:latin typeface="Meiryo UI" pitchFamily="50" charset="-128"/>
                          <a:ea typeface="Meiryo UI" pitchFamily="50" charset="-128"/>
                          <a:cs typeface="Meiryo UI" pitchFamily="50" charset="-128"/>
                        </a:rPr>
                        <a:t>税</a:t>
                      </a:r>
                      <a:r>
                        <a:rPr lang="zh-CN" altLang="en-US" sz="1000" b="0" i="0" u="none" strike="noStrike" dirty="0" smtClean="0">
                          <a:solidFill>
                            <a:srgbClr val="000000"/>
                          </a:solidFill>
                          <a:latin typeface="Meiryo UI" pitchFamily="50" charset="-128"/>
                          <a:ea typeface="Meiryo UI" pitchFamily="50" charset="-128"/>
                          <a:cs typeface="Meiryo UI" pitchFamily="50" charset="-128"/>
                        </a:rPr>
                        <a:t>等</a:t>
                      </a:r>
                      <a:endParaRPr lang="zh-CN"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2,975</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2,932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6761">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財政調整交付金</a:t>
                      </a:r>
                      <a:r>
                        <a:rPr lang="ja-JP" altLang="en-US" sz="1000" b="0" i="0" u="none" strike="noStrike" dirty="0" smtClean="0">
                          <a:solidFill>
                            <a:srgbClr val="000000"/>
                          </a:solidFill>
                          <a:latin typeface="Meiryo UI" pitchFamily="50" charset="-128"/>
                          <a:ea typeface="Meiryo UI" pitchFamily="50" charset="-128"/>
                          <a:cs typeface="Meiryo UI" pitchFamily="50" charset="-128"/>
                        </a:rPr>
                        <a:t>・</a:t>
                      </a:r>
                      <a:endParaRPr lang="en-US" altLang="ja-JP" sz="100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目的</a:t>
                      </a:r>
                      <a:r>
                        <a:rPr lang="ja-JP" altLang="en-US" sz="1000" b="0" i="0" u="none" strike="noStrike" dirty="0">
                          <a:solidFill>
                            <a:srgbClr val="000000"/>
                          </a:solidFill>
                          <a:latin typeface="Meiryo UI" pitchFamily="50" charset="-128"/>
                          <a:ea typeface="Meiryo UI" pitchFamily="50" charset="-128"/>
                          <a:cs typeface="Meiryo UI" pitchFamily="50" charset="-128"/>
                        </a:rPr>
                        <a:t>税交付</a:t>
                      </a:r>
                      <a:r>
                        <a:rPr lang="ja-JP" altLang="en-US" sz="1000" b="0" i="0" u="none" strike="noStrike" dirty="0" smtClean="0">
                          <a:solidFill>
                            <a:srgbClr val="000000"/>
                          </a:solidFill>
                          <a:latin typeface="Meiryo UI" pitchFamily="50" charset="-128"/>
                          <a:ea typeface="Meiryo UI" pitchFamily="50" charset="-128"/>
                          <a:cs typeface="Meiryo UI" pitchFamily="50" charset="-128"/>
                        </a:rPr>
                        <a:t>金</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3,622</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3,640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3,614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gridSpan="3">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財政収支推計</a:t>
                      </a:r>
                      <a:r>
                        <a:rPr lang="en-US" altLang="ja-JP" sz="1000" b="0" i="0" u="none" strike="noStrike" dirty="0" smtClean="0">
                          <a:solidFill>
                            <a:srgbClr val="000000"/>
                          </a:solidFill>
                          <a:latin typeface="Meiryo UI" pitchFamily="50" charset="-128"/>
                          <a:ea typeface="Meiryo UI" pitchFamily="50" charset="-128"/>
                          <a:cs typeface="Meiryo UI" pitchFamily="50" charset="-128"/>
                        </a:rPr>
                        <a:t>A2</a:t>
                      </a:r>
                      <a:r>
                        <a:rPr lang="ja-JP" altLang="en-US" sz="1000" b="0" i="0" u="none" strike="noStrike" dirty="0" smtClean="0">
                          <a:solidFill>
                            <a:srgbClr val="000000"/>
                          </a:solidFill>
                          <a:latin typeface="Meiryo UI" pitchFamily="50" charset="-128"/>
                          <a:ea typeface="Meiryo UI" pitchFamily="50" charset="-128"/>
                          <a:cs typeface="Meiryo UI" pitchFamily="50" charset="-128"/>
                        </a:rPr>
                        <a:t>　イーア</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71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bl>
          </a:graphicData>
        </a:graphic>
      </p:graphicFrame>
      <p:sp>
        <p:nvSpPr>
          <p:cNvPr id="6" name="AutoShape 161"/>
          <p:cNvSpPr>
            <a:spLocks noChangeArrowheads="1"/>
          </p:cNvSpPr>
          <p:nvPr/>
        </p:nvSpPr>
        <p:spPr bwMode="auto">
          <a:xfrm>
            <a:off x="188416" y="764382"/>
            <a:ext cx="354044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b="1" dirty="0" smtClean="0">
                <a:latin typeface="Meiryo UI" panose="020B0604030504040204" pitchFamily="50" charset="-128"/>
                <a:ea typeface="Meiryo UI" panose="020B0604030504040204" pitchFamily="50" charset="-128"/>
                <a:cs typeface="Meiryo UI" pitchFamily="50" charset="-128"/>
              </a:rPr>
              <a:t>試案</a:t>
            </a:r>
            <a:r>
              <a:rPr lang="en-US" altLang="ja-JP" b="1" dirty="0" smtClean="0">
                <a:latin typeface="Meiryo UI" panose="020B0604030504040204" pitchFamily="50" charset="-128"/>
                <a:ea typeface="Meiryo UI" panose="020B0604030504040204" pitchFamily="50" charset="-128"/>
                <a:cs typeface="Meiryo UI" pitchFamily="50" charset="-128"/>
              </a:rPr>
              <a:t>A</a:t>
            </a:r>
            <a:r>
              <a:rPr lang="ja-JP" altLang="en-US" b="1" dirty="0" smtClean="0">
                <a:latin typeface="Meiryo UI" panose="020B0604030504040204" pitchFamily="50" charset="-128"/>
                <a:ea typeface="Meiryo UI" panose="020B0604030504040204" pitchFamily="50" charset="-128"/>
                <a:cs typeface="Meiryo UI" pitchFamily="50" charset="-128"/>
              </a:rPr>
              <a:t>（</a:t>
            </a:r>
            <a:r>
              <a:rPr lang="en-US" altLang="ja-JP" b="1" dirty="0" smtClean="0">
                <a:latin typeface="Meiryo UI" panose="020B0604030504040204" pitchFamily="50" charset="-128"/>
                <a:ea typeface="Meiryo UI" panose="020B0604030504040204" pitchFamily="50" charset="-128"/>
                <a:cs typeface="Meiryo UI" pitchFamily="50" charset="-128"/>
              </a:rPr>
              <a:t>4</a:t>
            </a:r>
            <a:r>
              <a:rPr lang="ja-JP" altLang="en-US" b="1" dirty="0" smtClean="0">
                <a:latin typeface="Meiryo UI" panose="020B0604030504040204" pitchFamily="50" charset="-128"/>
                <a:ea typeface="Meiryo UI" panose="020B0604030504040204" pitchFamily="50" charset="-128"/>
                <a:cs typeface="Meiryo UI" pitchFamily="50" charset="-128"/>
              </a:rPr>
              <a:t>区</a:t>
            </a:r>
            <a:r>
              <a:rPr lang="en-US" altLang="ja-JP" b="1" dirty="0" smtClean="0">
                <a:latin typeface="Meiryo UI" panose="020B0604030504040204" pitchFamily="50" charset="-128"/>
                <a:ea typeface="Meiryo UI" panose="020B0604030504040204" pitchFamily="50" charset="-128"/>
                <a:cs typeface="Meiryo UI" pitchFamily="50" charset="-128"/>
              </a:rPr>
              <a:t>A</a:t>
            </a:r>
            <a:r>
              <a:rPr lang="ja-JP" altLang="en-US" b="1" dirty="0" smtClean="0">
                <a:latin typeface="Meiryo UI" panose="020B0604030504040204" pitchFamily="50" charset="-128"/>
                <a:ea typeface="Meiryo UI" panose="020B0604030504040204" pitchFamily="50" charset="-128"/>
                <a:cs typeface="Meiryo UI" pitchFamily="50" charset="-128"/>
              </a:rPr>
              <a:t>案）　特別区全体　</a:t>
            </a:r>
            <a:endParaRPr lang="ja-JP" altLang="en-US" b="1" dirty="0">
              <a:latin typeface="Meiryo UI" panose="020B0604030504040204" pitchFamily="50" charset="-128"/>
              <a:ea typeface="Meiryo UI" panose="020B0604030504040204" pitchFamily="50" charset="-128"/>
              <a:cs typeface="Meiryo UI" pitchFamily="50" charset="-128"/>
            </a:endParaRPr>
          </a:p>
        </p:txBody>
      </p:sp>
      <p:sp>
        <p:nvSpPr>
          <p:cNvPr id="7" name="正方形/長方形 6"/>
          <p:cNvSpPr/>
          <p:nvPr/>
        </p:nvSpPr>
        <p:spPr>
          <a:xfrm>
            <a:off x="1038" y="164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　３</a:t>
            </a:r>
            <a:r>
              <a:rPr lang="ja-JP" altLang="en-US" sz="2000" b="1" dirty="0">
                <a:solidFill>
                  <a:prstClr val="black"/>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参考資料　（５）財政シミュレーション計数表</a:t>
            </a:r>
          </a:p>
        </p:txBody>
      </p:sp>
      <p:sp>
        <p:nvSpPr>
          <p:cNvPr id="8"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２３</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2838342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3447760118"/>
              </p:ext>
            </p:extLst>
          </p:nvPr>
        </p:nvGraphicFramePr>
        <p:xfrm>
          <a:off x="194472" y="1340768"/>
          <a:ext cx="9511050" cy="3578260"/>
        </p:xfrm>
        <a:graphic>
          <a:graphicData uri="http://schemas.openxmlformats.org/drawingml/2006/table">
            <a:tbl>
              <a:tblPr/>
              <a:tblGrid>
                <a:gridCol w="73205"/>
                <a:gridCol w="73205"/>
                <a:gridCol w="1063834"/>
                <a:gridCol w="1463956"/>
                <a:gridCol w="455790"/>
                <a:gridCol w="455790"/>
                <a:gridCol w="455790"/>
                <a:gridCol w="455790"/>
                <a:gridCol w="455790"/>
                <a:gridCol w="455790"/>
                <a:gridCol w="455790"/>
                <a:gridCol w="455790"/>
                <a:gridCol w="455790"/>
                <a:gridCol w="455790"/>
                <a:gridCol w="455790"/>
                <a:gridCol w="455790"/>
                <a:gridCol w="455790"/>
                <a:gridCol w="455790"/>
                <a:gridCol w="455790"/>
              </a:tblGrid>
              <a:tr h="179397">
                <a:tc gridSpan="4">
                  <a:txBody>
                    <a:bodyPr/>
                    <a:lstStyle/>
                    <a:p>
                      <a:pPr algn="l" fontAlgn="ctr"/>
                      <a:r>
                        <a:rPr lang="ja-JP" altLang="en-US" sz="1050" b="1" i="0" u="none" strike="noStrike" dirty="0">
                          <a:solidFill>
                            <a:srgbClr val="000000"/>
                          </a:solidFill>
                          <a:latin typeface="Meiryo UI" pitchFamily="50" charset="-128"/>
                          <a:ea typeface="Meiryo UI" pitchFamily="50" charset="-128"/>
                          <a:cs typeface="Meiryo UI" pitchFamily="50" charset="-128"/>
                        </a:rPr>
                        <a:t>■　</a:t>
                      </a:r>
                      <a:r>
                        <a:rPr lang="ja-JP" altLang="en-US" sz="1050" b="1" i="0" u="none" strike="noStrike" dirty="0" smtClean="0">
                          <a:solidFill>
                            <a:srgbClr val="000000"/>
                          </a:solidFill>
                          <a:latin typeface="Meiryo UI" pitchFamily="50" charset="-128"/>
                          <a:ea typeface="Meiryo UI" pitchFamily="50" charset="-128"/>
                          <a:cs typeface="Meiryo UI" pitchFamily="50" charset="-128"/>
                        </a:rPr>
                        <a:t>改革効果額（未反映額）</a:t>
                      </a:r>
                      <a:r>
                        <a:rPr lang="en-US" altLang="ja-JP" sz="1050" b="1" i="0" u="none" strike="noStrike" dirty="0" smtClean="0">
                          <a:solidFill>
                            <a:srgbClr val="000000"/>
                          </a:solidFill>
                          <a:latin typeface="Meiryo UI" pitchFamily="50" charset="-128"/>
                          <a:ea typeface="Meiryo UI" pitchFamily="50" charset="-128"/>
                          <a:cs typeface="Meiryo UI" pitchFamily="50" charset="-128"/>
                        </a:rPr>
                        <a:t>B</a:t>
                      </a:r>
                      <a:r>
                        <a:rPr lang="ja-JP" altLang="en-US" sz="1050" b="1" i="0" u="none" strike="noStrike" dirty="0" smtClean="0">
                          <a:solidFill>
                            <a:srgbClr val="000000"/>
                          </a:solidFill>
                          <a:latin typeface="Meiryo UI" pitchFamily="50" charset="-128"/>
                          <a:ea typeface="Meiryo UI" pitchFamily="50" charset="-128"/>
                          <a:cs typeface="Meiryo UI" pitchFamily="50" charset="-128"/>
                        </a:rPr>
                        <a:t>の</a:t>
                      </a:r>
                      <a:r>
                        <a:rPr lang="ja-JP" altLang="en-US" sz="1050" b="1" i="0" u="none" strike="noStrike" dirty="0">
                          <a:solidFill>
                            <a:srgbClr val="000000"/>
                          </a:solidFill>
                          <a:latin typeface="Meiryo UI" pitchFamily="50" charset="-128"/>
                          <a:ea typeface="Meiryo UI" pitchFamily="50" charset="-128"/>
                          <a:cs typeface="Meiryo UI" pitchFamily="50" charset="-128"/>
                        </a:rPr>
                        <a:t>内訳</a:t>
                      </a:r>
                      <a:endParaRPr lang="ja-JP" altLang="en-US" sz="110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5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smtClean="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r>
              <a:tr h="178888">
                <a:tc gridSpan="3">
                  <a:txBody>
                    <a:bodyPr/>
                    <a:lstStyle/>
                    <a:p>
                      <a:pPr algn="ctr" fontAlgn="ctr"/>
                      <a:r>
                        <a:rPr lang="ja-JP" altLang="en-US" sz="1100" b="0" i="0" u="none" strike="noStrike" dirty="0">
                          <a:ln>
                            <a:solidFill>
                              <a:schemeClr val="bg1"/>
                            </a:solidFill>
                          </a:ln>
                          <a:solidFill>
                            <a:srgbClr val="000000"/>
                          </a:solidFill>
                          <a:latin typeface="Meiryo UI" pitchFamily="50" charset="-128"/>
                          <a:ea typeface="Meiryo UI" pitchFamily="50" charset="-128"/>
                          <a:cs typeface="Meiryo UI"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endParaRPr lang="ja-JP" altLang="en-US" sz="1100" b="0" i="0" u="none" strike="noStrike" dirty="0">
                        <a:ln>
                          <a:solidFill>
                            <a:schemeClr val="bg1"/>
                          </a:solidFill>
                        </a:ln>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Ｈ３４</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Ｈ４</a:t>
                      </a:r>
                      <a:r>
                        <a:rPr lang="ja-JP" altLang="en-US" sz="900" b="1" i="0" u="none" strike="noStrike" dirty="0" smtClean="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r h="214665">
                <a:tc rowSpan="14">
                  <a:txBody>
                    <a:bodyPr/>
                    <a:lstStyle/>
                    <a:p>
                      <a:pPr algn="ctr" fontAlgn="ctr"/>
                      <a:r>
                        <a:rPr lang="ja-JP" altLang="en-US" sz="11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en-US" altLang="ja-JP" sz="1000" b="0" i="0" u="none" strike="noStrike" dirty="0" smtClean="0">
                          <a:solidFill>
                            <a:srgbClr val="000000"/>
                          </a:solidFill>
                          <a:latin typeface="Meiryo UI" pitchFamily="50" charset="-128"/>
                          <a:ea typeface="Meiryo UI" pitchFamily="50" charset="-128"/>
                          <a:cs typeface="Meiryo UI" pitchFamily="50" charset="-128"/>
                        </a:rPr>
                        <a:t>AB</a:t>
                      </a:r>
                      <a:r>
                        <a:rPr lang="ja-JP" altLang="en-US" sz="1000" b="0" i="0" u="none" strike="noStrike" dirty="0" smtClean="0">
                          <a:solidFill>
                            <a:srgbClr val="000000"/>
                          </a:solidFill>
                          <a:latin typeface="Meiryo UI" pitchFamily="50" charset="-128"/>
                          <a:ea typeface="Meiryo UI" pitchFamily="50" charset="-128"/>
                          <a:cs typeface="Meiryo UI" pitchFamily="50" charset="-128"/>
                        </a:rPr>
                        <a:t>項目</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hMerge="1">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75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214665">
                <a:tc vMerge="1">
                  <a:txBody>
                    <a:bodyPr/>
                    <a:lstStyle/>
                    <a:p>
                      <a:endParaRPr kumimoji="1" lang="ja-JP" altLang="en-US"/>
                    </a:p>
                  </a:txBody>
                  <a:tcPr/>
                </a:tc>
                <a:tc rowSpan="7">
                  <a:txBody>
                    <a:bodyPr/>
                    <a:lstStyle/>
                    <a:p>
                      <a:pPr algn="ctr" fontAlgn="ctr"/>
                      <a:r>
                        <a:rPr lang="ja-JP" altLang="en-US" sz="11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地下鉄</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98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102</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106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106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一般廃棄物</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病院</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バス</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下水道</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港湾</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▲地方交付税の減額等</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gridSpan="3">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市政改革プラン</a:t>
                      </a:r>
                      <a:r>
                        <a:rPr lang="en-US" altLang="ja-JP" sz="1000" b="0" i="0" u="none" strike="noStrike" dirty="0" smtClean="0">
                          <a:solidFill>
                            <a:srgbClr val="000000"/>
                          </a:solidFill>
                          <a:latin typeface="Meiryo UI" pitchFamily="50" charset="-128"/>
                          <a:ea typeface="Meiryo UI" pitchFamily="50" charset="-128"/>
                          <a:cs typeface="Meiryo UI" pitchFamily="50" charset="-128"/>
                        </a:rPr>
                        <a:t>H30</a:t>
                      </a:r>
                      <a:r>
                        <a:rPr lang="ja-JP" altLang="en-US" sz="1000" b="0" i="0" u="none" strike="noStrike" dirty="0" smtClean="0">
                          <a:solidFill>
                            <a:srgbClr val="000000"/>
                          </a:solidFill>
                          <a:latin typeface="Meiryo UI" pitchFamily="50" charset="-128"/>
                          <a:ea typeface="Meiryo UI" pitchFamily="50" charset="-128"/>
                          <a:cs typeface="Meiryo UI" pitchFamily="50" charset="-128"/>
                        </a:rPr>
                        <a:t>年度以降見込分</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D5B4"/>
                    </a:solidFill>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214665">
                <a:tc vMerge="1">
                  <a:txBody>
                    <a:bodyPr/>
                    <a:lstStyle/>
                    <a:p>
                      <a:endParaRPr kumimoji="1" lang="ja-JP" altLang="en-US"/>
                    </a:p>
                  </a:txBody>
                  <a:tcPr/>
                </a:tc>
                <a:tc>
                  <a:txBody>
                    <a:bodyPr/>
                    <a:lstStyle/>
                    <a:p>
                      <a:pPr algn="ctr"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gridSpan="2">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プール管理</a:t>
                      </a: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運営</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a:txBody>
                    <a:bodyPr/>
                    <a:lstStyle/>
                    <a:p>
                      <a:pPr algn="ctr"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スポーツセンター管理運営</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a:txBody>
                    <a:bodyPr/>
                    <a:lstStyle/>
                    <a:p>
                      <a:pPr algn="ctr"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委託老人福祉センター</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a:txBody>
                    <a:bodyPr/>
                    <a:lstStyle/>
                    <a:p>
                      <a:pPr algn="ctr"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子育て活動支援事業</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a:txBody>
                    <a:bodyPr/>
                    <a:lstStyle/>
                    <a:p>
                      <a:pPr algn="ctr" fontAlgn="ctr"/>
                      <a:r>
                        <a:rPr lang="ja-JP" altLang="en-US" sz="1100" b="0" i="0" u="none" strike="noStrike">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（屋内）プール管理運営</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gridSpan="4">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改革効果額（未反映分）</a:t>
                      </a:r>
                      <a:r>
                        <a:rPr lang="en-US" altLang="ja-JP" sz="1000" b="0" i="0" u="none" strike="noStrike" dirty="0" smtClean="0">
                          <a:solidFill>
                            <a:srgbClr val="000000"/>
                          </a:solidFill>
                          <a:latin typeface="Meiryo UI" pitchFamily="50" charset="-128"/>
                          <a:ea typeface="Meiryo UI" pitchFamily="50" charset="-128"/>
                          <a:cs typeface="Meiryo UI" pitchFamily="50" charset="-128"/>
                        </a:rPr>
                        <a:t>B</a:t>
                      </a:r>
                      <a:r>
                        <a:rPr lang="zh-TW" altLang="en-US" sz="1000" b="0" i="0" u="none" strike="noStrike" dirty="0">
                          <a:solidFill>
                            <a:srgbClr val="000000"/>
                          </a:solidFill>
                          <a:latin typeface="Meiryo UI" pitchFamily="50" charset="-128"/>
                          <a:ea typeface="Meiryo UI" pitchFamily="50" charset="-128"/>
                          <a:cs typeface="Meiryo UI" pitchFamily="50" charset="-128"/>
                        </a:rPr>
                        <a:t>　計</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zh-TW" altLang="en-US" sz="1050" b="0" i="0" u="none" strike="noStrike" dirty="0">
                        <a:solidFill>
                          <a:srgbClr val="000000"/>
                        </a:solidFill>
                        <a:latin typeface="Meiryo UI" pitchFamily="50" charset="-128"/>
                        <a:ea typeface="Meiryo UI" pitchFamily="50" charset="-128"/>
                        <a:cs typeface="Meiryo UI" pitchFamily="50" charset="-128"/>
                      </a:endParaRP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138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r>
            </a:tbl>
          </a:graphicData>
        </a:graphic>
      </p:graphicFrame>
      <p:sp>
        <p:nvSpPr>
          <p:cNvPr id="4" name="正方形/長方形 3"/>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２４</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1009471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201090595"/>
              </p:ext>
            </p:extLst>
          </p:nvPr>
        </p:nvGraphicFramePr>
        <p:xfrm>
          <a:off x="166591" y="2723743"/>
          <a:ext cx="9538934" cy="3178019"/>
        </p:xfrm>
        <a:graphic>
          <a:graphicData uri="http://schemas.openxmlformats.org/drawingml/2006/table">
            <a:tbl>
              <a:tblPr/>
              <a:tblGrid>
                <a:gridCol w="73848"/>
                <a:gridCol w="85307"/>
                <a:gridCol w="2502864"/>
                <a:gridCol w="458461"/>
                <a:gridCol w="458461"/>
                <a:gridCol w="458461"/>
                <a:gridCol w="458461"/>
                <a:gridCol w="458461"/>
                <a:gridCol w="458461"/>
                <a:gridCol w="458461"/>
                <a:gridCol w="458461"/>
                <a:gridCol w="458461"/>
                <a:gridCol w="458461"/>
                <a:gridCol w="458461"/>
                <a:gridCol w="458461"/>
                <a:gridCol w="458461"/>
                <a:gridCol w="458461"/>
                <a:gridCol w="458461"/>
              </a:tblGrid>
              <a:tr h="242413">
                <a:tc gridSpan="3">
                  <a:txBody>
                    <a:bodyPr/>
                    <a:lstStyle/>
                    <a:p>
                      <a:pPr algn="l" fontAlgn="ctr"/>
                      <a:r>
                        <a:rPr lang="ja-JP" altLang="en-US" sz="1050" b="1" i="0" u="none" strike="noStrike" dirty="0">
                          <a:solidFill>
                            <a:srgbClr val="000000"/>
                          </a:solidFill>
                          <a:latin typeface="Meiryo UI" pitchFamily="50" charset="-128"/>
                          <a:ea typeface="Meiryo UI" pitchFamily="50" charset="-128"/>
                          <a:cs typeface="Meiryo UI" pitchFamily="50" charset="-128"/>
                        </a:rPr>
                        <a:t>■　</a:t>
                      </a:r>
                      <a:r>
                        <a:rPr lang="ja-JP" altLang="en-US" sz="1050" b="1" i="0" u="none" strike="noStrike" dirty="0" smtClean="0">
                          <a:solidFill>
                            <a:srgbClr val="000000"/>
                          </a:solidFill>
                          <a:latin typeface="Meiryo UI" pitchFamily="50" charset="-128"/>
                          <a:ea typeface="Meiryo UI" pitchFamily="50" charset="-128"/>
                          <a:cs typeface="Meiryo UI" pitchFamily="50" charset="-128"/>
                        </a:rPr>
                        <a:t>設置コスト</a:t>
                      </a:r>
                      <a:r>
                        <a:rPr lang="en-US" altLang="ja-JP" sz="1050" b="1" i="0" u="none" strike="noStrike" dirty="0" smtClean="0">
                          <a:solidFill>
                            <a:srgbClr val="000000"/>
                          </a:solidFill>
                          <a:latin typeface="Meiryo UI" pitchFamily="50" charset="-128"/>
                          <a:ea typeface="Meiryo UI" pitchFamily="50" charset="-128"/>
                          <a:cs typeface="Meiryo UI" pitchFamily="50" charset="-128"/>
                        </a:rPr>
                        <a:t>D</a:t>
                      </a:r>
                      <a:r>
                        <a:rPr lang="ja-JP" altLang="en-US" sz="1050" b="1" i="0" u="none" strike="noStrike" dirty="0" smtClean="0">
                          <a:solidFill>
                            <a:srgbClr val="000000"/>
                          </a:solidFill>
                          <a:latin typeface="Meiryo UI" pitchFamily="50" charset="-128"/>
                          <a:ea typeface="Meiryo UI" pitchFamily="50" charset="-128"/>
                          <a:cs typeface="Meiryo UI" pitchFamily="50" charset="-128"/>
                        </a:rPr>
                        <a:t>の</a:t>
                      </a:r>
                      <a:r>
                        <a:rPr lang="ja-JP" altLang="en-US" sz="1050" b="1" i="0" u="none" strike="noStrike" dirty="0">
                          <a:solidFill>
                            <a:srgbClr val="000000"/>
                          </a:solidFill>
                          <a:latin typeface="Meiryo UI" pitchFamily="50" charset="-128"/>
                          <a:ea typeface="Meiryo UI" pitchFamily="50" charset="-128"/>
                          <a:cs typeface="Meiryo UI" pitchFamily="50" charset="-128"/>
                        </a:rPr>
                        <a:t>内訳</a:t>
                      </a: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smtClean="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r>
              <a:tr h="187798">
                <a:tc gridSpan="3">
                  <a:txBody>
                    <a:bodyPr/>
                    <a:lstStyle/>
                    <a:p>
                      <a:pPr algn="ctr" fontAlgn="ctr"/>
                      <a:r>
                        <a:rPr lang="ja-JP" altLang="en-US" sz="1050" b="0" i="0" u="none" strike="noStrike" dirty="0">
                          <a:ln>
                            <a:solidFill>
                              <a:schemeClr val="bg1"/>
                            </a:solidFill>
                          </a:ln>
                          <a:solidFill>
                            <a:srgbClr val="000000"/>
                          </a:solidFill>
                          <a:latin typeface="Meiryo UI" pitchFamily="50" charset="-128"/>
                          <a:ea typeface="Meiryo UI" pitchFamily="50" charset="-128"/>
                          <a:cs typeface="Meiryo UI"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Ｈ３４</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Ｈ４</a:t>
                      </a:r>
                      <a:r>
                        <a:rPr lang="ja-JP" altLang="en-US" sz="900" b="1" i="0" u="none" strike="noStrike" dirty="0" smtClean="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r h="196272">
                <a:tc rowSpan="13">
                  <a:txBody>
                    <a:bodyPr/>
                    <a:lstStyle/>
                    <a:p>
                      <a:pPr algn="ctr" fontAlgn="ctr"/>
                      <a:r>
                        <a:rPr lang="ja-JP" altLang="en-US" sz="105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イニシャルコスト</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196272">
                <a:tc vMerge="1">
                  <a:txBody>
                    <a:bodyPr/>
                    <a:lstStyle/>
                    <a:p>
                      <a:endParaRPr kumimoji="1" lang="ja-JP" altLang="en-US"/>
                    </a:p>
                  </a:txBody>
                  <a:tcPr/>
                </a:tc>
                <a:tc rowSpan="7">
                  <a:txBody>
                    <a:bodyPr/>
                    <a:lstStyle/>
                    <a:p>
                      <a:pPr algn="ctr" fontAlgn="ctr"/>
                      <a:r>
                        <a:rPr lang="ja-JP" altLang="en-US" sz="1050" b="0" i="0" u="none" strike="noStrike">
                          <a:solidFill>
                            <a:srgbClr val="000000"/>
                          </a:solidFill>
                          <a:latin typeface="Meiryo UI" pitchFamily="50" charset="-128"/>
                          <a:ea typeface="Meiryo UI" pitchFamily="50" charset="-128"/>
                          <a:cs typeface="Meiryo UI" pitchFamily="50" charset="-128"/>
                        </a:rPr>
                        <a:t>　</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システム改修経費</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zh-TW" altLang="en-US" sz="1000" b="0" i="0" u="none" strike="noStrike" dirty="0" smtClean="0">
                          <a:solidFill>
                            <a:srgbClr val="000000"/>
                          </a:solidFill>
                          <a:latin typeface="Meiryo UI" pitchFamily="50" charset="-128"/>
                          <a:ea typeface="Meiryo UI" pitchFamily="50" charset="-128"/>
                          <a:cs typeface="Meiryo UI" pitchFamily="50" charset="-128"/>
                        </a:rPr>
                        <a:t>庁舎</a:t>
                      </a:r>
                      <a:r>
                        <a:rPr lang="ja-JP" altLang="en-US" sz="1000" b="0" i="0" u="none" strike="noStrike" dirty="0" smtClean="0">
                          <a:solidFill>
                            <a:srgbClr val="000000"/>
                          </a:solidFill>
                          <a:latin typeface="Meiryo UI" pitchFamily="50" charset="-128"/>
                          <a:ea typeface="Meiryo UI" pitchFamily="50" charset="-128"/>
                          <a:cs typeface="Meiryo UI" pitchFamily="50" charset="-128"/>
                        </a:rPr>
                        <a:t>等</a:t>
                      </a:r>
                      <a:r>
                        <a:rPr lang="zh-TW" altLang="en-US" sz="1000" b="0" i="0" u="none" strike="noStrike" dirty="0" smtClean="0">
                          <a:solidFill>
                            <a:srgbClr val="000000"/>
                          </a:solidFill>
                          <a:latin typeface="Meiryo UI" pitchFamily="50" charset="-128"/>
                          <a:ea typeface="Meiryo UI" pitchFamily="50" charset="-128"/>
                          <a:cs typeface="Meiryo UI" pitchFamily="50" charset="-128"/>
                        </a:rPr>
                        <a:t>改修</a:t>
                      </a:r>
                      <a:r>
                        <a:rPr lang="zh-TW" altLang="en-US" sz="1000" b="0" i="0" u="none" strike="noStrike" dirty="0">
                          <a:solidFill>
                            <a:srgbClr val="000000"/>
                          </a:solidFill>
                          <a:latin typeface="Meiryo UI" pitchFamily="50" charset="-128"/>
                          <a:ea typeface="Meiryo UI" pitchFamily="50" charset="-128"/>
                          <a:cs typeface="Meiryo UI" pitchFamily="50" charset="-128"/>
                        </a:rPr>
                        <a:t>経費</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zh-TW" altLang="en-US" sz="1000" b="0" i="0" u="none" strike="noStrike" dirty="0">
                          <a:solidFill>
                            <a:srgbClr val="000000"/>
                          </a:solidFill>
                          <a:latin typeface="Meiryo UI" pitchFamily="50" charset="-128"/>
                          <a:ea typeface="Meiryo UI" pitchFamily="50" charset="-128"/>
                          <a:cs typeface="Meiryo UI" pitchFamily="50" charset="-128"/>
                        </a:rPr>
                        <a:t>新庁舎建設経費</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民間ビル賃借保証金</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移転経費</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zh-TW" altLang="en-US" sz="1000" b="0" i="0" u="none" strike="noStrike" dirty="0">
                          <a:solidFill>
                            <a:srgbClr val="000000"/>
                          </a:solidFill>
                          <a:latin typeface="Meiryo UI" pitchFamily="50" charset="-128"/>
                          <a:ea typeface="Meiryo UI" pitchFamily="50" charset="-128"/>
                          <a:cs typeface="Meiryo UI" pitchFamily="50" charset="-128"/>
                        </a:rPr>
                        <a:t>一時保護所建設経費</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その他</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ランニングコスト</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196272">
                <a:tc vMerge="1">
                  <a:txBody>
                    <a:bodyPr/>
                    <a:lstStyle/>
                    <a:p>
                      <a:endParaRPr kumimoji="1" lang="ja-JP" altLang="en-US"/>
                    </a:p>
                  </a:txBody>
                  <a:tcPr/>
                </a:tc>
                <a:tc rowSpan="4">
                  <a:txBody>
                    <a:bodyPr/>
                    <a:lstStyle/>
                    <a:p>
                      <a:pPr algn="ctr" fontAlgn="ctr"/>
                      <a:r>
                        <a:rPr lang="ja-JP" altLang="en-US" sz="1050" b="0" i="0" u="none" strike="noStrike">
                          <a:solidFill>
                            <a:srgbClr val="000000"/>
                          </a:solidFill>
                          <a:latin typeface="Meiryo UI" pitchFamily="50" charset="-128"/>
                          <a:ea typeface="Meiryo UI" pitchFamily="50" charset="-128"/>
                          <a:cs typeface="Meiryo UI" pitchFamily="50" charset="-128"/>
                        </a:rPr>
                        <a:t>　</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システム運用経費</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民間</a:t>
                      </a:r>
                      <a:r>
                        <a:rPr lang="ja-JP" altLang="en-US" sz="1000" b="0" i="0" u="none" strike="noStrike" dirty="0" smtClean="0">
                          <a:solidFill>
                            <a:srgbClr val="000000"/>
                          </a:solidFill>
                          <a:latin typeface="Meiryo UI" pitchFamily="50" charset="-128"/>
                          <a:ea typeface="Meiryo UI" pitchFamily="50" charset="-128"/>
                          <a:cs typeface="Meiryo UI" pitchFamily="50" charset="-128"/>
                        </a:rPr>
                        <a:t>ビル等賃借料</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zh-TW" altLang="en-US" sz="1000" b="0" i="0" u="none" strike="noStrike" dirty="0">
                          <a:solidFill>
                            <a:srgbClr val="000000"/>
                          </a:solidFill>
                          <a:latin typeface="Meiryo UI" pitchFamily="50" charset="-128"/>
                          <a:ea typeface="Meiryo UI" pitchFamily="50" charset="-128"/>
                          <a:cs typeface="Meiryo UI" pitchFamily="50" charset="-128"/>
                        </a:rPr>
                        <a:t>新庁舎維持</a:t>
                      </a:r>
                      <a:r>
                        <a:rPr lang="zh-TW" altLang="en-US" sz="1000" b="0" i="0" u="none" strike="noStrike" dirty="0" smtClean="0">
                          <a:solidFill>
                            <a:srgbClr val="000000"/>
                          </a:solidFill>
                          <a:latin typeface="Meiryo UI" pitchFamily="50" charset="-128"/>
                          <a:ea typeface="Meiryo UI" pitchFamily="50" charset="-128"/>
                          <a:cs typeface="Meiryo UI" pitchFamily="50" charset="-128"/>
                        </a:rPr>
                        <a:t>管理</a:t>
                      </a:r>
                      <a:r>
                        <a:rPr lang="ja-JP" altLang="en-US" sz="1000" b="0" i="0" u="none" strike="noStrike" dirty="0" smtClean="0">
                          <a:solidFill>
                            <a:srgbClr val="000000"/>
                          </a:solidFill>
                          <a:latin typeface="Meiryo UI" pitchFamily="50" charset="-128"/>
                          <a:ea typeface="Meiryo UI" pitchFamily="50" charset="-128"/>
                          <a:cs typeface="Meiryo UI" pitchFamily="50" charset="-128"/>
                        </a:rPr>
                        <a:t>等経費</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各特別区に新たに必要となる経費</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gridSpan="3">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設置コスト</a:t>
                      </a:r>
                      <a:r>
                        <a:rPr lang="en-US" altLang="ja-JP" sz="1000" b="0" i="0" u="none" strike="noStrike" dirty="0" smtClean="0">
                          <a:solidFill>
                            <a:srgbClr val="000000"/>
                          </a:solidFill>
                          <a:latin typeface="Meiryo UI" pitchFamily="50" charset="-128"/>
                          <a:ea typeface="Meiryo UI" pitchFamily="50" charset="-128"/>
                          <a:cs typeface="Meiryo UI" pitchFamily="50" charset="-128"/>
                        </a:rPr>
                        <a:t>D</a:t>
                      </a:r>
                      <a:r>
                        <a:rPr lang="ja-JP" altLang="en-US" sz="1000" b="0" i="0" u="none" strike="noStrike" dirty="0">
                          <a:solidFill>
                            <a:srgbClr val="000000"/>
                          </a:solidFill>
                          <a:latin typeface="Meiryo UI" pitchFamily="50" charset="-128"/>
                          <a:ea typeface="Meiryo UI" pitchFamily="50" charset="-128"/>
                          <a:cs typeface="Meiryo UI" pitchFamily="50" charset="-128"/>
                        </a:rPr>
                        <a:t>　計</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6DDE8"/>
                    </a:solidFill>
                  </a:tcP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3771056578"/>
              </p:ext>
            </p:extLst>
          </p:nvPr>
        </p:nvGraphicFramePr>
        <p:xfrm>
          <a:off x="146034" y="1268760"/>
          <a:ext cx="9559487" cy="1166412"/>
        </p:xfrm>
        <a:graphic>
          <a:graphicData uri="http://schemas.openxmlformats.org/drawingml/2006/table">
            <a:tbl>
              <a:tblPr/>
              <a:tblGrid>
                <a:gridCol w="73621"/>
                <a:gridCol w="2602921"/>
                <a:gridCol w="458863"/>
                <a:gridCol w="458863"/>
                <a:gridCol w="458863"/>
                <a:gridCol w="458863"/>
                <a:gridCol w="458863"/>
                <a:gridCol w="458863"/>
                <a:gridCol w="458863"/>
                <a:gridCol w="458863"/>
                <a:gridCol w="458863"/>
                <a:gridCol w="458863"/>
                <a:gridCol w="458863"/>
                <a:gridCol w="458863"/>
                <a:gridCol w="458863"/>
                <a:gridCol w="458863"/>
                <a:gridCol w="458863"/>
              </a:tblGrid>
              <a:tr h="244818">
                <a:tc gridSpan="4">
                  <a:txBody>
                    <a:bodyPr/>
                    <a:lstStyle/>
                    <a:p>
                      <a:pPr algn="l" fontAlgn="ctr"/>
                      <a:r>
                        <a:rPr lang="ja-JP" altLang="en-US" sz="1050" b="1" i="0" u="none" strike="noStrike" dirty="0">
                          <a:solidFill>
                            <a:srgbClr val="000000"/>
                          </a:solidFill>
                          <a:latin typeface="Meiryo UI" pitchFamily="50" charset="-128"/>
                          <a:ea typeface="Meiryo UI" pitchFamily="50" charset="-128"/>
                          <a:cs typeface="Meiryo UI" pitchFamily="50" charset="-128"/>
                        </a:rPr>
                        <a:t>■　</a:t>
                      </a:r>
                      <a:r>
                        <a:rPr lang="ja-JP" altLang="en-US" sz="1050" b="1" i="0" u="none" strike="noStrike" dirty="0" smtClean="0">
                          <a:solidFill>
                            <a:srgbClr val="000000"/>
                          </a:solidFill>
                          <a:latin typeface="Meiryo UI" pitchFamily="50" charset="-128"/>
                          <a:ea typeface="Meiryo UI" pitchFamily="50" charset="-128"/>
                          <a:cs typeface="Meiryo UI" pitchFamily="50" charset="-128"/>
                        </a:rPr>
                        <a:t>組織体制の影響額</a:t>
                      </a:r>
                      <a:r>
                        <a:rPr lang="en-US" altLang="ja-JP" sz="1050" b="1" i="0" u="none" strike="noStrike" dirty="0" smtClean="0">
                          <a:solidFill>
                            <a:srgbClr val="000000"/>
                          </a:solidFill>
                          <a:latin typeface="Meiryo UI" pitchFamily="50" charset="-128"/>
                          <a:ea typeface="Meiryo UI" pitchFamily="50" charset="-128"/>
                          <a:cs typeface="Meiryo UI" pitchFamily="50" charset="-128"/>
                        </a:rPr>
                        <a:t>C</a:t>
                      </a:r>
                      <a:r>
                        <a:rPr lang="ja-JP" altLang="en-US" sz="1050" b="1" i="0" u="none" strike="noStrike" dirty="0" smtClean="0">
                          <a:solidFill>
                            <a:srgbClr val="000000"/>
                          </a:solidFill>
                          <a:latin typeface="Meiryo UI" pitchFamily="50" charset="-128"/>
                          <a:ea typeface="Meiryo UI" pitchFamily="50" charset="-128"/>
                          <a:cs typeface="Meiryo UI" pitchFamily="50" charset="-128"/>
                        </a:rPr>
                        <a:t>の</a:t>
                      </a:r>
                      <a:r>
                        <a:rPr lang="ja-JP" altLang="en-US" sz="1050" b="1" i="0" u="none" strike="noStrike" dirty="0">
                          <a:solidFill>
                            <a:srgbClr val="000000"/>
                          </a:solidFill>
                          <a:latin typeface="Meiryo UI" pitchFamily="50" charset="-128"/>
                          <a:ea typeface="Meiryo UI" pitchFamily="50" charset="-128"/>
                          <a:cs typeface="Meiryo UI" pitchFamily="50" charset="-128"/>
                        </a:rPr>
                        <a:t>内訳</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pPr algn="l" fontAlgn="ctr"/>
                      <a:endParaRPr lang="ja-JP" altLang="en-US" sz="105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5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smtClean="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r>
              <a:tr h="187230">
                <a:tc gridSpan="2">
                  <a:txBody>
                    <a:bodyPr/>
                    <a:lstStyle/>
                    <a:p>
                      <a:pPr algn="ctr" fontAlgn="ctr"/>
                      <a:r>
                        <a:rPr lang="ja-JP" altLang="en-US" sz="1050" b="0" i="0" u="none" strike="noStrike" dirty="0">
                          <a:ln>
                            <a:solidFill>
                              <a:schemeClr val="bg1"/>
                            </a:solidFill>
                          </a:ln>
                          <a:solidFill>
                            <a:srgbClr val="000000"/>
                          </a:solidFill>
                          <a:latin typeface="Meiryo UI" pitchFamily="50" charset="-128"/>
                          <a:ea typeface="Meiryo UI" pitchFamily="50" charset="-128"/>
                          <a:cs typeface="Meiryo UI"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hMerge="1">
                  <a:txBody>
                    <a:bodyPr/>
                    <a:lstStyle/>
                    <a:p>
                      <a:endParaRPr kumimoji="1" lang="ja-JP" altLang="en-US"/>
                    </a:p>
                  </a:txBody>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Ｈ３４</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Ｈ４</a:t>
                      </a:r>
                      <a:r>
                        <a:rPr lang="ja-JP" altLang="en-US" sz="900" b="1" i="0" u="none" strike="noStrike" dirty="0" smtClean="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r h="244788">
                <a:tc rowSpan="2">
                  <a:txBody>
                    <a:bodyPr/>
                    <a:lstStyle/>
                    <a:p>
                      <a:pPr algn="ctr" fontAlgn="ctr"/>
                      <a:r>
                        <a:rPr lang="ja-JP" altLang="en-US" sz="1050" b="0" i="0" u="none" strike="noStrike" dirty="0">
                          <a:solidFill>
                            <a:schemeClr val="tx1"/>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smtClean="0">
                          <a:solidFill>
                            <a:schemeClr val="tx1"/>
                          </a:solidFill>
                          <a:latin typeface="Meiryo UI" pitchFamily="50" charset="-128"/>
                          <a:ea typeface="Meiryo UI" pitchFamily="50" charset="-128"/>
                          <a:cs typeface="Meiryo UI" pitchFamily="50" charset="-128"/>
                        </a:rPr>
                        <a:t>歳出増</a:t>
                      </a:r>
                      <a:endParaRPr lang="ja-JP" altLang="en-US" sz="1000" b="0" i="0" u="none" strike="noStrike" dirty="0">
                        <a:solidFill>
                          <a:schemeClr val="tx1"/>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21</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21</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22</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22</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22</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23</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23</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24</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24</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24</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26</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26</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4788">
                <a:tc vMerge="1">
                  <a:txBody>
                    <a:bodyPr/>
                    <a:lstStyle/>
                    <a:p>
                      <a:endParaRPr kumimoji="1" lang="ja-JP" altLang="en-US"/>
                    </a:p>
                  </a:txBody>
                  <a:tcPr/>
                </a:tc>
                <a:tc>
                  <a:txBody>
                    <a:bodyPr/>
                    <a:lstStyle/>
                    <a:p>
                      <a:pPr algn="l" fontAlgn="ctr"/>
                      <a:r>
                        <a:rPr lang="ja-JP" altLang="en-US" sz="1000" b="0" i="0" u="none" strike="noStrike" dirty="0" smtClean="0">
                          <a:solidFill>
                            <a:schemeClr val="tx1"/>
                          </a:solidFill>
                          <a:latin typeface="Meiryo UI" pitchFamily="50" charset="-128"/>
                          <a:ea typeface="Meiryo UI" pitchFamily="50" charset="-128"/>
                          <a:cs typeface="Meiryo UI" pitchFamily="50" charset="-128"/>
                        </a:rPr>
                        <a:t>歳出減</a:t>
                      </a:r>
                      <a:endParaRPr lang="ja-JP" altLang="en-US" sz="1000" b="0" i="0" u="none" strike="noStrike" dirty="0">
                        <a:solidFill>
                          <a:schemeClr val="tx1"/>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11</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16</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21</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27</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32</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37</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43</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48</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53</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4788">
                <a:tc gridSpan="2">
                  <a:txBody>
                    <a:bodyPr/>
                    <a:lstStyle/>
                    <a:p>
                      <a:pPr algn="l" fontAlgn="ctr"/>
                      <a:r>
                        <a:rPr lang="ja-JP" altLang="en-US" sz="1000" b="0" i="0" u="none" strike="noStrike" dirty="0" smtClean="0">
                          <a:solidFill>
                            <a:schemeClr val="tx1"/>
                          </a:solidFill>
                          <a:latin typeface="Meiryo UI" pitchFamily="50" charset="-128"/>
                          <a:ea typeface="Meiryo UI" pitchFamily="50" charset="-128"/>
                          <a:cs typeface="Meiryo UI" pitchFamily="50" charset="-128"/>
                        </a:rPr>
                        <a:t>組織体制の影響額</a:t>
                      </a:r>
                      <a:r>
                        <a:rPr lang="en-US" altLang="ja-JP" sz="1000" b="0" i="0" u="none" strike="noStrike" dirty="0" smtClean="0">
                          <a:solidFill>
                            <a:schemeClr val="tx1"/>
                          </a:solidFill>
                          <a:latin typeface="Meiryo UI" pitchFamily="50" charset="-128"/>
                          <a:ea typeface="Meiryo UI" pitchFamily="50" charset="-128"/>
                          <a:cs typeface="Meiryo UI" pitchFamily="50" charset="-128"/>
                        </a:rPr>
                        <a:t>C</a:t>
                      </a:r>
                      <a:r>
                        <a:rPr lang="ja-JP" altLang="en-US" sz="1000" b="0" i="0" u="none" strike="noStrike" dirty="0">
                          <a:solidFill>
                            <a:schemeClr val="tx1"/>
                          </a:solidFill>
                          <a:latin typeface="Meiryo UI" pitchFamily="50" charset="-128"/>
                          <a:ea typeface="Meiryo UI" pitchFamily="50" charset="-128"/>
                          <a:cs typeface="Meiryo UI" pitchFamily="50" charset="-128"/>
                        </a:rPr>
                        <a:t>　計</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endParaRPr kumimoji="1" lang="ja-JP" altLang="en-US"/>
                    </a:p>
                  </a:txBody>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21</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21</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22</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22</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22</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18</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7</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17</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22</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26</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r>
            </a:tbl>
          </a:graphicData>
        </a:graphic>
      </p:graphicFrame>
      <p:sp>
        <p:nvSpPr>
          <p:cNvPr id="6"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２５</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0145200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
          <p:cNvSpPr>
            <a:spLocks noGrp="1"/>
          </p:cNvSpPr>
          <p:nvPr>
            <p:ph type="title"/>
          </p:nvPr>
        </p:nvSpPr>
        <p:spPr>
          <a:xfrm>
            <a:off x="0" y="7938"/>
            <a:ext cx="9906000" cy="419100"/>
          </a:xfrm>
        </p:spPr>
        <p:txBody>
          <a:bodyPr>
            <a:normAutofit fontScale="90000"/>
          </a:bodyPr>
          <a:lstStyle/>
          <a:p>
            <a:pPr algn="l" eaLnBrk="1" hangingPunct="1"/>
            <a:r>
              <a:rPr lang="ja-JP" altLang="en-US" sz="2400" smtClean="0">
                <a:latin typeface="HGP創英角ｺﾞｼｯｸUB" pitchFamily="50" charset="-128"/>
                <a:ea typeface="HGP創英角ｺﾞｼｯｸUB" pitchFamily="50" charset="-128"/>
              </a:rPr>
              <a:t>　</a:t>
            </a:r>
          </a:p>
        </p:txBody>
      </p:sp>
      <p:graphicFrame>
        <p:nvGraphicFramePr>
          <p:cNvPr id="12" name="表 11"/>
          <p:cNvGraphicFramePr>
            <a:graphicFrameLocks noGrp="1"/>
          </p:cNvGraphicFramePr>
          <p:nvPr>
            <p:extLst>
              <p:ext uri="{D42A27DB-BD31-4B8C-83A1-F6EECF244321}">
                <p14:modId xmlns:p14="http://schemas.microsoft.com/office/powerpoint/2010/main" val="2223927222"/>
              </p:ext>
            </p:extLst>
          </p:nvPr>
        </p:nvGraphicFramePr>
        <p:xfrm>
          <a:off x="194472" y="1412776"/>
          <a:ext cx="9611996" cy="2072709"/>
        </p:xfrm>
        <a:graphic>
          <a:graphicData uri="http://schemas.openxmlformats.org/drawingml/2006/table">
            <a:tbl>
              <a:tblPr/>
              <a:tblGrid>
                <a:gridCol w="118478"/>
                <a:gridCol w="118478"/>
                <a:gridCol w="1353220"/>
                <a:gridCol w="534788"/>
                <a:gridCol w="534788"/>
                <a:gridCol w="534788"/>
                <a:gridCol w="534788"/>
                <a:gridCol w="534788"/>
                <a:gridCol w="534788"/>
                <a:gridCol w="534788"/>
                <a:gridCol w="534788"/>
                <a:gridCol w="534788"/>
                <a:gridCol w="534788"/>
                <a:gridCol w="534788"/>
                <a:gridCol w="534788"/>
                <a:gridCol w="534788"/>
                <a:gridCol w="534788"/>
                <a:gridCol w="534788"/>
              </a:tblGrid>
              <a:tr h="230597">
                <a:tc gridSpan="4">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050" b="1" i="0" u="none" strike="noStrike" dirty="0" smtClean="0">
                          <a:solidFill>
                            <a:srgbClr val="000000"/>
                          </a:solidFill>
                          <a:latin typeface="Meiryo UI" pitchFamily="50" charset="-128"/>
                          <a:ea typeface="Meiryo UI" pitchFamily="50" charset="-128"/>
                          <a:cs typeface="Meiryo UI" pitchFamily="50" charset="-128"/>
                        </a:rPr>
                        <a:t>（ケース１）財政収支推計</a:t>
                      </a:r>
                      <a:r>
                        <a:rPr lang="en-US" altLang="ja-JP" sz="1050" b="1" i="0" u="none" strike="noStrike" dirty="0" smtClean="0">
                          <a:solidFill>
                            <a:srgbClr val="000000"/>
                          </a:solidFill>
                          <a:latin typeface="Meiryo UI" pitchFamily="50" charset="-128"/>
                          <a:ea typeface="Meiryo UI" pitchFamily="50" charset="-128"/>
                          <a:cs typeface="Meiryo UI" pitchFamily="50" charset="-128"/>
                        </a:rPr>
                        <a:t>A1</a:t>
                      </a:r>
                      <a:endParaRPr lang="ja-JP" altLang="en-US" sz="1050" b="1"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r>
              <a:tr h="192164">
                <a:tc gridSpan="3">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　</a:t>
                      </a: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Ｈ３４</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Ｈ４</a:t>
                      </a:r>
                      <a:r>
                        <a:rPr lang="ja-JP" altLang="en-US" sz="900" b="1" i="0" u="none" strike="noStrike" dirty="0" smtClean="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r>
              <a:tr h="192164">
                <a:tc rowSpan="7">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歳出　ア</a:t>
                      </a:r>
                    </a:p>
                  </a:txBody>
                  <a:tcPr marL="39000" marR="0" marT="0" marB="0" anchor="ct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6,570</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6,548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6,518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6,515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6,539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6,517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6,513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6,506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6,502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6,499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3">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vert="eaVert" anchor="ct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人件費</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1,372</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1,361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1,358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1,356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公債費・財務</a:t>
                      </a:r>
                      <a:r>
                        <a:rPr lang="ja-JP" altLang="en-US" sz="1000" b="0" i="0" u="none" strike="noStrike" dirty="0" smtClean="0">
                          <a:solidFill>
                            <a:srgbClr val="000000"/>
                          </a:solidFill>
                          <a:latin typeface="Meiryo UI" pitchFamily="50" charset="-128"/>
                          <a:ea typeface="Meiryo UI" pitchFamily="50" charset="-128"/>
                          <a:cs typeface="Meiryo UI" pitchFamily="50" charset="-128"/>
                        </a:rPr>
                        <a:t>リスク</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1,364</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1,317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1,272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1,236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1,268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1,220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1,216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1,212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その他</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3,834</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3,870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3,888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3,951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歳入　イ</a:t>
                      </a:r>
                    </a:p>
                  </a:txBody>
                  <a:tcPr marL="39000" marR="0" marT="0" marB="0" anchor="ctr"/>
                </a:tc>
                <a:tc hMerge="1">
                  <a:txBody>
                    <a:bodyPr/>
                    <a:lstStyle/>
                    <a:p>
                      <a:endParaRPr kumimoji="1" lang="ja-JP" altLang="en-US"/>
                    </a:p>
                  </a:txBody>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6,554</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6,547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6,514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6,461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2">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tc>
                <a:tc>
                  <a:txBody>
                    <a:bodyPr/>
                    <a:lstStyle/>
                    <a:p>
                      <a:pPr algn="l" fontAlgn="ctr"/>
                      <a:r>
                        <a:rPr lang="zh-CN" altLang="en-US" sz="1000" b="0" i="0" u="none" strike="noStrike" dirty="0">
                          <a:solidFill>
                            <a:srgbClr val="000000"/>
                          </a:solidFill>
                          <a:latin typeface="Meiryo UI" pitchFamily="50" charset="-128"/>
                          <a:ea typeface="Meiryo UI" pitchFamily="50" charset="-128"/>
                          <a:cs typeface="Meiryo UI" pitchFamily="50" charset="-128"/>
                        </a:rPr>
                        <a:t>税</a:t>
                      </a:r>
                      <a:r>
                        <a:rPr lang="zh-CN" altLang="en-US" sz="1000" b="0" i="0" u="none" strike="noStrike" dirty="0" smtClean="0">
                          <a:solidFill>
                            <a:srgbClr val="000000"/>
                          </a:solidFill>
                          <a:latin typeface="Meiryo UI" pitchFamily="50" charset="-128"/>
                          <a:ea typeface="Meiryo UI" pitchFamily="50" charset="-128"/>
                          <a:cs typeface="Meiryo UI" pitchFamily="50" charset="-128"/>
                        </a:rPr>
                        <a:t>、</a:t>
                      </a:r>
                      <a:r>
                        <a:rPr lang="ja-JP" altLang="en-US" sz="1000" b="0" i="0" u="none" strike="noStrike" dirty="0" smtClean="0">
                          <a:solidFill>
                            <a:srgbClr val="000000"/>
                          </a:solidFill>
                          <a:latin typeface="Meiryo UI" pitchFamily="50" charset="-128"/>
                          <a:ea typeface="Meiryo UI" pitchFamily="50" charset="-128"/>
                          <a:cs typeface="Meiryo UI" pitchFamily="50" charset="-128"/>
                        </a:rPr>
                        <a:t>臨財債、</a:t>
                      </a:r>
                      <a:r>
                        <a:rPr lang="zh-CN" altLang="en-US" sz="1000" b="0" i="0" u="none" strike="noStrike" dirty="0" smtClean="0">
                          <a:solidFill>
                            <a:srgbClr val="000000"/>
                          </a:solidFill>
                          <a:latin typeface="Meiryo UI" pitchFamily="50" charset="-128"/>
                          <a:ea typeface="Meiryo UI" pitchFamily="50" charset="-128"/>
                          <a:cs typeface="Meiryo UI" pitchFamily="50" charset="-128"/>
                        </a:rPr>
                        <a:t>譲与</a:t>
                      </a:r>
                      <a:r>
                        <a:rPr lang="zh-CN" altLang="en-US" sz="1000" b="0" i="0" u="none" strike="noStrike" dirty="0">
                          <a:solidFill>
                            <a:srgbClr val="000000"/>
                          </a:solidFill>
                          <a:latin typeface="Meiryo UI" pitchFamily="50" charset="-128"/>
                          <a:ea typeface="Meiryo UI" pitchFamily="50" charset="-128"/>
                          <a:cs typeface="Meiryo UI" pitchFamily="50" charset="-128"/>
                        </a:rPr>
                        <a:t>税</a:t>
                      </a:r>
                      <a:r>
                        <a:rPr lang="zh-CN" altLang="en-US" sz="1000" b="0" i="0" u="none" strike="noStrike" dirty="0" smtClean="0">
                          <a:solidFill>
                            <a:srgbClr val="000000"/>
                          </a:solidFill>
                          <a:latin typeface="Meiryo UI" pitchFamily="50" charset="-128"/>
                          <a:ea typeface="Meiryo UI" pitchFamily="50" charset="-128"/>
                          <a:cs typeface="Meiryo UI" pitchFamily="50" charset="-128"/>
                        </a:rPr>
                        <a:t>等</a:t>
                      </a:r>
                      <a:endParaRPr lang="zh-CN"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2,942</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2,916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2,899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2,932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2859">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財政調整交付金</a:t>
                      </a:r>
                      <a:r>
                        <a:rPr lang="ja-JP" altLang="en-US" sz="1000" b="0" i="0" u="none" strike="noStrike" dirty="0" smtClean="0">
                          <a:solidFill>
                            <a:srgbClr val="000000"/>
                          </a:solidFill>
                          <a:latin typeface="Meiryo UI" pitchFamily="50" charset="-128"/>
                          <a:ea typeface="Meiryo UI" pitchFamily="50" charset="-128"/>
                          <a:cs typeface="Meiryo UI" pitchFamily="50" charset="-128"/>
                        </a:rPr>
                        <a:t>・</a:t>
                      </a:r>
                      <a:endParaRPr lang="en-US" altLang="ja-JP" sz="100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目的</a:t>
                      </a:r>
                      <a:r>
                        <a:rPr lang="ja-JP" altLang="en-US" sz="1000" b="0" i="0" u="none" strike="noStrike" dirty="0">
                          <a:solidFill>
                            <a:srgbClr val="000000"/>
                          </a:solidFill>
                          <a:latin typeface="Meiryo UI" pitchFamily="50" charset="-128"/>
                          <a:ea typeface="Meiryo UI" pitchFamily="50" charset="-128"/>
                          <a:cs typeface="Meiryo UI" pitchFamily="50" charset="-128"/>
                        </a:rPr>
                        <a:t>税交付</a:t>
                      </a:r>
                      <a:r>
                        <a:rPr lang="ja-JP" altLang="en-US" sz="1000" b="0" i="0" u="none" strike="noStrike" dirty="0" smtClean="0">
                          <a:solidFill>
                            <a:srgbClr val="000000"/>
                          </a:solidFill>
                          <a:latin typeface="Meiryo UI" pitchFamily="50" charset="-128"/>
                          <a:ea typeface="Meiryo UI" pitchFamily="50" charset="-128"/>
                          <a:cs typeface="Meiryo UI" pitchFamily="50" charset="-128"/>
                        </a:rPr>
                        <a:t>金</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3,613</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3,632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3,615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3,529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gridSpan="3">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財政収支推計</a:t>
                      </a:r>
                      <a:r>
                        <a:rPr lang="en-US" altLang="ja-JP" sz="1000" b="0" i="0" u="none" strike="noStrike" dirty="0" smtClean="0">
                          <a:solidFill>
                            <a:srgbClr val="000000"/>
                          </a:solidFill>
                          <a:latin typeface="Meiryo UI" pitchFamily="50" charset="-128"/>
                          <a:ea typeface="Meiryo UI" pitchFamily="50" charset="-128"/>
                          <a:cs typeface="Meiryo UI" pitchFamily="50" charset="-128"/>
                        </a:rPr>
                        <a:t>A1</a:t>
                      </a:r>
                      <a:r>
                        <a:rPr lang="ja-JP" altLang="en-US" sz="1000" b="0" i="0" u="none" strike="noStrike" dirty="0">
                          <a:solidFill>
                            <a:srgbClr val="000000"/>
                          </a:solidFill>
                          <a:latin typeface="Meiryo UI" pitchFamily="50" charset="-128"/>
                          <a:ea typeface="Meiryo UI" pitchFamily="50" charset="-128"/>
                          <a:cs typeface="Meiryo UI" pitchFamily="50" charset="-128"/>
                        </a:rPr>
                        <a:t>　</a:t>
                      </a:r>
                      <a:r>
                        <a:rPr lang="ja-JP" altLang="en-US" sz="1000" b="0" i="0" u="none" strike="noStrike" dirty="0" smtClean="0">
                          <a:solidFill>
                            <a:srgbClr val="000000"/>
                          </a:solidFill>
                          <a:latin typeface="Meiryo UI" pitchFamily="50" charset="-128"/>
                          <a:ea typeface="Meiryo UI" pitchFamily="50" charset="-128"/>
                          <a:cs typeface="Meiryo UI" pitchFamily="50" charset="-128"/>
                        </a:rPr>
                        <a:t>イーア</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74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2943434316"/>
              </p:ext>
            </p:extLst>
          </p:nvPr>
        </p:nvGraphicFramePr>
        <p:xfrm>
          <a:off x="194472" y="3645024"/>
          <a:ext cx="9611996" cy="2096270"/>
        </p:xfrm>
        <a:graphic>
          <a:graphicData uri="http://schemas.openxmlformats.org/drawingml/2006/table">
            <a:tbl>
              <a:tblPr/>
              <a:tblGrid>
                <a:gridCol w="118478"/>
                <a:gridCol w="118478"/>
                <a:gridCol w="1353220"/>
                <a:gridCol w="534788"/>
                <a:gridCol w="534788"/>
                <a:gridCol w="534788"/>
                <a:gridCol w="534788"/>
                <a:gridCol w="534788"/>
                <a:gridCol w="534788"/>
                <a:gridCol w="534788"/>
                <a:gridCol w="534788"/>
                <a:gridCol w="534788"/>
                <a:gridCol w="534788"/>
                <a:gridCol w="534788"/>
                <a:gridCol w="534788"/>
                <a:gridCol w="534788"/>
                <a:gridCol w="534788"/>
                <a:gridCol w="534788"/>
              </a:tblGrid>
              <a:tr h="233670">
                <a:tc gridSpan="4">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050" b="1" i="0" u="none" strike="noStrike" dirty="0" smtClean="0">
                          <a:solidFill>
                            <a:srgbClr val="000000"/>
                          </a:solidFill>
                          <a:latin typeface="Meiryo UI" pitchFamily="50" charset="-128"/>
                          <a:ea typeface="Meiryo UI" pitchFamily="50" charset="-128"/>
                          <a:cs typeface="Meiryo UI" pitchFamily="50" charset="-128"/>
                        </a:rPr>
                        <a:t>（ケース２）財政収支推計</a:t>
                      </a:r>
                      <a:r>
                        <a:rPr lang="en-US" altLang="ja-JP" sz="1050" b="1" i="0" u="none" strike="noStrike" dirty="0" smtClean="0">
                          <a:solidFill>
                            <a:srgbClr val="000000"/>
                          </a:solidFill>
                          <a:latin typeface="Meiryo UI" pitchFamily="50" charset="-128"/>
                          <a:ea typeface="Meiryo UI" pitchFamily="50" charset="-128"/>
                          <a:cs typeface="Meiryo UI" pitchFamily="50" charset="-128"/>
                        </a:rPr>
                        <a:t>A2</a:t>
                      </a:r>
                      <a:endParaRPr lang="ja-JP" altLang="en-US" sz="1050" b="1"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r>
              <a:tr h="194725">
                <a:tc gridSpan="3">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　</a:t>
                      </a: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Ｈ３４</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r>
              <a:tr h="194725">
                <a:tc rowSpan="7">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歳出　ア</a:t>
                      </a:r>
                    </a:p>
                  </a:txBody>
                  <a:tcPr marL="39000" marR="0" marT="0" marB="0" anchor="ct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6,570</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6,548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6,518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6,515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6,539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6,517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6,513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6,506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6,502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6,499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3">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vert="eaVert" anchor="ct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人件費</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1,372</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1,361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1,358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1,356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公債費・財務</a:t>
                      </a:r>
                      <a:r>
                        <a:rPr lang="ja-JP" altLang="en-US" sz="1000" b="0" i="0" u="none" strike="noStrike" dirty="0" smtClean="0">
                          <a:solidFill>
                            <a:srgbClr val="000000"/>
                          </a:solidFill>
                          <a:latin typeface="Meiryo UI" pitchFamily="50" charset="-128"/>
                          <a:ea typeface="Meiryo UI" pitchFamily="50" charset="-128"/>
                          <a:cs typeface="Meiryo UI" pitchFamily="50" charset="-128"/>
                        </a:rPr>
                        <a:t>リスク</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1,364</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1,317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1,272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1,236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1,268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1,220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1,216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1,212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その他</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3,834</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3,870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3,888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3,951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歳入　イ</a:t>
                      </a:r>
                    </a:p>
                  </a:txBody>
                  <a:tcPr marL="39000" marR="0" marT="0" marB="0" anchor="ctr"/>
                </a:tc>
                <a:tc hMerge="1">
                  <a:txBody>
                    <a:bodyPr/>
                    <a:lstStyle/>
                    <a:p>
                      <a:endParaRPr kumimoji="1" lang="ja-JP" altLang="en-US"/>
                    </a:p>
                  </a:txBody>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6,597</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6,607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6,546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2">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tc>
                <a:tc>
                  <a:txBody>
                    <a:bodyPr/>
                    <a:lstStyle/>
                    <a:p>
                      <a:pPr algn="l" fontAlgn="ctr"/>
                      <a:r>
                        <a:rPr lang="zh-CN" altLang="en-US" sz="1000" b="0" i="0" u="none" strike="noStrike" dirty="0">
                          <a:solidFill>
                            <a:srgbClr val="000000"/>
                          </a:solidFill>
                          <a:latin typeface="Meiryo UI" pitchFamily="50" charset="-128"/>
                          <a:ea typeface="Meiryo UI" pitchFamily="50" charset="-128"/>
                          <a:cs typeface="Meiryo UI" pitchFamily="50" charset="-128"/>
                        </a:rPr>
                        <a:t>税</a:t>
                      </a:r>
                      <a:r>
                        <a:rPr lang="zh-CN" altLang="en-US" sz="1000" b="0" i="0" u="none" strike="noStrike" dirty="0" smtClean="0">
                          <a:solidFill>
                            <a:srgbClr val="000000"/>
                          </a:solidFill>
                          <a:latin typeface="Meiryo UI" pitchFamily="50" charset="-128"/>
                          <a:ea typeface="Meiryo UI" pitchFamily="50" charset="-128"/>
                          <a:cs typeface="Meiryo UI" pitchFamily="50" charset="-128"/>
                        </a:rPr>
                        <a:t>、</a:t>
                      </a:r>
                      <a:r>
                        <a:rPr lang="ja-JP" altLang="en-US" sz="1000" b="0" i="0" u="none" strike="noStrike" dirty="0" smtClean="0">
                          <a:solidFill>
                            <a:srgbClr val="000000"/>
                          </a:solidFill>
                          <a:latin typeface="Meiryo UI" pitchFamily="50" charset="-128"/>
                          <a:ea typeface="Meiryo UI" pitchFamily="50" charset="-128"/>
                          <a:cs typeface="Meiryo UI" pitchFamily="50" charset="-128"/>
                        </a:rPr>
                        <a:t>臨財債、</a:t>
                      </a:r>
                      <a:r>
                        <a:rPr lang="zh-CN" altLang="en-US" sz="1000" b="0" i="0" u="none" strike="noStrike" dirty="0" smtClean="0">
                          <a:solidFill>
                            <a:srgbClr val="000000"/>
                          </a:solidFill>
                          <a:latin typeface="Meiryo UI" pitchFamily="50" charset="-128"/>
                          <a:ea typeface="Meiryo UI" pitchFamily="50" charset="-128"/>
                          <a:cs typeface="Meiryo UI" pitchFamily="50" charset="-128"/>
                        </a:rPr>
                        <a:t>譲与</a:t>
                      </a:r>
                      <a:r>
                        <a:rPr lang="zh-CN" altLang="en-US" sz="1000" b="0" i="0" u="none" strike="noStrike" dirty="0">
                          <a:solidFill>
                            <a:srgbClr val="000000"/>
                          </a:solidFill>
                          <a:latin typeface="Meiryo UI" pitchFamily="50" charset="-128"/>
                          <a:ea typeface="Meiryo UI" pitchFamily="50" charset="-128"/>
                          <a:cs typeface="Meiryo UI" pitchFamily="50" charset="-128"/>
                        </a:rPr>
                        <a:t>税</a:t>
                      </a:r>
                      <a:r>
                        <a:rPr lang="zh-CN" altLang="en-US" sz="1000" b="0" i="0" u="none" strike="noStrike" dirty="0" smtClean="0">
                          <a:solidFill>
                            <a:srgbClr val="000000"/>
                          </a:solidFill>
                          <a:latin typeface="Meiryo UI" pitchFamily="50" charset="-128"/>
                          <a:ea typeface="Meiryo UI" pitchFamily="50" charset="-128"/>
                          <a:cs typeface="Meiryo UI" pitchFamily="50" charset="-128"/>
                        </a:rPr>
                        <a:t>等</a:t>
                      </a:r>
                      <a:endParaRPr lang="zh-CN"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2,975</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2,932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6761">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財政調整交付金</a:t>
                      </a:r>
                      <a:r>
                        <a:rPr lang="ja-JP" altLang="en-US" sz="1000" b="0" i="0" u="none" strike="noStrike" dirty="0" smtClean="0">
                          <a:solidFill>
                            <a:srgbClr val="000000"/>
                          </a:solidFill>
                          <a:latin typeface="Meiryo UI" pitchFamily="50" charset="-128"/>
                          <a:ea typeface="Meiryo UI" pitchFamily="50" charset="-128"/>
                          <a:cs typeface="Meiryo UI" pitchFamily="50" charset="-128"/>
                        </a:rPr>
                        <a:t>・</a:t>
                      </a:r>
                      <a:endParaRPr lang="en-US" altLang="ja-JP" sz="100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目的</a:t>
                      </a:r>
                      <a:r>
                        <a:rPr lang="ja-JP" altLang="en-US" sz="1000" b="0" i="0" u="none" strike="noStrike" dirty="0">
                          <a:solidFill>
                            <a:srgbClr val="000000"/>
                          </a:solidFill>
                          <a:latin typeface="Meiryo UI" pitchFamily="50" charset="-128"/>
                          <a:ea typeface="Meiryo UI" pitchFamily="50" charset="-128"/>
                          <a:cs typeface="Meiryo UI" pitchFamily="50" charset="-128"/>
                        </a:rPr>
                        <a:t>税交付</a:t>
                      </a:r>
                      <a:r>
                        <a:rPr lang="ja-JP" altLang="en-US" sz="1000" b="0" i="0" u="none" strike="noStrike" dirty="0" smtClean="0">
                          <a:solidFill>
                            <a:srgbClr val="000000"/>
                          </a:solidFill>
                          <a:latin typeface="Meiryo UI" pitchFamily="50" charset="-128"/>
                          <a:ea typeface="Meiryo UI" pitchFamily="50" charset="-128"/>
                          <a:cs typeface="Meiryo UI" pitchFamily="50" charset="-128"/>
                        </a:rPr>
                        <a:t>金</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3,622</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3,640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3,614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gridSpan="3">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財政収支推計</a:t>
                      </a:r>
                      <a:r>
                        <a:rPr lang="en-US" altLang="ja-JP" sz="1000" b="0" i="0" u="none" strike="noStrike" dirty="0" smtClean="0">
                          <a:solidFill>
                            <a:srgbClr val="000000"/>
                          </a:solidFill>
                          <a:latin typeface="Meiryo UI" pitchFamily="50" charset="-128"/>
                          <a:ea typeface="Meiryo UI" pitchFamily="50" charset="-128"/>
                          <a:cs typeface="Meiryo UI" pitchFamily="50" charset="-128"/>
                        </a:rPr>
                        <a:t>A2</a:t>
                      </a:r>
                      <a:r>
                        <a:rPr lang="ja-JP" altLang="en-US" sz="1000" b="0" i="0" u="none" strike="noStrike" dirty="0" smtClean="0">
                          <a:solidFill>
                            <a:srgbClr val="000000"/>
                          </a:solidFill>
                          <a:latin typeface="Meiryo UI" pitchFamily="50" charset="-128"/>
                          <a:ea typeface="Meiryo UI" pitchFamily="50" charset="-128"/>
                          <a:cs typeface="Meiryo UI" pitchFamily="50" charset="-128"/>
                        </a:rPr>
                        <a:t>　イーア</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71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bl>
          </a:graphicData>
        </a:graphic>
      </p:graphicFrame>
      <p:sp>
        <p:nvSpPr>
          <p:cNvPr id="6" name="AutoShape 161"/>
          <p:cNvSpPr>
            <a:spLocks noChangeArrowheads="1"/>
          </p:cNvSpPr>
          <p:nvPr/>
        </p:nvSpPr>
        <p:spPr bwMode="auto">
          <a:xfrm>
            <a:off x="188416" y="764382"/>
            <a:ext cx="354044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b="1" dirty="0" smtClean="0">
                <a:latin typeface="Meiryo UI" panose="020B0604030504040204" pitchFamily="50" charset="-128"/>
                <a:ea typeface="Meiryo UI" panose="020B0604030504040204" pitchFamily="50" charset="-128"/>
                <a:cs typeface="Meiryo UI" pitchFamily="50" charset="-128"/>
              </a:rPr>
              <a:t>試案</a:t>
            </a:r>
            <a:r>
              <a:rPr lang="en-US" altLang="ja-JP" b="1" dirty="0">
                <a:latin typeface="Meiryo UI" panose="020B0604030504040204" pitchFamily="50" charset="-128"/>
                <a:ea typeface="Meiryo UI" panose="020B0604030504040204" pitchFamily="50" charset="-128"/>
                <a:cs typeface="Meiryo UI" pitchFamily="50" charset="-128"/>
              </a:rPr>
              <a:t>B</a:t>
            </a:r>
            <a:r>
              <a:rPr lang="ja-JP" altLang="en-US" b="1" dirty="0" smtClean="0">
                <a:latin typeface="Meiryo UI" panose="020B0604030504040204" pitchFamily="50" charset="-128"/>
                <a:ea typeface="Meiryo UI" panose="020B0604030504040204" pitchFamily="50" charset="-128"/>
                <a:cs typeface="Meiryo UI" pitchFamily="50" charset="-128"/>
              </a:rPr>
              <a:t>（</a:t>
            </a:r>
            <a:r>
              <a:rPr lang="en-US" altLang="ja-JP" b="1" dirty="0" smtClean="0">
                <a:latin typeface="Meiryo UI" panose="020B0604030504040204" pitchFamily="50" charset="-128"/>
                <a:ea typeface="Meiryo UI" panose="020B0604030504040204" pitchFamily="50" charset="-128"/>
                <a:cs typeface="Meiryo UI" pitchFamily="50" charset="-128"/>
              </a:rPr>
              <a:t>4</a:t>
            </a:r>
            <a:r>
              <a:rPr lang="ja-JP" altLang="en-US" b="1" dirty="0" smtClean="0">
                <a:latin typeface="Meiryo UI" panose="020B0604030504040204" pitchFamily="50" charset="-128"/>
                <a:ea typeface="Meiryo UI" panose="020B0604030504040204" pitchFamily="50" charset="-128"/>
                <a:cs typeface="Meiryo UI" pitchFamily="50" charset="-128"/>
              </a:rPr>
              <a:t>区</a:t>
            </a:r>
            <a:r>
              <a:rPr lang="en-US" altLang="ja-JP" b="1" dirty="0">
                <a:latin typeface="Meiryo UI" panose="020B0604030504040204" pitchFamily="50" charset="-128"/>
                <a:ea typeface="Meiryo UI" panose="020B0604030504040204" pitchFamily="50" charset="-128"/>
                <a:cs typeface="Meiryo UI" pitchFamily="50" charset="-128"/>
              </a:rPr>
              <a:t>B</a:t>
            </a:r>
            <a:r>
              <a:rPr lang="ja-JP" altLang="en-US" b="1" dirty="0" smtClean="0">
                <a:latin typeface="Meiryo UI" panose="020B0604030504040204" pitchFamily="50" charset="-128"/>
                <a:ea typeface="Meiryo UI" panose="020B0604030504040204" pitchFamily="50" charset="-128"/>
                <a:cs typeface="Meiryo UI" pitchFamily="50" charset="-128"/>
              </a:rPr>
              <a:t>案）　特別区全体　</a:t>
            </a:r>
            <a:endParaRPr lang="ja-JP" altLang="en-US" b="1" dirty="0">
              <a:latin typeface="Meiryo UI" panose="020B0604030504040204" pitchFamily="50" charset="-128"/>
              <a:ea typeface="Meiryo UI" panose="020B0604030504040204" pitchFamily="50" charset="-128"/>
              <a:cs typeface="Meiryo UI" pitchFamily="50" charset="-128"/>
            </a:endParaRPr>
          </a:p>
        </p:txBody>
      </p:sp>
      <p:sp>
        <p:nvSpPr>
          <p:cNvPr id="7" name="正方形/長方形 6"/>
          <p:cNvSpPr/>
          <p:nvPr/>
        </p:nvSpPr>
        <p:spPr>
          <a:xfrm>
            <a:off x="1038" y="164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　３</a:t>
            </a:r>
            <a:r>
              <a:rPr lang="ja-JP" altLang="en-US" sz="2000" b="1" dirty="0">
                <a:solidFill>
                  <a:prstClr val="black"/>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参考資料　　（５）財政シミュレーション計数表</a:t>
            </a:r>
          </a:p>
        </p:txBody>
      </p:sp>
      <p:sp>
        <p:nvSpPr>
          <p:cNvPr id="8" name="正方形/長方形 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２６</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6256655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560511" y="1340768"/>
            <a:ext cx="8856985" cy="5040560"/>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lnSpc>
                <a:spcPct val="200000"/>
              </a:lnSpc>
              <a:spcBef>
                <a:spcPts val="0"/>
              </a:spcBef>
              <a:spcAft>
                <a:spcPts val="0"/>
              </a:spcAft>
            </a:pPr>
            <a:endParaRPr lang="en-US" altLang="ja-JP" sz="2000" b="0" dirty="0">
              <a:solidFill>
                <a:schemeClr val="tx1"/>
              </a:solidFill>
              <a:latin typeface="Meiryo UI" pitchFamily="50" charset="-128"/>
              <a:ea typeface="Meiryo UI" pitchFamily="50" charset="-128"/>
              <a:cs typeface="Meiryo UI" pitchFamily="50" charset="-128"/>
            </a:endParaRPr>
          </a:p>
        </p:txBody>
      </p:sp>
      <p:sp>
        <p:nvSpPr>
          <p:cNvPr id="9" name="タイトル 1"/>
          <p:cNvSpPr txBox="1">
            <a:spLocks/>
          </p:cNvSpPr>
          <p:nvPr/>
        </p:nvSpPr>
        <p:spPr>
          <a:xfrm>
            <a:off x="848544" y="409228"/>
            <a:ext cx="8229600" cy="1143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3600" b="0" i="0" u="none" strike="noStrike" kern="1200" cap="none" spc="0" normalizeH="0" baseline="0" noProof="0" dirty="0" smtClean="0">
                <a:ln>
                  <a:noFill/>
                </a:ln>
                <a:solidFill>
                  <a:schemeClr val="tx1"/>
                </a:solidFill>
                <a:effectLst/>
                <a:uLnTx/>
                <a:uFillTx/>
                <a:latin typeface="+mj-lt"/>
                <a:ea typeface="+mj-ea"/>
                <a:cs typeface="+mj-cs"/>
              </a:rPr>
              <a:t>目　　次</a:t>
            </a:r>
            <a:endParaRPr kumimoji="1" lang="ja-JP" altLang="en-US"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11" name="正方形/長方形 10"/>
          <p:cNvSpPr/>
          <p:nvPr/>
        </p:nvSpPr>
        <p:spPr>
          <a:xfrm>
            <a:off x="2792760" y="1319860"/>
            <a:ext cx="648072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endParaRPr lang="en-US" altLang="ja-JP" sz="2000" b="0" dirty="0" smtClean="0">
              <a:solidFill>
                <a:prstClr val="black"/>
              </a:solidFill>
              <a:latin typeface="Meiryo UI" pitchFamily="50" charset="-128"/>
              <a:ea typeface="Meiryo UI" pitchFamily="50" charset="-128"/>
              <a:cs typeface="Meiryo UI" pitchFamily="50" charset="-128"/>
            </a:endParaRPr>
          </a:p>
        </p:txBody>
      </p:sp>
      <p:sp>
        <p:nvSpPr>
          <p:cNvPr id="14" name="正方形/長方形 13"/>
          <p:cNvSpPr/>
          <p:nvPr/>
        </p:nvSpPr>
        <p:spPr>
          <a:xfrm>
            <a:off x="549293" y="1329761"/>
            <a:ext cx="5224608"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ja-JP" altLang="en-US" sz="2000" b="1" dirty="0">
                <a:solidFill>
                  <a:prstClr val="black"/>
                </a:solidFill>
                <a:latin typeface="Meiryo UI" pitchFamily="50" charset="-128"/>
                <a:ea typeface="Meiryo UI" pitchFamily="50" charset="-128"/>
                <a:cs typeface="Meiryo UI" pitchFamily="50" charset="-128"/>
              </a:rPr>
              <a:t>１　</a:t>
            </a:r>
            <a:r>
              <a:rPr lang="ja-JP" altLang="en-US" sz="2000" b="1" dirty="0" smtClean="0">
                <a:solidFill>
                  <a:prstClr val="black"/>
                </a:solidFill>
                <a:latin typeface="Meiryo UI" pitchFamily="50" charset="-128"/>
                <a:ea typeface="Meiryo UI" pitchFamily="50" charset="-128"/>
                <a:cs typeface="Meiryo UI" pitchFamily="50" charset="-128"/>
              </a:rPr>
              <a:t>財政シミュレーションを行うにあたって</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5" name="正方形/長方形 14"/>
          <p:cNvSpPr/>
          <p:nvPr/>
        </p:nvSpPr>
        <p:spPr>
          <a:xfrm>
            <a:off x="549293" y="2448240"/>
            <a:ext cx="5224608"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ja-JP" altLang="en-US" sz="2000" b="1" dirty="0">
                <a:solidFill>
                  <a:prstClr val="black"/>
                </a:solidFill>
                <a:latin typeface="Meiryo UI" pitchFamily="50" charset="-128"/>
                <a:ea typeface="Meiryo UI" pitchFamily="50" charset="-128"/>
                <a:cs typeface="Meiryo UI" pitchFamily="50" charset="-128"/>
              </a:rPr>
              <a:t>２　</a:t>
            </a:r>
            <a:r>
              <a:rPr lang="ja-JP" altLang="en-US" sz="2000" b="1" dirty="0" smtClean="0">
                <a:solidFill>
                  <a:prstClr val="black"/>
                </a:solidFill>
                <a:latin typeface="Meiryo UI" pitchFamily="50" charset="-128"/>
                <a:ea typeface="Meiryo UI" pitchFamily="50" charset="-128"/>
                <a:cs typeface="Meiryo UI" pitchFamily="50" charset="-128"/>
              </a:rPr>
              <a:t>シミュレーション結果</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6" name="正方形/長方形 15"/>
          <p:cNvSpPr/>
          <p:nvPr/>
        </p:nvSpPr>
        <p:spPr>
          <a:xfrm>
            <a:off x="549290" y="3129926"/>
            <a:ext cx="7356037" cy="457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prstClr val="black"/>
                </a:solidFill>
                <a:latin typeface="Meiryo UI" pitchFamily="50" charset="-128"/>
                <a:ea typeface="Meiryo UI" pitchFamily="50" charset="-128"/>
                <a:cs typeface="Meiryo UI" pitchFamily="50" charset="-128"/>
              </a:rPr>
              <a:t>　（１）特別区全体（</a:t>
            </a:r>
            <a:r>
              <a:rPr lang="en-US" altLang="ja-JP" sz="1400" dirty="0" smtClean="0">
                <a:solidFill>
                  <a:prstClr val="black"/>
                </a:solidFill>
                <a:latin typeface="Meiryo UI" pitchFamily="50" charset="-128"/>
                <a:ea typeface="Meiryo UI" pitchFamily="50" charset="-128"/>
                <a:cs typeface="Meiryo UI" pitchFamily="50" charset="-128"/>
              </a:rPr>
              <a:t>4</a:t>
            </a:r>
            <a:r>
              <a:rPr lang="ja-JP" altLang="en-US" sz="1400" dirty="0" smtClean="0">
                <a:solidFill>
                  <a:prstClr val="black"/>
                </a:solidFill>
                <a:latin typeface="Meiryo UI" pitchFamily="50" charset="-128"/>
                <a:ea typeface="Meiryo UI" pitchFamily="50" charset="-128"/>
                <a:cs typeface="Meiryo UI" pitchFamily="50" charset="-128"/>
              </a:rPr>
              <a:t>区</a:t>
            </a:r>
            <a:r>
              <a:rPr lang="en-US" altLang="ja-JP" sz="1400" dirty="0" smtClean="0">
                <a:solidFill>
                  <a:prstClr val="black"/>
                </a:solidFill>
                <a:latin typeface="Meiryo UI" pitchFamily="50" charset="-128"/>
                <a:ea typeface="Meiryo UI" pitchFamily="50" charset="-128"/>
                <a:cs typeface="Meiryo UI" pitchFamily="50" charset="-128"/>
              </a:rPr>
              <a:t>A</a:t>
            </a:r>
            <a:r>
              <a:rPr lang="ja-JP" altLang="en-US" sz="1400" dirty="0" smtClean="0">
                <a:solidFill>
                  <a:prstClr val="black"/>
                </a:solidFill>
                <a:latin typeface="Meiryo UI" pitchFamily="50" charset="-128"/>
                <a:ea typeface="Meiryo UI" pitchFamily="50" charset="-128"/>
                <a:cs typeface="Meiryo UI" pitchFamily="50" charset="-128"/>
              </a:rPr>
              <a:t>案～</a:t>
            </a:r>
            <a:r>
              <a:rPr lang="en-US" altLang="ja-JP" sz="1400" dirty="0" smtClean="0">
                <a:solidFill>
                  <a:prstClr val="black"/>
                </a:solidFill>
                <a:latin typeface="Meiryo UI" pitchFamily="50" charset="-128"/>
                <a:ea typeface="Meiryo UI" pitchFamily="50" charset="-128"/>
                <a:cs typeface="Meiryo UI" pitchFamily="50" charset="-128"/>
              </a:rPr>
              <a:t>6</a:t>
            </a:r>
            <a:r>
              <a:rPr lang="ja-JP" altLang="en-US" sz="1400" dirty="0" smtClean="0">
                <a:solidFill>
                  <a:prstClr val="black"/>
                </a:solidFill>
                <a:latin typeface="Meiryo UI" pitchFamily="50" charset="-128"/>
                <a:ea typeface="Meiryo UI" pitchFamily="50" charset="-128"/>
                <a:cs typeface="Meiryo UI" pitchFamily="50" charset="-128"/>
              </a:rPr>
              <a:t>区Ｄ案）の収支</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30" name="正方形/長方形 29"/>
          <p:cNvSpPr/>
          <p:nvPr/>
        </p:nvSpPr>
        <p:spPr>
          <a:xfrm>
            <a:off x="560512" y="3356992"/>
            <a:ext cx="7356037" cy="1258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prstClr val="black"/>
                </a:solidFill>
                <a:latin typeface="Meiryo UI" pitchFamily="50" charset="-128"/>
                <a:ea typeface="Meiryo UI" pitchFamily="50" charset="-128"/>
                <a:cs typeface="Meiryo UI" pitchFamily="50" charset="-128"/>
              </a:rPr>
              <a:t>　（２）大阪府の収支 </a:t>
            </a:r>
            <a:r>
              <a:rPr lang="en-US" altLang="ja-JP" sz="140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参考</a:t>
            </a:r>
            <a:r>
              <a:rPr lang="en-US" altLang="ja-JP" sz="1400" dirty="0" smtClean="0">
                <a:solidFill>
                  <a:prstClr val="black"/>
                </a:solidFill>
                <a:latin typeface="Meiryo UI" pitchFamily="50" charset="-128"/>
                <a:ea typeface="Meiryo UI" pitchFamily="50" charset="-128"/>
                <a:cs typeface="Meiryo UI" pitchFamily="50" charset="-128"/>
              </a:rPr>
              <a:t>]</a:t>
            </a:r>
          </a:p>
        </p:txBody>
      </p:sp>
      <p:sp>
        <p:nvSpPr>
          <p:cNvPr id="31" name="正方形/長方形 30"/>
          <p:cNvSpPr/>
          <p:nvPr/>
        </p:nvSpPr>
        <p:spPr>
          <a:xfrm>
            <a:off x="560515" y="3573016"/>
            <a:ext cx="5224608"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ja-JP" altLang="en-US" sz="2000" b="1" dirty="0" smtClean="0">
                <a:solidFill>
                  <a:prstClr val="black"/>
                </a:solidFill>
                <a:latin typeface="Meiryo UI" pitchFamily="50" charset="-128"/>
                <a:ea typeface="Meiryo UI" pitchFamily="50" charset="-128"/>
                <a:cs typeface="Meiryo UI" pitchFamily="50" charset="-128"/>
              </a:rPr>
              <a:t>３</a:t>
            </a:r>
            <a:r>
              <a:rPr lang="ja-JP" altLang="en-US" sz="2000" b="1" dirty="0">
                <a:solidFill>
                  <a:prstClr val="black"/>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参考資料</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32" name="正方形/長方形 31"/>
          <p:cNvSpPr/>
          <p:nvPr/>
        </p:nvSpPr>
        <p:spPr>
          <a:xfrm>
            <a:off x="560512" y="4124144"/>
            <a:ext cx="7356037"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itchFamily="50" charset="-128"/>
                <a:ea typeface="Meiryo UI" pitchFamily="50" charset="-128"/>
                <a:cs typeface="Meiryo UI" pitchFamily="50" charset="-128"/>
              </a:rPr>
              <a:t>　（１）前提条件（詳細）</a:t>
            </a: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33" name="正方形/長方形 32"/>
          <p:cNvSpPr/>
          <p:nvPr/>
        </p:nvSpPr>
        <p:spPr>
          <a:xfrm>
            <a:off x="560512" y="4426690"/>
            <a:ext cx="7356037"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itchFamily="50" charset="-128"/>
                <a:ea typeface="Meiryo UI" pitchFamily="50" charset="-128"/>
                <a:cs typeface="Meiryo UI" pitchFamily="50" charset="-128"/>
              </a:rPr>
              <a:t>　（２）</a:t>
            </a:r>
            <a:r>
              <a:rPr lang="en-US" altLang="ja-JP" sz="1400" dirty="0">
                <a:solidFill>
                  <a:schemeClr val="tx1"/>
                </a:solidFill>
                <a:latin typeface="Meiryo UI" pitchFamily="50" charset="-128"/>
                <a:ea typeface="Meiryo UI" pitchFamily="50" charset="-128"/>
                <a:cs typeface="Meiryo UI" pitchFamily="50" charset="-128"/>
              </a:rPr>
              <a:t>AB</a:t>
            </a:r>
            <a:r>
              <a:rPr lang="ja-JP" altLang="en-US" sz="1400" dirty="0">
                <a:solidFill>
                  <a:schemeClr val="tx1"/>
                </a:solidFill>
                <a:latin typeface="Meiryo UI" pitchFamily="50" charset="-128"/>
                <a:ea typeface="Meiryo UI" pitchFamily="50" charset="-128"/>
                <a:cs typeface="Meiryo UI" pitchFamily="50" charset="-128"/>
              </a:rPr>
              <a:t>項目関係の改革効果</a:t>
            </a:r>
            <a:r>
              <a:rPr lang="ja-JP" altLang="en-US" sz="1400" dirty="0" smtClean="0">
                <a:solidFill>
                  <a:schemeClr val="tx1"/>
                </a:solidFill>
                <a:latin typeface="Meiryo UI" pitchFamily="50" charset="-128"/>
                <a:ea typeface="Meiryo UI" pitchFamily="50" charset="-128"/>
                <a:cs typeface="Meiryo UI" pitchFamily="50" charset="-128"/>
              </a:rPr>
              <a:t>額（未反映分）の内訳</a:t>
            </a: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35" name="正方形/長方形 34"/>
          <p:cNvSpPr/>
          <p:nvPr/>
        </p:nvSpPr>
        <p:spPr>
          <a:xfrm>
            <a:off x="2792760" y="3048216"/>
            <a:ext cx="648072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b="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・・・・・・財シ</a:t>
            </a:r>
            <a:r>
              <a:rPr lang="en-US" altLang="ja-JP" sz="1400" b="0" dirty="0" smtClean="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５　</a:t>
            </a:r>
            <a:endParaRPr lang="en-US" altLang="ja-JP" sz="1400" b="0" dirty="0" smtClean="0">
              <a:solidFill>
                <a:prstClr val="black"/>
              </a:solidFill>
              <a:latin typeface="Meiryo UI" pitchFamily="50" charset="-128"/>
              <a:ea typeface="Meiryo UI" pitchFamily="50" charset="-128"/>
              <a:cs typeface="Meiryo UI" pitchFamily="50" charset="-128"/>
            </a:endParaRPr>
          </a:p>
        </p:txBody>
      </p:sp>
      <p:sp>
        <p:nvSpPr>
          <p:cNvPr id="40" name="正方形/長方形 39"/>
          <p:cNvSpPr/>
          <p:nvPr/>
        </p:nvSpPr>
        <p:spPr>
          <a:xfrm>
            <a:off x="2792760" y="4129062"/>
            <a:ext cx="648072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財シ</a:t>
            </a:r>
            <a:r>
              <a:rPr lang="en-US" altLang="ja-JP" sz="140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１５</a:t>
            </a:r>
            <a:r>
              <a:rPr lang="ja-JP" altLang="en-US" sz="1400" b="0" dirty="0" smtClean="0">
                <a:solidFill>
                  <a:prstClr val="black"/>
                </a:solidFill>
                <a:latin typeface="Meiryo UI" pitchFamily="50" charset="-128"/>
                <a:ea typeface="Meiryo UI" pitchFamily="50" charset="-128"/>
                <a:cs typeface="Meiryo UI" pitchFamily="50" charset="-128"/>
              </a:rPr>
              <a:t>　</a:t>
            </a:r>
            <a:endParaRPr lang="en-US" altLang="ja-JP" sz="1400" b="0" dirty="0" smtClean="0">
              <a:solidFill>
                <a:prstClr val="black"/>
              </a:solidFill>
              <a:latin typeface="Meiryo UI" pitchFamily="50" charset="-128"/>
              <a:ea typeface="Meiryo UI" pitchFamily="50" charset="-128"/>
              <a:cs typeface="Meiryo UI" pitchFamily="50" charset="-128"/>
            </a:endParaRPr>
          </a:p>
        </p:txBody>
      </p:sp>
      <p:sp>
        <p:nvSpPr>
          <p:cNvPr id="41" name="正方形/長方形 40"/>
          <p:cNvSpPr/>
          <p:nvPr/>
        </p:nvSpPr>
        <p:spPr>
          <a:xfrm>
            <a:off x="2432720" y="4422598"/>
            <a:ext cx="684000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b="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財シ</a:t>
            </a:r>
            <a:r>
              <a:rPr lang="en-US" altLang="ja-JP" sz="1400" dirty="0" smtClean="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１７　</a:t>
            </a:r>
            <a:endParaRPr lang="en-US" altLang="ja-JP" sz="1400" b="0" dirty="0" smtClean="0">
              <a:solidFill>
                <a:prstClr val="black"/>
              </a:solidFill>
              <a:latin typeface="Meiryo UI" pitchFamily="50" charset="-128"/>
              <a:ea typeface="Meiryo UI" pitchFamily="50" charset="-128"/>
              <a:cs typeface="Meiryo UI" pitchFamily="50" charset="-128"/>
            </a:endParaRPr>
          </a:p>
        </p:txBody>
      </p:sp>
      <p:sp>
        <p:nvSpPr>
          <p:cNvPr id="42" name="正方形/長方形 41"/>
          <p:cNvSpPr/>
          <p:nvPr/>
        </p:nvSpPr>
        <p:spPr>
          <a:xfrm>
            <a:off x="560512" y="5661248"/>
            <a:ext cx="5224608"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ja-JP" altLang="en-US" sz="2000" b="1" dirty="0" smtClean="0">
                <a:solidFill>
                  <a:prstClr val="black"/>
                </a:solidFill>
                <a:latin typeface="Meiryo UI" pitchFamily="50" charset="-128"/>
                <a:ea typeface="Meiryo UI" pitchFamily="50" charset="-128"/>
                <a:cs typeface="Meiryo UI" pitchFamily="50" charset="-128"/>
              </a:rPr>
              <a:t>　</a:t>
            </a:r>
            <a:r>
              <a:rPr lang="en-US" altLang="ja-JP" sz="2000" b="1"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別冊</a:t>
            </a:r>
            <a:r>
              <a:rPr lang="en-US" altLang="ja-JP" sz="2000" b="1" dirty="0" smtClean="0">
                <a:solidFill>
                  <a:prstClr val="black"/>
                </a:solidFill>
                <a:latin typeface="Meiryo UI" pitchFamily="50" charset="-128"/>
                <a:ea typeface="Meiryo UI" pitchFamily="50" charset="-128"/>
                <a:cs typeface="Meiryo UI" pitchFamily="50" charset="-128"/>
              </a:rPr>
              <a:t>】</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43" name="正方形/長方形 42"/>
          <p:cNvSpPr/>
          <p:nvPr/>
        </p:nvSpPr>
        <p:spPr>
          <a:xfrm>
            <a:off x="1557403" y="5908536"/>
            <a:ext cx="7356037"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itchFamily="50" charset="-128"/>
                <a:ea typeface="Meiryo UI" pitchFamily="50" charset="-128"/>
                <a:cs typeface="Meiryo UI" pitchFamily="50" charset="-128"/>
              </a:rPr>
              <a:t>　区割り案ごとの各特別区の収支</a:t>
            </a: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44" name="正方形/長方形 43"/>
          <p:cNvSpPr/>
          <p:nvPr/>
        </p:nvSpPr>
        <p:spPr>
          <a:xfrm>
            <a:off x="561272" y="4689160"/>
            <a:ext cx="7356037"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prstClr val="black"/>
                </a:solidFill>
                <a:latin typeface="Meiryo UI" pitchFamily="50" charset="-128"/>
                <a:ea typeface="Meiryo UI" pitchFamily="50" charset="-128"/>
                <a:cs typeface="Meiryo UI" pitchFamily="50" charset="-128"/>
              </a:rPr>
              <a:t>　（３）組織体制の影響額</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45" name="正方形/長方形 44"/>
          <p:cNvSpPr/>
          <p:nvPr/>
        </p:nvSpPr>
        <p:spPr>
          <a:xfrm>
            <a:off x="2433480" y="4685068"/>
            <a:ext cx="684000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b="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財</a:t>
            </a:r>
            <a:r>
              <a:rPr lang="ja-JP" altLang="en-US" sz="1400" dirty="0">
                <a:solidFill>
                  <a:prstClr val="black"/>
                </a:solidFill>
                <a:latin typeface="Meiryo UI" pitchFamily="50" charset="-128"/>
                <a:ea typeface="Meiryo UI" pitchFamily="50" charset="-128"/>
                <a:cs typeface="Meiryo UI" pitchFamily="50" charset="-128"/>
              </a:rPr>
              <a:t>シ</a:t>
            </a:r>
            <a:r>
              <a:rPr lang="en-US" altLang="ja-JP" sz="140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２</a:t>
            </a:r>
            <a:r>
              <a:rPr lang="ja-JP" altLang="en-US" sz="1400" b="0" dirty="0" smtClean="0">
                <a:solidFill>
                  <a:prstClr val="black"/>
                </a:solidFill>
                <a:latin typeface="Meiryo UI" pitchFamily="50" charset="-128"/>
                <a:ea typeface="Meiryo UI" pitchFamily="50" charset="-128"/>
                <a:cs typeface="Meiryo UI" pitchFamily="50" charset="-128"/>
              </a:rPr>
              <a:t>１　</a:t>
            </a:r>
            <a:endParaRPr lang="en-US" altLang="ja-JP" sz="1400" b="0" dirty="0" smtClean="0">
              <a:solidFill>
                <a:prstClr val="black"/>
              </a:solidFill>
              <a:latin typeface="Meiryo UI" pitchFamily="50" charset="-128"/>
              <a:ea typeface="Meiryo UI" pitchFamily="50" charset="-128"/>
              <a:cs typeface="Meiryo UI" pitchFamily="50" charset="-128"/>
            </a:endParaRPr>
          </a:p>
        </p:txBody>
      </p:sp>
      <p:sp>
        <p:nvSpPr>
          <p:cNvPr id="46" name="正方形/長方形 45"/>
          <p:cNvSpPr/>
          <p:nvPr/>
        </p:nvSpPr>
        <p:spPr>
          <a:xfrm>
            <a:off x="561272" y="4945260"/>
            <a:ext cx="7356037"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prstClr val="black"/>
                </a:solidFill>
                <a:latin typeface="Meiryo UI" pitchFamily="50" charset="-128"/>
                <a:ea typeface="Meiryo UI" pitchFamily="50" charset="-128"/>
                <a:cs typeface="Meiryo UI" pitchFamily="50" charset="-128"/>
              </a:rPr>
              <a:t>　（４）設置コスト</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47" name="正方形/長方形 46"/>
          <p:cNvSpPr/>
          <p:nvPr/>
        </p:nvSpPr>
        <p:spPr>
          <a:xfrm>
            <a:off x="2433480" y="4941168"/>
            <a:ext cx="684000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b="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財</a:t>
            </a:r>
            <a:r>
              <a:rPr lang="ja-JP" altLang="en-US" sz="1400" dirty="0">
                <a:solidFill>
                  <a:prstClr val="black"/>
                </a:solidFill>
                <a:latin typeface="Meiryo UI" pitchFamily="50" charset="-128"/>
                <a:ea typeface="Meiryo UI" pitchFamily="50" charset="-128"/>
                <a:cs typeface="Meiryo UI" pitchFamily="50" charset="-128"/>
              </a:rPr>
              <a:t>シ</a:t>
            </a:r>
            <a:r>
              <a:rPr lang="en-US" altLang="ja-JP" sz="140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２２</a:t>
            </a:r>
            <a:r>
              <a:rPr lang="ja-JP" altLang="en-US" sz="1400" b="0" dirty="0" smtClean="0">
                <a:solidFill>
                  <a:prstClr val="black"/>
                </a:solidFill>
                <a:latin typeface="Meiryo UI" pitchFamily="50" charset="-128"/>
                <a:ea typeface="Meiryo UI" pitchFamily="50" charset="-128"/>
                <a:cs typeface="Meiryo UI" pitchFamily="50" charset="-128"/>
              </a:rPr>
              <a:t>　</a:t>
            </a:r>
            <a:endParaRPr lang="en-US" altLang="ja-JP" sz="1400" b="0" dirty="0" smtClean="0">
              <a:solidFill>
                <a:prstClr val="black"/>
              </a:solidFill>
              <a:latin typeface="Meiryo UI" pitchFamily="50" charset="-128"/>
              <a:ea typeface="Meiryo UI" pitchFamily="50" charset="-128"/>
              <a:cs typeface="Meiryo UI" pitchFamily="50" charset="-128"/>
            </a:endParaRPr>
          </a:p>
        </p:txBody>
      </p:sp>
      <p:sp>
        <p:nvSpPr>
          <p:cNvPr id="48" name="正方形/長方形 47"/>
          <p:cNvSpPr/>
          <p:nvPr/>
        </p:nvSpPr>
        <p:spPr>
          <a:xfrm>
            <a:off x="560512" y="5193216"/>
            <a:ext cx="7356037"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prstClr val="black"/>
                </a:solidFill>
                <a:latin typeface="Meiryo UI" pitchFamily="50" charset="-128"/>
                <a:ea typeface="Meiryo UI" pitchFamily="50" charset="-128"/>
                <a:cs typeface="Meiryo UI" pitchFamily="50" charset="-128"/>
              </a:rPr>
              <a:t>　（５）財政シミュレーション計数表</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49" name="正方形/長方形 48"/>
          <p:cNvSpPr/>
          <p:nvPr/>
        </p:nvSpPr>
        <p:spPr>
          <a:xfrm>
            <a:off x="2432720" y="5189124"/>
            <a:ext cx="684000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b="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財</a:t>
            </a:r>
            <a:r>
              <a:rPr lang="ja-JP" altLang="en-US" sz="1400" dirty="0">
                <a:solidFill>
                  <a:prstClr val="black"/>
                </a:solidFill>
                <a:latin typeface="Meiryo UI" pitchFamily="50" charset="-128"/>
                <a:ea typeface="Meiryo UI" pitchFamily="50" charset="-128"/>
                <a:cs typeface="Meiryo UI" pitchFamily="50" charset="-128"/>
              </a:rPr>
              <a:t>シ</a:t>
            </a:r>
            <a:r>
              <a:rPr lang="en-US" altLang="ja-JP" sz="140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２３</a:t>
            </a:r>
            <a:r>
              <a:rPr lang="ja-JP" altLang="en-US" sz="1400" b="0" dirty="0" smtClean="0">
                <a:solidFill>
                  <a:prstClr val="black"/>
                </a:solidFill>
                <a:latin typeface="Meiryo UI" pitchFamily="50" charset="-128"/>
                <a:ea typeface="Meiryo UI" pitchFamily="50" charset="-128"/>
                <a:cs typeface="Meiryo UI" pitchFamily="50" charset="-128"/>
              </a:rPr>
              <a:t>　</a:t>
            </a:r>
            <a:endParaRPr lang="en-US" altLang="ja-JP" sz="1400" b="0" dirty="0" smtClean="0">
              <a:solidFill>
                <a:prstClr val="black"/>
              </a:solidFill>
              <a:latin typeface="Meiryo UI" pitchFamily="50" charset="-128"/>
              <a:ea typeface="Meiryo UI" pitchFamily="50" charset="-128"/>
              <a:cs typeface="Meiryo UI" pitchFamily="50" charset="-128"/>
            </a:endParaRPr>
          </a:p>
        </p:txBody>
      </p:sp>
      <p:sp>
        <p:nvSpPr>
          <p:cNvPr id="26" name="正方形/長方形 25"/>
          <p:cNvSpPr/>
          <p:nvPr/>
        </p:nvSpPr>
        <p:spPr>
          <a:xfrm>
            <a:off x="549290" y="1962558"/>
            <a:ext cx="7356037" cy="457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prstClr val="black"/>
                </a:solidFill>
                <a:latin typeface="Meiryo UI" pitchFamily="50" charset="-128"/>
                <a:ea typeface="Meiryo UI" pitchFamily="50" charset="-128"/>
                <a:cs typeface="Meiryo UI" pitchFamily="50" charset="-128"/>
              </a:rPr>
              <a:t>　（１）財政シミュレーションの算定方式</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27" name="正方形/長方形 26"/>
          <p:cNvSpPr/>
          <p:nvPr/>
        </p:nvSpPr>
        <p:spPr>
          <a:xfrm>
            <a:off x="2792760" y="1880848"/>
            <a:ext cx="648072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b="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財シ</a:t>
            </a:r>
            <a:r>
              <a:rPr lang="en-US" altLang="ja-JP" sz="1400" b="0" dirty="0" smtClean="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１　</a:t>
            </a:r>
            <a:endParaRPr lang="en-US" altLang="ja-JP" sz="1400" b="0" dirty="0" smtClean="0">
              <a:solidFill>
                <a:prstClr val="black"/>
              </a:solidFill>
              <a:latin typeface="Meiryo UI" pitchFamily="50" charset="-128"/>
              <a:ea typeface="Meiryo UI" pitchFamily="50" charset="-128"/>
              <a:cs typeface="Meiryo UI" pitchFamily="50" charset="-128"/>
            </a:endParaRPr>
          </a:p>
        </p:txBody>
      </p:sp>
      <p:sp>
        <p:nvSpPr>
          <p:cNvPr id="28" name="正方形/長方形 27"/>
          <p:cNvSpPr/>
          <p:nvPr/>
        </p:nvSpPr>
        <p:spPr>
          <a:xfrm>
            <a:off x="549290" y="2250590"/>
            <a:ext cx="7356037" cy="457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prstClr val="black"/>
                </a:solidFill>
                <a:latin typeface="Meiryo UI" pitchFamily="50" charset="-128"/>
                <a:ea typeface="Meiryo UI" pitchFamily="50" charset="-128"/>
                <a:cs typeface="Meiryo UI" pitchFamily="50" charset="-128"/>
              </a:rPr>
              <a:t>　（２）財政シミュレーションの前提条件</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29" name="正方形/長方形 28"/>
          <p:cNvSpPr/>
          <p:nvPr/>
        </p:nvSpPr>
        <p:spPr>
          <a:xfrm>
            <a:off x="2792760" y="2168880"/>
            <a:ext cx="648072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b="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・財シ</a:t>
            </a:r>
            <a:r>
              <a:rPr lang="en-US" altLang="ja-JP" sz="1400" dirty="0" smtClean="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２　</a:t>
            </a:r>
            <a:endParaRPr lang="en-US" altLang="ja-JP" sz="1400" b="0" dirty="0" smtClean="0">
              <a:solidFill>
                <a:prstClr val="black"/>
              </a:solidFill>
              <a:latin typeface="Meiryo UI" pitchFamily="50" charset="-128"/>
              <a:ea typeface="Meiryo UI" pitchFamily="50" charset="-128"/>
              <a:cs typeface="Meiryo UI" pitchFamily="50" charset="-128"/>
            </a:endParaRPr>
          </a:p>
        </p:txBody>
      </p:sp>
      <p:sp>
        <p:nvSpPr>
          <p:cNvPr id="34" name="正方形/長方形 33"/>
          <p:cNvSpPr/>
          <p:nvPr/>
        </p:nvSpPr>
        <p:spPr>
          <a:xfrm>
            <a:off x="2792760" y="3322890"/>
            <a:ext cx="648072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b="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財シ</a:t>
            </a:r>
            <a:r>
              <a:rPr lang="en-US" altLang="ja-JP" sz="1400" dirty="0" smtClean="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１３　</a:t>
            </a:r>
            <a:endParaRPr lang="en-US" altLang="ja-JP" sz="1400" b="0" dirty="0" smtClean="0">
              <a:solidFill>
                <a:prstClr val="black"/>
              </a:solidFill>
              <a:latin typeface="Meiryo UI" pitchFamily="50" charset="-128"/>
              <a:ea typeface="Meiryo UI" pitchFamily="50" charset="-128"/>
              <a:cs typeface="Meiryo UI" pitchFamily="50" charset="-128"/>
            </a:endParaRPr>
          </a:p>
        </p:txBody>
      </p:sp>
      <p:sp>
        <p:nvSpPr>
          <p:cNvPr id="36" name="テキスト ボックス 42"/>
          <p:cNvSpPr txBox="1">
            <a:spLocks noChangeArrowheads="1"/>
          </p:cNvSpPr>
          <p:nvPr/>
        </p:nvSpPr>
        <p:spPr bwMode="auto">
          <a:xfrm>
            <a:off x="585516" y="6412244"/>
            <a:ext cx="9283435" cy="215444"/>
          </a:xfrm>
          <a:prstGeom prst="rect">
            <a:avLst/>
          </a:prstGeom>
          <a:noFill/>
          <a:ln w="9525">
            <a:noFill/>
            <a:miter lim="800000"/>
            <a:headEnd/>
            <a:tailEnd/>
          </a:ln>
        </p:spPr>
        <p:txBody>
          <a:bodyPr wrap="square">
            <a:spAutoFit/>
          </a:bodyPr>
          <a:lstStyle/>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本資料の各表においては、表示単位未満を四捨五入しているため、合計が一致しないことがある</a:t>
            </a:r>
            <a:endParaRPr lang="en-US" altLang="ja-JP" sz="800" dirty="0" smtClean="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9039142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330528642"/>
              </p:ext>
            </p:extLst>
          </p:nvPr>
        </p:nvGraphicFramePr>
        <p:xfrm>
          <a:off x="194472" y="1484784"/>
          <a:ext cx="9511050" cy="3578260"/>
        </p:xfrm>
        <a:graphic>
          <a:graphicData uri="http://schemas.openxmlformats.org/drawingml/2006/table">
            <a:tbl>
              <a:tblPr/>
              <a:tblGrid>
                <a:gridCol w="73205"/>
                <a:gridCol w="73205"/>
                <a:gridCol w="1063834"/>
                <a:gridCol w="1463956"/>
                <a:gridCol w="455790"/>
                <a:gridCol w="455790"/>
                <a:gridCol w="455790"/>
                <a:gridCol w="455790"/>
                <a:gridCol w="455790"/>
                <a:gridCol w="455790"/>
                <a:gridCol w="455790"/>
                <a:gridCol w="455790"/>
                <a:gridCol w="455790"/>
                <a:gridCol w="455790"/>
                <a:gridCol w="455790"/>
                <a:gridCol w="455790"/>
                <a:gridCol w="455790"/>
                <a:gridCol w="455790"/>
                <a:gridCol w="455790"/>
              </a:tblGrid>
              <a:tr h="179397">
                <a:tc gridSpan="4">
                  <a:txBody>
                    <a:bodyPr/>
                    <a:lstStyle/>
                    <a:p>
                      <a:pPr algn="l" fontAlgn="ctr"/>
                      <a:r>
                        <a:rPr lang="ja-JP" altLang="en-US" sz="1050" b="1" i="0" u="none" strike="noStrike" dirty="0">
                          <a:solidFill>
                            <a:srgbClr val="000000"/>
                          </a:solidFill>
                          <a:latin typeface="Meiryo UI" pitchFamily="50" charset="-128"/>
                          <a:ea typeface="Meiryo UI" pitchFamily="50" charset="-128"/>
                          <a:cs typeface="Meiryo UI" pitchFamily="50" charset="-128"/>
                        </a:rPr>
                        <a:t>■　</a:t>
                      </a:r>
                      <a:r>
                        <a:rPr lang="ja-JP" altLang="en-US" sz="1050" b="1" i="0" u="none" strike="noStrike" dirty="0" smtClean="0">
                          <a:solidFill>
                            <a:srgbClr val="000000"/>
                          </a:solidFill>
                          <a:latin typeface="Meiryo UI" pitchFamily="50" charset="-128"/>
                          <a:ea typeface="Meiryo UI" pitchFamily="50" charset="-128"/>
                          <a:cs typeface="Meiryo UI" pitchFamily="50" charset="-128"/>
                        </a:rPr>
                        <a:t>改革効果額（未反映額）</a:t>
                      </a:r>
                      <a:r>
                        <a:rPr lang="en-US" altLang="ja-JP" sz="1050" b="1" i="0" u="none" strike="noStrike" dirty="0" smtClean="0">
                          <a:solidFill>
                            <a:srgbClr val="000000"/>
                          </a:solidFill>
                          <a:latin typeface="Meiryo UI" pitchFamily="50" charset="-128"/>
                          <a:ea typeface="Meiryo UI" pitchFamily="50" charset="-128"/>
                          <a:cs typeface="Meiryo UI" pitchFamily="50" charset="-128"/>
                        </a:rPr>
                        <a:t>B</a:t>
                      </a:r>
                      <a:r>
                        <a:rPr lang="ja-JP" altLang="en-US" sz="1050" b="1" i="0" u="none" strike="noStrike" dirty="0" smtClean="0">
                          <a:solidFill>
                            <a:srgbClr val="000000"/>
                          </a:solidFill>
                          <a:latin typeface="Meiryo UI" pitchFamily="50" charset="-128"/>
                          <a:ea typeface="Meiryo UI" pitchFamily="50" charset="-128"/>
                          <a:cs typeface="Meiryo UI" pitchFamily="50" charset="-128"/>
                        </a:rPr>
                        <a:t>の</a:t>
                      </a:r>
                      <a:r>
                        <a:rPr lang="ja-JP" altLang="en-US" sz="1050" b="1" i="0" u="none" strike="noStrike" dirty="0">
                          <a:solidFill>
                            <a:srgbClr val="000000"/>
                          </a:solidFill>
                          <a:latin typeface="Meiryo UI" pitchFamily="50" charset="-128"/>
                          <a:ea typeface="Meiryo UI" pitchFamily="50" charset="-128"/>
                          <a:cs typeface="Meiryo UI" pitchFamily="50" charset="-128"/>
                        </a:rPr>
                        <a:t>内訳</a:t>
                      </a:r>
                      <a:endParaRPr lang="ja-JP" altLang="en-US" sz="110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5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smtClean="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r>
              <a:tr h="178888">
                <a:tc gridSpan="3">
                  <a:txBody>
                    <a:bodyPr/>
                    <a:lstStyle/>
                    <a:p>
                      <a:pPr algn="ctr" fontAlgn="ctr"/>
                      <a:r>
                        <a:rPr lang="ja-JP" altLang="en-US" sz="1100" b="0" i="0" u="none" strike="noStrike" dirty="0">
                          <a:ln>
                            <a:solidFill>
                              <a:schemeClr val="bg1"/>
                            </a:solidFill>
                          </a:ln>
                          <a:solidFill>
                            <a:srgbClr val="000000"/>
                          </a:solidFill>
                          <a:latin typeface="Meiryo UI" pitchFamily="50" charset="-128"/>
                          <a:ea typeface="Meiryo UI" pitchFamily="50" charset="-128"/>
                          <a:cs typeface="Meiryo UI"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endParaRPr lang="ja-JP" altLang="en-US" sz="1100" b="0" i="0" u="none" strike="noStrike" dirty="0">
                        <a:ln>
                          <a:solidFill>
                            <a:schemeClr val="bg1"/>
                          </a:solidFill>
                        </a:ln>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Ｈ３４</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Ｈ４</a:t>
                      </a:r>
                      <a:r>
                        <a:rPr lang="ja-JP" altLang="en-US" sz="900" b="1" i="0" u="none" strike="noStrike" dirty="0" smtClean="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r h="214665">
                <a:tc rowSpan="14">
                  <a:txBody>
                    <a:bodyPr/>
                    <a:lstStyle/>
                    <a:p>
                      <a:pPr algn="ctr" fontAlgn="ctr"/>
                      <a:r>
                        <a:rPr lang="ja-JP" altLang="en-US" sz="11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en-US" altLang="ja-JP" sz="1000" b="0" i="0" u="none" strike="noStrike" dirty="0" smtClean="0">
                          <a:solidFill>
                            <a:srgbClr val="000000"/>
                          </a:solidFill>
                          <a:latin typeface="Meiryo UI" pitchFamily="50" charset="-128"/>
                          <a:ea typeface="Meiryo UI" pitchFamily="50" charset="-128"/>
                          <a:cs typeface="Meiryo UI" pitchFamily="50" charset="-128"/>
                        </a:rPr>
                        <a:t>AB</a:t>
                      </a:r>
                      <a:r>
                        <a:rPr lang="ja-JP" altLang="en-US" sz="1000" b="0" i="0" u="none" strike="noStrike" dirty="0" smtClean="0">
                          <a:solidFill>
                            <a:srgbClr val="000000"/>
                          </a:solidFill>
                          <a:latin typeface="Meiryo UI" pitchFamily="50" charset="-128"/>
                          <a:ea typeface="Meiryo UI" pitchFamily="50" charset="-128"/>
                          <a:cs typeface="Meiryo UI" pitchFamily="50" charset="-128"/>
                        </a:rPr>
                        <a:t>項目</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hMerge="1">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75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214665">
                <a:tc vMerge="1">
                  <a:txBody>
                    <a:bodyPr/>
                    <a:lstStyle/>
                    <a:p>
                      <a:endParaRPr kumimoji="1" lang="ja-JP" altLang="en-US"/>
                    </a:p>
                  </a:txBody>
                  <a:tcPr/>
                </a:tc>
                <a:tc rowSpan="7">
                  <a:txBody>
                    <a:bodyPr/>
                    <a:lstStyle/>
                    <a:p>
                      <a:pPr algn="ctr" fontAlgn="ctr"/>
                      <a:r>
                        <a:rPr lang="ja-JP" altLang="en-US" sz="11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地下鉄</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98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102</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106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一般廃棄物</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病院</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バス</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下水道</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港湾</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▲地方交付税の減額等</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gridSpan="3">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市政改革プラン</a:t>
                      </a:r>
                      <a:r>
                        <a:rPr lang="en-US" altLang="ja-JP" sz="1000" b="0" i="0" u="none" strike="noStrike" dirty="0" smtClean="0">
                          <a:solidFill>
                            <a:srgbClr val="000000"/>
                          </a:solidFill>
                          <a:latin typeface="Meiryo UI" pitchFamily="50" charset="-128"/>
                          <a:ea typeface="Meiryo UI" pitchFamily="50" charset="-128"/>
                          <a:cs typeface="Meiryo UI" pitchFamily="50" charset="-128"/>
                        </a:rPr>
                        <a:t>H30</a:t>
                      </a:r>
                      <a:r>
                        <a:rPr lang="ja-JP" altLang="en-US" sz="1000" b="0" i="0" u="none" strike="noStrike" dirty="0" smtClean="0">
                          <a:solidFill>
                            <a:srgbClr val="000000"/>
                          </a:solidFill>
                          <a:latin typeface="Meiryo UI" pitchFamily="50" charset="-128"/>
                          <a:ea typeface="Meiryo UI" pitchFamily="50" charset="-128"/>
                          <a:cs typeface="Meiryo UI" pitchFamily="50" charset="-128"/>
                        </a:rPr>
                        <a:t>年度以降見込分</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D5B4"/>
                    </a:solidFill>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214665">
                <a:tc vMerge="1">
                  <a:txBody>
                    <a:bodyPr/>
                    <a:lstStyle/>
                    <a:p>
                      <a:endParaRPr kumimoji="1" lang="ja-JP" altLang="en-US"/>
                    </a:p>
                  </a:txBody>
                  <a:tcPr/>
                </a:tc>
                <a:tc>
                  <a:txBody>
                    <a:bodyPr/>
                    <a:lstStyle/>
                    <a:p>
                      <a:pPr algn="ctr"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gridSpan="2">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プール管理</a:t>
                      </a: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運営</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a:txBody>
                    <a:bodyPr/>
                    <a:lstStyle/>
                    <a:p>
                      <a:pPr algn="ctr"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スポーツセンター管理運営</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a:txBody>
                    <a:bodyPr/>
                    <a:lstStyle/>
                    <a:p>
                      <a:pPr algn="ctr"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委託老人福祉センター</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a:txBody>
                    <a:bodyPr/>
                    <a:lstStyle/>
                    <a:p>
                      <a:pPr algn="ctr"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子育て活動支援事業</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a:txBody>
                    <a:bodyPr/>
                    <a:lstStyle/>
                    <a:p>
                      <a:pPr algn="ctr" fontAlgn="ctr"/>
                      <a:r>
                        <a:rPr lang="ja-JP" altLang="en-US" sz="1100" b="0" i="0" u="none" strike="noStrike">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（屋内）プール管理運営</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gridSpan="4">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改革効果額（未反映分）</a:t>
                      </a:r>
                      <a:r>
                        <a:rPr lang="en-US" altLang="ja-JP" sz="1000" b="0" i="0" u="none" strike="noStrike" dirty="0" smtClean="0">
                          <a:solidFill>
                            <a:srgbClr val="000000"/>
                          </a:solidFill>
                          <a:latin typeface="Meiryo UI" pitchFamily="50" charset="-128"/>
                          <a:ea typeface="Meiryo UI" pitchFamily="50" charset="-128"/>
                          <a:cs typeface="Meiryo UI" pitchFamily="50" charset="-128"/>
                        </a:rPr>
                        <a:t>B</a:t>
                      </a:r>
                      <a:r>
                        <a:rPr lang="zh-TW" altLang="en-US" sz="1000" b="0" i="0" u="none" strike="noStrike" dirty="0">
                          <a:solidFill>
                            <a:srgbClr val="000000"/>
                          </a:solidFill>
                          <a:latin typeface="Meiryo UI" pitchFamily="50" charset="-128"/>
                          <a:ea typeface="Meiryo UI" pitchFamily="50" charset="-128"/>
                          <a:cs typeface="Meiryo UI" pitchFamily="50" charset="-128"/>
                        </a:rPr>
                        <a:t>　計</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zh-TW" altLang="en-US" sz="1050" b="0" i="0" u="none" strike="noStrike" dirty="0">
                        <a:solidFill>
                          <a:srgbClr val="000000"/>
                        </a:solidFill>
                        <a:latin typeface="Meiryo UI" pitchFamily="50" charset="-128"/>
                        <a:ea typeface="Meiryo UI" pitchFamily="50" charset="-128"/>
                        <a:cs typeface="Meiryo UI" pitchFamily="50" charset="-128"/>
                      </a:endParaRP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138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r>
            </a:tbl>
          </a:graphicData>
        </a:graphic>
      </p:graphicFrame>
      <p:sp>
        <p:nvSpPr>
          <p:cNvPr id="4"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２７</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9328340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063381678"/>
              </p:ext>
            </p:extLst>
          </p:nvPr>
        </p:nvGraphicFramePr>
        <p:xfrm>
          <a:off x="166591" y="2723743"/>
          <a:ext cx="9538934" cy="3178019"/>
        </p:xfrm>
        <a:graphic>
          <a:graphicData uri="http://schemas.openxmlformats.org/drawingml/2006/table">
            <a:tbl>
              <a:tblPr/>
              <a:tblGrid>
                <a:gridCol w="73848"/>
                <a:gridCol w="85307"/>
                <a:gridCol w="2502864"/>
                <a:gridCol w="458461"/>
                <a:gridCol w="458461"/>
                <a:gridCol w="458461"/>
                <a:gridCol w="458461"/>
                <a:gridCol w="458461"/>
                <a:gridCol w="458461"/>
                <a:gridCol w="458461"/>
                <a:gridCol w="458461"/>
                <a:gridCol w="458461"/>
                <a:gridCol w="458461"/>
                <a:gridCol w="458461"/>
                <a:gridCol w="458461"/>
                <a:gridCol w="458461"/>
                <a:gridCol w="458461"/>
                <a:gridCol w="458461"/>
              </a:tblGrid>
              <a:tr h="242413">
                <a:tc gridSpan="3">
                  <a:txBody>
                    <a:bodyPr/>
                    <a:lstStyle/>
                    <a:p>
                      <a:pPr algn="l" fontAlgn="ctr"/>
                      <a:r>
                        <a:rPr lang="ja-JP" altLang="en-US" sz="1050" b="1" i="0" u="none" strike="noStrike" dirty="0">
                          <a:solidFill>
                            <a:srgbClr val="000000"/>
                          </a:solidFill>
                          <a:latin typeface="Meiryo UI" pitchFamily="50" charset="-128"/>
                          <a:ea typeface="Meiryo UI" pitchFamily="50" charset="-128"/>
                          <a:cs typeface="Meiryo UI" pitchFamily="50" charset="-128"/>
                        </a:rPr>
                        <a:t>■　</a:t>
                      </a:r>
                      <a:r>
                        <a:rPr lang="ja-JP" altLang="en-US" sz="1050" b="1" i="0" u="none" strike="noStrike" dirty="0" smtClean="0">
                          <a:solidFill>
                            <a:srgbClr val="000000"/>
                          </a:solidFill>
                          <a:latin typeface="Meiryo UI" pitchFamily="50" charset="-128"/>
                          <a:ea typeface="Meiryo UI" pitchFamily="50" charset="-128"/>
                          <a:cs typeface="Meiryo UI" pitchFamily="50" charset="-128"/>
                        </a:rPr>
                        <a:t>設置コスト</a:t>
                      </a:r>
                      <a:r>
                        <a:rPr lang="en-US" altLang="ja-JP" sz="1050" b="1" i="0" u="none" strike="noStrike" dirty="0" smtClean="0">
                          <a:solidFill>
                            <a:srgbClr val="000000"/>
                          </a:solidFill>
                          <a:latin typeface="Meiryo UI" pitchFamily="50" charset="-128"/>
                          <a:ea typeface="Meiryo UI" pitchFamily="50" charset="-128"/>
                          <a:cs typeface="Meiryo UI" pitchFamily="50" charset="-128"/>
                        </a:rPr>
                        <a:t>D</a:t>
                      </a:r>
                      <a:r>
                        <a:rPr lang="ja-JP" altLang="en-US" sz="1050" b="1" i="0" u="none" strike="noStrike" dirty="0" smtClean="0">
                          <a:solidFill>
                            <a:srgbClr val="000000"/>
                          </a:solidFill>
                          <a:latin typeface="Meiryo UI" pitchFamily="50" charset="-128"/>
                          <a:ea typeface="Meiryo UI" pitchFamily="50" charset="-128"/>
                          <a:cs typeface="Meiryo UI" pitchFamily="50" charset="-128"/>
                        </a:rPr>
                        <a:t>の</a:t>
                      </a:r>
                      <a:r>
                        <a:rPr lang="ja-JP" altLang="en-US" sz="1050" b="1" i="0" u="none" strike="noStrike" dirty="0">
                          <a:solidFill>
                            <a:srgbClr val="000000"/>
                          </a:solidFill>
                          <a:latin typeface="Meiryo UI" pitchFamily="50" charset="-128"/>
                          <a:ea typeface="Meiryo UI" pitchFamily="50" charset="-128"/>
                          <a:cs typeface="Meiryo UI" pitchFamily="50" charset="-128"/>
                        </a:rPr>
                        <a:t>内訳</a:t>
                      </a: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smtClean="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r>
              <a:tr h="187798">
                <a:tc gridSpan="3">
                  <a:txBody>
                    <a:bodyPr/>
                    <a:lstStyle/>
                    <a:p>
                      <a:pPr algn="ctr" fontAlgn="ctr"/>
                      <a:r>
                        <a:rPr lang="ja-JP" altLang="en-US" sz="1050" b="0" i="0" u="none" strike="noStrike" dirty="0">
                          <a:ln>
                            <a:solidFill>
                              <a:schemeClr val="bg1"/>
                            </a:solidFill>
                          </a:ln>
                          <a:solidFill>
                            <a:srgbClr val="000000"/>
                          </a:solidFill>
                          <a:latin typeface="Meiryo UI" pitchFamily="50" charset="-128"/>
                          <a:ea typeface="Meiryo UI" pitchFamily="50" charset="-128"/>
                          <a:cs typeface="Meiryo UI"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Ｈ３４</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Ｈ４</a:t>
                      </a:r>
                      <a:r>
                        <a:rPr lang="ja-JP" altLang="en-US" sz="900" b="1" i="0" u="none" strike="noStrike" dirty="0" smtClean="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r h="196272">
                <a:tc rowSpan="13">
                  <a:txBody>
                    <a:bodyPr/>
                    <a:lstStyle/>
                    <a:p>
                      <a:pPr algn="ctr" fontAlgn="ctr"/>
                      <a:r>
                        <a:rPr lang="ja-JP" altLang="en-US" sz="105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イニシャルコスト</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196272">
                <a:tc vMerge="1">
                  <a:txBody>
                    <a:bodyPr/>
                    <a:lstStyle/>
                    <a:p>
                      <a:endParaRPr kumimoji="1" lang="ja-JP" altLang="en-US"/>
                    </a:p>
                  </a:txBody>
                  <a:tcPr/>
                </a:tc>
                <a:tc rowSpan="7">
                  <a:txBody>
                    <a:bodyPr/>
                    <a:lstStyle/>
                    <a:p>
                      <a:pPr algn="ctr" fontAlgn="ctr"/>
                      <a:r>
                        <a:rPr lang="ja-JP" altLang="en-US" sz="1050" b="0" i="0" u="none" strike="noStrike">
                          <a:solidFill>
                            <a:srgbClr val="000000"/>
                          </a:solidFill>
                          <a:latin typeface="Meiryo UI" pitchFamily="50" charset="-128"/>
                          <a:ea typeface="Meiryo UI" pitchFamily="50" charset="-128"/>
                          <a:cs typeface="Meiryo UI" pitchFamily="50" charset="-128"/>
                        </a:rPr>
                        <a:t>　</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システム改修経費</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zh-TW" altLang="en-US" sz="1000" b="0" i="0" u="none" strike="noStrike" dirty="0" smtClean="0">
                          <a:solidFill>
                            <a:srgbClr val="000000"/>
                          </a:solidFill>
                          <a:latin typeface="Meiryo UI" pitchFamily="50" charset="-128"/>
                          <a:ea typeface="Meiryo UI" pitchFamily="50" charset="-128"/>
                          <a:cs typeface="Meiryo UI" pitchFamily="50" charset="-128"/>
                        </a:rPr>
                        <a:t>庁舎</a:t>
                      </a:r>
                      <a:r>
                        <a:rPr lang="ja-JP" altLang="en-US" sz="1000" b="0" i="0" u="none" strike="noStrike" dirty="0" smtClean="0">
                          <a:solidFill>
                            <a:srgbClr val="000000"/>
                          </a:solidFill>
                          <a:latin typeface="Meiryo UI" pitchFamily="50" charset="-128"/>
                          <a:ea typeface="Meiryo UI" pitchFamily="50" charset="-128"/>
                          <a:cs typeface="Meiryo UI" pitchFamily="50" charset="-128"/>
                        </a:rPr>
                        <a:t>等</a:t>
                      </a:r>
                      <a:r>
                        <a:rPr lang="zh-TW" altLang="en-US" sz="1000" b="0" i="0" u="none" strike="noStrike" dirty="0" smtClean="0">
                          <a:solidFill>
                            <a:srgbClr val="000000"/>
                          </a:solidFill>
                          <a:latin typeface="Meiryo UI" pitchFamily="50" charset="-128"/>
                          <a:ea typeface="Meiryo UI" pitchFamily="50" charset="-128"/>
                          <a:cs typeface="Meiryo UI" pitchFamily="50" charset="-128"/>
                        </a:rPr>
                        <a:t>改修</a:t>
                      </a:r>
                      <a:r>
                        <a:rPr lang="zh-TW" altLang="en-US" sz="1000" b="0" i="0" u="none" strike="noStrike" dirty="0">
                          <a:solidFill>
                            <a:srgbClr val="000000"/>
                          </a:solidFill>
                          <a:latin typeface="Meiryo UI" pitchFamily="50" charset="-128"/>
                          <a:ea typeface="Meiryo UI" pitchFamily="50" charset="-128"/>
                          <a:cs typeface="Meiryo UI" pitchFamily="50" charset="-128"/>
                        </a:rPr>
                        <a:t>経費</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zh-TW" altLang="en-US" sz="1000" b="0" i="0" u="none" strike="noStrike" dirty="0">
                          <a:solidFill>
                            <a:srgbClr val="000000"/>
                          </a:solidFill>
                          <a:latin typeface="Meiryo UI" pitchFamily="50" charset="-128"/>
                          <a:ea typeface="Meiryo UI" pitchFamily="50" charset="-128"/>
                          <a:cs typeface="Meiryo UI" pitchFamily="50" charset="-128"/>
                        </a:rPr>
                        <a:t>新庁舎建設経費</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民間ビル賃借保証金</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移転経費</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zh-TW" altLang="en-US" sz="1000" b="0" i="0" u="none" strike="noStrike" dirty="0">
                          <a:solidFill>
                            <a:srgbClr val="000000"/>
                          </a:solidFill>
                          <a:latin typeface="Meiryo UI" pitchFamily="50" charset="-128"/>
                          <a:ea typeface="Meiryo UI" pitchFamily="50" charset="-128"/>
                          <a:cs typeface="Meiryo UI" pitchFamily="50" charset="-128"/>
                        </a:rPr>
                        <a:t>一時保護所建設経費</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その他</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ランニングコスト</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196272">
                <a:tc vMerge="1">
                  <a:txBody>
                    <a:bodyPr/>
                    <a:lstStyle/>
                    <a:p>
                      <a:endParaRPr kumimoji="1" lang="ja-JP" altLang="en-US"/>
                    </a:p>
                  </a:txBody>
                  <a:tcPr/>
                </a:tc>
                <a:tc rowSpan="4">
                  <a:txBody>
                    <a:bodyPr/>
                    <a:lstStyle/>
                    <a:p>
                      <a:pPr algn="ctr" fontAlgn="ctr"/>
                      <a:r>
                        <a:rPr lang="ja-JP" altLang="en-US" sz="1050" b="0" i="0" u="none" strike="noStrike">
                          <a:solidFill>
                            <a:srgbClr val="000000"/>
                          </a:solidFill>
                          <a:latin typeface="Meiryo UI" pitchFamily="50" charset="-128"/>
                          <a:ea typeface="Meiryo UI" pitchFamily="50" charset="-128"/>
                          <a:cs typeface="Meiryo UI" pitchFamily="50" charset="-128"/>
                        </a:rPr>
                        <a:t>　</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システム運用経費</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民間</a:t>
                      </a:r>
                      <a:r>
                        <a:rPr lang="ja-JP" altLang="en-US" sz="1000" b="0" i="0" u="none" strike="noStrike" dirty="0" smtClean="0">
                          <a:solidFill>
                            <a:srgbClr val="000000"/>
                          </a:solidFill>
                          <a:latin typeface="Meiryo UI" pitchFamily="50" charset="-128"/>
                          <a:ea typeface="Meiryo UI" pitchFamily="50" charset="-128"/>
                          <a:cs typeface="Meiryo UI" pitchFamily="50" charset="-128"/>
                        </a:rPr>
                        <a:t>ビル等賃借料</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zh-TW" altLang="en-US" sz="1000" b="0" i="0" u="none" strike="noStrike" dirty="0">
                          <a:solidFill>
                            <a:srgbClr val="000000"/>
                          </a:solidFill>
                          <a:latin typeface="Meiryo UI" pitchFamily="50" charset="-128"/>
                          <a:ea typeface="Meiryo UI" pitchFamily="50" charset="-128"/>
                          <a:cs typeface="Meiryo UI" pitchFamily="50" charset="-128"/>
                        </a:rPr>
                        <a:t>新庁舎維持</a:t>
                      </a:r>
                      <a:r>
                        <a:rPr lang="zh-TW" altLang="en-US" sz="1000" b="0" i="0" u="none" strike="noStrike" dirty="0" smtClean="0">
                          <a:solidFill>
                            <a:srgbClr val="000000"/>
                          </a:solidFill>
                          <a:latin typeface="Meiryo UI" pitchFamily="50" charset="-128"/>
                          <a:ea typeface="Meiryo UI" pitchFamily="50" charset="-128"/>
                          <a:cs typeface="Meiryo UI" pitchFamily="50" charset="-128"/>
                        </a:rPr>
                        <a:t>管理</a:t>
                      </a:r>
                      <a:r>
                        <a:rPr lang="ja-JP" altLang="en-US" sz="1000" b="0" i="0" u="none" strike="noStrike" dirty="0" smtClean="0">
                          <a:solidFill>
                            <a:srgbClr val="000000"/>
                          </a:solidFill>
                          <a:latin typeface="Meiryo UI" pitchFamily="50" charset="-128"/>
                          <a:ea typeface="Meiryo UI" pitchFamily="50" charset="-128"/>
                          <a:cs typeface="Meiryo UI" pitchFamily="50" charset="-128"/>
                        </a:rPr>
                        <a:t>等経費</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各特別区に新たに必要となる経費</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gridSpan="3">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設置コスト</a:t>
                      </a:r>
                      <a:r>
                        <a:rPr lang="en-US" altLang="ja-JP" sz="1000" b="0" i="0" u="none" strike="noStrike" dirty="0" smtClean="0">
                          <a:solidFill>
                            <a:srgbClr val="000000"/>
                          </a:solidFill>
                          <a:latin typeface="Meiryo UI" pitchFamily="50" charset="-128"/>
                          <a:ea typeface="Meiryo UI" pitchFamily="50" charset="-128"/>
                          <a:cs typeface="Meiryo UI" pitchFamily="50" charset="-128"/>
                        </a:rPr>
                        <a:t>D</a:t>
                      </a:r>
                      <a:r>
                        <a:rPr lang="ja-JP" altLang="en-US" sz="1000" b="0" i="0" u="none" strike="noStrike" dirty="0">
                          <a:solidFill>
                            <a:srgbClr val="000000"/>
                          </a:solidFill>
                          <a:latin typeface="Meiryo UI" pitchFamily="50" charset="-128"/>
                          <a:ea typeface="Meiryo UI" pitchFamily="50" charset="-128"/>
                          <a:cs typeface="Meiryo UI" pitchFamily="50" charset="-128"/>
                        </a:rPr>
                        <a:t>　計</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6DDE8"/>
                    </a:solidFill>
                  </a:tcP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1082873143"/>
              </p:ext>
            </p:extLst>
          </p:nvPr>
        </p:nvGraphicFramePr>
        <p:xfrm>
          <a:off x="146034" y="1268760"/>
          <a:ext cx="9559487" cy="1166412"/>
        </p:xfrm>
        <a:graphic>
          <a:graphicData uri="http://schemas.openxmlformats.org/drawingml/2006/table">
            <a:tbl>
              <a:tblPr/>
              <a:tblGrid>
                <a:gridCol w="73621"/>
                <a:gridCol w="2602921"/>
                <a:gridCol w="458863"/>
                <a:gridCol w="458863"/>
                <a:gridCol w="458863"/>
                <a:gridCol w="458863"/>
                <a:gridCol w="458863"/>
                <a:gridCol w="458863"/>
                <a:gridCol w="458863"/>
                <a:gridCol w="458863"/>
                <a:gridCol w="458863"/>
                <a:gridCol w="458863"/>
                <a:gridCol w="458863"/>
                <a:gridCol w="458863"/>
                <a:gridCol w="458863"/>
                <a:gridCol w="458863"/>
                <a:gridCol w="458863"/>
              </a:tblGrid>
              <a:tr h="244818">
                <a:tc gridSpan="4">
                  <a:txBody>
                    <a:bodyPr/>
                    <a:lstStyle/>
                    <a:p>
                      <a:pPr algn="l" fontAlgn="ctr"/>
                      <a:r>
                        <a:rPr lang="ja-JP" altLang="en-US" sz="1050" b="1" i="0" u="none" strike="noStrike" dirty="0">
                          <a:solidFill>
                            <a:srgbClr val="000000"/>
                          </a:solidFill>
                          <a:latin typeface="Meiryo UI" pitchFamily="50" charset="-128"/>
                          <a:ea typeface="Meiryo UI" pitchFamily="50" charset="-128"/>
                          <a:cs typeface="Meiryo UI" pitchFamily="50" charset="-128"/>
                        </a:rPr>
                        <a:t>■　</a:t>
                      </a:r>
                      <a:r>
                        <a:rPr lang="ja-JP" altLang="en-US" sz="1050" b="1" i="0" u="none" strike="noStrike" dirty="0" smtClean="0">
                          <a:solidFill>
                            <a:srgbClr val="000000"/>
                          </a:solidFill>
                          <a:latin typeface="Meiryo UI" pitchFamily="50" charset="-128"/>
                          <a:ea typeface="Meiryo UI" pitchFamily="50" charset="-128"/>
                          <a:cs typeface="Meiryo UI" pitchFamily="50" charset="-128"/>
                        </a:rPr>
                        <a:t>組織体制の影響額</a:t>
                      </a:r>
                      <a:r>
                        <a:rPr lang="en-US" altLang="ja-JP" sz="1050" b="1" i="0" u="none" strike="noStrike" dirty="0" smtClean="0">
                          <a:solidFill>
                            <a:srgbClr val="000000"/>
                          </a:solidFill>
                          <a:latin typeface="Meiryo UI" pitchFamily="50" charset="-128"/>
                          <a:ea typeface="Meiryo UI" pitchFamily="50" charset="-128"/>
                          <a:cs typeface="Meiryo UI" pitchFamily="50" charset="-128"/>
                        </a:rPr>
                        <a:t>C</a:t>
                      </a:r>
                      <a:r>
                        <a:rPr lang="ja-JP" altLang="en-US" sz="1050" b="1" i="0" u="none" strike="noStrike" dirty="0" smtClean="0">
                          <a:solidFill>
                            <a:srgbClr val="000000"/>
                          </a:solidFill>
                          <a:latin typeface="Meiryo UI" pitchFamily="50" charset="-128"/>
                          <a:ea typeface="Meiryo UI" pitchFamily="50" charset="-128"/>
                          <a:cs typeface="Meiryo UI" pitchFamily="50" charset="-128"/>
                        </a:rPr>
                        <a:t>の</a:t>
                      </a:r>
                      <a:r>
                        <a:rPr lang="ja-JP" altLang="en-US" sz="1050" b="1" i="0" u="none" strike="noStrike" dirty="0">
                          <a:solidFill>
                            <a:srgbClr val="000000"/>
                          </a:solidFill>
                          <a:latin typeface="Meiryo UI" pitchFamily="50" charset="-128"/>
                          <a:ea typeface="Meiryo UI" pitchFamily="50" charset="-128"/>
                          <a:cs typeface="Meiryo UI" pitchFamily="50" charset="-128"/>
                        </a:rPr>
                        <a:t>内訳</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pPr algn="l" fontAlgn="ctr"/>
                      <a:endParaRPr lang="ja-JP" altLang="en-US" sz="105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5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smtClean="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r>
              <a:tr h="187230">
                <a:tc gridSpan="2">
                  <a:txBody>
                    <a:bodyPr/>
                    <a:lstStyle/>
                    <a:p>
                      <a:pPr algn="ctr" fontAlgn="ctr"/>
                      <a:r>
                        <a:rPr lang="ja-JP" altLang="en-US" sz="1050" b="0" i="0" u="none" strike="noStrike" dirty="0">
                          <a:ln>
                            <a:solidFill>
                              <a:schemeClr val="bg1"/>
                            </a:solidFill>
                          </a:ln>
                          <a:solidFill>
                            <a:srgbClr val="000000"/>
                          </a:solidFill>
                          <a:latin typeface="Meiryo UI" pitchFamily="50" charset="-128"/>
                          <a:ea typeface="Meiryo UI" pitchFamily="50" charset="-128"/>
                          <a:cs typeface="Meiryo UI"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hMerge="1">
                  <a:txBody>
                    <a:bodyPr/>
                    <a:lstStyle/>
                    <a:p>
                      <a:endParaRPr kumimoji="1" lang="ja-JP" altLang="en-US"/>
                    </a:p>
                  </a:txBody>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Ｈ３４</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Ｈ４</a:t>
                      </a:r>
                      <a:r>
                        <a:rPr lang="ja-JP" altLang="en-US" sz="900" b="1" i="0" u="none" strike="noStrike" dirty="0" smtClean="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r h="244788">
                <a:tc rowSpan="2">
                  <a:txBody>
                    <a:bodyPr/>
                    <a:lstStyle/>
                    <a:p>
                      <a:pPr algn="ctr" fontAlgn="ctr"/>
                      <a:r>
                        <a:rPr lang="ja-JP" altLang="en-US" sz="1050" b="0" i="0" u="none" strike="noStrike" dirty="0">
                          <a:solidFill>
                            <a:schemeClr val="tx1"/>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smtClean="0">
                          <a:solidFill>
                            <a:schemeClr val="tx1"/>
                          </a:solidFill>
                          <a:latin typeface="Meiryo UI" pitchFamily="50" charset="-128"/>
                          <a:ea typeface="Meiryo UI" pitchFamily="50" charset="-128"/>
                          <a:cs typeface="Meiryo UI" pitchFamily="50" charset="-128"/>
                        </a:rPr>
                        <a:t>歳出増</a:t>
                      </a:r>
                      <a:endParaRPr lang="ja-JP" altLang="en-US" sz="1000" b="0" i="0" u="none" strike="noStrike" dirty="0">
                        <a:solidFill>
                          <a:schemeClr val="tx1"/>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21</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21</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22</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22</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22</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23</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23</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24</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24</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24</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26</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26</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4788">
                <a:tc vMerge="1">
                  <a:txBody>
                    <a:bodyPr/>
                    <a:lstStyle/>
                    <a:p>
                      <a:endParaRPr kumimoji="1" lang="ja-JP" altLang="en-US"/>
                    </a:p>
                  </a:txBody>
                  <a:tcPr/>
                </a:tc>
                <a:tc>
                  <a:txBody>
                    <a:bodyPr/>
                    <a:lstStyle/>
                    <a:p>
                      <a:pPr algn="l" fontAlgn="ctr"/>
                      <a:r>
                        <a:rPr lang="ja-JP" altLang="en-US" sz="1000" b="0" i="0" u="none" strike="noStrike" dirty="0" smtClean="0">
                          <a:solidFill>
                            <a:schemeClr val="tx1"/>
                          </a:solidFill>
                          <a:latin typeface="Meiryo UI" pitchFamily="50" charset="-128"/>
                          <a:ea typeface="Meiryo UI" pitchFamily="50" charset="-128"/>
                          <a:cs typeface="Meiryo UI" pitchFamily="50" charset="-128"/>
                        </a:rPr>
                        <a:t>歳出減</a:t>
                      </a:r>
                      <a:endParaRPr lang="ja-JP" altLang="en-US" sz="1000" b="0" i="0" u="none" strike="noStrike" dirty="0">
                        <a:solidFill>
                          <a:schemeClr val="tx1"/>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11</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16</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21</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27</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32</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37</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43</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48</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53</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4788">
                <a:tc gridSpan="2">
                  <a:txBody>
                    <a:bodyPr/>
                    <a:lstStyle/>
                    <a:p>
                      <a:pPr algn="l" fontAlgn="ctr"/>
                      <a:r>
                        <a:rPr lang="ja-JP" altLang="en-US" sz="1000" b="0" i="0" u="none" strike="noStrike" dirty="0" smtClean="0">
                          <a:solidFill>
                            <a:schemeClr val="tx1"/>
                          </a:solidFill>
                          <a:latin typeface="Meiryo UI" pitchFamily="50" charset="-128"/>
                          <a:ea typeface="Meiryo UI" pitchFamily="50" charset="-128"/>
                          <a:cs typeface="Meiryo UI" pitchFamily="50" charset="-128"/>
                        </a:rPr>
                        <a:t>組織体制の影響額</a:t>
                      </a:r>
                      <a:r>
                        <a:rPr lang="en-US" altLang="ja-JP" sz="1000" b="0" i="0" u="none" strike="noStrike" dirty="0" smtClean="0">
                          <a:solidFill>
                            <a:schemeClr val="tx1"/>
                          </a:solidFill>
                          <a:latin typeface="Meiryo UI" pitchFamily="50" charset="-128"/>
                          <a:ea typeface="Meiryo UI" pitchFamily="50" charset="-128"/>
                          <a:cs typeface="Meiryo UI" pitchFamily="50" charset="-128"/>
                        </a:rPr>
                        <a:t>C</a:t>
                      </a:r>
                      <a:r>
                        <a:rPr lang="ja-JP" altLang="en-US" sz="1000" b="0" i="0" u="none" strike="noStrike" dirty="0">
                          <a:solidFill>
                            <a:schemeClr val="tx1"/>
                          </a:solidFill>
                          <a:latin typeface="Meiryo UI" pitchFamily="50" charset="-128"/>
                          <a:ea typeface="Meiryo UI" pitchFamily="50" charset="-128"/>
                          <a:cs typeface="Meiryo UI" pitchFamily="50" charset="-128"/>
                        </a:rPr>
                        <a:t>　計</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endParaRPr kumimoji="1" lang="ja-JP" altLang="en-US"/>
                    </a:p>
                  </a:txBody>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21</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21</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22</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22</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22</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18</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7</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17</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22</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26</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r>
            </a:tbl>
          </a:graphicData>
        </a:graphic>
      </p:graphicFrame>
      <p:sp>
        <p:nvSpPr>
          <p:cNvPr id="6" name="正方形/長方形 5"/>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２８</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2448597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
          <p:cNvSpPr>
            <a:spLocks noGrp="1"/>
          </p:cNvSpPr>
          <p:nvPr>
            <p:ph type="title"/>
          </p:nvPr>
        </p:nvSpPr>
        <p:spPr>
          <a:xfrm>
            <a:off x="0" y="7938"/>
            <a:ext cx="9906000" cy="419100"/>
          </a:xfrm>
        </p:spPr>
        <p:txBody>
          <a:bodyPr>
            <a:normAutofit fontScale="90000"/>
          </a:bodyPr>
          <a:lstStyle/>
          <a:p>
            <a:pPr algn="l" eaLnBrk="1" hangingPunct="1"/>
            <a:r>
              <a:rPr lang="ja-JP" altLang="en-US" sz="2400" smtClean="0">
                <a:latin typeface="HGP創英角ｺﾞｼｯｸUB" pitchFamily="50" charset="-128"/>
                <a:ea typeface="HGP創英角ｺﾞｼｯｸUB" pitchFamily="50" charset="-128"/>
              </a:rPr>
              <a:t>　</a:t>
            </a:r>
          </a:p>
        </p:txBody>
      </p:sp>
      <p:graphicFrame>
        <p:nvGraphicFramePr>
          <p:cNvPr id="12" name="表 11"/>
          <p:cNvGraphicFramePr>
            <a:graphicFrameLocks noGrp="1"/>
          </p:cNvGraphicFramePr>
          <p:nvPr>
            <p:extLst>
              <p:ext uri="{D42A27DB-BD31-4B8C-83A1-F6EECF244321}">
                <p14:modId xmlns:p14="http://schemas.microsoft.com/office/powerpoint/2010/main" val="89635596"/>
              </p:ext>
            </p:extLst>
          </p:nvPr>
        </p:nvGraphicFramePr>
        <p:xfrm>
          <a:off x="194472" y="1412776"/>
          <a:ext cx="9611996" cy="2072709"/>
        </p:xfrm>
        <a:graphic>
          <a:graphicData uri="http://schemas.openxmlformats.org/drawingml/2006/table">
            <a:tbl>
              <a:tblPr/>
              <a:tblGrid>
                <a:gridCol w="118478"/>
                <a:gridCol w="118478"/>
                <a:gridCol w="1353220"/>
                <a:gridCol w="534788"/>
                <a:gridCol w="534788"/>
                <a:gridCol w="534788"/>
                <a:gridCol w="534788"/>
                <a:gridCol w="534788"/>
                <a:gridCol w="534788"/>
                <a:gridCol w="534788"/>
                <a:gridCol w="534788"/>
                <a:gridCol w="534788"/>
                <a:gridCol w="534788"/>
                <a:gridCol w="534788"/>
                <a:gridCol w="534788"/>
                <a:gridCol w="534788"/>
                <a:gridCol w="534788"/>
                <a:gridCol w="534788"/>
              </a:tblGrid>
              <a:tr h="230597">
                <a:tc gridSpan="4">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050" b="1" i="0" u="none" strike="noStrike" dirty="0" smtClean="0">
                          <a:solidFill>
                            <a:srgbClr val="000000"/>
                          </a:solidFill>
                          <a:latin typeface="Meiryo UI" pitchFamily="50" charset="-128"/>
                          <a:ea typeface="Meiryo UI" pitchFamily="50" charset="-128"/>
                          <a:cs typeface="Meiryo UI" pitchFamily="50" charset="-128"/>
                        </a:rPr>
                        <a:t>（ケース１）財政収支推計</a:t>
                      </a:r>
                      <a:r>
                        <a:rPr lang="en-US" altLang="ja-JP" sz="1050" b="1" i="0" u="none" strike="noStrike" dirty="0" smtClean="0">
                          <a:solidFill>
                            <a:srgbClr val="000000"/>
                          </a:solidFill>
                          <a:latin typeface="Meiryo UI" pitchFamily="50" charset="-128"/>
                          <a:ea typeface="Meiryo UI" pitchFamily="50" charset="-128"/>
                          <a:cs typeface="Meiryo UI" pitchFamily="50" charset="-128"/>
                        </a:rPr>
                        <a:t>A1</a:t>
                      </a:r>
                      <a:endParaRPr lang="ja-JP" altLang="en-US" sz="1050" b="1"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r>
              <a:tr h="192164">
                <a:tc gridSpan="3">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　</a:t>
                      </a: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Ｈ３４</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Ｈ４</a:t>
                      </a:r>
                      <a:r>
                        <a:rPr lang="ja-JP" altLang="en-US" sz="900" b="1" i="0" u="none" strike="noStrike" dirty="0" smtClean="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r>
              <a:tr h="192164">
                <a:tc rowSpan="7">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歳出　ア</a:t>
                      </a:r>
                    </a:p>
                  </a:txBody>
                  <a:tcPr marL="39000" marR="0" marT="0" marB="0" anchor="ct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6,570</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6,548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6,518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6,515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6,539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6,517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6,513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6,506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6,502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6,499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3">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vert="eaVert" anchor="ct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人件費</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1,372</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1,361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1,358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1,356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公債費・財務</a:t>
                      </a:r>
                      <a:r>
                        <a:rPr lang="ja-JP" altLang="en-US" sz="1000" b="0" i="0" u="none" strike="noStrike" dirty="0" smtClean="0">
                          <a:solidFill>
                            <a:srgbClr val="000000"/>
                          </a:solidFill>
                          <a:latin typeface="Meiryo UI" pitchFamily="50" charset="-128"/>
                          <a:ea typeface="Meiryo UI" pitchFamily="50" charset="-128"/>
                          <a:cs typeface="Meiryo UI" pitchFamily="50" charset="-128"/>
                        </a:rPr>
                        <a:t>リスク</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1,364</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1,317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1,272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1,236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1,268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1,220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1,216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1,212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その他</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3,834</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3,870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3,888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3,951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歳入　イ</a:t>
                      </a:r>
                    </a:p>
                  </a:txBody>
                  <a:tcPr marL="39000" marR="0" marT="0" marB="0" anchor="ctr"/>
                </a:tc>
                <a:tc hMerge="1">
                  <a:txBody>
                    <a:bodyPr/>
                    <a:lstStyle/>
                    <a:p>
                      <a:endParaRPr kumimoji="1" lang="ja-JP" altLang="en-US"/>
                    </a:p>
                  </a:txBody>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6,554</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6,547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6,514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6,461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2">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tc>
                <a:tc>
                  <a:txBody>
                    <a:bodyPr/>
                    <a:lstStyle/>
                    <a:p>
                      <a:pPr algn="l" fontAlgn="ctr"/>
                      <a:r>
                        <a:rPr lang="zh-CN" altLang="en-US" sz="1000" b="0" i="0" u="none" strike="noStrike" dirty="0">
                          <a:solidFill>
                            <a:srgbClr val="000000"/>
                          </a:solidFill>
                          <a:latin typeface="Meiryo UI" pitchFamily="50" charset="-128"/>
                          <a:ea typeface="Meiryo UI" pitchFamily="50" charset="-128"/>
                          <a:cs typeface="Meiryo UI" pitchFamily="50" charset="-128"/>
                        </a:rPr>
                        <a:t>税</a:t>
                      </a:r>
                      <a:r>
                        <a:rPr lang="zh-CN" altLang="en-US" sz="1000" b="0" i="0" u="none" strike="noStrike" dirty="0" smtClean="0">
                          <a:solidFill>
                            <a:srgbClr val="000000"/>
                          </a:solidFill>
                          <a:latin typeface="Meiryo UI" pitchFamily="50" charset="-128"/>
                          <a:ea typeface="Meiryo UI" pitchFamily="50" charset="-128"/>
                          <a:cs typeface="Meiryo UI" pitchFamily="50" charset="-128"/>
                        </a:rPr>
                        <a:t>、</a:t>
                      </a:r>
                      <a:r>
                        <a:rPr lang="ja-JP" altLang="en-US" sz="1000" b="0" i="0" u="none" strike="noStrike" dirty="0" smtClean="0">
                          <a:solidFill>
                            <a:srgbClr val="000000"/>
                          </a:solidFill>
                          <a:latin typeface="Meiryo UI" pitchFamily="50" charset="-128"/>
                          <a:ea typeface="Meiryo UI" pitchFamily="50" charset="-128"/>
                          <a:cs typeface="Meiryo UI" pitchFamily="50" charset="-128"/>
                        </a:rPr>
                        <a:t>臨財債、</a:t>
                      </a:r>
                      <a:r>
                        <a:rPr lang="zh-CN" altLang="en-US" sz="1000" b="0" i="0" u="none" strike="noStrike" dirty="0" smtClean="0">
                          <a:solidFill>
                            <a:srgbClr val="000000"/>
                          </a:solidFill>
                          <a:latin typeface="Meiryo UI" pitchFamily="50" charset="-128"/>
                          <a:ea typeface="Meiryo UI" pitchFamily="50" charset="-128"/>
                          <a:cs typeface="Meiryo UI" pitchFamily="50" charset="-128"/>
                        </a:rPr>
                        <a:t>譲与</a:t>
                      </a:r>
                      <a:r>
                        <a:rPr lang="zh-CN" altLang="en-US" sz="1000" b="0" i="0" u="none" strike="noStrike" dirty="0">
                          <a:solidFill>
                            <a:srgbClr val="000000"/>
                          </a:solidFill>
                          <a:latin typeface="Meiryo UI" pitchFamily="50" charset="-128"/>
                          <a:ea typeface="Meiryo UI" pitchFamily="50" charset="-128"/>
                          <a:cs typeface="Meiryo UI" pitchFamily="50" charset="-128"/>
                        </a:rPr>
                        <a:t>税</a:t>
                      </a:r>
                      <a:r>
                        <a:rPr lang="zh-CN" altLang="en-US" sz="1000" b="0" i="0" u="none" strike="noStrike" dirty="0" smtClean="0">
                          <a:solidFill>
                            <a:srgbClr val="000000"/>
                          </a:solidFill>
                          <a:latin typeface="Meiryo UI" pitchFamily="50" charset="-128"/>
                          <a:ea typeface="Meiryo UI" pitchFamily="50" charset="-128"/>
                          <a:cs typeface="Meiryo UI" pitchFamily="50" charset="-128"/>
                        </a:rPr>
                        <a:t>等</a:t>
                      </a:r>
                      <a:endParaRPr lang="zh-CN"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2,942</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2,916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2,899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2,932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2859">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財政調整交付金</a:t>
                      </a:r>
                      <a:r>
                        <a:rPr lang="ja-JP" altLang="en-US" sz="1000" b="0" i="0" u="none" strike="noStrike" dirty="0" smtClean="0">
                          <a:solidFill>
                            <a:srgbClr val="000000"/>
                          </a:solidFill>
                          <a:latin typeface="Meiryo UI" pitchFamily="50" charset="-128"/>
                          <a:ea typeface="Meiryo UI" pitchFamily="50" charset="-128"/>
                          <a:cs typeface="Meiryo UI" pitchFamily="50" charset="-128"/>
                        </a:rPr>
                        <a:t>・</a:t>
                      </a:r>
                      <a:endParaRPr lang="en-US" altLang="ja-JP" sz="100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目的</a:t>
                      </a:r>
                      <a:r>
                        <a:rPr lang="ja-JP" altLang="en-US" sz="1000" b="0" i="0" u="none" strike="noStrike" dirty="0">
                          <a:solidFill>
                            <a:srgbClr val="000000"/>
                          </a:solidFill>
                          <a:latin typeface="Meiryo UI" pitchFamily="50" charset="-128"/>
                          <a:ea typeface="Meiryo UI" pitchFamily="50" charset="-128"/>
                          <a:cs typeface="Meiryo UI" pitchFamily="50" charset="-128"/>
                        </a:rPr>
                        <a:t>税交付</a:t>
                      </a:r>
                      <a:r>
                        <a:rPr lang="ja-JP" altLang="en-US" sz="1000" b="0" i="0" u="none" strike="noStrike" dirty="0" smtClean="0">
                          <a:solidFill>
                            <a:srgbClr val="000000"/>
                          </a:solidFill>
                          <a:latin typeface="Meiryo UI" pitchFamily="50" charset="-128"/>
                          <a:ea typeface="Meiryo UI" pitchFamily="50" charset="-128"/>
                          <a:cs typeface="Meiryo UI" pitchFamily="50" charset="-128"/>
                        </a:rPr>
                        <a:t>金</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3,613</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3,632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3,615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3,529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gridSpan="3">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財政収支推計</a:t>
                      </a:r>
                      <a:r>
                        <a:rPr lang="en-US" altLang="ja-JP" sz="1000" b="0" i="0" u="none" strike="noStrike" dirty="0" smtClean="0">
                          <a:solidFill>
                            <a:srgbClr val="000000"/>
                          </a:solidFill>
                          <a:latin typeface="Meiryo UI" pitchFamily="50" charset="-128"/>
                          <a:ea typeface="Meiryo UI" pitchFamily="50" charset="-128"/>
                          <a:cs typeface="Meiryo UI" pitchFamily="50" charset="-128"/>
                        </a:rPr>
                        <a:t>A1</a:t>
                      </a:r>
                      <a:r>
                        <a:rPr lang="ja-JP" altLang="en-US" sz="1000" b="0" i="0" u="none" strike="noStrike" dirty="0">
                          <a:solidFill>
                            <a:srgbClr val="000000"/>
                          </a:solidFill>
                          <a:latin typeface="Meiryo UI" pitchFamily="50" charset="-128"/>
                          <a:ea typeface="Meiryo UI" pitchFamily="50" charset="-128"/>
                          <a:cs typeface="Meiryo UI" pitchFamily="50" charset="-128"/>
                        </a:rPr>
                        <a:t>　</a:t>
                      </a:r>
                      <a:r>
                        <a:rPr lang="ja-JP" altLang="en-US" sz="1000" b="0" i="0" u="none" strike="noStrike" dirty="0" smtClean="0">
                          <a:solidFill>
                            <a:srgbClr val="000000"/>
                          </a:solidFill>
                          <a:latin typeface="Meiryo UI" pitchFamily="50" charset="-128"/>
                          <a:ea typeface="Meiryo UI" pitchFamily="50" charset="-128"/>
                          <a:cs typeface="Meiryo UI" pitchFamily="50" charset="-128"/>
                        </a:rPr>
                        <a:t>イーア</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74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49246002"/>
              </p:ext>
            </p:extLst>
          </p:nvPr>
        </p:nvGraphicFramePr>
        <p:xfrm>
          <a:off x="194472" y="3645024"/>
          <a:ext cx="9611996" cy="2096270"/>
        </p:xfrm>
        <a:graphic>
          <a:graphicData uri="http://schemas.openxmlformats.org/drawingml/2006/table">
            <a:tbl>
              <a:tblPr/>
              <a:tblGrid>
                <a:gridCol w="118478"/>
                <a:gridCol w="118478"/>
                <a:gridCol w="1353220"/>
                <a:gridCol w="534788"/>
                <a:gridCol w="534788"/>
                <a:gridCol w="534788"/>
                <a:gridCol w="534788"/>
                <a:gridCol w="534788"/>
                <a:gridCol w="534788"/>
                <a:gridCol w="534788"/>
                <a:gridCol w="534788"/>
                <a:gridCol w="534788"/>
                <a:gridCol w="534788"/>
                <a:gridCol w="534788"/>
                <a:gridCol w="534788"/>
                <a:gridCol w="534788"/>
                <a:gridCol w="534788"/>
                <a:gridCol w="534788"/>
              </a:tblGrid>
              <a:tr h="233670">
                <a:tc gridSpan="4">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050" b="1" i="0" u="none" strike="noStrike" dirty="0" smtClean="0">
                          <a:solidFill>
                            <a:srgbClr val="000000"/>
                          </a:solidFill>
                          <a:latin typeface="Meiryo UI" pitchFamily="50" charset="-128"/>
                          <a:ea typeface="Meiryo UI" pitchFamily="50" charset="-128"/>
                          <a:cs typeface="Meiryo UI" pitchFamily="50" charset="-128"/>
                        </a:rPr>
                        <a:t>（ケース２）財政収支推計</a:t>
                      </a:r>
                      <a:r>
                        <a:rPr lang="en-US" altLang="ja-JP" sz="1050" b="1" i="0" u="none" strike="noStrike" dirty="0" smtClean="0">
                          <a:solidFill>
                            <a:srgbClr val="000000"/>
                          </a:solidFill>
                          <a:latin typeface="Meiryo UI" pitchFamily="50" charset="-128"/>
                          <a:ea typeface="Meiryo UI" pitchFamily="50" charset="-128"/>
                          <a:cs typeface="Meiryo UI" pitchFamily="50" charset="-128"/>
                        </a:rPr>
                        <a:t>A2</a:t>
                      </a:r>
                      <a:endParaRPr lang="ja-JP" altLang="en-US" sz="1050" b="1"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r>
              <a:tr h="194725">
                <a:tc gridSpan="3">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　</a:t>
                      </a: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Ｈ３４</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r>
              <a:tr h="194725">
                <a:tc rowSpan="7">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歳出　ア</a:t>
                      </a:r>
                    </a:p>
                  </a:txBody>
                  <a:tcPr marL="39000" marR="0" marT="0" marB="0" anchor="ct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6,570</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6,548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6,518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6,515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6,539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6,517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6,513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6,506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6,502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6,499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3">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vert="eaVert" anchor="ct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人件費</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1,372</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1,361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1,358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1,356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公債費・財務</a:t>
                      </a:r>
                      <a:r>
                        <a:rPr lang="ja-JP" altLang="en-US" sz="1000" b="0" i="0" u="none" strike="noStrike" dirty="0" smtClean="0">
                          <a:solidFill>
                            <a:srgbClr val="000000"/>
                          </a:solidFill>
                          <a:latin typeface="Meiryo UI" pitchFamily="50" charset="-128"/>
                          <a:ea typeface="Meiryo UI" pitchFamily="50" charset="-128"/>
                          <a:cs typeface="Meiryo UI" pitchFamily="50" charset="-128"/>
                        </a:rPr>
                        <a:t>リスク</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1,364</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1,317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1,272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1,236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1,268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1,220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1,216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1,212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その他</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3,834</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3,870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3,888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3,951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歳入　イ</a:t>
                      </a:r>
                    </a:p>
                  </a:txBody>
                  <a:tcPr marL="39000" marR="0" marT="0" marB="0" anchor="ctr"/>
                </a:tc>
                <a:tc hMerge="1">
                  <a:txBody>
                    <a:bodyPr/>
                    <a:lstStyle/>
                    <a:p>
                      <a:endParaRPr kumimoji="1" lang="ja-JP" altLang="en-US"/>
                    </a:p>
                  </a:txBody>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6,597</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6,607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6,546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2">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tc>
                <a:tc>
                  <a:txBody>
                    <a:bodyPr/>
                    <a:lstStyle/>
                    <a:p>
                      <a:pPr algn="l" fontAlgn="ctr"/>
                      <a:r>
                        <a:rPr lang="zh-CN" altLang="en-US" sz="1000" b="0" i="0" u="none" strike="noStrike" dirty="0">
                          <a:solidFill>
                            <a:srgbClr val="000000"/>
                          </a:solidFill>
                          <a:latin typeface="Meiryo UI" pitchFamily="50" charset="-128"/>
                          <a:ea typeface="Meiryo UI" pitchFamily="50" charset="-128"/>
                          <a:cs typeface="Meiryo UI" pitchFamily="50" charset="-128"/>
                        </a:rPr>
                        <a:t>税</a:t>
                      </a:r>
                      <a:r>
                        <a:rPr lang="zh-CN" altLang="en-US" sz="1000" b="0" i="0" u="none" strike="noStrike" dirty="0" smtClean="0">
                          <a:solidFill>
                            <a:srgbClr val="000000"/>
                          </a:solidFill>
                          <a:latin typeface="Meiryo UI" pitchFamily="50" charset="-128"/>
                          <a:ea typeface="Meiryo UI" pitchFamily="50" charset="-128"/>
                          <a:cs typeface="Meiryo UI" pitchFamily="50" charset="-128"/>
                        </a:rPr>
                        <a:t>、</a:t>
                      </a:r>
                      <a:r>
                        <a:rPr lang="ja-JP" altLang="en-US" sz="1000" b="0" i="0" u="none" strike="noStrike" dirty="0" smtClean="0">
                          <a:solidFill>
                            <a:srgbClr val="000000"/>
                          </a:solidFill>
                          <a:latin typeface="Meiryo UI" pitchFamily="50" charset="-128"/>
                          <a:ea typeface="Meiryo UI" pitchFamily="50" charset="-128"/>
                          <a:cs typeface="Meiryo UI" pitchFamily="50" charset="-128"/>
                        </a:rPr>
                        <a:t>臨財債、</a:t>
                      </a:r>
                      <a:r>
                        <a:rPr lang="zh-CN" altLang="en-US" sz="1000" b="0" i="0" u="none" strike="noStrike" dirty="0" smtClean="0">
                          <a:solidFill>
                            <a:srgbClr val="000000"/>
                          </a:solidFill>
                          <a:latin typeface="Meiryo UI" pitchFamily="50" charset="-128"/>
                          <a:ea typeface="Meiryo UI" pitchFamily="50" charset="-128"/>
                          <a:cs typeface="Meiryo UI" pitchFamily="50" charset="-128"/>
                        </a:rPr>
                        <a:t>譲与</a:t>
                      </a:r>
                      <a:r>
                        <a:rPr lang="zh-CN" altLang="en-US" sz="1000" b="0" i="0" u="none" strike="noStrike" dirty="0">
                          <a:solidFill>
                            <a:srgbClr val="000000"/>
                          </a:solidFill>
                          <a:latin typeface="Meiryo UI" pitchFamily="50" charset="-128"/>
                          <a:ea typeface="Meiryo UI" pitchFamily="50" charset="-128"/>
                          <a:cs typeface="Meiryo UI" pitchFamily="50" charset="-128"/>
                        </a:rPr>
                        <a:t>税</a:t>
                      </a:r>
                      <a:r>
                        <a:rPr lang="zh-CN" altLang="en-US" sz="1000" b="0" i="0" u="none" strike="noStrike" dirty="0" smtClean="0">
                          <a:solidFill>
                            <a:srgbClr val="000000"/>
                          </a:solidFill>
                          <a:latin typeface="Meiryo UI" pitchFamily="50" charset="-128"/>
                          <a:ea typeface="Meiryo UI" pitchFamily="50" charset="-128"/>
                          <a:cs typeface="Meiryo UI" pitchFamily="50" charset="-128"/>
                        </a:rPr>
                        <a:t>等</a:t>
                      </a:r>
                      <a:endParaRPr lang="zh-CN"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2,975</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2,932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6761">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財政調整交付金</a:t>
                      </a:r>
                      <a:r>
                        <a:rPr lang="ja-JP" altLang="en-US" sz="1000" b="0" i="0" u="none" strike="noStrike" dirty="0" smtClean="0">
                          <a:solidFill>
                            <a:srgbClr val="000000"/>
                          </a:solidFill>
                          <a:latin typeface="Meiryo UI" pitchFamily="50" charset="-128"/>
                          <a:ea typeface="Meiryo UI" pitchFamily="50" charset="-128"/>
                          <a:cs typeface="Meiryo UI" pitchFamily="50" charset="-128"/>
                        </a:rPr>
                        <a:t>・</a:t>
                      </a:r>
                      <a:endParaRPr lang="en-US" altLang="ja-JP" sz="100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目的</a:t>
                      </a:r>
                      <a:r>
                        <a:rPr lang="ja-JP" altLang="en-US" sz="1000" b="0" i="0" u="none" strike="noStrike" dirty="0">
                          <a:solidFill>
                            <a:srgbClr val="000000"/>
                          </a:solidFill>
                          <a:latin typeface="Meiryo UI" pitchFamily="50" charset="-128"/>
                          <a:ea typeface="Meiryo UI" pitchFamily="50" charset="-128"/>
                          <a:cs typeface="Meiryo UI" pitchFamily="50" charset="-128"/>
                        </a:rPr>
                        <a:t>税交付</a:t>
                      </a:r>
                      <a:r>
                        <a:rPr lang="ja-JP" altLang="en-US" sz="1000" b="0" i="0" u="none" strike="noStrike" dirty="0" smtClean="0">
                          <a:solidFill>
                            <a:srgbClr val="000000"/>
                          </a:solidFill>
                          <a:latin typeface="Meiryo UI" pitchFamily="50" charset="-128"/>
                          <a:ea typeface="Meiryo UI" pitchFamily="50" charset="-128"/>
                          <a:cs typeface="Meiryo UI" pitchFamily="50" charset="-128"/>
                        </a:rPr>
                        <a:t>金</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3,622</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3,640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3,614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gridSpan="3">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財政収支推計</a:t>
                      </a:r>
                      <a:r>
                        <a:rPr lang="en-US" altLang="ja-JP" sz="1000" b="0" i="0" u="none" strike="noStrike" dirty="0" smtClean="0">
                          <a:solidFill>
                            <a:srgbClr val="000000"/>
                          </a:solidFill>
                          <a:latin typeface="Meiryo UI" pitchFamily="50" charset="-128"/>
                          <a:ea typeface="Meiryo UI" pitchFamily="50" charset="-128"/>
                          <a:cs typeface="Meiryo UI" pitchFamily="50" charset="-128"/>
                        </a:rPr>
                        <a:t>A2</a:t>
                      </a:r>
                      <a:r>
                        <a:rPr lang="ja-JP" altLang="en-US" sz="1000" b="0" i="0" u="none" strike="noStrike" dirty="0" smtClean="0">
                          <a:solidFill>
                            <a:srgbClr val="000000"/>
                          </a:solidFill>
                          <a:latin typeface="Meiryo UI" pitchFamily="50" charset="-128"/>
                          <a:ea typeface="Meiryo UI" pitchFamily="50" charset="-128"/>
                          <a:cs typeface="Meiryo UI" pitchFamily="50" charset="-128"/>
                        </a:rPr>
                        <a:t>　イーア</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71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bl>
          </a:graphicData>
        </a:graphic>
      </p:graphicFrame>
      <p:sp>
        <p:nvSpPr>
          <p:cNvPr id="6" name="AutoShape 161"/>
          <p:cNvSpPr>
            <a:spLocks noChangeArrowheads="1"/>
          </p:cNvSpPr>
          <p:nvPr/>
        </p:nvSpPr>
        <p:spPr bwMode="auto">
          <a:xfrm>
            <a:off x="188416" y="764382"/>
            <a:ext cx="354044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b="1" dirty="0" smtClean="0">
                <a:latin typeface="Meiryo UI" panose="020B0604030504040204" pitchFamily="50" charset="-128"/>
                <a:ea typeface="Meiryo UI" panose="020B0604030504040204" pitchFamily="50" charset="-128"/>
                <a:cs typeface="Meiryo UI" pitchFamily="50" charset="-128"/>
              </a:rPr>
              <a:t>試案</a:t>
            </a:r>
            <a:r>
              <a:rPr lang="en-US" altLang="ja-JP" b="1" dirty="0">
                <a:latin typeface="Meiryo UI" panose="020B0604030504040204" pitchFamily="50" charset="-128"/>
                <a:ea typeface="Meiryo UI" panose="020B0604030504040204" pitchFamily="50" charset="-128"/>
                <a:cs typeface="Meiryo UI" pitchFamily="50" charset="-128"/>
              </a:rPr>
              <a:t>C</a:t>
            </a:r>
            <a:r>
              <a:rPr lang="ja-JP" altLang="en-US" b="1" dirty="0" smtClean="0">
                <a:latin typeface="Meiryo UI" panose="020B0604030504040204" pitchFamily="50" charset="-128"/>
                <a:ea typeface="Meiryo UI" panose="020B0604030504040204" pitchFamily="50" charset="-128"/>
                <a:cs typeface="Meiryo UI" pitchFamily="50" charset="-128"/>
              </a:rPr>
              <a:t>（</a:t>
            </a:r>
            <a:r>
              <a:rPr lang="en-US" altLang="ja-JP" b="1" dirty="0" smtClean="0">
                <a:latin typeface="Meiryo UI" panose="020B0604030504040204" pitchFamily="50" charset="-128"/>
                <a:ea typeface="Meiryo UI" panose="020B0604030504040204" pitchFamily="50" charset="-128"/>
                <a:cs typeface="Meiryo UI" pitchFamily="50" charset="-128"/>
              </a:rPr>
              <a:t>6</a:t>
            </a:r>
            <a:r>
              <a:rPr lang="ja-JP" altLang="en-US" b="1" dirty="0" smtClean="0">
                <a:latin typeface="Meiryo UI" panose="020B0604030504040204" pitchFamily="50" charset="-128"/>
                <a:ea typeface="Meiryo UI" panose="020B0604030504040204" pitchFamily="50" charset="-128"/>
                <a:cs typeface="Meiryo UI" pitchFamily="50" charset="-128"/>
              </a:rPr>
              <a:t>区</a:t>
            </a:r>
            <a:r>
              <a:rPr lang="en-US" altLang="ja-JP" b="1" dirty="0">
                <a:latin typeface="Meiryo UI" panose="020B0604030504040204" pitchFamily="50" charset="-128"/>
                <a:ea typeface="Meiryo UI" panose="020B0604030504040204" pitchFamily="50" charset="-128"/>
                <a:cs typeface="Meiryo UI" pitchFamily="50" charset="-128"/>
              </a:rPr>
              <a:t>C</a:t>
            </a:r>
            <a:r>
              <a:rPr lang="ja-JP" altLang="en-US" b="1" dirty="0" smtClean="0">
                <a:latin typeface="Meiryo UI" panose="020B0604030504040204" pitchFamily="50" charset="-128"/>
                <a:ea typeface="Meiryo UI" panose="020B0604030504040204" pitchFamily="50" charset="-128"/>
                <a:cs typeface="Meiryo UI" pitchFamily="50" charset="-128"/>
              </a:rPr>
              <a:t>案）　特別区全体　</a:t>
            </a:r>
            <a:endParaRPr lang="ja-JP" altLang="en-US" b="1" dirty="0">
              <a:latin typeface="Meiryo UI" panose="020B0604030504040204" pitchFamily="50" charset="-128"/>
              <a:ea typeface="Meiryo UI" panose="020B0604030504040204" pitchFamily="50" charset="-128"/>
              <a:cs typeface="Meiryo UI" pitchFamily="50" charset="-128"/>
            </a:endParaRPr>
          </a:p>
        </p:txBody>
      </p:sp>
      <p:sp>
        <p:nvSpPr>
          <p:cNvPr id="7" name="正方形/長方形 6"/>
          <p:cNvSpPr/>
          <p:nvPr/>
        </p:nvSpPr>
        <p:spPr>
          <a:xfrm>
            <a:off x="1038" y="164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　３</a:t>
            </a:r>
            <a:r>
              <a:rPr lang="ja-JP" altLang="en-US" sz="2000" b="1" dirty="0">
                <a:solidFill>
                  <a:prstClr val="black"/>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参考資料　　（５）財政シミュレーション計数表</a:t>
            </a:r>
          </a:p>
        </p:txBody>
      </p:sp>
      <p:sp>
        <p:nvSpPr>
          <p:cNvPr id="8"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２９</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29241693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2670506404"/>
              </p:ext>
            </p:extLst>
          </p:nvPr>
        </p:nvGraphicFramePr>
        <p:xfrm>
          <a:off x="194472" y="1484784"/>
          <a:ext cx="9511050" cy="3578260"/>
        </p:xfrm>
        <a:graphic>
          <a:graphicData uri="http://schemas.openxmlformats.org/drawingml/2006/table">
            <a:tbl>
              <a:tblPr/>
              <a:tblGrid>
                <a:gridCol w="73205"/>
                <a:gridCol w="73205"/>
                <a:gridCol w="1063834"/>
                <a:gridCol w="1463956"/>
                <a:gridCol w="455790"/>
                <a:gridCol w="455790"/>
                <a:gridCol w="455790"/>
                <a:gridCol w="455790"/>
                <a:gridCol w="455790"/>
                <a:gridCol w="455790"/>
                <a:gridCol w="455790"/>
                <a:gridCol w="455790"/>
                <a:gridCol w="455790"/>
                <a:gridCol w="455790"/>
                <a:gridCol w="455790"/>
                <a:gridCol w="455790"/>
                <a:gridCol w="455790"/>
                <a:gridCol w="455790"/>
                <a:gridCol w="455790"/>
              </a:tblGrid>
              <a:tr h="179397">
                <a:tc gridSpan="4">
                  <a:txBody>
                    <a:bodyPr/>
                    <a:lstStyle/>
                    <a:p>
                      <a:pPr algn="l" fontAlgn="ctr"/>
                      <a:r>
                        <a:rPr lang="ja-JP" altLang="en-US" sz="1050" b="1" i="0" u="none" strike="noStrike" dirty="0">
                          <a:solidFill>
                            <a:srgbClr val="000000"/>
                          </a:solidFill>
                          <a:latin typeface="Meiryo UI" pitchFamily="50" charset="-128"/>
                          <a:ea typeface="Meiryo UI" pitchFamily="50" charset="-128"/>
                          <a:cs typeface="Meiryo UI" pitchFamily="50" charset="-128"/>
                        </a:rPr>
                        <a:t>■　</a:t>
                      </a:r>
                      <a:r>
                        <a:rPr lang="ja-JP" altLang="en-US" sz="1050" b="1" i="0" u="none" strike="noStrike" dirty="0" smtClean="0">
                          <a:solidFill>
                            <a:srgbClr val="000000"/>
                          </a:solidFill>
                          <a:latin typeface="Meiryo UI" pitchFamily="50" charset="-128"/>
                          <a:ea typeface="Meiryo UI" pitchFamily="50" charset="-128"/>
                          <a:cs typeface="Meiryo UI" pitchFamily="50" charset="-128"/>
                        </a:rPr>
                        <a:t>改革効果額（未反映額）</a:t>
                      </a:r>
                      <a:r>
                        <a:rPr lang="en-US" altLang="ja-JP" sz="1050" b="1" i="0" u="none" strike="noStrike" dirty="0" smtClean="0">
                          <a:solidFill>
                            <a:srgbClr val="000000"/>
                          </a:solidFill>
                          <a:latin typeface="Meiryo UI" pitchFamily="50" charset="-128"/>
                          <a:ea typeface="Meiryo UI" pitchFamily="50" charset="-128"/>
                          <a:cs typeface="Meiryo UI" pitchFamily="50" charset="-128"/>
                        </a:rPr>
                        <a:t>B</a:t>
                      </a:r>
                      <a:r>
                        <a:rPr lang="ja-JP" altLang="en-US" sz="1050" b="1" i="0" u="none" strike="noStrike" dirty="0" smtClean="0">
                          <a:solidFill>
                            <a:srgbClr val="000000"/>
                          </a:solidFill>
                          <a:latin typeface="Meiryo UI" pitchFamily="50" charset="-128"/>
                          <a:ea typeface="Meiryo UI" pitchFamily="50" charset="-128"/>
                          <a:cs typeface="Meiryo UI" pitchFamily="50" charset="-128"/>
                        </a:rPr>
                        <a:t>の</a:t>
                      </a:r>
                      <a:r>
                        <a:rPr lang="ja-JP" altLang="en-US" sz="1050" b="1" i="0" u="none" strike="noStrike" dirty="0">
                          <a:solidFill>
                            <a:srgbClr val="000000"/>
                          </a:solidFill>
                          <a:latin typeface="Meiryo UI" pitchFamily="50" charset="-128"/>
                          <a:ea typeface="Meiryo UI" pitchFamily="50" charset="-128"/>
                          <a:cs typeface="Meiryo UI" pitchFamily="50" charset="-128"/>
                        </a:rPr>
                        <a:t>内訳</a:t>
                      </a:r>
                      <a:endParaRPr lang="ja-JP" altLang="en-US" sz="110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5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smtClean="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r>
              <a:tr h="178888">
                <a:tc gridSpan="3">
                  <a:txBody>
                    <a:bodyPr/>
                    <a:lstStyle/>
                    <a:p>
                      <a:pPr algn="ctr" fontAlgn="ctr"/>
                      <a:r>
                        <a:rPr lang="ja-JP" altLang="en-US" sz="1100" b="0" i="0" u="none" strike="noStrike" dirty="0">
                          <a:ln>
                            <a:solidFill>
                              <a:schemeClr val="bg1"/>
                            </a:solidFill>
                          </a:ln>
                          <a:solidFill>
                            <a:srgbClr val="000000"/>
                          </a:solidFill>
                          <a:latin typeface="Meiryo UI" pitchFamily="50" charset="-128"/>
                          <a:ea typeface="Meiryo UI" pitchFamily="50" charset="-128"/>
                          <a:cs typeface="Meiryo UI"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endParaRPr lang="ja-JP" altLang="en-US" sz="1100" b="0" i="0" u="none" strike="noStrike" dirty="0">
                        <a:ln>
                          <a:solidFill>
                            <a:schemeClr val="bg1"/>
                          </a:solidFill>
                        </a:ln>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Ｈ３４</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Ｈ４</a:t>
                      </a:r>
                      <a:r>
                        <a:rPr lang="ja-JP" altLang="en-US" sz="900" b="1" i="0" u="none" strike="noStrike" dirty="0" smtClean="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r h="214665">
                <a:tc rowSpan="14">
                  <a:txBody>
                    <a:bodyPr/>
                    <a:lstStyle/>
                    <a:p>
                      <a:pPr algn="ctr" fontAlgn="ctr"/>
                      <a:r>
                        <a:rPr lang="ja-JP" altLang="en-US" sz="11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en-US" altLang="ja-JP" sz="1000" b="0" i="0" u="none" strike="noStrike" dirty="0" smtClean="0">
                          <a:solidFill>
                            <a:srgbClr val="000000"/>
                          </a:solidFill>
                          <a:latin typeface="Meiryo UI" pitchFamily="50" charset="-128"/>
                          <a:ea typeface="Meiryo UI" pitchFamily="50" charset="-128"/>
                          <a:cs typeface="Meiryo UI" pitchFamily="50" charset="-128"/>
                        </a:rPr>
                        <a:t>AB</a:t>
                      </a:r>
                      <a:r>
                        <a:rPr lang="ja-JP" altLang="en-US" sz="1000" b="0" i="0" u="none" strike="noStrike" dirty="0" smtClean="0">
                          <a:solidFill>
                            <a:srgbClr val="000000"/>
                          </a:solidFill>
                          <a:latin typeface="Meiryo UI" pitchFamily="50" charset="-128"/>
                          <a:ea typeface="Meiryo UI" pitchFamily="50" charset="-128"/>
                          <a:cs typeface="Meiryo UI" pitchFamily="50" charset="-128"/>
                        </a:rPr>
                        <a:t>項目</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hMerge="1">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75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214665">
                <a:tc vMerge="1">
                  <a:txBody>
                    <a:bodyPr/>
                    <a:lstStyle/>
                    <a:p>
                      <a:endParaRPr kumimoji="1" lang="ja-JP" altLang="en-US"/>
                    </a:p>
                  </a:txBody>
                  <a:tcPr/>
                </a:tc>
                <a:tc rowSpan="7">
                  <a:txBody>
                    <a:bodyPr/>
                    <a:lstStyle/>
                    <a:p>
                      <a:pPr algn="ctr" fontAlgn="ctr"/>
                      <a:r>
                        <a:rPr lang="ja-JP" altLang="en-US" sz="11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地下鉄</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98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102</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106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一般廃棄物</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病院</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バス</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下水道</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港湾</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▲地方交付税の減額等</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gridSpan="3">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市政改革プラン</a:t>
                      </a:r>
                      <a:r>
                        <a:rPr lang="en-US" altLang="ja-JP" sz="1000" b="0" i="0" u="none" strike="noStrike" dirty="0" smtClean="0">
                          <a:solidFill>
                            <a:srgbClr val="000000"/>
                          </a:solidFill>
                          <a:latin typeface="Meiryo UI" pitchFamily="50" charset="-128"/>
                          <a:ea typeface="Meiryo UI" pitchFamily="50" charset="-128"/>
                          <a:cs typeface="Meiryo UI" pitchFamily="50" charset="-128"/>
                        </a:rPr>
                        <a:t>H30</a:t>
                      </a:r>
                      <a:r>
                        <a:rPr lang="ja-JP" altLang="en-US" sz="1000" b="0" i="0" u="none" strike="noStrike" dirty="0" smtClean="0">
                          <a:solidFill>
                            <a:srgbClr val="000000"/>
                          </a:solidFill>
                          <a:latin typeface="Meiryo UI" pitchFamily="50" charset="-128"/>
                          <a:ea typeface="Meiryo UI" pitchFamily="50" charset="-128"/>
                          <a:cs typeface="Meiryo UI" pitchFamily="50" charset="-128"/>
                        </a:rPr>
                        <a:t>年度以降見込分</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D5B4"/>
                    </a:solidFill>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214665">
                <a:tc vMerge="1">
                  <a:txBody>
                    <a:bodyPr/>
                    <a:lstStyle/>
                    <a:p>
                      <a:endParaRPr kumimoji="1" lang="ja-JP" altLang="en-US"/>
                    </a:p>
                  </a:txBody>
                  <a:tcPr/>
                </a:tc>
                <a:tc>
                  <a:txBody>
                    <a:bodyPr/>
                    <a:lstStyle/>
                    <a:p>
                      <a:pPr algn="ctr"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gridSpan="2">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プール管理</a:t>
                      </a: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運営</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a:txBody>
                    <a:bodyPr/>
                    <a:lstStyle/>
                    <a:p>
                      <a:pPr algn="ctr"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スポーツセンター管理運営</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a:txBody>
                    <a:bodyPr/>
                    <a:lstStyle/>
                    <a:p>
                      <a:pPr algn="ctr"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委託老人福祉センター</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a:txBody>
                    <a:bodyPr/>
                    <a:lstStyle/>
                    <a:p>
                      <a:pPr algn="ctr"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子育て活動支援事業</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a:txBody>
                    <a:bodyPr/>
                    <a:lstStyle/>
                    <a:p>
                      <a:pPr algn="ctr" fontAlgn="ctr"/>
                      <a:r>
                        <a:rPr lang="ja-JP" altLang="en-US" sz="1100" b="0" i="0" u="none" strike="noStrike">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（屋内）プール管理運営</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gridSpan="4">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改革効果額（未反映分）</a:t>
                      </a:r>
                      <a:r>
                        <a:rPr lang="en-US" altLang="ja-JP" sz="1000" b="0" i="0" u="none" strike="noStrike" dirty="0" smtClean="0">
                          <a:solidFill>
                            <a:srgbClr val="000000"/>
                          </a:solidFill>
                          <a:latin typeface="Meiryo UI" pitchFamily="50" charset="-128"/>
                          <a:ea typeface="Meiryo UI" pitchFamily="50" charset="-128"/>
                          <a:cs typeface="Meiryo UI" pitchFamily="50" charset="-128"/>
                        </a:rPr>
                        <a:t>B</a:t>
                      </a:r>
                      <a:r>
                        <a:rPr lang="zh-TW" altLang="en-US" sz="1000" b="0" i="0" u="none" strike="noStrike" dirty="0">
                          <a:solidFill>
                            <a:srgbClr val="000000"/>
                          </a:solidFill>
                          <a:latin typeface="Meiryo UI" pitchFamily="50" charset="-128"/>
                          <a:ea typeface="Meiryo UI" pitchFamily="50" charset="-128"/>
                          <a:cs typeface="Meiryo UI" pitchFamily="50" charset="-128"/>
                        </a:rPr>
                        <a:t>　計</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zh-TW" altLang="en-US" sz="1050" b="0" i="0" u="none" strike="noStrike" dirty="0">
                        <a:solidFill>
                          <a:srgbClr val="000000"/>
                        </a:solidFill>
                        <a:latin typeface="Meiryo UI" pitchFamily="50" charset="-128"/>
                        <a:ea typeface="Meiryo UI" pitchFamily="50" charset="-128"/>
                        <a:cs typeface="Meiryo UI" pitchFamily="50" charset="-128"/>
                      </a:endParaRP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138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r>
            </a:tbl>
          </a:graphicData>
        </a:graphic>
      </p:graphicFrame>
      <p:sp>
        <p:nvSpPr>
          <p:cNvPr id="4" name="正方形/長方形 3"/>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a:t>
            </a:r>
            <a:r>
              <a:rPr lang="ja-JP" altLang="en-US" sz="1100" b="1" dirty="0">
                <a:solidFill>
                  <a:srgbClr val="000000"/>
                </a:solidFill>
                <a:latin typeface="Meiryo UI" pitchFamily="50" charset="-128"/>
                <a:ea typeface="Meiryo UI" pitchFamily="50" charset="-128"/>
                <a:cs typeface="Meiryo UI" pitchFamily="50" charset="-128"/>
              </a:rPr>
              <a:t>０</a:t>
            </a:r>
          </a:p>
        </p:txBody>
      </p:sp>
    </p:spTree>
    <p:extLst>
      <p:ext uri="{BB962C8B-B14F-4D97-AF65-F5344CB8AC3E}">
        <p14:creationId xmlns:p14="http://schemas.microsoft.com/office/powerpoint/2010/main" val="28693601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1868264937"/>
              </p:ext>
            </p:extLst>
          </p:nvPr>
        </p:nvGraphicFramePr>
        <p:xfrm>
          <a:off x="166591" y="2723743"/>
          <a:ext cx="9538934" cy="3178019"/>
        </p:xfrm>
        <a:graphic>
          <a:graphicData uri="http://schemas.openxmlformats.org/drawingml/2006/table">
            <a:tbl>
              <a:tblPr/>
              <a:tblGrid>
                <a:gridCol w="73848"/>
                <a:gridCol w="85307"/>
                <a:gridCol w="2502864"/>
                <a:gridCol w="458461"/>
                <a:gridCol w="458461"/>
                <a:gridCol w="458461"/>
                <a:gridCol w="458461"/>
                <a:gridCol w="458461"/>
                <a:gridCol w="458461"/>
                <a:gridCol w="458461"/>
                <a:gridCol w="458461"/>
                <a:gridCol w="458461"/>
                <a:gridCol w="458461"/>
                <a:gridCol w="458461"/>
                <a:gridCol w="458461"/>
                <a:gridCol w="458461"/>
                <a:gridCol w="458461"/>
                <a:gridCol w="458461"/>
              </a:tblGrid>
              <a:tr h="242413">
                <a:tc gridSpan="3">
                  <a:txBody>
                    <a:bodyPr/>
                    <a:lstStyle/>
                    <a:p>
                      <a:pPr algn="l" fontAlgn="ctr"/>
                      <a:r>
                        <a:rPr lang="ja-JP" altLang="en-US" sz="1050" b="1" i="0" u="none" strike="noStrike" dirty="0">
                          <a:solidFill>
                            <a:srgbClr val="000000"/>
                          </a:solidFill>
                          <a:latin typeface="Meiryo UI" pitchFamily="50" charset="-128"/>
                          <a:ea typeface="Meiryo UI" pitchFamily="50" charset="-128"/>
                          <a:cs typeface="Meiryo UI" pitchFamily="50" charset="-128"/>
                        </a:rPr>
                        <a:t>■　</a:t>
                      </a:r>
                      <a:r>
                        <a:rPr lang="ja-JP" altLang="en-US" sz="1050" b="1" i="0" u="none" strike="noStrike" dirty="0" smtClean="0">
                          <a:solidFill>
                            <a:srgbClr val="000000"/>
                          </a:solidFill>
                          <a:latin typeface="Meiryo UI" pitchFamily="50" charset="-128"/>
                          <a:ea typeface="Meiryo UI" pitchFamily="50" charset="-128"/>
                          <a:cs typeface="Meiryo UI" pitchFamily="50" charset="-128"/>
                        </a:rPr>
                        <a:t>設置コスト</a:t>
                      </a:r>
                      <a:r>
                        <a:rPr lang="en-US" altLang="ja-JP" sz="1050" b="1" i="0" u="none" strike="noStrike" dirty="0" smtClean="0">
                          <a:solidFill>
                            <a:srgbClr val="000000"/>
                          </a:solidFill>
                          <a:latin typeface="Meiryo UI" pitchFamily="50" charset="-128"/>
                          <a:ea typeface="Meiryo UI" pitchFamily="50" charset="-128"/>
                          <a:cs typeface="Meiryo UI" pitchFamily="50" charset="-128"/>
                        </a:rPr>
                        <a:t>D</a:t>
                      </a:r>
                      <a:r>
                        <a:rPr lang="ja-JP" altLang="en-US" sz="1050" b="1" i="0" u="none" strike="noStrike" dirty="0" smtClean="0">
                          <a:solidFill>
                            <a:srgbClr val="000000"/>
                          </a:solidFill>
                          <a:latin typeface="Meiryo UI" pitchFamily="50" charset="-128"/>
                          <a:ea typeface="Meiryo UI" pitchFamily="50" charset="-128"/>
                          <a:cs typeface="Meiryo UI" pitchFamily="50" charset="-128"/>
                        </a:rPr>
                        <a:t>の</a:t>
                      </a:r>
                      <a:r>
                        <a:rPr lang="ja-JP" altLang="en-US" sz="1050" b="1" i="0" u="none" strike="noStrike" dirty="0">
                          <a:solidFill>
                            <a:srgbClr val="000000"/>
                          </a:solidFill>
                          <a:latin typeface="Meiryo UI" pitchFamily="50" charset="-128"/>
                          <a:ea typeface="Meiryo UI" pitchFamily="50" charset="-128"/>
                          <a:cs typeface="Meiryo UI" pitchFamily="50" charset="-128"/>
                        </a:rPr>
                        <a:t>内訳</a:t>
                      </a: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smtClean="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r>
              <a:tr h="187798">
                <a:tc gridSpan="3">
                  <a:txBody>
                    <a:bodyPr/>
                    <a:lstStyle/>
                    <a:p>
                      <a:pPr algn="ctr" fontAlgn="ctr"/>
                      <a:r>
                        <a:rPr lang="ja-JP" altLang="en-US" sz="1050" b="0" i="0" u="none" strike="noStrike" dirty="0">
                          <a:ln>
                            <a:solidFill>
                              <a:schemeClr val="bg1"/>
                            </a:solidFill>
                          </a:ln>
                          <a:solidFill>
                            <a:srgbClr val="000000"/>
                          </a:solidFill>
                          <a:latin typeface="Meiryo UI" pitchFamily="50" charset="-128"/>
                          <a:ea typeface="Meiryo UI" pitchFamily="50" charset="-128"/>
                          <a:cs typeface="Meiryo UI"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Ｈ３４</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Ｈ４</a:t>
                      </a:r>
                      <a:r>
                        <a:rPr lang="ja-JP" altLang="en-US" sz="900" b="1" i="0" u="none" strike="noStrike" dirty="0" smtClean="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r h="196272">
                <a:tc rowSpan="13">
                  <a:txBody>
                    <a:bodyPr/>
                    <a:lstStyle/>
                    <a:p>
                      <a:pPr algn="ctr" fontAlgn="ctr"/>
                      <a:r>
                        <a:rPr lang="ja-JP" altLang="en-US" sz="105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イニシャルコスト</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13</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196272">
                <a:tc vMerge="1">
                  <a:txBody>
                    <a:bodyPr/>
                    <a:lstStyle/>
                    <a:p>
                      <a:endParaRPr kumimoji="1" lang="ja-JP" altLang="en-US"/>
                    </a:p>
                  </a:txBody>
                  <a:tcPr/>
                </a:tc>
                <a:tc rowSpan="7">
                  <a:txBody>
                    <a:bodyPr/>
                    <a:lstStyle/>
                    <a:p>
                      <a:pPr algn="ctr" fontAlgn="ctr"/>
                      <a:r>
                        <a:rPr lang="ja-JP" altLang="en-US" sz="1050" b="0" i="0" u="none" strike="noStrike">
                          <a:solidFill>
                            <a:srgbClr val="000000"/>
                          </a:solidFill>
                          <a:latin typeface="Meiryo UI" pitchFamily="50" charset="-128"/>
                          <a:ea typeface="Meiryo UI" pitchFamily="50" charset="-128"/>
                          <a:cs typeface="Meiryo UI" pitchFamily="50" charset="-128"/>
                        </a:rPr>
                        <a:t>　</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システム改修経費</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zh-TW" altLang="en-US" sz="1000" b="0" i="0" u="none" strike="noStrike" dirty="0" smtClean="0">
                          <a:solidFill>
                            <a:srgbClr val="000000"/>
                          </a:solidFill>
                          <a:latin typeface="Meiryo UI" pitchFamily="50" charset="-128"/>
                          <a:ea typeface="Meiryo UI" pitchFamily="50" charset="-128"/>
                          <a:cs typeface="Meiryo UI" pitchFamily="50" charset="-128"/>
                        </a:rPr>
                        <a:t>庁舎</a:t>
                      </a:r>
                      <a:r>
                        <a:rPr lang="ja-JP" altLang="en-US" sz="1000" b="0" i="0" u="none" strike="noStrike" dirty="0" smtClean="0">
                          <a:solidFill>
                            <a:srgbClr val="000000"/>
                          </a:solidFill>
                          <a:latin typeface="Meiryo UI" pitchFamily="50" charset="-128"/>
                          <a:ea typeface="Meiryo UI" pitchFamily="50" charset="-128"/>
                          <a:cs typeface="Meiryo UI" pitchFamily="50" charset="-128"/>
                        </a:rPr>
                        <a:t>等</a:t>
                      </a:r>
                      <a:r>
                        <a:rPr lang="zh-TW" altLang="en-US" sz="1000" b="0" i="0" u="none" strike="noStrike" dirty="0" smtClean="0">
                          <a:solidFill>
                            <a:srgbClr val="000000"/>
                          </a:solidFill>
                          <a:latin typeface="Meiryo UI" pitchFamily="50" charset="-128"/>
                          <a:ea typeface="Meiryo UI" pitchFamily="50" charset="-128"/>
                          <a:cs typeface="Meiryo UI" pitchFamily="50" charset="-128"/>
                        </a:rPr>
                        <a:t>改修</a:t>
                      </a:r>
                      <a:r>
                        <a:rPr lang="zh-TW" altLang="en-US" sz="1000" b="0" i="0" u="none" strike="noStrike" dirty="0">
                          <a:solidFill>
                            <a:srgbClr val="000000"/>
                          </a:solidFill>
                          <a:latin typeface="Meiryo UI" pitchFamily="50" charset="-128"/>
                          <a:ea typeface="Meiryo UI" pitchFamily="50" charset="-128"/>
                          <a:cs typeface="Meiryo UI" pitchFamily="50" charset="-128"/>
                        </a:rPr>
                        <a:t>経費</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zh-TW" altLang="en-US" sz="1000" b="0" i="0" u="none" strike="noStrike" dirty="0">
                          <a:solidFill>
                            <a:srgbClr val="000000"/>
                          </a:solidFill>
                          <a:latin typeface="Meiryo UI" pitchFamily="50" charset="-128"/>
                          <a:ea typeface="Meiryo UI" pitchFamily="50" charset="-128"/>
                          <a:cs typeface="Meiryo UI" pitchFamily="50" charset="-128"/>
                        </a:rPr>
                        <a:t>新庁舎建設経費</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民間ビル賃借保証金</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移転経費</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zh-TW" altLang="en-US" sz="1000" b="0" i="0" u="none" strike="noStrike" dirty="0">
                          <a:solidFill>
                            <a:srgbClr val="000000"/>
                          </a:solidFill>
                          <a:latin typeface="Meiryo UI" pitchFamily="50" charset="-128"/>
                          <a:ea typeface="Meiryo UI" pitchFamily="50" charset="-128"/>
                          <a:cs typeface="Meiryo UI" pitchFamily="50" charset="-128"/>
                        </a:rPr>
                        <a:t>一時保護所建設経費</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その他</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ランニングコスト</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196272">
                <a:tc vMerge="1">
                  <a:txBody>
                    <a:bodyPr/>
                    <a:lstStyle/>
                    <a:p>
                      <a:endParaRPr kumimoji="1" lang="ja-JP" altLang="en-US"/>
                    </a:p>
                  </a:txBody>
                  <a:tcPr/>
                </a:tc>
                <a:tc rowSpan="4">
                  <a:txBody>
                    <a:bodyPr/>
                    <a:lstStyle/>
                    <a:p>
                      <a:pPr algn="ctr" fontAlgn="ctr"/>
                      <a:r>
                        <a:rPr lang="ja-JP" altLang="en-US" sz="1050" b="0" i="0" u="none" strike="noStrike">
                          <a:solidFill>
                            <a:srgbClr val="000000"/>
                          </a:solidFill>
                          <a:latin typeface="Meiryo UI" pitchFamily="50" charset="-128"/>
                          <a:ea typeface="Meiryo UI" pitchFamily="50" charset="-128"/>
                          <a:cs typeface="Meiryo UI" pitchFamily="50" charset="-128"/>
                        </a:rPr>
                        <a:t>　</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システム運用経費</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民間</a:t>
                      </a:r>
                      <a:r>
                        <a:rPr lang="ja-JP" altLang="en-US" sz="1000" b="0" i="0" u="none" strike="noStrike" dirty="0" smtClean="0">
                          <a:solidFill>
                            <a:srgbClr val="000000"/>
                          </a:solidFill>
                          <a:latin typeface="Meiryo UI" pitchFamily="50" charset="-128"/>
                          <a:ea typeface="Meiryo UI" pitchFamily="50" charset="-128"/>
                          <a:cs typeface="Meiryo UI" pitchFamily="50" charset="-128"/>
                        </a:rPr>
                        <a:t>ビル等賃借料</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zh-TW" altLang="en-US" sz="1000" b="0" i="0" u="none" strike="noStrike" dirty="0">
                          <a:solidFill>
                            <a:srgbClr val="000000"/>
                          </a:solidFill>
                          <a:latin typeface="Meiryo UI" pitchFamily="50" charset="-128"/>
                          <a:ea typeface="Meiryo UI" pitchFamily="50" charset="-128"/>
                          <a:cs typeface="Meiryo UI" pitchFamily="50" charset="-128"/>
                        </a:rPr>
                        <a:t>新庁舎維持</a:t>
                      </a:r>
                      <a:r>
                        <a:rPr lang="zh-TW" altLang="en-US" sz="1000" b="0" i="0" u="none" strike="noStrike" dirty="0" smtClean="0">
                          <a:solidFill>
                            <a:srgbClr val="000000"/>
                          </a:solidFill>
                          <a:latin typeface="Meiryo UI" pitchFamily="50" charset="-128"/>
                          <a:ea typeface="Meiryo UI" pitchFamily="50" charset="-128"/>
                          <a:cs typeface="Meiryo UI" pitchFamily="50" charset="-128"/>
                        </a:rPr>
                        <a:t>管理</a:t>
                      </a:r>
                      <a:r>
                        <a:rPr lang="ja-JP" altLang="en-US" sz="1000" b="0" i="0" u="none" strike="noStrike" dirty="0" smtClean="0">
                          <a:solidFill>
                            <a:srgbClr val="000000"/>
                          </a:solidFill>
                          <a:latin typeface="Meiryo UI" pitchFamily="50" charset="-128"/>
                          <a:ea typeface="Meiryo UI" pitchFamily="50" charset="-128"/>
                          <a:cs typeface="Meiryo UI" pitchFamily="50" charset="-128"/>
                        </a:rPr>
                        <a:t>等経費</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各特別区に新たに必要となる経費</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gridSpan="3">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設置コスト</a:t>
                      </a:r>
                      <a:r>
                        <a:rPr lang="en-US" altLang="ja-JP" sz="1000" b="0" i="0" u="none" strike="noStrike" dirty="0" smtClean="0">
                          <a:solidFill>
                            <a:srgbClr val="000000"/>
                          </a:solidFill>
                          <a:latin typeface="Meiryo UI" pitchFamily="50" charset="-128"/>
                          <a:ea typeface="Meiryo UI" pitchFamily="50" charset="-128"/>
                          <a:cs typeface="Meiryo UI" pitchFamily="50" charset="-128"/>
                        </a:rPr>
                        <a:t>D</a:t>
                      </a:r>
                      <a:r>
                        <a:rPr lang="ja-JP" altLang="en-US" sz="1000" b="0" i="0" u="none" strike="noStrike" dirty="0">
                          <a:solidFill>
                            <a:srgbClr val="000000"/>
                          </a:solidFill>
                          <a:latin typeface="Meiryo UI" pitchFamily="50" charset="-128"/>
                          <a:ea typeface="Meiryo UI" pitchFamily="50" charset="-128"/>
                          <a:cs typeface="Meiryo UI" pitchFamily="50" charset="-128"/>
                        </a:rPr>
                        <a:t>　計</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6DDE8"/>
                    </a:solidFill>
                  </a:tcP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88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84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80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701345200"/>
              </p:ext>
            </p:extLst>
          </p:nvPr>
        </p:nvGraphicFramePr>
        <p:xfrm>
          <a:off x="146034" y="1268760"/>
          <a:ext cx="9559487" cy="1224000"/>
        </p:xfrm>
        <a:graphic>
          <a:graphicData uri="http://schemas.openxmlformats.org/drawingml/2006/table">
            <a:tbl>
              <a:tblPr/>
              <a:tblGrid>
                <a:gridCol w="73621"/>
                <a:gridCol w="2602921"/>
                <a:gridCol w="458863"/>
                <a:gridCol w="458863"/>
                <a:gridCol w="458863"/>
                <a:gridCol w="458863"/>
                <a:gridCol w="458863"/>
                <a:gridCol w="458863"/>
                <a:gridCol w="458863"/>
                <a:gridCol w="458863"/>
                <a:gridCol w="458863"/>
                <a:gridCol w="458863"/>
                <a:gridCol w="458863"/>
                <a:gridCol w="458863"/>
                <a:gridCol w="458863"/>
                <a:gridCol w="458863"/>
                <a:gridCol w="458863"/>
              </a:tblGrid>
              <a:tr h="244818">
                <a:tc gridSpan="4">
                  <a:txBody>
                    <a:bodyPr/>
                    <a:lstStyle/>
                    <a:p>
                      <a:pPr algn="l" fontAlgn="ctr"/>
                      <a:r>
                        <a:rPr lang="ja-JP" altLang="en-US" sz="1050" b="1" i="0" u="none" strike="noStrike" dirty="0">
                          <a:solidFill>
                            <a:srgbClr val="000000"/>
                          </a:solidFill>
                          <a:latin typeface="Meiryo UI" pitchFamily="50" charset="-128"/>
                          <a:ea typeface="Meiryo UI" pitchFamily="50" charset="-128"/>
                          <a:cs typeface="Meiryo UI" pitchFamily="50" charset="-128"/>
                        </a:rPr>
                        <a:t>■　</a:t>
                      </a:r>
                      <a:r>
                        <a:rPr lang="ja-JP" altLang="en-US" sz="1050" b="1" i="0" u="none" strike="noStrike" dirty="0" smtClean="0">
                          <a:solidFill>
                            <a:srgbClr val="000000"/>
                          </a:solidFill>
                          <a:latin typeface="Meiryo UI" pitchFamily="50" charset="-128"/>
                          <a:ea typeface="Meiryo UI" pitchFamily="50" charset="-128"/>
                          <a:cs typeface="Meiryo UI" pitchFamily="50" charset="-128"/>
                        </a:rPr>
                        <a:t>組織体制の影響額</a:t>
                      </a:r>
                      <a:r>
                        <a:rPr lang="en-US" altLang="ja-JP" sz="1050" b="1" i="0" u="none" strike="noStrike" dirty="0" smtClean="0">
                          <a:solidFill>
                            <a:srgbClr val="000000"/>
                          </a:solidFill>
                          <a:latin typeface="Meiryo UI" pitchFamily="50" charset="-128"/>
                          <a:ea typeface="Meiryo UI" pitchFamily="50" charset="-128"/>
                          <a:cs typeface="Meiryo UI" pitchFamily="50" charset="-128"/>
                        </a:rPr>
                        <a:t>C</a:t>
                      </a:r>
                      <a:r>
                        <a:rPr lang="ja-JP" altLang="en-US" sz="1050" b="1" i="0" u="none" strike="noStrike" dirty="0" smtClean="0">
                          <a:solidFill>
                            <a:srgbClr val="000000"/>
                          </a:solidFill>
                          <a:latin typeface="Meiryo UI" pitchFamily="50" charset="-128"/>
                          <a:ea typeface="Meiryo UI" pitchFamily="50" charset="-128"/>
                          <a:cs typeface="Meiryo UI" pitchFamily="50" charset="-128"/>
                        </a:rPr>
                        <a:t>の</a:t>
                      </a:r>
                      <a:r>
                        <a:rPr lang="ja-JP" altLang="en-US" sz="1050" b="1" i="0" u="none" strike="noStrike" dirty="0">
                          <a:solidFill>
                            <a:srgbClr val="000000"/>
                          </a:solidFill>
                          <a:latin typeface="Meiryo UI" pitchFamily="50" charset="-128"/>
                          <a:ea typeface="Meiryo UI" pitchFamily="50" charset="-128"/>
                          <a:cs typeface="Meiryo UI" pitchFamily="50" charset="-128"/>
                        </a:rPr>
                        <a:t>内訳</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pPr algn="l" fontAlgn="ctr"/>
                      <a:endParaRPr lang="ja-JP" altLang="en-US" sz="105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5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smtClean="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r>
              <a:tr h="244818">
                <a:tc gridSpan="2">
                  <a:txBody>
                    <a:bodyPr/>
                    <a:lstStyle/>
                    <a:p>
                      <a:pPr algn="ctr" fontAlgn="ctr"/>
                      <a:r>
                        <a:rPr lang="ja-JP" altLang="en-US" sz="1050" b="0" i="0" u="none" strike="noStrike" dirty="0">
                          <a:ln>
                            <a:solidFill>
                              <a:schemeClr val="bg1"/>
                            </a:solidFill>
                          </a:ln>
                          <a:solidFill>
                            <a:srgbClr val="000000"/>
                          </a:solidFill>
                          <a:latin typeface="Meiryo UI" pitchFamily="50" charset="-128"/>
                          <a:ea typeface="Meiryo UI" pitchFamily="50" charset="-128"/>
                          <a:cs typeface="Meiryo UI"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hMerge="1">
                  <a:txBody>
                    <a:bodyPr/>
                    <a:lstStyle/>
                    <a:p>
                      <a:endParaRPr kumimoji="1" lang="ja-JP" altLang="en-US"/>
                    </a:p>
                  </a:txBody>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Ｈ３４</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Ｈ４</a:t>
                      </a:r>
                      <a:r>
                        <a:rPr lang="ja-JP" altLang="en-US" sz="900" b="1" i="0" u="none" strike="noStrike" dirty="0" smtClean="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r h="244788">
                <a:tc rowSpan="2">
                  <a:txBody>
                    <a:bodyPr/>
                    <a:lstStyle/>
                    <a:p>
                      <a:pPr algn="ctr" fontAlgn="ctr"/>
                      <a:r>
                        <a:rPr lang="ja-JP" altLang="en-US" sz="1050" b="0" i="0" u="none" strike="noStrike" dirty="0">
                          <a:solidFill>
                            <a:schemeClr val="tx1"/>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smtClean="0">
                          <a:solidFill>
                            <a:schemeClr val="tx1"/>
                          </a:solidFill>
                          <a:latin typeface="Meiryo UI" pitchFamily="50" charset="-128"/>
                          <a:ea typeface="Meiryo UI" pitchFamily="50" charset="-128"/>
                          <a:cs typeface="Meiryo UI" pitchFamily="50" charset="-128"/>
                        </a:rPr>
                        <a:t>歳出増</a:t>
                      </a:r>
                      <a:endParaRPr lang="ja-JP" altLang="en-US" sz="1000" b="0" i="0" u="none" strike="noStrike" dirty="0">
                        <a:solidFill>
                          <a:schemeClr val="tx1"/>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52</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54</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55</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57</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58</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59</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61</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62</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66</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68</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69</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71</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72</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4788">
                <a:tc vMerge="1">
                  <a:txBody>
                    <a:bodyPr/>
                    <a:lstStyle/>
                    <a:p>
                      <a:endParaRPr kumimoji="1" lang="ja-JP" altLang="en-US"/>
                    </a:p>
                  </a:txBody>
                  <a:tcPr/>
                </a:tc>
                <a:tc>
                  <a:txBody>
                    <a:bodyPr/>
                    <a:lstStyle/>
                    <a:p>
                      <a:pPr algn="l" fontAlgn="ctr"/>
                      <a:r>
                        <a:rPr lang="ja-JP" altLang="en-US" sz="1000" b="0" i="0" u="none" strike="noStrike" dirty="0" smtClean="0">
                          <a:solidFill>
                            <a:schemeClr val="tx1"/>
                          </a:solidFill>
                          <a:latin typeface="Meiryo UI" pitchFamily="50" charset="-128"/>
                          <a:ea typeface="Meiryo UI" pitchFamily="50" charset="-128"/>
                          <a:cs typeface="Meiryo UI" pitchFamily="50" charset="-128"/>
                        </a:rPr>
                        <a:t>歳出減</a:t>
                      </a:r>
                      <a:endParaRPr lang="ja-JP" altLang="en-US" sz="1000" b="0" i="0" u="none" strike="noStrike" dirty="0">
                        <a:solidFill>
                          <a:schemeClr val="tx1"/>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11</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16</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21</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27</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32</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37</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43</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48</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53</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4788">
                <a:tc gridSpan="2">
                  <a:txBody>
                    <a:bodyPr/>
                    <a:lstStyle/>
                    <a:p>
                      <a:pPr algn="l" fontAlgn="ctr"/>
                      <a:r>
                        <a:rPr lang="ja-JP" altLang="en-US" sz="1000" b="0" i="0" u="none" strike="noStrike" dirty="0" smtClean="0">
                          <a:solidFill>
                            <a:schemeClr val="tx1"/>
                          </a:solidFill>
                          <a:latin typeface="Meiryo UI" pitchFamily="50" charset="-128"/>
                          <a:ea typeface="Meiryo UI" pitchFamily="50" charset="-128"/>
                          <a:cs typeface="Meiryo UI" pitchFamily="50" charset="-128"/>
                        </a:rPr>
                        <a:t>組織体制の影響額</a:t>
                      </a:r>
                      <a:r>
                        <a:rPr lang="en-US" altLang="ja-JP" sz="1000" b="0" i="0" u="none" strike="noStrike" dirty="0" smtClean="0">
                          <a:solidFill>
                            <a:schemeClr val="tx1"/>
                          </a:solidFill>
                          <a:latin typeface="Meiryo UI" pitchFamily="50" charset="-128"/>
                          <a:ea typeface="Meiryo UI" pitchFamily="50" charset="-128"/>
                          <a:cs typeface="Meiryo UI" pitchFamily="50" charset="-128"/>
                        </a:rPr>
                        <a:t>C</a:t>
                      </a:r>
                      <a:r>
                        <a:rPr lang="ja-JP" altLang="en-US" sz="1000" b="0" i="0" u="none" strike="noStrike" dirty="0">
                          <a:solidFill>
                            <a:schemeClr val="tx1"/>
                          </a:solidFill>
                          <a:latin typeface="Meiryo UI" pitchFamily="50" charset="-128"/>
                          <a:ea typeface="Meiryo UI" pitchFamily="50" charset="-128"/>
                          <a:cs typeface="Meiryo UI" pitchFamily="50" charset="-128"/>
                        </a:rPr>
                        <a:t>　計</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endParaRPr kumimoji="1" lang="ja-JP" altLang="en-US"/>
                    </a:p>
                  </a:txBody>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52</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54</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55</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57</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58</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54</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46</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42</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38</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34</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26</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23</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19</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r>
            </a:tbl>
          </a:graphicData>
        </a:graphic>
      </p:graphicFrame>
      <p:sp>
        <p:nvSpPr>
          <p:cNvPr id="6"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３１</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2319909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
          <p:cNvSpPr>
            <a:spLocks noGrp="1"/>
          </p:cNvSpPr>
          <p:nvPr>
            <p:ph type="title"/>
          </p:nvPr>
        </p:nvSpPr>
        <p:spPr>
          <a:xfrm>
            <a:off x="0" y="7938"/>
            <a:ext cx="9906000" cy="419100"/>
          </a:xfrm>
        </p:spPr>
        <p:txBody>
          <a:bodyPr>
            <a:normAutofit fontScale="90000"/>
          </a:bodyPr>
          <a:lstStyle/>
          <a:p>
            <a:pPr algn="l" eaLnBrk="1" hangingPunct="1"/>
            <a:r>
              <a:rPr lang="ja-JP" altLang="en-US" sz="2400" smtClean="0">
                <a:latin typeface="HGP創英角ｺﾞｼｯｸUB" pitchFamily="50" charset="-128"/>
                <a:ea typeface="HGP創英角ｺﾞｼｯｸUB" pitchFamily="50" charset="-128"/>
              </a:rPr>
              <a:t>　</a:t>
            </a:r>
          </a:p>
        </p:txBody>
      </p:sp>
      <p:graphicFrame>
        <p:nvGraphicFramePr>
          <p:cNvPr id="12" name="表 11"/>
          <p:cNvGraphicFramePr>
            <a:graphicFrameLocks noGrp="1"/>
          </p:cNvGraphicFramePr>
          <p:nvPr>
            <p:extLst>
              <p:ext uri="{D42A27DB-BD31-4B8C-83A1-F6EECF244321}">
                <p14:modId xmlns:p14="http://schemas.microsoft.com/office/powerpoint/2010/main" val="1870622396"/>
              </p:ext>
            </p:extLst>
          </p:nvPr>
        </p:nvGraphicFramePr>
        <p:xfrm>
          <a:off x="194472" y="1412776"/>
          <a:ext cx="9611996" cy="2072709"/>
        </p:xfrm>
        <a:graphic>
          <a:graphicData uri="http://schemas.openxmlformats.org/drawingml/2006/table">
            <a:tbl>
              <a:tblPr/>
              <a:tblGrid>
                <a:gridCol w="118478"/>
                <a:gridCol w="118478"/>
                <a:gridCol w="1353220"/>
                <a:gridCol w="534788"/>
                <a:gridCol w="534788"/>
                <a:gridCol w="534788"/>
                <a:gridCol w="534788"/>
                <a:gridCol w="534788"/>
                <a:gridCol w="534788"/>
                <a:gridCol w="534788"/>
                <a:gridCol w="534788"/>
                <a:gridCol w="534788"/>
                <a:gridCol w="534788"/>
                <a:gridCol w="534788"/>
                <a:gridCol w="534788"/>
                <a:gridCol w="534788"/>
                <a:gridCol w="534788"/>
                <a:gridCol w="534788"/>
              </a:tblGrid>
              <a:tr h="230597">
                <a:tc gridSpan="4">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050" b="1" i="0" u="none" strike="noStrike" dirty="0" smtClean="0">
                          <a:solidFill>
                            <a:srgbClr val="000000"/>
                          </a:solidFill>
                          <a:latin typeface="Meiryo UI" pitchFamily="50" charset="-128"/>
                          <a:ea typeface="Meiryo UI" pitchFamily="50" charset="-128"/>
                          <a:cs typeface="Meiryo UI" pitchFamily="50" charset="-128"/>
                        </a:rPr>
                        <a:t>（ケース１）財政収支推計</a:t>
                      </a:r>
                      <a:r>
                        <a:rPr lang="en-US" altLang="ja-JP" sz="1050" b="1" i="0" u="none" strike="noStrike" dirty="0" smtClean="0">
                          <a:solidFill>
                            <a:srgbClr val="000000"/>
                          </a:solidFill>
                          <a:latin typeface="Meiryo UI" pitchFamily="50" charset="-128"/>
                          <a:ea typeface="Meiryo UI" pitchFamily="50" charset="-128"/>
                          <a:cs typeface="Meiryo UI" pitchFamily="50" charset="-128"/>
                        </a:rPr>
                        <a:t>A1</a:t>
                      </a:r>
                      <a:endParaRPr lang="ja-JP" altLang="en-US" sz="1050" b="1"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r>
              <a:tr h="192164">
                <a:tc gridSpan="3">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　</a:t>
                      </a: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Ｈ３４</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Ｈ４</a:t>
                      </a:r>
                      <a:r>
                        <a:rPr lang="ja-JP" altLang="en-US" sz="900" b="1" i="0" u="none" strike="noStrike" dirty="0" smtClean="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r>
              <a:tr h="192164">
                <a:tc rowSpan="7">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歳出　ア</a:t>
                      </a:r>
                    </a:p>
                  </a:txBody>
                  <a:tcPr marL="39000" marR="0" marT="0" marB="0" anchor="ct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6,570</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6,548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6,518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6,515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6,539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6,517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6,513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6,506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6,502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6,499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3">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vert="eaVert" anchor="ct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人件費</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1,372</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1,361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1,358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1,356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公債費・財務</a:t>
                      </a:r>
                      <a:r>
                        <a:rPr lang="ja-JP" altLang="en-US" sz="1000" b="0" i="0" u="none" strike="noStrike" dirty="0" smtClean="0">
                          <a:solidFill>
                            <a:srgbClr val="000000"/>
                          </a:solidFill>
                          <a:latin typeface="Meiryo UI" pitchFamily="50" charset="-128"/>
                          <a:ea typeface="Meiryo UI" pitchFamily="50" charset="-128"/>
                          <a:cs typeface="Meiryo UI" pitchFamily="50" charset="-128"/>
                        </a:rPr>
                        <a:t>リスク</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1,364</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1,317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1,272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1,236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1,268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1,220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1,216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1,212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その他</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3,834</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3,870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3,888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3,951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歳入　イ</a:t>
                      </a:r>
                    </a:p>
                  </a:txBody>
                  <a:tcPr marL="39000" marR="0" marT="0" marB="0" anchor="ctr"/>
                </a:tc>
                <a:tc hMerge="1">
                  <a:txBody>
                    <a:bodyPr/>
                    <a:lstStyle/>
                    <a:p>
                      <a:endParaRPr kumimoji="1" lang="ja-JP" altLang="en-US"/>
                    </a:p>
                  </a:txBody>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6,554</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6,547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6,514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6,461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2">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tc>
                <a:tc>
                  <a:txBody>
                    <a:bodyPr/>
                    <a:lstStyle/>
                    <a:p>
                      <a:pPr algn="l" fontAlgn="ctr"/>
                      <a:r>
                        <a:rPr lang="zh-CN" altLang="en-US" sz="1000" b="0" i="0" u="none" strike="noStrike" dirty="0">
                          <a:solidFill>
                            <a:srgbClr val="000000"/>
                          </a:solidFill>
                          <a:latin typeface="Meiryo UI" pitchFamily="50" charset="-128"/>
                          <a:ea typeface="Meiryo UI" pitchFamily="50" charset="-128"/>
                          <a:cs typeface="Meiryo UI" pitchFamily="50" charset="-128"/>
                        </a:rPr>
                        <a:t>税</a:t>
                      </a:r>
                      <a:r>
                        <a:rPr lang="zh-CN" altLang="en-US" sz="1000" b="0" i="0" u="none" strike="noStrike" dirty="0" smtClean="0">
                          <a:solidFill>
                            <a:srgbClr val="000000"/>
                          </a:solidFill>
                          <a:latin typeface="Meiryo UI" pitchFamily="50" charset="-128"/>
                          <a:ea typeface="Meiryo UI" pitchFamily="50" charset="-128"/>
                          <a:cs typeface="Meiryo UI" pitchFamily="50" charset="-128"/>
                        </a:rPr>
                        <a:t>、</a:t>
                      </a:r>
                      <a:r>
                        <a:rPr lang="ja-JP" altLang="en-US" sz="1000" b="0" i="0" u="none" strike="noStrike" dirty="0" smtClean="0">
                          <a:solidFill>
                            <a:srgbClr val="000000"/>
                          </a:solidFill>
                          <a:latin typeface="Meiryo UI" pitchFamily="50" charset="-128"/>
                          <a:ea typeface="Meiryo UI" pitchFamily="50" charset="-128"/>
                          <a:cs typeface="Meiryo UI" pitchFamily="50" charset="-128"/>
                        </a:rPr>
                        <a:t>臨財債、</a:t>
                      </a:r>
                      <a:r>
                        <a:rPr lang="zh-CN" altLang="en-US" sz="1000" b="0" i="0" u="none" strike="noStrike" dirty="0" smtClean="0">
                          <a:solidFill>
                            <a:srgbClr val="000000"/>
                          </a:solidFill>
                          <a:latin typeface="Meiryo UI" pitchFamily="50" charset="-128"/>
                          <a:ea typeface="Meiryo UI" pitchFamily="50" charset="-128"/>
                          <a:cs typeface="Meiryo UI" pitchFamily="50" charset="-128"/>
                        </a:rPr>
                        <a:t>譲与</a:t>
                      </a:r>
                      <a:r>
                        <a:rPr lang="zh-CN" altLang="en-US" sz="1000" b="0" i="0" u="none" strike="noStrike" dirty="0">
                          <a:solidFill>
                            <a:srgbClr val="000000"/>
                          </a:solidFill>
                          <a:latin typeface="Meiryo UI" pitchFamily="50" charset="-128"/>
                          <a:ea typeface="Meiryo UI" pitchFamily="50" charset="-128"/>
                          <a:cs typeface="Meiryo UI" pitchFamily="50" charset="-128"/>
                        </a:rPr>
                        <a:t>税</a:t>
                      </a:r>
                      <a:r>
                        <a:rPr lang="zh-CN" altLang="en-US" sz="1000" b="0" i="0" u="none" strike="noStrike" dirty="0" smtClean="0">
                          <a:solidFill>
                            <a:srgbClr val="000000"/>
                          </a:solidFill>
                          <a:latin typeface="Meiryo UI" pitchFamily="50" charset="-128"/>
                          <a:ea typeface="Meiryo UI" pitchFamily="50" charset="-128"/>
                          <a:cs typeface="Meiryo UI" pitchFamily="50" charset="-128"/>
                        </a:rPr>
                        <a:t>等</a:t>
                      </a:r>
                      <a:endParaRPr lang="zh-CN"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2,942</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2,916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2,899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2,932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2859">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財政調整交付金</a:t>
                      </a:r>
                      <a:r>
                        <a:rPr lang="ja-JP" altLang="en-US" sz="1000" b="0" i="0" u="none" strike="noStrike" dirty="0" smtClean="0">
                          <a:solidFill>
                            <a:srgbClr val="000000"/>
                          </a:solidFill>
                          <a:latin typeface="Meiryo UI" pitchFamily="50" charset="-128"/>
                          <a:ea typeface="Meiryo UI" pitchFamily="50" charset="-128"/>
                          <a:cs typeface="Meiryo UI" pitchFamily="50" charset="-128"/>
                        </a:rPr>
                        <a:t>・</a:t>
                      </a:r>
                      <a:endParaRPr lang="en-US" altLang="ja-JP" sz="100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目的</a:t>
                      </a:r>
                      <a:r>
                        <a:rPr lang="ja-JP" altLang="en-US" sz="1000" b="0" i="0" u="none" strike="noStrike" dirty="0">
                          <a:solidFill>
                            <a:srgbClr val="000000"/>
                          </a:solidFill>
                          <a:latin typeface="Meiryo UI" pitchFamily="50" charset="-128"/>
                          <a:ea typeface="Meiryo UI" pitchFamily="50" charset="-128"/>
                          <a:cs typeface="Meiryo UI" pitchFamily="50" charset="-128"/>
                        </a:rPr>
                        <a:t>税交付</a:t>
                      </a:r>
                      <a:r>
                        <a:rPr lang="ja-JP" altLang="en-US" sz="1000" b="0" i="0" u="none" strike="noStrike" dirty="0" smtClean="0">
                          <a:solidFill>
                            <a:srgbClr val="000000"/>
                          </a:solidFill>
                          <a:latin typeface="Meiryo UI" pitchFamily="50" charset="-128"/>
                          <a:ea typeface="Meiryo UI" pitchFamily="50" charset="-128"/>
                          <a:cs typeface="Meiryo UI" pitchFamily="50" charset="-128"/>
                        </a:rPr>
                        <a:t>金</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3,613</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3,632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3,615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3,529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gridSpan="3">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財政収支推計</a:t>
                      </a:r>
                      <a:r>
                        <a:rPr lang="en-US" altLang="ja-JP" sz="1000" b="0" i="0" u="none" strike="noStrike" dirty="0" smtClean="0">
                          <a:solidFill>
                            <a:srgbClr val="000000"/>
                          </a:solidFill>
                          <a:latin typeface="Meiryo UI" pitchFamily="50" charset="-128"/>
                          <a:ea typeface="Meiryo UI" pitchFamily="50" charset="-128"/>
                          <a:cs typeface="Meiryo UI" pitchFamily="50" charset="-128"/>
                        </a:rPr>
                        <a:t>A1</a:t>
                      </a:r>
                      <a:r>
                        <a:rPr lang="ja-JP" altLang="en-US" sz="1000" b="0" i="0" u="none" strike="noStrike" dirty="0">
                          <a:solidFill>
                            <a:srgbClr val="000000"/>
                          </a:solidFill>
                          <a:latin typeface="Meiryo UI" pitchFamily="50" charset="-128"/>
                          <a:ea typeface="Meiryo UI" pitchFamily="50" charset="-128"/>
                          <a:cs typeface="Meiryo UI" pitchFamily="50" charset="-128"/>
                        </a:rPr>
                        <a:t>　</a:t>
                      </a:r>
                      <a:r>
                        <a:rPr lang="ja-JP" altLang="en-US" sz="1000" b="0" i="0" u="none" strike="noStrike" dirty="0" smtClean="0">
                          <a:solidFill>
                            <a:srgbClr val="000000"/>
                          </a:solidFill>
                          <a:latin typeface="Meiryo UI" pitchFamily="50" charset="-128"/>
                          <a:ea typeface="Meiryo UI" pitchFamily="50" charset="-128"/>
                          <a:cs typeface="Meiryo UI" pitchFamily="50" charset="-128"/>
                        </a:rPr>
                        <a:t>イーア</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74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3403812397"/>
              </p:ext>
            </p:extLst>
          </p:nvPr>
        </p:nvGraphicFramePr>
        <p:xfrm>
          <a:off x="194472" y="3645024"/>
          <a:ext cx="9611996" cy="2096270"/>
        </p:xfrm>
        <a:graphic>
          <a:graphicData uri="http://schemas.openxmlformats.org/drawingml/2006/table">
            <a:tbl>
              <a:tblPr/>
              <a:tblGrid>
                <a:gridCol w="118478"/>
                <a:gridCol w="118478"/>
                <a:gridCol w="1353220"/>
                <a:gridCol w="534788"/>
                <a:gridCol w="534788"/>
                <a:gridCol w="534788"/>
                <a:gridCol w="534788"/>
                <a:gridCol w="534788"/>
                <a:gridCol w="534788"/>
                <a:gridCol w="534788"/>
                <a:gridCol w="534788"/>
                <a:gridCol w="534788"/>
                <a:gridCol w="534788"/>
                <a:gridCol w="534788"/>
                <a:gridCol w="534788"/>
                <a:gridCol w="534788"/>
                <a:gridCol w="534788"/>
                <a:gridCol w="534788"/>
              </a:tblGrid>
              <a:tr h="233670">
                <a:tc gridSpan="4">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050" b="1" i="0" u="none" strike="noStrike" dirty="0" smtClean="0">
                          <a:solidFill>
                            <a:srgbClr val="000000"/>
                          </a:solidFill>
                          <a:latin typeface="Meiryo UI" pitchFamily="50" charset="-128"/>
                          <a:ea typeface="Meiryo UI" pitchFamily="50" charset="-128"/>
                          <a:cs typeface="Meiryo UI" pitchFamily="50" charset="-128"/>
                        </a:rPr>
                        <a:t>（ケース２）財政収支推計</a:t>
                      </a:r>
                      <a:r>
                        <a:rPr lang="en-US" altLang="ja-JP" sz="1050" b="1" i="0" u="none" strike="noStrike" dirty="0" smtClean="0">
                          <a:solidFill>
                            <a:srgbClr val="000000"/>
                          </a:solidFill>
                          <a:latin typeface="Meiryo UI" pitchFamily="50" charset="-128"/>
                          <a:ea typeface="Meiryo UI" pitchFamily="50" charset="-128"/>
                          <a:cs typeface="Meiryo UI" pitchFamily="50" charset="-128"/>
                        </a:rPr>
                        <a:t>A2</a:t>
                      </a:r>
                      <a:endParaRPr lang="ja-JP" altLang="en-US" sz="1050" b="1"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r>
              <a:tr h="194725">
                <a:tc gridSpan="3">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　</a:t>
                      </a: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Ｈ３４</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r>
              <a:tr h="194725">
                <a:tc rowSpan="7">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歳出　ア</a:t>
                      </a:r>
                    </a:p>
                  </a:txBody>
                  <a:tcPr marL="39000" marR="0" marT="0" marB="0" anchor="ct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6,570</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6,548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6,518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6,515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6,539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6,517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6,513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6,506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6,502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6,499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3">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vert="eaVert" anchor="ct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人件費</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1,372</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1,361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1,358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1,356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公債費・財務</a:t>
                      </a:r>
                      <a:r>
                        <a:rPr lang="ja-JP" altLang="en-US" sz="1000" b="0" i="0" u="none" strike="noStrike" dirty="0" smtClean="0">
                          <a:solidFill>
                            <a:srgbClr val="000000"/>
                          </a:solidFill>
                          <a:latin typeface="Meiryo UI" pitchFamily="50" charset="-128"/>
                          <a:ea typeface="Meiryo UI" pitchFamily="50" charset="-128"/>
                          <a:cs typeface="Meiryo UI" pitchFamily="50" charset="-128"/>
                        </a:rPr>
                        <a:t>リスク</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1,364</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1,317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1,272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1,236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1,268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1,220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1,216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1,212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その他</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3,834</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3,870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3,888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3,951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歳入　イ</a:t>
                      </a:r>
                    </a:p>
                  </a:txBody>
                  <a:tcPr marL="39000" marR="0" marT="0" marB="0" anchor="ctr"/>
                </a:tc>
                <a:tc hMerge="1">
                  <a:txBody>
                    <a:bodyPr/>
                    <a:lstStyle/>
                    <a:p>
                      <a:endParaRPr kumimoji="1" lang="ja-JP" altLang="en-US"/>
                    </a:p>
                  </a:txBody>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6,597</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6,607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6,546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2">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tc>
                <a:tc>
                  <a:txBody>
                    <a:bodyPr/>
                    <a:lstStyle/>
                    <a:p>
                      <a:pPr algn="l" fontAlgn="ctr"/>
                      <a:r>
                        <a:rPr lang="zh-CN" altLang="en-US" sz="1000" b="0" i="0" u="none" strike="noStrike" dirty="0">
                          <a:solidFill>
                            <a:srgbClr val="000000"/>
                          </a:solidFill>
                          <a:latin typeface="Meiryo UI" pitchFamily="50" charset="-128"/>
                          <a:ea typeface="Meiryo UI" pitchFamily="50" charset="-128"/>
                          <a:cs typeface="Meiryo UI" pitchFamily="50" charset="-128"/>
                        </a:rPr>
                        <a:t>税</a:t>
                      </a:r>
                      <a:r>
                        <a:rPr lang="zh-CN" altLang="en-US" sz="1000" b="0" i="0" u="none" strike="noStrike" dirty="0" smtClean="0">
                          <a:solidFill>
                            <a:srgbClr val="000000"/>
                          </a:solidFill>
                          <a:latin typeface="Meiryo UI" pitchFamily="50" charset="-128"/>
                          <a:ea typeface="Meiryo UI" pitchFamily="50" charset="-128"/>
                          <a:cs typeface="Meiryo UI" pitchFamily="50" charset="-128"/>
                        </a:rPr>
                        <a:t>、</a:t>
                      </a:r>
                      <a:r>
                        <a:rPr lang="ja-JP" altLang="en-US" sz="1000" b="0" i="0" u="none" strike="noStrike" dirty="0" smtClean="0">
                          <a:solidFill>
                            <a:srgbClr val="000000"/>
                          </a:solidFill>
                          <a:latin typeface="Meiryo UI" pitchFamily="50" charset="-128"/>
                          <a:ea typeface="Meiryo UI" pitchFamily="50" charset="-128"/>
                          <a:cs typeface="Meiryo UI" pitchFamily="50" charset="-128"/>
                        </a:rPr>
                        <a:t>臨財債、</a:t>
                      </a:r>
                      <a:r>
                        <a:rPr lang="zh-CN" altLang="en-US" sz="1000" b="0" i="0" u="none" strike="noStrike" dirty="0" smtClean="0">
                          <a:solidFill>
                            <a:srgbClr val="000000"/>
                          </a:solidFill>
                          <a:latin typeface="Meiryo UI" pitchFamily="50" charset="-128"/>
                          <a:ea typeface="Meiryo UI" pitchFamily="50" charset="-128"/>
                          <a:cs typeface="Meiryo UI" pitchFamily="50" charset="-128"/>
                        </a:rPr>
                        <a:t>譲与</a:t>
                      </a:r>
                      <a:r>
                        <a:rPr lang="zh-CN" altLang="en-US" sz="1000" b="0" i="0" u="none" strike="noStrike" dirty="0">
                          <a:solidFill>
                            <a:srgbClr val="000000"/>
                          </a:solidFill>
                          <a:latin typeface="Meiryo UI" pitchFamily="50" charset="-128"/>
                          <a:ea typeface="Meiryo UI" pitchFamily="50" charset="-128"/>
                          <a:cs typeface="Meiryo UI" pitchFamily="50" charset="-128"/>
                        </a:rPr>
                        <a:t>税</a:t>
                      </a:r>
                      <a:r>
                        <a:rPr lang="zh-CN" altLang="en-US" sz="1000" b="0" i="0" u="none" strike="noStrike" dirty="0" smtClean="0">
                          <a:solidFill>
                            <a:srgbClr val="000000"/>
                          </a:solidFill>
                          <a:latin typeface="Meiryo UI" pitchFamily="50" charset="-128"/>
                          <a:ea typeface="Meiryo UI" pitchFamily="50" charset="-128"/>
                          <a:cs typeface="Meiryo UI" pitchFamily="50" charset="-128"/>
                        </a:rPr>
                        <a:t>等</a:t>
                      </a:r>
                      <a:endParaRPr lang="zh-CN"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2,975</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2,932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6761">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財政調整交付金</a:t>
                      </a:r>
                      <a:r>
                        <a:rPr lang="ja-JP" altLang="en-US" sz="1000" b="0" i="0" u="none" strike="noStrike" dirty="0" smtClean="0">
                          <a:solidFill>
                            <a:srgbClr val="000000"/>
                          </a:solidFill>
                          <a:latin typeface="Meiryo UI" pitchFamily="50" charset="-128"/>
                          <a:ea typeface="Meiryo UI" pitchFamily="50" charset="-128"/>
                          <a:cs typeface="Meiryo UI" pitchFamily="50" charset="-128"/>
                        </a:rPr>
                        <a:t>・</a:t>
                      </a:r>
                      <a:endParaRPr lang="en-US" altLang="ja-JP" sz="100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目的</a:t>
                      </a:r>
                      <a:r>
                        <a:rPr lang="ja-JP" altLang="en-US" sz="1000" b="0" i="0" u="none" strike="noStrike" dirty="0">
                          <a:solidFill>
                            <a:srgbClr val="000000"/>
                          </a:solidFill>
                          <a:latin typeface="Meiryo UI" pitchFamily="50" charset="-128"/>
                          <a:ea typeface="Meiryo UI" pitchFamily="50" charset="-128"/>
                          <a:cs typeface="Meiryo UI" pitchFamily="50" charset="-128"/>
                        </a:rPr>
                        <a:t>税交付</a:t>
                      </a:r>
                      <a:r>
                        <a:rPr lang="ja-JP" altLang="en-US" sz="1000" b="0" i="0" u="none" strike="noStrike" dirty="0" smtClean="0">
                          <a:solidFill>
                            <a:srgbClr val="000000"/>
                          </a:solidFill>
                          <a:latin typeface="Meiryo UI" pitchFamily="50" charset="-128"/>
                          <a:ea typeface="Meiryo UI" pitchFamily="50" charset="-128"/>
                          <a:cs typeface="Meiryo UI" pitchFamily="50" charset="-128"/>
                        </a:rPr>
                        <a:t>金</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3,622</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3,640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3,614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gridSpan="3">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財政収支推計</a:t>
                      </a:r>
                      <a:r>
                        <a:rPr lang="en-US" altLang="ja-JP" sz="1000" b="0" i="0" u="none" strike="noStrike" dirty="0" smtClean="0">
                          <a:solidFill>
                            <a:srgbClr val="000000"/>
                          </a:solidFill>
                          <a:latin typeface="Meiryo UI" pitchFamily="50" charset="-128"/>
                          <a:ea typeface="Meiryo UI" pitchFamily="50" charset="-128"/>
                          <a:cs typeface="Meiryo UI" pitchFamily="50" charset="-128"/>
                        </a:rPr>
                        <a:t>A2</a:t>
                      </a:r>
                      <a:r>
                        <a:rPr lang="ja-JP" altLang="en-US" sz="1000" b="0" i="0" u="none" strike="noStrike" dirty="0" smtClean="0">
                          <a:solidFill>
                            <a:srgbClr val="000000"/>
                          </a:solidFill>
                          <a:latin typeface="Meiryo UI" pitchFamily="50" charset="-128"/>
                          <a:ea typeface="Meiryo UI" pitchFamily="50" charset="-128"/>
                          <a:cs typeface="Meiryo UI" pitchFamily="50" charset="-128"/>
                        </a:rPr>
                        <a:t>　イーア</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71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bl>
          </a:graphicData>
        </a:graphic>
      </p:graphicFrame>
      <p:sp>
        <p:nvSpPr>
          <p:cNvPr id="6" name="AutoShape 161"/>
          <p:cNvSpPr>
            <a:spLocks noChangeArrowheads="1"/>
          </p:cNvSpPr>
          <p:nvPr/>
        </p:nvSpPr>
        <p:spPr bwMode="auto">
          <a:xfrm>
            <a:off x="188416" y="764382"/>
            <a:ext cx="354044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b="1" dirty="0" smtClean="0">
                <a:latin typeface="Meiryo UI" panose="020B0604030504040204" pitchFamily="50" charset="-128"/>
                <a:ea typeface="Meiryo UI" panose="020B0604030504040204" pitchFamily="50" charset="-128"/>
                <a:cs typeface="Meiryo UI" pitchFamily="50" charset="-128"/>
              </a:rPr>
              <a:t>試案</a:t>
            </a:r>
            <a:r>
              <a:rPr lang="en-US" altLang="ja-JP" b="1" dirty="0">
                <a:latin typeface="Meiryo UI" panose="020B0604030504040204" pitchFamily="50" charset="-128"/>
                <a:ea typeface="Meiryo UI" panose="020B0604030504040204" pitchFamily="50" charset="-128"/>
                <a:cs typeface="Meiryo UI" pitchFamily="50" charset="-128"/>
              </a:rPr>
              <a:t>D</a:t>
            </a:r>
            <a:r>
              <a:rPr lang="ja-JP" altLang="en-US" b="1" dirty="0" smtClean="0">
                <a:latin typeface="Meiryo UI" panose="020B0604030504040204" pitchFamily="50" charset="-128"/>
                <a:ea typeface="Meiryo UI" panose="020B0604030504040204" pitchFamily="50" charset="-128"/>
                <a:cs typeface="Meiryo UI" pitchFamily="50" charset="-128"/>
              </a:rPr>
              <a:t>（</a:t>
            </a:r>
            <a:r>
              <a:rPr lang="en-US" altLang="ja-JP" b="1" dirty="0" smtClean="0">
                <a:latin typeface="Meiryo UI" panose="020B0604030504040204" pitchFamily="50" charset="-128"/>
                <a:ea typeface="Meiryo UI" panose="020B0604030504040204" pitchFamily="50" charset="-128"/>
                <a:cs typeface="Meiryo UI" pitchFamily="50" charset="-128"/>
              </a:rPr>
              <a:t>6</a:t>
            </a:r>
            <a:r>
              <a:rPr lang="ja-JP" altLang="en-US" b="1" dirty="0" smtClean="0">
                <a:latin typeface="Meiryo UI" panose="020B0604030504040204" pitchFamily="50" charset="-128"/>
                <a:ea typeface="Meiryo UI" panose="020B0604030504040204" pitchFamily="50" charset="-128"/>
                <a:cs typeface="Meiryo UI" pitchFamily="50" charset="-128"/>
              </a:rPr>
              <a:t>区</a:t>
            </a:r>
            <a:r>
              <a:rPr lang="en-US" altLang="ja-JP" b="1" dirty="0">
                <a:latin typeface="Meiryo UI" panose="020B0604030504040204" pitchFamily="50" charset="-128"/>
                <a:ea typeface="Meiryo UI" panose="020B0604030504040204" pitchFamily="50" charset="-128"/>
                <a:cs typeface="Meiryo UI" pitchFamily="50" charset="-128"/>
              </a:rPr>
              <a:t>D</a:t>
            </a:r>
            <a:r>
              <a:rPr lang="ja-JP" altLang="en-US" b="1" dirty="0" smtClean="0">
                <a:latin typeface="Meiryo UI" panose="020B0604030504040204" pitchFamily="50" charset="-128"/>
                <a:ea typeface="Meiryo UI" panose="020B0604030504040204" pitchFamily="50" charset="-128"/>
                <a:cs typeface="Meiryo UI" pitchFamily="50" charset="-128"/>
              </a:rPr>
              <a:t>案）　特別区全体　</a:t>
            </a:r>
            <a:endParaRPr lang="ja-JP" altLang="en-US" b="1" dirty="0">
              <a:latin typeface="Meiryo UI" panose="020B0604030504040204" pitchFamily="50" charset="-128"/>
              <a:ea typeface="Meiryo UI" panose="020B0604030504040204" pitchFamily="50" charset="-128"/>
              <a:cs typeface="Meiryo UI" pitchFamily="50" charset="-128"/>
            </a:endParaRPr>
          </a:p>
        </p:txBody>
      </p:sp>
      <p:sp>
        <p:nvSpPr>
          <p:cNvPr id="7" name="正方形/長方形 6"/>
          <p:cNvSpPr/>
          <p:nvPr/>
        </p:nvSpPr>
        <p:spPr>
          <a:xfrm>
            <a:off x="1038" y="164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　３</a:t>
            </a:r>
            <a:r>
              <a:rPr lang="ja-JP" altLang="en-US" sz="2000" b="1" dirty="0">
                <a:solidFill>
                  <a:prstClr val="black"/>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参考資料　　（５）財政シミュレーション計数表</a:t>
            </a:r>
          </a:p>
        </p:txBody>
      </p:sp>
      <p:sp>
        <p:nvSpPr>
          <p:cNvPr id="8" name="正方形/長方形 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３２</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0392338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2114787199"/>
              </p:ext>
            </p:extLst>
          </p:nvPr>
        </p:nvGraphicFramePr>
        <p:xfrm>
          <a:off x="194472" y="1484784"/>
          <a:ext cx="9511050" cy="3578260"/>
        </p:xfrm>
        <a:graphic>
          <a:graphicData uri="http://schemas.openxmlformats.org/drawingml/2006/table">
            <a:tbl>
              <a:tblPr/>
              <a:tblGrid>
                <a:gridCol w="73205"/>
                <a:gridCol w="73205"/>
                <a:gridCol w="1063834"/>
                <a:gridCol w="1463956"/>
                <a:gridCol w="455790"/>
                <a:gridCol w="455790"/>
                <a:gridCol w="455790"/>
                <a:gridCol w="455790"/>
                <a:gridCol w="455790"/>
                <a:gridCol w="455790"/>
                <a:gridCol w="455790"/>
                <a:gridCol w="455790"/>
                <a:gridCol w="455790"/>
                <a:gridCol w="455790"/>
                <a:gridCol w="455790"/>
                <a:gridCol w="455790"/>
                <a:gridCol w="455790"/>
                <a:gridCol w="455790"/>
                <a:gridCol w="455790"/>
              </a:tblGrid>
              <a:tr h="179397">
                <a:tc gridSpan="4">
                  <a:txBody>
                    <a:bodyPr/>
                    <a:lstStyle/>
                    <a:p>
                      <a:pPr algn="l" fontAlgn="ctr"/>
                      <a:r>
                        <a:rPr lang="ja-JP" altLang="en-US" sz="1050" b="1" i="0" u="none" strike="noStrike" dirty="0">
                          <a:solidFill>
                            <a:srgbClr val="000000"/>
                          </a:solidFill>
                          <a:latin typeface="Meiryo UI" pitchFamily="50" charset="-128"/>
                          <a:ea typeface="Meiryo UI" pitchFamily="50" charset="-128"/>
                          <a:cs typeface="Meiryo UI" pitchFamily="50" charset="-128"/>
                        </a:rPr>
                        <a:t>■　</a:t>
                      </a:r>
                      <a:r>
                        <a:rPr lang="ja-JP" altLang="en-US" sz="1050" b="1" i="0" u="none" strike="noStrike" dirty="0" smtClean="0">
                          <a:solidFill>
                            <a:srgbClr val="000000"/>
                          </a:solidFill>
                          <a:latin typeface="Meiryo UI" pitchFamily="50" charset="-128"/>
                          <a:ea typeface="Meiryo UI" pitchFamily="50" charset="-128"/>
                          <a:cs typeface="Meiryo UI" pitchFamily="50" charset="-128"/>
                        </a:rPr>
                        <a:t>改革効果額（未反映額）</a:t>
                      </a:r>
                      <a:r>
                        <a:rPr lang="en-US" altLang="ja-JP" sz="1050" b="1" i="0" u="none" strike="noStrike" dirty="0" smtClean="0">
                          <a:solidFill>
                            <a:srgbClr val="000000"/>
                          </a:solidFill>
                          <a:latin typeface="Meiryo UI" pitchFamily="50" charset="-128"/>
                          <a:ea typeface="Meiryo UI" pitchFamily="50" charset="-128"/>
                          <a:cs typeface="Meiryo UI" pitchFamily="50" charset="-128"/>
                        </a:rPr>
                        <a:t>B</a:t>
                      </a:r>
                      <a:r>
                        <a:rPr lang="ja-JP" altLang="en-US" sz="1050" b="1" i="0" u="none" strike="noStrike" dirty="0" smtClean="0">
                          <a:solidFill>
                            <a:srgbClr val="000000"/>
                          </a:solidFill>
                          <a:latin typeface="Meiryo UI" pitchFamily="50" charset="-128"/>
                          <a:ea typeface="Meiryo UI" pitchFamily="50" charset="-128"/>
                          <a:cs typeface="Meiryo UI" pitchFamily="50" charset="-128"/>
                        </a:rPr>
                        <a:t>の</a:t>
                      </a:r>
                      <a:r>
                        <a:rPr lang="ja-JP" altLang="en-US" sz="1050" b="1" i="0" u="none" strike="noStrike" dirty="0">
                          <a:solidFill>
                            <a:srgbClr val="000000"/>
                          </a:solidFill>
                          <a:latin typeface="Meiryo UI" pitchFamily="50" charset="-128"/>
                          <a:ea typeface="Meiryo UI" pitchFamily="50" charset="-128"/>
                          <a:cs typeface="Meiryo UI" pitchFamily="50" charset="-128"/>
                        </a:rPr>
                        <a:t>内訳</a:t>
                      </a:r>
                      <a:endParaRPr lang="ja-JP" altLang="en-US" sz="110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5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smtClean="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r>
              <a:tr h="178888">
                <a:tc gridSpan="3">
                  <a:txBody>
                    <a:bodyPr/>
                    <a:lstStyle/>
                    <a:p>
                      <a:pPr algn="ctr" fontAlgn="ctr"/>
                      <a:r>
                        <a:rPr lang="ja-JP" altLang="en-US" sz="1100" b="0" i="0" u="none" strike="noStrike" dirty="0">
                          <a:ln>
                            <a:solidFill>
                              <a:schemeClr val="bg1"/>
                            </a:solidFill>
                          </a:ln>
                          <a:solidFill>
                            <a:srgbClr val="000000"/>
                          </a:solidFill>
                          <a:latin typeface="Meiryo UI" pitchFamily="50" charset="-128"/>
                          <a:ea typeface="Meiryo UI" pitchFamily="50" charset="-128"/>
                          <a:cs typeface="Meiryo UI"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endParaRPr lang="ja-JP" altLang="en-US" sz="1100" b="0" i="0" u="none" strike="noStrike" dirty="0">
                        <a:ln>
                          <a:solidFill>
                            <a:schemeClr val="bg1"/>
                          </a:solidFill>
                        </a:ln>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Ｈ３４</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Ｈ４</a:t>
                      </a:r>
                      <a:r>
                        <a:rPr lang="ja-JP" altLang="en-US" sz="900" b="1" i="0" u="none" strike="noStrike" dirty="0" smtClean="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r h="214665">
                <a:tc rowSpan="14">
                  <a:txBody>
                    <a:bodyPr/>
                    <a:lstStyle/>
                    <a:p>
                      <a:pPr algn="ctr" fontAlgn="ctr"/>
                      <a:r>
                        <a:rPr lang="ja-JP" altLang="en-US" sz="11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en-US" altLang="ja-JP" sz="1000" b="0" i="0" u="none" strike="noStrike" dirty="0" smtClean="0">
                          <a:solidFill>
                            <a:srgbClr val="000000"/>
                          </a:solidFill>
                          <a:latin typeface="Meiryo UI" pitchFamily="50" charset="-128"/>
                          <a:ea typeface="Meiryo UI" pitchFamily="50" charset="-128"/>
                          <a:cs typeface="Meiryo UI" pitchFamily="50" charset="-128"/>
                        </a:rPr>
                        <a:t>AB</a:t>
                      </a:r>
                      <a:r>
                        <a:rPr lang="ja-JP" altLang="en-US" sz="1000" b="0" i="0" u="none" strike="noStrike" dirty="0" smtClean="0">
                          <a:solidFill>
                            <a:srgbClr val="000000"/>
                          </a:solidFill>
                          <a:latin typeface="Meiryo UI" pitchFamily="50" charset="-128"/>
                          <a:ea typeface="Meiryo UI" pitchFamily="50" charset="-128"/>
                          <a:cs typeface="Meiryo UI" pitchFamily="50" charset="-128"/>
                        </a:rPr>
                        <a:t>項目</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hMerge="1">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75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214665">
                <a:tc vMerge="1">
                  <a:txBody>
                    <a:bodyPr/>
                    <a:lstStyle/>
                    <a:p>
                      <a:endParaRPr kumimoji="1" lang="ja-JP" altLang="en-US"/>
                    </a:p>
                  </a:txBody>
                  <a:tcPr/>
                </a:tc>
                <a:tc rowSpan="7">
                  <a:txBody>
                    <a:bodyPr/>
                    <a:lstStyle/>
                    <a:p>
                      <a:pPr algn="ctr" fontAlgn="ctr"/>
                      <a:r>
                        <a:rPr lang="ja-JP" altLang="en-US" sz="11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地下鉄</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98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102</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106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一般廃棄物</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病院</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バス</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下水道</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港湾</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▲地方交付税の減額等</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gridSpan="3">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市政改革プラン</a:t>
                      </a:r>
                      <a:r>
                        <a:rPr lang="en-US" altLang="ja-JP" sz="1000" b="0" i="0" u="none" strike="noStrike" dirty="0" smtClean="0">
                          <a:solidFill>
                            <a:srgbClr val="000000"/>
                          </a:solidFill>
                          <a:latin typeface="Meiryo UI" pitchFamily="50" charset="-128"/>
                          <a:ea typeface="Meiryo UI" pitchFamily="50" charset="-128"/>
                          <a:cs typeface="Meiryo UI" pitchFamily="50" charset="-128"/>
                        </a:rPr>
                        <a:t>H30</a:t>
                      </a:r>
                      <a:r>
                        <a:rPr lang="ja-JP" altLang="en-US" sz="1000" b="0" i="0" u="none" strike="noStrike" dirty="0" smtClean="0">
                          <a:solidFill>
                            <a:srgbClr val="000000"/>
                          </a:solidFill>
                          <a:latin typeface="Meiryo UI" pitchFamily="50" charset="-128"/>
                          <a:ea typeface="Meiryo UI" pitchFamily="50" charset="-128"/>
                          <a:cs typeface="Meiryo UI" pitchFamily="50" charset="-128"/>
                        </a:rPr>
                        <a:t>年度以降見込分</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D5B4"/>
                    </a:solidFill>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214665">
                <a:tc vMerge="1">
                  <a:txBody>
                    <a:bodyPr/>
                    <a:lstStyle/>
                    <a:p>
                      <a:endParaRPr kumimoji="1" lang="ja-JP" altLang="en-US"/>
                    </a:p>
                  </a:txBody>
                  <a:tcPr/>
                </a:tc>
                <a:tc>
                  <a:txBody>
                    <a:bodyPr/>
                    <a:lstStyle/>
                    <a:p>
                      <a:pPr algn="ctr"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gridSpan="2">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プール管理</a:t>
                      </a: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運営</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a:txBody>
                    <a:bodyPr/>
                    <a:lstStyle/>
                    <a:p>
                      <a:pPr algn="ctr"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スポーツセンター管理運営</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a:txBody>
                    <a:bodyPr/>
                    <a:lstStyle/>
                    <a:p>
                      <a:pPr algn="ctr"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委託老人福祉センター</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a:txBody>
                    <a:bodyPr/>
                    <a:lstStyle/>
                    <a:p>
                      <a:pPr algn="ctr"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子育て活動支援事業</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a:txBody>
                    <a:bodyPr/>
                    <a:lstStyle/>
                    <a:p>
                      <a:pPr algn="ctr" fontAlgn="ctr"/>
                      <a:r>
                        <a:rPr lang="ja-JP" altLang="en-US" sz="1100" b="0" i="0" u="none" strike="noStrike">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（屋内）プール管理運営</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gridSpan="4">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改革効果額（未反映分）</a:t>
                      </a:r>
                      <a:r>
                        <a:rPr lang="en-US" altLang="ja-JP" sz="1000" b="0" i="0" u="none" strike="noStrike" dirty="0" smtClean="0">
                          <a:solidFill>
                            <a:srgbClr val="000000"/>
                          </a:solidFill>
                          <a:latin typeface="Meiryo UI" pitchFamily="50" charset="-128"/>
                          <a:ea typeface="Meiryo UI" pitchFamily="50" charset="-128"/>
                          <a:cs typeface="Meiryo UI" pitchFamily="50" charset="-128"/>
                        </a:rPr>
                        <a:t>B</a:t>
                      </a:r>
                      <a:r>
                        <a:rPr lang="zh-TW" altLang="en-US" sz="1000" b="0" i="0" u="none" strike="noStrike" dirty="0">
                          <a:solidFill>
                            <a:srgbClr val="000000"/>
                          </a:solidFill>
                          <a:latin typeface="Meiryo UI" pitchFamily="50" charset="-128"/>
                          <a:ea typeface="Meiryo UI" pitchFamily="50" charset="-128"/>
                          <a:cs typeface="Meiryo UI" pitchFamily="50" charset="-128"/>
                        </a:rPr>
                        <a:t>　計</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zh-TW" altLang="en-US" sz="1050" b="0" i="0" u="none" strike="noStrike" dirty="0">
                        <a:solidFill>
                          <a:srgbClr val="000000"/>
                        </a:solidFill>
                        <a:latin typeface="Meiryo UI" pitchFamily="50" charset="-128"/>
                        <a:ea typeface="Meiryo UI" pitchFamily="50" charset="-128"/>
                        <a:cs typeface="Meiryo UI" pitchFamily="50" charset="-128"/>
                      </a:endParaRP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138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r>
            </a:tbl>
          </a:graphicData>
        </a:graphic>
      </p:graphicFrame>
      <p:sp>
        <p:nvSpPr>
          <p:cNvPr id="4"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３３</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5143998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305323017"/>
              </p:ext>
            </p:extLst>
          </p:nvPr>
        </p:nvGraphicFramePr>
        <p:xfrm>
          <a:off x="166591" y="2723743"/>
          <a:ext cx="9538934" cy="3178019"/>
        </p:xfrm>
        <a:graphic>
          <a:graphicData uri="http://schemas.openxmlformats.org/drawingml/2006/table">
            <a:tbl>
              <a:tblPr/>
              <a:tblGrid>
                <a:gridCol w="73848"/>
                <a:gridCol w="85307"/>
                <a:gridCol w="2502864"/>
                <a:gridCol w="458461"/>
                <a:gridCol w="458461"/>
                <a:gridCol w="458461"/>
                <a:gridCol w="458461"/>
                <a:gridCol w="458461"/>
                <a:gridCol w="458461"/>
                <a:gridCol w="458461"/>
                <a:gridCol w="458461"/>
                <a:gridCol w="458461"/>
                <a:gridCol w="458461"/>
                <a:gridCol w="458461"/>
                <a:gridCol w="458461"/>
                <a:gridCol w="458461"/>
                <a:gridCol w="458461"/>
                <a:gridCol w="458461"/>
              </a:tblGrid>
              <a:tr h="242413">
                <a:tc gridSpan="3">
                  <a:txBody>
                    <a:bodyPr/>
                    <a:lstStyle/>
                    <a:p>
                      <a:pPr algn="l" fontAlgn="ctr"/>
                      <a:r>
                        <a:rPr lang="ja-JP" altLang="en-US" sz="1050" b="1" i="0" u="none" strike="noStrike" dirty="0">
                          <a:solidFill>
                            <a:srgbClr val="000000"/>
                          </a:solidFill>
                          <a:latin typeface="Meiryo UI" pitchFamily="50" charset="-128"/>
                          <a:ea typeface="Meiryo UI" pitchFamily="50" charset="-128"/>
                          <a:cs typeface="Meiryo UI" pitchFamily="50" charset="-128"/>
                        </a:rPr>
                        <a:t>■　</a:t>
                      </a:r>
                      <a:r>
                        <a:rPr lang="ja-JP" altLang="en-US" sz="1050" b="1" i="0" u="none" strike="noStrike" dirty="0" smtClean="0">
                          <a:solidFill>
                            <a:srgbClr val="000000"/>
                          </a:solidFill>
                          <a:latin typeface="Meiryo UI" pitchFamily="50" charset="-128"/>
                          <a:ea typeface="Meiryo UI" pitchFamily="50" charset="-128"/>
                          <a:cs typeface="Meiryo UI" pitchFamily="50" charset="-128"/>
                        </a:rPr>
                        <a:t>設置コスト</a:t>
                      </a:r>
                      <a:r>
                        <a:rPr lang="en-US" altLang="ja-JP" sz="1050" b="1" i="0" u="none" strike="noStrike" dirty="0" smtClean="0">
                          <a:solidFill>
                            <a:srgbClr val="000000"/>
                          </a:solidFill>
                          <a:latin typeface="Meiryo UI" pitchFamily="50" charset="-128"/>
                          <a:ea typeface="Meiryo UI" pitchFamily="50" charset="-128"/>
                          <a:cs typeface="Meiryo UI" pitchFamily="50" charset="-128"/>
                        </a:rPr>
                        <a:t>D</a:t>
                      </a:r>
                      <a:r>
                        <a:rPr lang="ja-JP" altLang="en-US" sz="1050" b="1" i="0" u="none" strike="noStrike" dirty="0" smtClean="0">
                          <a:solidFill>
                            <a:srgbClr val="000000"/>
                          </a:solidFill>
                          <a:latin typeface="Meiryo UI" pitchFamily="50" charset="-128"/>
                          <a:ea typeface="Meiryo UI" pitchFamily="50" charset="-128"/>
                          <a:cs typeface="Meiryo UI" pitchFamily="50" charset="-128"/>
                        </a:rPr>
                        <a:t>の</a:t>
                      </a:r>
                      <a:r>
                        <a:rPr lang="ja-JP" altLang="en-US" sz="1050" b="1" i="0" u="none" strike="noStrike" dirty="0">
                          <a:solidFill>
                            <a:srgbClr val="000000"/>
                          </a:solidFill>
                          <a:latin typeface="Meiryo UI" pitchFamily="50" charset="-128"/>
                          <a:ea typeface="Meiryo UI" pitchFamily="50" charset="-128"/>
                          <a:cs typeface="Meiryo UI" pitchFamily="50" charset="-128"/>
                        </a:rPr>
                        <a:t>内訳</a:t>
                      </a: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smtClean="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r>
              <a:tr h="187798">
                <a:tc gridSpan="3">
                  <a:txBody>
                    <a:bodyPr/>
                    <a:lstStyle/>
                    <a:p>
                      <a:pPr algn="ctr" fontAlgn="ctr"/>
                      <a:r>
                        <a:rPr lang="ja-JP" altLang="en-US" sz="1050" b="0" i="0" u="none" strike="noStrike" dirty="0">
                          <a:ln>
                            <a:solidFill>
                              <a:schemeClr val="bg1"/>
                            </a:solidFill>
                          </a:ln>
                          <a:solidFill>
                            <a:srgbClr val="000000"/>
                          </a:solidFill>
                          <a:latin typeface="Meiryo UI" pitchFamily="50" charset="-128"/>
                          <a:ea typeface="Meiryo UI" pitchFamily="50" charset="-128"/>
                          <a:cs typeface="Meiryo UI"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Ｈ３４</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Ｈ４</a:t>
                      </a:r>
                      <a:r>
                        <a:rPr lang="ja-JP" altLang="en-US" sz="900" b="1" i="0" u="none" strike="noStrike" dirty="0" smtClean="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r h="196272">
                <a:tc rowSpan="13">
                  <a:txBody>
                    <a:bodyPr/>
                    <a:lstStyle/>
                    <a:p>
                      <a:pPr algn="ctr" fontAlgn="ctr"/>
                      <a:r>
                        <a:rPr lang="ja-JP" altLang="en-US" sz="105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イニシャルコスト</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196272">
                <a:tc vMerge="1">
                  <a:txBody>
                    <a:bodyPr/>
                    <a:lstStyle/>
                    <a:p>
                      <a:endParaRPr kumimoji="1" lang="ja-JP" altLang="en-US"/>
                    </a:p>
                  </a:txBody>
                  <a:tcPr/>
                </a:tc>
                <a:tc rowSpan="7">
                  <a:txBody>
                    <a:bodyPr/>
                    <a:lstStyle/>
                    <a:p>
                      <a:pPr algn="ctr" fontAlgn="ctr"/>
                      <a:r>
                        <a:rPr lang="ja-JP" altLang="en-US" sz="1050" b="0" i="0" u="none" strike="noStrike">
                          <a:solidFill>
                            <a:srgbClr val="000000"/>
                          </a:solidFill>
                          <a:latin typeface="Meiryo UI" pitchFamily="50" charset="-128"/>
                          <a:ea typeface="Meiryo UI" pitchFamily="50" charset="-128"/>
                          <a:cs typeface="Meiryo UI" pitchFamily="50" charset="-128"/>
                        </a:rPr>
                        <a:t>　</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システム改修経費</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zh-TW" altLang="en-US" sz="1000" b="0" i="0" u="none" strike="noStrike" dirty="0" smtClean="0">
                          <a:solidFill>
                            <a:srgbClr val="000000"/>
                          </a:solidFill>
                          <a:latin typeface="Meiryo UI" pitchFamily="50" charset="-128"/>
                          <a:ea typeface="Meiryo UI" pitchFamily="50" charset="-128"/>
                          <a:cs typeface="Meiryo UI" pitchFamily="50" charset="-128"/>
                        </a:rPr>
                        <a:t>庁舎</a:t>
                      </a:r>
                      <a:r>
                        <a:rPr lang="ja-JP" altLang="en-US" sz="1000" b="0" i="0" u="none" strike="noStrike" dirty="0" smtClean="0">
                          <a:solidFill>
                            <a:srgbClr val="000000"/>
                          </a:solidFill>
                          <a:latin typeface="Meiryo UI" pitchFamily="50" charset="-128"/>
                          <a:ea typeface="Meiryo UI" pitchFamily="50" charset="-128"/>
                          <a:cs typeface="Meiryo UI" pitchFamily="50" charset="-128"/>
                        </a:rPr>
                        <a:t>等</a:t>
                      </a:r>
                      <a:r>
                        <a:rPr lang="zh-TW" altLang="en-US" sz="1000" b="0" i="0" u="none" strike="noStrike" dirty="0" smtClean="0">
                          <a:solidFill>
                            <a:srgbClr val="000000"/>
                          </a:solidFill>
                          <a:latin typeface="Meiryo UI" pitchFamily="50" charset="-128"/>
                          <a:ea typeface="Meiryo UI" pitchFamily="50" charset="-128"/>
                          <a:cs typeface="Meiryo UI" pitchFamily="50" charset="-128"/>
                        </a:rPr>
                        <a:t>改修</a:t>
                      </a:r>
                      <a:r>
                        <a:rPr lang="zh-TW" altLang="en-US" sz="1000" b="0" i="0" u="none" strike="noStrike" dirty="0">
                          <a:solidFill>
                            <a:srgbClr val="000000"/>
                          </a:solidFill>
                          <a:latin typeface="Meiryo UI" pitchFamily="50" charset="-128"/>
                          <a:ea typeface="Meiryo UI" pitchFamily="50" charset="-128"/>
                          <a:cs typeface="Meiryo UI" pitchFamily="50" charset="-128"/>
                        </a:rPr>
                        <a:t>経費</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zh-TW" altLang="en-US" sz="1000" b="0" i="0" u="none" strike="noStrike" dirty="0">
                          <a:solidFill>
                            <a:srgbClr val="000000"/>
                          </a:solidFill>
                          <a:latin typeface="Meiryo UI" pitchFamily="50" charset="-128"/>
                          <a:ea typeface="Meiryo UI" pitchFamily="50" charset="-128"/>
                          <a:cs typeface="Meiryo UI" pitchFamily="50" charset="-128"/>
                        </a:rPr>
                        <a:t>新庁舎建設経費</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民間ビル賃借保証金</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移転経費</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zh-TW" altLang="en-US" sz="1000" b="0" i="0" u="none" strike="noStrike" dirty="0">
                          <a:solidFill>
                            <a:srgbClr val="000000"/>
                          </a:solidFill>
                          <a:latin typeface="Meiryo UI" pitchFamily="50" charset="-128"/>
                          <a:ea typeface="Meiryo UI" pitchFamily="50" charset="-128"/>
                          <a:cs typeface="Meiryo UI" pitchFamily="50" charset="-128"/>
                        </a:rPr>
                        <a:t>一時保護所建設経費</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その他</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ランニングコスト</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196272">
                <a:tc vMerge="1">
                  <a:txBody>
                    <a:bodyPr/>
                    <a:lstStyle/>
                    <a:p>
                      <a:endParaRPr kumimoji="1" lang="ja-JP" altLang="en-US"/>
                    </a:p>
                  </a:txBody>
                  <a:tcPr/>
                </a:tc>
                <a:tc rowSpan="4">
                  <a:txBody>
                    <a:bodyPr/>
                    <a:lstStyle/>
                    <a:p>
                      <a:pPr algn="ctr" fontAlgn="ctr"/>
                      <a:r>
                        <a:rPr lang="ja-JP" altLang="en-US" sz="1050" b="0" i="0" u="none" strike="noStrike">
                          <a:solidFill>
                            <a:srgbClr val="000000"/>
                          </a:solidFill>
                          <a:latin typeface="Meiryo UI" pitchFamily="50" charset="-128"/>
                          <a:ea typeface="Meiryo UI" pitchFamily="50" charset="-128"/>
                          <a:cs typeface="Meiryo UI" pitchFamily="50" charset="-128"/>
                        </a:rPr>
                        <a:t>　</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システム運用経費</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民間</a:t>
                      </a:r>
                      <a:r>
                        <a:rPr lang="ja-JP" altLang="en-US" sz="1000" b="0" i="0" u="none" strike="noStrike" dirty="0" smtClean="0">
                          <a:solidFill>
                            <a:srgbClr val="000000"/>
                          </a:solidFill>
                          <a:latin typeface="Meiryo UI" pitchFamily="50" charset="-128"/>
                          <a:ea typeface="Meiryo UI" pitchFamily="50" charset="-128"/>
                          <a:cs typeface="Meiryo UI" pitchFamily="50" charset="-128"/>
                        </a:rPr>
                        <a:t>ビル等賃借料</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zh-TW" altLang="en-US" sz="1000" b="0" i="0" u="none" strike="noStrike" dirty="0">
                          <a:solidFill>
                            <a:srgbClr val="000000"/>
                          </a:solidFill>
                          <a:latin typeface="Meiryo UI" pitchFamily="50" charset="-128"/>
                          <a:ea typeface="Meiryo UI" pitchFamily="50" charset="-128"/>
                          <a:cs typeface="Meiryo UI" pitchFamily="50" charset="-128"/>
                        </a:rPr>
                        <a:t>新庁舎維持</a:t>
                      </a:r>
                      <a:r>
                        <a:rPr lang="zh-TW" altLang="en-US" sz="1000" b="0" i="0" u="none" strike="noStrike" dirty="0" smtClean="0">
                          <a:solidFill>
                            <a:srgbClr val="000000"/>
                          </a:solidFill>
                          <a:latin typeface="Meiryo UI" pitchFamily="50" charset="-128"/>
                          <a:ea typeface="Meiryo UI" pitchFamily="50" charset="-128"/>
                          <a:cs typeface="Meiryo UI" pitchFamily="50" charset="-128"/>
                        </a:rPr>
                        <a:t>管理</a:t>
                      </a:r>
                      <a:r>
                        <a:rPr lang="ja-JP" altLang="en-US" sz="1000" b="0" i="0" u="none" strike="noStrike" dirty="0" smtClean="0">
                          <a:solidFill>
                            <a:srgbClr val="000000"/>
                          </a:solidFill>
                          <a:latin typeface="Meiryo UI" pitchFamily="50" charset="-128"/>
                          <a:ea typeface="Meiryo UI" pitchFamily="50" charset="-128"/>
                          <a:cs typeface="Meiryo UI" pitchFamily="50" charset="-128"/>
                        </a:rPr>
                        <a:t>等経費</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各特別区に新たに必要となる経費</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gridSpan="3">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設置コスト</a:t>
                      </a:r>
                      <a:r>
                        <a:rPr lang="en-US" altLang="ja-JP" sz="1000" b="0" i="0" u="none" strike="noStrike" dirty="0" smtClean="0">
                          <a:solidFill>
                            <a:srgbClr val="000000"/>
                          </a:solidFill>
                          <a:latin typeface="Meiryo UI" pitchFamily="50" charset="-128"/>
                          <a:ea typeface="Meiryo UI" pitchFamily="50" charset="-128"/>
                          <a:cs typeface="Meiryo UI" pitchFamily="50" charset="-128"/>
                        </a:rPr>
                        <a:t>D</a:t>
                      </a:r>
                      <a:r>
                        <a:rPr lang="ja-JP" altLang="en-US" sz="1000" b="0" i="0" u="none" strike="noStrike" dirty="0">
                          <a:solidFill>
                            <a:srgbClr val="000000"/>
                          </a:solidFill>
                          <a:latin typeface="Meiryo UI" pitchFamily="50" charset="-128"/>
                          <a:ea typeface="Meiryo UI" pitchFamily="50" charset="-128"/>
                          <a:cs typeface="Meiryo UI" pitchFamily="50" charset="-128"/>
                        </a:rPr>
                        <a:t>　計</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6DDE8"/>
                    </a:solidFill>
                  </a:tcP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99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95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88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73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2442345507"/>
              </p:ext>
            </p:extLst>
          </p:nvPr>
        </p:nvGraphicFramePr>
        <p:xfrm>
          <a:off x="146034" y="1268760"/>
          <a:ext cx="9559487" cy="1224000"/>
        </p:xfrm>
        <a:graphic>
          <a:graphicData uri="http://schemas.openxmlformats.org/drawingml/2006/table">
            <a:tbl>
              <a:tblPr/>
              <a:tblGrid>
                <a:gridCol w="73621"/>
                <a:gridCol w="2602921"/>
                <a:gridCol w="458863"/>
                <a:gridCol w="458863"/>
                <a:gridCol w="458863"/>
                <a:gridCol w="458863"/>
                <a:gridCol w="458863"/>
                <a:gridCol w="458863"/>
                <a:gridCol w="458863"/>
                <a:gridCol w="458863"/>
                <a:gridCol w="458863"/>
                <a:gridCol w="458863"/>
                <a:gridCol w="458863"/>
                <a:gridCol w="458863"/>
                <a:gridCol w="458863"/>
                <a:gridCol w="458863"/>
                <a:gridCol w="458863"/>
              </a:tblGrid>
              <a:tr h="244818">
                <a:tc gridSpan="4">
                  <a:txBody>
                    <a:bodyPr/>
                    <a:lstStyle/>
                    <a:p>
                      <a:pPr algn="l" fontAlgn="ctr"/>
                      <a:r>
                        <a:rPr lang="ja-JP" altLang="en-US" sz="1050" b="1" i="0" u="none" strike="noStrike" dirty="0">
                          <a:solidFill>
                            <a:srgbClr val="000000"/>
                          </a:solidFill>
                          <a:latin typeface="Meiryo UI" pitchFamily="50" charset="-128"/>
                          <a:ea typeface="Meiryo UI" pitchFamily="50" charset="-128"/>
                          <a:cs typeface="Meiryo UI" pitchFamily="50" charset="-128"/>
                        </a:rPr>
                        <a:t>■　</a:t>
                      </a:r>
                      <a:r>
                        <a:rPr lang="ja-JP" altLang="en-US" sz="1050" b="1" i="0" u="none" strike="noStrike" dirty="0" smtClean="0">
                          <a:solidFill>
                            <a:srgbClr val="000000"/>
                          </a:solidFill>
                          <a:latin typeface="Meiryo UI" pitchFamily="50" charset="-128"/>
                          <a:ea typeface="Meiryo UI" pitchFamily="50" charset="-128"/>
                          <a:cs typeface="Meiryo UI" pitchFamily="50" charset="-128"/>
                        </a:rPr>
                        <a:t>組織体制の影響額</a:t>
                      </a:r>
                      <a:r>
                        <a:rPr lang="en-US" altLang="ja-JP" sz="1050" b="1" i="0" u="none" strike="noStrike" dirty="0" smtClean="0">
                          <a:solidFill>
                            <a:srgbClr val="000000"/>
                          </a:solidFill>
                          <a:latin typeface="Meiryo UI" pitchFamily="50" charset="-128"/>
                          <a:ea typeface="Meiryo UI" pitchFamily="50" charset="-128"/>
                          <a:cs typeface="Meiryo UI" pitchFamily="50" charset="-128"/>
                        </a:rPr>
                        <a:t>C</a:t>
                      </a:r>
                      <a:r>
                        <a:rPr lang="ja-JP" altLang="en-US" sz="1050" b="1" i="0" u="none" strike="noStrike" dirty="0" smtClean="0">
                          <a:solidFill>
                            <a:srgbClr val="000000"/>
                          </a:solidFill>
                          <a:latin typeface="Meiryo UI" pitchFamily="50" charset="-128"/>
                          <a:ea typeface="Meiryo UI" pitchFamily="50" charset="-128"/>
                          <a:cs typeface="Meiryo UI" pitchFamily="50" charset="-128"/>
                        </a:rPr>
                        <a:t>の</a:t>
                      </a:r>
                      <a:r>
                        <a:rPr lang="ja-JP" altLang="en-US" sz="1050" b="1" i="0" u="none" strike="noStrike" dirty="0">
                          <a:solidFill>
                            <a:srgbClr val="000000"/>
                          </a:solidFill>
                          <a:latin typeface="Meiryo UI" pitchFamily="50" charset="-128"/>
                          <a:ea typeface="Meiryo UI" pitchFamily="50" charset="-128"/>
                          <a:cs typeface="Meiryo UI" pitchFamily="50" charset="-128"/>
                        </a:rPr>
                        <a:t>内訳</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pPr algn="l" fontAlgn="ctr"/>
                      <a:endParaRPr lang="ja-JP" altLang="en-US" sz="105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5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smtClean="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r>
              <a:tr h="244818">
                <a:tc gridSpan="2">
                  <a:txBody>
                    <a:bodyPr/>
                    <a:lstStyle/>
                    <a:p>
                      <a:pPr algn="ctr" fontAlgn="ctr"/>
                      <a:r>
                        <a:rPr lang="ja-JP" altLang="en-US" sz="1050" b="0" i="0" u="none" strike="noStrike" dirty="0">
                          <a:ln>
                            <a:solidFill>
                              <a:schemeClr val="bg1"/>
                            </a:solidFill>
                          </a:ln>
                          <a:solidFill>
                            <a:srgbClr val="000000"/>
                          </a:solidFill>
                          <a:latin typeface="Meiryo UI" pitchFamily="50" charset="-128"/>
                          <a:ea typeface="Meiryo UI" pitchFamily="50" charset="-128"/>
                          <a:cs typeface="Meiryo UI"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hMerge="1">
                  <a:txBody>
                    <a:bodyPr/>
                    <a:lstStyle/>
                    <a:p>
                      <a:endParaRPr kumimoji="1" lang="ja-JP" altLang="en-US"/>
                    </a:p>
                  </a:txBody>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Ｈ３４</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Ｈ４</a:t>
                      </a:r>
                      <a:r>
                        <a:rPr lang="ja-JP" altLang="en-US" sz="900" b="1" i="0" u="none" strike="noStrike" dirty="0" smtClean="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r h="244788">
                <a:tc rowSpan="2">
                  <a:txBody>
                    <a:bodyPr/>
                    <a:lstStyle/>
                    <a:p>
                      <a:pPr algn="ctr" fontAlgn="ctr"/>
                      <a:r>
                        <a:rPr lang="ja-JP" altLang="en-US" sz="1050" b="0" i="0" u="none" strike="noStrike" dirty="0">
                          <a:solidFill>
                            <a:schemeClr val="tx1"/>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smtClean="0">
                          <a:solidFill>
                            <a:schemeClr val="tx1"/>
                          </a:solidFill>
                          <a:latin typeface="Meiryo UI" pitchFamily="50" charset="-128"/>
                          <a:ea typeface="Meiryo UI" pitchFamily="50" charset="-128"/>
                          <a:cs typeface="Meiryo UI" pitchFamily="50" charset="-128"/>
                        </a:rPr>
                        <a:t>歳出増</a:t>
                      </a:r>
                      <a:endParaRPr lang="ja-JP" altLang="en-US" sz="1000" b="0" i="0" u="none" strike="noStrike" dirty="0">
                        <a:solidFill>
                          <a:schemeClr val="tx1"/>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52</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54</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55</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57</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58</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59</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61</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62</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64</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66</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68</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69</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71</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72</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4788">
                <a:tc vMerge="1">
                  <a:txBody>
                    <a:bodyPr/>
                    <a:lstStyle/>
                    <a:p>
                      <a:endParaRPr kumimoji="1" lang="ja-JP" altLang="en-US"/>
                    </a:p>
                  </a:txBody>
                  <a:tcPr/>
                </a:tc>
                <a:tc>
                  <a:txBody>
                    <a:bodyPr/>
                    <a:lstStyle/>
                    <a:p>
                      <a:pPr algn="l" fontAlgn="ctr"/>
                      <a:r>
                        <a:rPr lang="ja-JP" altLang="en-US" sz="1000" b="0" i="0" u="none" strike="noStrike" dirty="0" smtClean="0">
                          <a:solidFill>
                            <a:schemeClr val="tx1"/>
                          </a:solidFill>
                          <a:latin typeface="Meiryo UI" pitchFamily="50" charset="-128"/>
                          <a:ea typeface="Meiryo UI" pitchFamily="50" charset="-128"/>
                          <a:cs typeface="Meiryo UI" pitchFamily="50" charset="-128"/>
                        </a:rPr>
                        <a:t>歳出減</a:t>
                      </a:r>
                      <a:endParaRPr lang="ja-JP" altLang="en-US" sz="1000" b="0" i="0" u="none" strike="noStrike" dirty="0">
                        <a:solidFill>
                          <a:schemeClr val="tx1"/>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11</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16</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21</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27</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32</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37</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43</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48</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53</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4788">
                <a:tc gridSpan="2">
                  <a:txBody>
                    <a:bodyPr/>
                    <a:lstStyle/>
                    <a:p>
                      <a:pPr algn="l" fontAlgn="ctr"/>
                      <a:r>
                        <a:rPr lang="ja-JP" altLang="en-US" sz="1000" b="0" i="0" u="none" strike="noStrike" dirty="0" smtClean="0">
                          <a:solidFill>
                            <a:schemeClr val="tx1"/>
                          </a:solidFill>
                          <a:latin typeface="Meiryo UI" pitchFamily="50" charset="-128"/>
                          <a:ea typeface="Meiryo UI" pitchFamily="50" charset="-128"/>
                          <a:cs typeface="Meiryo UI" pitchFamily="50" charset="-128"/>
                        </a:rPr>
                        <a:t>組織体制の影響額</a:t>
                      </a:r>
                      <a:r>
                        <a:rPr lang="en-US" altLang="ja-JP" sz="1000" b="0" i="0" u="none" strike="noStrike" dirty="0" smtClean="0">
                          <a:solidFill>
                            <a:schemeClr val="tx1"/>
                          </a:solidFill>
                          <a:latin typeface="Meiryo UI" pitchFamily="50" charset="-128"/>
                          <a:ea typeface="Meiryo UI" pitchFamily="50" charset="-128"/>
                          <a:cs typeface="Meiryo UI" pitchFamily="50" charset="-128"/>
                        </a:rPr>
                        <a:t>C</a:t>
                      </a:r>
                      <a:r>
                        <a:rPr lang="ja-JP" altLang="en-US" sz="1000" b="0" i="0" u="none" strike="noStrike" dirty="0">
                          <a:solidFill>
                            <a:schemeClr val="tx1"/>
                          </a:solidFill>
                          <a:latin typeface="Meiryo UI" pitchFamily="50" charset="-128"/>
                          <a:ea typeface="Meiryo UI" pitchFamily="50" charset="-128"/>
                          <a:cs typeface="Meiryo UI" pitchFamily="50" charset="-128"/>
                        </a:rPr>
                        <a:t>　計</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endParaRPr kumimoji="1" lang="ja-JP" altLang="en-US"/>
                    </a:p>
                  </a:txBody>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52</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54</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55</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57</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58</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54</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46</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42</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38</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34</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26</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23</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19</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r>
            </a:tbl>
          </a:graphicData>
        </a:graphic>
      </p:graphicFrame>
      <p:sp>
        <p:nvSpPr>
          <p:cNvPr id="6" name="正方形/長方形 5"/>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３４</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70817721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
          <p:cNvSpPr>
            <a:spLocks noGrp="1"/>
          </p:cNvSpPr>
          <p:nvPr>
            <p:ph type="title"/>
          </p:nvPr>
        </p:nvSpPr>
        <p:spPr>
          <a:xfrm>
            <a:off x="0" y="7938"/>
            <a:ext cx="9906000" cy="419100"/>
          </a:xfrm>
        </p:spPr>
        <p:txBody>
          <a:bodyPr>
            <a:normAutofit fontScale="90000"/>
          </a:bodyPr>
          <a:lstStyle/>
          <a:p>
            <a:pPr algn="l" eaLnBrk="1" hangingPunct="1"/>
            <a:r>
              <a:rPr lang="ja-JP" altLang="en-US" sz="2400" smtClean="0">
                <a:latin typeface="HGP創英角ｺﾞｼｯｸUB" pitchFamily="50" charset="-128"/>
                <a:ea typeface="HGP創英角ｺﾞｼｯｸUB" pitchFamily="50" charset="-128"/>
              </a:rPr>
              <a:t>　</a:t>
            </a:r>
          </a:p>
        </p:txBody>
      </p:sp>
      <p:sp>
        <p:nvSpPr>
          <p:cNvPr id="7" name="正方形/長方形 6"/>
          <p:cNvSpPr/>
          <p:nvPr/>
        </p:nvSpPr>
        <p:spPr>
          <a:xfrm>
            <a:off x="1038" y="164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　３</a:t>
            </a:r>
            <a:r>
              <a:rPr lang="ja-JP" altLang="en-US" sz="2000" b="1" dirty="0">
                <a:solidFill>
                  <a:prstClr val="black"/>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参考資料　　（５）財政シミュレーション計数表</a:t>
            </a:r>
          </a:p>
        </p:txBody>
      </p:sp>
      <p:sp>
        <p:nvSpPr>
          <p:cNvPr id="2" name="テキスト ボックス 1"/>
          <p:cNvSpPr txBox="1"/>
          <p:nvPr/>
        </p:nvSpPr>
        <p:spPr>
          <a:xfrm>
            <a:off x="6105128" y="2059539"/>
            <a:ext cx="2906565" cy="369332"/>
          </a:xfrm>
          <a:prstGeom prst="rect">
            <a:avLst/>
          </a:prstGeom>
          <a:noFill/>
        </p:spPr>
        <p:txBody>
          <a:bodyPr wrap="none" rtlCol="0">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４区案・６区案で各３ページ</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272480" y="1124744"/>
            <a:ext cx="9166802" cy="3240360"/>
          </a:xfrm>
          <a:prstGeom prst="rect">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en-US" altLang="ja-JP" sz="1200" dirty="0" smtClean="0">
              <a:solidFill>
                <a:schemeClr val="tx1"/>
              </a:solidFill>
              <a:latin typeface="Meiryo UI" pitchFamily="50" charset="-128"/>
              <a:ea typeface="Meiryo UI" pitchFamily="50" charset="-128"/>
              <a:cs typeface="Meiryo UI" pitchFamily="50" charset="-128"/>
            </a:endParaRPr>
          </a:p>
          <a:p>
            <a:pPr>
              <a:defRPr/>
            </a:pPr>
            <a:endParaRPr lang="en-US" altLang="ja-JP" sz="1200" dirty="0">
              <a:solidFill>
                <a:schemeClr val="tx1"/>
              </a:solidFill>
              <a:latin typeface="Meiryo UI" pitchFamily="50" charset="-128"/>
              <a:ea typeface="Meiryo UI" pitchFamily="50" charset="-128"/>
              <a:cs typeface="Meiryo UI" pitchFamily="50" charset="-128"/>
            </a:endParaRPr>
          </a:p>
          <a:p>
            <a:pPr>
              <a:defRPr/>
            </a:pPr>
            <a:r>
              <a:rPr lang="ja-JP" altLang="en-US" sz="1200" dirty="0" smtClean="0">
                <a:solidFill>
                  <a:schemeClr val="tx1"/>
                </a:solidFill>
                <a:latin typeface="Meiryo UI" pitchFamily="50" charset="-128"/>
                <a:ea typeface="Meiryo UI" pitchFamily="50" charset="-128"/>
                <a:cs typeface="Meiryo UI" pitchFamily="50" charset="-128"/>
              </a:rPr>
              <a:t>○</a:t>
            </a:r>
            <a:r>
              <a:rPr lang="ja-JP" altLang="en-US" sz="1200" b="1" dirty="0" smtClean="0">
                <a:solidFill>
                  <a:schemeClr val="tx1"/>
                </a:solidFill>
                <a:latin typeface="Meiryo UI" pitchFamily="50" charset="-128"/>
                <a:ea typeface="Meiryo UI" pitchFamily="50" charset="-128"/>
                <a:cs typeface="Meiryo UI" pitchFamily="50" charset="-128"/>
              </a:rPr>
              <a:t>特別区設置</a:t>
            </a:r>
            <a:r>
              <a:rPr lang="en-US" altLang="ja-JP" sz="1200" b="1" dirty="0" smtClean="0">
                <a:solidFill>
                  <a:schemeClr val="tx1"/>
                </a:solidFill>
                <a:latin typeface="Meiryo UI" pitchFamily="50" charset="-128"/>
                <a:ea typeface="Meiryo UI" pitchFamily="50" charset="-128"/>
                <a:cs typeface="Meiryo UI" pitchFamily="50" charset="-128"/>
              </a:rPr>
              <a:t>(H34</a:t>
            </a:r>
            <a:r>
              <a:rPr lang="ja-JP" altLang="en-US" sz="1200" b="1" dirty="0" smtClean="0">
                <a:solidFill>
                  <a:schemeClr val="tx1"/>
                </a:solidFill>
                <a:latin typeface="Meiryo UI" pitchFamily="50" charset="-128"/>
                <a:ea typeface="Meiryo UI" pitchFamily="50" charset="-128"/>
                <a:cs typeface="Meiryo UI" pitchFamily="50" charset="-128"/>
              </a:rPr>
              <a:t>年度と仮定</a:t>
            </a:r>
            <a:r>
              <a:rPr lang="en-US" altLang="ja-JP" sz="1200" b="1" dirty="0" smtClean="0">
                <a:solidFill>
                  <a:schemeClr val="tx1"/>
                </a:solidFill>
                <a:latin typeface="Meiryo UI" pitchFamily="50" charset="-128"/>
                <a:ea typeface="Meiryo UI" pitchFamily="50" charset="-128"/>
                <a:cs typeface="Meiryo UI" pitchFamily="50" charset="-128"/>
              </a:rPr>
              <a:t>)</a:t>
            </a:r>
            <a:r>
              <a:rPr lang="ja-JP" altLang="en-US" sz="1200" b="1" dirty="0" err="1" smtClean="0">
                <a:solidFill>
                  <a:schemeClr val="tx1"/>
                </a:solidFill>
                <a:latin typeface="Meiryo UI" pitchFamily="50" charset="-128"/>
                <a:ea typeface="Meiryo UI" pitchFamily="50" charset="-128"/>
                <a:cs typeface="Meiryo UI" pitchFamily="50" charset="-128"/>
              </a:rPr>
              <a:t>までの</a:t>
            </a:r>
            <a:r>
              <a:rPr lang="ja-JP" altLang="en-US" sz="1200" b="1" dirty="0" smtClean="0">
                <a:solidFill>
                  <a:schemeClr val="tx1"/>
                </a:solidFill>
                <a:latin typeface="Meiryo UI" pitchFamily="50" charset="-128"/>
                <a:ea typeface="Meiryo UI" pitchFamily="50" charset="-128"/>
                <a:cs typeface="Meiryo UI" pitchFamily="50" charset="-128"/>
              </a:rPr>
              <a:t>改革効果額（未反映分）・組織体制の影響額･設置コスト［大阪府分］</a:t>
            </a:r>
            <a:endParaRPr lang="en-US" altLang="ja-JP" sz="1200" b="1" dirty="0" smtClean="0">
              <a:solidFill>
                <a:schemeClr val="tx1"/>
              </a:solidFill>
              <a:latin typeface="Meiryo UI" pitchFamily="50" charset="-128"/>
              <a:ea typeface="Meiryo UI" pitchFamily="50" charset="-128"/>
              <a:cs typeface="Meiryo UI" pitchFamily="50" charset="-128"/>
            </a:endParaRPr>
          </a:p>
          <a:p>
            <a:pPr>
              <a:defRPr/>
            </a:pPr>
            <a:r>
              <a:rPr lang="ja-JP" altLang="en-US" sz="1200" dirty="0">
                <a:solidFill>
                  <a:schemeClr val="tx1"/>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　　</a:t>
            </a:r>
            <a:r>
              <a:rPr lang="en-US" altLang="ja-JP" sz="1200" dirty="0" smtClean="0">
                <a:solidFill>
                  <a:schemeClr val="tx1"/>
                </a:solidFill>
                <a:latin typeface="Meiryo UI" pitchFamily="50" charset="-128"/>
                <a:ea typeface="Meiryo UI" pitchFamily="50" charset="-128"/>
                <a:cs typeface="Meiryo UI" pitchFamily="50" charset="-128"/>
              </a:rPr>
              <a:t>H33</a:t>
            </a:r>
            <a:r>
              <a:rPr lang="ja-JP" altLang="en-US" sz="1200" dirty="0" smtClean="0">
                <a:solidFill>
                  <a:schemeClr val="tx1"/>
                </a:solidFill>
                <a:latin typeface="Meiryo UI" pitchFamily="50" charset="-128"/>
                <a:ea typeface="Meiryo UI" pitchFamily="50" charset="-128"/>
                <a:cs typeface="Meiryo UI" pitchFamily="50" charset="-128"/>
              </a:rPr>
              <a:t>年度以前に発現する財政的影響額（</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改善額　▲悪化額）の試算は、以下のとおり</a:t>
            </a:r>
            <a:endParaRPr lang="ja-JP" altLang="en-US" sz="1200" dirty="0">
              <a:solidFill>
                <a:schemeClr val="tx1"/>
              </a:solidFill>
              <a:latin typeface="Meiryo UI" pitchFamily="50" charset="-128"/>
              <a:ea typeface="Meiryo UI" pitchFamily="50" charset="-128"/>
              <a:cs typeface="Meiryo UI"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1155209013"/>
              </p:ext>
            </p:extLst>
          </p:nvPr>
        </p:nvGraphicFramePr>
        <p:xfrm>
          <a:off x="537270" y="1998365"/>
          <a:ext cx="8743630" cy="1501255"/>
        </p:xfrm>
        <a:graphic>
          <a:graphicData uri="http://schemas.openxmlformats.org/drawingml/2006/table">
            <a:tbl>
              <a:tblPr firstRow="1" bandRow="1">
                <a:tableStyleId>{93296810-A885-4BE3-A3E7-6D5BEEA58F35}</a:tableStyleId>
              </a:tblPr>
              <a:tblGrid>
                <a:gridCol w="1695768"/>
                <a:gridCol w="759142"/>
                <a:gridCol w="524060"/>
                <a:gridCol w="524060"/>
                <a:gridCol w="524060"/>
                <a:gridCol w="524060"/>
                <a:gridCol w="524060"/>
                <a:gridCol w="524060"/>
                <a:gridCol w="524060"/>
                <a:gridCol w="524060"/>
                <a:gridCol w="524060"/>
                <a:gridCol w="524060"/>
                <a:gridCol w="524060"/>
                <a:gridCol w="524060"/>
              </a:tblGrid>
              <a:tr h="226205">
                <a:tc rowSpan="2">
                  <a:txBody>
                    <a:bodyPr/>
                    <a:lstStyle/>
                    <a:p>
                      <a:pPr algn="ctr"/>
                      <a:endParaRPr kumimoji="1" lang="ja-JP" altLang="en-US" sz="1050" b="0" dirty="0">
                        <a:latin typeface="Meiryo UI" pitchFamily="50" charset="-128"/>
                        <a:ea typeface="Meiryo UI" pitchFamily="50" charset="-128"/>
                        <a:cs typeface="Meiryo UI" pitchFamily="50" charset="-128"/>
                      </a:endParaRPr>
                    </a:p>
                  </a:txBody>
                  <a:tcPr anchor="ctr">
                    <a:lnB w="12700" cap="flat" cmpd="sng" algn="ctr">
                      <a:solidFill>
                        <a:schemeClr val="bg1"/>
                      </a:solidFill>
                      <a:prstDash val="solid"/>
                      <a:round/>
                      <a:headEnd type="none" w="med" len="med"/>
                      <a:tailEnd type="none" w="med" len="med"/>
                    </a:lnB>
                  </a:tcPr>
                </a:tc>
                <a:tc rowSpan="2">
                  <a:txBody>
                    <a:bodyPr/>
                    <a:lstStyle/>
                    <a:p>
                      <a:pPr algn="ctr"/>
                      <a:r>
                        <a:rPr kumimoji="1" lang="en-US" altLang="ja-JP" sz="1050" b="0" dirty="0" smtClean="0">
                          <a:latin typeface="Meiryo UI" pitchFamily="50" charset="-128"/>
                          <a:ea typeface="Meiryo UI" pitchFamily="50" charset="-128"/>
                          <a:cs typeface="Meiryo UI" pitchFamily="50" charset="-128"/>
                        </a:rPr>
                        <a:t>H30</a:t>
                      </a:r>
                      <a:r>
                        <a:rPr kumimoji="1" lang="ja-JP" altLang="en-US" sz="1050" b="0" dirty="0" smtClean="0">
                          <a:latin typeface="Meiryo UI" pitchFamily="50" charset="-128"/>
                          <a:ea typeface="Meiryo UI" pitchFamily="50" charset="-128"/>
                          <a:cs typeface="Meiryo UI" pitchFamily="50" charset="-128"/>
                        </a:rPr>
                        <a:t>年度</a:t>
                      </a:r>
                      <a:endParaRPr kumimoji="1" lang="ja-JP" altLang="en-US" sz="1050" b="0" dirty="0">
                        <a:latin typeface="Meiryo UI" pitchFamily="50" charset="-128"/>
                        <a:ea typeface="Meiryo UI" pitchFamily="50" charset="-128"/>
                        <a:cs typeface="Meiryo UI" pitchFamily="50" charset="-128"/>
                      </a:endParaRPr>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gridSpan="4">
                  <a:txBody>
                    <a:bodyPr/>
                    <a:lstStyle/>
                    <a:p>
                      <a:pPr algn="ctr"/>
                      <a:r>
                        <a:rPr kumimoji="1" lang="en-US" altLang="ja-JP" sz="1050" b="0" dirty="0" smtClean="0">
                          <a:latin typeface="Meiryo UI" pitchFamily="50" charset="-128"/>
                          <a:ea typeface="Meiryo UI" pitchFamily="50" charset="-128"/>
                          <a:cs typeface="Meiryo UI" pitchFamily="50" charset="-128"/>
                        </a:rPr>
                        <a:t>H31</a:t>
                      </a:r>
                      <a:r>
                        <a:rPr kumimoji="1" lang="ja-JP" altLang="en-US" sz="1050" b="0" dirty="0" smtClean="0">
                          <a:latin typeface="Meiryo UI" pitchFamily="50" charset="-128"/>
                          <a:ea typeface="Meiryo UI" pitchFamily="50" charset="-128"/>
                          <a:cs typeface="Meiryo UI" pitchFamily="50" charset="-128"/>
                        </a:rPr>
                        <a:t>年度</a:t>
                      </a:r>
                      <a:endParaRPr kumimoji="1" lang="ja-JP" altLang="en-US" sz="1050" b="0" dirty="0">
                        <a:latin typeface="Meiryo UI" pitchFamily="50" charset="-128"/>
                        <a:ea typeface="Meiryo UI" pitchFamily="50" charset="-128"/>
                        <a:cs typeface="Meiryo UI" pitchFamily="50" charset="-128"/>
                      </a:endParaRPr>
                    </a:p>
                  </a:txBody>
                  <a:tcP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050" b="0" dirty="0" smtClean="0">
                          <a:latin typeface="Meiryo UI" pitchFamily="50" charset="-128"/>
                          <a:ea typeface="Meiryo UI" pitchFamily="50" charset="-128"/>
                          <a:cs typeface="Meiryo UI" pitchFamily="50" charset="-128"/>
                        </a:rPr>
                        <a:t>H32</a:t>
                      </a:r>
                      <a:r>
                        <a:rPr kumimoji="1" lang="ja-JP" altLang="en-US" sz="1050" b="0" dirty="0" smtClean="0">
                          <a:latin typeface="Meiryo UI" pitchFamily="50" charset="-128"/>
                          <a:ea typeface="Meiryo UI" pitchFamily="50" charset="-128"/>
                          <a:cs typeface="Meiryo UI" pitchFamily="50" charset="-128"/>
                        </a:rPr>
                        <a:t>年度</a:t>
                      </a:r>
                      <a:endParaRPr kumimoji="1" lang="ja-JP" altLang="en-US" sz="1050" b="0" dirty="0">
                        <a:latin typeface="Meiryo UI" pitchFamily="50" charset="-128"/>
                        <a:ea typeface="Meiryo UI" pitchFamily="50" charset="-128"/>
                        <a:cs typeface="Meiryo UI" pitchFamily="50" charset="-128"/>
                      </a:endParaRPr>
                    </a:p>
                  </a:txBody>
                  <a:tcPr>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050" b="0" dirty="0" smtClean="0">
                          <a:latin typeface="Meiryo UI" pitchFamily="50" charset="-128"/>
                          <a:ea typeface="Meiryo UI" pitchFamily="50" charset="-128"/>
                          <a:cs typeface="Meiryo UI" pitchFamily="50" charset="-128"/>
                        </a:rPr>
                        <a:t>H33</a:t>
                      </a:r>
                      <a:r>
                        <a:rPr kumimoji="1" lang="ja-JP" altLang="en-US" sz="1050" b="0" dirty="0" smtClean="0">
                          <a:latin typeface="Meiryo UI" pitchFamily="50" charset="-128"/>
                          <a:ea typeface="Meiryo UI" pitchFamily="50" charset="-128"/>
                          <a:cs typeface="Meiryo UI" pitchFamily="50" charset="-128"/>
                        </a:rPr>
                        <a:t>年度</a:t>
                      </a:r>
                      <a:endParaRPr kumimoji="1" lang="ja-JP" altLang="en-US" sz="1050" b="0" dirty="0">
                        <a:latin typeface="Meiryo UI" pitchFamily="50" charset="-128"/>
                        <a:ea typeface="Meiryo UI" pitchFamily="50" charset="-128"/>
                        <a:cs typeface="Meiryo UI" pitchFamily="50" charset="-128"/>
                      </a:endParaRPr>
                    </a:p>
                  </a:txBody>
                  <a:tcPr>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26205">
                <a:tc vMerge="1">
                  <a:txBody>
                    <a:bodyPr/>
                    <a:lstStyle/>
                    <a:p>
                      <a:pPr algn="ctr"/>
                      <a:endParaRPr kumimoji="1" lang="ja-JP" altLang="en-US" sz="1050" dirty="0">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pPr algn="ctr"/>
                      <a:endParaRPr kumimoji="1" lang="ja-JP" altLang="en-US" sz="105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en-US" altLang="ja-JP" sz="700" dirty="0" smtClean="0">
                          <a:solidFill>
                            <a:schemeClr val="tx1"/>
                          </a:solidFill>
                          <a:latin typeface="Meiryo UI" pitchFamily="50" charset="-128"/>
                          <a:ea typeface="Meiryo UI" pitchFamily="50" charset="-128"/>
                          <a:cs typeface="Meiryo UI" pitchFamily="50" charset="-128"/>
                        </a:rPr>
                        <a:t>4</a:t>
                      </a:r>
                      <a:r>
                        <a:rPr kumimoji="1" lang="ja-JP" altLang="en-US" sz="700" dirty="0" smtClean="0">
                          <a:solidFill>
                            <a:schemeClr val="tx1"/>
                          </a:solidFill>
                          <a:latin typeface="Meiryo UI" pitchFamily="50" charset="-128"/>
                          <a:ea typeface="Meiryo UI" pitchFamily="50" charset="-128"/>
                          <a:cs typeface="Meiryo UI" pitchFamily="50" charset="-128"/>
                        </a:rPr>
                        <a:t>区</a:t>
                      </a:r>
                      <a:r>
                        <a:rPr kumimoji="1" lang="en-US" altLang="ja-JP" sz="700" dirty="0" smtClean="0">
                          <a:solidFill>
                            <a:schemeClr val="tx1"/>
                          </a:solidFill>
                          <a:latin typeface="Meiryo UI" pitchFamily="50" charset="-128"/>
                          <a:ea typeface="Meiryo UI" pitchFamily="50" charset="-128"/>
                          <a:cs typeface="Meiryo UI" pitchFamily="50" charset="-128"/>
                        </a:rPr>
                        <a:t>A</a:t>
                      </a:r>
                      <a:r>
                        <a:rPr kumimoji="1" lang="ja-JP" altLang="en-US" sz="700" dirty="0" smtClean="0">
                          <a:solidFill>
                            <a:schemeClr val="tx1"/>
                          </a:solidFill>
                          <a:latin typeface="Meiryo UI" pitchFamily="50" charset="-128"/>
                          <a:ea typeface="Meiryo UI" pitchFamily="50" charset="-128"/>
                          <a:cs typeface="Meiryo UI" pitchFamily="50" charset="-128"/>
                        </a:rPr>
                        <a:t>案</a:t>
                      </a:r>
                      <a:endParaRPr kumimoji="1" lang="ja-JP" altLang="en-US" sz="700" dirty="0">
                        <a:solidFill>
                          <a:schemeClr val="tx1"/>
                        </a:solidFill>
                        <a:latin typeface="Meiryo UI" pitchFamily="50" charset="-128"/>
                        <a:ea typeface="Meiryo UI" pitchFamily="50" charset="-128"/>
                        <a:cs typeface="Meiryo UI" pitchFamily="50" charset="-128"/>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en-US" altLang="ja-JP" sz="700" dirty="0" smtClean="0">
                          <a:solidFill>
                            <a:schemeClr val="tx1"/>
                          </a:solidFill>
                          <a:latin typeface="Meiryo UI" pitchFamily="50" charset="-128"/>
                          <a:ea typeface="Meiryo UI" pitchFamily="50" charset="-128"/>
                          <a:cs typeface="Meiryo UI" pitchFamily="50" charset="-128"/>
                        </a:rPr>
                        <a:t>4</a:t>
                      </a:r>
                      <a:r>
                        <a:rPr kumimoji="1" lang="ja-JP" altLang="en-US" sz="700" dirty="0" smtClean="0">
                          <a:solidFill>
                            <a:schemeClr val="tx1"/>
                          </a:solidFill>
                          <a:latin typeface="Meiryo UI" pitchFamily="50" charset="-128"/>
                          <a:ea typeface="Meiryo UI" pitchFamily="50" charset="-128"/>
                          <a:cs typeface="Meiryo UI" pitchFamily="50" charset="-128"/>
                        </a:rPr>
                        <a:t>区</a:t>
                      </a:r>
                      <a:r>
                        <a:rPr kumimoji="1" lang="en-US" altLang="ja-JP" sz="700" dirty="0" smtClean="0">
                          <a:solidFill>
                            <a:schemeClr val="tx1"/>
                          </a:solidFill>
                          <a:latin typeface="Meiryo UI" pitchFamily="50" charset="-128"/>
                          <a:ea typeface="Meiryo UI" pitchFamily="50" charset="-128"/>
                          <a:cs typeface="Meiryo UI" pitchFamily="50" charset="-128"/>
                        </a:rPr>
                        <a:t>B</a:t>
                      </a:r>
                      <a:r>
                        <a:rPr kumimoji="1" lang="ja-JP" altLang="en-US" sz="700" dirty="0" smtClean="0">
                          <a:solidFill>
                            <a:schemeClr val="tx1"/>
                          </a:solidFill>
                          <a:latin typeface="Meiryo UI" pitchFamily="50" charset="-128"/>
                          <a:ea typeface="Meiryo UI" pitchFamily="50" charset="-128"/>
                          <a:cs typeface="Meiryo UI" pitchFamily="50" charset="-128"/>
                        </a:rPr>
                        <a:t>案</a:t>
                      </a:r>
                      <a:endParaRPr kumimoji="1" lang="ja-JP" altLang="en-US" sz="70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en-US" altLang="ja-JP" sz="700" dirty="0" smtClean="0">
                          <a:solidFill>
                            <a:schemeClr val="tx1"/>
                          </a:solidFill>
                          <a:latin typeface="Meiryo UI" pitchFamily="50" charset="-128"/>
                          <a:ea typeface="Meiryo UI" pitchFamily="50" charset="-128"/>
                          <a:cs typeface="Meiryo UI" pitchFamily="50" charset="-128"/>
                        </a:rPr>
                        <a:t>6</a:t>
                      </a:r>
                      <a:r>
                        <a:rPr kumimoji="1" lang="ja-JP" altLang="en-US" sz="700" dirty="0" smtClean="0">
                          <a:solidFill>
                            <a:schemeClr val="tx1"/>
                          </a:solidFill>
                          <a:latin typeface="Meiryo UI" pitchFamily="50" charset="-128"/>
                          <a:ea typeface="Meiryo UI" pitchFamily="50" charset="-128"/>
                          <a:cs typeface="Meiryo UI" pitchFamily="50" charset="-128"/>
                        </a:rPr>
                        <a:t>区</a:t>
                      </a:r>
                      <a:r>
                        <a:rPr kumimoji="1" lang="en-US" altLang="ja-JP" sz="700" dirty="0" smtClean="0">
                          <a:solidFill>
                            <a:schemeClr val="tx1"/>
                          </a:solidFill>
                          <a:latin typeface="Meiryo UI" pitchFamily="50" charset="-128"/>
                          <a:ea typeface="Meiryo UI" pitchFamily="50" charset="-128"/>
                          <a:cs typeface="Meiryo UI" pitchFamily="50" charset="-128"/>
                        </a:rPr>
                        <a:t>C</a:t>
                      </a:r>
                      <a:r>
                        <a:rPr kumimoji="1" lang="ja-JP" altLang="en-US" sz="700" dirty="0" smtClean="0">
                          <a:solidFill>
                            <a:schemeClr val="tx1"/>
                          </a:solidFill>
                          <a:latin typeface="Meiryo UI" pitchFamily="50" charset="-128"/>
                          <a:ea typeface="Meiryo UI" pitchFamily="50" charset="-128"/>
                          <a:cs typeface="Meiryo UI" pitchFamily="50" charset="-128"/>
                        </a:rPr>
                        <a:t>案</a:t>
                      </a:r>
                      <a:endParaRPr kumimoji="1" lang="ja-JP" altLang="en-US" sz="70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en-US" altLang="ja-JP" sz="700" dirty="0" smtClean="0">
                          <a:solidFill>
                            <a:schemeClr val="tx1"/>
                          </a:solidFill>
                          <a:latin typeface="Meiryo UI" pitchFamily="50" charset="-128"/>
                          <a:ea typeface="Meiryo UI" pitchFamily="50" charset="-128"/>
                          <a:cs typeface="Meiryo UI" pitchFamily="50" charset="-128"/>
                        </a:rPr>
                        <a:t>6</a:t>
                      </a:r>
                      <a:r>
                        <a:rPr kumimoji="1" lang="ja-JP" altLang="en-US" sz="700" dirty="0" smtClean="0">
                          <a:solidFill>
                            <a:schemeClr val="tx1"/>
                          </a:solidFill>
                          <a:latin typeface="Meiryo UI" pitchFamily="50" charset="-128"/>
                          <a:ea typeface="Meiryo UI" pitchFamily="50" charset="-128"/>
                          <a:cs typeface="Meiryo UI" pitchFamily="50" charset="-128"/>
                        </a:rPr>
                        <a:t>区</a:t>
                      </a:r>
                      <a:r>
                        <a:rPr kumimoji="1" lang="en-US" altLang="ja-JP" sz="700" dirty="0" smtClean="0">
                          <a:solidFill>
                            <a:schemeClr val="tx1"/>
                          </a:solidFill>
                          <a:latin typeface="Meiryo UI" pitchFamily="50" charset="-128"/>
                          <a:ea typeface="Meiryo UI" pitchFamily="50" charset="-128"/>
                          <a:cs typeface="Meiryo UI" pitchFamily="50" charset="-128"/>
                        </a:rPr>
                        <a:t>D</a:t>
                      </a:r>
                      <a:r>
                        <a:rPr kumimoji="1" lang="ja-JP" altLang="en-US" sz="700" dirty="0" smtClean="0">
                          <a:solidFill>
                            <a:schemeClr val="tx1"/>
                          </a:solidFill>
                          <a:latin typeface="Meiryo UI" pitchFamily="50" charset="-128"/>
                          <a:ea typeface="Meiryo UI" pitchFamily="50" charset="-128"/>
                          <a:cs typeface="Meiryo UI" pitchFamily="50" charset="-128"/>
                        </a:rPr>
                        <a:t>案</a:t>
                      </a:r>
                      <a:endParaRPr kumimoji="1" lang="ja-JP" altLang="en-US" sz="70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en-US" altLang="ja-JP" sz="700" dirty="0" smtClean="0">
                          <a:solidFill>
                            <a:schemeClr val="tx1"/>
                          </a:solidFill>
                          <a:latin typeface="Meiryo UI" pitchFamily="50" charset="-128"/>
                          <a:ea typeface="Meiryo UI" pitchFamily="50" charset="-128"/>
                          <a:cs typeface="Meiryo UI" pitchFamily="50" charset="-128"/>
                        </a:rPr>
                        <a:t>4</a:t>
                      </a:r>
                      <a:r>
                        <a:rPr kumimoji="1" lang="ja-JP" altLang="en-US" sz="700" dirty="0" smtClean="0">
                          <a:solidFill>
                            <a:schemeClr val="tx1"/>
                          </a:solidFill>
                          <a:latin typeface="Meiryo UI" pitchFamily="50" charset="-128"/>
                          <a:ea typeface="Meiryo UI" pitchFamily="50" charset="-128"/>
                          <a:cs typeface="Meiryo UI" pitchFamily="50" charset="-128"/>
                        </a:rPr>
                        <a:t>区</a:t>
                      </a:r>
                      <a:r>
                        <a:rPr kumimoji="1" lang="en-US" altLang="ja-JP" sz="700" dirty="0" smtClean="0">
                          <a:solidFill>
                            <a:schemeClr val="tx1"/>
                          </a:solidFill>
                          <a:latin typeface="Meiryo UI" pitchFamily="50" charset="-128"/>
                          <a:ea typeface="Meiryo UI" pitchFamily="50" charset="-128"/>
                          <a:cs typeface="Meiryo UI" pitchFamily="50" charset="-128"/>
                        </a:rPr>
                        <a:t>A</a:t>
                      </a:r>
                      <a:r>
                        <a:rPr kumimoji="1" lang="ja-JP" altLang="en-US" sz="700" dirty="0" smtClean="0">
                          <a:solidFill>
                            <a:schemeClr val="tx1"/>
                          </a:solidFill>
                          <a:latin typeface="Meiryo UI" pitchFamily="50" charset="-128"/>
                          <a:ea typeface="Meiryo UI" pitchFamily="50" charset="-128"/>
                          <a:cs typeface="Meiryo UI" pitchFamily="50" charset="-128"/>
                        </a:rPr>
                        <a:t>案</a:t>
                      </a:r>
                      <a:endParaRPr kumimoji="1" lang="ja-JP" altLang="en-US" sz="70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en-US" altLang="ja-JP" sz="700" dirty="0" smtClean="0">
                          <a:solidFill>
                            <a:schemeClr val="tx1"/>
                          </a:solidFill>
                          <a:latin typeface="Meiryo UI" pitchFamily="50" charset="-128"/>
                          <a:ea typeface="Meiryo UI" pitchFamily="50" charset="-128"/>
                          <a:cs typeface="Meiryo UI" pitchFamily="50" charset="-128"/>
                        </a:rPr>
                        <a:t>4</a:t>
                      </a:r>
                      <a:r>
                        <a:rPr kumimoji="1" lang="ja-JP" altLang="en-US" sz="700" dirty="0" smtClean="0">
                          <a:solidFill>
                            <a:schemeClr val="tx1"/>
                          </a:solidFill>
                          <a:latin typeface="Meiryo UI" pitchFamily="50" charset="-128"/>
                          <a:ea typeface="Meiryo UI" pitchFamily="50" charset="-128"/>
                          <a:cs typeface="Meiryo UI" pitchFamily="50" charset="-128"/>
                        </a:rPr>
                        <a:t>区</a:t>
                      </a:r>
                      <a:r>
                        <a:rPr kumimoji="1" lang="en-US" altLang="ja-JP" sz="700" dirty="0" smtClean="0">
                          <a:solidFill>
                            <a:schemeClr val="tx1"/>
                          </a:solidFill>
                          <a:latin typeface="Meiryo UI" pitchFamily="50" charset="-128"/>
                          <a:ea typeface="Meiryo UI" pitchFamily="50" charset="-128"/>
                          <a:cs typeface="Meiryo UI" pitchFamily="50" charset="-128"/>
                        </a:rPr>
                        <a:t>B</a:t>
                      </a:r>
                      <a:r>
                        <a:rPr kumimoji="1" lang="ja-JP" altLang="en-US" sz="700" dirty="0" smtClean="0">
                          <a:solidFill>
                            <a:schemeClr val="tx1"/>
                          </a:solidFill>
                          <a:latin typeface="Meiryo UI" pitchFamily="50" charset="-128"/>
                          <a:ea typeface="Meiryo UI" pitchFamily="50" charset="-128"/>
                          <a:cs typeface="Meiryo UI" pitchFamily="50" charset="-128"/>
                        </a:rPr>
                        <a:t>案</a:t>
                      </a:r>
                      <a:endParaRPr kumimoji="1" lang="ja-JP" altLang="en-US" sz="70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en-US" altLang="ja-JP" sz="700" dirty="0" smtClean="0">
                          <a:solidFill>
                            <a:schemeClr val="tx1"/>
                          </a:solidFill>
                          <a:latin typeface="Meiryo UI" pitchFamily="50" charset="-128"/>
                          <a:ea typeface="Meiryo UI" pitchFamily="50" charset="-128"/>
                          <a:cs typeface="Meiryo UI" pitchFamily="50" charset="-128"/>
                        </a:rPr>
                        <a:t>6</a:t>
                      </a:r>
                      <a:r>
                        <a:rPr kumimoji="1" lang="ja-JP" altLang="en-US" sz="700" dirty="0" smtClean="0">
                          <a:solidFill>
                            <a:schemeClr val="tx1"/>
                          </a:solidFill>
                          <a:latin typeface="Meiryo UI" pitchFamily="50" charset="-128"/>
                          <a:ea typeface="Meiryo UI" pitchFamily="50" charset="-128"/>
                          <a:cs typeface="Meiryo UI" pitchFamily="50" charset="-128"/>
                        </a:rPr>
                        <a:t>区</a:t>
                      </a:r>
                      <a:r>
                        <a:rPr kumimoji="1" lang="en-US" altLang="ja-JP" sz="700" dirty="0" smtClean="0">
                          <a:solidFill>
                            <a:schemeClr val="tx1"/>
                          </a:solidFill>
                          <a:latin typeface="Meiryo UI" pitchFamily="50" charset="-128"/>
                          <a:ea typeface="Meiryo UI" pitchFamily="50" charset="-128"/>
                          <a:cs typeface="Meiryo UI" pitchFamily="50" charset="-128"/>
                        </a:rPr>
                        <a:t>C</a:t>
                      </a:r>
                      <a:r>
                        <a:rPr kumimoji="1" lang="ja-JP" altLang="en-US" sz="700" dirty="0" smtClean="0">
                          <a:solidFill>
                            <a:schemeClr val="tx1"/>
                          </a:solidFill>
                          <a:latin typeface="Meiryo UI" pitchFamily="50" charset="-128"/>
                          <a:ea typeface="Meiryo UI" pitchFamily="50" charset="-128"/>
                          <a:cs typeface="Meiryo UI" pitchFamily="50" charset="-128"/>
                        </a:rPr>
                        <a:t>案</a:t>
                      </a:r>
                      <a:endParaRPr kumimoji="1" lang="ja-JP" altLang="en-US" sz="70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en-US" altLang="ja-JP" sz="700" dirty="0" smtClean="0">
                          <a:solidFill>
                            <a:schemeClr val="tx1"/>
                          </a:solidFill>
                          <a:latin typeface="Meiryo UI" pitchFamily="50" charset="-128"/>
                          <a:ea typeface="Meiryo UI" pitchFamily="50" charset="-128"/>
                          <a:cs typeface="Meiryo UI" pitchFamily="50" charset="-128"/>
                        </a:rPr>
                        <a:t>6</a:t>
                      </a:r>
                      <a:r>
                        <a:rPr kumimoji="1" lang="ja-JP" altLang="en-US" sz="700" dirty="0" smtClean="0">
                          <a:solidFill>
                            <a:schemeClr val="tx1"/>
                          </a:solidFill>
                          <a:latin typeface="Meiryo UI" pitchFamily="50" charset="-128"/>
                          <a:ea typeface="Meiryo UI" pitchFamily="50" charset="-128"/>
                          <a:cs typeface="Meiryo UI" pitchFamily="50" charset="-128"/>
                        </a:rPr>
                        <a:t>区</a:t>
                      </a:r>
                      <a:r>
                        <a:rPr kumimoji="1" lang="en-US" altLang="ja-JP" sz="700" dirty="0" smtClean="0">
                          <a:solidFill>
                            <a:schemeClr val="tx1"/>
                          </a:solidFill>
                          <a:latin typeface="Meiryo UI" pitchFamily="50" charset="-128"/>
                          <a:ea typeface="Meiryo UI" pitchFamily="50" charset="-128"/>
                          <a:cs typeface="Meiryo UI" pitchFamily="50" charset="-128"/>
                        </a:rPr>
                        <a:t>D</a:t>
                      </a:r>
                      <a:r>
                        <a:rPr kumimoji="1" lang="ja-JP" altLang="en-US" sz="700" dirty="0" smtClean="0">
                          <a:solidFill>
                            <a:schemeClr val="tx1"/>
                          </a:solidFill>
                          <a:latin typeface="Meiryo UI" pitchFamily="50" charset="-128"/>
                          <a:ea typeface="Meiryo UI" pitchFamily="50" charset="-128"/>
                          <a:cs typeface="Meiryo UI" pitchFamily="50" charset="-128"/>
                        </a:rPr>
                        <a:t>案</a:t>
                      </a:r>
                      <a:endParaRPr kumimoji="1" lang="ja-JP" altLang="en-US" sz="70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en-US" altLang="ja-JP" sz="700" dirty="0" smtClean="0">
                          <a:solidFill>
                            <a:schemeClr val="tx1"/>
                          </a:solidFill>
                          <a:latin typeface="Meiryo UI" pitchFamily="50" charset="-128"/>
                          <a:ea typeface="Meiryo UI" pitchFamily="50" charset="-128"/>
                          <a:cs typeface="Meiryo UI" pitchFamily="50" charset="-128"/>
                        </a:rPr>
                        <a:t>4</a:t>
                      </a:r>
                      <a:r>
                        <a:rPr kumimoji="1" lang="ja-JP" altLang="en-US" sz="700" dirty="0" smtClean="0">
                          <a:solidFill>
                            <a:schemeClr val="tx1"/>
                          </a:solidFill>
                          <a:latin typeface="Meiryo UI" pitchFamily="50" charset="-128"/>
                          <a:ea typeface="Meiryo UI" pitchFamily="50" charset="-128"/>
                          <a:cs typeface="Meiryo UI" pitchFamily="50" charset="-128"/>
                        </a:rPr>
                        <a:t>区</a:t>
                      </a:r>
                      <a:r>
                        <a:rPr kumimoji="1" lang="en-US" altLang="ja-JP" sz="700" dirty="0" smtClean="0">
                          <a:solidFill>
                            <a:schemeClr val="tx1"/>
                          </a:solidFill>
                          <a:latin typeface="Meiryo UI" pitchFamily="50" charset="-128"/>
                          <a:ea typeface="Meiryo UI" pitchFamily="50" charset="-128"/>
                          <a:cs typeface="Meiryo UI" pitchFamily="50" charset="-128"/>
                        </a:rPr>
                        <a:t>A</a:t>
                      </a:r>
                      <a:r>
                        <a:rPr kumimoji="1" lang="ja-JP" altLang="en-US" sz="700" dirty="0" smtClean="0">
                          <a:solidFill>
                            <a:schemeClr val="tx1"/>
                          </a:solidFill>
                          <a:latin typeface="Meiryo UI" pitchFamily="50" charset="-128"/>
                          <a:ea typeface="Meiryo UI" pitchFamily="50" charset="-128"/>
                          <a:cs typeface="Meiryo UI" pitchFamily="50" charset="-128"/>
                        </a:rPr>
                        <a:t>案</a:t>
                      </a:r>
                      <a:endParaRPr kumimoji="1" lang="ja-JP" altLang="en-US" sz="70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en-US" altLang="ja-JP" sz="700" dirty="0" smtClean="0">
                          <a:solidFill>
                            <a:schemeClr val="tx1"/>
                          </a:solidFill>
                          <a:latin typeface="Meiryo UI" pitchFamily="50" charset="-128"/>
                          <a:ea typeface="Meiryo UI" pitchFamily="50" charset="-128"/>
                          <a:cs typeface="Meiryo UI" pitchFamily="50" charset="-128"/>
                        </a:rPr>
                        <a:t>4</a:t>
                      </a:r>
                      <a:r>
                        <a:rPr kumimoji="1" lang="ja-JP" altLang="en-US" sz="700" dirty="0" smtClean="0">
                          <a:solidFill>
                            <a:schemeClr val="tx1"/>
                          </a:solidFill>
                          <a:latin typeface="Meiryo UI" pitchFamily="50" charset="-128"/>
                          <a:ea typeface="Meiryo UI" pitchFamily="50" charset="-128"/>
                          <a:cs typeface="Meiryo UI" pitchFamily="50" charset="-128"/>
                        </a:rPr>
                        <a:t>区</a:t>
                      </a:r>
                      <a:r>
                        <a:rPr kumimoji="1" lang="en-US" altLang="ja-JP" sz="700" dirty="0" smtClean="0">
                          <a:solidFill>
                            <a:schemeClr val="tx1"/>
                          </a:solidFill>
                          <a:latin typeface="Meiryo UI" pitchFamily="50" charset="-128"/>
                          <a:ea typeface="Meiryo UI" pitchFamily="50" charset="-128"/>
                          <a:cs typeface="Meiryo UI" pitchFamily="50" charset="-128"/>
                        </a:rPr>
                        <a:t>B</a:t>
                      </a:r>
                      <a:r>
                        <a:rPr kumimoji="1" lang="ja-JP" altLang="en-US" sz="700" dirty="0" smtClean="0">
                          <a:solidFill>
                            <a:schemeClr val="tx1"/>
                          </a:solidFill>
                          <a:latin typeface="Meiryo UI" pitchFamily="50" charset="-128"/>
                          <a:ea typeface="Meiryo UI" pitchFamily="50" charset="-128"/>
                          <a:cs typeface="Meiryo UI" pitchFamily="50" charset="-128"/>
                        </a:rPr>
                        <a:t>案</a:t>
                      </a:r>
                      <a:endParaRPr kumimoji="1" lang="ja-JP" altLang="en-US" sz="70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en-US" altLang="ja-JP" sz="700" dirty="0" smtClean="0">
                          <a:solidFill>
                            <a:schemeClr val="tx1"/>
                          </a:solidFill>
                          <a:latin typeface="Meiryo UI" pitchFamily="50" charset="-128"/>
                          <a:ea typeface="Meiryo UI" pitchFamily="50" charset="-128"/>
                          <a:cs typeface="Meiryo UI" pitchFamily="50" charset="-128"/>
                        </a:rPr>
                        <a:t>6</a:t>
                      </a:r>
                      <a:r>
                        <a:rPr kumimoji="1" lang="ja-JP" altLang="en-US" sz="700" dirty="0" smtClean="0">
                          <a:solidFill>
                            <a:schemeClr val="tx1"/>
                          </a:solidFill>
                          <a:latin typeface="Meiryo UI" pitchFamily="50" charset="-128"/>
                          <a:ea typeface="Meiryo UI" pitchFamily="50" charset="-128"/>
                          <a:cs typeface="Meiryo UI" pitchFamily="50" charset="-128"/>
                        </a:rPr>
                        <a:t>区</a:t>
                      </a:r>
                      <a:r>
                        <a:rPr kumimoji="1" lang="en-US" altLang="ja-JP" sz="700" dirty="0" smtClean="0">
                          <a:solidFill>
                            <a:schemeClr val="tx1"/>
                          </a:solidFill>
                          <a:latin typeface="Meiryo UI" pitchFamily="50" charset="-128"/>
                          <a:ea typeface="Meiryo UI" pitchFamily="50" charset="-128"/>
                          <a:cs typeface="Meiryo UI" pitchFamily="50" charset="-128"/>
                        </a:rPr>
                        <a:t>C</a:t>
                      </a:r>
                      <a:r>
                        <a:rPr kumimoji="1" lang="ja-JP" altLang="en-US" sz="700" dirty="0" smtClean="0">
                          <a:solidFill>
                            <a:schemeClr val="tx1"/>
                          </a:solidFill>
                          <a:latin typeface="Meiryo UI" pitchFamily="50" charset="-128"/>
                          <a:ea typeface="Meiryo UI" pitchFamily="50" charset="-128"/>
                          <a:cs typeface="Meiryo UI" pitchFamily="50" charset="-128"/>
                        </a:rPr>
                        <a:t>案</a:t>
                      </a:r>
                      <a:endParaRPr kumimoji="1" lang="ja-JP" altLang="en-US" sz="70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en-US" altLang="ja-JP" sz="700" dirty="0" smtClean="0">
                          <a:solidFill>
                            <a:schemeClr val="tx1"/>
                          </a:solidFill>
                          <a:latin typeface="Meiryo UI" pitchFamily="50" charset="-128"/>
                          <a:ea typeface="Meiryo UI" pitchFamily="50" charset="-128"/>
                          <a:cs typeface="Meiryo UI" pitchFamily="50" charset="-128"/>
                        </a:rPr>
                        <a:t>6</a:t>
                      </a:r>
                      <a:r>
                        <a:rPr kumimoji="1" lang="ja-JP" altLang="en-US" sz="700" dirty="0" smtClean="0">
                          <a:solidFill>
                            <a:schemeClr val="tx1"/>
                          </a:solidFill>
                          <a:latin typeface="Meiryo UI" pitchFamily="50" charset="-128"/>
                          <a:ea typeface="Meiryo UI" pitchFamily="50" charset="-128"/>
                          <a:cs typeface="Meiryo UI" pitchFamily="50" charset="-128"/>
                        </a:rPr>
                        <a:t>区</a:t>
                      </a:r>
                      <a:r>
                        <a:rPr kumimoji="1" lang="en-US" altLang="ja-JP" sz="700" dirty="0" smtClean="0">
                          <a:solidFill>
                            <a:schemeClr val="tx1"/>
                          </a:solidFill>
                          <a:latin typeface="Meiryo UI" pitchFamily="50" charset="-128"/>
                          <a:ea typeface="Meiryo UI" pitchFamily="50" charset="-128"/>
                          <a:cs typeface="Meiryo UI" pitchFamily="50" charset="-128"/>
                        </a:rPr>
                        <a:t>D</a:t>
                      </a:r>
                      <a:r>
                        <a:rPr kumimoji="1" lang="ja-JP" altLang="en-US" sz="700" dirty="0" smtClean="0">
                          <a:solidFill>
                            <a:schemeClr val="tx1"/>
                          </a:solidFill>
                          <a:latin typeface="Meiryo UI" pitchFamily="50" charset="-128"/>
                          <a:ea typeface="Meiryo UI" pitchFamily="50" charset="-128"/>
                          <a:cs typeface="Meiryo UI" pitchFamily="50" charset="-128"/>
                        </a:rPr>
                        <a:t>案</a:t>
                      </a:r>
                      <a:endParaRPr kumimoji="1" lang="ja-JP" altLang="en-US" sz="70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69210">
                <a:tc>
                  <a:txBody>
                    <a:bodyPr/>
                    <a:lstStyle/>
                    <a:p>
                      <a:pPr algn="ctr"/>
                      <a:r>
                        <a:rPr kumimoji="1" lang="ja-JP" altLang="en-US" sz="1050" dirty="0" smtClean="0">
                          <a:latin typeface="Meiryo UI" pitchFamily="50" charset="-128"/>
                          <a:ea typeface="Meiryo UI" pitchFamily="50" charset="-128"/>
                          <a:cs typeface="Meiryo UI" pitchFamily="50" charset="-128"/>
                        </a:rPr>
                        <a:t>改革効果額（未反映分）</a:t>
                      </a:r>
                      <a:endParaRPr kumimoji="1" lang="ja-JP" altLang="en-US" sz="1050" dirty="0">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tcPr>
                </a:tc>
                <a:tc>
                  <a:txBody>
                    <a:bodyPr/>
                    <a:lstStyle/>
                    <a:p>
                      <a:pPr algn="ctr"/>
                      <a:r>
                        <a:rPr kumimoji="1" lang="en-US" altLang="ja-JP" sz="1000" dirty="0" smtClean="0">
                          <a:solidFill>
                            <a:schemeClr val="tx1"/>
                          </a:solidFill>
                          <a:latin typeface="Meiryo UI" pitchFamily="50" charset="-128"/>
                          <a:ea typeface="Meiryo UI" pitchFamily="50" charset="-128"/>
                          <a:cs typeface="Meiryo UI" pitchFamily="50" charset="-128"/>
                        </a:rPr>
                        <a:t>16</a:t>
                      </a:r>
                      <a:endParaRPr kumimoji="1" lang="ja-JP" altLang="en-US" sz="100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tcPr>
                </a:tc>
                <a:tc gridSpan="4">
                  <a:txBody>
                    <a:bodyPr/>
                    <a:lstStyle/>
                    <a:p>
                      <a:pPr algn="ctr"/>
                      <a:r>
                        <a:rPr kumimoji="1" lang="en-US" altLang="ja-JP" sz="1000" dirty="0" smtClean="0">
                          <a:solidFill>
                            <a:schemeClr val="tx1"/>
                          </a:solidFill>
                          <a:latin typeface="Meiryo UI" pitchFamily="50" charset="-128"/>
                          <a:ea typeface="Meiryo UI" pitchFamily="50" charset="-128"/>
                          <a:cs typeface="Meiryo UI" pitchFamily="50" charset="-128"/>
                        </a:rPr>
                        <a:t>10</a:t>
                      </a:r>
                      <a:endParaRPr kumimoji="1" lang="ja-JP" altLang="en-US" sz="100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tcPr>
                </a:tc>
                <a:tc hMerge="1">
                  <a:txBody>
                    <a:bodyPr/>
                    <a:lstStyle/>
                    <a:p>
                      <a:endParaRPr kumimoji="1" lang="ja-JP" altLang="en-US"/>
                    </a:p>
                  </a:txBody>
                  <a:tcPr/>
                </a:tc>
                <a:tc hMerge="1">
                  <a:txBody>
                    <a:bodyPr/>
                    <a:lstStyle/>
                    <a:p>
                      <a:pPr algn="ctr"/>
                      <a:endParaRPr kumimoji="1" lang="ja-JP" altLang="en-US" sz="105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tcPr>
                </a:tc>
                <a:tc hMerge="1">
                  <a:txBody>
                    <a:bodyPr/>
                    <a:lstStyle/>
                    <a:p>
                      <a:pPr algn="ctr"/>
                      <a:endParaRPr kumimoji="1" lang="ja-JP" altLang="en-US" sz="105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tcPr>
                </a:tc>
                <a:tc gridSpan="4">
                  <a:txBody>
                    <a:bodyPr/>
                    <a:lstStyle/>
                    <a:p>
                      <a:pPr algn="ctr"/>
                      <a:r>
                        <a:rPr kumimoji="1" lang="en-US" altLang="ja-JP" sz="1000" dirty="0" smtClean="0">
                          <a:solidFill>
                            <a:schemeClr val="tx1"/>
                          </a:solidFill>
                          <a:latin typeface="Meiryo UI" pitchFamily="50" charset="-128"/>
                          <a:ea typeface="Meiryo UI" pitchFamily="50" charset="-128"/>
                          <a:cs typeface="Meiryo UI" pitchFamily="50" charset="-128"/>
                        </a:rPr>
                        <a:t>13</a:t>
                      </a:r>
                      <a:endParaRPr kumimoji="1" lang="ja-JP" altLang="en-US" sz="100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000" dirty="0" smtClean="0">
                          <a:solidFill>
                            <a:schemeClr val="tx1"/>
                          </a:solidFill>
                          <a:latin typeface="Meiryo UI" pitchFamily="50" charset="-128"/>
                          <a:ea typeface="Meiryo UI" pitchFamily="50" charset="-128"/>
                          <a:cs typeface="Meiryo UI" pitchFamily="50" charset="-128"/>
                        </a:rPr>
                        <a:t>13</a:t>
                      </a:r>
                      <a:endParaRPr kumimoji="1" lang="ja-JP" altLang="en-US" sz="100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26205">
                <a:tc>
                  <a:txBody>
                    <a:bodyPr/>
                    <a:lstStyle/>
                    <a:p>
                      <a:pPr algn="ctr"/>
                      <a:r>
                        <a:rPr kumimoji="1" lang="ja-JP" altLang="en-US" sz="1050" dirty="0" smtClean="0">
                          <a:latin typeface="Meiryo UI" pitchFamily="50" charset="-128"/>
                          <a:ea typeface="Meiryo UI" pitchFamily="50" charset="-128"/>
                          <a:cs typeface="Meiryo UI" pitchFamily="50" charset="-128"/>
                        </a:rPr>
                        <a:t>組織体制の影響額</a:t>
                      </a:r>
                      <a:endParaRPr kumimoji="1" lang="ja-JP" altLang="en-US" sz="1050" dirty="0">
                        <a:latin typeface="Meiryo UI" pitchFamily="50" charset="-128"/>
                        <a:ea typeface="Meiryo UI" pitchFamily="50" charset="-128"/>
                        <a:cs typeface="Meiryo UI" pitchFamily="50" charset="-128"/>
                      </a:endParaRPr>
                    </a:p>
                  </a:txBody>
                  <a:tcPr/>
                </a:tc>
                <a:tc>
                  <a:txBody>
                    <a:bodyPr/>
                    <a:lstStyle/>
                    <a:p>
                      <a:pPr algn="ctr"/>
                      <a:r>
                        <a:rPr kumimoji="1" lang="en-US" altLang="ja-JP" sz="1000" dirty="0" smtClean="0">
                          <a:solidFill>
                            <a:schemeClr val="tx1"/>
                          </a:solidFill>
                          <a:latin typeface="Meiryo UI" pitchFamily="50" charset="-128"/>
                          <a:ea typeface="Meiryo UI" pitchFamily="50" charset="-128"/>
                          <a:cs typeface="Meiryo UI" pitchFamily="50" charset="-128"/>
                        </a:rPr>
                        <a:t>-</a:t>
                      </a:r>
                      <a:endParaRPr kumimoji="1" lang="ja-JP" altLang="en-US" sz="1000" dirty="0">
                        <a:solidFill>
                          <a:schemeClr val="tx1"/>
                        </a:solidFill>
                        <a:latin typeface="Meiryo UI" pitchFamily="50" charset="-128"/>
                        <a:ea typeface="Meiryo UI" pitchFamily="50" charset="-128"/>
                        <a:cs typeface="Meiryo UI" pitchFamily="50" charset="-128"/>
                      </a:endParaRPr>
                    </a:p>
                  </a:txBody>
                  <a:tcPr/>
                </a:tc>
                <a:tc gridSpan="4">
                  <a:txBody>
                    <a:bodyPr/>
                    <a:lstStyle/>
                    <a:p>
                      <a:pPr algn="ctr"/>
                      <a:r>
                        <a:rPr kumimoji="1" lang="en-US" altLang="ja-JP" sz="1000" dirty="0" smtClean="0">
                          <a:solidFill>
                            <a:schemeClr val="tx1"/>
                          </a:solidFill>
                          <a:latin typeface="Meiryo UI" pitchFamily="50" charset="-128"/>
                          <a:ea typeface="Meiryo UI" pitchFamily="50" charset="-128"/>
                          <a:cs typeface="Meiryo UI" pitchFamily="50" charset="-128"/>
                        </a:rPr>
                        <a:t>-</a:t>
                      </a:r>
                      <a:endParaRPr kumimoji="1" lang="ja-JP" altLang="en-US" sz="1000" dirty="0">
                        <a:solidFill>
                          <a:schemeClr val="tx1"/>
                        </a:solidFill>
                        <a:latin typeface="Meiryo UI" pitchFamily="50" charset="-128"/>
                        <a:ea typeface="Meiryo UI" pitchFamily="50" charset="-128"/>
                        <a:cs typeface="Meiryo UI" pitchFamily="50" charset="-128"/>
                      </a:endParaRPr>
                    </a:p>
                  </a:txBody>
                  <a:tcPr/>
                </a:tc>
                <a:tc hMerge="1">
                  <a:txBody>
                    <a:bodyPr/>
                    <a:lstStyle/>
                    <a:p>
                      <a:endParaRPr kumimoji="1" lang="ja-JP" altLang="en-US"/>
                    </a:p>
                  </a:txBody>
                  <a:tcPr/>
                </a:tc>
                <a:tc hMerge="1">
                  <a:txBody>
                    <a:bodyPr/>
                    <a:lstStyle/>
                    <a:p>
                      <a:pPr algn="ctr"/>
                      <a:endParaRPr kumimoji="1" lang="ja-JP" altLang="en-US" sz="1050" dirty="0">
                        <a:solidFill>
                          <a:schemeClr val="tx1"/>
                        </a:solidFill>
                        <a:latin typeface="Meiryo UI" pitchFamily="50" charset="-128"/>
                        <a:ea typeface="Meiryo UI" pitchFamily="50" charset="-128"/>
                        <a:cs typeface="Meiryo UI" pitchFamily="50" charset="-128"/>
                      </a:endParaRPr>
                    </a:p>
                  </a:txBody>
                  <a:tcPr/>
                </a:tc>
                <a:tc hMerge="1">
                  <a:txBody>
                    <a:bodyPr/>
                    <a:lstStyle/>
                    <a:p>
                      <a:pPr algn="ctr"/>
                      <a:endParaRPr kumimoji="1" lang="ja-JP" altLang="en-US" sz="1050" dirty="0">
                        <a:solidFill>
                          <a:schemeClr val="tx1"/>
                        </a:solidFill>
                        <a:latin typeface="Meiryo UI" pitchFamily="50" charset="-128"/>
                        <a:ea typeface="Meiryo UI" pitchFamily="50" charset="-128"/>
                        <a:cs typeface="Meiryo UI" pitchFamily="50" charset="-128"/>
                      </a:endParaRPr>
                    </a:p>
                  </a:txBody>
                  <a:tcPr/>
                </a:tc>
                <a:tc gridSpan="2">
                  <a:txBody>
                    <a:bodyP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a:t>
                      </a:r>
                      <a:r>
                        <a:rPr kumimoji="1" lang="en-US" altLang="ja-JP" sz="1000" dirty="0" smtClean="0">
                          <a:solidFill>
                            <a:schemeClr val="tx1"/>
                          </a:solidFill>
                          <a:latin typeface="Meiryo UI" pitchFamily="50" charset="-128"/>
                          <a:ea typeface="Meiryo UI" pitchFamily="50" charset="-128"/>
                          <a:cs typeface="Meiryo UI" pitchFamily="50" charset="-128"/>
                        </a:rPr>
                        <a:t>0.4</a:t>
                      </a:r>
                      <a:endParaRPr kumimoji="1" lang="ja-JP" altLang="en-US" sz="1000" dirty="0">
                        <a:solidFill>
                          <a:schemeClr val="tx1"/>
                        </a:solidFill>
                        <a:latin typeface="Meiryo UI" pitchFamily="50" charset="-128"/>
                        <a:ea typeface="Meiryo UI" pitchFamily="50" charset="-128"/>
                        <a:cs typeface="Meiryo UI" pitchFamily="50" charset="-128"/>
                      </a:endParaRPr>
                    </a:p>
                  </a:txBody>
                  <a:tcPr/>
                </a:tc>
                <a:tc hMerge="1">
                  <a:txBody>
                    <a:bodyPr/>
                    <a:lstStyle/>
                    <a:p>
                      <a:endParaRPr kumimoji="1" lang="ja-JP" altLang="en-US"/>
                    </a:p>
                  </a:txBody>
                  <a:tcPr/>
                </a:tc>
                <a:tc gridSpan="2">
                  <a:txBody>
                    <a:bodyP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a:t>
                      </a:r>
                      <a:r>
                        <a:rPr kumimoji="1" lang="en-US" altLang="ja-JP" sz="1000" dirty="0" smtClean="0">
                          <a:solidFill>
                            <a:schemeClr val="tx1"/>
                          </a:solidFill>
                          <a:latin typeface="Meiryo UI" pitchFamily="50" charset="-128"/>
                          <a:ea typeface="Meiryo UI" pitchFamily="50" charset="-128"/>
                          <a:cs typeface="Meiryo UI" pitchFamily="50" charset="-128"/>
                        </a:rPr>
                        <a:t>1.4</a:t>
                      </a:r>
                      <a:endParaRPr kumimoji="1" lang="ja-JP" altLang="en-US" sz="1000" dirty="0">
                        <a:solidFill>
                          <a:schemeClr val="tx1"/>
                        </a:solidFill>
                        <a:latin typeface="Meiryo UI" pitchFamily="50" charset="-128"/>
                        <a:ea typeface="Meiryo UI" pitchFamily="50" charset="-128"/>
                        <a:cs typeface="Meiryo UI" pitchFamily="50" charset="-128"/>
                      </a:endParaRPr>
                    </a:p>
                  </a:txBody>
                  <a:tcPr/>
                </a:tc>
                <a:tc hMerge="1">
                  <a:txBody>
                    <a:bodyPr/>
                    <a:lstStyle/>
                    <a:p>
                      <a:endParaRPr kumimoji="1" lang="ja-JP" altLang="en-US"/>
                    </a:p>
                  </a:txBody>
                  <a:tcPr/>
                </a:tc>
                <a:tc gridSpan="2">
                  <a:txBody>
                    <a:bodyP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a:t>
                      </a:r>
                      <a:r>
                        <a:rPr kumimoji="1" lang="en-US" altLang="ja-JP" sz="1000" dirty="0" smtClean="0">
                          <a:solidFill>
                            <a:schemeClr val="tx1"/>
                          </a:solidFill>
                          <a:latin typeface="Meiryo UI" pitchFamily="50" charset="-128"/>
                          <a:ea typeface="Meiryo UI" pitchFamily="50" charset="-128"/>
                          <a:cs typeface="Meiryo UI" pitchFamily="50" charset="-128"/>
                        </a:rPr>
                        <a:t>0.8</a:t>
                      </a:r>
                      <a:endParaRPr kumimoji="1" lang="ja-JP" altLang="en-US" sz="1000" dirty="0">
                        <a:solidFill>
                          <a:schemeClr val="tx1"/>
                        </a:solidFill>
                        <a:latin typeface="Meiryo UI" pitchFamily="50" charset="-128"/>
                        <a:ea typeface="Meiryo UI" pitchFamily="50" charset="-128"/>
                        <a:cs typeface="Meiryo UI" pitchFamily="50" charset="-128"/>
                      </a:endParaRPr>
                    </a:p>
                  </a:txBody>
                  <a:tcPr/>
                </a:tc>
                <a:tc hMerge="1">
                  <a:txBody>
                    <a:bodyPr/>
                    <a:lstStyle/>
                    <a:p>
                      <a:endParaRPr kumimoji="1" lang="ja-JP" altLang="en-US"/>
                    </a:p>
                  </a:txBody>
                  <a:tcPr/>
                </a:tc>
                <a:tc gridSpan="2">
                  <a:txBody>
                    <a:bodyP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a:t>
                      </a:r>
                      <a:r>
                        <a:rPr kumimoji="1" lang="en-US" altLang="ja-JP" sz="1000" dirty="0" smtClean="0">
                          <a:solidFill>
                            <a:schemeClr val="tx1"/>
                          </a:solidFill>
                          <a:latin typeface="Meiryo UI" pitchFamily="50" charset="-128"/>
                          <a:ea typeface="Meiryo UI" pitchFamily="50" charset="-128"/>
                          <a:cs typeface="Meiryo UI" pitchFamily="50" charset="-128"/>
                        </a:rPr>
                        <a:t>3</a:t>
                      </a:r>
                      <a:endParaRPr kumimoji="1" lang="ja-JP" altLang="en-US" sz="1000" dirty="0">
                        <a:solidFill>
                          <a:schemeClr val="tx1"/>
                        </a:solidFill>
                        <a:latin typeface="Meiryo UI" pitchFamily="50" charset="-128"/>
                        <a:ea typeface="Meiryo UI" pitchFamily="50" charset="-128"/>
                        <a:cs typeface="Meiryo UI" pitchFamily="50" charset="-128"/>
                      </a:endParaRPr>
                    </a:p>
                  </a:txBody>
                  <a:tcPr/>
                </a:tc>
                <a:tc hMerge="1">
                  <a:txBody>
                    <a:bodyPr/>
                    <a:lstStyle/>
                    <a:p>
                      <a:endParaRPr kumimoji="1" lang="ja-JP" altLang="en-US"/>
                    </a:p>
                  </a:txBody>
                  <a:tcPr/>
                </a:tc>
              </a:tr>
              <a:tr h="226205">
                <a:tc>
                  <a:txBody>
                    <a:bodyPr/>
                    <a:lstStyle/>
                    <a:p>
                      <a:pPr algn="ctr"/>
                      <a:r>
                        <a:rPr kumimoji="1" lang="ja-JP" altLang="en-US" sz="1050" dirty="0" smtClean="0">
                          <a:latin typeface="Meiryo UI" pitchFamily="50" charset="-128"/>
                          <a:ea typeface="Meiryo UI" pitchFamily="50" charset="-128"/>
                          <a:cs typeface="Meiryo UI" pitchFamily="50" charset="-128"/>
                        </a:rPr>
                        <a:t>設置コスト</a:t>
                      </a:r>
                      <a:endParaRPr kumimoji="1" lang="ja-JP" altLang="en-US" sz="1050" dirty="0">
                        <a:latin typeface="Meiryo UI" pitchFamily="50" charset="-128"/>
                        <a:ea typeface="Meiryo UI" pitchFamily="50" charset="-128"/>
                        <a:cs typeface="Meiryo UI" pitchFamily="50" charset="-128"/>
                      </a:endParaRPr>
                    </a:p>
                  </a:txBody>
                  <a:tcPr/>
                </a:tc>
                <a:tc>
                  <a:txBody>
                    <a:bodyPr/>
                    <a:lstStyle/>
                    <a:p>
                      <a:pPr algn="ctr"/>
                      <a:endParaRPr kumimoji="1" lang="ja-JP" altLang="en-US" sz="1000" dirty="0">
                        <a:solidFill>
                          <a:schemeClr val="tx1"/>
                        </a:solidFill>
                        <a:latin typeface="Meiryo UI" pitchFamily="50" charset="-128"/>
                        <a:ea typeface="Meiryo UI" pitchFamily="50" charset="-128"/>
                        <a:cs typeface="Meiryo UI" pitchFamily="50" charset="-128"/>
                      </a:endParaRPr>
                    </a:p>
                  </a:txBody>
                  <a:tcPr/>
                </a:tc>
                <a:tc gridSpan="4">
                  <a:txBody>
                    <a:bodyP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a:t>
                      </a:r>
                      <a:r>
                        <a:rPr kumimoji="1" lang="en-US" altLang="ja-JP" sz="1000" dirty="0" smtClean="0">
                          <a:solidFill>
                            <a:schemeClr val="tx1"/>
                          </a:solidFill>
                          <a:latin typeface="Meiryo UI" pitchFamily="50" charset="-128"/>
                          <a:ea typeface="Meiryo UI" pitchFamily="50" charset="-128"/>
                          <a:cs typeface="Meiryo UI" pitchFamily="50" charset="-128"/>
                        </a:rPr>
                        <a:t>7</a:t>
                      </a:r>
                      <a:endParaRPr kumimoji="1" lang="ja-JP" altLang="en-US" sz="1000" dirty="0">
                        <a:solidFill>
                          <a:schemeClr val="tx1"/>
                        </a:solidFill>
                        <a:latin typeface="Meiryo UI" pitchFamily="50" charset="-128"/>
                        <a:ea typeface="Meiryo UI" pitchFamily="50" charset="-128"/>
                        <a:cs typeface="Meiryo UI" pitchFamily="50" charset="-128"/>
                      </a:endParaRPr>
                    </a:p>
                  </a:txBody>
                  <a:tcPr/>
                </a:tc>
                <a:tc hMerge="1">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tc>
                <a:tc gridSpan="4">
                  <a:txBody>
                    <a:bodyP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a:t>
                      </a:r>
                      <a:r>
                        <a:rPr kumimoji="1" lang="en-US" altLang="ja-JP" sz="1000" dirty="0" smtClean="0">
                          <a:solidFill>
                            <a:schemeClr val="tx1"/>
                          </a:solidFill>
                          <a:latin typeface="Meiryo UI" pitchFamily="50" charset="-128"/>
                          <a:ea typeface="Meiryo UI" pitchFamily="50" charset="-128"/>
                          <a:cs typeface="Meiryo UI" pitchFamily="50" charset="-128"/>
                        </a:rPr>
                        <a:t>13</a:t>
                      </a:r>
                      <a:endParaRPr kumimoji="1" lang="ja-JP" altLang="en-US" sz="1000" dirty="0">
                        <a:solidFill>
                          <a:schemeClr val="tx1"/>
                        </a:solidFill>
                        <a:latin typeface="Meiryo UI" pitchFamily="50" charset="-128"/>
                        <a:ea typeface="Meiryo UI" pitchFamily="50" charset="-128"/>
                        <a:cs typeface="Meiryo UI" pitchFamily="50" charset="-128"/>
                      </a:endParaRPr>
                    </a:p>
                  </a:txBody>
                  <a:tcPr/>
                </a:tc>
                <a:tc hMerge="1">
                  <a:txBody>
                    <a:bodyPr/>
                    <a:lstStyle/>
                    <a:p>
                      <a:pPr algn="ctr"/>
                      <a:endParaRPr kumimoji="1" lang="ja-JP" altLang="en-US" sz="1000" dirty="0">
                        <a:solidFill>
                          <a:schemeClr val="tx1"/>
                        </a:solidFill>
                        <a:latin typeface="Meiryo UI" pitchFamily="50" charset="-128"/>
                        <a:ea typeface="Meiryo UI" pitchFamily="50" charset="-128"/>
                        <a:cs typeface="Meiryo UI" pitchFamily="50" charset="-128"/>
                      </a:endParaRPr>
                    </a:p>
                  </a:txBody>
                  <a:tcPr/>
                </a:tc>
                <a:tc hMerge="1">
                  <a:txBody>
                    <a:bodyPr/>
                    <a:lstStyle/>
                    <a:p>
                      <a:pPr algn="ctr"/>
                      <a:endParaRPr kumimoji="1" lang="ja-JP" altLang="en-US" sz="1000" dirty="0">
                        <a:solidFill>
                          <a:schemeClr val="tx1"/>
                        </a:solidFill>
                        <a:latin typeface="Meiryo UI" pitchFamily="50" charset="-128"/>
                        <a:ea typeface="Meiryo UI" pitchFamily="50" charset="-128"/>
                        <a:cs typeface="Meiryo UI" pitchFamily="50" charset="-128"/>
                      </a:endParaRPr>
                    </a:p>
                  </a:txBody>
                  <a:tcPr/>
                </a:tc>
                <a:tc hMerge="1">
                  <a:txBody>
                    <a:bodyPr/>
                    <a:lstStyle/>
                    <a:p>
                      <a:pPr algn="ctr"/>
                      <a:endParaRPr kumimoji="1" lang="ja-JP" altLang="en-US" sz="1000" dirty="0">
                        <a:solidFill>
                          <a:schemeClr val="tx1"/>
                        </a:solidFill>
                        <a:latin typeface="Meiryo UI" pitchFamily="50" charset="-128"/>
                        <a:ea typeface="Meiryo UI" pitchFamily="50" charset="-128"/>
                        <a:cs typeface="Meiryo UI" pitchFamily="50" charset="-128"/>
                      </a:endParaRPr>
                    </a:p>
                  </a:txBody>
                  <a:tcPr/>
                </a:tc>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eiryo UI" pitchFamily="50" charset="-128"/>
                          <a:ea typeface="Meiryo UI" pitchFamily="50" charset="-128"/>
                          <a:cs typeface="Meiryo UI" pitchFamily="50" charset="-128"/>
                        </a:rPr>
                        <a:t>▲</a:t>
                      </a:r>
                      <a:r>
                        <a:rPr kumimoji="1" lang="en-US" altLang="ja-JP" sz="1000" dirty="0" smtClean="0">
                          <a:solidFill>
                            <a:schemeClr val="tx1"/>
                          </a:solidFill>
                          <a:latin typeface="Meiryo UI" pitchFamily="50" charset="-128"/>
                          <a:ea typeface="Meiryo UI" pitchFamily="50" charset="-128"/>
                          <a:cs typeface="Meiryo UI" pitchFamily="50" charset="-128"/>
                        </a:rPr>
                        <a:t>14</a:t>
                      </a:r>
                      <a:endParaRPr kumimoji="1" lang="ja-JP" altLang="en-US" sz="1000" dirty="0" smtClean="0">
                        <a:solidFill>
                          <a:schemeClr val="tx1"/>
                        </a:solidFill>
                        <a:latin typeface="Meiryo UI" pitchFamily="50" charset="-128"/>
                        <a:ea typeface="Meiryo UI" pitchFamily="50" charset="-128"/>
                        <a:cs typeface="Meiryo UI" pitchFamily="50" charset="-128"/>
                      </a:endParaRPr>
                    </a:p>
                  </a:txBody>
                  <a:tcPr/>
                </a:tc>
                <a:tc hMerge="1">
                  <a:txBody>
                    <a:bodyPr/>
                    <a:lstStyle/>
                    <a:p>
                      <a:pPr algn="ctr"/>
                      <a:endParaRPr kumimoji="1" lang="ja-JP" altLang="en-US" sz="1000" dirty="0">
                        <a:solidFill>
                          <a:schemeClr val="tx1"/>
                        </a:solidFill>
                        <a:latin typeface="Meiryo UI" pitchFamily="50" charset="-128"/>
                        <a:ea typeface="Meiryo UI" pitchFamily="50" charset="-128"/>
                        <a:cs typeface="Meiryo UI" pitchFamily="50" charset="-128"/>
                      </a:endParaRPr>
                    </a:p>
                  </a:txBody>
                  <a:tcPr/>
                </a:tc>
                <a:tc hMerge="1">
                  <a:txBody>
                    <a:bodyPr/>
                    <a:lstStyle/>
                    <a:p>
                      <a:pPr algn="ctr"/>
                      <a:endParaRPr kumimoji="1" lang="ja-JP" altLang="en-US" sz="1000" dirty="0">
                        <a:solidFill>
                          <a:schemeClr val="tx1"/>
                        </a:solidFill>
                        <a:latin typeface="Meiryo UI" pitchFamily="50" charset="-128"/>
                        <a:ea typeface="Meiryo UI" pitchFamily="50" charset="-128"/>
                        <a:cs typeface="Meiryo UI" pitchFamily="50" charset="-128"/>
                      </a:endParaRPr>
                    </a:p>
                  </a:txBody>
                  <a:tcPr/>
                </a:tc>
                <a:tc hMerge="1">
                  <a:txBody>
                    <a:bodyPr/>
                    <a:lstStyle/>
                    <a:p>
                      <a:pPr algn="ctr"/>
                      <a:endParaRPr kumimoji="1" lang="ja-JP" altLang="en-US" sz="1000" dirty="0">
                        <a:solidFill>
                          <a:schemeClr val="tx1"/>
                        </a:solidFill>
                        <a:latin typeface="Meiryo UI" pitchFamily="50" charset="-128"/>
                        <a:ea typeface="Meiryo UI" pitchFamily="50" charset="-128"/>
                        <a:cs typeface="Meiryo UI" pitchFamily="50" charset="-128"/>
                      </a:endParaRPr>
                    </a:p>
                  </a:txBody>
                  <a:tcPr/>
                </a:tc>
              </a:tr>
              <a:tr h="226205">
                <a:tc>
                  <a:txBody>
                    <a:bodyPr/>
                    <a:lstStyle/>
                    <a:p>
                      <a:pPr algn="ctr"/>
                      <a:r>
                        <a:rPr kumimoji="1" lang="ja-JP" altLang="en-US" sz="1050" b="1" dirty="0" smtClean="0">
                          <a:latin typeface="Meiryo UI" pitchFamily="50" charset="-128"/>
                          <a:ea typeface="Meiryo UI" pitchFamily="50" charset="-128"/>
                          <a:cs typeface="Meiryo UI" pitchFamily="50" charset="-128"/>
                        </a:rPr>
                        <a:t>合計</a:t>
                      </a:r>
                      <a:endParaRPr kumimoji="1" lang="ja-JP" altLang="en-US" sz="1050" b="1" dirty="0">
                        <a:latin typeface="Meiryo UI" pitchFamily="50" charset="-128"/>
                        <a:ea typeface="Meiryo UI" pitchFamily="50" charset="-128"/>
                        <a:cs typeface="Meiryo UI" pitchFamily="50" charset="-128"/>
                      </a:endParaRPr>
                    </a:p>
                  </a:txBody>
                  <a:tcPr>
                    <a:solidFill>
                      <a:schemeClr val="accent6">
                        <a:lumMod val="60000"/>
                        <a:lumOff val="40000"/>
                      </a:schemeClr>
                    </a:solidFill>
                  </a:tcPr>
                </a:tc>
                <a:tc>
                  <a:txBody>
                    <a:bodyPr/>
                    <a:lstStyle/>
                    <a:p>
                      <a:pPr algn="ctr"/>
                      <a:r>
                        <a:rPr kumimoji="1" lang="en-US" altLang="ja-JP" sz="1000" b="1" dirty="0" smtClean="0">
                          <a:solidFill>
                            <a:schemeClr val="tx1"/>
                          </a:solidFill>
                          <a:latin typeface="Meiryo UI" pitchFamily="50" charset="-128"/>
                          <a:ea typeface="Meiryo UI" pitchFamily="50" charset="-128"/>
                          <a:cs typeface="Meiryo UI" pitchFamily="50" charset="-128"/>
                        </a:rPr>
                        <a:t>16</a:t>
                      </a:r>
                      <a:endParaRPr kumimoji="1" lang="ja-JP" altLang="en-US" sz="1000" b="1" dirty="0">
                        <a:solidFill>
                          <a:schemeClr val="tx1"/>
                        </a:solidFill>
                        <a:latin typeface="Meiryo UI" pitchFamily="50" charset="-128"/>
                        <a:ea typeface="Meiryo UI" pitchFamily="50" charset="-128"/>
                        <a:cs typeface="Meiryo UI" pitchFamily="50" charset="-128"/>
                      </a:endParaRPr>
                    </a:p>
                  </a:txBody>
                  <a:tcPr>
                    <a:solidFill>
                      <a:schemeClr val="accent6">
                        <a:lumMod val="60000"/>
                        <a:lumOff val="40000"/>
                      </a:schemeClr>
                    </a:solidFill>
                  </a:tcPr>
                </a:tc>
                <a:tc>
                  <a:txBody>
                    <a:bodyPr/>
                    <a:lstStyle/>
                    <a:p>
                      <a:pPr algn="ctr"/>
                      <a:r>
                        <a:rPr kumimoji="1" lang="en-US" altLang="ja-JP" sz="1000" b="1" dirty="0" smtClean="0">
                          <a:solidFill>
                            <a:schemeClr val="tx1"/>
                          </a:solidFill>
                          <a:latin typeface="Meiryo UI" pitchFamily="50" charset="-128"/>
                          <a:ea typeface="Meiryo UI" pitchFamily="50" charset="-128"/>
                          <a:cs typeface="Meiryo UI" pitchFamily="50" charset="-128"/>
                        </a:rPr>
                        <a:t>4</a:t>
                      </a:r>
                      <a:endParaRPr kumimoji="1" lang="ja-JP" altLang="en-US" sz="1000" b="1" dirty="0">
                        <a:solidFill>
                          <a:schemeClr val="tx1"/>
                        </a:solidFill>
                        <a:latin typeface="Meiryo UI" pitchFamily="50" charset="-128"/>
                        <a:ea typeface="Meiryo UI" pitchFamily="50" charset="-128"/>
                        <a:cs typeface="Meiryo UI" pitchFamily="50" charset="-128"/>
                      </a:endParaRPr>
                    </a:p>
                  </a:txBody>
                  <a:tcPr>
                    <a:solidFill>
                      <a:schemeClr val="accent6">
                        <a:lumMod val="60000"/>
                        <a:lumOff val="40000"/>
                      </a:schemeClr>
                    </a:solidFill>
                  </a:tcPr>
                </a:tc>
                <a:tc>
                  <a:txBody>
                    <a:bodyPr/>
                    <a:lstStyle/>
                    <a:p>
                      <a:pPr algn="ctr"/>
                      <a:r>
                        <a:rPr kumimoji="1" lang="en-US" altLang="ja-JP" sz="1000" b="1" dirty="0" smtClean="0">
                          <a:solidFill>
                            <a:schemeClr val="tx1"/>
                          </a:solidFill>
                          <a:latin typeface="Meiryo UI" pitchFamily="50" charset="-128"/>
                          <a:ea typeface="Meiryo UI" pitchFamily="50" charset="-128"/>
                          <a:cs typeface="Meiryo UI" pitchFamily="50" charset="-128"/>
                        </a:rPr>
                        <a:t>4</a:t>
                      </a:r>
                      <a:endParaRPr kumimoji="1" lang="ja-JP" altLang="en-US" sz="1000" b="1" dirty="0">
                        <a:solidFill>
                          <a:schemeClr val="tx1"/>
                        </a:solidFill>
                        <a:latin typeface="Meiryo UI" pitchFamily="50" charset="-128"/>
                        <a:ea typeface="Meiryo UI" pitchFamily="50" charset="-128"/>
                        <a:cs typeface="Meiryo UI" pitchFamily="50" charset="-128"/>
                      </a:endParaRPr>
                    </a:p>
                  </a:txBody>
                  <a:tcPr>
                    <a:solidFill>
                      <a:schemeClr val="accent6">
                        <a:lumMod val="60000"/>
                        <a:lumOff val="40000"/>
                      </a:schemeClr>
                    </a:solidFill>
                  </a:tcPr>
                </a:tc>
                <a:tc>
                  <a:txBody>
                    <a:bodyPr/>
                    <a:lstStyle/>
                    <a:p>
                      <a:pPr algn="ctr"/>
                      <a:r>
                        <a:rPr kumimoji="1" lang="en-US" altLang="ja-JP" sz="1000" b="1" dirty="0" smtClean="0">
                          <a:solidFill>
                            <a:schemeClr val="tx1"/>
                          </a:solidFill>
                          <a:latin typeface="Meiryo UI" pitchFamily="50" charset="-128"/>
                          <a:ea typeface="Meiryo UI" pitchFamily="50" charset="-128"/>
                          <a:cs typeface="Meiryo UI" pitchFamily="50" charset="-128"/>
                        </a:rPr>
                        <a:t>4</a:t>
                      </a:r>
                      <a:endParaRPr kumimoji="1" lang="ja-JP" altLang="en-US" sz="1000" b="1" dirty="0">
                        <a:solidFill>
                          <a:schemeClr val="tx1"/>
                        </a:solidFill>
                        <a:latin typeface="Meiryo UI" pitchFamily="50" charset="-128"/>
                        <a:ea typeface="Meiryo UI" pitchFamily="50" charset="-128"/>
                        <a:cs typeface="Meiryo UI" pitchFamily="50" charset="-128"/>
                      </a:endParaRPr>
                    </a:p>
                  </a:txBody>
                  <a:tcPr>
                    <a:solidFill>
                      <a:schemeClr val="accent6">
                        <a:lumMod val="60000"/>
                        <a:lumOff val="40000"/>
                      </a:schemeClr>
                    </a:solidFill>
                  </a:tcPr>
                </a:tc>
                <a:tc>
                  <a:txBody>
                    <a:bodyPr/>
                    <a:lstStyle/>
                    <a:p>
                      <a:pPr algn="ctr"/>
                      <a:r>
                        <a:rPr kumimoji="1" lang="en-US" altLang="ja-JP" sz="1000" b="1" dirty="0" smtClean="0">
                          <a:solidFill>
                            <a:schemeClr val="tx1"/>
                          </a:solidFill>
                          <a:latin typeface="Meiryo UI" pitchFamily="50" charset="-128"/>
                          <a:ea typeface="Meiryo UI" pitchFamily="50" charset="-128"/>
                          <a:cs typeface="Meiryo UI" pitchFamily="50" charset="-128"/>
                        </a:rPr>
                        <a:t>4</a:t>
                      </a:r>
                      <a:endParaRPr kumimoji="1" lang="ja-JP" altLang="en-US" sz="1000" b="1" dirty="0">
                        <a:solidFill>
                          <a:schemeClr val="tx1"/>
                        </a:solidFill>
                        <a:latin typeface="Meiryo UI" pitchFamily="50" charset="-128"/>
                        <a:ea typeface="Meiryo UI" pitchFamily="50" charset="-128"/>
                        <a:cs typeface="Meiryo UI" pitchFamily="50" charset="-128"/>
                      </a:endParaRPr>
                    </a:p>
                  </a:txBody>
                  <a:tcPr>
                    <a:solidFill>
                      <a:schemeClr val="accent6">
                        <a:lumMod val="60000"/>
                        <a:lumOff val="40000"/>
                      </a:schemeClr>
                    </a:solidFill>
                  </a:tcPr>
                </a:tc>
                <a:tc>
                  <a:txBody>
                    <a:bodyPr/>
                    <a:lstStyle/>
                    <a:p>
                      <a:pPr algn="ctr"/>
                      <a:r>
                        <a:rPr kumimoji="1" lang="ja-JP" altLang="en-US" sz="1000" b="1" dirty="0" smtClean="0">
                          <a:solidFill>
                            <a:schemeClr val="tx1"/>
                          </a:solidFill>
                          <a:latin typeface="Meiryo UI" pitchFamily="50" charset="-128"/>
                          <a:ea typeface="Meiryo UI" pitchFamily="50" charset="-128"/>
                          <a:cs typeface="Meiryo UI" pitchFamily="50" charset="-128"/>
                        </a:rPr>
                        <a:t>▲</a:t>
                      </a:r>
                      <a:r>
                        <a:rPr kumimoji="1" lang="en-US" altLang="ja-JP" sz="1000" b="1" dirty="0" smtClean="0">
                          <a:solidFill>
                            <a:schemeClr val="tx1"/>
                          </a:solidFill>
                          <a:latin typeface="Meiryo UI" pitchFamily="50" charset="-128"/>
                          <a:ea typeface="Meiryo UI" pitchFamily="50" charset="-128"/>
                          <a:cs typeface="Meiryo UI" pitchFamily="50" charset="-128"/>
                        </a:rPr>
                        <a:t>1</a:t>
                      </a:r>
                      <a:endParaRPr kumimoji="1" lang="ja-JP" altLang="en-US" sz="1000" b="1" dirty="0">
                        <a:solidFill>
                          <a:schemeClr val="tx1"/>
                        </a:solidFill>
                        <a:latin typeface="Meiryo UI" pitchFamily="50" charset="-128"/>
                        <a:ea typeface="Meiryo UI" pitchFamily="50" charset="-128"/>
                        <a:cs typeface="Meiryo UI" pitchFamily="50" charset="-128"/>
                      </a:endParaRPr>
                    </a:p>
                  </a:txBody>
                  <a:tcPr>
                    <a:solidFill>
                      <a:schemeClr val="accent6">
                        <a:lumMod val="60000"/>
                        <a:lumOff val="40000"/>
                      </a:schemeClr>
                    </a:solidFill>
                  </a:tcPr>
                </a:tc>
                <a:tc>
                  <a:txBody>
                    <a:bodyPr/>
                    <a:lstStyle/>
                    <a:p>
                      <a:pPr algn="ctr"/>
                      <a:r>
                        <a:rPr kumimoji="1" lang="ja-JP" altLang="en-US" sz="1000" b="1" dirty="0" smtClean="0">
                          <a:solidFill>
                            <a:schemeClr val="tx1"/>
                          </a:solidFill>
                          <a:latin typeface="Meiryo UI" pitchFamily="50" charset="-128"/>
                          <a:ea typeface="Meiryo UI" pitchFamily="50" charset="-128"/>
                          <a:cs typeface="Meiryo UI" pitchFamily="50" charset="-128"/>
                        </a:rPr>
                        <a:t>▲</a:t>
                      </a:r>
                      <a:r>
                        <a:rPr kumimoji="1" lang="en-US" altLang="ja-JP" sz="1000" b="1" dirty="0" smtClean="0">
                          <a:solidFill>
                            <a:schemeClr val="tx1"/>
                          </a:solidFill>
                          <a:latin typeface="Meiryo UI" pitchFamily="50" charset="-128"/>
                          <a:ea typeface="Meiryo UI" pitchFamily="50" charset="-128"/>
                          <a:cs typeface="Meiryo UI" pitchFamily="50" charset="-128"/>
                        </a:rPr>
                        <a:t>1</a:t>
                      </a:r>
                      <a:endParaRPr kumimoji="1" lang="ja-JP" altLang="en-US" sz="1000" b="1" dirty="0">
                        <a:solidFill>
                          <a:schemeClr val="tx1"/>
                        </a:solidFill>
                        <a:latin typeface="Meiryo UI" pitchFamily="50" charset="-128"/>
                        <a:ea typeface="Meiryo UI" pitchFamily="50" charset="-128"/>
                        <a:cs typeface="Meiryo UI" pitchFamily="50" charset="-128"/>
                      </a:endParaRPr>
                    </a:p>
                  </a:txBody>
                  <a:tcPr>
                    <a:solidFill>
                      <a:schemeClr val="accent6">
                        <a:lumMod val="60000"/>
                        <a:lumOff val="40000"/>
                      </a:schemeClr>
                    </a:solidFill>
                  </a:tcPr>
                </a:tc>
                <a:tc>
                  <a:txBody>
                    <a:bodyPr/>
                    <a:lstStyle/>
                    <a:p>
                      <a:pPr algn="ctr"/>
                      <a:r>
                        <a:rPr kumimoji="1" lang="ja-JP" altLang="en-US" sz="1000" b="1" dirty="0" smtClean="0">
                          <a:solidFill>
                            <a:schemeClr val="tx1"/>
                          </a:solidFill>
                          <a:latin typeface="Meiryo UI" pitchFamily="50" charset="-128"/>
                          <a:ea typeface="Meiryo UI" pitchFamily="50" charset="-128"/>
                          <a:cs typeface="Meiryo UI" pitchFamily="50" charset="-128"/>
                        </a:rPr>
                        <a:t>▲</a:t>
                      </a:r>
                      <a:r>
                        <a:rPr kumimoji="1" lang="en-US" altLang="ja-JP" sz="1000" b="1" dirty="0" smtClean="0">
                          <a:solidFill>
                            <a:schemeClr val="tx1"/>
                          </a:solidFill>
                          <a:latin typeface="Meiryo UI" pitchFamily="50" charset="-128"/>
                          <a:ea typeface="Meiryo UI" pitchFamily="50" charset="-128"/>
                          <a:cs typeface="Meiryo UI" pitchFamily="50" charset="-128"/>
                        </a:rPr>
                        <a:t>2</a:t>
                      </a:r>
                      <a:endParaRPr kumimoji="1" lang="ja-JP" altLang="en-US" sz="1000" b="1" dirty="0">
                        <a:solidFill>
                          <a:schemeClr val="tx1"/>
                        </a:solidFill>
                        <a:latin typeface="Meiryo UI" pitchFamily="50" charset="-128"/>
                        <a:ea typeface="Meiryo UI" pitchFamily="50" charset="-128"/>
                        <a:cs typeface="Meiryo UI" pitchFamily="50" charset="-128"/>
                      </a:endParaRPr>
                    </a:p>
                  </a:txBody>
                  <a:tcPr>
                    <a:solidFill>
                      <a:schemeClr val="accent6">
                        <a:lumMod val="60000"/>
                        <a:lumOff val="40000"/>
                      </a:schemeClr>
                    </a:solidFill>
                  </a:tcPr>
                </a:tc>
                <a:tc>
                  <a:txBody>
                    <a:bodyPr/>
                    <a:lstStyle/>
                    <a:p>
                      <a:pPr algn="ctr"/>
                      <a:r>
                        <a:rPr kumimoji="1" lang="ja-JP" altLang="en-US" sz="1000" b="1" dirty="0" smtClean="0">
                          <a:solidFill>
                            <a:schemeClr val="tx1"/>
                          </a:solidFill>
                          <a:latin typeface="Meiryo UI" pitchFamily="50" charset="-128"/>
                          <a:ea typeface="Meiryo UI" pitchFamily="50" charset="-128"/>
                          <a:cs typeface="Meiryo UI" pitchFamily="50" charset="-128"/>
                        </a:rPr>
                        <a:t>▲</a:t>
                      </a:r>
                      <a:r>
                        <a:rPr kumimoji="1" lang="en-US" altLang="ja-JP" sz="1000" b="1" dirty="0" smtClean="0">
                          <a:solidFill>
                            <a:schemeClr val="tx1"/>
                          </a:solidFill>
                          <a:latin typeface="Meiryo UI" pitchFamily="50" charset="-128"/>
                          <a:ea typeface="Meiryo UI" pitchFamily="50" charset="-128"/>
                          <a:cs typeface="Meiryo UI" pitchFamily="50" charset="-128"/>
                        </a:rPr>
                        <a:t>2</a:t>
                      </a:r>
                      <a:endParaRPr kumimoji="1" lang="ja-JP" altLang="en-US" sz="1000" b="1" dirty="0">
                        <a:solidFill>
                          <a:schemeClr val="tx1"/>
                        </a:solidFill>
                        <a:latin typeface="Meiryo UI" pitchFamily="50" charset="-128"/>
                        <a:ea typeface="Meiryo UI" pitchFamily="50" charset="-128"/>
                        <a:cs typeface="Meiryo UI" pitchFamily="50" charset="-128"/>
                      </a:endParaRPr>
                    </a:p>
                  </a:txBody>
                  <a:tcPr>
                    <a:solidFill>
                      <a:schemeClr val="accent6">
                        <a:lumMod val="60000"/>
                        <a:lumOff val="40000"/>
                      </a:schemeClr>
                    </a:solidFill>
                  </a:tcPr>
                </a:tc>
                <a:tc>
                  <a:txBody>
                    <a:bodyPr/>
                    <a:lstStyle/>
                    <a:p>
                      <a:pPr algn="ctr"/>
                      <a:r>
                        <a:rPr kumimoji="1" lang="ja-JP" altLang="en-US" sz="1000" b="1" dirty="0" smtClean="0">
                          <a:solidFill>
                            <a:schemeClr val="tx1"/>
                          </a:solidFill>
                          <a:latin typeface="Meiryo UI" pitchFamily="50" charset="-128"/>
                          <a:ea typeface="Meiryo UI" pitchFamily="50" charset="-128"/>
                          <a:cs typeface="Meiryo UI" pitchFamily="50" charset="-128"/>
                        </a:rPr>
                        <a:t>▲</a:t>
                      </a:r>
                      <a:r>
                        <a:rPr kumimoji="1" lang="en-US" altLang="ja-JP" sz="1000" b="1" dirty="0" smtClean="0">
                          <a:solidFill>
                            <a:schemeClr val="tx1"/>
                          </a:solidFill>
                          <a:latin typeface="Meiryo UI" pitchFamily="50" charset="-128"/>
                          <a:ea typeface="Meiryo UI" pitchFamily="50" charset="-128"/>
                          <a:cs typeface="Meiryo UI" pitchFamily="50" charset="-128"/>
                        </a:rPr>
                        <a:t>2</a:t>
                      </a:r>
                      <a:endParaRPr kumimoji="1" lang="ja-JP" altLang="en-US" sz="1000" b="1" dirty="0">
                        <a:solidFill>
                          <a:schemeClr val="tx1"/>
                        </a:solidFill>
                        <a:latin typeface="Meiryo UI" pitchFamily="50" charset="-128"/>
                        <a:ea typeface="Meiryo UI" pitchFamily="50" charset="-128"/>
                        <a:cs typeface="Meiryo UI" pitchFamily="50" charset="-128"/>
                      </a:endParaRPr>
                    </a:p>
                  </a:txBody>
                  <a:tcPr>
                    <a:solidFill>
                      <a:schemeClr val="accent6">
                        <a:lumMod val="60000"/>
                        <a:lumOff val="40000"/>
                      </a:schemeClr>
                    </a:solidFill>
                  </a:tcPr>
                </a:tc>
                <a:tc>
                  <a:txBody>
                    <a:bodyPr/>
                    <a:lstStyle/>
                    <a:p>
                      <a:pPr algn="ctr"/>
                      <a:r>
                        <a:rPr kumimoji="1" lang="ja-JP" altLang="en-US" sz="1000" b="1" dirty="0" smtClean="0">
                          <a:solidFill>
                            <a:schemeClr val="tx1"/>
                          </a:solidFill>
                          <a:latin typeface="Meiryo UI" pitchFamily="50" charset="-128"/>
                          <a:ea typeface="Meiryo UI" pitchFamily="50" charset="-128"/>
                          <a:cs typeface="Meiryo UI" pitchFamily="50" charset="-128"/>
                        </a:rPr>
                        <a:t>▲</a:t>
                      </a:r>
                      <a:r>
                        <a:rPr kumimoji="1" lang="en-US" altLang="ja-JP" sz="1000" b="1" dirty="0" smtClean="0">
                          <a:solidFill>
                            <a:schemeClr val="tx1"/>
                          </a:solidFill>
                          <a:latin typeface="Meiryo UI" pitchFamily="50" charset="-128"/>
                          <a:ea typeface="Meiryo UI" pitchFamily="50" charset="-128"/>
                          <a:cs typeface="Meiryo UI" pitchFamily="50" charset="-128"/>
                        </a:rPr>
                        <a:t>2</a:t>
                      </a:r>
                      <a:endParaRPr kumimoji="1" lang="ja-JP" altLang="en-US" sz="1000" b="1" dirty="0">
                        <a:solidFill>
                          <a:schemeClr val="tx1"/>
                        </a:solidFill>
                        <a:latin typeface="Meiryo UI" pitchFamily="50" charset="-128"/>
                        <a:ea typeface="Meiryo UI" pitchFamily="50" charset="-128"/>
                        <a:cs typeface="Meiryo UI" pitchFamily="50" charset="-128"/>
                      </a:endParaRPr>
                    </a:p>
                  </a:txBody>
                  <a:tcPr>
                    <a:solidFill>
                      <a:schemeClr val="accent6">
                        <a:lumMod val="60000"/>
                        <a:lumOff val="40000"/>
                      </a:schemeClr>
                    </a:solidFill>
                  </a:tcPr>
                </a:tc>
                <a:tc>
                  <a:txBody>
                    <a:bodyPr/>
                    <a:lstStyle/>
                    <a:p>
                      <a:pPr algn="ctr"/>
                      <a:r>
                        <a:rPr kumimoji="1" lang="ja-JP" altLang="en-US" sz="1000" b="1" dirty="0" smtClean="0">
                          <a:solidFill>
                            <a:schemeClr val="tx1"/>
                          </a:solidFill>
                          <a:latin typeface="Meiryo UI" pitchFamily="50" charset="-128"/>
                          <a:ea typeface="Meiryo UI" pitchFamily="50" charset="-128"/>
                          <a:cs typeface="Meiryo UI" pitchFamily="50" charset="-128"/>
                        </a:rPr>
                        <a:t>▲</a:t>
                      </a:r>
                      <a:r>
                        <a:rPr kumimoji="1" lang="en-US" altLang="ja-JP" sz="1000" b="1" dirty="0" smtClean="0">
                          <a:solidFill>
                            <a:schemeClr val="tx1"/>
                          </a:solidFill>
                          <a:latin typeface="Meiryo UI" pitchFamily="50" charset="-128"/>
                          <a:ea typeface="Meiryo UI" pitchFamily="50" charset="-128"/>
                          <a:cs typeface="Meiryo UI" pitchFamily="50" charset="-128"/>
                        </a:rPr>
                        <a:t>4</a:t>
                      </a:r>
                      <a:endParaRPr kumimoji="1" lang="ja-JP" altLang="en-US" sz="1000" b="1" dirty="0">
                        <a:solidFill>
                          <a:schemeClr val="tx1"/>
                        </a:solidFill>
                        <a:latin typeface="Meiryo UI" pitchFamily="50" charset="-128"/>
                        <a:ea typeface="Meiryo UI" pitchFamily="50" charset="-128"/>
                        <a:cs typeface="Meiryo UI" pitchFamily="50" charset="-128"/>
                      </a:endParaRPr>
                    </a:p>
                  </a:txBody>
                  <a:tcPr>
                    <a:solidFill>
                      <a:schemeClr val="accent6">
                        <a:lumMod val="60000"/>
                        <a:lumOff val="40000"/>
                      </a:schemeClr>
                    </a:solidFill>
                  </a:tcPr>
                </a:tc>
                <a:tc>
                  <a:txBody>
                    <a:bodyPr/>
                    <a:lstStyle/>
                    <a:p>
                      <a:pPr algn="ctr"/>
                      <a:r>
                        <a:rPr kumimoji="1" lang="ja-JP" altLang="en-US" sz="1000" b="1" dirty="0" smtClean="0">
                          <a:solidFill>
                            <a:schemeClr val="tx1"/>
                          </a:solidFill>
                          <a:latin typeface="Meiryo UI" pitchFamily="50" charset="-128"/>
                          <a:ea typeface="Meiryo UI" pitchFamily="50" charset="-128"/>
                          <a:cs typeface="Meiryo UI" pitchFamily="50" charset="-128"/>
                        </a:rPr>
                        <a:t>▲</a:t>
                      </a:r>
                      <a:r>
                        <a:rPr kumimoji="1" lang="en-US" altLang="ja-JP" sz="1000" b="1" dirty="0" smtClean="0">
                          <a:solidFill>
                            <a:schemeClr val="tx1"/>
                          </a:solidFill>
                          <a:latin typeface="Meiryo UI" pitchFamily="50" charset="-128"/>
                          <a:ea typeface="Meiryo UI" pitchFamily="50" charset="-128"/>
                          <a:cs typeface="Meiryo UI" pitchFamily="50" charset="-128"/>
                        </a:rPr>
                        <a:t>4</a:t>
                      </a:r>
                      <a:endParaRPr kumimoji="1" lang="ja-JP" altLang="en-US" sz="1000" b="1" dirty="0">
                        <a:solidFill>
                          <a:schemeClr val="tx1"/>
                        </a:solidFill>
                        <a:latin typeface="Meiryo UI" pitchFamily="50" charset="-128"/>
                        <a:ea typeface="Meiryo UI" pitchFamily="50" charset="-128"/>
                        <a:cs typeface="Meiryo UI" pitchFamily="50" charset="-128"/>
                      </a:endParaRPr>
                    </a:p>
                  </a:txBody>
                  <a:tcPr>
                    <a:solidFill>
                      <a:schemeClr val="accent6">
                        <a:lumMod val="60000"/>
                        <a:lumOff val="40000"/>
                      </a:schemeClr>
                    </a:solidFill>
                  </a:tcPr>
                </a:tc>
              </a:tr>
            </a:tbl>
          </a:graphicData>
        </a:graphic>
      </p:graphicFrame>
      <p:sp>
        <p:nvSpPr>
          <p:cNvPr id="13" name="テキスト ボックス 12"/>
          <p:cNvSpPr txBox="1"/>
          <p:nvPr/>
        </p:nvSpPr>
        <p:spPr>
          <a:xfrm>
            <a:off x="584181" y="3539395"/>
            <a:ext cx="6713697" cy="230832"/>
          </a:xfrm>
          <a:prstGeom prst="rect">
            <a:avLst/>
          </a:prstGeom>
          <a:noFill/>
        </p:spPr>
        <p:txBody>
          <a:bodyPr wrap="none" rtlCol="0">
            <a:spAutoFit/>
          </a:bodyPr>
          <a:lstStyle/>
          <a:p>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特別区設置後の大阪市から大阪府への移管事務を円滑に執行するため、段階的に職員採用、</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システム改修等を実施することとして推計</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３５</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1" name="AutoShape 161"/>
          <p:cNvSpPr>
            <a:spLocks noChangeArrowheads="1"/>
          </p:cNvSpPr>
          <p:nvPr/>
        </p:nvSpPr>
        <p:spPr bwMode="auto">
          <a:xfrm>
            <a:off x="173902" y="592754"/>
            <a:ext cx="261885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b="1" dirty="0" smtClean="0">
                <a:latin typeface="Meiryo UI" panose="020B0604030504040204" pitchFamily="50" charset="-128"/>
                <a:ea typeface="Meiryo UI" panose="020B0604030504040204" pitchFamily="50" charset="-128"/>
                <a:cs typeface="Meiryo UI" pitchFamily="50" charset="-128"/>
              </a:rPr>
              <a:t>大阪府　</a:t>
            </a:r>
            <a:endParaRPr lang="ja-JP" altLang="en-US" b="1" dirty="0">
              <a:latin typeface="Meiryo UI" panose="020B0604030504040204" pitchFamily="50" charset="-128"/>
              <a:ea typeface="Meiryo UI" panose="020B0604030504040204" pitchFamily="50" charset="-128"/>
              <a:cs typeface="Meiryo UI" pitchFamily="50" charset="-128"/>
            </a:endParaRPr>
          </a:p>
        </p:txBody>
      </p:sp>
      <p:sp>
        <p:nvSpPr>
          <p:cNvPr id="12" name="正方形/長方形 11"/>
          <p:cNvSpPr/>
          <p:nvPr/>
        </p:nvSpPr>
        <p:spPr>
          <a:xfrm>
            <a:off x="8604073" y="1797260"/>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17304511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
          <p:cNvSpPr>
            <a:spLocks noGrp="1"/>
          </p:cNvSpPr>
          <p:nvPr>
            <p:ph type="title"/>
          </p:nvPr>
        </p:nvSpPr>
        <p:spPr>
          <a:xfrm>
            <a:off x="0" y="7938"/>
            <a:ext cx="9906000" cy="419100"/>
          </a:xfrm>
        </p:spPr>
        <p:txBody>
          <a:bodyPr>
            <a:normAutofit fontScale="90000"/>
          </a:bodyPr>
          <a:lstStyle/>
          <a:p>
            <a:pPr algn="l" eaLnBrk="1" hangingPunct="1"/>
            <a:r>
              <a:rPr lang="ja-JP" altLang="en-US" sz="2400" smtClean="0">
                <a:latin typeface="HGP創英角ｺﾞｼｯｸUB" pitchFamily="50" charset="-128"/>
                <a:ea typeface="HGP創英角ｺﾞｼｯｸUB" pitchFamily="50" charset="-128"/>
              </a:rPr>
              <a:t>　</a:t>
            </a:r>
          </a:p>
        </p:txBody>
      </p:sp>
      <p:graphicFrame>
        <p:nvGraphicFramePr>
          <p:cNvPr id="12" name="表 11"/>
          <p:cNvGraphicFramePr>
            <a:graphicFrameLocks noGrp="1"/>
          </p:cNvGraphicFramePr>
          <p:nvPr>
            <p:extLst>
              <p:ext uri="{D42A27DB-BD31-4B8C-83A1-F6EECF244321}">
                <p14:modId xmlns:p14="http://schemas.microsoft.com/office/powerpoint/2010/main" val="725468332"/>
              </p:ext>
            </p:extLst>
          </p:nvPr>
        </p:nvGraphicFramePr>
        <p:xfrm>
          <a:off x="194472" y="1412776"/>
          <a:ext cx="9611996" cy="2072709"/>
        </p:xfrm>
        <a:graphic>
          <a:graphicData uri="http://schemas.openxmlformats.org/drawingml/2006/table">
            <a:tbl>
              <a:tblPr/>
              <a:tblGrid>
                <a:gridCol w="118478"/>
                <a:gridCol w="118478"/>
                <a:gridCol w="1353220"/>
                <a:gridCol w="534788"/>
                <a:gridCol w="534788"/>
                <a:gridCol w="534788"/>
                <a:gridCol w="534788"/>
                <a:gridCol w="534788"/>
                <a:gridCol w="534788"/>
                <a:gridCol w="534788"/>
                <a:gridCol w="534788"/>
                <a:gridCol w="534788"/>
                <a:gridCol w="534788"/>
                <a:gridCol w="534788"/>
                <a:gridCol w="534788"/>
                <a:gridCol w="534788"/>
                <a:gridCol w="534788"/>
                <a:gridCol w="534788"/>
              </a:tblGrid>
              <a:tr h="230597">
                <a:tc gridSpan="4">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050" b="1" i="0" u="none" strike="noStrike" dirty="0" smtClean="0">
                          <a:solidFill>
                            <a:srgbClr val="000000"/>
                          </a:solidFill>
                          <a:latin typeface="Meiryo UI" pitchFamily="50" charset="-128"/>
                          <a:ea typeface="Meiryo UI" pitchFamily="50" charset="-128"/>
                          <a:cs typeface="Meiryo UI" pitchFamily="50" charset="-128"/>
                        </a:rPr>
                        <a:t>（ケース１）財政収支推計</a:t>
                      </a:r>
                      <a:r>
                        <a:rPr lang="en-US" altLang="ja-JP" sz="1050" b="1" i="0" u="none" strike="noStrike" dirty="0" smtClean="0">
                          <a:solidFill>
                            <a:srgbClr val="000000"/>
                          </a:solidFill>
                          <a:latin typeface="Meiryo UI" pitchFamily="50" charset="-128"/>
                          <a:ea typeface="Meiryo UI" pitchFamily="50" charset="-128"/>
                          <a:cs typeface="Meiryo UI" pitchFamily="50" charset="-128"/>
                        </a:rPr>
                        <a:t>A1</a:t>
                      </a:r>
                      <a:endParaRPr lang="ja-JP" altLang="en-US" sz="1050" b="1"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r>
              <a:tr h="192164">
                <a:tc gridSpan="3">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　</a:t>
                      </a: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Ｈ３４</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Ｈ４</a:t>
                      </a:r>
                      <a:r>
                        <a:rPr lang="ja-JP" altLang="en-US" sz="900" b="1" i="0" u="none" strike="noStrike" dirty="0" smtClean="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r>
              <a:tr h="192164">
                <a:tc rowSpan="7">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歳出　ア</a:t>
                      </a:r>
                    </a:p>
                  </a:txBody>
                  <a:tcPr marL="39000" marR="0" marT="0" marB="0" anchor="ct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2,654</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2,631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2,600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2,566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2,568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2,566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2,579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2,560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2,558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2,554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2,553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2,552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2,551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3">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vert="eaVert" anchor="ct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人件費</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1,290</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1,283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1,271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1,262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公債費・財務</a:t>
                      </a:r>
                      <a:r>
                        <a:rPr lang="ja-JP" altLang="en-US" sz="1000" b="0" i="0" u="none" strike="noStrike" dirty="0" smtClean="0">
                          <a:solidFill>
                            <a:srgbClr val="000000"/>
                          </a:solidFill>
                          <a:latin typeface="Meiryo UI" pitchFamily="50" charset="-128"/>
                          <a:ea typeface="Meiryo UI" pitchFamily="50" charset="-128"/>
                          <a:cs typeface="Meiryo UI" pitchFamily="50" charset="-128"/>
                        </a:rPr>
                        <a:t>リスク</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536</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517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496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477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488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469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467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474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464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463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462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461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460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その他</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828</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831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839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歳入　イ</a:t>
                      </a:r>
                    </a:p>
                  </a:txBody>
                  <a:tcPr marL="39000" marR="0" marT="0" marB="0" anchor="ctr"/>
                </a:tc>
                <a:tc hMerge="1">
                  <a:txBody>
                    <a:bodyPr/>
                    <a:lstStyle/>
                    <a:p>
                      <a:endParaRPr kumimoji="1" lang="ja-JP" altLang="en-US"/>
                    </a:p>
                  </a:txBody>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2,634</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2,623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2,593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2,560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2">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tc>
                <a:tc>
                  <a:txBody>
                    <a:bodyPr/>
                    <a:lstStyle/>
                    <a:p>
                      <a:pPr algn="l" fontAlgn="ctr"/>
                      <a:r>
                        <a:rPr lang="ja-JP" altLang="en-US" sz="900" b="0" i="0" u="none" strike="noStrike" dirty="0" smtClean="0">
                          <a:solidFill>
                            <a:srgbClr val="000000"/>
                          </a:solidFill>
                          <a:latin typeface="Meiryo UI" pitchFamily="50" charset="-128"/>
                          <a:ea typeface="Meiryo UI" pitchFamily="50" charset="-128"/>
                          <a:cs typeface="Meiryo UI" pitchFamily="50" charset="-128"/>
                        </a:rPr>
                        <a:t>移転</a:t>
                      </a:r>
                      <a:r>
                        <a:rPr lang="ja-JP" altLang="en-US" sz="900" b="0" i="0" u="none" strike="noStrike" dirty="0">
                          <a:solidFill>
                            <a:srgbClr val="000000"/>
                          </a:solidFill>
                          <a:latin typeface="Meiryo UI" pitchFamily="50" charset="-128"/>
                          <a:ea typeface="Meiryo UI" pitchFamily="50" charset="-128"/>
                          <a:cs typeface="Meiryo UI" pitchFamily="50" charset="-128"/>
                        </a:rPr>
                        <a:t>税</a:t>
                      </a:r>
                      <a:r>
                        <a:rPr lang="zh-CN" altLang="en-US" sz="900" b="0" i="0" u="none" strike="noStrike" dirty="0" smtClean="0">
                          <a:solidFill>
                            <a:srgbClr val="000000"/>
                          </a:solidFill>
                          <a:latin typeface="Meiryo UI" pitchFamily="50" charset="-128"/>
                          <a:ea typeface="Meiryo UI" pitchFamily="50" charset="-128"/>
                          <a:cs typeface="Meiryo UI" pitchFamily="50" charset="-128"/>
                        </a:rPr>
                        <a:t>、</a:t>
                      </a:r>
                      <a:r>
                        <a:rPr lang="ja-JP" altLang="en-US" sz="900" b="0" i="0" u="none" strike="noStrike" dirty="0" smtClean="0">
                          <a:solidFill>
                            <a:srgbClr val="000000"/>
                          </a:solidFill>
                          <a:latin typeface="Meiryo UI" pitchFamily="50" charset="-128"/>
                          <a:ea typeface="Meiryo UI" pitchFamily="50" charset="-128"/>
                          <a:cs typeface="Meiryo UI" pitchFamily="50" charset="-128"/>
                        </a:rPr>
                        <a:t>譲与税、交付税</a:t>
                      </a:r>
                      <a:r>
                        <a:rPr lang="zh-CN" altLang="en-US" sz="900" b="0" i="0" u="none" strike="noStrike" dirty="0" smtClean="0">
                          <a:solidFill>
                            <a:srgbClr val="000000"/>
                          </a:solidFill>
                          <a:latin typeface="Meiryo UI" pitchFamily="50" charset="-128"/>
                          <a:ea typeface="Meiryo UI" pitchFamily="50" charset="-128"/>
                          <a:cs typeface="Meiryo UI" pitchFamily="50" charset="-128"/>
                        </a:rPr>
                        <a:t>等</a:t>
                      </a:r>
                      <a:endParaRPr lang="zh-CN" altLang="en-US" sz="9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1,379</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1,360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1,346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2859">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財政</a:t>
                      </a:r>
                      <a:r>
                        <a:rPr lang="ja-JP" altLang="en-US" sz="1000" b="0" i="0" u="none" strike="noStrike" dirty="0" smtClean="0">
                          <a:solidFill>
                            <a:srgbClr val="000000"/>
                          </a:solidFill>
                          <a:latin typeface="Meiryo UI" pitchFamily="50" charset="-128"/>
                          <a:ea typeface="Meiryo UI" pitchFamily="50" charset="-128"/>
                          <a:cs typeface="Meiryo UI" pitchFamily="50" charset="-128"/>
                        </a:rPr>
                        <a:t>調整財源・</a:t>
                      </a:r>
                      <a:endParaRPr lang="en-US" altLang="ja-JP" sz="100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目的税（府分）</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1,255</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1,248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1,214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gridSpan="3">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財政収支推計</a:t>
                      </a:r>
                      <a:r>
                        <a:rPr lang="en-US" altLang="ja-JP" sz="1000" b="0" i="0" u="none" strike="noStrike" dirty="0" smtClean="0">
                          <a:solidFill>
                            <a:srgbClr val="000000"/>
                          </a:solidFill>
                          <a:latin typeface="Meiryo UI" pitchFamily="50" charset="-128"/>
                          <a:ea typeface="Meiryo UI" pitchFamily="50" charset="-128"/>
                          <a:cs typeface="Meiryo UI" pitchFamily="50" charset="-128"/>
                        </a:rPr>
                        <a:t>A1</a:t>
                      </a:r>
                      <a:r>
                        <a:rPr lang="ja-JP" altLang="en-US" sz="1000" b="0" i="0" u="none" strike="noStrike" dirty="0">
                          <a:solidFill>
                            <a:srgbClr val="000000"/>
                          </a:solidFill>
                          <a:latin typeface="Meiryo UI" pitchFamily="50" charset="-128"/>
                          <a:ea typeface="Meiryo UI" pitchFamily="50" charset="-128"/>
                          <a:cs typeface="Meiryo UI" pitchFamily="50" charset="-128"/>
                        </a:rPr>
                        <a:t>　</a:t>
                      </a:r>
                      <a:r>
                        <a:rPr lang="ja-JP" altLang="en-US" sz="1000" b="0" i="0" u="none" strike="noStrike" dirty="0" smtClean="0">
                          <a:solidFill>
                            <a:srgbClr val="000000"/>
                          </a:solidFill>
                          <a:latin typeface="Meiryo UI" pitchFamily="50" charset="-128"/>
                          <a:ea typeface="Meiryo UI" pitchFamily="50" charset="-128"/>
                          <a:cs typeface="Meiryo UI" pitchFamily="50" charset="-128"/>
                        </a:rPr>
                        <a:t>イーア</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1757743320"/>
              </p:ext>
            </p:extLst>
          </p:nvPr>
        </p:nvGraphicFramePr>
        <p:xfrm>
          <a:off x="194472" y="3645024"/>
          <a:ext cx="9611996" cy="2096270"/>
        </p:xfrm>
        <a:graphic>
          <a:graphicData uri="http://schemas.openxmlformats.org/drawingml/2006/table">
            <a:tbl>
              <a:tblPr/>
              <a:tblGrid>
                <a:gridCol w="118478"/>
                <a:gridCol w="118478"/>
                <a:gridCol w="1353220"/>
                <a:gridCol w="534788"/>
                <a:gridCol w="534788"/>
                <a:gridCol w="534788"/>
                <a:gridCol w="534788"/>
                <a:gridCol w="534788"/>
                <a:gridCol w="534788"/>
                <a:gridCol w="534788"/>
                <a:gridCol w="534788"/>
                <a:gridCol w="534788"/>
                <a:gridCol w="534788"/>
                <a:gridCol w="534788"/>
                <a:gridCol w="534788"/>
                <a:gridCol w="534788"/>
                <a:gridCol w="534788"/>
                <a:gridCol w="534788"/>
              </a:tblGrid>
              <a:tr h="233670">
                <a:tc gridSpan="4">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050" b="1" i="0" u="none" strike="noStrike" dirty="0" smtClean="0">
                          <a:solidFill>
                            <a:srgbClr val="000000"/>
                          </a:solidFill>
                          <a:latin typeface="Meiryo UI" pitchFamily="50" charset="-128"/>
                          <a:ea typeface="Meiryo UI" pitchFamily="50" charset="-128"/>
                          <a:cs typeface="Meiryo UI" pitchFamily="50" charset="-128"/>
                        </a:rPr>
                        <a:t>（ケース２）財政収支推計</a:t>
                      </a:r>
                      <a:r>
                        <a:rPr lang="en-US" altLang="ja-JP" sz="1050" b="1" i="0" u="none" strike="noStrike" dirty="0" smtClean="0">
                          <a:solidFill>
                            <a:srgbClr val="000000"/>
                          </a:solidFill>
                          <a:latin typeface="Meiryo UI" pitchFamily="50" charset="-128"/>
                          <a:ea typeface="Meiryo UI" pitchFamily="50" charset="-128"/>
                          <a:cs typeface="Meiryo UI" pitchFamily="50" charset="-128"/>
                        </a:rPr>
                        <a:t>A2</a:t>
                      </a:r>
                      <a:endParaRPr lang="ja-JP" altLang="en-US" sz="1050" b="1"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r>
              <a:tr h="194725">
                <a:tc gridSpan="3">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　</a:t>
                      </a: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Ｈ３４</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Ｈ４</a:t>
                      </a:r>
                      <a:r>
                        <a:rPr lang="ja-JP" altLang="en-US" sz="900" b="1" i="0" u="none" strike="noStrike" dirty="0" smtClean="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r>
              <a:tr h="194725">
                <a:tc rowSpan="7">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歳出　ア</a:t>
                      </a:r>
                    </a:p>
                  </a:txBody>
                  <a:tcPr marL="39000" marR="0" marT="0" marB="0" anchor="ct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2,654</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2,631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2,600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2,566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2,568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2,566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2,579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2,560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2,558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2,554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2,553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2,552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2,551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3">
                  <a:txBody>
                    <a:bodyPr/>
                    <a:lstStyle/>
                    <a:p>
                      <a:pPr algn="ctr" fontAlgn="ctr"/>
                      <a:r>
                        <a:rPr lang="ja-JP" altLang="en-US" sz="10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vert="eaVert" anchor="ct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人件費</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1,290</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1,283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1,271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1,262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公債費・財務</a:t>
                      </a:r>
                      <a:r>
                        <a:rPr lang="ja-JP" altLang="en-US" sz="1000" b="0" i="0" u="none" strike="noStrike" dirty="0" smtClean="0">
                          <a:solidFill>
                            <a:srgbClr val="000000"/>
                          </a:solidFill>
                          <a:latin typeface="Meiryo UI" pitchFamily="50" charset="-128"/>
                          <a:ea typeface="Meiryo UI" pitchFamily="50" charset="-128"/>
                          <a:cs typeface="Meiryo UI" pitchFamily="50" charset="-128"/>
                        </a:rPr>
                        <a:t>リスク</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536</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517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496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477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488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469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467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474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464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463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462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461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460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その他</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828</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831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839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歳入　イ</a:t>
                      </a:r>
                    </a:p>
                  </a:txBody>
                  <a:tcPr marL="39000" marR="0" marT="0" marB="0" anchor="ctr"/>
                </a:tc>
                <a:tc hMerge="1">
                  <a:txBody>
                    <a:bodyPr/>
                    <a:lstStyle/>
                    <a:p>
                      <a:endParaRPr kumimoji="1" lang="ja-JP" altLang="en-US"/>
                    </a:p>
                  </a:txBody>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2,645</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2,638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2,610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2,582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2,582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2,582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2,582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2,582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2,582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2,582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2,582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2,582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2,582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2,582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2,582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2">
                  <a:txBody>
                    <a:bodyPr/>
                    <a:lstStyle/>
                    <a:p>
                      <a:pPr algn="ctr" fontAlgn="ctr"/>
                      <a:r>
                        <a:rPr lang="ja-JP" altLang="en-US" sz="10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tc>
                <a:tc>
                  <a:txBody>
                    <a:bodyPr/>
                    <a:lstStyle/>
                    <a:p>
                      <a:pPr algn="l" fontAlgn="ctr"/>
                      <a:r>
                        <a:rPr lang="ja-JP" altLang="en-US" sz="900" b="0" i="0" u="none" strike="noStrike" dirty="0" smtClean="0">
                          <a:solidFill>
                            <a:srgbClr val="000000"/>
                          </a:solidFill>
                          <a:latin typeface="Meiryo UI" pitchFamily="50" charset="-128"/>
                          <a:ea typeface="Meiryo UI" pitchFamily="50" charset="-128"/>
                          <a:cs typeface="Meiryo UI" pitchFamily="50" charset="-128"/>
                        </a:rPr>
                        <a:t>移転</a:t>
                      </a:r>
                      <a:r>
                        <a:rPr lang="ja-JP" altLang="en-US" sz="900" b="0" i="0" u="none" strike="noStrike" dirty="0">
                          <a:solidFill>
                            <a:srgbClr val="000000"/>
                          </a:solidFill>
                          <a:latin typeface="Meiryo UI" pitchFamily="50" charset="-128"/>
                          <a:ea typeface="Meiryo UI" pitchFamily="50" charset="-128"/>
                          <a:cs typeface="Meiryo UI" pitchFamily="50" charset="-128"/>
                        </a:rPr>
                        <a:t>税</a:t>
                      </a:r>
                      <a:r>
                        <a:rPr lang="zh-CN" altLang="en-US" sz="900" b="0" i="0" u="none" strike="noStrike" dirty="0" smtClean="0">
                          <a:solidFill>
                            <a:srgbClr val="000000"/>
                          </a:solidFill>
                          <a:latin typeface="Meiryo UI" pitchFamily="50" charset="-128"/>
                          <a:ea typeface="Meiryo UI" pitchFamily="50" charset="-128"/>
                          <a:cs typeface="Meiryo UI" pitchFamily="50" charset="-128"/>
                        </a:rPr>
                        <a:t>、</a:t>
                      </a:r>
                      <a:r>
                        <a:rPr lang="ja-JP" altLang="en-US" sz="900" b="0" i="0" u="none" strike="noStrike" dirty="0" smtClean="0">
                          <a:solidFill>
                            <a:srgbClr val="000000"/>
                          </a:solidFill>
                          <a:latin typeface="Meiryo UI" pitchFamily="50" charset="-128"/>
                          <a:ea typeface="Meiryo UI" pitchFamily="50" charset="-128"/>
                          <a:cs typeface="Meiryo UI" pitchFamily="50" charset="-128"/>
                        </a:rPr>
                        <a:t>譲与税、交付税</a:t>
                      </a:r>
                      <a:r>
                        <a:rPr lang="zh-CN" altLang="en-US" sz="900" b="0" i="0" u="none" strike="noStrike" dirty="0" smtClean="0">
                          <a:solidFill>
                            <a:srgbClr val="000000"/>
                          </a:solidFill>
                          <a:latin typeface="Meiryo UI" pitchFamily="50" charset="-128"/>
                          <a:ea typeface="Meiryo UI" pitchFamily="50" charset="-128"/>
                          <a:cs typeface="Meiryo UI" pitchFamily="50" charset="-128"/>
                        </a:rPr>
                        <a:t>等</a:t>
                      </a:r>
                      <a:endParaRPr lang="zh-CN" altLang="en-US" sz="9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1,379</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1,360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1,346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6761">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財政</a:t>
                      </a:r>
                      <a:r>
                        <a:rPr lang="ja-JP" altLang="en-US" sz="1000" b="0" i="0" u="none" strike="noStrike" dirty="0" smtClean="0">
                          <a:solidFill>
                            <a:srgbClr val="000000"/>
                          </a:solidFill>
                          <a:latin typeface="Meiryo UI" pitchFamily="50" charset="-128"/>
                          <a:ea typeface="Meiryo UI" pitchFamily="50" charset="-128"/>
                          <a:cs typeface="Meiryo UI" pitchFamily="50" charset="-128"/>
                        </a:rPr>
                        <a:t>調整財源・</a:t>
                      </a:r>
                      <a:endParaRPr lang="en-US" altLang="ja-JP" sz="100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目的税（府分）</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1,266</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1,263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1,250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1,236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gridSpan="3">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財政収支推計</a:t>
                      </a:r>
                      <a:r>
                        <a:rPr lang="en-US" altLang="ja-JP" sz="1000" b="0" i="0" u="none" strike="noStrike" dirty="0" smtClean="0">
                          <a:solidFill>
                            <a:srgbClr val="000000"/>
                          </a:solidFill>
                          <a:latin typeface="Meiryo UI" pitchFamily="50" charset="-128"/>
                          <a:ea typeface="Meiryo UI" pitchFamily="50" charset="-128"/>
                          <a:cs typeface="Meiryo UI" pitchFamily="50" charset="-128"/>
                        </a:rPr>
                        <a:t>A2</a:t>
                      </a:r>
                      <a:r>
                        <a:rPr lang="ja-JP" altLang="en-US" sz="1000" b="0" i="0" u="none" strike="noStrike" dirty="0" smtClean="0">
                          <a:solidFill>
                            <a:srgbClr val="000000"/>
                          </a:solidFill>
                          <a:latin typeface="Meiryo UI" pitchFamily="50" charset="-128"/>
                          <a:ea typeface="Meiryo UI" pitchFamily="50" charset="-128"/>
                          <a:cs typeface="Meiryo UI" pitchFamily="50" charset="-128"/>
                        </a:rPr>
                        <a:t>　イーア</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bl>
          </a:graphicData>
        </a:graphic>
      </p:graphicFrame>
      <p:sp>
        <p:nvSpPr>
          <p:cNvPr id="7" name="正方形/長方形 6"/>
          <p:cNvSpPr/>
          <p:nvPr/>
        </p:nvSpPr>
        <p:spPr>
          <a:xfrm>
            <a:off x="1038" y="164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　３</a:t>
            </a:r>
            <a:r>
              <a:rPr lang="ja-JP" altLang="en-US" sz="2000" b="1" dirty="0">
                <a:solidFill>
                  <a:prstClr val="black"/>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参考資料　　（５）財政シミュレーション計数表</a:t>
            </a:r>
          </a:p>
        </p:txBody>
      </p:sp>
      <p:sp>
        <p:nvSpPr>
          <p:cNvPr id="11" name="AutoShape 161"/>
          <p:cNvSpPr>
            <a:spLocks noChangeArrowheads="1"/>
          </p:cNvSpPr>
          <p:nvPr/>
        </p:nvSpPr>
        <p:spPr bwMode="auto">
          <a:xfrm>
            <a:off x="173902" y="592754"/>
            <a:ext cx="5844704"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b="1" dirty="0" smtClean="0">
                <a:latin typeface="Meiryo UI" panose="020B0604030504040204" pitchFamily="50" charset="-128"/>
                <a:ea typeface="Meiryo UI" panose="020B0604030504040204" pitchFamily="50" charset="-128"/>
                <a:cs typeface="Meiryo UI" pitchFamily="50" charset="-128"/>
              </a:rPr>
              <a:t>試案</a:t>
            </a:r>
            <a:r>
              <a:rPr lang="en-US" altLang="ja-JP" b="1" dirty="0" smtClean="0">
                <a:latin typeface="Meiryo UI" panose="020B0604030504040204" pitchFamily="50" charset="-128"/>
                <a:ea typeface="Meiryo UI" panose="020B0604030504040204" pitchFamily="50" charset="-128"/>
                <a:cs typeface="Meiryo UI" pitchFamily="50" charset="-128"/>
              </a:rPr>
              <a:t>A</a:t>
            </a:r>
            <a:r>
              <a:rPr lang="ja-JP" altLang="en-US" b="1" dirty="0" smtClean="0">
                <a:latin typeface="Meiryo UI" panose="020B0604030504040204" pitchFamily="50" charset="-128"/>
                <a:ea typeface="Meiryo UI" panose="020B0604030504040204" pitchFamily="50" charset="-128"/>
                <a:cs typeface="Meiryo UI" pitchFamily="50" charset="-128"/>
              </a:rPr>
              <a:t>（</a:t>
            </a:r>
            <a:r>
              <a:rPr lang="en-US" altLang="ja-JP" b="1" dirty="0" smtClean="0">
                <a:latin typeface="Meiryo UI" panose="020B0604030504040204" pitchFamily="50" charset="-128"/>
                <a:ea typeface="Meiryo UI" panose="020B0604030504040204" pitchFamily="50" charset="-128"/>
                <a:cs typeface="Meiryo UI" pitchFamily="50" charset="-128"/>
              </a:rPr>
              <a:t>4</a:t>
            </a:r>
            <a:r>
              <a:rPr lang="ja-JP" altLang="en-US" b="1" dirty="0" smtClean="0">
                <a:latin typeface="Meiryo UI" panose="020B0604030504040204" pitchFamily="50" charset="-128"/>
                <a:ea typeface="Meiryo UI" panose="020B0604030504040204" pitchFamily="50" charset="-128"/>
                <a:cs typeface="Meiryo UI" pitchFamily="50" charset="-128"/>
              </a:rPr>
              <a:t>区</a:t>
            </a:r>
            <a:r>
              <a:rPr lang="en-US" altLang="ja-JP" b="1" dirty="0" smtClean="0">
                <a:latin typeface="Meiryo UI" panose="020B0604030504040204" pitchFamily="50" charset="-128"/>
                <a:ea typeface="Meiryo UI" panose="020B0604030504040204" pitchFamily="50" charset="-128"/>
                <a:cs typeface="Meiryo UI" pitchFamily="50" charset="-128"/>
              </a:rPr>
              <a:t>A</a:t>
            </a:r>
            <a:r>
              <a:rPr lang="ja-JP" altLang="en-US" b="1" dirty="0" smtClean="0">
                <a:latin typeface="Meiryo UI" panose="020B0604030504040204" pitchFamily="50" charset="-128"/>
                <a:ea typeface="Meiryo UI" panose="020B0604030504040204" pitchFamily="50" charset="-128"/>
                <a:cs typeface="Meiryo UI" pitchFamily="50" charset="-128"/>
              </a:rPr>
              <a:t>案）・試案</a:t>
            </a:r>
            <a:r>
              <a:rPr lang="en-US" altLang="ja-JP" b="1" dirty="0" smtClean="0">
                <a:latin typeface="Meiryo UI" panose="020B0604030504040204" pitchFamily="50" charset="-128"/>
                <a:ea typeface="Meiryo UI" panose="020B0604030504040204" pitchFamily="50" charset="-128"/>
                <a:cs typeface="Meiryo UI" pitchFamily="50" charset="-128"/>
              </a:rPr>
              <a:t>B</a:t>
            </a:r>
            <a:r>
              <a:rPr lang="ja-JP" altLang="en-US" b="1" dirty="0" smtClean="0">
                <a:latin typeface="Meiryo UI" panose="020B0604030504040204" pitchFamily="50" charset="-128"/>
                <a:ea typeface="Meiryo UI" panose="020B0604030504040204" pitchFamily="50" charset="-128"/>
                <a:cs typeface="Meiryo UI" pitchFamily="50" charset="-128"/>
              </a:rPr>
              <a:t>（</a:t>
            </a:r>
            <a:r>
              <a:rPr lang="en-US" altLang="ja-JP" b="1" dirty="0" smtClean="0">
                <a:latin typeface="Meiryo UI" panose="020B0604030504040204" pitchFamily="50" charset="-128"/>
                <a:ea typeface="Meiryo UI" panose="020B0604030504040204" pitchFamily="50" charset="-128"/>
                <a:cs typeface="Meiryo UI" pitchFamily="50" charset="-128"/>
              </a:rPr>
              <a:t>4</a:t>
            </a:r>
            <a:r>
              <a:rPr lang="ja-JP" altLang="en-US" b="1" dirty="0" smtClean="0">
                <a:latin typeface="Meiryo UI" panose="020B0604030504040204" pitchFamily="50" charset="-128"/>
                <a:ea typeface="Meiryo UI" panose="020B0604030504040204" pitchFamily="50" charset="-128"/>
                <a:cs typeface="Meiryo UI" pitchFamily="50" charset="-128"/>
              </a:rPr>
              <a:t>区</a:t>
            </a:r>
            <a:r>
              <a:rPr lang="en-US" altLang="ja-JP" b="1" dirty="0" smtClean="0">
                <a:latin typeface="Meiryo UI" panose="020B0604030504040204" pitchFamily="50" charset="-128"/>
                <a:ea typeface="Meiryo UI" panose="020B0604030504040204" pitchFamily="50" charset="-128"/>
                <a:cs typeface="Meiryo UI" pitchFamily="50" charset="-128"/>
              </a:rPr>
              <a:t>B</a:t>
            </a:r>
            <a:r>
              <a:rPr lang="ja-JP" altLang="en-US" b="1" dirty="0" smtClean="0">
                <a:latin typeface="Meiryo UI" panose="020B0604030504040204" pitchFamily="50" charset="-128"/>
                <a:ea typeface="Meiryo UI" panose="020B0604030504040204" pitchFamily="50" charset="-128"/>
                <a:cs typeface="Meiryo UI" pitchFamily="50" charset="-128"/>
              </a:rPr>
              <a:t>案）　大阪府　</a:t>
            </a:r>
            <a:endParaRPr lang="ja-JP" altLang="en-US" b="1" dirty="0">
              <a:latin typeface="Meiryo UI" panose="020B0604030504040204" pitchFamily="50" charset="-128"/>
              <a:ea typeface="Meiryo UI" panose="020B0604030504040204" pitchFamily="50" charset="-128"/>
              <a:cs typeface="Meiryo UI" pitchFamily="50" charset="-128"/>
            </a:endParaRPr>
          </a:p>
        </p:txBody>
      </p:sp>
      <p:sp>
        <p:nvSpPr>
          <p:cNvPr id="8" name="正方形/長方形 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３６</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0096364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正方形/長方形 41"/>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　１　財政シミュレーションを行うにあたって</a:t>
            </a:r>
          </a:p>
        </p:txBody>
      </p:sp>
      <p:sp>
        <p:nvSpPr>
          <p:cNvPr id="37" name="正方形/長方形 36"/>
          <p:cNvSpPr/>
          <p:nvPr/>
        </p:nvSpPr>
        <p:spPr bwMode="auto">
          <a:xfrm>
            <a:off x="190946" y="4653136"/>
            <a:ext cx="9543515" cy="1791201"/>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180000" indent="-360000"/>
            <a:r>
              <a:rPr lang="ja-JP" altLang="en-US" sz="1600" b="1" dirty="0">
                <a:solidFill>
                  <a:schemeClr val="tx1"/>
                </a:solidFill>
                <a:latin typeface="Meiryo UI" pitchFamily="50" charset="-128"/>
                <a:ea typeface="Meiryo UI" pitchFamily="50" charset="-128"/>
                <a:cs typeface="Meiryo UI" pitchFamily="50" charset="-128"/>
              </a:rPr>
              <a:t>　</a:t>
            </a:r>
            <a:r>
              <a:rPr lang="ja-JP" altLang="en-US" sz="1600" dirty="0">
                <a:solidFill>
                  <a:schemeClr val="tx1"/>
                </a:solidFill>
                <a:latin typeface="Meiryo UI" pitchFamily="50" charset="-128"/>
                <a:ea typeface="Meiryo UI" pitchFamily="50" charset="-128"/>
                <a:cs typeface="Meiryo UI" pitchFamily="50" charset="-128"/>
              </a:rPr>
              <a:t>この財政シミュレーションでは、</a:t>
            </a:r>
            <a:endParaRPr lang="en-US" altLang="ja-JP" sz="1400" dirty="0">
              <a:solidFill>
                <a:schemeClr val="tx1"/>
              </a:solidFill>
              <a:latin typeface="Meiryo UI" pitchFamily="50" charset="-128"/>
              <a:ea typeface="Meiryo UI" pitchFamily="50" charset="-128"/>
              <a:cs typeface="Meiryo UI" pitchFamily="50" charset="-128"/>
            </a:endParaRPr>
          </a:p>
          <a:p>
            <a:pPr marL="540000" indent="-288000">
              <a:spcBef>
                <a:spcPts val="600"/>
              </a:spcBef>
              <a:buFont typeface="Wingdings" pitchFamily="2" charset="2"/>
              <a:buChar char="l"/>
            </a:pPr>
            <a:r>
              <a:rPr lang="ja-JP" altLang="en-US" sz="1400" dirty="0" smtClean="0">
                <a:solidFill>
                  <a:schemeClr val="tx1"/>
                </a:solidFill>
                <a:latin typeface="Meiryo UI" pitchFamily="50" charset="-128"/>
                <a:ea typeface="Meiryo UI" pitchFamily="50" charset="-128"/>
                <a:cs typeface="Meiryo UI" pitchFamily="50" charset="-128"/>
              </a:rPr>
              <a:t>大阪市</a:t>
            </a:r>
            <a:r>
              <a:rPr lang="ja-JP" altLang="en-US" sz="1400" dirty="0">
                <a:solidFill>
                  <a:schemeClr val="tx1"/>
                </a:solidFill>
                <a:latin typeface="Meiryo UI" pitchFamily="50" charset="-128"/>
                <a:ea typeface="Meiryo UI" pitchFamily="50" charset="-128"/>
                <a:cs typeface="Meiryo UI" pitchFamily="50" charset="-128"/>
              </a:rPr>
              <a:t>の財政に関する将来推計を事務分担（案）等に基づき各特別</a:t>
            </a:r>
            <a:r>
              <a:rPr lang="ja-JP" altLang="en-US" sz="1400" dirty="0" smtClean="0">
                <a:solidFill>
                  <a:schemeClr val="tx1"/>
                </a:solidFill>
                <a:latin typeface="Meiryo UI" pitchFamily="50" charset="-128"/>
                <a:ea typeface="Meiryo UI" pitchFamily="50" charset="-128"/>
                <a:cs typeface="Meiryo UI" pitchFamily="50" charset="-128"/>
              </a:rPr>
              <a:t>区分と</a:t>
            </a:r>
            <a:r>
              <a:rPr lang="ja-JP" altLang="en-US" sz="1400" dirty="0">
                <a:solidFill>
                  <a:schemeClr val="tx1"/>
                </a:solidFill>
                <a:latin typeface="Meiryo UI" pitchFamily="50" charset="-128"/>
                <a:ea typeface="Meiryo UI" pitchFamily="50" charset="-128"/>
                <a:cs typeface="Meiryo UI" pitchFamily="50" charset="-128"/>
              </a:rPr>
              <a:t>大阪府分に分け</a:t>
            </a:r>
            <a:r>
              <a:rPr lang="ja-JP" altLang="en-US" sz="1400" dirty="0" smtClean="0">
                <a:solidFill>
                  <a:schemeClr val="tx1"/>
                </a:solidFill>
                <a:latin typeface="Meiryo UI" pitchFamily="50" charset="-128"/>
                <a:ea typeface="Meiryo UI" pitchFamily="50" charset="-128"/>
                <a:cs typeface="Meiryo UI" pitchFamily="50" charset="-128"/>
              </a:rPr>
              <a:t>、改革</a:t>
            </a:r>
            <a:r>
              <a:rPr lang="ja-JP" altLang="en-US" sz="1400" dirty="0">
                <a:solidFill>
                  <a:schemeClr val="tx1"/>
                </a:solidFill>
                <a:latin typeface="Meiryo UI" pitchFamily="50" charset="-128"/>
                <a:ea typeface="Meiryo UI" pitchFamily="50" charset="-128"/>
                <a:cs typeface="Meiryo UI" pitchFamily="50" charset="-128"/>
              </a:rPr>
              <a:t>効果</a:t>
            </a:r>
            <a:r>
              <a:rPr lang="ja-JP" altLang="en-US" sz="1400" dirty="0" smtClean="0">
                <a:solidFill>
                  <a:schemeClr val="tx1"/>
                </a:solidFill>
                <a:latin typeface="Meiryo UI" pitchFamily="50" charset="-128"/>
                <a:ea typeface="Meiryo UI" pitchFamily="50" charset="-128"/>
                <a:cs typeface="Meiryo UI" pitchFamily="50" charset="-128"/>
              </a:rPr>
              <a:t>額</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未反映分</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　　組織体制の影響額</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人件費</a:t>
            </a:r>
            <a:r>
              <a:rPr lang="en-US" altLang="ja-JP" sz="1400" dirty="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a:t>
            </a:r>
            <a:r>
              <a:rPr lang="ja-JP" altLang="en-US" sz="1400" dirty="0">
                <a:solidFill>
                  <a:schemeClr val="tx1"/>
                </a:solidFill>
                <a:latin typeface="Meiryo UI" pitchFamily="50" charset="-128"/>
                <a:ea typeface="Meiryo UI" pitchFamily="50" charset="-128"/>
                <a:cs typeface="Meiryo UI" pitchFamily="50" charset="-128"/>
              </a:rPr>
              <a:t>特別区設置に伴うコストを</a:t>
            </a:r>
            <a:r>
              <a:rPr lang="ja-JP" altLang="en-US" sz="1400" dirty="0" smtClean="0">
                <a:solidFill>
                  <a:schemeClr val="tx1"/>
                </a:solidFill>
                <a:latin typeface="Meiryo UI" pitchFamily="50" charset="-128"/>
                <a:ea typeface="Meiryo UI" pitchFamily="50" charset="-128"/>
                <a:cs typeface="Meiryo UI" pitchFamily="50" charset="-128"/>
              </a:rPr>
              <a:t>加味し</a:t>
            </a:r>
            <a:r>
              <a:rPr lang="ja-JP" altLang="en-US" sz="1400" dirty="0">
                <a:solidFill>
                  <a:schemeClr val="tx1"/>
                </a:solidFill>
                <a:latin typeface="Meiryo UI" pitchFamily="50" charset="-128"/>
                <a:ea typeface="Meiryo UI" pitchFamily="50" charset="-128"/>
                <a:cs typeface="Meiryo UI" pitchFamily="50" charset="-128"/>
              </a:rPr>
              <a:t>、特別区設置後の収支見通しとして作成</a:t>
            </a:r>
            <a:endParaRPr lang="en-US" altLang="ja-JP" sz="1400" dirty="0">
              <a:solidFill>
                <a:schemeClr val="tx1"/>
              </a:solidFill>
              <a:latin typeface="Meiryo UI" pitchFamily="50" charset="-128"/>
              <a:ea typeface="Meiryo UI" pitchFamily="50" charset="-128"/>
              <a:cs typeface="Meiryo UI" pitchFamily="50" charset="-128"/>
            </a:endParaRPr>
          </a:p>
          <a:p>
            <a:pPr marL="540000" indent="-288000">
              <a:spcBef>
                <a:spcPts val="600"/>
              </a:spcBef>
              <a:buFont typeface="Wingdings" pitchFamily="2" charset="2"/>
              <a:buChar char="l"/>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財政シミュレーション</a:t>
            </a:r>
            <a:r>
              <a:rPr lang="ja-JP" altLang="en-US" sz="1400" dirty="0" smtClean="0">
                <a:solidFill>
                  <a:schemeClr val="tx1"/>
                </a:solidFill>
                <a:latin typeface="+mn-ea"/>
                <a:ea typeface="Meiryo UI" pitchFamily="50" charset="-128"/>
                <a:cs typeface="Meiryo UI" pitchFamily="50" charset="-128"/>
              </a:rPr>
              <a:t>期間は、</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H34</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年度を特別区設置の日と仮定して、</a:t>
            </a:r>
            <a:r>
              <a:rPr lang="en-US" altLang="ja-JP" sz="1400" dirty="0" smtClean="0">
                <a:solidFill>
                  <a:schemeClr val="tx1"/>
                </a:solidFill>
                <a:latin typeface="Meiryo UI" pitchFamily="50" charset="-128"/>
                <a:ea typeface="Meiryo UI" pitchFamily="50" charset="-128"/>
                <a:cs typeface="Meiryo UI" pitchFamily="50" charset="-128"/>
              </a:rPr>
              <a:t>H48</a:t>
            </a:r>
            <a:r>
              <a:rPr lang="ja-JP" altLang="en-US" sz="1400" dirty="0" smtClean="0">
                <a:solidFill>
                  <a:schemeClr val="tx1"/>
                </a:solidFill>
                <a:latin typeface="+mn-ea"/>
                <a:ea typeface="Meiryo UI" pitchFamily="50" charset="-128"/>
                <a:cs typeface="Meiryo UI" pitchFamily="50" charset="-128"/>
              </a:rPr>
              <a:t>年度まで</a:t>
            </a:r>
            <a:endParaRPr lang="en-US" altLang="ja-JP" sz="1400" dirty="0">
              <a:solidFill>
                <a:schemeClr val="tx1"/>
              </a:solidFill>
              <a:latin typeface="+mn-ea"/>
              <a:ea typeface="Meiryo UI" pitchFamily="50" charset="-128"/>
              <a:cs typeface="Meiryo UI" pitchFamily="50" charset="-128"/>
            </a:endParaRPr>
          </a:p>
          <a:p>
            <a:pPr marL="540000" indent="-288000">
              <a:spcBef>
                <a:spcPts val="600"/>
              </a:spcBef>
              <a:buFont typeface="Wingdings" pitchFamily="2" charset="2"/>
              <a:buChar char="l"/>
            </a:pPr>
            <a:r>
              <a:rPr lang="ja-JP" altLang="en-US" sz="1400" dirty="0">
                <a:solidFill>
                  <a:schemeClr val="tx1"/>
                </a:solidFill>
                <a:latin typeface="Meiryo UI" pitchFamily="50" charset="-128"/>
                <a:ea typeface="Meiryo UI" pitchFamily="50" charset="-128"/>
                <a:cs typeface="Meiryo UI" pitchFamily="50" charset="-128"/>
              </a:rPr>
              <a:t>大阪府の「財政状況に関する中長期試算（粗い試算）</a:t>
            </a:r>
            <a:r>
              <a:rPr lang="ja-JP" altLang="en-US" sz="1400" dirty="0" smtClean="0">
                <a:solidFill>
                  <a:schemeClr val="tx1"/>
                </a:solidFill>
                <a:latin typeface="Meiryo UI" pitchFamily="50" charset="-128"/>
                <a:ea typeface="Meiryo UI" pitchFamily="50" charset="-128"/>
                <a:cs typeface="Meiryo UI" pitchFamily="50" charset="-128"/>
              </a:rPr>
              <a:t>」は、範囲外とした</a:t>
            </a: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38" name="正方形/長方形 37"/>
          <p:cNvSpPr/>
          <p:nvPr/>
        </p:nvSpPr>
        <p:spPr>
          <a:xfrm>
            <a:off x="-15552" y="611396"/>
            <a:ext cx="3882794" cy="369332"/>
          </a:xfrm>
          <a:prstGeom prst="rect">
            <a:avLst/>
          </a:prstGeom>
        </p:spPr>
        <p:txBody>
          <a:bodyPr wrap="none">
            <a:spAutoFit/>
          </a:bodyPr>
          <a:lstStyle/>
          <a:p>
            <a:r>
              <a:rPr lang="ja-JP" altLang="en-US" b="1" dirty="0" smtClean="0">
                <a:latin typeface="Meiryo UI" pitchFamily="50" charset="-128"/>
                <a:ea typeface="Meiryo UI" pitchFamily="50" charset="-128"/>
                <a:cs typeface="Meiryo UI" pitchFamily="50" charset="-128"/>
              </a:rPr>
              <a:t>（１）財政シミュレーションの算定方式</a:t>
            </a:r>
            <a:endParaRPr lang="ja-JP" altLang="en-US" b="1" dirty="0">
              <a:latin typeface="Meiryo UI" pitchFamily="50" charset="-128"/>
              <a:ea typeface="Meiryo UI" pitchFamily="50" charset="-128"/>
              <a:cs typeface="Meiryo UI" pitchFamily="50" charset="-128"/>
            </a:endParaRPr>
          </a:p>
        </p:txBody>
      </p:sp>
      <p:grpSp>
        <p:nvGrpSpPr>
          <p:cNvPr id="4" name="グループ化 3"/>
          <p:cNvGrpSpPr/>
          <p:nvPr/>
        </p:nvGrpSpPr>
        <p:grpSpPr>
          <a:xfrm>
            <a:off x="181242" y="1145449"/>
            <a:ext cx="9543515" cy="3147647"/>
            <a:chOff x="181242" y="1145449"/>
            <a:chExt cx="9543515" cy="3147647"/>
          </a:xfrm>
        </p:grpSpPr>
        <p:sp>
          <p:nvSpPr>
            <p:cNvPr id="39" name="正方形/長方形 38"/>
            <p:cNvSpPr/>
            <p:nvPr/>
          </p:nvSpPr>
          <p:spPr bwMode="auto">
            <a:xfrm>
              <a:off x="181242" y="1145449"/>
              <a:ext cx="9543515" cy="3147647"/>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180000" indent="-360000"/>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55" name="角丸四角形 54"/>
            <p:cNvSpPr/>
            <p:nvPr/>
          </p:nvSpPr>
          <p:spPr>
            <a:xfrm>
              <a:off x="3342490" y="1941984"/>
              <a:ext cx="6166833" cy="864096"/>
            </a:xfrm>
            <a:prstGeom prst="roundRect">
              <a:avLst>
                <a:gd name="adj" fmla="val 7191"/>
              </a:avLst>
            </a:prstGeom>
            <a:ln>
              <a:solidFill>
                <a:schemeClr val="accent2">
                  <a:lumMod val="75000"/>
                </a:schemeClr>
              </a:solidFill>
              <a:prstDash val="sysDash"/>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54" name="角丸四角形 53"/>
            <p:cNvSpPr/>
            <p:nvPr/>
          </p:nvSpPr>
          <p:spPr>
            <a:xfrm>
              <a:off x="3190090" y="1789584"/>
              <a:ext cx="6166833" cy="864096"/>
            </a:xfrm>
            <a:prstGeom prst="roundRect">
              <a:avLst>
                <a:gd name="adj" fmla="val 7191"/>
              </a:avLst>
            </a:prstGeom>
            <a:ln>
              <a:solidFill>
                <a:schemeClr val="accent2">
                  <a:lumMod val="75000"/>
                </a:schemeClr>
              </a:solidFill>
              <a:prstDash val="sysDash"/>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53" name="角丸四角形 52"/>
            <p:cNvSpPr/>
            <p:nvPr/>
          </p:nvSpPr>
          <p:spPr>
            <a:xfrm>
              <a:off x="3037690" y="1637184"/>
              <a:ext cx="6166833" cy="864096"/>
            </a:xfrm>
            <a:prstGeom prst="roundRect">
              <a:avLst>
                <a:gd name="adj" fmla="val 7191"/>
              </a:avLst>
            </a:prstGeom>
            <a:ln>
              <a:solidFill>
                <a:schemeClr val="accent2">
                  <a:lumMod val="75000"/>
                </a:schemeClr>
              </a:solidFill>
              <a:prstDash val="sysDash"/>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57" name="角丸四角形 56"/>
            <p:cNvSpPr/>
            <p:nvPr/>
          </p:nvSpPr>
          <p:spPr>
            <a:xfrm>
              <a:off x="2925087" y="3049910"/>
              <a:ext cx="6184616" cy="864096"/>
            </a:xfrm>
            <a:prstGeom prst="roundRect">
              <a:avLst>
                <a:gd name="adj" fmla="val 7191"/>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50" name="角丸四角形 49"/>
            <p:cNvSpPr/>
            <p:nvPr/>
          </p:nvSpPr>
          <p:spPr>
            <a:xfrm>
              <a:off x="2925087" y="1484784"/>
              <a:ext cx="6184616" cy="864096"/>
            </a:xfrm>
            <a:prstGeom prst="roundRect">
              <a:avLst>
                <a:gd name="adj" fmla="val 7191"/>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0" name="正方形/長方形 9"/>
            <p:cNvSpPr/>
            <p:nvPr/>
          </p:nvSpPr>
          <p:spPr>
            <a:xfrm>
              <a:off x="362374" y="2022451"/>
              <a:ext cx="1661024" cy="720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ja-JP" altLang="en-US" sz="1200" b="1" dirty="0" smtClean="0">
                  <a:latin typeface="Meiryo UI" pitchFamily="50" charset="-128"/>
                  <a:ea typeface="Meiryo UI" pitchFamily="50" charset="-128"/>
                  <a:cs typeface="Meiryo UI" pitchFamily="50" charset="-128"/>
                </a:rPr>
                <a:t>大阪市の</a:t>
              </a:r>
              <a:endParaRPr lang="en-US" altLang="ja-JP" sz="1200" b="1" dirty="0" smtClean="0">
                <a:latin typeface="Meiryo UI" pitchFamily="50" charset="-128"/>
                <a:ea typeface="Meiryo UI" pitchFamily="50" charset="-128"/>
                <a:cs typeface="Meiryo UI" pitchFamily="50" charset="-128"/>
              </a:endParaRPr>
            </a:p>
            <a:p>
              <a:r>
                <a:rPr lang="ja-JP" altLang="en-US" sz="1200" b="1" dirty="0" smtClean="0">
                  <a:latin typeface="Meiryo UI" pitchFamily="50" charset="-128"/>
                  <a:ea typeface="Meiryo UI" pitchFamily="50" charset="-128"/>
                  <a:cs typeface="Meiryo UI" pitchFamily="50" charset="-128"/>
                </a:rPr>
                <a:t>財政に関する将来</a:t>
              </a:r>
              <a:r>
                <a:rPr lang="ja-JP" altLang="en-US" sz="1200" b="1" dirty="0">
                  <a:latin typeface="Meiryo UI" pitchFamily="50" charset="-128"/>
                  <a:ea typeface="Meiryo UI" pitchFamily="50" charset="-128"/>
                  <a:cs typeface="Meiryo UI" pitchFamily="50" charset="-128"/>
                </a:rPr>
                <a:t>推計</a:t>
              </a:r>
              <a:endParaRPr lang="en-US" altLang="ja-JP" sz="1200" b="1" dirty="0" smtClean="0">
                <a:latin typeface="Meiryo UI" pitchFamily="50" charset="-128"/>
                <a:ea typeface="Meiryo UI" pitchFamily="50" charset="-128"/>
                <a:cs typeface="Meiryo UI" pitchFamily="50" charset="-128"/>
              </a:endParaRPr>
            </a:p>
          </p:txBody>
        </p:sp>
        <p:sp>
          <p:nvSpPr>
            <p:cNvPr id="12" name="正方形/長方形 11"/>
            <p:cNvSpPr/>
            <p:nvPr/>
          </p:nvSpPr>
          <p:spPr>
            <a:xfrm>
              <a:off x="3019907" y="3247056"/>
              <a:ext cx="1290795" cy="540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ja-JP" altLang="en-US" sz="1200" b="1" dirty="0" smtClean="0">
                  <a:latin typeface="Meiryo UI" pitchFamily="50" charset="-128"/>
                  <a:ea typeface="Meiryo UI" pitchFamily="50" charset="-128"/>
                  <a:cs typeface="Meiryo UI" pitchFamily="50" charset="-128"/>
                </a:rPr>
                <a:t>財政将来推計の</a:t>
              </a:r>
              <a:endParaRPr kumimoji="1" lang="en-US" altLang="ja-JP" sz="1200" b="1" dirty="0" smtClean="0">
                <a:latin typeface="Meiryo UI" pitchFamily="50" charset="-128"/>
                <a:ea typeface="Meiryo UI" pitchFamily="50" charset="-128"/>
                <a:cs typeface="Meiryo UI" pitchFamily="50" charset="-128"/>
              </a:endParaRPr>
            </a:p>
            <a:p>
              <a:r>
                <a:rPr kumimoji="1" lang="ja-JP" altLang="en-US" sz="1200" b="1" dirty="0" smtClean="0">
                  <a:latin typeface="Meiryo UI" pitchFamily="50" charset="-128"/>
                  <a:ea typeface="Meiryo UI" pitchFamily="50" charset="-128"/>
                  <a:cs typeface="Meiryo UI" pitchFamily="50" charset="-128"/>
                </a:rPr>
                <a:t>大阪府分</a:t>
              </a:r>
              <a:endParaRPr kumimoji="1" lang="en-US" altLang="ja-JP" sz="1200" b="1" dirty="0" smtClean="0">
                <a:latin typeface="Meiryo UI" pitchFamily="50" charset="-128"/>
                <a:ea typeface="Meiryo UI" pitchFamily="50" charset="-128"/>
                <a:cs typeface="Meiryo UI" pitchFamily="50" charset="-128"/>
              </a:endParaRPr>
            </a:p>
          </p:txBody>
        </p:sp>
        <p:sp>
          <p:nvSpPr>
            <p:cNvPr id="13" name="正方形/長方形 12"/>
            <p:cNvSpPr/>
            <p:nvPr/>
          </p:nvSpPr>
          <p:spPr>
            <a:xfrm>
              <a:off x="3019907" y="1646009"/>
              <a:ext cx="1270499" cy="540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ja-JP" altLang="en-US" sz="1200" b="1" dirty="0" smtClean="0">
                  <a:latin typeface="Meiryo UI" pitchFamily="50" charset="-128"/>
                  <a:ea typeface="Meiryo UI" pitchFamily="50" charset="-128"/>
                  <a:cs typeface="Meiryo UI" pitchFamily="50" charset="-128"/>
                </a:rPr>
                <a:t>財政将来推計の</a:t>
              </a:r>
              <a:endParaRPr lang="en-US" altLang="ja-JP" sz="1200" b="1" dirty="0" smtClean="0">
                <a:latin typeface="Meiryo UI" pitchFamily="50" charset="-128"/>
                <a:ea typeface="Meiryo UI" pitchFamily="50" charset="-128"/>
                <a:cs typeface="Meiryo UI" pitchFamily="50" charset="-128"/>
              </a:endParaRPr>
            </a:p>
            <a:p>
              <a:r>
                <a:rPr lang="ja-JP" altLang="en-US" sz="1200" b="1" dirty="0" smtClean="0">
                  <a:latin typeface="Meiryo UI" pitchFamily="50" charset="-128"/>
                  <a:ea typeface="Meiryo UI" pitchFamily="50" charset="-128"/>
                  <a:cs typeface="Meiryo UI" pitchFamily="50" charset="-128"/>
                </a:rPr>
                <a:t>各特別区分</a:t>
              </a:r>
              <a:endParaRPr lang="en-US" altLang="ja-JP" sz="1200" b="1" dirty="0" smtClean="0">
                <a:latin typeface="Meiryo UI" pitchFamily="50" charset="-128"/>
                <a:ea typeface="Meiryo UI" pitchFamily="50" charset="-128"/>
                <a:cs typeface="Meiryo UI" pitchFamily="50" charset="-128"/>
              </a:endParaRPr>
            </a:p>
          </p:txBody>
        </p:sp>
        <p:sp>
          <p:nvSpPr>
            <p:cNvPr id="16" name="正方形/長方形 15"/>
            <p:cNvSpPr/>
            <p:nvPr/>
          </p:nvSpPr>
          <p:spPr>
            <a:xfrm>
              <a:off x="7621515" y="3212976"/>
              <a:ext cx="1389371" cy="540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kumimoji="1" lang="ja-JP" altLang="en-US" sz="1200" b="1" dirty="0" smtClean="0">
                  <a:latin typeface="Meiryo UI" pitchFamily="50" charset="-128"/>
                  <a:ea typeface="Meiryo UI" pitchFamily="50" charset="-128"/>
                  <a:cs typeface="Meiryo UI" pitchFamily="50" charset="-128"/>
                </a:rPr>
                <a:t>大阪府の</a:t>
              </a:r>
              <a:endParaRPr kumimoji="1" lang="en-US" altLang="ja-JP" sz="1200" b="1" dirty="0" smtClean="0">
                <a:latin typeface="Meiryo UI" pitchFamily="50" charset="-128"/>
                <a:ea typeface="Meiryo UI" pitchFamily="50" charset="-128"/>
                <a:cs typeface="Meiryo UI" pitchFamily="50" charset="-128"/>
              </a:endParaRPr>
            </a:p>
            <a:p>
              <a:r>
                <a:rPr kumimoji="1" lang="ja-JP" altLang="en-US" sz="1200" b="1" dirty="0" smtClean="0">
                  <a:latin typeface="Meiryo UI" pitchFamily="50" charset="-128"/>
                  <a:ea typeface="Meiryo UI" pitchFamily="50" charset="-128"/>
                  <a:cs typeface="Meiryo UI" pitchFamily="50" charset="-128"/>
                </a:rPr>
                <a:t>収支見通し</a:t>
              </a:r>
              <a:r>
                <a:rPr kumimoji="1" lang="en-US" altLang="ja-JP" sz="1200" b="1" dirty="0" smtClean="0">
                  <a:latin typeface="Meiryo UI" pitchFamily="50" charset="-128"/>
                  <a:ea typeface="Meiryo UI" pitchFamily="50" charset="-128"/>
                  <a:cs typeface="Meiryo UI" pitchFamily="50" charset="-128"/>
                </a:rPr>
                <a:t>(</a:t>
              </a:r>
              <a:r>
                <a:rPr kumimoji="1" lang="ja-JP" altLang="en-US" sz="1200" b="1" dirty="0" smtClean="0">
                  <a:latin typeface="Meiryo UI" pitchFamily="50" charset="-128"/>
                  <a:ea typeface="Meiryo UI" pitchFamily="50" charset="-128"/>
                  <a:cs typeface="Meiryo UI" pitchFamily="50" charset="-128"/>
                </a:rPr>
                <a:t>参考</a:t>
              </a:r>
              <a:r>
                <a:rPr kumimoji="1" lang="en-US" altLang="ja-JP" sz="1200" b="1" dirty="0" smtClean="0">
                  <a:latin typeface="Meiryo UI" pitchFamily="50" charset="-128"/>
                  <a:ea typeface="Meiryo UI" pitchFamily="50" charset="-128"/>
                  <a:cs typeface="Meiryo UI" pitchFamily="50" charset="-128"/>
                </a:rPr>
                <a:t>)</a:t>
              </a:r>
              <a:endParaRPr kumimoji="1" lang="ja-JP" altLang="en-US" sz="1200" b="1" dirty="0">
                <a:latin typeface="Meiryo UI" pitchFamily="50" charset="-128"/>
                <a:ea typeface="Meiryo UI" pitchFamily="50" charset="-128"/>
                <a:cs typeface="Meiryo UI" pitchFamily="50" charset="-128"/>
              </a:endParaRPr>
            </a:p>
          </p:txBody>
        </p:sp>
        <p:sp>
          <p:nvSpPr>
            <p:cNvPr id="20" name="正方形/長方形 19"/>
            <p:cNvSpPr/>
            <p:nvPr/>
          </p:nvSpPr>
          <p:spPr>
            <a:xfrm>
              <a:off x="7620010" y="1640508"/>
              <a:ext cx="1364574" cy="540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ja-JP" altLang="en-US" sz="1200" b="1" dirty="0" smtClean="0">
                  <a:latin typeface="Meiryo UI" pitchFamily="50" charset="-128"/>
                  <a:ea typeface="Meiryo UI" pitchFamily="50" charset="-128"/>
                  <a:cs typeface="Meiryo UI" pitchFamily="50" charset="-128"/>
                </a:rPr>
                <a:t>各特別区の</a:t>
              </a:r>
              <a:endParaRPr lang="en-US" altLang="ja-JP" sz="1200" b="1" dirty="0" smtClean="0">
                <a:latin typeface="Meiryo UI" pitchFamily="50" charset="-128"/>
                <a:ea typeface="Meiryo UI" pitchFamily="50" charset="-128"/>
                <a:cs typeface="Meiryo UI" pitchFamily="50" charset="-128"/>
              </a:endParaRPr>
            </a:p>
            <a:p>
              <a:r>
                <a:rPr lang="ja-JP" altLang="en-US" sz="1200" b="1" dirty="0" smtClean="0">
                  <a:latin typeface="Meiryo UI" pitchFamily="50" charset="-128"/>
                  <a:ea typeface="Meiryo UI" pitchFamily="50" charset="-128"/>
                  <a:cs typeface="Meiryo UI" pitchFamily="50" charset="-128"/>
                </a:rPr>
                <a:t>収支見通し</a:t>
              </a:r>
              <a:endParaRPr kumimoji="1" lang="ja-JP" altLang="en-US" sz="1200" b="1" dirty="0">
                <a:latin typeface="Meiryo UI" pitchFamily="50" charset="-128"/>
                <a:ea typeface="Meiryo UI" pitchFamily="50" charset="-128"/>
                <a:cs typeface="Meiryo UI" pitchFamily="50" charset="-128"/>
              </a:endParaRPr>
            </a:p>
          </p:txBody>
        </p:sp>
        <p:sp>
          <p:nvSpPr>
            <p:cNvPr id="24" name="加算記号 23"/>
            <p:cNvSpPr/>
            <p:nvPr/>
          </p:nvSpPr>
          <p:spPr>
            <a:xfrm>
              <a:off x="4349884" y="3404927"/>
              <a:ext cx="248148" cy="216024"/>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4647655" y="1640508"/>
              <a:ext cx="2619781" cy="540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ja-JP" altLang="en-US" sz="1200" b="1" dirty="0">
                  <a:latin typeface="Meiryo UI" pitchFamily="50" charset="-128"/>
                  <a:ea typeface="Meiryo UI" pitchFamily="50" charset="-128"/>
                  <a:cs typeface="Meiryo UI" pitchFamily="50" charset="-128"/>
                </a:rPr>
                <a:t>改革効果</a:t>
              </a:r>
              <a:r>
                <a:rPr lang="ja-JP" altLang="en-US" sz="1200" b="1" dirty="0" smtClean="0">
                  <a:latin typeface="Meiryo UI" pitchFamily="50" charset="-128"/>
                  <a:ea typeface="Meiryo UI" pitchFamily="50" charset="-128"/>
                  <a:cs typeface="Meiryo UI" pitchFamily="50" charset="-128"/>
                </a:rPr>
                <a:t>額</a:t>
              </a:r>
              <a:r>
                <a:rPr lang="en-US" altLang="ja-JP" sz="1200" b="1" dirty="0" smtClean="0">
                  <a:solidFill>
                    <a:schemeClr val="bg1"/>
                  </a:solidFill>
                  <a:latin typeface="Meiryo UI" pitchFamily="50" charset="-128"/>
                  <a:ea typeface="Meiryo UI" pitchFamily="50" charset="-128"/>
                  <a:cs typeface="Meiryo UI" pitchFamily="50" charset="-128"/>
                </a:rPr>
                <a:t>(</a:t>
              </a:r>
              <a:r>
                <a:rPr lang="ja-JP" altLang="en-US" sz="1200" b="1" dirty="0" smtClean="0">
                  <a:solidFill>
                    <a:schemeClr val="bg1"/>
                  </a:solidFill>
                  <a:latin typeface="Meiryo UI" pitchFamily="50" charset="-128"/>
                  <a:ea typeface="Meiryo UI" pitchFamily="50" charset="-128"/>
                  <a:cs typeface="Meiryo UI" pitchFamily="50" charset="-128"/>
                </a:rPr>
                <a:t>未反映分</a:t>
              </a:r>
              <a:r>
                <a:rPr lang="en-US" altLang="ja-JP" sz="1200" b="1" dirty="0" smtClean="0">
                  <a:solidFill>
                    <a:schemeClr val="bg1"/>
                  </a:solidFill>
                  <a:latin typeface="Meiryo UI" pitchFamily="50" charset="-128"/>
                  <a:ea typeface="Meiryo UI" pitchFamily="50" charset="-128"/>
                  <a:cs typeface="Meiryo UI" pitchFamily="50" charset="-128"/>
                </a:rPr>
                <a:t>)</a:t>
              </a:r>
              <a:r>
                <a:rPr lang="ja-JP" altLang="en-US" sz="1200" b="1" dirty="0" smtClean="0">
                  <a:latin typeface="Meiryo UI" pitchFamily="50" charset="-128"/>
                  <a:ea typeface="Meiryo UI" pitchFamily="50" charset="-128"/>
                  <a:cs typeface="Meiryo UI" pitchFamily="50" charset="-128"/>
                </a:rPr>
                <a:t>・</a:t>
              </a:r>
              <a:r>
                <a:rPr lang="ja-JP" altLang="en-US" sz="1200" b="1" dirty="0">
                  <a:latin typeface="Meiryo UI" pitchFamily="50" charset="-128"/>
                  <a:ea typeface="Meiryo UI" pitchFamily="50" charset="-128"/>
                  <a:cs typeface="Meiryo UI" pitchFamily="50" charset="-128"/>
                </a:rPr>
                <a:t>組織体制の影響</a:t>
              </a:r>
              <a:r>
                <a:rPr lang="ja-JP" altLang="en-US" sz="1200" b="1" dirty="0" smtClean="0">
                  <a:latin typeface="Meiryo UI" pitchFamily="50" charset="-128"/>
                  <a:ea typeface="Meiryo UI" pitchFamily="50" charset="-128"/>
                  <a:cs typeface="Meiryo UI" pitchFamily="50" charset="-128"/>
                </a:rPr>
                <a:t>額</a:t>
              </a:r>
              <a:r>
                <a:rPr lang="en-US" altLang="ja-JP" sz="1200" b="1" dirty="0" smtClean="0">
                  <a:latin typeface="Meiryo UI" pitchFamily="50" charset="-128"/>
                  <a:ea typeface="Meiryo UI" pitchFamily="50" charset="-128"/>
                  <a:cs typeface="Meiryo UI" pitchFamily="50" charset="-128"/>
                </a:rPr>
                <a:t>(</a:t>
              </a:r>
              <a:r>
                <a:rPr lang="ja-JP" altLang="en-US" sz="1200" b="1" dirty="0" smtClean="0">
                  <a:latin typeface="Meiryo UI" pitchFamily="50" charset="-128"/>
                  <a:ea typeface="Meiryo UI" pitchFamily="50" charset="-128"/>
                  <a:cs typeface="Meiryo UI" pitchFamily="50" charset="-128"/>
                </a:rPr>
                <a:t>人件費</a:t>
              </a:r>
              <a:r>
                <a:rPr lang="en-US" altLang="ja-JP" sz="1200" b="1" dirty="0" smtClean="0">
                  <a:latin typeface="Meiryo UI" pitchFamily="50" charset="-128"/>
                  <a:ea typeface="Meiryo UI" pitchFamily="50" charset="-128"/>
                  <a:cs typeface="Meiryo UI" pitchFamily="50" charset="-128"/>
                </a:rPr>
                <a:t>)</a:t>
              </a:r>
              <a:r>
                <a:rPr lang="ja-JP" altLang="en-US" sz="1200" b="1" dirty="0" smtClean="0">
                  <a:latin typeface="Meiryo UI" pitchFamily="50" charset="-128"/>
                  <a:ea typeface="Meiryo UI" pitchFamily="50" charset="-128"/>
                  <a:cs typeface="Meiryo UI" pitchFamily="50" charset="-128"/>
                </a:rPr>
                <a:t>・</a:t>
              </a:r>
              <a:r>
                <a:rPr lang="ja-JP" altLang="en-US" sz="1200" b="1" dirty="0">
                  <a:latin typeface="Meiryo UI" pitchFamily="50" charset="-128"/>
                  <a:ea typeface="Meiryo UI" pitchFamily="50" charset="-128"/>
                  <a:cs typeface="Meiryo UI" pitchFamily="50" charset="-128"/>
                </a:rPr>
                <a:t>特別区</a:t>
              </a:r>
              <a:r>
                <a:rPr lang="ja-JP" altLang="en-US" sz="1200" b="1" dirty="0" smtClean="0">
                  <a:latin typeface="Meiryo UI" pitchFamily="50" charset="-128"/>
                  <a:ea typeface="Meiryo UI" pitchFamily="50" charset="-128"/>
                  <a:cs typeface="Meiryo UI" pitchFamily="50" charset="-128"/>
                </a:rPr>
                <a:t>設置コスト</a:t>
              </a:r>
              <a:endParaRPr kumimoji="1" lang="ja-JP" altLang="en-US" sz="1200" b="1" dirty="0">
                <a:latin typeface="Meiryo UI" pitchFamily="50" charset="-128"/>
                <a:ea typeface="Meiryo UI" pitchFamily="50" charset="-128"/>
                <a:cs typeface="Meiryo UI" pitchFamily="50" charset="-128"/>
              </a:endParaRPr>
            </a:p>
          </p:txBody>
        </p:sp>
        <p:sp>
          <p:nvSpPr>
            <p:cNvPr id="28" name="等号 27"/>
            <p:cNvSpPr/>
            <p:nvPr/>
          </p:nvSpPr>
          <p:spPr>
            <a:xfrm>
              <a:off x="7319649" y="1748463"/>
              <a:ext cx="248148" cy="320039"/>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9" name="加算記号 28"/>
            <p:cNvSpPr/>
            <p:nvPr/>
          </p:nvSpPr>
          <p:spPr>
            <a:xfrm>
              <a:off x="4327623" y="1820468"/>
              <a:ext cx="248148" cy="216024"/>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1" name="直線矢印コネクタ 30"/>
            <p:cNvCxnSpPr/>
            <p:nvPr/>
          </p:nvCxnSpPr>
          <p:spPr>
            <a:xfrm>
              <a:off x="2479535" y="3573016"/>
              <a:ext cx="248148" cy="0"/>
            </a:xfrm>
            <a:prstGeom prst="straightConnector1">
              <a:avLst/>
            </a:prstGeom>
            <a:ln w="3175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a:off x="2479535" y="1947275"/>
              <a:ext cx="248148" cy="0"/>
            </a:xfrm>
            <a:prstGeom prst="straightConnector1">
              <a:avLst/>
            </a:prstGeom>
            <a:ln w="3175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2479536" y="1947275"/>
              <a:ext cx="8890" cy="163412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flipV="1">
              <a:off x="2027814" y="2371725"/>
              <a:ext cx="461787" cy="759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正方形/長方形 55"/>
            <p:cNvSpPr/>
            <p:nvPr/>
          </p:nvSpPr>
          <p:spPr>
            <a:xfrm>
              <a:off x="2479536" y="2636912"/>
              <a:ext cx="330865" cy="3600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100" dirty="0" smtClean="0">
                  <a:latin typeface="Meiryo UI" pitchFamily="50" charset="-128"/>
                  <a:ea typeface="Meiryo UI" pitchFamily="50" charset="-128"/>
                  <a:cs typeface="Meiryo UI" pitchFamily="50" charset="-128"/>
                </a:rPr>
                <a:t>区分</a:t>
              </a:r>
              <a:endParaRPr kumimoji="1" lang="ja-JP" altLang="en-US" sz="1100" dirty="0">
                <a:latin typeface="Meiryo UI" pitchFamily="50" charset="-128"/>
                <a:ea typeface="Meiryo UI" pitchFamily="50" charset="-128"/>
                <a:cs typeface="Meiryo UI" pitchFamily="50" charset="-128"/>
              </a:endParaRPr>
            </a:p>
          </p:txBody>
        </p:sp>
        <p:sp>
          <p:nvSpPr>
            <p:cNvPr id="46" name="等号 45"/>
            <p:cNvSpPr/>
            <p:nvPr/>
          </p:nvSpPr>
          <p:spPr>
            <a:xfrm>
              <a:off x="7312476" y="3314770"/>
              <a:ext cx="248148" cy="320039"/>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0" name="正方形/長方形 29"/>
            <p:cNvSpPr/>
            <p:nvPr/>
          </p:nvSpPr>
          <p:spPr>
            <a:xfrm>
              <a:off x="4658922" y="3237110"/>
              <a:ext cx="2619781" cy="540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ja-JP" altLang="en-US" sz="1200" b="1" dirty="0">
                  <a:latin typeface="Meiryo UI" pitchFamily="50" charset="-128"/>
                  <a:ea typeface="Meiryo UI" pitchFamily="50" charset="-128"/>
                  <a:cs typeface="Meiryo UI" pitchFamily="50" charset="-128"/>
                </a:rPr>
                <a:t>改革効果</a:t>
              </a:r>
              <a:r>
                <a:rPr lang="ja-JP" altLang="en-US" sz="1200" b="1" dirty="0" smtClean="0">
                  <a:latin typeface="Meiryo UI" pitchFamily="50" charset="-128"/>
                  <a:ea typeface="Meiryo UI" pitchFamily="50" charset="-128"/>
                  <a:cs typeface="Meiryo UI" pitchFamily="50" charset="-128"/>
                </a:rPr>
                <a:t>額</a:t>
              </a:r>
              <a:r>
                <a:rPr lang="en-US" altLang="ja-JP" sz="1200" b="1" dirty="0" smtClean="0">
                  <a:latin typeface="Meiryo UI" pitchFamily="50" charset="-128"/>
                  <a:ea typeface="Meiryo UI" pitchFamily="50" charset="-128"/>
                  <a:cs typeface="Meiryo UI" pitchFamily="50" charset="-128"/>
                </a:rPr>
                <a:t>(</a:t>
              </a:r>
              <a:r>
                <a:rPr lang="ja-JP" altLang="en-US" sz="1200" b="1" dirty="0" smtClean="0">
                  <a:latin typeface="Meiryo UI" pitchFamily="50" charset="-128"/>
                  <a:ea typeface="Meiryo UI" pitchFamily="50" charset="-128"/>
                  <a:cs typeface="Meiryo UI" pitchFamily="50" charset="-128"/>
                </a:rPr>
                <a:t>未反映分</a:t>
              </a:r>
              <a:r>
                <a:rPr lang="en-US" altLang="ja-JP" sz="1200" b="1" dirty="0" smtClean="0">
                  <a:latin typeface="Meiryo UI" pitchFamily="50" charset="-128"/>
                  <a:ea typeface="Meiryo UI" pitchFamily="50" charset="-128"/>
                  <a:cs typeface="Meiryo UI" pitchFamily="50" charset="-128"/>
                </a:rPr>
                <a:t>)</a:t>
              </a:r>
              <a:r>
                <a:rPr lang="ja-JP" altLang="en-US" sz="1200" b="1" dirty="0" smtClean="0">
                  <a:latin typeface="Meiryo UI" pitchFamily="50" charset="-128"/>
                  <a:ea typeface="Meiryo UI" pitchFamily="50" charset="-128"/>
                  <a:cs typeface="Meiryo UI" pitchFamily="50" charset="-128"/>
                </a:rPr>
                <a:t>・</a:t>
              </a:r>
              <a:r>
                <a:rPr lang="ja-JP" altLang="en-US" sz="1200" b="1" dirty="0">
                  <a:latin typeface="Meiryo UI" pitchFamily="50" charset="-128"/>
                  <a:ea typeface="Meiryo UI" pitchFamily="50" charset="-128"/>
                  <a:cs typeface="Meiryo UI" pitchFamily="50" charset="-128"/>
                </a:rPr>
                <a:t>組織体制の影響</a:t>
              </a:r>
              <a:r>
                <a:rPr lang="ja-JP" altLang="en-US" sz="1200" b="1" dirty="0" smtClean="0">
                  <a:latin typeface="Meiryo UI" pitchFamily="50" charset="-128"/>
                  <a:ea typeface="Meiryo UI" pitchFamily="50" charset="-128"/>
                  <a:cs typeface="Meiryo UI" pitchFamily="50" charset="-128"/>
                </a:rPr>
                <a:t>額</a:t>
              </a:r>
              <a:r>
                <a:rPr lang="en-US" altLang="ja-JP" sz="1200" b="1" dirty="0">
                  <a:latin typeface="Meiryo UI" pitchFamily="50" charset="-128"/>
                  <a:ea typeface="Meiryo UI" pitchFamily="50" charset="-128"/>
                  <a:cs typeface="Meiryo UI" pitchFamily="50" charset="-128"/>
                </a:rPr>
                <a:t>(</a:t>
              </a:r>
              <a:r>
                <a:rPr lang="ja-JP" altLang="en-US" sz="1200" b="1" dirty="0">
                  <a:latin typeface="Meiryo UI" pitchFamily="50" charset="-128"/>
                  <a:ea typeface="Meiryo UI" pitchFamily="50" charset="-128"/>
                  <a:cs typeface="Meiryo UI" pitchFamily="50" charset="-128"/>
                </a:rPr>
                <a:t>人件費</a:t>
              </a:r>
              <a:r>
                <a:rPr lang="en-US" altLang="ja-JP" sz="1200" b="1" dirty="0">
                  <a:latin typeface="Meiryo UI" pitchFamily="50" charset="-128"/>
                  <a:ea typeface="Meiryo UI" pitchFamily="50" charset="-128"/>
                  <a:cs typeface="Meiryo UI" pitchFamily="50" charset="-128"/>
                </a:rPr>
                <a:t>) </a:t>
              </a:r>
              <a:r>
                <a:rPr lang="ja-JP" altLang="en-US" sz="1200" b="1" dirty="0" smtClean="0">
                  <a:latin typeface="Meiryo UI" pitchFamily="50" charset="-128"/>
                  <a:ea typeface="Meiryo UI" pitchFamily="50" charset="-128"/>
                  <a:cs typeface="Meiryo UI" pitchFamily="50" charset="-128"/>
                </a:rPr>
                <a:t>・</a:t>
              </a:r>
              <a:r>
                <a:rPr lang="ja-JP" altLang="en-US" sz="1200" b="1" dirty="0">
                  <a:latin typeface="Meiryo UI" pitchFamily="50" charset="-128"/>
                  <a:ea typeface="Meiryo UI" pitchFamily="50" charset="-128"/>
                  <a:cs typeface="Meiryo UI" pitchFamily="50" charset="-128"/>
                </a:rPr>
                <a:t>特別区</a:t>
              </a:r>
              <a:r>
                <a:rPr lang="ja-JP" altLang="en-US" sz="1200" b="1" dirty="0" smtClean="0">
                  <a:latin typeface="Meiryo UI" pitchFamily="50" charset="-128"/>
                  <a:ea typeface="Meiryo UI" pitchFamily="50" charset="-128"/>
                  <a:cs typeface="Meiryo UI" pitchFamily="50" charset="-128"/>
                </a:rPr>
                <a:t>設置コスト</a:t>
              </a:r>
              <a:endParaRPr kumimoji="1" lang="ja-JP" altLang="en-US" sz="1200" b="1" dirty="0">
                <a:latin typeface="Meiryo UI" pitchFamily="50" charset="-128"/>
                <a:ea typeface="Meiryo UI" pitchFamily="50" charset="-128"/>
                <a:cs typeface="Meiryo UI" pitchFamily="50" charset="-128"/>
              </a:endParaRPr>
            </a:p>
          </p:txBody>
        </p:sp>
      </p:grpSp>
      <p:sp>
        <p:nvSpPr>
          <p:cNvPr id="36"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a:t>
            </a:r>
          </a:p>
        </p:txBody>
      </p:sp>
    </p:spTree>
    <p:extLst>
      <p:ext uri="{BB962C8B-B14F-4D97-AF65-F5344CB8AC3E}">
        <p14:creationId xmlns:p14="http://schemas.microsoft.com/office/powerpoint/2010/main" val="262675779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1829363201"/>
              </p:ext>
            </p:extLst>
          </p:nvPr>
        </p:nvGraphicFramePr>
        <p:xfrm>
          <a:off x="194472" y="1226922"/>
          <a:ext cx="9511050" cy="2290270"/>
        </p:xfrm>
        <a:graphic>
          <a:graphicData uri="http://schemas.openxmlformats.org/drawingml/2006/table">
            <a:tbl>
              <a:tblPr/>
              <a:tblGrid>
                <a:gridCol w="73205"/>
                <a:gridCol w="73205"/>
                <a:gridCol w="1063834"/>
                <a:gridCol w="1463956"/>
                <a:gridCol w="455790"/>
                <a:gridCol w="455790"/>
                <a:gridCol w="455790"/>
                <a:gridCol w="455790"/>
                <a:gridCol w="455790"/>
                <a:gridCol w="455790"/>
                <a:gridCol w="455790"/>
                <a:gridCol w="455790"/>
                <a:gridCol w="455790"/>
                <a:gridCol w="455790"/>
                <a:gridCol w="455790"/>
                <a:gridCol w="455790"/>
                <a:gridCol w="455790"/>
                <a:gridCol w="455790"/>
                <a:gridCol w="455790"/>
              </a:tblGrid>
              <a:tr h="179397">
                <a:tc gridSpan="4">
                  <a:txBody>
                    <a:bodyPr/>
                    <a:lstStyle/>
                    <a:p>
                      <a:pPr algn="l" fontAlgn="ctr"/>
                      <a:r>
                        <a:rPr lang="ja-JP" altLang="en-US" sz="1050" b="1" i="0" u="none" strike="noStrike" dirty="0">
                          <a:solidFill>
                            <a:srgbClr val="000000"/>
                          </a:solidFill>
                          <a:latin typeface="Meiryo UI" pitchFamily="50" charset="-128"/>
                          <a:ea typeface="Meiryo UI" pitchFamily="50" charset="-128"/>
                          <a:cs typeface="Meiryo UI" pitchFamily="50" charset="-128"/>
                        </a:rPr>
                        <a:t>■　</a:t>
                      </a:r>
                      <a:r>
                        <a:rPr lang="ja-JP" altLang="en-US" sz="1050" b="1" i="0" u="none" strike="noStrike" dirty="0" smtClean="0">
                          <a:solidFill>
                            <a:srgbClr val="000000"/>
                          </a:solidFill>
                          <a:latin typeface="Meiryo UI" pitchFamily="50" charset="-128"/>
                          <a:ea typeface="Meiryo UI" pitchFamily="50" charset="-128"/>
                          <a:cs typeface="Meiryo UI" pitchFamily="50" charset="-128"/>
                        </a:rPr>
                        <a:t>改革効果額（未反映額）</a:t>
                      </a:r>
                      <a:r>
                        <a:rPr lang="en-US" altLang="ja-JP" sz="1050" b="1" i="0" u="none" strike="noStrike" dirty="0" smtClean="0">
                          <a:solidFill>
                            <a:srgbClr val="000000"/>
                          </a:solidFill>
                          <a:latin typeface="Meiryo UI" pitchFamily="50" charset="-128"/>
                          <a:ea typeface="Meiryo UI" pitchFamily="50" charset="-128"/>
                          <a:cs typeface="Meiryo UI" pitchFamily="50" charset="-128"/>
                        </a:rPr>
                        <a:t>B</a:t>
                      </a:r>
                      <a:r>
                        <a:rPr lang="ja-JP" altLang="en-US" sz="1050" b="1" i="0" u="none" strike="noStrike" dirty="0" smtClean="0">
                          <a:solidFill>
                            <a:srgbClr val="000000"/>
                          </a:solidFill>
                          <a:latin typeface="Meiryo UI" pitchFamily="50" charset="-128"/>
                          <a:ea typeface="Meiryo UI" pitchFamily="50" charset="-128"/>
                          <a:cs typeface="Meiryo UI" pitchFamily="50" charset="-128"/>
                        </a:rPr>
                        <a:t>の</a:t>
                      </a:r>
                      <a:r>
                        <a:rPr lang="ja-JP" altLang="en-US" sz="1050" b="1" i="0" u="none" strike="noStrike" dirty="0">
                          <a:solidFill>
                            <a:srgbClr val="000000"/>
                          </a:solidFill>
                          <a:latin typeface="Meiryo UI" pitchFamily="50" charset="-128"/>
                          <a:ea typeface="Meiryo UI" pitchFamily="50" charset="-128"/>
                          <a:cs typeface="Meiryo UI" pitchFamily="50" charset="-128"/>
                        </a:rPr>
                        <a:t>内訳</a:t>
                      </a:r>
                      <a:endParaRPr lang="ja-JP" altLang="en-US" sz="110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5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smtClean="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r>
              <a:tr h="178888">
                <a:tc gridSpan="3">
                  <a:txBody>
                    <a:bodyPr/>
                    <a:lstStyle/>
                    <a:p>
                      <a:pPr algn="ctr" fontAlgn="ctr"/>
                      <a:r>
                        <a:rPr lang="ja-JP" altLang="en-US" sz="1100" b="0" i="0" u="none" strike="noStrike" dirty="0">
                          <a:ln>
                            <a:solidFill>
                              <a:schemeClr val="bg1"/>
                            </a:solidFill>
                          </a:ln>
                          <a:solidFill>
                            <a:srgbClr val="000000"/>
                          </a:solidFill>
                          <a:latin typeface="Meiryo UI" pitchFamily="50" charset="-128"/>
                          <a:ea typeface="Meiryo UI" pitchFamily="50" charset="-128"/>
                          <a:cs typeface="Meiryo UI"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endParaRPr lang="ja-JP" altLang="en-US" sz="1100" b="0" i="0" u="none" strike="noStrike" dirty="0">
                        <a:ln>
                          <a:solidFill>
                            <a:schemeClr val="bg1"/>
                          </a:solidFill>
                        </a:ln>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Ｈ３４</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Ｈ４</a:t>
                      </a:r>
                      <a:r>
                        <a:rPr lang="ja-JP" altLang="en-US" sz="900" b="1" i="0" u="none" strike="noStrike" dirty="0" smtClean="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r h="214665">
                <a:tc rowSpan="8">
                  <a:txBody>
                    <a:bodyPr/>
                    <a:lstStyle/>
                    <a:p>
                      <a:pPr algn="ctr" fontAlgn="ctr"/>
                      <a:r>
                        <a:rPr lang="ja-JP" altLang="en-US" sz="11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en-US" altLang="ja-JP" sz="1000" b="0" i="0" u="none" strike="noStrike" dirty="0" smtClean="0">
                          <a:solidFill>
                            <a:srgbClr val="000000"/>
                          </a:solidFill>
                          <a:latin typeface="Meiryo UI" pitchFamily="50" charset="-128"/>
                          <a:ea typeface="Meiryo UI" pitchFamily="50" charset="-128"/>
                          <a:cs typeface="Meiryo UI" pitchFamily="50" charset="-128"/>
                        </a:rPr>
                        <a:t>AB</a:t>
                      </a:r>
                      <a:r>
                        <a:rPr lang="ja-JP" altLang="en-US" sz="1000" b="0" i="0" u="none" strike="noStrike" dirty="0" smtClean="0">
                          <a:solidFill>
                            <a:srgbClr val="000000"/>
                          </a:solidFill>
                          <a:latin typeface="Meiryo UI" pitchFamily="50" charset="-128"/>
                          <a:ea typeface="Meiryo UI" pitchFamily="50" charset="-128"/>
                          <a:cs typeface="Meiryo UI" pitchFamily="50" charset="-128"/>
                        </a:rPr>
                        <a:t>項目</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hMerge="1">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214665">
                <a:tc vMerge="1">
                  <a:txBody>
                    <a:bodyPr/>
                    <a:lstStyle/>
                    <a:p>
                      <a:endParaRPr kumimoji="1" lang="ja-JP" altLang="en-US"/>
                    </a:p>
                  </a:txBody>
                  <a:tcPr/>
                </a:tc>
                <a:tc rowSpan="7">
                  <a:txBody>
                    <a:bodyPr/>
                    <a:lstStyle/>
                    <a:p>
                      <a:pPr algn="ctr" fontAlgn="ctr"/>
                      <a:r>
                        <a:rPr lang="ja-JP" altLang="en-US" sz="11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地下鉄</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33</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病院</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バス</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港湾</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産業技術総合研究所・工業研究所</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公衆衛生研究所・環境科学研究所</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▲地方交付税の減額等</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gridSpan="4">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改革効果額（未反映分）</a:t>
                      </a:r>
                      <a:r>
                        <a:rPr lang="en-US" altLang="ja-JP" sz="1000" b="0" i="0" u="none" strike="noStrike" dirty="0" smtClean="0">
                          <a:solidFill>
                            <a:srgbClr val="000000"/>
                          </a:solidFill>
                          <a:latin typeface="Meiryo UI" pitchFamily="50" charset="-128"/>
                          <a:ea typeface="Meiryo UI" pitchFamily="50" charset="-128"/>
                          <a:cs typeface="Meiryo UI" pitchFamily="50" charset="-128"/>
                        </a:rPr>
                        <a:t>B</a:t>
                      </a:r>
                      <a:r>
                        <a:rPr lang="zh-TW" altLang="en-US" sz="1000" b="0" i="0" u="none" strike="noStrike" dirty="0">
                          <a:solidFill>
                            <a:srgbClr val="000000"/>
                          </a:solidFill>
                          <a:latin typeface="Meiryo UI" pitchFamily="50" charset="-128"/>
                          <a:ea typeface="Meiryo UI" pitchFamily="50" charset="-128"/>
                          <a:cs typeface="Meiryo UI" pitchFamily="50" charset="-128"/>
                        </a:rPr>
                        <a:t>　計</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zh-TW" altLang="en-US" sz="1050" b="0" i="0" u="none" strike="noStrike" dirty="0">
                        <a:solidFill>
                          <a:srgbClr val="000000"/>
                        </a:solidFill>
                        <a:latin typeface="Meiryo UI" pitchFamily="50" charset="-128"/>
                        <a:ea typeface="Meiryo UI" pitchFamily="50" charset="-128"/>
                        <a:cs typeface="Meiryo UI" pitchFamily="50" charset="-128"/>
                      </a:endParaRP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318090126"/>
              </p:ext>
            </p:extLst>
          </p:nvPr>
        </p:nvGraphicFramePr>
        <p:xfrm>
          <a:off x="194468" y="4530304"/>
          <a:ext cx="9511051" cy="1224000"/>
        </p:xfrm>
        <a:graphic>
          <a:graphicData uri="http://schemas.openxmlformats.org/drawingml/2006/table">
            <a:tbl>
              <a:tblPr/>
              <a:tblGrid>
                <a:gridCol w="73248"/>
                <a:gridCol w="2589733"/>
                <a:gridCol w="456538"/>
                <a:gridCol w="456538"/>
                <a:gridCol w="456538"/>
                <a:gridCol w="456538"/>
                <a:gridCol w="456538"/>
                <a:gridCol w="456538"/>
                <a:gridCol w="456538"/>
                <a:gridCol w="456538"/>
                <a:gridCol w="456538"/>
                <a:gridCol w="456538"/>
                <a:gridCol w="456538"/>
                <a:gridCol w="456538"/>
                <a:gridCol w="456538"/>
                <a:gridCol w="456538"/>
                <a:gridCol w="456538"/>
              </a:tblGrid>
              <a:tr h="244818">
                <a:tc gridSpan="4">
                  <a:txBody>
                    <a:bodyPr/>
                    <a:lstStyle/>
                    <a:p>
                      <a:pPr algn="l" fontAlgn="ctr"/>
                      <a:r>
                        <a:rPr lang="ja-JP" altLang="en-US" sz="1050" b="1" i="0" u="none" strike="noStrike" dirty="0">
                          <a:solidFill>
                            <a:srgbClr val="000000"/>
                          </a:solidFill>
                          <a:latin typeface="Meiryo UI" pitchFamily="50" charset="-128"/>
                          <a:ea typeface="Meiryo UI" pitchFamily="50" charset="-128"/>
                          <a:cs typeface="Meiryo UI" pitchFamily="50" charset="-128"/>
                        </a:rPr>
                        <a:t>■　</a:t>
                      </a:r>
                      <a:r>
                        <a:rPr lang="ja-JP" altLang="en-US" sz="1050" b="1" i="0" u="none" strike="noStrike" dirty="0" smtClean="0">
                          <a:solidFill>
                            <a:srgbClr val="000000"/>
                          </a:solidFill>
                          <a:latin typeface="Meiryo UI" pitchFamily="50" charset="-128"/>
                          <a:ea typeface="Meiryo UI" pitchFamily="50" charset="-128"/>
                          <a:cs typeface="Meiryo UI" pitchFamily="50" charset="-128"/>
                        </a:rPr>
                        <a:t>組織体制の影響額</a:t>
                      </a:r>
                      <a:r>
                        <a:rPr lang="en-US" altLang="ja-JP" sz="1050" b="1" i="0" u="none" strike="noStrike" dirty="0" smtClean="0">
                          <a:solidFill>
                            <a:srgbClr val="000000"/>
                          </a:solidFill>
                          <a:latin typeface="Meiryo UI" pitchFamily="50" charset="-128"/>
                          <a:ea typeface="Meiryo UI" pitchFamily="50" charset="-128"/>
                          <a:cs typeface="Meiryo UI" pitchFamily="50" charset="-128"/>
                        </a:rPr>
                        <a:t>C</a:t>
                      </a:r>
                      <a:r>
                        <a:rPr lang="ja-JP" altLang="en-US" sz="1050" b="1" i="0" u="none" strike="noStrike" dirty="0" smtClean="0">
                          <a:solidFill>
                            <a:srgbClr val="000000"/>
                          </a:solidFill>
                          <a:latin typeface="Meiryo UI" pitchFamily="50" charset="-128"/>
                          <a:ea typeface="Meiryo UI" pitchFamily="50" charset="-128"/>
                          <a:cs typeface="Meiryo UI" pitchFamily="50" charset="-128"/>
                        </a:rPr>
                        <a:t>の</a:t>
                      </a:r>
                      <a:r>
                        <a:rPr lang="ja-JP" altLang="en-US" sz="1050" b="1" i="0" u="none" strike="noStrike" dirty="0">
                          <a:solidFill>
                            <a:srgbClr val="000000"/>
                          </a:solidFill>
                          <a:latin typeface="Meiryo UI" pitchFamily="50" charset="-128"/>
                          <a:ea typeface="Meiryo UI" pitchFamily="50" charset="-128"/>
                          <a:cs typeface="Meiryo UI" pitchFamily="50" charset="-128"/>
                        </a:rPr>
                        <a:t>内訳</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pPr algn="l" fontAlgn="ctr"/>
                      <a:endParaRPr lang="ja-JP" altLang="en-US" sz="105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5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smtClean="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r>
              <a:tr h="244818">
                <a:tc gridSpan="2">
                  <a:txBody>
                    <a:bodyPr/>
                    <a:lstStyle/>
                    <a:p>
                      <a:pPr algn="ctr" fontAlgn="ctr"/>
                      <a:r>
                        <a:rPr lang="ja-JP" altLang="en-US" sz="1050" b="0" i="0" u="none" strike="noStrike" dirty="0">
                          <a:ln>
                            <a:solidFill>
                              <a:schemeClr val="bg1"/>
                            </a:solidFill>
                          </a:ln>
                          <a:solidFill>
                            <a:srgbClr val="000000"/>
                          </a:solidFill>
                          <a:latin typeface="Meiryo UI" pitchFamily="50" charset="-128"/>
                          <a:ea typeface="Meiryo UI" pitchFamily="50" charset="-128"/>
                          <a:cs typeface="Meiryo UI"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hMerge="1">
                  <a:txBody>
                    <a:bodyPr/>
                    <a:lstStyle/>
                    <a:p>
                      <a:endParaRPr kumimoji="1" lang="ja-JP" altLang="en-US"/>
                    </a:p>
                  </a:txBody>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Ｈ３４</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Ｈ４</a:t>
                      </a:r>
                      <a:r>
                        <a:rPr lang="ja-JP" altLang="en-US" sz="900" b="1" i="0" u="none" strike="noStrike" dirty="0" smtClean="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r h="244788">
                <a:tc rowSpan="2">
                  <a:txBody>
                    <a:bodyPr/>
                    <a:lstStyle/>
                    <a:p>
                      <a:pPr algn="ctr" fontAlgn="ctr"/>
                      <a:r>
                        <a:rPr lang="ja-JP" altLang="en-US" sz="1050" b="0" i="0" u="none" strike="noStrike" dirty="0">
                          <a:solidFill>
                            <a:schemeClr val="tx1"/>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smtClean="0">
                          <a:solidFill>
                            <a:schemeClr val="tx1"/>
                          </a:solidFill>
                          <a:latin typeface="Meiryo UI" pitchFamily="50" charset="-128"/>
                          <a:ea typeface="Meiryo UI" pitchFamily="50" charset="-128"/>
                          <a:cs typeface="Meiryo UI" pitchFamily="50" charset="-128"/>
                        </a:rPr>
                        <a:t>歳出増</a:t>
                      </a:r>
                      <a:endParaRPr lang="ja-JP" altLang="en-US" sz="1000" b="0" i="0" u="none" strike="noStrike" dirty="0">
                        <a:solidFill>
                          <a:schemeClr val="tx1"/>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4788">
                <a:tc vMerge="1">
                  <a:txBody>
                    <a:bodyPr/>
                    <a:lstStyle/>
                    <a:p>
                      <a:endParaRPr kumimoji="1" lang="ja-JP" altLang="en-US"/>
                    </a:p>
                  </a:txBody>
                  <a:tcPr/>
                </a:tc>
                <a:tc>
                  <a:txBody>
                    <a:bodyPr/>
                    <a:lstStyle/>
                    <a:p>
                      <a:pPr algn="l" fontAlgn="ctr"/>
                      <a:r>
                        <a:rPr lang="ja-JP" altLang="en-US" sz="1000" b="0" i="0" u="none" strike="noStrike" dirty="0" smtClean="0">
                          <a:solidFill>
                            <a:schemeClr val="tx1"/>
                          </a:solidFill>
                          <a:latin typeface="Meiryo UI" pitchFamily="50" charset="-128"/>
                          <a:ea typeface="Meiryo UI" pitchFamily="50" charset="-128"/>
                          <a:cs typeface="Meiryo UI" pitchFamily="50" charset="-128"/>
                        </a:rPr>
                        <a:t>歳出減</a:t>
                      </a:r>
                      <a:endParaRPr lang="ja-JP" altLang="en-US" sz="1000" b="0" i="0" u="none" strike="noStrike" dirty="0">
                        <a:solidFill>
                          <a:schemeClr val="tx1"/>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11</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14</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14</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15</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16</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17</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18</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18</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4788">
                <a:tc gridSpan="2">
                  <a:txBody>
                    <a:bodyPr/>
                    <a:lstStyle/>
                    <a:p>
                      <a:pPr algn="l" fontAlgn="ctr"/>
                      <a:r>
                        <a:rPr lang="ja-JP" altLang="en-US" sz="1000" b="0" i="0" u="none" strike="noStrike" dirty="0" smtClean="0">
                          <a:solidFill>
                            <a:schemeClr val="tx1"/>
                          </a:solidFill>
                          <a:latin typeface="Meiryo UI" pitchFamily="50" charset="-128"/>
                          <a:ea typeface="Meiryo UI" pitchFamily="50" charset="-128"/>
                          <a:cs typeface="Meiryo UI" pitchFamily="50" charset="-128"/>
                        </a:rPr>
                        <a:t>組織体制の影響額</a:t>
                      </a:r>
                      <a:r>
                        <a:rPr lang="en-US" altLang="ja-JP" sz="1000" b="0" i="0" u="none" strike="noStrike" dirty="0" smtClean="0">
                          <a:solidFill>
                            <a:schemeClr val="tx1"/>
                          </a:solidFill>
                          <a:latin typeface="Meiryo UI" pitchFamily="50" charset="-128"/>
                          <a:ea typeface="Meiryo UI" pitchFamily="50" charset="-128"/>
                          <a:cs typeface="Meiryo UI" pitchFamily="50" charset="-128"/>
                        </a:rPr>
                        <a:t>C</a:t>
                      </a:r>
                      <a:r>
                        <a:rPr lang="ja-JP" altLang="en-US" sz="1000" b="0" i="0" u="none" strike="noStrike" dirty="0">
                          <a:solidFill>
                            <a:schemeClr val="tx1"/>
                          </a:solidFill>
                          <a:latin typeface="Meiryo UI" pitchFamily="50" charset="-128"/>
                          <a:ea typeface="Meiryo UI" pitchFamily="50" charset="-128"/>
                          <a:cs typeface="Meiryo UI" pitchFamily="50" charset="-128"/>
                        </a:rPr>
                        <a:t>　計</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endParaRPr kumimoji="1" lang="ja-JP" altLang="en-US"/>
                    </a:p>
                  </a:txBody>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11</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14</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14</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15</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16</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17</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18</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18</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r>
            </a:tbl>
          </a:graphicData>
        </a:graphic>
      </p:graphicFrame>
      <p:sp>
        <p:nvSpPr>
          <p:cNvPr id="6"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３７</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64929083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25255030"/>
              </p:ext>
            </p:extLst>
          </p:nvPr>
        </p:nvGraphicFramePr>
        <p:xfrm>
          <a:off x="166591" y="980728"/>
          <a:ext cx="9538934" cy="3178019"/>
        </p:xfrm>
        <a:graphic>
          <a:graphicData uri="http://schemas.openxmlformats.org/drawingml/2006/table">
            <a:tbl>
              <a:tblPr/>
              <a:tblGrid>
                <a:gridCol w="73848"/>
                <a:gridCol w="85307"/>
                <a:gridCol w="2502864"/>
                <a:gridCol w="458461"/>
                <a:gridCol w="458461"/>
                <a:gridCol w="458461"/>
                <a:gridCol w="458461"/>
                <a:gridCol w="458461"/>
                <a:gridCol w="458461"/>
                <a:gridCol w="458461"/>
                <a:gridCol w="458461"/>
                <a:gridCol w="458461"/>
                <a:gridCol w="458461"/>
                <a:gridCol w="458461"/>
                <a:gridCol w="458461"/>
                <a:gridCol w="458461"/>
                <a:gridCol w="458461"/>
                <a:gridCol w="458461"/>
              </a:tblGrid>
              <a:tr h="242413">
                <a:tc gridSpan="3">
                  <a:txBody>
                    <a:bodyPr/>
                    <a:lstStyle/>
                    <a:p>
                      <a:pPr algn="l" fontAlgn="ctr"/>
                      <a:r>
                        <a:rPr lang="ja-JP" altLang="en-US" sz="1050" b="1" i="0" u="none" strike="noStrike" dirty="0">
                          <a:solidFill>
                            <a:srgbClr val="000000"/>
                          </a:solidFill>
                          <a:latin typeface="Meiryo UI" pitchFamily="50" charset="-128"/>
                          <a:ea typeface="Meiryo UI" pitchFamily="50" charset="-128"/>
                          <a:cs typeface="Meiryo UI" pitchFamily="50" charset="-128"/>
                        </a:rPr>
                        <a:t>■　</a:t>
                      </a:r>
                      <a:r>
                        <a:rPr lang="ja-JP" altLang="en-US" sz="1050" b="1" i="0" u="none" strike="noStrike" dirty="0" smtClean="0">
                          <a:solidFill>
                            <a:srgbClr val="000000"/>
                          </a:solidFill>
                          <a:latin typeface="Meiryo UI" pitchFamily="50" charset="-128"/>
                          <a:ea typeface="Meiryo UI" pitchFamily="50" charset="-128"/>
                          <a:cs typeface="Meiryo UI" pitchFamily="50" charset="-128"/>
                        </a:rPr>
                        <a:t>設置コスト</a:t>
                      </a:r>
                      <a:r>
                        <a:rPr lang="en-US" altLang="ja-JP" sz="1050" b="1" i="0" u="none" strike="noStrike" dirty="0" smtClean="0">
                          <a:solidFill>
                            <a:srgbClr val="000000"/>
                          </a:solidFill>
                          <a:latin typeface="Meiryo UI" pitchFamily="50" charset="-128"/>
                          <a:ea typeface="Meiryo UI" pitchFamily="50" charset="-128"/>
                          <a:cs typeface="Meiryo UI" pitchFamily="50" charset="-128"/>
                        </a:rPr>
                        <a:t>D</a:t>
                      </a:r>
                      <a:r>
                        <a:rPr lang="ja-JP" altLang="en-US" sz="1050" b="1" i="0" u="none" strike="noStrike" dirty="0" smtClean="0">
                          <a:solidFill>
                            <a:srgbClr val="000000"/>
                          </a:solidFill>
                          <a:latin typeface="Meiryo UI" pitchFamily="50" charset="-128"/>
                          <a:ea typeface="Meiryo UI" pitchFamily="50" charset="-128"/>
                          <a:cs typeface="Meiryo UI" pitchFamily="50" charset="-128"/>
                        </a:rPr>
                        <a:t>の</a:t>
                      </a:r>
                      <a:r>
                        <a:rPr lang="ja-JP" altLang="en-US" sz="1050" b="1" i="0" u="none" strike="noStrike" dirty="0">
                          <a:solidFill>
                            <a:srgbClr val="000000"/>
                          </a:solidFill>
                          <a:latin typeface="Meiryo UI" pitchFamily="50" charset="-128"/>
                          <a:ea typeface="Meiryo UI" pitchFamily="50" charset="-128"/>
                          <a:cs typeface="Meiryo UI" pitchFamily="50" charset="-128"/>
                        </a:rPr>
                        <a:t>内訳</a:t>
                      </a: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smtClean="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r>
              <a:tr h="187798">
                <a:tc gridSpan="3">
                  <a:txBody>
                    <a:bodyPr/>
                    <a:lstStyle/>
                    <a:p>
                      <a:pPr algn="ctr" fontAlgn="ctr"/>
                      <a:r>
                        <a:rPr lang="ja-JP" altLang="en-US" sz="1050" b="0" i="0" u="none" strike="noStrike" dirty="0">
                          <a:ln>
                            <a:solidFill>
                              <a:schemeClr val="bg1"/>
                            </a:solidFill>
                          </a:ln>
                          <a:solidFill>
                            <a:srgbClr val="000000"/>
                          </a:solidFill>
                          <a:latin typeface="Meiryo UI" pitchFamily="50" charset="-128"/>
                          <a:ea typeface="Meiryo UI" pitchFamily="50" charset="-128"/>
                          <a:cs typeface="Meiryo UI"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Ｈ３４</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Ｈ４</a:t>
                      </a:r>
                      <a:r>
                        <a:rPr lang="ja-JP" altLang="en-US" sz="900" b="1" i="0" u="none" strike="noStrike" dirty="0" smtClean="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r h="196272">
                <a:tc rowSpan="13">
                  <a:txBody>
                    <a:bodyPr/>
                    <a:lstStyle/>
                    <a:p>
                      <a:pPr algn="ctr" fontAlgn="ctr"/>
                      <a:r>
                        <a:rPr lang="ja-JP" altLang="en-US" sz="105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イニシャルコスト</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196272">
                <a:tc vMerge="1">
                  <a:txBody>
                    <a:bodyPr/>
                    <a:lstStyle/>
                    <a:p>
                      <a:endParaRPr kumimoji="1" lang="ja-JP" altLang="en-US"/>
                    </a:p>
                  </a:txBody>
                  <a:tcPr/>
                </a:tc>
                <a:tc rowSpan="7">
                  <a:txBody>
                    <a:bodyPr/>
                    <a:lstStyle/>
                    <a:p>
                      <a:pPr algn="ctr" fontAlgn="ctr"/>
                      <a:r>
                        <a:rPr lang="ja-JP" altLang="en-US" sz="1050" b="0" i="0" u="none" strike="noStrike">
                          <a:solidFill>
                            <a:srgbClr val="000000"/>
                          </a:solidFill>
                          <a:latin typeface="Meiryo UI" pitchFamily="50" charset="-128"/>
                          <a:ea typeface="Meiryo UI" pitchFamily="50" charset="-128"/>
                          <a:cs typeface="Meiryo UI" pitchFamily="50" charset="-128"/>
                        </a:rPr>
                        <a:t>　</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システム改修経費</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zh-TW" altLang="en-US" sz="1000" b="0" i="0" u="none" strike="noStrike" dirty="0" smtClean="0">
                          <a:solidFill>
                            <a:srgbClr val="000000"/>
                          </a:solidFill>
                          <a:latin typeface="Meiryo UI" pitchFamily="50" charset="-128"/>
                          <a:ea typeface="Meiryo UI" pitchFamily="50" charset="-128"/>
                          <a:cs typeface="Meiryo UI" pitchFamily="50" charset="-128"/>
                        </a:rPr>
                        <a:t>庁舎</a:t>
                      </a:r>
                      <a:r>
                        <a:rPr lang="ja-JP" altLang="en-US" sz="1000" b="0" i="0" u="none" strike="noStrike" dirty="0" smtClean="0">
                          <a:solidFill>
                            <a:srgbClr val="000000"/>
                          </a:solidFill>
                          <a:latin typeface="Meiryo UI" pitchFamily="50" charset="-128"/>
                          <a:ea typeface="Meiryo UI" pitchFamily="50" charset="-128"/>
                          <a:cs typeface="Meiryo UI" pitchFamily="50" charset="-128"/>
                        </a:rPr>
                        <a:t>等</a:t>
                      </a:r>
                      <a:r>
                        <a:rPr lang="zh-TW" altLang="en-US" sz="1000" b="0" i="0" u="none" strike="noStrike" dirty="0" smtClean="0">
                          <a:solidFill>
                            <a:srgbClr val="000000"/>
                          </a:solidFill>
                          <a:latin typeface="Meiryo UI" pitchFamily="50" charset="-128"/>
                          <a:ea typeface="Meiryo UI" pitchFamily="50" charset="-128"/>
                          <a:cs typeface="Meiryo UI" pitchFamily="50" charset="-128"/>
                        </a:rPr>
                        <a:t>改修</a:t>
                      </a:r>
                      <a:r>
                        <a:rPr lang="zh-TW" altLang="en-US" sz="1000" b="0" i="0" u="none" strike="noStrike" dirty="0">
                          <a:solidFill>
                            <a:srgbClr val="000000"/>
                          </a:solidFill>
                          <a:latin typeface="Meiryo UI" pitchFamily="50" charset="-128"/>
                          <a:ea typeface="Meiryo UI" pitchFamily="50" charset="-128"/>
                          <a:cs typeface="Meiryo UI" pitchFamily="50" charset="-128"/>
                        </a:rPr>
                        <a:t>経費</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zh-TW" altLang="en-US" sz="1000" b="0" i="0" u="none" strike="noStrike" dirty="0">
                          <a:solidFill>
                            <a:srgbClr val="000000"/>
                          </a:solidFill>
                          <a:latin typeface="Meiryo UI" pitchFamily="50" charset="-128"/>
                          <a:ea typeface="Meiryo UI" pitchFamily="50" charset="-128"/>
                          <a:cs typeface="Meiryo UI" pitchFamily="50" charset="-128"/>
                        </a:rPr>
                        <a:t>新庁舎建設経費</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民間ビル賃借保証金</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移転経費</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zh-TW" altLang="en-US" sz="1000" b="0" i="0" u="none" strike="noStrike" dirty="0">
                          <a:solidFill>
                            <a:srgbClr val="000000"/>
                          </a:solidFill>
                          <a:latin typeface="Meiryo UI" pitchFamily="50" charset="-128"/>
                          <a:ea typeface="Meiryo UI" pitchFamily="50" charset="-128"/>
                          <a:cs typeface="Meiryo UI" pitchFamily="50" charset="-128"/>
                        </a:rPr>
                        <a:t>一時保護所建設経費</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その他</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ランニングコスト</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196272">
                <a:tc vMerge="1">
                  <a:txBody>
                    <a:bodyPr/>
                    <a:lstStyle/>
                    <a:p>
                      <a:endParaRPr kumimoji="1" lang="ja-JP" altLang="en-US"/>
                    </a:p>
                  </a:txBody>
                  <a:tcPr/>
                </a:tc>
                <a:tc rowSpan="4">
                  <a:txBody>
                    <a:bodyPr/>
                    <a:lstStyle/>
                    <a:p>
                      <a:pPr algn="ctr" fontAlgn="ctr"/>
                      <a:r>
                        <a:rPr lang="ja-JP" altLang="en-US" sz="1050" b="0" i="0" u="none" strike="noStrike">
                          <a:solidFill>
                            <a:srgbClr val="000000"/>
                          </a:solidFill>
                          <a:latin typeface="Meiryo UI" pitchFamily="50" charset="-128"/>
                          <a:ea typeface="Meiryo UI" pitchFamily="50" charset="-128"/>
                          <a:cs typeface="Meiryo UI" pitchFamily="50" charset="-128"/>
                        </a:rPr>
                        <a:t>　</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システム運用経費</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民間</a:t>
                      </a:r>
                      <a:r>
                        <a:rPr lang="ja-JP" altLang="en-US" sz="1000" b="0" i="0" u="none" strike="noStrike" dirty="0" smtClean="0">
                          <a:solidFill>
                            <a:srgbClr val="000000"/>
                          </a:solidFill>
                          <a:latin typeface="Meiryo UI" pitchFamily="50" charset="-128"/>
                          <a:ea typeface="Meiryo UI" pitchFamily="50" charset="-128"/>
                          <a:cs typeface="Meiryo UI" pitchFamily="50" charset="-128"/>
                        </a:rPr>
                        <a:t>ビル等賃借料</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zh-TW" altLang="en-US" sz="1000" b="0" i="0" u="none" strike="noStrike" dirty="0">
                          <a:solidFill>
                            <a:srgbClr val="000000"/>
                          </a:solidFill>
                          <a:latin typeface="Meiryo UI" pitchFamily="50" charset="-128"/>
                          <a:ea typeface="Meiryo UI" pitchFamily="50" charset="-128"/>
                          <a:cs typeface="Meiryo UI" pitchFamily="50" charset="-128"/>
                        </a:rPr>
                        <a:t>新庁舎維持</a:t>
                      </a:r>
                      <a:r>
                        <a:rPr lang="zh-TW" altLang="en-US" sz="1000" b="0" i="0" u="none" strike="noStrike" dirty="0" smtClean="0">
                          <a:solidFill>
                            <a:srgbClr val="000000"/>
                          </a:solidFill>
                          <a:latin typeface="Meiryo UI" pitchFamily="50" charset="-128"/>
                          <a:ea typeface="Meiryo UI" pitchFamily="50" charset="-128"/>
                          <a:cs typeface="Meiryo UI" pitchFamily="50" charset="-128"/>
                        </a:rPr>
                        <a:t>管理</a:t>
                      </a:r>
                      <a:r>
                        <a:rPr lang="ja-JP" altLang="en-US" sz="1000" b="0" i="0" u="none" strike="noStrike" dirty="0" smtClean="0">
                          <a:solidFill>
                            <a:srgbClr val="000000"/>
                          </a:solidFill>
                          <a:latin typeface="Meiryo UI" pitchFamily="50" charset="-128"/>
                          <a:ea typeface="Meiryo UI" pitchFamily="50" charset="-128"/>
                          <a:cs typeface="Meiryo UI" pitchFamily="50" charset="-128"/>
                        </a:rPr>
                        <a:t>等経費</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各特別区に新たに必要となる経費</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gridSpan="3">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設置コスト</a:t>
                      </a:r>
                      <a:r>
                        <a:rPr lang="en-US" altLang="ja-JP" sz="1000" b="0" i="0" u="none" strike="noStrike" dirty="0" smtClean="0">
                          <a:solidFill>
                            <a:srgbClr val="000000"/>
                          </a:solidFill>
                          <a:latin typeface="Meiryo UI" pitchFamily="50" charset="-128"/>
                          <a:ea typeface="Meiryo UI" pitchFamily="50" charset="-128"/>
                          <a:cs typeface="Meiryo UI" pitchFamily="50" charset="-128"/>
                        </a:rPr>
                        <a:t>D</a:t>
                      </a:r>
                      <a:r>
                        <a:rPr lang="ja-JP" altLang="en-US" sz="1000" b="0" i="0" u="none" strike="noStrike" dirty="0">
                          <a:solidFill>
                            <a:srgbClr val="000000"/>
                          </a:solidFill>
                          <a:latin typeface="Meiryo UI" pitchFamily="50" charset="-128"/>
                          <a:ea typeface="Meiryo UI" pitchFamily="50" charset="-128"/>
                          <a:cs typeface="Meiryo UI" pitchFamily="50" charset="-128"/>
                        </a:rPr>
                        <a:t>　計</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6DDE8"/>
                    </a:solidFill>
                  </a:tcP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r>
            </a:tbl>
          </a:graphicData>
        </a:graphic>
      </p:graphicFrame>
      <p:sp>
        <p:nvSpPr>
          <p:cNvPr id="4" name="正方形/長方形 3"/>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３８</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96884456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
          <p:cNvSpPr>
            <a:spLocks noGrp="1"/>
          </p:cNvSpPr>
          <p:nvPr>
            <p:ph type="title"/>
          </p:nvPr>
        </p:nvSpPr>
        <p:spPr>
          <a:xfrm>
            <a:off x="0" y="7938"/>
            <a:ext cx="9906000" cy="419100"/>
          </a:xfrm>
        </p:spPr>
        <p:txBody>
          <a:bodyPr>
            <a:normAutofit fontScale="90000"/>
          </a:bodyPr>
          <a:lstStyle/>
          <a:p>
            <a:pPr algn="l" eaLnBrk="1" hangingPunct="1"/>
            <a:r>
              <a:rPr lang="ja-JP" altLang="en-US" sz="2400" smtClean="0">
                <a:latin typeface="HGP創英角ｺﾞｼｯｸUB" pitchFamily="50" charset="-128"/>
                <a:ea typeface="HGP創英角ｺﾞｼｯｸUB" pitchFamily="50" charset="-128"/>
              </a:rPr>
              <a:t>　</a:t>
            </a:r>
          </a:p>
        </p:txBody>
      </p:sp>
      <p:graphicFrame>
        <p:nvGraphicFramePr>
          <p:cNvPr id="12" name="表 11"/>
          <p:cNvGraphicFramePr>
            <a:graphicFrameLocks noGrp="1"/>
          </p:cNvGraphicFramePr>
          <p:nvPr>
            <p:extLst>
              <p:ext uri="{D42A27DB-BD31-4B8C-83A1-F6EECF244321}">
                <p14:modId xmlns:p14="http://schemas.microsoft.com/office/powerpoint/2010/main" val="1817383249"/>
              </p:ext>
            </p:extLst>
          </p:nvPr>
        </p:nvGraphicFramePr>
        <p:xfrm>
          <a:off x="194472" y="1412776"/>
          <a:ext cx="9611996" cy="2072709"/>
        </p:xfrm>
        <a:graphic>
          <a:graphicData uri="http://schemas.openxmlformats.org/drawingml/2006/table">
            <a:tbl>
              <a:tblPr/>
              <a:tblGrid>
                <a:gridCol w="118478"/>
                <a:gridCol w="118478"/>
                <a:gridCol w="1353220"/>
                <a:gridCol w="534788"/>
                <a:gridCol w="534788"/>
                <a:gridCol w="534788"/>
                <a:gridCol w="534788"/>
                <a:gridCol w="534788"/>
                <a:gridCol w="534788"/>
                <a:gridCol w="534788"/>
                <a:gridCol w="534788"/>
                <a:gridCol w="534788"/>
                <a:gridCol w="534788"/>
                <a:gridCol w="534788"/>
                <a:gridCol w="534788"/>
                <a:gridCol w="534788"/>
                <a:gridCol w="534788"/>
                <a:gridCol w="534788"/>
              </a:tblGrid>
              <a:tr h="230597">
                <a:tc gridSpan="4">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050" b="1" i="0" u="none" strike="noStrike" dirty="0" smtClean="0">
                          <a:solidFill>
                            <a:srgbClr val="000000"/>
                          </a:solidFill>
                          <a:latin typeface="Meiryo UI" pitchFamily="50" charset="-128"/>
                          <a:ea typeface="Meiryo UI" pitchFamily="50" charset="-128"/>
                          <a:cs typeface="Meiryo UI" pitchFamily="50" charset="-128"/>
                        </a:rPr>
                        <a:t>（ケース１）財政収支推計</a:t>
                      </a:r>
                      <a:r>
                        <a:rPr lang="en-US" altLang="ja-JP" sz="1050" b="1" i="0" u="none" strike="noStrike" dirty="0" smtClean="0">
                          <a:solidFill>
                            <a:srgbClr val="000000"/>
                          </a:solidFill>
                          <a:latin typeface="Meiryo UI" pitchFamily="50" charset="-128"/>
                          <a:ea typeface="Meiryo UI" pitchFamily="50" charset="-128"/>
                          <a:cs typeface="Meiryo UI" pitchFamily="50" charset="-128"/>
                        </a:rPr>
                        <a:t>A1</a:t>
                      </a:r>
                      <a:endParaRPr lang="ja-JP" altLang="en-US" sz="1050" b="1"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r>
              <a:tr h="192164">
                <a:tc gridSpan="3">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　</a:t>
                      </a: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Ｈ３４</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Ｈ４</a:t>
                      </a:r>
                      <a:r>
                        <a:rPr lang="ja-JP" altLang="en-US" sz="900" b="1" i="0" u="none" strike="noStrike" dirty="0" smtClean="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r>
              <a:tr h="192164">
                <a:tc rowSpan="7">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歳出　ア</a:t>
                      </a:r>
                    </a:p>
                  </a:txBody>
                  <a:tcPr marL="39000" marR="0" marT="0" marB="0" anchor="ct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2,654</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2,631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2,600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2,566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2,568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2,566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2,579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2,560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2,558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2,554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2,553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2,552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2,551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3">
                  <a:txBody>
                    <a:bodyPr/>
                    <a:lstStyle/>
                    <a:p>
                      <a:pPr algn="ctr" fontAlgn="ctr"/>
                      <a:r>
                        <a:rPr lang="ja-JP" altLang="en-US" sz="10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vert="eaVert" anchor="ct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人件費</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1,290</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1,283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1,271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1,262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公債費・財務</a:t>
                      </a:r>
                      <a:r>
                        <a:rPr lang="ja-JP" altLang="en-US" sz="1000" b="0" i="0" u="none" strike="noStrike" dirty="0" smtClean="0">
                          <a:solidFill>
                            <a:srgbClr val="000000"/>
                          </a:solidFill>
                          <a:latin typeface="Meiryo UI" pitchFamily="50" charset="-128"/>
                          <a:ea typeface="Meiryo UI" pitchFamily="50" charset="-128"/>
                          <a:cs typeface="Meiryo UI" pitchFamily="50" charset="-128"/>
                        </a:rPr>
                        <a:t>リスク</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536</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517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496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477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488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469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467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474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464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463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462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461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460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その他</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828</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831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839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歳入　イ</a:t>
                      </a:r>
                    </a:p>
                  </a:txBody>
                  <a:tcPr marL="39000" marR="0" marT="0" marB="0" anchor="ctr"/>
                </a:tc>
                <a:tc hMerge="1">
                  <a:txBody>
                    <a:bodyPr/>
                    <a:lstStyle/>
                    <a:p>
                      <a:endParaRPr kumimoji="1" lang="ja-JP" altLang="en-US"/>
                    </a:p>
                  </a:txBody>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2,634</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2,623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2,593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2,560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2">
                  <a:txBody>
                    <a:bodyPr/>
                    <a:lstStyle/>
                    <a:p>
                      <a:pPr algn="ctr" fontAlgn="ctr"/>
                      <a:r>
                        <a:rPr lang="ja-JP" altLang="en-US" sz="10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tc>
                <a:tc>
                  <a:txBody>
                    <a:bodyPr/>
                    <a:lstStyle/>
                    <a:p>
                      <a:pPr algn="l" fontAlgn="ctr"/>
                      <a:r>
                        <a:rPr lang="ja-JP" altLang="en-US" sz="900" b="0" i="0" u="none" strike="noStrike" dirty="0" smtClean="0">
                          <a:solidFill>
                            <a:srgbClr val="000000"/>
                          </a:solidFill>
                          <a:latin typeface="Meiryo UI" pitchFamily="50" charset="-128"/>
                          <a:ea typeface="Meiryo UI" pitchFamily="50" charset="-128"/>
                          <a:cs typeface="Meiryo UI" pitchFamily="50" charset="-128"/>
                        </a:rPr>
                        <a:t>移転</a:t>
                      </a:r>
                      <a:r>
                        <a:rPr lang="ja-JP" altLang="en-US" sz="900" b="0" i="0" u="none" strike="noStrike" dirty="0">
                          <a:solidFill>
                            <a:srgbClr val="000000"/>
                          </a:solidFill>
                          <a:latin typeface="Meiryo UI" pitchFamily="50" charset="-128"/>
                          <a:ea typeface="Meiryo UI" pitchFamily="50" charset="-128"/>
                          <a:cs typeface="Meiryo UI" pitchFamily="50" charset="-128"/>
                        </a:rPr>
                        <a:t>税</a:t>
                      </a:r>
                      <a:r>
                        <a:rPr lang="zh-CN" altLang="en-US" sz="900" b="0" i="0" u="none" strike="noStrike" dirty="0" smtClean="0">
                          <a:solidFill>
                            <a:srgbClr val="000000"/>
                          </a:solidFill>
                          <a:latin typeface="Meiryo UI" pitchFamily="50" charset="-128"/>
                          <a:ea typeface="Meiryo UI" pitchFamily="50" charset="-128"/>
                          <a:cs typeface="Meiryo UI" pitchFamily="50" charset="-128"/>
                        </a:rPr>
                        <a:t>、</a:t>
                      </a:r>
                      <a:r>
                        <a:rPr lang="ja-JP" altLang="en-US" sz="900" b="0" i="0" u="none" strike="noStrike" dirty="0" smtClean="0">
                          <a:solidFill>
                            <a:srgbClr val="000000"/>
                          </a:solidFill>
                          <a:latin typeface="Meiryo UI" pitchFamily="50" charset="-128"/>
                          <a:ea typeface="Meiryo UI" pitchFamily="50" charset="-128"/>
                          <a:cs typeface="Meiryo UI" pitchFamily="50" charset="-128"/>
                        </a:rPr>
                        <a:t>譲与税、交付税</a:t>
                      </a:r>
                      <a:r>
                        <a:rPr lang="zh-CN" altLang="en-US" sz="900" b="0" i="0" u="none" strike="noStrike" dirty="0" smtClean="0">
                          <a:solidFill>
                            <a:srgbClr val="000000"/>
                          </a:solidFill>
                          <a:latin typeface="Meiryo UI" pitchFamily="50" charset="-128"/>
                          <a:ea typeface="Meiryo UI" pitchFamily="50" charset="-128"/>
                          <a:cs typeface="Meiryo UI" pitchFamily="50" charset="-128"/>
                        </a:rPr>
                        <a:t>等</a:t>
                      </a:r>
                      <a:endParaRPr lang="zh-CN" altLang="en-US" sz="9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1,379</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1,360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1,346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2859">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財政</a:t>
                      </a:r>
                      <a:r>
                        <a:rPr lang="ja-JP" altLang="en-US" sz="1000" b="0" i="0" u="none" strike="noStrike" dirty="0" smtClean="0">
                          <a:solidFill>
                            <a:srgbClr val="000000"/>
                          </a:solidFill>
                          <a:latin typeface="Meiryo UI" pitchFamily="50" charset="-128"/>
                          <a:ea typeface="Meiryo UI" pitchFamily="50" charset="-128"/>
                          <a:cs typeface="Meiryo UI" pitchFamily="50" charset="-128"/>
                        </a:rPr>
                        <a:t>調整財源・</a:t>
                      </a:r>
                      <a:endParaRPr lang="en-US" altLang="ja-JP" sz="100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目的税（府分）</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1,255</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1,248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1,214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gridSpan="3">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財政収支推計</a:t>
                      </a:r>
                      <a:r>
                        <a:rPr lang="en-US" altLang="ja-JP" sz="1000" b="0" i="0" u="none" strike="noStrike" dirty="0" smtClean="0">
                          <a:solidFill>
                            <a:srgbClr val="000000"/>
                          </a:solidFill>
                          <a:latin typeface="Meiryo UI" pitchFamily="50" charset="-128"/>
                          <a:ea typeface="Meiryo UI" pitchFamily="50" charset="-128"/>
                          <a:cs typeface="Meiryo UI" pitchFamily="50" charset="-128"/>
                        </a:rPr>
                        <a:t>A1</a:t>
                      </a:r>
                      <a:r>
                        <a:rPr lang="ja-JP" altLang="en-US" sz="1000" b="0" i="0" u="none" strike="noStrike" dirty="0">
                          <a:solidFill>
                            <a:srgbClr val="000000"/>
                          </a:solidFill>
                          <a:latin typeface="Meiryo UI" pitchFamily="50" charset="-128"/>
                          <a:ea typeface="Meiryo UI" pitchFamily="50" charset="-128"/>
                          <a:cs typeface="Meiryo UI" pitchFamily="50" charset="-128"/>
                        </a:rPr>
                        <a:t>　</a:t>
                      </a:r>
                      <a:r>
                        <a:rPr lang="ja-JP" altLang="en-US" sz="1000" b="0" i="0" u="none" strike="noStrike" dirty="0" smtClean="0">
                          <a:solidFill>
                            <a:srgbClr val="000000"/>
                          </a:solidFill>
                          <a:latin typeface="Meiryo UI" pitchFamily="50" charset="-128"/>
                          <a:ea typeface="Meiryo UI" pitchFamily="50" charset="-128"/>
                          <a:cs typeface="Meiryo UI" pitchFamily="50" charset="-128"/>
                        </a:rPr>
                        <a:t>イーア</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2103181033"/>
              </p:ext>
            </p:extLst>
          </p:nvPr>
        </p:nvGraphicFramePr>
        <p:xfrm>
          <a:off x="194472" y="3645024"/>
          <a:ext cx="9611996" cy="2096270"/>
        </p:xfrm>
        <a:graphic>
          <a:graphicData uri="http://schemas.openxmlformats.org/drawingml/2006/table">
            <a:tbl>
              <a:tblPr/>
              <a:tblGrid>
                <a:gridCol w="118478"/>
                <a:gridCol w="118478"/>
                <a:gridCol w="1353220"/>
                <a:gridCol w="534788"/>
                <a:gridCol w="534788"/>
                <a:gridCol w="534788"/>
                <a:gridCol w="534788"/>
                <a:gridCol w="534788"/>
                <a:gridCol w="534788"/>
                <a:gridCol w="534788"/>
                <a:gridCol w="534788"/>
                <a:gridCol w="534788"/>
                <a:gridCol w="534788"/>
                <a:gridCol w="534788"/>
                <a:gridCol w="534788"/>
                <a:gridCol w="534788"/>
                <a:gridCol w="534788"/>
                <a:gridCol w="534788"/>
              </a:tblGrid>
              <a:tr h="233670">
                <a:tc gridSpan="4">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050" b="1" i="0" u="none" strike="noStrike" dirty="0" smtClean="0">
                          <a:solidFill>
                            <a:srgbClr val="000000"/>
                          </a:solidFill>
                          <a:latin typeface="Meiryo UI" pitchFamily="50" charset="-128"/>
                          <a:ea typeface="Meiryo UI" pitchFamily="50" charset="-128"/>
                          <a:cs typeface="Meiryo UI" pitchFamily="50" charset="-128"/>
                        </a:rPr>
                        <a:t>（ケース２）財政収支推計</a:t>
                      </a:r>
                      <a:r>
                        <a:rPr lang="en-US" altLang="ja-JP" sz="1050" b="1" i="0" u="none" strike="noStrike" dirty="0" smtClean="0">
                          <a:solidFill>
                            <a:srgbClr val="000000"/>
                          </a:solidFill>
                          <a:latin typeface="Meiryo UI" pitchFamily="50" charset="-128"/>
                          <a:ea typeface="Meiryo UI" pitchFamily="50" charset="-128"/>
                          <a:cs typeface="Meiryo UI" pitchFamily="50" charset="-128"/>
                        </a:rPr>
                        <a:t>A2</a:t>
                      </a:r>
                      <a:endParaRPr lang="ja-JP" altLang="en-US" sz="1050" b="1"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r>
              <a:tr h="194725">
                <a:tc gridSpan="3">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　</a:t>
                      </a: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Ｈ３４</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r>
              <a:tr h="194725">
                <a:tc rowSpan="7">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歳出　ア</a:t>
                      </a:r>
                    </a:p>
                  </a:txBody>
                  <a:tcPr marL="39000" marR="0" marT="0" marB="0" anchor="ct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2,654</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2,631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2,566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2,568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2,566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2,579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2,560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2,558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2,554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2,553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2,552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2,551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3">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vert="eaVert" anchor="ct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人件費</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1,290</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1,283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1,271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1,262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公債費・財務</a:t>
                      </a:r>
                      <a:r>
                        <a:rPr lang="ja-JP" altLang="en-US" sz="1000" b="0" i="0" u="none" strike="noStrike" dirty="0" smtClean="0">
                          <a:solidFill>
                            <a:srgbClr val="000000"/>
                          </a:solidFill>
                          <a:latin typeface="Meiryo UI" pitchFamily="50" charset="-128"/>
                          <a:ea typeface="Meiryo UI" pitchFamily="50" charset="-128"/>
                          <a:cs typeface="Meiryo UI" pitchFamily="50" charset="-128"/>
                        </a:rPr>
                        <a:t>リスク</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536</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517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496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477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488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469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467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474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464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463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462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461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460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その他</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828</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831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839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歳入　イ</a:t>
                      </a:r>
                    </a:p>
                  </a:txBody>
                  <a:tcPr marL="39000" marR="0" marT="0" marB="0" anchor="ctr"/>
                </a:tc>
                <a:tc hMerge="1">
                  <a:txBody>
                    <a:bodyPr/>
                    <a:lstStyle/>
                    <a:p>
                      <a:endParaRPr kumimoji="1" lang="ja-JP" altLang="en-US"/>
                    </a:p>
                  </a:txBody>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2,645</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2,638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2,610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2,582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2,582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2,582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2,582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2,582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2,582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2,582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2,582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2,582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2,582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2,582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2,582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2">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tc>
                <a:tc>
                  <a:txBody>
                    <a:bodyPr/>
                    <a:lstStyle/>
                    <a:p>
                      <a:pPr algn="l" fontAlgn="ctr"/>
                      <a:r>
                        <a:rPr lang="ja-JP" altLang="en-US" sz="900" b="0" i="0" u="none" strike="noStrike" dirty="0" smtClean="0">
                          <a:solidFill>
                            <a:srgbClr val="000000"/>
                          </a:solidFill>
                          <a:latin typeface="Meiryo UI" pitchFamily="50" charset="-128"/>
                          <a:ea typeface="Meiryo UI" pitchFamily="50" charset="-128"/>
                          <a:cs typeface="Meiryo UI" pitchFamily="50" charset="-128"/>
                        </a:rPr>
                        <a:t>移転</a:t>
                      </a:r>
                      <a:r>
                        <a:rPr lang="ja-JP" altLang="en-US" sz="900" b="0" i="0" u="none" strike="noStrike" dirty="0">
                          <a:solidFill>
                            <a:srgbClr val="000000"/>
                          </a:solidFill>
                          <a:latin typeface="Meiryo UI" pitchFamily="50" charset="-128"/>
                          <a:ea typeface="Meiryo UI" pitchFamily="50" charset="-128"/>
                          <a:cs typeface="Meiryo UI" pitchFamily="50" charset="-128"/>
                        </a:rPr>
                        <a:t>税</a:t>
                      </a:r>
                      <a:r>
                        <a:rPr lang="zh-CN" altLang="en-US" sz="900" b="0" i="0" u="none" strike="noStrike" dirty="0" smtClean="0">
                          <a:solidFill>
                            <a:srgbClr val="000000"/>
                          </a:solidFill>
                          <a:latin typeface="Meiryo UI" pitchFamily="50" charset="-128"/>
                          <a:ea typeface="Meiryo UI" pitchFamily="50" charset="-128"/>
                          <a:cs typeface="Meiryo UI" pitchFamily="50" charset="-128"/>
                        </a:rPr>
                        <a:t>、</a:t>
                      </a:r>
                      <a:r>
                        <a:rPr lang="ja-JP" altLang="en-US" sz="900" b="0" i="0" u="none" strike="noStrike" dirty="0" smtClean="0">
                          <a:solidFill>
                            <a:srgbClr val="000000"/>
                          </a:solidFill>
                          <a:latin typeface="Meiryo UI" pitchFamily="50" charset="-128"/>
                          <a:ea typeface="Meiryo UI" pitchFamily="50" charset="-128"/>
                          <a:cs typeface="Meiryo UI" pitchFamily="50" charset="-128"/>
                        </a:rPr>
                        <a:t>譲与税、交付税</a:t>
                      </a:r>
                      <a:r>
                        <a:rPr lang="zh-CN" altLang="en-US" sz="900" b="0" i="0" u="none" strike="noStrike" dirty="0" smtClean="0">
                          <a:solidFill>
                            <a:srgbClr val="000000"/>
                          </a:solidFill>
                          <a:latin typeface="Meiryo UI" pitchFamily="50" charset="-128"/>
                          <a:ea typeface="Meiryo UI" pitchFamily="50" charset="-128"/>
                          <a:cs typeface="Meiryo UI" pitchFamily="50" charset="-128"/>
                        </a:rPr>
                        <a:t>等</a:t>
                      </a:r>
                      <a:endParaRPr lang="zh-CN" altLang="en-US" sz="9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1,379</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1,360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1,346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6761">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財政</a:t>
                      </a:r>
                      <a:r>
                        <a:rPr lang="ja-JP" altLang="en-US" sz="1000" b="0" i="0" u="none" strike="noStrike" dirty="0" smtClean="0">
                          <a:solidFill>
                            <a:srgbClr val="000000"/>
                          </a:solidFill>
                          <a:latin typeface="Meiryo UI" pitchFamily="50" charset="-128"/>
                          <a:ea typeface="Meiryo UI" pitchFamily="50" charset="-128"/>
                          <a:cs typeface="Meiryo UI" pitchFamily="50" charset="-128"/>
                        </a:rPr>
                        <a:t>調整財源・</a:t>
                      </a:r>
                      <a:endParaRPr lang="en-US" altLang="ja-JP" sz="100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目的税（府分）</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1,266</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1,263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1,250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1,236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gridSpan="3">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財政収支推計</a:t>
                      </a:r>
                      <a:r>
                        <a:rPr lang="en-US" altLang="ja-JP" sz="1000" b="0" i="0" u="none" strike="noStrike" dirty="0" smtClean="0">
                          <a:solidFill>
                            <a:srgbClr val="000000"/>
                          </a:solidFill>
                          <a:latin typeface="Meiryo UI" pitchFamily="50" charset="-128"/>
                          <a:ea typeface="Meiryo UI" pitchFamily="50" charset="-128"/>
                          <a:cs typeface="Meiryo UI" pitchFamily="50" charset="-128"/>
                        </a:rPr>
                        <a:t>A2</a:t>
                      </a:r>
                      <a:r>
                        <a:rPr lang="ja-JP" altLang="en-US" sz="1000" b="0" i="0" u="none" strike="noStrike" dirty="0" smtClean="0">
                          <a:solidFill>
                            <a:srgbClr val="000000"/>
                          </a:solidFill>
                          <a:latin typeface="Meiryo UI" pitchFamily="50" charset="-128"/>
                          <a:ea typeface="Meiryo UI" pitchFamily="50" charset="-128"/>
                          <a:cs typeface="Meiryo UI" pitchFamily="50" charset="-128"/>
                        </a:rPr>
                        <a:t>　イーア</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bl>
          </a:graphicData>
        </a:graphic>
      </p:graphicFrame>
      <p:sp>
        <p:nvSpPr>
          <p:cNvPr id="7" name="正方形/長方形 6"/>
          <p:cNvSpPr/>
          <p:nvPr/>
        </p:nvSpPr>
        <p:spPr>
          <a:xfrm>
            <a:off x="1038" y="164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　３</a:t>
            </a:r>
            <a:r>
              <a:rPr lang="ja-JP" altLang="en-US" sz="2000" b="1" dirty="0">
                <a:solidFill>
                  <a:prstClr val="black"/>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参考資料　　（５）財政シミュレーション計数表</a:t>
            </a:r>
          </a:p>
        </p:txBody>
      </p:sp>
      <p:sp>
        <p:nvSpPr>
          <p:cNvPr id="11" name="AutoShape 161"/>
          <p:cNvSpPr>
            <a:spLocks noChangeArrowheads="1"/>
          </p:cNvSpPr>
          <p:nvPr/>
        </p:nvSpPr>
        <p:spPr bwMode="auto">
          <a:xfrm>
            <a:off x="173902" y="592754"/>
            <a:ext cx="5844704"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b="1" dirty="0" smtClean="0">
                <a:latin typeface="Meiryo UI" panose="020B0604030504040204" pitchFamily="50" charset="-128"/>
                <a:ea typeface="Meiryo UI" panose="020B0604030504040204" pitchFamily="50" charset="-128"/>
                <a:cs typeface="Meiryo UI" pitchFamily="50" charset="-128"/>
              </a:rPr>
              <a:t>試案</a:t>
            </a:r>
            <a:r>
              <a:rPr lang="en-US" altLang="ja-JP" b="1" dirty="0" smtClean="0">
                <a:latin typeface="Meiryo UI" panose="020B0604030504040204" pitchFamily="50" charset="-128"/>
                <a:ea typeface="Meiryo UI" panose="020B0604030504040204" pitchFamily="50" charset="-128"/>
                <a:cs typeface="Meiryo UI" pitchFamily="50" charset="-128"/>
              </a:rPr>
              <a:t>C</a:t>
            </a:r>
            <a:r>
              <a:rPr lang="ja-JP" altLang="en-US" b="1" dirty="0" smtClean="0">
                <a:latin typeface="Meiryo UI" panose="020B0604030504040204" pitchFamily="50" charset="-128"/>
                <a:ea typeface="Meiryo UI" panose="020B0604030504040204" pitchFamily="50" charset="-128"/>
                <a:cs typeface="Meiryo UI" pitchFamily="50" charset="-128"/>
              </a:rPr>
              <a:t>（</a:t>
            </a:r>
            <a:r>
              <a:rPr lang="en-US" altLang="ja-JP" b="1" dirty="0">
                <a:latin typeface="Meiryo UI" panose="020B0604030504040204" pitchFamily="50" charset="-128"/>
                <a:ea typeface="Meiryo UI" panose="020B0604030504040204" pitchFamily="50" charset="-128"/>
                <a:cs typeface="Meiryo UI" pitchFamily="50" charset="-128"/>
              </a:rPr>
              <a:t>6</a:t>
            </a:r>
            <a:r>
              <a:rPr lang="ja-JP" altLang="en-US" b="1" dirty="0" smtClean="0">
                <a:latin typeface="Meiryo UI" panose="020B0604030504040204" pitchFamily="50" charset="-128"/>
                <a:ea typeface="Meiryo UI" panose="020B0604030504040204" pitchFamily="50" charset="-128"/>
                <a:cs typeface="Meiryo UI" pitchFamily="50" charset="-128"/>
              </a:rPr>
              <a:t>区</a:t>
            </a:r>
            <a:r>
              <a:rPr lang="en-US" altLang="ja-JP" b="1" dirty="0">
                <a:latin typeface="Meiryo UI" panose="020B0604030504040204" pitchFamily="50" charset="-128"/>
                <a:ea typeface="Meiryo UI" panose="020B0604030504040204" pitchFamily="50" charset="-128"/>
                <a:cs typeface="Meiryo UI" pitchFamily="50" charset="-128"/>
              </a:rPr>
              <a:t>C</a:t>
            </a:r>
            <a:r>
              <a:rPr lang="ja-JP" altLang="en-US" b="1" dirty="0" smtClean="0">
                <a:latin typeface="Meiryo UI" panose="020B0604030504040204" pitchFamily="50" charset="-128"/>
                <a:ea typeface="Meiryo UI" panose="020B0604030504040204" pitchFamily="50" charset="-128"/>
                <a:cs typeface="Meiryo UI" pitchFamily="50" charset="-128"/>
              </a:rPr>
              <a:t>案）・試案</a:t>
            </a:r>
            <a:r>
              <a:rPr lang="en-US" altLang="ja-JP" b="1" dirty="0" smtClean="0">
                <a:latin typeface="Meiryo UI" panose="020B0604030504040204" pitchFamily="50" charset="-128"/>
                <a:ea typeface="Meiryo UI" panose="020B0604030504040204" pitchFamily="50" charset="-128"/>
                <a:cs typeface="Meiryo UI" pitchFamily="50" charset="-128"/>
              </a:rPr>
              <a:t>D</a:t>
            </a:r>
            <a:r>
              <a:rPr lang="ja-JP" altLang="en-US" b="1" dirty="0" smtClean="0">
                <a:latin typeface="Meiryo UI" panose="020B0604030504040204" pitchFamily="50" charset="-128"/>
                <a:ea typeface="Meiryo UI" panose="020B0604030504040204" pitchFamily="50" charset="-128"/>
                <a:cs typeface="Meiryo UI" pitchFamily="50" charset="-128"/>
              </a:rPr>
              <a:t>（</a:t>
            </a:r>
            <a:r>
              <a:rPr lang="en-US" altLang="ja-JP" b="1" dirty="0">
                <a:latin typeface="Meiryo UI" panose="020B0604030504040204" pitchFamily="50" charset="-128"/>
                <a:ea typeface="Meiryo UI" panose="020B0604030504040204" pitchFamily="50" charset="-128"/>
                <a:cs typeface="Meiryo UI" pitchFamily="50" charset="-128"/>
              </a:rPr>
              <a:t>6</a:t>
            </a:r>
            <a:r>
              <a:rPr lang="ja-JP" altLang="en-US" b="1" dirty="0" smtClean="0">
                <a:latin typeface="Meiryo UI" panose="020B0604030504040204" pitchFamily="50" charset="-128"/>
                <a:ea typeface="Meiryo UI" panose="020B0604030504040204" pitchFamily="50" charset="-128"/>
                <a:cs typeface="Meiryo UI" pitchFamily="50" charset="-128"/>
              </a:rPr>
              <a:t>区</a:t>
            </a:r>
            <a:r>
              <a:rPr lang="en-US" altLang="ja-JP" b="1" dirty="0">
                <a:latin typeface="Meiryo UI" panose="020B0604030504040204" pitchFamily="50" charset="-128"/>
                <a:ea typeface="Meiryo UI" panose="020B0604030504040204" pitchFamily="50" charset="-128"/>
                <a:cs typeface="Meiryo UI" pitchFamily="50" charset="-128"/>
              </a:rPr>
              <a:t>D</a:t>
            </a:r>
            <a:r>
              <a:rPr lang="ja-JP" altLang="en-US" b="1" dirty="0" smtClean="0">
                <a:latin typeface="Meiryo UI" panose="020B0604030504040204" pitchFamily="50" charset="-128"/>
                <a:ea typeface="Meiryo UI" panose="020B0604030504040204" pitchFamily="50" charset="-128"/>
                <a:cs typeface="Meiryo UI" pitchFamily="50" charset="-128"/>
              </a:rPr>
              <a:t>案）　大阪府　</a:t>
            </a:r>
            <a:endParaRPr lang="ja-JP" altLang="en-US" b="1" dirty="0">
              <a:latin typeface="Meiryo UI" panose="020B0604030504040204" pitchFamily="50" charset="-128"/>
              <a:ea typeface="Meiryo UI" panose="020B0604030504040204" pitchFamily="50" charset="-128"/>
              <a:cs typeface="Meiryo UI" pitchFamily="50" charset="-128"/>
            </a:endParaRPr>
          </a:p>
        </p:txBody>
      </p:sp>
      <p:sp>
        <p:nvSpPr>
          <p:cNvPr id="8"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３９</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08982904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2358048591"/>
              </p:ext>
            </p:extLst>
          </p:nvPr>
        </p:nvGraphicFramePr>
        <p:xfrm>
          <a:off x="194472" y="1226922"/>
          <a:ext cx="9511050" cy="2290270"/>
        </p:xfrm>
        <a:graphic>
          <a:graphicData uri="http://schemas.openxmlformats.org/drawingml/2006/table">
            <a:tbl>
              <a:tblPr/>
              <a:tblGrid>
                <a:gridCol w="73205"/>
                <a:gridCol w="73205"/>
                <a:gridCol w="1063834"/>
                <a:gridCol w="1463956"/>
                <a:gridCol w="455790"/>
                <a:gridCol w="455790"/>
                <a:gridCol w="455790"/>
                <a:gridCol w="455790"/>
                <a:gridCol w="455790"/>
                <a:gridCol w="455790"/>
                <a:gridCol w="455790"/>
                <a:gridCol w="455790"/>
                <a:gridCol w="455790"/>
                <a:gridCol w="455790"/>
                <a:gridCol w="455790"/>
                <a:gridCol w="455790"/>
                <a:gridCol w="455790"/>
                <a:gridCol w="455790"/>
                <a:gridCol w="455790"/>
              </a:tblGrid>
              <a:tr h="179397">
                <a:tc gridSpan="4">
                  <a:txBody>
                    <a:bodyPr/>
                    <a:lstStyle/>
                    <a:p>
                      <a:pPr algn="l" fontAlgn="ctr"/>
                      <a:r>
                        <a:rPr lang="ja-JP" altLang="en-US" sz="1050" b="1" i="0" u="none" strike="noStrike" dirty="0">
                          <a:solidFill>
                            <a:srgbClr val="000000"/>
                          </a:solidFill>
                          <a:latin typeface="Meiryo UI" pitchFamily="50" charset="-128"/>
                          <a:ea typeface="Meiryo UI" pitchFamily="50" charset="-128"/>
                          <a:cs typeface="Meiryo UI" pitchFamily="50" charset="-128"/>
                        </a:rPr>
                        <a:t>■　</a:t>
                      </a:r>
                      <a:r>
                        <a:rPr lang="ja-JP" altLang="en-US" sz="1050" b="1" i="0" u="none" strike="noStrike" dirty="0" smtClean="0">
                          <a:solidFill>
                            <a:srgbClr val="000000"/>
                          </a:solidFill>
                          <a:latin typeface="Meiryo UI" pitchFamily="50" charset="-128"/>
                          <a:ea typeface="Meiryo UI" pitchFamily="50" charset="-128"/>
                          <a:cs typeface="Meiryo UI" pitchFamily="50" charset="-128"/>
                        </a:rPr>
                        <a:t>改革効果額（未反映額）</a:t>
                      </a:r>
                      <a:r>
                        <a:rPr lang="en-US" altLang="ja-JP" sz="1050" b="1" i="0" u="none" strike="noStrike" dirty="0" smtClean="0">
                          <a:solidFill>
                            <a:srgbClr val="000000"/>
                          </a:solidFill>
                          <a:latin typeface="Meiryo UI" pitchFamily="50" charset="-128"/>
                          <a:ea typeface="Meiryo UI" pitchFamily="50" charset="-128"/>
                          <a:cs typeface="Meiryo UI" pitchFamily="50" charset="-128"/>
                        </a:rPr>
                        <a:t>B</a:t>
                      </a:r>
                      <a:r>
                        <a:rPr lang="ja-JP" altLang="en-US" sz="1050" b="1" i="0" u="none" strike="noStrike" dirty="0" smtClean="0">
                          <a:solidFill>
                            <a:srgbClr val="000000"/>
                          </a:solidFill>
                          <a:latin typeface="Meiryo UI" pitchFamily="50" charset="-128"/>
                          <a:ea typeface="Meiryo UI" pitchFamily="50" charset="-128"/>
                          <a:cs typeface="Meiryo UI" pitchFamily="50" charset="-128"/>
                        </a:rPr>
                        <a:t>の</a:t>
                      </a:r>
                      <a:r>
                        <a:rPr lang="ja-JP" altLang="en-US" sz="1050" b="1" i="0" u="none" strike="noStrike" dirty="0">
                          <a:solidFill>
                            <a:srgbClr val="000000"/>
                          </a:solidFill>
                          <a:latin typeface="Meiryo UI" pitchFamily="50" charset="-128"/>
                          <a:ea typeface="Meiryo UI" pitchFamily="50" charset="-128"/>
                          <a:cs typeface="Meiryo UI" pitchFamily="50" charset="-128"/>
                        </a:rPr>
                        <a:t>内訳</a:t>
                      </a:r>
                      <a:endParaRPr lang="ja-JP" altLang="en-US" sz="110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5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smtClean="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r>
              <a:tr h="178888">
                <a:tc gridSpan="3">
                  <a:txBody>
                    <a:bodyPr/>
                    <a:lstStyle/>
                    <a:p>
                      <a:pPr algn="ctr" fontAlgn="ctr"/>
                      <a:r>
                        <a:rPr lang="ja-JP" altLang="en-US" sz="1100" b="0" i="0" u="none" strike="noStrike" dirty="0">
                          <a:ln>
                            <a:solidFill>
                              <a:schemeClr val="bg1"/>
                            </a:solidFill>
                          </a:ln>
                          <a:solidFill>
                            <a:srgbClr val="000000"/>
                          </a:solidFill>
                          <a:latin typeface="Meiryo UI" pitchFamily="50" charset="-128"/>
                          <a:ea typeface="Meiryo UI" pitchFamily="50" charset="-128"/>
                          <a:cs typeface="Meiryo UI"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endParaRPr lang="ja-JP" altLang="en-US" sz="1100" b="0" i="0" u="none" strike="noStrike" dirty="0">
                        <a:ln>
                          <a:solidFill>
                            <a:schemeClr val="bg1"/>
                          </a:solidFill>
                        </a:ln>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Ｈ３４</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Ｈ４</a:t>
                      </a:r>
                      <a:r>
                        <a:rPr lang="ja-JP" altLang="en-US" sz="900" b="1" i="0" u="none" strike="noStrike" dirty="0" smtClean="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r h="214665">
                <a:tc rowSpan="8">
                  <a:txBody>
                    <a:bodyPr/>
                    <a:lstStyle/>
                    <a:p>
                      <a:pPr algn="ctr" fontAlgn="ctr"/>
                      <a:r>
                        <a:rPr lang="ja-JP" altLang="en-US" sz="11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en-US" altLang="ja-JP" sz="1000" b="0" i="0" u="none" strike="noStrike" dirty="0" smtClean="0">
                          <a:solidFill>
                            <a:srgbClr val="000000"/>
                          </a:solidFill>
                          <a:latin typeface="Meiryo UI" pitchFamily="50" charset="-128"/>
                          <a:ea typeface="Meiryo UI" pitchFamily="50" charset="-128"/>
                          <a:cs typeface="Meiryo UI" pitchFamily="50" charset="-128"/>
                        </a:rPr>
                        <a:t>AB</a:t>
                      </a:r>
                      <a:r>
                        <a:rPr lang="ja-JP" altLang="en-US" sz="1000" b="0" i="0" u="none" strike="noStrike" dirty="0" smtClean="0">
                          <a:solidFill>
                            <a:srgbClr val="000000"/>
                          </a:solidFill>
                          <a:latin typeface="Meiryo UI" pitchFamily="50" charset="-128"/>
                          <a:ea typeface="Meiryo UI" pitchFamily="50" charset="-128"/>
                          <a:cs typeface="Meiryo UI" pitchFamily="50" charset="-128"/>
                        </a:rPr>
                        <a:t>項目</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hMerge="1">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214665">
                <a:tc vMerge="1">
                  <a:txBody>
                    <a:bodyPr/>
                    <a:lstStyle/>
                    <a:p>
                      <a:endParaRPr kumimoji="1" lang="ja-JP" altLang="en-US"/>
                    </a:p>
                  </a:txBody>
                  <a:tcPr/>
                </a:tc>
                <a:tc rowSpan="7">
                  <a:txBody>
                    <a:bodyPr/>
                    <a:lstStyle/>
                    <a:p>
                      <a:pPr algn="ctr" fontAlgn="ctr"/>
                      <a:r>
                        <a:rPr lang="ja-JP" altLang="en-US" sz="11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地下鉄</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33</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病院</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バス</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港湾</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産業技術総合研究所・工業研究所</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公衆衛生研究所・環境科学研究所</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▲地方交付税の減額等</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gridSpan="4">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改革効果額（未反映分）</a:t>
                      </a:r>
                      <a:r>
                        <a:rPr lang="en-US" altLang="ja-JP" sz="1000" b="0" i="0" u="none" strike="noStrike" dirty="0" smtClean="0">
                          <a:solidFill>
                            <a:srgbClr val="000000"/>
                          </a:solidFill>
                          <a:latin typeface="Meiryo UI" pitchFamily="50" charset="-128"/>
                          <a:ea typeface="Meiryo UI" pitchFamily="50" charset="-128"/>
                          <a:cs typeface="Meiryo UI" pitchFamily="50" charset="-128"/>
                        </a:rPr>
                        <a:t>B</a:t>
                      </a:r>
                      <a:r>
                        <a:rPr lang="zh-TW" altLang="en-US" sz="1000" b="0" i="0" u="none" strike="noStrike" dirty="0">
                          <a:solidFill>
                            <a:srgbClr val="000000"/>
                          </a:solidFill>
                          <a:latin typeface="Meiryo UI" pitchFamily="50" charset="-128"/>
                          <a:ea typeface="Meiryo UI" pitchFamily="50" charset="-128"/>
                          <a:cs typeface="Meiryo UI" pitchFamily="50" charset="-128"/>
                        </a:rPr>
                        <a:t>　計</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zh-TW" altLang="en-US" sz="1050" b="0" i="0" u="none" strike="noStrike" dirty="0">
                        <a:solidFill>
                          <a:srgbClr val="000000"/>
                        </a:solidFill>
                        <a:latin typeface="Meiryo UI" pitchFamily="50" charset="-128"/>
                        <a:ea typeface="Meiryo UI" pitchFamily="50" charset="-128"/>
                        <a:cs typeface="Meiryo UI" pitchFamily="50" charset="-128"/>
                      </a:endParaRP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2936139294"/>
              </p:ext>
            </p:extLst>
          </p:nvPr>
        </p:nvGraphicFramePr>
        <p:xfrm>
          <a:off x="194468" y="4434768"/>
          <a:ext cx="9511051" cy="1224000"/>
        </p:xfrm>
        <a:graphic>
          <a:graphicData uri="http://schemas.openxmlformats.org/drawingml/2006/table">
            <a:tbl>
              <a:tblPr/>
              <a:tblGrid>
                <a:gridCol w="73248"/>
                <a:gridCol w="2589733"/>
                <a:gridCol w="456538"/>
                <a:gridCol w="456538"/>
                <a:gridCol w="456538"/>
                <a:gridCol w="456538"/>
                <a:gridCol w="456538"/>
                <a:gridCol w="456538"/>
                <a:gridCol w="456538"/>
                <a:gridCol w="456538"/>
                <a:gridCol w="456538"/>
                <a:gridCol w="456538"/>
                <a:gridCol w="456538"/>
                <a:gridCol w="456538"/>
                <a:gridCol w="456538"/>
                <a:gridCol w="456538"/>
                <a:gridCol w="456538"/>
              </a:tblGrid>
              <a:tr h="244818">
                <a:tc gridSpan="4">
                  <a:txBody>
                    <a:bodyPr/>
                    <a:lstStyle/>
                    <a:p>
                      <a:pPr algn="l" fontAlgn="ctr"/>
                      <a:r>
                        <a:rPr lang="ja-JP" altLang="en-US" sz="1050" b="1" i="0" u="none" strike="noStrike" dirty="0">
                          <a:solidFill>
                            <a:srgbClr val="000000"/>
                          </a:solidFill>
                          <a:latin typeface="Meiryo UI" pitchFamily="50" charset="-128"/>
                          <a:ea typeface="Meiryo UI" pitchFamily="50" charset="-128"/>
                          <a:cs typeface="Meiryo UI" pitchFamily="50" charset="-128"/>
                        </a:rPr>
                        <a:t>■　</a:t>
                      </a:r>
                      <a:r>
                        <a:rPr lang="ja-JP" altLang="en-US" sz="1050" b="1" i="0" u="none" strike="noStrike" dirty="0" smtClean="0">
                          <a:solidFill>
                            <a:srgbClr val="000000"/>
                          </a:solidFill>
                          <a:latin typeface="Meiryo UI" pitchFamily="50" charset="-128"/>
                          <a:ea typeface="Meiryo UI" pitchFamily="50" charset="-128"/>
                          <a:cs typeface="Meiryo UI" pitchFamily="50" charset="-128"/>
                        </a:rPr>
                        <a:t>組織体制の影響額</a:t>
                      </a:r>
                      <a:r>
                        <a:rPr lang="en-US" altLang="ja-JP" sz="1050" b="1" i="0" u="none" strike="noStrike" dirty="0" smtClean="0">
                          <a:solidFill>
                            <a:srgbClr val="000000"/>
                          </a:solidFill>
                          <a:latin typeface="Meiryo UI" pitchFamily="50" charset="-128"/>
                          <a:ea typeface="Meiryo UI" pitchFamily="50" charset="-128"/>
                          <a:cs typeface="Meiryo UI" pitchFamily="50" charset="-128"/>
                        </a:rPr>
                        <a:t>C</a:t>
                      </a:r>
                      <a:r>
                        <a:rPr lang="ja-JP" altLang="en-US" sz="1050" b="1" i="0" u="none" strike="noStrike" dirty="0" smtClean="0">
                          <a:solidFill>
                            <a:srgbClr val="000000"/>
                          </a:solidFill>
                          <a:latin typeface="Meiryo UI" pitchFamily="50" charset="-128"/>
                          <a:ea typeface="Meiryo UI" pitchFamily="50" charset="-128"/>
                          <a:cs typeface="Meiryo UI" pitchFamily="50" charset="-128"/>
                        </a:rPr>
                        <a:t>の</a:t>
                      </a:r>
                      <a:r>
                        <a:rPr lang="ja-JP" altLang="en-US" sz="1050" b="1" i="0" u="none" strike="noStrike" dirty="0">
                          <a:solidFill>
                            <a:srgbClr val="000000"/>
                          </a:solidFill>
                          <a:latin typeface="Meiryo UI" pitchFamily="50" charset="-128"/>
                          <a:ea typeface="Meiryo UI" pitchFamily="50" charset="-128"/>
                          <a:cs typeface="Meiryo UI" pitchFamily="50" charset="-128"/>
                        </a:rPr>
                        <a:t>内訳</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pPr algn="l" fontAlgn="ctr"/>
                      <a:endParaRPr lang="ja-JP" altLang="en-US" sz="105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5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smtClean="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r>
              <a:tr h="244818">
                <a:tc gridSpan="2">
                  <a:txBody>
                    <a:bodyPr/>
                    <a:lstStyle/>
                    <a:p>
                      <a:pPr algn="ctr" fontAlgn="ctr"/>
                      <a:r>
                        <a:rPr lang="ja-JP" altLang="en-US" sz="1050" b="0" i="0" u="none" strike="noStrike" dirty="0">
                          <a:ln>
                            <a:solidFill>
                              <a:schemeClr val="bg1"/>
                            </a:solidFill>
                          </a:ln>
                          <a:solidFill>
                            <a:srgbClr val="000000"/>
                          </a:solidFill>
                          <a:latin typeface="Meiryo UI" pitchFamily="50" charset="-128"/>
                          <a:ea typeface="Meiryo UI" pitchFamily="50" charset="-128"/>
                          <a:cs typeface="Meiryo UI"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hMerge="1">
                  <a:txBody>
                    <a:bodyPr/>
                    <a:lstStyle/>
                    <a:p>
                      <a:endParaRPr kumimoji="1" lang="ja-JP" altLang="en-US"/>
                    </a:p>
                  </a:txBody>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Ｈ３４</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Ｈ４</a:t>
                      </a:r>
                      <a:r>
                        <a:rPr lang="ja-JP" altLang="en-US" sz="900" b="1" i="0" u="none" strike="noStrike" dirty="0" smtClean="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r h="244788">
                <a:tc rowSpan="2">
                  <a:txBody>
                    <a:bodyPr/>
                    <a:lstStyle/>
                    <a:p>
                      <a:pPr algn="ctr" fontAlgn="ctr"/>
                      <a:r>
                        <a:rPr lang="ja-JP" altLang="en-US" sz="1050" b="0" i="0" u="none" strike="noStrike" dirty="0">
                          <a:solidFill>
                            <a:schemeClr val="tx1"/>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smtClean="0">
                          <a:solidFill>
                            <a:schemeClr val="tx1"/>
                          </a:solidFill>
                          <a:latin typeface="Meiryo UI" pitchFamily="50" charset="-128"/>
                          <a:ea typeface="Meiryo UI" pitchFamily="50" charset="-128"/>
                          <a:cs typeface="Meiryo UI" pitchFamily="50" charset="-128"/>
                        </a:rPr>
                        <a:t>歳出増</a:t>
                      </a:r>
                      <a:endParaRPr lang="ja-JP" altLang="en-US" sz="1050" b="0" i="0" u="none" strike="noStrike" dirty="0">
                        <a:solidFill>
                          <a:schemeClr val="tx1"/>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4788">
                <a:tc vMerge="1">
                  <a:txBody>
                    <a:bodyPr/>
                    <a:lstStyle/>
                    <a:p>
                      <a:endParaRPr kumimoji="1" lang="ja-JP" altLang="en-US"/>
                    </a:p>
                  </a:txBody>
                  <a:tcPr/>
                </a:tc>
                <a:tc>
                  <a:txBody>
                    <a:bodyPr/>
                    <a:lstStyle/>
                    <a:p>
                      <a:pPr algn="l" fontAlgn="ctr"/>
                      <a:r>
                        <a:rPr lang="ja-JP" altLang="en-US" sz="1050" b="0" i="0" u="none" strike="noStrike" dirty="0" smtClean="0">
                          <a:solidFill>
                            <a:schemeClr val="tx1"/>
                          </a:solidFill>
                          <a:latin typeface="Meiryo UI" pitchFamily="50" charset="-128"/>
                          <a:ea typeface="Meiryo UI" pitchFamily="50" charset="-128"/>
                          <a:cs typeface="Meiryo UI" pitchFamily="50" charset="-128"/>
                        </a:rPr>
                        <a:t>歳出減</a:t>
                      </a:r>
                      <a:endParaRPr lang="ja-JP" altLang="en-US" sz="1050" b="0" i="0" u="none" strike="noStrike" dirty="0">
                        <a:solidFill>
                          <a:schemeClr val="tx1"/>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14</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14</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15</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16</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17</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17</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18</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19</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4788">
                <a:tc gridSpan="2">
                  <a:txBody>
                    <a:bodyPr/>
                    <a:lstStyle/>
                    <a:p>
                      <a:pPr algn="l" fontAlgn="ctr"/>
                      <a:r>
                        <a:rPr lang="ja-JP" altLang="en-US" sz="900" b="0" i="0" u="none" strike="noStrike" dirty="0" smtClean="0">
                          <a:solidFill>
                            <a:schemeClr val="tx1"/>
                          </a:solidFill>
                          <a:latin typeface="Meiryo UI" pitchFamily="50" charset="-128"/>
                          <a:ea typeface="Meiryo UI" pitchFamily="50" charset="-128"/>
                          <a:cs typeface="Meiryo UI" pitchFamily="50" charset="-128"/>
                        </a:rPr>
                        <a:t>組織体制の影響額</a:t>
                      </a:r>
                      <a:r>
                        <a:rPr lang="en-US" altLang="ja-JP" sz="900" b="0" i="0" u="none" strike="noStrike" dirty="0" smtClean="0">
                          <a:solidFill>
                            <a:schemeClr val="tx1"/>
                          </a:solidFill>
                          <a:latin typeface="Meiryo UI" pitchFamily="50" charset="-128"/>
                          <a:ea typeface="Meiryo UI" pitchFamily="50" charset="-128"/>
                          <a:cs typeface="Meiryo UI" pitchFamily="50" charset="-128"/>
                        </a:rPr>
                        <a:t>C</a:t>
                      </a:r>
                      <a:r>
                        <a:rPr lang="ja-JP" altLang="en-US" sz="900" b="0" i="0" u="none" strike="noStrike" dirty="0">
                          <a:solidFill>
                            <a:schemeClr val="tx1"/>
                          </a:solidFill>
                          <a:latin typeface="Meiryo UI" pitchFamily="50" charset="-128"/>
                          <a:ea typeface="Meiryo UI" pitchFamily="50" charset="-128"/>
                          <a:cs typeface="Meiryo UI" pitchFamily="50" charset="-128"/>
                        </a:rPr>
                        <a:t>　計</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14</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14</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15</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16</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17</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17</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18</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19</a:t>
                      </a:r>
                    </a:p>
                  </a:txBody>
                  <a:tcPr marL="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r>
            </a:tbl>
          </a:graphicData>
        </a:graphic>
      </p:graphicFrame>
      <p:sp>
        <p:nvSpPr>
          <p:cNvPr id="6" name="正方形/長方形 5"/>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４０</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87288748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721548078"/>
              </p:ext>
            </p:extLst>
          </p:nvPr>
        </p:nvGraphicFramePr>
        <p:xfrm>
          <a:off x="166591" y="980728"/>
          <a:ext cx="9538934" cy="3178019"/>
        </p:xfrm>
        <a:graphic>
          <a:graphicData uri="http://schemas.openxmlformats.org/drawingml/2006/table">
            <a:tbl>
              <a:tblPr/>
              <a:tblGrid>
                <a:gridCol w="73848"/>
                <a:gridCol w="85307"/>
                <a:gridCol w="2502864"/>
                <a:gridCol w="458461"/>
                <a:gridCol w="458461"/>
                <a:gridCol w="458461"/>
                <a:gridCol w="458461"/>
                <a:gridCol w="458461"/>
                <a:gridCol w="458461"/>
                <a:gridCol w="458461"/>
                <a:gridCol w="458461"/>
                <a:gridCol w="458461"/>
                <a:gridCol w="458461"/>
                <a:gridCol w="458461"/>
                <a:gridCol w="458461"/>
                <a:gridCol w="458461"/>
                <a:gridCol w="458461"/>
                <a:gridCol w="458461"/>
              </a:tblGrid>
              <a:tr h="242413">
                <a:tc gridSpan="3">
                  <a:txBody>
                    <a:bodyPr/>
                    <a:lstStyle/>
                    <a:p>
                      <a:pPr algn="l" fontAlgn="ctr"/>
                      <a:r>
                        <a:rPr lang="ja-JP" altLang="en-US" sz="1050" b="1" i="0" u="none" strike="noStrike" dirty="0">
                          <a:solidFill>
                            <a:srgbClr val="000000"/>
                          </a:solidFill>
                          <a:latin typeface="Meiryo UI" pitchFamily="50" charset="-128"/>
                          <a:ea typeface="Meiryo UI" pitchFamily="50" charset="-128"/>
                          <a:cs typeface="Meiryo UI" pitchFamily="50" charset="-128"/>
                        </a:rPr>
                        <a:t>■　</a:t>
                      </a:r>
                      <a:r>
                        <a:rPr lang="ja-JP" altLang="en-US" sz="1050" b="1" i="0" u="none" strike="noStrike" dirty="0" smtClean="0">
                          <a:solidFill>
                            <a:srgbClr val="000000"/>
                          </a:solidFill>
                          <a:latin typeface="Meiryo UI" pitchFamily="50" charset="-128"/>
                          <a:ea typeface="Meiryo UI" pitchFamily="50" charset="-128"/>
                          <a:cs typeface="Meiryo UI" pitchFamily="50" charset="-128"/>
                        </a:rPr>
                        <a:t>設置コスト</a:t>
                      </a:r>
                      <a:r>
                        <a:rPr lang="en-US" altLang="ja-JP" sz="1050" b="1" i="0" u="none" strike="noStrike" dirty="0" smtClean="0">
                          <a:solidFill>
                            <a:srgbClr val="000000"/>
                          </a:solidFill>
                          <a:latin typeface="Meiryo UI" pitchFamily="50" charset="-128"/>
                          <a:ea typeface="Meiryo UI" pitchFamily="50" charset="-128"/>
                          <a:cs typeface="Meiryo UI" pitchFamily="50" charset="-128"/>
                        </a:rPr>
                        <a:t>D</a:t>
                      </a:r>
                      <a:r>
                        <a:rPr lang="ja-JP" altLang="en-US" sz="1050" b="1" i="0" u="none" strike="noStrike" dirty="0" smtClean="0">
                          <a:solidFill>
                            <a:srgbClr val="000000"/>
                          </a:solidFill>
                          <a:latin typeface="Meiryo UI" pitchFamily="50" charset="-128"/>
                          <a:ea typeface="Meiryo UI" pitchFamily="50" charset="-128"/>
                          <a:cs typeface="Meiryo UI" pitchFamily="50" charset="-128"/>
                        </a:rPr>
                        <a:t>の</a:t>
                      </a:r>
                      <a:r>
                        <a:rPr lang="ja-JP" altLang="en-US" sz="1050" b="1" i="0" u="none" strike="noStrike" dirty="0">
                          <a:solidFill>
                            <a:srgbClr val="000000"/>
                          </a:solidFill>
                          <a:latin typeface="Meiryo UI" pitchFamily="50" charset="-128"/>
                          <a:ea typeface="Meiryo UI" pitchFamily="50" charset="-128"/>
                          <a:cs typeface="Meiryo UI" pitchFamily="50" charset="-128"/>
                        </a:rPr>
                        <a:t>内訳</a:t>
                      </a: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smtClean="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r>
              <a:tr h="187798">
                <a:tc gridSpan="3">
                  <a:txBody>
                    <a:bodyPr/>
                    <a:lstStyle/>
                    <a:p>
                      <a:pPr algn="ctr" fontAlgn="ctr"/>
                      <a:r>
                        <a:rPr lang="ja-JP" altLang="en-US" sz="1050" b="0" i="0" u="none" strike="noStrike" dirty="0">
                          <a:ln>
                            <a:solidFill>
                              <a:schemeClr val="bg1"/>
                            </a:solidFill>
                          </a:ln>
                          <a:solidFill>
                            <a:srgbClr val="000000"/>
                          </a:solidFill>
                          <a:latin typeface="Meiryo UI" pitchFamily="50" charset="-128"/>
                          <a:ea typeface="Meiryo UI" pitchFamily="50" charset="-128"/>
                          <a:cs typeface="Meiryo UI"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Ｈ３４</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Ｈ４</a:t>
                      </a:r>
                      <a:r>
                        <a:rPr lang="ja-JP" altLang="en-US" sz="900" b="1" i="0" u="none" strike="noStrike" dirty="0" smtClean="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r h="196272">
                <a:tc rowSpan="13">
                  <a:txBody>
                    <a:bodyPr/>
                    <a:lstStyle/>
                    <a:p>
                      <a:pPr algn="ctr" fontAlgn="ctr"/>
                      <a:r>
                        <a:rPr lang="ja-JP" altLang="en-US" sz="105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イニシャルコスト</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196272">
                <a:tc vMerge="1">
                  <a:txBody>
                    <a:bodyPr/>
                    <a:lstStyle/>
                    <a:p>
                      <a:endParaRPr kumimoji="1" lang="ja-JP" altLang="en-US"/>
                    </a:p>
                  </a:txBody>
                  <a:tcPr/>
                </a:tc>
                <a:tc rowSpan="7">
                  <a:txBody>
                    <a:bodyPr/>
                    <a:lstStyle/>
                    <a:p>
                      <a:pPr algn="ctr" fontAlgn="ctr"/>
                      <a:r>
                        <a:rPr lang="ja-JP" altLang="en-US" sz="1050" b="0" i="0" u="none" strike="noStrike">
                          <a:solidFill>
                            <a:srgbClr val="000000"/>
                          </a:solidFill>
                          <a:latin typeface="Meiryo UI" pitchFamily="50" charset="-128"/>
                          <a:ea typeface="Meiryo UI" pitchFamily="50" charset="-128"/>
                          <a:cs typeface="Meiryo UI" pitchFamily="50" charset="-128"/>
                        </a:rPr>
                        <a:t>　</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システム改修経費</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zh-TW" altLang="en-US" sz="1000" b="0" i="0" u="none" strike="noStrike" dirty="0" smtClean="0">
                          <a:solidFill>
                            <a:srgbClr val="000000"/>
                          </a:solidFill>
                          <a:latin typeface="Meiryo UI" pitchFamily="50" charset="-128"/>
                          <a:ea typeface="Meiryo UI" pitchFamily="50" charset="-128"/>
                          <a:cs typeface="Meiryo UI" pitchFamily="50" charset="-128"/>
                        </a:rPr>
                        <a:t>庁舎</a:t>
                      </a:r>
                      <a:r>
                        <a:rPr lang="ja-JP" altLang="en-US" sz="1000" b="0" i="0" u="none" strike="noStrike" dirty="0" smtClean="0">
                          <a:solidFill>
                            <a:srgbClr val="000000"/>
                          </a:solidFill>
                          <a:latin typeface="Meiryo UI" pitchFamily="50" charset="-128"/>
                          <a:ea typeface="Meiryo UI" pitchFamily="50" charset="-128"/>
                          <a:cs typeface="Meiryo UI" pitchFamily="50" charset="-128"/>
                        </a:rPr>
                        <a:t>等</a:t>
                      </a:r>
                      <a:r>
                        <a:rPr lang="zh-TW" altLang="en-US" sz="1000" b="0" i="0" u="none" strike="noStrike" dirty="0" smtClean="0">
                          <a:solidFill>
                            <a:srgbClr val="000000"/>
                          </a:solidFill>
                          <a:latin typeface="Meiryo UI" pitchFamily="50" charset="-128"/>
                          <a:ea typeface="Meiryo UI" pitchFamily="50" charset="-128"/>
                          <a:cs typeface="Meiryo UI" pitchFamily="50" charset="-128"/>
                        </a:rPr>
                        <a:t>改修</a:t>
                      </a:r>
                      <a:r>
                        <a:rPr lang="zh-TW" altLang="en-US" sz="1000" b="0" i="0" u="none" strike="noStrike" dirty="0">
                          <a:solidFill>
                            <a:srgbClr val="000000"/>
                          </a:solidFill>
                          <a:latin typeface="Meiryo UI" pitchFamily="50" charset="-128"/>
                          <a:ea typeface="Meiryo UI" pitchFamily="50" charset="-128"/>
                          <a:cs typeface="Meiryo UI" pitchFamily="50" charset="-128"/>
                        </a:rPr>
                        <a:t>経費</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zh-TW" altLang="en-US" sz="1000" b="0" i="0" u="none" strike="noStrike" dirty="0">
                          <a:solidFill>
                            <a:srgbClr val="000000"/>
                          </a:solidFill>
                          <a:latin typeface="Meiryo UI" pitchFamily="50" charset="-128"/>
                          <a:ea typeface="Meiryo UI" pitchFamily="50" charset="-128"/>
                          <a:cs typeface="Meiryo UI" pitchFamily="50" charset="-128"/>
                        </a:rPr>
                        <a:t>新庁舎建設経費</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民間ビル賃借保証金</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移転経費</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zh-TW" altLang="en-US" sz="1000" b="0" i="0" u="none" strike="noStrike" dirty="0">
                          <a:solidFill>
                            <a:srgbClr val="000000"/>
                          </a:solidFill>
                          <a:latin typeface="Meiryo UI" pitchFamily="50" charset="-128"/>
                          <a:ea typeface="Meiryo UI" pitchFamily="50" charset="-128"/>
                          <a:cs typeface="Meiryo UI" pitchFamily="50" charset="-128"/>
                        </a:rPr>
                        <a:t>一時保護所建設経費</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その他</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ランニングコスト</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196272">
                <a:tc vMerge="1">
                  <a:txBody>
                    <a:bodyPr/>
                    <a:lstStyle/>
                    <a:p>
                      <a:endParaRPr kumimoji="1" lang="ja-JP" altLang="en-US"/>
                    </a:p>
                  </a:txBody>
                  <a:tcPr/>
                </a:tc>
                <a:tc rowSpan="4">
                  <a:txBody>
                    <a:bodyPr/>
                    <a:lstStyle/>
                    <a:p>
                      <a:pPr algn="ctr" fontAlgn="ctr"/>
                      <a:r>
                        <a:rPr lang="ja-JP" altLang="en-US" sz="1050" b="0" i="0" u="none" strike="noStrike">
                          <a:solidFill>
                            <a:srgbClr val="000000"/>
                          </a:solidFill>
                          <a:latin typeface="Meiryo UI" pitchFamily="50" charset="-128"/>
                          <a:ea typeface="Meiryo UI" pitchFamily="50" charset="-128"/>
                          <a:cs typeface="Meiryo UI" pitchFamily="50" charset="-128"/>
                        </a:rPr>
                        <a:t>　</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システム運用経費</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民間</a:t>
                      </a:r>
                      <a:r>
                        <a:rPr lang="ja-JP" altLang="en-US" sz="1000" b="0" i="0" u="none" strike="noStrike" dirty="0" smtClean="0">
                          <a:solidFill>
                            <a:srgbClr val="000000"/>
                          </a:solidFill>
                          <a:latin typeface="Meiryo UI" pitchFamily="50" charset="-128"/>
                          <a:ea typeface="Meiryo UI" pitchFamily="50" charset="-128"/>
                          <a:cs typeface="Meiryo UI" pitchFamily="50" charset="-128"/>
                        </a:rPr>
                        <a:t>ビル等賃借料</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zh-TW" altLang="en-US" sz="1000" b="0" i="0" u="none" strike="noStrike" dirty="0">
                          <a:solidFill>
                            <a:srgbClr val="000000"/>
                          </a:solidFill>
                          <a:latin typeface="Meiryo UI" pitchFamily="50" charset="-128"/>
                          <a:ea typeface="Meiryo UI" pitchFamily="50" charset="-128"/>
                          <a:cs typeface="Meiryo UI" pitchFamily="50" charset="-128"/>
                        </a:rPr>
                        <a:t>新庁舎維持</a:t>
                      </a:r>
                      <a:r>
                        <a:rPr lang="zh-TW" altLang="en-US" sz="1000" b="0" i="0" u="none" strike="noStrike" dirty="0" smtClean="0">
                          <a:solidFill>
                            <a:srgbClr val="000000"/>
                          </a:solidFill>
                          <a:latin typeface="Meiryo UI" pitchFamily="50" charset="-128"/>
                          <a:ea typeface="Meiryo UI" pitchFamily="50" charset="-128"/>
                          <a:cs typeface="Meiryo UI" pitchFamily="50" charset="-128"/>
                        </a:rPr>
                        <a:t>管理</a:t>
                      </a:r>
                      <a:r>
                        <a:rPr lang="ja-JP" altLang="en-US" sz="1000" b="0" i="0" u="none" strike="noStrike" dirty="0" smtClean="0">
                          <a:solidFill>
                            <a:srgbClr val="000000"/>
                          </a:solidFill>
                          <a:latin typeface="Meiryo UI" pitchFamily="50" charset="-128"/>
                          <a:ea typeface="Meiryo UI" pitchFamily="50" charset="-128"/>
                          <a:cs typeface="Meiryo UI" pitchFamily="50" charset="-128"/>
                        </a:rPr>
                        <a:t>等経費</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各特別区に新たに必要となる経費</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gridSpan="3">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設置コスト</a:t>
                      </a:r>
                      <a:r>
                        <a:rPr lang="en-US" altLang="ja-JP" sz="1000" b="0" i="0" u="none" strike="noStrike" dirty="0" smtClean="0">
                          <a:solidFill>
                            <a:srgbClr val="000000"/>
                          </a:solidFill>
                          <a:latin typeface="Meiryo UI" pitchFamily="50" charset="-128"/>
                          <a:ea typeface="Meiryo UI" pitchFamily="50" charset="-128"/>
                          <a:cs typeface="Meiryo UI" pitchFamily="50" charset="-128"/>
                        </a:rPr>
                        <a:t>D</a:t>
                      </a:r>
                      <a:r>
                        <a:rPr lang="ja-JP" altLang="en-US" sz="1000" b="0" i="0" u="none" strike="noStrike" dirty="0">
                          <a:solidFill>
                            <a:srgbClr val="000000"/>
                          </a:solidFill>
                          <a:latin typeface="Meiryo UI" pitchFamily="50" charset="-128"/>
                          <a:ea typeface="Meiryo UI" pitchFamily="50" charset="-128"/>
                          <a:cs typeface="Meiryo UI" pitchFamily="50" charset="-128"/>
                        </a:rPr>
                        <a:t>　計</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6DDE8"/>
                    </a:solidFill>
                  </a:tcP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r>
            </a:tbl>
          </a:graphicData>
        </a:graphic>
      </p:graphicFrame>
      <p:sp>
        <p:nvSpPr>
          <p:cNvPr id="4"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４１</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0943642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15552" y="146466"/>
            <a:ext cx="3882794" cy="369332"/>
          </a:xfrm>
          <a:prstGeom prst="rect">
            <a:avLst/>
          </a:prstGeom>
        </p:spPr>
        <p:txBody>
          <a:bodyPr wrap="none">
            <a:spAutoFit/>
          </a:bodyPr>
          <a:lstStyle/>
          <a:p>
            <a:r>
              <a:rPr lang="ja-JP" altLang="en-US" b="1" dirty="0" smtClean="0">
                <a:latin typeface="Meiryo UI" pitchFamily="50" charset="-128"/>
                <a:ea typeface="Meiryo UI" pitchFamily="50" charset="-128"/>
                <a:cs typeface="Meiryo UI" pitchFamily="50" charset="-128"/>
              </a:rPr>
              <a:t>（２）財政シミュレーションの前提条件</a:t>
            </a:r>
            <a:endParaRPr lang="ja-JP" altLang="en-US" b="1" dirty="0">
              <a:latin typeface="Meiryo UI" pitchFamily="50" charset="-128"/>
              <a:ea typeface="Meiryo UI" pitchFamily="50" charset="-128"/>
              <a:cs typeface="Meiryo UI" pitchFamily="50" charset="-128"/>
            </a:endParaRPr>
          </a:p>
        </p:txBody>
      </p:sp>
      <p:sp>
        <p:nvSpPr>
          <p:cNvPr id="12" name="角丸四角形 11"/>
          <p:cNvSpPr/>
          <p:nvPr/>
        </p:nvSpPr>
        <p:spPr>
          <a:xfrm>
            <a:off x="272480" y="506506"/>
            <a:ext cx="3888432" cy="360040"/>
          </a:xfrm>
          <a:prstGeom prst="roundRect">
            <a:avLst>
              <a:gd name="adj" fmla="val 8421"/>
            </a:avLst>
          </a:prstGeom>
          <a:solidFill>
            <a:schemeClr val="accent6">
              <a:lumMod val="75000"/>
            </a:schemeClr>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600" b="1" dirty="0" smtClean="0">
                <a:solidFill>
                  <a:schemeClr val="bg1"/>
                </a:solidFill>
                <a:latin typeface="Meiryo UI" pitchFamily="50" charset="-128"/>
                <a:ea typeface="Meiryo UI" pitchFamily="50" charset="-128"/>
                <a:cs typeface="Meiryo UI" pitchFamily="50" charset="-128"/>
              </a:rPr>
              <a:t>大阪市の財政に関する将来推計について</a:t>
            </a:r>
            <a:endParaRPr lang="en-US" altLang="ja-JP" sz="1600" b="1" dirty="0">
              <a:solidFill>
                <a:schemeClr val="bg1"/>
              </a:solidFill>
              <a:latin typeface="Meiryo UI" pitchFamily="50" charset="-128"/>
              <a:ea typeface="Meiryo UI" pitchFamily="50" charset="-128"/>
              <a:cs typeface="Meiryo UI" pitchFamily="50" charset="-128"/>
            </a:endParaRPr>
          </a:p>
        </p:txBody>
      </p:sp>
      <p:sp>
        <p:nvSpPr>
          <p:cNvPr id="15" name="正方形/長方形 14"/>
          <p:cNvSpPr/>
          <p:nvPr/>
        </p:nvSpPr>
        <p:spPr>
          <a:xfrm>
            <a:off x="272480" y="866548"/>
            <a:ext cx="9289032" cy="2015645"/>
          </a:xfrm>
          <a:prstGeom prst="rect">
            <a:avLst/>
          </a:prstGeom>
        </p:spPr>
        <p:style>
          <a:lnRef idx="2">
            <a:schemeClr val="accent6"/>
          </a:lnRef>
          <a:fillRef idx="1">
            <a:schemeClr val="lt1"/>
          </a:fillRef>
          <a:effectRef idx="0">
            <a:schemeClr val="accent6"/>
          </a:effectRef>
          <a:fontRef idx="minor">
            <a:schemeClr val="dk1"/>
          </a:fontRef>
        </p:style>
        <p:txBody>
          <a:bodyPr tIns="36000" bIns="36000" rtlCol="0" anchor="ctr"/>
          <a:lstStyle/>
          <a:p>
            <a:pPr marL="180000" indent="-180000">
              <a:spcBef>
                <a:spcPts val="600"/>
              </a:spcBef>
              <a:buFont typeface="Wingdings" pitchFamily="2" charset="2"/>
              <a:buChar char="Ø"/>
            </a:pPr>
            <a:r>
              <a:rPr lang="ja-JP" altLang="en-US" sz="1400" dirty="0" smtClean="0">
                <a:solidFill>
                  <a:schemeClr val="tx1"/>
                </a:solidFill>
                <a:latin typeface="Meiryo UI" pitchFamily="50" charset="-128"/>
                <a:ea typeface="Meiryo UI" pitchFamily="50" charset="-128"/>
                <a:cs typeface="Meiryo UI" pitchFamily="50" charset="-128"/>
              </a:rPr>
              <a:t>財政シミュレーション</a:t>
            </a:r>
            <a:r>
              <a:rPr kumimoji="1" lang="ja-JP" altLang="en-US" sz="1400" dirty="0" smtClean="0">
                <a:solidFill>
                  <a:schemeClr val="tx1"/>
                </a:solidFill>
                <a:latin typeface="Meiryo UI" pitchFamily="50" charset="-128"/>
                <a:ea typeface="Meiryo UI" pitchFamily="50" charset="-128"/>
                <a:cs typeface="Meiryo UI" pitchFamily="50" charset="-128"/>
              </a:rPr>
              <a:t>の基礎となる大阪市の財政に関する将来推計は、大阪市「今後の財政収支概算（粗い試算）」　　（</a:t>
            </a:r>
            <a:r>
              <a:rPr kumimoji="1" lang="en-US" altLang="ja-JP" sz="1400" dirty="0" smtClean="0">
                <a:solidFill>
                  <a:schemeClr val="tx1"/>
                </a:solidFill>
                <a:latin typeface="Meiryo UI" pitchFamily="50" charset="-128"/>
                <a:ea typeface="Meiryo UI" pitchFamily="50" charset="-128"/>
                <a:cs typeface="Meiryo UI" pitchFamily="50" charset="-128"/>
              </a:rPr>
              <a:t>2017</a:t>
            </a:r>
            <a:r>
              <a:rPr kumimoji="1" lang="ja-JP" altLang="en-US" sz="1400" dirty="0" smtClean="0">
                <a:solidFill>
                  <a:schemeClr val="tx1"/>
                </a:solidFill>
                <a:latin typeface="Meiryo UI" pitchFamily="50" charset="-128"/>
                <a:ea typeface="Meiryo UI" pitchFamily="50" charset="-128"/>
                <a:cs typeface="Meiryo UI" pitchFamily="50" charset="-128"/>
              </a:rPr>
              <a:t>（平成</a:t>
            </a:r>
            <a:r>
              <a:rPr lang="en-US" altLang="ja-JP" sz="1400" dirty="0" smtClean="0">
                <a:solidFill>
                  <a:schemeClr val="tx1"/>
                </a:solidFill>
                <a:latin typeface="Meiryo UI" pitchFamily="50" charset="-128"/>
                <a:ea typeface="Meiryo UI" pitchFamily="50" charset="-128"/>
                <a:cs typeface="Meiryo UI" pitchFamily="50" charset="-128"/>
              </a:rPr>
              <a:t>29</a:t>
            </a:r>
            <a:r>
              <a:rPr lang="ja-JP" altLang="en-US" sz="1400" dirty="0" smtClean="0">
                <a:solidFill>
                  <a:schemeClr val="tx1"/>
                </a:solidFill>
                <a:latin typeface="Meiryo UI" pitchFamily="50" charset="-128"/>
                <a:ea typeface="Meiryo UI" pitchFamily="50" charset="-128"/>
                <a:cs typeface="Meiryo UI" pitchFamily="50" charset="-128"/>
              </a:rPr>
              <a:t>）</a:t>
            </a:r>
            <a:r>
              <a:rPr kumimoji="1" lang="ja-JP" altLang="en-US" sz="1400" dirty="0" smtClean="0">
                <a:solidFill>
                  <a:schemeClr val="tx1"/>
                </a:solidFill>
                <a:latin typeface="Meiryo UI" pitchFamily="50" charset="-128"/>
                <a:ea typeface="Meiryo UI" pitchFamily="50" charset="-128"/>
                <a:cs typeface="Meiryo UI" pitchFamily="50" charset="-128"/>
              </a:rPr>
              <a:t>年</a:t>
            </a:r>
            <a:r>
              <a:rPr lang="en-US" altLang="ja-JP" sz="1400" dirty="0" smtClean="0">
                <a:solidFill>
                  <a:schemeClr val="tx1"/>
                </a:solidFill>
                <a:latin typeface="Meiryo UI" pitchFamily="50" charset="-128"/>
                <a:ea typeface="Meiryo UI" pitchFamily="50" charset="-128"/>
                <a:cs typeface="Meiryo UI" pitchFamily="50" charset="-128"/>
              </a:rPr>
              <a:t>2</a:t>
            </a:r>
            <a:r>
              <a:rPr kumimoji="1" lang="ja-JP" altLang="en-US" sz="1400" dirty="0" smtClean="0">
                <a:solidFill>
                  <a:schemeClr val="tx1"/>
                </a:solidFill>
                <a:latin typeface="Meiryo UI" pitchFamily="50" charset="-128"/>
                <a:ea typeface="Meiryo UI" pitchFamily="50" charset="-128"/>
                <a:cs typeface="Meiryo UI" pitchFamily="50" charset="-128"/>
              </a:rPr>
              <a:t>月版</a:t>
            </a:r>
            <a:r>
              <a:rPr lang="ja-JP" altLang="en-US" sz="1400" dirty="0" smtClean="0">
                <a:solidFill>
                  <a:schemeClr val="tx1"/>
                </a:solidFill>
                <a:latin typeface="Meiryo UI" pitchFamily="50" charset="-128"/>
                <a:ea typeface="Meiryo UI" pitchFamily="50" charset="-128"/>
                <a:cs typeface="Meiryo UI" pitchFamily="50" charset="-128"/>
              </a:rPr>
              <a:t>） （以下、「市</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粗い試算</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」という）の数値を</a:t>
            </a:r>
            <a:r>
              <a:rPr kumimoji="1" lang="ja-JP" altLang="en-US" sz="1400" dirty="0" smtClean="0">
                <a:solidFill>
                  <a:schemeClr val="tx1"/>
                </a:solidFill>
                <a:latin typeface="Meiryo UI" pitchFamily="50" charset="-128"/>
                <a:ea typeface="Meiryo UI" pitchFamily="50" charset="-128"/>
                <a:cs typeface="Meiryo UI" pitchFamily="50" charset="-128"/>
              </a:rPr>
              <a:t>使用</a:t>
            </a:r>
            <a:endParaRPr kumimoji="1" lang="en-US" altLang="ja-JP" sz="1400" dirty="0" smtClean="0">
              <a:solidFill>
                <a:schemeClr val="tx1"/>
              </a:solidFill>
              <a:latin typeface="Meiryo UI" pitchFamily="50" charset="-128"/>
              <a:ea typeface="Meiryo UI" pitchFamily="50" charset="-128"/>
              <a:cs typeface="Meiryo UI" pitchFamily="50" charset="-128"/>
            </a:endParaRPr>
          </a:p>
          <a:p>
            <a:pPr marL="180000" indent="-180000">
              <a:spcBef>
                <a:spcPts val="600"/>
              </a:spcBef>
              <a:buFont typeface="Wingdings" pitchFamily="2" charset="2"/>
              <a:buChar char="Ø"/>
            </a:pPr>
            <a:r>
              <a:rPr lang="ja-JP" altLang="en-US" sz="1400" dirty="0" smtClean="0">
                <a:solidFill>
                  <a:schemeClr val="tx1"/>
                </a:solidFill>
                <a:latin typeface="Meiryo UI" pitchFamily="50" charset="-128"/>
                <a:ea typeface="Meiryo UI" pitchFamily="50" charset="-128"/>
                <a:cs typeface="Meiryo UI" pitchFamily="50" charset="-128"/>
              </a:rPr>
              <a:t>国の地方財政制度による歳入の影響については相当の幅を見込むこととして、地方交付税の推計値は　　　　　　　　　　　　　　２つのケース（「ケース１」と「ケース２」）を示す</a:t>
            </a:r>
            <a:endParaRPr kumimoji="1" lang="en-US" altLang="ja-JP" sz="1400" dirty="0" smtClean="0">
              <a:solidFill>
                <a:schemeClr val="tx1"/>
              </a:solidFill>
              <a:latin typeface="Meiryo UI" pitchFamily="50" charset="-128"/>
              <a:ea typeface="Meiryo UI" pitchFamily="50" charset="-128"/>
              <a:cs typeface="Meiryo UI" pitchFamily="50" charset="-128"/>
            </a:endParaRPr>
          </a:p>
          <a:p>
            <a:pPr marL="1252538" indent="-1252538">
              <a:spcBef>
                <a:spcPts val="600"/>
              </a:spcBef>
            </a:pPr>
            <a:r>
              <a:rPr lang="ja-JP" altLang="en-US" sz="1400" dirty="0" smtClean="0">
                <a:solidFill>
                  <a:schemeClr val="tx1"/>
                </a:solidFill>
                <a:latin typeface="Meiryo UI" pitchFamily="50" charset="-128"/>
                <a:ea typeface="Meiryo UI" pitchFamily="50" charset="-128"/>
                <a:cs typeface="Meiryo UI" pitchFamily="50" charset="-128"/>
              </a:rPr>
              <a:t>　　●ケース１・・・市税等収入の増を見込むものの、国の</a:t>
            </a:r>
            <a:r>
              <a:rPr lang="ja-JP" altLang="en-US" sz="1400" dirty="0">
                <a:solidFill>
                  <a:schemeClr val="tx1"/>
                </a:solidFill>
                <a:latin typeface="Meiryo UI" pitchFamily="50" charset="-128"/>
                <a:ea typeface="Meiryo UI" pitchFamily="50" charset="-128"/>
                <a:cs typeface="Meiryo UI" pitchFamily="50" charset="-128"/>
              </a:rPr>
              <a:t>「経済・財政再生計画</a:t>
            </a:r>
            <a:r>
              <a:rPr lang="ja-JP" altLang="en-US" sz="1400" dirty="0" smtClean="0">
                <a:solidFill>
                  <a:schemeClr val="tx1"/>
                </a:solidFill>
                <a:latin typeface="Meiryo UI" pitchFamily="50" charset="-128"/>
                <a:ea typeface="Meiryo UI" pitchFamily="50" charset="-128"/>
                <a:cs typeface="Meiryo UI" pitchFamily="50" charset="-128"/>
              </a:rPr>
              <a:t>」（Ｈ</a:t>
            </a:r>
            <a:r>
              <a:rPr lang="en-US" altLang="ja-JP" sz="1400" dirty="0" smtClean="0">
                <a:solidFill>
                  <a:schemeClr val="tx1"/>
                </a:solidFill>
                <a:latin typeface="Meiryo UI" pitchFamily="50" charset="-128"/>
                <a:ea typeface="Meiryo UI" pitchFamily="50" charset="-128"/>
                <a:cs typeface="Meiryo UI" pitchFamily="50" charset="-128"/>
              </a:rPr>
              <a:t>27.6</a:t>
            </a:r>
            <a:r>
              <a:rPr lang="ja-JP" altLang="en-US" sz="1400" dirty="0" smtClean="0">
                <a:solidFill>
                  <a:schemeClr val="tx1"/>
                </a:solidFill>
                <a:latin typeface="Meiryo UI" pitchFamily="50" charset="-128"/>
                <a:ea typeface="Meiryo UI" pitchFamily="50" charset="-128"/>
                <a:cs typeface="Meiryo UI" pitchFamily="50" charset="-128"/>
              </a:rPr>
              <a:t>月）等に基づき、税等一般財源総額は実質的に同水準を想定</a:t>
            </a:r>
            <a:endParaRPr lang="en-US" altLang="ja-JP" sz="1400" dirty="0" smtClean="0">
              <a:solidFill>
                <a:schemeClr val="tx1"/>
              </a:solidFill>
              <a:latin typeface="Meiryo UI" pitchFamily="50" charset="-128"/>
              <a:ea typeface="Meiryo UI" pitchFamily="50" charset="-128"/>
              <a:cs typeface="Meiryo UI" pitchFamily="50" charset="-128"/>
            </a:endParaRPr>
          </a:p>
          <a:p>
            <a:pPr marL="1252538" indent="-1252538">
              <a:spcBef>
                <a:spcPts val="600"/>
              </a:spcBef>
            </a:pPr>
            <a:r>
              <a:rPr lang="ja-JP" altLang="en-US" sz="1400" dirty="0" smtClean="0">
                <a:solidFill>
                  <a:schemeClr val="tx1"/>
                </a:solidFill>
                <a:latin typeface="Meiryo UI" pitchFamily="50" charset="-128"/>
                <a:ea typeface="Meiryo UI" pitchFamily="50" charset="-128"/>
                <a:cs typeface="Meiryo UI" pitchFamily="50" charset="-128"/>
              </a:rPr>
              <a:t>　　●ケース２・・・現行の地方交付税制度に即して、市税等収入</a:t>
            </a:r>
            <a:r>
              <a:rPr lang="ja-JP" altLang="en-US" sz="1400" dirty="0">
                <a:solidFill>
                  <a:schemeClr val="tx1"/>
                </a:solidFill>
                <a:latin typeface="Meiryo UI" pitchFamily="50" charset="-128"/>
                <a:ea typeface="Meiryo UI" pitchFamily="50" charset="-128"/>
                <a:cs typeface="Meiryo UI" pitchFamily="50" charset="-128"/>
              </a:rPr>
              <a:t>の増加分のうち</a:t>
            </a:r>
            <a:r>
              <a:rPr lang="ja-JP" altLang="en-US" sz="1400" dirty="0" smtClean="0">
                <a:solidFill>
                  <a:schemeClr val="tx1"/>
                </a:solidFill>
                <a:latin typeface="Meiryo UI" pitchFamily="50" charset="-128"/>
                <a:ea typeface="Meiryo UI" pitchFamily="50" charset="-128"/>
                <a:cs typeface="Meiryo UI" pitchFamily="50" charset="-128"/>
              </a:rPr>
              <a:t>一定割合が各地方公共団体の財源として留保されるものと想定</a:t>
            </a:r>
            <a:endParaRPr kumimoji="1" lang="en-US" altLang="ja-JP" sz="1400" dirty="0" smtClean="0">
              <a:solidFill>
                <a:schemeClr val="tx1"/>
              </a:solidFill>
              <a:latin typeface="Meiryo UI" pitchFamily="50" charset="-128"/>
              <a:ea typeface="Meiryo UI" pitchFamily="50" charset="-128"/>
              <a:cs typeface="Meiryo UI" pitchFamily="50" charset="-128"/>
            </a:endParaRPr>
          </a:p>
        </p:txBody>
      </p:sp>
      <p:graphicFrame>
        <p:nvGraphicFramePr>
          <p:cNvPr id="35" name="表 34"/>
          <p:cNvGraphicFramePr>
            <a:graphicFrameLocks noGrp="1"/>
          </p:cNvGraphicFramePr>
          <p:nvPr>
            <p:extLst>
              <p:ext uri="{D42A27DB-BD31-4B8C-83A1-F6EECF244321}">
                <p14:modId xmlns:p14="http://schemas.microsoft.com/office/powerpoint/2010/main" val="1286586772"/>
              </p:ext>
            </p:extLst>
          </p:nvPr>
        </p:nvGraphicFramePr>
        <p:xfrm>
          <a:off x="313291" y="3314380"/>
          <a:ext cx="5786596" cy="3010018"/>
        </p:xfrm>
        <a:graphic>
          <a:graphicData uri="http://schemas.openxmlformats.org/drawingml/2006/table">
            <a:tbl>
              <a:tblPr firstRow="1" bandRow="1">
                <a:tableStyleId>{93296810-A885-4BE3-A3E7-6D5BEEA58F35}</a:tableStyleId>
              </a:tblPr>
              <a:tblGrid>
                <a:gridCol w="679269"/>
                <a:gridCol w="5107327"/>
              </a:tblGrid>
              <a:tr h="1565182">
                <a:tc>
                  <a:txBody>
                    <a:bodyPr/>
                    <a:lstStyle/>
                    <a:p>
                      <a:pPr algn="ct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ケース１</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国の動向を踏まえ、</a:t>
                      </a:r>
                      <a:r>
                        <a:rPr lang="ja-JP" altLang="en-US" sz="1200" b="0" dirty="0" smtClean="0">
                          <a:solidFill>
                            <a:schemeClr val="tx1"/>
                          </a:solidFill>
                          <a:latin typeface="Meiryo UI" pitchFamily="50" charset="-128"/>
                          <a:ea typeface="Meiryo UI" pitchFamily="50" charset="-128"/>
                          <a:cs typeface="Meiryo UI" pitchFamily="50" charset="-128"/>
                        </a:rPr>
                        <a:t>市税等収入</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増加分は、</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100</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％地方交付税の減少に反映されるものと推計</a:t>
                      </a:r>
                      <a:endPar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r>
              <a:tr h="144483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ケース２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市税等収入</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増加分のうち、</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75</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％地方交付税の減少に反映され、</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％が収支に寄与するものとして推計</a:t>
                      </a:r>
                      <a:endPar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年度以降、他の減収要素があるため、税等一般財源の総額としては</a:t>
                      </a:r>
                      <a:endPar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ほぼ同水準</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r>
            </a:tbl>
          </a:graphicData>
        </a:graphic>
      </p:graphicFrame>
      <p:sp>
        <p:nvSpPr>
          <p:cNvPr id="38" name="AutoShape 6"/>
          <p:cNvSpPr>
            <a:spLocks noChangeArrowheads="1"/>
          </p:cNvSpPr>
          <p:nvPr/>
        </p:nvSpPr>
        <p:spPr bwMode="auto">
          <a:xfrm>
            <a:off x="272480" y="2957156"/>
            <a:ext cx="4608512" cy="282261"/>
          </a:xfrm>
          <a:prstGeom prst="roundRect">
            <a:avLst>
              <a:gd name="adj" fmla="val 50000"/>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ケース１とケース２における歳入（税等一般財源）の推計について</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38"/>
          <p:cNvSpPr txBox="1"/>
          <p:nvPr/>
        </p:nvSpPr>
        <p:spPr>
          <a:xfrm>
            <a:off x="340753" y="6325727"/>
            <a:ext cx="9232746" cy="233397"/>
          </a:xfrm>
          <a:prstGeom prst="rect">
            <a:avLst/>
          </a:prstGeom>
          <a:noFill/>
        </p:spPr>
        <p:txBody>
          <a:bodyPr wrap="square" rtlCol="0">
            <a:spAutoFit/>
          </a:bodyPr>
          <a:lstStyle/>
          <a:p>
            <a:pPr marL="285750" indent="-285750">
              <a:lnSpc>
                <a:spcPts val="1100"/>
              </a:lnSpc>
              <a:spcBef>
                <a:spcPts val="600"/>
              </a:spcBef>
            </a:pPr>
            <a:r>
              <a:rPr lang="ja-JP" altLang="en-US" sz="1100" b="1" dirty="0" smtClean="0">
                <a:solidFill>
                  <a:prstClr val="black"/>
                </a:solidFill>
                <a:latin typeface="Meiryo UI" pitchFamily="50" charset="-128"/>
                <a:ea typeface="Meiryo UI" pitchFamily="50" charset="-128"/>
                <a:cs typeface="Meiryo UI" pitchFamily="50" charset="-128"/>
              </a:rPr>
              <a:t>（注）</a:t>
            </a:r>
            <a:r>
              <a:rPr lang="ja-JP" altLang="en-US" sz="1050" b="1" dirty="0" smtClean="0">
                <a:solidFill>
                  <a:prstClr val="black"/>
                </a:solidFill>
                <a:latin typeface="Meiryo UI" pitchFamily="50" charset="-128"/>
                <a:ea typeface="Meiryo UI" pitchFamily="50" charset="-128"/>
                <a:cs typeface="Meiryo UI" pitchFamily="50" charset="-128"/>
              </a:rPr>
              <a:t>市「粗い試算」は、多くの不確定要素（税収や金利の動向、今後の新規事業、未織込みの財務リスクなど）があり、相当の幅をもって見る必要がある</a:t>
            </a:r>
            <a:endParaRPr lang="en-US" altLang="ja-JP" sz="1050" b="1" dirty="0" smtClean="0">
              <a:solidFill>
                <a:prstClr val="black"/>
              </a:solidFill>
              <a:latin typeface="Meiryo UI" pitchFamily="50" charset="-128"/>
              <a:ea typeface="Meiryo UI" pitchFamily="50" charset="-128"/>
              <a:cs typeface="Meiryo UI" pitchFamily="50" charset="-128"/>
            </a:endParaRPr>
          </a:p>
        </p:txBody>
      </p:sp>
      <p:graphicFrame>
        <p:nvGraphicFramePr>
          <p:cNvPr id="14" name="グラフ 13"/>
          <p:cNvGraphicFramePr>
            <a:graphicFrameLocks/>
          </p:cNvGraphicFramePr>
          <p:nvPr>
            <p:extLst>
              <p:ext uri="{D42A27DB-BD31-4B8C-83A1-F6EECF244321}">
                <p14:modId xmlns:p14="http://schemas.microsoft.com/office/powerpoint/2010/main" val="3576956660"/>
              </p:ext>
            </p:extLst>
          </p:nvPr>
        </p:nvGraphicFramePr>
        <p:xfrm>
          <a:off x="6283978" y="3499823"/>
          <a:ext cx="2911791" cy="2851871"/>
        </p:xfrm>
        <a:graphic>
          <a:graphicData uri="http://schemas.openxmlformats.org/drawingml/2006/chart">
            <c:chart xmlns:c="http://schemas.openxmlformats.org/drawingml/2006/chart" xmlns:r="http://schemas.openxmlformats.org/officeDocument/2006/relationships" r:id="rId3"/>
          </a:graphicData>
        </a:graphic>
      </p:graphicFrame>
      <p:sp>
        <p:nvSpPr>
          <p:cNvPr id="16" name="正方形/長方形 15"/>
          <p:cNvSpPr/>
          <p:nvPr/>
        </p:nvSpPr>
        <p:spPr>
          <a:xfrm>
            <a:off x="6139321" y="3565670"/>
            <a:ext cx="647700" cy="167728"/>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7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（億円）</a:t>
            </a:r>
          </a:p>
        </p:txBody>
      </p:sp>
      <p:sp>
        <p:nvSpPr>
          <p:cNvPr id="17" name="正方形/長方形 16"/>
          <p:cNvSpPr/>
          <p:nvPr/>
        </p:nvSpPr>
        <p:spPr>
          <a:xfrm>
            <a:off x="7502873" y="4981441"/>
            <a:ext cx="914400" cy="323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11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市税など</a:t>
            </a:r>
            <a:endParaRPr kumimoji="1" lang="en-US" altLang="ja-JP" sz="11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6707346" y="4000203"/>
            <a:ext cx="1200150" cy="323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11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地方交付税など</a:t>
            </a:r>
            <a:endParaRPr kumimoji="1" lang="en-US" altLang="ja-JP" sz="11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線吹き出し 2 (枠付き) 23"/>
          <p:cNvSpPr/>
          <p:nvPr/>
        </p:nvSpPr>
        <p:spPr>
          <a:xfrm>
            <a:off x="7617296" y="3655335"/>
            <a:ext cx="940530" cy="176319"/>
          </a:xfrm>
          <a:prstGeom prst="borderCallout2">
            <a:avLst>
              <a:gd name="adj1" fmla="val 21452"/>
              <a:gd name="adj2" fmla="val 100345"/>
              <a:gd name="adj3" fmla="val 21451"/>
              <a:gd name="adj4" fmla="val 113396"/>
              <a:gd name="adj5" fmla="val 153416"/>
              <a:gd name="adj6" fmla="val 126968"/>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ケース２</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線吹き出し 2 (枠付き) 25"/>
          <p:cNvSpPr/>
          <p:nvPr/>
        </p:nvSpPr>
        <p:spPr>
          <a:xfrm>
            <a:off x="7739873" y="4347589"/>
            <a:ext cx="908363" cy="192788"/>
          </a:xfrm>
          <a:prstGeom prst="borderCallout2">
            <a:avLst>
              <a:gd name="adj1" fmla="val 32909"/>
              <a:gd name="adj2" fmla="val 100131"/>
              <a:gd name="adj3" fmla="val 33572"/>
              <a:gd name="adj4" fmla="val 111261"/>
              <a:gd name="adj5" fmla="val -175338"/>
              <a:gd name="adj6" fmla="val 113165"/>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ケース１</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7" name="直線コネクタ 26"/>
          <p:cNvCxnSpPr/>
          <p:nvPr/>
        </p:nvCxnSpPr>
        <p:spPr>
          <a:xfrm>
            <a:off x="8999922" y="3996041"/>
            <a:ext cx="229553" cy="190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正方形/長方形 28"/>
          <p:cNvSpPr/>
          <p:nvPr/>
        </p:nvSpPr>
        <p:spPr>
          <a:xfrm>
            <a:off x="9138485" y="3806380"/>
            <a:ext cx="690073" cy="3246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sz="800" dirty="0" smtClean="0">
                <a:solidFill>
                  <a:sysClr val="windowText" lastClr="000000"/>
                </a:solidFill>
                <a:latin typeface="Meiryo UI" pitchFamily="50" charset="-128"/>
                <a:ea typeface="Meiryo UI" pitchFamily="50" charset="-128"/>
                <a:cs typeface="Meiryo UI" pitchFamily="50" charset="-128"/>
              </a:rPr>
              <a:t>差額</a:t>
            </a:r>
            <a:endParaRPr kumimoji="1" lang="en-US" altLang="ja-JP" sz="800" dirty="0" smtClean="0">
              <a:solidFill>
                <a:sysClr val="windowText" lastClr="000000"/>
              </a:solidFill>
              <a:latin typeface="Meiryo UI" pitchFamily="50" charset="-128"/>
              <a:ea typeface="Meiryo UI" pitchFamily="50" charset="-128"/>
              <a:cs typeface="Meiryo UI" pitchFamily="50" charset="-128"/>
            </a:endParaRPr>
          </a:p>
          <a:p>
            <a:r>
              <a:rPr kumimoji="1" lang="en-US" altLang="ja-JP" sz="800" dirty="0" smtClean="0">
                <a:solidFill>
                  <a:sysClr val="windowText" lastClr="000000"/>
                </a:solidFill>
                <a:latin typeface="Meiryo UI" pitchFamily="50" charset="-128"/>
                <a:ea typeface="Meiryo UI" pitchFamily="50" charset="-128"/>
                <a:cs typeface="Meiryo UI" pitchFamily="50" charset="-128"/>
              </a:rPr>
              <a:t>132</a:t>
            </a:r>
            <a:r>
              <a:rPr kumimoji="1" lang="ja-JP" altLang="en-US" sz="800" dirty="0">
                <a:solidFill>
                  <a:sysClr val="windowText" lastClr="000000"/>
                </a:solidFill>
                <a:latin typeface="Meiryo UI" pitchFamily="50" charset="-128"/>
                <a:ea typeface="Meiryo UI" pitchFamily="50" charset="-128"/>
                <a:cs typeface="Meiryo UI" pitchFamily="50" charset="-128"/>
              </a:rPr>
              <a:t>億円</a:t>
            </a:r>
          </a:p>
        </p:txBody>
      </p:sp>
      <p:sp>
        <p:nvSpPr>
          <p:cNvPr id="30" name="フローチャート : 結合子 16"/>
          <p:cNvSpPr/>
          <p:nvPr/>
        </p:nvSpPr>
        <p:spPr>
          <a:xfrm>
            <a:off x="9000877" y="3974790"/>
            <a:ext cx="45719" cy="45719"/>
          </a:xfrm>
          <a:prstGeom prst="flowChartConnector">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100"/>
          </a:p>
        </p:txBody>
      </p:sp>
      <p:sp>
        <p:nvSpPr>
          <p:cNvPr id="31" name="フローチャート : 結合子 19"/>
          <p:cNvSpPr/>
          <p:nvPr/>
        </p:nvSpPr>
        <p:spPr>
          <a:xfrm>
            <a:off x="9000877" y="3893909"/>
            <a:ext cx="45719" cy="45719"/>
          </a:xfrm>
          <a:prstGeom prst="flowChartConnector">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100"/>
          </a:p>
        </p:txBody>
      </p:sp>
      <p:cxnSp>
        <p:nvCxnSpPr>
          <p:cNvPr id="32" name="直線コネクタ 31"/>
          <p:cNvCxnSpPr/>
          <p:nvPr/>
        </p:nvCxnSpPr>
        <p:spPr>
          <a:xfrm>
            <a:off x="8999922" y="3918442"/>
            <a:ext cx="229553" cy="190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9195769" y="3927934"/>
            <a:ext cx="0" cy="68107"/>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正方形/長方形 47"/>
          <p:cNvSpPr/>
          <p:nvPr/>
        </p:nvSpPr>
        <p:spPr>
          <a:xfrm>
            <a:off x="6772842" y="3306894"/>
            <a:ext cx="2153084" cy="29328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歳入（税等一般財源）の推移</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（［ケース</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］と［ケース</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］の比較）</a:t>
            </a:r>
            <a:endParaRPr kumimoji="1" lang="ja-JP" altLang="en-US"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線吹き出し 2 (枠付き) 49"/>
          <p:cNvSpPr/>
          <p:nvPr/>
        </p:nvSpPr>
        <p:spPr>
          <a:xfrm>
            <a:off x="8999922" y="4112560"/>
            <a:ext cx="442195" cy="149853"/>
          </a:xfrm>
          <a:prstGeom prst="borderCallout2">
            <a:avLst>
              <a:gd name="adj1" fmla="val 37850"/>
              <a:gd name="adj2" fmla="val -534"/>
              <a:gd name="adj3" fmla="val 38513"/>
              <a:gd name="adj4" fmla="val -6181"/>
              <a:gd name="adj5" fmla="val -76526"/>
              <a:gd name="adj6" fmla="val -15269"/>
            </a:avLst>
          </a:prstGeom>
          <a:noFill/>
          <a:ln w="9525">
            <a:no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altLang="ja-JP" sz="700" dirty="0">
                <a:latin typeface="Meiryo UI" panose="020B0604030504040204" pitchFamily="50" charset="-128"/>
                <a:ea typeface="Meiryo UI" panose="020B0604030504040204" pitchFamily="50" charset="-128"/>
                <a:cs typeface="Meiryo UI" panose="020B0604030504040204" pitchFamily="50" charset="-128"/>
              </a:rPr>
              <a:t>8,139</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線吹き出し 2 (枠付き) 50"/>
          <p:cNvSpPr/>
          <p:nvPr/>
        </p:nvSpPr>
        <p:spPr>
          <a:xfrm>
            <a:off x="8980518" y="3699433"/>
            <a:ext cx="454182" cy="147675"/>
          </a:xfrm>
          <a:prstGeom prst="borderCallout2">
            <a:avLst>
              <a:gd name="adj1" fmla="val 72434"/>
              <a:gd name="adj2" fmla="val 515"/>
              <a:gd name="adj3" fmla="val 73097"/>
              <a:gd name="adj4" fmla="val -5132"/>
              <a:gd name="adj5" fmla="val 138393"/>
              <a:gd name="adj6" fmla="val -9520"/>
            </a:avLst>
          </a:prstGeom>
          <a:noFill/>
          <a:ln w="9525">
            <a:no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8,271</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 name="直線コネクタ 2"/>
          <p:cNvCxnSpPr>
            <a:stCxn id="31" idx="7"/>
          </p:cNvCxnSpPr>
          <p:nvPr/>
        </p:nvCxnSpPr>
        <p:spPr>
          <a:xfrm flipV="1">
            <a:off x="9039901" y="3829463"/>
            <a:ext cx="54236" cy="711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9039901" y="4010532"/>
            <a:ext cx="42824" cy="1120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正方形/長方形 33"/>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a:t>
            </a:r>
          </a:p>
        </p:txBody>
      </p:sp>
    </p:spTree>
    <p:extLst>
      <p:ext uri="{BB962C8B-B14F-4D97-AF65-F5344CB8AC3E}">
        <p14:creationId xmlns:p14="http://schemas.microsoft.com/office/powerpoint/2010/main" val="1518526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　１　財政シミュレーションを行うにあたって</a:t>
            </a:r>
          </a:p>
        </p:txBody>
      </p:sp>
      <p:sp>
        <p:nvSpPr>
          <p:cNvPr id="8" name="正方形/長方形 7"/>
          <p:cNvSpPr/>
          <p:nvPr/>
        </p:nvSpPr>
        <p:spPr>
          <a:xfrm>
            <a:off x="344488" y="1052736"/>
            <a:ext cx="9073008" cy="1512168"/>
          </a:xfrm>
          <a:prstGeom prst="rect">
            <a:avLst/>
          </a:prstGeom>
        </p:spPr>
        <p:style>
          <a:lnRef idx="2">
            <a:schemeClr val="accent6"/>
          </a:lnRef>
          <a:fillRef idx="1">
            <a:schemeClr val="lt1"/>
          </a:fillRef>
          <a:effectRef idx="0">
            <a:schemeClr val="accent6"/>
          </a:effectRef>
          <a:fontRef idx="minor">
            <a:schemeClr val="dk1"/>
          </a:fontRef>
        </p:style>
        <p:txBody>
          <a:bodyPr tIns="36000" bIns="36000" rtlCol="0" anchor="ctr"/>
          <a:lstStyle/>
          <a:p>
            <a:pPr marL="180000" indent="-180000">
              <a:spcBef>
                <a:spcPts val="600"/>
              </a:spcBef>
              <a:buFont typeface="Wingdings" pitchFamily="2" charset="2"/>
              <a:buChar char="Ø"/>
            </a:pPr>
            <a:r>
              <a:rPr lang="ja-JP" altLang="en-US" sz="1400" dirty="0" smtClean="0">
                <a:solidFill>
                  <a:schemeClr val="tx1"/>
                </a:solidFill>
                <a:latin typeface="Meiryo UI" pitchFamily="50" charset="-128"/>
                <a:ea typeface="Meiryo UI" pitchFamily="50" charset="-128"/>
                <a:cs typeface="Meiryo UI" pitchFamily="50" charset="-128"/>
              </a:rPr>
              <a:t>特別区素案における区割り、事務分担、組織体制、財政調整などの制度設計案を前提</a:t>
            </a:r>
            <a:endParaRPr lang="en-US" altLang="ja-JP" sz="1400" dirty="0">
              <a:solidFill>
                <a:schemeClr val="tx1"/>
              </a:solidFill>
              <a:latin typeface="Meiryo UI" pitchFamily="50" charset="-128"/>
              <a:ea typeface="Meiryo UI" pitchFamily="50" charset="-128"/>
              <a:cs typeface="Meiryo UI" pitchFamily="50" charset="-128"/>
            </a:endParaRPr>
          </a:p>
          <a:p>
            <a:pPr marL="180000" indent="-180000">
              <a:spcBef>
                <a:spcPts val="600"/>
              </a:spcBef>
              <a:buFont typeface="Wingdings" pitchFamily="2" charset="2"/>
              <a:buChar char="Ø"/>
            </a:pPr>
            <a:r>
              <a:rPr kumimoji="1" lang="en-US" altLang="ja-JP" sz="1400" dirty="0" smtClean="0">
                <a:solidFill>
                  <a:schemeClr val="tx1"/>
                </a:solidFill>
                <a:latin typeface="Meiryo UI" pitchFamily="50" charset="-128"/>
                <a:ea typeface="Meiryo UI" pitchFamily="50" charset="-128"/>
                <a:cs typeface="Meiryo UI" pitchFamily="50" charset="-128"/>
              </a:rPr>
              <a:t>H39</a:t>
            </a:r>
            <a:r>
              <a:rPr kumimoji="1" lang="ja-JP" altLang="en-US" sz="1400" dirty="0" smtClean="0">
                <a:solidFill>
                  <a:schemeClr val="tx1"/>
                </a:solidFill>
                <a:latin typeface="Meiryo UI" pitchFamily="50" charset="-128"/>
                <a:ea typeface="Meiryo UI" pitchFamily="50" charset="-128"/>
                <a:cs typeface="Meiryo UI" pitchFamily="50" charset="-128"/>
              </a:rPr>
              <a:t>年度以降の数値は、財務リスク分を除き、</a:t>
            </a:r>
            <a:r>
              <a:rPr kumimoji="1" lang="en-US" altLang="ja-JP" sz="1400" dirty="0" smtClean="0">
                <a:solidFill>
                  <a:schemeClr val="tx1"/>
                </a:solidFill>
                <a:latin typeface="Meiryo UI" pitchFamily="50" charset="-128"/>
                <a:ea typeface="Meiryo UI" pitchFamily="50" charset="-128"/>
                <a:cs typeface="Meiryo UI" pitchFamily="50" charset="-128"/>
              </a:rPr>
              <a:t>H38</a:t>
            </a:r>
            <a:r>
              <a:rPr kumimoji="1" lang="ja-JP" altLang="en-US" sz="1400" dirty="0" smtClean="0">
                <a:solidFill>
                  <a:schemeClr val="tx1"/>
                </a:solidFill>
                <a:latin typeface="Meiryo UI" pitchFamily="50" charset="-128"/>
                <a:ea typeface="Meiryo UI" pitchFamily="50" charset="-128"/>
                <a:cs typeface="Meiryo UI" pitchFamily="50" charset="-128"/>
              </a:rPr>
              <a:t>年度と同額と設定</a:t>
            </a:r>
            <a:endParaRPr kumimoji="1" lang="en-US" altLang="ja-JP" sz="1400" dirty="0" smtClean="0">
              <a:solidFill>
                <a:schemeClr val="tx1"/>
              </a:solidFill>
              <a:latin typeface="Meiryo UI" pitchFamily="50" charset="-128"/>
              <a:ea typeface="Meiryo UI" pitchFamily="50" charset="-128"/>
              <a:cs typeface="Meiryo UI" pitchFamily="50" charset="-128"/>
            </a:endParaRPr>
          </a:p>
          <a:p>
            <a:pPr marL="180000" indent="-180000">
              <a:spcBef>
                <a:spcPts val="600"/>
              </a:spcBef>
              <a:buFont typeface="Wingdings" pitchFamily="2" charset="2"/>
              <a:buChar char="Ø"/>
            </a:pPr>
            <a:r>
              <a:rPr lang="ja-JP" altLang="en-US" sz="1400" u="sng" dirty="0">
                <a:solidFill>
                  <a:schemeClr val="tx1"/>
                </a:solidFill>
                <a:latin typeface="Meiryo UI" pitchFamily="50" charset="-128"/>
                <a:ea typeface="Meiryo UI" pitchFamily="50" charset="-128"/>
                <a:cs typeface="Meiryo UI" pitchFamily="50" charset="-128"/>
              </a:rPr>
              <a:t>政令指定都市に係る府費負担教職員制度の見直し</a:t>
            </a:r>
            <a:r>
              <a:rPr lang="en-US" altLang="ja-JP" sz="1400" u="sng" dirty="0">
                <a:solidFill>
                  <a:schemeClr val="tx1"/>
                </a:solidFill>
                <a:latin typeface="Meiryo UI" pitchFamily="50" charset="-128"/>
                <a:ea typeface="Meiryo UI" pitchFamily="50" charset="-128"/>
                <a:cs typeface="Meiryo UI" pitchFamily="50" charset="-128"/>
              </a:rPr>
              <a:t>(※)</a:t>
            </a:r>
            <a:r>
              <a:rPr lang="ja-JP" altLang="en-US" sz="1400" u="sng" dirty="0">
                <a:solidFill>
                  <a:schemeClr val="tx1"/>
                </a:solidFill>
                <a:latin typeface="Meiryo UI" pitchFamily="50" charset="-128"/>
                <a:ea typeface="Meiryo UI" pitchFamily="50" charset="-128"/>
                <a:cs typeface="Meiryo UI" pitchFamily="50" charset="-128"/>
              </a:rPr>
              <a:t>に伴う影響は、見直し前に戻して推計</a:t>
            </a:r>
            <a:endParaRPr kumimoji="1" lang="en-US" altLang="ja-JP" sz="1400" dirty="0" smtClean="0">
              <a:solidFill>
                <a:schemeClr val="tx1"/>
              </a:solidFill>
              <a:latin typeface="Meiryo UI" pitchFamily="50" charset="-128"/>
              <a:ea typeface="Meiryo UI" pitchFamily="50" charset="-128"/>
              <a:cs typeface="Meiryo UI" pitchFamily="50" charset="-128"/>
            </a:endParaRPr>
          </a:p>
          <a:p>
            <a:pPr marL="180000" lvl="2" indent="-180000">
              <a:defRPr/>
            </a:pPr>
            <a:r>
              <a:rPr lang="ja-JP" altLang="en-US" sz="1100" dirty="0" smtClean="0">
                <a:solidFill>
                  <a:schemeClr val="tx1"/>
                </a:solidFill>
                <a:latin typeface="Meiryo UI" pitchFamily="50" charset="-128"/>
                <a:ea typeface="Meiryo UI" pitchFamily="50" charset="-128"/>
                <a:cs typeface="Meiryo UI" pitchFamily="50" charset="-128"/>
              </a:rPr>
              <a:t>　　 </a:t>
            </a:r>
            <a:r>
              <a:rPr lang="en-US" altLang="ja-JP" sz="1000" dirty="0" smtClean="0">
                <a:solidFill>
                  <a:schemeClr val="tx1"/>
                </a:solidFill>
                <a:latin typeface="Meiryo UI" pitchFamily="50" charset="-128"/>
                <a:ea typeface="Meiryo UI" pitchFamily="50" charset="-128"/>
                <a:cs typeface="Meiryo UI" pitchFamily="50" charset="-128"/>
              </a:rPr>
              <a:t>※</a:t>
            </a:r>
            <a:r>
              <a:rPr lang="ja-JP" altLang="en-US" sz="1000" dirty="0" smtClean="0">
                <a:solidFill>
                  <a:schemeClr val="tx1"/>
                </a:solidFill>
                <a:latin typeface="Meiryo UI" pitchFamily="50" charset="-128"/>
                <a:ea typeface="Meiryo UI" pitchFamily="50" charset="-128"/>
                <a:cs typeface="Meiryo UI" pitchFamily="50" charset="-128"/>
              </a:rPr>
              <a:t>これまで政令指定都市の市立小・中学校の教職員について、政令指定都市と道府県に分かれていた権限</a:t>
            </a:r>
            <a:r>
              <a:rPr lang="ja-JP" altLang="en-US" sz="1000" dirty="0">
                <a:solidFill>
                  <a:schemeClr val="tx1"/>
                </a:solidFill>
                <a:latin typeface="Meiryo UI" pitchFamily="50" charset="-128"/>
                <a:ea typeface="Meiryo UI" pitchFamily="50" charset="-128"/>
                <a:cs typeface="Meiryo UI" pitchFamily="50" charset="-128"/>
              </a:rPr>
              <a:t>と負担</a:t>
            </a:r>
            <a:r>
              <a:rPr lang="ja-JP" altLang="en-US" sz="1000" dirty="0" smtClean="0">
                <a:solidFill>
                  <a:schemeClr val="tx1"/>
                </a:solidFill>
                <a:latin typeface="Meiryo UI" pitchFamily="50" charset="-128"/>
                <a:ea typeface="Meiryo UI" pitchFamily="50" charset="-128"/>
                <a:cs typeface="Meiryo UI" pitchFamily="50" charset="-128"/>
              </a:rPr>
              <a:t>が、</a:t>
            </a:r>
            <a:r>
              <a:rPr lang="en-US" altLang="ja-JP" sz="1000" dirty="0" smtClean="0">
                <a:solidFill>
                  <a:schemeClr val="tx1"/>
                </a:solidFill>
                <a:latin typeface="Meiryo UI" pitchFamily="50" charset="-128"/>
                <a:ea typeface="Meiryo UI" pitchFamily="50" charset="-128"/>
                <a:cs typeface="Meiryo UI" pitchFamily="50" charset="-128"/>
              </a:rPr>
              <a:t>H29</a:t>
            </a:r>
            <a:r>
              <a:rPr lang="ja-JP" altLang="en-US" sz="1000" dirty="0" smtClean="0">
                <a:solidFill>
                  <a:schemeClr val="tx1"/>
                </a:solidFill>
                <a:latin typeface="Meiryo UI" pitchFamily="50" charset="-128"/>
                <a:ea typeface="Meiryo UI" pitchFamily="50" charset="-128"/>
                <a:cs typeface="Meiryo UI" pitchFamily="50" charset="-128"/>
              </a:rPr>
              <a:t>年度から政令指定都市に一元化された</a:t>
            </a:r>
            <a:endParaRPr lang="en-US" altLang="ja-JP" sz="1000" dirty="0" smtClean="0">
              <a:solidFill>
                <a:schemeClr val="tx1"/>
              </a:solidFill>
              <a:latin typeface="+mn-ea"/>
            </a:endParaRPr>
          </a:p>
          <a:p>
            <a:pPr marL="180000" indent="-180000">
              <a:spcBef>
                <a:spcPts val="600"/>
              </a:spcBef>
              <a:buFont typeface="Wingdings" pitchFamily="2" charset="2"/>
              <a:buChar char="Ø"/>
            </a:pPr>
            <a:r>
              <a:rPr kumimoji="1" lang="ja-JP" altLang="en-US" sz="1400" dirty="0" smtClean="0">
                <a:solidFill>
                  <a:schemeClr val="tx1"/>
                </a:solidFill>
                <a:latin typeface="Meiryo UI" pitchFamily="50" charset="-128"/>
                <a:ea typeface="Meiryo UI" pitchFamily="50" charset="-128"/>
                <a:cs typeface="Meiryo UI" pitchFamily="50" charset="-128"/>
              </a:rPr>
              <a:t>使用している数値は現時点で精査中のものを含んでおり、今後の予算編成において変動する可能性がある</a:t>
            </a:r>
            <a:endParaRPr kumimoji="1" lang="en-US" altLang="ja-JP" sz="1400" dirty="0" smtClean="0">
              <a:solidFill>
                <a:schemeClr val="tx1"/>
              </a:solidFill>
              <a:latin typeface="Meiryo UI" pitchFamily="50" charset="-128"/>
              <a:ea typeface="Meiryo UI" pitchFamily="50" charset="-128"/>
              <a:cs typeface="Meiryo UI"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573597004"/>
              </p:ext>
            </p:extLst>
          </p:nvPr>
        </p:nvGraphicFramePr>
        <p:xfrm>
          <a:off x="272483" y="2996952"/>
          <a:ext cx="9382904" cy="3200171"/>
        </p:xfrm>
        <a:graphic>
          <a:graphicData uri="http://schemas.openxmlformats.org/drawingml/2006/table">
            <a:tbl>
              <a:tblPr bandRow="1">
                <a:tableStyleId>{21E4AEA4-8DFA-4A89-87EB-49C32662AFE0}</a:tableStyleId>
              </a:tblPr>
              <a:tblGrid>
                <a:gridCol w="223518"/>
                <a:gridCol w="1280580"/>
                <a:gridCol w="7878806"/>
              </a:tblGrid>
              <a:tr h="656201">
                <a:tc grid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schemeClr val="tx1"/>
                          </a:solidFill>
                          <a:latin typeface="Meiryo UI" pitchFamily="50" charset="-128"/>
                          <a:ea typeface="Meiryo UI" pitchFamily="50" charset="-128"/>
                          <a:cs typeface="Meiryo UI" pitchFamily="50" charset="-128"/>
                        </a:rPr>
                        <a:t>歳入</a:t>
                      </a:r>
                      <a:endParaRPr kumimoji="1" lang="ja-JP" altLang="en-US" sz="1100" dirty="0">
                        <a:solidFill>
                          <a:schemeClr val="tx1"/>
                        </a:solidFill>
                      </a:endParaRPr>
                    </a:p>
                  </a:txBody>
                  <a:tcPr marL="99059" marR="99059" marT="45724" marB="45724" anchor="ctr"/>
                </a:tc>
                <a:tc hMerge="1">
                  <a:txBody>
                    <a:bodyPr/>
                    <a:lstStyle/>
                    <a:p>
                      <a:endParaRPr kumimoji="1" lang="ja-JP" altLang="en-US"/>
                    </a:p>
                  </a:txBody>
                  <a:tcPr/>
                </a:tc>
                <a:tc>
                  <a:txBody>
                    <a:bodyPr/>
                    <a:lstStyle/>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100" dirty="0" smtClean="0">
                          <a:solidFill>
                            <a:schemeClr val="tx1"/>
                          </a:solidFill>
                          <a:latin typeface="Meiryo UI" pitchFamily="50" charset="-128"/>
                          <a:ea typeface="Meiryo UI" pitchFamily="50" charset="-128"/>
                          <a:cs typeface="Meiryo UI" pitchFamily="50" charset="-128"/>
                        </a:rPr>
                        <a:t>市「粗い試算」の数値</a:t>
                      </a:r>
                      <a:r>
                        <a:rPr lang="ja-JP" altLang="en-US" sz="1100" b="0" dirty="0" smtClean="0">
                          <a:solidFill>
                            <a:schemeClr val="tx1"/>
                          </a:solidFill>
                          <a:latin typeface="Meiryo UI" pitchFamily="50" charset="-128"/>
                          <a:ea typeface="Meiryo UI" pitchFamily="50" charset="-128"/>
                          <a:cs typeface="Meiryo UI" pitchFamily="50" charset="-128"/>
                        </a:rPr>
                        <a:t>を用いて算定（税等一般財源ベース</a:t>
                      </a:r>
                      <a:r>
                        <a:rPr lang="en-US" altLang="ja-JP" sz="900" b="0" dirty="0" smtClean="0">
                          <a:solidFill>
                            <a:schemeClr val="tx1"/>
                          </a:solidFill>
                          <a:latin typeface="Meiryo UI" pitchFamily="50" charset="-128"/>
                          <a:ea typeface="Meiryo UI" pitchFamily="50" charset="-128"/>
                          <a:cs typeface="Meiryo UI" pitchFamily="50" charset="-128"/>
                        </a:rPr>
                        <a:t>※1</a:t>
                      </a:r>
                      <a:r>
                        <a:rPr lang="ja-JP" altLang="en-US" sz="1100" b="0" dirty="0" smtClean="0">
                          <a:solidFill>
                            <a:schemeClr val="tx1"/>
                          </a:solidFill>
                          <a:latin typeface="Meiryo UI" pitchFamily="50" charset="-128"/>
                          <a:ea typeface="Meiryo UI" pitchFamily="50" charset="-128"/>
                          <a:cs typeface="Meiryo UI" pitchFamily="50" charset="-128"/>
                        </a:rPr>
                        <a:t>）</a:t>
                      </a:r>
                      <a:endParaRPr lang="en-US" altLang="ja-JP" sz="1100" b="0" dirty="0" smtClean="0">
                        <a:solidFill>
                          <a:schemeClr val="tx1"/>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dirty="0" smtClean="0">
                          <a:solidFill>
                            <a:schemeClr val="tx1"/>
                          </a:solidFill>
                          <a:latin typeface="Meiryo UI" pitchFamily="50" charset="-128"/>
                          <a:ea typeface="Meiryo UI" pitchFamily="50" charset="-128"/>
                          <a:cs typeface="Meiryo UI" pitchFamily="50" charset="-128"/>
                        </a:rPr>
                        <a:t>歳入（税等一般財源）は、「ケース１」と「ケース２」の考え方に基づき推計</a:t>
                      </a:r>
                      <a:endParaRPr lang="en-US" altLang="ja-JP" sz="1100" b="0" dirty="0" smtClean="0">
                        <a:solidFill>
                          <a:schemeClr val="tx1"/>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dirty="0" smtClean="0">
                          <a:solidFill>
                            <a:schemeClr val="tx1"/>
                          </a:solidFill>
                          <a:latin typeface="Meiryo UI" pitchFamily="50" charset="-128"/>
                          <a:ea typeface="Meiryo UI" pitchFamily="50" charset="-128"/>
                          <a:cs typeface="Meiryo UI" pitchFamily="50" charset="-128"/>
                        </a:rPr>
                        <a:t>政令指定都市に係る府費負担教職員制度の見直しに伴う影響は、見直し前に戻して推計</a:t>
                      </a:r>
                    </a:p>
                  </a:txBody>
                  <a:tcPr marL="99059" marR="99059" marT="45724" marB="45724" anchor="ctr"/>
                </a:tc>
              </a:tr>
              <a:tr h="794991">
                <a:tc rowSpan="3">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lang="en-US" altLang="ja-JP" sz="1100" b="1" dirty="0" smtClean="0">
                        <a:solidFill>
                          <a:schemeClr val="tx1"/>
                        </a:solidFill>
                        <a:latin typeface="Meiryo UI" pitchFamily="50" charset="-128"/>
                        <a:ea typeface="Meiryo UI" pitchFamily="50" charset="-128"/>
                        <a:cs typeface="Meiryo UI" pitchFamily="50" charset="-128"/>
                      </a:endParaRPr>
                    </a:p>
                  </a:txBody>
                  <a:tcPr marL="99059" marR="99059" marT="45724" marB="45724" anchor="ct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schemeClr val="tx1"/>
                          </a:solidFill>
                          <a:latin typeface="Meiryo UI" pitchFamily="50" charset="-128"/>
                          <a:ea typeface="Meiryo UI" pitchFamily="50" charset="-128"/>
                          <a:cs typeface="Meiryo UI" pitchFamily="50" charset="-128"/>
                        </a:rPr>
                        <a:t>地方交付税</a:t>
                      </a:r>
                      <a:endParaRPr lang="en-US" altLang="ja-JP" sz="1100" b="1" dirty="0" smtClean="0">
                        <a:solidFill>
                          <a:schemeClr val="tx1"/>
                        </a:solidFill>
                        <a:latin typeface="Meiryo UI" pitchFamily="50" charset="-128"/>
                        <a:ea typeface="Meiryo UI" pitchFamily="50" charset="-128"/>
                        <a:cs typeface="Meiryo UI" pitchFamily="50" charset="-128"/>
                      </a:endParaRPr>
                    </a:p>
                  </a:txBody>
                  <a:tcPr marL="99059" marR="99059" marT="45724" marB="45724" anchor="ctr"/>
                </a:tc>
                <a:tc>
                  <a:txBody>
                    <a:bodyPr/>
                    <a:lstStyle/>
                    <a:p>
                      <a:pPr marL="180000" lvl="2" indent="-180000">
                        <a:buFont typeface="Arial" pitchFamily="34" charset="0"/>
                        <a:buChar char="•"/>
                        <a:defRPr/>
                      </a:pPr>
                      <a:r>
                        <a:rPr lang="ja-JP" altLang="en-US" sz="1100" b="0" u="none" dirty="0" smtClean="0">
                          <a:solidFill>
                            <a:schemeClr val="tx1"/>
                          </a:solidFill>
                          <a:latin typeface="Meiryo UI" pitchFamily="50" charset="-128"/>
                          <a:ea typeface="Meiryo UI" pitchFamily="50" charset="-128"/>
                          <a:cs typeface="Meiryo UI" pitchFamily="50" charset="-128"/>
                        </a:rPr>
                        <a:t>地方交付税額は、</a:t>
                      </a:r>
                      <a:r>
                        <a:rPr kumimoji="1" lang="ja-JP" altLang="en-US" sz="1100" u="none" dirty="0" smtClean="0">
                          <a:solidFill>
                            <a:schemeClr val="tx1"/>
                          </a:solidFill>
                          <a:latin typeface="Meiryo UI" pitchFamily="50" charset="-128"/>
                          <a:ea typeface="Meiryo UI" pitchFamily="50" charset="-128"/>
                          <a:cs typeface="Meiryo UI" pitchFamily="50" charset="-128"/>
                        </a:rPr>
                        <a:t>市「粗い試算」</a:t>
                      </a:r>
                      <a:r>
                        <a:rPr lang="ja-JP" altLang="en-US" sz="1100" b="0" u="none" dirty="0" smtClean="0">
                          <a:solidFill>
                            <a:schemeClr val="tx1"/>
                          </a:solidFill>
                          <a:latin typeface="Meiryo UI" pitchFamily="50" charset="-128"/>
                          <a:ea typeface="Meiryo UI" pitchFamily="50" charset="-128"/>
                          <a:cs typeface="Meiryo UI" pitchFamily="50" charset="-128"/>
                        </a:rPr>
                        <a:t>における推計額をベースに、「ケース１」と「ケース２」の考え方に基づき算定</a:t>
                      </a:r>
                      <a:endParaRPr lang="en-US" altLang="ja-JP" sz="1100" b="0" u="none" dirty="0" smtClean="0">
                        <a:solidFill>
                          <a:schemeClr val="tx1"/>
                        </a:solidFill>
                        <a:latin typeface="Meiryo UI" pitchFamily="50" charset="-128"/>
                        <a:ea typeface="Meiryo UI" pitchFamily="50" charset="-128"/>
                        <a:cs typeface="Meiryo UI" pitchFamily="50" charset="-128"/>
                      </a:endParaRPr>
                    </a:p>
                    <a:p>
                      <a:pPr marL="180000" lvl="2" indent="-180000">
                        <a:buFont typeface="Arial" pitchFamily="34" charset="0"/>
                        <a:buChar char="•"/>
                        <a:defRPr/>
                      </a:pPr>
                      <a:r>
                        <a:rPr lang="ja-JP" altLang="en-US" sz="1100" b="0" u="none" dirty="0" smtClean="0">
                          <a:solidFill>
                            <a:schemeClr val="tx1"/>
                          </a:solidFill>
                          <a:latin typeface="Meiryo UI" pitchFamily="50" charset="-128"/>
                          <a:ea typeface="Meiryo UI" pitchFamily="50" charset="-128"/>
                          <a:cs typeface="Meiryo UI" pitchFamily="50" charset="-128"/>
                        </a:rPr>
                        <a:t>特別区（市町村算定）分の算定については、特別区全域を一つの市とみなし、特別区（中核市並み）の標準的な行政水準における補正係数等を適用</a:t>
                      </a:r>
                      <a:endParaRPr lang="en-US" altLang="ja-JP" sz="1100" b="0" u="none" dirty="0" smtClean="0">
                        <a:solidFill>
                          <a:schemeClr val="tx1"/>
                        </a:solidFill>
                        <a:latin typeface="Meiryo UI" pitchFamily="50" charset="-128"/>
                        <a:ea typeface="Meiryo UI" pitchFamily="50" charset="-128"/>
                        <a:cs typeface="Meiryo UI" pitchFamily="50" charset="-128"/>
                      </a:endParaRPr>
                    </a:p>
                    <a:p>
                      <a:pPr marL="0" lvl="2" indent="0">
                        <a:buFont typeface="Arial" pitchFamily="34" charset="0"/>
                        <a:buNone/>
                        <a:defRPr/>
                      </a:pPr>
                      <a:r>
                        <a:rPr lang="ja-JP" altLang="en-US" sz="1100" b="0" u="none" dirty="0" smtClean="0">
                          <a:solidFill>
                            <a:schemeClr val="tx1"/>
                          </a:solidFill>
                          <a:latin typeface="Meiryo UI" pitchFamily="50" charset="-128"/>
                          <a:ea typeface="Meiryo UI" pitchFamily="50" charset="-128"/>
                          <a:cs typeface="Meiryo UI" pitchFamily="50" charset="-128"/>
                        </a:rPr>
                        <a:t>　　</a:t>
                      </a:r>
                      <a:r>
                        <a:rPr lang="en-US" altLang="ja-JP" sz="800" b="0" u="none" dirty="0" smtClean="0">
                          <a:solidFill>
                            <a:schemeClr val="tx1"/>
                          </a:solidFill>
                          <a:latin typeface="Meiryo UI" pitchFamily="50" charset="-128"/>
                          <a:ea typeface="Meiryo UI" pitchFamily="50" charset="-128"/>
                          <a:cs typeface="Meiryo UI" pitchFamily="50" charset="-128"/>
                        </a:rPr>
                        <a:t>※</a:t>
                      </a:r>
                      <a:r>
                        <a:rPr lang="ja-JP" altLang="en-US" sz="800" b="0" u="none" dirty="0" smtClean="0">
                          <a:solidFill>
                            <a:schemeClr val="tx1"/>
                          </a:solidFill>
                          <a:latin typeface="Meiryo UI" pitchFamily="50" charset="-128"/>
                          <a:ea typeface="Meiryo UI" pitchFamily="50" charset="-128"/>
                          <a:cs typeface="Meiryo UI" pitchFamily="50" charset="-128"/>
                        </a:rPr>
                        <a:t>大阪府への移管事務は、原則、都道府県分として算定するが、算定項目のない消防・下水道は市町村分で算定</a:t>
                      </a:r>
                      <a:endParaRPr lang="en-US" altLang="ja-JP" sz="1100" b="0" u="none" dirty="0" smtClean="0">
                        <a:solidFill>
                          <a:schemeClr val="tx1"/>
                        </a:solidFill>
                        <a:latin typeface="Meiryo UI" pitchFamily="50" charset="-128"/>
                        <a:ea typeface="Meiryo UI" pitchFamily="50" charset="-128"/>
                        <a:cs typeface="Meiryo UI" pitchFamily="50" charset="-128"/>
                      </a:endParaRPr>
                    </a:p>
                  </a:txBody>
                  <a:tcPr marL="99059" marR="99059" marT="45724" marB="45724" anchor="ctr"/>
                </a:tc>
              </a:tr>
              <a:tr h="794991">
                <a:tc vMerge="1">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marL="99059" marR="99059" marT="45724" marB="45724" anchor="ct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zh-TW" altLang="en-US" sz="1100" b="1" dirty="0" smtClean="0">
                          <a:solidFill>
                            <a:schemeClr val="tx1"/>
                          </a:solidFill>
                          <a:latin typeface="Meiryo UI" pitchFamily="50" charset="-128"/>
                          <a:ea typeface="Meiryo UI" pitchFamily="50" charset="-128"/>
                          <a:cs typeface="Meiryo UI" pitchFamily="50" charset="-128"/>
                        </a:rPr>
                        <a:t>財政調整財源</a:t>
                      </a:r>
                      <a:endParaRPr kumimoji="1" lang="ja-JP" altLang="en-US" sz="1100" dirty="0" smtClean="0">
                        <a:solidFill>
                          <a:schemeClr val="tx1"/>
                        </a:solidFill>
                      </a:endParaRPr>
                    </a:p>
                  </a:txBody>
                  <a:tcPr marL="99059" marR="99059" marT="45724" marB="45724" anchor="ctr"/>
                </a:tc>
                <a:tc>
                  <a:txBody>
                    <a:bodyPr/>
                    <a:lstStyle/>
                    <a:p>
                      <a:pPr marL="180000" marR="0" lvl="2" indent="-180000" algn="l" defTabSz="914400" rtl="0" eaLnBrk="1" fontAlgn="auto" latinLnBrk="0" hangingPunct="1">
                        <a:lnSpc>
                          <a:spcPct val="100000"/>
                        </a:lnSpc>
                        <a:spcBef>
                          <a:spcPts val="300"/>
                        </a:spcBef>
                        <a:spcAft>
                          <a:spcPts val="0"/>
                        </a:spcAft>
                        <a:buClrTx/>
                        <a:buSzTx/>
                        <a:buFont typeface="Arial" pitchFamily="34" charset="0"/>
                        <a:buChar char="•"/>
                        <a:tabLst/>
                        <a:defRPr/>
                      </a:pPr>
                      <a:r>
                        <a:rPr lang="ja-JP" altLang="en-US" sz="1100" b="0" u="none" dirty="0" smtClean="0">
                          <a:solidFill>
                            <a:schemeClr val="tx1"/>
                          </a:solidFill>
                          <a:latin typeface="Meiryo UI" pitchFamily="50" charset="-128"/>
                          <a:ea typeface="Meiryo UI" pitchFamily="50" charset="-128"/>
                          <a:cs typeface="Meiryo UI" pitchFamily="50" charset="-128"/>
                        </a:rPr>
                        <a:t>法人市町村民税、固定資産税、特別土地保有税及び地方交付税相当額（市町村算定分）（臨時財政対策債を含む）</a:t>
                      </a:r>
                      <a:endParaRPr lang="en-US" altLang="ja-JP" sz="1100" b="0" u="none" dirty="0" smtClean="0">
                        <a:solidFill>
                          <a:schemeClr val="tx1"/>
                        </a:solidFill>
                        <a:latin typeface="Meiryo UI" pitchFamily="50" charset="-128"/>
                        <a:ea typeface="Meiryo UI" pitchFamily="50" charset="-128"/>
                        <a:cs typeface="Meiryo UI" pitchFamily="50" charset="-128"/>
                      </a:endParaRPr>
                    </a:p>
                    <a:p>
                      <a:pPr marL="180000" lvl="2" indent="-180000">
                        <a:buFont typeface="Arial" pitchFamily="34" charset="0"/>
                        <a:buChar char="•"/>
                        <a:defRPr/>
                      </a:pPr>
                      <a:r>
                        <a:rPr lang="ja-JP" altLang="en-US" sz="1100" b="0" u="none" dirty="0" smtClean="0">
                          <a:solidFill>
                            <a:schemeClr val="tx1"/>
                          </a:solidFill>
                          <a:latin typeface="Meiryo UI" pitchFamily="50" charset="-128"/>
                          <a:ea typeface="Meiryo UI" pitchFamily="50" charset="-128"/>
                          <a:cs typeface="Meiryo UI" pitchFamily="50" charset="-128"/>
                        </a:rPr>
                        <a:t>財政調整財源の特別区と大阪府間の配分割合は、特別区</a:t>
                      </a:r>
                      <a:r>
                        <a:rPr lang="en-US" altLang="ja-JP" sz="1100" b="0" u="none" dirty="0" smtClean="0">
                          <a:solidFill>
                            <a:schemeClr val="tx1"/>
                          </a:solidFill>
                          <a:latin typeface="Meiryo UI" pitchFamily="50" charset="-128"/>
                          <a:ea typeface="Meiryo UI" pitchFamily="50" charset="-128"/>
                          <a:cs typeface="Meiryo UI" pitchFamily="50" charset="-128"/>
                        </a:rPr>
                        <a:t>79.2%</a:t>
                      </a:r>
                      <a:r>
                        <a:rPr lang="ja-JP" altLang="en-US" sz="1100" b="0" u="none" dirty="0" err="1" smtClean="0">
                          <a:solidFill>
                            <a:schemeClr val="tx1"/>
                          </a:solidFill>
                          <a:latin typeface="Meiryo UI" pitchFamily="50" charset="-128"/>
                          <a:ea typeface="Meiryo UI" pitchFamily="50" charset="-128"/>
                          <a:cs typeface="Meiryo UI" pitchFamily="50" charset="-128"/>
                        </a:rPr>
                        <a:t>、</a:t>
                      </a:r>
                      <a:r>
                        <a:rPr lang="ja-JP" altLang="en-US" sz="1100" b="0" u="none" dirty="0" smtClean="0">
                          <a:solidFill>
                            <a:schemeClr val="tx1"/>
                          </a:solidFill>
                          <a:latin typeface="Meiryo UI" pitchFamily="50" charset="-128"/>
                          <a:ea typeface="Meiryo UI" pitchFamily="50" charset="-128"/>
                          <a:cs typeface="Meiryo UI" pitchFamily="50" charset="-128"/>
                        </a:rPr>
                        <a:t>大阪府</a:t>
                      </a:r>
                      <a:r>
                        <a:rPr lang="en-US" altLang="ja-JP" sz="1100" b="0" u="none" dirty="0" smtClean="0">
                          <a:solidFill>
                            <a:schemeClr val="tx1"/>
                          </a:solidFill>
                          <a:latin typeface="Meiryo UI" pitchFamily="50" charset="-128"/>
                          <a:ea typeface="Meiryo UI" pitchFamily="50" charset="-128"/>
                          <a:cs typeface="Meiryo UI" pitchFamily="50" charset="-128"/>
                        </a:rPr>
                        <a:t>20.8%</a:t>
                      </a:r>
                    </a:p>
                    <a:p>
                      <a:pPr marL="180000" lvl="2" indent="-180000">
                        <a:buFont typeface="Arial" pitchFamily="34" charset="0"/>
                        <a:buChar char="•"/>
                        <a:defRPr/>
                      </a:pPr>
                      <a:r>
                        <a:rPr lang="zh-TW" altLang="en-US" sz="1100" b="0" u="none" dirty="0" smtClean="0">
                          <a:solidFill>
                            <a:schemeClr val="tx1"/>
                          </a:solidFill>
                          <a:latin typeface="Meiryo UI" pitchFamily="50" charset="-128"/>
                          <a:ea typeface="Meiryo UI" pitchFamily="50" charset="-128"/>
                          <a:cs typeface="Meiryo UI" pitchFamily="50" charset="-128"/>
                        </a:rPr>
                        <a:t>財政調整交付金</a:t>
                      </a:r>
                      <a:r>
                        <a:rPr lang="ja-JP" altLang="en-US" sz="1100" b="0" u="none" dirty="0" smtClean="0">
                          <a:solidFill>
                            <a:schemeClr val="tx1"/>
                          </a:solidFill>
                          <a:latin typeface="Meiryo UI" pitchFamily="50" charset="-128"/>
                          <a:ea typeface="Meiryo UI" pitchFamily="50" charset="-128"/>
                          <a:cs typeface="Meiryo UI" pitchFamily="50" charset="-128"/>
                        </a:rPr>
                        <a:t>の内訳は、</a:t>
                      </a:r>
                      <a:r>
                        <a:rPr lang="zh-TW" altLang="en-US" sz="1100" b="0" u="none" dirty="0" smtClean="0">
                          <a:solidFill>
                            <a:schemeClr val="tx1"/>
                          </a:solidFill>
                          <a:latin typeface="Meiryo UI" pitchFamily="50" charset="-128"/>
                          <a:ea typeface="Meiryo UI" pitchFamily="50" charset="-128"/>
                          <a:cs typeface="Meiryo UI" pitchFamily="50" charset="-128"/>
                        </a:rPr>
                        <a:t>普通交付金</a:t>
                      </a:r>
                      <a:r>
                        <a:rPr lang="en-US" altLang="zh-TW" sz="1100" b="0" u="none" dirty="0" smtClean="0">
                          <a:solidFill>
                            <a:schemeClr val="tx1"/>
                          </a:solidFill>
                          <a:latin typeface="Meiryo UI" pitchFamily="50" charset="-128"/>
                          <a:ea typeface="Meiryo UI" pitchFamily="50" charset="-128"/>
                          <a:cs typeface="Meiryo UI" pitchFamily="50" charset="-128"/>
                        </a:rPr>
                        <a:t>94</a:t>
                      </a:r>
                      <a:r>
                        <a:rPr lang="zh-TW" altLang="en-US" sz="1100" b="0" u="none" dirty="0" smtClean="0">
                          <a:solidFill>
                            <a:schemeClr val="tx1"/>
                          </a:solidFill>
                          <a:latin typeface="Meiryo UI" pitchFamily="50" charset="-128"/>
                          <a:ea typeface="Meiryo UI" pitchFamily="50" charset="-128"/>
                          <a:cs typeface="Meiryo UI" pitchFamily="50" charset="-128"/>
                        </a:rPr>
                        <a:t>％、特別交付金</a:t>
                      </a:r>
                      <a:r>
                        <a:rPr lang="en-US" altLang="zh-TW" sz="1100" b="0" u="none" dirty="0" smtClean="0">
                          <a:solidFill>
                            <a:schemeClr val="tx1"/>
                          </a:solidFill>
                          <a:latin typeface="Meiryo UI" pitchFamily="50" charset="-128"/>
                          <a:ea typeface="Meiryo UI" pitchFamily="50" charset="-128"/>
                          <a:cs typeface="Meiryo UI" pitchFamily="50" charset="-128"/>
                        </a:rPr>
                        <a:t>6</a:t>
                      </a:r>
                      <a:r>
                        <a:rPr lang="zh-TW" altLang="en-US" sz="1100" b="0" u="none" dirty="0" smtClean="0">
                          <a:solidFill>
                            <a:schemeClr val="tx1"/>
                          </a:solidFill>
                          <a:latin typeface="Meiryo UI" pitchFamily="50" charset="-128"/>
                          <a:ea typeface="Meiryo UI" pitchFamily="50" charset="-128"/>
                          <a:cs typeface="Meiryo UI" pitchFamily="50" charset="-128"/>
                        </a:rPr>
                        <a:t>％</a:t>
                      </a:r>
                    </a:p>
                  </a:txBody>
                  <a:tcPr marL="99059" marR="99059" marT="45724" marB="45724" anchor="ctr"/>
                </a:tc>
              </a:tr>
              <a:tr h="476994">
                <a:tc vMerge="1">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lang="en-US" altLang="ja-JP" sz="1100" b="1" dirty="0" smtClean="0">
                        <a:solidFill>
                          <a:schemeClr val="tx1"/>
                        </a:solidFill>
                        <a:latin typeface="Meiryo UI" pitchFamily="50" charset="-128"/>
                        <a:ea typeface="Meiryo UI" pitchFamily="50" charset="-128"/>
                        <a:cs typeface="Meiryo UI" pitchFamily="50" charset="-128"/>
                      </a:endParaRPr>
                    </a:p>
                  </a:txBody>
                  <a:tcPr marL="99059" marR="99059" marT="45724" marB="45724" anchor="ct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schemeClr val="tx1"/>
                          </a:solidFill>
                          <a:latin typeface="Meiryo UI" pitchFamily="50" charset="-128"/>
                          <a:ea typeface="Meiryo UI" pitchFamily="50" charset="-128"/>
                          <a:cs typeface="Meiryo UI" pitchFamily="50" charset="-128"/>
                        </a:rPr>
                        <a:t>目的税</a:t>
                      </a:r>
                      <a:endParaRPr lang="en-US" altLang="ja-JP" sz="1100" b="1" dirty="0" smtClean="0">
                        <a:solidFill>
                          <a:schemeClr val="tx1"/>
                        </a:solidFill>
                        <a:latin typeface="Meiryo UI" pitchFamily="50" charset="-128"/>
                        <a:ea typeface="Meiryo UI" pitchFamily="50" charset="-128"/>
                        <a:cs typeface="Meiryo UI" pitchFamily="50" charset="-128"/>
                      </a:endParaRPr>
                    </a:p>
                  </a:txBody>
                  <a:tcPr marL="99059" marR="99059" marT="45724" marB="45724" anchor="ctr"/>
                </a:tc>
                <a:tc>
                  <a:txBody>
                    <a:bodyPr/>
                    <a:lstStyle/>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u="none" dirty="0" smtClean="0">
                          <a:solidFill>
                            <a:schemeClr val="tx1"/>
                          </a:solidFill>
                          <a:latin typeface="Meiryo UI" pitchFamily="50" charset="-128"/>
                          <a:ea typeface="Meiryo UI" pitchFamily="50" charset="-128"/>
                          <a:cs typeface="Meiryo UI" pitchFamily="50" charset="-128"/>
                        </a:rPr>
                        <a:t>大阪市の過去の充当実績をもとに特別区と大阪府へ配分</a:t>
                      </a:r>
                      <a:endParaRPr lang="en-US" altLang="ja-JP" sz="1100" b="0" u="none" dirty="0" smtClean="0">
                        <a:solidFill>
                          <a:schemeClr val="tx1"/>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u="none" dirty="0" smtClean="0">
                          <a:solidFill>
                            <a:schemeClr val="tx1"/>
                          </a:solidFill>
                          <a:latin typeface="Meiryo UI" pitchFamily="50" charset="-128"/>
                          <a:ea typeface="Meiryo UI" pitchFamily="50" charset="-128"/>
                          <a:cs typeface="Meiryo UI" pitchFamily="50" charset="-128"/>
                        </a:rPr>
                        <a:t>目的税（都市計画税、事業所税）の配分割合は、特別区</a:t>
                      </a:r>
                      <a:r>
                        <a:rPr lang="en-US" altLang="ja-JP" sz="1100" b="0" u="none" dirty="0" smtClean="0">
                          <a:solidFill>
                            <a:schemeClr val="tx1"/>
                          </a:solidFill>
                          <a:latin typeface="Meiryo UI" pitchFamily="50" charset="-128"/>
                          <a:ea typeface="Meiryo UI" pitchFamily="50" charset="-128"/>
                          <a:cs typeface="Meiryo UI" pitchFamily="50" charset="-128"/>
                        </a:rPr>
                        <a:t>54</a:t>
                      </a:r>
                      <a:r>
                        <a:rPr lang="ja-JP" altLang="en-US" sz="1100" b="0" u="none" dirty="0" smtClean="0">
                          <a:solidFill>
                            <a:schemeClr val="tx1"/>
                          </a:solidFill>
                          <a:latin typeface="Meiryo UI" pitchFamily="50" charset="-128"/>
                          <a:ea typeface="Meiryo UI" pitchFamily="50" charset="-128"/>
                          <a:cs typeface="Meiryo UI" pitchFamily="50" charset="-128"/>
                        </a:rPr>
                        <a:t>％、大阪府</a:t>
                      </a:r>
                      <a:r>
                        <a:rPr lang="en-US" altLang="ja-JP" sz="1100" b="0" u="none" dirty="0" smtClean="0">
                          <a:solidFill>
                            <a:schemeClr val="tx1"/>
                          </a:solidFill>
                          <a:latin typeface="Meiryo UI" pitchFamily="50" charset="-128"/>
                          <a:ea typeface="Meiryo UI" pitchFamily="50" charset="-128"/>
                          <a:cs typeface="Meiryo UI" pitchFamily="50" charset="-128"/>
                        </a:rPr>
                        <a:t>46</a:t>
                      </a:r>
                      <a:r>
                        <a:rPr lang="ja-JP" altLang="en-US" sz="1100" b="0" u="none" dirty="0" smtClean="0">
                          <a:solidFill>
                            <a:schemeClr val="tx1"/>
                          </a:solidFill>
                          <a:latin typeface="Meiryo UI" pitchFamily="50" charset="-128"/>
                          <a:ea typeface="Meiryo UI" pitchFamily="50" charset="-128"/>
                          <a:cs typeface="Meiryo UI" pitchFamily="50" charset="-128"/>
                        </a:rPr>
                        <a:t>％</a:t>
                      </a:r>
                      <a:endParaRPr lang="en-US" altLang="ja-JP" sz="1100" b="0" u="none" dirty="0" smtClean="0">
                        <a:solidFill>
                          <a:schemeClr val="tx1"/>
                        </a:solidFill>
                        <a:latin typeface="Meiryo UI" pitchFamily="50" charset="-128"/>
                        <a:ea typeface="Meiryo UI" pitchFamily="50" charset="-128"/>
                        <a:cs typeface="Meiryo UI" pitchFamily="50" charset="-128"/>
                      </a:endParaRPr>
                    </a:p>
                  </a:txBody>
                  <a:tcPr marL="99059" marR="99059" marT="45724" marB="45724" anchor="ctr"/>
                </a:tc>
              </a:tr>
              <a:tr h="476994">
                <a:tc grid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schemeClr val="tx1"/>
                          </a:solidFill>
                          <a:latin typeface="Meiryo UI" pitchFamily="50" charset="-128"/>
                          <a:ea typeface="Meiryo UI" pitchFamily="50" charset="-128"/>
                          <a:cs typeface="Meiryo UI" pitchFamily="50" charset="-128"/>
                        </a:rPr>
                        <a:t>歳出</a:t>
                      </a:r>
                      <a:endParaRPr lang="en-US" altLang="ja-JP" sz="1100" b="1" dirty="0" smtClean="0">
                        <a:solidFill>
                          <a:schemeClr val="tx1"/>
                        </a:solidFill>
                        <a:latin typeface="Meiryo UI" pitchFamily="50" charset="-128"/>
                        <a:ea typeface="Meiryo UI" pitchFamily="50" charset="-128"/>
                        <a:cs typeface="Meiryo UI" pitchFamily="50" charset="-128"/>
                      </a:endParaRPr>
                    </a:p>
                  </a:txBody>
                  <a:tcPr marL="99059" marR="99059" marT="45724" marB="45724" anchor="ctr">
                    <a:lnB w="12700" cap="flat" cmpd="sng" algn="ctr">
                      <a:solidFill>
                        <a:schemeClr val="bg1"/>
                      </a:solidFill>
                      <a:prstDash val="solid"/>
                      <a:round/>
                      <a:headEnd type="none" w="med" len="med"/>
                      <a:tailEnd type="none" w="med" len="med"/>
                    </a:lnB>
                  </a:tcPr>
                </a:tc>
                <a:tc hMerge="1">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lang="en-US" altLang="ja-JP" sz="1100" b="1" dirty="0" smtClean="0">
                        <a:solidFill>
                          <a:schemeClr val="tx1"/>
                        </a:solidFill>
                        <a:latin typeface="Meiryo UI" pitchFamily="50" charset="-128"/>
                        <a:ea typeface="Meiryo UI" pitchFamily="50" charset="-128"/>
                        <a:cs typeface="Meiryo UI" pitchFamily="50" charset="-128"/>
                      </a:endParaRPr>
                    </a:p>
                  </a:txBody>
                  <a:tcPr marL="99059" marR="99059" marT="45724" marB="45724" anchor="ctr">
                    <a:lnB w="12700" cap="flat" cmpd="sng" algn="ctr">
                      <a:solidFill>
                        <a:schemeClr val="bg1"/>
                      </a:solidFill>
                      <a:prstDash val="solid"/>
                      <a:round/>
                      <a:headEnd type="none" w="med" len="med"/>
                      <a:tailEnd type="none" w="med" len="med"/>
                    </a:lnB>
                  </a:tcPr>
                </a:tc>
                <a:tc>
                  <a:txBody>
                    <a:bodyPr/>
                    <a:lstStyle/>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u="none" dirty="0" smtClean="0">
                          <a:solidFill>
                            <a:schemeClr val="tx1"/>
                          </a:solidFill>
                          <a:latin typeface="Meiryo UI" pitchFamily="50" charset="-128"/>
                          <a:ea typeface="Meiryo UI" pitchFamily="50" charset="-128"/>
                          <a:cs typeface="Meiryo UI" pitchFamily="50" charset="-128"/>
                        </a:rPr>
                        <a:t>市「粗い試算」の数値を用いて算定（税等一般財源ベース</a:t>
                      </a:r>
                      <a:r>
                        <a:rPr lang="en-US" altLang="ja-JP" sz="900" b="0" u="none" dirty="0" smtClean="0">
                          <a:solidFill>
                            <a:schemeClr val="tx1"/>
                          </a:solidFill>
                          <a:latin typeface="Meiryo UI" pitchFamily="50" charset="-128"/>
                          <a:ea typeface="Meiryo UI" pitchFamily="50" charset="-128"/>
                          <a:cs typeface="Meiryo UI" pitchFamily="50" charset="-128"/>
                        </a:rPr>
                        <a:t>※1</a:t>
                      </a:r>
                      <a:r>
                        <a:rPr lang="ja-JP" altLang="en-US" sz="1100" b="0" u="none" dirty="0" smtClean="0">
                          <a:solidFill>
                            <a:schemeClr val="tx1"/>
                          </a:solidFill>
                          <a:latin typeface="Meiryo UI" pitchFamily="50" charset="-128"/>
                          <a:ea typeface="Meiryo UI" pitchFamily="50" charset="-128"/>
                          <a:cs typeface="Meiryo UI" pitchFamily="50" charset="-128"/>
                        </a:rPr>
                        <a:t>）</a:t>
                      </a:r>
                      <a:endParaRPr lang="en-US" altLang="ja-JP" sz="1100" b="0" u="none" dirty="0" smtClean="0">
                        <a:solidFill>
                          <a:schemeClr val="tx1"/>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u="none" dirty="0" smtClean="0">
                          <a:solidFill>
                            <a:schemeClr val="tx1"/>
                          </a:solidFill>
                          <a:latin typeface="Meiryo UI" pitchFamily="50" charset="-128"/>
                          <a:ea typeface="Meiryo UI" pitchFamily="50" charset="-128"/>
                          <a:cs typeface="Meiryo UI" pitchFamily="50" charset="-128"/>
                        </a:rPr>
                        <a:t>特別区ごとの数値は、実額又は関連性が高いと思われる指標等で推計した各特別区の</a:t>
                      </a:r>
                      <a:r>
                        <a:rPr lang="en-US" altLang="ja-JP" sz="1100" b="0" u="none" dirty="0" smtClean="0">
                          <a:solidFill>
                            <a:schemeClr val="tx1"/>
                          </a:solidFill>
                          <a:latin typeface="Meiryo UI" pitchFamily="50" charset="-128"/>
                          <a:ea typeface="Meiryo UI" pitchFamily="50" charset="-128"/>
                          <a:cs typeface="Meiryo UI" pitchFamily="50" charset="-128"/>
                        </a:rPr>
                        <a:t>H27</a:t>
                      </a:r>
                      <a:r>
                        <a:rPr lang="ja-JP" altLang="en-US" sz="1100" b="0" u="none" dirty="0" smtClean="0">
                          <a:solidFill>
                            <a:schemeClr val="tx1"/>
                          </a:solidFill>
                          <a:latin typeface="Meiryo UI" pitchFamily="50" charset="-128"/>
                          <a:ea typeface="Meiryo UI" pitchFamily="50" charset="-128"/>
                          <a:cs typeface="Meiryo UI" pitchFamily="50" charset="-128"/>
                        </a:rPr>
                        <a:t>年度歳出決算の数値で按分</a:t>
                      </a:r>
                      <a:endParaRPr lang="en-US" altLang="ja-JP" sz="1100" b="0" u="none" dirty="0" smtClean="0">
                        <a:solidFill>
                          <a:schemeClr val="tx1"/>
                        </a:solidFill>
                        <a:latin typeface="Meiryo UI" pitchFamily="50" charset="-128"/>
                        <a:ea typeface="Meiryo UI" pitchFamily="50" charset="-128"/>
                        <a:cs typeface="Meiryo UI" pitchFamily="50" charset="-128"/>
                      </a:endParaRPr>
                    </a:p>
                  </a:txBody>
                  <a:tcPr marL="99059" marR="99059" marT="45724" marB="45724" anchor="ctr">
                    <a:lnB w="12700" cap="flat" cmpd="sng" algn="ctr">
                      <a:solidFill>
                        <a:schemeClr val="bg1"/>
                      </a:solidFill>
                      <a:prstDash val="solid"/>
                      <a:round/>
                      <a:headEnd type="none" w="med" len="med"/>
                      <a:tailEnd type="none" w="med" len="med"/>
                    </a:lnB>
                  </a:tcPr>
                </a:tc>
              </a:tr>
            </a:tbl>
          </a:graphicData>
        </a:graphic>
      </p:graphicFrame>
      <p:sp>
        <p:nvSpPr>
          <p:cNvPr id="21" name="テキスト ボックス 42"/>
          <p:cNvSpPr txBox="1">
            <a:spLocks noChangeArrowheads="1"/>
          </p:cNvSpPr>
          <p:nvPr/>
        </p:nvSpPr>
        <p:spPr bwMode="auto">
          <a:xfrm>
            <a:off x="259957" y="6309320"/>
            <a:ext cx="9283435" cy="338554"/>
          </a:xfrm>
          <a:prstGeom prst="rect">
            <a:avLst/>
          </a:prstGeom>
          <a:noFill/>
          <a:ln w="9525">
            <a:noFill/>
            <a:miter lim="800000"/>
            <a:headEnd/>
            <a:tailEnd/>
          </a:ln>
        </p:spPr>
        <p:txBody>
          <a:bodyPr wrap="square">
            <a:spAutoFit/>
          </a:bodyPr>
          <a:lstStyle/>
          <a:p>
            <a:r>
              <a:rPr lang="en-US" altLang="ja-JP" sz="800" dirty="0" smtClean="0">
                <a:latin typeface="Meiryo UI" pitchFamily="50" charset="-128"/>
                <a:ea typeface="Meiryo UI" pitchFamily="50" charset="-128"/>
                <a:cs typeface="Meiryo UI" pitchFamily="50" charset="-128"/>
              </a:rPr>
              <a:t>※1</a:t>
            </a:r>
            <a:r>
              <a:rPr lang="ja-JP" altLang="en-US" sz="800" dirty="0" smtClean="0">
                <a:latin typeface="Meiryo UI" pitchFamily="50" charset="-128"/>
                <a:ea typeface="Meiryo UI" pitchFamily="50" charset="-128"/>
                <a:cs typeface="Meiryo UI" pitchFamily="50" charset="-128"/>
              </a:rPr>
              <a:t>　「税等一般財源」とは、財源の使途が特定されず、どのような経費にも使用することができるもので、地方税、地方譲与税、税交付金、地方特例交付金、交通安全対策特別交付金、</a:t>
            </a:r>
            <a:r>
              <a:rPr lang="en-US" altLang="ja-JP" sz="800" dirty="0" smtClean="0">
                <a:latin typeface="Meiryo UI" pitchFamily="50" charset="-128"/>
                <a:ea typeface="Meiryo UI" pitchFamily="50" charset="-128"/>
                <a:cs typeface="Meiryo UI" pitchFamily="50" charset="-128"/>
              </a:rPr>
              <a:t/>
            </a:r>
            <a:br>
              <a:rPr lang="en-US" altLang="ja-JP" sz="800" dirty="0" smtClean="0">
                <a:latin typeface="Meiryo UI" pitchFamily="50" charset="-128"/>
                <a:ea typeface="Meiryo UI" pitchFamily="50" charset="-128"/>
                <a:cs typeface="Meiryo UI" pitchFamily="50" charset="-128"/>
              </a:rPr>
            </a:br>
            <a:r>
              <a:rPr lang="ja-JP" altLang="en-US" sz="800" dirty="0" smtClean="0">
                <a:latin typeface="Meiryo UI" pitchFamily="50" charset="-128"/>
                <a:ea typeface="Meiryo UI" pitchFamily="50" charset="-128"/>
                <a:cs typeface="Meiryo UI" pitchFamily="50" charset="-128"/>
              </a:rPr>
              <a:t>　　　　地方交付税（臨時財政対策債を含む）などをいう</a:t>
            </a:r>
            <a:endParaRPr lang="en-US" altLang="ja-JP" sz="800" dirty="0" smtClean="0">
              <a:latin typeface="Meiryo UI" pitchFamily="50" charset="-128"/>
              <a:ea typeface="Meiryo UI" pitchFamily="50" charset="-128"/>
              <a:cs typeface="Meiryo UI" pitchFamily="50" charset="-128"/>
            </a:endParaRPr>
          </a:p>
        </p:txBody>
      </p:sp>
      <p:sp>
        <p:nvSpPr>
          <p:cNvPr id="2" name="角丸四角形 1"/>
          <p:cNvSpPr/>
          <p:nvPr/>
        </p:nvSpPr>
        <p:spPr>
          <a:xfrm>
            <a:off x="344488" y="708120"/>
            <a:ext cx="2664296" cy="32556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その他の前提条件について</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110452" y="2602300"/>
            <a:ext cx="5904735" cy="338554"/>
          </a:xfrm>
          <a:prstGeom prst="rect">
            <a:avLst/>
          </a:prstGeom>
        </p:spPr>
        <p:txBody>
          <a:bodyPr wrap="square">
            <a:spAutoFit/>
          </a:bodyPr>
          <a:lstStyle/>
          <a:p>
            <a:r>
              <a:rPr lang="ja-JP" altLang="en-US" sz="1600" b="1" dirty="0" smtClean="0">
                <a:latin typeface="Meiryo UI" pitchFamily="50" charset="-128"/>
                <a:ea typeface="Meiryo UI" pitchFamily="50" charset="-128"/>
                <a:cs typeface="Meiryo UI" pitchFamily="50" charset="-128"/>
              </a:rPr>
              <a:t>■</a:t>
            </a:r>
            <a:r>
              <a:rPr lang="ja-JP" altLang="en-US" sz="1600" b="1" dirty="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歳入・歳出</a:t>
            </a:r>
            <a:endParaRPr lang="ja-JP" altLang="en-US" sz="1600" b="1" dirty="0">
              <a:latin typeface="Meiryo UI" pitchFamily="50" charset="-128"/>
              <a:ea typeface="Meiryo UI" pitchFamily="50" charset="-128"/>
              <a:cs typeface="Meiryo UI" pitchFamily="50" charset="-128"/>
            </a:endParaRPr>
          </a:p>
        </p:txBody>
      </p:sp>
      <p:sp>
        <p:nvSpPr>
          <p:cNvPr id="11"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6063611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表 17"/>
          <p:cNvGraphicFramePr>
            <a:graphicFrameLocks noGrp="1"/>
          </p:cNvGraphicFramePr>
          <p:nvPr>
            <p:extLst>
              <p:ext uri="{D42A27DB-BD31-4B8C-83A1-F6EECF244321}">
                <p14:modId xmlns:p14="http://schemas.microsoft.com/office/powerpoint/2010/main" val="2364139499"/>
              </p:ext>
            </p:extLst>
          </p:nvPr>
        </p:nvGraphicFramePr>
        <p:xfrm>
          <a:off x="200392" y="557720"/>
          <a:ext cx="9505135" cy="1387992"/>
        </p:xfrm>
        <a:graphic>
          <a:graphicData uri="http://schemas.openxmlformats.org/drawingml/2006/table">
            <a:tbl>
              <a:tblPr bandRow="1">
                <a:tableStyleId>{21E4AEA4-8DFA-4A89-87EB-49C32662AFE0}</a:tableStyleId>
              </a:tblPr>
              <a:tblGrid>
                <a:gridCol w="1459001"/>
                <a:gridCol w="8046134"/>
              </a:tblGrid>
              <a:tr h="504056">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200" b="1" dirty="0" smtClean="0">
                          <a:solidFill>
                            <a:schemeClr val="tx1"/>
                          </a:solidFill>
                          <a:latin typeface="Meiryo UI" pitchFamily="50" charset="-128"/>
                          <a:ea typeface="Meiryo UI" pitchFamily="50" charset="-128"/>
                          <a:cs typeface="Meiryo UI" pitchFamily="50" charset="-128"/>
                        </a:rPr>
                        <a:t>改革効果額</a:t>
                      </a:r>
                      <a:endParaRPr lang="en-US" altLang="ja-JP" sz="1200" b="1" dirty="0" smtClean="0">
                        <a:solidFill>
                          <a:schemeClr val="tx1"/>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Meiryo UI" pitchFamily="50" charset="-128"/>
                          <a:ea typeface="Meiryo UI" pitchFamily="50" charset="-128"/>
                          <a:cs typeface="Meiryo UI" pitchFamily="50" charset="-128"/>
                        </a:rPr>
                        <a:t>（未反映分）</a:t>
                      </a:r>
                      <a:endParaRPr kumimoji="1" lang="ja-JP" altLang="en-US" sz="1200" dirty="0">
                        <a:solidFill>
                          <a:schemeClr val="tx1"/>
                        </a:solidFill>
                      </a:endParaRPr>
                    </a:p>
                  </a:txBody>
                  <a:tcPr marL="99059" marR="99059" marT="45724" marB="45724" anchor="ctr"/>
                </a:tc>
                <a:tc>
                  <a:txBody>
                    <a:bodyPr/>
                    <a:lstStyle/>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altLang="ja-JP" sz="1100" dirty="0" smtClean="0">
                          <a:solidFill>
                            <a:schemeClr val="tx1"/>
                          </a:solidFill>
                          <a:latin typeface="Meiryo UI" pitchFamily="50" charset="-128"/>
                          <a:ea typeface="Meiryo UI" pitchFamily="50" charset="-128"/>
                          <a:cs typeface="Meiryo UI" pitchFamily="50" charset="-128"/>
                        </a:rPr>
                        <a:t>H23</a:t>
                      </a:r>
                      <a:r>
                        <a:rPr lang="ja-JP" altLang="en-US" sz="1100" dirty="0" smtClean="0">
                          <a:solidFill>
                            <a:schemeClr val="tx1"/>
                          </a:solidFill>
                          <a:latin typeface="Meiryo UI" pitchFamily="50" charset="-128"/>
                          <a:ea typeface="Meiryo UI" pitchFamily="50" charset="-128"/>
                          <a:cs typeface="Meiryo UI" pitchFamily="50" charset="-128"/>
                        </a:rPr>
                        <a:t>年の大阪府市統合本部設置以降の大阪府・大阪市の改革の取組みのうち、ＡＢ項目及び市政改革プランについて、財政的効果を試算のうえ、</a:t>
                      </a:r>
                      <a:r>
                        <a:rPr kumimoji="1" lang="ja-JP" altLang="en-US" sz="1100" b="0" dirty="0" smtClean="0">
                          <a:solidFill>
                            <a:schemeClr val="tx1"/>
                          </a:solidFill>
                          <a:latin typeface="Meiryo UI" pitchFamily="50" charset="-128"/>
                          <a:ea typeface="Meiryo UI" pitchFamily="50" charset="-128"/>
                          <a:cs typeface="Meiryo UI" pitchFamily="50" charset="-128"/>
                        </a:rPr>
                        <a:t>大阪市の財政に関する将来推計に未反映の財政的効果額を算定</a:t>
                      </a:r>
                      <a:endParaRPr lang="ja-JP" altLang="en-US" sz="1100" b="0" dirty="0" smtClean="0">
                        <a:solidFill>
                          <a:schemeClr val="tx1"/>
                        </a:solidFill>
                        <a:latin typeface="Meiryo UI" pitchFamily="50" charset="-128"/>
                        <a:ea typeface="Meiryo UI" pitchFamily="50" charset="-128"/>
                        <a:cs typeface="Meiryo UI" pitchFamily="50" charset="-128"/>
                      </a:endParaRPr>
                    </a:p>
                  </a:txBody>
                  <a:tcPr marL="99059" marR="99059" marT="45724" marB="45724" anchor="ctr"/>
                </a:tc>
              </a:tr>
              <a:tr h="360040">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200" b="1" dirty="0" smtClean="0">
                          <a:solidFill>
                            <a:schemeClr val="tx1"/>
                          </a:solidFill>
                          <a:latin typeface="Meiryo UI" pitchFamily="50" charset="-128"/>
                          <a:ea typeface="Meiryo UI" pitchFamily="50" charset="-128"/>
                          <a:cs typeface="Meiryo UI" pitchFamily="50" charset="-128"/>
                        </a:rPr>
                        <a:t>組織体制の影響額</a:t>
                      </a:r>
                      <a:endParaRPr lang="en-US" altLang="ja-JP" sz="1200" b="1" dirty="0" smtClean="0">
                        <a:solidFill>
                          <a:schemeClr val="tx1"/>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200" b="1" dirty="0" smtClean="0">
                          <a:solidFill>
                            <a:schemeClr val="tx1"/>
                          </a:solidFill>
                          <a:latin typeface="Meiryo UI" pitchFamily="50" charset="-128"/>
                          <a:ea typeface="Meiryo UI" pitchFamily="50" charset="-128"/>
                          <a:cs typeface="Meiryo UI" pitchFamily="50" charset="-128"/>
                        </a:rPr>
                        <a:t>（人件費）</a:t>
                      </a:r>
                      <a:endParaRPr lang="en-US" altLang="ja-JP" sz="1200" b="1" dirty="0" smtClean="0">
                        <a:solidFill>
                          <a:schemeClr val="tx1"/>
                        </a:solidFill>
                        <a:latin typeface="Meiryo UI" pitchFamily="50" charset="-128"/>
                        <a:ea typeface="Meiryo UI" pitchFamily="50" charset="-128"/>
                        <a:cs typeface="Meiryo UI" pitchFamily="50" charset="-128"/>
                      </a:endParaRPr>
                    </a:p>
                  </a:txBody>
                  <a:tcPr marL="99059" marR="99059" marT="45724" marB="45724" anchor="ctr"/>
                </a:tc>
                <a:tc>
                  <a:txBody>
                    <a:bodyPr/>
                    <a:lstStyle/>
                    <a:p>
                      <a:pPr marL="180000" lvl="2" indent="-180000">
                        <a:buFont typeface="Arial" pitchFamily="34" charset="0"/>
                        <a:buChar char="•"/>
                        <a:defRPr/>
                      </a:pPr>
                      <a:r>
                        <a:rPr lang="ja-JP" altLang="en-US" sz="1100" b="0" dirty="0" smtClean="0">
                          <a:solidFill>
                            <a:schemeClr val="tx1"/>
                          </a:solidFill>
                          <a:latin typeface="Meiryo UI" pitchFamily="50" charset="-128"/>
                          <a:ea typeface="Meiryo UI" pitchFamily="50" charset="-128"/>
                          <a:cs typeface="Meiryo UI" pitchFamily="50" charset="-128"/>
                        </a:rPr>
                        <a:t>大阪市の財政に関する将来推計に未反映の組織体制の構築に伴う財政的影響額</a:t>
                      </a:r>
                      <a:endParaRPr lang="en-US" altLang="ja-JP" sz="1100" b="0" dirty="0" smtClean="0">
                        <a:solidFill>
                          <a:schemeClr val="tx1"/>
                        </a:solidFill>
                        <a:latin typeface="Meiryo UI" pitchFamily="50" charset="-128"/>
                        <a:ea typeface="Meiryo UI" pitchFamily="50" charset="-128"/>
                        <a:cs typeface="Meiryo UI" pitchFamily="50" charset="-128"/>
                      </a:endParaRPr>
                    </a:p>
                  </a:txBody>
                  <a:tcPr marL="99059" marR="99059" marT="45724" marB="45724" anchor="ctr"/>
                </a:tc>
              </a:tr>
              <a:tr h="360040">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200" b="1" dirty="0" smtClean="0">
                          <a:solidFill>
                            <a:schemeClr val="tx1"/>
                          </a:solidFill>
                          <a:latin typeface="Meiryo UI" pitchFamily="50" charset="-128"/>
                          <a:ea typeface="Meiryo UI" pitchFamily="50" charset="-128"/>
                          <a:cs typeface="Meiryo UI" pitchFamily="50" charset="-128"/>
                        </a:rPr>
                        <a:t>設置コスト</a:t>
                      </a:r>
                      <a:endParaRPr kumimoji="1" lang="ja-JP" altLang="en-US" sz="1200" dirty="0">
                        <a:solidFill>
                          <a:schemeClr val="tx1"/>
                        </a:solidFill>
                      </a:endParaRPr>
                    </a:p>
                  </a:txBody>
                  <a:tcPr marL="99059" marR="99059" marT="45724" marB="45724" anchor="ctr"/>
                </a:tc>
                <a:tc>
                  <a:txBody>
                    <a:bodyPr/>
                    <a:lstStyle/>
                    <a:p>
                      <a:pPr marL="180000" lvl="2" indent="-180000">
                        <a:buFont typeface="Arial" pitchFamily="34" charset="0"/>
                        <a:buChar char="•"/>
                        <a:defRPr/>
                      </a:pPr>
                      <a:r>
                        <a:rPr lang="ja-JP" altLang="en-US" sz="1100" b="0" dirty="0" smtClean="0">
                          <a:solidFill>
                            <a:schemeClr val="tx1"/>
                          </a:solidFill>
                          <a:latin typeface="Meiryo UI" pitchFamily="50" charset="-128"/>
                          <a:ea typeface="Meiryo UI" pitchFamily="50" charset="-128"/>
                          <a:cs typeface="Meiryo UI" pitchFamily="50" charset="-128"/>
                        </a:rPr>
                        <a:t>組織体制</a:t>
                      </a:r>
                      <a:r>
                        <a:rPr lang="en-US" altLang="ja-JP" sz="1100" b="0" dirty="0" smtClean="0">
                          <a:solidFill>
                            <a:schemeClr val="tx1"/>
                          </a:solidFill>
                          <a:latin typeface="Meiryo UI" pitchFamily="50" charset="-128"/>
                          <a:ea typeface="Meiryo UI" pitchFamily="50" charset="-128"/>
                          <a:cs typeface="Meiryo UI" pitchFamily="50" charset="-128"/>
                        </a:rPr>
                        <a:t>(</a:t>
                      </a:r>
                      <a:r>
                        <a:rPr lang="ja-JP" altLang="en-US" sz="1100" b="0" dirty="0" smtClean="0">
                          <a:solidFill>
                            <a:schemeClr val="tx1"/>
                          </a:solidFill>
                          <a:latin typeface="Meiryo UI" pitchFamily="50" charset="-128"/>
                          <a:ea typeface="Meiryo UI" pitchFamily="50" charset="-128"/>
                          <a:cs typeface="Meiryo UI" pitchFamily="50" charset="-128"/>
                        </a:rPr>
                        <a:t>案</a:t>
                      </a:r>
                      <a:r>
                        <a:rPr lang="en-US" altLang="ja-JP" sz="1100" b="0" dirty="0" smtClean="0">
                          <a:solidFill>
                            <a:schemeClr val="tx1"/>
                          </a:solidFill>
                          <a:latin typeface="Meiryo UI" pitchFamily="50" charset="-128"/>
                          <a:ea typeface="Meiryo UI" pitchFamily="50" charset="-128"/>
                          <a:cs typeface="Meiryo UI" pitchFamily="50" charset="-128"/>
                        </a:rPr>
                        <a:t>)</a:t>
                      </a:r>
                      <a:r>
                        <a:rPr lang="ja-JP" altLang="en-US" sz="1100" b="0" dirty="0" smtClean="0">
                          <a:solidFill>
                            <a:schemeClr val="tx1"/>
                          </a:solidFill>
                          <a:latin typeface="Meiryo UI" pitchFamily="50" charset="-128"/>
                          <a:ea typeface="Meiryo UI" pitchFamily="50" charset="-128"/>
                          <a:cs typeface="Meiryo UI" pitchFamily="50" charset="-128"/>
                        </a:rPr>
                        <a:t>をもとに試算した新たに執務室の確保が必要となる対象職員数に基づく、特別区設置に係るイニシャルコスト・ランニングコスト</a:t>
                      </a:r>
                      <a:endParaRPr lang="en-US" altLang="ja-JP" sz="1100" b="0" dirty="0" smtClean="0">
                        <a:solidFill>
                          <a:schemeClr val="tx1"/>
                        </a:solidFill>
                        <a:latin typeface="Meiryo UI" pitchFamily="50" charset="-128"/>
                        <a:ea typeface="Meiryo UI" pitchFamily="50" charset="-128"/>
                        <a:cs typeface="Meiryo UI" pitchFamily="50" charset="-128"/>
                      </a:endParaRPr>
                    </a:p>
                    <a:p>
                      <a:pPr marL="180000" lvl="2" indent="-180000">
                        <a:buFont typeface="Arial" pitchFamily="34" charset="0"/>
                        <a:buChar char="•"/>
                        <a:defRPr/>
                      </a:pPr>
                      <a:r>
                        <a:rPr lang="ja-JP" altLang="en-US" sz="1100" b="0" u="none" dirty="0" smtClean="0">
                          <a:solidFill>
                            <a:schemeClr val="tx1"/>
                          </a:solidFill>
                          <a:latin typeface="Meiryo UI" pitchFamily="50" charset="-128"/>
                          <a:ea typeface="Meiryo UI" pitchFamily="50" charset="-128"/>
                          <a:cs typeface="Meiryo UI" pitchFamily="50" charset="-128"/>
                        </a:rPr>
                        <a:t>イニシャルコストが高くなる庁舎建設案を使用</a:t>
                      </a:r>
                      <a:endParaRPr lang="zh-TW" altLang="en-US" sz="1100" b="0" u="none" dirty="0" smtClean="0">
                        <a:solidFill>
                          <a:schemeClr val="tx1"/>
                        </a:solidFill>
                        <a:latin typeface="Meiryo UI" pitchFamily="50" charset="-128"/>
                        <a:ea typeface="Meiryo UI" pitchFamily="50" charset="-128"/>
                        <a:cs typeface="Meiryo UI" pitchFamily="50" charset="-128"/>
                      </a:endParaRPr>
                    </a:p>
                  </a:txBody>
                  <a:tcPr marL="99059" marR="99059" marT="45724" marB="45724" anchor="ctr"/>
                </a:tc>
              </a:tr>
            </a:tbl>
          </a:graphicData>
        </a:graphic>
      </p:graphicFrame>
      <p:sp>
        <p:nvSpPr>
          <p:cNvPr id="19" name="正方形/長方形 18"/>
          <p:cNvSpPr/>
          <p:nvPr/>
        </p:nvSpPr>
        <p:spPr>
          <a:xfrm>
            <a:off x="110452" y="211748"/>
            <a:ext cx="5904735" cy="338554"/>
          </a:xfrm>
          <a:prstGeom prst="rect">
            <a:avLst/>
          </a:prstGeom>
        </p:spPr>
        <p:txBody>
          <a:bodyPr wrap="square">
            <a:spAutoFit/>
          </a:bodyPr>
          <a:lstStyle/>
          <a:p>
            <a:r>
              <a:rPr lang="ja-JP" altLang="en-US" sz="1600" b="1" dirty="0" smtClean="0">
                <a:latin typeface="Meiryo UI" pitchFamily="50" charset="-128"/>
                <a:ea typeface="Meiryo UI" pitchFamily="50" charset="-128"/>
                <a:cs typeface="Meiryo UI" pitchFamily="50" charset="-128"/>
              </a:rPr>
              <a:t>■</a:t>
            </a:r>
            <a:r>
              <a:rPr lang="ja-JP" altLang="en-US" sz="1600" b="1" dirty="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改革効果額（未反映分）・組織体制の影響額・設置コスト</a:t>
            </a:r>
            <a:endParaRPr lang="ja-JP" altLang="en-US" sz="1600" b="1" dirty="0">
              <a:latin typeface="Meiryo UI" pitchFamily="50" charset="-128"/>
              <a:ea typeface="Meiryo UI" pitchFamily="50" charset="-128"/>
              <a:cs typeface="Meiryo UI" pitchFamily="50" charset="-128"/>
            </a:endParaRPr>
          </a:p>
        </p:txBody>
      </p:sp>
      <p:graphicFrame>
        <p:nvGraphicFramePr>
          <p:cNvPr id="20" name="表 19"/>
          <p:cNvGraphicFramePr>
            <a:graphicFrameLocks noGrp="1"/>
          </p:cNvGraphicFramePr>
          <p:nvPr>
            <p:extLst>
              <p:ext uri="{D42A27DB-BD31-4B8C-83A1-F6EECF244321}">
                <p14:modId xmlns:p14="http://schemas.microsoft.com/office/powerpoint/2010/main" val="3387844150"/>
              </p:ext>
            </p:extLst>
          </p:nvPr>
        </p:nvGraphicFramePr>
        <p:xfrm>
          <a:off x="200473" y="5069534"/>
          <a:ext cx="9505054" cy="1215665"/>
        </p:xfrm>
        <a:graphic>
          <a:graphicData uri="http://schemas.openxmlformats.org/drawingml/2006/table">
            <a:tbl>
              <a:tblPr bandRow="1">
                <a:tableStyleId>{21E4AEA4-8DFA-4A89-87EB-49C32662AFE0}</a:tableStyleId>
              </a:tblPr>
              <a:tblGrid>
                <a:gridCol w="1458920"/>
                <a:gridCol w="8046134"/>
              </a:tblGrid>
              <a:tr h="1215665">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200" b="1" dirty="0" smtClean="0">
                          <a:solidFill>
                            <a:schemeClr val="tx1"/>
                          </a:solidFill>
                          <a:latin typeface="Meiryo UI" pitchFamily="50" charset="-128"/>
                          <a:ea typeface="Meiryo UI" pitchFamily="50" charset="-128"/>
                          <a:cs typeface="Meiryo UI" pitchFamily="50" charset="-128"/>
                        </a:rPr>
                        <a:t>財源対策</a:t>
                      </a:r>
                      <a:endParaRPr kumimoji="1" lang="ja-JP" altLang="en-US" sz="1200" dirty="0">
                        <a:solidFill>
                          <a:schemeClr val="tx1"/>
                        </a:solidFill>
                      </a:endParaRPr>
                    </a:p>
                  </a:txBody>
                  <a:tcPr marL="99059" marR="99059" marT="45724" marB="45724" anchor="ctr"/>
                </a:tc>
                <a:tc>
                  <a:txBody>
                    <a:bodyPr/>
                    <a:lstStyle/>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100" dirty="0" smtClean="0">
                          <a:solidFill>
                            <a:schemeClr val="tx1"/>
                          </a:solidFill>
                          <a:latin typeface="Meiryo UI" pitchFamily="50" charset="-128"/>
                          <a:ea typeface="Meiryo UI" pitchFamily="50" charset="-128"/>
                          <a:cs typeface="Meiryo UI" pitchFamily="50" charset="-128"/>
                        </a:rPr>
                        <a:t>特別区の収支（財源対策前）がマイナスとなる場合には、特別区に承継される財政調整基金を活用することと仮定して、シミュレーションを行った</a:t>
                      </a:r>
                    </a:p>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100" dirty="0" smtClean="0">
                          <a:solidFill>
                            <a:schemeClr val="tx1"/>
                          </a:solidFill>
                          <a:latin typeface="Meiryo UI" pitchFamily="50" charset="-128"/>
                          <a:ea typeface="Meiryo UI" pitchFamily="50" charset="-128"/>
                          <a:cs typeface="Meiryo UI" pitchFamily="50" charset="-128"/>
                        </a:rPr>
                        <a:t>ただし、実際の財政運営においては、歳出抑制（経費削減等）や歳入確保（公有地の売却・地方債（行政改革推進債など）の活用等）などの方策を講じることとなるものであり、特別区財政調整基金（以下、「区財政調整基金」という）の活用はあくまでも一例</a:t>
                      </a:r>
                      <a:r>
                        <a:rPr kumimoji="1" lang="en-US" altLang="ja-JP" sz="1100" dirty="0" smtClean="0">
                          <a:solidFill>
                            <a:schemeClr val="tx1"/>
                          </a:solidFill>
                          <a:latin typeface="Meiryo UI" pitchFamily="50" charset="-128"/>
                          <a:ea typeface="Meiryo UI" pitchFamily="50" charset="-128"/>
                          <a:cs typeface="Meiryo UI" pitchFamily="50" charset="-128"/>
                        </a:rPr>
                        <a:t>※</a:t>
                      </a:r>
                    </a:p>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100" dirty="0" smtClean="0">
                          <a:solidFill>
                            <a:schemeClr val="tx1"/>
                          </a:solidFill>
                          <a:latin typeface="Meiryo UI" pitchFamily="50" charset="-128"/>
                          <a:ea typeface="Meiryo UI" pitchFamily="50" charset="-128"/>
                          <a:cs typeface="Meiryo UI" pitchFamily="50" charset="-128"/>
                        </a:rPr>
                        <a:t>大阪府に承継した財務リスク</a:t>
                      </a:r>
                      <a:r>
                        <a:rPr kumimoji="1" lang="en-US" altLang="ja-JP" sz="1100" dirty="0" smtClean="0">
                          <a:solidFill>
                            <a:schemeClr val="tx1"/>
                          </a:solidFill>
                          <a:latin typeface="Meiryo UI" pitchFamily="50" charset="-128"/>
                          <a:ea typeface="Meiryo UI" pitchFamily="50" charset="-128"/>
                          <a:cs typeface="Meiryo UI" pitchFamily="50" charset="-128"/>
                        </a:rPr>
                        <a:t>(</a:t>
                      </a:r>
                      <a:r>
                        <a:rPr kumimoji="1" lang="ja-JP" altLang="en-US" sz="1100" dirty="0" smtClean="0">
                          <a:solidFill>
                            <a:schemeClr val="tx1"/>
                          </a:solidFill>
                          <a:latin typeface="Meiryo UI" pitchFamily="50" charset="-128"/>
                          <a:ea typeface="Meiryo UI" pitchFamily="50" charset="-128"/>
                          <a:cs typeface="Meiryo UI" pitchFamily="50" charset="-128"/>
                        </a:rPr>
                        <a:t>損失補償の債務</a:t>
                      </a:r>
                      <a:r>
                        <a:rPr kumimoji="1" lang="en-US" altLang="ja-JP" sz="1100" dirty="0" smtClean="0">
                          <a:solidFill>
                            <a:schemeClr val="tx1"/>
                          </a:solidFill>
                          <a:latin typeface="Meiryo UI" pitchFamily="50" charset="-128"/>
                          <a:ea typeface="Meiryo UI" pitchFamily="50" charset="-128"/>
                          <a:cs typeface="Meiryo UI" pitchFamily="50" charset="-128"/>
                        </a:rPr>
                        <a:t>)</a:t>
                      </a:r>
                      <a:r>
                        <a:rPr kumimoji="1" lang="ja-JP" altLang="en-US" sz="1100" dirty="0" smtClean="0">
                          <a:solidFill>
                            <a:schemeClr val="tx1"/>
                          </a:solidFill>
                          <a:latin typeface="Meiryo UI" pitchFamily="50" charset="-128"/>
                          <a:ea typeface="Meiryo UI" pitchFamily="50" charset="-128"/>
                          <a:cs typeface="Meiryo UI" pitchFamily="50" charset="-128"/>
                        </a:rPr>
                        <a:t>の引当財源として大阪府が管理するもの（以下、「府承継財政調整基金」という）のうち、毎年度減少する損失補償相当額は、特別区に人口按分により配分するものとした</a:t>
                      </a:r>
                    </a:p>
                  </a:txBody>
                  <a:tcPr marL="99059" marR="99059" marT="45724" marB="45724" anchor="ctr"/>
                </a:tc>
              </a:tr>
            </a:tbl>
          </a:graphicData>
        </a:graphic>
      </p:graphicFrame>
      <p:sp>
        <p:nvSpPr>
          <p:cNvPr id="21" name="正方形/長方形 20"/>
          <p:cNvSpPr/>
          <p:nvPr/>
        </p:nvSpPr>
        <p:spPr>
          <a:xfrm>
            <a:off x="110532" y="4763306"/>
            <a:ext cx="5904735" cy="338554"/>
          </a:xfrm>
          <a:prstGeom prst="rect">
            <a:avLst/>
          </a:prstGeom>
        </p:spPr>
        <p:txBody>
          <a:bodyPr wrap="square">
            <a:spAutoFit/>
          </a:bodyPr>
          <a:lstStyle/>
          <a:p>
            <a:r>
              <a:rPr lang="ja-JP" altLang="en-US" sz="1600" b="1" dirty="0" smtClean="0">
                <a:latin typeface="Meiryo UI" pitchFamily="50" charset="-128"/>
                <a:ea typeface="Meiryo UI" pitchFamily="50" charset="-128"/>
                <a:cs typeface="Meiryo UI" pitchFamily="50" charset="-128"/>
              </a:rPr>
              <a:t>■</a:t>
            </a:r>
            <a:r>
              <a:rPr lang="ja-JP" altLang="en-US" sz="1600" b="1" dirty="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財源対策</a:t>
            </a:r>
            <a:endParaRPr lang="ja-JP" altLang="en-US" sz="1600" b="1" dirty="0">
              <a:latin typeface="Meiryo UI" pitchFamily="50" charset="-128"/>
              <a:ea typeface="Meiryo UI" pitchFamily="50" charset="-128"/>
              <a:cs typeface="Meiryo UI" pitchFamily="50" charset="-128"/>
            </a:endParaRPr>
          </a:p>
        </p:txBody>
      </p:sp>
      <p:sp>
        <p:nvSpPr>
          <p:cNvPr id="22" name="正方形/長方形 21"/>
          <p:cNvSpPr/>
          <p:nvPr/>
        </p:nvSpPr>
        <p:spPr>
          <a:xfrm>
            <a:off x="416496" y="2060848"/>
            <a:ext cx="9166802" cy="2734914"/>
          </a:xfrm>
          <a:prstGeom prst="rect">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en-US" altLang="ja-JP" sz="1200" dirty="0" smtClean="0">
              <a:solidFill>
                <a:schemeClr val="tx1"/>
              </a:solidFill>
              <a:latin typeface="Meiryo UI" pitchFamily="50" charset="-128"/>
              <a:ea typeface="Meiryo UI" pitchFamily="50" charset="-128"/>
              <a:cs typeface="Meiryo UI" pitchFamily="50" charset="-128"/>
            </a:endParaRPr>
          </a:p>
          <a:p>
            <a:pPr>
              <a:defRPr/>
            </a:pPr>
            <a:r>
              <a:rPr lang="ja-JP" altLang="en-US" sz="1200" dirty="0" smtClean="0">
                <a:solidFill>
                  <a:schemeClr val="tx1"/>
                </a:solidFill>
                <a:latin typeface="Meiryo UI" pitchFamily="50" charset="-128"/>
                <a:ea typeface="Meiryo UI" pitchFamily="50" charset="-128"/>
                <a:cs typeface="Meiryo UI" pitchFamily="50" charset="-128"/>
              </a:rPr>
              <a:t>○</a:t>
            </a:r>
            <a:r>
              <a:rPr lang="ja-JP" altLang="en-US" sz="1200" b="1" dirty="0" smtClean="0">
                <a:solidFill>
                  <a:schemeClr val="tx1"/>
                </a:solidFill>
                <a:latin typeface="Meiryo UI" pitchFamily="50" charset="-128"/>
                <a:ea typeface="Meiryo UI" pitchFamily="50" charset="-128"/>
                <a:cs typeface="Meiryo UI" pitchFamily="50" charset="-128"/>
              </a:rPr>
              <a:t>特別区設置</a:t>
            </a:r>
            <a:r>
              <a:rPr lang="en-US" altLang="ja-JP" sz="1200" b="1" dirty="0" smtClean="0">
                <a:solidFill>
                  <a:schemeClr val="tx1"/>
                </a:solidFill>
                <a:latin typeface="Meiryo UI" pitchFamily="50" charset="-128"/>
                <a:ea typeface="Meiryo UI" pitchFamily="50" charset="-128"/>
                <a:cs typeface="Meiryo UI" pitchFamily="50" charset="-128"/>
              </a:rPr>
              <a:t>(H34</a:t>
            </a:r>
            <a:r>
              <a:rPr lang="ja-JP" altLang="en-US" sz="1200" b="1" dirty="0" smtClean="0">
                <a:solidFill>
                  <a:schemeClr val="tx1"/>
                </a:solidFill>
                <a:latin typeface="Meiryo UI" pitchFamily="50" charset="-128"/>
                <a:ea typeface="Meiryo UI" pitchFamily="50" charset="-128"/>
                <a:cs typeface="Meiryo UI" pitchFamily="50" charset="-128"/>
              </a:rPr>
              <a:t>年度と仮定</a:t>
            </a:r>
            <a:r>
              <a:rPr lang="en-US" altLang="ja-JP" sz="1200" b="1" dirty="0" smtClean="0">
                <a:solidFill>
                  <a:schemeClr val="tx1"/>
                </a:solidFill>
                <a:latin typeface="Meiryo UI" pitchFamily="50" charset="-128"/>
                <a:ea typeface="Meiryo UI" pitchFamily="50" charset="-128"/>
                <a:cs typeface="Meiryo UI" pitchFamily="50" charset="-128"/>
              </a:rPr>
              <a:t>)</a:t>
            </a:r>
            <a:r>
              <a:rPr lang="ja-JP" altLang="en-US" sz="1200" b="1" dirty="0" err="1" smtClean="0">
                <a:solidFill>
                  <a:schemeClr val="tx1"/>
                </a:solidFill>
                <a:latin typeface="Meiryo UI" pitchFamily="50" charset="-128"/>
                <a:ea typeface="Meiryo UI" pitchFamily="50" charset="-128"/>
                <a:cs typeface="Meiryo UI" pitchFamily="50" charset="-128"/>
              </a:rPr>
              <a:t>ま</a:t>
            </a:r>
            <a:r>
              <a:rPr lang="ja-JP" altLang="en-US" sz="1200" b="1" dirty="0" err="1">
                <a:solidFill>
                  <a:schemeClr val="tx1"/>
                </a:solidFill>
                <a:latin typeface="Meiryo UI" pitchFamily="50" charset="-128"/>
                <a:ea typeface="Meiryo UI" pitchFamily="50" charset="-128"/>
                <a:cs typeface="Meiryo UI" pitchFamily="50" charset="-128"/>
              </a:rPr>
              <a:t>で</a:t>
            </a:r>
            <a:r>
              <a:rPr lang="ja-JP" altLang="en-US" sz="1200" b="1" dirty="0" err="1" smtClean="0">
                <a:solidFill>
                  <a:schemeClr val="tx1"/>
                </a:solidFill>
                <a:latin typeface="Meiryo UI" pitchFamily="50" charset="-128"/>
                <a:ea typeface="Meiryo UI" pitchFamily="50" charset="-128"/>
                <a:cs typeface="Meiryo UI" pitchFamily="50" charset="-128"/>
              </a:rPr>
              <a:t>の</a:t>
            </a:r>
            <a:r>
              <a:rPr lang="ja-JP" altLang="en-US" sz="1200" b="1" dirty="0">
                <a:solidFill>
                  <a:schemeClr val="tx1"/>
                </a:solidFill>
                <a:latin typeface="Meiryo UI" pitchFamily="50" charset="-128"/>
                <a:ea typeface="Meiryo UI" pitchFamily="50" charset="-128"/>
                <a:cs typeface="Meiryo UI" pitchFamily="50" charset="-128"/>
              </a:rPr>
              <a:t>改革効果額（未反映分）・組織体制の影響額・設置</a:t>
            </a:r>
            <a:r>
              <a:rPr lang="ja-JP" altLang="en-US" sz="1200" b="1" dirty="0" smtClean="0">
                <a:solidFill>
                  <a:schemeClr val="tx1"/>
                </a:solidFill>
                <a:latin typeface="Meiryo UI" pitchFamily="50" charset="-128"/>
                <a:ea typeface="Meiryo UI" pitchFamily="50" charset="-128"/>
                <a:cs typeface="Meiryo UI" pitchFamily="50" charset="-128"/>
              </a:rPr>
              <a:t>コスト［大阪市分］</a:t>
            </a:r>
            <a:endParaRPr lang="en-US" altLang="ja-JP" sz="1200" b="1" dirty="0" smtClean="0">
              <a:solidFill>
                <a:schemeClr val="tx1"/>
              </a:solidFill>
              <a:latin typeface="Meiryo UI" pitchFamily="50" charset="-128"/>
              <a:ea typeface="Meiryo UI" pitchFamily="50" charset="-128"/>
              <a:cs typeface="Meiryo UI" pitchFamily="50" charset="-128"/>
            </a:endParaRPr>
          </a:p>
          <a:p>
            <a:pPr>
              <a:defRPr/>
            </a:pPr>
            <a:r>
              <a:rPr lang="ja-JP" altLang="en-US" sz="1200" dirty="0">
                <a:solidFill>
                  <a:schemeClr val="tx1"/>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　　</a:t>
            </a:r>
            <a:r>
              <a:rPr lang="en-US" altLang="ja-JP" sz="1200" dirty="0" smtClean="0">
                <a:solidFill>
                  <a:schemeClr val="tx1"/>
                </a:solidFill>
                <a:latin typeface="Meiryo UI" pitchFamily="50" charset="-128"/>
                <a:ea typeface="Meiryo UI" pitchFamily="50" charset="-128"/>
                <a:cs typeface="Meiryo UI" pitchFamily="50" charset="-128"/>
              </a:rPr>
              <a:t>H33</a:t>
            </a:r>
            <a:r>
              <a:rPr lang="ja-JP" altLang="en-US" sz="1200" dirty="0" smtClean="0">
                <a:solidFill>
                  <a:schemeClr val="tx1"/>
                </a:solidFill>
                <a:latin typeface="Meiryo UI" pitchFamily="50" charset="-128"/>
                <a:ea typeface="Meiryo UI" pitchFamily="50" charset="-128"/>
                <a:cs typeface="Meiryo UI" pitchFamily="50" charset="-128"/>
              </a:rPr>
              <a:t>年度以前に発現する財政的影響額（</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改善額　▲悪化額）は以下のとおり試算</a:t>
            </a:r>
            <a:endParaRPr lang="en-US" altLang="ja-JP" sz="1200" dirty="0" smtClean="0">
              <a:solidFill>
                <a:schemeClr val="tx1"/>
              </a:solidFill>
              <a:latin typeface="Meiryo UI" pitchFamily="50" charset="-128"/>
              <a:ea typeface="Meiryo UI" pitchFamily="50" charset="-128"/>
              <a:cs typeface="Meiryo UI" pitchFamily="50" charset="-128"/>
            </a:endParaRPr>
          </a:p>
          <a:p>
            <a:pPr>
              <a:defRPr/>
            </a:pPr>
            <a:r>
              <a:rPr lang="ja-JP" altLang="en-US" sz="1200" dirty="0" smtClean="0">
                <a:solidFill>
                  <a:schemeClr val="tx1"/>
                </a:solidFill>
                <a:latin typeface="Meiryo UI" pitchFamily="50" charset="-128"/>
                <a:ea typeface="Meiryo UI" pitchFamily="50" charset="-128"/>
                <a:cs typeface="Meiryo UI" pitchFamily="50" charset="-128"/>
              </a:rPr>
              <a:t>　　（各特別区に承継される財政調整基金の額に反映</a:t>
            </a:r>
            <a:r>
              <a:rPr lang="ja-JP" altLang="en-US" sz="1200" dirty="0">
                <a:solidFill>
                  <a:schemeClr val="tx1"/>
                </a:solidFill>
                <a:latin typeface="Meiryo UI" pitchFamily="50" charset="-128"/>
                <a:ea typeface="Meiryo UI" pitchFamily="50" charset="-128"/>
                <a:cs typeface="Meiryo UI" pitchFamily="50" charset="-128"/>
              </a:rPr>
              <a:t>）</a:t>
            </a:r>
          </a:p>
        </p:txBody>
      </p:sp>
      <p:graphicFrame>
        <p:nvGraphicFramePr>
          <p:cNvPr id="23" name="表 22"/>
          <p:cNvGraphicFramePr>
            <a:graphicFrameLocks noGrp="1"/>
          </p:cNvGraphicFramePr>
          <p:nvPr>
            <p:extLst>
              <p:ext uri="{D42A27DB-BD31-4B8C-83A1-F6EECF244321}">
                <p14:modId xmlns:p14="http://schemas.microsoft.com/office/powerpoint/2010/main" val="2360972968"/>
              </p:ext>
            </p:extLst>
          </p:nvPr>
        </p:nvGraphicFramePr>
        <p:xfrm>
          <a:off x="681286" y="2921265"/>
          <a:ext cx="8743634" cy="1483505"/>
        </p:xfrm>
        <a:graphic>
          <a:graphicData uri="http://schemas.openxmlformats.org/drawingml/2006/table">
            <a:tbl>
              <a:tblPr firstRow="1" bandRow="1">
                <a:tableStyleId>{93296810-A885-4BE3-A3E7-6D5BEEA58F35}</a:tableStyleId>
              </a:tblPr>
              <a:tblGrid>
                <a:gridCol w="1695768"/>
                <a:gridCol w="775746"/>
                <a:gridCol w="494095"/>
                <a:gridCol w="510699"/>
                <a:gridCol w="510699"/>
                <a:gridCol w="510699"/>
                <a:gridCol w="510699"/>
                <a:gridCol w="510699"/>
                <a:gridCol w="590867"/>
                <a:gridCol w="590867"/>
                <a:gridCol w="510699"/>
                <a:gridCol w="510699"/>
                <a:gridCol w="510699"/>
                <a:gridCol w="510699"/>
              </a:tblGrid>
              <a:tr h="226205">
                <a:tc rowSpan="2">
                  <a:txBody>
                    <a:bodyPr/>
                    <a:lstStyle/>
                    <a:p>
                      <a:pPr algn="ctr"/>
                      <a:endParaRPr kumimoji="1" lang="ja-JP" altLang="en-US" sz="1050" b="0" dirty="0">
                        <a:latin typeface="Meiryo UI" pitchFamily="50" charset="-128"/>
                        <a:ea typeface="Meiryo UI" pitchFamily="50" charset="-128"/>
                        <a:cs typeface="Meiryo UI" pitchFamily="50" charset="-128"/>
                      </a:endParaRPr>
                    </a:p>
                  </a:txBody>
                  <a:tcPr anchor="ctr">
                    <a:lnB w="12700" cap="flat" cmpd="sng" algn="ctr">
                      <a:solidFill>
                        <a:schemeClr val="bg1"/>
                      </a:solidFill>
                      <a:prstDash val="solid"/>
                      <a:round/>
                      <a:headEnd type="none" w="med" len="med"/>
                      <a:tailEnd type="none" w="med" len="med"/>
                    </a:lnB>
                  </a:tcPr>
                </a:tc>
                <a:tc rowSpan="2">
                  <a:txBody>
                    <a:bodyPr/>
                    <a:lstStyle/>
                    <a:p>
                      <a:pPr algn="ctr"/>
                      <a:r>
                        <a:rPr kumimoji="1" lang="en-US" altLang="ja-JP" sz="1050" b="0" dirty="0" smtClean="0">
                          <a:latin typeface="Meiryo UI" pitchFamily="50" charset="-128"/>
                          <a:ea typeface="Meiryo UI" pitchFamily="50" charset="-128"/>
                          <a:cs typeface="Meiryo UI" pitchFamily="50" charset="-128"/>
                        </a:rPr>
                        <a:t>H30</a:t>
                      </a:r>
                      <a:r>
                        <a:rPr kumimoji="1" lang="ja-JP" altLang="en-US" sz="1050" b="0" dirty="0" smtClean="0">
                          <a:latin typeface="Meiryo UI" pitchFamily="50" charset="-128"/>
                          <a:ea typeface="Meiryo UI" pitchFamily="50" charset="-128"/>
                          <a:cs typeface="Meiryo UI" pitchFamily="50" charset="-128"/>
                        </a:rPr>
                        <a:t>年度</a:t>
                      </a:r>
                      <a:endParaRPr kumimoji="1" lang="ja-JP" altLang="en-US" sz="1050" b="0" dirty="0">
                        <a:latin typeface="Meiryo UI" pitchFamily="50" charset="-128"/>
                        <a:ea typeface="Meiryo UI" pitchFamily="50" charset="-128"/>
                        <a:cs typeface="Meiryo UI" pitchFamily="50" charset="-128"/>
                      </a:endParaRPr>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gridSpan="4">
                  <a:txBody>
                    <a:bodyPr/>
                    <a:lstStyle/>
                    <a:p>
                      <a:pPr algn="ctr"/>
                      <a:r>
                        <a:rPr kumimoji="1" lang="en-US" altLang="ja-JP" sz="1050" b="0" dirty="0" smtClean="0">
                          <a:latin typeface="Meiryo UI" pitchFamily="50" charset="-128"/>
                          <a:ea typeface="Meiryo UI" pitchFamily="50" charset="-128"/>
                          <a:cs typeface="Meiryo UI" pitchFamily="50" charset="-128"/>
                        </a:rPr>
                        <a:t>H31</a:t>
                      </a:r>
                      <a:r>
                        <a:rPr kumimoji="1" lang="ja-JP" altLang="en-US" sz="1050" b="0" dirty="0" smtClean="0">
                          <a:latin typeface="Meiryo UI" pitchFamily="50" charset="-128"/>
                          <a:ea typeface="Meiryo UI" pitchFamily="50" charset="-128"/>
                          <a:cs typeface="Meiryo UI" pitchFamily="50" charset="-128"/>
                        </a:rPr>
                        <a:t>年度</a:t>
                      </a:r>
                      <a:endParaRPr kumimoji="1" lang="ja-JP" altLang="en-US" sz="1050" b="0" dirty="0">
                        <a:latin typeface="Meiryo UI" pitchFamily="50" charset="-128"/>
                        <a:ea typeface="Meiryo UI" pitchFamily="50" charset="-128"/>
                        <a:cs typeface="Meiryo UI" pitchFamily="50" charset="-128"/>
                      </a:endParaRPr>
                    </a:p>
                  </a:txBody>
                  <a:tcP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050" b="0" dirty="0" smtClean="0">
                          <a:latin typeface="Meiryo UI" pitchFamily="50" charset="-128"/>
                          <a:ea typeface="Meiryo UI" pitchFamily="50" charset="-128"/>
                          <a:cs typeface="Meiryo UI" pitchFamily="50" charset="-128"/>
                        </a:rPr>
                        <a:t>H32</a:t>
                      </a:r>
                      <a:r>
                        <a:rPr kumimoji="1" lang="ja-JP" altLang="en-US" sz="1050" b="0" dirty="0" smtClean="0">
                          <a:latin typeface="Meiryo UI" pitchFamily="50" charset="-128"/>
                          <a:ea typeface="Meiryo UI" pitchFamily="50" charset="-128"/>
                          <a:cs typeface="Meiryo UI" pitchFamily="50" charset="-128"/>
                        </a:rPr>
                        <a:t>年度</a:t>
                      </a:r>
                      <a:endParaRPr kumimoji="1" lang="ja-JP" altLang="en-US" sz="1050" b="0" dirty="0">
                        <a:latin typeface="Meiryo UI" pitchFamily="50" charset="-128"/>
                        <a:ea typeface="Meiryo UI" pitchFamily="50" charset="-128"/>
                        <a:cs typeface="Meiryo UI" pitchFamily="50" charset="-128"/>
                      </a:endParaRPr>
                    </a:p>
                  </a:txBody>
                  <a:tcPr>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050" b="0" dirty="0" smtClean="0">
                          <a:latin typeface="Meiryo UI" pitchFamily="50" charset="-128"/>
                          <a:ea typeface="Meiryo UI" pitchFamily="50" charset="-128"/>
                          <a:cs typeface="Meiryo UI" pitchFamily="50" charset="-128"/>
                        </a:rPr>
                        <a:t>H33</a:t>
                      </a:r>
                      <a:r>
                        <a:rPr kumimoji="1" lang="ja-JP" altLang="en-US" sz="1050" b="0" dirty="0" smtClean="0">
                          <a:latin typeface="Meiryo UI" pitchFamily="50" charset="-128"/>
                          <a:ea typeface="Meiryo UI" pitchFamily="50" charset="-128"/>
                          <a:cs typeface="Meiryo UI" pitchFamily="50" charset="-128"/>
                        </a:rPr>
                        <a:t>年度</a:t>
                      </a:r>
                      <a:endParaRPr kumimoji="1" lang="ja-JP" altLang="en-US" sz="1050" b="0" dirty="0">
                        <a:latin typeface="Meiryo UI" pitchFamily="50" charset="-128"/>
                        <a:ea typeface="Meiryo UI" pitchFamily="50" charset="-128"/>
                        <a:cs typeface="Meiryo UI" pitchFamily="50" charset="-128"/>
                      </a:endParaRPr>
                    </a:p>
                  </a:txBody>
                  <a:tcPr>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26205">
                <a:tc vMerge="1">
                  <a:txBody>
                    <a:bodyPr/>
                    <a:lstStyle/>
                    <a:p>
                      <a:pPr algn="ctr"/>
                      <a:endParaRPr kumimoji="1" lang="ja-JP" altLang="en-US" sz="1050" dirty="0">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pPr algn="ctr"/>
                      <a:endParaRPr kumimoji="1" lang="ja-JP" altLang="en-US" sz="105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en-US" altLang="ja-JP" sz="700" dirty="0" smtClean="0">
                          <a:solidFill>
                            <a:schemeClr val="tx1"/>
                          </a:solidFill>
                          <a:latin typeface="Meiryo UI" pitchFamily="50" charset="-128"/>
                          <a:ea typeface="Meiryo UI" pitchFamily="50" charset="-128"/>
                          <a:cs typeface="Meiryo UI" pitchFamily="50" charset="-128"/>
                        </a:rPr>
                        <a:t>4</a:t>
                      </a:r>
                      <a:r>
                        <a:rPr kumimoji="1" lang="ja-JP" altLang="en-US" sz="700" dirty="0" smtClean="0">
                          <a:solidFill>
                            <a:schemeClr val="tx1"/>
                          </a:solidFill>
                          <a:latin typeface="Meiryo UI" pitchFamily="50" charset="-128"/>
                          <a:ea typeface="Meiryo UI" pitchFamily="50" charset="-128"/>
                          <a:cs typeface="Meiryo UI" pitchFamily="50" charset="-128"/>
                        </a:rPr>
                        <a:t>区</a:t>
                      </a:r>
                      <a:r>
                        <a:rPr kumimoji="1" lang="en-US" altLang="ja-JP" sz="700" dirty="0" smtClean="0">
                          <a:solidFill>
                            <a:schemeClr val="tx1"/>
                          </a:solidFill>
                          <a:latin typeface="Meiryo UI" pitchFamily="50" charset="-128"/>
                          <a:ea typeface="Meiryo UI" pitchFamily="50" charset="-128"/>
                          <a:cs typeface="Meiryo UI" pitchFamily="50" charset="-128"/>
                        </a:rPr>
                        <a:t>A</a:t>
                      </a:r>
                      <a:r>
                        <a:rPr kumimoji="1" lang="ja-JP" altLang="en-US" sz="700" dirty="0" smtClean="0">
                          <a:solidFill>
                            <a:schemeClr val="tx1"/>
                          </a:solidFill>
                          <a:latin typeface="Meiryo UI" pitchFamily="50" charset="-128"/>
                          <a:ea typeface="Meiryo UI" pitchFamily="50" charset="-128"/>
                          <a:cs typeface="Meiryo UI" pitchFamily="50" charset="-128"/>
                        </a:rPr>
                        <a:t>案</a:t>
                      </a:r>
                      <a:endParaRPr kumimoji="1" lang="ja-JP" altLang="en-US" sz="700" dirty="0">
                        <a:solidFill>
                          <a:schemeClr val="tx1"/>
                        </a:solidFill>
                        <a:latin typeface="Meiryo UI" pitchFamily="50" charset="-128"/>
                        <a:ea typeface="Meiryo UI" pitchFamily="50" charset="-128"/>
                        <a:cs typeface="Meiryo UI" pitchFamily="50" charset="-128"/>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en-US" altLang="ja-JP" sz="700" dirty="0" smtClean="0">
                          <a:solidFill>
                            <a:schemeClr val="tx1"/>
                          </a:solidFill>
                          <a:latin typeface="Meiryo UI" pitchFamily="50" charset="-128"/>
                          <a:ea typeface="Meiryo UI" pitchFamily="50" charset="-128"/>
                          <a:cs typeface="Meiryo UI" pitchFamily="50" charset="-128"/>
                        </a:rPr>
                        <a:t>4</a:t>
                      </a:r>
                      <a:r>
                        <a:rPr kumimoji="1" lang="ja-JP" altLang="en-US" sz="700" dirty="0" smtClean="0">
                          <a:solidFill>
                            <a:schemeClr val="tx1"/>
                          </a:solidFill>
                          <a:latin typeface="Meiryo UI" pitchFamily="50" charset="-128"/>
                          <a:ea typeface="Meiryo UI" pitchFamily="50" charset="-128"/>
                          <a:cs typeface="Meiryo UI" pitchFamily="50" charset="-128"/>
                        </a:rPr>
                        <a:t>区</a:t>
                      </a:r>
                      <a:r>
                        <a:rPr kumimoji="1" lang="en-US" altLang="ja-JP" sz="700" dirty="0" smtClean="0">
                          <a:solidFill>
                            <a:schemeClr val="tx1"/>
                          </a:solidFill>
                          <a:latin typeface="Meiryo UI" pitchFamily="50" charset="-128"/>
                          <a:ea typeface="Meiryo UI" pitchFamily="50" charset="-128"/>
                          <a:cs typeface="Meiryo UI" pitchFamily="50" charset="-128"/>
                        </a:rPr>
                        <a:t>B</a:t>
                      </a:r>
                      <a:r>
                        <a:rPr kumimoji="1" lang="ja-JP" altLang="en-US" sz="700" dirty="0" smtClean="0">
                          <a:solidFill>
                            <a:schemeClr val="tx1"/>
                          </a:solidFill>
                          <a:latin typeface="Meiryo UI" pitchFamily="50" charset="-128"/>
                          <a:ea typeface="Meiryo UI" pitchFamily="50" charset="-128"/>
                          <a:cs typeface="Meiryo UI" pitchFamily="50" charset="-128"/>
                        </a:rPr>
                        <a:t>案</a:t>
                      </a:r>
                      <a:endParaRPr kumimoji="1" lang="ja-JP" altLang="en-US" sz="70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en-US" altLang="ja-JP" sz="700" dirty="0" smtClean="0">
                          <a:solidFill>
                            <a:schemeClr val="tx1"/>
                          </a:solidFill>
                          <a:latin typeface="Meiryo UI" pitchFamily="50" charset="-128"/>
                          <a:ea typeface="Meiryo UI" pitchFamily="50" charset="-128"/>
                          <a:cs typeface="Meiryo UI" pitchFamily="50" charset="-128"/>
                        </a:rPr>
                        <a:t>6</a:t>
                      </a:r>
                      <a:r>
                        <a:rPr kumimoji="1" lang="ja-JP" altLang="en-US" sz="700" dirty="0" smtClean="0">
                          <a:solidFill>
                            <a:schemeClr val="tx1"/>
                          </a:solidFill>
                          <a:latin typeface="Meiryo UI" pitchFamily="50" charset="-128"/>
                          <a:ea typeface="Meiryo UI" pitchFamily="50" charset="-128"/>
                          <a:cs typeface="Meiryo UI" pitchFamily="50" charset="-128"/>
                        </a:rPr>
                        <a:t>区</a:t>
                      </a:r>
                      <a:r>
                        <a:rPr kumimoji="1" lang="en-US" altLang="ja-JP" sz="700" dirty="0" smtClean="0">
                          <a:solidFill>
                            <a:schemeClr val="tx1"/>
                          </a:solidFill>
                          <a:latin typeface="Meiryo UI" pitchFamily="50" charset="-128"/>
                          <a:ea typeface="Meiryo UI" pitchFamily="50" charset="-128"/>
                          <a:cs typeface="Meiryo UI" pitchFamily="50" charset="-128"/>
                        </a:rPr>
                        <a:t>C</a:t>
                      </a:r>
                      <a:r>
                        <a:rPr kumimoji="1" lang="ja-JP" altLang="en-US" sz="700" dirty="0" smtClean="0">
                          <a:solidFill>
                            <a:schemeClr val="tx1"/>
                          </a:solidFill>
                          <a:latin typeface="Meiryo UI" pitchFamily="50" charset="-128"/>
                          <a:ea typeface="Meiryo UI" pitchFamily="50" charset="-128"/>
                          <a:cs typeface="Meiryo UI" pitchFamily="50" charset="-128"/>
                        </a:rPr>
                        <a:t>案</a:t>
                      </a:r>
                      <a:endParaRPr kumimoji="1" lang="ja-JP" altLang="en-US" sz="70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en-US" altLang="ja-JP" sz="700" dirty="0" smtClean="0">
                          <a:solidFill>
                            <a:schemeClr val="tx1"/>
                          </a:solidFill>
                          <a:latin typeface="Meiryo UI" pitchFamily="50" charset="-128"/>
                          <a:ea typeface="Meiryo UI" pitchFamily="50" charset="-128"/>
                          <a:cs typeface="Meiryo UI" pitchFamily="50" charset="-128"/>
                        </a:rPr>
                        <a:t>6</a:t>
                      </a:r>
                      <a:r>
                        <a:rPr kumimoji="1" lang="ja-JP" altLang="en-US" sz="700" dirty="0" smtClean="0">
                          <a:solidFill>
                            <a:schemeClr val="tx1"/>
                          </a:solidFill>
                          <a:latin typeface="Meiryo UI" pitchFamily="50" charset="-128"/>
                          <a:ea typeface="Meiryo UI" pitchFamily="50" charset="-128"/>
                          <a:cs typeface="Meiryo UI" pitchFamily="50" charset="-128"/>
                        </a:rPr>
                        <a:t>区</a:t>
                      </a:r>
                      <a:r>
                        <a:rPr kumimoji="1" lang="en-US" altLang="ja-JP" sz="700" dirty="0" smtClean="0">
                          <a:solidFill>
                            <a:schemeClr val="tx1"/>
                          </a:solidFill>
                          <a:latin typeface="Meiryo UI" pitchFamily="50" charset="-128"/>
                          <a:ea typeface="Meiryo UI" pitchFamily="50" charset="-128"/>
                          <a:cs typeface="Meiryo UI" pitchFamily="50" charset="-128"/>
                        </a:rPr>
                        <a:t>D</a:t>
                      </a:r>
                      <a:r>
                        <a:rPr kumimoji="1" lang="ja-JP" altLang="en-US" sz="700" dirty="0" smtClean="0">
                          <a:solidFill>
                            <a:schemeClr val="tx1"/>
                          </a:solidFill>
                          <a:latin typeface="Meiryo UI" pitchFamily="50" charset="-128"/>
                          <a:ea typeface="Meiryo UI" pitchFamily="50" charset="-128"/>
                          <a:cs typeface="Meiryo UI" pitchFamily="50" charset="-128"/>
                        </a:rPr>
                        <a:t>案</a:t>
                      </a:r>
                      <a:endParaRPr kumimoji="1" lang="ja-JP" altLang="en-US" sz="70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en-US" altLang="ja-JP" sz="700" dirty="0" smtClean="0">
                          <a:solidFill>
                            <a:schemeClr val="tx1"/>
                          </a:solidFill>
                          <a:latin typeface="Meiryo UI" pitchFamily="50" charset="-128"/>
                          <a:ea typeface="Meiryo UI" pitchFamily="50" charset="-128"/>
                          <a:cs typeface="Meiryo UI" pitchFamily="50" charset="-128"/>
                        </a:rPr>
                        <a:t>4</a:t>
                      </a:r>
                      <a:r>
                        <a:rPr kumimoji="1" lang="ja-JP" altLang="en-US" sz="700" dirty="0" smtClean="0">
                          <a:solidFill>
                            <a:schemeClr val="tx1"/>
                          </a:solidFill>
                          <a:latin typeface="Meiryo UI" pitchFamily="50" charset="-128"/>
                          <a:ea typeface="Meiryo UI" pitchFamily="50" charset="-128"/>
                          <a:cs typeface="Meiryo UI" pitchFamily="50" charset="-128"/>
                        </a:rPr>
                        <a:t>区</a:t>
                      </a:r>
                      <a:r>
                        <a:rPr kumimoji="1" lang="en-US" altLang="ja-JP" sz="700" dirty="0" smtClean="0">
                          <a:solidFill>
                            <a:schemeClr val="tx1"/>
                          </a:solidFill>
                          <a:latin typeface="Meiryo UI" pitchFamily="50" charset="-128"/>
                          <a:ea typeface="Meiryo UI" pitchFamily="50" charset="-128"/>
                          <a:cs typeface="Meiryo UI" pitchFamily="50" charset="-128"/>
                        </a:rPr>
                        <a:t>A</a:t>
                      </a:r>
                      <a:r>
                        <a:rPr kumimoji="1" lang="ja-JP" altLang="en-US" sz="700" dirty="0" smtClean="0">
                          <a:solidFill>
                            <a:schemeClr val="tx1"/>
                          </a:solidFill>
                          <a:latin typeface="Meiryo UI" pitchFamily="50" charset="-128"/>
                          <a:ea typeface="Meiryo UI" pitchFamily="50" charset="-128"/>
                          <a:cs typeface="Meiryo UI" pitchFamily="50" charset="-128"/>
                        </a:rPr>
                        <a:t>案</a:t>
                      </a:r>
                      <a:endParaRPr kumimoji="1" lang="ja-JP" altLang="en-US" sz="70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en-US" altLang="ja-JP" sz="700" dirty="0" smtClean="0">
                          <a:solidFill>
                            <a:schemeClr val="tx1"/>
                          </a:solidFill>
                          <a:latin typeface="Meiryo UI" pitchFamily="50" charset="-128"/>
                          <a:ea typeface="Meiryo UI" pitchFamily="50" charset="-128"/>
                          <a:cs typeface="Meiryo UI" pitchFamily="50" charset="-128"/>
                        </a:rPr>
                        <a:t>4</a:t>
                      </a:r>
                      <a:r>
                        <a:rPr kumimoji="1" lang="ja-JP" altLang="en-US" sz="700" dirty="0" smtClean="0">
                          <a:solidFill>
                            <a:schemeClr val="tx1"/>
                          </a:solidFill>
                          <a:latin typeface="Meiryo UI" pitchFamily="50" charset="-128"/>
                          <a:ea typeface="Meiryo UI" pitchFamily="50" charset="-128"/>
                          <a:cs typeface="Meiryo UI" pitchFamily="50" charset="-128"/>
                        </a:rPr>
                        <a:t>区</a:t>
                      </a:r>
                      <a:r>
                        <a:rPr kumimoji="1" lang="en-US" altLang="ja-JP" sz="700" dirty="0" smtClean="0">
                          <a:solidFill>
                            <a:schemeClr val="tx1"/>
                          </a:solidFill>
                          <a:latin typeface="Meiryo UI" pitchFamily="50" charset="-128"/>
                          <a:ea typeface="Meiryo UI" pitchFamily="50" charset="-128"/>
                          <a:cs typeface="Meiryo UI" pitchFamily="50" charset="-128"/>
                        </a:rPr>
                        <a:t>B</a:t>
                      </a:r>
                      <a:r>
                        <a:rPr kumimoji="1" lang="ja-JP" altLang="en-US" sz="700" dirty="0" smtClean="0">
                          <a:solidFill>
                            <a:schemeClr val="tx1"/>
                          </a:solidFill>
                          <a:latin typeface="Meiryo UI" pitchFamily="50" charset="-128"/>
                          <a:ea typeface="Meiryo UI" pitchFamily="50" charset="-128"/>
                          <a:cs typeface="Meiryo UI" pitchFamily="50" charset="-128"/>
                        </a:rPr>
                        <a:t>案</a:t>
                      </a:r>
                      <a:endParaRPr kumimoji="1" lang="ja-JP" altLang="en-US" sz="70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en-US" altLang="ja-JP" sz="700" dirty="0" smtClean="0">
                          <a:solidFill>
                            <a:schemeClr val="tx1"/>
                          </a:solidFill>
                          <a:latin typeface="Meiryo UI" pitchFamily="50" charset="-128"/>
                          <a:ea typeface="Meiryo UI" pitchFamily="50" charset="-128"/>
                          <a:cs typeface="Meiryo UI" pitchFamily="50" charset="-128"/>
                        </a:rPr>
                        <a:t>6</a:t>
                      </a:r>
                      <a:r>
                        <a:rPr kumimoji="1" lang="ja-JP" altLang="en-US" sz="700" dirty="0" smtClean="0">
                          <a:solidFill>
                            <a:schemeClr val="tx1"/>
                          </a:solidFill>
                          <a:latin typeface="Meiryo UI" pitchFamily="50" charset="-128"/>
                          <a:ea typeface="Meiryo UI" pitchFamily="50" charset="-128"/>
                          <a:cs typeface="Meiryo UI" pitchFamily="50" charset="-128"/>
                        </a:rPr>
                        <a:t>区</a:t>
                      </a:r>
                      <a:r>
                        <a:rPr kumimoji="1" lang="en-US" altLang="ja-JP" sz="700" dirty="0" smtClean="0">
                          <a:solidFill>
                            <a:schemeClr val="tx1"/>
                          </a:solidFill>
                          <a:latin typeface="Meiryo UI" pitchFamily="50" charset="-128"/>
                          <a:ea typeface="Meiryo UI" pitchFamily="50" charset="-128"/>
                          <a:cs typeface="Meiryo UI" pitchFamily="50" charset="-128"/>
                        </a:rPr>
                        <a:t>C</a:t>
                      </a:r>
                      <a:r>
                        <a:rPr kumimoji="1" lang="ja-JP" altLang="en-US" sz="700" dirty="0" smtClean="0">
                          <a:solidFill>
                            <a:schemeClr val="tx1"/>
                          </a:solidFill>
                          <a:latin typeface="Meiryo UI" pitchFamily="50" charset="-128"/>
                          <a:ea typeface="Meiryo UI" pitchFamily="50" charset="-128"/>
                          <a:cs typeface="Meiryo UI" pitchFamily="50" charset="-128"/>
                        </a:rPr>
                        <a:t>案</a:t>
                      </a:r>
                      <a:endParaRPr kumimoji="1" lang="ja-JP" altLang="en-US" sz="70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en-US" altLang="ja-JP" sz="700" dirty="0" smtClean="0">
                          <a:solidFill>
                            <a:schemeClr val="tx1"/>
                          </a:solidFill>
                          <a:latin typeface="Meiryo UI" pitchFamily="50" charset="-128"/>
                          <a:ea typeface="Meiryo UI" pitchFamily="50" charset="-128"/>
                          <a:cs typeface="Meiryo UI" pitchFamily="50" charset="-128"/>
                        </a:rPr>
                        <a:t>6</a:t>
                      </a:r>
                      <a:r>
                        <a:rPr kumimoji="1" lang="ja-JP" altLang="en-US" sz="700" dirty="0" smtClean="0">
                          <a:solidFill>
                            <a:schemeClr val="tx1"/>
                          </a:solidFill>
                          <a:latin typeface="Meiryo UI" pitchFamily="50" charset="-128"/>
                          <a:ea typeface="Meiryo UI" pitchFamily="50" charset="-128"/>
                          <a:cs typeface="Meiryo UI" pitchFamily="50" charset="-128"/>
                        </a:rPr>
                        <a:t>区</a:t>
                      </a:r>
                      <a:r>
                        <a:rPr kumimoji="1" lang="en-US" altLang="ja-JP" sz="700" dirty="0" smtClean="0">
                          <a:solidFill>
                            <a:schemeClr val="tx1"/>
                          </a:solidFill>
                          <a:latin typeface="Meiryo UI" pitchFamily="50" charset="-128"/>
                          <a:ea typeface="Meiryo UI" pitchFamily="50" charset="-128"/>
                          <a:cs typeface="Meiryo UI" pitchFamily="50" charset="-128"/>
                        </a:rPr>
                        <a:t>D</a:t>
                      </a:r>
                      <a:r>
                        <a:rPr kumimoji="1" lang="ja-JP" altLang="en-US" sz="700" dirty="0" smtClean="0">
                          <a:solidFill>
                            <a:schemeClr val="tx1"/>
                          </a:solidFill>
                          <a:latin typeface="Meiryo UI" pitchFamily="50" charset="-128"/>
                          <a:ea typeface="Meiryo UI" pitchFamily="50" charset="-128"/>
                          <a:cs typeface="Meiryo UI" pitchFamily="50" charset="-128"/>
                        </a:rPr>
                        <a:t>案</a:t>
                      </a:r>
                      <a:endParaRPr kumimoji="1" lang="ja-JP" altLang="en-US" sz="70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en-US" altLang="ja-JP" sz="700" dirty="0" smtClean="0">
                          <a:solidFill>
                            <a:schemeClr val="tx1"/>
                          </a:solidFill>
                          <a:latin typeface="Meiryo UI" pitchFamily="50" charset="-128"/>
                          <a:ea typeface="Meiryo UI" pitchFamily="50" charset="-128"/>
                          <a:cs typeface="Meiryo UI" pitchFamily="50" charset="-128"/>
                        </a:rPr>
                        <a:t>4</a:t>
                      </a:r>
                      <a:r>
                        <a:rPr kumimoji="1" lang="ja-JP" altLang="en-US" sz="700" dirty="0" smtClean="0">
                          <a:solidFill>
                            <a:schemeClr val="tx1"/>
                          </a:solidFill>
                          <a:latin typeface="Meiryo UI" pitchFamily="50" charset="-128"/>
                          <a:ea typeface="Meiryo UI" pitchFamily="50" charset="-128"/>
                          <a:cs typeface="Meiryo UI" pitchFamily="50" charset="-128"/>
                        </a:rPr>
                        <a:t>区</a:t>
                      </a:r>
                      <a:r>
                        <a:rPr kumimoji="1" lang="en-US" altLang="ja-JP" sz="700" dirty="0" smtClean="0">
                          <a:solidFill>
                            <a:schemeClr val="tx1"/>
                          </a:solidFill>
                          <a:latin typeface="Meiryo UI" pitchFamily="50" charset="-128"/>
                          <a:ea typeface="Meiryo UI" pitchFamily="50" charset="-128"/>
                          <a:cs typeface="Meiryo UI" pitchFamily="50" charset="-128"/>
                        </a:rPr>
                        <a:t>A</a:t>
                      </a:r>
                      <a:r>
                        <a:rPr kumimoji="1" lang="ja-JP" altLang="en-US" sz="700" dirty="0" smtClean="0">
                          <a:solidFill>
                            <a:schemeClr val="tx1"/>
                          </a:solidFill>
                          <a:latin typeface="Meiryo UI" pitchFamily="50" charset="-128"/>
                          <a:ea typeface="Meiryo UI" pitchFamily="50" charset="-128"/>
                          <a:cs typeface="Meiryo UI" pitchFamily="50" charset="-128"/>
                        </a:rPr>
                        <a:t>案</a:t>
                      </a:r>
                      <a:endParaRPr kumimoji="1" lang="ja-JP" altLang="en-US" sz="70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en-US" altLang="ja-JP" sz="700" dirty="0" smtClean="0">
                          <a:solidFill>
                            <a:schemeClr val="tx1"/>
                          </a:solidFill>
                          <a:latin typeface="Meiryo UI" pitchFamily="50" charset="-128"/>
                          <a:ea typeface="Meiryo UI" pitchFamily="50" charset="-128"/>
                          <a:cs typeface="Meiryo UI" pitchFamily="50" charset="-128"/>
                        </a:rPr>
                        <a:t>4</a:t>
                      </a:r>
                      <a:r>
                        <a:rPr kumimoji="1" lang="ja-JP" altLang="en-US" sz="700" dirty="0" smtClean="0">
                          <a:solidFill>
                            <a:schemeClr val="tx1"/>
                          </a:solidFill>
                          <a:latin typeface="Meiryo UI" pitchFamily="50" charset="-128"/>
                          <a:ea typeface="Meiryo UI" pitchFamily="50" charset="-128"/>
                          <a:cs typeface="Meiryo UI" pitchFamily="50" charset="-128"/>
                        </a:rPr>
                        <a:t>区</a:t>
                      </a:r>
                      <a:r>
                        <a:rPr kumimoji="1" lang="en-US" altLang="ja-JP" sz="700" dirty="0" smtClean="0">
                          <a:solidFill>
                            <a:schemeClr val="tx1"/>
                          </a:solidFill>
                          <a:latin typeface="Meiryo UI" pitchFamily="50" charset="-128"/>
                          <a:ea typeface="Meiryo UI" pitchFamily="50" charset="-128"/>
                          <a:cs typeface="Meiryo UI" pitchFamily="50" charset="-128"/>
                        </a:rPr>
                        <a:t>B</a:t>
                      </a:r>
                      <a:r>
                        <a:rPr kumimoji="1" lang="ja-JP" altLang="en-US" sz="700" dirty="0" smtClean="0">
                          <a:solidFill>
                            <a:schemeClr val="tx1"/>
                          </a:solidFill>
                          <a:latin typeface="Meiryo UI" pitchFamily="50" charset="-128"/>
                          <a:ea typeface="Meiryo UI" pitchFamily="50" charset="-128"/>
                          <a:cs typeface="Meiryo UI" pitchFamily="50" charset="-128"/>
                        </a:rPr>
                        <a:t>案</a:t>
                      </a:r>
                      <a:endParaRPr kumimoji="1" lang="ja-JP" altLang="en-US" sz="70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en-US" altLang="ja-JP" sz="700" dirty="0" smtClean="0">
                          <a:solidFill>
                            <a:schemeClr val="tx1"/>
                          </a:solidFill>
                          <a:latin typeface="Meiryo UI" pitchFamily="50" charset="-128"/>
                          <a:ea typeface="Meiryo UI" pitchFamily="50" charset="-128"/>
                          <a:cs typeface="Meiryo UI" pitchFamily="50" charset="-128"/>
                        </a:rPr>
                        <a:t>6</a:t>
                      </a:r>
                      <a:r>
                        <a:rPr kumimoji="1" lang="ja-JP" altLang="en-US" sz="700" dirty="0" smtClean="0">
                          <a:solidFill>
                            <a:schemeClr val="tx1"/>
                          </a:solidFill>
                          <a:latin typeface="Meiryo UI" pitchFamily="50" charset="-128"/>
                          <a:ea typeface="Meiryo UI" pitchFamily="50" charset="-128"/>
                          <a:cs typeface="Meiryo UI" pitchFamily="50" charset="-128"/>
                        </a:rPr>
                        <a:t>区</a:t>
                      </a:r>
                      <a:r>
                        <a:rPr kumimoji="1" lang="en-US" altLang="ja-JP" sz="700" dirty="0" smtClean="0">
                          <a:solidFill>
                            <a:schemeClr val="tx1"/>
                          </a:solidFill>
                          <a:latin typeface="Meiryo UI" pitchFamily="50" charset="-128"/>
                          <a:ea typeface="Meiryo UI" pitchFamily="50" charset="-128"/>
                          <a:cs typeface="Meiryo UI" pitchFamily="50" charset="-128"/>
                        </a:rPr>
                        <a:t>C</a:t>
                      </a:r>
                      <a:r>
                        <a:rPr kumimoji="1" lang="ja-JP" altLang="en-US" sz="700" dirty="0" smtClean="0">
                          <a:solidFill>
                            <a:schemeClr val="tx1"/>
                          </a:solidFill>
                          <a:latin typeface="Meiryo UI" pitchFamily="50" charset="-128"/>
                          <a:ea typeface="Meiryo UI" pitchFamily="50" charset="-128"/>
                          <a:cs typeface="Meiryo UI" pitchFamily="50" charset="-128"/>
                        </a:rPr>
                        <a:t>案</a:t>
                      </a:r>
                      <a:endParaRPr kumimoji="1" lang="ja-JP" altLang="en-US" sz="70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en-US" altLang="ja-JP" sz="700" dirty="0" smtClean="0">
                          <a:solidFill>
                            <a:schemeClr val="tx1"/>
                          </a:solidFill>
                          <a:latin typeface="Meiryo UI" pitchFamily="50" charset="-128"/>
                          <a:ea typeface="Meiryo UI" pitchFamily="50" charset="-128"/>
                          <a:cs typeface="Meiryo UI" pitchFamily="50" charset="-128"/>
                        </a:rPr>
                        <a:t>6</a:t>
                      </a:r>
                      <a:r>
                        <a:rPr kumimoji="1" lang="ja-JP" altLang="en-US" sz="700" dirty="0" smtClean="0">
                          <a:solidFill>
                            <a:schemeClr val="tx1"/>
                          </a:solidFill>
                          <a:latin typeface="Meiryo UI" pitchFamily="50" charset="-128"/>
                          <a:ea typeface="Meiryo UI" pitchFamily="50" charset="-128"/>
                          <a:cs typeface="Meiryo UI" pitchFamily="50" charset="-128"/>
                        </a:rPr>
                        <a:t>区</a:t>
                      </a:r>
                      <a:r>
                        <a:rPr kumimoji="1" lang="en-US" altLang="ja-JP" sz="700" dirty="0" smtClean="0">
                          <a:solidFill>
                            <a:schemeClr val="tx1"/>
                          </a:solidFill>
                          <a:latin typeface="Meiryo UI" pitchFamily="50" charset="-128"/>
                          <a:ea typeface="Meiryo UI" pitchFamily="50" charset="-128"/>
                          <a:cs typeface="Meiryo UI" pitchFamily="50" charset="-128"/>
                        </a:rPr>
                        <a:t>D</a:t>
                      </a:r>
                      <a:r>
                        <a:rPr kumimoji="1" lang="ja-JP" altLang="en-US" sz="700" dirty="0" smtClean="0">
                          <a:solidFill>
                            <a:schemeClr val="tx1"/>
                          </a:solidFill>
                          <a:latin typeface="Meiryo UI" pitchFamily="50" charset="-128"/>
                          <a:ea typeface="Meiryo UI" pitchFamily="50" charset="-128"/>
                          <a:cs typeface="Meiryo UI" pitchFamily="50" charset="-128"/>
                        </a:rPr>
                        <a:t>案</a:t>
                      </a:r>
                      <a:endParaRPr kumimoji="1" lang="ja-JP" altLang="en-US" sz="70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26205">
                <a:tc>
                  <a:txBody>
                    <a:bodyPr/>
                    <a:lstStyle/>
                    <a:p>
                      <a:pPr algn="ctr"/>
                      <a:r>
                        <a:rPr kumimoji="1" lang="ja-JP" altLang="en-US" sz="1050" dirty="0" smtClean="0">
                          <a:latin typeface="Meiryo UI" pitchFamily="50" charset="-128"/>
                          <a:ea typeface="Meiryo UI" pitchFamily="50" charset="-128"/>
                          <a:cs typeface="Meiryo UI" pitchFamily="50" charset="-128"/>
                        </a:rPr>
                        <a:t>改革効果額（未反映分）</a:t>
                      </a:r>
                      <a:endParaRPr kumimoji="1" lang="ja-JP" altLang="en-US" sz="1050" dirty="0">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tcPr>
                </a:tc>
                <a:tc>
                  <a:txBody>
                    <a:bodyPr/>
                    <a:lstStyle/>
                    <a:p>
                      <a:pPr algn="ctr"/>
                      <a:r>
                        <a:rPr kumimoji="1" lang="en-US" altLang="ja-JP" sz="1000" dirty="0" smtClean="0">
                          <a:solidFill>
                            <a:schemeClr val="tx1"/>
                          </a:solidFill>
                          <a:latin typeface="Meiryo UI" pitchFamily="50" charset="-128"/>
                          <a:ea typeface="Meiryo UI" pitchFamily="50" charset="-128"/>
                          <a:cs typeface="Meiryo UI" pitchFamily="50" charset="-128"/>
                        </a:rPr>
                        <a:t>2</a:t>
                      </a:r>
                      <a:endParaRPr kumimoji="1" lang="ja-JP" altLang="en-US" sz="100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tcPr>
                </a:tc>
                <a:tc gridSpan="4">
                  <a:txBody>
                    <a:bodyPr/>
                    <a:lstStyle/>
                    <a:p>
                      <a:pPr algn="ctr"/>
                      <a:r>
                        <a:rPr kumimoji="1" lang="en-US" altLang="ja-JP" sz="1000" dirty="0" smtClean="0">
                          <a:solidFill>
                            <a:schemeClr val="tx1"/>
                          </a:solidFill>
                          <a:latin typeface="Meiryo UI" pitchFamily="50" charset="-128"/>
                          <a:ea typeface="Meiryo UI" pitchFamily="50" charset="-128"/>
                          <a:cs typeface="Meiryo UI" pitchFamily="50" charset="-128"/>
                        </a:rPr>
                        <a:t>71</a:t>
                      </a:r>
                      <a:endParaRPr kumimoji="1" lang="ja-JP" altLang="en-US" sz="100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tcPr>
                </a:tc>
                <a:tc hMerge="1">
                  <a:txBody>
                    <a:bodyPr/>
                    <a:lstStyle/>
                    <a:p>
                      <a:endParaRPr kumimoji="1" lang="ja-JP" altLang="en-US"/>
                    </a:p>
                  </a:txBody>
                  <a:tcPr/>
                </a:tc>
                <a:tc hMerge="1">
                  <a:txBody>
                    <a:bodyPr/>
                    <a:lstStyle/>
                    <a:p>
                      <a:pPr algn="ctr"/>
                      <a:endParaRPr kumimoji="1" lang="ja-JP" altLang="en-US" sz="105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tcPr>
                </a:tc>
                <a:tc hMerge="1">
                  <a:txBody>
                    <a:bodyPr/>
                    <a:lstStyle/>
                    <a:p>
                      <a:pPr algn="ctr"/>
                      <a:endParaRPr kumimoji="1" lang="ja-JP" altLang="en-US" sz="105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tcPr>
                </a:tc>
                <a:tc gridSpan="4">
                  <a:txBody>
                    <a:bodyPr/>
                    <a:lstStyle/>
                    <a:p>
                      <a:pPr algn="ctr"/>
                      <a:r>
                        <a:rPr kumimoji="1" lang="en-US" altLang="ja-JP" sz="1000" dirty="0" smtClean="0">
                          <a:solidFill>
                            <a:schemeClr val="tx1"/>
                          </a:solidFill>
                          <a:latin typeface="Meiryo UI" pitchFamily="50" charset="-128"/>
                          <a:ea typeface="Meiryo UI" pitchFamily="50" charset="-128"/>
                          <a:cs typeface="Meiryo UI" pitchFamily="50" charset="-128"/>
                        </a:rPr>
                        <a:t>70</a:t>
                      </a:r>
                      <a:endParaRPr kumimoji="1" lang="ja-JP" altLang="en-US" sz="100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000" dirty="0" smtClean="0">
                          <a:solidFill>
                            <a:schemeClr val="tx1"/>
                          </a:solidFill>
                          <a:latin typeface="Meiryo UI" pitchFamily="50" charset="-128"/>
                          <a:ea typeface="Meiryo UI" pitchFamily="50" charset="-128"/>
                          <a:cs typeface="Meiryo UI" pitchFamily="50" charset="-128"/>
                        </a:rPr>
                        <a:t>75</a:t>
                      </a:r>
                      <a:endParaRPr kumimoji="1" lang="ja-JP" altLang="en-US" sz="100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26205">
                <a:tc>
                  <a:txBody>
                    <a:bodyPr/>
                    <a:lstStyle/>
                    <a:p>
                      <a:pPr algn="ctr"/>
                      <a:r>
                        <a:rPr kumimoji="1" lang="ja-JP" altLang="en-US" sz="1050" dirty="0" smtClean="0">
                          <a:latin typeface="Meiryo UI" pitchFamily="50" charset="-128"/>
                          <a:ea typeface="Meiryo UI" pitchFamily="50" charset="-128"/>
                          <a:cs typeface="Meiryo UI" pitchFamily="50" charset="-128"/>
                        </a:rPr>
                        <a:t>組織体制の影響額</a:t>
                      </a:r>
                      <a:endParaRPr kumimoji="1" lang="ja-JP" altLang="en-US" sz="1050" dirty="0">
                        <a:latin typeface="Meiryo UI" pitchFamily="50" charset="-128"/>
                        <a:ea typeface="Meiryo UI" pitchFamily="50" charset="-128"/>
                        <a:cs typeface="Meiryo UI" pitchFamily="50" charset="-128"/>
                      </a:endParaRPr>
                    </a:p>
                  </a:txBody>
                  <a:tcPr/>
                </a:tc>
                <a:tc>
                  <a:txBody>
                    <a:bodyPr/>
                    <a:lstStyle/>
                    <a:p>
                      <a:pPr algn="ctr"/>
                      <a:r>
                        <a:rPr kumimoji="1" lang="en-US" altLang="ja-JP" sz="1000" dirty="0" smtClean="0">
                          <a:solidFill>
                            <a:schemeClr val="tx1"/>
                          </a:solidFill>
                          <a:latin typeface="Meiryo UI" pitchFamily="50" charset="-128"/>
                          <a:ea typeface="Meiryo UI" pitchFamily="50" charset="-128"/>
                          <a:cs typeface="Meiryo UI" pitchFamily="50" charset="-128"/>
                        </a:rPr>
                        <a:t>-</a:t>
                      </a:r>
                      <a:endParaRPr kumimoji="1" lang="ja-JP" altLang="en-US" sz="1000" dirty="0">
                        <a:solidFill>
                          <a:schemeClr val="tx1"/>
                        </a:solidFill>
                        <a:latin typeface="Meiryo UI" pitchFamily="50" charset="-128"/>
                        <a:ea typeface="Meiryo UI" pitchFamily="50" charset="-128"/>
                        <a:cs typeface="Meiryo UI" pitchFamily="50" charset="-128"/>
                      </a:endParaRPr>
                    </a:p>
                  </a:txBody>
                  <a:tcPr/>
                </a:tc>
                <a:tc gridSpan="4">
                  <a:txBody>
                    <a:bodyPr/>
                    <a:lstStyle/>
                    <a:p>
                      <a:pPr algn="ctr"/>
                      <a:r>
                        <a:rPr kumimoji="1" lang="en-US" altLang="ja-JP" sz="1000" dirty="0" smtClean="0">
                          <a:solidFill>
                            <a:schemeClr val="tx1"/>
                          </a:solidFill>
                          <a:latin typeface="Meiryo UI" pitchFamily="50" charset="-128"/>
                          <a:ea typeface="Meiryo UI" pitchFamily="50" charset="-128"/>
                          <a:cs typeface="Meiryo UI" pitchFamily="50" charset="-128"/>
                        </a:rPr>
                        <a:t>-</a:t>
                      </a:r>
                      <a:endParaRPr kumimoji="1" lang="ja-JP" altLang="en-US" sz="1000" dirty="0">
                        <a:solidFill>
                          <a:schemeClr val="tx1"/>
                        </a:solidFill>
                        <a:latin typeface="Meiryo UI" pitchFamily="50" charset="-128"/>
                        <a:ea typeface="Meiryo UI" pitchFamily="50" charset="-128"/>
                        <a:cs typeface="Meiryo UI" pitchFamily="50" charset="-128"/>
                      </a:endParaRPr>
                    </a:p>
                  </a:txBody>
                  <a:tcPr/>
                </a:tc>
                <a:tc hMerge="1">
                  <a:txBody>
                    <a:bodyPr/>
                    <a:lstStyle/>
                    <a:p>
                      <a:endParaRPr kumimoji="1" lang="ja-JP" altLang="en-US"/>
                    </a:p>
                  </a:txBody>
                  <a:tcPr/>
                </a:tc>
                <a:tc hMerge="1">
                  <a:txBody>
                    <a:bodyPr/>
                    <a:lstStyle/>
                    <a:p>
                      <a:pPr algn="ctr"/>
                      <a:endParaRPr kumimoji="1" lang="ja-JP" altLang="en-US" sz="1050" dirty="0">
                        <a:solidFill>
                          <a:schemeClr val="tx1"/>
                        </a:solidFill>
                        <a:latin typeface="Meiryo UI" pitchFamily="50" charset="-128"/>
                        <a:ea typeface="Meiryo UI" pitchFamily="50" charset="-128"/>
                        <a:cs typeface="Meiryo UI" pitchFamily="50" charset="-128"/>
                      </a:endParaRPr>
                    </a:p>
                  </a:txBody>
                  <a:tcPr/>
                </a:tc>
                <a:tc hMerge="1">
                  <a:txBody>
                    <a:bodyPr/>
                    <a:lstStyle/>
                    <a:p>
                      <a:pPr algn="ctr"/>
                      <a:endParaRPr kumimoji="1" lang="ja-JP" altLang="en-US" sz="1050" dirty="0">
                        <a:solidFill>
                          <a:schemeClr val="tx1"/>
                        </a:solidFill>
                        <a:latin typeface="Meiryo UI" pitchFamily="50" charset="-128"/>
                        <a:ea typeface="Meiryo UI" pitchFamily="50" charset="-128"/>
                        <a:cs typeface="Meiryo UI" pitchFamily="50" charset="-128"/>
                      </a:endParaRPr>
                    </a:p>
                  </a:txBody>
                  <a:tcPr/>
                </a:tc>
                <a:tc gridSpan="2">
                  <a:txBody>
                    <a:bodyP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a:t>
                      </a:r>
                      <a:r>
                        <a:rPr kumimoji="1" lang="en-US" altLang="ja-JP" sz="1000" dirty="0" smtClean="0">
                          <a:solidFill>
                            <a:schemeClr val="tx1"/>
                          </a:solidFill>
                          <a:latin typeface="Meiryo UI" pitchFamily="50" charset="-128"/>
                          <a:ea typeface="Meiryo UI" pitchFamily="50" charset="-128"/>
                          <a:cs typeface="Meiryo UI" pitchFamily="50" charset="-128"/>
                        </a:rPr>
                        <a:t>3</a:t>
                      </a:r>
                      <a:endParaRPr kumimoji="1" lang="ja-JP" altLang="en-US" sz="1000" dirty="0">
                        <a:solidFill>
                          <a:schemeClr val="tx1"/>
                        </a:solidFill>
                        <a:latin typeface="Meiryo UI" pitchFamily="50" charset="-128"/>
                        <a:ea typeface="Meiryo UI" pitchFamily="50" charset="-128"/>
                        <a:cs typeface="Meiryo UI" pitchFamily="50" charset="-128"/>
                      </a:endParaRPr>
                    </a:p>
                  </a:txBody>
                  <a:tcPr/>
                </a:tc>
                <a:tc hMerge="1">
                  <a:txBody>
                    <a:bodyPr/>
                    <a:lstStyle/>
                    <a:p>
                      <a:endParaRPr kumimoji="1" lang="ja-JP" altLang="en-US"/>
                    </a:p>
                  </a:txBody>
                  <a:tcPr/>
                </a:tc>
                <a:tc gridSpan="2">
                  <a:txBody>
                    <a:bodyP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a:t>
                      </a:r>
                      <a:r>
                        <a:rPr kumimoji="1" lang="en-US" altLang="ja-JP" sz="1000" dirty="0" smtClean="0">
                          <a:solidFill>
                            <a:schemeClr val="tx1"/>
                          </a:solidFill>
                          <a:latin typeface="Meiryo UI" pitchFamily="50" charset="-128"/>
                          <a:ea typeface="Meiryo UI" pitchFamily="50" charset="-128"/>
                          <a:cs typeface="Meiryo UI" pitchFamily="50" charset="-128"/>
                        </a:rPr>
                        <a:t>11</a:t>
                      </a:r>
                      <a:endParaRPr kumimoji="1" lang="ja-JP" altLang="en-US" sz="1000" dirty="0">
                        <a:solidFill>
                          <a:schemeClr val="tx1"/>
                        </a:solidFill>
                        <a:latin typeface="Meiryo UI" pitchFamily="50" charset="-128"/>
                        <a:ea typeface="Meiryo UI" pitchFamily="50" charset="-128"/>
                        <a:cs typeface="Meiryo UI" pitchFamily="50" charset="-128"/>
                      </a:endParaRPr>
                    </a:p>
                  </a:txBody>
                  <a:tcPr/>
                </a:tc>
                <a:tc hMerge="1">
                  <a:txBody>
                    <a:bodyPr/>
                    <a:lstStyle/>
                    <a:p>
                      <a:endParaRPr kumimoji="1" lang="ja-JP" altLang="en-US"/>
                    </a:p>
                  </a:txBody>
                  <a:tcPr/>
                </a:tc>
                <a:tc gridSpan="2">
                  <a:txBody>
                    <a:bodyP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a:t>
                      </a:r>
                      <a:r>
                        <a:rPr kumimoji="1" lang="en-US" altLang="ja-JP" sz="1000" dirty="0" smtClean="0">
                          <a:solidFill>
                            <a:schemeClr val="tx1"/>
                          </a:solidFill>
                          <a:latin typeface="Meiryo UI" pitchFamily="50" charset="-128"/>
                          <a:ea typeface="Meiryo UI" pitchFamily="50" charset="-128"/>
                          <a:cs typeface="Meiryo UI" pitchFamily="50" charset="-128"/>
                        </a:rPr>
                        <a:t>6</a:t>
                      </a:r>
                      <a:endParaRPr kumimoji="1" lang="ja-JP" altLang="en-US" sz="1000" dirty="0">
                        <a:solidFill>
                          <a:schemeClr val="tx1"/>
                        </a:solidFill>
                        <a:latin typeface="Meiryo UI" pitchFamily="50" charset="-128"/>
                        <a:ea typeface="Meiryo UI" pitchFamily="50" charset="-128"/>
                        <a:cs typeface="Meiryo UI" pitchFamily="50" charset="-128"/>
                      </a:endParaRPr>
                    </a:p>
                  </a:txBody>
                  <a:tcPr/>
                </a:tc>
                <a:tc hMerge="1">
                  <a:txBody>
                    <a:bodyPr/>
                    <a:lstStyle/>
                    <a:p>
                      <a:endParaRPr kumimoji="1" lang="ja-JP" altLang="en-US"/>
                    </a:p>
                  </a:txBody>
                  <a:tcPr/>
                </a:tc>
                <a:tc gridSpan="2">
                  <a:txBody>
                    <a:bodyP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a:t>
                      </a:r>
                      <a:r>
                        <a:rPr kumimoji="1" lang="en-US" altLang="ja-JP" sz="1000" dirty="0" smtClean="0">
                          <a:solidFill>
                            <a:schemeClr val="tx1"/>
                          </a:solidFill>
                          <a:latin typeface="Meiryo UI" pitchFamily="50" charset="-128"/>
                          <a:ea typeface="Meiryo UI" pitchFamily="50" charset="-128"/>
                          <a:cs typeface="Meiryo UI" pitchFamily="50" charset="-128"/>
                        </a:rPr>
                        <a:t>23</a:t>
                      </a:r>
                      <a:endParaRPr kumimoji="1" lang="ja-JP" altLang="en-US" sz="1000" dirty="0">
                        <a:solidFill>
                          <a:schemeClr val="tx1"/>
                        </a:solidFill>
                        <a:latin typeface="Meiryo UI" pitchFamily="50" charset="-128"/>
                        <a:ea typeface="Meiryo UI" pitchFamily="50" charset="-128"/>
                        <a:cs typeface="Meiryo UI" pitchFamily="50" charset="-128"/>
                      </a:endParaRPr>
                    </a:p>
                  </a:txBody>
                  <a:tcPr/>
                </a:tc>
                <a:tc hMerge="1">
                  <a:txBody>
                    <a:bodyPr/>
                    <a:lstStyle/>
                    <a:p>
                      <a:endParaRPr kumimoji="1" lang="ja-JP" altLang="en-US"/>
                    </a:p>
                  </a:txBody>
                  <a:tcPr/>
                </a:tc>
              </a:tr>
              <a:tr h="226205">
                <a:tc>
                  <a:txBody>
                    <a:bodyPr/>
                    <a:lstStyle/>
                    <a:p>
                      <a:pPr algn="ctr"/>
                      <a:r>
                        <a:rPr kumimoji="1" lang="ja-JP" altLang="en-US" sz="1050" dirty="0" smtClean="0">
                          <a:latin typeface="Meiryo UI" pitchFamily="50" charset="-128"/>
                          <a:ea typeface="Meiryo UI" pitchFamily="50" charset="-128"/>
                          <a:cs typeface="Meiryo UI" pitchFamily="50" charset="-128"/>
                        </a:rPr>
                        <a:t>設置コスト</a:t>
                      </a:r>
                      <a:endParaRPr kumimoji="1" lang="ja-JP" altLang="en-US" sz="1050" dirty="0">
                        <a:latin typeface="Meiryo UI" pitchFamily="50" charset="-128"/>
                        <a:ea typeface="Meiryo UI" pitchFamily="50" charset="-128"/>
                        <a:cs typeface="Meiryo UI" pitchFamily="50" charset="-128"/>
                      </a:endParaRPr>
                    </a:p>
                  </a:txBody>
                  <a:tcPr/>
                </a:tc>
                <a:tc>
                  <a:txBody>
                    <a:bodyPr/>
                    <a:lstStyle/>
                    <a:p>
                      <a:pPr algn="ctr"/>
                      <a:endParaRPr kumimoji="1" lang="ja-JP" altLang="en-US" sz="1000" dirty="0">
                        <a:solidFill>
                          <a:schemeClr val="tx1"/>
                        </a:solidFill>
                        <a:latin typeface="Meiryo UI" pitchFamily="50" charset="-128"/>
                        <a:ea typeface="Meiryo UI" pitchFamily="50" charset="-128"/>
                        <a:cs typeface="Meiryo UI" pitchFamily="50" charset="-128"/>
                      </a:endParaRPr>
                    </a:p>
                  </a:txBody>
                  <a:tcPr/>
                </a:tc>
                <a:tc>
                  <a:txBody>
                    <a:bodyP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a:t>
                      </a:r>
                      <a:r>
                        <a:rPr kumimoji="1" lang="en-US" altLang="ja-JP" sz="1000" dirty="0" smtClean="0">
                          <a:solidFill>
                            <a:schemeClr val="tx1"/>
                          </a:solidFill>
                          <a:latin typeface="Meiryo UI" pitchFamily="50" charset="-128"/>
                          <a:ea typeface="Meiryo UI" pitchFamily="50" charset="-128"/>
                          <a:cs typeface="Meiryo UI" pitchFamily="50" charset="-128"/>
                        </a:rPr>
                        <a:t>39</a:t>
                      </a:r>
                      <a:endParaRPr kumimoji="1" lang="ja-JP" altLang="en-US" sz="1000" dirty="0">
                        <a:solidFill>
                          <a:schemeClr val="tx1"/>
                        </a:solidFill>
                        <a:latin typeface="Meiryo UI" pitchFamily="50" charset="-128"/>
                        <a:ea typeface="Meiryo UI" pitchFamily="50" charset="-128"/>
                        <a:cs typeface="Meiryo UI" pitchFamily="50" charset="-128"/>
                      </a:endParaRPr>
                    </a:p>
                  </a:txBody>
                  <a:tcPr/>
                </a:tc>
                <a:tc>
                  <a:txBody>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40</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43</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44</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a:t>
                      </a:r>
                      <a:r>
                        <a:rPr kumimoji="1" lang="en-US" altLang="ja-JP" sz="1000" dirty="0" smtClean="0">
                          <a:solidFill>
                            <a:schemeClr val="tx1"/>
                          </a:solidFill>
                          <a:latin typeface="Meiryo UI" pitchFamily="50" charset="-128"/>
                          <a:ea typeface="Meiryo UI" pitchFamily="50" charset="-128"/>
                          <a:cs typeface="Meiryo UI" pitchFamily="50" charset="-128"/>
                        </a:rPr>
                        <a:t>90</a:t>
                      </a:r>
                      <a:endParaRPr kumimoji="1" lang="ja-JP" altLang="en-US" sz="1000" dirty="0">
                        <a:solidFill>
                          <a:schemeClr val="tx1"/>
                        </a:solidFill>
                        <a:latin typeface="Meiryo UI" pitchFamily="50" charset="-128"/>
                        <a:ea typeface="Meiryo UI" pitchFamily="50" charset="-128"/>
                        <a:cs typeface="Meiryo UI" pitchFamily="50" charset="-128"/>
                      </a:endParaRPr>
                    </a:p>
                  </a:txBody>
                  <a:tcPr/>
                </a:tc>
                <a:tc>
                  <a:txBody>
                    <a:bodyP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a:t>
                      </a:r>
                      <a:r>
                        <a:rPr kumimoji="1" lang="en-US" altLang="ja-JP" sz="1000" dirty="0" smtClean="0">
                          <a:solidFill>
                            <a:schemeClr val="tx1"/>
                          </a:solidFill>
                          <a:latin typeface="Meiryo UI" pitchFamily="50" charset="-128"/>
                          <a:ea typeface="Meiryo UI" pitchFamily="50" charset="-128"/>
                          <a:cs typeface="Meiryo UI" pitchFamily="50" charset="-128"/>
                        </a:rPr>
                        <a:t>94</a:t>
                      </a:r>
                      <a:endParaRPr kumimoji="1" lang="ja-JP" altLang="en-US" sz="1000" dirty="0">
                        <a:solidFill>
                          <a:schemeClr val="tx1"/>
                        </a:solidFill>
                        <a:latin typeface="Meiryo UI" pitchFamily="50" charset="-128"/>
                        <a:ea typeface="Meiryo UI" pitchFamily="50" charset="-128"/>
                        <a:cs typeface="Meiryo UI" pitchFamily="50" charset="-128"/>
                      </a:endParaRPr>
                    </a:p>
                  </a:txBody>
                  <a:tcPr/>
                </a:tc>
                <a:tc>
                  <a:txBody>
                    <a:bodyP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a:t>
                      </a:r>
                      <a:r>
                        <a:rPr kumimoji="1" lang="en-US" altLang="ja-JP" sz="1000" dirty="0" smtClean="0">
                          <a:solidFill>
                            <a:schemeClr val="tx1"/>
                          </a:solidFill>
                          <a:latin typeface="Meiryo UI" pitchFamily="50" charset="-128"/>
                          <a:ea typeface="Meiryo UI" pitchFamily="50" charset="-128"/>
                          <a:cs typeface="Meiryo UI" pitchFamily="50" charset="-128"/>
                        </a:rPr>
                        <a:t>108</a:t>
                      </a:r>
                      <a:endParaRPr kumimoji="1" lang="ja-JP" altLang="en-US" sz="1000" dirty="0">
                        <a:solidFill>
                          <a:schemeClr val="tx1"/>
                        </a:solidFill>
                        <a:latin typeface="Meiryo UI" pitchFamily="50" charset="-128"/>
                        <a:ea typeface="Meiryo UI" pitchFamily="50" charset="-128"/>
                        <a:cs typeface="Meiryo UI" pitchFamily="50" charset="-128"/>
                      </a:endParaRPr>
                    </a:p>
                  </a:txBody>
                  <a:tcPr/>
                </a:tc>
                <a:tc>
                  <a:txBody>
                    <a:bodyP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a:t>
                      </a:r>
                      <a:r>
                        <a:rPr kumimoji="1" lang="en-US" altLang="ja-JP" sz="1000" dirty="0" smtClean="0">
                          <a:solidFill>
                            <a:schemeClr val="tx1"/>
                          </a:solidFill>
                          <a:latin typeface="Meiryo UI" pitchFamily="50" charset="-128"/>
                          <a:ea typeface="Meiryo UI" pitchFamily="50" charset="-128"/>
                          <a:cs typeface="Meiryo UI" pitchFamily="50" charset="-128"/>
                        </a:rPr>
                        <a:t>112</a:t>
                      </a:r>
                      <a:endParaRPr kumimoji="1" lang="ja-JP" altLang="en-US" sz="1000" dirty="0">
                        <a:solidFill>
                          <a:schemeClr val="tx1"/>
                        </a:solidFill>
                        <a:latin typeface="Meiryo UI" pitchFamily="50" charset="-128"/>
                        <a:ea typeface="Meiryo UI" pitchFamily="50" charset="-128"/>
                        <a:cs typeface="Meiryo UI" pitchFamily="50" charset="-128"/>
                      </a:endParaRPr>
                    </a:p>
                  </a:txBody>
                  <a:tcPr/>
                </a:tc>
                <a:tc>
                  <a:txBody>
                    <a:bodyP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a:t>
                      </a:r>
                      <a:r>
                        <a:rPr kumimoji="1" lang="en-US" altLang="ja-JP" sz="1000" dirty="0" smtClean="0">
                          <a:solidFill>
                            <a:schemeClr val="tx1"/>
                          </a:solidFill>
                          <a:latin typeface="Meiryo UI" pitchFamily="50" charset="-128"/>
                          <a:ea typeface="Meiryo UI" pitchFamily="50" charset="-128"/>
                          <a:cs typeface="Meiryo UI" pitchFamily="50" charset="-128"/>
                        </a:rPr>
                        <a:t>58</a:t>
                      </a:r>
                      <a:endParaRPr kumimoji="1" lang="ja-JP" altLang="en-US" sz="1000" dirty="0">
                        <a:solidFill>
                          <a:schemeClr val="tx1"/>
                        </a:solidFill>
                        <a:latin typeface="Meiryo UI" pitchFamily="50" charset="-128"/>
                        <a:ea typeface="Meiryo UI" pitchFamily="50" charset="-128"/>
                        <a:cs typeface="Meiryo UI" pitchFamily="50" charset="-128"/>
                      </a:endParaRPr>
                    </a:p>
                  </a:txBody>
                  <a:tcPr/>
                </a:tc>
                <a:tc>
                  <a:txBody>
                    <a:bodyP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a:t>
                      </a:r>
                      <a:r>
                        <a:rPr kumimoji="1" lang="en-US" altLang="ja-JP" sz="1000" dirty="0" smtClean="0">
                          <a:solidFill>
                            <a:schemeClr val="tx1"/>
                          </a:solidFill>
                          <a:latin typeface="Meiryo UI" pitchFamily="50" charset="-128"/>
                          <a:ea typeface="Meiryo UI" pitchFamily="50" charset="-128"/>
                          <a:cs typeface="Meiryo UI" pitchFamily="50" charset="-128"/>
                        </a:rPr>
                        <a:t>65</a:t>
                      </a:r>
                      <a:endParaRPr kumimoji="1" lang="ja-JP" altLang="en-US" sz="1000" dirty="0">
                        <a:solidFill>
                          <a:schemeClr val="tx1"/>
                        </a:solidFill>
                        <a:latin typeface="Meiryo UI" pitchFamily="50" charset="-128"/>
                        <a:ea typeface="Meiryo UI" pitchFamily="50" charset="-128"/>
                        <a:cs typeface="Meiryo UI" pitchFamily="50" charset="-128"/>
                      </a:endParaRPr>
                    </a:p>
                  </a:txBody>
                  <a:tcPr/>
                </a:tc>
                <a:tc>
                  <a:txBody>
                    <a:bodyP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a:t>
                      </a:r>
                      <a:r>
                        <a:rPr kumimoji="1" lang="en-US" altLang="ja-JP" sz="1000" dirty="0" smtClean="0">
                          <a:solidFill>
                            <a:schemeClr val="tx1"/>
                          </a:solidFill>
                          <a:latin typeface="Meiryo UI" pitchFamily="50" charset="-128"/>
                          <a:ea typeface="Meiryo UI" pitchFamily="50" charset="-128"/>
                          <a:cs typeface="Meiryo UI" pitchFamily="50" charset="-128"/>
                        </a:rPr>
                        <a:t>78</a:t>
                      </a:r>
                      <a:endParaRPr kumimoji="1" lang="ja-JP" altLang="en-US" sz="1000" dirty="0">
                        <a:solidFill>
                          <a:schemeClr val="tx1"/>
                        </a:solidFill>
                        <a:latin typeface="Meiryo UI" pitchFamily="50" charset="-128"/>
                        <a:ea typeface="Meiryo UI" pitchFamily="50" charset="-128"/>
                        <a:cs typeface="Meiryo UI" pitchFamily="50" charset="-128"/>
                      </a:endParaRPr>
                    </a:p>
                  </a:txBody>
                  <a:tcPr/>
                </a:tc>
                <a:tc>
                  <a:txBody>
                    <a:bodyP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a:t>
                      </a:r>
                      <a:r>
                        <a:rPr kumimoji="1" lang="en-US" altLang="ja-JP" sz="1000" dirty="0" smtClean="0">
                          <a:solidFill>
                            <a:schemeClr val="tx1"/>
                          </a:solidFill>
                          <a:latin typeface="Meiryo UI" pitchFamily="50" charset="-128"/>
                          <a:ea typeface="Meiryo UI" pitchFamily="50" charset="-128"/>
                          <a:cs typeface="Meiryo UI" pitchFamily="50" charset="-128"/>
                        </a:rPr>
                        <a:t>85</a:t>
                      </a:r>
                      <a:endParaRPr kumimoji="1" lang="ja-JP" altLang="en-US" sz="1000" dirty="0">
                        <a:solidFill>
                          <a:schemeClr val="tx1"/>
                        </a:solidFill>
                        <a:latin typeface="Meiryo UI" pitchFamily="50" charset="-128"/>
                        <a:ea typeface="Meiryo UI" pitchFamily="50" charset="-128"/>
                        <a:cs typeface="Meiryo UI" pitchFamily="50" charset="-128"/>
                      </a:endParaRPr>
                    </a:p>
                  </a:txBody>
                  <a:tcPr/>
                </a:tc>
              </a:tr>
              <a:tr h="226205">
                <a:tc>
                  <a:txBody>
                    <a:bodyPr/>
                    <a:lstStyle/>
                    <a:p>
                      <a:pPr algn="ctr"/>
                      <a:r>
                        <a:rPr kumimoji="1" lang="ja-JP" altLang="en-US" sz="1050" b="1" dirty="0" smtClean="0">
                          <a:latin typeface="Meiryo UI" pitchFamily="50" charset="-128"/>
                          <a:ea typeface="Meiryo UI" pitchFamily="50" charset="-128"/>
                          <a:cs typeface="Meiryo UI" pitchFamily="50" charset="-128"/>
                        </a:rPr>
                        <a:t>合計</a:t>
                      </a:r>
                      <a:endParaRPr kumimoji="1" lang="ja-JP" altLang="en-US" sz="1050" b="1" dirty="0">
                        <a:latin typeface="Meiryo UI" pitchFamily="50" charset="-128"/>
                        <a:ea typeface="Meiryo UI" pitchFamily="50" charset="-128"/>
                        <a:cs typeface="Meiryo UI" pitchFamily="50" charset="-128"/>
                      </a:endParaRPr>
                    </a:p>
                  </a:txBody>
                  <a:tcPr>
                    <a:solidFill>
                      <a:schemeClr val="accent6">
                        <a:lumMod val="60000"/>
                        <a:lumOff val="40000"/>
                      </a:schemeClr>
                    </a:solidFill>
                  </a:tcPr>
                </a:tc>
                <a:tc>
                  <a:txBody>
                    <a:bodyPr/>
                    <a:lstStyle/>
                    <a:p>
                      <a:pPr algn="ctr"/>
                      <a:r>
                        <a:rPr kumimoji="1" lang="en-US" altLang="ja-JP" sz="1000" b="1" dirty="0" smtClean="0">
                          <a:solidFill>
                            <a:schemeClr val="tx1"/>
                          </a:solidFill>
                          <a:latin typeface="Meiryo UI" pitchFamily="50" charset="-128"/>
                          <a:ea typeface="Meiryo UI" pitchFamily="50" charset="-128"/>
                          <a:cs typeface="Meiryo UI" pitchFamily="50" charset="-128"/>
                        </a:rPr>
                        <a:t>2</a:t>
                      </a:r>
                      <a:endParaRPr kumimoji="1" lang="ja-JP" altLang="en-US" sz="1000" b="1" dirty="0">
                        <a:solidFill>
                          <a:schemeClr val="tx1"/>
                        </a:solidFill>
                        <a:latin typeface="Meiryo UI" pitchFamily="50" charset="-128"/>
                        <a:ea typeface="Meiryo UI" pitchFamily="50" charset="-128"/>
                        <a:cs typeface="Meiryo UI" pitchFamily="50" charset="-128"/>
                      </a:endParaRPr>
                    </a:p>
                  </a:txBody>
                  <a:tcPr>
                    <a:solidFill>
                      <a:schemeClr val="accent6">
                        <a:lumMod val="60000"/>
                        <a:lumOff val="40000"/>
                      </a:schemeClr>
                    </a:solidFill>
                  </a:tcPr>
                </a:tc>
                <a:tc>
                  <a:txBody>
                    <a:bodyPr/>
                    <a:lstStyle/>
                    <a:p>
                      <a:pPr algn="ctr"/>
                      <a:r>
                        <a:rPr kumimoji="1" lang="en-US" altLang="ja-JP" sz="1000" b="1" dirty="0" smtClean="0">
                          <a:solidFill>
                            <a:schemeClr val="tx1"/>
                          </a:solidFill>
                          <a:latin typeface="Meiryo UI" pitchFamily="50" charset="-128"/>
                          <a:ea typeface="Meiryo UI" pitchFamily="50" charset="-128"/>
                          <a:cs typeface="Meiryo UI" pitchFamily="50" charset="-128"/>
                        </a:rPr>
                        <a:t>31</a:t>
                      </a:r>
                      <a:endParaRPr kumimoji="1" lang="ja-JP" altLang="en-US" sz="1000" b="1" dirty="0">
                        <a:solidFill>
                          <a:schemeClr val="tx1"/>
                        </a:solidFill>
                        <a:latin typeface="Meiryo UI" pitchFamily="50" charset="-128"/>
                        <a:ea typeface="Meiryo UI" pitchFamily="50" charset="-128"/>
                        <a:cs typeface="Meiryo UI" pitchFamily="50" charset="-128"/>
                      </a:endParaRPr>
                    </a:p>
                  </a:txBody>
                  <a:tcPr>
                    <a:solidFill>
                      <a:schemeClr val="accent6">
                        <a:lumMod val="60000"/>
                        <a:lumOff val="40000"/>
                      </a:schemeClr>
                    </a:solidFill>
                  </a:tcPr>
                </a:tc>
                <a:tc>
                  <a:txBody>
                    <a:bodyPr/>
                    <a:lstStyle/>
                    <a:p>
                      <a:pPr algn="ctr"/>
                      <a:r>
                        <a:rPr kumimoji="1" lang="en-US" altLang="ja-JP" sz="1000" b="1" dirty="0" smtClean="0">
                          <a:solidFill>
                            <a:schemeClr val="tx1"/>
                          </a:solidFill>
                          <a:latin typeface="Meiryo UI" pitchFamily="50" charset="-128"/>
                          <a:ea typeface="Meiryo UI" pitchFamily="50" charset="-128"/>
                          <a:cs typeface="Meiryo UI" pitchFamily="50" charset="-128"/>
                        </a:rPr>
                        <a:t>31</a:t>
                      </a:r>
                      <a:endParaRPr kumimoji="1" lang="ja-JP" altLang="en-US" sz="1000" b="1" dirty="0">
                        <a:solidFill>
                          <a:schemeClr val="tx1"/>
                        </a:solidFill>
                        <a:latin typeface="Meiryo UI" pitchFamily="50" charset="-128"/>
                        <a:ea typeface="Meiryo UI" pitchFamily="50" charset="-128"/>
                        <a:cs typeface="Meiryo UI" pitchFamily="50" charset="-128"/>
                      </a:endParaRPr>
                    </a:p>
                  </a:txBody>
                  <a:tcPr>
                    <a:solidFill>
                      <a:schemeClr val="accent6">
                        <a:lumMod val="60000"/>
                        <a:lumOff val="40000"/>
                      </a:schemeClr>
                    </a:solidFill>
                  </a:tcPr>
                </a:tc>
                <a:tc>
                  <a:txBody>
                    <a:bodyPr/>
                    <a:lstStyle/>
                    <a:p>
                      <a:pPr algn="ctr"/>
                      <a:r>
                        <a:rPr kumimoji="1" lang="en-US" altLang="ja-JP" sz="1000" b="1" dirty="0" smtClean="0">
                          <a:solidFill>
                            <a:schemeClr val="tx1"/>
                          </a:solidFill>
                          <a:latin typeface="Meiryo UI" pitchFamily="50" charset="-128"/>
                          <a:ea typeface="Meiryo UI" pitchFamily="50" charset="-128"/>
                          <a:cs typeface="Meiryo UI" pitchFamily="50" charset="-128"/>
                        </a:rPr>
                        <a:t>27</a:t>
                      </a:r>
                      <a:endParaRPr kumimoji="1" lang="ja-JP" altLang="en-US" sz="1000" b="1" dirty="0">
                        <a:solidFill>
                          <a:schemeClr val="tx1"/>
                        </a:solidFill>
                        <a:latin typeface="Meiryo UI" pitchFamily="50" charset="-128"/>
                        <a:ea typeface="Meiryo UI" pitchFamily="50" charset="-128"/>
                        <a:cs typeface="Meiryo UI" pitchFamily="50" charset="-128"/>
                      </a:endParaRPr>
                    </a:p>
                  </a:txBody>
                  <a:tcPr>
                    <a:solidFill>
                      <a:schemeClr val="accent6">
                        <a:lumMod val="60000"/>
                        <a:lumOff val="40000"/>
                      </a:schemeClr>
                    </a:solidFill>
                  </a:tcPr>
                </a:tc>
                <a:tc>
                  <a:txBody>
                    <a:bodyPr/>
                    <a:lstStyle/>
                    <a:p>
                      <a:pPr algn="ctr"/>
                      <a:r>
                        <a:rPr kumimoji="1" lang="en-US" altLang="ja-JP" sz="1000" b="1" dirty="0" smtClean="0">
                          <a:solidFill>
                            <a:schemeClr val="tx1"/>
                          </a:solidFill>
                          <a:latin typeface="Meiryo UI" pitchFamily="50" charset="-128"/>
                          <a:ea typeface="Meiryo UI" pitchFamily="50" charset="-128"/>
                          <a:cs typeface="Meiryo UI" pitchFamily="50" charset="-128"/>
                        </a:rPr>
                        <a:t>27</a:t>
                      </a:r>
                      <a:endParaRPr kumimoji="1" lang="ja-JP" altLang="en-US" sz="1000" b="1" dirty="0">
                        <a:solidFill>
                          <a:schemeClr val="tx1"/>
                        </a:solidFill>
                        <a:latin typeface="Meiryo UI" pitchFamily="50" charset="-128"/>
                        <a:ea typeface="Meiryo UI" pitchFamily="50" charset="-128"/>
                        <a:cs typeface="Meiryo UI" pitchFamily="50" charset="-128"/>
                      </a:endParaRPr>
                    </a:p>
                  </a:txBody>
                  <a:tcPr>
                    <a:solidFill>
                      <a:schemeClr val="accent6">
                        <a:lumMod val="60000"/>
                        <a:lumOff val="40000"/>
                      </a:schemeClr>
                    </a:solidFill>
                  </a:tcPr>
                </a:tc>
                <a:tc>
                  <a:txBody>
                    <a:bodyPr/>
                    <a:lstStyle/>
                    <a:p>
                      <a:pPr algn="ctr"/>
                      <a:r>
                        <a:rPr kumimoji="1" lang="ja-JP" altLang="en-US" sz="1000" b="1" dirty="0" smtClean="0">
                          <a:solidFill>
                            <a:schemeClr val="tx1"/>
                          </a:solidFill>
                          <a:latin typeface="Meiryo UI" pitchFamily="50" charset="-128"/>
                          <a:ea typeface="Meiryo UI" pitchFamily="50" charset="-128"/>
                          <a:cs typeface="Meiryo UI" pitchFamily="50" charset="-128"/>
                        </a:rPr>
                        <a:t>▲</a:t>
                      </a:r>
                      <a:r>
                        <a:rPr kumimoji="1" lang="en-US" altLang="ja-JP" sz="1000" b="1" dirty="0" smtClean="0">
                          <a:solidFill>
                            <a:schemeClr val="tx1"/>
                          </a:solidFill>
                          <a:latin typeface="Meiryo UI" pitchFamily="50" charset="-128"/>
                          <a:ea typeface="Meiryo UI" pitchFamily="50" charset="-128"/>
                          <a:cs typeface="Meiryo UI" pitchFamily="50" charset="-128"/>
                        </a:rPr>
                        <a:t>23</a:t>
                      </a:r>
                      <a:endParaRPr kumimoji="1" lang="ja-JP" altLang="en-US" sz="1000" b="1" dirty="0">
                        <a:solidFill>
                          <a:schemeClr val="tx1"/>
                        </a:solidFill>
                        <a:latin typeface="Meiryo UI" pitchFamily="50" charset="-128"/>
                        <a:ea typeface="Meiryo UI" pitchFamily="50" charset="-128"/>
                        <a:cs typeface="Meiryo UI" pitchFamily="50" charset="-128"/>
                      </a:endParaRPr>
                    </a:p>
                  </a:txBody>
                  <a:tcPr>
                    <a:solidFill>
                      <a:schemeClr val="accent6">
                        <a:lumMod val="60000"/>
                        <a:lumOff val="40000"/>
                      </a:schemeClr>
                    </a:solidFill>
                  </a:tcPr>
                </a:tc>
                <a:tc>
                  <a:txBody>
                    <a:bodyPr/>
                    <a:lstStyle/>
                    <a:p>
                      <a:pPr algn="ctr"/>
                      <a:r>
                        <a:rPr kumimoji="1" lang="ja-JP" altLang="en-US" sz="1000" b="1" dirty="0" smtClean="0">
                          <a:solidFill>
                            <a:schemeClr val="tx1"/>
                          </a:solidFill>
                          <a:latin typeface="Meiryo UI" pitchFamily="50" charset="-128"/>
                          <a:ea typeface="Meiryo UI" pitchFamily="50" charset="-128"/>
                          <a:cs typeface="Meiryo UI" pitchFamily="50" charset="-128"/>
                        </a:rPr>
                        <a:t>▲</a:t>
                      </a:r>
                      <a:r>
                        <a:rPr kumimoji="1" lang="en-US" altLang="ja-JP" sz="1000" b="1" dirty="0" smtClean="0">
                          <a:solidFill>
                            <a:schemeClr val="tx1"/>
                          </a:solidFill>
                          <a:latin typeface="Meiryo UI" pitchFamily="50" charset="-128"/>
                          <a:ea typeface="Meiryo UI" pitchFamily="50" charset="-128"/>
                          <a:cs typeface="Meiryo UI" pitchFamily="50" charset="-128"/>
                        </a:rPr>
                        <a:t>27</a:t>
                      </a:r>
                      <a:endParaRPr kumimoji="1" lang="ja-JP" altLang="en-US" sz="1000" b="1" dirty="0">
                        <a:solidFill>
                          <a:schemeClr val="tx1"/>
                        </a:solidFill>
                        <a:latin typeface="Meiryo UI" pitchFamily="50" charset="-128"/>
                        <a:ea typeface="Meiryo UI" pitchFamily="50" charset="-128"/>
                        <a:cs typeface="Meiryo UI" pitchFamily="50" charset="-128"/>
                      </a:endParaRPr>
                    </a:p>
                  </a:txBody>
                  <a:tcPr>
                    <a:solidFill>
                      <a:schemeClr val="accent6">
                        <a:lumMod val="60000"/>
                        <a:lumOff val="40000"/>
                      </a:schemeClr>
                    </a:solidFill>
                  </a:tcPr>
                </a:tc>
                <a:tc>
                  <a:txBody>
                    <a:bodyPr/>
                    <a:lstStyle/>
                    <a:p>
                      <a:pPr algn="ctr"/>
                      <a:r>
                        <a:rPr kumimoji="1" lang="ja-JP" altLang="en-US" sz="1000" b="1" dirty="0" smtClean="0">
                          <a:solidFill>
                            <a:schemeClr val="tx1"/>
                          </a:solidFill>
                          <a:latin typeface="Meiryo UI" pitchFamily="50" charset="-128"/>
                          <a:ea typeface="Meiryo UI" pitchFamily="50" charset="-128"/>
                          <a:cs typeface="Meiryo UI" pitchFamily="50" charset="-128"/>
                        </a:rPr>
                        <a:t>▲</a:t>
                      </a:r>
                      <a:r>
                        <a:rPr kumimoji="1" lang="en-US" altLang="ja-JP" sz="1000" b="1" dirty="0" smtClean="0">
                          <a:solidFill>
                            <a:schemeClr val="tx1"/>
                          </a:solidFill>
                          <a:latin typeface="Meiryo UI" pitchFamily="50" charset="-128"/>
                          <a:ea typeface="Meiryo UI" pitchFamily="50" charset="-128"/>
                          <a:cs typeface="Meiryo UI" pitchFamily="50" charset="-128"/>
                        </a:rPr>
                        <a:t>49</a:t>
                      </a:r>
                      <a:endParaRPr kumimoji="1" lang="ja-JP" altLang="en-US" sz="1000" b="1" dirty="0">
                        <a:solidFill>
                          <a:schemeClr val="tx1"/>
                        </a:solidFill>
                        <a:latin typeface="Meiryo UI" pitchFamily="50" charset="-128"/>
                        <a:ea typeface="Meiryo UI" pitchFamily="50" charset="-128"/>
                        <a:cs typeface="Meiryo UI" pitchFamily="50" charset="-128"/>
                      </a:endParaRPr>
                    </a:p>
                  </a:txBody>
                  <a:tcPr>
                    <a:solidFill>
                      <a:schemeClr val="accent6">
                        <a:lumMod val="60000"/>
                        <a:lumOff val="40000"/>
                      </a:schemeClr>
                    </a:solidFill>
                  </a:tcPr>
                </a:tc>
                <a:tc>
                  <a:txBody>
                    <a:bodyPr/>
                    <a:lstStyle/>
                    <a:p>
                      <a:pPr algn="ctr"/>
                      <a:r>
                        <a:rPr kumimoji="1" lang="ja-JP" altLang="en-US" sz="1000" b="1" dirty="0" smtClean="0">
                          <a:solidFill>
                            <a:schemeClr val="tx1"/>
                          </a:solidFill>
                          <a:latin typeface="Meiryo UI" pitchFamily="50" charset="-128"/>
                          <a:ea typeface="Meiryo UI" pitchFamily="50" charset="-128"/>
                          <a:cs typeface="Meiryo UI" pitchFamily="50" charset="-128"/>
                        </a:rPr>
                        <a:t>▲</a:t>
                      </a:r>
                      <a:r>
                        <a:rPr kumimoji="1" lang="en-US" altLang="ja-JP" sz="1000" b="1" dirty="0" smtClean="0">
                          <a:solidFill>
                            <a:schemeClr val="tx1"/>
                          </a:solidFill>
                          <a:latin typeface="Meiryo UI" pitchFamily="50" charset="-128"/>
                          <a:ea typeface="Meiryo UI" pitchFamily="50" charset="-128"/>
                          <a:cs typeface="Meiryo UI" pitchFamily="50" charset="-128"/>
                        </a:rPr>
                        <a:t>53</a:t>
                      </a:r>
                      <a:endParaRPr kumimoji="1" lang="ja-JP" altLang="en-US" sz="1000" b="1" dirty="0">
                        <a:solidFill>
                          <a:schemeClr val="tx1"/>
                        </a:solidFill>
                        <a:latin typeface="Meiryo UI" pitchFamily="50" charset="-128"/>
                        <a:ea typeface="Meiryo UI" pitchFamily="50" charset="-128"/>
                        <a:cs typeface="Meiryo UI" pitchFamily="50" charset="-128"/>
                      </a:endParaRPr>
                    </a:p>
                  </a:txBody>
                  <a:tcPr>
                    <a:solidFill>
                      <a:schemeClr val="accent6">
                        <a:lumMod val="60000"/>
                        <a:lumOff val="40000"/>
                      </a:schemeClr>
                    </a:solidFill>
                  </a:tcPr>
                </a:tc>
                <a:tc>
                  <a:txBody>
                    <a:bodyPr/>
                    <a:lstStyle/>
                    <a:p>
                      <a:pPr algn="ctr"/>
                      <a:r>
                        <a:rPr kumimoji="1" lang="en-US" altLang="ja-JP" sz="1000" b="1" dirty="0" smtClean="0">
                          <a:solidFill>
                            <a:schemeClr val="tx1"/>
                          </a:solidFill>
                          <a:latin typeface="Meiryo UI" pitchFamily="50" charset="-128"/>
                          <a:ea typeface="Meiryo UI" pitchFamily="50" charset="-128"/>
                          <a:cs typeface="Meiryo UI" pitchFamily="50" charset="-128"/>
                        </a:rPr>
                        <a:t>10</a:t>
                      </a:r>
                      <a:endParaRPr kumimoji="1" lang="ja-JP" altLang="en-US" sz="1000" b="1" dirty="0">
                        <a:solidFill>
                          <a:schemeClr val="tx1"/>
                        </a:solidFill>
                        <a:latin typeface="Meiryo UI" pitchFamily="50" charset="-128"/>
                        <a:ea typeface="Meiryo UI" pitchFamily="50" charset="-128"/>
                        <a:cs typeface="Meiryo UI" pitchFamily="50" charset="-128"/>
                      </a:endParaRPr>
                    </a:p>
                  </a:txBody>
                  <a:tcPr>
                    <a:solidFill>
                      <a:schemeClr val="accent6">
                        <a:lumMod val="60000"/>
                        <a:lumOff val="40000"/>
                      </a:schemeClr>
                    </a:solidFill>
                  </a:tcPr>
                </a:tc>
                <a:tc>
                  <a:txBody>
                    <a:bodyPr/>
                    <a:lstStyle/>
                    <a:p>
                      <a:pPr algn="ctr"/>
                      <a:r>
                        <a:rPr kumimoji="1" lang="en-US" altLang="ja-JP" sz="1000" b="1" dirty="0" smtClean="0">
                          <a:solidFill>
                            <a:schemeClr val="tx1"/>
                          </a:solidFill>
                          <a:latin typeface="Meiryo UI" pitchFamily="50" charset="-128"/>
                          <a:ea typeface="Meiryo UI" pitchFamily="50" charset="-128"/>
                          <a:cs typeface="Meiryo UI" pitchFamily="50" charset="-128"/>
                        </a:rPr>
                        <a:t>4</a:t>
                      </a:r>
                      <a:endParaRPr kumimoji="1" lang="ja-JP" altLang="en-US" sz="1000" b="1" dirty="0">
                        <a:solidFill>
                          <a:schemeClr val="tx1"/>
                        </a:solidFill>
                        <a:latin typeface="Meiryo UI" pitchFamily="50" charset="-128"/>
                        <a:ea typeface="Meiryo UI" pitchFamily="50" charset="-128"/>
                        <a:cs typeface="Meiryo UI" pitchFamily="50" charset="-128"/>
                      </a:endParaRPr>
                    </a:p>
                  </a:txBody>
                  <a:tcPr>
                    <a:solidFill>
                      <a:schemeClr val="accent6">
                        <a:lumMod val="60000"/>
                        <a:lumOff val="40000"/>
                      </a:schemeClr>
                    </a:solidFill>
                  </a:tcPr>
                </a:tc>
                <a:tc>
                  <a:txBody>
                    <a:bodyPr/>
                    <a:lstStyle/>
                    <a:p>
                      <a:pPr algn="ctr"/>
                      <a:r>
                        <a:rPr kumimoji="1" lang="ja-JP" altLang="en-US" sz="1000" b="1" dirty="0" smtClean="0">
                          <a:solidFill>
                            <a:schemeClr val="tx1"/>
                          </a:solidFill>
                          <a:latin typeface="Meiryo UI" pitchFamily="50" charset="-128"/>
                          <a:ea typeface="Meiryo UI" pitchFamily="50" charset="-128"/>
                          <a:cs typeface="Meiryo UI" pitchFamily="50" charset="-128"/>
                        </a:rPr>
                        <a:t>▲</a:t>
                      </a:r>
                      <a:r>
                        <a:rPr kumimoji="1" lang="en-US" altLang="ja-JP" sz="1000" b="1" dirty="0" smtClean="0">
                          <a:solidFill>
                            <a:schemeClr val="tx1"/>
                          </a:solidFill>
                          <a:latin typeface="Meiryo UI" pitchFamily="50" charset="-128"/>
                          <a:ea typeface="Meiryo UI" pitchFamily="50" charset="-128"/>
                          <a:cs typeface="Meiryo UI" pitchFamily="50" charset="-128"/>
                        </a:rPr>
                        <a:t>27</a:t>
                      </a:r>
                      <a:endParaRPr kumimoji="1" lang="ja-JP" altLang="en-US" sz="1000" b="1" dirty="0">
                        <a:solidFill>
                          <a:schemeClr val="tx1"/>
                        </a:solidFill>
                        <a:latin typeface="Meiryo UI" pitchFamily="50" charset="-128"/>
                        <a:ea typeface="Meiryo UI" pitchFamily="50" charset="-128"/>
                        <a:cs typeface="Meiryo UI" pitchFamily="50" charset="-128"/>
                      </a:endParaRPr>
                    </a:p>
                  </a:txBody>
                  <a:tcPr>
                    <a:solidFill>
                      <a:schemeClr val="accent6">
                        <a:lumMod val="60000"/>
                        <a:lumOff val="40000"/>
                      </a:schemeClr>
                    </a:solidFill>
                  </a:tcPr>
                </a:tc>
                <a:tc>
                  <a:txBody>
                    <a:bodyPr/>
                    <a:lstStyle/>
                    <a:p>
                      <a:pPr algn="ctr"/>
                      <a:r>
                        <a:rPr kumimoji="1" lang="ja-JP" altLang="en-US" sz="1000" b="1" dirty="0" smtClean="0">
                          <a:solidFill>
                            <a:schemeClr val="tx1"/>
                          </a:solidFill>
                          <a:latin typeface="Meiryo UI" pitchFamily="50" charset="-128"/>
                          <a:ea typeface="Meiryo UI" pitchFamily="50" charset="-128"/>
                          <a:cs typeface="Meiryo UI" pitchFamily="50" charset="-128"/>
                        </a:rPr>
                        <a:t>▲</a:t>
                      </a:r>
                      <a:r>
                        <a:rPr kumimoji="1" lang="en-US" altLang="ja-JP" sz="1000" b="1" dirty="0" smtClean="0">
                          <a:solidFill>
                            <a:schemeClr val="tx1"/>
                          </a:solidFill>
                          <a:latin typeface="Meiryo UI" pitchFamily="50" charset="-128"/>
                          <a:ea typeface="Meiryo UI" pitchFamily="50" charset="-128"/>
                          <a:cs typeface="Meiryo UI" pitchFamily="50" charset="-128"/>
                        </a:rPr>
                        <a:t>33</a:t>
                      </a:r>
                      <a:endParaRPr kumimoji="1" lang="ja-JP" altLang="en-US" sz="1000" b="1" dirty="0">
                        <a:solidFill>
                          <a:schemeClr val="tx1"/>
                        </a:solidFill>
                        <a:latin typeface="Meiryo UI" pitchFamily="50" charset="-128"/>
                        <a:ea typeface="Meiryo UI" pitchFamily="50" charset="-128"/>
                        <a:cs typeface="Meiryo UI" pitchFamily="50" charset="-128"/>
                      </a:endParaRPr>
                    </a:p>
                  </a:txBody>
                  <a:tcPr>
                    <a:solidFill>
                      <a:schemeClr val="accent6">
                        <a:lumMod val="60000"/>
                        <a:lumOff val="40000"/>
                      </a:schemeClr>
                    </a:solidFill>
                  </a:tcPr>
                </a:tc>
              </a:tr>
            </a:tbl>
          </a:graphicData>
        </a:graphic>
      </p:graphicFrame>
      <p:sp>
        <p:nvSpPr>
          <p:cNvPr id="4" name="テキスト ボックス 3"/>
          <p:cNvSpPr txBox="1"/>
          <p:nvPr/>
        </p:nvSpPr>
        <p:spPr>
          <a:xfrm>
            <a:off x="728197" y="4403491"/>
            <a:ext cx="5267789" cy="230832"/>
          </a:xfrm>
          <a:prstGeom prst="rect">
            <a:avLst/>
          </a:prstGeom>
          <a:noFill/>
        </p:spPr>
        <p:txBody>
          <a:bodyPr wrap="none" rtlCol="0">
            <a:spAutoFit/>
          </a:bodyPr>
          <a:lstStyle/>
          <a:p>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円滑な特別区設置のため、段階的に職員採用、</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システム改修、新庁舎建設等を実施することとして推計</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1136575" y="6271138"/>
            <a:ext cx="8446721" cy="584775"/>
          </a:xfrm>
          <a:prstGeom prst="rect">
            <a:avLst/>
          </a:prstGeom>
          <a:noFill/>
        </p:spPr>
        <p:txBody>
          <a:bodyPr wrap="square" rtlCol="0">
            <a:spAutoFit/>
          </a:bodyPr>
          <a:lstStyle/>
          <a:p>
            <a:pPr marL="0" lvl="2">
              <a:defRPr/>
            </a:pP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itchFamily="50" charset="-128"/>
                <a:ea typeface="Meiryo UI" pitchFamily="50" charset="-128"/>
                <a:cs typeface="Meiryo UI" pitchFamily="50" charset="-128"/>
              </a:rPr>
              <a:t>　（参考）主な保有資産　 処分</a:t>
            </a:r>
            <a:r>
              <a:rPr lang="ja-JP" altLang="en-US" sz="800" dirty="0">
                <a:latin typeface="Meiryo UI" pitchFamily="50" charset="-128"/>
                <a:ea typeface="Meiryo UI" pitchFamily="50" charset="-128"/>
                <a:cs typeface="Meiryo UI" pitchFamily="50" charset="-128"/>
              </a:rPr>
              <a:t>検討地：約</a:t>
            </a:r>
            <a:r>
              <a:rPr lang="en-US" altLang="ja-JP" sz="800" dirty="0">
                <a:latin typeface="Meiryo UI" pitchFamily="50" charset="-128"/>
                <a:ea typeface="Meiryo UI" pitchFamily="50" charset="-128"/>
                <a:cs typeface="Meiryo UI" pitchFamily="50" charset="-128"/>
              </a:rPr>
              <a:t>928</a:t>
            </a:r>
            <a:r>
              <a:rPr lang="ja-JP" altLang="en-US" sz="800" dirty="0">
                <a:latin typeface="Meiryo UI" pitchFamily="50" charset="-128"/>
                <a:ea typeface="Meiryo UI" pitchFamily="50" charset="-128"/>
                <a:cs typeface="Meiryo UI" pitchFamily="50" charset="-128"/>
              </a:rPr>
              <a:t>億</a:t>
            </a:r>
            <a:r>
              <a:rPr lang="ja-JP" altLang="en-US" sz="800" dirty="0" smtClean="0">
                <a:latin typeface="Meiryo UI" pitchFamily="50" charset="-128"/>
                <a:ea typeface="Meiryo UI" pitchFamily="50" charset="-128"/>
                <a:cs typeface="Meiryo UI" pitchFamily="50" charset="-128"/>
              </a:rPr>
              <a:t>円「大阪市未利用地活用方針一覧（</a:t>
            </a:r>
            <a:r>
              <a:rPr lang="en-US" altLang="ja-JP" sz="800" dirty="0" smtClean="0">
                <a:latin typeface="Meiryo UI" pitchFamily="50" charset="-128"/>
                <a:ea typeface="Meiryo UI" pitchFamily="50" charset="-128"/>
                <a:cs typeface="Meiryo UI" pitchFamily="50" charset="-128"/>
              </a:rPr>
              <a:t>H29</a:t>
            </a:r>
            <a:r>
              <a:rPr lang="ja-JP" altLang="en-US" sz="800" dirty="0" smtClean="0">
                <a:latin typeface="Meiryo UI" pitchFamily="50" charset="-128"/>
                <a:ea typeface="Meiryo UI" pitchFamily="50" charset="-128"/>
                <a:cs typeface="Meiryo UI" pitchFamily="50" charset="-128"/>
              </a:rPr>
              <a:t>年</a:t>
            </a:r>
            <a:r>
              <a:rPr lang="en-US" altLang="ja-JP" sz="800" dirty="0" smtClean="0">
                <a:latin typeface="Meiryo UI" pitchFamily="50" charset="-128"/>
                <a:ea typeface="Meiryo UI" pitchFamily="50" charset="-128"/>
                <a:cs typeface="Meiryo UI" pitchFamily="50" charset="-128"/>
              </a:rPr>
              <a:t>6</a:t>
            </a:r>
            <a:r>
              <a:rPr lang="ja-JP" altLang="en-US" sz="800" dirty="0" smtClean="0">
                <a:latin typeface="Meiryo UI" pitchFamily="50" charset="-128"/>
                <a:ea typeface="Meiryo UI" pitchFamily="50" charset="-128"/>
                <a:cs typeface="Meiryo UI" pitchFamily="50" charset="-128"/>
              </a:rPr>
              <a:t>月</a:t>
            </a:r>
            <a:r>
              <a:rPr lang="en-US" altLang="ja-JP" sz="800" dirty="0" smtClean="0">
                <a:latin typeface="Meiryo UI" pitchFamily="50" charset="-128"/>
                <a:ea typeface="Meiryo UI" pitchFamily="50" charset="-128"/>
                <a:cs typeface="Meiryo UI" pitchFamily="50" charset="-128"/>
              </a:rPr>
              <a:t>30</a:t>
            </a:r>
            <a:r>
              <a:rPr lang="ja-JP" altLang="en-US" sz="800" dirty="0" smtClean="0">
                <a:latin typeface="Meiryo UI" pitchFamily="50" charset="-128"/>
                <a:ea typeface="Meiryo UI" pitchFamily="50" charset="-128"/>
                <a:cs typeface="Meiryo UI" pitchFamily="50" charset="-128"/>
              </a:rPr>
              <a:t>日現在）」</a:t>
            </a:r>
            <a:r>
              <a:rPr lang="en-US" altLang="ja-JP" sz="800" dirty="0" smtClean="0">
                <a:latin typeface="Meiryo UI" pitchFamily="50" charset="-128"/>
                <a:ea typeface="Meiryo UI" pitchFamily="50" charset="-128"/>
                <a:cs typeface="Meiryo UI" pitchFamily="50" charset="-128"/>
              </a:rPr>
              <a:t/>
            </a:r>
            <a:br>
              <a:rPr lang="en-US" altLang="ja-JP" sz="800" dirty="0" smtClean="0">
                <a:latin typeface="Meiryo UI" pitchFamily="50" charset="-128"/>
                <a:ea typeface="Meiryo UI" pitchFamily="50" charset="-128"/>
                <a:cs typeface="Meiryo UI" pitchFamily="50" charset="-128"/>
              </a:rPr>
            </a:br>
            <a:r>
              <a:rPr lang="ja-JP" altLang="en-US" sz="800" dirty="0" smtClean="0">
                <a:latin typeface="Meiryo UI" pitchFamily="50" charset="-128"/>
                <a:ea typeface="Meiryo UI" pitchFamily="50" charset="-128"/>
                <a:cs typeface="Meiryo UI" pitchFamily="50" charset="-128"/>
              </a:rPr>
              <a:t>　　　　　　　　 　　　　　　　　　　　　         　　（上記のうち、市「粗い試算」に示されている不用地等売却代</a:t>
            </a:r>
            <a:r>
              <a:rPr lang="en-US" altLang="ja-JP" sz="800" dirty="0" smtClean="0">
                <a:latin typeface="Meiryo UI" pitchFamily="50" charset="-128"/>
                <a:ea typeface="Meiryo UI" pitchFamily="50" charset="-128"/>
                <a:cs typeface="Meiryo UI" pitchFamily="50" charset="-128"/>
              </a:rPr>
              <a:t>(H30</a:t>
            </a:r>
            <a:r>
              <a:rPr lang="ja-JP" altLang="en-US" sz="800" dirty="0" smtClean="0">
                <a:latin typeface="Meiryo UI" pitchFamily="50" charset="-128"/>
                <a:ea typeface="Meiryo UI" pitchFamily="50" charset="-128"/>
                <a:cs typeface="Meiryo UI" pitchFamily="50" charset="-128"/>
              </a:rPr>
              <a:t>～</a:t>
            </a:r>
            <a:r>
              <a:rPr lang="en-US" altLang="ja-JP" sz="800" dirty="0" smtClean="0">
                <a:latin typeface="Meiryo UI" pitchFamily="50" charset="-128"/>
                <a:ea typeface="Meiryo UI" pitchFamily="50" charset="-128"/>
                <a:cs typeface="Meiryo UI" pitchFamily="50" charset="-128"/>
              </a:rPr>
              <a:t>H31</a:t>
            </a:r>
            <a:r>
              <a:rPr lang="ja-JP" altLang="en-US" sz="800" dirty="0" smtClean="0">
                <a:latin typeface="Meiryo UI" pitchFamily="50" charset="-128"/>
                <a:ea typeface="Meiryo UI" pitchFamily="50" charset="-128"/>
                <a:cs typeface="Meiryo UI" pitchFamily="50" charset="-128"/>
              </a:rPr>
              <a:t>年度</a:t>
            </a:r>
            <a:r>
              <a:rPr lang="en-US" altLang="ja-JP" sz="800" dirty="0" smtClean="0">
                <a:latin typeface="Meiryo UI" pitchFamily="50" charset="-128"/>
                <a:ea typeface="Meiryo UI" pitchFamily="50" charset="-128"/>
                <a:cs typeface="Meiryo UI" pitchFamily="50" charset="-128"/>
              </a:rPr>
              <a:t>)133</a:t>
            </a:r>
            <a:r>
              <a:rPr lang="ja-JP" altLang="en-US" sz="800" dirty="0" smtClean="0">
                <a:latin typeface="Meiryo UI" pitchFamily="50" charset="-128"/>
                <a:ea typeface="Meiryo UI" pitchFamily="50" charset="-128"/>
                <a:cs typeface="Meiryo UI" pitchFamily="50" charset="-128"/>
              </a:rPr>
              <a:t>億円は、特別区に承継される財政調整基金に反映している）</a:t>
            </a:r>
            <a:endParaRPr lang="en-US" altLang="ja-JP" sz="800" dirty="0">
              <a:latin typeface="Meiryo UI" pitchFamily="50" charset="-128"/>
              <a:ea typeface="Meiryo UI" pitchFamily="50" charset="-128"/>
              <a:cs typeface="Meiryo UI" pitchFamily="50" charset="-128"/>
            </a:endParaRPr>
          </a:p>
          <a:p>
            <a:pPr marL="0" lvl="2">
              <a:defRPr/>
            </a:pPr>
            <a:r>
              <a:rPr lang="ja-JP" altLang="en-US" sz="800" dirty="0">
                <a:latin typeface="Meiryo UI" pitchFamily="50" charset="-128"/>
                <a:ea typeface="Meiryo UI" pitchFamily="50" charset="-128"/>
                <a:cs typeface="Meiryo UI" pitchFamily="50" charset="-128"/>
              </a:rPr>
              <a:t>　　</a:t>
            </a:r>
            <a:r>
              <a:rPr lang="ja-JP" altLang="en-US" sz="800" dirty="0" smtClean="0">
                <a:latin typeface="Meiryo UI" pitchFamily="50" charset="-128"/>
                <a:ea typeface="Meiryo UI" pitchFamily="50" charset="-128"/>
                <a:cs typeface="Meiryo UI" pitchFamily="50" charset="-128"/>
              </a:rPr>
              <a:t>　　　　　　 　　　　　　　　　  出資財産等：（例）関西電力</a:t>
            </a:r>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株</a:t>
            </a:r>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株式：</a:t>
            </a:r>
            <a:r>
              <a:rPr lang="en-US" altLang="ja-JP" sz="800" dirty="0" smtClean="0">
                <a:latin typeface="Meiryo UI" pitchFamily="50" charset="-128"/>
                <a:ea typeface="Meiryo UI" pitchFamily="50" charset="-128"/>
                <a:cs typeface="Meiryo UI" pitchFamily="50" charset="-128"/>
              </a:rPr>
              <a:t>68,286,880</a:t>
            </a:r>
            <a:r>
              <a:rPr lang="ja-JP" altLang="en-US" sz="800" dirty="0" smtClean="0">
                <a:latin typeface="Meiryo UI" pitchFamily="50" charset="-128"/>
                <a:ea typeface="Meiryo UI" pitchFamily="50" charset="-128"/>
                <a:cs typeface="Meiryo UI" pitchFamily="50" charset="-128"/>
              </a:rPr>
              <a:t>株・簿価 約</a:t>
            </a:r>
            <a:r>
              <a:rPr lang="en-US" altLang="ja-JP" sz="800" dirty="0" smtClean="0">
                <a:latin typeface="Meiryo UI" pitchFamily="50" charset="-128"/>
                <a:ea typeface="Meiryo UI" pitchFamily="50" charset="-128"/>
                <a:cs typeface="Meiryo UI" pitchFamily="50" charset="-128"/>
              </a:rPr>
              <a:t>341</a:t>
            </a:r>
            <a:r>
              <a:rPr lang="ja-JP" altLang="en-US" sz="800" dirty="0" smtClean="0">
                <a:latin typeface="Meiryo UI" pitchFamily="50" charset="-128"/>
                <a:ea typeface="Meiryo UI" pitchFamily="50" charset="-128"/>
                <a:cs typeface="Meiryo UI" pitchFamily="50" charset="-128"/>
              </a:rPr>
              <a:t>億円（</a:t>
            </a:r>
            <a:r>
              <a:rPr lang="en-US" altLang="ja-JP" sz="800" dirty="0">
                <a:latin typeface="Meiryo UI" pitchFamily="50" charset="-128"/>
                <a:ea typeface="Meiryo UI" pitchFamily="50" charset="-128"/>
                <a:cs typeface="Meiryo UI" pitchFamily="50" charset="-128"/>
              </a:rPr>
              <a:t>H</a:t>
            </a:r>
            <a:r>
              <a:rPr lang="en-US" altLang="ja-JP" sz="800" dirty="0" smtClean="0">
                <a:latin typeface="Meiryo UI" pitchFamily="50" charset="-128"/>
                <a:ea typeface="Meiryo UI" pitchFamily="50" charset="-128"/>
                <a:cs typeface="Meiryo UI" pitchFamily="50" charset="-128"/>
              </a:rPr>
              <a:t>29</a:t>
            </a:r>
            <a:r>
              <a:rPr lang="ja-JP" altLang="en-US" sz="800" dirty="0" smtClean="0">
                <a:latin typeface="Meiryo UI" pitchFamily="50" charset="-128"/>
                <a:ea typeface="Meiryo UI" pitchFamily="50" charset="-128"/>
                <a:cs typeface="Meiryo UI" pitchFamily="50" charset="-128"/>
              </a:rPr>
              <a:t>年</a:t>
            </a:r>
            <a:r>
              <a:rPr lang="en-US" altLang="ja-JP" sz="800" dirty="0" smtClean="0">
                <a:latin typeface="Meiryo UI" pitchFamily="50" charset="-128"/>
                <a:ea typeface="Meiryo UI" pitchFamily="50" charset="-128"/>
                <a:cs typeface="Meiryo UI" pitchFamily="50" charset="-128"/>
              </a:rPr>
              <a:t>3</a:t>
            </a:r>
            <a:r>
              <a:rPr lang="ja-JP" altLang="en-US" sz="800" dirty="0" smtClean="0">
                <a:latin typeface="Meiryo UI" pitchFamily="50" charset="-128"/>
                <a:ea typeface="Meiryo UI" pitchFamily="50" charset="-128"/>
                <a:cs typeface="Meiryo UI" pitchFamily="50" charset="-128"/>
              </a:rPr>
              <a:t>月</a:t>
            </a:r>
            <a:r>
              <a:rPr lang="en-US" altLang="ja-JP" sz="800" dirty="0" smtClean="0">
                <a:latin typeface="Meiryo UI" pitchFamily="50" charset="-128"/>
                <a:ea typeface="Meiryo UI" pitchFamily="50" charset="-128"/>
                <a:cs typeface="Meiryo UI" pitchFamily="50" charset="-128"/>
              </a:rPr>
              <a:t>31</a:t>
            </a:r>
            <a:r>
              <a:rPr lang="ja-JP" altLang="en-US" sz="800" dirty="0" smtClean="0">
                <a:latin typeface="Meiryo UI" pitchFamily="50" charset="-128"/>
                <a:ea typeface="Meiryo UI" pitchFamily="50" charset="-128"/>
                <a:cs typeface="Meiryo UI" pitchFamily="50" charset="-128"/>
              </a:rPr>
              <a:t>日終値換算</a:t>
            </a:r>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約</a:t>
            </a:r>
            <a:r>
              <a:rPr lang="en-US" altLang="ja-JP" sz="800" dirty="0" smtClean="0">
                <a:latin typeface="Meiryo UI" pitchFamily="50" charset="-128"/>
                <a:ea typeface="Meiryo UI" pitchFamily="50" charset="-128"/>
                <a:cs typeface="Meiryo UI" pitchFamily="50" charset="-128"/>
              </a:rPr>
              <a:t>933</a:t>
            </a:r>
            <a:r>
              <a:rPr lang="ja-JP" altLang="en-US" sz="800" dirty="0" smtClean="0">
                <a:latin typeface="Meiryo UI" pitchFamily="50" charset="-128"/>
                <a:ea typeface="Meiryo UI" pitchFamily="50" charset="-128"/>
                <a:cs typeface="Meiryo UI" pitchFamily="50" charset="-128"/>
              </a:rPr>
              <a:t>億円）</a:t>
            </a:r>
            <a:endParaRPr lang="en-US" altLang="ja-JP" sz="800" dirty="0" smtClean="0">
              <a:latin typeface="Meiryo UI" pitchFamily="50" charset="-128"/>
              <a:ea typeface="Meiryo UI" pitchFamily="50" charset="-128"/>
              <a:cs typeface="Meiryo UI" pitchFamily="50" charset="-128"/>
            </a:endParaRPr>
          </a:p>
          <a:p>
            <a:pPr marL="0" lvl="2">
              <a:defRPr/>
            </a:pPr>
            <a:r>
              <a:rPr lang="ja-JP" altLang="en-US" sz="800" dirty="0">
                <a:latin typeface="Meiryo UI" pitchFamily="50" charset="-128"/>
                <a:ea typeface="Meiryo UI" pitchFamily="50" charset="-128"/>
                <a:cs typeface="Meiryo UI" pitchFamily="50" charset="-128"/>
              </a:rPr>
              <a:t>　</a:t>
            </a:r>
            <a:r>
              <a:rPr lang="ja-JP" altLang="en-US" sz="800" dirty="0" smtClean="0">
                <a:latin typeface="Meiryo UI" pitchFamily="50" charset="-128"/>
                <a:ea typeface="Meiryo UI" pitchFamily="50" charset="-128"/>
                <a:cs typeface="Meiryo UI" pitchFamily="50" charset="-128"/>
              </a:rPr>
              <a:t>　　　　　　　　　　　　　　　　　　　　 　         （注）この記載は売却方針を表すものではない</a:t>
            </a:r>
            <a:endParaRPr lang="en-US" altLang="ja-JP" sz="800" dirty="0">
              <a:latin typeface="Meiryo UI" pitchFamily="50" charset="-128"/>
              <a:ea typeface="Meiryo UI" pitchFamily="50" charset="-128"/>
              <a:cs typeface="Meiryo UI" pitchFamily="50" charset="-128"/>
            </a:endParaRPr>
          </a:p>
        </p:txBody>
      </p:sp>
      <p:sp>
        <p:nvSpPr>
          <p:cNvPr id="15" name="正方形/長方形 14"/>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４</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1" name="正方形/長方形 10"/>
          <p:cNvSpPr/>
          <p:nvPr/>
        </p:nvSpPr>
        <p:spPr>
          <a:xfrm>
            <a:off x="8736934" y="2714588"/>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128492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グラフ 16"/>
          <p:cNvGraphicFramePr>
            <a:graphicFrameLocks/>
          </p:cNvGraphicFramePr>
          <p:nvPr>
            <p:extLst/>
          </p:nvPr>
        </p:nvGraphicFramePr>
        <p:xfrm>
          <a:off x="811868" y="1620701"/>
          <a:ext cx="8965667" cy="3196893"/>
        </p:xfrm>
        <a:graphic>
          <a:graphicData uri="http://schemas.openxmlformats.org/drawingml/2006/chart">
            <c:chart xmlns:c="http://schemas.openxmlformats.org/drawingml/2006/chart" xmlns:r="http://schemas.openxmlformats.org/officeDocument/2006/relationships" r:id="rId3"/>
          </a:graphicData>
        </a:graphic>
      </p:graphicFrame>
      <p:sp>
        <p:nvSpPr>
          <p:cNvPr id="25" name="正方形/長方形 2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a:solidFill>
                  <a:prstClr val="black"/>
                </a:solidFill>
                <a:latin typeface="Meiryo UI" pitchFamily="50" charset="-128"/>
                <a:ea typeface="Meiryo UI" pitchFamily="50" charset="-128"/>
                <a:cs typeface="Meiryo UI" pitchFamily="50" charset="-128"/>
              </a:rPr>
              <a:t>２　シミュレーション結果　　～（１）特別区全体（</a:t>
            </a:r>
            <a:r>
              <a:rPr lang="en-US" altLang="ja-JP" sz="2000" b="1" dirty="0">
                <a:solidFill>
                  <a:prstClr val="black"/>
                </a:solidFill>
                <a:latin typeface="Meiryo UI" pitchFamily="50" charset="-128"/>
                <a:ea typeface="Meiryo UI" pitchFamily="50" charset="-128"/>
                <a:cs typeface="Meiryo UI" pitchFamily="50" charset="-128"/>
              </a:rPr>
              <a:t>4</a:t>
            </a:r>
            <a:r>
              <a:rPr lang="ja-JP" altLang="en-US" sz="2000" b="1" dirty="0">
                <a:solidFill>
                  <a:prstClr val="black"/>
                </a:solidFill>
                <a:latin typeface="Meiryo UI" pitchFamily="50" charset="-128"/>
                <a:ea typeface="Meiryo UI" pitchFamily="50" charset="-128"/>
                <a:cs typeface="Meiryo UI" pitchFamily="50" charset="-128"/>
              </a:rPr>
              <a:t>区</a:t>
            </a:r>
            <a:r>
              <a:rPr lang="en-US" altLang="ja-JP" sz="2000" b="1" dirty="0">
                <a:solidFill>
                  <a:prstClr val="black"/>
                </a:solidFill>
                <a:latin typeface="Meiryo UI" pitchFamily="50" charset="-128"/>
                <a:ea typeface="Meiryo UI" pitchFamily="50" charset="-128"/>
                <a:cs typeface="Meiryo UI" pitchFamily="50" charset="-128"/>
              </a:rPr>
              <a:t>A</a:t>
            </a:r>
            <a:r>
              <a:rPr lang="ja-JP" altLang="en-US" sz="2000" b="1" dirty="0">
                <a:solidFill>
                  <a:prstClr val="black"/>
                </a:solidFill>
                <a:latin typeface="Meiryo UI" pitchFamily="50" charset="-128"/>
                <a:ea typeface="Meiryo UI" pitchFamily="50" charset="-128"/>
                <a:cs typeface="Meiryo UI" pitchFamily="50" charset="-128"/>
              </a:rPr>
              <a:t>案～</a:t>
            </a:r>
            <a:r>
              <a:rPr lang="en-US" altLang="ja-JP" sz="2000" b="1" dirty="0">
                <a:solidFill>
                  <a:prstClr val="black"/>
                </a:solidFill>
                <a:latin typeface="Meiryo UI" pitchFamily="50" charset="-128"/>
                <a:ea typeface="Meiryo UI" pitchFamily="50" charset="-128"/>
                <a:cs typeface="Meiryo UI" pitchFamily="50" charset="-128"/>
              </a:rPr>
              <a:t>6</a:t>
            </a:r>
            <a:r>
              <a:rPr lang="ja-JP" altLang="en-US" sz="2000" b="1" dirty="0">
                <a:solidFill>
                  <a:prstClr val="black"/>
                </a:solidFill>
                <a:latin typeface="Meiryo UI" pitchFamily="50" charset="-128"/>
                <a:ea typeface="Meiryo UI" pitchFamily="50" charset="-128"/>
                <a:cs typeface="Meiryo UI" pitchFamily="50" charset="-128"/>
              </a:rPr>
              <a:t>区</a:t>
            </a:r>
            <a:r>
              <a:rPr lang="en-US" altLang="ja-JP" sz="2000" b="1" dirty="0">
                <a:solidFill>
                  <a:prstClr val="black"/>
                </a:solidFill>
                <a:latin typeface="Meiryo UI" pitchFamily="50" charset="-128"/>
                <a:ea typeface="Meiryo UI" pitchFamily="50" charset="-128"/>
                <a:cs typeface="Meiryo UI" pitchFamily="50" charset="-128"/>
              </a:rPr>
              <a:t>D</a:t>
            </a:r>
            <a:r>
              <a:rPr lang="ja-JP" altLang="en-US" sz="2000" b="1" dirty="0">
                <a:solidFill>
                  <a:prstClr val="black"/>
                </a:solidFill>
                <a:latin typeface="Meiryo UI" pitchFamily="50" charset="-128"/>
                <a:ea typeface="Meiryo UI" pitchFamily="50" charset="-128"/>
                <a:cs typeface="Meiryo UI" pitchFamily="50" charset="-128"/>
              </a:rPr>
              <a:t>案）の収支～</a:t>
            </a:r>
          </a:p>
        </p:txBody>
      </p:sp>
      <p:graphicFrame>
        <p:nvGraphicFramePr>
          <p:cNvPr id="9" name="表 8"/>
          <p:cNvGraphicFramePr>
            <a:graphicFrameLocks noGrp="1"/>
          </p:cNvGraphicFramePr>
          <p:nvPr>
            <p:extLst/>
          </p:nvPr>
        </p:nvGraphicFramePr>
        <p:xfrm>
          <a:off x="125732" y="6315197"/>
          <a:ext cx="9517107" cy="4572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0">
                <a:tc>
                  <a:txBody>
                    <a:bodyPr/>
                    <a:lstStyle/>
                    <a:p>
                      <a:pPr algn="ctr"/>
                      <a:r>
                        <a:rPr kumimoji="1" lang="ja-JP" altLang="en-US" sz="900" b="0" dirty="0" smtClean="0">
                          <a:solidFill>
                            <a:schemeClr val="tx1"/>
                          </a:solidFill>
                          <a:latin typeface="+mn-ea"/>
                          <a:ea typeface="+mn-ea"/>
                          <a:cs typeface="Meiryo UI" pitchFamily="50" charset="-128"/>
                        </a:rPr>
                        <a:t>財政収支推計 Ａ</a:t>
                      </a:r>
                      <a:r>
                        <a:rPr kumimoji="1" lang="en-US" altLang="ja-JP" sz="900" b="0" dirty="0" smtClean="0">
                          <a:solidFill>
                            <a:schemeClr val="tx1"/>
                          </a:solidFill>
                          <a:latin typeface="+mn-ea"/>
                          <a:ea typeface="+mn-ea"/>
                          <a:cs typeface="Meiryo UI" pitchFamily="50" charset="-128"/>
                        </a:rPr>
                        <a:t>2</a:t>
                      </a:r>
                    </a:p>
                  </a:txBody>
                  <a:tcPr anchor="ctr"/>
                </a:tc>
                <a:tc>
                  <a:txBody>
                    <a:bodyPr/>
                    <a:lstStyle/>
                    <a:p>
                      <a:pPr algn="r" fontAlgn="ctr"/>
                      <a:r>
                        <a:rPr lang="en-US" altLang="ja-JP" sz="1050" b="0" i="0" u="none" strike="noStrike" dirty="0">
                          <a:solidFill>
                            <a:schemeClr val="tx1"/>
                          </a:solidFill>
                          <a:effectLst/>
                          <a:latin typeface="ＭＳ Ｐゴシック" panose="020B0600070205080204" pitchFamily="50" charset="-128"/>
                          <a:ea typeface="ＭＳ Ｐゴシック" panose="020B0600070205080204" pitchFamily="50" charset="-128"/>
                        </a:rPr>
                        <a:t>27</a:t>
                      </a:r>
                    </a:p>
                  </a:txBody>
                  <a:tcPr marL="9525" marR="39600" marT="9525" marB="0" anchor="ctr"/>
                </a:tc>
                <a:tc>
                  <a:txBody>
                    <a:bodyPr/>
                    <a:lstStyle/>
                    <a:p>
                      <a:pPr algn="r" fontAlgn="ctr"/>
                      <a:r>
                        <a:rPr lang="en-US" altLang="ja-JP" sz="1050" b="0" i="0" u="none" strike="noStrike" dirty="0">
                          <a:solidFill>
                            <a:schemeClr val="tx1"/>
                          </a:solidFill>
                          <a:effectLst/>
                          <a:latin typeface="ＭＳ Ｐゴシック" panose="020B0600070205080204" pitchFamily="50" charset="-128"/>
                          <a:ea typeface="ＭＳ Ｐゴシック" panose="020B0600070205080204" pitchFamily="50" charset="-128"/>
                        </a:rPr>
                        <a:t>59</a:t>
                      </a:r>
                    </a:p>
                  </a:txBody>
                  <a:tcPr marL="9525" marR="39600" marT="9525" marB="0" anchor="ctr"/>
                </a:tc>
                <a:tc>
                  <a:txBody>
                    <a:bodyPr/>
                    <a:lstStyle/>
                    <a:p>
                      <a:pPr algn="r" fontAlgn="ctr"/>
                      <a:r>
                        <a:rPr lang="en-US" altLang="ja-JP" sz="1050" b="0" i="0" u="none" strike="noStrike" dirty="0">
                          <a:solidFill>
                            <a:schemeClr val="tx1"/>
                          </a:solidFill>
                          <a:effectLst/>
                          <a:latin typeface="ＭＳ Ｐゴシック" panose="020B0600070205080204" pitchFamily="50" charset="-128"/>
                          <a:ea typeface="ＭＳ Ｐゴシック" panose="020B0600070205080204" pitchFamily="50" charset="-128"/>
                        </a:rPr>
                        <a:t>60</a:t>
                      </a:r>
                    </a:p>
                  </a:txBody>
                  <a:tcPr marL="9525" marR="39600" marT="9525" marB="0" anchor="ctr"/>
                </a:tc>
                <a:tc>
                  <a:txBody>
                    <a:bodyPr/>
                    <a:lstStyle/>
                    <a:p>
                      <a:pPr algn="r" fontAlgn="ctr"/>
                      <a:r>
                        <a:rPr lang="en-US" altLang="ja-JP" sz="1050" b="0" i="0" u="none" strike="noStrike" dirty="0">
                          <a:solidFill>
                            <a:schemeClr val="tx1"/>
                          </a:solidFill>
                          <a:effectLst/>
                          <a:latin typeface="ＭＳ Ｐゴシック" panose="020B0600070205080204" pitchFamily="50" charset="-128"/>
                          <a:ea typeface="ＭＳ Ｐゴシック" panose="020B0600070205080204" pitchFamily="50" charset="-128"/>
                        </a:rPr>
                        <a:t>31</a:t>
                      </a:r>
                    </a:p>
                  </a:txBody>
                  <a:tcPr marL="9525" marR="39600" marT="9525" marB="0" anchor="ctr"/>
                </a:tc>
                <a:tc>
                  <a:txBody>
                    <a:bodyPr/>
                    <a:lstStyle/>
                    <a:p>
                      <a:pPr algn="r" fontAlgn="ctr"/>
                      <a:r>
                        <a:rPr lang="en-US" altLang="ja-JP" sz="1050" b="0" i="0" u="none" strike="noStrike" dirty="0">
                          <a:solidFill>
                            <a:schemeClr val="tx1"/>
                          </a:solidFill>
                          <a:effectLst/>
                          <a:latin typeface="ＭＳ Ｐゴシック" panose="020B0600070205080204" pitchFamily="50" charset="-128"/>
                          <a:ea typeface="ＭＳ Ｐゴシック" panose="020B0600070205080204" pitchFamily="50" charset="-128"/>
                        </a:rPr>
                        <a:t>31</a:t>
                      </a:r>
                    </a:p>
                  </a:txBody>
                  <a:tcPr marL="9525" marR="39600" marT="9525" marB="0" anchor="ctr"/>
                </a:tc>
                <a:tc>
                  <a:txBody>
                    <a:bodyPr/>
                    <a:lstStyle/>
                    <a:p>
                      <a:pPr algn="r" fontAlgn="ctr"/>
                      <a:r>
                        <a:rPr lang="en-US" altLang="ja-JP" sz="1050" b="0" i="0" u="none" strike="noStrike" dirty="0">
                          <a:solidFill>
                            <a:schemeClr val="tx1"/>
                          </a:solidFill>
                          <a:effectLst/>
                          <a:latin typeface="ＭＳ Ｐゴシック" panose="020B0600070205080204" pitchFamily="50" charset="-128"/>
                          <a:ea typeface="ＭＳ Ｐゴシック" panose="020B0600070205080204" pitchFamily="50" charset="-128"/>
                        </a:rPr>
                        <a:t>37</a:t>
                      </a:r>
                    </a:p>
                  </a:txBody>
                  <a:tcPr marL="9525" marR="39600" marT="9525" marB="0" anchor="ctr"/>
                </a:tc>
                <a:tc>
                  <a:txBody>
                    <a:bodyPr/>
                    <a:lstStyle/>
                    <a:p>
                      <a:pPr algn="r" fontAlgn="ctr"/>
                      <a:r>
                        <a:rPr lang="en-US" altLang="ja-JP" sz="1050" b="0" i="0" u="none" strike="noStrike" dirty="0">
                          <a:solidFill>
                            <a:schemeClr val="tx1"/>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dirty="0">
                          <a:solidFill>
                            <a:schemeClr val="tx1"/>
                          </a:solidFill>
                          <a:effectLst/>
                          <a:latin typeface="ＭＳ Ｐゴシック" panose="020B0600070205080204" pitchFamily="50" charset="-128"/>
                          <a:ea typeface="ＭＳ Ｐゴシック" panose="020B0600070205080204" pitchFamily="50" charset="-128"/>
                        </a:rPr>
                        <a:t>53</a:t>
                      </a:r>
                    </a:p>
                  </a:txBody>
                  <a:tcPr marL="9525" marR="39600" marT="9525" marB="0" anchor="ctr"/>
                </a:tc>
                <a:tc>
                  <a:txBody>
                    <a:bodyPr/>
                    <a:lstStyle/>
                    <a:p>
                      <a:pPr algn="r" fontAlgn="ctr"/>
                      <a:r>
                        <a:rPr lang="en-US" altLang="ja-JP" sz="1050" b="0" i="0" u="none" strike="noStrike" dirty="0">
                          <a:solidFill>
                            <a:schemeClr val="tx1"/>
                          </a:solidFill>
                          <a:effectLst/>
                          <a:latin typeface="ＭＳ Ｐゴシック" panose="020B0600070205080204" pitchFamily="50" charset="-128"/>
                          <a:ea typeface="ＭＳ Ｐゴシック" panose="020B0600070205080204" pitchFamily="50" charset="-128"/>
                        </a:rPr>
                        <a:t>57</a:t>
                      </a:r>
                    </a:p>
                  </a:txBody>
                  <a:tcPr marL="9525" marR="39600" marT="9525" marB="0" anchor="ctr"/>
                </a:tc>
                <a:tc>
                  <a:txBody>
                    <a:bodyPr/>
                    <a:lstStyle/>
                    <a:p>
                      <a:pPr algn="r" fontAlgn="ctr"/>
                      <a:r>
                        <a:rPr lang="en-US" altLang="ja-JP" sz="1050" b="0" i="0" u="none" strike="noStrike" dirty="0">
                          <a:solidFill>
                            <a:schemeClr val="tx1"/>
                          </a:solidFill>
                          <a:effectLst/>
                          <a:latin typeface="ＭＳ Ｐゴシック" panose="020B0600070205080204" pitchFamily="50" charset="-128"/>
                          <a:ea typeface="ＭＳ Ｐゴシック" panose="020B0600070205080204" pitchFamily="50" charset="-128"/>
                        </a:rPr>
                        <a:t>35</a:t>
                      </a:r>
                    </a:p>
                  </a:txBody>
                  <a:tcPr marL="9525" marR="39600" marT="9525" marB="0" anchor="ctr"/>
                </a:tc>
                <a:tc>
                  <a:txBody>
                    <a:bodyPr/>
                    <a:lstStyle/>
                    <a:p>
                      <a:pPr algn="r" fontAlgn="ctr"/>
                      <a:r>
                        <a:rPr lang="en-US" altLang="ja-JP" sz="1050" b="0" i="0" u="none" strike="noStrike" dirty="0">
                          <a:solidFill>
                            <a:schemeClr val="tx1"/>
                          </a:solidFill>
                          <a:effectLst/>
                          <a:latin typeface="ＭＳ Ｐゴシック" panose="020B0600070205080204" pitchFamily="50" charset="-128"/>
                          <a:ea typeface="ＭＳ Ｐゴシック" panose="020B0600070205080204" pitchFamily="50" charset="-128"/>
                        </a:rPr>
                        <a:t>61</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63</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66</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68</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71</a:t>
                      </a:r>
                    </a:p>
                  </a:txBody>
                  <a:tcPr marL="9525" marR="39600" marT="9525" marB="0" anchor="ctr"/>
                </a:tc>
              </a:tr>
              <a:tr h="0">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E2</a:t>
                      </a:r>
                      <a:r>
                        <a:rPr kumimoji="1" lang="en-US" altLang="ja-JP" sz="900" b="1" dirty="0" smtClean="0">
                          <a:latin typeface="+mn-ea"/>
                          <a:ea typeface="+mn-ea"/>
                          <a:cs typeface="Meiryo UI" pitchFamily="50" charset="-128"/>
                        </a:rPr>
                        <a:t>=A2+B+C+D</a:t>
                      </a:r>
                      <a:endParaRPr kumimoji="1" lang="ja-JP" altLang="en-US" sz="900" b="1" dirty="0">
                        <a:latin typeface="+mn-ea"/>
                        <a:ea typeface="+mn-ea"/>
                        <a:cs typeface="Meiryo UI" pitchFamily="50" charset="-128"/>
                      </a:endParaRPr>
                    </a:p>
                  </a:txBody>
                  <a:tcPr anchor="ctr">
                    <a:solidFill>
                      <a:srgbClr val="FFFF00"/>
                    </a:solidFill>
                  </a:tcPr>
                </a:tc>
                <a:tc>
                  <a:txBody>
                    <a:bodyPr/>
                    <a:lstStyle/>
                    <a:p>
                      <a:pPr algn="r" fontAlgn="ctr"/>
                      <a:r>
                        <a:rPr lang="en-US" altLang="ja-JP" sz="1100" b="1" i="0" u="none" strike="noStrike">
                          <a:solidFill>
                            <a:schemeClr val="tx1"/>
                          </a:solidFill>
                          <a:effectLst/>
                          <a:latin typeface="ＭＳ Ｐゴシック" panose="020B0600070205080204" pitchFamily="50" charset="-128"/>
                          <a:ea typeface="ＭＳ Ｐゴシック" panose="020B0600070205080204" pitchFamily="50" charset="-128"/>
                        </a:rPr>
                        <a:t>42</a:t>
                      </a:r>
                    </a:p>
                  </a:txBody>
                  <a:tcPr marL="9525" marR="39600" marT="9525" marB="0" anchor="ctr">
                    <a:solidFill>
                      <a:srgbClr val="FFFF00"/>
                    </a:solidFill>
                  </a:tcPr>
                </a:tc>
                <a:tc>
                  <a:txBody>
                    <a:bodyPr/>
                    <a:lstStyle/>
                    <a:p>
                      <a:pPr algn="r" fontAlgn="ctr"/>
                      <a:r>
                        <a:rPr lang="en-US" altLang="ja-JP" sz="1100" b="1" i="0" u="none" strike="noStrike">
                          <a:solidFill>
                            <a:schemeClr val="tx1"/>
                          </a:solidFill>
                          <a:effectLst/>
                          <a:latin typeface="ＭＳ Ｐゴシック" panose="020B0600070205080204" pitchFamily="50" charset="-128"/>
                          <a:ea typeface="ＭＳ Ｐゴシック" panose="020B0600070205080204" pitchFamily="50" charset="-128"/>
                        </a:rPr>
                        <a:t>77</a:t>
                      </a:r>
                    </a:p>
                  </a:txBody>
                  <a:tcPr marL="9525" marR="39600" marT="9525" marB="0" anchor="ctr">
                    <a:solidFill>
                      <a:srgbClr val="FFFF00"/>
                    </a:solidFill>
                  </a:tcPr>
                </a:tc>
                <a:tc>
                  <a:txBody>
                    <a:bodyPr/>
                    <a:lstStyle/>
                    <a:p>
                      <a:pPr algn="r" fontAlgn="ctr"/>
                      <a:r>
                        <a:rPr lang="en-US" altLang="ja-JP" sz="1100" b="1" i="0" u="none" strike="noStrike">
                          <a:solidFill>
                            <a:schemeClr val="tx1"/>
                          </a:solidFill>
                          <a:effectLst/>
                          <a:latin typeface="ＭＳ Ｐゴシック" panose="020B0600070205080204" pitchFamily="50" charset="-128"/>
                          <a:ea typeface="ＭＳ Ｐゴシック" panose="020B0600070205080204" pitchFamily="50" charset="-128"/>
                        </a:rPr>
                        <a:t>85</a:t>
                      </a:r>
                    </a:p>
                  </a:txBody>
                  <a:tcPr marL="9525" marR="39600" marT="9525" marB="0" anchor="ctr">
                    <a:solidFill>
                      <a:srgbClr val="FFFF00"/>
                    </a:solidFill>
                  </a:tcPr>
                </a:tc>
                <a:tc>
                  <a:txBody>
                    <a:bodyPr/>
                    <a:lstStyle/>
                    <a:p>
                      <a:pPr algn="r" fontAlgn="ctr"/>
                      <a:r>
                        <a:rPr lang="en-US" altLang="ja-JP" sz="1100" b="1" i="0" u="none" strike="noStrike">
                          <a:solidFill>
                            <a:schemeClr val="tx1"/>
                          </a:solidFill>
                          <a:effectLst/>
                          <a:latin typeface="ＭＳ Ｐゴシック" panose="020B0600070205080204" pitchFamily="50" charset="-128"/>
                          <a:ea typeface="ＭＳ Ｐゴシック" panose="020B0600070205080204" pitchFamily="50" charset="-128"/>
                        </a:rPr>
                        <a:t>64</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83</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97</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74</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135</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147</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137</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169</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181</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191</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199</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208</a:t>
                      </a:r>
                    </a:p>
                  </a:txBody>
                  <a:tcPr marL="9525" marR="39600" marT="9525" marB="0" anchor="ctr">
                    <a:solidFill>
                      <a:srgbClr val="FFFF00"/>
                    </a:solidFill>
                  </a:tcPr>
                </a:tc>
              </a:tr>
            </a:tbl>
          </a:graphicData>
        </a:graphic>
      </p:graphicFrame>
      <p:sp>
        <p:nvSpPr>
          <p:cNvPr id="2" name="正方形/長方形 1"/>
          <p:cNvSpPr/>
          <p:nvPr/>
        </p:nvSpPr>
        <p:spPr>
          <a:xfrm>
            <a:off x="330840" y="1715622"/>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nvPr>
        </p:nvGraphicFramePr>
        <p:xfrm>
          <a:off x="116408" y="4827119"/>
          <a:ext cx="9517107" cy="11430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192745">
                <a:tc>
                  <a:txBody>
                    <a:bodyPr/>
                    <a:lstStyle/>
                    <a:p>
                      <a:pPr algn="ctr"/>
                      <a:r>
                        <a:rPr kumimoji="1" lang="ja-JP" altLang="en-US" sz="900" b="0" dirty="0" smtClean="0">
                          <a:latin typeface="+mn-ea"/>
                          <a:ea typeface="+mn-ea"/>
                          <a:cs typeface="Meiryo UI" pitchFamily="50" charset="-128"/>
                        </a:rPr>
                        <a:t>財政収支推計</a:t>
                      </a:r>
                      <a:r>
                        <a:rPr kumimoji="1" lang="ja-JP" altLang="en-US" sz="900" b="0" baseline="0" dirty="0" smtClean="0">
                          <a:latin typeface="+mn-ea"/>
                          <a:ea typeface="+mn-ea"/>
                          <a:cs typeface="Meiryo UI" pitchFamily="50" charset="-128"/>
                        </a:rPr>
                        <a:t> </a:t>
                      </a:r>
                      <a:r>
                        <a:rPr kumimoji="1" lang="ja-JP" altLang="en-US" sz="900" b="0" dirty="0" smtClean="0">
                          <a:latin typeface="+mn-ea"/>
                          <a:ea typeface="+mn-ea"/>
                          <a:cs typeface="Meiryo UI" pitchFamily="50" charset="-128"/>
                        </a:rPr>
                        <a:t>Ａ</a:t>
                      </a:r>
                      <a:r>
                        <a:rPr kumimoji="1" lang="en-US" altLang="ja-JP" sz="900" b="0" dirty="0" smtClean="0">
                          <a:latin typeface="+mn-ea"/>
                          <a:ea typeface="+mn-ea"/>
                          <a:cs typeface="Meiryo UI" pitchFamily="50" charset="-128"/>
                        </a:rPr>
                        <a:t>1</a:t>
                      </a:r>
                      <a:endParaRPr kumimoji="1" lang="ja-JP" altLang="en-US" sz="900" b="0" dirty="0">
                        <a:latin typeface="+mn-ea"/>
                        <a:ea typeface="+mn-ea"/>
                        <a:cs typeface="Meiryo UI" pitchFamily="50" charset="-128"/>
                      </a:endParaRPr>
                    </a:p>
                  </a:txBody>
                  <a:tcPr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68</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100</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69</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38</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34</a:t>
                      </a:r>
                    </a:p>
                  </a:txBody>
                  <a:tcPr marL="9525" marR="39600" marT="9525" marB="0" anchor="ctr"/>
                </a:tc>
              </a:tr>
              <a:tr h="1927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latin typeface="+mn-ea"/>
                          <a:ea typeface="+mn-ea"/>
                          <a:cs typeface="Meiryo UI" pitchFamily="50" charset="-128"/>
                        </a:rPr>
                        <a:t>改革効果額</a:t>
                      </a:r>
                      <a:r>
                        <a:rPr kumimoji="1" lang="en-US" altLang="ja-JP" sz="500" b="0" dirty="0" smtClean="0">
                          <a:latin typeface="+mn-ea"/>
                          <a:ea typeface="+mn-ea"/>
                          <a:cs typeface="Meiryo UI" pitchFamily="50" charset="-128"/>
                        </a:rPr>
                        <a:t>(</a:t>
                      </a:r>
                      <a:r>
                        <a:rPr kumimoji="1" lang="ja-JP" altLang="en-US" sz="500" b="0" dirty="0" smtClean="0">
                          <a:latin typeface="+mn-ea"/>
                          <a:ea typeface="+mn-ea"/>
                          <a:cs typeface="Meiryo UI" pitchFamily="50" charset="-128"/>
                        </a:rPr>
                        <a:t>未反映分</a:t>
                      </a:r>
                      <a:r>
                        <a:rPr kumimoji="1" lang="en-US" altLang="ja-JP" sz="500" b="0" dirty="0" smtClean="0">
                          <a:latin typeface="+mn-ea"/>
                          <a:ea typeface="+mn-ea"/>
                          <a:cs typeface="Meiryo UI" pitchFamily="50" charset="-128"/>
                        </a:rPr>
                        <a:t>) </a:t>
                      </a:r>
                      <a:r>
                        <a:rPr kumimoji="1" lang="ja-JP" altLang="en-US" sz="900" b="0" dirty="0" smtClean="0">
                          <a:latin typeface="+mn-ea"/>
                          <a:ea typeface="+mn-ea"/>
                          <a:cs typeface="Meiryo UI" pitchFamily="50" charset="-128"/>
                        </a:rPr>
                        <a:t>Ｂ</a:t>
                      </a:r>
                    </a:p>
                  </a:txBody>
                  <a:tcPr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109</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113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120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129</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132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138</a:t>
                      </a:r>
                    </a:p>
                  </a:txBody>
                  <a:tcPr marL="9525" marR="39600" marT="9525" marB="0" anchor="ctr"/>
                </a:tc>
              </a:tr>
              <a:tr h="161888">
                <a:tc>
                  <a:txBody>
                    <a:bodyPr/>
                    <a:lstStyle/>
                    <a:p>
                      <a:pPr algn="ctr"/>
                      <a:r>
                        <a:rPr kumimoji="1" lang="ja-JP" altLang="en-US" sz="900" b="0" dirty="0" smtClean="0">
                          <a:latin typeface="+mn-ea"/>
                          <a:ea typeface="+mn-ea"/>
                          <a:cs typeface="Meiryo UI" pitchFamily="50" charset="-128"/>
                        </a:rPr>
                        <a:t>組織体制の影響額</a:t>
                      </a:r>
                      <a:r>
                        <a:rPr kumimoji="1" lang="en-US" altLang="ja-JP" sz="900" b="0" dirty="0" smtClean="0">
                          <a:latin typeface="+mn-ea"/>
                          <a:ea typeface="+mn-ea"/>
                          <a:cs typeface="Meiryo UI" pitchFamily="50" charset="-128"/>
                        </a:rPr>
                        <a:t>C</a:t>
                      </a:r>
                    </a:p>
                  </a:txBody>
                  <a:tcPr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tc>
              </a:tr>
              <a:tr h="192745">
                <a:tc>
                  <a:txBody>
                    <a:bodyPr/>
                    <a:lstStyle/>
                    <a:p>
                      <a:pPr algn="ctr"/>
                      <a:r>
                        <a:rPr kumimoji="1" lang="ja-JP" altLang="en-US" sz="900" b="0" dirty="0" smtClean="0">
                          <a:latin typeface="+mn-ea"/>
                          <a:ea typeface="+mn-ea"/>
                          <a:cs typeface="Meiryo UI" pitchFamily="50" charset="-128"/>
                        </a:rPr>
                        <a:t>設置コスト　</a:t>
                      </a:r>
                      <a:r>
                        <a:rPr kumimoji="1" lang="en-US" altLang="ja-JP" sz="900" b="0" dirty="0" smtClean="0">
                          <a:latin typeface="+mn-ea"/>
                          <a:ea typeface="+mn-ea"/>
                          <a:cs typeface="Meiryo UI" pitchFamily="50" charset="-128"/>
                        </a:rPr>
                        <a:t>D</a:t>
                      </a:r>
                    </a:p>
                  </a:txBody>
                  <a:tcPr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54</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54</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48</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34</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38</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40</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40</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35</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32</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30</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28</a:t>
                      </a:r>
                    </a:p>
                  </a:txBody>
                  <a:tcPr marL="9525" marR="39600" marT="9525" marB="0" anchor="ctr">
                    <a:lnB w="12700" cap="flat" cmpd="sng" algn="ctr">
                      <a:solidFill>
                        <a:schemeClr val="tx1"/>
                      </a:solidFill>
                      <a:prstDash val="solid"/>
                      <a:round/>
                      <a:headEnd type="none" w="med" len="med"/>
                      <a:tailEnd type="none" w="med" len="med"/>
                    </a:lnB>
                  </a:tcPr>
                </a:tc>
              </a:tr>
              <a:tr h="192745">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E1</a:t>
                      </a:r>
                      <a:r>
                        <a:rPr kumimoji="1" lang="en-US" altLang="ja-JP" sz="900" b="1" dirty="0" smtClean="0">
                          <a:latin typeface="+mn-ea"/>
                          <a:ea typeface="+mn-ea"/>
                          <a:cs typeface="Meiryo UI" pitchFamily="50" charset="-128"/>
                        </a:rPr>
                        <a:t>=A1+B+C+D</a:t>
                      </a:r>
                      <a:endParaRPr kumimoji="1" lang="ja-JP" altLang="en-US" sz="900" b="1" dirty="0">
                        <a:latin typeface="+mn-ea"/>
                        <a:ea typeface="+mn-ea"/>
                        <a:cs typeface="Meiryo UI" pitchFamily="50" charset="-128"/>
                      </a:endParaRPr>
                    </a:p>
                  </a:txBody>
                  <a:tcPr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64</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103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r>
            </a:tbl>
          </a:graphicData>
        </a:graphic>
      </p:graphicFrame>
      <p:sp>
        <p:nvSpPr>
          <p:cNvPr id="14" name="AutoShape 161"/>
          <p:cNvSpPr>
            <a:spLocks noChangeArrowheads="1"/>
          </p:cNvSpPr>
          <p:nvPr/>
        </p:nvSpPr>
        <p:spPr bwMode="auto">
          <a:xfrm>
            <a:off x="56272" y="4596699"/>
            <a:ext cx="1296328" cy="220896"/>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3" name="線吹き出し 2 (枠付き) 2"/>
          <p:cNvSpPr/>
          <p:nvPr/>
        </p:nvSpPr>
        <p:spPr>
          <a:xfrm>
            <a:off x="3296816" y="2238325"/>
            <a:ext cx="1080120" cy="276779"/>
          </a:xfrm>
          <a:prstGeom prst="borderCallout2">
            <a:avLst>
              <a:gd name="adj1" fmla="val 18751"/>
              <a:gd name="adj2" fmla="val -80"/>
              <a:gd name="adj3" fmla="val 18750"/>
              <a:gd name="adj4" fmla="val -16667"/>
              <a:gd name="adj5" fmla="val 325559"/>
              <a:gd name="adj6" fmla="val -26532"/>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線吹き出し 2 (枠付き) 18"/>
          <p:cNvSpPr/>
          <p:nvPr/>
        </p:nvSpPr>
        <p:spPr>
          <a:xfrm>
            <a:off x="5529064" y="4053257"/>
            <a:ext cx="1080120" cy="247771"/>
          </a:xfrm>
          <a:prstGeom prst="borderCallout2">
            <a:avLst>
              <a:gd name="adj1" fmla="val 18751"/>
              <a:gd name="adj2" fmla="val -80"/>
              <a:gd name="adj3" fmla="val 18750"/>
              <a:gd name="adj4" fmla="val -16667"/>
              <a:gd name="adj5" fmla="val -121065"/>
              <a:gd name="adj6" fmla="val -35628"/>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ケース１</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AutoShape 161"/>
          <p:cNvSpPr>
            <a:spLocks noChangeArrowheads="1"/>
          </p:cNvSpPr>
          <p:nvPr/>
        </p:nvSpPr>
        <p:spPr bwMode="auto">
          <a:xfrm>
            <a:off x="56272" y="6056420"/>
            <a:ext cx="1296328" cy="227061"/>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26" name="AutoShape 161"/>
          <p:cNvSpPr>
            <a:spLocks noChangeArrowheads="1"/>
          </p:cNvSpPr>
          <p:nvPr/>
        </p:nvSpPr>
        <p:spPr bwMode="auto">
          <a:xfrm>
            <a:off x="116408" y="434928"/>
            <a:ext cx="479254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b="1" dirty="0" smtClean="0">
                <a:latin typeface="Meiryo UI" panose="020B0604030504040204" pitchFamily="50" charset="-128"/>
                <a:ea typeface="Meiryo UI" panose="020B0604030504040204" pitchFamily="50" charset="-128"/>
                <a:cs typeface="Meiryo UI" pitchFamily="50" charset="-128"/>
              </a:rPr>
              <a:t>試案</a:t>
            </a:r>
            <a:r>
              <a:rPr lang="en-US" altLang="ja-JP" b="1" dirty="0">
                <a:latin typeface="Meiryo UI" panose="020B0604030504040204" pitchFamily="50" charset="-128"/>
                <a:ea typeface="Meiryo UI" panose="020B0604030504040204" pitchFamily="50" charset="-128"/>
                <a:cs typeface="Meiryo UI" pitchFamily="50" charset="-128"/>
              </a:rPr>
              <a:t>A</a:t>
            </a:r>
            <a:r>
              <a:rPr lang="ja-JP" altLang="en-US" b="1" dirty="0" smtClean="0">
                <a:latin typeface="Meiryo UI" panose="020B0604030504040204" pitchFamily="50" charset="-128"/>
                <a:ea typeface="Meiryo UI" panose="020B0604030504040204" pitchFamily="50" charset="-128"/>
                <a:cs typeface="Meiryo UI" pitchFamily="50" charset="-128"/>
              </a:rPr>
              <a:t>（</a:t>
            </a:r>
            <a:r>
              <a:rPr lang="en-US" altLang="ja-JP" b="1" dirty="0" smtClean="0">
                <a:latin typeface="Meiryo UI" panose="020B0604030504040204" pitchFamily="50" charset="-128"/>
                <a:ea typeface="Meiryo UI" panose="020B0604030504040204" pitchFamily="50" charset="-128"/>
                <a:cs typeface="Meiryo UI" pitchFamily="50" charset="-128"/>
              </a:rPr>
              <a:t>4</a:t>
            </a:r>
            <a:r>
              <a:rPr lang="ja-JP" altLang="en-US" b="1" dirty="0" smtClean="0">
                <a:latin typeface="Meiryo UI" panose="020B0604030504040204" pitchFamily="50" charset="-128"/>
                <a:ea typeface="Meiryo UI" panose="020B0604030504040204" pitchFamily="50" charset="-128"/>
                <a:cs typeface="Meiryo UI" pitchFamily="50" charset="-128"/>
              </a:rPr>
              <a:t>区</a:t>
            </a:r>
            <a:r>
              <a:rPr lang="en-US" altLang="ja-JP" b="1" dirty="0">
                <a:latin typeface="Meiryo UI" panose="020B0604030504040204" pitchFamily="50" charset="-128"/>
                <a:ea typeface="Meiryo UI" panose="020B0604030504040204" pitchFamily="50" charset="-128"/>
                <a:cs typeface="Meiryo UI" pitchFamily="50" charset="-128"/>
              </a:rPr>
              <a:t>A</a:t>
            </a:r>
            <a:r>
              <a:rPr lang="ja-JP" altLang="en-US" b="1" dirty="0" smtClean="0">
                <a:latin typeface="Meiryo UI" panose="020B0604030504040204" pitchFamily="50" charset="-128"/>
                <a:ea typeface="Meiryo UI" panose="020B0604030504040204" pitchFamily="50" charset="-128"/>
                <a:cs typeface="Meiryo UI" pitchFamily="50" charset="-128"/>
              </a:rPr>
              <a:t>案）／　特別区合計</a:t>
            </a:r>
            <a:endParaRPr lang="ja-JP" altLang="en-US" b="1" dirty="0">
              <a:latin typeface="Meiryo UI" panose="020B0604030504040204" pitchFamily="50" charset="-128"/>
              <a:ea typeface="Meiryo UI" panose="020B0604030504040204" pitchFamily="50" charset="-128"/>
              <a:cs typeface="Meiryo UI" pitchFamily="50" charset="-128"/>
            </a:endParaRPr>
          </a:p>
        </p:txBody>
      </p:sp>
      <p:sp>
        <p:nvSpPr>
          <p:cNvPr id="27" name="正方形/長方形 26"/>
          <p:cNvSpPr/>
          <p:nvPr/>
        </p:nvSpPr>
        <p:spPr bwMode="auto">
          <a:xfrm>
            <a:off x="233896" y="917342"/>
            <a:ext cx="9361040" cy="567442"/>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○ケース１では、</a:t>
            </a:r>
            <a:r>
              <a:rPr lang="en-US" altLang="ja-JP" sz="1600" dirty="0" smtClean="0">
                <a:solidFill>
                  <a:schemeClr val="tx1"/>
                </a:solidFill>
                <a:latin typeface="Meiryo UI" pitchFamily="50" charset="-128"/>
                <a:ea typeface="Meiryo UI" pitchFamily="50" charset="-128"/>
                <a:cs typeface="Meiryo UI" pitchFamily="50" charset="-128"/>
              </a:rPr>
              <a:t>H34</a:t>
            </a:r>
            <a:r>
              <a:rPr lang="ja-JP" altLang="en-US" sz="1600" dirty="0" smtClean="0">
                <a:solidFill>
                  <a:schemeClr val="tx1"/>
                </a:solidFill>
                <a:latin typeface="Meiryo UI" pitchFamily="50" charset="-128"/>
                <a:ea typeface="Meiryo UI" pitchFamily="50" charset="-128"/>
                <a:cs typeface="Meiryo UI" pitchFamily="50" charset="-128"/>
              </a:rPr>
              <a:t>及び</a:t>
            </a:r>
            <a:r>
              <a:rPr lang="en-US" altLang="ja-JP" sz="1600" dirty="0" smtClean="0">
                <a:solidFill>
                  <a:schemeClr val="tx1"/>
                </a:solidFill>
                <a:latin typeface="Meiryo UI" pitchFamily="50" charset="-128"/>
                <a:ea typeface="Meiryo UI" pitchFamily="50" charset="-128"/>
                <a:cs typeface="Meiryo UI" pitchFamily="50" charset="-128"/>
              </a:rPr>
              <a:t>H37</a:t>
            </a:r>
            <a:r>
              <a:rPr lang="ja-JP" altLang="en-US" sz="1600" dirty="0" smtClean="0">
                <a:solidFill>
                  <a:schemeClr val="tx1"/>
                </a:solidFill>
                <a:latin typeface="Meiryo UI" pitchFamily="50" charset="-128"/>
                <a:ea typeface="Meiryo UI" pitchFamily="50" charset="-128"/>
                <a:cs typeface="Meiryo UI" pitchFamily="50" charset="-128"/>
              </a:rPr>
              <a:t>～</a:t>
            </a:r>
            <a:r>
              <a:rPr lang="en-US" altLang="ja-JP" sz="1600" dirty="0" smtClean="0">
                <a:solidFill>
                  <a:schemeClr val="tx1"/>
                </a:solidFill>
                <a:latin typeface="Meiryo UI" pitchFamily="50" charset="-128"/>
                <a:ea typeface="Meiryo UI" pitchFamily="50" charset="-128"/>
                <a:cs typeface="Meiryo UI" pitchFamily="50" charset="-128"/>
              </a:rPr>
              <a:t>H40</a:t>
            </a:r>
            <a:r>
              <a:rPr lang="ja-JP" altLang="en-US" sz="1600" dirty="0" smtClean="0">
                <a:solidFill>
                  <a:schemeClr val="tx1"/>
                </a:solidFill>
                <a:latin typeface="Meiryo UI" pitchFamily="50" charset="-128"/>
                <a:ea typeface="Meiryo UI" pitchFamily="50" charset="-128"/>
                <a:cs typeface="Meiryo UI" pitchFamily="50" charset="-128"/>
              </a:rPr>
              <a:t>に収支不足が発生するが、</a:t>
            </a:r>
            <a:r>
              <a:rPr lang="en-US" altLang="ja-JP" sz="1600" dirty="0" smtClean="0">
                <a:solidFill>
                  <a:schemeClr val="tx1"/>
                </a:solidFill>
                <a:latin typeface="Meiryo UI" pitchFamily="50" charset="-128"/>
                <a:ea typeface="Meiryo UI" pitchFamily="50" charset="-128"/>
                <a:cs typeface="Meiryo UI" pitchFamily="50" charset="-128"/>
              </a:rPr>
              <a:t>H41</a:t>
            </a:r>
            <a:r>
              <a:rPr lang="ja-JP" altLang="en-US" sz="1600" dirty="0" smtClean="0">
                <a:solidFill>
                  <a:schemeClr val="tx1"/>
                </a:solidFill>
                <a:latin typeface="Meiryo UI" pitchFamily="50" charset="-128"/>
                <a:ea typeface="Meiryo UI" pitchFamily="50" charset="-128"/>
                <a:cs typeface="Meiryo UI" pitchFamily="50" charset="-128"/>
              </a:rPr>
              <a:t>以降収支不足は解消</a:t>
            </a:r>
            <a:endParaRPr lang="en-US" altLang="ja-JP" sz="1600" dirty="0" smtClean="0">
              <a:solidFill>
                <a:schemeClr val="tx1"/>
              </a:solidFill>
              <a:latin typeface="Meiryo UI" pitchFamily="50" charset="-128"/>
              <a:ea typeface="Meiryo UI" pitchFamily="50" charset="-128"/>
              <a:cs typeface="Meiryo UI" pitchFamily="50" charset="-128"/>
            </a:endParaRPr>
          </a:p>
          <a:p>
            <a:pPr marL="273050" indent="-273050"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○ケース２では、</a:t>
            </a:r>
            <a:r>
              <a:rPr lang="en-US" altLang="ja-JP" sz="1600" dirty="0" smtClean="0">
                <a:solidFill>
                  <a:schemeClr val="tx1"/>
                </a:solidFill>
                <a:latin typeface="Meiryo UI" pitchFamily="50" charset="-128"/>
                <a:ea typeface="Meiryo UI" pitchFamily="50" charset="-128"/>
                <a:cs typeface="Meiryo UI" pitchFamily="50" charset="-128"/>
              </a:rPr>
              <a:t>H34</a:t>
            </a:r>
            <a:r>
              <a:rPr lang="ja-JP" altLang="en-US" sz="1600" dirty="0" smtClean="0">
                <a:solidFill>
                  <a:schemeClr val="tx1"/>
                </a:solidFill>
                <a:latin typeface="Meiryo UI" pitchFamily="50" charset="-128"/>
                <a:ea typeface="Meiryo UI" pitchFamily="50" charset="-128"/>
                <a:cs typeface="Meiryo UI" pitchFamily="50" charset="-128"/>
              </a:rPr>
              <a:t>以降、収支不足は発生しない</a:t>
            </a:r>
            <a:endParaRPr lang="en-US" altLang="ja-JP" sz="1600" dirty="0" smtClean="0">
              <a:solidFill>
                <a:schemeClr val="tx1"/>
              </a:solidFill>
              <a:latin typeface="Meiryo UI" pitchFamily="50" charset="-128"/>
              <a:ea typeface="Meiryo UI" pitchFamily="50" charset="-128"/>
              <a:cs typeface="Meiryo UI" pitchFamily="50" charset="-128"/>
            </a:endParaRPr>
          </a:p>
        </p:txBody>
      </p:sp>
      <p:sp>
        <p:nvSpPr>
          <p:cNvPr id="28" name="正方形/長方形 27"/>
          <p:cNvSpPr/>
          <p:nvPr/>
        </p:nvSpPr>
        <p:spPr>
          <a:xfrm>
            <a:off x="1424991" y="1897257"/>
            <a:ext cx="3240331" cy="28800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収支（財源対策前）</a:t>
            </a:r>
            <a:endParaRPr kumimoji="1"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9018607" y="4415844"/>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５</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0127167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グラフ 26"/>
          <p:cNvGraphicFramePr>
            <a:graphicFrameLocks/>
          </p:cNvGraphicFramePr>
          <p:nvPr>
            <p:extLst/>
          </p:nvPr>
        </p:nvGraphicFramePr>
        <p:xfrm>
          <a:off x="913310" y="1357634"/>
          <a:ext cx="8992690" cy="2906639"/>
        </p:xfrm>
        <a:graphic>
          <a:graphicData uri="http://schemas.openxmlformats.org/drawingml/2006/chart">
            <c:chart xmlns:c="http://schemas.openxmlformats.org/drawingml/2006/chart" xmlns:r="http://schemas.openxmlformats.org/officeDocument/2006/relationships" r:id="rId3"/>
          </a:graphicData>
        </a:graphic>
      </p:graphicFrame>
      <p:sp>
        <p:nvSpPr>
          <p:cNvPr id="12" name="二等辺三角形 11"/>
          <p:cNvSpPr/>
          <p:nvPr/>
        </p:nvSpPr>
        <p:spPr>
          <a:xfrm flipV="1">
            <a:off x="3382972" y="43543"/>
            <a:ext cx="3111092" cy="386062"/>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4333224" y="17019"/>
            <a:ext cx="1210588" cy="338554"/>
          </a:xfrm>
          <a:prstGeom prst="rect">
            <a:avLst/>
          </a:prstGeom>
          <a:noFill/>
        </p:spPr>
        <p:txBody>
          <a:bodyPr wrap="none" rtlCol="0">
            <a:spAutoFit/>
          </a:bodyPr>
          <a:lstStyle/>
          <a:p>
            <a:r>
              <a:rPr kumimoji="1" lang="ja-JP" altLang="en-US" sz="1600" b="1" dirty="0" smtClean="0">
                <a:solidFill>
                  <a:schemeClr val="bg1"/>
                </a:solidFill>
                <a:latin typeface="Meiryo UI" pitchFamily="50" charset="-128"/>
                <a:ea typeface="Meiryo UI" pitchFamily="50" charset="-128"/>
                <a:cs typeface="Meiryo UI" pitchFamily="50" charset="-128"/>
              </a:rPr>
              <a:t>財源対策後</a:t>
            </a:r>
            <a:endParaRPr kumimoji="1" lang="ja-JP" altLang="en-US" sz="1600" b="1" dirty="0">
              <a:solidFill>
                <a:schemeClr val="bg1"/>
              </a:solidFill>
              <a:latin typeface="Meiryo UI" pitchFamily="50" charset="-128"/>
              <a:ea typeface="Meiryo UI" pitchFamily="50" charset="-128"/>
              <a:cs typeface="Meiryo UI" pitchFamily="50" charset="-128"/>
            </a:endParaRPr>
          </a:p>
        </p:txBody>
      </p:sp>
      <p:graphicFrame>
        <p:nvGraphicFramePr>
          <p:cNvPr id="10" name="表 9"/>
          <p:cNvGraphicFramePr>
            <a:graphicFrameLocks noGrp="1"/>
          </p:cNvGraphicFramePr>
          <p:nvPr>
            <p:extLst/>
          </p:nvPr>
        </p:nvGraphicFramePr>
        <p:xfrm>
          <a:off x="188755" y="5717926"/>
          <a:ext cx="9516785" cy="865066"/>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区財政調整基金の活用</a:t>
                      </a: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24124">
                <a:tc>
                  <a:txBody>
                    <a:bodyPr/>
                    <a:lstStyle/>
                    <a:p>
                      <a:pPr algn="ctr" fontAlgn="ct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収支合計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G2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E2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97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74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135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147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191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199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208</a:t>
                      </a:r>
                    </a:p>
                  </a:txBody>
                  <a:tcPr marL="9525" marR="39600" marT="9525" marB="0" anchor="ctr"/>
                </a:tc>
              </a:tr>
              <a:tr h="0">
                <a:tc>
                  <a:txBody>
                    <a:bodyPr/>
                    <a:lstStyle/>
                    <a:p>
                      <a:pPr algn="ctr" fontAlgn="ctr"/>
                      <a:r>
                        <a:rPr lang="ja-JP" altLang="en-US" sz="900" b="0" i="0" u="none" strike="noStrike" dirty="0" smtClean="0">
                          <a:solidFill>
                            <a:schemeClr val="tx1"/>
                          </a:solidFill>
                          <a:effectLst/>
                          <a:latin typeface="+mn-ea"/>
                          <a:ea typeface="+mn-ea"/>
                          <a:cs typeface="Meiryo UI" panose="020B0604030504040204" pitchFamily="50" charset="-128"/>
                        </a:rPr>
                        <a:t>府承継財政調整基金の配分</a:t>
                      </a:r>
                      <a:endParaRPr lang="ja-JP" altLang="en-US" sz="900" b="0" i="0" u="none" strike="noStrike" dirty="0">
                        <a:solidFill>
                          <a:schemeClr val="tx1"/>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mn-ea"/>
                        </a:rPr>
                        <a:t>財源活用可能額</a:t>
                      </a:r>
                      <a:endParaRPr lang="en-US" altLang="ja-JP" sz="900" b="1" i="0" u="none" strike="noStrike" dirty="0" smtClean="0">
                        <a:solidFill>
                          <a:schemeClr val="tx1"/>
                        </a:solidFill>
                        <a:effectLst/>
                        <a:latin typeface="ＭＳ Ｐゴシック" panose="020B0600070205080204" pitchFamily="50" charset="-128"/>
                        <a:ea typeface="+mn-ea"/>
                      </a:endParaRPr>
                    </a:p>
                    <a:p>
                      <a:pPr algn="ctr" fontAlgn="ctr"/>
                      <a:r>
                        <a:rPr lang="ja-JP" altLang="en-US" sz="900" b="1" i="0" u="none" strike="noStrike" dirty="0" smtClean="0">
                          <a:solidFill>
                            <a:schemeClr val="tx1"/>
                          </a:solidFill>
                          <a:effectLst/>
                          <a:latin typeface="ＭＳ Ｐゴシック" panose="020B0600070205080204" pitchFamily="50" charset="-128"/>
                          <a:ea typeface="+mn-ea"/>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548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642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744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824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925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1,038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1,130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1,282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1,445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1,600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1,785</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1,983</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2,177</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2,404</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2,611</a:t>
                      </a:r>
                    </a:p>
                  </a:txBody>
                  <a:tcPr marL="9525" marR="39600" marT="9525" marB="0" anchor="ctr">
                    <a:solidFill>
                      <a:srgbClr val="FFFF00"/>
                    </a:solidFill>
                  </a:tcPr>
                </a:tc>
              </a:tr>
            </a:tbl>
          </a:graphicData>
        </a:graphic>
      </p:graphicFrame>
      <p:sp>
        <p:nvSpPr>
          <p:cNvPr id="14" name="正方形/長方形 13"/>
          <p:cNvSpPr/>
          <p:nvPr/>
        </p:nvSpPr>
        <p:spPr>
          <a:xfrm>
            <a:off x="519808" y="1347649"/>
            <a:ext cx="914400" cy="25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nvPr>
        </p:nvGraphicFramePr>
        <p:xfrm>
          <a:off x="188755" y="4292683"/>
          <a:ext cx="9516785" cy="903988"/>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rgbClr val="000000"/>
                          </a:solidFill>
                          <a:effectLst/>
                          <a:latin typeface="ＭＳ Ｐゴシック" panose="020B0600070205080204" pitchFamily="50" charset="-128"/>
                          <a:ea typeface="+mn-ea"/>
                        </a:rPr>
                        <a:t>区財政調整基金の活用</a:t>
                      </a:r>
                      <a:r>
                        <a:rPr lang="ja-JP" altLang="en-US" sz="900" b="1" i="0" u="none" strike="noStrike" dirty="0">
                          <a:solidFill>
                            <a:srgbClr val="000000"/>
                          </a:solidFill>
                          <a:effectLst/>
                          <a:latin typeface="+mn-ea"/>
                          <a:ea typeface="+mn-ea"/>
                        </a:rPr>
                        <a:t>　</a:t>
                      </a:r>
                      <a:r>
                        <a:rPr lang="en-US" altLang="ja-JP" sz="900" b="1" i="0" u="none" strike="noStrike" dirty="0" smtClean="0">
                          <a:solidFill>
                            <a:srgbClr val="000000"/>
                          </a:solidFill>
                          <a:effectLst/>
                          <a:latin typeface="+mn-ea"/>
                          <a:ea typeface="+mn-ea"/>
                        </a:rPr>
                        <a:t>F1</a:t>
                      </a:r>
                      <a:endParaRPr lang="en-US" altLang="ja-JP" sz="900" b="1"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63046">
                <a:tc>
                  <a:txBody>
                    <a:bodyPr/>
                    <a:lstStyle/>
                    <a:p>
                      <a:pPr algn="ctr" fontAlgn="ctr"/>
                      <a:r>
                        <a:rPr lang="ja-JP" altLang="en-US" sz="900" b="1" i="0" u="none" strike="noStrike" dirty="0">
                          <a:solidFill>
                            <a:srgbClr val="000000"/>
                          </a:solidFill>
                          <a:effectLst/>
                          <a:latin typeface="+mn-ea"/>
                          <a:ea typeface="+mn-ea"/>
                          <a:cs typeface="Meiryo UI" panose="020B0604030504040204" pitchFamily="50" charset="-128"/>
                        </a:rPr>
                        <a:t>収支合計 </a:t>
                      </a:r>
                      <a:r>
                        <a:rPr lang="en-US" altLang="ja-JP" sz="900" b="1" i="0" u="none" strike="noStrike" dirty="0" smtClean="0">
                          <a:solidFill>
                            <a:srgbClr val="000000"/>
                          </a:solidFill>
                          <a:effectLst/>
                          <a:latin typeface="+mn-ea"/>
                          <a:ea typeface="+mn-ea"/>
                          <a:cs typeface="Meiryo UI" panose="020B0604030504040204" pitchFamily="50" charset="-128"/>
                        </a:rPr>
                        <a:t>G1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E1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F1</a:t>
                      </a:r>
                      <a:endParaRPr lang="en-US" sz="900" b="1"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103</a:t>
                      </a:r>
                    </a:p>
                  </a:txBody>
                  <a:tcPr marL="9525" marR="39600" marT="9525" marB="0" anchor="ctr"/>
                </a:tc>
              </a:tr>
              <a:tr h="0">
                <a:tc>
                  <a:txBody>
                    <a:bodyPr/>
                    <a:lstStyle/>
                    <a:p>
                      <a:pPr algn="ctr" fontAlgn="ctr"/>
                      <a:r>
                        <a:rPr lang="ja-JP" altLang="en-US" sz="900" b="0" i="0" u="none" strike="noStrike" dirty="0" smtClean="0">
                          <a:solidFill>
                            <a:srgbClr val="000000"/>
                          </a:solidFill>
                          <a:effectLst/>
                          <a:latin typeface="+mn-ea"/>
                          <a:ea typeface="+mn-ea"/>
                          <a:cs typeface="Meiryo UI" panose="020B0604030504040204" pitchFamily="50" charset="-128"/>
                        </a:rPr>
                        <a:t>府承継財政調整基金の配分</a:t>
                      </a:r>
                      <a:endParaRPr lang="ja-JP" altLang="en-US" sz="900" b="0"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財源活用可能額</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405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439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477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473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469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478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465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512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572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621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702</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796</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885</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1,007</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1,110</a:t>
                      </a:r>
                    </a:p>
                  </a:txBody>
                  <a:tcPr marL="9525" marR="39600" marT="9525" marB="0" anchor="ctr">
                    <a:solidFill>
                      <a:srgbClr val="FFFF00"/>
                    </a:solidFill>
                  </a:tcPr>
                </a:tc>
              </a:tr>
            </a:tbl>
          </a:graphicData>
        </a:graphic>
      </p:graphicFrame>
      <p:sp>
        <p:nvSpPr>
          <p:cNvPr id="15" name="AutoShape 161"/>
          <p:cNvSpPr>
            <a:spLocks noChangeArrowheads="1"/>
          </p:cNvSpPr>
          <p:nvPr/>
        </p:nvSpPr>
        <p:spPr bwMode="auto">
          <a:xfrm>
            <a:off x="44400" y="4000854"/>
            <a:ext cx="1596232" cy="27637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6" name="AutoShape 161"/>
          <p:cNvSpPr>
            <a:spLocks noChangeArrowheads="1"/>
          </p:cNvSpPr>
          <p:nvPr/>
        </p:nvSpPr>
        <p:spPr bwMode="auto">
          <a:xfrm>
            <a:off x="44400" y="5422683"/>
            <a:ext cx="1596232" cy="26683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8" name="正方形/長方形 17"/>
          <p:cNvSpPr/>
          <p:nvPr/>
        </p:nvSpPr>
        <p:spPr>
          <a:xfrm>
            <a:off x="21747" y="5205258"/>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389</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bwMode="auto">
          <a:xfrm>
            <a:off x="171797" y="493198"/>
            <a:ext cx="9361040" cy="79208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○ケース１では、収支不足に対しては、区</a:t>
            </a:r>
            <a:r>
              <a:rPr lang="ja-JP" altLang="en-US" sz="1600" dirty="0">
                <a:solidFill>
                  <a:schemeClr val="tx1"/>
                </a:solidFill>
                <a:latin typeface="Meiryo UI" pitchFamily="50" charset="-128"/>
                <a:ea typeface="Meiryo UI" pitchFamily="50" charset="-128"/>
                <a:cs typeface="Meiryo UI" pitchFamily="50" charset="-128"/>
              </a:rPr>
              <a:t>財政調整</a:t>
            </a:r>
            <a:r>
              <a:rPr lang="ja-JP" altLang="en-US" sz="1600" dirty="0" smtClean="0">
                <a:solidFill>
                  <a:schemeClr val="tx1"/>
                </a:solidFill>
                <a:latin typeface="Meiryo UI" pitchFamily="50" charset="-128"/>
                <a:ea typeface="Meiryo UI" pitchFamily="50" charset="-128"/>
                <a:cs typeface="Meiryo UI" pitchFamily="50" charset="-128"/>
              </a:rPr>
              <a:t>基金などの財源活用可能額の範囲内で対応可能</a:t>
            </a:r>
            <a:endParaRPr lang="en-US" altLang="ja-JP" sz="1600" dirty="0" smtClean="0">
              <a:solidFill>
                <a:schemeClr val="tx1"/>
              </a:solidFill>
              <a:latin typeface="Meiryo UI" pitchFamily="50" charset="-128"/>
              <a:ea typeface="Meiryo UI" pitchFamily="50" charset="-128"/>
              <a:cs typeface="Meiryo UI" pitchFamily="50" charset="-128"/>
            </a:endParaRPr>
          </a:p>
          <a:p>
            <a:pPr marL="273050" indent="-273050"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（○ケース２では、収支不足は発生しない）</a:t>
            </a:r>
            <a:endParaRPr lang="en-US" altLang="ja-JP" sz="1600" dirty="0" smtClean="0">
              <a:solidFill>
                <a:schemeClr val="tx1"/>
              </a:solidFill>
              <a:latin typeface="Meiryo UI" pitchFamily="50" charset="-128"/>
              <a:ea typeface="Meiryo UI" pitchFamily="50" charset="-128"/>
              <a:cs typeface="Meiryo UI" pitchFamily="50" charset="-128"/>
            </a:endParaRPr>
          </a:p>
          <a:p>
            <a:pPr marL="273050" indent="-273050" fontAlgn="auto">
              <a:spcBef>
                <a:spcPts val="0"/>
              </a:spcBef>
              <a:spcAft>
                <a:spcPts val="0"/>
              </a:spcAft>
              <a:defRPr/>
            </a:pP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財源活用可能額の実際の取扱いは、特別区長のマネジメントによる</a:t>
            </a:r>
            <a:endParaRPr lang="en-US" altLang="ja-JP" sz="1200" dirty="0" smtClean="0">
              <a:solidFill>
                <a:schemeClr val="tx1"/>
              </a:solidFill>
              <a:latin typeface="Meiryo UI" pitchFamily="50" charset="-128"/>
              <a:ea typeface="Meiryo UI" pitchFamily="50" charset="-128"/>
              <a:cs typeface="Meiryo UI" pitchFamily="50" charset="-128"/>
            </a:endParaRPr>
          </a:p>
        </p:txBody>
      </p:sp>
      <p:sp>
        <p:nvSpPr>
          <p:cNvPr id="31" name="正方形/長方形 30"/>
          <p:cNvSpPr/>
          <p:nvPr/>
        </p:nvSpPr>
        <p:spPr>
          <a:xfrm>
            <a:off x="21747" y="6573415"/>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489</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1778744" y="1512471"/>
            <a:ext cx="4614416" cy="3990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財源活用可能額</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（区財政調整基金含む）</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5" name="グループ化 24"/>
          <p:cNvGrpSpPr/>
          <p:nvPr/>
        </p:nvGrpSpPr>
        <p:grpSpPr>
          <a:xfrm>
            <a:off x="188171" y="2520464"/>
            <a:ext cx="1198788" cy="921127"/>
            <a:chOff x="188171" y="2520464"/>
            <a:chExt cx="1198788" cy="921127"/>
          </a:xfrm>
        </p:grpSpPr>
        <p:sp>
          <p:nvSpPr>
            <p:cNvPr id="34" name="正方形/長方形 33"/>
            <p:cNvSpPr/>
            <p:nvPr/>
          </p:nvSpPr>
          <p:spPr>
            <a:xfrm>
              <a:off x="433548" y="2903155"/>
              <a:ext cx="156651" cy="162801"/>
            </a:xfrm>
            <a:prstGeom prst="rect">
              <a:avLst/>
            </a:prstGeom>
            <a:solidFill>
              <a:schemeClr val="bg2">
                <a:lumMod val="9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bwMode="auto">
            <a:xfrm>
              <a:off x="188171" y="2520464"/>
              <a:ext cx="647403" cy="316329"/>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（凡例）</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866649" y="2903155"/>
              <a:ext cx="158110" cy="168902"/>
            </a:xfrm>
            <a:prstGeom prst="rect">
              <a:avLst/>
            </a:prstGeom>
            <a:solidFill>
              <a:schemeClr val="tx1">
                <a:lumMod val="50000"/>
                <a:lumOff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bwMode="auto">
            <a:xfrm>
              <a:off x="188171" y="3094879"/>
              <a:ext cx="647403" cy="31434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ケース</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１</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bwMode="auto">
            <a:xfrm>
              <a:off x="702153" y="3060526"/>
              <a:ext cx="684806" cy="38106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9" name="正方形/長方形 38"/>
          <p:cNvSpPr/>
          <p:nvPr/>
        </p:nvSpPr>
        <p:spPr>
          <a:xfrm>
            <a:off x="1670041" y="3677446"/>
            <a:ext cx="8012845" cy="16349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特別区に承継される財政調整基金に区財政調整基金の活用による減、収支合計のプラス分及び府承継財政調整基金の配分による増を累計</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9018607" y="3916176"/>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６</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5041615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15818</TotalTime>
  <Words>14293</Words>
  <Application>Microsoft Office PowerPoint</Application>
  <PresentationFormat>A4 210 x 297 mm</PresentationFormat>
  <Paragraphs>7105</Paragraphs>
  <Slides>44</Slides>
  <Notes>14</Notes>
  <HiddenSlides>0</HiddenSlides>
  <MMClips>0</MMClips>
  <ScaleCrop>false</ScaleCrop>
  <HeadingPairs>
    <vt:vector size="4" baseType="variant">
      <vt:variant>
        <vt:lpstr>テーマ</vt:lpstr>
      </vt:variant>
      <vt:variant>
        <vt:i4>1</vt:i4>
      </vt:variant>
      <vt:variant>
        <vt:lpstr>スライド タイトル</vt:lpstr>
      </vt:variant>
      <vt:variant>
        <vt:i4>44</vt:i4>
      </vt:variant>
    </vt:vector>
  </HeadingPairs>
  <TitlesOfParts>
    <vt:vector size="45"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　</vt:lpstr>
      <vt:lpstr>PowerPoint プレゼンテーション</vt:lpstr>
      <vt:lpstr>PowerPoint プレゼンテーション</vt:lpstr>
      <vt:lpstr>　</vt:lpstr>
      <vt:lpstr>PowerPoint プレゼンテーション</vt:lpstr>
      <vt:lpstr>PowerPoint プレゼンテーション</vt:lpstr>
      <vt:lpstr>　</vt:lpstr>
      <vt:lpstr>PowerPoint プレゼンテーション</vt:lpstr>
      <vt:lpstr>PowerPoint プレゼンテーション</vt:lpstr>
      <vt:lpstr>　</vt:lpstr>
      <vt:lpstr>PowerPoint プレゼンテーション</vt:lpstr>
      <vt:lpstr>PowerPoint プレゼンテーション</vt:lpstr>
      <vt:lpstr>　</vt:lpstr>
      <vt:lpstr>　</vt:lpstr>
      <vt:lpstr>PowerPoint プレゼンテーション</vt:lpstr>
      <vt:lpstr>PowerPoint プレゼンテーション</vt:lpstr>
      <vt:lpstr>　</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上野　能宏</dc:creator>
  <cp:lastModifiedBy>堺　かおり</cp:lastModifiedBy>
  <cp:revision>1820</cp:revision>
  <cp:lastPrinted>2017-11-06T05:16:43Z</cp:lastPrinted>
  <dcterms:created xsi:type="dcterms:W3CDTF">2013-07-16T06:48:23Z</dcterms:created>
  <dcterms:modified xsi:type="dcterms:W3CDTF">2017-11-08T04:14:59Z</dcterms:modified>
</cp:coreProperties>
</file>