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handoutMasterIdLst>
    <p:handoutMasterId r:id="rId44"/>
  </p:handoutMasterIdLst>
  <p:sldIdLst>
    <p:sldId id="797" r:id="rId2"/>
    <p:sldId id="898" r:id="rId3"/>
    <p:sldId id="654" r:id="rId4"/>
    <p:sldId id="664" r:id="rId5"/>
    <p:sldId id="703" r:id="rId6"/>
    <p:sldId id="897" r:id="rId7"/>
    <p:sldId id="896" r:id="rId8"/>
    <p:sldId id="700" r:id="rId9"/>
    <p:sldId id="680" r:id="rId10"/>
    <p:sldId id="825" r:id="rId11"/>
    <p:sldId id="826" r:id="rId12"/>
    <p:sldId id="856" r:id="rId13"/>
    <p:sldId id="857" r:id="rId14"/>
    <p:sldId id="858" r:id="rId15"/>
    <p:sldId id="859" r:id="rId16"/>
    <p:sldId id="860" r:id="rId17"/>
    <p:sldId id="861" r:id="rId18"/>
    <p:sldId id="862" r:id="rId19"/>
    <p:sldId id="863" r:id="rId20"/>
    <p:sldId id="827" r:id="rId21"/>
    <p:sldId id="878" r:id="rId22"/>
    <p:sldId id="701" r:id="rId23"/>
    <p:sldId id="702" r:id="rId24"/>
    <p:sldId id="889" r:id="rId25"/>
    <p:sldId id="890" r:id="rId26"/>
    <p:sldId id="891" r:id="rId27"/>
    <p:sldId id="892" r:id="rId28"/>
    <p:sldId id="895" r:id="rId29"/>
    <p:sldId id="816" r:id="rId30"/>
    <p:sldId id="774" r:id="rId31"/>
    <p:sldId id="775" r:id="rId32"/>
    <p:sldId id="776" r:id="rId33"/>
    <p:sldId id="740" r:id="rId34"/>
    <p:sldId id="786" r:id="rId35"/>
    <p:sldId id="787" r:id="rId36"/>
    <p:sldId id="885" r:id="rId37"/>
    <p:sldId id="886" r:id="rId38"/>
    <p:sldId id="893" r:id="rId39"/>
    <p:sldId id="894" r:id="rId40"/>
    <p:sldId id="809" r:id="rId41"/>
    <p:sldId id="810" r:id="rId42"/>
  </p:sldIdLst>
  <p:sldSz cx="9906000" cy="6858000" type="A4"/>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D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6" autoAdjust="0"/>
    <p:restoredTop sz="93967" autoAdjust="0"/>
  </p:normalViewPr>
  <p:slideViewPr>
    <p:cSldViewPr>
      <p:cViewPr varScale="1">
        <p:scale>
          <a:sx n="70" d="100"/>
          <a:sy n="70" d="100"/>
        </p:scale>
        <p:origin x="1278" y="54"/>
      </p:cViewPr>
      <p:guideLst>
        <p:guide orient="horz" pos="2160"/>
        <p:guide pos="3120"/>
      </p:guideLst>
    </p:cSldViewPr>
  </p:slideViewPr>
  <p:notesTextViewPr>
    <p:cViewPr>
      <p:scale>
        <a:sx n="100" d="100"/>
        <a:sy n="100" d="100"/>
      </p:scale>
      <p:origin x="0" y="0"/>
    </p:cViewPr>
  </p:notesTextViewPr>
  <p:notesViewPr>
    <p:cSldViewPr>
      <p:cViewPr varScale="1">
        <p:scale>
          <a:sx n="71" d="100"/>
          <a:sy n="71" d="100"/>
        </p:scale>
        <p:origin x="-1800" y="-96"/>
      </p:cViewPr>
      <p:guideLst>
        <p:guide orient="horz" pos="2122"/>
        <p:guide pos="31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2"/>
            <a:ext cx="4275245" cy="336160"/>
          </a:xfrm>
          <a:prstGeom prst="rect">
            <a:avLst/>
          </a:prstGeom>
        </p:spPr>
        <p:txBody>
          <a:bodyPr vert="horz" lIns="90617" tIns="45307" rIns="90617" bIns="45307"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587919" y="2"/>
            <a:ext cx="4276820" cy="336160"/>
          </a:xfrm>
          <a:prstGeom prst="rect">
            <a:avLst/>
          </a:prstGeom>
        </p:spPr>
        <p:txBody>
          <a:bodyPr vert="horz" lIns="90617" tIns="45307" rIns="90617" bIns="45307" rtlCol="0"/>
          <a:lstStyle>
            <a:lvl1pPr algn="r">
              <a:defRPr sz="1200"/>
            </a:lvl1pPr>
          </a:lstStyle>
          <a:p>
            <a:fld id="{B49BA508-E79A-43B4-A402-2FA8DA5C0D44}" type="datetimeFigureOut">
              <a:rPr kumimoji="1" lang="ja-JP" altLang="en-US" smtClean="0"/>
              <a:pPr/>
              <a:t>2020/8/11</a:t>
            </a:fld>
            <a:endParaRPr kumimoji="1" lang="ja-JP" altLang="en-US"/>
          </a:p>
        </p:txBody>
      </p:sp>
      <p:sp>
        <p:nvSpPr>
          <p:cNvPr id="4" name="フッター プレースホルダ 3"/>
          <p:cNvSpPr>
            <a:spLocks noGrp="1"/>
          </p:cNvSpPr>
          <p:nvPr>
            <p:ph type="ftr" sz="quarter" idx="2"/>
          </p:nvPr>
        </p:nvSpPr>
        <p:spPr>
          <a:xfrm>
            <a:off x="3" y="6398035"/>
            <a:ext cx="4275245" cy="336160"/>
          </a:xfrm>
          <a:prstGeom prst="rect">
            <a:avLst/>
          </a:prstGeom>
        </p:spPr>
        <p:txBody>
          <a:bodyPr vert="horz" lIns="90617" tIns="45307" rIns="90617" bIns="45307"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587919" y="6398035"/>
            <a:ext cx="4276820" cy="336160"/>
          </a:xfrm>
          <a:prstGeom prst="rect">
            <a:avLst/>
          </a:prstGeom>
        </p:spPr>
        <p:txBody>
          <a:bodyPr vert="horz" lIns="90617" tIns="45307" rIns="90617" bIns="45307" rtlCol="0" anchor="b"/>
          <a:lstStyle>
            <a:lvl1pPr algn="r">
              <a:defRPr sz="1200"/>
            </a:lvl1pPr>
          </a:lstStyle>
          <a:p>
            <a:fld id="{53B13814-3325-45C6-8972-DC958694BEC7}" type="slidenum">
              <a:rPr kumimoji="1" lang="ja-JP" altLang="en-US" smtClean="0"/>
              <a:pPr/>
              <a:t>‹#›</a:t>
            </a:fld>
            <a:endParaRPr kumimoji="1" lang="ja-JP" altLang="en-US"/>
          </a:p>
        </p:txBody>
      </p:sp>
    </p:spTree>
    <p:extLst>
      <p:ext uri="{BB962C8B-B14F-4D97-AF65-F5344CB8AC3E}">
        <p14:creationId xmlns:p14="http://schemas.microsoft.com/office/powerpoint/2010/main" val="31101465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0"/>
            <a:ext cx="4275403" cy="336788"/>
          </a:xfrm>
          <a:prstGeom prst="rect">
            <a:avLst/>
          </a:prstGeom>
        </p:spPr>
        <p:txBody>
          <a:bodyPr vert="horz" lIns="90617" tIns="45307" rIns="90617" bIns="45307" rtlCol="0"/>
          <a:lstStyle>
            <a:lvl1pPr algn="l">
              <a:defRPr sz="1200"/>
            </a:lvl1pPr>
          </a:lstStyle>
          <a:p>
            <a:endParaRPr kumimoji="1" lang="ja-JP" altLang="en-US"/>
          </a:p>
        </p:txBody>
      </p:sp>
      <p:sp>
        <p:nvSpPr>
          <p:cNvPr id="3" name="日付プレースホルダ 2"/>
          <p:cNvSpPr>
            <a:spLocks noGrp="1"/>
          </p:cNvSpPr>
          <p:nvPr>
            <p:ph type="dt" idx="1"/>
          </p:nvPr>
        </p:nvSpPr>
        <p:spPr>
          <a:xfrm>
            <a:off x="5588632" y="0"/>
            <a:ext cx="4275403" cy="336788"/>
          </a:xfrm>
          <a:prstGeom prst="rect">
            <a:avLst/>
          </a:prstGeom>
        </p:spPr>
        <p:txBody>
          <a:bodyPr vert="horz" lIns="90617" tIns="45307" rIns="90617" bIns="45307" rtlCol="0"/>
          <a:lstStyle>
            <a:lvl1pPr algn="r">
              <a:defRPr sz="1200"/>
            </a:lvl1pPr>
          </a:lstStyle>
          <a:p>
            <a:fld id="{4179279C-853F-4F34-A5D2-B95F4823AB07}" type="datetimeFigureOut">
              <a:rPr kumimoji="1" lang="ja-JP" altLang="en-US" smtClean="0"/>
              <a:pPr/>
              <a:t>2020/8/11</a:t>
            </a:fld>
            <a:endParaRPr kumimoji="1" lang="ja-JP" altLang="en-US"/>
          </a:p>
        </p:txBody>
      </p:sp>
      <p:sp>
        <p:nvSpPr>
          <p:cNvPr id="5" name="ノート プレースホルダ 4"/>
          <p:cNvSpPr>
            <a:spLocks noGrp="1"/>
          </p:cNvSpPr>
          <p:nvPr>
            <p:ph type="body" sz="quarter" idx="3"/>
          </p:nvPr>
        </p:nvSpPr>
        <p:spPr>
          <a:xfrm>
            <a:off x="986632" y="3199491"/>
            <a:ext cx="7893050" cy="3031093"/>
          </a:xfrm>
          <a:prstGeom prst="rect">
            <a:avLst/>
          </a:prstGeom>
        </p:spPr>
        <p:txBody>
          <a:bodyPr vert="horz" lIns="90617" tIns="45307" rIns="90617" bIns="453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5" y="6397806"/>
            <a:ext cx="4275403" cy="336788"/>
          </a:xfrm>
          <a:prstGeom prst="rect">
            <a:avLst/>
          </a:prstGeom>
        </p:spPr>
        <p:txBody>
          <a:bodyPr vert="horz" lIns="90617" tIns="45307" rIns="90617" bIns="4530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588632" y="6397806"/>
            <a:ext cx="4275403" cy="336788"/>
          </a:xfrm>
          <a:prstGeom prst="rect">
            <a:avLst/>
          </a:prstGeom>
        </p:spPr>
        <p:txBody>
          <a:bodyPr vert="horz" lIns="90617" tIns="45307" rIns="90617" bIns="45307" rtlCol="0" anchor="b"/>
          <a:lstStyle>
            <a:lvl1pPr algn="r">
              <a:defRPr sz="1200"/>
            </a:lvl1pPr>
          </a:lstStyle>
          <a:p>
            <a:fld id="{4308C615-631D-4AD2-8CDC-5C132F111DAD}" type="slidenum">
              <a:rPr kumimoji="1" lang="ja-JP" altLang="en-US" smtClean="0"/>
              <a:pPr/>
              <a:t>‹#›</a:t>
            </a:fld>
            <a:endParaRPr kumimoji="1" lang="ja-JP" altLang="en-US"/>
          </a:p>
        </p:txBody>
      </p:sp>
    </p:spTree>
    <p:extLst>
      <p:ext uri="{BB962C8B-B14F-4D97-AF65-F5344CB8AC3E}">
        <p14:creationId xmlns:p14="http://schemas.microsoft.com/office/powerpoint/2010/main" val="314578660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11500" y="506413"/>
            <a:ext cx="3646488" cy="2524125"/>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647531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11500" y="506413"/>
            <a:ext cx="3646488" cy="2524125"/>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838260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11500" y="506413"/>
            <a:ext cx="3646488" cy="2524125"/>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795649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11500" y="506413"/>
            <a:ext cx="3646488" cy="2524125"/>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3678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11500" y="506413"/>
            <a:ext cx="3646488" cy="2524125"/>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489195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11500" y="506413"/>
            <a:ext cx="3646488" cy="2524125"/>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674156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11500" y="506413"/>
            <a:ext cx="3646488" cy="2524125"/>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770629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09938" y="850900"/>
            <a:ext cx="3319462" cy="2297113"/>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27106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90888" y="841375"/>
            <a:ext cx="3284537" cy="2273300"/>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62052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90888" y="841375"/>
            <a:ext cx="3284537" cy="2273300"/>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9871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90888" y="841375"/>
            <a:ext cx="3284537" cy="2273300"/>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390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90888" y="841375"/>
            <a:ext cx="3284537" cy="2273300"/>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8206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290888" y="841375"/>
            <a:ext cx="3284537" cy="2273300"/>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8630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11500" y="506413"/>
            <a:ext cx="3646488" cy="2524125"/>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400751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11500" y="506413"/>
            <a:ext cx="3646488" cy="2524125"/>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899627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11500" y="506413"/>
            <a:ext cx="3646488" cy="2524125"/>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99534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11500" y="506413"/>
            <a:ext cx="3646488" cy="2524125"/>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77291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11500" y="506413"/>
            <a:ext cx="3646488" cy="2524125"/>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925452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8C847B8-9050-4EE1-8B2F-0F7401DA9B87}" type="datetime1">
              <a:rPr kumimoji="1" lang="ja-JP" altLang="en-US" smtClean="0"/>
              <a:t>2020/8/11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7610152" y="39540"/>
            <a:ext cx="2311400" cy="365125"/>
          </a:xfrm>
        </p:spPr>
        <p:txBody>
          <a:bodyPr/>
          <a:lstStyle>
            <a:lvl1pPr>
              <a:defRPr sz="1600"/>
            </a:lvl1pPr>
          </a:lstStyle>
          <a:p>
            <a:fld id="{D2D8002D-B5B0-4BAC-B1F6-782DDCCE6D9C}"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06209-9575-4B9C-A35A-DDFDAF7FB900}" type="datetime1">
              <a:rPr kumimoji="1" lang="ja-JP" altLang="en-US" smtClean="0"/>
              <a:t>2020/8/11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8879896-53A6-406E-82C3-91E9177CCB9C}" type="datetime1">
              <a:rPr kumimoji="1" lang="ja-JP" altLang="en-US" smtClean="0"/>
              <a:t>2020/8/11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89D979E-890E-484B-A889-2EA0EF8B7266}" type="datetime1">
              <a:rPr kumimoji="1" lang="ja-JP" altLang="en-US" smtClean="0"/>
              <a:t>2020/8/11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135DEA7-3EB4-4B6C-9C2B-425031FA18CC}" type="datetime1">
              <a:rPr kumimoji="1" lang="ja-JP" altLang="en-US" smtClean="0"/>
              <a:t>2020/8/11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D85F4DF-312D-4CE8-BFE2-29068F557D8A}" type="datetime1">
              <a:rPr kumimoji="1" lang="ja-JP" altLang="en-US" smtClean="0"/>
              <a:t>2020/8/11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CBB6516-C160-46C1-963A-5408A070E05A}" type="datetime1">
              <a:rPr kumimoji="1" lang="ja-JP" altLang="en-US" smtClean="0"/>
              <a:t>2020/8/11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948A331-CAB8-4D94-B23B-9E2E442C8559}" type="datetime1">
              <a:rPr kumimoji="1" lang="ja-JP" altLang="en-US" smtClean="0"/>
              <a:t>2020/8/11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5EBC5C8-D75F-48C0-9D1F-F9E747EF8D0F}" type="datetime1">
              <a:rPr kumimoji="1" lang="ja-JP" altLang="en-US" smtClean="0"/>
              <a:t>2020/8/11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9C7025B-8C07-4749-B9F0-17D5694E5CAC}" type="datetime1">
              <a:rPr kumimoji="1" lang="ja-JP" altLang="en-US" smtClean="0"/>
              <a:t>2020/8/11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476BA63-6DAF-4103-B01A-2A2187937CF3}" type="datetime1">
              <a:rPr kumimoji="1" lang="ja-JP" altLang="en-US" smtClean="0"/>
              <a:t>2020/8/11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045F0-866C-45E4-ABE1-F1478BBF592D}" type="datetime1">
              <a:rPr kumimoji="1" lang="ja-JP" altLang="en-US" smtClean="0"/>
              <a:t>2020/8/11</a:t>
            </a:fld>
            <a:endParaRPr kumimoji="1" lang="ja-JP" altLang="en-US"/>
          </a:p>
        </p:txBody>
      </p:sp>
      <p:sp>
        <p:nvSpPr>
          <p:cNvPr id="5" name="フッター プレースホルダ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610152" y="-27383"/>
            <a:ext cx="2311400" cy="365125"/>
          </a:xfrm>
          <a:prstGeom prst="rect">
            <a:avLst/>
          </a:prstGeom>
        </p:spPr>
        <p:txBody>
          <a:bodyPr vert="horz" lIns="91440" tIns="45720" rIns="91440" bIns="45720" rtlCol="0" anchor="ctr"/>
          <a:lstStyle>
            <a:lvl1pPr algn="r">
              <a:defRPr sz="1200" b="1">
                <a:solidFill>
                  <a:schemeClr val="tx1">
                    <a:tint val="75000"/>
                  </a:schemeClr>
                </a:solidFill>
                <a:latin typeface="Meiryo UI" pitchFamily="50" charset="-128"/>
                <a:ea typeface="Meiryo UI" pitchFamily="50" charset="-128"/>
                <a:cs typeface="Meiryo UI" pitchFamily="50" charset="-128"/>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4797152"/>
            <a:ext cx="9906000" cy="1728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令和２年）８月</a:t>
            </a:r>
            <a:r>
              <a:rPr lang="en-US" altLang="ja-JP"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副首都</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推進局</a:t>
            </a:r>
            <a:r>
              <a:rPr lang="ja-JP" altLang="en-US" sz="2800" dirty="0">
                <a:solidFill>
                  <a:schemeClr val="tx1"/>
                </a:solidFill>
                <a:latin typeface="+mn-ea"/>
              </a:rPr>
              <a:t>　</a:t>
            </a:r>
          </a:p>
        </p:txBody>
      </p:sp>
      <p:sp>
        <p:nvSpPr>
          <p:cNvPr id="8" name="フローチャート : 端子 7"/>
          <p:cNvSpPr/>
          <p:nvPr/>
        </p:nvSpPr>
        <p:spPr>
          <a:xfrm>
            <a:off x="553414" y="2852936"/>
            <a:ext cx="9049005" cy="720080"/>
          </a:xfrm>
          <a:prstGeom prst="flowChartTerminator">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ja-JP" altLang="en-US" sz="3600" b="1" dirty="0" smtClean="0">
                <a:solidFill>
                  <a:schemeClr val="tx1"/>
                </a:solidFill>
                <a:latin typeface="+mn-ea"/>
              </a:rPr>
              <a:t>特別区設置における</a:t>
            </a:r>
            <a:endParaRPr lang="en-US" altLang="ja-JP" sz="3600" b="1" dirty="0" smtClean="0">
              <a:solidFill>
                <a:schemeClr val="tx1"/>
              </a:solidFill>
              <a:latin typeface="+mn-ea"/>
            </a:endParaRPr>
          </a:p>
          <a:p>
            <a:pPr lvl="0" algn="ctr">
              <a:lnSpc>
                <a:spcPct val="150000"/>
              </a:lnSpc>
              <a:defRPr/>
            </a:pPr>
            <a:r>
              <a:rPr lang="ja-JP" altLang="en-US" sz="3600" b="1" dirty="0" smtClean="0">
                <a:solidFill>
                  <a:prstClr val="black"/>
                </a:solidFill>
                <a:latin typeface="+mn-ea"/>
              </a:rPr>
              <a:t>財政シミュレーション（一般財源ベース）</a:t>
            </a:r>
            <a:endParaRPr lang="en-US" altLang="ja-JP" sz="3600" b="1" dirty="0" smtClean="0">
              <a:solidFill>
                <a:schemeClr val="tx1"/>
              </a:solidFill>
              <a:latin typeface="+mn-ea"/>
            </a:endParaRPr>
          </a:p>
        </p:txBody>
      </p:sp>
    </p:spTree>
    <p:extLst>
      <p:ext uri="{BB962C8B-B14F-4D97-AF65-F5344CB8AC3E}">
        <p14:creationId xmlns:p14="http://schemas.microsoft.com/office/powerpoint/2010/main" val="478469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69369" y="1693968"/>
            <a:ext cx="9004572" cy="3968840"/>
          </a:xfrm>
          <a:prstGeom prst="rect">
            <a:avLst/>
          </a:prstGeom>
        </p:spPr>
      </p:pic>
      <p:sp>
        <p:nvSpPr>
          <p:cNvPr id="25" name="正方形/長方形 24"/>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２　</a:t>
            </a:r>
            <a:r>
              <a:rPr lang="ja-JP" altLang="en-US" sz="2000" b="1" dirty="0" smtClean="0">
                <a:solidFill>
                  <a:prstClr val="black"/>
                </a:solidFill>
                <a:latin typeface="Meiryo UI" pitchFamily="50" charset="-128"/>
                <a:ea typeface="Meiryo UI" pitchFamily="50" charset="-128"/>
                <a:cs typeface="Meiryo UI" pitchFamily="50" charset="-128"/>
              </a:rPr>
              <a:t>財政シミュレーション</a:t>
            </a:r>
            <a:r>
              <a:rPr lang="ja-JP" altLang="en-US" sz="2000" b="1" dirty="0">
                <a:solidFill>
                  <a:prstClr val="black"/>
                </a:solidFill>
                <a:latin typeface="Meiryo UI" pitchFamily="50" charset="-128"/>
                <a:ea typeface="Meiryo UI" pitchFamily="50" charset="-128"/>
                <a:cs typeface="Meiryo UI" pitchFamily="50" charset="-128"/>
              </a:rPr>
              <a:t>結果　　～（１）特別</a:t>
            </a:r>
            <a:r>
              <a:rPr lang="ja-JP" altLang="en-US" sz="2000" b="1" dirty="0" smtClean="0">
                <a:solidFill>
                  <a:prstClr val="black"/>
                </a:solidFill>
                <a:latin typeface="Meiryo UI" pitchFamily="50" charset="-128"/>
                <a:ea typeface="Meiryo UI" pitchFamily="50" charset="-128"/>
                <a:cs typeface="Meiryo UI" pitchFamily="50" charset="-128"/>
              </a:rPr>
              <a:t>区の</a:t>
            </a:r>
            <a:r>
              <a:rPr lang="ja-JP" altLang="en-US" sz="2000" b="1" dirty="0">
                <a:solidFill>
                  <a:prstClr val="black"/>
                </a:solidFill>
                <a:latin typeface="Meiryo UI" pitchFamily="50" charset="-128"/>
                <a:ea typeface="Meiryo UI" pitchFamily="50" charset="-128"/>
                <a:cs typeface="Meiryo UI" pitchFamily="50" charset="-128"/>
              </a:rPr>
              <a:t>収支～</a:t>
            </a:r>
          </a:p>
        </p:txBody>
      </p:sp>
      <p:sp>
        <p:nvSpPr>
          <p:cNvPr id="2" name="正方形/長方形 1"/>
          <p:cNvSpPr/>
          <p:nvPr/>
        </p:nvSpPr>
        <p:spPr>
          <a:xfrm>
            <a:off x="247236" y="1847924"/>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789652630"/>
              </p:ext>
            </p:extLst>
          </p:nvPr>
        </p:nvGraphicFramePr>
        <p:xfrm>
          <a:off x="116408" y="5524541"/>
          <a:ext cx="9517107" cy="1143000"/>
        </p:xfrm>
        <a:graphic>
          <a:graphicData uri="http://schemas.openxmlformats.org/drawingml/2006/table">
            <a:tbl>
              <a:tblPr firstRow="1" bandRow="1">
                <a:tableStyleId>{5940675A-B579-460E-94D1-54222C63F5DA}</a:tableStyleId>
              </a:tblPr>
              <a:tblGrid>
                <a:gridCol w="1236192">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1949387514"/>
                    </a:ext>
                  </a:extLst>
                </a:gridCol>
                <a:gridCol w="552061">
                  <a:extLst>
                    <a:ext uri="{9D8B030D-6E8A-4147-A177-3AD203B41FA5}">
                      <a16:colId xmlns:a16="http://schemas.microsoft.com/office/drawing/2014/main" val="574755357"/>
                    </a:ext>
                  </a:extLst>
                </a:gridCol>
                <a:gridCol w="552061">
                  <a:extLst>
                    <a:ext uri="{9D8B030D-6E8A-4147-A177-3AD203B41FA5}">
                      <a16:colId xmlns:a16="http://schemas.microsoft.com/office/drawing/2014/main" val="988320270"/>
                    </a:ext>
                  </a:extLst>
                </a:gridCol>
              </a:tblGrid>
              <a:tr h="192745">
                <a:tc>
                  <a:txBody>
                    <a:bodyPr/>
                    <a:lstStyle/>
                    <a:p>
                      <a:pPr algn="ctr"/>
                      <a:r>
                        <a:rPr kumimoji="1" lang="ja-JP" altLang="en-US" sz="900" b="0" dirty="0" smtClean="0">
                          <a:latin typeface="+mn-ea"/>
                          <a:ea typeface="+mn-ea"/>
                          <a:cs typeface="Meiryo UI" pitchFamily="50" charset="-128"/>
                        </a:rPr>
                        <a:t>財政収支推計</a:t>
                      </a:r>
                      <a:r>
                        <a:rPr kumimoji="1" lang="ja-JP" altLang="en-US" sz="900" b="0" baseline="0" dirty="0" smtClean="0">
                          <a:latin typeface="+mn-ea"/>
                          <a:ea typeface="+mn-ea"/>
                          <a:cs typeface="Meiryo UI" pitchFamily="50" charset="-128"/>
                        </a:rPr>
                        <a:t> </a:t>
                      </a:r>
                      <a:r>
                        <a:rPr kumimoji="1" lang="ja-JP" altLang="en-US" sz="900" b="0" dirty="0" smtClean="0">
                          <a:latin typeface="+mn-ea"/>
                          <a:ea typeface="+mn-ea"/>
                          <a:cs typeface="Meiryo UI" pitchFamily="50" charset="-128"/>
                        </a:rPr>
                        <a:t>Ａ</a:t>
                      </a:r>
                      <a:endParaRPr kumimoji="1" lang="ja-JP" altLang="en-US" sz="900" b="0" dirty="0">
                        <a:latin typeface="+mn-ea"/>
                        <a:ea typeface="+mn-ea"/>
                        <a:cs typeface="Meiryo UI" pitchFamily="50" charset="-128"/>
                      </a:endParaRP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38</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38</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49</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525" marR="39600" marT="9525" marB="0" anchor="ctr"/>
                </a:tc>
                <a:extLst>
                  <a:ext uri="{0D108BD9-81ED-4DB2-BD59-A6C34878D82A}">
                    <a16:rowId xmlns:a16="http://schemas.microsoft.com/office/drawing/2014/main" val="10000"/>
                  </a:ext>
                </a:extLst>
              </a:tr>
              <a:tr h="192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latin typeface="+mn-ea"/>
                          <a:ea typeface="+mn-ea"/>
                          <a:cs typeface="Meiryo UI" pitchFamily="50" charset="-128"/>
                        </a:rPr>
                        <a:t>改革効果額</a:t>
                      </a:r>
                      <a:r>
                        <a:rPr kumimoji="1" lang="en-US" altLang="ja-JP" sz="500" b="0" dirty="0" smtClean="0">
                          <a:latin typeface="+mn-ea"/>
                          <a:ea typeface="+mn-ea"/>
                          <a:cs typeface="Meiryo UI" pitchFamily="50" charset="-128"/>
                        </a:rPr>
                        <a:t>(</a:t>
                      </a:r>
                      <a:r>
                        <a:rPr kumimoji="1" lang="ja-JP" altLang="en-US" sz="500" b="0" dirty="0" smtClean="0">
                          <a:latin typeface="+mn-ea"/>
                          <a:ea typeface="+mn-ea"/>
                          <a:cs typeface="Meiryo UI" pitchFamily="50" charset="-128"/>
                        </a:rPr>
                        <a:t>未反映分</a:t>
                      </a:r>
                      <a:r>
                        <a:rPr kumimoji="1" lang="en-US" altLang="ja-JP" sz="500" b="0" dirty="0" smtClean="0">
                          <a:latin typeface="+mn-ea"/>
                          <a:ea typeface="+mn-ea"/>
                          <a:cs typeface="Meiryo UI" pitchFamily="50" charset="-128"/>
                        </a:rPr>
                        <a:t>) </a:t>
                      </a:r>
                      <a:r>
                        <a:rPr kumimoji="1" lang="ja-JP" altLang="en-US" sz="900" b="0" dirty="0" smtClean="0">
                          <a:latin typeface="+mn-ea"/>
                          <a:ea typeface="+mn-ea"/>
                          <a:cs typeface="Meiryo UI" pitchFamily="50" charset="-128"/>
                        </a:rPr>
                        <a:t>Ｂ</a:t>
                      </a: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120</a:t>
                      </a:r>
                    </a:p>
                  </a:txBody>
                  <a:tcPr marL="9525" marR="39600" marT="9525" marB="0" anchor="ctr">
                    <a:lnT w="12700" cap="flat" cmpd="sng" algn="ctr">
                      <a:solidFill>
                        <a:schemeClr val="tx1"/>
                      </a:solidFill>
                      <a:prstDash val="solid"/>
                      <a:round/>
                      <a:headEnd type="none" w="med" len="med"/>
                      <a:tailEnd type="none" w="med" len="med"/>
                    </a:lnT>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119</a:t>
                      </a:r>
                    </a:p>
                  </a:txBody>
                  <a:tcPr marL="9525" marR="39600" marT="9525" marB="0" anchor="ctr"/>
                </a:tc>
                <a:extLst>
                  <a:ext uri="{0D108BD9-81ED-4DB2-BD59-A6C34878D82A}">
                    <a16:rowId xmlns:a16="http://schemas.microsoft.com/office/drawing/2014/main" val="10001"/>
                  </a:ext>
                </a:extLst>
              </a:tr>
              <a:tr h="161888">
                <a:tc>
                  <a:txBody>
                    <a:bodyPr/>
                    <a:lstStyle/>
                    <a:p>
                      <a:pPr algn="ctr"/>
                      <a:r>
                        <a:rPr kumimoji="1" lang="ja-JP" altLang="en-US" sz="900" b="0" dirty="0" smtClean="0">
                          <a:latin typeface="+mn-ea"/>
                          <a:ea typeface="+mn-ea"/>
                          <a:cs typeface="Meiryo UI" pitchFamily="50" charset="-128"/>
                        </a:rPr>
                        <a:t>組織体制の影響額</a:t>
                      </a:r>
                      <a:r>
                        <a:rPr kumimoji="1" lang="en-US" altLang="ja-JP" sz="900" b="0" dirty="0" smtClean="0">
                          <a:latin typeface="+mn-ea"/>
                          <a:ea typeface="+mn-ea"/>
                          <a:cs typeface="Meiryo UI" pitchFamily="50" charset="-128"/>
                        </a:rPr>
                        <a:t>C</a:t>
                      </a:r>
                    </a:p>
                  </a:txBody>
                  <a:tcPr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extLst>
                  <a:ext uri="{0D108BD9-81ED-4DB2-BD59-A6C34878D82A}">
                    <a16:rowId xmlns:a16="http://schemas.microsoft.com/office/drawing/2014/main" val="10002"/>
                  </a:ext>
                </a:extLst>
              </a:tr>
              <a:tr h="192745">
                <a:tc>
                  <a:txBody>
                    <a:bodyPr/>
                    <a:lstStyle/>
                    <a:p>
                      <a:pPr algn="ctr"/>
                      <a:r>
                        <a:rPr kumimoji="1" lang="ja-JP" altLang="en-US" sz="900" b="0" dirty="0" smtClean="0">
                          <a:latin typeface="+mn-ea"/>
                          <a:ea typeface="+mn-ea"/>
                          <a:cs typeface="Meiryo UI" pitchFamily="50" charset="-128"/>
                        </a:rPr>
                        <a:t>設置コスト　</a:t>
                      </a:r>
                      <a:r>
                        <a:rPr kumimoji="1" lang="en-US" altLang="ja-JP" sz="900" b="0" dirty="0" smtClean="0">
                          <a:latin typeface="+mn-ea"/>
                          <a:ea typeface="+mn-ea"/>
                          <a:cs typeface="Meiryo UI" pitchFamily="50" charset="-128"/>
                        </a:rPr>
                        <a:t>D</a:t>
                      </a:r>
                    </a:p>
                  </a:txBody>
                  <a:tcPr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2745">
                <a:tc>
                  <a:txBody>
                    <a:bodyPr/>
                    <a:lstStyle/>
                    <a:p>
                      <a:pPr algn="ctr"/>
                      <a:r>
                        <a:rPr kumimoji="1" lang="ja-JP" altLang="en-US" sz="900" b="1" dirty="0" smtClean="0">
                          <a:latin typeface="+mn-ea"/>
                          <a:ea typeface="+mn-ea"/>
                          <a:cs typeface="Meiryo UI" pitchFamily="50" charset="-128"/>
                        </a:rPr>
                        <a:t>計</a:t>
                      </a:r>
                      <a:r>
                        <a:rPr kumimoji="1" lang="ja-JP" altLang="en-US" sz="900" b="1" baseline="0" dirty="0" smtClean="0">
                          <a:latin typeface="+mn-ea"/>
                          <a:ea typeface="+mn-ea"/>
                          <a:cs typeface="Meiryo UI" pitchFamily="50" charset="-128"/>
                        </a:rPr>
                        <a:t> </a:t>
                      </a:r>
                      <a:r>
                        <a:rPr kumimoji="1" lang="en-US" altLang="ja-JP" sz="900" b="1" baseline="0" dirty="0" smtClean="0">
                          <a:latin typeface="+mn-ea"/>
                          <a:ea typeface="+mn-ea"/>
                          <a:cs typeface="Meiryo UI" pitchFamily="50" charset="-128"/>
                        </a:rPr>
                        <a:t>E</a:t>
                      </a:r>
                      <a:r>
                        <a:rPr kumimoji="1" lang="en-US" altLang="ja-JP" sz="900" b="1" dirty="0" smtClean="0">
                          <a:latin typeface="+mn-ea"/>
                          <a:ea typeface="+mn-ea"/>
                          <a:cs typeface="Meiryo UI" pitchFamily="50" charset="-128"/>
                        </a:rPr>
                        <a:t>=A+B+C+D</a:t>
                      </a:r>
                      <a:endParaRPr kumimoji="1" lang="ja-JP" altLang="en-US" sz="900" b="1" dirty="0">
                        <a:latin typeface="+mn-ea"/>
                        <a:ea typeface="+mn-ea"/>
                        <a:cs typeface="Meiryo UI" pitchFamily="50" charset="-128"/>
                      </a:endParaRPr>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62</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rPr>
                        <a:t>66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050" b="1" i="0" u="none" strike="noStrike">
                          <a:solidFill>
                            <a:srgbClr val="000000"/>
                          </a:solidFill>
                          <a:effectLst/>
                          <a:latin typeface="ＭＳ Ｐゴシック" panose="020B0600070205080204" pitchFamily="50" charset="-128"/>
                          <a:ea typeface="ＭＳ Ｐゴシック" panose="020B0600070205080204" pitchFamily="50" charset="-128"/>
                        </a:rPr>
                        <a:t>69</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rPr>
                        <a:t>71</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4"/>
                  </a:ext>
                </a:extLst>
              </a:tr>
            </a:tbl>
          </a:graphicData>
        </a:graphic>
      </p:graphicFrame>
      <p:sp>
        <p:nvSpPr>
          <p:cNvPr id="26" name="AutoShape 161"/>
          <p:cNvSpPr>
            <a:spLocks noChangeArrowheads="1"/>
          </p:cNvSpPr>
          <p:nvPr/>
        </p:nvSpPr>
        <p:spPr bwMode="auto">
          <a:xfrm>
            <a:off x="116408" y="503168"/>
            <a:ext cx="2532336" cy="299200"/>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特別区全体</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27" name="正方形/長方形 26"/>
          <p:cNvSpPr/>
          <p:nvPr/>
        </p:nvSpPr>
        <p:spPr bwMode="auto">
          <a:xfrm>
            <a:off x="233896" y="917342"/>
            <a:ext cx="9361040" cy="47287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smtClean="0">
                <a:solidFill>
                  <a:schemeClr val="tx1"/>
                </a:solidFill>
                <a:latin typeface="Meiryo UI" pitchFamily="50" charset="-128"/>
                <a:ea typeface="Meiryo UI" pitchFamily="50" charset="-128"/>
                <a:cs typeface="Meiryo UI" pitchFamily="50" charset="-128"/>
              </a:rPr>
              <a:t>○収支不足は発生しない</a:t>
            </a:r>
            <a:endParaRPr lang="en-US" altLang="ja-JP" sz="1600" dirty="0" smtClean="0">
              <a:solidFill>
                <a:schemeClr val="tx1"/>
              </a:solidFill>
              <a:latin typeface="Meiryo UI" pitchFamily="50" charset="-128"/>
              <a:ea typeface="Meiryo UI" pitchFamily="50" charset="-128"/>
              <a:cs typeface="Meiryo UI" pitchFamily="50" charset="-128"/>
            </a:endParaRPr>
          </a:p>
        </p:txBody>
      </p:sp>
      <p:sp>
        <p:nvSpPr>
          <p:cNvPr id="28" name="正方形/長方形 27"/>
          <p:cNvSpPr/>
          <p:nvPr/>
        </p:nvSpPr>
        <p:spPr>
          <a:xfrm>
            <a:off x="1625849" y="1547367"/>
            <a:ext cx="3240331" cy="28800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収支（財源対策前）</a:t>
            </a:r>
            <a:endPar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9018607" y="5163855"/>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６</a:t>
            </a:r>
            <a:endParaRPr lang="ja-JP" altLang="en-US" sz="1100" b="1"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33650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854049" y="1431265"/>
            <a:ext cx="9096020" cy="4383404"/>
          </a:xfrm>
          <a:prstGeom prst="rect">
            <a:avLst/>
          </a:prstGeom>
        </p:spPr>
      </p:pic>
      <p:sp>
        <p:nvSpPr>
          <p:cNvPr id="12" name="二等辺三角形 11"/>
          <p:cNvSpPr/>
          <p:nvPr/>
        </p:nvSpPr>
        <p:spPr>
          <a:xfrm flipV="1">
            <a:off x="3382972" y="43543"/>
            <a:ext cx="3111092" cy="38606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4333224" y="17019"/>
            <a:ext cx="1210588" cy="338554"/>
          </a:xfrm>
          <a:prstGeom prst="rect">
            <a:avLst/>
          </a:prstGeom>
          <a:noFill/>
        </p:spPr>
        <p:txBody>
          <a:bodyPr wrap="none" rtlCol="0">
            <a:spAutoFit/>
          </a:bodyPr>
          <a:lstStyle/>
          <a:p>
            <a:r>
              <a:rPr kumimoji="1" lang="ja-JP" altLang="en-US" sz="1600" b="1" dirty="0" smtClean="0">
                <a:solidFill>
                  <a:schemeClr val="bg1"/>
                </a:solidFill>
                <a:latin typeface="Meiryo UI" pitchFamily="50" charset="-128"/>
                <a:ea typeface="Meiryo UI" pitchFamily="50" charset="-128"/>
                <a:cs typeface="Meiryo UI" pitchFamily="50" charset="-128"/>
              </a:rPr>
              <a:t>財源対策後</a:t>
            </a:r>
            <a:endParaRPr kumimoji="1" lang="ja-JP" altLang="en-US" sz="1600" b="1" dirty="0">
              <a:solidFill>
                <a:schemeClr val="bg1"/>
              </a:solidFill>
              <a:latin typeface="Meiryo UI" pitchFamily="50" charset="-128"/>
              <a:ea typeface="Meiryo UI" pitchFamily="50" charset="-128"/>
              <a:cs typeface="Meiryo UI" pitchFamily="50" charset="-128"/>
            </a:endParaRPr>
          </a:p>
        </p:txBody>
      </p:sp>
      <p:sp>
        <p:nvSpPr>
          <p:cNvPr id="14" name="正方形/長方形 13"/>
          <p:cNvSpPr/>
          <p:nvPr/>
        </p:nvSpPr>
        <p:spPr>
          <a:xfrm>
            <a:off x="488504" y="1507478"/>
            <a:ext cx="914400" cy="2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173237923"/>
              </p:ext>
            </p:extLst>
          </p:nvPr>
        </p:nvGraphicFramePr>
        <p:xfrm>
          <a:off x="188755" y="5662502"/>
          <a:ext cx="9516770" cy="903988"/>
        </p:xfrm>
        <a:graphic>
          <a:graphicData uri="http://schemas.openxmlformats.org/drawingml/2006/table">
            <a:tbl>
              <a:tblPr firstRow="1" bandRow="1">
                <a:tableStyleId>{5940675A-B579-460E-94D1-54222C63F5DA}</a:tableStyleId>
              </a:tblPr>
              <a:tblGrid>
                <a:gridCol w="1523885">
                  <a:extLst>
                    <a:ext uri="{9D8B030D-6E8A-4147-A177-3AD203B41FA5}">
                      <a16:colId xmlns:a16="http://schemas.microsoft.com/office/drawing/2014/main" val="20000"/>
                    </a:ext>
                  </a:extLst>
                </a:gridCol>
                <a:gridCol w="532859">
                  <a:extLst>
                    <a:ext uri="{9D8B030D-6E8A-4147-A177-3AD203B41FA5}">
                      <a16:colId xmlns:a16="http://schemas.microsoft.com/office/drawing/2014/main" val="20004"/>
                    </a:ext>
                  </a:extLst>
                </a:gridCol>
                <a:gridCol w="532859">
                  <a:extLst>
                    <a:ext uri="{9D8B030D-6E8A-4147-A177-3AD203B41FA5}">
                      <a16:colId xmlns:a16="http://schemas.microsoft.com/office/drawing/2014/main" val="20005"/>
                    </a:ext>
                  </a:extLst>
                </a:gridCol>
                <a:gridCol w="532859">
                  <a:extLst>
                    <a:ext uri="{9D8B030D-6E8A-4147-A177-3AD203B41FA5}">
                      <a16:colId xmlns:a16="http://schemas.microsoft.com/office/drawing/2014/main" val="20006"/>
                    </a:ext>
                  </a:extLst>
                </a:gridCol>
                <a:gridCol w="532859">
                  <a:extLst>
                    <a:ext uri="{9D8B030D-6E8A-4147-A177-3AD203B41FA5}">
                      <a16:colId xmlns:a16="http://schemas.microsoft.com/office/drawing/2014/main" val="20007"/>
                    </a:ext>
                  </a:extLst>
                </a:gridCol>
                <a:gridCol w="532859">
                  <a:extLst>
                    <a:ext uri="{9D8B030D-6E8A-4147-A177-3AD203B41FA5}">
                      <a16:colId xmlns:a16="http://schemas.microsoft.com/office/drawing/2014/main" val="20008"/>
                    </a:ext>
                  </a:extLst>
                </a:gridCol>
                <a:gridCol w="532859">
                  <a:extLst>
                    <a:ext uri="{9D8B030D-6E8A-4147-A177-3AD203B41FA5}">
                      <a16:colId xmlns:a16="http://schemas.microsoft.com/office/drawing/2014/main" val="20009"/>
                    </a:ext>
                  </a:extLst>
                </a:gridCol>
                <a:gridCol w="532859">
                  <a:extLst>
                    <a:ext uri="{9D8B030D-6E8A-4147-A177-3AD203B41FA5}">
                      <a16:colId xmlns:a16="http://schemas.microsoft.com/office/drawing/2014/main" val="20010"/>
                    </a:ext>
                  </a:extLst>
                </a:gridCol>
                <a:gridCol w="532859">
                  <a:extLst>
                    <a:ext uri="{9D8B030D-6E8A-4147-A177-3AD203B41FA5}">
                      <a16:colId xmlns:a16="http://schemas.microsoft.com/office/drawing/2014/main" val="20011"/>
                    </a:ext>
                  </a:extLst>
                </a:gridCol>
                <a:gridCol w="532859">
                  <a:extLst>
                    <a:ext uri="{9D8B030D-6E8A-4147-A177-3AD203B41FA5}">
                      <a16:colId xmlns:a16="http://schemas.microsoft.com/office/drawing/2014/main" val="20012"/>
                    </a:ext>
                  </a:extLst>
                </a:gridCol>
                <a:gridCol w="532859">
                  <a:extLst>
                    <a:ext uri="{9D8B030D-6E8A-4147-A177-3AD203B41FA5}">
                      <a16:colId xmlns:a16="http://schemas.microsoft.com/office/drawing/2014/main" val="20013"/>
                    </a:ext>
                  </a:extLst>
                </a:gridCol>
                <a:gridCol w="532859">
                  <a:extLst>
                    <a:ext uri="{9D8B030D-6E8A-4147-A177-3AD203B41FA5}">
                      <a16:colId xmlns:a16="http://schemas.microsoft.com/office/drawing/2014/main" val="20014"/>
                    </a:ext>
                  </a:extLst>
                </a:gridCol>
                <a:gridCol w="532859">
                  <a:extLst>
                    <a:ext uri="{9D8B030D-6E8A-4147-A177-3AD203B41FA5}">
                      <a16:colId xmlns:a16="http://schemas.microsoft.com/office/drawing/2014/main" val="20015"/>
                    </a:ext>
                  </a:extLst>
                </a:gridCol>
                <a:gridCol w="532859">
                  <a:extLst>
                    <a:ext uri="{9D8B030D-6E8A-4147-A177-3AD203B41FA5}">
                      <a16:colId xmlns:a16="http://schemas.microsoft.com/office/drawing/2014/main" val="4233117504"/>
                    </a:ext>
                  </a:extLst>
                </a:gridCol>
                <a:gridCol w="532859">
                  <a:extLst>
                    <a:ext uri="{9D8B030D-6E8A-4147-A177-3AD203B41FA5}">
                      <a16:colId xmlns:a16="http://schemas.microsoft.com/office/drawing/2014/main" val="4235487261"/>
                    </a:ext>
                  </a:extLst>
                </a:gridCol>
                <a:gridCol w="532859">
                  <a:extLst>
                    <a:ext uri="{9D8B030D-6E8A-4147-A177-3AD203B41FA5}">
                      <a16:colId xmlns:a16="http://schemas.microsoft.com/office/drawing/2014/main" val="1914975255"/>
                    </a:ext>
                  </a:extLst>
                </a:gridCol>
              </a:tblGrid>
              <a:tr h="187552">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mn-ea"/>
                        </a:rPr>
                        <a:t>区財政調整基金の活用</a:t>
                      </a:r>
                      <a:r>
                        <a:rPr lang="ja-JP" altLang="en-US" sz="900" b="1" i="0" u="none" strike="noStrike" dirty="0">
                          <a:solidFill>
                            <a:schemeClr val="tx1"/>
                          </a:solidFill>
                          <a:effectLst/>
                          <a:latin typeface="+mn-ea"/>
                          <a:ea typeface="+mn-ea"/>
                        </a:rPr>
                        <a:t>　</a:t>
                      </a:r>
                      <a:r>
                        <a:rPr lang="en-US" altLang="ja-JP" sz="900" b="1" i="0" u="none" strike="noStrike" dirty="0" smtClean="0">
                          <a:solidFill>
                            <a:schemeClr val="tx1"/>
                          </a:solidFill>
                          <a:effectLst/>
                          <a:latin typeface="+mn-ea"/>
                          <a:ea typeface="+mn-ea"/>
                        </a:rPr>
                        <a:t>F</a:t>
                      </a:r>
                      <a:endParaRPr lang="en-US" altLang="ja-JP" sz="900" b="1" i="0" u="none" strike="noStrike" dirty="0">
                        <a:solidFill>
                          <a:schemeClr val="tx1"/>
                        </a:solidFill>
                        <a:effectLst/>
                        <a:latin typeface="+mn-ea"/>
                        <a:ea typeface="+mn-ea"/>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0"/>
                  </a:ext>
                </a:extLst>
              </a:tr>
              <a:tr h="263046">
                <a:tc>
                  <a:txBody>
                    <a:bodyPr/>
                    <a:lstStyle/>
                    <a:p>
                      <a:pPr algn="ctr" fontAlgn="ctr"/>
                      <a:r>
                        <a:rPr lang="ja-JP" altLang="en-US" sz="900" b="1" i="0" u="none" strike="noStrike" dirty="0">
                          <a:solidFill>
                            <a:schemeClr val="tx1"/>
                          </a:solidFill>
                          <a:effectLst/>
                          <a:latin typeface="+mn-ea"/>
                          <a:ea typeface="+mn-ea"/>
                          <a:cs typeface="Meiryo UI" panose="020B0604030504040204" pitchFamily="50" charset="-128"/>
                        </a:rPr>
                        <a:t>収支合計 </a:t>
                      </a:r>
                      <a:r>
                        <a:rPr lang="en-US" altLang="ja-JP" sz="900" b="1" i="0" u="none" strike="noStrike" dirty="0" smtClean="0">
                          <a:solidFill>
                            <a:schemeClr val="tx1"/>
                          </a:solidFill>
                          <a:effectLst/>
                          <a:latin typeface="+mn-ea"/>
                          <a:ea typeface="+mn-ea"/>
                          <a:cs typeface="Meiryo UI" panose="020B0604030504040204" pitchFamily="50" charset="-128"/>
                        </a:rPr>
                        <a:t>G</a:t>
                      </a:r>
                      <a:r>
                        <a:rPr lang="en-US" sz="900" b="1" i="0" u="none" strike="noStrike" dirty="0" smtClean="0">
                          <a:solidFill>
                            <a:schemeClr val="tx1"/>
                          </a:solidFill>
                          <a:effectLst/>
                          <a:latin typeface="+mn-ea"/>
                          <a:ea typeface="+mn-ea"/>
                          <a:cs typeface="Meiryo UI" panose="020B0604030504040204" pitchFamily="50" charset="-128"/>
                        </a:rPr>
                        <a:t>=</a:t>
                      </a:r>
                      <a:r>
                        <a:rPr lang="en-US" altLang="ja-JP" sz="900" b="1" i="0" u="none" strike="noStrike" dirty="0" smtClean="0">
                          <a:solidFill>
                            <a:schemeClr val="tx1"/>
                          </a:solidFill>
                          <a:effectLst/>
                          <a:latin typeface="+mn-ea"/>
                          <a:ea typeface="+mn-ea"/>
                          <a:cs typeface="Meiryo UI" panose="020B0604030504040204" pitchFamily="50" charset="-128"/>
                        </a:rPr>
                        <a:t>E</a:t>
                      </a:r>
                      <a:r>
                        <a:rPr lang="en-US" sz="900" b="1" i="0" u="none" strike="noStrike" dirty="0" smtClean="0">
                          <a:solidFill>
                            <a:schemeClr val="tx1"/>
                          </a:solidFill>
                          <a:effectLst/>
                          <a:latin typeface="+mn-ea"/>
                          <a:ea typeface="+mn-ea"/>
                          <a:cs typeface="Meiryo UI" panose="020B0604030504040204" pitchFamily="50" charset="-128"/>
                        </a:rPr>
                        <a:t>+</a:t>
                      </a:r>
                      <a:r>
                        <a:rPr lang="en-US" altLang="ja-JP" sz="900" b="1" i="0" u="none" strike="noStrike" dirty="0" smtClean="0">
                          <a:solidFill>
                            <a:schemeClr val="tx1"/>
                          </a:solidFill>
                          <a:effectLst/>
                          <a:latin typeface="+mn-ea"/>
                          <a:ea typeface="+mn-ea"/>
                          <a:cs typeface="Meiryo UI" panose="020B0604030504040204" pitchFamily="50" charset="-128"/>
                        </a:rPr>
                        <a:t>F</a:t>
                      </a:r>
                      <a:endParaRPr lang="en-US" sz="900" b="1" i="0" u="none" strike="noStrike" dirty="0">
                        <a:solidFill>
                          <a:schemeClr val="tx1"/>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71</a:t>
                      </a:r>
                    </a:p>
                  </a:txBody>
                  <a:tcPr marL="9525" marR="39600" marT="9525" marB="0" anchor="ctr"/>
                </a:tc>
                <a:extLst>
                  <a:ext uri="{0D108BD9-81ED-4DB2-BD59-A6C34878D82A}">
                    <a16:rowId xmlns:a16="http://schemas.microsoft.com/office/drawing/2014/main" val="10001"/>
                  </a:ext>
                </a:extLst>
              </a:tr>
              <a:tr h="0">
                <a:tc>
                  <a:txBody>
                    <a:bodyPr/>
                    <a:lstStyle/>
                    <a:p>
                      <a:pPr algn="ctr" fontAlgn="ctr"/>
                      <a:r>
                        <a:rPr lang="ja-JP" altLang="en-US" sz="900" b="0" i="0" u="none" strike="noStrike" dirty="0" smtClean="0">
                          <a:solidFill>
                            <a:schemeClr val="tx1"/>
                          </a:solidFill>
                          <a:effectLst/>
                          <a:latin typeface="+mn-ea"/>
                          <a:ea typeface="+mn-ea"/>
                          <a:cs typeface="Meiryo UI" panose="020B0604030504040204" pitchFamily="50" charset="-128"/>
                        </a:rPr>
                        <a:t>府承継財政調整基金の配分</a:t>
                      </a:r>
                      <a:endParaRPr lang="ja-JP" altLang="en-US" sz="900" b="0" i="0" u="none" strike="noStrike" dirty="0">
                        <a:solidFill>
                          <a:schemeClr val="tx1"/>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2"/>
                  </a:ext>
                </a:extLst>
              </a:tr>
              <a:tr h="0">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財源活用可能額</a:t>
                      </a:r>
                      <a:endPar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（区財政調整基金含む）</a:t>
                      </a:r>
                      <a:endParaRPr lang="zh-TW"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824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918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1,011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1,090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1,124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1,173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1,229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1,292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1,365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1,435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1,516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1,579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1,646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1,714</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1,785</a:t>
                      </a:r>
                    </a:p>
                  </a:txBody>
                  <a:tcPr marL="9525" marR="39600" marT="9525" marB="0" anchor="ctr">
                    <a:solidFill>
                      <a:srgbClr val="FFFF00"/>
                    </a:solidFill>
                  </a:tcPr>
                </a:tc>
                <a:extLst>
                  <a:ext uri="{0D108BD9-81ED-4DB2-BD59-A6C34878D82A}">
                    <a16:rowId xmlns:a16="http://schemas.microsoft.com/office/drawing/2014/main" val="10003"/>
                  </a:ext>
                </a:extLst>
              </a:tr>
            </a:tbl>
          </a:graphicData>
        </a:graphic>
      </p:graphicFrame>
      <p:sp>
        <p:nvSpPr>
          <p:cNvPr id="18" name="正方形/長方形 17"/>
          <p:cNvSpPr/>
          <p:nvPr/>
        </p:nvSpPr>
        <p:spPr>
          <a:xfrm>
            <a:off x="21747" y="6575077"/>
            <a:ext cx="9661140" cy="21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特別区設置時点で特別区に承継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774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bwMode="auto">
          <a:xfrm>
            <a:off x="171797" y="493198"/>
            <a:ext cx="9361040" cy="79208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smtClean="0">
                <a:solidFill>
                  <a:schemeClr val="tx1"/>
                </a:solidFill>
                <a:latin typeface="Meiryo UI" pitchFamily="50" charset="-128"/>
                <a:ea typeface="Meiryo UI" pitchFamily="50" charset="-128"/>
                <a:cs typeface="Meiryo UI" pitchFamily="50" charset="-128"/>
              </a:rPr>
              <a:t> ○収支不足は発生しない</a:t>
            </a:r>
            <a:endParaRPr lang="en-US" altLang="ja-JP" sz="1600" dirty="0" smtClean="0">
              <a:solidFill>
                <a:schemeClr val="tx1"/>
              </a:solidFill>
              <a:latin typeface="Meiryo UI" pitchFamily="50" charset="-128"/>
              <a:ea typeface="Meiryo UI" pitchFamily="50" charset="-128"/>
              <a:cs typeface="Meiryo UI" pitchFamily="50" charset="-128"/>
            </a:endParaRPr>
          </a:p>
          <a:p>
            <a:pPr marL="273050" indent="-273050" fontAlgn="auto">
              <a:spcBef>
                <a:spcPts val="0"/>
              </a:spcBef>
              <a:spcAft>
                <a:spcPts val="0"/>
              </a:spcAft>
              <a:defRPr/>
            </a:pP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財源活用可能額の実際の取扱いは、特別区長のマネジメントによる</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32" name="正方形/長方形 31"/>
          <p:cNvSpPr/>
          <p:nvPr/>
        </p:nvSpPr>
        <p:spPr>
          <a:xfrm>
            <a:off x="1762702" y="1710847"/>
            <a:ext cx="4614416" cy="39906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財源活用可能額</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（区財政調整基金含む）</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659129" y="2133981"/>
            <a:ext cx="3977855" cy="4101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特別区に承継される財政調整基金に区財政調整基金の活用による減、</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収支合計のプラス分及び府承継財政調整基金の配分による増を累計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9018607" y="5289630"/>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７</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87536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79060" y="1373989"/>
            <a:ext cx="8998476" cy="4285859"/>
          </a:xfrm>
          <a:prstGeom prst="rect">
            <a:avLst/>
          </a:prstGeom>
        </p:spPr>
      </p:pic>
      <p:sp>
        <p:nvSpPr>
          <p:cNvPr id="23" name="正方形/長方形 22"/>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２　財政</a:t>
            </a:r>
            <a:r>
              <a:rPr lang="ja-JP" altLang="en-US" sz="2000" b="1" dirty="0" smtClean="0">
                <a:solidFill>
                  <a:prstClr val="black"/>
                </a:solidFill>
                <a:latin typeface="Meiryo UI" pitchFamily="50" charset="-128"/>
                <a:ea typeface="Meiryo UI" pitchFamily="50" charset="-128"/>
                <a:cs typeface="Meiryo UI" pitchFamily="50" charset="-128"/>
              </a:rPr>
              <a:t>シミュレーション</a:t>
            </a:r>
            <a:r>
              <a:rPr lang="ja-JP" altLang="en-US" sz="2000" b="1" dirty="0">
                <a:solidFill>
                  <a:prstClr val="black"/>
                </a:solidFill>
                <a:latin typeface="Meiryo UI" pitchFamily="50" charset="-128"/>
                <a:ea typeface="Meiryo UI" pitchFamily="50" charset="-128"/>
                <a:cs typeface="Meiryo UI" pitchFamily="50" charset="-128"/>
              </a:rPr>
              <a:t>結果　　～（１）特別区の収支</a:t>
            </a:r>
            <a:r>
              <a:rPr lang="ja-JP" altLang="en-US" sz="2000" b="1" dirty="0" smtClean="0">
                <a:solidFill>
                  <a:prstClr val="black"/>
                </a:solidFill>
                <a:latin typeface="Meiryo UI" pitchFamily="50" charset="-128"/>
                <a:ea typeface="Meiryo UI" pitchFamily="50" charset="-128"/>
                <a:cs typeface="Meiryo UI" pitchFamily="50" charset="-128"/>
              </a:rPr>
              <a:t>～</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 name="正方形/長方形 1"/>
          <p:cNvSpPr/>
          <p:nvPr/>
        </p:nvSpPr>
        <p:spPr>
          <a:xfrm>
            <a:off x="287101" y="1550054"/>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AutoShape 161"/>
          <p:cNvSpPr>
            <a:spLocks noChangeArrowheads="1"/>
          </p:cNvSpPr>
          <p:nvPr/>
        </p:nvSpPr>
        <p:spPr bwMode="auto">
          <a:xfrm>
            <a:off x="116408" y="455352"/>
            <a:ext cx="2100288"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淀川区</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28" name="正方形/長方形 27"/>
          <p:cNvSpPr/>
          <p:nvPr/>
        </p:nvSpPr>
        <p:spPr>
          <a:xfrm>
            <a:off x="1643864" y="1550969"/>
            <a:ext cx="3240331" cy="28800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収支（財源対策前）</a:t>
            </a:r>
            <a:endPar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9018607" y="5119861"/>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bwMode="auto">
          <a:xfrm>
            <a:off x="233896" y="861529"/>
            <a:ext cx="9361040" cy="47287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smtClean="0">
                <a:solidFill>
                  <a:schemeClr val="tx1"/>
                </a:solidFill>
                <a:latin typeface="Meiryo UI" pitchFamily="50" charset="-128"/>
                <a:ea typeface="Meiryo UI" pitchFamily="50" charset="-128"/>
                <a:cs typeface="Meiryo UI" pitchFamily="50" charset="-128"/>
              </a:rPr>
              <a:t>○収支</a:t>
            </a:r>
            <a:r>
              <a:rPr lang="ja-JP" altLang="en-US" sz="1600" dirty="0">
                <a:solidFill>
                  <a:schemeClr val="tx1"/>
                </a:solidFill>
                <a:latin typeface="Meiryo UI" pitchFamily="50" charset="-128"/>
                <a:ea typeface="Meiryo UI" pitchFamily="50" charset="-128"/>
                <a:cs typeface="Meiryo UI" pitchFamily="50" charset="-128"/>
              </a:rPr>
              <a:t>不足は発生しない</a:t>
            </a:r>
            <a:endParaRPr lang="en-US" altLang="ja-JP" sz="1600" dirty="0">
              <a:solidFill>
                <a:schemeClr val="tx1"/>
              </a:solidFill>
              <a:latin typeface="Meiryo UI" pitchFamily="50" charset="-128"/>
              <a:ea typeface="Meiryo UI" pitchFamily="50" charset="-128"/>
              <a:cs typeface="Meiryo UI"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3060337315"/>
              </p:ext>
            </p:extLst>
          </p:nvPr>
        </p:nvGraphicFramePr>
        <p:xfrm>
          <a:off x="116408" y="5478624"/>
          <a:ext cx="9517107" cy="1143000"/>
        </p:xfrm>
        <a:graphic>
          <a:graphicData uri="http://schemas.openxmlformats.org/drawingml/2006/table">
            <a:tbl>
              <a:tblPr firstRow="1" bandRow="1">
                <a:tableStyleId>{5940675A-B579-460E-94D1-54222C63F5DA}</a:tableStyleId>
              </a:tblPr>
              <a:tblGrid>
                <a:gridCol w="1236192">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1949387514"/>
                    </a:ext>
                  </a:extLst>
                </a:gridCol>
                <a:gridCol w="552061">
                  <a:extLst>
                    <a:ext uri="{9D8B030D-6E8A-4147-A177-3AD203B41FA5}">
                      <a16:colId xmlns:a16="http://schemas.microsoft.com/office/drawing/2014/main" val="574755357"/>
                    </a:ext>
                  </a:extLst>
                </a:gridCol>
                <a:gridCol w="552061">
                  <a:extLst>
                    <a:ext uri="{9D8B030D-6E8A-4147-A177-3AD203B41FA5}">
                      <a16:colId xmlns:a16="http://schemas.microsoft.com/office/drawing/2014/main" val="988320270"/>
                    </a:ext>
                  </a:extLst>
                </a:gridCol>
              </a:tblGrid>
              <a:tr h="192745">
                <a:tc>
                  <a:txBody>
                    <a:bodyPr/>
                    <a:lstStyle/>
                    <a:p>
                      <a:pPr algn="ctr"/>
                      <a:r>
                        <a:rPr kumimoji="1" lang="ja-JP" altLang="en-US" sz="900" b="0" dirty="0" smtClean="0">
                          <a:solidFill>
                            <a:schemeClr val="tx1"/>
                          </a:solidFill>
                          <a:latin typeface="+mn-ea"/>
                          <a:ea typeface="+mn-ea"/>
                          <a:cs typeface="Meiryo UI" pitchFamily="50" charset="-128"/>
                        </a:rPr>
                        <a:t>財政収支推計</a:t>
                      </a:r>
                      <a:r>
                        <a:rPr kumimoji="1" lang="ja-JP" altLang="en-US" sz="900" b="0" baseline="0" dirty="0" smtClean="0">
                          <a:solidFill>
                            <a:schemeClr val="tx1"/>
                          </a:solidFill>
                          <a:latin typeface="+mn-ea"/>
                          <a:ea typeface="+mn-ea"/>
                          <a:cs typeface="Meiryo UI" pitchFamily="50" charset="-128"/>
                        </a:rPr>
                        <a:t> </a:t>
                      </a:r>
                      <a:r>
                        <a:rPr kumimoji="1" lang="ja-JP" altLang="en-US" sz="900" b="0" dirty="0" smtClean="0">
                          <a:solidFill>
                            <a:schemeClr val="tx1"/>
                          </a:solidFill>
                          <a:latin typeface="+mn-ea"/>
                          <a:ea typeface="+mn-ea"/>
                          <a:cs typeface="Meiryo UI" pitchFamily="50" charset="-128"/>
                        </a:rPr>
                        <a:t>Ａ</a:t>
                      </a:r>
                      <a:endParaRPr kumimoji="1" lang="ja-JP" altLang="en-US" sz="900" b="0" dirty="0">
                        <a:solidFill>
                          <a:schemeClr val="tx1"/>
                        </a:solidFill>
                        <a:latin typeface="+mn-ea"/>
                        <a:ea typeface="+mn-ea"/>
                        <a:cs typeface="Meiryo UI" pitchFamily="50" charset="-128"/>
                      </a:endParaRP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extLst>
                  <a:ext uri="{0D108BD9-81ED-4DB2-BD59-A6C34878D82A}">
                    <a16:rowId xmlns:a16="http://schemas.microsoft.com/office/drawing/2014/main" val="10000"/>
                  </a:ext>
                </a:extLst>
              </a:tr>
              <a:tr h="192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n-ea"/>
                          <a:ea typeface="+mn-ea"/>
                          <a:cs typeface="Meiryo UI" pitchFamily="50" charset="-128"/>
                        </a:rPr>
                        <a:t>改革効果額</a:t>
                      </a:r>
                      <a:r>
                        <a:rPr kumimoji="1" lang="en-US" altLang="ja-JP" sz="500" b="0" dirty="0" smtClean="0">
                          <a:solidFill>
                            <a:schemeClr val="tx1"/>
                          </a:solidFill>
                          <a:latin typeface="+mn-ea"/>
                          <a:ea typeface="+mn-ea"/>
                          <a:cs typeface="Meiryo UI" pitchFamily="50" charset="-128"/>
                        </a:rPr>
                        <a:t>(</a:t>
                      </a:r>
                      <a:r>
                        <a:rPr kumimoji="1" lang="ja-JP" altLang="en-US" sz="500" b="0" dirty="0" smtClean="0">
                          <a:solidFill>
                            <a:schemeClr val="tx1"/>
                          </a:solidFill>
                          <a:latin typeface="+mn-ea"/>
                          <a:ea typeface="+mn-ea"/>
                          <a:cs typeface="Meiryo UI" pitchFamily="50" charset="-128"/>
                        </a:rPr>
                        <a:t>未反映分</a:t>
                      </a:r>
                      <a:r>
                        <a:rPr kumimoji="1" lang="en-US" altLang="ja-JP" sz="500" b="0" dirty="0" smtClean="0">
                          <a:solidFill>
                            <a:schemeClr val="tx1"/>
                          </a:solidFill>
                          <a:latin typeface="+mn-ea"/>
                          <a:ea typeface="+mn-ea"/>
                          <a:cs typeface="Meiryo UI" pitchFamily="50" charset="-128"/>
                        </a:rPr>
                        <a:t>) </a:t>
                      </a:r>
                      <a:r>
                        <a:rPr kumimoji="1" lang="ja-JP" altLang="en-US" sz="900" b="0" dirty="0" smtClean="0">
                          <a:solidFill>
                            <a:schemeClr val="tx1"/>
                          </a:solidFill>
                          <a:latin typeface="+mn-ea"/>
                          <a:ea typeface="+mn-ea"/>
                          <a:cs typeface="Meiryo UI" pitchFamily="50" charset="-128"/>
                        </a:rPr>
                        <a:t>Ｂ</a:t>
                      </a: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lnT w="12700" cap="flat" cmpd="sng" algn="ctr">
                      <a:solidFill>
                        <a:schemeClr val="tx1"/>
                      </a:solidFill>
                      <a:prstDash val="solid"/>
                      <a:round/>
                      <a:headEnd type="none" w="med" len="med"/>
                      <a:tailEnd type="none" w="med" len="med"/>
                    </a:lnT>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tc>
                <a:extLst>
                  <a:ext uri="{0D108BD9-81ED-4DB2-BD59-A6C34878D82A}">
                    <a16:rowId xmlns:a16="http://schemas.microsoft.com/office/drawing/2014/main" val="10001"/>
                  </a:ext>
                </a:extLst>
              </a:tr>
              <a:tr h="161888">
                <a:tc>
                  <a:txBody>
                    <a:bodyPr/>
                    <a:lstStyle/>
                    <a:p>
                      <a:pPr algn="ctr"/>
                      <a:r>
                        <a:rPr kumimoji="1" lang="ja-JP" altLang="en-US" sz="900" b="0" dirty="0" smtClean="0">
                          <a:solidFill>
                            <a:schemeClr val="tx1"/>
                          </a:solidFill>
                          <a:latin typeface="+mn-ea"/>
                          <a:ea typeface="+mn-ea"/>
                          <a:cs typeface="Meiryo UI" pitchFamily="50" charset="-128"/>
                        </a:rPr>
                        <a:t>組織体制の影響額</a:t>
                      </a:r>
                      <a:r>
                        <a:rPr kumimoji="1" lang="en-US" altLang="ja-JP" sz="900" b="0" dirty="0" smtClean="0">
                          <a:solidFill>
                            <a:schemeClr val="tx1"/>
                          </a:solidFill>
                          <a:latin typeface="+mn-ea"/>
                          <a:ea typeface="+mn-ea"/>
                          <a:cs typeface="Meiryo UI" pitchFamily="50" charset="-128"/>
                        </a:rPr>
                        <a:t>C</a:t>
                      </a:r>
                    </a:p>
                  </a:txBody>
                  <a:tcPr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extLst>
                  <a:ext uri="{0D108BD9-81ED-4DB2-BD59-A6C34878D82A}">
                    <a16:rowId xmlns:a16="http://schemas.microsoft.com/office/drawing/2014/main" val="10002"/>
                  </a:ext>
                </a:extLst>
              </a:tr>
              <a:tr h="192745">
                <a:tc>
                  <a:txBody>
                    <a:bodyPr/>
                    <a:lstStyle/>
                    <a:p>
                      <a:pPr algn="ctr"/>
                      <a:r>
                        <a:rPr kumimoji="1" lang="ja-JP" altLang="en-US" sz="900" b="0" dirty="0" smtClean="0">
                          <a:solidFill>
                            <a:schemeClr val="tx1"/>
                          </a:solidFill>
                          <a:latin typeface="+mn-ea"/>
                          <a:ea typeface="+mn-ea"/>
                          <a:cs typeface="Meiryo UI" pitchFamily="50" charset="-128"/>
                        </a:rPr>
                        <a:t>設置コスト　</a:t>
                      </a:r>
                      <a:r>
                        <a:rPr kumimoji="1" lang="en-US" altLang="ja-JP" sz="900" b="0" dirty="0" smtClean="0">
                          <a:solidFill>
                            <a:schemeClr val="tx1"/>
                          </a:solidFill>
                          <a:latin typeface="+mn-ea"/>
                          <a:ea typeface="+mn-ea"/>
                          <a:cs typeface="Meiryo UI" pitchFamily="50" charset="-128"/>
                        </a:rPr>
                        <a:t>D</a:t>
                      </a:r>
                    </a:p>
                  </a:txBody>
                  <a:tcPr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2745">
                <a:tc>
                  <a:txBody>
                    <a:bodyPr/>
                    <a:lstStyle/>
                    <a:p>
                      <a:pPr algn="ctr"/>
                      <a:r>
                        <a:rPr kumimoji="1" lang="ja-JP" altLang="en-US" sz="900" b="1" dirty="0" smtClean="0">
                          <a:solidFill>
                            <a:schemeClr val="tx1"/>
                          </a:solidFill>
                          <a:latin typeface="+mn-ea"/>
                          <a:ea typeface="+mn-ea"/>
                          <a:cs typeface="Meiryo UI" pitchFamily="50" charset="-128"/>
                        </a:rPr>
                        <a:t>計</a:t>
                      </a:r>
                      <a:r>
                        <a:rPr kumimoji="1" lang="ja-JP" altLang="en-US" sz="900" b="1" baseline="0" dirty="0" smtClean="0">
                          <a:solidFill>
                            <a:schemeClr val="tx1"/>
                          </a:solidFill>
                          <a:latin typeface="+mn-ea"/>
                          <a:ea typeface="+mn-ea"/>
                          <a:cs typeface="Meiryo UI" pitchFamily="50" charset="-128"/>
                        </a:rPr>
                        <a:t> </a:t>
                      </a:r>
                      <a:r>
                        <a:rPr kumimoji="1" lang="en-US" altLang="ja-JP" sz="900" b="1" baseline="0" dirty="0" smtClean="0">
                          <a:solidFill>
                            <a:schemeClr val="tx1"/>
                          </a:solidFill>
                          <a:latin typeface="+mn-ea"/>
                          <a:ea typeface="+mn-ea"/>
                          <a:cs typeface="Meiryo UI" pitchFamily="50" charset="-128"/>
                        </a:rPr>
                        <a:t>E</a:t>
                      </a:r>
                      <a:r>
                        <a:rPr kumimoji="1" lang="en-US" altLang="ja-JP" sz="900" b="1" dirty="0" smtClean="0">
                          <a:solidFill>
                            <a:schemeClr val="tx1"/>
                          </a:solidFill>
                          <a:latin typeface="+mn-ea"/>
                          <a:ea typeface="+mn-ea"/>
                          <a:cs typeface="Meiryo UI" pitchFamily="50" charset="-128"/>
                        </a:rPr>
                        <a:t>=A+B+C+D</a:t>
                      </a:r>
                      <a:endParaRPr kumimoji="1" lang="ja-JP" altLang="en-US" sz="900" b="1" dirty="0">
                        <a:solidFill>
                          <a:schemeClr val="tx1"/>
                        </a:solidFill>
                        <a:latin typeface="+mn-ea"/>
                        <a:ea typeface="+mn-ea"/>
                        <a:cs typeface="Meiryo UI" pitchFamily="50" charset="-128"/>
                      </a:endParaRPr>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4"/>
                  </a:ext>
                </a:extLst>
              </a:tr>
            </a:tbl>
          </a:graphicData>
        </a:graphic>
      </p:graphicFrame>
      <p:sp>
        <p:nvSpPr>
          <p:cNvPr id="14" name="正方形/長方形 13"/>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８</a:t>
            </a:r>
            <a:endParaRPr lang="ja-JP" altLang="en-US" sz="1100" b="1"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85680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851396" y="1343501"/>
            <a:ext cx="9089924" cy="4450466"/>
          </a:xfrm>
          <a:prstGeom prst="rect">
            <a:avLst/>
          </a:prstGeom>
        </p:spPr>
      </p:pic>
      <p:sp>
        <p:nvSpPr>
          <p:cNvPr id="12" name="二等辺三角形 11"/>
          <p:cNvSpPr/>
          <p:nvPr/>
        </p:nvSpPr>
        <p:spPr>
          <a:xfrm flipV="1">
            <a:off x="3382972" y="67267"/>
            <a:ext cx="3111092" cy="38606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4333224" y="40743"/>
            <a:ext cx="1210588" cy="338554"/>
          </a:xfrm>
          <a:prstGeom prst="rect">
            <a:avLst/>
          </a:prstGeom>
          <a:noFill/>
        </p:spPr>
        <p:txBody>
          <a:bodyPr wrap="none" rtlCol="0">
            <a:spAutoFit/>
          </a:bodyPr>
          <a:lstStyle/>
          <a:p>
            <a:r>
              <a:rPr kumimoji="1" lang="ja-JP" altLang="en-US" sz="1600" b="1" dirty="0" smtClean="0">
                <a:solidFill>
                  <a:schemeClr val="bg1"/>
                </a:solidFill>
                <a:latin typeface="Meiryo UI" pitchFamily="50" charset="-128"/>
                <a:ea typeface="Meiryo UI" pitchFamily="50" charset="-128"/>
                <a:cs typeface="Meiryo UI" pitchFamily="50" charset="-128"/>
              </a:rPr>
              <a:t>財源対策後</a:t>
            </a:r>
            <a:endParaRPr kumimoji="1" lang="ja-JP" altLang="en-US" sz="1600" b="1" dirty="0">
              <a:solidFill>
                <a:schemeClr val="bg1"/>
              </a:solidFill>
              <a:latin typeface="Meiryo UI" pitchFamily="50" charset="-128"/>
              <a:ea typeface="Meiryo UI" pitchFamily="50" charset="-128"/>
              <a:cs typeface="Meiryo UI" pitchFamily="50" charset="-128"/>
            </a:endParaRPr>
          </a:p>
        </p:txBody>
      </p:sp>
      <p:sp>
        <p:nvSpPr>
          <p:cNvPr id="14" name="正方形/長方形 13"/>
          <p:cNvSpPr/>
          <p:nvPr/>
        </p:nvSpPr>
        <p:spPr>
          <a:xfrm>
            <a:off x="519808" y="1441392"/>
            <a:ext cx="914400" cy="2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778744" y="1577314"/>
            <a:ext cx="4614416" cy="39906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財源活用可能額</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（区財政調整基金含む）</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670041" y="2247871"/>
            <a:ext cx="8012845" cy="1634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特別区に承継される財政調整基金に区財政調整基金の活用による減、収支合計のプラス分及び府承継財政調整基金の配分による増を累計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9018607" y="5293398"/>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bwMode="auto">
          <a:xfrm>
            <a:off x="188171" y="493683"/>
            <a:ext cx="9361040" cy="79208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○収支</a:t>
            </a:r>
            <a:r>
              <a:rPr lang="ja-JP" altLang="en-US" sz="1600" dirty="0">
                <a:solidFill>
                  <a:schemeClr val="tx1"/>
                </a:solidFill>
                <a:latin typeface="Meiryo UI" pitchFamily="50" charset="-128"/>
                <a:ea typeface="Meiryo UI" pitchFamily="50" charset="-128"/>
                <a:cs typeface="Meiryo UI" pitchFamily="50" charset="-128"/>
              </a:rPr>
              <a:t>不足は発生</a:t>
            </a:r>
            <a:r>
              <a:rPr lang="ja-JP" altLang="en-US" sz="1600" dirty="0" smtClean="0">
                <a:solidFill>
                  <a:schemeClr val="tx1"/>
                </a:solidFill>
                <a:latin typeface="Meiryo UI" pitchFamily="50" charset="-128"/>
                <a:ea typeface="Meiryo UI" pitchFamily="50" charset="-128"/>
                <a:cs typeface="Meiryo UI" pitchFamily="50" charset="-128"/>
              </a:rPr>
              <a:t>しない</a:t>
            </a:r>
            <a:endParaRPr lang="en-US" altLang="ja-JP" sz="1600" dirty="0">
              <a:solidFill>
                <a:schemeClr val="tx1"/>
              </a:solidFill>
              <a:latin typeface="Meiryo UI" pitchFamily="50" charset="-128"/>
              <a:ea typeface="Meiryo UI" pitchFamily="50" charset="-128"/>
              <a:cs typeface="Meiryo UI" pitchFamily="50" charset="-128"/>
            </a:endParaRPr>
          </a:p>
          <a:p>
            <a:pPr marL="273050" indent="-273050" fontAlgn="auto">
              <a:spcBef>
                <a:spcPts val="0"/>
              </a:spcBef>
              <a:spcAft>
                <a:spcPts val="0"/>
              </a:spcAft>
              <a:defRPr/>
            </a:pP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財源活用可能額の実際の取扱いは、特別区長のマネジメントによる</a:t>
            </a:r>
            <a:endParaRPr lang="en-US" altLang="ja-JP" sz="1200" dirty="0" smtClean="0">
              <a:solidFill>
                <a:schemeClr val="tx1"/>
              </a:solidFill>
              <a:latin typeface="Meiryo UI" pitchFamily="50" charset="-128"/>
              <a:ea typeface="Meiryo UI" pitchFamily="50" charset="-128"/>
              <a:cs typeface="Meiryo UI"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3316820738"/>
              </p:ext>
            </p:extLst>
          </p:nvPr>
        </p:nvGraphicFramePr>
        <p:xfrm>
          <a:off x="188755" y="5653661"/>
          <a:ext cx="9516770" cy="903988"/>
        </p:xfrm>
        <a:graphic>
          <a:graphicData uri="http://schemas.openxmlformats.org/drawingml/2006/table">
            <a:tbl>
              <a:tblPr firstRow="1" bandRow="1">
                <a:tableStyleId>{5940675A-B579-460E-94D1-54222C63F5DA}</a:tableStyleId>
              </a:tblPr>
              <a:tblGrid>
                <a:gridCol w="1523885">
                  <a:extLst>
                    <a:ext uri="{9D8B030D-6E8A-4147-A177-3AD203B41FA5}">
                      <a16:colId xmlns:a16="http://schemas.microsoft.com/office/drawing/2014/main" val="20000"/>
                    </a:ext>
                  </a:extLst>
                </a:gridCol>
                <a:gridCol w="532859">
                  <a:extLst>
                    <a:ext uri="{9D8B030D-6E8A-4147-A177-3AD203B41FA5}">
                      <a16:colId xmlns:a16="http://schemas.microsoft.com/office/drawing/2014/main" val="20004"/>
                    </a:ext>
                  </a:extLst>
                </a:gridCol>
                <a:gridCol w="532859">
                  <a:extLst>
                    <a:ext uri="{9D8B030D-6E8A-4147-A177-3AD203B41FA5}">
                      <a16:colId xmlns:a16="http://schemas.microsoft.com/office/drawing/2014/main" val="20005"/>
                    </a:ext>
                  </a:extLst>
                </a:gridCol>
                <a:gridCol w="532859">
                  <a:extLst>
                    <a:ext uri="{9D8B030D-6E8A-4147-A177-3AD203B41FA5}">
                      <a16:colId xmlns:a16="http://schemas.microsoft.com/office/drawing/2014/main" val="20006"/>
                    </a:ext>
                  </a:extLst>
                </a:gridCol>
                <a:gridCol w="532859">
                  <a:extLst>
                    <a:ext uri="{9D8B030D-6E8A-4147-A177-3AD203B41FA5}">
                      <a16:colId xmlns:a16="http://schemas.microsoft.com/office/drawing/2014/main" val="20007"/>
                    </a:ext>
                  </a:extLst>
                </a:gridCol>
                <a:gridCol w="532859">
                  <a:extLst>
                    <a:ext uri="{9D8B030D-6E8A-4147-A177-3AD203B41FA5}">
                      <a16:colId xmlns:a16="http://schemas.microsoft.com/office/drawing/2014/main" val="20008"/>
                    </a:ext>
                  </a:extLst>
                </a:gridCol>
                <a:gridCol w="532859">
                  <a:extLst>
                    <a:ext uri="{9D8B030D-6E8A-4147-A177-3AD203B41FA5}">
                      <a16:colId xmlns:a16="http://schemas.microsoft.com/office/drawing/2014/main" val="20009"/>
                    </a:ext>
                  </a:extLst>
                </a:gridCol>
                <a:gridCol w="532859">
                  <a:extLst>
                    <a:ext uri="{9D8B030D-6E8A-4147-A177-3AD203B41FA5}">
                      <a16:colId xmlns:a16="http://schemas.microsoft.com/office/drawing/2014/main" val="20010"/>
                    </a:ext>
                  </a:extLst>
                </a:gridCol>
                <a:gridCol w="532859">
                  <a:extLst>
                    <a:ext uri="{9D8B030D-6E8A-4147-A177-3AD203B41FA5}">
                      <a16:colId xmlns:a16="http://schemas.microsoft.com/office/drawing/2014/main" val="20011"/>
                    </a:ext>
                  </a:extLst>
                </a:gridCol>
                <a:gridCol w="532859">
                  <a:extLst>
                    <a:ext uri="{9D8B030D-6E8A-4147-A177-3AD203B41FA5}">
                      <a16:colId xmlns:a16="http://schemas.microsoft.com/office/drawing/2014/main" val="20012"/>
                    </a:ext>
                  </a:extLst>
                </a:gridCol>
                <a:gridCol w="532859">
                  <a:extLst>
                    <a:ext uri="{9D8B030D-6E8A-4147-A177-3AD203B41FA5}">
                      <a16:colId xmlns:a16="http://schemas.microsoft.com/office/drawing/2014/main" val="20013"/>
                    </a:ext>
                  </a:extLst>
                </a:gridCol>
                <a:gridCol w="532859">
                  <a:extLst>
                    <a:ext uri="{9D8B030D-6E8A-4147-A177-3AD203B41FA5}">
                      <a16:colId xmlns:a16="http://schemas.microsoft.com/office/drawing/2014/main" val="20014"/>
                    </a:ext>
                  </a:extLst>
                </a:gridCol>
                <a:gridCol w="532859">
                  <a:extLst>
                    <a:ext uri="{9D8B030D-6E8A-4147-A177-3AD203B41FA5}">
                      <a16:colId xmlns:a16="http://schemas.microsoft.com/office/drawing/2014/main" val="20015"/>
                    </a:ext>
                  </a:extLst>
                </a:gridCol>
                <a:gridCol w="532859">
                  <a:extLst>
                    <a:ext uri="{9D8B030D-6E8A-4147-A177-3AD203B41FA5}">
                      <a16:colId xmlns:a16="http://schemas.microsoft.com/office/drawing/2014/main" val="4233117504"/>
                    </a:ext>
                  </a:extLst>
                </a:gridCol>
                <a:gridCol w="532859">
                  <a:extLst>
                    <a:ext uri="{9D8B030D-6E8A-4147-A177-3AD203B41FA5}">
                      <a16:colId xmlns:a16="http://schemas.microsoft.com/office/drawing/2014/main" val="4235487261"/>
                    </a:ext>
                  </a:extLst>
                </a:gridCol>
                <a:gridCol w="532859">
                  <a:extLst>
                    <a:ext uri="{9D8B030D-6E8A-4147-A177-3AD203B41FA5}">
                      <a16:colId xmlns:a16="http://schemas.microsoft.com/office/drawing/2014/main" val="1914975255"/>
                    </a:ext>
                  </a:extLst>
                </a:gridCol>
              </a:tblGrid>
              <a:tr h="187552">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mn-ea"/>
                        </a:rPr>
                        <a:t>区財政調整基金の活用</a:t>
                      </a:r>
                      <a:r>
                        <a:rPr lang="ja-JP" altLang="en-US" sz="900" b="1" i="0" u="none" strike="noStrike" dirty="0">
                          <a:solidFill>
                            <a:schemeClr val="tx1"/>
                          </a:solidFill>
                          <a:effectLst/>
                          <a:latin typeface="+mn-ea"/>
                          <a:ea typeface="+mn-ea"/>
                        </a:rPr>
                        <a:t>　</a:t>
                      </a:r>
                      <a:r>
                        <a:rPr lang="en-US" altLang="ja-JP" sz="900" b="1" i="0" u="none" strike="noStrike" dirty="0" smtClean="0">
                          <a:solidFill>
                            <a:schemeClr val="tx1"/>
                          </a:solidFill>
                          <a:effectLst/>
                          <a:latin typeface="+mn-ea"/>
                          <a:ea typeface="+mn-ea"/>
                        </a:rPr>
                        <a:t>F</a:t>
                      </a:r>
                      <a:endParaRPr lang="en-US" altLang="ja-JP" sz="900" b="1" i="0" u="none" strike="noStrike" dirty="0">
                        <a:solidFill>
                          <a:schemeClr val="tx1"/>
                        </a:solidFill>
                        <a:effectLst/>
                        <a:latin typeface="+mn-ea"/>
                        <a:ea typeface="+mn-ea"/>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0"/>
                  </a:ext>
                </a:extLst>
              </a:tr>
              <a:tr h="263046">
                <a:tc>
                  <a:txBody>
                    <a:bodyPr/>
                    <a:lstStyle/>
                    <a:p>
                      <a:pPr algn="ctr" fontAlgn="ctr"/>
                      <a:r>
                        <a:rPr lang="ja-JP" altLang="en-US" sz="900" b="1" i="0" u="none" strike="noStrike" dirty="0">
                          <a:solidFill>
                            <a:schemeClr val="tx1"/>
                          </a:solidFill>
                          <a:effectLst/>
                          <a:latin typeface="+mn-ea"/>
                          <a:ea typeface="+mn-ea"/>
                          <a:cs typeface="Meiryo UI" panose="020B0604030504040204" pitchFamily="50" charset="-128"/>
                        </a:rPr>
                        <a:t>収支合計 </a:t>
                      </a:r>
                      <a:r>
                        <a:rPr lang="en-US" altLang="ja-JP" sz="900" b="1" i="0" u="none" strike="noStrike" dirty="0" smtClean="0">
                          <a:solidFill>
                            <a:schemeClr val="tx1"/>
                          </a:solidFill>
                          <a:effectLst/>
                          <a:latin typeface="+mn-ea"/>
                          <a:ea typeface="+mn-ea"/>
                          <a:cs typeface="Meiryo UI" panose="020B0604030504040204" pitchFamily="50" charset="-128"/>
                        </a:rPr>
                        <a:t>G</a:t>
                      </a:r>
                      <a:r>
                        <a:rPr lang="en-US" sz="900" b="1" i="0" u="none" strike="noStrike" dirty="0" smtClean="0">
                          <a:solidFill>
                            <a:schemeClr val="tx1"/>
                          </a:solidFill>
                          <a:effectLst/>
                          <a:latin typeface="+mn-ea"/>
                          <a:ea typeface="+mn-ea"/>
                          <a:cs typeface="Meiryo UI" panose="020B0604030504040204" pitchFamily="50" charset="-128"/>
                        </a:rPr>
                        <a:t>=</a:t>
                      </a:r>
                      <a:r>
                        <a:rPr lang="en-US" altLang="ja-JP" sz="900" b="1" i="0" u="none" strike="noStrike" dirty="0" smtClean="0">
                          <a:solidFill>
                            <a:schemeClr val="tx1"/>
                          </a:solidFill>
                          <a:effectLst/>
                          <a:latin typeface="+mn-ea"/>
                          <a:ea typeface="+mn-ea"/>
                          <a:cs typeface="Meiryo UI" panose="020B0604030504040204" pitchFamily="50" charset="-128"/>
                        </a:rPr>
                        <a:t>E</a:t>
                      </a:r>
                      <a:r>
                        <a:rPr lang="en-US" sz="900" b="1" i="0" u="none" strike="noStrike" dirty="0" smtClean="0">
                          <a:solidFill>
                            <a:schemeClr val="tx1"/>
                          </a:solidFill>
                          <a:effectLst/>
                          <a:latin typeface="+mn-ea"/>
                          <a:ea typeface="+mn-ea"/>
                          <a:cs typeface="Meiryo UI" panose="020B0604030504040204" pitchFamily="50" charset="-128"/>
                        </a:rPr>
                        <a:t>+</a:t>
                      </a:r>
                      <a:r>
                        <a:rPr lang="en-US" altLang="ja-JP" sz="900" b="1" i="0" u="none" strike="noStrike" dirty="0" smtClean="0">
                          <a:solidFill>
                            <a:schemeClr val="tx1"/>
                          </a:solidFill>
                          <a:effectLst/>
                          <a:latin typeface="+mn-ea"/>
                          <a:ea typeface="+mn-ea"/>
                          <a:cs typeface="Meiryo UI" panose="020B0604030504040204" pitchFamily="50" charset="-128"/>
                        </a:rPr>
                        <a:t>F</a:t>
                      </a:r>
                      <a:endParaRPr lang="en-US" sz="900" b="1" i="0" u="none" strike="noStrike" dirty="0">
                        <a:solidFill>
                          <a:schemeClr val="tx1"/>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extLst>
                  <a:ext uri="{0D108BD9-81ED-4DB2-BD59-A6C34878D82A}">
                    <a16:rowId xmlns:a16="http://schemas.microsoft.com/office/drawing/2014/main" val="10001"/>
                  </a:ext>
                </a:extLst>
              </a:tr>
              <a:tr h="0">
                <a:tc>
                  <a:txBody>
                    <a:bodyPr/>
                    <a:lstStyle/>
                    <a:p>
                      <a:pPr algn="ctr" fontAlgn="ctr"/>
                      <a:r>
                        <a:rPr lang="ja-JP" altLang="en-US" sz="900" b="0" i="0" u="none" strike="noStrike" dirty="0" smtClean="0">
                          <a:solidFill>
                            <a:schemeClr val="tx1"/>
                          </a:solidFill>
                          <a:effectLst/>
                          <a:latin typeface="+mn-ea"/>
                          <a:ea typeface="+mn-ea"/>
                          <a:cs typeface="Meiryo UI" panose="020B0604030504040204" pitchFamily="50" charset="-128"/>
                        </a:rPr>
                        <a:t>府承継財政調整基金の配分</a:t>
                      </a:r>
                      <a:endParaRPr lang="ja-JP" altLang="en-US" sz="900" b="0" i="0" u="none" strike="noStrike" dirty="0">
                        <a:solidFill>
                          <a:schemeClr val="tx1"/>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2"/>
                  </a:ext>
                </a:extLst>
              </a:tr>
              <a:tr h="0">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財源活用可能額</a:t>
                      </a:r>
                      <a:endPar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（区財政調整基金含む）</a:t>
                      </a:r>
                      <a:endParaRPr lang="zh-TW"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182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203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224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242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249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260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273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287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303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319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337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351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366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381</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397</a:t>
                      </a:r>
                    </a:p>
                  </a:txBody>
                  <a:tcPr marL="9525" marR="39600" marT="9525" marB="0" anchor="ctr">
                    <a:solidFill>
                      <a:srgbClr val="FFFF00"/>
                    </a:solidFill>
                  </a:tcPr>
                </a:tc>
                <a:extLst>
                  <a:ext uri="{0D108BD9-81ED-4DB2-BD59-A6C34878D82A}">
                    <a16:rowId xmlns:a16="http://schemas.microsoft.com/office/drawing/2014/main" val="10003"/>
                  </a:ext>
                </a:extLst>
              </a:tr>
            </a:tbl>
          </a:graphicData>
        </a:graphic>
      </p:graphicFrame>
      <p:sp>
        <p:nvSpPr>
          <p:cNvPr id="42" name="正方形/長方形 41"/>
          <p:cNvSpPr/>
          <p:nvPr/>
        </p:nvSpPr>
        <p:spPr>
          <a:xfrm>
            <a:off x="21747" y="6566236"/>
            <a:ext cx="9661140" cy="21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特別区設置時点で特別区に承継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171</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９</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75404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97085" y="1493619"/>
            <a:ext cx="9004572" cy="4230991"/>
          </a:xfrm>
          <a:prstGeom prst="rect">
            <a:avLst/>
          </a:prstGeom>
        </p:spPr>
      </p:pic>
      <p:sp>
        <p:nvSpPr>
          <p:cNvPr id="18" name="正方形/長方形 17"/>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２　財政シミュレーション結果　　～（１）特別区の収支</a:t>
            </a:r>
            <a:r>
              <a:rPr lang="ja-JP" altLang="en-US" sz="2000" b="1" dirty="0" smtClean="0">
                <a:solidFill>
                  <a:prstClr val="black"/>
                </a:solidFill>
                <a:latin typeface="Meiryo UI" pitchFamily="50" charset="-128"/>
                <a:ea typeface="Meiryo UI" pitchFamily="50" charset="-128"/>
                <a:cs typeface="Meiryo UI" pitchFamily="50" charset="-128"/>
              </a:rPr>
              <a:t>～</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 name="正方形/長方形 1"/>
          <p:cNvSpPr/>
          <p:nvPr/>
        </p:nvSpPr>
        <p:spPr>
          <a:xfrm>
            <a:off x="291184" y="1656116"/>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AutoShape 161"/>
          <p:cNvSpPr>
            <a:spLocks noChangeArrowheads="1"/>
          </p:cNvSpPr>
          <p:nvPr/>
        </p:nvSpPr>
        <p:spPr bwMode="auto">
          <a:xfrm>
            <a:off x="116408" y="442560"/>
            <a:ext cx="2100288"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北区</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28" name="正方形/長方形 27"/>
          <p:cNvSpPr/>
          <p:nvPr/>
        </p:nvSpPr>
        <p:spPr>
          <a:xfrm>
            <a:off x="1634632" y="1779114"/>
            <a:ext cx="3240331" cy="28800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収支（財源対策前）</a:t>
            </a:r>
            <a:endPar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9009082" y="5200143"/>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bwMode="auto">
          <a:xfrm>
            <a:off x="233896" y="878743"/>
            <a:ext cx="9361040" cy="47287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smtClean="0">
                <a:solidFill>
                  <a:schemeClr val="tx1"/>
                </a:solidFill>
                <a:latin typeface="Meiryo UI" pitchFamily="50" charset="-128"/>
                <a:ea typeface="Meiryo UI" pitchFamily="50" charset="-128"/>
                <a:cs typeface="Meiryo UI" pitchFamily="50" charset="-128"/>
              </a:rPr>
              <a:t>○収支</a:t>
            </a:r>
            <a:r>
              <a:rPr lang="ja-JP" altLang="en-US" sz="1600" dirty="0">
                <a:solidFill>
                  <a:schemeClr val="tx1"/>
                </a:solidFill>
                <a:latin typeface="Meiryo UI" pitchFamily="50" charset="-128"/>
                <a:ea typeface="Meiryo UI" pitchFamily="50" charset="-128"/>
                <a:cs typeface="Meiryo UI" pitchFamily="50" charset="-128"/>
              </a:rPr>
              <a:t>不足は発生しない</a:t>
            </a:r>
            <a:endParaRPr lang="en-US" altLang="ja-JP" sz="1600" dirty="0">
              <a:solidFill>
                <a:schemeClr val="tx1"/>
              </a:solidFill>
              <a:latin typeface="Meiryo UI" pitchFamily="50" charset="-128"/>
              <a:ea typeface="Meiryo UI" pitchFamily="50" charset="-128"/>
              <a:cs typeface="Meiryo UI"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4233640223"/>
              </p:ext>
            </p:extLst>
          </p:nvPr>
        </p:nvGraphicFramePr>
        <p:xfrm>
          <a:off x="116408" y="5554906"/>
          <a:ext cx="9517107" cy="1143000"/>
        </p:xfrm>
        <a:graphic>
          <a:graphicData uri="http://schemas.openxmlformats.org/drawingml/2006/table">
            <a:tbl>
              <a:tblPr firstRow="1" bandRow="1">
                <a:tableStyleId>{5940675A-B579-460E-94D1-54222C63F5DA}</a:tableStyleId>
              </a:tblPr>
              <a:tblGrid>
                <a:gridCol w="1236192">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1949387514"/>
                    </a:ext>
                  </a:extLst>
                </a:gridCol>
                <a:gridCol w="552061">
                  <a:extLst>
                    <a:ext uri="{9D8B030D-6E8A-4147-A177-3AD203B41FA5}">
                      <a16:colId xmlns:a16="http://schemas.microsoft.com/office/drawing/2014/main" val="574755357"/>
                    </a:ext>
                  </a:extLst>
                </a:gridCol>
                <a:gridCol w="552061">
                  <a:extLst>
                    <a:ext uri="{9D8B030D-6E8A-4147-A177-3AD203B41FA5}">
                      <a16:colId xmlns:a16="http://schemas.microsoft.com/office/drawing/2014/main" val="988320270"/>
                    </a:ext>
                  </a:extLst>
                </a:gridCol>
              </a:tblGrid>
              <a:tr h="192745">
                <a:tc>
                  <a:txBody>
                    <a:bodyPr/>
                    <a:lstStyle/>
                    <a:p>
                      <a:pPr algn="ctr"/>
                      <a:r>
                        <a:rPr kumimoji="1" lang="ja-JP" altLang="en-US" sz="900" b="0" dirty="0" smtClean="0">
                          <a:latin typeface="+mn-ea"/>
                          <a:ea typeface="+mn-ea"/>
                          <a:cs typeface="Meiryo UI" pitchFamily="50" charset="-128"/>
                        </a:rPr>
                        <a:t>財政収支推計</a:t>
                      </a:r>
                      <a:r>
                        <a:rPr kumimoji="1" lang="ja-JP" altLang="en-US" sz="900" b="0" baseline="0" dirty="0" smtClean="0">
                          <a:latin typeface="+mn-ea"/>
                          <a:ea typeface="+mn-ea"/>
                          <a:cs typeface="Meiryo UI" pitchFamily="50" charset="-128"/>
                        </a:rPr>
                        <a:t> </a:t>
                      </a:r>
                      <a:r>
                        <a:rPr kumimoji="1" lang="ja-JP" altLang="en-US" sz="900" b="0" dirty="0" smtClean="0">
                          <a:latin typeface="+mn-ea"/>
                          <a:ea typeface="+mn-ea"/>
                          <a:cs typeface="Meiryo UI" pitchFamily="50" charset="-128"/>
                        </a:rPr>
                        <a:t>Ａ</a:t>
                      </a:r>
                      <a:endParaRPr kumimoji="1" lang="ja-JP" altLang="en-US" sz="900" b="0" dirty="0">
                        <a:latin typeface="+mn-ea"/>
                        <a:ea typeface="+mn-ea"/>
                        <a:cs typeface="Meiryo UI" pitchFamily="50" charset="-128"/>
                      </a:endParaRPr>
                    </a:p>
                  </a:txBody>
                  <a:tcPr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tc>
                <a:extLst>
                  <a:ext uri="{0D108BD9-81ED-4DB2-BD59-A6C34878D82A}">
                    <a16:rowId xmlns:a16="http://schemas.microsoft.com/office/drawing/2014/main" val="10000"/>
                  </a:ext>
                </a:extLst>
              </a:tr>
              <a:tr h="192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latin typeface="+mn-ea"/>
                          <a:ea typeface="+mn-ea"/>
                          <a:cs typeface="Meiryo UI" pitchFamily="50" charset="-128"/>
                        </a:rPr>
                        <a:t>改革効果額</a:t>
                      </a:r>
                      <a:r>
                        <a:rPr kumimoji="1" lang="en-US" altLang="ja-JP" sz="500" b="0" dirty="0" smtClean="0">
                          <a:latin typeface="+mn-ea"/>
                          <a:ea typeface="+mn-ea"/>
                          <a:cs typeface="Meiryo UI" pitchFamily="50" charset="-128"/>
                        </a:rPr>
                        <a:t>(</a:t>
                      </a:r>
                      <a:r>
                        <a:rPr kumimoji="1" lang="ja-JP" altLang="en-US" sz="500" b="0" dirty="0" smtClean="0">
                          <a:latin typeface="+mn-ea"/>
                          <a:ea typeface="+mn-ea"/>
                          <a:cs typeface="Meiryo UI" pitchFamily="50" charset="-128"/>
                        </a:rPr>
                        <a:t>未反映分</a:t>
                      </a:r>
                      <a:r>
                        <a:rPr kumimoji="1" lang="en-US" altLang="ja-JP" sz="500" b="0" dirty="0" smtClean="0">
                          <a:latin typeface="+mn-ea"/>
                          <a:ea typeface="+mn-ea"/>
                          <a:cs typeface="Meiryo UI" pitchFamily="50" charset="-128"/>
                        </a:rPr>
                        <a:t>) </a:t>
                      </a:r>
                      <a:r>
                        <a:rPr kumimoji="1" lang="ja-JP" altLang="en-US" sz="900" b="0" dirty="0" smtClean="0">
                          <a:latin typeface="+mn-ea"/>
                          <a:ea typeface="+mn-ea"/>
                          <a:cs typeface="Meiryo UI" pitchFamily="50" charset="-128"/>
                        </a:rPr>
                        <a:t>Ｂ</a:t>
                      </a: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lnT w="12700" cap="flat" cmpd="sng" algn="ctr">
                      <a:solidFill>
                        <a:schemeClr val="tx1"/>
                      </a:solidFill>
                      <a:prstDash val="solid"/>
                      <a:round/>
                      <a:headEnd type="none" w="med" len="med"/>
                      <a:tailEnd type="none" w="med" len="med"/>
                    </a:lnT>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tc>
                <a:extLst>
                  <a:ext uri="{0D108BD9-81ED-4DB2-BD59-A6C34878D82A}">
                    <a16:rowId xmlns:a16="http://schemas.microsoft.com/office/drawing/2014/main" val="10001"/>
                  </a:ext>
                </a:extLst>
              </a:tr>
              <a:tr h="161888">
                <a:tc>
                  <a:txBody>
                    <a:bodyPr/>
                    <a:lstStyle/>
                    <a:p>
                      <a:pPr algn="ctr"/>
                      <a:r>
                        <a:rPr kumimoji="1" lang="ja-JP" altLang="en-US" sz="900" b="0" dirty="0" smtClean="0">
                          <a:latin typeface="+mn-ea"/>
                          <a:ea typeface="+mn-ea"/>
                          <a:cs typeface="Meiryo UI" pitchFamily="50" charset="-128"/>
                        </a:rPr>
                        <a:t>組織体制の影響額</a:t>
                      </a:r>
                      <a:r>
                        <a:rPr kumimoji="1" lang="en-US" altLang="ja-JP" sz="900" b="0" dirty="0" smtClean="0">
                          <a:latin typeface="+mn-ea"/>
                          <a:ea typeface="+mn-ea"/>
                          <a:cs typeface="Meiryo UI" pitchFamily="50" charset="-128"/>
                        </a:rPr>
                        <a:t>C</a:t>
                      </a:r>
                    </a:p>
                  </a:txBody>
                  <a:tcPr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extLst>
                  <a:ext uri="{0D108BD9-81ED-4DB2-BD59-A6C34878D82A}">
                    <a16:rowId xmlns:a16="http://schemas.microsoft.com/office/drawing/2014/main" val="10002"/>
                  </a:ext>
                </a:extLst>
              </a:tr>
              <a:tr h="192745">
                <a:tc>
                  <a:txBody>
                    <a:bodyPr/>
                    <a:lstStyle/>
                    <a:p>
                      <a:pPr algn="ctr"/>
                      <a:r>
                        <a:rPr kumimoji="1" lang="ja-JP" altLang="en-US" sz="900" b="0" dirty="0" smtClean="0">
                          <a:latin typeface="+mn-ea"/>
                          <a:ea typeface="+mn-ea"/>
                          <a:cs typeface="Meiryo UI" pitchFamily="50" charset="-128"/>
                        </a:rPr>
                        <a:t>設置コスト　</a:t>
                      </a:r>
                      <a:r>
                        <a:rPr kumimoji="1" lang="en-US" altLang="ja-JP" sz="900" b="0" dirty="0" smtClean="0">
                          <a:latin typeface="+mn-ea"/>
                          <a:ea typeface="+mn-ea"/>
                          <a:cs typeface="Meiryo UI" pitchFamily="50" charset="-128"/>
                        </a:rPr>
                        <a:t>D</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2745">
                <a:tc>
                  <a:txBody>
                    <a:bodyPr/>
                    <a:lstStyle/>
                    <a:p>
                      <a:pPr algn="ctr"/>
                      <a:r>
                        <a:rPr kumimoji="1" lang="ja-JP" altLang="en-US" sz="900" b="1" dirty="0" smtClean="0">
                          <a:latin typeface="+mn-ea"/>
                          <a:ea typeface="+mn-ea"/>
                          <a:cs typeface="Meiryo UI" pitchFamily="50" charset="-128"/>
                        </a:rPr>
                        <a:t>計</a:t>
                      </a:r>
                      <a:r>
                        <a:rPr kumimoji="1" lang="ja-JP" altLang="en-US" sz="900" b="1" baseline="0" dirty="0" smtClean="0">
                          <a:latin typeface="+mn-ea"/>
                          <a:ea typeface="+mn-ea"/>
                          <a:cs typeface="Meiryo UI" pitchFamily="50" charset="-128"/>
                        </a:rPr>
                        <a:t> </a:t>
                      </a:r>
                      <a:r>
                        <a:rPr kumimoji="1" lang="en-US" altLang="ja-JP" sz="900" b="1" baseline="0" dirty="0" smtClean="0">
                          <a:latin typeface="+mn-ea"/>
                          <a:ea typeface="+mn-ea"/>
                          <a:cs typeface="Meiryo UI" pitchFamily="50" charset="-128"/>
                        </a:rPr>
                        <a:t>E</a:t>
                      </a:r>
                      <a:r>
                        <a:rPr kumimoji="1" lang="en-US" altLang="ja-JP" sz="900" b="1" dirty="0" smtClean="0">
                          <a:latin typeface="+mn-ea"/>
                          <a:ea typeface="+mn-ea"/>
                          <a:cs typeface="Meiryo UI" pitchFamily="50" charset="-128"/>
                        </a:rPr>
                        <a:t>=A+B+C+D</a:t>
                      </a:r>
                      <a:endParaRPr kumimoji="1" lang="ja-JP" altLang="en-US" sz="900" b="1" dirty="0">
                        <a:latin typeface="+mn-ea"/>
                        <a:ea typeface="+mn-ea"/>
                        <a:cs typeface="Meiryo UI" pitchFamily="50" charset="-128"/>
                      </a:endParaRPr>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4"/>
                  </a:ext>
                </a:extLst>
              </a:tr>
            </a:tbl>
          </a:graphicData>
        </a:graphic>
      </p:graphicFrame>
      <p:sp>
        <p:nvSpPr>
          <p:cNvPr id="14" name="正方形/長方形 13"/>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１０</a:t>
            </a:r>
            <a:endParaRPr lang="ja-JP" altLang="en-US" sz="1100" b="1"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47817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859378" y="1290221"/>
            <a:ext cx="9059441" cy="4499238"/>
          </a:xfrm>
          <a:prstGeom prst="rect">
            <a:avLst/>
          </a:prstGeom>
        </p:spPr>
      </p:pic>
      <p:sp>
        <p:nvSpPr>
          <p:cNvPr id="12" name="二等辺三角形 11"/>
          <p:cNvSpPr/>
          <p:nvPr/>
        </p:nvSpPr>
        <p:spPr>
          <a:xfrm flipV="1">
            <a:off x="3382972" y="45281"/>
            <a:ext cx="3111092" cy="38606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4333224" y="18757"/>
            <a:ext cx="1210588" cy="338554"/>
          </a:xfrm>
          <a:prstGeom prst="rect">
            <a:avLst/>
          </a:prstGeom>
          <a:noFill/>
        </p:spPr>
        <p:txBody>
          <a:bodyPr wrap="none" rtlCol="0">
            <a:spAutoFit/>
          </a:bodyPr>
          <a:lstStyle/>
          <a:p>
            <a:r>
              <a:rPr kumimoji="1" lang="ja-JP" altLang="en-US" sz="1600" b="1" dirty="0" smtClean="0">
                <a:solidFill>
                  <a:schemeClr val="bg1"/>
                </a:solidFill>
                <a:latin typeface="Meiryo UI" pitchFamily="50" charset="-128"/>
                <a:ea typeface="Meiryo UI" pitchFamily="50" charset="-128"/>
                <a:cs typeface="Meiryo UI" pitchFamily="50" charset="-128"/>
              </a:rPr>
              <a:t>財源対策後</a:t>
            </a:r>
            <a:endParaRPr kumimoji="1" lang="ja-JP" altLang="en-US" sz="1600" b="1" dirty="0">
              <a:solidFill>
                <a:schemeClr val="bg1"/>
              </a:solidFill>
              <a:latin typeface="Meiryo UI" pitchFamily="50" charset="-128"/>
              <a:ea typeface="Meiryo UI" pitchFamily="50" charset="-128"/>
              <a:cs typeface="Meiryo UI" pitchFamily="50" charset="-128"/>
            </a:endParaRPr>
          </a:p>
        </p:txBody>
      </p:sp>
      <p:sp>
        <p:nvSpPr>
          <p:cNvPr id="14" name="正方形/長方形 13"/>
          <p:cNvSpPr/>
          <p:nvPr/>
        </p:nvSpPr>
        <p:spPr>
          <a:xfrm>
            <a:off x="519808" y="1392909"/>
            <a:ext cx="914400" cy="2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778744" y="1497031"/>
            <a:ext cx="4614416" cy="39906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財源活用可能額</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（区財政調整基金含む）</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670041" y="2226965"/>
            <a:ext cx="7862796" cy="2328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特別区に承継される財政調整基金に区財政調整基金の活用による減、収支合計のプラス分及び府承継財政調整基金の配分による増を累計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9102830" y="5267555"/>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bwMode="auto">
          <a:xfrm>
            <a:off x="171797" y="493198"/>
            <a:ext cx="9361040" cy="79208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○収支</a:t>
            </a:r>
            <a:r>
              <a:rPr lang="ja-JP" altLang="en-US" sz="1600" dirty="0">
                <a:solidFill>
                  <a:schemeClr val="tx1"/>
                </a:solidFill>
                <a:latin typeface="Meiryo UI" pitchFamily="50" charset="-128"/>
                <a:ea typeface="Meiryo UI" pitchFamily="50" charset="-128"/>
                <a:cs typeface="Meiryo UI" pitchFamily="50" charset="-128"/>
              </a:rPr>
              <a:t>不足は発生</a:t>
            </a:r>
            <a:r>
              <a:rPr lang="ja-JP" altLang="en-US" sz="1600" dirty="0" smtClean="0">
                <a:solidFill>
                  <a:schemeClr val="tx1"/>
                </a:solidFill>
                <a:latin typeface="Meiryo UI" pitchFamily="50" charset="-128"/>
                <a:ea typeface="Meiryo UI" pitchFamily="50" charset="-128"/>
                <a:cs typeface="Meiryo UI" pitchFamily="50" charset="-128"/>
              </a:rPr>
              <a:t>しない</a:t>
            </a:r>
            <a:endParaRPr lang="en-US" altLang="ja-JP" sz="1600" dirty="0">
              <a:solidFill>
                <a:schemeClr val="tx1"/>
              </a:solidFill>
              <a:latin typeface="Meiryo UI" pitchFamily="50" charset="-128"/>
              <a:ea typeface="Meiryo UI" pitchFamily="50" charset="-128"/>
              <a:cs typeface="Meiryo UI" pitchFamily="50" charset="-128"/>
            </a:endParaRPr>
          </a:p>
          <a:p>
            <a:pPr marL="273050" indent="-273050" fontAlgn="auto">
              <a:spcBef>
                <a:spcPts val="0"/>
              </a:spcBef>
              <a:spcAft>
                <a:spcPts val="0"/>
              </a:spcAft>
              <a:defRPr/>
            </a:pP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財源活用可能額の実際の取扱いは、特別区長のマネジメントによる</a:t>
            </a:r>
            <a:endParaRPr lang="en-US" altLang="ja-JP" sz="1200" dirty="0" smtClean="0">
              <a:solidFill>
                <a:schemeClr val="tx1"/>
              </a:solidFill>
              <a:latin typeface="Meiryo UI" pitchFamily="50" charset="-128"/>
              <a:ea typeface="Meiryo UI" pitchFamily="50" charset="-128"/>
              <a:cs typeface="Meiryo UI"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1844697233"/>
              </p:ext>
            </p:extLst>
          </p:nvPr>
        </p:nvGraphicFramePr>
        <p:xfrm>
          <a:off x="188755" y="5663298"/>
          <a:ext cx="9516770" cy="903988"/>
        </p:xfrm>
        <a:graphic>
          <a:graphicData uri="http://schemas.openxmlformats.org/drawingml/2006/table">
            <a:tbl>
              <a:tblPr firstRow="1" bandRow="1">
                <a:tableStyleId>{5940675A-B579-460E-94D1-54222C63F5DA}</a:tableStyleId>
              </a:tblPr>
              <a:tblGrid>
                <a:gridCol w="1523885">
                  <a:extLst>
                    <a:ext uri="{9D8B030D-6E8A-4147-A177-3AD203B41FA5}">
                      <a16:colId xmlns:a16="http://schemas.microsoft.com/office/drawing/2014/main" val="20000"/>
                    </a:ext>
                  </a:extLst>
                </a:gridCol>
                <a:gridCol w="532859">
                  <a:extLst>
                    <a:ext uri="{9D8B030D-6E8A-4147-A177-3AD203B41FA5}">
                      <a16:colId xmlns:a16="http://schemas.microsoft.com/office/drawing/2014/main" val="20004"/>
                    </a:ext>
                  </a:extLst>
                </a:gridCol>
                <a:gridCol w="532859">
                  <a:extLst>
                    <a:ext uri="{9D8B030D-6E8A-4147-A177-3AD203B41FA5}">
                      <a16:colId xmlns:a16="http://schemas.microsoft.com/office/drawing/2014/main" val="20005"/>
                    </a:ext>
                  </a:extLst>
                </a:gridCol>
                <a:gridCol w="532859">
                  <a:extLst>
                    <a:ext uri="{9D8B030D-6E8A-4147-A177-3AD203B41FA5}">
                      <a16:colId xmlns:a16="http://schemas.microsoft.com/office/drawing/2014/main" val="20006"/>
                    </a:ext>
                  </a:extLst>
                </a:gridCol>
                <a:gridCol w="532859">
                  <a:extLst>
                    <a:ext uri="{9D8B030D-6E8A-4147-A177-3AD203B41FA5}">
                      <a16:colId xmlns:a16="http://schemas.microsoft.com/office/drawing/2014/main" val="20007"/>
                    </a:ext>
                  </a:extLst>
                </a:gridCol>
                <a:gridCol w="532859">
                  <a:extLst>
                    <a:ext uri="{9D8B030D-6E8A-4147-A177-3AD203B41FA5}">
                      <a16:colId xmlns:a16="http://schemas.microsoft.com/office/drawing/2014/main" val="20008"/>
                    </a:ext>
                  </a:extLst>
                </a:gridCol>
                <a:gridCol w="532859">
                  <a:extLst>
                    <a:ext uri="{9D8B030D-6E8A-4147-A177-3AD203B41FA5}">
                      <a16:colId xmlns:a16="http://schemas.microsoft.com/office/drawing/2014/main" val="20009"/>
                    </a:ext>
                  </a:extLst>
                </a:gridCol>
                <a:gridCol w="532859">
                  <a:extLst>
                    <a:ext uri="{9D8B030D-6E8A-4147-A177-3AD203B41FA5}">
                      <a16:colId xmlns:a16="http://schemas.microsoft.com/office/drawing/2014/main" val="20010"/>
                    </a:ext>
                  </a:extLst>
                </a:gridCol>
                <a:gridCol w="532859">
                  <a:extLst>
                    <a:ext uri="{9D8B030D-6E8A-4147-A177-3AD203B41FA5}">
                      <a16:colId xmlns:a16="http://schemas.microsoft.com/office/drawing/2014/main" val="20011"/>
                    </a:ext>
                  </a:extLst>
                </a:gridCol>
                <a:gridCol w="532859">
                  <a:extLst>
                    <a:ext uri="{9D8B030D-6E8A-4147-A177-3AD203B41FA5}">
                      <a16:colId xmlns:a16="http://schemas.microsoft.com/office/drawing/2014/main" val="20012"/>
                    </a:ext>
                  </a:extLst>
                </a:gridCol>
                <a:gridCol w="532859">
                  <a:extLst>
                    <a:ext uri="{9D8B030D-6E8A-4147-A177-3AD203B41FA5}">
                      <a16:colId xmlns:a16="http://schemas.microsoft.com/office/drawing/2014/main" val="20013"/>
                    </a:ext>
                  </a:extLst>
                </a:gridCol>
                <a:gridCol w="532859">
                  <a:extLst>
                    <a:ext uri="{9D8B030D-6E8A-4147-A177-3AD203B41FA5}">
                      <a16:colId xmlns:a16="http://schemas.microsoft.com/office/drawing/2014/main" val="20014"/>
                    </a:ext>
                  </a:extLst>
                </a:gridCol>
                <a:gridCol w="532859">
                  <a:extLst>
                    <a:ext uri="{9D8B030D-6E8A-4147-A177-3AD203B41FA5}">
                      <a16:colId xmlns:a16="http://schemas.microsoft.com/office/drawing/2014/main" val="20015"/>
                    </a:ext>
                  </a:extLst>
                </a:gridCol>
                <a:gridCol w="532859">
                  <a:extLst>
                    <a:ext uri="{9D8B030D-6E8A-4147-A177-3AD203B41FA5}">
                      <a16:colId xmlns:a16="http://schemas.microsoft.com/office/drawing/2014/main" val="4233117504"/>
                    </a:ext>
                  </a:extLst>
                </a:gridCol>
                <a:gridCol w="532859">
                  <a:extLst>
                    <a:ext uri="{9D8B030D-6E8A-4147-A177-3AD203B41FA5}">
                      <a16:colId xmlns:a16="http://schemas.microsoft.com/office/drawing/2014/main" val="4235487261"/>
                    </a:ext>
                  </a:extLst>
                </a:gridCol>
                <a:gridCol w="532859">
                  <a:extLst>
                    <a:ext uri="{9D8B030D-6E8A-4147-A177-3AD203B41FA5}">
                      <a16:colId xmlns:a16="http://schemas.microsoft.com/office/drawing/2014/main" val="1914975255"/>
                    </a:ext>
                  </a:extLst>
                </a:gridCol>
              </a:tblGrid>
              <a:tr h="187552">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mn-ea"/>
                        </a:rPr>
                        <a:t>区財政調整基金の活用</a:t>
                      </a:r>
                      <a:r>
                        <a:rPr lang="ja-JP" altLang="en-US" sz="900" b="1" i="0" u="none" strike="noStrike" dirty="0">
                          <a:solidFill>
                            <a:schemeClr val="tx1"/>
                          </a:solidFill>
                          <a:effectLst/>
                          <a:latin typeface="+mn-ea"/>
                          <a:ea typeface="+mn-ea"/>
                        </a:rPr>
                        <a:t>　</a:t>
                      </a:r>
                      <a:r>
                        <a:rPr lang="en-US" altLang="ja-JP" sz="900" b="1" i="0" u="none" strike="noStrike" dirty="0" smtClean="0">
                          <a:solidFill>
                            <a:schemeClr val="tx1"/>
                          </a:solidFill>
                          <a:effectLst/>
                          <a:latin typeface="+mn-ea"/>
                          <a:ea typeface="+mn-ea"/>
                        </a:rPr>
                        <a:t>F</a:t>
                      </a:r>
                      <a:endParaRPr lang="en-US" altLang="ja-JP" sz="900" b="1" i="0" u="none" strike="noStrike" dirty="0">
                        <a:solidFill>
                          <a:schemeClr val="tx1"/>
                        </a:solidFill>
                        <a:effectLst/>
                        <a:latin typeface="+mn-ea"/>
                        <a:ea typeface="+mn-ea"/>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0"/>
                  </a:ext>
                </a:extLst>
              </a:tr>
              <a:tr h="263046">
                <a:tc>
                  <a:txBody>
                    <a:bodyPr/>
                    <a:lstStyle/>
                    <a:p>
                      <a:pPr algn="ctr" fontAlgn="ctr"/>
                      <a:r>
                        <a:rPr lang="ja-JP" altLang="en-US" sz="900" b="1" i="0" u="none" strike="noStrike" dirty="0">
                          <a:solidFill>
                            <a:schemeClr val="tx1"/>
                          </a:solidFill>
                          <a:effectLst/>
                          <a:latin typeface="+mn-ea"/>
                          <a:ea typeface="+mn-ea"/>
                          <a:cs typeface="Meiryo UI" panose="020B0604030504040204" pitchFamily="50" charset="-128"/>
                        </a:rPr>
                        <a:t>収支合計 </a:t>
                      </a:r>
                      <a:r>
                        <a:rPr lang="en-US" altLang="ja-JP" sz="900" b="1" i="0" u="none" strike="noStrike" dirty="0" smtClean="0">
                          <a:solidFill>
                            <a:schemeClr val="tx1"/>
                          </a:solidFill>
                          <a:effectLst/>
                          <a:latin typeface="+mn-ea"/>
                          <a:ea typeface="+mn-ea"/>
                          <a:cs typeface="Meiryo UI" panose="020B0604030504040204" pitchFamily="50" charset="-128"/>
                        </a:rPr>
                        <a:t>G</a:t>
                      </a:r>
                      <a:r>
                        <a:rPr lang="en-US" sz="900" b="1" i="0" u="none" strike="noStrike" dirty="0" smtClean="0">
                          <a:solidFill>
                            <a:schemeClr val="tx1"/>
                          </a:solidFill>
                          <a:effectLst/>
                          <a:latin typeface="+mn-ea"/>
                          <a:ea typeface="+mn-ea"/>
                          <a:cs typeface="Meiryo UI" panose="020B0604030504040204" pitchFamily="50" charset="-128"/>
                        </a:rPr>
                        <a:t>=</a:t>
                      </a:r>
                      <a:r>
                        <a:rPr lang="en-US" altLang="ja-JP" sz="900" b="1" i="0" u="none" strike="noStrike" dirty="0" smtClean="0">
                          <a:solidFill>
                            <a:schemeClr val="tx1"/>
                          </a:solidFill>
                          <a:effectLst/>
                          <a:latin typeface="+mn-ea"/>
                          <a:ea typeface="+mn-ea"/>
                          <a:cs typeface="Meiryo UI" panose="020B0604030504040204" pitchFamily="50" charset="-128"/>
                        </a:rPr>
                        <a:t>E</a:t>
                      </a:r>
                      <a:r>
                        <a:rPr lang="en-US" sz="900" b="1" i="0" u="none" strike="noStrike" dirty="0" smtClean="0">
                          <a:solidFill>
                            <a:schemeClr val="tx1"/>
                          </a:solidFill>
                          <a:effectLst/>
                          <a:latin typeface="+mn-ea"/>
                          <a:ea typeface="+mn-ea"/>
                          <a:cs typeface="Meiryo UI" panose="020B0604030504040204" pitchFamily="50" charset="-128"/>
                        </a:rPr>
                        <a:t>+</a:t>
                      </a:r>
                      <a:r>
                        <a:rPr lang="en-US" altLang="ja-JP" sz="900" b="1" i="0" u="none" strike="noStrike" dirty="0" smtClean="0">
                          <a:solidFill>
                            <a:schemeClr val="tx1"/>
                          </a:solidFill>
                          <a:effectLst/>
                          <a:latin typeface="+mn-ea"/>
                          <a:ea typeface="+mn-ea"/>
                          <a:cs typeface="Meiryo UI" panose="020B0604030504040204" pitchFamily="50" charset="-128"/>
                        </a:rPr>
                        <a:t>F</a:t>
                      </a:r>
                      <a:endParaRPr lang="en-US" sz="900" b="1" i="0" u="none" strike="noStrike" dirty="0">
                        <a:solidFill>
                          <a:schemeClr val="tx1"/>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tc>
                <a:extLst>
                  <a:ext uri="{0D108BD9-81ED-4DB2-BD59-A6C34878D82A}">
                    <a16:rowId xmlns:a16="http://schemas.microsoft.com/office/drawing/2014/main" val="10001"/>
                  </a:ext>
                </a:extLst>
              </a:tr>
              <a:tr h="0">
                <a:tc>
                  <a:txBody>
                    <a:bodyPr/>
                    <a:lstStyle/>
                    <a:p>
                      <a:pPr algn="ctr" fontAlgn="ctr"/>
                      <a:r>
                        <a:rPr lang="ja-JP" altLang="en-US" sz="900" b="0" i="0" u="none" strike="noStrike" dirty="0" smtClean="0">
                          <a:solidFill>
                            <a:schemeClr val="tx1"/>
                          </a:solidFill>
                          <a:effectLst/>
                          <a:latin typeface="+mn-ea"/>
                          <a:ea typeface="+mn-ea"/>
                          <a:cs typeface="Meiryo UI" panose="020B0604030504040204" pitchFamily="50" charset="-128"/>
                        </a:rPr>
                        <a:t>府承継財政調整基金の配分</a:t>
                      </a:r>
                      <a:endParaRPr lang="ja-JP" altLang="en-US" sz="900" b="0" i="0" u="none" strike="noStrike" dirty="0">
                        <a:solidFill>
                          <a:schemeClr val="tx1"/>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2"/>
                  </a:ext>
                </a:extLst>
              </a:tr>
              <a:tr h="0">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財源活用可能額</a:t>
                      </a:r>
                      <a:endPar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（区財政調整基金含む）</a:t>
                      </a:r>
                      <a:endParaRPr lang="zh-TW"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230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256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282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304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314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328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344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362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382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402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425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442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461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480</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500</a:t>
                      </a:r>
                    </a:p>
                  </a:txBody>
                  <a:tcPr marL="9525" marR="39600" marT="9525" marB="0" anchor="ctr">
                    <a:solidFill>
                      <a:srgbClr val="FFFF00"/>
                    </a:solidFill>
                  </a:tcPr>
                </a:tc>
                <a:extLst>
                  <a:ext uri="{0D108BD9-81ED-4DB2-BD59-A6C34878D82A}">
                    <a16:rowId xmlns:a16="http://schemas.microsoft.com/office/drawing/2014/main" val="10003"/>
                  </a:ext>
                </a:extLst>
              </a:tr>
            </a:tbl>
          </a:graphicData>
        </a:graphic>
      </p:graphicFrame>
      <p:sp>
        <p:nvSpPr>
          <p:cNvPr id="42" name="正方形/長方形 41"/>
          <p:cNvSpPr/>
          <p:nvPr/>
        </p:nvSpPr>
        <p:spPr>
          <a:xfrm>
            <a:off x="21747" y="6575873"/>
            <a:ext cx="9661140" cy="21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特別区設置時点で特別区に承継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１１</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01565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833666" y="1436354"/>
            <a:ext cx="8931414" cy="4224894"/>
          </a:xfrm>
          <a:prstGeom prst="rect">
            <a:avLst/>
          </a:prstGeom>
        </p:spPr>
      </p:pic>
      <p:sp>
        <p:nvSpPr>
          <p:cNvPr id="18" name="正方形/長方形 17"/>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２　財政シミュレーション結果　　～（１）特別区の収支</a:t>
            </a:r>
            <a:r>
              <a:rPr lang="ja-JP" altLang="en-US" sz="2000" b="1" dirty="0" smtClean="0">
                <a:solidFill>
                  <a:prstClr val="black"/>
                </a:solidFill>
                <a:latin typeface="Meiryo UI" pitchFamily="50" charset="-128"/>
                <a:ea typeface="Meiryo UI" pitchFamily="50" charset="-128"/>
                <a:cs typeface="Meiryo UI" pitchFamily="50" charset="-128"/>
              </a:rPr>
              <a:t>～</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 name="正方形/長方形 1"/>
          <p:cNvSpPr/>
          <p:nvPr/>
        </p:nvSpPr>
        <p:spPr>
          <a:xfrm>
            <a:off x="289710" y="1593916"/>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AutoShape 161"/>
          <p:cNvSpPr>
            <a:spLocks noChangeArrowheads="1"/>
          </p:cNvSpPr>
          <p:nvPr/>
        </p:nvSpPr>
        <p:spPr bwMode="auto">
          <a:xfrm>
            <a:off x="116408" y="453405"/>
            <a:ext cx="2100288"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中央区</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28" name="正方形/長方形 27"/>
          <p:cNvSpPr/>
          <p:nvPr/>
        </p:nvSpPr>
        <p:spPr>
          <a:xfrm>
            <a:off x="1631683" y="1702372"/>
            <a:ext cx="3240331" cy="28800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収支（財源対策前）</a:t>
            </a:r>
            <a:endPar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8999557" y="5127258"/>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bwMode="auto">
          <a:xfrm>
            <a:off x="233896" y="917342"/>
            <a:ext cx="9361040" cy="47287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smtClean="0">
                <a:solidFill>
                  <a:schemeClr val="tx1"/>
                </a:solidFill>
                <a:latin typeface="Meiryo UI" pitchFamily="50" charset="-128"/>
                <a:ea typeface="Meiryo UI" pitchFamily="50" charset="-128"/>
                <a:cs typeface="Meiryo UI" pitchFamily="50" charset="-128"/>
              </a:rPr>
              <a:t>○収支</a:t>
            </a:r>
            <a:r>
              <a:rPr lang="ja-JP" altLang="en-US" sz="1600" dirty="0">
                <a:solidFill>
                  <a:schemeClr val="tx1"/>
                </a:solidFill>
                <a:latin typeface="Meiryo UI" pitchFamily="50" charset="-128"/>
                <a:ea typeface="Meiryo UI" pitchFamily="50" charset="-128"/>
                <a:cs typeface="Meiryo UI" pitchFamily="50" charset="-128"/>
              </a:rPr>
              <a:t>不足は発生しない</a:t>
            </a:r>
            <a:endParaRPr lang="en-US" altLang="ja-JP" sz="1600" dirty="0">
              <a:solidFill>
                <a:schemeClr val="tx1"/>
              </a:solidFill>
              <a:latin typeface="Meiryo UI" pitchFamily="50" charset="-128"/>
              <a:ea typeface="Meiryo UI" pitchFamily="50" charset="-128"/>
              <a:cs typeface="Meiryo UI"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905029010"/>
              </p:ext>
            </p:extLst>
          </p:nvPr>
        </p:nvGraphicFramePr>
        <p:xfrm>
          <a:off x="116408" y="5529468"/>
          <a:ext cx="9517107" cy="1143000"/>
        </p:xfrm>
        <a:graphic>
          <a:graphicData uri="http://schemas.openxmlformats.org/drawingml/2006/table">
            <a:tbl>
              <a:tblPr firstRow="1" bandRow="1">
                <a:tableStyleId>{5940675A-B579-460E-94D1-54222C63F5DA}</a:tableStyleId>
              </a:tblPr>
              <a:tblGrid>
                <a:gridCol w="1236192">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1949387514"/>
                    </a:ext>
                  </a:extLst>
                </a:gridCol>
                <a:gridCol w="552061">
                  <a:extLst>
                    <a:ext uri="{9D8B030D-6E8A-4147-A177-3AD203B41FA5}">
                      <a16:colId xmlns:a16="http://schemas.microsoft.com/office/drawing/2014/main" val="574755357"/>
                    </a:ext>
                  </a:extLst>
                </a:gridCol>
                <a:gridCol w="552061">
                  <a:extLst>
                    <a:ext uri="{9D8B030D-6E8A-4147-A177-3AD203B41FA5}">
                      <a16:colId xmlns:a16="http://schemas.microsoft.com/office/drawing/2014/main" val="988320270"/>
                    </a:ext>
                  </a:extLst>
                </a:gridCol>
              </a:tblGrid>
              <a:tr h="192745">
                <a:tc>
                  <a:txBody>
                    <a:bodyPr/>
                    <a:lstStyle/>
                    <a:p>
                      <a:pPr algn="ctr"/>
                      <a:r>
                        <a:rPr kumimoji="1" lang="ja-JP" altLang="en-US" sz="900" b="0" dirty="0" smtClean="0">
                          <a:latin typeface="+mn-ea"/>
                          <a:ea typeface="+mn-ea"/>
                          <a:cs typeface="Meiryo UI" pitchFamily="50" charset="-128"/>
                        </a:rPr>
                        <a:t>財政収支推計</a:t>
                      </a:r>
                      <a:r>
                        <a:rPr kumimoji="1" lang="ja-JP" altLang="en-US" sz="900" b="0" baseline="0" dirty="0" smtClean="0">
                          <a:latin typeface="+mn-ea"/>
                          <a:ea typeface="+mn-ea"/>
                          <a:cs typeface="Meiryo UI" pitchFamily="50" charset="-128"/>
                        </a:rPr>
                        <a:t> </a:t>
                      </a:r>
                      <a:r>
                        <a:rPr kumimoji="1" lang="ja-JP" altLang="en-US" sz="900" b="0" dirty="0" smtClean="0">
                          <a:latin typeface="+mn-ea"/>
                          <a:ea typeface="+mn-ea"/>
                          <a:cs typeface="Meiryo UI" pitchFamily="50" charset="-128"/>
                        </a:rPr>
                        <a:t>Ａ</a:t>
                      </a:r>
                      <a:endParaRPr kumimoji="1" lang="ja-JP" altLang="en-US" sz="900" b="0" dirty="0">
                        <a:latin typeface="+mn-ea"/>
                        <a:ea typeface="+mn-ea"/>
                        <a:cs typeface="Meiryo UI" pitchFamily="50" charset="-128"/>
                      </a:endParaRP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2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latin typeface="+mn-ea"/>
                          <a:ea typeface="+mn-ea"/>
                          <a:cs typeface="Meiryo UI" pitchFamily="50" charset="-128"/>
                        </a:rPr>
                        <a:t>改革効果額</a:t>
                      </a:r>
                      <a:r>
                        <a:rPr kumimoji="1" lang="en-US" altLang="ja-JP" sz="500" b="0" dirty="0" smtClean="0">
                          <a:latin typeface="+mn-ea"/>
                          <a:ea typeface="+mn-ea"/>
                          <a:cs typeface="Meiryo UI" pitchFamily="50" charset="-128"/>
                        </a:rPr>
                        <a:t>(</a:t>
                      </a:r>
                      <a:r>
                        <a:rPr kumimoji="1" lang="ja-JP" altLang="en-US" sz="500" b="0" dirty="0" smtClean="0">
                          <a:latin typeface="+mn-ea"/>
                          <a:ea typeface="+mn-ea"/>
                          <a:cs typeface="Meiryo UI" pitchFamily="50" charset="-128"/>
                        </a:rPr>
                        <a:t>未反映分</a:t>
                      </a:r>
                      <a:r>
                        <a:rPr kumimoji="1" lang="en-US" altLang="ja-JP" sz="500" b="0" dirty="0" smtClean="0">
                          <a:latin typeface="+mn-ea"/>
                          <a:ea typeface="+mn-ea"/>
                          <a:cs typeface="Meiryo UI" pitchFamily="50" charset="-128"/>
                        </a:rPr>
                        <a:t>) </a:t>
                      </a:r>
                      <a:r>
                        <a:rPr kumimoji="1" lang="ja-JP" altLang="en-US" sz="900" b="0" dirty="0" smtClean="0">
                          <a:latin typeface="+mn-ea"/>
                          <a:ea typeface="+mn-ea"/>
                          <a:cs typeface="Meiryo UI" pitchFamily="50" charset="-128"/>
                        </a:rPr>
                        <a:t>Ｂ</a:t>
                      </a: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lnT w="12700" cap="flat" cmpd="sng" algn="ctr">
                      <a:solidFill>
                        <a:schemeClr val="tx1"/>
                      </a:solidFill>
                      <a:prstDash val="solid"/>
                      <a:round/>
                      <a:headEnd type="none" w="med" len="med"/>
                      <a:tailEnd type="none" w="med" len="med"/>
                    </a:lnT>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lnT w="12700" cap="flat" cmpd="sng" algn="ctr">
                      <a:solidFill>
                        <a:schemeClr val="tx1"/>
                      </a:solidFill>
                      <a:prstDash val="solid"/>
                      <a:round/>
                      <a:headEnd type="none" w="med" len="med"/>
                      <a:tailEnd type="none" w="med" len="med"/>
                    </a:lnT>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61888">
                <a:tc>
                  <a:txBody>
                    <a:bodyPr/>
                    <a:lstStyle/>
                    <a:p>
                      <a:pPr algn="ctr"/>
                      <a:r>
                        <a:rPr kumimoji="1" lang="ja-JP" altLang="en-US" sz="900" b="0" dirty="0" smtClean="0">
                          <a:latin typeface="+mn-ea"/>
                          <a:ea typeface="+mn-ea"/>
                          <a:cs typeface="Meiryo UI" pitchFamily="50" charset="-128"/>
                        </a:rPr>
                        <a:t>組織体制の影響額</a:t>
                      </a:r>
                      <a:r>
                        <a:rPr kumimoji="1" lang="en-US" altLang="ja-JP" sz="900" b="0" dirty="0" smtClean="0">
                          <a:latin typeface="+mn-ea"/>
                          <a:ea typeface="+mn-ea"/>
                          <a:cs typeface="Meiryo UI" pitchFamily="50" charset="-128"/>
                        </a:rPr>
                        <a:t>C</a:t>
                      </a:r>
                    </a:p>
                  </a:txBody>
                  <a:tcPr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extLst>
                  <a:ext uri="{0D108BD9-81ED-4DB2-BD59-A6C34878D82A}">
                    <a16:rowId xmlns:a16="http://schemas.microsoft.com/office/drawing/2014/main" val="10002"/>
                  </a:ext>
                </a:extLst>
              </a:tr>
              <a:tr h="192745">
                <a:tc>
                  <a:txBody>
                    <a:bodyPr/>
                    <a:lstStyle/>
                    <a:p>
                      <a:pPr algn="ctr"/>
                      <a:r>
                        <a:rPr kumimoji="1" lang="ja-JP" altLang="en-US" sz="900" b="0" dirty="0" smtClean="0">
                          <a:latin typeface="+mn-ea"/>
                          <a:ea typeface="+mn-ea"/>
                          <a:cs typeface="Meiryo UI" pitchFamily="50" charset="-128"/>
                        </a:rPr>
                        <a:t>設置コスト　</a:t>
                      </a:r>
                      <a:r>
                        <a:rPr kumimoji="1" lang="en-US" altLang="ja-JP" sz="900" b="0" dirty="0" smtClean="0">
                          <a:latin typeface="+mn-ea"/>
                          <a:ea typeface="+mn-ea"/>
                          <a:cs typeface="Meiryo UI" pitchFamily="50" charset="-128"/>
                        </a:rPr>
                        <a:t>D</a:t>
                      </a:r>
                    </a:p>
                  </a:txBody>
                  <a:tcPr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2745">
                <a:tc>
                  <a:txBody>
                    <a:bodyPr/>
                    <a:lstStyle/>
                    <a:p>
                      <a:pPr algn="ctr"/>
                      <a:r>
                        <a:rPr kumimoji="1" lang="ja-JP" altLang="en-US" sz="900" b="1" dirty="0" smtClean="0">
                          <a:latin typeface="+mn-ea"/>
                          <a:ea typeface="+mn-ea"/>
                          <a:cs typeface="Meiryo UI" pitchFamily="50" charset="-128"/>
                        </a:rPr>
                        <a:t>計</a:t>
                      </a:r>
                      <a:r>
                        <a:rPr kumimoji="1" lang="ja-JP" altLang="en-US" sz="900" b="1" baseline="0" dirty="0" smtClean="0">
                          <a:latin typeface="+mn-ea"/>
                          <a:ea typeface="+mn-ea"/>
                          <a:cs typeface="Meiryo UI" pitchFamily="50" charset="-128"/>
                        </a:rPr>
                        <a:t> </a:t>
                      </a:r>
                      <a:r>
                        <a:rPr kumimoji="1" lang="en-US" altLang="ja-JP" sz="900" b="1" baseline="0" dirty="0" smtClean="0">
                          <a:latin typeface="+mn-ea"/>
                          <a:ea typeface="+mn-ea"/>
                          <a:cs typeface="Meiryo UI" pitchFamily="50" charset="-128"/>
                        </a:rPr>
                        <a:t>E</a:t>
                      </a:r>
                      <a:r>
                        <a:rPr kumimoji="1" lang="en-US" altLang="ja-JP" sz="900" b="1" dirty="0" smtClean="0">
                          <a:latin typeface="+mn-ea"/>
                          <a:ea typeface="+mn-ea"/>
                          <a:cs typeface="Meiryo UI" pitchFamily="50" charset="-128"/>
                        </a:rPr>
                        <a:t>=A+B+C+D</a:t>
                      </a:r>
                      <a:endParaRPr kumimoji="1" lang="ja-JP" altLang="en-US" sz="900" b="1" dirty="0">
                        <a:latin typeface="+mn-ea"/>
                        <a:ea typeface="+mn-ea"/>
                        <a:cs typeface="Meiryo UI" pitchFamily="50" charset="-128"/>
                      </a:endParaRPr>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4"/>
                  </a:ext>
                </a:extLst>
              </a:tr>
            </a:tbl>
          </a:graphicData>
        </a:graphic>
      </p:graphicFrame>
      <p:sp>
        <p:nvSpPr>
          <p:cNvPr id="14" name="正方形/長方形 13"/>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２</a:t>
            </a:r>
            <a:endParaRPr lang="ja-JP" altLang="en-US" sz="1100" b="1"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94542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845295" y="1496169"/>
            <a:ext cx="9102117" cy="4237087"/>
          </a:xfrm>
          <a:prstGeom prst="rect">
            <a:avLst/>
          </a:prstGeom>
        </p:spPr>
      </p:pic>
      <p:sp>
        <p:nvSpPr>
          <p:cNvPr id="12" name="二等辺三角形 11"/>
          <p:cNvSpPr/>
          <p:nvPr/>
        </p:nvSpPr>
        <p:spPr>
          <a:xfrm flipV="1">
            <a:off x="3382972" y="41038"/>
            <a:ext cx="3111092" cy="38606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4333224" y="14514"/>
            <a:ext cx="1210588" cy="338554"/>
          </a:xfrm>
          <a:prstGeom prst="rect">
            <a:avLst/>
          </a:prstGeom>
          <a:noFill/>
        </p:spPr>
        <p:txBody>
          <a:bodyPr wrap="none" rtlCol="0">
            <a:spAutoFit/>
          </a:bodyPr>
          <a:lstStyle/>
          <a:p>
            <a:r>
              <a:rPr kumimoji="1" lang="ja-JP" altLang="en-US" sz="1600" b="1" dirty="0" smtClean="0">
                <a:solidFill>
                  <a:schemeClr val="bg1"/>
                </a:solidFill>
                <a:latin typeface="Meiryo UI" pitchFamily="50" charset="-128"/>
                <a:ea typeface="Meiryo UI" pitchFamily="50" charset="-128"/>
                <a:cs typeface="Meiryo UI" pitchFamily="50" charset="-128"/>
              </a:rPr>
              <a:t>財源対策後</a:t>
            </a:r>
            <a:endParaRPr kumimoji="1" lang="ja-JP" altLang="en-US" sz="1600" b="1" dirty="0">
              <a:solidFill>
                <a:schemeClr val="bg1"/>
              </a:solidFill>
              <a:latin typeface="Meiryo UI" pitchFamily="50" charset="-128"/>
              <a:ea typeface="Meiryo UI" pitchFamily="50" charset="-128"/>
              <a:cs typeface="Meiryo UI" pitchFamily="50" charset="-128"/>
            </a:endParaRPr>
          </a:p>
        </p:txBody>
      </p:sp>
      <p:sp>
        <p:nvSpPr>
          <p:cNvPr id="14" name="正方形/長方形 13"/>
          <p:cNvSpPr/>
          <p:nvPr/>
        </p:nvSpPr>
        <p:spPr>
          <a:xfrm>
            <a:off x="519808" y="1587319"/>
            <a:ext cx="914400" cy="2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778744" y="1693568"/>
            <a:ext cx="4614416" cy="39906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財源活用可能額</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（区財政調整基金含む）</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670041" y="2231013"/>
            <a:ext cx="8012845" cy="3946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特別区に承継される財政調整基金に区財政調整基金の活用による減、収支合計のプラス分及び府承継財政調整基金の配分による増を累計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9031040" y="5236251"/>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bwMode="auto">
          <a:xfrm>
            <a:off x="171797" y="506402"/>
            <a:ext cx="9361040" cy="79208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○収支</a:t>
            </a:r>
            <a:r>
              <a:rPr lang="ja-JP" altLang="en-US" sz="1600" dirty="0">
                <a:solidFill>
                  <a:schemeClr val="tx1"/>
                </a:solidFill>
                <a:latin typeface="Meiryo UI" pitchFamily="50" charset="-128"/>
                <a:ea typeface="Meiryo UI" pitchFamily="50" charset="-128"/>
                <a:cs typeface="Meiryo UI" pitchFamily="50" charset="-128"/>
              </a:rPr>
              <a:t>不足は発生</a:t>
            </a:r>
            <a:r>
              <a:rPr lang="ja-JP" altLang="en-US" sz="1600" dirty="0" smtClean="0">
                <a:solidFill>
                  <a:schemeClr val="tx1"/>
                </a:solidFill>
                <a:latin typeface="Meiryo UI" pitchFamily="50" charset="-128"/>
                <a:ea typeface="Meiryo UI" pitchFamily="50" charset="-128"/>
                <a:cs typeface="Meiryo UI" pitchFamily="50" charset="-128"/>
              </a:rPr>
              <a:t>しない</a:t>
            </a:r>
            <a:endParaRPr lang="en-US" altLang="ja-JP" sz="1600" dirty="0">
              <a:solidFill>
                <a:schemeClr val="tx1"/>
              </a:solidFill>
              <a:latin typeface="Meiryo UI" pitchFamily="50" charset="-128"/>
              <a:ea typeface="Meiryo UI" pitchFamily="50" charset="-128"/>
              <a:cs typeface="Meiryo UI" pitchFamily="50" charset="-128"/>
            </a:endParaRPr>
          </a:p>
          <a:p>
            <a:pPr marL="273050" indent="-273050" fontAlgn="auto">
              <a:spcBef>
                <a:spcPts val="0"/>
              </a:spcBef>
              <a:spcAft>
                <a:spcPts val="0"/>
              </a:spcAft>
              <a:defRPr/>
            </a:pP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財源活用可能額の実際の取扱いは、特別区長のマネジメントによる</a:t>
            </a:r>
            <a:endParaRPr lang="en-US" altLang="ja-JP" sz="1200" dirty="0" smtClean="0">
              <a:solidFill>
                <a:schemeClr val="tx1"/>
              </a:solidFill>
              <a:latin typeface="Meiryo UI" pitchFamily="50" charset="-128"/>
              <a:ea typeface="Meiryo UI" pitchFamily="50" charset="-128"/>
              <a:cs typeface="Meiryo UI"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2174077018"/>
              </p:ext>
            </p:extLst>
          </p:nvPr>
        </p:nvGraphicFramePr>
        <p:xfrm>
          <a:off x="188755" y="5608757"/>
          <a:ext cx="9516770" cy="903988"/>
        </p:xfrm>
        <a:graphic>
          <a:graphicData uri="http://schemas.openxmlformats.org/drawingml/2006/table">
            <a:tbl>
              <a:tblPr firstRow="1" bandRow="1">
                <a:tableStyleId>{5940675A-B579-460E-94D1-54222C63F5DA}</a:tableStyleId>
              </a:tblPr>
              <a:tblGrid>
                <a:gridCol w="1523885">
                  <a:extLst>
                    <a:ext uri="{9D8B030D-6E8A-4147-A177-3AD203B41FA5}">
                      <a16:colId xmlns:a16="http://schemas.microsoft.com/office/drawing/2014/main" val="20000"/>
                    </a:ext>
                  </a:extLst>
                </a:gridCol>
                <a:gridCol w="532859">
                  <a:extLst>
                    <a:ext uri="{9D8B030D-6E8A-4147-A177-3AD203B41FA5}">
                      <a16:colId xmlns:a16="http://schemas.microsoft.com/office/drawing/2014/main" val="20004"/>
                    </a:ext>
                  </a:extLst>
                </a:gridCol>
                <a:gridCol w="532859">
                  <a:extLst>
                    <a:ext uri="{9D8B030D-6E8A-4147-A177-3AD203B41FA5}">
                      <a16:colId xmlns:a16="http://schemas.microsoft.com/office/drawing/2014/main" val="20005"/>
                    </a:ext>
                  </a:extLst>
                </a:gridCol>
                <a:gridCol w="532859">
                  <a:extLst>
                    <a:ext uri="{9D8B030D-6E8A-4147-A177-3AD203B41FA5}">
                      <a16:colId xmlns:a16="http://schemas.microsoft.com/office/drawing/2014/main" val="20006"/>
                    </a:ext>
                  </a:extLst>
                </a:gridCol>
                <a:gridCol w="532859">
                  <a:extLst>
                    <a:ext uri="{9D8B030D-6E8A-4147-A177-3AD203B41FA5}">
                      <a16:colId xmlns:a16="http://schemas.microsoft.com/office/drawing/2014/main" val="20007"/>
                    </a:ext>
                  </a:extLst>
                </a:gridCol>
                <a:gridCol w="532859">
                  <a:extLst>
                    <a:ext uri="{9D8B030D-6E8A-4147-A177-3AD203B41FA5}">
                      <a16:colId xmlns:a16="http://schemas.microsoft.com/office/drawing/2014/main" val="20008"/>
                    </a:ext>
                  </a:extLst>
                </a:gridCol>
                <a:gridCol w="532859">
                  <a:extLst>
                    <a:ext uri="{9D8B030D-6E8A-4147-A177-3AD203B41FA5}">
                      <a16:colId xmlns:a16="http://schemas.microsoft.com/office/drawing/2014/main" val="20009"/>
                    </a:ext>
                  </a:extLst>
                </a:gridCol>
                <a:gridCol w="532859">
                  <a:extLst>
                    <a:ext uri="{9D8B030D-6E8A-4147-A177-3AD203B41FA5}">
                      <a16:colId xmlns:a16="http://schemas.microsoft.com/office/drawing/2014/main" val="20010"/>
                    </a:ext>
                  </a:extLst>
                </a:gridCol>
                <a:gridCol w="532859">
                  <a:extLst>
                    <a:ext uri="{9D8B030D-6E8A-4147-A177-3AD203B41FA5}">
                      <a16:colId xmlns:a16="http://schemas.microsoft.com/office/drawing/2014/main" val="20011"/>
                    </a:ext>
                  </a:extLst>
                </a:gridCol>
                <a:gridCol w="532859">
                  <a:extLst>
                    <a:ext uri="{9D8B030D-6E8A-4147-A177-3AD203B41FA5}">
                      <a16:colId xmlns:a16="http://schemas.microsoft.com/office/drawing/2014/main" val="20012"/>
                    </a:ext>
                  </a:extLst>
                </a:gridCol>
                <a:gridCol w="532859">
                  <a:extLst>
                    <a:ext uri="{9D8B030D-6E8A-4147-A177-3AD203B41FA5}">
                      <a16:colId xmlns:a16="http://schemas.microsoft.com/office/drawing/2014/main" val="20013"/>
                    </a:ext>
                  </a:extLst>
                </a:gridCol>
                <a:gridCol w="532859">
                  <a:extLst>
                    <a:ext uri="{9D8B030D-6E8A-4147-A177-3AD203B41FA5}">
                      <a16:colId xmlns:a16="http://schemas.microsoft.com/office/drawing/2014/main" val="20014"/>
                    </a:ext>
                  </a:extLst>
                </a:gridCol>
                <a:gridCol w="532859">
                  <a:extLst>
                    <a:ext uri="{9D8B030D-6E8A-4147-A177-3AD203B41FA5}">
                      <a16:colId xmlns:a16="http://schemas.microsoft.com/office/drawing/2014/main" val="20015"/>
                    </a:ext>
                  </a:extLst>
                </a:gridCol>
                <a:gridCol w="532859">
                  <a:extLst>
                    <a:ext uri="{9D8B030D-6E8A-4147-A177-3AD203B41FA5}">
                      <a16:colId xmlns:a16="http://schemas.microsoft.com/office/drawing/2014/main" val="4233117504"/>
                    </a:ext>
                  </a:extLst>
                </a:gridCol>
                <a:gridCol w="532859">
                  <a:extLst>
                    <a:ext uri="{9D8B030D-6E8A-4147-A177-3AD203B41FA5}">
                      <a16:colId xmlns:a16="http://schemas.microsoft.com/office/drawing/2014/main" val="4235487261"/>
                    </a:ext>
                  </a:extLst>
                </a:gridCol>
                <a:gridCol w="532859">
                  <a:extLst>
                    <a:ext uri="{9D8B030D-6E8A-4147-A177-3AD203B41FA5}">
                      <a16:colId xmlns:a16="http://schemas.microsoft.com/office/drawing/2014/main" val="1914975255"/>
                    </a:ext>
                  </a:extLst>
                </a:gridCol>
              </a:tblGrid>
              <a:tr h="187552">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mn-ea"/>
                        </a:rPr>
                        <a:t>区財政調整基金の活用</a:t>
                      </a:r>
                      <a:r>
                        <a:rPr lang="ja-JP" altLang="en-US" sz="900" b="1" i="0" u="none" strike="noStrike" dirty="0">
                          <a:solidFill>
                            <a:schemeClr val="tx1"/>
                          </a:solidFill>
                          <a:effectLst/>
                          <a:latin typeface="+mn-ea"/>
                          <a:ea typeface="+mn-ea"/>
                        </a:rPr>
                        <a:t>　</a:t>
                      </a:r>
                      <a:r>
                        <a:rPr lang="en-US" altLang="ja-JP" sz="900" b="1" i="0" u="none" strike="noStrike" dirty="0" smtClean="0">
                          <a:solidFill>
                            <a:schemeClr val="tx1"/>
                          </a:solidFill>
                          <a:effectLst/>
                          <a:latin typeface="+mn-ea"/>
                          <a:ea typeface="+mn-ea"/>
                        </a:rPr>
                        <a:t>F</a:t>
                      </a:r>
                      <a:endParaRPr lang="en-US" altLang="ja-JP" sz="900" b="1" i="0" u="none" strike="noStrike" dirty="0">
                        <a:solidFill>
                          <a:schemeClr val="tx1"/>
                        </a:solidFill>
                        <a:effectLst/>
                        <a:latin typeface="+mn-ea"/>
                        <a:ea typeface="+mn-ea"/>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0"/>
                  </a:ext>
                </a:extLst>
              </a:tr>
              <a:tr h="263046">
                <a:tc>
                  <a:txBody>
                    <a:bodyPr/>
                    <a:lstStyle/>
                    <a:p>
                      <a:pPr algn="ctr" fontAlgn="ctr"/>
                      <a:r>
                        <a:rPr lang="ja-JP" altLang="en-US" sz="900" b="1" i="0" u="none" strike="noStrike" dirty="0">
                          <a:solidFill>
                            <a:schemeClr val="tx1"/>
                          </a:solidFill>
                          <a:effectLst/>
                          <a:latin typeface="+mn-ea"/>
                          <a:ea typeface="+mn-ea"/>
                          <a:cs typeface="Meiryo UI" panose="020B0604030504040204" pitchFamily="50" charset="-128"/>
                        </a:rPr>
                        <a:t>収支合計 </a:t>
                      </a:r>
                      <a:r>
                        <a:rPr lang="en-US" altLang="ja-JP" sz="900" b="1" i="0" u="none" strike="noStrike" dirty="0" smtClean="0">
                          <a:solidFill>
                            <a:schemeClr val="tx1"/>
                          </a:solidFill>
                          <a:effectLst/>
                          <a:latin typeface="+mn-ea"/>
                          <a:ea typeface="+mn-ea"/>
                          <a:cs typeface="Meiryo UI" panose="020B0604030504040204" pitchFamily="50" charset="-128"/>
                        </a:rPr>
                        <a:t>G</a:t>
                      </a:r>
                      <a:r>
                        <a:rPr lang="en-US" sz="900" b="1" i="0" u="none" strike="noStrike" dirty="0" smtClean="0">
                          <a:solidFill>
                            <a:schemeClr val="tx1"/>
                          </a:solidFill>
                          <a:effectLst/>
                          <a:latin typeface="+mn-ea"/>
                          <a:ea typeface="+mn-ea"/>
                          <a:cs typeface="Meiryo UI" panose="020B0604030504040204" pitchFamily="50" charset="-128"/>
                        </a:rPr>
                        <a:t>=</a:t>
                      </a:r>
                      <a:r>
                        <a:rPr lang="en-US" altLang="ja-JP" sz="900" b="1" i="0" u="none" strike="noStrike" dirty="0" smtClean="0">
                          <a:solidFill>
                            <a:schemeClr val="tx1"/>
                          </a:solidFill>
                          <a:effectLst/>
                          <a:latin typeface="+mn-ea"/>
                          <a:ea typeface="+mn-ea"/>
                          <a:cs typeface="Meiryo UI" panose="020B0604030504040204" pitchFamily="50" charset="-128"/>
                        </a:rPr>
                        <a:t>E</a:t>
                      </a:r>
                      <a:r>
                        <a:rPr lang="en-US" sz="900" b="1" i="0" u="none" strike="noStrike" dirty="0" smtClean="0">
                          <a:solidFill>
                            <a:schemeClr val="tx1"/>
                          </a:solidFill>
                          <a:effectLst/>
                          <a:latin typeface="+mn-ea"/>
                          <a:ea typeface="+mn-ea"/>
                          <a:cs typeface="Meiryo UI" panose="020B0604030504040204" pitchFamily="50" charset="-128"/>
                        </a:rPr>
                        <a:t>+</a:t>
                      </a:r>
                      <a:r>
                        <a:rPr lang="en-US" altLang="ja-JP" sz="900" b="1" i="0" u="none" strike="noStrike" dirty="0" smtClean="0">
                          <a:solidFill>
                            <a:schemeClr val="tx1"/>
                          </a:solidFill>
                          <a:effectLst/>
                          <a:latin typeface="+mn-ea"/>
                          <a:ea typeface="+mn-ea"/>
                          <a:cs typeface="Meiryo UI" panose="020B0604030504040204" pitchFamily="50" charset="-128"/>
                        </a:rPr>
                        <a:t>F</a:t>
                      </a:r>
                      <a:endParaRPr lang="en-US" sz="900" b="1" i="0" u="none" strike="noStrike" dirty="0">
                        <a:solidFill>
                          <a:schemeClr val="tx1"/>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tc>
                <a:extLst>
                  <a:ext uri="{0D108BD9-81ED-4DB2-BD59-A6C34878D82A}">
                    <a16:rowId xmlns:a16="http://schemas.microsoft.com/office/drawing/2014/main" val="10001"/>
                  </a:ext>
                </a:extLst>
              </a:tr>
              <a:tr h="0">
                <a:tc>
                  <a:txBody>
                    <a:bodyPr/>
                    <a:lstStyle/>
                    <a:p>
                      <a:pPr algn="ctr" fontAlgn="ctr"/>
                      <a:r>
                        <a:rPr lang="ja-JP" altLang="en-US" sz="900" b="0" i="0" u="none" strike="noStrike" dirty="0" smtClean="0">
                          <a:solidFill>
                            <a:schemeClr val="tx1"/>
                          </a:solidFill>
                          <a:effectLst/>
                          <a:latin typeface="+mn-ea"/>
                          <a:ea typeface="+mn-ea"/>
                          <a:cs typeface="Meiryo UI" panose="020B0604030504040204" pitchFamily="50" charset="-128"/>
                        </a:rPr>
                        <a:t>府承継財政調整基金の配分</a:t>
                      </a:r>
                      <a:endParaRPr lang="ja-JP" altLang="en-US" sz="900" b="0" i="0" u="none" strike="noStrike" dirty="0">
                        <a:solidFill>
                          <a:schemeClr val="tx1"/>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2"/>
                  </a:ext>
                </a:extLst>
              </a:tr>
              <a:tr h="0">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財源活用可能額</a:t>
                      </a:r>
                      <a:endPar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（区財政調整基金含む）</a:t>
                      </a:r>
                      <a:endParaRPr lang="zh-TW"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217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241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265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285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294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306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320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336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355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373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394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410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427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444</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462</a:t>
                      </a:r>
                    </a:p>
                  </a:txBody>
                  <a:tcPr marL="9525" marR="39600" marT="9525" marB="0" anchor="ctr">
                    <a:solidFill>
                      <a:srgbClr val="FFFF00"/>
                    </a:solidFill>
                  </a:tcPr>
                </a:tc>
                <a:extLst>
                  <a:ext uri="{0D108BD9-81ED-4DB2-BD59-A6C34878D82A}">
                    <a16:rowId xmlns:a16="http://schemas.microsoft.com/office/drawing/2014/main" val="10003"/>
                  </a:ext>
                </a:extLst>
              </a:tr>
            </a:tbl>
          </a:graphicData>
        </a:graphic>
      </p:graphicFrame>
      <p:sp>
        <p:nvSpPr>
          <p:cNvPr id="42" name="正方形/長方形 41"/>
          <p:cNvSpPr/>
          <p:nvPr/>
        </p:nvSpPr>
        <p:spPr>
          <a:xfrm>
            <a:off x="21747" y="6521332"/>
            <a:ext cx="9661140" cy="21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特別区設置時点で特別区に承継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１３</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95796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94026" y="1496392"/>
            <a:ext cx="9010669" cy="4170025"/>
          </a:xfrm>
          <a:prstGeom prst="rect">
            <a:avLst/>
          </a:prstGeom>
        </p:spPr>
      </p:pic>
      <p:sp>
        <p:nvSpPr>
          <p:cNvPr id="18" name="正方形/長方形 17"/>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２　財政シミュレーション結果　　～（１）特別区の収支</a:t>
            </a:r>
            <a:r>
              <a:rPr lang="ja-JP" altLang="en-US" sz="2000" b="1" dirty="0" smtClean="0">
                <a:solidFill>
                  <a:prstClr val="black"/>
                </a:solidFill>
                <a:latin typeface="Meiryo UI" pitchFamily="50" charset="-128"/>
                <a:ea typeface="Meiryo UI" pitchFamily="50" charset="-128"/>
                <a:cs typeface="Meiryo UI" pitchFamily="50" charset="-128"/>
              </a:rPr>
              <a:t>～</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 name="正方形/長方形 1"/>
          <p:cNvSpPr/>
          <p:nvPr/>
        </p:nvSpPr>
        <p:spPr>
          <a:xfrm>
            <a:off x="252152" y="1656701"/>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AutoShape 161"/>
          <p:cNvSpPr>
            <a:spLocks noChangeArrowheads="1"/>
          </p:cNvSpPr>
          <p:nvPr/>
        </p:nvSpPr>
        <p:spPr bwMode="auto">
          <a:xfrm>
            <a:off x="116408" y="452133"/>
            <a:ext cx="2100288"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天王寺区</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28" name="正方形/長方形 27"/>
          <p:cNvSpPr/>
          <p:nvPr/>
        </p:nvSpPr>
        <p:spPr>
          <a:xfrm>
            <a:off x="1426597" y="1732553"/>
            <a:ext cx="3240331" cy="28800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収支（財源対策前）</a:t>
            </a:r>
            <a:endPar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9018607" y="5129251"/>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bwMode="auto">
          <a:xfrm>
            <a:off x="233896" y="917342"/>
            <a:ext cx="9361040" cy="47287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smtClean="0">
                <a:solidFill>
                  <a:schemeClr val="tx1"/>
                </a:solidFill>
                <a:latin typeface="Meiryo UI" pitchFamily="50" charset="-128"/>
                <a:ea typeface="Meiryo UI" pitchFamily="50" charset="-128"/>
                <a:cs typeface="Meiryo UI" pitchFamily="50" charset="-128"/>
              </a:rPr>
              <a:t>○収支</a:t>
            </a:r>
            <a:r>
              <a:rPr lang="ja-JP" altLang="en-US" sz="1600" dirty="0">
                <a:solidFill>
                  <a:schemeClr val="tx1"/>
                </a:solidFill>
                <a:latin typeface="Meiryo UI" pitchFamily="50" charset="-128"/>
                <a:ea typeface="Meiryo UI" pitchFamily="50" charset="-128"/>
                <a:cs typeface="Meiryo UI" pitchFamily="50" charset="-128"/>
              </a:rPr>
              <a:t>不足は発生しない</a:t>
            </a:r>
            <a:endParaRPr lang="en-US" altLang="ja-JP" sz="1600" dirty="0">
              <a:solidFill>
                <a:schemeClr val="tx1"/>
              </a:solidFill>
              <a:latin typeface="Meiryo UI" pitchFamily="50" charset="-128"/>
              <a:ea typeface="Meiryo UI" pitchFamily="50" charset="-128"/>
              <a:cs typeface="Meiryo UI"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4264062482"/>
              </p:ext>
            </p:extLst>
          </p:nvPr>
        </p:nvGraphicFramePr>
        <p:xfrm>
          <a:off x="116408" y="5494851"/>
          <a:ext cx="9517107" cy="1143000"/>
        </p:xfrm>
        <a:graphic>
          <a:graphicData uri="http://schemas.openxmlformats.org/drawingml/2006/table">
            <a:tbl>
              <a:tblPr firstRow="1" bandRow="1">
                <a:tableStyleId>{5940675A-B579-460E-94D1-54222C63F5DA}</a:tableStyleId>
              </a:tblPr>
              <a:tblGrid>
                <a:gridCol w="1236192">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1949387514"/>
                    </a:ext>
                  </a:extLst>
                </a:gridCol>
                <a:gridCol w="552061">
                  <a:extLst>
                    <a:ext uri="{9D8B030D-6E8A-4147-A177-3AD203B41FA5}">
                      <a16:colId xmlns:a16="http://schemas.microsoft.com/office/drawing/2014/main" val="574755357"/>
                    </a:ext>
                  </a:extLst>
                </a:gridCol>
                <a:gridCol w="552061">
                  <a:extLst>
                    <a:ext uri="{9D8B030D-6E8A-4147-A177-3AD203B41FA5}">
                      <a16:colId xmlns:a16="http://schemas.microsoft.com/office/drawing/2014/main" val="988320270"/>
                    </a:ext>
                  </a:extLst>
                </a:gridCol>
              </a:tblGrid>
              <a:tr h="192745">
                <a:tc>
                  <a:txBody>
                    <a:bodyPr/>
                    <a:lstStyle/>
                    <a:p>
                      <a:pPr algn="ctr"/>
                      <a:r>
                        <a:rPr kumimoji="1" lang="ja-JP" altLang="en-US" sz="900" b="0" dirty="0" smtClean="0">
                          <a:solidFill>
                            <a:schemeClr val="tx1"/>
                          </a:solidFill>
                          <a:latin typeface="+mn-ea"/>
                          <a:ea typeface="+mn-ea"/>
                          <a:cs typeface="Meiryo UI" pitchFamily="50" charset="-128"/>
                        </a:rPr>
                        <a:t>財政収支推計</a:t>
                      </a:r>
                      <a:r>
                        <a:rPr kumimoji="1" lang="ja-JP" altLang="en-US" sz="900" b="0" baseline="0" dirty="0" smtClean="0">
                          <a:solidFill>
                            <a:schemeClr val="tx1"/>
                          </a:solidFill>
                          <a:latin typeface="+mn-ea"/>
                          <a:ea typeface="+mn-ea"/>
                          <a:cs typeface="Meiryo UI" pitchFamily="50" charset="-128"/>
                        </a:rPr>
                        <a:t> </a:t>
                      </a:r>
                      <a:r>
                        <a:rPr kumimoji="1" lang="ja-JP" altLang="en-US" sz="900" b="0" dirty="0" smtClean="0">
                          <a:solidFill>
                            <a:schemeClr val="tx1"/>
                          </a:solidFill>
                          <a:latin typeface="+mn-ea"/>
                          <a:ea typeface="+mn-ea"/>
                          <a:cs typeface="Meiryo UI" pitchFamily="50" charset="-128"/>
                        </a:rPr>
                        <a:t>Ａ</a:t>
                      </a:r>
                      <a:endParaRPr kumimoji="1" lang="ja-JP" altLang="en-US" sz="900" b="0" dirty="0">
                        <a:solidFill>
                          <a:schemeClr val="tx1"/>
                        </a:solidFill>
                        <a:latin typeface="+mn-ea"/>
                        <a:ea typeface="+mn-ea"/>
                        <a:cs typeface="Meiryo UI" pitchFamily="50" charset="-128"/>
                      </a:endParaRP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extLst>
                  <a:ext uri="{0D108BD9-81ED-4DB2-BD59-A6C34878D82A}">
                    <a16:rowId xmlns:a16="http://schemas.microsoft.com/office/drawing/2014/main" val="10000"/>
                  </a:ext>
                </a:extLst>
              </a:tr>
              <a:tr h="192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n-ea"/>
                          <a:ea typeface="+mn-ea"/>
                          <a:cs typeface="Meiryo UI" pitchFamily="50" charset="-128"/>
                        </a:rPr>
                        <a:t>改革効果額</a:t>
                      </a:r>
                      <a:r>
                        <a:rPr kumimoji="1" lang="en-US" altLang="ja-JP" sz="500" b="0" dirty="0" smtClean="0">
                          <a:solidFill>
                            <a:schemeClr val="tx1"/>
                          </a:solidFill>
                          <a:latin typeface="+mn-ea"/>
                          <a:ea typeface="+mn-ea"/>
                          <a:cs typeface="Meiryo UI" pitchFamily="50" charset="-128"/>
                        </a:rPr>
                        <a:t>(</a:t>
                      </a:r>
                      <a:r>
                        <a:rPr kumimoji="1" lang="ja-JP" altLang="en-US" sz="500" b="0" dirty="0" smtClean="0">
                          <a:solidFill>
                            <a:schemeClr val="tx1"/>
                          </a:solidFill>
                          <a:latin typeface="+mn-ea"/>
                          <a:ea typeface="+mn-ea"/>
                          <a:cs typeface="Meiryo UI" pitchFamily="50" charset="-128"/>
                        </a:rPr>
                        <a:t>未反映分</a:t>
                      </a:r>
                      <a:r>
                        <a:rPr kumimoji="1" lang="en-US" altLang="ja-JP" sz="500" b="0" dirty="0" smtClean="0">
                          <a:solidFill>
                            <a:schemeClr val="tx1"/>
                          </a:solidFill>
                          <a:latin typeface="+mn-ea"/>
                          <a:ea typeface="+mn-ea"/>
                          <a:cs typeface="Meiryo UI" pitchFamily="50" charset="-128"/>
                        </a:rPr>
                        <a:t>) </a:t>
                      </a:r>
                      <a:r>
                        <a:rPr kumimoji="1" lang="ja-JP" altLang="en-US" sz="900" b="0" dirty="0" smtClean="0">
                          <a:solidFill>
                            <a:schemeClr val="tx1"/>
                          </a:solidFill>
                          <a:latin typeface="+mn-ea"/>
                          <a:ea typeface="+mn-ea"/>
                          <a:cs typeface="Meiryo UI" pitchFamily="50" charset="-128"/>
                        </a:rPr>
                        <a:t>Ｂ</a:t>
                      </a: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lnT w="12700" cap="flat" cmpd="sng" algn="ctr">
                      <a:solidFill>
                        <a:schemeClr val="tx1"/>
                      </a:solidFill>
                      <a:prstDash val="solid"/>
                      <a:round/>
                      <a:headEnd type="none" w="med" len="med"/>
                      <a:tailEnd type="none" w="med" len="med"/>
                    </a:lnT>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tc>
                <a:extLst>
                  <a:ext uri="{0D108BD9-81ED-4DB2-BD59-A6C34878D82A}">
                    <a16:rowId xmlns:a16="http://schemas.microsoft.com/office/drawing/2014/main" val="10001"/>
                  </a:ext>
                </a:extLst>
              </a:tr>
              <a:tr h="161888">
                <a:tc>
                  <a:txBody>
                    <a:bodyPr/>
                    <a:lstStyle/>
                    <a:p>
                      <a:pPr algn="ctr"/>
                      <a:r>
                        <a:rPr kumimoji="1" lang="ja-JP" altLang="en-US" sz="900" b="0" dirty="0" smtClean="0">
                          <a:solidFill>
                            <a:schemeClr val="tx1"/>
                          </a:solidFill>
                          <a:latin typeface="+mn-ea"/>
                          <a:ea typeface="+mn-ea"/>
                          <a:cs typeface="Meiryo UI" pitchFamily="50" charset="-128"/>
                        </a:rPr>
                        <a:t>組織体制の影響額</a:t>
                      </a:r>
                      <a:r>
                        <a:rPr kumimoji="1" lang="en-US" altLang="ja-JP" sz="900" b="0" dirty="0" smtClean="0">
                          <a:solidFill>
                            <a:schemeClr val="tx1"/>
                          </a:solidFill>
                          <a:latin typeface="+mn-ea"/>
                          <a:ea typeface="+mn-ea"/>
                          <a:cs typeface="Meiryo UI" pitchFamily="50" charset="-128"/>
                        </a:rPr>
                        <a:t>C</a:t>
                      </a:r>
                    </a:p>
                  </a:txBody>
                  <a:tcPr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extLst>
                  <a:ext uri="{0D108BD9-81ED-4DB2-BD59-A6C34878D82A}">
                    <a16:rowId xmlns:a16="http://schemas.microsoft.com/office/drawing/2014/main" val="10002"/>
                  </a:ext>
                </a:extLst>
              </a:tr>
              <a:tr h="192745">
                <a:tc>
                  <a:txBody>
                    <a:bodyPr/>
                    <a:lstStyle/>
                    <a:p>
                      <a:pPr algn="ctr"/>
                      <a:r>
                        <a:rPr kumimoji="1" lang="ja-JP" altLang="en-US" sz="900" b="0" dirty="0" smtClean="0">
                          <a:solidFill>
                            <a:schemeClr val="tx1"/>
                          </a:solidFill>
                          <a:latin typeface="+mn-ea"/>
                          <a:ea typeface="+mn-ea"/>
                          <a:cs typeface="Meiryo UI" pitchFamily="50" charset="-128"/>
                        </a:rPr>
                        <a:t>設置コスト　</a:t>
                      </a:r>
                      <a:r>
                        <a:rPr kumimoji="1" lang="en-US" altLang="ja-JP" sz="900" b="0" dirty="0" smtClean="0">
                          <a:solidFill>
                            <a:schemeClr val="tx1"/>
                          </a:solidFill>
                          <a:latin typeface="+mn-ea"/>
                          <a:ea typeface="+mn-ea"/>
                          <a:cs typeface="Meiryo UI" pitchFamily="50" charset="-128"/>
                        </a:rPr>
                        <a:t>D</a:t>
                      </a:r>
                    </a:p>
                  </a:txBody>
                  <a:tcPr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2745">
                <a:tc>
                  <a:txBody>
                    <a:bodyPr/>
                    <a:lstStyle/>
                    <a:p>
                      <a:pPr algn="ctr"/>
                      <a:r>
                        <a:rPr kumimoji="1" lang="ja-JP" altLang="en-US" sz="900" b="1" dirty="0" smtClean="0">
                          <a:solidFill>
                            <a:schemeClr val="tx1"/>
                          </a:solidFill>
                          <a:latin typeface="+mn-ea"/>
                          <a:ea typeface="+mn-ea"/>
                          <a:cs typeface="Meiryo UI" pitchFamily="50" charset="-128"/>
                        </a:rPr>
                        <a:t>計</a:t>
                      </a:r>
                      <a:r>
                        <a:rPr kumimoji="1" lang="ja-JP" altLang="en-US" sz="900" b="1" baseline="0" dirty="0" smtClean="0">
                          <a:solidFill>
                            <a:schemeClr val="tx1"/>
                          </a:solidFill>
                          <a:latin typeface="+mn-ea"/>
                          <a:ea typeface="+mn-ea"/>
                          <a:cs typeface="Meiryo UI" pitchFamily="50" charset="-128"/>
                        </a:rPr>
                        <a:t> </a:t>
                      </a:r>
                      <a:r>
                        <a:rPr kumimoji="1" lang="en-US" altLang="ja-JP" sz="900" b="1" baseline="0" dirty="0" smtClean="0">
                          <a:solidFill>
                            <a:schemeClr val="tx1"/>
                          </a:solidFill>
                          <a:latin typeface="+mn-ea"/>
                          <a:ea typeface="+mn-ea"/>
                          <a:cs typeface="Meiryo UI" pitchFamily="50" charset="-128"/>
                        </a:rPr>
                        <a:t>E</a:t>
                      </a:r>
                      <a:r>
                        <a:rPr kumimoji="1" lang="en-US" altLang="ja-JP" sz="900" b="1" dirty="0" smtClean="0">
                          <a:solidFill>
                            <a:schemeClr val="tx1"/>
                          </a:solidFill>
                          <a:latin typeface="+mn-ea"/>
                          <a:ea typeface="+mn-ea"/>
                          <a:cs typeface="Meiryo UI" pitchFamily="50" charset="-128"/>
                        </a:rPr>
                        <a:t>=A+B+C+D</a:t>
                      </a:r>
                      <a:endParaRPr kumimoji="1" lang="ja-JP" altLang="en-US" sz="900" b="1" dirty="0">
                        <a:solidFill>
                          <a:schemeClr val="tx1"/>
                        </a:solidFill>
                        <a:latin typeface="+mn-ea"/>
                        <a:ea typeface="+mn-ea"/>
                        <a:cs typeface="Meiryo UI" pitchFamily="50" charset="-128"/>
                      </a:endParaRPr>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4"/>
                  </a:ext>
                </a:extLst>
              </a:tr>
            </a:tbl>
          </a:graphicData>
        </a:graphic>
      </p:graphicFrame>
      <p:sp>
        <p:nvSpPr>
          <p:cNvPr id="14" name="正方形/長方形 13"/>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１４</a:t>
            </a:r>
            <a:endParaRPr lang="ja-JP" altLang="en-US" sz="1100" b="1"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51436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852777" y="1431268"/>
            <a:ext cx="9059441" cy="4383404"/>
          </a:xfrm>
          <a:prstGeom prst="rect">
            <a:avLst/>
          </a:prstGeom>
        </p:spPr>
      </p:pic>
      <p:sp>
        <p:nvSpPr>
          <p:cNvPr id="12" name="二等辺三角形 11"/>
          <p:cNvSpPr/>
          <p:nvPr/>
        </p:nvSpPr>
        <p:spPr>
          <a:xfrm flipV="1">
            <a:off x="3382972" y="33172"/>
            <a:ext cx="3111092" cy="38606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4333224" y="6648"/>
            <a:ext cx="1210588" cy="338554"/>
          </a:xfrm>
          <a:prstGeom prst="rect">
            <a:avLst/>
          </a:prstGeom>
          <a:noFill/>
        </p:spPr>
        <p:txBody>
          <a:bodyPr wrap="none" rtlCol="0">
            <a:spAutoFit/>
          </a:bodyPr>
          <a:lstStyle/>
          <a:p>
            <a:r>
              <a:rPr kumimoji="1" lang="ja-JP" altLang="en-US" sz="1600" b="1" dirty="0" smtClean="0">
                <a:solidFill>
                  <a:schemeClr val="bg1"/>
                </a:solidFill>
                <a:latin typeface="Meiryo UI" pitchFamily="50" charset="-128"/>
                <a:ea typeface="Meiryo UI" pitchFamily="50" charset="-128"/>
                <a:cs typeface="Meiryo UI" pitchFamily="50" charset="-128"/>
              </a:rPr>
              <a:t>財源対策後</a:t>
            </a:r>
            <a:endParaRPr kumimoji="1" lang="ja-JP" altLang="en-US" sz="1600" b="1" dirty="0">
              <a:solidFill>
                <a:schemeClr val="bg1"/>
              </a:solidFill>
              <a:latin typeface="Meiryo UI" pitchFamily="50" charset="-128"/>
              <a:ea typeface="Meiryo UI" pitchFamily="50" charset="-128"/>
              <a:cs typeface="Meiryo UI" pitchFamily="50" charset="-128"/>
            </a:endParaRPr>
          </a:p>
        </p:txBody>
      </p:sp>
      <p:sp>
        <p:nvSpPr>
          <p:cNvPr id="14" name="正方形/長方形 13"/>
          <p:cNvSpPr/>
          <p:nvPr/>
        </p:nvSpPr>
        <p:spPr>
          <a:xfrm>
            <a:off x="519808" y="1510670"/>
            <a:ext cx="914400" cy="2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778744" y="1533444"/>
            <a:ext cx="4614416" cy="39906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財源活用可能額</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（区財政調整基金含む）</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670042" y="2285143"/>
            <a:ext cx="8012845" cy="2422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特別区に承継される財政調整基金に区財政調整基金の活用による減、収支合計のプラス分及び府承継財政調整基金の配分による増を累計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9054703" y="5278862"/>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１５</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8" name="正方形/長方形 27"/>
          <p:cNvSpPr/>
          <p:nvPr/>
        </p:nvSpPr>
        <p:spPr bwMode="auto">
          <a:xfrm>
            <a:off x="171797" y="560525"/>
            <a:ext cx="9361040" cy="79208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○収支</a:t>
            </a:r>
            <a:r>
              <a:rPr lang="ja-JP" altLang="en-US" sz="1600" dirty="0">
                <a:solidFill>
                  <a:schemeClr val="tx1"/>
                </a:solidFill>
                <a:latin typeface="Meiryo UI" pitchFamily="50" charset="-128"/>
                <a:ea typeface="Meiryo UI" pitchFamily="50" charset="-128"/>
                <a:cs typeface="Meiryo UI" pitchFamily="50" charset="-128"/>
              </a:rPr>
              <a:t>不足は発生</a:t>
            </a:r>
            <a:r>
              <a:rPr lang="ja-JP" altLang="en-US" sz="1600" dirty="0" smtClean="0">
                <a:solidFill>
                  <a:schemeClr val="tx1"/>
                </a:solidFill>
                <a:latin typeface="Meiryo UI" pitchFamily="50" charset="-128"/>
                <a:ea typeface="Meiryo UI" pitchFamily="50" charset="-128"/>
                <a:cs typeface="Meiryo UI" pitchFamily="50" charset="-128"/>
              </a:rPr>
              <a:t>しない</a:t>
            </a:r>
            <a:endParaRPr lang="en-US" altLang="ja-JP" sz="1600" dirty="0">
              <a:solidFill>
                <a:schemeClr val="tx1"/>
              </a:solidFill>
              <a:latin typeface="Meiryo UI" pitchFamily="50" charset="-128"/>
              <a:ea typeface="Meiryo UI" pitchFamily="50" charset="-128"/>
              <a:cs typeface="Meiryo UI" pitchFamily="50" charset="-128"/>
            </a:endParaRPr>
          </a:p>
          <a:p>
            <a:pPr marL="273050" indent="-273050" fontAlgn="auto">
              <a:spcBef>
                <a:spcPts val="0"/>
              </a:spcBef>
              <a:spcAft>
                <a:spcPts val="0"/>
              </a:spcAft>
              <a:defRPr/>
            </a:pP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財源活用可能額の実際の取扱いは、特別区長のマネジメントによる</a:t>
            </a:r>
            <a:endParaRPr lang="en-US" altLang="ja-JP" sz="1200" dirty="0" smtClean="0">
              <a:solidFill>
                <a:schemeClr val="tx1"/>
              </a:solidFill>
              <a:latin typeface="Meiryo UI" pitchFamily="50" charset="-128"/>
              <a:ea typeface="Meiryo UI" pitchFamily="50" charset="-128"/>
              <a:cs typeface="Meiryo UI"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924879622"/>
              </p:ext>
            </p:extLst>
          </p:nvPr>
        </p:nvGraphicFramePr>
        <p:xfrm>
          <a:off x="188755" y="5676357"/>
          <a:ext cx="9516770" cy="903988"/>
        </p:xfrm>
        <a:graphic>
          <a:graphicData uri="http://schemas.openxmlformats.org/drawingml/2006/table">
            <a:tbl>
              <a:tblPr firstRow="1" bandRow="1">
                <a:tableStyleId>{5940675A-B579-460E-94D1-54222C63F5DA}</a:tableStyleId>
              </a:tblPr>
              <a:tblGrid>
                <a:gridCol w="1523885">
                  <a:extLst>
                    <a:ext uri="{9D8B030D-6E8A-4147-A177-3AD203B41FA5}">
                      <a16:colId xmlns:a16="http://schemas.microsoft.com/office/drawing/2014/main" val="20000"/>
                    </a:ext>
                  </a:extLst>
                </a:gridCol>
                <a:gridCol w="532859">
                  <a:extLst>
                    <a:ext uri="{9D8B030D-6E8A-4147-A177-3AD203B41FA5}">
                      <a16:colId xmlns:a16="http://schemas.microsoft.com/office/drawing/2014/main" val="20004"/>
                    </a:ext>
                  </a:extLst>
                </a:gridCol>
                <a:gridCol w="532859">
                  <a:extLst>
                    <a:ext uri="{9D8B030D-6E8A-4147-A177-3AD203B41FA5}">
                      <a16:colId xmlns:a16="http://schemas.microsoft.com/office/drawing/2014/main" val="20005"/>
                    </a:ext>
                  </a:extLst>
                </a:gridCol>
                <a:gridCol w="532859">
                  <a:extLst>
                    <a:ext uri="{9D8B030D-6E8A-4147-A177-3AD203B41FA5}">
                      <a16:colId xmlns:a16="http://schemas.microsoft.com/office/drawing/2014/main" val="20006"/>
                    </a:ext>
                  </a:extLst>
                </a:gridCol>
                <a:gridCol w="532859">
                  <a:extLst>
                    <a:ext uri="{9D8B030D-6E8A-4147-A177-3AD203B41FA5}">
                      <a16:colId xmlns:a16="http://schemas.microsoft.com/office/drawing/2014/main" val="20007"/>
                    </a:ext>
                  </a:extLst>
                </a:gridCol>
                <a:gridCol w="532859">
                  <a:extLst>
                    <a:ext uri="{9D8B030D-6E8A-4147-A177-3AD203B41FA5}">
                      <a16:colId xmlns:a16="http://schemas.microsoft.com/office/drawing/2014/main" val="20008"/>
                    </a:ext>
                  </a:extLst>
                </a:gridCol>
                <a:gridCol w="532859">
                  <a:extLst>
                    <a:ext uri="{9D8B030D-6E8A-4147-A177-3AD203B41FA5}">
                      <a16:colId xmlns:a16="http://schemas.microsoft.com/office/drawing/2014/main" val="20009"/>
                    </a:ext>
                  </a:extLst>
                </a:gridCol>
                <a:gridCol w="532859">
                  <a:extLst>
                    <a:ext uri="{9D8B030D-6E8A-4147-A177-3AD203B41FA5}">
                      <a16:colId xmlns:a16="http://schemas.microsoft.com/office/drawing/2014/main" val="20010"/>
                    </a:ext>
                  </a:extLst>
                </a:gridCol>
                <a:gridCol w="532859">
                  <a:extLst>
                    <a:ext uri="{9D8B030D-6E8A-4147-A177-3AD203B41FA5}">
                      <a16:colId xmlns:a16="http://schemas.microsoft.com/office/drawing/2014/main" val="20011"/>
                    </a:ext>
                  </a:extLst>
                </a:gridCol>
                <a:gridCol w="532859">
                  <a:extLst>
                    <a:ext uri="{9D8B030D-6E8A-4147-A177-3AD203B41FA5}">
                      <a16:colId xmlns:a16="http://schemas.microsoft.com/office/drawing/2014/main" val="20012"/>
                    </a:ext>
                  </a:extLst>
                </a:gridCol>
                <a:gridCol w="532859">
                  <a:extLst>
                    <a:ext uri="{9D8B030D-6E8A-4147-A177-3AD203B41FA5}">
                      <a16:colId xmlns:a16="http://schemas.microsoft.com/office/drawing/2014/main" val="20013"/>
                    </a:ext>
                  </a:extLst>
                </a:gridCol>
                <a:gridCol w="532859">
                  <a:extLst>
                    <a:ext uri="{9D8B030D-6E8A-4147-A177-3AD203B41FA5}">
                      <a16:colId xmlns:a16="http://schemas.microsoft.com/office/drawing/2014/main" val="20014"/>
                    </a:ext>
                  </a:extLst>
                </a:gridCol>
                <a:gridCol w="532859">
                  <a:extLst>
                    <a:ext uri="{9D8B030D-6E8A-4147-A177-3AD203B41FA5}">
                      <a16:colId xmlns:a16="http://schemas.microsoft.com/office/drawing/2014/main" val="20015"/>
                    </a:ext>
                  </a:extLst>
                </a:gridCol>
                <a:gridCol w="532859">
                  <a:extLst>
                    <a:ext uri="{9D8B030D-6E8A-4147-A177-3AD203B41FA5}">
                      <a16:colId xmlns:a16="http://schemas.microsoft.com/office/drawing/2014/main" val="4233117504"/>
                    </a:ext>
                  </a:extLst>
                </a:gridCol>
                <a:gridCol w="532859">
                  <a:extLst>
                    <a:ext uri="{9D8B030D-6E8A-4147-A177-3AD203B41FA5}">
                      <a16:colId xmlns:a16="http://schemas.microsoft.com/office/drawing/2014/main" val="4235487261"/>
                    </a:ext>
                  </a:extLst>
                </a:gridCol>
                <a:gridCol w="532859">
                  <a:extLst>
                    <a:ext uri="{9D8B030D-6E8A-4147-A177-3AD203B41FA5}">
                      <a16:colId xmlns:a16="http://schemas.microsoft.com/office/drawing/2014/main" val="1914975255"/>
                    </a:ext>
                  </a:extLst>
                </a:gridCol>
              </a:tblGrid>
              <a:tr h="187552">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mn-ea"/>
                        </a:rPr>
                        <a:t>区財政調整基金の活用</a:t>
                      </a:r>
                      <a:r>
                        <a:rPr lang="ja-JP" altLang="en-US" sz="900" b="1" i="0" u="none" strike="noStrike" dirty="0">
                          <a:solidFill>
                            <a:schemeClr val="tx1"/>
                          </a:solidFill>
                          <a:effectLst/>
                          <a:latin typeface="+mn-ea"/>
                          <a:ea typeface="+mn-ea"/>
                        </a:rPr>
                        <a:t>　</a:t>
                      </a:r>
                      <a:r>
                        <a:rPr lang="en-US" altLang="ja-JP" sz="900" b="1" i="0" u="none" strike="noStrike" dirty="0" smtClean="0">
                          <a:solidFill>
                            <a:schemeClr val="tx1"/>
                          </a:solidFill>
                          <a:effectLst/>
                          <a:latin typeface="+mn-ea"/>
                          <a:ea typeface="+mn-ea"/>
                        </a:rPr>
                        <a:t>F</a:t>
                      </a:r>
                      <a:endParaRPr lang="en-US" altLang="ja-JP" sz="900" b="1" i="0" u="none" strike="noStrike" dirty="0">
                        <a:solidFill>
                          <a:schemeClr val="tx1"/>
                        </a:solidFill>
                        <a:effectLst/>
                        <a:latin typeface="+mn-ea"/>
                        <a:ea typeface="+mn-ea"/>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0"/>
                  </a:ext>
                </a:extLst>
              </a:tr>
              <a:tr h="263046">
                <a:tc>
                  <a:txBody>
                    <a:bodyPr/>
                    <a:lstStyle/>
                    <a:p>
                      <a:pPr algn="ctr" fontAlgn="ctr"/>
                      <a:r>
                        <a:rPr lang="ja-JP" altLang="en-US" sz="900" b="1" i="0" u="none" strike="noStrike" dirty="0">
                          <a:solidFill>
                            <a:schemeClr val="tx1"/>
                          </a:solidFill>
                          <a:effectLst/>
                          <a:latin typeface="+mn-ea"/>
                          <a:ea typeface="+mn-ea"/>
                          <a:cs typeface="Meiryo UI" panose="020B0604030504040204" pitchFamily="50" charset="-128"/>
                        </a:rPr>
                        <a:t>収支合計 </a:t>
                      </a:r>
                      <a:r>
                        <a:rPr lang="en-US" altLang="ja-JP" sz="900" b="1" i="0" u="none" strike="noStrike" dirty="0" smtClean="0">
                          <a:solidFill>
                            <a:schemeClr val="tx1"/>
                          </a:solidFill>
                          <a:effectLst/>
                          <a:latin typeface="+mn-ea"/>
                          <a:ea typeface="+mn-ea"/>
                          <a:cs typeface="Meiryo UI" panose="020B0604030504040204" pitchFamily="50" charset="-128"/>
                        </a:rPr>
                        <a:t>G</a:t>
                      </a:r>
                      <a:r>
                        <a:rPr lang="en-US" sz="900" b="1" i="0" u="none" strike="noStrike" dirty="0" smtClean="0">
                          <a:solidFill>
                            <a:schemeClr val="tx1"/>
                          </a:solidFill>
                          <a:effectLst/>
                          <a:latin typeface="+mn-ea"/>
                          <a:ea typeface="+mn-ea"/>
                          <a:cs typeface="Meiryo UI" panose="020B0604030504040204" pitchFamily="50" charset="-128"/>
                        </a:rPr>
                        <a:t>=</a:t>
                      </a:r>
                      <a:r>
                        <a:rPr lang="en-US" altLang="ja-JP" sz="900" b="1" i="0" u="none" strike="noStrike" dirty="0" smtClean="0">
                          <a:solidFill>
                            <a:schemeClr val="tx1"/>
                          </a:solidFill>
                          <a:effectLst/>
                          <a:latin typeface="+mn-ea"/>
                          <a:ea typeface="+mn-ea"/>
                          <a:cs typeface="Meiryo UI" panose="020B0604030504040204" pitchFamily="50" charset="-128"/>
                        </a:rPr>
                        <a:t>E</a:t>
                      </a:r>
                      <a:r>
                        <a:rPr lang="en-US" sz="900" b="1" i="0" u="none" strike="noStrike" dirty="0" smtClean="0">
                          <a:solidFill>
                            <a:schemeClr val="tx1"/>
                          </a:solidFill>
                          <a:effectLst/>
                          <a:latin typeface="+mn-ea"/>
                          <a:ea typeface="+mn-ea"/>
                          <a:cs typeface="Meiryo UI" panose="020B0604030504040204" pitchFamily="50" charset="-128"/>
                        </a:rPr>
                        <a:t>+</a:t>
                      </a:r>
                      <a:r>
                        <a:rPr lang="en-US" altLang="ja-JP" sz="900" b="1" i="0" u="none" strike="noStrike" dirty="0" smtClean="0">
                          <a:solidFill>
                            <a:schemeClr val="tx1"/>
                          </a:solidFill>
                          <a:effectLst/>
                          <a:latin typeface="+mn-ea"/>
                          <a:ea typeface="+mn-ea"/>
                          <a:cs typeface="Meiryo UI" panose="020B0604030504040204" pitchFamily="50" charset="-128"/>
                        </a:rPr>
                        <a:t>F</a:t>
                      </a:r>
                      <a:endParaRPr lang="en-US" sz="900" b="1" i="0" u="none" strike="noStrike" dirty="0">
                        <a:solidFill>
                          <a:schemeClr val="tx1"/>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extLst>
                  <a:ext uri="{0D108BD9-81ED-4DB2-BD59-A6C34878D82A}">
                    <a16:rowId xmlns:a16="http://schemas.microsoft.com/office/drawing/2014/main" val="10001"/>
                  </a:ext>
                </a:extLst>
              </a:tr>
              <a:tr h="0">
                <a:tc>
                  <a:txBody>
                    <a:bodyPr/>
                    <a:lstStyle/>
                    <a:p>
                      <a:pPr algn="ctr" fontAlgn="ctr"/>
                      <a:r>
                        <a:rPr lang="ja-JP" altLang="en-US" sz="900" b="0" i="0" u="none" strike="noStrike" dirty="0" smtClean="0">
                          <a:solidFill>
                            <a:schemeClr val="tx1"/>
                          </a:solidFill>
                          <a:effectLst/>
                          <a:latin typeface="+mn-ea"/>
                          <a:ea typeface="+mn-ea"/>
                          <a:cs typeface="Meiryo UI" panose="020B0604030504040204" pitchFamily="50" charset="-128"/>
                        </a:rPr>
                        <a:t>府承継財政調整基金の配分</a:t>
                      </a:r>
                      <a:endParaRPr lang="ja-JP" altLang="en-US" sz="900" b="0" i="0" u="none" strike="noStrike" dirty="0">
                        <a:solidFill>
                          <a:schemeClr val="tx1"/>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2"/>
                  </a:ext>
                </a:extLst>
              </a:tr>
              <a:tr h="0">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財源活用可能額</a:t>
                      </a:r>
                      <a:endPar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（区財政調整基金含む）</a:t>
                      </a:r>
                      <a:endParaRPr lang="zh-TW"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195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218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240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259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267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279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292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307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325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342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361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376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392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409</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426</a:t>
                      </a:r>
                    </a:p>
                  </a:txBody>
                  <a:tcPr marL="9525" marR="39600" marT="9525" marB="0" anchor="ctr">
                    <a:solidFill>
                      <a:srgbClr val="FFFF00"/>
                    </a:solidFill>
                  </a:tcPr>
                </a:tc>
                <a:extLst>
                  <a:ext uri="{0D108BD9-81ED-4DB2-BD59-A6C34878D82A}">
                    <a16:rowId xmlns:a16="http://schemas.microsoft.com/office/drawing/2014/main" val="10003"/>
                  </a:ext>
                </a:extLst>
              </a:tr>
            </a:tbl>
          </a:graphicData>
        </a:graphic>
      </p:graphicFrame>
      <p:sp>
        <p:nvSpPr>
          <p:cNvPr id="42" name="正方形/長方形 41"/>
          <p:cNvSpPr/>
          <p:nvPr/>
        </p:nvSpPr>
        <p:spPr>
          <a:xfrm>
            <a:off x="21747" y="6588932"/>
            <a:ext cx="9661140" cy="21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特別区設置時点で特別区に承継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31709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65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76287" y="1666951"/>
            <a:ext cx="9028959" cy="4005419"/>
          </a:xfrm>
          <a:prstGeom prst="rect">
            <a:avLst/>
          </a:prstGeom>
        </p:spPr>
      </p:pic>
      <p:sp>
        <p:nvSpPr>
          <p:cNvPr id="22" name="正方形/長方形 21"/>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２　財政シミュレーション結果　　～</a:t>
            </a:r>
            <a:r>
              <a:rPr lang="ja-JP" altLang="en-US" sz="2000" b="1" dirty="0" smtClean="0">
                <a:solidFill>
                  <a:prstClr val="black"/>
                </a:solidFill>
                <a:latin typeface="Meiryo UI" pitchFamily="50" charset="-128"/>
                <a:ea typeface="Meiryo UI" pitchFamily="50" charset="-128"/>
                <a:cs typeface="Meiryo UI" pitchFamily="50" charset="-128"/>
              </a:rPr>
              <a:t>（２）大阪府の収支［参考］～</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 name="正方形/長方形 1"/>
          <p:cNvSpPr/>
          <p:nvPr/>
        </p:nvSpPr>
        <p:spPr>
          <a:xfrm>
            <a:off x="290891" y="1809714"/>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AutoShape 161"/>
          <p:cNvSpPr>
            <a:spLocks noChangeArrowheads="1"/>
          </p:cNvSpPr>
          <p:nvPr/>
        </p:nvSpPr>
        <p:spPr bwMode="auto">
          <a:xfrm>
            <a:off x="116408" y="503489"/>
            <a:ext cx="2532336"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大阪府</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23" name="正方形/長方形 22"/>
          <p:cNvSpPr/>
          <p:nvPr/>
        </p:nvSpPr>
        <p:spPr bwMode="auto">
          <a:xfrm>
            <a:off x="203765" y="980728"/>
            <a:ext cx="9361040" cy="61059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smtClean="0">
                <a:solidFill>
                  <a:schemeClr val="tx1"/>
                </a:solidFill>
                <a:latin typeface="Meiryo UI" pitchFamily="50" charset="-128"/>
                <a:ea typeface="Meiryo UI" pitchFamily="50" charset="-128"/>
                <a:cs typeface="Meiryo UI" pitchFamily="50" charset="-128"/>
              </a:rPr>
              <a:t>○Ｒ</a:t>
            </a:r>
            <a:r>
              <a:rPr lang="en-US" altLang="ja-JP" sz="1600" dirty="0" smtClean="0">
                <a:solidFill>
                  <a:schemeClr val="tx1"/>
                </a:solidFill>
                <a:latin typeface="Meiryo UI" pitchFamily="50" charset="-128"/>
                <a:ea typeface="Meiryo UI" pitchFamily="50" charset="-128"/>
                <a:cs typeface="Meiryo UI" pitchFamily="50" charset="-128"/>
              </a:rPr>
              <a:t>7</a:t>
            </a:r>
            <a:r>
              <a:rPr lang="ja-JP" altLang="en-US" sz="1600" dirty="0" smtClean="0">
                <a:solidFill>
                  <a:schemeClr val="tx1"/>
                </a:solidFill>
                <a:latin typeface="Meiryo UI" pitchFamily="50" charset="-128"/>
                <a:ea typeface="Meiryo UI" pitchFamily="50" charset="-128"/>
                <a:cs typeface="Meiryo UI" pitchFamily="50" charset="-128"/>
              </a:rPr>
              <a:t>年度～Ｒ</a:t>
            </a:r>
            <a:r>
              <a:rPr lang="en-US" altLang="ja-JP" sz="1600" dirty="0">
                <a:solidFill>
                  <a:schemeClr val="tx1"/>
                </a:solidFill>
                <a:latin typeface="Meiryo UI" pitchFamily="50" charset="-128"/>
                <a:ea typeface="Meiryo UI" pitchFamily="50" charset="-128"/>
                <a:cs typeface="Meiryo UI" pitchFamily="50" charset="-128"/>
              </a:rPr>
              <a:t>19</a:t>
            </a:r>
            <a:r>
              <a:rPr lang="ja-JP" altLang="en-US" sz="1600" dirty="0" smtClean="0">
                <a:solidFill>
                  <a:schemeClr val="tx1"/>
                </a:solidFill>
                <a:latin typeface="Meiryo UI" pitchFamily="50" charset="-128"/>
                <a:ea typeface="Meiryo UI" pitchFamily="50" charset="-128"/>
                <a:cs typeface="Meiryo UI" pitchFamily="50" charset="-128"/>
              </a:rPr>
              <a:t>年度に収支不足が発生するが、Ｒ</a:t>
            </a:r>
            <a:r>
              <a:rPr lang="en-US" altLang="ja-JP" sz="1600" dirty="0">
                <a:solidFill>
                  <a:schemeClr val="tx1"/>
                </a:solidFill>
                <a:latin typeface="Meiryo UI" pitchFamily="50" charset="-128"/>
                <a:ea typeface="Meiryo UI" pitchFamily="50" charset="-128"/>
                <a:cs typeface="Meiryo UI" pitchFamily="50" charset="-128"/>
              </a:rPr>
              <a:t>20</a:t>
            </a:r>
            <a:r>
              <a:rPr lang="ja-JP" altLang="en-US" sz="1600" dirty="0" smtClean="0">
                <a:solidFill>
                  <a:schemeClr val="tx1"/>
                </a:solidFill>
                <a:latin typeface="Meiryo UI" pitchFamily="50" charset="-128"/>
                <a:ea typeface="Meiryo UI" pitchFamily="50" charset="-128"/>
                <a:cs typeface="Meiryo UI" pitchFamily="50" charset="-128"/>
              </a:rPr>
              <a:t>年度以降収支</a:t>
            </a:r>
            <a:r>
              <a:rPr lang="ja-JP" altLang="en-US" sz="1600" dirty="0">
                <a:solidFill>
                  <a:schemeClr val="tx1"/>
                </a:solidFill>
                <a:latin typeface="Meiryo UI" pitchFamily="50" charset="-128"/>
                <a:ea typeface="Meiryo UI" pitchFamily="50" charset="-128"/>
                <a:cs typeface="Meiryo UI" pitchFamily="50" charset="-128"/>
              </a:rPr>
              <a:t>不足</a:t>
            </a:r>
            <a:r>
              <a:rPr lang="ja-JP" altLang="en-US" sz="1600" dirty="0" smtClean="0">
                <a:solidFill>
                  <a:schemeClr val="tx1"/>
                </a:solidFill>
                <a:latin typeface="Meiryo UI" pitchFamily="50" charset="-128"/>
                <a:ea typeface="Meiryo UI" pitchFamily="50" charset="-128"/>
                <a:cs typeface="Meiryo UI" pitchFamily="50" charset="-128"/>
              </a:rPr>
              <a:t>は解消</a:t>
            </a:r>
            <a:endParaRPr lang="en-US" altLang="ja-JP" sz="1600" dirty="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8989695" y="5144375"/>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599688" y="1877909"/>
            <a:ext cx="1296144" cy="36772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収支</a:t>
            </a:r>
            <a:endPar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1953548466"/>
              </p:ext>
            </p:extLst>
          </p:nvPr>
        </p:nvGraphicFramePr>
        <p:xfrm>
          <a:off x="116408" y="5531529"/>
          <a:ext cx="9517107" cy="1143000"/>
        </p:xfrm>
        <a:graphic>
          <a:graphicData uri="http://schemas.openxmlformats.org/drawingml/2006/table">
            <a:tbl>
              <a:tblPr firstRow="1" bandRow="1">
                <a:tableStyleId>{5940675A-B579-460E-94D1-54222C63F5DA}</a:tableStyleId>
              </a:tblPr>
              <a:tblGrid>
                <a:gridCol w="1236192">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1949387514"/>
                    </a:ext>
                  </a:extLst>
                </a:gridCol>
                <a:gridCol w="552061">
                  <a:extLst>
                    <a:ext uri="{9D8B030D-6E8A-4147-A177-3AD203B41FA5}">
                      <a16:colId xmlns:a16="http://schemas.microsoft.com/office/drawing/2014/main" val="574755357"/>
                    </a:ext>
                  </a:extLst>
                </a:gridCol>
                <a:gridCol w="552061">
                  <a:extLst>
                    <a:ext uri="{9D8B030D-6E8A-4147-A177-3AD203B41FA5}">
                      <a16:colId xmlns:a16="http://schemas.microsoft.com/office/drawing/2014/main" val="988320270"/>
                    </a:ext>
                  </a:extLst>
                </a:gridCol>
              </a:tblGrid>
              <a:tr h="192745">
                <a:tc>
                  <a:txBody>
                    <a:bodyPr/>
                    <a:lstStyle/>
                    <a:p>
                      <a:pPr algn="ctr"/>
                      <a:r>
                        <a:rPr kumimoji="1" lang="ja-JP" altLang="en-US" sz="900" b="0" dirty="0" smtClean="0">
                          <a:solidFill>
                            <a:schemeClr val="tx1"/>
                          </a:solidFill>
                          <a:latin typeface="+mn-ea"/>
                          <a:ea typeface="+mn-ea"/>
                          <a:cs typeface="Meiryo UI" pitchFamily="50" charset="-128"/>
                        </a:rPr>
                        <a:t>財政収支推計</a:t>
                      </a:r>
                      <a:r>
                        <a:rPr kumimoji="1" lang="ja-JP" altLang="en-US" sz="900" b="0" baseline="0" dirty="0" smtClean="0">
                          <a:solidFill>
                            <a:schemeClr val="tx1"/>
                          </a:solidFill>
                          <a:latin typeface="+mn-ea"/>
                          <a:ea typeface="+mn-ea"/>
                          <a:cs typeface="Meiryo UI" pitchFamily="50" charset="-128"/>
                        </a:rPr>
                        <a:t> </a:t>
                      </a:r>
                      <a:r>
                        <a:rPr kumimoji="1" lang="ja-JP" altLang="en-US" sz="900" b="0" dirty="0" smtClean="0">
                          <a:solidFill>
                            <a:schemeClr val="tx1"/>
                          </a:solidFill>
                          <a:latin typeface="+mn-ea"/>
                          <a:ea typeface="+mn-ea"/>
                          <a:cs typeface="Meiryo UI" pitchFamily="50" charset="-128"/>
                        </a:rPr>
                        <a:t>Ａ</a:t>
                      </a:r>
                      <a:endParaRPr kumimoji="1" lang="ja-JP" altLang="en-US" sz="900" b="0" dirty="0">
                        <a:solidFill>
                          <a:schemeClr val="tx1"/>
                        </a:solidFill>
                        <a:latin typeface="+mn-ea"/>
                        <a:ea typeface="+mn-ea"/>
                        <a:cs typeface="Meiryo UI" pitchFamily="50" charset="-128"/>
                      </a:endParaRPr>
                    </a:p>
                  </a:txBody>
                  <a:tcPr anchor="ctr">
                    <a:lnR w="12700" cap="flat" cmpd="sng" algn="ctr">
                      <a:solidFill>
                        <a:schemeClr val="tx1"/>
                      </a:solidFill>
                      <a:prstDash val="solid"/>
                      <a:round/>
                      <a:headEnd type="none" w="med" len="med"/>
                      <a:tailEnd type="none" w="med" len="med"/>
                    </a:ln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2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n-ea"/>
                          <a:ea typeface="+mn-ea"/>
                          <a:cs typeface="Meiryo UI" pitchFamily="50" charset="-128"/>
                        </a:rPr>
                        <a:t>改革効果額</a:t>
                      </a:r>
                      <a:r>
                        <a:rPr kumimoji="1" lang="en-US" altLang="ja-JP" sz="500" b="0" dirty="0" smtClean="0">
                          <a:solidFill>
                            <a:schemeClr val="tx1"/>
                          </a:solidFill>
                          <a:latin typeface="+mn-ea"/>
                          <a:ea typeface="+mn-ea"/>
                          <a:cs typeface="Meiryo UI" pitchFamily="50" charset="-128"/>
                        </a:rPr>
                        <a:t>(</a:t>
                      </a:r>
                      <a:r>
                        <a:rPr kumimoji="1" lang="ja-JP" altLang="en-US" sz="500" b="0" dirty="0" smtClean="0">
                          <a:solidFill>
                            <a:schemeClr val="tx1"/>
                          </a:solidFill>
                          <a:latin typeface="+mn-ea"/>
                          <a:ea typeface="+mn-ea"/>
                          <a:cs typeface="Meiryo UI" pitchFamily="50" charset="-128"/>
                        </a:rPr>
                        <a:t>未反映分</a:t>
                      </a:r>
                      <a:r>
                        <a:rPr kumimoji="1" lang="en-US" altLang="ja-JP" sz="500" b="0" dirty="0" smtClean="0">
                          <a:solidFill>
                            <a:schemeClr val="tx1"/>
                          </a:solidFill>
                          <a:latin typeface="+mn-ea"/>
                          <a:ea typeface="+mn-ea"/>
                          <a:cs typeface="Meiryo UI" pitchFamily="50" charset="-128"/>
                        </a:rPr>
                        <a:t>) </a:t>
                      </a:r>
                      <a:r>
                        <a:rPr kumimoji="1" lang="ja-JP" altLang="en-US" sz="900" b="0" dirty="0" smtClean="0">
                          <a:solidFill>
                            <a:schemeClr val="tx1"/>
                          </a:solidFill>
                          <a:latin typeface="+mn-ea"/>
                          <a:ea typeface="+mn-ea"/>
                          <a:cs typeface="Meiryo UI" pitchFamily="50" charset="-128"/>
                        </a:rPr>
                        <a:t>Ｂ</a:t>
                      </a:r>
                    </a:p>
                  </a:txBody>
                  <a:tcPr anchor="ctr">
                    <a:lnR w="12700" cap="flat" cmpd="sng" algn="ctr">
                      <a:solidFill>
                        <a:schemeClr val="tx1"/>
                      </a:solidFill>
                      <a:prstDash val="solid"/>
                      <a:round/>
                      <a:headEnd type="none" w="med" len="med"/>
                      <a:tailEnd type="none" w="med" len="med"/>
                    </a:ln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1888">
                <a:tc>
                  <a:txBody>
                    <a:bodyPr/>
                    <a:lstStyle/>
                    <a:p>
                      <a:pPr algn="ctr"/>
                      <a:r>
                        <a:rPr kumimoji="1" lang="ja-JP" altLang="en-US" sz="900" b="0" dirty="0" smtClean="0">
                          <a:solidFill>
                            <a:schemeClr val="tx1"/>
                          </a:solidFill>
                          <a:latin typeface="+mn-ea"/>
                          <a:ea typeface="+mn-ea"/>
                          <a:cs typeface="Meiryo UI" pitchFamily="50" charset="-128"/>
                        </a:rPr>
                        <a:t>組織体制の影響額</a:t>
                      </a:r>
                      <a:r>
                        <a:rPr kumimoji="1" lang="en-US" altLang="ja-JP" sz="900" b="0" dirty="0" smtClean="0">
                          <a:solidFill>
                            <a:schemeClr val="tx1"/>
                          </a:solidFill>
                          <a:latin typeface="+mn-ea"/>
                          <a:ea typeface="+mn-ea"/>
                          <a:cs typeface="Meiryo UI" pitchFamily="50" charset="-128"/>
                        </a:rPr>
                        <a:t>C</a:t>
                      </a:r>
                    </a:p>
                  </a:txBody>
                  <a:tcPr anchor="ctr">
                    <a:lnR w="12700" cap="flat" cmpd="sng" algn="ctr">
                      <a:solidFill>
                        <a:schemeClr val="tx1"/>
                      </a:solidFill>
                      <a:prstDash val="solid"/>
                      <a:round/>
                      <a:headEnd type="none" w="med" len="med"/>
                      <a:tailEnd type="none" w="med" len="med"/>
                    </a:ln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2745">
                <a:tc>
                  <a:txBody>
                    <a:bodyPr/>
                    <a:lstStyle/>
                    <a:p>
                      <a:pPr algn="ctr"/>
                      <a:r>
                        <a:rPr kumimoji="1" lang="ja-JP" altLang="en-US" sz="900" b="0" dirty="0" smtClean="0">
                          <a:solidFill>
                            <a:schemeClr val="tx1"/>
                          </a:solidFill>
                          <a:latin typeface="+mn-ea"/>
                          <a:ea typeface="+mn-ea"/>
                          <a:cs typeface="Meiryo UI" pitchFamily="50" charset="-128"/>
                        </a:rPr>
                        <a:t>設置コスト　</a:t>
                      </a:r>
                      <a:r>
                        <a:rPr kumimoji="1" lang="en-US" altLang="ja-JP" sz="900" b="0" dirty="0" smtClean="0">
                          <a:solidFill>
                            <a:schemeClr val="tx1"/>
                          </a:solidFill>
                          <a:latin typeface="+mn-ea"/>
                          <a:ea typeface="+mn-ea"/>
                          <a:cs typeface="Meiryo UI" pitchFamily="50" charset="-128"/>
                        </a:rPr>
                        <a:t>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2745">
                <a:tc>
                  <a:txBody>
                    <a:bodyPr/>
                    <a:lstStyle/>
                    <a:p>
                      <a:pPr algn="ctr"/>
                      <a:r>
                        <a:rPr kumimoji="1" lang="ja-JP" altLang="en-US" sz="900" b="1" dirty="0" smtClean="0">
                          <a:solidFill>
                            <a:schemeClr val="tx1"/>
                          </a:solidFill>
                          <a:latin typeface="+mn-ea"/>
                          <a:ea typeface="+mn-ea"/>
                          <a:cs typeface="Meiryo UI" pitchFamily="50" charset="-128"/>
                        </a:rPr>
                        <a:t>計</a:t>
                      </a:r>
                      <a:r>
                        <a:rPr kumimoji="1" lang="ja-JP" altLang="en-US" sz="900" b="1" baseline="0" dirty="0" smtClean="0">
                          <a:solidFill>
                            <a:schemeClr val="tx1"/>
                          </a:solidFill>
                          <a:latin typeface="+mn-ea"/>
                          <a:ea typeface="+mn-ea"/>
                          <a:cs typeface="Meiryo UI" pitchFamily="50" charset="-128"/>
                        </a:rPr>
                        <a:t> </a:t>
                      </a:r>
                      <a:r>
                        <a:rPr kumimoji="1" lang="en-US" altLang="ja-JP" sz="900" b="1" baseline="0" dirty="0" smtClean="0">
                          <a:solidFill>
                            <a:schemeClr val="tx1"/>
                          </a:solidFill>
                          <a:latin typeface="+mn-ea"/>
                          <a:ea typeface="+mn-ea"/>
                          <a:cs typeface="Meiryo UI" pitchFamily="50" charset="-128"/>
                        </a:rPr>
                        <a:t>E</a:t>
                      </a:r>
                      <a:r>
                        <a:rPr kumimoji="1" lang="en-US" altLang="ja-JP" sz="900" b="1" dirty="0" smtClean="0">
                          <a:solidFill>
                            <a:schemeClr val="tx1"/>
                          </a:solidFill>
                          <a:latin typeface="+mn-ea"/>
                          <a:ea typeface="+mn-ea"/>
                          <a:cs typeface="Meiryo UI" pitchFamily="50" charset="-128"/>
                        </a:rPr>
                        <a:t>=A+B+C+D</a:t>
                      </a:r>
                      <a:endParaRPr kumimoji="1" lang="ja-JP" altLang="en-US" sz="900" b="1" dirty="0">
                        <a:solidFill>
                          <a:schemeClr val="tx1"/>
                        </a:solidFill>
                        <a:latin typeface="+mn-ea"/>
                        <a:ea typeface="+mn-ea"/>
                        <a:cs typeface="Meiryo UI"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ja-JP" altLang="en-US" sz="1100" b="1"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4"/>
                  </a:ext>
                </a:extLst>
              </a:tr>
            </a:tbl>
          </a:graphicData>
        </a:graphic>
      </p:graphicFrame>
      <p:sp>
        <p:nvSpPr>
          <p:cNvPr id="14" name="正方形/長方形 13"/>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１６</a:t>
            </a:r>
            <a:endParaRPr lang="ja-JP" altLang="en-US" sz="1100" b="1"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79134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１７</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7" name="正方形/長方形 6"/>
          <p:cNvSpPr/>
          <p:nvPr/>
        </p:nvSpPr>
        <p:spPr>
          <a:xfrm>
            <a:off x="0" y="4402670"/>
            <a:ext cx="9906000" cy="420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Meiryo UI" pitchFamily="50" charset="-128"/>
                <a:ea typeface="Meiryo UI" pitchFamily="50" charset="-128"/>
                <a:cs typeface="Meiryo UI" pitchFamily="50" charset="-128"/>
              </a:rPr>
              <a:t>　</a:t>
            </a:r>
            <a:endParaRPr lang="en-US" altLang="ja-JP" sz="20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79167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　</a:t>
            </a:r>
            <a:r>
              <a:rPr lang="ja-JP" altLang="en-US" sz="2000" b="1" dirty="0" smtClean="0">
                <a:solidFill>
                  <a:prstClr val="black"/>
                </a:solidFill>
                <a:latin typeface="Meiryo UI" pitchFamily="50" charset="-128"/>
                <a:ea typeface="Meiryo UI" pitchFamily="50" charset="-128"/>
                <a:cs typeface="Meiryo UI" pitchFamily="50" charset="-128"/>
              </a:rPr>
              <a:t>参考資料</a:t>
            </a:r>
          </a:p>
        </p:txBody>
      </p:sp>
      <p:graphicFrame>
        <p:nvGraphicFramePr>
          <p:cNvPr id="8" name="表 7"/>
          <p:cNvGraphicFramePr>
            <a:graphicFrameLocks noGrp="1"/>
          </p:cNvGraphicFramePr>
          <p:nvPr>
            <p:extLst>
              <p:ext uri="{D42A27DB-BD31-4B8C-83A1-F6EECF244321}">
                <p14:modId xmlns:p14="http://schemas.microsoft.com/office/powerpoint/2010/main" val="381454926"/>
              </p:ext>
            </p:extLst>
          </p:nvPr>
        </p:nvGraphicFramePr>
        <p:xfrm>
          <a:off x="188520" y="640900"/>
          <a:ext cx="9589016" cy="4793630"/>
        </p:xfrm>
        <a:graphic>
          <a:graphicData uri="http://schemas.openxmlformats.org/drawingml/2006/table">
            <a:tbl>
              <a:tblPr bandRow="1">
                <a:tableStyleId>{21E4AEA4-8DFA-4A89-87EB-49C32662AFE0}</a:tableStyleId>
              </a:tblPr>
              <a:tblGrid>
                <a:gridCol w="231132">
                  <a:extLst>
                    <a:ext uri="{9D8B030D-6E8A-4147-A177-3AD203B41FA5}">
                      <a16:colId xmlns:a16="http://schemas.microsoft.com/office/drawing/2014/main" val="20000"/>
                    </a:ext>
                  </a:extLst>
                </a:gridCol>
                <a:gridCol w="1170339">
                  <a:extLst>
                    <a:ext uri="{9D8B030D-6E8A-4147-A177-3AD203B41FA5}">
                      <a16:colId xmlns:a16="http://schemas.microsoft.com/office/drawing/2014/main" val="20001"/>
                    </a:ext>
                  </a:extLst>
                </a:gridCol>
                <a:gridCol w="8187545">
                  <a:extLst>
                    <a:ext uri="{9D8B030D-6E8A-4147-A177-3AD203B41FA5}">
                      <a16:colId xmlns:a16="http://schemas.microsoft.com/office/drawing/2014/main" val="20002"/>
                    </a:ext>
                  </a:extLst>
                </a:gridCol>
              </a:tblGrid>
              <a:tr h="936104">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smtClean="0">
                          <a:solidFill>
                            <a:schemeClr val="tx1"/>
                          </a:solidFill>
                          <a:latin typeface="Meiryo UI" pitchFamily="50" charset="-128"/>
                          <a:ea typeface="Meiryo UI" pitchFamily="50" charset="-128"/>
                          <a:cs typeface="Meiryo UI" pitchFamily="50" charset="-128"/>
                        </a:rPr>
                        <a:t>税・譲与税・</a:t>
                      </a:r>
                      <a:endParaRPr kumimoji="1" lang="en-US" altLang="ja-JP" sz="1100" u="none" dirty="0" smtClean="0">
                        <a:solidFill>
                          <a:schemeClr val="tx1"/>
                        </a:solidFill>
                        <a:latin typeface="Meiryo UI" pitchFamily="50" charset="-128"/>
                        <a:ea typeface="Meiryo UI" pitchFamily="50" charset="-128"/>
                        <a:cs typeface="Meiryo UI" pitchFamily="50" charset="-128"/>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smtClean="0">
                          <a:solidFill>
                            <a:schemeClr val="tx1"/>
                          </a:solidFill>
                          <a:latin typeface="Meiryo UI" pitchFamily="50" charset="-128"/>
                          <a:ea typeface="Meiryo UI" pitchFamily="50" charset="-128"/>
                          <a:cs typeface="Meiryo UI" pitchFamily="50" charset="-128"/>
                        </a:rPr>
                        <a:t>税交付金等</a:t>
                      </a:r>
                      <a:endParaRPr kumimoji="1" lang="ja-JP" altLang="en-US" sz="1100" u="none" dirty="0">
                        <a:solidFill>
                          <a:schemeClr val="tx1"/>
                        </a:solidFill>
                        <a:latin typeface="Meiryo UI" pitchFamily="50" charset="-128"/>
                        <a:ea typeface="Meiryo UI" pitchFamily="50" charset="-128"/>
                        <a:cs typeface="Meiryo UI" pitchFamily="50" charset="-128"/>
                      </a:endParaRPr>
                    </a:p>
                  </a:txBody>
                  <a:tcPr marL="99060" marR="99060" anchor="ctr"/>
                </a:tc>
                <a:tc hMerge="1">
                  <a:txBody>
                    <a:bodyPr/>
                    <a:lstStyle/>
                    <a:p>
                      <a:endParaRPr kumimoji="1" lang="ja-JP" altLang="en-US"/>
                    </a:p>
                  </a:txBody>
                  <a:tcPr/>
                </a:tc>
                <a:tc>
                  <a:txBody>
                    <a:bodyPr/>
                    <a:lstStyle/>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市町村税のうち、法人市町村民税・固定資産税・特別土地保有税・都市計画税・事業所税及び国有資産等所在市町村交付金・特別とん譲与税は、大阪府が賦課徴収し、又は交付・譲与をうける</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lvl="2" indent="-180000">
                        <a:lnSpc>
                          <a:spcPct val="100000"/>
                        </a:lnSpc>
                        <a:spcBef>
                          <a:spcPts val="300"/>
                        </a:spcBef>
                        <a:buFont typeface="Arial" pitchFamily="34" charset="0"/>
                        <a:buChar char="•"/>
                        <a:defRPr/>
                      </a:pPr>
                      <a:r>
                        <a:rPr lang="ja-JP" altLang="en-US" sz="1100" b="0" u="none" dirty="0" smtClean="0">
                          <a:solidFill>
                            <a:schemeClr val="tx1"/>
                          </a:solidFill>
                          <a:latin typeface="Meiryo UI" pitchFamily="50" charset="-128"/>
                          <a:ea typeface="Meiryo UI" pitchFamily="50" charset="-128"/>
                          <a:cs typeface="Meiryo UI" pitchFamily="50" charset="-128"/>
                        </a:rPr>
                        <a:t>政令指定都市が行う国府道管理に対して交付される地方譲与税等は、事務移管に伴い大阪府に移転</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個人市町村民税など税源の所在地が特定できる税、地方税法等に定める配分基準により交付すべき特別区が特定できる地方譲与税等は特別区ごとに算定し、その他の市町村たばこ税などは、従業員数や人口等で按分</a:t>
                      </a:r>
                      <a:endParaRPr lang="en-US" altLang="ja-JP" sz="1100" b="0" u="none" dirty="0" smtClean="0">
                        <a:solidFill>
                          <a:schemeClr val="tx1"/>
                        </a:solidFill>
                        <a:latin typeface="Meiryo UI" pitchFamily="50" charset="-128"/>
                        <a:ea typeface="Meiryo UI" pitchFamily="50" charset="-128"/>
                        <a:cs typeface="Meiryo UI" pitchFamily="50" charset="-128"/>
                      </a:endParaRPr>
                    </a:p>
                  </a:txBody>
                  <a:tcPr marL="99060" marR="99060" anchor="ctr"/>
                </a:tc>
                <a:extLst>
                  <a:ext uri="{0D108BD9-81ED-4DB2-BD59-A6C34878D82A}">
                    <a16:rowId xmlns:a16="http://schemas.microsoft.com/office/drawing/2014/main" val="10000"/>
                  </a:ext>
                </a:extLst>
              </a:tr>
              <a:tr h="1174874">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100" b="0" u="none" dirty="0" smtClean="0">
                          <a:solidFill>
                            <a:schemeClr val="tx1"/>
                          </a:solidFill>
                          <a:latin typeface="Meiryo UI" pitchFamily="50" charset="-128"/>
                          <a:ea typeface="Meiryo UI" pitchFamily="50" charset="-128"/>
                          <a:cs typeface="Meiryo UI" pitchFamily="50" charset="-128"/>
                        </a:rPr>
                        <a:t>地方交付税</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100" b="0" u="none" dirty="0" smtClean="0">
                          <a:solidFill>
                            <a:schemeClr val="tx1"/>
                          </a:solidFill>
                          <a:latin typeface="Meiryo UI" pitchFamily="50" charset="-128"/>
                          <a:ea typeface="Meiryo UI" pitchFamily="50" charset="-128"/>
                          <a:cs typeface="Meiryo UI" pitchFamily="50" charset="-128"/>
                        </a:rPr>
                        <a:t>（臨時財政対策債含む）</a:t>
                      </a:r>
                      <a:endParaRPr lang="en-US" altLang="ja-JP" sz="1100" b="0" u="none" dirty="0" smtClean="0">
                        <a:solidFill>
                          <a:schemeClr val="tx1"/>
                        </a:solidFill>
                        <a:latin typeface="Meiryo UI" pitchFamily="50" charset="-128"/>
                        <a:ea typeface="Meiryo UI" pitchFamily="50" charset="-128"/>
                        <a:cs typeface="Meiryo UI" pitchFamily="50" charset="-128"/>
                      </a:endParaRPr>
                    </a:p>
                  </a:txBody>
                  <a:tcPr marL="99060" marR="99060" anchor="ctr"/>
                </a:tc>
                <a:tc hMerge="1">
                  <a:txBody>
                    <a:bodyPr/>
                    <a:lstStyle/>
                    <a:p>
                      <a:endParaRPr kumimoji="1" lang="ja-JP" altLang="en-US"/>
                    </a:p>
                  </a:txBody>
                  <a:tcPr/>
                </a:tc>
                <a:tc>
                  <a:txBody>
                    <a:bodyPr/>
                    <a:lstStyle/>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都区合算算定により、大阪府へ交付</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lvl="2" indent="-180000">
                        <a:buFont typeface="Arial" pitchFamily="34" charset="0"/>
                        <a:buChar char="•"/>
                        <a:defRPr/>
                      </a:pPr>
                      <a:r>
                        <a:rPr lang="ja-JP" altLang="en-US" sz="1100" b="0" u="none" dirty="0" smtClean="0">
                          <a:solidFill>
                            <a:schemeClr val="tx1"/>
                          </a:solidFill>
                          <a:latin typeface="Meiryo UI" pitchFamily="50" charset="-128"/>
                          <a:ea typeface="Meiryo UI" pitchFamily="50" charset="-128"/>
                          <a:cs typeface="Meiryo UI" pitchFamily="50" charset="-128"/>
                        </a:rPr>
                        <a:t>特別区（市町村算定）分の算定については、特別区全域を一つの市とみなし、特別区（中核市並み）の標準的な行政水準における補正係数等を適用</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lvl="2" indent="-180000">
                        <a:lnSpc>
                          <a:spcPct val="100000"/>
                        </a:lnSpc>
                        <a:spcBef>
                          <a:spcPts val="300"/>
                        </a:spcBef>
                        <a:buFont typeface="Arial" pitchFamily="34" charset="0"/>
                        <a:buChar char="•"/>
                        <a:defRPr/>
                      </a:pPr>
                      <a:r>
                        <a:rPr lang="ja-JP" altLang="en-US" sz="1100" b="0" u="none" dirty="0" smtClean="0">
                          <a:solidFill>
                            <a:schemeClr val="tx1"/>
                          </a:solidFill>
                          <a:latin typeface="Meiryo UI" pitchFamily="50" charset="-128"/>
                          <a:ea typeface="Meiryo UI" pitchFamily="50" charset="-128"/>
                          <a:cs typeface="Meiryo UI" pitchFamily="50" charset="-128"/>
                        </a:rPr>
                        <a:t>大阪府へ事務移管する「国府道管理」や「病院」、「大学」などに係る基準財政需要額、国府道管理分に対して交付される地方譲与税・税交付金に係る基準財政収入額は大阪府に移し、それ以外は特別区分とする</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lvl="2" indent="-180000">
                        <a:lnSpc>
                          <a:spcPct val="100000"/>
                        </a:lnSpc>
                        <a:spcBef>
                          <a:spcPts val="300"/>
                        </a:spcBef>
                        <a:buFont typeface="Arial" pitchFamily="34" charset="0"/>
                        <a:buChar char="•"/>
                        <a:defRPr/>
                      </a:pPr>
                      <a:r>
                        <a:rPr lang="ja-JP" altLang="en-US" sz="1100" b="0" u="none" dirty="0" smtClean="0">
                          <a:solidFill>
                            <a:schemeClr val="tx1"/>
                          </a:solidFill>
                          <a:latin typeface="Meiryo UI" pitchFamily="50" charset="-128"/>
                          <a:ea typeface="Meiryo UI" pitchFamily="50" charset="-128"/>
                          <a:cs typeface="Meiryo UI" pitchFamily="50" charset="-128"/>
                        </a:rPr>
                        <a:t>臨時財政対策債は、市町村算定分に係るものを各特別区の財政調整交付金算定上の財源不足額により按分し、各特別区がそれぞれ発行するものと設定</a:t>
                      </a:r>
                    </a:p>
                  </a:txBody>
                  <a:tcPr marL="99060" marR="99060" anchor="ctr"/>
                </a:tc>
                <a:extLst>
                  <a:ext uri="{0D108BD9-81ED-4DB2-BD59-A6C34878D82A}">
                    <a16:rowId xmlns:a16="http://schemas.microsoft.com/office/drawing/2014/main" val="10001"/>
                  </a:ext>
                </a:extLst>
              </a:tr>
              <a:tr h="230852">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eiryo UI" pitchFamily="50" charset="-128"/>
                          <a:ea typeface="Meiryo UI" pitchFamily="50" charset="-128"/>
                          <a:cs typeface="Meiryo UI" pitchFamily="50" charset="-128"/>
                        </a:rPr>
                        <a:t>財政調整財源</a:t>
                      </a:r>
                      <a:endParaRPr kumimoji="1" lang="ja-JP" altLang="en-US" sz="1100" b="0" u="none" dirty="0">
                        <a:solidFill>
                          <a:schemeClr val="tx1"/>
                        </a:solidFill>
                        <a:latin typeface="Meiryo UI" pitchFamily="50" charset="-128"/>
                        <a:ea typeface="Meiryo UI" pitchFamily="50" charset="-128"/>
                        <a:cs typeface="Meiryo UI" pitchFamily="50" charset="-128"/>
                      </a:endParaRPr>
                    </a:p>
                  </a:txBody>
                  <a:tcPr marL="99060" marR="99060"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法人市町村民税、固定資産税、特別土地保有税、</a:t>
                      </a:r>
                      <a:r>
                        <a:rPr lang="ja-JP" altLang="en-US" sz="1100" b="0" u="none" baseline="0" dirty="0" smtClean="0">
                          <a:solidFill>
                            <a:schemeClr val="tx1"/>
                          </a:solidFill>
                          <a:latin typeface="Meiryo UI" pitchFamily="50" charset="-128"/>
                          <a:ea typeface="Meiryo UI" pitchFamily="50" charset="-128"/>
                          <a:cs typeface="Meiryo UI" pitchFamily="50" charset="-128"/>
                        </a:rPr>
                        <a:t>法人事業税交付金相当額</a:t>
                      </a:r>
                      <a:r>
                        <a:rPr lang="ja-JP" altLang="en-US" sz="1100" b="0" u="none" dirty="0" smtClean="0">
                          <a:solidFill>
                            <a:schemeClr val="tx1"/>
                          </a:solidFill>
                          <a:latin typeface="Meiryo UI" pitchFamily="50" charset="-128"/>
                          <a:ea typeface="Meiryo UI" pitchFamily="50" charset="-128"/>
                          <a:cs typeface="Meiryo UI" pitchFamily="50" charset="-128"/>
                        </a:rPr>
                        <a:t>及び</a:t>
                      </a:r>
                      <a:r>
                        <a:rPr lang="en-US" altLang="ja-JP" sz="1100" b="0" u="none" dirty="0" smtClean="0">
                          <a:solidFill>
                            <a:schemeClr val="tx1"/>
                          </a:solidFill>
                          <a:latin typeface="Meiryo UI" pitchFamily="50" charset="-128"/>
                          <a:ea typeface="Meiryo UI" pitchFamily="50" charset="-128"/>
                          <a:cs typeface="Meiryo UI" pitchFamily="50" charset="-128"/>
                        </a:rPr>
                        <a:t/>
                      </a:r>
                      <a:br>
                        <a:rPr lang="en-US" altLang="ja-JP" sz="1100" b="0" u="none" dirty="0" smtClean="0">
                          <a:solidFill>
                            <a:schemeClr val="tx1"/>
                          </a:solidFill>
                          <a:latin typeface="Meiryo UI" pitchFamily="50" charset="-128"/>
                          <a:ea typeface="Meiryo UI" pitchFamily="50" charset="-128"/>
                          <a:cs typeface="Meiryo UI" pitchFamily="50" charset="-128"/>
                        </a:rPr>
                      </a:br>
                      <a:r>
                        <a:rPr lang="ja-JP" altLang="en-US" sz="1100" b="0" u="none" dirty="0" smtClean="0">
                          <a:solidFill>
                            <a:schemeClr val="tx1"/>
                          </a:solidFill>
                          <a:latin typeface="Meiryo UI" pitchFamily="50" charset="-128"/>
                          <a:ea typeface="Meiryo UI" pitchFamily="50" charset="-128"/>
                          <a:cs typeface="Meiryo UI" pitchFamily="50" charset="-128"/>
                        </a:rPr>
                        <a:t>地方交付税相当額（市町村算定分）（臨時財政対策債を含む）</a:t>
                      </a:r>
                      <a:endParaRPr lang="en-US" altLang="ja-JP" sz="1100" b="0" u="none" dirty="0" smtClean="0">
                        <a:solidFill>
                          <a:schemeClr val="tx1"/>
                        </a:solidFill>
                        <a:latin typeface="Meiryo UI" pitchFamily="50" charset="-128"/>
                        <a:ea typeface="Meiryo UI" pitchFamily="50" charset="-128"/>
                        <a:cs typeface="Meiryo UI" pitchFamily="50" charset="-128"/>
                      </a:endParaRPr>
                    </a:p>
                  </a:txBody>
                  <a:tcPr marL="99060" marR="9906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52286">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eiryo UI" pitchFamily="50" charset="-128"/>
                          <a:ea typeface="Meiryo UI" pitchFamily="50" charset="-128"/>
                          <a:cs typeface="Meiryo UI" pitchFamily="50" charset="-128"/>
                        </a:rPr>
                        <a:t>特別区と大阪府間の配分</a:t>
                      </a:r>
                      <a:endParaRPr kumimoji="1" lang="ja-JP" altLang="en-US" sz="1100" b="0" u="none" dirty="0">
                        <a:solidFill>
                          <a:schemeClr val="tx1"/>
                        </a:solidFill>
                        <a:latin typeface="Meiryo UI" pitchFamily="50" charset="-128"/>
                        <a:ea typeface="Meiryo UI" pitchFamily="50" charset="-128"/>
                        <a:cs typeface="Meiryo UI" pitchFamily="50" charset="-128"/>
                      </a:endParaRPr>
                    </a:p>
                  </a:txBody>
                  <a:tcPr marL="99060" marR="990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財政調整財源の配分割合は、特別区</a:t>
                      </a:r>
                      <a:r>
                        <a:rPr lang="en-US" altLang="ja-JP" sz="1100" b="0" u="none" baseline="0" dirty="0" smtClean="0">
                          <a:solidFill>
                            <a:schemeClr val="tx1"/>
                          </a:solidFill>
                          <a:latin typeface="Meiryo UI" pitchFamily="50" charset="-128"/>
                          <a:ea typeface="Meiryo UI" pitchFamily="50" charset="-128"/>
                          <a:cs typeface="Meiryo UI" pitchFamily="50" charset="-128"/>
                        </a:rPr>
                        <a:t>78.7</a:t>
                      </a:r>
                      <a:r>
                        <a:rPr lang="en-US" altLang="ja-JP" sz="1100" b="0" u="none" dirty="0" smtClean="0">
                          <a:solidFill>
                            <a:schemeClr val="tx1"/>
                          </a:solidFill>
                          <a:latin typeface="Meiryo UI" pitchFamily="50" charset="-128"/>
                          <a:ea typeface="Meiryo UI" pitchFamily="50" charset="-128"/>
                          <a:cs typeface="Meiryo UI" pitchFamily="50" charset="-128"/>
                        </a:rPr>
                        <a:t>%</a:t>
                      </a:r>
                      <a:r>
                        <a:rPr lang="ja-JP" altLang="en-US" sz="1100" b="0" u="none" dirty="0" err="1" smtClean="0">
                          <a:solidFill>
                            <a:schemeClr val="tx1"/>
                          </a:solidFill>
                          <a:latin typeface="Meiryo UI" pitchFamily="50" charset="-128"/>
                          <a:ea typeface="Meiryo UI" pitchFamily="50" charset="-128"/>
                          <a:cs typeface="Meiryo UI" pitchFamily="50" charset="-128"/>
                        </a:rPr>
                        <a:t>、</a:t>
                      </a:r>
                      <a:r>
                        <a:rPr lang="ja-JP" altLang="en-US" sz="1100" b="0" u="none" dirty="0" smtClean="0">
                          <a:solidFill>
                            <a:schemeClr val="tx1"/>
                          </a:solidFill>
                          <a:latin typeface="Meiryo UI" pitchFamily="50" charset="-128"/>
                          <a:ea typeface="Meiryo UI" pitchFamily="50" charset="-128"/>
                          <a:cs typeface="Meiryo UI" pitchFamily="50" charset="-128"/>
                        </a:rPr>
                        <a:t>大阪府</a:t>
                      </a:r>
                      <a:r>
                        <a:rPr lang="en-US" altLang="ja-JP" sz="1100" b="0" u="none" baseline="0" dirty="0" smtClean="0">
                          <a:solidFill>
                            <a:schemeClr val="tx1"/>
                          </a:solidFill>
                          <a:latin typeface="Meiryo UI" pitchFamily="50" charset="-128"/>
                          <a:ea typeface="Meiryo UI" pitchFamily="50" charset="-128"/>
                          <a:cs typeface="Meiryo UI" pitchFamily="50" charset="-128"/>
                        </a:rPr>
                        <a:t>21.3</a:t>
                      </a:r>
                      <a:r>
                        <a:rPr lang="en-US" altLang="ja-JP" sz="1100" b="0" u="none" dirty="0" smtClean="0">
                          <a:solidFill>
                            <a:schemeClr val="tx1"/>
                          </a:solidFill>
                          <a:latin typeface="Meiryo UI" pitchFamily="50" charset="-128"/>
                          <a:ea typeface="Meiryo UI" pitchFamily="50" charset="-128"/>
                          <a:cs typeface="Meiryo UI" pitchFamily="50" charset="-128"/>
                        </a:rPr>
                        <a:t>%</a:t>
                      </a:r>
                      <a:r>
                        <a:rPr lang="ja-JP" altLang="en-US" sz="1100" b="0" u="none" dirty="0" smtClean="0">
                          <a:solidFill>
                            <a:schemeClr val="tx1"/>
                          </a:solidFill>
                          <a:latin typeface="Meiryo UI" pitchFamily="50" charset="-128"/>
                          <a:ea typeface="Meiryo UI" pitchFamily="50" charset="-128"/>
                          <a:cs typeface="Meiryo UI" pitchFamily="50" charset="-128"/>
                        </a:rPr>
                        <a:t>（ただし、本シミュレーションの試算においては、小中学校給食費無償化</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0" marR="0" lvl="2" indent="0" algn="l" defTabSz="914400" rtl="0" eaLnBrk="1" fontAlgn="auto" latinLnBrk="0" hangingPunct="1">
                        <a:lnSpc>
                          <a:spcPct val="100000"/>
                        </a:lnSpc>
                        <a:spcBef>
                          <a:spcPts val="300"/>
                        </a:spcBef>
                        <a:spcAft>
                          <a:spcPts val="0"/>
                        </a:spcAft>
                        <a:buClrTx/>
                        <a:buSzTx/>
                        <a:buFont typeface="Arial" pitchFamily="34" charset="0"/>
                        <a:buNone/>
                        <a:tabLst/>
                        <a:defRPr/>
                      </a:pPr>
                      <a:r>
                        <a:rPr lang="ja-JP" altLang="en-US" sz="1100" b="0" u="none" dirty="0" smtClean="0">
                          <a:solidFill>
                            <a:schemeClr val="tx1"/>
                          </a:solidFill>
                          <a:latin typeface="Meiryo UI" pitchFamily="50" charset="-128"/>
                          <a:ea typeface="Meiryo UI" pitchFamily="50" charset="-128"/>
                          <a:cs typeface="Meiryo UI" pitchFamily="50" charset="-128"/>
                        </a:rPr>
                        <a:t>　　（</a:t>
                      </a:r>
                      <a:r>
                        <a:rPr lang="en-US" altLang="ja-JP" sz="1100" b="0" u="none" dirty="0" smtClean="0">
                          <a:solidFill>
                            <a:schemeClr val="tx1"/>
                          </a:solidFill>
                          <a:latin typeface="Meiryo UI" pitchFamily="50" charset="-128"/>
                          <a:ea typeface="Meiryo UI" pitchFamily="50" charset="-128"/>
                          <a:cs typeface="Meiryo UI" pitchFamily="50" charset="-128"/>
                        </a:rPr>
                        <a:t>R</a:t>
                      </a:r>
                      <a:r>
                        <a:rPr lang="ja-JP" altLang="en-US" sz="1100" b="0" u="none" dirty="0" smtClean="0">
                          <a:solidFill>
                            <a:schemeClr val="tx1"/>
                          </a:solidFill>
                          <a:latin typeface="Meiryo UI" pitchFamily="50" charset="-128"/>
                          <a:ea typeface="Meiryo UI" pitchFamily="50" charset="-128"/>
                          <a:cs typeface="Meiryo UI" pitchFamily="50" charset="-128"/>
                        </a:rPr>
                        <a:t>２年度当初予算）による配分割合への影響を加味（特別区</a:t>
                      </a:r>
                      <a:r>
                        <a:rPr lang="en-US" altLang="ja-JP" sz="1100" b="0" u="none" dirty="0" smtClean="0">
                          <a:solidFill>
                            <a:schemeClr val="tx1"/>
                          </a:solidFill>
                          <a:latin typeface="Meiryo UI" pitchFamily="50" charset="-128"/>
                          <a:ea typeface="Meiryo UI" pitchFamily="50" charset="-128"/>
                          <a:cs typeface="Meiryo UI" pitchFamily="50" charset="-128"/>
                        </a:rPr>
                        <a:t>+0.3%</a:t>
                      </a:r>
                      <a:r>
                        <a:rPr lang="ja-JP" altLang="en-US" sz="1100" b="0" u="none" dirty="0" err="1" smtClean="0">
                          <a:solidFill>
                            <a:schemeClr val="tx1"/>
                          </a:solidFill>
                          <a:latin typeface="Meiryo UI" pitchFamily="50" charset="-128"/>
                          <a:ea typeface="Meiryo UI" pitchFamily="50" charset="-128"/>
                          <a:cs typeface="Meiryo UI" pitchFamily="50" charset="-128"/>
                        </a:rPr>
                        <a:t>、</a:t>
                      </a:r>
                      <a:r>
                        <a:rPr lang="ja-JP" altLang="en-US" sz="1100" b="0" u="none" dirty="0" smtClean="0">
                          <a:solidFill>
                            <a:schemeClr val="tx1"/>
                          </a:solidFill>
                          <a:latin typeface="Meiryo UI" pitchFamily="50" charset="-128"/>
                          <a:ea typeface="Meiryo UI" pitchFamily="50" charset="-128"/>
                          <a:cs typeface="Meiryo UI" pitchFamily="50" charset="-128"/>
                        </a:rPr>
                        <a:t>大阪府▲</a:t>
                      </a:r>
                      <a:r>
                        <a:rPr lang="en-US" altLang="ja-JP" sz="1100" b="0" u="none" dirty="0" smtClean="0">
                          <a:solidFill>
                            <a:schemeClr val="tx1"/>
                          </a:solidFill>
                          <a:latin typeface="Meiryo UI" pitchFamily="50" charset="-128"/>
                          <a:ea typeface="Meiryo UI" pitchFamily="50" charset="-128"/>
                          <a:cs typeface="Meiryo UI" pitchFamily="50" charset="-128"/>
                        </a:rPr>
                        <a:t>0.3%</a:t>
                      </a:r>
                      <a:r>
                        <a:rPr lang="ja-JP" altLang="en-US" sz="1100" b="0" u="none" dirty="0" smtClean="0">
                          <a:solidFill>
                            <a:schemeClr val="tx1"/>
                          </a:solidFill>
                          <a:latin typeface="Meiryo UI" pitchFamily="50" charset="-128"/>
                          <a:ea typeface="Meiryo UI" pitchFamily="50" charset="-128"/>
                          <a:cs typeface="Meiryo UI" pitchFamily="50" charset="-128"/>
                        </a:rPr>
                        <a:t>））</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baseline="0" dirty="0" smtClean="0">
                          <a:solidFill>
                            <a:schemeClr val="tx1"/>
                          </a:solidFill>
                          <a:latin typeface="Meiryo UI" pitchFamily="50" charset="-128"/>
                          <a:ea typeface="Meiryo UI" pitchFamily="50" charset="-128"/>
                          <a:cs typeface="Meiryo UI" pitchFamily="50" charset="-128"/>
                        </a:rPr>
                        <a:t>特別区の設置から</a:t>
                      </a:r>
                      <a:r>
                        <a:rPr lang="en-US" altLang="ja-JP" sz="1100" b="0" u="none" baseline="0" dirty="0" smtClean="0">
                          <a:solidFill>
                            <a:schemeClr val="tx1"/>
                          </a:solidFill>
                          <a:latin typeface="Meiryo UI" pitchFamily="50" charset="-128"/>
                          <a:ea typeface="Meiryo UI" pitchFamily="50" charset="-128"/>
                          <a:cs typeface="Meiryo UI" pitchFamily="50" charset="-128"/>
                        </a:rPr>
                        <a:t>10</a:t>
                      </a:r>
                      <a:r>
                        <a:rPr lang="ja-JP" altLang="en-US" sz="1100" b="0" u="none" baseline="0" dirty="0" smtClean="0">
                          <a:solidFill>
                            <a:schemeClr val="tx1"/>
                          </a:solidFill>
                          <a:latin typeface="Meiryo UI" pitchFamily="50" charset="-128"/>
                          <a:ea typeface="Meiryo UI" pitchFamily="50" charset="-128"/>
                          <a:cs typeface="Meiryo UI" pitchFamily="50" charset="-128"/>
                        </a:rPr>
                        <a:t>年間は、各年度</a:t>
                      </a:r>
                      <a:r>
                        <a:rPr lang="en-US" altLang="ja-JP" sz="1100" b="0" u="none" baseline="0" dirty="0" smtClean="0">
                          <a:solidFill>
                            <a:schemeClr val="tx1"/>
                          </a:solidFill>
                          <a:latin typeface="Meiryo UI" pitchFamily="50" charset="-128"/>
                          <a:ea typeface="Meiryo UI" pitchFamily="50" charset="-128"/>
                          <a:cs typeface="Meiryo UI" pitchFamily="50" charset="-128"/>
                        </a:rPr>
                        <a:t>20</a:t>
                      </a:r>
                      <a:r>
                        <a:rPr lang="ja-JP" altLang="en-US" sz="1100" b="0" u="none" baseline="0" dirty="0" smtClean="0">
                          <a:solidFill>
                            <a:schemeClr val="tx1"/>
                          </a:solidFill>
                          <a:latin typeface="Meiryo UI" pitchFamily="50" charset="-128"/>
                          <a:ea typeface="Meiryo UI" pitchFamily="50" charset="-128"/>
                          <a:cs typeface="Meiryo UI" pitchFamily="50" charset="-128"/>
                        </a:rPr>
                        <a:t>億円を特別区に特別加算（</a:t>
                      </a:r>
                      <a:r>
                        <a:rPr lang="en-US" altLang="ja-JP" sz="1100" b="0" u="none" baseline="0" dirty="0" smtClean="0">
                          <a:solidFill>
                            <a:schemeClr val="tx1"/>
                          </a:solidFill>
                          <a:latin typeface="Meiryo UI" pitchFamily="50" charset="-128"/>
                          <a:ea typeface="Meiryo UI" pitchFamily="50" charset="-128"/>
                          <a:cs typeface="Meiryo UI" pitchFamily="50" charset="-128"/>
                        </a:rPr>
                        <a:t>R7</a:t>
                      </a:r>
                      <a:r>
                        <a:rPr lang="ja-JP" altLang="en-US" sz="1100" b="0" u="none" baseline="0" dirty="0" smtClean="0">
                          <a:solidFill>
                            <a:schemeClr val="tx1"/>
                          </a:solidFill>
                          <a:latin typeface="Meiryo UI" pitchFamily="50" charset="-128"/>
                          <a:ea typeface="Meiryo UI" pitchFamily="50" charset="-128"/>
                          <a:cs typeface="Meiryo UI" pitchFamily="50" charset="-128"/>
                        </a:rPr>
                        <a:t>年度～</a:t>
                      </a:r>
                      <a:r>
                        <a:rPr lang="en-US" altLang="ja-JP" sz="1100" b="0" u="none" baseline="0" dirty="0" smtClean="0">
                          <a:solidFill>
                            <a:schemeClr val="tx1"/>
                          </a:solidFill>
                          <a:latin typeface="Meiryo UI" pitchFamily="50" charset="-128"/>
                          <a:ea typeface="Meiryo UI" pitchFamily="50" charset="-128"/>
                          <a:cs typeface="Meiryo UI" pitchFamily="50" charset="-128"/>
                        </a:rPr>
                        <a:t>R16</a:t>
                      </a:r>
                      <a:r>
                        <a:rPr lang="ja-JP" altLang="en-US" sz="1100" b="0" u="none" baseline="0" dirty="0" smtClean="0">
                          <a:solidFill>
                            <a:schemeClr val="tx1"/>
                          </a:solidFill>
                          <a:latin typeface="Meiryo UI" pitchFamily="50" charset="-128"/>
                          <a:ea typeface="Meiryo UI" pitchFamily="50" charset="-128"/>
                          <a:cs typeface="Meiryo UI" pitchFamily="50" charset="-128"/>
                        </a:rPr>
                        <a:t>年度）</a:t>
                      </a:r>
                      <a:endParaRPr lang="en-US" altLang="ja-JP" sz="1100" b="0" u="none" baseline="0" dirty="0" smtClean="0">
                        <a:solidFill>
                          <a:schemeClr val="tx1"/>
                        </a:solidFill>
                        <a:latin typeface="Meiryo UI" pitchFamily="50" charset="-128"/>
                        <a:ea typeface="Meiryo UI" pitchFamily="50" charset="-128"/>
                        <a:cs typeface="Meiryo UI" pitchFamily="50" charset="-128"/>
                      </a:endParaRPr>
                    </a:p>
                  </a:txBody>
                  <a:tcPr marL="99060" marR="9906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884570">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dirty="0">
                        <a:latin typeface="Meiryo UI" pitchFamily="50" charset="-128"/>
                        <a:ea typeface="Meiryo UI" pitchFamily="50" charset="-128"/>
                        <a:cs typeface="Meiryo UI" pitchFamily="50" charset="-128"/>
                      </a:endParaRPr>
                    </a:p>
                  </a:txBody>
                  <a:tcPr marL="99060" marR="990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eiryo UI" pitchFamily="50" charset="-128"/>
                          <a:ea typeface="Meiryo UI" pitchFamily="50" charset="-128"/>
                          <a:cs typeface="Meiryo UI" pitchFamily="50" charset="-128"/>
                        </a:rPr>
                        <a:t>財政調整交付金の配分（特別区間の配分）</a:t>
                      </a:r>
                      <a:endParaRPr kumimoji="1" lang="ja-JP" altLang="en-US" sz="1100" b="0" u="none" dirty="0">
                        <a:solidFill>
                          <a:schemeClr val="tx1"/>
                        </a:solidFill>
                        <a:latin typeface="Meiryo UI" pitchFamily="50" charset="-128"/>
                        <a:ea typeface="Meiryo UI" pitchFamily="50" charset="-128"/>
                        <a:cs typeface="Meiryo UI" pitchFamily="50" charset="-128"/>
                      </a:endParaRPr>
                    </a:p>
                  </a:txBody>
                  <a:tcPr marL="99060" marR="990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普通交付金</a:t>
                      </a:r>
                      <a:r>
                        <a:rPr lang="en-US" altLang="ja-JP" sz="1100" b="0" u="none" dirty="0" smtClean="0">
                          <a:solidFill>
                            <a:schemeClr val="tx1"/>
                          </a:solidFill>
                          <a:latin typeface="Meiryo UI" pitchFamily="50" charset="-128"/>
                          <a:ea typeface="Meiryo UI" pitchFamily="50" charset="-128"/>
                          <a:cs typeface="Meiryo UI" pitchFamily="50" charset="-128"/>
                        </a:rPr>
                        <a:t>94%</a:t>
                      </a:r>
                      <a:r>
                        <a:rPr lang="ja-JP" altLang="en-US" sz="1100" b="0" u="none" dirty="0" err="1" smtClean="0">
                          <a:solidFill>
                            <a:schemeClr val="tx1"/>
                          </a:solidFill>
                          <a:latin typeface="Meiryo UI" pitchFamily="50" charset="-128"/>
                          <a:ea typeface="Meiryo UI" pitchFamily="50" charset="-128"/>
                          <a:cs typeface="Meiryo UI" pitchFamily="50" charset="-128"/>
                        </a:rPr>
                        <a:t>、</a:t>
                      </a:r>
                      <a:r>
                        <a:rPr lang="ja-JP" altLang="en-US" sz="1100" b="0" u="none" dirty="0" smtClean="0">
                          <a:solidFill>
                            <a:schemeClr val="tx1"/>
                          </a:solidFill>
                          <a:latin typeface="Meiryo UI" pitchFamily="50" charset="-128"/>
                          <a:ea typeface="Meiryo UI" pitchFamily="50" charset="-128"/>
                          <a:cs typeface="Meiryo UI" pitchFamily="50" charset="-128"/>
                        </a:rPr>
                        <a:t>特別交付金</a:t>
                      </a:r>
                      <a:r>
                        <a:rPr lang="en-US" altLang="ja-JP" sz="1100" b="0" u="none" dirty="0" smtClean="0">
                          <a:solidFill>
                            <a:schemeClr val="tx1"/>
                          </a:solidFill>
                          <a:latin typeface="Meiryo UI" pitchFamily="50" charset="-128"/>
                          <a:ea typeface="Meiryo UI" pitchFamily="50" charset="-128"/>
                          <a:cs typeface="Meiryo UI" pitchFamily="50" charset="-128"/>
                        </a:rPr>
                        <a:t>6</a:t>
                      </a:r>
                      <a:r>
                        <a:rPr lang="ja-JP" altLang="en-US" sz="1100" b="0" u="none" dirty="0" smtClean="0">
                          <a:solidFill>
                            <a:schemeClr val="tx1"/>
                          </a:solidFill>
                          <a:latin typeface="Meiryo UI" pitchFamily="50" charset="-128"/>
                          <a:ea typeface="Meiryo UI" pitchFamily="50" charset="-128"/>
                          <a:cs typeface="Meiryo UI" pitchFamily="50" charset="-128"/>
                        </a:rPr>
                        <a:t>％</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基準財政需要額の算定では、生活保護費などの義務度の高い経費は実態に応じて算入</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基準財政収入額への標準税等の算入率は</a:t>
                      </a:r>
                      <a:r>
                        <a:rPr lang="en-US" altLang="ja-JP" sz="1100" b="0" u="none" dirty="0" smtClean="0">
                          <a:solidFill>
                            <a:schemeClr val="tx1"/>
                          </a:solidFill>
                          <a:latin typeface="Meiryo UI" pitchFamily="50" charset="-128"/>
                          <a:ea typeface="Meiryo UI" pitchFamily="50" charset="-128"/>
                          <a:cs typeface="Meiryo UI" pitchFamily="50" charset="-128"/>
                        </a:rPr>
                        <a:t>85</a:t>
                      </a:r>
                      <a:r>
                        <a:rPr lang="ja-JP" altLang="en-US" sz="1100" b="0" u="none" dirty="0" smtClean="0">
                          <a:solidFill>
                            <a:schemeClr val="tx1"/>
                          </a:solidFill>
                          <a:latin typeface="Meiryo UI" pitchFamily="50" charset="-128"/>
                          <a:ea typeface="Meiryo UI" pitchFamily="50" charset="-128"/>
                          <a:cs typeface="Meiryo UI" pitchFamily="50" charset="-128"/>
                        </a:rPr>
                        <a:t>％</a:t>
                      </a:r>
                    </a:p>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特別交付金は各特別区の特別な需要等に応じて配分し、特別区設置後の当面の間は、サービスの継続性や安定性に重点を置いて配分</a:t>
                      </a:r>
                    </a:p>
                  </a:txBody>
                  <a:tcPr marL="99060" marR="9906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4"/>
                  </a:ext>
                </a:extLst>
              </a:tr>
              <a:tr h="242841">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eiryo UI" pitchFamily="50" charset="-128"/>
                          <a:ea typeface="Meiryo UI" pitchFamily="50" charset="-128"/>
                          <a:cs typeface="Meiryo UI" pitchFamily="50" charset="-128"/>
                        </a:rPr>
                        <a:t>目的税</a:t>
                      </a:r>
                      <a:endParaRPr kumimoji="1" lang="ja-JP" altLang="en-US" sz="1100" b="0" u="none" dirty="0">
                        <a:solidFill>
                          <a:schemeClr val="tx1"/>
                        </a:solidFill>
                        <a:latin typeface="Meiryo UI" pitchFamily="50" charset="-128"/>
                        <a:ea typeface="Meiryo UI" pitchFamily="50" charset="-128"/>
                        <a:cs typeface="Meiryo UI" pitchFamily="50" charset="-128"/>
                      </a:endParaRPr>
                    </a:p>
                  </a:txBody>
                  <a:tcPr marL="99060" marR="99060" anchor="ctr"/>
                </a:tc>
                <a:tc hMerge="1">
                  <a:txBody>
                    <a:bodyPr/>
                    <a:lstStyle/>
                    <a:p>
                      <a:endParaRPr kumimoji="1" lang="ja-JP" altLang="en-US"/>
                    </a:p>
                  </a:txBody>
                  <a:tcPr/>
                </a:tc>
                <a:tc>
                  <a:txBody>
                    <a:bodyPr/>
                    <a:lstStyle/>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大阪市の過去の充当実績をもとに特別区と大阪府へ配分</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目的税（都市計画税、事業所税）の配分割合は、特別区</a:t>
                      </a:r>
                      <a:r>
                        <a:rPr lang="en-US" altLang="ja-JP" sz="1100" b="0" u="none" dirty="0" smtClean="0">
                          <a:solidFill>
                            <a:schemeClr val="tx1"/>
                          </a:solidFill>
                          <a:latin typeface="Meiryo UI" pitchFamily="50" charset="-128"/>
                          <a:ea typeface="Meiryo UI" pitchFamily="50" charset="-128"/>
                          <a:cs typeface="Meiryo UI" pitchFamily="50" charset="-128"/>
                        </a:rPr>
                        <a:t>53%</a:t>
                      </a:r>
                      <a:r>
                        <a:rPr lang="ja-JP" altLang="en-US" sz="1100" b="0" u="none" dirty="0" err="1" smtClean="0">
                          <a:solidFill>
                            <a:schemeClr val="tx1"/>
                          </a:solidFill>
                          <a:latin typeface="Meiryo UI" pitchFamily="50" charset="-128"/>
                          <a:ea typeface="Meiryo UI" pitchFamily="50" charset="-128"/>
                          <a:cs typeface="Meiryo UI" pitchFamily="50" charset="-128"/>
                        </a:rPr>
                        <a:t>、</a:t>
                      </a:r>
                      <a:r>
                        <a:rPr lang="ja-JP" altLang="en-US" sz="1100" b="0" u="none" dirty="0" smtClean="0">
                          <a:solidFill>
                            <a:schemeClr val="tx1"/>
                          </a:solidFill>
                          <a:latin typeface="Meiryo UI" pitchFamily="50" charset="-128"/>
                          <a:ea typeface="Meiryo UI" pitchFamily="50" charset="-128"/>
                          <a:cs typeface="Meiryo UI" pitchFamily="50" charset="-128"/>
                        </a:rPr>
                        <a:t>大阪府</a:t>
                      </a:r>
                      <a:r>
                        <a:rPr lang="en-US" altLang="ja-JP" sz="1100" b="0" u="none" dirty="0" smtClean="0">
                          <a:solidFill>
                            <a:schemeClr val="tx1"/>
                          </a:solidFill>
                          <a:latin typeface="Meiryo UI" pitchFamily="50" charset="-128"/>
                          <a:ea typeface="Meiryo UI" pitchFamily="50" charset="-128"/>
                          <a:cs typeface="Meiryo UI" pitchFamily="50" charset="-128"/>
                        </a:rPr>
                        <a:t>47%</a:t>
                      </a:r>
                    </a:p>
                  </a:txBody>
                  <a:tcPr marL="99060" marR="99060" anchor="ctr"/>
                </a:tc>
                <a:extLst>
                  <a:ext uri="{0D108BD9-81ED-4DB2-BD59-A6C34878D82A}">
                    <a16:rowId xmlns:a16="http://schemas.microsoft.com/office/drawing/2014/main" val="10005"/>
                  </a:ext>
                </a:extLst>
              </a:tr>
            </a:tbl>
          </a:graphicData>
        </a:graphic>
      </p:graphicFrame>
      <p:sp>
        <p:nvSpPr>
          <p:cNvPr id="9" name="正方形/長方形 8"/>
          <p:cNvSpPr/>
          <p:nvPr/>
        </p:nvSpPr>
        <p:spPr>
          <a:xfrm>
            <a:off x="27428" y="387520"/>
            <a:ext cx="975000" cy="307777"/>
          </a:xfrm>
          <a:prstGeom prst="rect">
            <a:avLst/>
          </a:prstGeom>
        </p:spPr>
        <p:txBody>
          <a:bodyPr wrap="square">
            <a:spAutoFit/>
          </a:bodyPr>
          <a:lstStyle/>
          <a:p>
            <a:r>
              <a:rPr lang="ja-JP" altLang="en-US" sz="1400" b="1" dirty="0" smtClean="0">
                <a:latin typeface="Meiryo UI" pitchFamily="50" charset="-128"/>
                <a:ea typeface="Meiryo UI" pitchFamily="50" charset="-128"/>
                <a:cs typeface="Meiryo UI" pitchFamily="50" charset="-128"/>
              </a:rPr>
              <a:t>［歳入］</a:t>
            </a:r>
            <a:endParaRPr lang="ja-JP" altLang="en-US" sz="1400" b="1" dirty="0">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750457947"/>
              </p:ext>
            </p:extLst>
          </p:nvPr>
        </p:nvGraphicFramePr>
        <p:xfrm>
          <a:off x="188520" y="5681350"/>
          <a:ext cx="9589016" cy="1060580"/>
        </p:xfrm>
        <a:graphic>
          <a:graphicData uri="http://schemas.openxmlformats.org/drawingml/2006/table">
            <a:tbl>
              <a:tblPr bandRow="1">
                <a:tableStyleId>{21E4AEA4-8DFA-4A89-87EB-49C32662AFE0}</a:tableStyleId>
              </a:tblPr>
              <a:tblGrid>
                <a:gridCol w="1380104">
                  <a:extLst>
                    <a:ext uri="{9D8B030D-6E8A-4147-A177-3AD203B41FA5}">
                      <a16:colId xmlns:a16="http://schemas.microsoft.com/office/drawing/2014/main" val="20000"/>
                    </a:ext>
                  </a:extLst>
                </a:gridCol>
                <a:gridCol w="8208912">
                  <a:extLst>
                    <a:ext uri="{9D8B030D-6E8A-4147-A177-3AD203B41FA5}">
                      <a16:colId xmlns:a16="http://schemas.microsoft.com/office/drawing/2014/main" val="20001"/>
                    </a:ext>
                  </a:extLst>
                </a:gridCol>
              </a:tblGrid>
              <a:tr h="202920">
                <a:tc>
                  <a:txBody>
                    <a:bodyPr/>
                    <a:lstStyle/>
                    <a:p>
                      <a:pPr marL="0" marR="0" lvl="2" indent="0" algn="l" defTabSz="914400" rtl="0" eaLnBrk="1" fontAlgn="auto" latinLnBrk="0" hangingPunct="1">
                        <a:lnSpc>
                          <a:spcPts val="1600"/>
                        </a:lnSpc>
                        <a:spcBef>
                          <a:spcPts val="0"/>
                        </a:spcBef>
                        <a:spcAft>
                          <a:spcPts val="0"/>
                        </a:spcAft>
                        <a:buClrTx/>
                        <a:buSzTx/>
                        <a:buFontTx/>
                        <a:buNone/>
                        <a:tabLst/>
                        <a:defRPr/>
                      </a:pPr>
                      <a:r>
                        <a:rPr kumimoji="1" lang="ja-JP" altLang="en-US" sz="1100" dirty="0" smtClean="0">
                          <a:latin typeface="Meiryo UI" pitchFamily="50" charset="-128"/>
                          <a:ea typeface="Meiryo UI" pitchFamily="50" charset="-128"/>
                          <a:cs typeface="Meiryo UI" pitchFamily="50" charset="-128"/>
                        </a:rPr>
                        <a:t>共通</a:t>
                      </a:r>
                      <a:endParaRPr kumimoji="1" lang="ja-JP" altLang="en-US" sz="1100" dirty="0">
                        <a:latin typeface="Meiryo UI" pitchFamily="50" charset="-128"/>
                        <a:ea typeface="Meiryo UI" pitchFamily="50" charset="-128"/>
                        <a:cs typeface="Meiryo UI" pitchFamily="50" charset="-128"/>
                      </a:endParaRPr>
                    </a:p>
                  </a:txBody>
                  <a:tcPr marL="97500" marR="97500" marT="46800" marB="46800" anchor="ctr"/>
                </a:tc>
                <a:tc>
                  <a:txBody>
                    <a:bodyPr/>
                    <a:lstStyle/>
                    <a:p>
                      <a:pPr marL="180000" indent="-180000" algn="l" fontAlgn="ctr">
                        <a:lnSpc>
                          <a:spcPct val="100000"/>
                        </a:lnSpc>
                        <a:buFont typeface="Arial" pitchFamily="34" charset="0"/>
                        <a:buChar char="•"/>
                      </a:pPr>
                      <a:r>
                        <a:rPr lang="ja-JP" altLang="en-US" sz="1100" u="none" strike="noStrike" dirty="0" smtClean="0">
                          <a:latin typeface="Meiryo UI" pitchFamily="50" charset="-128"/>
                          <a:ea typeface="Meiryo UI" pitchFamily="50" charset="-128"/>
                          <a:cs typeface="Meiryo UI" pitchFamily="50" charset="-128"/>
                        </a:rPr>
                        <a:t>特別区ごとの数値は、実額又は関連性が高いと思われる指標等で推計した各特別</a:t>
                      </a:r>
                      <a:r>
                        <a:rPr lang="ja-JP" altLang="en-US" sz="1100" u="none" strike="noStrike" dirty="0" smtClean="0">
                          <a:solidFill>
                            <a:schemeClr val="tx1"/>
                          </a:solidFill>
                          <a:latin typeface="Meiryo UI" pitchFamily="50" charset="-128"/>
                          <a:ea typeface="Meiryo UI" pitchFamily="50" charset="-128"/>
                          <a:cs typeface="Meiryo UI" pitchFamily="50" charset="-128"/>
                        </a:rPr>
                        <a:t>区の</a:t>
                      </a:r>
                      <a:r>
                        <a:rPr lang="en-US" altLang="ja-JP" sz="1100" u="none" strike="noStrike" dirty="0" smtClean="0">
                          <a:solidFill>
                            <a:schemeClr val="tx1"/>
                          </a:solidFill>
                          <a:latin typeface="Meiryo UI" pitchFamily="50" charset="-128"/>
                          <a:ea typeface="Meiryo UI" pitchFamily="50" charset="-128"/>
                          <a:cs typeface="Meiryo UI" pitchFamily="50" charset="-128"/>
                        </a:rPr>
                        <a:t>H28</a:t>
                      </a:r>
                      <a:r>
                        <a:rPr lang="ja-JP" altLang="en-US" sz="1100" u="none" strike="noStrike" dirty="0" smtClean="0">
                          <a:solidFill>
                            <a:schemeClr val="tx1"/>
                          </a:solidFill>
                          <a:latin typeface="Meiryo UI" pitchFamily="50" charset="-128"/>
                          <a:ea typeface="Meiryo UI" pitchFamily="50" charset="-128"/>
                          <a:cs typeface="Meiryo UI" pitchFamily="50" charset="-128"/>
                        </a:rPr>
                        <a:t>年度歳出</a:t>
                      </a:r>
                      <a:r>
                        <a:rPr lang="ja-JP" altLang="en-US" sz="1100" u="none" strike="noStrike" dirty="0" smtClean="0">
                          <a:latin typeface="Meiryo UI" pitchFamily="50" charset="-128"/>
                          <a:ea typeface="Meiryo UI" pitchFamily="50" charset="-128"/>
                          <a:cs typeface="Meiryo UI" pitchFamily="50" charset="-128"/>
                        </a:rPr>
                        <a:t>決算の数値で按分</a:t>
                      </a:r>
                      <a:endParaRPr lang="en-US" altLang="ja-JP" sz="1100" u="none" strike="noStrike" dirty="0" smtClean="0">
                        <a:latin typeface="Meiryo UI" pitchFamily="50" charset="-128"/>
                        <a:ea typeface="Meiryo UI" pitchFamily="50" charset="-128"/>
                        <a:cs typeface="Meiryo UI" pitchFamily="50" charset="-128"/>
                      </a:endParaRPr>
                    </a:p>
                  </a:txBody>
                  <a:tcPr marL="97500" marR="97500" marT="46800" marB="46800" anchor="ctr"/>
                </a:tc>
                <a:extLst>
                  <a:ext uri="{0D108BD9-81ED-4DB2-BD59-A6C34878D82A}">
                    <a16:rowId xmlns:a16="http://schemas.microsoft.com/office/drawing/2014/main" val="10000"/>
                  </a:ext>
                </a:extLst>
              </a:tr>
              <a:tr h="145194">
                <a:tc>
                  <a:txBody>
                    <a:bodyPr/>
                    <a:lstStyle/>
                    <a:p>
                      <a:pPr marL="0" marR="0" lvl="2" indent="0" algn="l" defTabSz="914400" rtl="0" eaLnBrk="1" fontAlgn="auto" latinLnBrk="0" hangingPunct="1">
                        <a:lnSpc>
                          <a:spcPts val="1600"/>
                        </a:lnSpc>
                        <a:spcBef>
                          <a:spcPts val="0"/>
                        </a:spcBef>
                        <a:spcAft>
                          <a:spcPts val="0"/>
                        </a:spcAft>
                        <a:buClrTx/>
                        <a:buSzTx/>
                        <a:buFontTx/>
                        <a:buNone/>
                        <a:tabLst/>
                        <a:defRPr/>
                      </a:pPr>
                      <a:r>
                        <a:rPr kumimoji="1" lang="ja-JP" altLang="en-US" sz="1100" dirty="0" smtClean="0">
                          <a:latin typeface="Meiryo UI" pitchFamily="50" charset="-128"/>
                          <a:ea typeface="Meiryo UI" pitchFamily="50" charset="-128"/>
                          <a:cs typeface="Meiryo UI" pitchFamily="50" charset="-128"/>
                        </a:rPr>
                        <a:t>人件費</a:t>
                      </a:r>
                      <a:endParaRPr kumimoji="1" lang="ja-JP" altLang="en-US" sz="1100" dirty="0">
                        <a:latin typeface="Meiryo UI" pitchFamily="50" charset="-128"/>
                        <a:ea typeface="Meiryo UI" pitchFamily="50" charset="-128"/>
                        <a:cs typeface="Meiryo UI" pitchFamily="50" charset="-128"/>
                      </a:endParaRPr>
                    </a:p>
                  </a:txBody>
                  <a:tcPr marL="97500" marR="97500" marT="46800" marB="46800" anchor="ctr">
                    <a:lnB w="12700" cap="flat" cmpd="sng" algn="ctr">
                      <a:solidFill>
                        <a:schemeClr val="bg1"/>
                      </a:solidFill>
                      <a:prstDash val="solid"/>
                      <a:round/>
                      <a:headEnd type="none" w="med" len="med"/>
                      <a:tailEnd type="none" w="med" len="med"/>
                    </a:lnB>
                  </a:tcPr>
                </a:tc>
                <a:tc>
                  <a:txBody>
                    <a:bodyPr/>
                    <a:lstStyle/>
                    <a:p>
                      <a:pPr marL="180000" indent="-180000" algn="l" fontAlgn="ctr">
                        <a:lnSpc>
                          <a:spcPct val="100000"/>
                        </a:lnSpc>
                        <a:buFont typeface="Arial" pitchFamily="34" charset="0"/>
                        <a:buChar char="•"/>
                      </a:pPr>
                      <a:r>
                        <a:rPr lang="ja-JP" altLang="en-US" sz="1100" u="none" strike="noStrike" dirty="0" smtClean="0">
                          <a:latin typeface="Meiryo UI" pitchFamily="50" charset="-128"/>
                          <a:ea typeface="Meiryo UI" pitchFamily="50" charset="-128"/>
                          <a:cs typeface="Meiryo UI" pitchFamily="50" charset="-128"/>
                        </a:rPr>
                        <a:t>事務分担（案）に基づき、特別区と大阪府に区分</a:t>
                      </a:r>
                      <a:r>
                        <a:rPr lang="ja-JP" altLang="en-US" sz="1100" u="none" strike="noStrike" dirty="0" smtClean="0">
                          <a:solidFill>
                            <a:schemeClr val="tx1"/>
                          </a:solidFill>
                          <a:latin typeface="Meiryo UI" pitchFamily="50" charset="-128"/>
                          <a:ea typeface="Meiryo UI" pitchFamily="50" charset="-128"/>
                          <a:cs typeface="Meiryo UI" pitchFamily="50" charset="-128"/>
                        </a:rPr>
                        <a:t>したＨ</a:t>
                      </a:r>
                      <a:r>
                        <a:rPr lang="en-US" altLang="ja-JP" sz="1100" u="none" strike="noStrike" dirty="0" smtClean="0">
                          <a:solidFill>
                            <a:schemeClr val="tx1"/>
                          </a:solidFill>
                          <a:latin typeface="Meiryo UI" pitchFamily="50" charset="-128"/>
                          <a:ea typeface="Meiryo UI" pitchFamily="50" charset="-128"/>
                          <a:cs typeface="Meiryo UI" pitchFamily="50" charset="-128"/>
                        </a:rPr>
                        <a:t>28</a:t>
                      </a:r>
                      <a:r>
                        <a:rPr lang="ja-JP" altLang="en-US" sz="1100" u="none" strike="noStrike" dirty="0" smtClean="0">
                          <a:solidFill>
                            <a:schemeClr val="tx1"/>
                          </a:solidFill>
                          <a:latin typeface="Meiryo UI" pitchFamily="50" charset="-128"/>
                          <a:ea typeface="Meiryo UI" pitchFamily="50" charset="-128"/>
                          <a:cs typeface="Meiryo UI" pitchFamily="50" charset="-128"/>
                        </a:rPr>
                        <a:t>年度</a:t>
                      </a:r>
                      <a:r>
                        <a:rPr lang="ja-JP" altLang="en-US" sz="1100" u="none" strike="noStrike" dirty="0" smtClean="0">
                          <a:latin typeface="Meiryo UI" pitchFamily="50" charset="-128"/>
                          <a:ea typeface="Meiryo UI" pitchFamily="50" charset="-128"/>
                          <a:cs typeface="Meiryo UI" pitchFamily="50" charset="-128"/>
                        </a:rPr>
                        <a:t>決算の数値で算定</a:t>
                      </a:r>
                      <a:endParaRPr lang="en-US" altLang="ja-JP" sz="1100" u="none" strike="noStrike" dirty="0" smtClean="0">
                        <a:latin typeface="Meiryo UI" pitchFamily="50" charset="-128"/>
                        <a:ea typeface="Meiryo UI" pitchFamily="50" charset="-128"/>
                        <a:cs typeface="Meiryo UI" pitchFamily="50" charset="-128"/>
                      </a:endParaRPr>
                    </a:p>
                  </a:txBody>
                  <a:tcPr marL="97500" marR="97500" marT="46800" marB="4680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5500">
                <a:tc>
                  <a:txBody>
                    <a:bodyPr/>
                    <a:lstStyle/>
                    <a:p>
                      <a:pPr marL="0" indent="0" algn="l" fontAlgn="ctr">
                        <a:lnSpc>
                          <a:spcPts val="1600"/>
                        </a:lnSpc>
                      </a:pPr>
                      <a:r>
                        <a:rPr lang="ja-JP" altLang="en-US" sz="1100" u="none" strike="noStrike" dirty="0" smtClean="0">
                          <a:latin typeface="Meiryo UI" pitchFamily="50" charset="-128"/>
                          <a:ea typeface="Meiryo UI" pitchFamily="50" charset="-128"/>
                          <a:cs typeface="Meiryo UI" pitchFamily="50" charset="-128"/>
                        </a:rPr>
                        <a:t>公債費</a:t>
                      </a:r>
                      <a:endParaRPr lang="en-US" altLang="ja-JP" sz="1100" b="0" i="0" u="none" strike="noStrike" dirty="0" smtClean="0">
                        <a:solidFill>
                          <a:srgbClr val="000000"/>
                        </a:solidFill>
                        <a:latin typeface="Meiryo UI" pitchFamily="50" charset="-128"/>
                        <a:ea typeface="Meiryo UI" pitchFamily="50" charset="-128"/>
                        <a:cs typeface="Meiryo UI" pitchFamily="50" charset="-128"/>
                      </a:endParaRPr>
                    </a:p>
                  </a:txBody>
                  <a:tcPr marL="97500" marR="97500" marT="46800" marB="46800" anchor="ctr">
                    <a:lnT w="12700" cap="flat" cmpd="sng" algn="ctr">
                      <a:solidFill>
                        <a:schemeClr val="bg1"/>
                      </a:solidFill>
                      <a:prstDash val="solid"/>
                      <a:round/>
                      <a:headEnd type="none" w="med" len="med"/>
                      <a:tailEnd type="none" w="med" len="med"/>
                    </a:lnT>
                  </a:tcPr>
                </a:tc>
                <a:tc>
                  <a:txBody>
                    <a:bodyPr/>
                    <a:lstStyle/>
                    <a:p>
                      <a:pPr marL="0" indent="180000" algn="l" fontAlgn="ctr">
                        <a:lnSpc>
                          <a:spcPct val="100000"/>
                        </a:lnSpc>
                        <a:spcBef>
                          <a:spcPts val="300"/>
                        </a:spcBef>
                        <a:buFont typeface="Arial" pitchFamily="34" charset="0"/>
                        <a:buChar char="•"/>
                      </a:pPr>
                      <a:r>
                        <a:rPr lang="ja-JP" altLang="en-US" sz="1100" u="none" strike="noStrike" dirty="0" smtClean="0">
                          <a:latin typeface="Meiryo UI" pitchFamily="50" charset="-128"/>
                          <a:ea typeface="Meiryo UI" pitchFamily="50" charset="-128"/>
                          <a:cs typeface="Meiryo UI" pitchFamily="50" charset="-128"/>
                        </a:rPr>
                        <a:t>償還に係る公債費の負担割合は、</a:t>
                      </a:r>
                      <a:r>
                        <a:rPr lang="ja-JP" altLang="en-US" sz="1100" u="none" strike="noStrike" dirty="0" smtClean="0">
                          <a:solidFill>
                            <a:schemeClr val="tx1"/>
                          </a:solidFill>
                          <a:latin typeface="Meiryo UI" pitchFamily="50" charset="-128"/>
                          <a:ea typeface="Meiryo UI" pitchFamily="50" charset="-128"/>
                          <a:cs typeface="Meiryo UI" pitchFamily="50" charset="-128"/>
                        </a:rPr>
                        <a:t>特別区</a:t>
                      </a:r>
                      <a:r>
                        <a:rPr lang="en-US" altLang="ja-JP" sz="1100" u="none" strike="noStrike" dirty="0" smtClean="0">
                          <a:solidFill>
                            <a:schemeClr val="tx1"/>
                          </a:solidFill>
                          <a:latin typeface="Meiryo UI" pitchFamily="50" charset="-128"/>
                          <a:ea typeface="Meiryo UI" pitchFamily="50" charset="-128"/>
                          <a:cs typeface="Meiryo UI" pitchFamily="50" charset="-128"/>
                        </a:rPr>
                        <a:t>72%</a:t>
                      </a:r>
                      <a:r>
                        <a:rPr lang="ja-JP" altLang="en-US" sz="1100" u="none" strike="noStrike" dirty="0" err="1" smtClean="0">
                          <a:solidFill>
                            <a:schemeClr val="tx1"/>
                          </a:solidFill>
                          <a:latin typeface="Meiryo UI" pitchFamily="50" charset="-128"/>
                          <a:ea typeface="Meiryo UI" pitchFamily="50" charset="-128"/>
                          <a:cs typeface="Meiryo UI" pitchFamily="50" charset="-128"/>
                        </a:rPr>
                        <a:t>、</a:t>
                      </a:r>
                      <a:r>
                        <a:rPr lang="ja-JP" altLang="en-US" sz="1100" u="none" strike="noStrike" dirty="0" smtClean="0">
                          <a:solidFill>
                            <a:schemeClr val="tx1"/>
                          </a:solidFill>
                          <a:latin typeface="Meiryo UI" pitchFamily="50" charset="-128"/>
                          <a:ea typeface="Meiryo UI" pitchFamily="50" charset="-128"/>
                          <a:cs typeface="Meiryo UI" pitchFamily="50" charset="-128"/>
                        </a:rPr>
                        <a:t>大阪府</a:t>
                      </a:r>
                      <a:r>
                        <a:rPr lang="en-US" altLang="ja-JP" sz="1100" u="none" strike="noStrike" dirty="0" smtClean="0">
                          <a:solidFill>
                            <a:schemeClr val="tx1"/>
                          </a:solidFill>
                          <a:latin typeface="Meiryo UI" pitchFamily="50" charset="-128"/>
                          <a:ea typeface="Meiryo UI" pitchFamily="50" charset="-128"/>
                          <a:cs typeface="Meiryo UI" pitchFamily="50" charset="-128"/>
                        </a:rPr>
                        <a:t>28%</a:t>
                      </a:r>
                    </a:p>
                    <a:p>
                      <a:pPr marL="180000" indent="-180000" algn="l" fontAlgn="ctr">
                        <a:lnSpc>
                          <a:spcPct val="100000"/>
                        </a:lnSpc>
                        <a:spcBef>
                          <a:spcPts val="300"/>
                        </a:spcBef>
                        <a:buFont typeface="Arial" pitchFamily="34" charset="0"/>
                        <a:buChar char="•"/>
                      </a:pPr>
                      <a:r>
                        <a:rPr lang="ja-JP" altLang="en-US" sz="1100" u="none" strike="noStrike" dirty="0" smtClean="0">
                          <a:latin typeface="Meiryo UI" pitchFamily="50" charset="-128"/>
                          <a:ea typeface="Meiryo UI" pitchFamily="50" charset="-128"/>
                          <a:cs typeface="Meiryo UI" pitchFamily="50" charset="-128"/>
                        </a:rPr>
                        <a:t>特別区の負担分については、人口で按分</a:t>
                      </a: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97500" marR="97500" marT="46800" marB="4680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7" name="正方形/長方形 6"/>
          <p:cNvSpPr/>
          <p:nvPr/>
        </p:nvSpPr>
        <p:spPr>
          <a:xfrm>
            <a:off x="-1600" y="5439515"/>
            <a:ext cx="975000" cy="307777"/>
          </a:xfrm>
          <a:prstGeom prst="rect">
            <a:avLst/>
          </a:prstGeom>
        </p:spPr>
        <p:txBody>
          <a:bodyPr wrap="square">
            <a:spAutoFit/>
          </a:bodyPr>
          <a:lstStyle/>
          <a:p>
            <a:r>
              <a:rPr lang="ja-JP" altLang="en-US" sz="1400" b="1" dirty="0" smtClean="0">
                <a:latin typeface="Meiryo UI" pitchFamily="50" charset="-128"/>
                <a:ea typeface="Meiryo UI" pitchFamily="50" charset="-128"/>
                <a:cs typeface="Meiryo UI" pitchFamily="50" charset="-128"/>
              </a:rPr>
              <a:t>［歳出］</a:t>
            </a:r>
            <a:endParaRPr lang="ja-JP" altLang="en-US" sz="1400" b="1" dirty="0">
              <a:latin typeface="Meiryo UI" pitchFamily="50" charset="-128"/>
              <a:ea typeface="Meiryo UI" pitchFamily="50" charset="-128"/>
              <a:cs typeface="Meiryo UI" pitchFamily="50" charset="-128"/>
            </a:endParaRPr>
          </a:p>
        </p:txBody>
      </p:sp>
      <p:sp>
        <p:nvSpPr>
          <p:cNvPr id="10" name="正方形/長方形 9"/>
          <p:cNvSpPr/>
          <p:nvPr/>
        </p:nvSpPr>
        <p:spPr>
          <a:xfrm>
            <a:off x="1770134" y="4168"/>
            <a:ext cx="2723823" cy="369332"/>
          </a:xfrm>
          <a:prstGeom prst="rect">
            <a:avLst/>
          </a:prstGeom>
        </p:spPr>
        <p:txBody>
          <a:bodyPr wrap="none">
            <a:spAutoFit/>
          </a:bodyPr>
          <a:lstStyle/>
          <a:p>
            <a:r>
              <a:rPr lang="ja-JP" altLang="en-US" b="1" dirty="0" smtClean="0">
                <a:latin typeface="Meiryo UI" pitchFamily="50" charset="-128"/>
                <a:ea typeface="Meiryo UI" pitchFamily="50" charset="-128"/>
                <a:cs typeface="Meiryo UI" pitchFamily="50" charset="-128"/>
              </a:rPr>
              <a:t>（１）前提条件（詳細）</a:t>
            </a:r>
            <a:endParaRPr lang="ja-JP" altLang="en-US" b="1" dirty="0">
              <a:latin typeface="Meiryo UI" pitchFamily="50" charset="-128"/>
              <a:ea typeface="Meiryo UI" pitchFamily="50" charset="-128"/>
              <a:cs typeface="Meiryo UI" pitchFamily="50" charset="-128"/>
            </a:endParaRPr>
          </a:p>
        </p:txBody>
      </p:sp>
      <p:sp>
        <p:nvSpPr>
          <p:cNvPr id="11" name="正方形/長方形 27"/>
          <p:cNvSpPr>
            <a:spLocks noChangeArrowheads="1"/>
          </p:cNvSpPr>
          <p:nvPr/>
        </p:nvSpPr>
        <p:spPr bwMode="auto">
          <a:xfrm>
            <a:off x="8874125" y="123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１８</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61561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3957107576"/>
              </p:ext>
            </p:extLst>
          </p:nvPr>
        </p:nvGraphicFramePr>
        <p:xfrm>
          <a:off x="224133" y="877203"/>
          <a:ext cx="9576000" cy="764160"/>
        </p:xfrm>
        <a:graphic>
          <a:graphicData uri="http://schemas.openxmlformats.org/drawingml/2006/table">
            <a:tbl>
              <a:tblPr bandRow="1">
                <a:tableStyleId>{21E4AEA4-8DFA-4A89-87EB-49C32662AFE0}</a:tableStyleId>
              </a:tblPr>
              <a:tblGrid>
                <a:gridCol w="1354216">
                  <a:extLst>
                    <a:ext uri="{9D8B030D-6E8A-4147-A177-3AD203B41FA5}">
                      <a16:colId xmlns:a16="http://schemas.microsoft.com/office/drawing/2014/main" val="20000"/>
                    </a:ext>
                  </a:extLst>
                </a:gridCol>
                <a:gridCol w="8221784">
                  <a:extLst>
                    <a:ext uri="{9D8B030D-6E8A-4147-A177-3AD203B41FA5}">
                      <a16:colId xmlns:a16="http://schemas.microsoft.com/office/drawing/2014/main" val="20001"/>
                    </a:ext>
                  </a:extLst>
                </a:gridCol>
              </a:tblGrid>
              <a:tr h="268661">
                <a:tc>
                  <a:txBody>
                    <a:bodyPr/>
                    <a:lstStyle/>
                    <a:p>
                      <a:pPr marL="0" marR="0" lvl="2" indent="0" algn="l" defTabSz="914400" rtl="0" eaLnBrk="1" fontAlgn="auto" latinLnBrk="0" hangingPunct="1">
                        <a:lnSpc>
                          <a:spcPts val="1600"/>
                        </a:lnSpc>
                        <a:spcBef>
                          <a:spcPts val="0"/>
                        </a:spcBef>
                        <a:spcAft>
                          <a:spcPts val="0"/>
                        </a:spcAft>
                        <a:buClrTx/>
                        <a:buSzTx/>
                        <a:buFontTx/>
                        <a:buNone/>
                        <a:tabLst/>
                        <a:defRPr/>
                      </a:pPr>
                      <a:r>
                        <a:rPr kumimoji="1" lang="ja-JP" altLang="en-US" sz="1100" dirty="0" smtClean="0">
                          <a:solidFill>
                            <a:schemeClr val="tx1"/>
                          </a:solidFill>
                          <a:latin typeface="Meiryo UI" pitchFamily="50" charset="-128"/>
                          <a:ea typeface="Meiryo UI" pitchFamily="50" charset="-128"/>
                          <a:cs typeface="Meiryo UI" pitchFamily="50" charset="-128"/>
                        </a:rPr>
                        <a:t>改革効果額</a:t>
                      </a:r>
                      <a:endParaRPr kumimoji="1" lang="en-US" altLang="ja-JP" sz="1100" dirty="0" smtClean="0">
                        <a:solidFill>
                          <a:schemeClr val="tx1"/>
                        </a:solidFill>
                        <a:latin typeface="Meiryo UI" pitchFamily="50" charset="-128"/>
                        <a:ea typeface="Meiryo UI" pitchFamily="50" charset="-128"/>
                        <a:cs typeface="Meiryo UI" pitchFamily="50" charset="-128"/>
                      </a:endParaRPr>
                    </a:p>
                    <a:p>
                      <a:pPr marL="0" marR="0" lvl="2" indent="0" algn="l" defTabSz="914400" rtl="0" eaLnBrk="1" fontAlgn="auto" latinLnBrk="0" hangingPunct="1">
                        <a:lnSpc>
                          <a:spcPts val="1600"/>
                        </a:lnSpc>
                        <a:spcBef>
                          <a:spcPts val="0"/>
                        </a:spcBef>
                        <a:spcAft>
                          <a:spcPts val="0"/>
                        </a:spcAft>
                        <a:buClrTx/>
                        <a:buSzTx/>
                        <a:buFontTx/>
                        <a:buNone/>
                        <a:tabLst/>
                        <a:defRPr/>
                      </a:pPr>
                      <a:r>
                        <a:rPr kumimoji="1" lang="ja-JP" altLang="en-US" sz="1100" dirty="0" smtClean="0">
                          <a:solidFill>
                            <a:schemeClr val="tx1"/>
                          </a:solidFill>
                          <a:latin typeface="Meiryo UI" pitchFamily="50" charset="-128"/>
                          <a:ea typeface="Meiryo UI" pitchFamily="50" charset="-128"/>
                          <a:cs typeface="Meiryo UI" pitchFamily="50" charset="-128"/>
                        </a:rPr>
                        <a:t>（未反映分）</a:t>
                      </a:r>
                      <a:endParaRPr kumimoji="1" lang="en-US" altLang="ja-JP" sz="1100" dirty="0" smtClean="0">
                        <a:solidFill>
                          <a:schemeClr val="tx1"/>
                        </a:solidFill>
                        <a:latin typeface="Meiryo UI" pitchFamily="50" charset="-128"/>
                        <a:ea typeface="Meiryo UI" pitchFamily="50" charset="-128"/>
                        <a:cs typeface="Meiryo UI" pitchFamily="50" charset="-128"/>
                      </a:endParaRPr>
                    </a:p>
                  </a:txBody>
                  <a:tcPr marL="97500" marR="97500" marT="46800" marB="46800" anchor="ctr"/>
                </a:tc>
                <a:tc>
                  <a:txBody>
                    <a:bodyPr/>
                    <a:lstStyle/>
                    <a:p>
                      <a:pPr marL="180000" indent="-180000" algn="l" fontAlgn="ctr">
                        <a:lnSpc>
                          <a:spcPct val="100000"/>
                        </a:lnSpc>
                        <a:buFont typeface="Arial" pitchFamily="34" charset="0"/>
                        <a:buChar char="•"/>
                      </a:pPr>
                      <a:r>
                        <a:rPr lang="ja-JP" altLang="en-US" sz="1100" u="none" strike="noStrike" dirty="0" smtClean="0">
                          <a:solidFill>
                            <a:schemeClr val="tx1"/>
                          </a:solidFill>
                          <a:latin typeface="Meiryo UI" pitchFamily="50" charset="-128"/>
                          <a:ea typeface="Meiryo UI" pitchFamily="50" charset="-128"/>
                          <a:cs typeface="Meiryo UI" pitchFamily="50" charset="-128"/>
                        </a:rPr>
                        <a:t>大阪市の財政に関する将来推計</a:t>
                      </a:r>
                      <a:r>
                        <a:rPr lang="ja-JP" altLang="en-US" sz="1100" dirty="0" smtClean="0">
                          <a:solidFill>
                            <a:schemeClr val="tx1"/>
                          </a:solidFill>
                          <a:latin typeface="Meiryo UI" pitchFamily="50" charset="-128"/>
                          <a:ea typeface="Meiryo UI" pitchFamily="50" charset="-128"/>
                          <a:cs typeface="Meiryo UI" pitchFamily="50" charset="-128"/>
                        </a:rPr>
                        <a:t>及び「大阪府財政状況に関する中長期試算</a:t>
                      </a:r>
                      <a:r>
                        <a:rPr lang="en-US" altLang="ja-JP" sz="1100" dirty="0" smtClean="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粗い試算</a:t>
                      </a:r>
                      <a:r>
                        <a:rPr lang="en-US" altLang="ja-JP" sz="1100" dirty="0" smtClean="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令和２年２月版」</a:t>
                      </a:r>
                      <a:r>
                        <a:rPr lang="ja-JP" altLang="en-US" sz="1100" u="none" strike="noStrike" dirty="0" smtClean="0">
                          <a:solidFill>
                            <a:schemeClr val="tx1"/>
                          </a:solidFill>
                          <a:latin typeface="Meiryo UI" pitchFamily="50" charset="-128"/>
                          <a:ea typeface="Meiryo UI" pitchFamily="50" charset="-128"/>
                          <a:cs typeface="Meiryo UI" pitchFamily="50" charset="-128"/>
                        </a:rPr>
                        <a:t>において反映されていない効果について、発現時期に応じて計上</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180000" indent="-180000" algn="l" fontAlgn="ctr">
                        <a:lnSpc>
                          <a:spcPct val="100000"/>
                        </a:lnSpc>
                        <a:buFont typeface="Arial" pitchFamily="34" charset="0"/>
                        <a:buChar char="•"/>
                      </a:pPr>
                      <a:r>
                        <a:rPr lang="ja-JP" altLang="en-US" sz="1100" u="none" strike="noStrike" dirty="0" smtClean="0">
                          <a:solidFill>
                            <a:schemeClr val="tx1"/>
                          </a:solidFill>
                          <a:latin typeface="Meiryo UI" pitchFamily="50" charset="-128"/>
                          <a:ea typeface="Meiryo UI" pitchFamily="50" charset="-128"/>
                          <a:cs typeface="Meiryo UI" pitchFamily="50" charset="-128"/>
                        </a:rPr>
                        <a:t>事務の移管先で発現する効果額については、移管先に帰属するものとして計上</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180000" indent="-180000" algn="l" fontAlgn="ctr">
                        <a:lnSpc>
                          <a:spcPct val="100000"/>
                        </a:lnSpc>
                        <a:buFont typeface="Arial" pitchFamily="34" charset="0"/>
                        <a:buChar char="•"/>
                      </a:pPr>
                      <a:r>
                        <a:rPr lang="ja-JP" altLang="en-US" sz="1100" u="none" strike="noStrike" dirty="0" smtClean="0">
                          <a:solidFill>
                            <a:schemeClr val="tx1"/>
                          </a:solidFill>
                          <a:latin typeface="Meiryo UI" pitchFamily="50" charset="-128"/>
                          <a:ea typeface="Meiryo UI" pitchFamily="50" charset="-128"/>
                          <a:cs typeface="Meiryo UI" pitchFamily="50" charset="-128"/>
                        </a:rPr>
                        <a:t>各特別区の効果額は、人口で按分</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txBody>
                  <a:tcPr marL="97500" marR="97500" marT="46800" marB="46800" anchor="ctr"/>
                </a:tc>
                <a:extLst>
                  <a:ext uri="{0D108BD9-81ED-4DB2-BD59-A6C34878D82A}">
                    <a16:rowId xmlns:a16="http://schemas.microsoft.com/office/drawing/2014/main" val="10000"/>
                  </a:ext>
                </a:extLst>
              </a:tr>
            </a:tbl>
          </a:graphicData>
        </a:graphic>
      </p:graphicFrame>
      <p:sp>
        <p:nvSpPr>
          <p:cNvPr id="12" name="正方形/長方形 11"/>
          <p:cNvSpPr/>
          <p:nvPr/>
        </p:nvSpPr>
        <p:spPr>
          <a:xfrm>
            <a:off x="110103" y="610141"/>
            <a:ext cx="2518638" cy="307777"/>
          </a:xfrm>
          <a:prstGeom prst="rect">
            <a:avLst/>
          </a:prstGeom>
        </p:spPr>
        <p:txBody>
          <a:bodyPr wrap="none">
            <a:spAutoFit/>
          </a:bodyPr>
          <a:lstStyle/>
          <a:p>
            <a:r>
              <a:rPr lang="ja-JP" altLang="en-US" sz="1400" b="1" dirty="0" smtClean="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改革</a:t>
            </a:r>
            <a:r>
              <a:rPr lang="ja-JP" altLang="en-US" sz="1400" b="1" dirty="0" smtClean="0">
                <a:latin typeface="Meiryo UI" pitchFamily="50" charset="-128"/>
                <a:ea typeface="Meiryo UI" pitchFamily="50" charset="-128"/>
                <a:cs typeface="Meiryo UI" pitchFamily="50" charset="-128"/>
              </a:rPr>
              <a:t>効果額（未反映分）］</a:t>
            </a:r>
            <a:endParaRPr lang="ja-JP" altLang="en-US" sz="1400" b="1" dirty="0">
              <a:latin typeface="Meiryo UI" pitchFamily="50" charset="-128"/>
              <a:ea typeface="Meiryo UI" pitchFamily="50" charset="-128"/>
              <a:cs typeface="Meiryo UI"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011157309"/>
              </p:ext>
            </p:extLst>
          </p:nvPr>
        </p:nvGraphicFramePr>
        <p:xfrm>
          <a:off x="224133" y="2017853"/>
          <a:ext cx="9576000" cy="596520"/>
        </p:xfrm>
        <a:graphic>
          <a:graphicData uri="http://schemas.openxmlformats.org/drawingml/2006/table">
            <a:tbl>
              <a:tblPr bandRow="1">
                <a:tableStyleId>{21E4AEA4-8DFA-4A89-87EB-49C32662AFE0}</a:tableStyleId>
              </a:tblPr>
              <a:tblGrid>
                <a:gridCol w="1359562">
                  <a:extLst>
                    <a:ext uri="{9D8B030D-6E8A-4147-A177-3AD203B41FA5}">
                      <a16:colId xmlns:a16="http://schemas.microsoft.com/office/drawing/2014/main" val="20000"/>
                    </a:ext>
                  </a:extLst>
                </a:gridCol>
                <a:gridCol w="8216438">
                  <a:extLst>
                    <a:ext uri="{9D8B030D-6E8A-4147-A177-3AD203B41FA5}">
                      <a16:colId xmlns:a16="http://schemas.microsoft.com/office/drawing/2014/main" val="20001"/>
                    </a:ext>
                  </a:extLst>
                </a:gridCol>
              </a:tblGrid>
              <a:tr h="268661">
                <a:tc>
                  <a:txBody>
                    <a:bodyPr/>
                    <a:lstStyle/>
                    <a:p>
                      <a:pPr marL="0" marR="0" lvl="2" indent="0" algn="l" defTabSz="914400" rtl="0" eaLnBrk="1" fontAlgn="auto" latinLnBrk="0" hangingPunct="1">
                        <a:lnSpc>
                          <a:spcPts val="1600"/>
                        </a:lnSpc>
                        <a:spcBef>
                          <a:spcPts val="0"/>
                        </a:spcBef>
                        <a:spcAft>
                          <a:spcPts val="0"/>
                        </a:spcAft>
                        <a:buClrTx/>
                        <a:buSzTx/>
                        <a:buFontTx/>
                        <a:buNone/>
                        <a:tabLst/>
                        <a:defRPr/>
                      </a:pPr>
                      <a:r>
                        <a:rPr kumimoji="1" lang="ja-JP" altLang="en-US" sz="1100" dirty="0" smtClean="0">
                          <a:latin typeface="Meiryo UI" pitchFamily="50" charset="-128"/>
                          <a:ea typeface="Meiryo UI" pitchFamily="50" charset="-128"/>
                          <a:cs typeface="Meiryo UI" pitchFamily="50" charset="-128"/>
                        </a:rPr>
                        <a:t>組織体制の影響額</a:t>
                      </a:r>
                      <a:endParaRPr kumimoji="1" lang="en-US" altLang="ja-JP" sz="1100" dirty="0" smtClean="0">
                        <a:latin typeface="Meiryo UI" pitchFamily="50" charset="-128"/>
                        <a:ea typeface="Meiryo UI" pitchFamily="50" charset="-128"/>
                        <a:cs typeface="Meiryo UI" pitchFamily="50" charset="-128"/>
                      </a:endParaRPr>
                    </a:p>
                    <a:p>
                      <a:pPr marL="0" marR="0" lvl="2" indent="0" algn="l" defTabSz="914400" rtl="0" eaLnBrk="1" fontAlgn="auto" latinLnBrk="0" hangingPunct="1">
                        <a:lnSpc>
                          <a:spcPts val="1600"/>
                        </a:lnSpc>
                        <a:spcBef>
                          <a:spcPts val="0"/>
                        </a:spcBef>
                        <a:spcAft>
                          <a:spcPts val="0"/>
                        </a:spcAft>
                        <a:buClrTx/>
                        <a:buSzTx/>
                        <a:buFontTx/>
                        <a:buNone/>
                        <a:tabLst/>
                        <a:defRPr/>
                      </a:pPr>
                      <a:r>
                        <a:rPr kumimoji="1" lang="ja-JP" altLang="en-US" sz="1100" dirty="0" smtClean="0">
                          <a:latin typeface="Meiryo UI" pitchFamily="50" charset="-128"/>
                          <a:ea typeface="Meiryo UI" pitchFamily="50" charset="-128"/>
                          <a:cs typeface="Meiryo UI" pitchFamily="50" charset="-128"/>
                        </a:rPr>
                        <a:t>（人件費）</a:t>
                      </a:r>
                      <a:endParaRPr kumimoji="1" lang="en-US" altLang="ja-JP" sz="1100" dirty="0" smtClean="0">
                        <a:latin typeface="Meiryo UI" pitchFamily="50" charset="-128"/>
                        <a:ea typeface="Meiryo UI" pitchFamily="50" charset="-128"/>
                        <a:cs typeface="Meiryo UI" pitchFamily="50" charset="-128"/>
                      </a:endParaRPr>
                    </a:p>
                  </a:txBody>
                  <a:tcPr marL="97500" marR="97500" marT="46800" marB="46800" anchor="ctr"/>
                </a:tc>
                <a:tc>
                  <a:txBody>
                    <a:bodyPr/>
                    <a:lstStyle/>
                    <a:p>
                      <a:pPr marL="180000" indent="-180000" algn="l" fontAlgn="ctr">
                        <a:lnSpc>
                          <a:spcPct val="100000"/>
                        </a:lnSpc>
                        <a:buFont typeface="Arial" pitchFamily="34" charset="0"/>
                        <a:buChar char="•"/>
                      </a:pPr>
                      <a:r>
                        <a:rPr lang="ja-JP" altLang="en-US" sz="1100" u="none" strike="noStrike" dirty="0" smtClean="0">
                          <a:latin typeface="Meiryo UI" pitchFamily="50" charset="-128"/>
                          <a:ea typeface="Meiryo UI" pitchFamily="50" charset="-128"/>
                          <a:cs typeface="Meiryo UI" pitchFamily="50" charset="-128"/>
                        </a:rPr>
                        <a:t>職員数の増減に伴う影響額を年次別に試算（大阪市の財政に関する将来推計で見込む職員数の減は除く）</a:t>
                      </a:r>
                      <a:endParaRPr lang="en-US" altLang="ja-JP" sz="1100" u="none" strike="noStrike" dirty="0" smtClean="0">
                        <a:latin typeface="Meiryo UI" pitchFamily="50" charset="-128"/>
                        <a:ea typeface="Meiryo UI" pitchFamily="50" charset="-128"/>
                        <a:cs typeface="Meiryo UI" pitchFamily="50" charset="-128"/>
                      </a:endParaRPr>
                    </a:p>
                    <a:p>
                      <a:pPr marL="180000" indent="-180000" algn="l" fontAlgn="ctr">
                        <a:lnSpc>
                          <a:spcPct val="100000"/>
                        </a:lnSpc>
                        <a:buFont typeface="Arial" pitchFamily="34" charset="0"/>
                        <a:buChar char="•"/>
                      </a:pPr>
                      <a:r>
                        <a:rPr lang="ja-JP" altLang="en-US" sz="1100" u="none" strike="noStrike" dirty="0" smtClean="0">
                          <a:latin typeface="Meiryo UI" pitchFamily="50" charset="-128"/>
                          <a:ea typeface="Meiryo UI" pitchFamily="50" charset="-128"/>
                          <a:cs typeface="Meiryo UI" pitchFamily="50" charset="-128"/>
                        </a:rPr>
                        <a:t>事務の移管先で生じる影響額は、移管先で計上</a:t>
                      </a:r>
                      <a:endParaRPr lang="en-US" altLang="ja-JP" sz="1100" u="none" strike="noStrike" dirty="0" smtClean="0">
                        <a:latin typeface="Meiryo UI" pitchFamily="50" charset="-128"/>
                        <a:ea typeface="Meiryo UI" pitchFamily="50" charset="-128"/>
                        <a:cs typeface="Meiryo UI" pitchFamily="50" charset="-128"/>
                      </a:endParaRPr>
                    </a:p>
                    <a:p>
                      <a:pPr marL="180000" indent="-180000" algn="l" fontAlgn="ctr">
                        <a:lnSpc>
                          <a:spcPct val="100000"/>
                        </a:lnSpc>
                        <a:buFont typeface="Arial" pitchFamily="34" charset="0"/>
                        <a:buChar char="•"/>
                      </a:pPr>
                      <a:r>
                        <a:rPr lang="ja-JP" altLang="en-US" sz="1100" u="none" strike="noStrike" dirty="0" smtClean="0">
                          <a:latin typeface="Meiryo UI" pitchFamily="50" charset="-128"/>
                          <a:ea typeface="Meiryo UI" pitchFamily="50" charset="-128"/>
                          <a:cs typeface="Meiryo UI" pitchFamily="50" charset="-128"/>
                        </a:rPr>
                        <a:t>特別区の体制整備による影響額は、各特別区の職員数で按分、技能労務職の退職不補充による影響額は、各特別区の人口で按分</a:t>
                      </a:r>
                      <a:endParaRPr lang="en-US" altLang="ja-JP" sz="1100" u="none" strike="noStrike" dirty="0" smtClean="0">
                        <a:latin typeface="Meiryo UI" pitchFamily="50" charset="-128"/>
                        <a:ea typeface="Meiryo UI" pitchFamily="50" charset="-128"/>
                        <a:cs typeface="Meiryo UI" pitchFamily="50" charset="-128"/>
                      </a:endParaRPr>
                    </a:p>
                  </a:txBody>
                  <a:tcPr marL="97500" marR="97500" marT="46800" marB="46800" anchor="ctr"/>
                </a:tc>
                <a:extLst>
                  <a:ext uri="{0D108BD9-81ED-4DB2-BD59-A6C34878D82A}">
                    <a16:rowId xmlns:a16="http://schemas.microsoft.com/office/drawing/2014/main" val="10000"/>
                  </a:ext>
                </a:extLst>
              </a:tr>
            </a:tbl>
          </a:graphicData>
        </a:graphic>
      </p:graphicFrame>
      <p:sp>
        <p:nvSpPr>
          <p:cNvPr id="15" name="正方形/長方形 14"/>
          <p:cNvSpPr/>
          <p:nvPr/>
        </p:nvSpPr>
        <p:spPr>
          <a:xfrm>
            <a:off x="110103" y="1756717"/>
            <a:ext cx="1965603" cy="307777"/>
          </a:xfrm>
          <a:prstGeom prst="rect">
            <a:avLst/>
          </a:prstGeom>
        </p:spPr>
        <p:txBody>
          <a:bodyPr wrap="none">
            <a:spAutoFit/>
          </a:bodyPr>
          <a:lstStyle/>
          <a:p>
            <a:r>
              <a:rPr lang="ja-JP" altLang="en-US" sz="1400" b="1" dirty="0" smtClean="0">
                <a:latin typeface="Meiryo UI" pitchFamily="50" charset="-128"/>
                <a:ea typeface="Meiryo UI" pitchFamily="50" charset="-128"/>
                <a:cs typeface="Meiryo UI" pitchFamily="50" charset="-128"/>
              </a:rPr>
              <a:t>［組織体制の影響額］</a:t>
            </a:r>
            <a:endParaRPr lang="ja-JP" altLang="en-US" sz="1400" b="1" dirty="0">
              <a:latin typeface="Meiryo UI" pitchFamily="50" charset="-128"/>
              <a:ea typeface="Meiryo UI" pitchFamily="50" charset="-128"/>
              <a:cs typeface="Meiryo UI"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3483262399"/>
              </p:ext>
            </p:extLst>
          </p:nvPr>
        </p:nvGraphicFramePr>
        <p:xfrm>
          <a:off x="229250" y="2953607"/>
          <a:ext cx="9576000" cy="1771537"/>
        </p:xfrm>
        <a:graphic>
          <a:graphicData uri="http://schemas.openxmlformats.org/drawingml/2006/table">
            <a:tbl>
              <a:tblPr bandRow="1">
                <a:tableStyleId>{21E4AEA4-8DFA-4A89-87EB-49C32662AFE0}</a:tableStyleId>
              </a:tblPr>
              <a:tblGrid>
                <a:gridCol w="1354216">
                  <a:extLst>
                    <a:ext uri="{9D8B030D-6E8A-4147-A177-3AD203B41FA5}">
                      <a16:colId xmlns:a16="http://schemas.microsoft.com/office/drawing/2014/main" val="20000"/>
                    </a:ext>
                  </a:extLst>
                </a:gridCol>
                <a:gridCol w="8221784">
                  <a:extLst>
                    <a:ext uri="{9D8B030D-6E8A-4147-A177-3AD203B41FA5}">
                      <a16:colId xmlns:a16="http://schemas.microsoft.com/office/drawing/2014/main" val="20001"/>
                    </a:ext>
                  </a:extLst>
                </a:gridCol>
              </a:tblGrid>
              <a:tr h="1771537">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設置コスト</a:t>
                      </a:r>
                      <a:endParaRPr kumimoji="0" lang="en-US" altLang="ja-JP"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9060" marR="99060" anchor="ctr" horzOverflow="overflow"/>
                </a:tc>
                <a:tc>
                  <a:txBody>
                    <a:bodyPr/>
                    <a:lstStyle/>
                    <a:p>
                      <a:pPr marL="180000" lvl="2" indent="-180000">
                        <a:buFont typeface="Arial" pitchFamily="34" charset="0"/>
                        <a:buChar char="•"/>
                        <a:defRPr/>
                      </a:pPr>
                      <a:r>
                        <a:rPr lang="ja-JP" altLang="en-US" sz="1100" b="0" u="none" baseline="0" dirty="0" smtClean="0">
                          <a:solidFill>
                            <a:schemeClr val="tx1"/>
                          </a:solidFill>
                          <a:latin typeface="Meiryo UI" pitchFamily="50" charset="-128"/>
                          <a:ea typeface="Meiryo UI" pitchFamily="50" charset="-128"/>
                          <a:cs typeface="Meiryo UI" pitchFamily="50" charset="-128"/>
                        </a:rPr>
                        <a:t>「副首都・大阪にふさわしい大都市制度≪特別区制度（案）≫」（第</a:t>
                      </a:r>
                      <a:r>
                        <a:rPr lang="en-US" altLang="ja-JP" sz="1100" b="0" u="none" baseline="0" dirty="0" smtClean="0">
                          <a:solidFill>
                            <a:schemeClr val="tx1"/>
                          </a:solidFill>
                          <a:latin typeface="Meiryo UI" pitchFamily="50" charset="-128"/>
                          <a:ea typeface="Meiryo UI" pitchFamily="50" charset="-128"/>
                          <a:cs typeface="Meiryo UI" pitchFamily="50" charset="-128"/>
                        </a:rPr>
                        <a:t>35</a:t>
                      </a:r>
                      <a:r>
                        <a:rPr lang="ja-JP" altLang="en-US" sz="1100" b="0" u="none" baseline="0" dirty="0" smtClean="0">
                          <a:solidFill>
                            <a:schemeClr val="tx1"/>
                          </a:solidFill>
                          <a:latin typeface="Meiryo UI" pitchFamily="50" charset="-128"/>
                          <a:ea typeface="Meiryo UI" pitchFamily="50" charset="-128"/>
                          <a:cs typeface="Meiryo UI" pitchFamily="50" charset="-128"/>
                        </a:rPr>
                        <a:t>回大都市制度（特別区設置）協議会資料）の</a:t>
                      </a:r>
                      <a:endParaRPr lang="en-US" altLang="ja-JP" sz="1100" b="0" u="none" baseline="0" dirty="0" smtClean="0">
                        <a:solidFill>
                          <a:schemeClr val="tx1"/>
                        </a:solidFill>
                        <a:latin typeface="Meiryo UI" pitchFamily="50" charset="-128"/>
                        <a:ea typeface="Meiryo UI" pitchFamily="50" charset="-128"/>
                        <a:cs typeface="Meiryo UI" pitchFamily="50" charset="-128"/>
                      </a:endParaRPr>
                    </a:p>
                    <a:p>
                      <a:pPr marL="0" lvl="2" indent="0">
                        <a:buFont typeface="Arial" pitchFamily="34" charset="0"/>
                        <a:buNone/>
                        <a:defRPr/>
                      </a:pPr>
                      <a:r>
                        <a:rPr lang="ja-JP" altLang="en-US" sz="1100" b="0" i="0" u="none" dirty="0" smtClean="0">
                          <a:solidFill>
                            <a:schemeClr val="tx1"/>
                          </a:solidFill>
                          <a:latin typeface="Meiryo UI" pitchFamily="50" charset="-128"/>
                          <a:ea typeface="Meiryo UI" pitchFamily="50" charset="-128"/>
                          <a:cs typeface="Meiryo UI" pitchFamily="50" charset="-128"/>
                        </a:rPr>
                        <a:t>　　</a:t>
                      </a:r>
                      <a:r>
                        <a:rPr lang="ja-JP" altLang="en-US" sz="1100" b="0" u="none" baseline="0" dirty="0" smtClean="0">
                          <a:solidFill>
                            <a:schemeClr val="tx1"/>
                          </a:solidFill>
                          <a:latin typeface="Meiryo UI" pitchFamily="50" charset="-128"/>
                          <a:ea typeface="Meiryo UI" pitchFamily="50" charset="-128"/>
                          <a:cs typeface="Meiryo UI" pitchFamily="50" charset="-128"/>
                        </a:rPr>
                        <a:t>「</a:t>
                      </a:r>
                      <a:r>
                        <a:rPr lang="en-US" altLang="ja-JP" sz="1100" b="0" u="none" baseline="0" dirty="0" smtClean="0">
                          <a:solidFill>
                            <a:schemeClr val="tx1"/>
                          </a:solidFill>
                          <a:latin typeface="Meiryo UI" pitchFamily="50" charset="-128"/>
                          <a:ea typeface="Meiryo UI" pitchFamily="50" charset="-128"/>
                          <a:cs typeface="Meiryo UI" pitchFamily="50" charset="-128"/>
                        </a:rPr>
                        <a:t>13</a:t>
                      </a:r>
                      <a:r>
                        <a:rPr lang="ja-JP" altLang="en-US" sz="1100" b="0" u="none" baseline="0" dirty="0" smtClean="0">
                          <a:solidFill>
                            <a:schemeClr val="tx1"/>
                          </a:solidFill>
                          <a:latin typeface="Meiryo UI" pitchFamily="50" charset="-128"/>
                          <a:ea typeface="Meiryo UI" pitchFamily="50" charset="-128"/>
                          <a:cs typeface="Meiryo UI" pitchFamily="50" charset="-128"/>
                        </a:rPr>
                        <a:t> 特別区設置に伴うコスト」に基づいて算定</a:t>
                      </a:r>
                      <a:endParaRPr lang="en-US" altLang="ja-JP" sz="1100" b="0" u="none" baseline="0" dirty="0" smtClean="0">
                        <a:solidFill>
                          <a:schemeClr val="tx1"/>
                        </a:solidFill>
                        <a:latin typeface="Meiryo UI" pitchFamily="50" charset="-128"/>
                        <a:ea typeface="Meiryo UI" pitchFamily="50" charset="-128"/>
                        <a:cs typeface="Meiryo UI" pitchFamily="50" charset="-128"/>
                      </a:endParaRPr>
                    </a:p>
                    <a:p>
                      <a:pPr marL="180000" lvl="2" indent="-180000">
                        <a:buFont typeface="Arial" pitchFamily="34" charset="0"/>
                        <a:buChar char="•"/>
                        <a:defRPr/>
                      </a:pPr>
                      <a:r>
                        <a:rPr lang="ja-JP" altLang="en-US" sz="1100" b="0" dirty="0" smtClean="0">
                          <a:solidFill>
                            <a:schemeClr val="tx1"/>
                          </a:solidFill>
                          <a:latin typeface="Meiryo UI" pitchFamily="50" charset="-128"/>
                          <a:ea typeface="Meiryo UI" pitchFamily="50" charset="-128"/>
                          <a:cs typeface="Meiryo UI" pitchFamily="50" charset="-128"/>
                        </a:rPr>
                        <a:t>新たに執務室の確保が必要となる対象職員数</a:t>
                      </a:r>
                      <a:r>
                        <a:rPr lang="ja-JP" altLang="en-US" sz="1100" u="none" strike="noStrike" dirty="0" smtClean="0">
                          <a:solidFill>
                            <a:schemeClr val="tx1"/>
                          </a:solidFill>
                          <a:latin typeface="Meiryo UI" pitchFamily="50" charset="-128"/>
                          <a:ea typeface="Meiryo UI" pitchFamily="50" charset="-128"/>
                          <a:cs typeface="Meiryo UI" pitchFamily="50" charset="-128"/>
                        </a:rPr>
                        <a:t>に基づき、特別区と大阪府にそれぞれ計上</a:t>
                      </a:r>
                    </a:p>
                    <a:p>
                      <a:pPr marL="180000" indent="-180000" algn="l" fontAlgn="ctr">
                        <a:lnSpc>
                          <a:spcPct val="100000"/>
                        </a:lnSpc>
                        <a:buFont typeface="Arial" pitchFamily="34" charset="0"/>
                        <a:buChar char="•"/>
                      </a:pPr>
                      <a:r>
                        <a:rPr lang="ja-JP" altLang="en-US" sz="1100" u="none" strike="noStrike" dirty="0" smtClean="0">
                          <a:solidFill>
                            <a:schemeClr val="tx1"/>
                          </a:solidFill>
                          <a:latin typeface="Meiryo UI" pitchFamily="50" charset="-128"/>
                          <a:ea typeface="Meiryo UI" pitchFamily="50" charset="-128"/>
                          <a:cs typeface="Meiryo UI" pitchFamily="50" charset="-128"/>
                        </a:rPr>
                        <a:t>特別区にかかる経費は、以下のとおり算出</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・システム改修経費は人口で按分</a:t>
                      </a: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・庁舎整備経費は、対象職員数から不足執務室面積を算出し、</a:t>
                      </a:r>
                      <a:r>
                        <a:rPr lang="ja-JP" altLang="en-US" sz="1100" u="none" strike="noStrike" baseline="0" dirty="0" smtClean="0">
                          <a:solidFill>
                            <a:schemeClr val="tx1"/>
                          </a:solidFill>
                          <a:latin typeface="Meiryo UI" pitchFamily="50" charset="-128"/>
                          <a:ea typeface="Meiryo UI" pitchFamily="50" charset="-128"/>
                          <a:cs typeface="Meiryo UI" pitchFamily="50" charset="-128"/>
                        </a:rPr>
                        <a:t>当該面積分については現大阪市本庁舎（中之島庁舎）を活用</a:t>
                      </a:r>
                      <a:endParaRPr lang="en-US" altLang="ja-JP" sz="1100" u="none" strike="noStrike" baseline="0" dirty="0" smtClean="0">
                        <a:solidFill>
                          <a:schemeClr val="tx1"/>
                        </a:solidFill>
                        <a:latin typeface="Meiryo UI" pitchFamily="50" charset="-128"/>
                        <a:ea typeface="Meiryo UI" pitchFamily="50" charset="-128"/>
                        <a:cs typeface="Meiryo UI" pitchFamily="50" charset="-128"/>
                      </a:endParaRP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することとして算出</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・起債対象事業は、建設事業債</a:t>
                      </a:r>
                      <a:r>
                        <a:rPr lang="en-US" altLang="ja-JP" sz="1100" u="none" strike="noStrike" dirty="0" smtClean="0">
                          <a:solidFill>
                            <a:schemeClr val="tx1"/>
                          </a:solidFill>
                          <a:latin typeface="Meiryo UI" pitchFamily="50" charset="-128"/>
                          <a:ea typeface="Meiryo UI" pitchFamily="50" charset="-128"/>
                          <a:cs typeface="Meiryo UI" pitchFamily="50" charset="-128"/>
                        </a:rPr>
                        <a:t>75%</a:t>
                      </a:r>
                      <a:r>
                        <a:rPr lang="ja-JP" altLang="en-US" sz="1100" u="none" strike="noStrike" dirty="0" smtClean="0">
                          <a:solidFill>
                            <a:schemeClr val="tx1"/>
                          </a:solidFill>
                          <a:latin typeface="Meiryo UI" pitchFamily="50" charset="-128"/>
                          <a:ea typeface="Meiryo UI" pitchFamily="50" charset="-128"/>
                          <a:cs typeface="Meiryo UI" pitchFamily="50" charset="-128"/>
                        </a:rPr>
                        <a:t>を充当</a:t>
                      </a: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・広報関係経費などその他のイニシャルコストについて、個別の積み上げができない項目は、均等割り等で按分</a:t>
                      </a: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・ランニングコストについて、個別の積み上げができない項目は、人口等で按分</a:t>
                      </a:r>
                    </a:p>
                  </a:txBody>
                  <a:tcPr marL="99060" marR="99060" anchor="ctr" horzOverflow="overflow"/>
                </a:tc>
                <a:extLst>
                  <a:ext uri="{0D108BD9-81ED-4DB2-BD59-A6C34878D82A}">
                    <a16:rowId xmlns:a16="http://schemas.microsoft.com/office/drawing/2014/main" val="10000"/>
                  </a:ext>
                </a:extLst>
              </a:tr>
            </a:tbl>
          </a:graphicData>
        </a:graphic>
      </p:graphicFrame>
      <p:sp>
        <p:nvSpPr>
          <p:cNvPr id="23" name="正方形/長方形 22"/>
          <p:cNvSpPr/>
          <p:nvPr/>
        </p:nvSpPr>
        <p:spPr>
          <a:xfrm>
            <a:off x="114176" y="2690853"/>
            <a:ext cx="1314784" cy="307777"/>
          </a:xfrm>
          <a:prstGeom prst="rect">
            <a:avLst/>
          </a:prstGeom>
        </p:spPr>
        <p:txBody>
          <a:bodyPr wrap="none">
            <a:spAutoFit/>
          </a:bodyPr>
          <a:lstStyle/>
          <a:p>
            <a:r>
              <a:rPr lang="ja-JP" altLang="en-US" sz="1400" b="1" dirty="0" smtClean="0">
                <a:latin typeface="Meiryo UI" pitchFamily="50" charset="-128"/>
                <a:ea typeface="Meiryo UI" pitchFamily="50" charset="-128"/>
                <a:cs typeface="Meiryo UI" pitchFamily="50" charset="-128"/>
              </a:rPr>
              <a:t>［設置コスト］</a:t>
            </a:r>
            <a:endParaRPr lang="ja-JP" altLang="en-US" sz="1400" b="1" dirty="0">
              <a:latin typeface="Meiryo UI" pitchFamily="50" charset="-128"/>
              <a:ea typeface="Meiryo UI" pitchFamily="50" charset="-128"/>
              <a:cs typeface="Meiryo UI" pitchFamily="50" charset="-128"/>
            </a:endParaRPr>
          </a:p>
        </p:txBody>
      </p:sp>
      <p:sp>
        <p:nvSpPr>
          <p:cNvPr id="13" name="正方形/長方形 12"/>
          <p:cNvSpPr>
            <a:spLocks noChangeArrowheads="1"/>
          </p:cNvSpPr>
          <p:nvPr/>
        </p:nvSpPr>
        <p:spPr bwMode="auto">
          <a:xfrm>
            <a:off x="8874125" y="6588317"/>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１９</a:t>
            </a:r>
            <a:endParaRPr lang="ja-JP" altLang="en-US" sz="1100" b="1" dirty="0">
              <a:solidFill>
                <a:srgbClr val="000000"/>
              </a:solidFill>
              <a:latin typeface="Meiryo UI" pitchFamily="50" charset="-128"/>
              <a:ea typeface="Meiryo UI" pitchFamily="50" charset="-128"/>
              <a:cs typeface="Meiryo UI" pitchFamily="50" charset="-128"/>
            </a:endParaRPr>
          </a:p>
        </p:txBody>
      </p:sp>
      <p:graphicFrame>
        <p:nvGraphicFramePr>
          <p:cNvPr id="27" name="Group 21"/>
          <p:cNvGraphicFramePr>
            <a:graphicFrameLocks noGrp="1"/>
          </p:cNvGraphicFramePr>
          <p:nvPr>
            <p:extLst>
              <p:ext uri="{D42A27DB-BD31-4B8C-83A1-F6EECF244321}">
                <p14:modId xmlns:p14="http://schemas.microsoft.com/office/powerpoint/2010/main" val="4242541100"/>
              </p:ext>
            </p:extLst>
          </p:nvPr>
        </p:nvGraphicFramePr>
        <p:xfrm>
          <a:off x="217279" y="5087977"/>
          <a:ext cx="9576000" cy="1432560"/>
        </p:xfrm>
        <a:graphic>
          <a:graphicData uri="http://schemas.openxmlformats.org/drawingml/2006/table">
            <a:tbl>
              <a:tblPr bandRow="1"/>
              <a:tblGrid>
                <a:gridCol w="1348902">
                  <a:extLst>
                    <a:ext uri="{9D8B030D-6E8A-4147-A177-3AD203B41FA5}">
                      <a16:colId xmlns:a16="http://schemas.microsoft.com/office/drawing/2014/main" val="20000"/>
                    </a:ext>
                  </a:extLst>
                </a:gridCol>
                <a:gridCol w="8227098">
                  <a:extLst>
                    <a:ext uri="{9D8B030D-6E8A-4147-A177-3AD203B41FA5}">
                      <a16:colId xmlns:a16="http://schemas.microsoft.com/office/drawing/2014/main" val="20001"/>
                    </a:ext>
                  </a:extLst>
                </a:gridCol>
              </a:tblGrid>
              <a:tr h="380842">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特別区に承継される財政調整基金</a:t>
                      </a:r>
                      <a:endParaRPr kumimoji="0" lang="en-US" altLang="ja-JP"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80000" indent="-180000" algn="l" fontAlgn="ctr">
                        <a:lnSpc>
                          <a:spcPct val="100000"/>
                        </a:lnSpc>
                        <a:buFont typeface="Arial" pitchFamily="34" charset="0"/>
                        <a:buChar char="•"/>
                      </a:pPr>
                      <a:r>
                        <a:rPr lang="ja-JP" altLang="en-US" sz="1100" u="none" strike="noStrike" dirty="0" smtClean="0">
                          <a:solidFill>
                            <a:schemeClr val="tx1"/>
                          </a:solidFill>
                          <a:latin typeface="Meiryo UI" pitchFamily="50" charset="-128"/>
                          <a:ea typeface="Meiryo UI" pitchFamily="50" charset="-128"/>
                          <a:cs typeface="Meiryo UI" pitchFamily="50" charset="-128"/>
                        </a:rPr>
                        <a:t>特別区に承継される財政調整基金の額は、以下のとおり算出した</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・市「粗い試算」に示されている（参考）財政調整基金残高</a:t>
                      </a:r>
                      <a:r>
                        <a:rPr lang="en-US" altLang="ja-JP" sz="1100" u="none" strike="noStrike" dirty="0" smtClean="0">
                          <a:solidFill>
                            <a:schemeClr val="tx1"/>
                          </a:solidFill>
                          <a:latin typeface="Meiryo UI" pitchFamily="50" charset="-128"/>
                          <a:ea typeface="Meiryo UI" pitchFamily="50" charset="-128"/>
                          <a:cs typeface="Meiryo UI" pitchFamily="50" charset="-128"/>
                        </a:rPr>
                        <a:t>1,300</a:t>
                      </a:r>
                      <a:r>
                        <a:rPr lang="ja-JP" altLang="en-US" sz="1100" u="none" strike="noStrike" dirty="0" smtClean="0">
                          <a:solidFill>
                            <a:schemeClr val="tx1"/>
                          </a:solidFill>
                          <a:latin typeface="Meiryo UI" pitchFamily="50" charset="-128"/>
                          <a:ea typeface="Meiryo UI" pitchFamily="50" charset="-128"/>
                          <a:cs typeface="Meiryo UI" pitchFamily="50" charset="-128"/>
                        </a:rPr>
                        <a:t>億円</a:t>
                      </a: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a:t>
                      </a:r>
                      <a:r>
                        <a:rPr lang="en-US" altLang="ja-JP" sz="1100" u="none" strike="noStrike" dirty="0" smtClean="0">
                          <a:solidFill>
                            <a:schemeClr val="tx1"/>
                          </a:solidFill>
                          <a:latin typeface="Meiryo UI" pitchFamily="50" charset="-128"/>
                          <a:ea typeface="Meiryo UI" pitchFamily="50" charset="-128"/>
                          <a:cs typeface="Meiryo UI" pitchFamily="50" charset="-128"/>
                        </a:rPr>
                        <a:t>R2</a:t>
                      </a:r>
                      <a:r>
                        <a:rPr lang="ja-JP" altLang="en-US" sz="1100" u="none" strike="noStrike" dirty="0" smtClean="0">
                          <a:solidFill>
                            <a:schemeClr val="tx1"/>
                          </a:solidFill>
                          <a:latin typeface="Meiryo UI" pitchFamily="50" charset="-128"/>
                          <a:ea typeface="Meiryo UI" pitchFamily="50" charset="-128"/>
                          <a:cs typeface="Meiryo UI" pitchFamily="50" charset="-128"/>
                        </a:rPr>
                        <a:t>年度末、弁天町駅前開発土地信託事業への対応分</a:t>
                      </a:r>
                      <a:r>
                        <a:rPr lang="en-US" altLang="ja-JP" sz="1100" u="none" strike="noStrike" dirty="0" smtClean="0">
                          <a:solidFill>
                            <a:schemeClr val="tx1"/>
                          </a:solidFill>
                          <a:latin typeface="Meiryo UI" pitchFamily="50" charset="-128"/>
                          <a:ea typeface="Meiryo UI" pitchFamily="50" charset="-128"/>
                          <a:cs typeface="Meiryo UI" pitchFamily="50" charset="-128"/>
                        </a:rPr>
                        <a:t>191</a:t>
                      </a:r>
                      <a:r>
                        <a:rPr lang="ja-JP" altLang="en-US" sz="1100" u="none" strike="noStrike" dirty="0" smtClean="0">
                          <a:solidFill>
                            <a:schemeClr val="tx1"/>
                          </a:solidFill>
                          <a:latin typeface="Meiryo UI" pitchFamily="50" charset="-128"/>
                          <a:ea typeface="Meiryo UI" pitchFamily="50" charset="-128"/>
                          <a:cs typeface="Meiryo UI" pitchFamily="50" charset="-128"/>
                        </a:rPr>
                        <a:t>億円を除く）を反映</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a:t>
                      </a:r>
                      <a:r>
                        <a:rPr lang="en-US" altLang="ja-JP" sz="1100" u="none" strike="noStrike" baseline="0" dirty="0" smtClean="0">
                          <a:solidFill>
                            <a:schemeClr val="tx1"/>
                          </a:solidFill>
                          <a:latin typeface="Meiryo UI" pitchFamily="50" charset="-128"/>
                          <a:ea typeface="Meiryo UI" pitchFamily="50" charset="-128"/>
                          <a:cs typeface="Meiryo UI" pitchFamily="50" charset="-128"/>
                        </a:rPr>
                        <a:t>R3</a:t>
                      </a:r>
                      <a:r>
                        <a:rPr lang="ja-JP" altLang="en-US" sz="1100" u="none" strike="noStrike" baseline="0" dirty="0" smtClean="0">
                          <a:solidFill>
                            <a:schemeClr val="tx1"/>
                          </a:solidFill>
                          <a:latin typeface="Meiryo UI" pitchFamily="50" charset="-128"/>
                          <a:ea typeface="Meiryo UI" pitchFamily="50" charset="-128"/>
                          <a:cs typeface="Meiryo UI" pitchFamily="50" charset="-128"/>
                        </a:rPr>
                        <a:t>年度～</a:t>
                      </a:r>
                      <a:r>
                        <a:rPr lang="en-US" altLang="ja-JP" sz="1100" u="none" strike="noStrike" baseline="0" dirty="0" smtClean="0">
                          <a:solidFill>
                            <a:schemeClr val="tx1"/>
                          </a:solidFill>
                          <a:latin typeface="Meiryo UI" pitchFamily="50" charset="-128"/>
                          <a:ea typeface="Meiryo UI" pitchFamily="50" charset="-128"/>
                          <a:cs typeface="Meiryo UI" pitchFamily="50" charset="-128"/>
                        </a:rPr>
                        <a:t>R6</a:t>
                      </a:r>
                      <a:r>
                        <a:rPr lang="ja-JP" altLang="en-US" sz="1100" u="none" strike="noStrike" baseline="0" dirty="0" smtClean="0">
                          <a:solidFill>
                            <a:schemeClr val="tx1"/>
                          </a:solidFill>
                          <a:latin typeface="Meiryo UI" pitchFamily="50" charset="-128"/>
                          <a:ea typeface="Meiryo UI" pitchFamily="50" charset="-128"/>
                          <a:cs typeface="Meiryo UI" pitchFamily="50" charset="-128"/>
                        </a:rPr>
                        <a:t>年度</a:t>
                      </a:r>
                      <a:r>
                        <a:rPr lang="ja-JP" altLang="en-US" sz="1100" u="none" strike="noStrike" dirty="0" smtClean="0">
                          <a:solidFill>
                            <a:schemeClr val="tx1"/>
                          </a:solidFill>
                          <a:latin typeface="Meiryo UI" pitchFamily="50" charset="-128"/>
                          <a:ea typeface="Meiryo UI" pitchFamily="50" charset="-128"/>
                          <a:cs typeface="Meiryo UI" pitchFamily="50" charset="-128"/>
                        </a:rPr>
                        <a:t>の大阪市の財政に関する将来推計による財政収支不足額（</a:t>
                      </a:r>
                      <a:r>
                        <a:rPr lang="ja-JP" altLang="en-US" sz="1100" u="none" strike="noStrike" baseline="0" dirty="0" smtClean="0">
                          <a:solidFill>
                            <a:schemeClr val="tx1"/>
                          </a:solidFill>
                          <a:latin typeface="Meiryo UI" pitchFamily="50" charset="-128"/>
                          <a:ea typeface="Meiryo UI" pitchFamily="50" charset="-128"/>
                          <a:cs typeface="Meiryo UI" pitchFamily="50" charset="-128"/>
                        </a:rPr>
                        <a:t>▲</a:t>
                      </a:r>
                      <a:r>
                        <a:rPr lang="en-US" altLang="ja-JP" sz="1100" u="none" strike="noStrike" baseline="0" dirty="0" smtClean="0">
                          <a:solidFill>
                            <a:schemeClr val="tx1"/>
                          </a:solidFill>
                          <a:latin typeface="Meiryo UI" pitchFamily="50" charset="-128"/>
                          <a:ea typeface="Meiryo UI" pitchFamily="50" charset="-128"/>
                          <a:cs typeface="Meiryo UI" pitchFamily="50" charset="-128"/>
                        </a:rPr>
                        <a:t>311</a:t>
                      </a:r>
                      <a:r>
                        <a:rPr lang="ja-JP" altLang="en-US" sz="1100" u="none" strike="noStrike" dirty="0" smtClean="0">
                          <a:solidFill>
                            <a:schemeClr val="tx1"/>
                          </a:solidFill>
                          <a:latin typeface="Meiryo UI" pitchFamily="50" charset="-128"/>
                          <a:ea typeface="Meiryo UI" pitchFamily="50" charset="-128"/>
                          <a:cs typeface="Meiryo UI" pitchFamily="50" charset="-128"/>
                        </a:rPr>
                        <a:t>億円）を反映</a:t>
                      </a:r>
                      <a:r>
                        <a:rPr lang="en-US" altLang="ja-JP" sz="1100" u="none" strike="noStrike" dirty="0" smtClean="0">
                          <a:solidFill>
                            <a:schemeClr val="tx1"/>
                          </a:solidFill>
                          <a:latin typeface="Meiryo UI" pitchFamily="50" charset="-128"/>
                          <a:ea typeface="Meiryo UI" pitchFamily="50" charset="-128"/>
                          <a:cs typeface="Meiryo UI" pitchFamily="50" charset="-128"/>
                        </a:rPr>
                        <a:t/>
                      </a:r>
                      <a:br>
                        <a:rPr lang="en-US" altLang="ja-JP" sz="1100" u="none" strike="noStrike" dirty="0" smtClean="0">
                          <a:solidFill>
                            <a:schemeClr val="tx1"/>
                          </a:solidFill>
                          <a:latin typeface="Meiryo UI" pitchFamily="50" charset="-128"/>
                          <a:ea typeface="Meiryo UI" pitchFamily="50" charset="-128"/>
                          <a:cs typeface="Meiryo UI" pitchFamily="50" charset="-128"/>
                        </a:rPr>
                      </a:br>
                      <a:r>
                        <a:rPr lang="ja-JP" altLang="en-US" sz="1100" u="none" strike="noStrike" dirty="0" smtClean="0">
                          <a:solidFill>
                            <a:schemeClr val="tx1"/>
                          </a:solidFill>
                          <a:latin typeface="Meiryo UI" pitchFamily="50" charset="-128"/>
                          <a:ea typeface="Meiryo UI" pitchFamily="50" charset="-128"/>
                          <a:cs typeface="Meiryo UI" pitchFamily="50" charset="-128"/>
                        </a:rPr>
                        <a:t>　　　・市立高校の大阪府への移管 </a:t>
                      </a:r>
                      <a:r>
                        <a:rPr lang="en-US" altLang="ja-JP" sz="1100" u="none" strike="noStrike" dirty="0" smtClean="0">
                          <a:solidFill>
                            <a:schemeClr val="tx1"/>
                          </a:solidFill>
                          <a:latin typeface="Meiryo UI" pitchFamily="50" charset="-128"/>
                          <a:ea typeface="Meiryo UI" pitchFamily="50" charset="-128"/>
                          <a:cs typeface="Meiryo UI" pitchFamily="50" charset="-128"/>
                        </a:rPr>
                        <a:t>(+51</a:t>
                      </a:r>
                      <a:r>
                        <a:rPr lang="ja-JP" altLang="en-US" sz="1100" u="none" strike="noStrike" dirty="0" smtClean="0">
                          <a:solidFill>
                            <a:schemeClr val="tx1"/>
                          </a:solidFill>
                          <a:latin typeface="Meiryo UI" pitchFamily="50" charset="-128"/>
                          <a:ea typeface="Meiryo UI" pitchFamily="50" charset="-128"/>
                          <a:cs typeface="Meiryo UI" pitchFamily="50" charset="-128"/>
                        </a:rPr>
                        <a:t>億円</a:t>
                      </a:r>
                      <a:r>
                        <a:rPr lang="ja-JP" altLang="en-US" sz="1100" u="none" strike="noStrike" baseline="0" dirty="0" smtClean="0">
                          <a:solidFill>
                            <a:schemeClr val="tx1"/>
                          </a:solidFill>
                          <a:latin typeface="Meiryo UI" pitchFamily="50" charset="-128"/>
                          <a:ea typeface="Meiryo UI" pitchFamily="50" charset="-128"/>
                          <a:cs typeface="Meiryo UI" pitchFamily="50" charset="-128"/>
                        </a:rPr>
                        <a:t> </a:t>
                      </a:r>
                      <a:r>
                        <a:rPr lang="en-US" altLang="ja-JP" sz="1100" u="none" strike="noStrike" dirty="0" smtClean="0">
                          <a:solidFill>
                            <a:schemeClr val="tx1"/>
                          </a:solidFill>
                          <a:latin typeface="Meiryo UI" pitchFamily="50" charset="-128"/>
                          <a:ea typeface="Meiryo UI" pitchFamily="50" charset="-128"/>
                          <a:cs typeface="Meiryo UI" pitchFamily="50" charset="-128"/>
                        </a:rPr>
                        <a:t>R4</a:t>
                      </a:r>
                      <a:r>
                        <a:rPr lang="ja-JP" altLang="en-US" sz="1100" u="none" strike="noStrike" dirty="0" smtClean="0">
                          <a:solidFill>
                            <a:schemeClr val="tx1"/>
                          </a:solidFill>
                          <a:latin typeface="Meiryo UI" pitchFamily="50" charset="-128"/>
                          <a:ea typeface="Meiryo UI" pitchFamily="50" charset="-128"/>
                          <a:cs typeface="Meiryo UI" pitchFamily="50" charset="-128"/>
                        </a:rPr>
                        <a:t>年度～</a:t>
                      </a:r>
                      <a:r>
                        <a:rPr lang="en-US" altLang="ja-JP" sz="1100" u="none" strike="noStrike" dirty="0" smtClean="0">
                          <a:solidFill>
                            <a:schemeClr val="tx1"/>
                          </a:solidFill>
                          <a:latin typeface="Meiryo UI" pitchFamily="50" charset="-128"/>
                          <a:ea typeface="Meiryo UI" pitchFamily="50" charset="-128"/>
                          <a:cs typeface="Meiryo UI" pitchFamily="50" charset="-128"/>
                        </a:rPr>
                        <a:t>R6</a:t>
                      </a:r>
                      <a:r>
                        <a:rPr lang="ja-JP" altLang="en-US" sz="1100" u="none" strike="noStrike" dirty="0" smtClean="0">
                          <a:solidFill>
                            <a:schemeClr val="tx1"/>
                          </a:solidFill>
                          <a:latin typeface="Meiryo UI" pitchFamily="50" charset="-128"/>
                          <a:ea typeface="Meiryo UI" pitchFamily="50" charset="-128"/>
                          <a:cs typeface="Meiryo UI" pitchFamily="50" charset="-128"/>
                        </a:rPr>
                        <a:t>年度）及び万博会場建設費（大阪市負担分）のうち特別区設置後に</a:t>
                      </a:r>
                      <a:r>
                        <a:rPr lang="en-US" altLang="ja-JP" sz="1100" u="none" strike="noStrike" dirty="0" smtClean="0">
                          <a:solidFill>
                            <a:schemeClr val="tx1"/>
                          </a:solidFill>
                          <a:latin typeface="Meiryo UI" pitchFamily="50" charset="-128"/>
                          <a:ea typeface="Meiryo UI" pitchFamily="50" charset="-128"/>
                          <a:cs typeface="Meiryo UI" pitchFamily="50" charset="-128"/>
                        </a:rPr>
                        <a:t/>
                      </a:r>
                      <a:br>
                        <a:rPr lang="en-US" altLang="ja-JP" sz="1100" u="none" strike="noStrike" dirty="0" smtClean="0">
                          <a:solidFill>
                            <a:schemeClr val="tx1"/>
                          </a:solidFill>
                          <a:latin typeface="Meiryo UI" pitchFamily="50" charset="-128"/>
                          <a:ea typeface="Meiryo UI" pitchFamily="50" charset="-128"/>
                          <a:cs typeface="Meiryo UI" pitchFamily="50" charset="-128"/>
                        </a:rPr>
                      </a:br>
                      <a:r>
                        <a:rPr lang="ja-JP" altLang="en-US" sz="1100" u="none" strike="noStrike" dirty="0" smtClean="0">
                          <a:solidFill>
                            <a:schemeClr val="tx1"/>
                          </a:solidFill>
                          <a:latin typeface="Meiryo UI" pitchFamily="50" charset="-128"/>
                          <a:ea typeface="Meiryo UI" pitchFamily="50" charset="-128"/>
                          <a:cs typeface="Meiryo UI" pitchFamily="50" charset="-128"/>
                        </a:rPr>
                        <a:t>　　　　生じる額として、大阪府に基金として承継することによる影響額（▲</a:t>
                      </a:r>
                      <a:r>
                        <a:rPr lang="en-US" altLang="ja-JP" sz="1100" u="none" strike="noStrike" dirty="0" smtClean="0">
                          <a:solidFill>
                            <a:schemeClr val="tx1"/>
                          </a:solidFill>
                          <a:latin typeface="Meiryo UI" pitchFamily="50" charset="-128"/>
                          <a:ea typeface="Meiryo UI" pitchFamily="50" charset="-128"/>
                          <a:cs typeface="Meiryo UI" pitchFamily="50" charset="-128"/>
                        </a:rPr>
                        <a:t>39</a:t>
                      </a:r>
                      <a:r>
                        <a:rPr lang="ja-JP" altLang="en-US" sz="1100" u="none" strike="noStrike" dirty="0" smtClean="0">
                          <a:solidFill>
                            <a:schemeClr val="tx1"/>
                          </a:solidFill>
                          <a:latin typeface="Meiryo UI" pitchFamily="50" charset="-128"/>
                          <a:ea typeface="Meiryo UI" pitchFamily="50" charset="-128"/>
                          <a:cs typeface="Meiryo UI" pitchFamily="50" charset="-128"/>
                        </a:rPr>
                        <a:t>億円）を反映</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a:t>
                      </a:r>
                      <a:r>
                        <a:rPr lang="en-US" altLang="ja-JP" sz="1100" u="none" strike="noStrike" dirty="0" smtClean="0">
                          <a:solidFill>
                            <a:schemeClr val="tx1"/>
                          </a:solidFill>
                          <a:latin typeface="Meiryo UI" pitchFamily="50" charset="-128"/>
                          <a:ea typeface="Meiryo UI" pitchFamily="50" charset="-128"/>
                          <a:cs typeface="Meiryo UI" pitchFamily="50" charset="-128"/>
                        </a:rPr>
                        <a:t>R3</a:t>
                      </a:r>
                      <a:r>
                        <a:rPr lang="ja-JP" altLang="en-US" sz="1100" u="none" strike="noStrike" dirty="0" smtClean="0">
                          <a:solidFill>
                            <a:schemeClr val="tx1"/>
                          </a:solidFill>
                          <a:latin typeface="Meiryo UI" pitchFamily="50" charset="-128"/>
                          <a:ea typeface="Meiryo UI" pitchFamily="50" charset="-128"/>
                          <a:cs typeface="Meiryo UI" pitchFamily="50" charset="-128"/>
                        </a:rPr>
                        <a:t>年度～</a:t>
                      </a:r>
                      <a:r>
                        <a:rPr lang="en-US" altLang="ja-JP" sz="1100" u="none" strike="noStrike" dirty="0" smtClean="0">
                          <a:solidFill>
                            <a:schemeClr val="tx1"/>
                          </a:solidFill>
                          <a:latin typeface="Meiryo UI" pitchFamily="50" charset="-128"/>
                          <a:ea typeface="Meiryo UI" pitchFamily="50" charset="-128"/>
                          <a:cs typeface="Meiryo UI" pitchFamily="50" charset="-128"/>
                        </a:rPr>
                        <a:t>R6</a:t>
                      </a:r>
                      <a:r>
                        <a:rPr lang="ja-JP" altLang="en-US" sz="1100" u="none" strike="noStrike" dirty="0" smtClean="0">
                          <a:solidFill>
                            <a:schemeClr val="tx1"/>
                          </a:solidFill>
                          <a:latin typeface="Meiryo UI" pitchFamily="50" charset="-128"/>
                          <a:ea typeface="Meiryo UI" pitchFamily="50" charset="-128"/>
                          <a:cs typeface="Meiryo UI" pitchFamily="50" charset="-128"/>
                        </a:rPr>
                        <a:t>年度の改革効果額</a:t>
                      </a:r>
                      <a:r>
                        <a:rPr lang="en-US" altLang="ja-JP" sz="1100" u="none" strike="noStrike" dirty="0" smtClean="0">
                          <a:solidFill>
                            <a:schemeClr val="tx1"/>
                          </a:solidFill>
                          <a:latin typeface="Meiryo UI" pitchFamily="50" charset="-128"/>
                          <a:ea typeface="Meiryo UI" pitchFamily="50" charset="-128"/>
                          <a:cs typeface="Meiryo UI" pitchFamily="50" charset="-128"/>
                        </a:rPr>
                        <a:t>(</a:t>
                      </a:r>
                      <a:r>
                        <a:rPr lang="ja-JP" altLang="en-US" sz="1100" u="none" strike="noStrike" dirty="0" smtClean="0">
                          <a:solidFill>
                            <a:schemeClr val="tx1"/>
                          </a:solidFill>
                          <a:latin typeface="Meiryo UI" pitchFamily="50" charset="-128"/>
                          <a:ea typeface="Meiryo UI" pitchFamily="50" charset="-128"/>
                          <a:cs typeface="Meiryo UI" pitchFamily="50" charset="-128"/>
                        </a:rPr>
                        <a:t>未反映分</a:t>
                      </a:r>
                      <a:r>
                        <a:rPr lang="en-US" altLang="ja-JP" sz="1100" u="none" strike="noStrike" dirty="0" smtClean="0">
                          <a:solidFill>
                            <a:schemeClr val="tx1"/>
                          </a:solidFill>
                          <a:latin typeface="Meiryo UI" pitchFamily="50" charset="-128"/>
                          <a:ea typeface="Meiryo UI" pitchFamily="50" charset="-128"/>
                          <a:cs typeface="Meiryo UI" pitchFamily="50" charset="-128"/>
                        </a:rPr>
                        <a:t>)</a:t>
                      </a:r>
                      <a:r>
                        <a:rPr lang="ja-JP" altLang="en-US" sz="1100" u="none" strike="noStrike" dirty="0" err="1" smtClean="0">
                          <a:solidFill>
                            <a:schemeClr val="tx1"/>
                          </a:solidFill>
                          <a:latin typeface="Meiryo UI" pitchFamily="50" charset="-128"/>
                          <a:ea typeface="Meiryo UI" pitchFamily="50" charset="-128"/>
                          <a:cs typeface="Meiryo UI" pitchFamily="50" charset="-128"/>
                        </a:rPr>
                        <a:t>、</a:t>
                      </a:r>
                      <a:r>
                        <a:rPr lang="ja-JP" altLang="en-US" sz="1100" u="none" strike="noStrike" dirty="0" smtClean="0">
                          <a:solidFill>
                            <a:schemeClr val="tx1"/>
                          </a:solidFill>
                          <a:latin typeface="Meiryo UI" pitchFamily="50" charset="-128"/>
                          <a:ea typeface="Meiryo UI" pitchFamily="50" charset="-128"/>
                          <a:cs typeface="Meiryo UI" pitchFamily="50" charset="-128"/>
                        </a:rPr>
                        <a:t>組織体制の影響額、設置コスト（▲</a:t>
                      </a:r>
                      <a:r>
                        <a:rPr lang="en-US" altLang="ja-JP" sz="1100" u="none" strike="noStrike" dirty="0" smtClean="0">
                          <a:solidFill>
                            <a:schemeClr val="tx1"/>
                          </a:solidFill>
                          <a:latin typeface="Meiryo UI" pitchFamily="50" charset="-128"/>
                          <a:ea typeface="Meiryo UI" pitchFamily="50" charset="-128"/>
                          <a:cs typeface="Meiryo UI" pitchFamily="50" charset="-128"/>
                        </a:rPr>
                        <a:t>42</a:t>
                      </a:r>
                      <a:r>
                        <a:rPr lang="ja-JP" altLang="en-US" sz="1100" u="none" strike="noStrike" dirty="0" smtClean="0">
                          <a:solidFill>
                            <a:schemeClr val="tx1"/>
                          </a:solidFill>
                          <a:latin typeface="Meiryo UI" pitchFamily="50" charset="-128"/>
                          <a:ea typeface="Meiryo UI" pitchFamily="50" charset="-128"/>
                          <a:cs typeface="Meiryo UI" pitchFamily="50" charset="-128"/>
                        </a:rPr>
                        <a:t>億円）を反映</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・大阪府に承継する財務リスク（損失補償）の引当財源（大阪府で管理）　</a:t>
                      </a:r>
                      <a:r>
                        <a:rPr lang="ja-JP" altLang="en-US" sz="1100" u="none" strike="noStrike" baseline="0" dirty="0" smtClean="0">
                          <a:solidFill>
                            <a:schemeClr val="tx1"/>
                          </a:solidFill>
                          <a:latin typeface="Meiryo UI" pitchFamily="50" charset="-128"/>
                          <a:ea typeface="Meiryo UI" pitchFamily="50" charset="-128"/>
                          <a:cs typeface="Meiryo UI" pitchFamily="50" charset="-128"/>
                        </a:rPr>
                        <a:t>▲</a:t>
                      </a:r>
                      <a:r>
                        <a:rPr lang="en-US" altLang="ja-JP" sz="1100" u="none" strike="noStrike" baseline="0" dirty="0" smtClean="0">
                          <a:solidFill>
                            <a:schemeClr val="tx1"/>
                          </a:solidFill>
                          <a:latin typeface="Meiryo UI" pitchFamily="50" charset="-128"/>
                          <a:ea typeface="Meiryo UI" pitchFamily="50" charset="-128"/>
                          <a:cs typeface="Meiryo UI" pitchFamily="50" charset="-128"/>
                        </a:rPr>
                        <a:t>185</a:t>
                      </a:r>
                      <a:r>
                        <a:rPr lang="ja-JP" altLang="en-US" sz="1100" u="none" strike="noStrike" dirty="0" smtClean="0">
                          <a:solidFill>
                            <a:schemeClr val="tx1"/>
                          </a:solidFill>
                          <a:latin typeface="Meiryo UI" pitchFamily="50" charset="-128"/>
                          <a:ea typeface="Meiryo UI" pitchFamily="50" charset="-128"/>
                          <a:cs typeface="Meiryo UI" pitchFamily="50" charset="-128"/>
                        </a:rPr>
                        <a:t>億円　を反映</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0"/>
                  </a:ext>
                </a:extLst>
              </a:tr>
            </a:tbl>
          </a:graphicData>
        </a:graphic>
      </p:graphicFrame>
      <p:sp>
        <p:nvSpPr>
          <p:cNvPr id="28" name="正方形/長方形 27"/>
          <p:cNvSpPr/>
          <p:nvPr/>
        </p:nvSpPr>
        <p:spPr>
          <a:xfrm>
            <a:off x="133059" y="4814896"/>
            <a:ext cx="3193503" cy="307777"/>
          </a:xfrm>
          <a:prstGeom prst="rect">
            <a:avLst/>
          </a:prstGeom>
        </p:spPr>
        <p:txBody>
          <a:bodyPr wrap="none">
            <a:spAutoFit/>
          </a:bodyPr>
          <a:lstStyle/>
          <a:p>
            <a:r>
              <a:rPr lang="ja-JP" altLang="en-US" sz="1400" b="1" dirty="0" smtClean="0">
                <a:latin typeface="Meiryo UI" pitchFamily="50" charset="-128"/>
                <a:ea typeface="Meiryo UI" pitchFamily="50" charset="-128"/>
                <a:cs typeface="Meiryo UI" pitchFamily="50" charset="-128"/>
              </a:rPr>
              <a:t>［特別区に承継される財政調整基金］</a:t>
            </a:r>
            <a:endParaRPr lang="ja-JP" altLang="en-US" sz="14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329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3883390247"/>
              </p:ext>
            </p:extLst>
          </p:nvPr>
        </p:nvGraphicFramePr>
        <p:xfrm>
          <a:off x="5457056" y="1471986"/>
          <a:ext cx="3960000" cy="5328000"/>
        </p:xfrm>
        <a:graphic>
          <a:graphicData uri="http://schemas.openxmlformats.org/drawingml/2006/table">
            <a:tbl>
              <a:tblPr>
                <a:tableStyleId>{5C22544A-7EE6-4342-B048-85BDC9FD1C3A}</a:tableStyleId>
              </a:tblPr>
              <a:tblGrid>
                <a:gridCol w="97200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tblGrid>
              <a:tr h="324000">
                <a:tc rowSpan="2">
                  <a:txBody>
                    <a:bodyPr/>
                    <a:lstStyle/>
                    <a:p>
                      <a:pPr algn="r" rtl="0" fontAlgn="ctr"/>
                      <a:r>
                        <a:rPr lang="en-US" altLang="ja-JP"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7,602</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7,102</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21,846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1"/>
                  </a:ext>
                </a:extLst>
              </a:tr>
              <a:tr h="324000">
                <a:tc rowSpan="2">
                  <a:txBody>
                    <a:bodyPr/>
                    <a:lstStyle/>
                    <a:p>
                      <a:pPr algn="r" rtl="0" fontAlgn="ctr"/>
                      <a:r>
                        <a:rPr lang="en-US" altLang="ja-JP"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2,904</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2,904</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3"/>
                  </a:ext>
                </a:extLst>
              </a:tr>
              <a:tr h="324000">
                <a:tc rowSpan="2">
                  <a:txBody>
                    <a:bodyPr/>
                    <a:lstStyle/>
                    <a:p>
                      <a:pPr algn="r" rtl="0" fontAlgn="ctr"/>
                      <a:r>
                        <a:rPr lang="en-US" altLang="ja-JP"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1,288</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1,288</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1,919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5"/>
                  </a:ext>
                </a:extLst>
              </a:tr>
              <a:tr h="324000">
                <a:tc rowSpan="2">
                  <a:txBody>
                    <a:bodyPr/>
                    <a:lstStyle/>
                    <a:p>
                      <a:pPr algn="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7"/>
                  </a:ext>
                </a:extLst>
              </a:tr>
              <a:tr h="324000">
                <a:tc rowSpan="2">
                  <a:txBody>
                    <a:bodyPr/>
                    <a:lstStyle/>
                    <a:p>
                      <a:pPr algn="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111</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2,223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9"/>
                  </a:ext>
                </a:extLst>
              </a:tr>
              <a:tr h="396000">
                <a:tc rowSpan="2">
                  <a:txBody>
                    <a:bodyPr/>
                    <a:lstStyle/>
                    <a:p>
                      <a:pPr algn="r" rtl="0" fontAlgn="ctr"/>
                      <a:r>
                        <a:rPr lang="en-US" altLang="ja-JP" sz="11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000">
                <a:tc vMerge="1">
                  <a:txBody>
                    <a:bodyPr/>
                    <a:lstStyle/>
                    <a:p>
                      <a:endParaRPr kumimoji="1" lang="ja-JP" altLang="en-US"/>
                    </a:p>
                  </a:txBody>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24000">
                <a:tc rowSpan="2">
                  <a:txBody>
                    <a:bodyPr/>
                    <a:lstStyle/>
                    <a:p>
                      <a:pPr algn="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2400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24000">
                <a:tc rowSpan="2">
                  <a:txBody>
                    <a:bodyPr/>
                    <a:lstStyle/>
                    <a:p>
                      <a:pPr algn="r" rtl="0" fontAlgn="ctr"/>
                      <a:r>
                        <a:rPr lang="en-US" altLang="ja-JP"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3240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bl>
          </a:graphicData>
        </a:graphic>
      </p:graphicFrame>
      <p:sp>
        <p:nvSpPr>
          <p:cNvPr id="14" name="正方形/長方形 13"/>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a:t>
            </a:r>
            <a:r>
              <a:rPr lang="ja-JP" altLang="en-US" sz="2000" b="1" dirty="0" smtClean="0">
                <a:solidFill>
                  <a:prstClr val="black"/>
                </a:solidFill>
                <a:latin typeface="Meiryo UI" pitchFamily="50" charset="-128"/>
                <a:ea typeface="Meiryo UI" pitchFamily="50" charset="-128"/>
                <a:cs typeface="Meiryo UI" pitchFamily="50" charset="-128"/>
              </a:rPr>
              <a:t> </a:t>
            </a:r>
            <a:r>
              <a:rPr lang="ja-JP" altLang="en-US" sz="2000" b="1" dirty="0" smtClean="0">
                <a:solidFill>
                  <a:schemeClr val="tx1"/>
                </a:solidFill>
                <a:latin typeface="Meiryo UI" pitchFamily="50" charset="-128"/>
                <a:ea typeface="Meiryo UI" pitchFamily="50" charset="-128"/>
                <a:cs typeface="Meiryo UI" pitchFamily="50" charset="-128"/>
              </a:rPr>
              <a:t>　参考資料</a:t>
            </a:r>
          </a:p>
        </p:txBody>
      </p:sp>
      <p:graphicFrame>
        <p:nvGraphicFramePr>
          <p:cNvPr id="2" name="表 1"/>
          <p:cNvGraphicFramePr>
            <a:graphicFrameLocks noGrp="1"/>
          </p:cNvGraphicFramePr>
          <p:nvPr>
            <p:extLst>
              <p:ext uri="{D42A27DB-BD31-4B8C-83A1-F6EECF244321}">
                <p14:modId xmlns:p14="http://schemas.microsoft.com/office/powerpoint/2010/main" val="160460195"/>
              </p:ext>
            </p:extLst>
          </p:nvPr>
        </p:nvGraphicFramePr>
        <p:xfrm>
          <a:off x="453008" y="1471986"/>
          <a:ext cx="4859641" cy="5328000"/>
        </p:xfrm>
        <a:graphic>
          <a:graphicData uri="http://schemas.openxmlformats.org/drawingml/2006/table">
            <a:tbl>
              <a:tblPr>
                <a:tableStyleId>{5C22544A-7EE6-4342-B048-85BDC9FD1C3A}</a:tableStyleId>
              </a:tblPr>
              <a:tblGrid>
                <a:gridCol w="558498">
                  <a:extLst>
                    <a:ext uri="{9D8B030D-6E8A-4147-A177-3AD203B41FA5}">
                      <a16:colId xmlns:a16="http://schemas.microsoft.com/office/drawing/2014/main" val="20000"/>
                    </a:ext>
                  </a:extLst>
                </a:gridCol>
                <a:gridCol w="773142">
                  <a:extLst>
                    <a:ext uri="{9D8B030D-6E8A-4147-A177-3AD203B41FA5}">
                      <a16:colId xmlns:a16="http://schemas.microsoft.com/office/drawing/2014/main" val="20001"/>
                    </a:ext>
                  </a:extLst>
                </a:gridCol>
                <a:gridCol w="648001">
                  <a:extLst>
                    <a:ext uri="{9D8B030D-6E8A-4147-A177-3AD203B41FA5}">
                      <a16:colId xmlns:a16="http://schemas.microsoft.com/office/drawing/2014/main" val="20002"/>
                    </a:ext>
                  </a:extLst>
                </a:gridCol>
                <a:gridCol w="2880000">
                  <a:extLst>
                    <a:ext uri="{9D8B030D-6E8A-4147-A177-3AD203B41FA5}">
                      <a16:colId xmlns:a16="http://schemas.microsoft.com/office/drawing/2014/main" val="20003"/>
                    </a:ext>
                  </a:extLst>
                </a:gridCol>
              </a:tblGrid>
              <a:tr h="648000">
                <a:tc gridSpan="2">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地下鉄</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29,448</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地下鉄</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事業の民営化による一般会計からの繰</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出金削減や</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固定資産税等の収入及び株式配当収入（民営化後の試算）を</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見込む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48000">
                <a:tc rowSpan="2">
                  <a:txBody>
                    <a:bodyPr/>
                    <a:lstStyle/>
                    <a:p>
                      <a:pPr algn="ctr" rtl="0" fontAlgn="ctr"/>
                      <a: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a:t>
                      </a:r>
                      <a:endParaRPr lang="en-US" altLang="zh-TW"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廃棄物</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収集輸送</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6,921</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rtl="0"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収集</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輸送事業にかかる業務の効率化、職員の退職不補充による民間</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委託拡大による経費削減を見込む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48000">
                <a:tc vMerge="1">
                  <a:txBody>
                    <a:bodyPr/>
                    <a:lstStyle/>
                    <a:p>
                      <a:pPr algn="ctr" rtl="0"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焼却処理</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3,207</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rtl="0"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焼却</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処理事業にかかる工場稼動体制の見直し及び民間運営・民間委託の拡大等による経常経費の</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削減を見込む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48000">
                <a:tc gridSpan="2">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下水道</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581</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クリアウォーター</a:t>
                      </a: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が運転</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維持管理業務を実施するにあたり</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効率的な事務執行体制を構築すること</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による削減を見込む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48000">
                <a:tc gridSpan="2">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バス</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2,334</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バス</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事業の民営化による一般会計からの繰出金や運営補助金の</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削減に</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加え、法人市民税など</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の増収を見込む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92000">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a:t>
                      </a:r>
                      <a:endPar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218</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港湾管理者統合により、施設の集約・再編等を行うなど、物流機能の強化を図ることによる大阪港・堺泉北港・阪南港の入港料等の増収を見込む</a:t>
                      </a:r>
                      <a:endPar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48000">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産業技術総合研究所</a:t>
                      </a:r>
                      <a:b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工業研究所</a:t>
                      </a:r>
                      <a:endPar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両研究所の統合に伴う役職員や管理費等の削減を見込む</a:t>
                      </a:r>
                      <a:endPar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48000">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公衆衛生研究所</a:t>
                      </a:r>
                      <a:b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環境科学研究所</a:t>
                      </a:r>
                      <a:endPar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栄養専門学校廃止に伴う人員削減、両研究所の統合に伴う管理部門職員の削減を見込む</a:t>
                      </a:r>
                      <a:endPar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3" name="表 2"/>
          <p:cNvGraphicFramePr>
            <a:graphicFrameLocks noGrp="1"/>
          </p:cNvGraphicFramePr>
          <p:nvPr>
            <p:extLst/>
          </p:nvPr>
        </p:nvGraphicFramePr>
        <p:xfrm>
          <a:off x="453008" y="679306"/>
          <a:ext cx="4859640" cy="432000"/>
        </p:xfrm>
        <a:graphic>
          <a:graphicData uri="http://schemas.openxmlformats.org/drawingml/2006/table">
            <a:tbl>
              <a:tblPr firstRow="1" bandRow="1">
                <a:tableStyleId>{5C22544A-7EE6-4342-B048-85BDC9FD1C3A}</a:tableStyleId>
              </a:tblPr>
              <a:tblGrid>
                <a:gridCol w="133164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879928">
                  <a:extLst>
                    <a:ext uri="{9D8B030D-6E8A-4147-A177-3AD203B41FA5}">
                      <a16:colId xmlns:a16="http://schemas.microsoft.com/office/drawing/2014/main" val="20002"/>
                    </a:ext>
                  </a:extLst>
                </a:gridCol>
              </a:tblGrid>
              <a:tr h="432000">
                <a:tc>
                  <a:txBody>
                    <a:bodyPr/>
                    <a:lstStyle/>
                    <a:p>
                      <a:pPr algn="ctr" rtl="0" fontAlgn="ctr"/>
                      <a:r>
                        <a:rPr lang="ja-JP" altLang="en-US"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改革</a:t>
                      </a:r>
                      <a:endPar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効果額</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効果の内容</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9" name="表 8"/>
          <p:cNvGraphicFramePr>
            <a:graphicFrameLocks noGrp="1"/>
          </p:cNvGraphicFramePr>
          <p:nvPr>
            <p:extLst/>
          </p:nvPr>
        </p:nvGraphicFramePr>
        <p:xfrm>
          <a:off x="5457496" y="679306"/>
          <a:ext cx="3960000" cy="432000"/>
        </p:xfrm>
        <a:graphic>
          <a:graphicData uri="http://schemas.openxmlformats.org/drawingml/2006/table">
            <a:tbl>
              <a:tblPr firstRow="1" bandRow="1">
                <a:tableStyleId>{5C22544A-7EE6-4342-B048-85BDC9FD1C3A}</a:tableStyleId>
              </a:tblPr>
              <a:tblGrid>
                <a:gridCol w="2808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tblGrid>
              <a:tr h="432000">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財政シミュレーションの反映額</a:t>
                      </a:r>
                      <a:endParaRPr lang="en-US" altLang="zh-TW"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ja-JP" altLang="en-US"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反映時の控除</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bl>
          </a:graphicData>
        </a:graphic>
      </p:graphicFrame>
      <p:sp>
        <p:nvSpPr>
          <p:cNvPr id="5" name="テキスト ボックス 4"/>
          <p:cNvSpPr txBox="1"/>
          <p:nvPr/>
        </p:nvSpPr>
        <p:spPr>
          <a:xfrm>
            <a:off x="1730056" y="1229414"/>
            <a:ext cx="792088" cy="241980"/>
          </a:xfrm>
          <a:prstGeom prst="rect">
            <a:avLst/>
          </a:prstGeom>
          <a:noFill/>
        </p:spPr>
        <p:txBody>
          <a:bodyPr wrap="square" lIns="36000" tIns="36000" rIns="36000" bIns="36000"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（百万円）</a:t>
            </a:r>
          </a:p>
        </p:txBody>
      </p:sp>
      <p:sp>
        <p:nvSpPr>
          <p:cNvPr id="12" name="テキスト ボックス 11"/>
          <p:cNvSpPr txBox="1"/>
          <p:nvPr/>
        </p:nvSpPr>
        <p:spPr>
          <a:xfrm>
            <a:off x="5745088" y="1229414"/>
            <a:ext cx="792088" cy="241980"/>
          </a:xfrm>
          <a:prstGeom prst="rect">
            <a:avLst/>
          </a:prstGeom>
          <a:noFill/>
        </p:spPr>
        <p:txBody>
          <a:bodyPr wrap="square" lIns="36000" tIns="36000" rIns="36000" bIns="36000"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（百万円）</a:t>
            </a:r>
          </a:p>
        </p:txBody>
      </p:sp>
      <p:sp>
        <p:nvSpPr>
          <p:cNvPr id="4" name="正方形/長方形 3"/>
          <p:cNvSpPr/>
          <p:nvPr/>
        </p:nvSpPr>
        <p:spPr>
          <a:xfrm>
            <a:off x="5457056" y="679306"/>
            <a:ext cx="2808312" cy="61206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p:cNvSpPr/>
          <p:nvPr/>
        </p:nvSpPr>
        <p:spPr>
          <a:xfrm>
            <a:off x="8301880" y="1111354"/>
            <a:ext cx="1259632" cy="349702"/>
          </a:xfrm>
          <a:prstGeom prst="rect">
            <a:avLst/>
          </a:prstGeom>
        </p:spPr>
        <p:txBody>
          <a:bodyPr wrap="square" lIns="36000" tIns="36000" rIns="36000" bIns="3600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までの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予算</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反映分等</a:t>
            </a:r>
            <a:endParaRPr lang="ja-JP" altLang="en-US" sz="900" dirty="0"/>
          </a:p>
        </p:txBody>
      </p:sp>
      <p:sp>
        <p:nvSpPr>
          <p:cNvPr id="13" name="テキスト ボックス 12"/>
          <p:cNvSpPr txBox="1"/>
          <p:nvPr/>
        </p:nvSpPr>
        <p:spPr>
          <a:xfrm>
            <a:off x="5733784" y="408860"/>
            <a:ext cx="3059832" cy="241980"/>
          </a:xfrm>
          <a:prstGeom prst="rect">
            <a:avLst/>
          </a:prstGeom>
          <a:noFill/>
        </p:spPr>
        <p:txBody>
          <a:bodyPr wrap="square" lIns="36000" tIns="36000" rIns="36000" bIns="36000"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数値については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、Ｒ</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時点の推計値</a:t>
            </a:r>
          </a:p>
        </p:txBody>
      </p:sp>
      <p:sp>
        <p:nvSpPr>
          <p:cNvPr id="15" name="正方形/長方形 14"/>
          <p:cNvSpPr/>
          <p:nvPr/>
        </p:nvSpPr>
        <p:spPr>
          <a:xfrm>
            <a:off x="1698713" y="19002"/>
            <a:ext cx="7427033" cy="369332"/>
          </a:xfrm>
          <a:prstGeom prst="rect">
            <a:avLst/>
          </a:prstGeom>
        </p:spPr>
        <p:txBody>
          <a:bodyPr wrap="none">
            <a:spAutoFit/>
          </a:bodyPr>
          <a:lstStyle/>
          <a:p>
            <a:r>
              <a:rPr lang="ja-JP" altLang="en-US" b="1" dirty="0" smtClean="0">
                <a:latin typeface="Meiryo UI" pitchFamily="50" charset="-128"/>
                <a:ea typeface="Meiryo UI" pitchFamily="50" charset="-128"/>
                <a:cs typeface="Meiryo UI" pitchFamily="50" charset="-128"/>
              </a:rPr>
              <a:t>（２）</a:t>
            </a:r>
            <a:r>
              <a:rPr lang="en-US" altLang="ja-JP" b="1" dirty="0">
                <a:latin typeface="Meiryo UI" pitchFamily="50" charset="-128"/>
                <a:ea typeface="Meiryo UI" pitchFamily="50" charset="-128"/>
                <a:cs typeface="Meiryo UI" pitchFamily="50" charset="-128"/>
              </a:rPr>
              <a:t>AB</a:t>
            </a:r>
            <a:r>
              <a:rPr lang="ja-JP" altLang="en-US" b="1" dirty="0">
                <a:latin typeface="Meiryo UI" pitchFamily="50" charset="-128"/>
                <a:ea typeface="Meiryo UI" pitchFamily="50" charset="-128"/>
                <a:cs typeface="Meiryo UI" pitchFamily="50" charset="-128"/>
              </a:rPr>
              <a:t>項目関係の改革効果</a:t>
            </a:r>
            <a:r>
              <a:rPr lang="ja-JP" altLang="en-US" b="1" dirty="0" smtClean="0">
                <a:latin typeface="Meiryo UI" pitchFamily="50" charset="-128"/>
                <a:ea typeface="Meiryo UI" pitchFamily="50" charset="-128"/>
                <a:cs typeface="Meiryo UI" pitchFamily="50" charset="-128"/>
              </a:rPr>
              <a:t>額</a:t>
            </a:r>
            <a:r>
              <a:rPr lang="ja-JP" altLang="en-US" b="1" dirty="0">
                <a:latin typeface="Meiryo UI" pitchFamily="50" charset="-128"/>
                <a:ea typeface="Meiryo UI" pitchFamily="50" charset="-128"/>
                <a:cs typeface="Meiryo UI" pitchFamily="50" charset="-128"/>
              </a:rPr>
              <a:t>（未反映分）</a:t>
            </a:r>
            <a:r>
              <a:rPr lang="ja-JP" altLang="en-US" b="1" dirty="0" smtClean="0">
                <a:latin typeface="Meiryo UI" pitchFamily="50" charset="-128"/>
                <a:ea typeface="Meiryo UI" pitchFamily="50" charset="-128"/>
                <a:cs typeface="Meiryo UI" pitchFamily="50" charset="-128"/>
              </a:rPr>
              <a:t>の</a:t>
            </a:r>
            <a:r>
              <a:rPr lang="ja-JP" altLang="en-US" b="1" dirty="0">
                <a:latin typeface="Meiryo UI" pitchFamily="50" charset="-128"/>
                <a:ea typeface="Meiryo UI" pitchFamily="50" charset="-128"/>
                <a:cs typeface="Meiryo UI" pitchFamily="50" charset="-128"/>
              </a:rPr>
              <a:t>内訳</a:t>
            </a:r>
            <a:r>
              <a:rPr lang="ja-JP" altLang="en-US" sz="1100" dirty="0">
                <a:latin typeface="Meiryo UI" pitchFamily="50" charset="-128"/>
                <a:ea typeface="Meiryo UI" pitchFamily="50" charset="-128"/>
                <a:cs typeface="Meiryo UI" pitchFamily="50" charset="-128"/>
              </a:rPr>
              <a:t>（一般財源・継続的効果のみ）</a:t>
            </a:r>
          </a:p>
        </p:txBody>
      </p:sp>
      <p:sp>
        <p:nvSpPr>
          <p:cNvPr id="19" name="正方形/長方形 27"/>
          <p:cNvSpPr>
            <a:spLocks noChangeArrowheads="1"/>
          </p:cNvSpPr>
          <p:nvPr/>
        </p:nvSpPr>
        <p:spPr bwMode="auto">
          <a:xfrm>
            <a:off x="8874125" y="-816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２０</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20920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1947407779"/>
              </p:ext>
            </p:extLst>
          </p:nvPr>
        </p:nvGraphicFramePr>
        <p:xfrm>
          <a:off x="5457056" y="1341360"/>
          <a:ext cx="3960000" cy="5328000"/>
        </p:xfrm>
        <a:graphic>
          <a:graphicData uri="http://schemas.openxmlformats.org/drawingml/2006/table">
            <a:tbl>
              <a:tblPr>
                <a:tableStyleId>{5C22544A-7EE6-4342-B048-85BDC9FD1C3A}</a:tableStyleId>
              </a:tblPr>
              <a:tblGrid>
                <a:gridCol w="97200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tblGrid>
              <a:tr h="324000">
                <a:tc rowSpan="2">
                  <a:txBody>
                    <a:bodyPr/>
                    <a:lstStyle/>
                    <a:p>
                      <a:pPr algn="r" rtl="0" fontAlgn="ctr"/>
                      <a:r>
                        <a:rPr lang="en-US" altLang="ja-JP"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4,429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1"/>
                  </a:ext>
                </a:extLst>
              </a:tr>
              <a:tr h="324000">
                <a:tc rowSpan="2">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3"/>
                  </a:ext>
                </a:extLst>
              </a:tr>
              <a:tr h="324000">
                <a:tc rowSpan="2">
                  <a:txBody>
                    <a:bodyPr/>
                    <a:lstStyle/>
                    <a:p>
                      <a:pPr algn="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5"/>
                  </a:ext>
                </a:extLst>
              </a:tr>
              <a:tr h="324000">
                <a:tc rowSpan="2">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7"/>
                  </a:ext>
                </a:extLst>
              </a:tr>
              <a:tr h="324000">
                <a:tc rowSpan="2">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9"/>
                  </a:ext>
                </a:extLst>
              </a:tr>
              <a:tr h="396000">
                <a:tc rowSpan="2">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11"/>
                  </a:ext>
                </a:extLst>
              </a:tr>
              <a:tr h="324000">
                <a:tc rowSpan="2">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2400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24000">
                <a:tc rowSpan="2">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15"/>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3786485518"/>
              </p:ext>
            </p:extLst>
          </p:nvPr>
        </p:nvGraphicFramePr>
        <p:xfrm>
          <a:off x="344488" y="1341360"/>
          <a:ext cx="4968161" cy="5328000"/>
        </p:xfrm>
        <a:graphic>
          <a:graphicData uri="http://schemas.openxmlformats.org/drawingml/2006/table">
            <a:tbl>
              <a:tblPr>
                <a:tableStyleId>{5C22544A-7EE6-4342-B048-85BDC9FD1C3A}</a:tableStyleId>
              </a:tblPr>
              <a:tblGrid>
                <a:gridCol w="1296144">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3095953">
                  <a:extLst>
                    <a:ext uri="{9D8B030D-6E8A-4147-A177-3AD203B41FA5}">
                      <a16:colId xmlns:a16="http://schemas.microsoft.com/office/drawing/2014/main" val="20002"/>
                    </a:ext>
                  </a:extLst>
                </a:gridCol>
              </a:tblGrid>
              <a:tr h="648000">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4,529</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府市病院に対する繰出金、負担金の削減を見込む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48000">
                <a:tc>
                  <a:txBody>
                    <a:bodyPr/>
                    <a:lstStyle/>
                    <a:p>
                      <a:pPr algn="ctr"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公営住宅</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491</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rtl="0"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大阪市の公社</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委託料削減額を</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48000">
                <a:tc>
                  <a:txBody>
                    <a:bodyPr/>
                    <a:lstStyle/>
                    <a:p>
                      <a:pPr algn="ctr" fontAlgn="ct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保健医療財団</a:t>
                      </a:r>
                      <a:b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環境保健協会</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保健医療財団における</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財政構造改革</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基づく運営費補助の見直し及び経営改善等に</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よる大阪府</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補助金の</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削減額を計上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48000">
                <a:tc>
                  <a:txBody>
                    <a:bodyPr/>
                    <a:lstStyle/>
                    <a:p>
                      <a:pPr algn="ctr"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弘済院</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198</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rtl="0"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養護</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老人ホーム廃止による</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経費削減額を計上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48000">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大型児童館</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ビッグバン</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キッズプラザ大阪</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ビッグバン</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における業務内容の見直し及びキッズプラザ大阪におけるこれまでの収支改善の</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による経費</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削減額を計上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92000">
                <a:tc>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こども青少年施設</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131</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大阪府・大阪市施設</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の役割分担に基づき、伊賀青少年野外活動センター、びわ湖青少年の家及び青少年センターを見直し、</a:t>
                      </a: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施設の運営経費の</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削減額を計上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48000">
                <a:tc>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大学</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371</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運営費</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交付金</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の削減額を計上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48000">
                <a:tc>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ドーンセンター</a:t>
                      </a:r>
                      <a:b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クレオ大阪</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施設の全体最適化に</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よるクレオ大阪（</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館）の経費削減額を計上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1511688" y="1099380"/>
            <a:ext cx="792088" cy="241980"/>
          </a:xfrm>
          <a:prstGeom prst="rect">
            <a:avLst/>
          </a:prstGeom>
          <a:noFill/>
        </p:spPr>
        <p:txBody>
          <a:bodyPr wrap="square" lIns="36000" tIns="36000" rIns="36000" bIns="36000"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（百万円）</a:t>
            </a:r>
          </a:p>
        </p:txBody>
      </p:sp>
      <p:sp>
        <p:nvSpPr>
          <p:cNvPr id="13" name="テキスト ボックス 12"/>
          <p:cNvSpPr txBox="1"/>
          <p:nvPr/>
        </p:nvSpPr>
        <p:spPr>
          <a:xfrm>
            <a:off x="5745088" y="1098788"/>
            <a:ext cx="792088" cy="241980"/>
          </a:xfrm>
          <a:prstGeom prst="rect">
            <a:avLst/>
          </a:prstGeom>
          <a:noFill/>
        </p:spPr>
        <p:txBody>
          <a:bodyPr wrap="square" lIns="36000" tIns="36000" rIns="36000" bIns="36000"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（百万円）</a:t>
            </a:r>
          </a:p>
        </p:txBody>
      </p:sp>
      <p:graphicFrame>
        <p:nvGraphicFramePr>
          <p:cNvPr id="15" name="表 14"/>
          <p:cNvGraphicFramePr>
            <a:graphicFrameLocks noGrp="1"/>
          </p:cNvGraphicFramePr>
          <p:nvPr>
            <p:extLst/>
          </p:nvPr>
        </p:nvGraphicFramePr>
        <p:xfrm>
          <a:off x="344488" y="548680"/>
          <a:ext cx="4968160" cy="43200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3095952">
                  <a:extLst>
                    <a:ext uri="{9D8B030D-6E8A-4147-A177-3AD203B41FA5}">
                      <a16:colId xmlns:a16="http://schemas.microsoft.com/office/drawing/2014/main" val="20002"/>
                    </a:ext>
                  </a:extLst>
                </a:gridCol>
              </a:tblGrid>
              <a:tr h="432000">
                <a:tc>
                  <a:txBody>
                    <a:bodyPr/>
                    <a:lstStyle/>
                    <a:p>
                      <a:pPr algn="ctr" rtl="0" fontAlgn="ctr"/>
                      <a:r>
                        <a:rPr lang="ja-JP" altLang="en-US"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改革</a:t>
                      </a:r>
                      <a:endPar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効果額</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効果の内容</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6" name="表 15"/>
          <p:cNvGraphicFramePr>
            <a:graphicFrameLocks noGrp="1"/>
          </p:cNvGraphicFramePr>
          <p:nvPr>
            <p:extLst/>
          </p:nvPr>
        </p:nvGraphicFramePr>
        <p:xfrm>
          <a:off x="5457496" y="548680"/>
          <a:ext cx="3960000" cy="432000"/>
        </p:xfrm>
        <a:graphic>
          <a:graphicData uri="http://schemas.openxmlformats.org/drawingml/2006/table">
            <a:tbl>
              <a:tblPr firstRow="1" bandRow="1">
                <a:tableStyleId>{5C22544A-7EE6-4342-B048-85BDC9FD1C3A}</a:tableStyleId>
              </a:tblPr>
              <a:tblGrid>
                <a:gridCol w="2808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tblGrid>
              <a:tr h="432000">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財政シミュレーションの反映額</a:t>
                      </a:r>
                      <a:endParaRPr lang="en-US" altLang="zh-TW"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ja-JP" altLang="en-US"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反映時の控除</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5457056" y="548680"/>
            <a:ext cx="2808000" cy="61206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p:cNvSpPr>
            <a:spLocks noChangeArrowheads="1"/>
          </p:cNvSpPr>
          <p:nvPr/>
        </p:nvSpPr>
        <p:spPr bwMode="auto">
          <a:xfrm>
            <a:off x="8874125"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２１</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831056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p:cNvGraphicFramePr>
            <a:graphicFrameLocks noGrp="1"/>
          </p:cNvGraphicFramePr>
          <p:nvPr>
            <p:extLst/>
          </p:nvPr>
        </p:nvGraphicFramePr>
        <p:xfrm>
          <a:off x="5457056" y="1371452"/>
          <a:ext cx="3960000" cy="1440000"/>
        </p:xfrm>
        <a:graphic>
          <a:graphicData uri="http://schemas.openxmlformats.org/drawingml/2006/table">
            <a:tbl>
              <a:tblPr>
                <a:tableStyleId>{5C22544A-7EE6-4342-B048-85BDC9FD1C3A}</a:tableStyleId>
              </a:tblPr>
              <a:tblGrid>
                <a:gridCol w="97200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tblGrid>
              <a:tr h="396000">
                <a:tc rowSpan="2">
                  <a:txBody>
                    <a:bodyPr/>
                    <a:lstStyle/>
                    <a:p>
                      <a:pPr algn="r" rtl="0"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71</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96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1"/>
                  </a:ext>
                </a:extLst>
              </a:tr>
              <a:tr h="324000">
                <a:tc rowSpan="2">
                  <a:txBody>
                    <a:bodyPr/>
                    <a:lstStyle/>
                    <a:p>
                      <a:pPr algn="r" rtl="0"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47</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graphicFrame>
        <p:nvGraphicFramePr>
          <p:cNvPr id="2" name="表 1"/>
          <p:cNvGraphicFramePr>
            <a:graphicFrameLocks noGrp="1"/>
          </p:cNvGraphicFramePr>
          <p:nvPr>
            <p:extLst/>
          </p:nvPr>
        </p:nvGraphicFramePr>
        <p:xfrm>
          <a:off x="344491" y="1371452"/>
          <a:ext cx="4968159" cy="1440000"/>
        </p:xfrm>
        <a:graphic>
          <a:graphicData uri="http://schemas.openxmlformats.org/drawingml/2006/table">
            <a:tbl>
              <a:tblPr>
                <a:tableStyleId>{5C22544A-7EE6-4342-B048-85BDC9FD1C3A}</a:tableStyleId>
              </a:tblPr>
              <a:tblGrid>
                <a:gridCol w="1368149">
                  <a:extLst>
                    <a:ext uri="{9D8B030D-6E8A-4147-A177-3AD203B41FA5}">
                      <a16:colId xmlns:a16="http://schemas.microsoft.com/office/drawing/2014/main" val="20000"/>
                    </a:ext>
                  </a:extLst>
                </a:gridCol>
                <a:gridCol w="655698">
                  <a:extLst>
                    <a:ext uri="{9D8B030D-6E8A-4147-A177-3AD203B41FA5}">
                      <a16:colId xmlns:a16="http://schemas.microsoft.com/office/drawing/2014/main" val="20001"/>
                    </a:ext>
                  </a:extLst>
                </a:gridCol>
                <a:gridCol w="2944312">
                  <a:extLst>
                    <a:ext uri="{9D8B030D-6E8A-4147-A177-3AD203B41FA5}">
                      <a16:colId xmlns:a16="http://schemas.microsoft.com/office/drawing/2014/main" val="20002"/>
                    </a:ext>
                  </a:extLst>
                </a:gridCol>
              </a:tblGrid>
              <a:tr h="792000">
                <a:tc>
                  <a:txBody>
                    <a:bodyPr/>
                    <a:lstStyle/>
                    <a:p>
                      <a:pPr algn="ctr" fontAlgn="ctr"/>
                      <a:r>
                        <a:rPr lang="ja-JP" altLang="en-US" sz="1100" u="none" strike="noStrike"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者</a:t>
                      </a:r>
                      <a:endPar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スポーツセンター</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71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err="1" smtClean="0">
                          <a:effectLst/>
                          <a:latin typeface="Meiryo UI" panose="020B0604030504040204" pitchFamily="50" charset="-128"/>
                          <a:ea typeface="Meiryo UI" panose="020B0604030504040204" pitchFamily="50" charset="-128"/>
                          <a:cs typeface="Meiryo UI" panose="020B0604030504040204" pitchFamily="50" charset="-128"/>
                        </a:rPr>
                        <a:t>障</a:t>
                      </a:r>
                      <a:r>
                        <a:rPr lang="ja-JP" altLang="en-US" sz="1100" u="none" strike="noStrike" dirty="0" err="1">
                          <a:effectLst/>
                          <a:latin typeface="Meiryo UI" panose="020B0604030504040204" pitchFamily="50" charset="-128"/>
                          <a:ea typeface="Meiryo UI" panose="020B0604030504040204" pitchFamily="50" charset="-128"/>
                          <a:cs typeface="Meiryo UI" panose="020B0604030504040204" pitchFamily="50" charset="-128"/>
                        </a:rPr>
                        <a:t>がい</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者交流促進センター</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（ファインプラザ）</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の指定管理者制度導入及び舞洲障がい者スポーツセンター宿泊施設の運営方法の見直しによる経費</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削減額を計上</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48000">
                <a:tc>
                  <a:txBody>
                    <a:bodyPr/>
                    <a:lstStyle/>
                    <a:p>
                      <a:pPr algn="ctr" rtl="0"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消防</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rtl="0" fontAlgn="ctr">
                        <a:buFont typeface="Wingdings" panose="05000000000000000000" pitchFamily="2" charset="2"/>
                        <a:buChar char="u"/>
                      </a:pP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消防</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学校の運営の一元化に</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伴う運営</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経費の</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削減額等を計上</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5" name="テキスト ボックス 4"/>
          <p:cNvSpPr txBox="1"/>
          <p:nvPr/>
        </p:nvSpPr>
        <p:spPr>
          <a:xfrm>
            <a:off x="1689112" y="1124744"/>
            <a:ext cx="792088" cy="241980"/>
          </a:xfrm>
          <a:prstGeom prst="rect">
            <a:avLst/>
          </a:prstGeom>
          <a:noFill/>
        </p:spPr>
        <p:txBody>
          <a:bodyPr wrap="square" lIns="36000" tIns="36000" rIns="36000" bIns="36000"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（百万円）</a:t>
            </a:r>
          </a:p>
        </p:txBody>
      </p:sp>
      <p:graphicFrame>
        <p:nvGraphicFramePr>
          <p:cNvPr id="4" name="表 3"/>
          <p:cNvGraphicFramePr>
            <a:graphicFrameLocks noGrp="1"/>
          </p:cNvGraphicFramePr>
          <p:nvPr>
            <p:extLst>
              <p:ext uri="{D42A27DB-BD31-4B8C-83A1-F6EECF244321}">
                <p14:modId xmlns:p14="http://schemas.microsoft.com/office/powerpoint/2010/main" val="4116892561"/>
              </p:ext>
            </p:extLst>
          </p:nvPr>
        </p:nvGraphicFramePr>
        <p:xfrm>
          <a:off x="344489" y="3141256"/>
          <a:ext cx="2016223" cy="324000"/>
        </p:xfrm>
        <a:graphic>
          <a:graphicData uri="http://schemas.openxmlformats.org/drawingml/2006/table">
            <a:tbl>
              <a:tblPr>
                <a:tableStyleId>{5C22544A-7EE6-4342-B048-85BDC9FD1C3A}</a:tableStyleId>
              </a:tblPr>
              <a:tblGrid>
                <a:gridCol w="1368151">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tblGrid>
              <a:tr h="324000">
                <a:tc>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合計</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49,188</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3" name="テキスト ボックス 12"/>
          <p:cNvSpPr txBox="1"/>
          <p:nvPr/>
        </p:nvSpPr>
        <p:spPr>
          <a:xfrm>
            <a:off x="5745088" y="1124744"/>
            <a:ext cx="792088" cy="241980"/>
          </a:xfrm>
          <a:prstGeom prst="rect">
            <a:avLst/>
          </a:prstGeom>
          <a:noFill/>
        </p:spPr>
        <p:txBody>
          <a:bodyPr wrap="square" lIns="36000" tIns="36000" rIns="36000" bIns="36000"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（百万円）</a:t>
            </a:r>
          </a:p>
        </p:txBody>
      </p:sp>
      <p:graphicFrame>
        <p:nvGraphicFramePr>
          <p:cNvPr id="17" name="表 16"/>
          <p:cNvGraphicFramePr>
            <a:graphicFrameLocks noGrp="1"/>
          </p:cNvGraphicFramePr>
          <p:nvPr>
            <p:extLst/>
          </p:nvPr>
        </p:nvGraphicFramePr>
        <p:xfrm>
          <a:off x="344489" y="548680"/>
          <a:ext cx="4968160" cy="432000"/>
        </p:xfrm>
        <a:graphic>
          <a:graphicData uri="http://schemas.openxmlformats.org/drawingml/2006/table">
            <a:tbl>
              <a:tblPr firstRow="1" bandRow="1">
                <a:tableStyleId>{5C22544A-7EE6-4342-B048-85BDC9FD1C3A}</a:tableStyleId>
              </a:tblPr>
              <a:tblGrid>
                <a:gridCol w="1368151">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951937">
                  <a:extLst>
                    <a:ext uri="{9D8B030D-6E8A-4147-A177-3AD203B41FA5}">
                      <a16:colId xmlns:a16="http://schemas.microsoft.com/office/drawing/2014/main" val="20002"/>
                    </a:ext>
                  </a:extLst>
                </a:gridCol>
              </a:tblGrid>
              <a:tr h="432000">
                <a:tc>
                  <a:txBody>
                    <a:bodyPr/>
                    <a:lstStyle/>
                    <a:p>
                      <a:pPr algn="ctr" rtl="0" fontAlgn="ctr"/>
                      <a:r>
                        <a:rPr lang="ja-JP" altLang="en-US"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改革</a:t>
                      </a:r>
                      <a:endParaRPr lang="en-US" altLang="ja-JP" sz="1050" b="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050" b="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効果</a:t>
                      </a:r>
                      <a:r>
                        <a:rPr lang="ja-JP"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額</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効果の内容</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8" name="表 17"/>
          <p:cNvGraphicFramePr>
            <a:graphicFrameLocks noGrp="1"/>
          </p:cNvGraphicFramePr>
          <p:nvPr>
            <p:extLst/>
          </p:nvPr>
        </p:nvGraphicFramePr>
        <p:xfrm>
          <a:off x="5457496" y="548680"/>
          <a:ext cx="3960000" cy="432000"/>
        </p:xfrm>
        <a:graphic>
          <a:graphicData uri="http://schemas.openxmlformats.org/drawingml/2006/table">
            <a:tbl>
              <a:tblPr firstRow="1" bandRow="1">
                <a:tableStyleId>{5C22544A-7EE6-4342-B048-85BDC9FD1C3A}</a:tableStyleId>
              </a:tblPr>
              <a:tblGrid>
                <a:gridCol w="2808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tblGrid>
              <a:tr h="432000">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財政シミュレーションの反映額</a:t>
                      </a:r>
                      <a:endParaRPr lang="en-US" altLang="zh-TW"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ja-JP" altLang="en-US"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反映時の控除</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5457056" y="548680"/>
            <a:ext cx="2808312" cy="226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正方形/長方形 15"/>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a:t>
            </a:r>
            <a:r>
              <a:rPr lang="ja-JP" altLang="en-US" sz="2000" b="1" dirty="0" smtClean="0">
                <a:solidFill>
                  <a:prstClr val="black"/>
                </a:solidFill>
                <a:latin typeface="Meiryo UI" pitchFamily="50" charset="-128"/>
                <a:ea typeface="Meiryo UI" pitchFamily="50" charset="-128"/>
                <a:cs typeface="Meiryo UI" pitchFamily="50" charset="-128"/>
              </a:rPr>
              <a:t> 　参考資料</a:t>
            </a:r>
          </a:p>
        </p:txBody>
      </p:sp>
      <p:graphicFrame>
        <p:nvGraphicFramePr>
          <p:cNvPr id="22" name="表 21"/>
          <p:cNvGraphicFramePr>
            <a:graphicFrameLocks noGrp="1"/>
          </p:cNvGraphicFramePr>
          <p:nvPr>
            <p:extLst>
              <p:ext uri="{D42A27DB-BD31-4B8C-83A1-F6EECF244321}">
                <p14:modId xmlns:p14="http://schemas.microsoft.com/office/powerpoint/2010/main" val="1571206366"/>
              </p:ext>
            </p:extLst>
          </p:nvPr>
        </p:nvGraphicFramePr>
        <p:xfrm>
          <a:off x="3656856" y="3141256"/>
          <a:ext cx="3888000" cy="2592000"/>
        </p:xfrm>
        <a:graphic>
          <a:graphicData uri="http://schemas.openxmlformats.org/drawingml/2006/table">
            <a:tbl>
              <a:tblPr>
                <a:tableStyleId>{5C22544A-7EE6-4342-B048-85BDC9FD1C3A}</a:tableStyleId>
              </a:tblPr>
              <a:tblGrid>
                <a:gridCol w="180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1368000">
                  <a:extLst>
                    <a:ext uri="{9D8B030D-6E8A-4147-A177-3AD203B41FA5}">
                      <a16:colId xmlns:a16="http://schemas.microsoft.com/office/drawing/2014/main" val="20002"/>
                    </a:ext>
                  </a:extLst>
                </a:gridCol>
              </a:tblGrid>
              <a:tr h="324000">
                <a:tc rowSpan="3">
                  <a:txBody>
                    <a:bodyPr/>
                    <a:lstStyle/>
                    <a:p>
                      <a:pPr algn="ctr" fontAlgn="ctr"/>
                      <a:r>
                        <a:rPr lang="ja-JP" altLang="en-US"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反映</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12,123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r"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24000">
                <a:tc v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11,505</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1"/>
                  </a:ext>
                </a:extLst>
              </a:tr>
              <a:tr h="324000">
                <a:tc vMerge="1">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618</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4000">
                <a:tc rowSpan="2">
                  <a:txBody>
                    <a:bodyPr/>
                    <a:lstStyle/>
                    <a:p>
                      <a:pPr algn="l" fontAlgn="ctr"/>
                      <a:r>
                        <a:rPr lang="ja-JP" altLang="en-US" sz="105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＊税収増に伴う地方</a:t>
                      </a:r>
                      <a:r>
                        <a:rPr lang="ja-JP" altLang="en-US" sz="105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交付税</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05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5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の減額等</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1,258</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3"/>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308</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24000">
                <a:tc rowSpan="3">
                  <a:txBody>
                    <a:bodyPr/>
                    <a:lstStyle/>
                    <a:p>
                      <a:pPr algn="ctr"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a:t>
                      </a: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反映</a:t>
                      </a:r>
                      <a:endPar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（地方交付税等への影響</a:t>
                      </a:r>
                      <a:endPar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について勘案後）</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10,557</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r" fontAlgn="ct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24000">
                <a:tc vMerge="1">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10,247</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6"/>
                  </a:ext>
                </a:extLst>
              </a:tr>
              <a:tr h="324000">
                <a:tc v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310</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9" name="正方形/長方形 27"/>
          <p:cNvSpPr>
            <a:spLocks noChangeArrowheads="1"/>
          </p:cNvSpPr>
          <p:nvPr/>
        </p:nvSpPr>
        <p:spPr bwMode="auto">
          <a:xfrm>
            <a:off x="8874125" y="-10429"/>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２２</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15" name="正方形/長方形 14"/>
          <p:cNvSpPr/>
          <p:nvPr/>
        </p:nvSpPr>
        <p:spPr>
          <a:xfrm>
            <a:off x="1698713" y="19002"/>
            <a:ext cx="7427033" cy="369332"/>
          </a:xfrm>
          <a:prstGeom prst="rect">
            <a:avLst/>
          </a:prstGeom>
        </p:spPr>
        <p:txBody>
          <a:bodyPr wrap="none">
            <a:spAutoFit/>
          </a:bodyPr>
          <a:lstStyle/>
          <a:p>
            <a:r>
              <a:rPr lang="ja-JP" altLang="en-US" b="1" dirty="0" smtClean="0">
                <a:latin typeface="Meiryo UI" pitchFamily="50" charset="-128"/>
                <a:ea typeface="Meiryo UI" pitchFamily="50" charset="-128"/>
                <a:cs typeface="Meiryo UI" pitchFamily="50" charset="-128"/>
              </a:rPr>
              <a:t>（２）</a:t>
            </a:r>
            <a:r>
              <a:rPr lang="en-US" altLang="ja-JP" b="1" dirty="0">
                <a:latin typeface="Meiryo UI" pitchFamily="50" charset="-128"/>
                <a:ea typeface="Meiryo UI" pitchFamily="50" charset="-128"/>
                <a:cs typeface="Meiryo UI" pitchFamily="50" charset="-128"/>
              </a:rPr>
              <a:t>AB</a:t>
            </a:r>
            <a:r>
              <a:rPr lang="ja-JP" altLang="en-US" b="1" dirty="0">
                <a:latin typeface="Meiryo UI" pitchFamily="50" charset="-128"/>
                <a:ea typeface="Meiryo UI" pitchFamily="50" charset="-128"/>
                <a:cs typeface="Meiryo UI" pitchFamily="50" charset="-128"/>
              </a:rPr>
              <a:t>項目関係の改革効果</a:t>
            </a:r>
            <a:r>
              <a:rPr lang="ja-JP" altLang="en-US" b="1" dirty="0" smtClean="0">
                <a:latin typeface="Meiryo UI" pitchFamily="50" charset="-128"/>
                <a:ea typeface="Meiryo UI" pitchFamily="50" charset="-128"/>
                <a:cs typeface="Meiryo UI" pitchFamily="50" charset="-128"/>
              </a:rPr>
              <a:t>額</a:t>
            </a:r>
            <a:r>
              <a:rPr lang="ja-JP" altLang="en-US" b="1" dirty="0">
                <a:latin typeface="Meiryo UI" pitchFamily="50" charset="-128"/>
                <a:ea typeface="Meiryo UI" pitchFamily="50" charset="-128"/>
                <a:cs typeface="Meiryo UI" pitchFamily="50" charset="-128"/>
              </a:rPr>
              <a:t>（未反映分）</a:t>
            </a:r>
            <a:r>
              <a:rPr lang="ja-JP" altLang="en-US" b="1" dirty="0" smtClean="0">
                <a:latin typeface="Meiryo UI" pitchFamily="50" charset="-128"/>
                <a:ea typeface="Meiryo UI" pitchFamily="50" charset="-128"/>
                <a:cs typeface="Meiryo UI" pitchFamily="50" charset="-128"/>
              </a:rPr>
              <a:t>の</a:t>
            </a:r>
            <a:r>
              <a:rPr lang="ja-JP" altLang="en-US" b="1" dirty="0">
                <a:latin typeface="Meiryo UI" pitchFamily="50" charset="-128"/>
                <a:ea typeface="Meiryo UI" pitchFamily="50" charset="-128"/>
                <a:cs typeface="Meiryo UI" pitchFamily="50" charset="-128"/>
              </a:rPr>
              <a:t>内訳</a:t>
            </a:r>
            <a:r>
              <a:rPr lang="ja-JP" altLang="en-US" sz="1100" dirty="0">
                <a:latin typeface="Meiryo UI" pitchFamily="50" charset="-128"/>
                <a:ea typeface="Meiryo UI" pitchFamily="50" charset="-128"/>
                <a:cs typeface="Meiryo UI" pitchFamily="50" charset="-128"/>
              </a:rPr>
              <a:t>（一般財源・継続的効果のみ）</a:t>
            </a:r>
          </a:p>
        </p:txBody>
      </p:sp>
    </p:spTree>
    <p:extLst>
      <p:ext uri="{BB962C8B-B14F-4D97-AF65-F5344CB8AC3E}">
        <p14:creationId xmlns:p14="http://schemas.microsoft.com/office/powerpoint/2010/main" val="2556247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725036" y="1291718"/>
            <a:ext cx="8620452" cy="51175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nSpc>
                <a:spcPts val="1600"/>
              </a:lnSpc>
              <a:defRPr/>
            </a:pPr>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大阪府・大阪市</a:t>
            </a:r>
            <a:r>
              <a:rPr lang="ja-JP" altLang="en-US" sz="1400" dirty="0">
                <a:solidFill>
                  <a:schemeClr val="tx1"/>
                </a:solidFill>
                <a:latin typeface="Meiryo UI" pitchFamily="50" charset="-128"/>
                <a:ea typeface="Meiryo UI" pitchFamily="50" charset="-128"/>
                <a:cs typeface="Meiryo UI" pitchFamily="50" charset="-128"/>
              </a:rPr>
              <a:t>における改革</a:t>
            </a:r>
            <a:r>
              <a:rPr lang="ja-JP" altLang="en-US" sz="1400" dirty="0" smtClean="0">
                <a:solidFill>
                  <a:schemeClr val="tx1"/>
                </a:solidFill>
                <a:latin typeface="Meiryo UI" pitchFamily="50" charset="-128"/>
                <a:ea typeface="Meiryo UI" pitchFamily="50" charset="-128"/>
                <a:cs typeface="Meiryo UI" pitchFamily="50" charset="-128"/>
              </a:rPr>
              <a:t>効果</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一般</a:t>
            </a:r>
            <a:r>
              <a:rPr lang="ja-JP" altLang="en-US" sz="1400" dirty="0">
                <a:solidFill>
                  <a:schemeClr val="tx1"/>
                </a:solidFill>
                <a:latin typeface="Meiryo UI" pitchFamily="50" charset="-128"/>
                <a:ea typeface="Meiryo UI" pitchFamily="50" charset="-128"/>
                <a:cs typeface="Meiryo UI" pitchFamily="50" charset="-128"/>
              </a:rPr>
              <a:t>財源</a:t>
            </a:r>
            <a:r>
              <a:rPr lang="ja-JP" altLang="en-US" sz="1400" dirty="0" smtClean="0">
                <a:solidFill>
                  <a:schemeClr val="tx1"/>
                </a:solidFill>
                <a:latin typeface="Meiryo UI" pitchFamily="50" charset="-128"/>
                <a:ea typeface="Meiryo UI" pitchFamily="50" charset="-128"/>
                <a:cs typeface="Meiryo UI" pitchFamily="50" charset="-128"/>
              </a:rPr>
              <a:t>ベース</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を</a:t>
            </a:r>
            <a:r>
              <a:rPr lang="ja-JP" altLang="en-US" sz="1400" dirty="0">
                <a:solidFill>
                  <a:schemeClr val="tx1"/>
                </a:solidFill>
                <a:latin typeface="Meiryo UI" pitchFamily="50" charset="-128"/>
                <a:ea typeface="Meiryo UI" pitchFamily="50" charset="-128"/>
                <a:cs typeface="Meiryo UI" pitchFamily="50" charset="-128"/>
              </a:rPr>
              <a:t>試算の上、現時点で確認できる数値を用いて年次推計を実施</a:t>
            </a: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endParaRPr lang="en-US" altLang="ja-JP" sz="1400" dirty="0" smtClean="0">
              <a:solidFill>
                <a:schemeClr val="tx1"/>
              </a:solidFill>
              <a:latin typeface="Meiryo UI" pitchFamily="50" charset="-128"/>
              <a:ea typeface="Meiryo UI" pitchFamily="50" charset="-128"/>
              <a:cs typeface="Meiryo UI" pitchFamily="50" charset="-128"/>
            </a:endParaRPr>
          </a:p>
          <a:p>
            <a:pPr>
              <a:lnSpc>
                <a:spcPts val="1600"/>
              </a:lnSpc>
              <a:defRPr/>
            </a:pP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r>
              <a:rPr lang="ja-JP" altLang="en-US" sz="1400" b="1" dirty="0">
                <a:solidFill>
                  <a:schemeClr val="tx1"/>
                </a:solidFill>
                <a:latin typeface="Meiryo UI" pitchFamily="50" charset="-128"/>
                <a:ea typeface="Meiryo UI" pitchFamily="50" charset="-128"/>
                <a:cs typeface="Meiryo UI" pitchFamily="50" charset="-128"/>
              </a:rPr>
              <a:t>（改革</a:t>
            </a:r>
            <a:r>
              <a:rPr lang="ja-JP" altLang="en-US" sz="1400" b="1" dirty="0" smtClean="0">
                <a:solidFill>
                  <a:schemeClr val="tx1"/>
                </a:solidFill>
                <a:latin typeface="Meiryo UI" pitchFamily="50" charset="-128"/>
                <a:ea typeface="Meiryo UI" pitchFamily="50" charset="-128"/>
                <a:cs typeface="Meiryo UI" pitchFamily="50" charset="-128"/>
              </a:rPr>
              <a:t>効果額の試算</a:t>
            </a:r>
            <a:r>
              <a:rPr lang="ja-JP" altLang="en-US" sz="1400" b="1" dirty="0">
                <a:solidFill>
                  <a:schemeClr val="tx1"/>
                </a:solidFill>
                <a:latin typeface="Meiryo UI" pitchFamily="50" charset="-128"/>
                <a:ea typeface="Meiryo UI" pitchFamily="50" charset="-128"/>
                <a:cs typeface="Meiryo UI" pitchFamily="50" charset="-128"/>
              </a:rPr>
              <a:t>）</a:t>
            </a:r>
            <a:endParaRPr lang="en-US" altLang="ja-JP" sz="1400" b="1" dirty="0">
              <a:solidFill>
                <a:schemeClr val="tx1"/>
              </a:solidFill>
              <a:latin typeface="Meiryo UI" pitchFamily="50" charset="-128"/>
              <a:ea typeface="Meiryo UI" pitchFamily="50" charset="-128"/>
              <a:cs typeface="Meiryo UI" pitchFamily="50" charset="-128"/>
            </a:endParaRPr>
          </a:p>
          <a:p>
            <a:pPr marL="285750" indent="-285750">
              <a:lnSpc>
                <a:spcPts val="1600"/>
              </a:lnSpc>
              <a:buFont typeface="Wingdings" pitchFamily="2" charset="2"/>
              <a:buChar char="Ø"/>
              <a:defRPr/>
            </a:pPr>
            <a:r>
              <a:rPr lang="en-US" altLang="ja-JP" sz="1400" dirty="0">
                <a:solidFill>
                  <a:schemeClr val="tx1"/>
                </a:solidFill>
                <a:latin typeface="Meiryo UI" pitchFamily="50" charset="-128"/>
                <a:ea typeface="Meiryo UI" pitchFamily="50" charset="-128"/>
                <a:cs typeface="Meiryo UI" pitchFamily="50" charset="-128"/>
              </a:rPr>
              <a:t>H</a:t>
            </a:r>
            <a:r>
              <a:rPr lang="en-US" altLang="ja-JP" sz="1400" dirty="0" smtClean="0">
                <a:solidFill>
                  <a:schemeClr val="tx1"/>
                </a:solidFill>
                <a:latin typeface="Meiryo UI" pitchFamily="50" charset="-128"/>
                <a:ea typeface="Meiryo UI" pitchFamily="50" charset="-128"/>
                <a:cs typeface="Meiryo UI" pitchFamily="50" charset="-128"/>
              </a:rPr>
              <a:t>23</a:t>
            </a:r>
            <a:r>
              <a:rPr lang="ja-JP" altLang="en-US" sz="1400" dirty="0">
                <a:solidFill>
                  <a:schemeClr val="tx1"/>
                </a:solidFill>
                <a:latin typeface="Meiryo UI" pitchFamily="50" charset="-128"/>
                <a:ea typeface="Meiryo UI" pitchFamily="50" charset="-128"/>
                <a:cs typeface="Meiryo UI" pitchFamily="50" charset="-128"/>
              </a:rPr>
              <a:t>年の大阪府市統合本部設置以降の大阪府・大阪市の改革の取組みのうち、ＡＢ項目及び市政改革プランについて、財政的効果</a:t>
            </a:r>
            <a:r>
              <a:rPr lang="ja-JP" altLang="en-US" sz="1400" dirty="0" smtClean="0">
                <a:solidFill>
                  <a:schemeClr val="tx1"/>
                </a:solidFill>
                <a:latin typeface="Meiryo UI" pitchFamily="50" charset="-128"/>
                <a:ea typeface="Meiryo UI" pitchFamily="50" charset="-128"/>
                <a:cs typeface="Meiryo UI" pitchFamily="50" charset="-128"/>
              </a:rPr>
              <a:t>を試算</a:t>
            </a:r>
            <a:r>
              <a:rPr lang="ja-JP" altLang="en-US" sz="1400" dirty="0">
                <a:solidFill>
                  <a:schemeClr val="tx1"/>
                </a:solidFill>
                <a:latin typeface="Meiryo UI" pitchFamily="50" charset="-128"/>
                <a:ea typeface="Meiryo UI" pitchFamily="50" charset="-128"/>
                <a:cs typeface="Meiryo UI" pitchFamily="50" charset="-128"/>
              </a:rPr>
              <a:t>（機能充実のための投資や経営形態の移行経費等は勘案していない</a:t>
            </a:r>
            <a:r>
              <a:rPr lang="ja-JP" altLang="en-US" sz="1400" dirty="0" smtClean="0">
                <a:solidFill>
                  <a:schemeClr val="tx1"/>
                </a:solidFill>
                <a:latin typeface="Meiryo UI" pitchFamily="50" charset="-128"/>
                <a:ea typeface="Meiryo UI" pitchFamily="50" charset="-128"/>
                <a:cs typeface="Meiryo UI" pitchFamily="50" charset="-128"/>
              </a:rPr>
              <a:t>）</a:t>
            </a:r>
            <a:endParaRPr lang="en-US" altLang="ja-JP" sz="1400" dirty="0">
              <a:solidFill>
                <a:schemeClr val="tx1"/>
              </a:solidFill>
              <a:latin typeface="Meiryo UI" pitchFamily="50" charset="-128"/>
              <a:ea typeface="Meiryo UI" pitchFamily="50" charset="-128"/>
              <a:cs typeface="Meiryo UI" pitchFamily="50" charset="-128"/>
            </a:endParaRPr>
          </a:p>
          <a:p>
            <a:pPr marL="285750" indent="-285750">
              <a:lnSpc>
                <a:spcPts val="1600"/>
              </a:lnSpc>
              <a:buFont typeface="Wingdings" pitchFamily="2" charset="2"/>
              <a:buChar char="Ø"/>
              <a:defRPr/>
            </a:pPr>
            <a:r>
              <a:rPr lang="ja-JP" altLang="en-US" sz="1400" dirty="0" smtClean="0">
                <a:solidFill>
                  <a:schemeClr val="tx1"/>
                </a:solidFill>
                <a:latin typeface="Meiryo UI" pitchFamily="50" charset="-128"/>
                <a:ea typeface="Meiryo UI" pitchFamily="50" charset="-128"/>
                <a:cs typeface="Meiryo UI" pitchFamily="50" charset="-128"/>
              </a:rPr>
              <a:t>市政改革プラン分は、特別区設置から４年目以降に漸次効果が発現するものと想定して試算</a:t>
            </a:r>
            <a:endParaRPr lang="en-US" altLang="ja-JP" sz="1400" dirty="0" smtClean="0">
              <a:solidFill>
                <a:schemeClr val="tx1"/>
              </a:solidFill>
              <a:latin typeface="Meiryo UI" pitchFamily="50" charset="-128"/>
              <a:ea typeface="Meiryo UI" pitchFamily="50" charset="-128"/>
              <a:cs typeface="Meiryo UI" pitchFamily="50" charset="-128"/>
            </a:endParaRPr>
          </a:p>
          <a:p>
            <a:pPr lvl="0">
              <a:lnSpc>
                <a:spcPts val="1600"/>
              </a:lnSpc>
              <a:defRPr/>
            </a:pPr>
            <a:endParaRPr lang="en-US" altLang="ja-JP" sz="1400" dirty="0" smtClean="0">
              <a:solidFill>
                <a:schemeClr val="tx1"/>
              </a:solidFill>
              <a:latin typeface="Meiryo UI" pitchFamily="50" charset="-128"/>
              <a:ea typeface="Meiryo UI" pitchFamily="50" charset="-128"/>
              <a:cs typeface="Meiryo UI" pitchFamily="50" charset="-128"/>
            </a:endParaRPr>
          </a:p>
          <a:p>
            <a:pPr lvl="0">
              <a:lnSpc>
                <a:spcPts val="1600"/>
              </a:lnSpc>
              <a:defRPr/>
            </a:pPr>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a:t>
            </a:r>
            <a:r>
              <a:rPr lang="en-US" altLang="ja-JP" sz="1400" dirty="0">
                <a:solidFill>
                  <a:schemeClr val="tx1"/>
                </a:solidFill>
                <a:latin typeface="Meiryo UI" pitchFamily="50" charset="-128"/>
                <a:ea typeface="Meiryo UI" pitchFamily="50" charset="-128"/>
                <a:cs typeface="Meiryo UI" pitchFamily="50" charset="-128"/>
              </a:rPr>
              <a:t> </a:t>
            </a:r>
            <a:r>
              <a:rPr lang="ja-JP" altLang="en-US" sz="1400" dirty="0">
                <a:solidFill>
                  <a:schemeClr val="tx1"/>
                </a:solidFill>
                <a:latin typeface="Meiryo UI" pitchFamily="50" charset="-128"/>
                <a:ea typeface="Meiryo UI" pitchFamily="50" charset="-128"/>
                <a:cs typeface="Meiryo UI" pitchFamily="50" charset="-128"/>
              </a:rPr>
              <a:t>　</a:t>
            </a: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r>
              <a:rPr lang="ja-JP" altLang="en-US" sz="1400" b="1" dirty="0" smtClean="0">
                <a:solidFill>
                  <a:schemeClr val="tx1"/>
                </a:solidFill>
                <a:latin typeface="Meiryo UI" pitchFamily="50" charset="-128"/>
                <a:ea typeface="Meiryo UI" pitchFamily="50" charset="-128"/>
                <a:cs typeface="Meiryo UI" pitchFamily="50" charset="-128"/>
              </a:rPr>
              <a:t>（大阪市</a:t>
            </a:r>
            <a:r>
              <a:rPr lang="ja-JP" altLang="en-US" sz="1400" b="1" dirty="0">
                <a:solidFill>
                  <a:schemeClr val="tx1"/>
                </a:solidFill>
                <a:latin typeface="Meiryo UI" pitchFamily="50" charset="-128"/>
                <a:ea typeface="Meiryo UI" pitchFamily="50" charset="-128"/>
                <a:cs typeface="Meiryo UI" pitchFamily="50" charset="-128"/>
              </a:rPr>
              <a:t>の財政に関する将来</a:t>
            </a:r>
            <a:r>
              <a:rPr lang="ja-JP" altLang="en-US" sz="1400" b="1" dirty="0" smtClean="0">
                <a:solidFill>
                  <a:schemeClr val="tx1"/>
                </a:solidFill>
                <a:latin typeface="Meiryo UI" pitchFamily="50" charset="-128"/>
                <a:ea typeface="Meiryo UI" pitchFamily="50" charset="-128"/>
                <a:cs typeface="Meiryo UI" pitchFamily="50" charset="-128"/>
              </a:rPr>
              <a:t>推計等と</a:t>
            </a:r>
            <a:r>
              <a:rPr lang="ja-JP" altLang="en-US" sz="1400" b="1" dirty="0">
                <a:solidFill>
                  <a:schemeClr val="tx1"/>
                </a:solidFill>
                <a:latin typeface="Meiryo UI" pitchFamily="50" charset="-128"/>
                <a:ea typeface="Meiryo UI" pitchFamily="50" charset="-128"/>
                <a:cs typeface="Meiryo UI" pitchFamily="50" charset="-128"/>
              </a:rPr>
              <a:t>の整合</a:t>
            </a:r>
            <a:r>
              <a:rPr lang="ja-JP" altLang="en-US" sz="1400" b="1" dirty="0" smtClean="0">
                <a:solidFill>
                  <a:schemeClr val="tx1"/>
                </a:solidFill>
                <a:latin typeface="Meiryo UI" pitchFamily="50" charset="-128"/>
                <a:ea typeface="Meiryo UI" pitchFamily="50" charset="-128"/>
                <a:cs typeface="Meiryo UI" pitchFamily="50" charset="-128"/>
              </a:rPr>
              <a:t>）</a:t>
            </a:r>
            <a:endParaRPr lang="en-US" altLang="ja-JP" sz="1400" b="1" dirty="0" smtClean="0">
              <a:solidFill>
                <a:schemeClr val="tx1"/>
              </a:solidFill>
              <a:latin typeface="Meiryo UI" pitchFamily="50" charset="-128"/>
              <a:ea typeface="Meiryo UI" pitchFamily="50" charset="-128"/>
              <a:cs typeface="Meiryo UI" pitchFamily="50" charset="-128"/>
            </a:endParaRPr>
          </a:p>
          <a:p>
            <a:pPr marL="285750" indent="-285750">
              <a:lnSpc>
                <a:spcPts val="1600"/>
              </a:lnSpc>
              <a:buFont typeface="Wingdings" pitchFamily="2" charset="2"/>
              <a:buChar char="Ø"/>
              <a:defRPr/>
            </a:pPr>
            <a:r>
              <a:rPr lang="ja-JP" altLang="en-US" sz="1400" dirty="0" smtClean="0">
                <a:solidFill>
                  <a:schemeClr val="tx1"/>
                </a:solidFill>
                <a:latin typeface="Meiryo UI" pitchFamily="50" charset="-128"/>
                <a:ea typeface="Meiryo UI" pitchFamily="50" charset="-128"/>
                <a:cs typeface="Meiryo UI" pitchFamily="50" charset="-128"/>
              </a:rPr>
              <a:t>大阪市</a:t>
            </a:r>
            <a:r>
              <a:rPr lang="ja-JP" altLang="en-US" sz="1400" dirty="0">
                <a:solidFill>
                  <a:schemeClr val="tx1"/>
                </a:solidFill>
                <a:latin typeface="Meiryo UI" pitchFamily="50" charset="-128"/>
                <a:ea typeface="Meiryo UI" pitchFamily="50" charset="-128"/>
                <a:cs typeface="Meiryo UI" pitchFamily="50" charset="-128"/>
              </a:rPr>
              <a:t>の財政に関する将来</a:t>
            </a:r>
            <a:r>
              <a:rPr lang="ja-JP" altLang="en-US" sz="1400" dirty="0" smtClean="0">
                <a:solidFill>
                  <a:schemeClr val="tx1"/>
                </a:solidFill>
                <a:latin typeface="Meiryo UI" pitchFamily="50" charset="-128"/>
                <a:ea typeface="Meiryo UI" pitchFamily="50" charset="-128"/>
                <a:cs typeface="Meiryo UI" pitchFamily="50" charset="-128"/>
              </a:rPr>
              <a:t>推計</a:t>
            </a:r>
            <a:r>
              <a:rPr lang="ja-JP" altLang="en-US" sz="1400" dirty="0">
                <a:solidFill>
                  <a:schemeClr val="tx1"/>
                </a:solidFill>
                <a:latin typeface="Meiryo UI" pitchFamily="50" charset="-128"/>
                <a:ea typeface="Meiryo UI" pitchFamily="50" charset="-128"/>
                <a:cs typeface="Meiryo UI" pitchFamily="50" charset="-128"/>
              </a:rPr>
              <a:t>及</a:t>
            </a:r>
            <a:r>
              <a:rPr lang="ja-JP" altLang="en-US" sz="1400" dirty="0" smtClean="0">
                <a:solidFill>
                  <a:schemeClr val="tx1"/>
                </a:solidFill>
                <a:latin typeface="Meiryo UI" pitchFamily="50" charset="-128"/>
                <a:ea typeface="Meiryo UI" pitchFamily="50" charset="-128"/>
                <a:cs typeface="Meiryo UI" pitchFamily="50" charset="-128"/>
              </a:rPr>
              <a:t>び「大阪府財政</a:t>
            </a:r>
            <a:r>
              <a:rPr lang="ja-JP" altLang="en-US" sz="1400" dirty="0">
                <a:solidFill>
                  <a:schemeClr val="tx1"/>
                </a:solidFill>
                <a:latin typeface="Meiryo UI" pitchFamily="50" charset="-128"/>
                <a:ea typeface="Meiryo UI" pitchFamily="50" charset="-128"/>
                <a:cs typeface="Meiryo UI" pitchFamily="50" charset="-128"/>
              </a:rPr>
              <a:t>状況に関する中長期</a:t>
            </a:r>
            <a:r>
              <a:rPr lang="ja-JP" altLang="en-US" sz="1400" dirty="0" smtClean="0">
                <a:solidFill>
                  <a:schemeClr val="tx1"/>
                </a:solidFill>
                <a:latin typeface="Meiryo UI" pitchFamily="50" charset="-128"/>
                <a:ea typeface="Meiryo UI" pitchFamily="50" charset="-128"/>
                <a:cs typeface="Meiryo UI" pitchFamily="50" charset="-128"/>
              </a:rPr>
              <a:t>試算</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粗い試算</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smtClean="0">
                <a:solidFill>
                  <a:schemeClr val="tx1"/>
                </a:solidFill>
                <a:latin typeface="Meiryo UI" pitchFamily="50" charset="-128"/>
                <a:ea typeface="Meiryo UI" pitchFamily="50" charset="-128"/>
                <a:cs typeface="Meiryo UI" pitchFamily="50" charset="-128"/>
              </a:rPr>
              <a:t>令和２年２月版</a:t>
            </a:r>
            <a:r>
              <a:rPr lang="ja-JP" altLang="en-US" sz="1400" dirty="0" smtClean="0">
                <a:solidFill>
                  <a:schemeClr val="tx1"/>
                </a:solidFill>
                <a:latin typeface="Meiryo UI" pitchFamily="50" charset="-128"/>
                <a:ea typeface="Meiryo UI" pitchFamily="50" charset="-128"/>
                <a:cs typeface="Meiryo UI" pitchFamily="50" charset="-128"/>
              </a:rPr>
              <a:t>」に既</a:t>
            </a:r>
            <a:r>
              <a:rPr lang="ja-JP" altLang="en-US" sz="1400" dirty="0">
                <a:solidFill>
                  <a:schemeClr val="tx1"/>
                </a:solidFill>
                <a:latin typeface="Meiryo UI" pitchFamily="50" charset="-128"/>
                <a:ea typeface="Meiryo UI" pitchFamily="50" charset="-128"/>
                <a:cs typeface="Meiryo UI" pitchFamily="50" charset="-128"/>
              </a:rPr>
              <a:t>に織り込まれている下記</a:t>
            </a:r>
            <a:r>
              <a:rPr lang="ja-JP" altLang="en-US" sz="1400" dirty="0" smtClean="0">
                <a:solidFill>
                  <a:schemeClr val="tx1"/>
                </a:solidFill>
                <a:latin typeface="Meiryo UI" pitchFamily="50" charset="-128"/>
                <a:ea typeface="Meiryo UI" pitchFamily="50" charset="-128"/>
                <a:cs typeface="Meiryo UI" pitchFamily="50" charset="-128"/>
              </a:rPr>
              <a:t>の改革効果額を控除</a:t>
            </a: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r>
              <a:rPr lang="ja-JP" altLang="en-US" sz="1400" dirty="0">
                <a:solidFill>
                  <a:schemeClr val="tx1"/>
                </a:solidFill>
                <a:latin typeface="Meiryo UI" pitchFamily="50" charset="-128"/>
                <a:ea typeface="Meiryo UI" pitchFamily="50" charset="-128"/>
                <a:cs typeface="Meiryo UI" pitchFamily="50" charset="-128"/>
              </a:rPr>
              <a:t>　　・ＡＢ</a:t>
            </a:r>
            <a:r>
              <a:rPr lang="ja-JP" altLang="en-US" sz="1400" dirty="0" smtClean="0">
                <a:solidFill>
                  <a:schemeClr val="tx1"/>
                </a:solidFill>
                <a:latin typeface="Meiryo UI" pitchFamily="50" charset="-128"/>
                <a:ea typeface="Meiryo UI" pitchFamily="50" charset="-128"/>
                <a:cs typeface="Meiryo UI" pitchFamily="50" charset="-128"/>
              </a:rPr>
              <a:t>項目の</a:t>
            </a:r>
            <a:r>
              <a:rPr lang="ja-JP" altLang="en-US" sz="1400" dirty="0">
                <a:solidFill>
                  <a:schemeClr val="tx1"/>
                </a:solidFill>
                <a:latin typeface="Meiryo UI" pitchFamily="50" charset="-128"/>
                <a:ea typeface="Meiryo UI" pitchFamily="50" charset="-128"/>
                <a:cs typeface="Meiryo UI" pitchFamily="50" charset="-128"/>
              </a:rPr>
              <a:t>うち</a:t>
            </a:r>
            <a:r>
              <a:rPr lang="ja-JP" altLang="en-US" sz="1400" dirty="0" smtClean="0">
                <a:solidFill>
                  <a:schemeClr val="tx1"/>
                </a:solidFill>
                <a:latin typeface="Meiryo UI" pitchFamily="50" charset="-128"/>
                <a:ea typeface="Meiryo UI" pitchFamily="50" charset="-128"/>
                <a:cs typeface="Meiryo UI" pitchFamily="50" charset="-128"/>
              </a:rPr>
              <a:t>、</a:t>
            </a:r>
            <a:r>
              <a:rPr lang="en-US" altLang="ja-JP" sz="1400" dirty="0" smtClean="0">
                <a:solidFill>
                  <a:schemeClr val="tx1"/>
                </a:solidFill>
                <a:latin typeface="Meiryo UI" pitchFamily="50" charset="-128"/>
                <a:ea typeface="Meiryo UI" pitchFamily="50" charset="-128"/>
                <a:cs typeface="Meiryo UI" pitchFamily="50" charset="-128"/>
              </a:rPr>
              <a:t>R2</a:t>
            </a:r>
            <a:r>
              <a:rPr lang="ja-JP" altLang="en-US" sz="1400" dirty="0" smtClean="0">
                <a:solidFill>
                  <a:schemeClr val="tx1"/>
                </a:solidFill>
                <a:latin typeface="Meiryo UI" pitchFamily="50" charset="-128"/>
                <a:ea typeface="Meiryo UI" pitchFamily="50" charset="-128"/>
                <a:cs typeface="Meiryo UI" pitchFamily="50" charset="-128"/>
              </a:rPr>
              <a:t>年度</a:t>
            </a:r>
            <a:r>
              <a:rPr lang="ja-JP" altLang="en-US" sz="1400" dirty="0">
                <a:solidFill>
                  <a:schemeClr val="tx1"/>
                </a:solidFill>
                <a:latin typeface="Meiryo UI" pitchFamily="50" charset="-128"/>
                <a:ea typeface="Meiryo UI" pitchFamily="50" charset="-128"/>
                <a:cs typeface="Meiryo UI" pitchFamily="50" charset="-128"/>
              </a:rPr>
              <a:t>までの</a:t>
            </a:r>
            <a:r>
              <a:rPr lang="ja-JP" altLang="en-US" sz="1400" dirty="0" smtClean="0">
                <a:solidFill>
                  <a:schemeClr val="tx1"/>
                </a:solidFill>
                <a:latin typeface="Meiryo UI" pitchFamily="50" charset="-128"/>
                <a:ea typeface="Meiryo UI" pitchFamily="50" charset="-128"/>
                <a:cs typeface="Meiryo UI" pitchFamily="50" charset="-128"/>
              </a:rPr>
              <a:t>予算や将来的な改革効果として反映されているもの</a:t>
            </a: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r>
              <a:rPr lang="ja-JP" altLang="en-US" sz="1400" dirty="0">
                <a:solidFill>
                  <a:schemeClr val="tx1"/>
                </a:solidFill>
                <a:latin typeface="Meiryo UI" pitchFamily="50" charset="-128"/>
                <a:ea typeface="Meiryo UI" pitchFamily="50" charset="-128"/>
                <a:cs typeface="Meiryo UI" pitchFamily="50" charset="-128"/>
              </a:rPr>
              <a:t>　　・市政改革プラン関係（施策・事業の見直し・再構築等）のうち</a:t>
            </a:r>
            <a:r>
              <a:rPr lang="ja-JP" altLang="en-US" sz="1400" dirty="0" smtClean="0">
                <a:solidFill>
                  <a:schemeClr val="tx1"/>
                </a:solidFill>
                <a:latin typeface="Meiryo UI" pitchFamily="50" charset="-128"/>
                <a:ea typeface="Meiryo UI" pitchFamily="50" charset="-128"/>
                <a:cs typeface="Meiryo UI" pitchFamily="50" charset="-128"/>
              </a:rPr>
              <a:t>、</a:t>
            </a:r>
            <a:r>
              <a:rPr lang="en-US" altLang="ja-JP" sz="1400" dirty="0" smtClean="0">
                <a:solidFill>
                  <a:schemeClr val="tx1"/>
                </a:solidFill>
                <a:latin typeface="Meiryo UI" pitchFamily="50" charset="-128"/>
                <a:ea typeface="Meiryo UI" pitchFamily="50" charset="-128"/>
                <a:cs typeface="Meiryo UI" pitchFamily="50" charset="-128"/>
              </a:rPr>
              <a:t>R2</a:t>
            </a:r>
            <a:r>
              <a:rPr lang="ja-JP" altLang="en-US" sz="1400" dirty="0" smtClean="0">
                <a:solidFill>
                  <a:schemeClr val="tx1"/>
                </a:solidFill>
                <a:latin typeface="Meiryo UI" pitchFamily="50" charset="-128"/>
                <a:ea typeface="Meiryo UI" pitchFamily="50" charset="-128"/>
                <a:cs typeface="Meiryo UI" pitchFamily="50" charset="-128"/>
              </a:rPr>
              <a:t>年度</a:t>
            </a:r>
            <a:r>
              <a:rPr lang="ja-JP" altLang="en-US" sz="1400" dirty="0">
                <a:solidFill>
                  <a:schemeClr val="tx1"/>
                </a:solidFill>
                <a:latin typeface="Meiryo UI" pitchFamily="50" charset="-128"/>
                <a:ea typeface="Meiryo UI" pitchFamily="50" charset="-128"/>
                <a:cs typeface="Meiryo UI" pitchFamily="50" charset="-128"/>
              </a:rPr>
              <a:t>までの予算に反映されているもの</a:t>
            </a:r>
          </a:p>
          <a:p>
            <a:pPr>
              <a:lnSpc>
                <a:spcPts val="1600"/>
              </a:lnSpc>
              <a:defRPr/>
            </a:pPr>
            <a:endParaRPr lang="en-US" altLang="ja-JP" sz="1400" dirty="0" smtClean="0">
              <a:solidFill>
                <a:schemeClr val="tx1"/>
              </a:solidFill>
              <a:latin typeface="Meiryo UI" pitchFamily="50" charset="-128"/>
              <a:ea typeface="Meiryo UI" pitchFamily="50" charset="-128"/>
              <a:cs typeface="Meiryo UI" pitchFamily="50" charset="-128"/>
            </a:endParaRPr>
          </a:p>
          <a:p>
            <a:pPr>
              <a:lnSpc>
                <a:spcPts val="1600"/>
              </a:lnSpc>
              <a:defRPr/>
            </a:pP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r>
              <a:rPr lang="ja-JP" altLang="en-US" sz="1400" b="1" dirty="0">
                <a:solidFill>
                  <a:schemeClr val="tx1"/>
                </a:solidFill>
                <a:latin typeface="Meiryo UI" pitchFamily="50" charset="-128"/>
                <a:ea typeface="Meiryo UI" pitchFamily="50" charset="-128"/>
                <a:cs typeface="Meiryo UI" pitchFamily="50" charset="-128"/>
              </a:rPr>
              <a:t>（地方交付税等への影響）</a:t>
            </a:r>
            <a:endParaRPr lang="en-US" altLang="ja-JP" sz="1400" b="1" dirty="0">
              <a:solidFill>
                <a:schemeClr val="tx1"/>
              </a:solidFill>
              <a:latin typeface="Meiryo UI" pitchFamily="50" charset="-128"/>
              <a:ea typeface="Meiryo UI" pitchFamily="50" charset="-128"/>
              <a:cs typeface="Meiryo UI" pitchFamily="50" charset="-128"/>
            </a:endParaRPr>
          </a:p>
          <a:p>
            <a:pPr marL="285750" indent="-285750">
              <a:lnSpc>
                <a:spcPts val="1600"/>
              </a:lnSpc>
              <a:buFont typeface="Wingdings" pitchFamily="2" charset="2"/>
              <a:buChar char="Ø"/>
              <a:defRPr/>
            </a:pPr>
            <a:r>
              <a:rPr lang="ja-JP" altLang="en-US" sz="1400" dirty="0">
                <a:solidFill>
                  <a:schemeClr val="tx1"/>
                </a:solidFill>
                <a:latin typeface="Meiryo UI" pitchFamily="50" charset="-128"/>
                <a:ea typeface="Meiryo UI" pitchFamily="50" charset="-128"/>
                <a:cs typeface="Meiryo UI" pitchFamily="50" charset="-128"/>
              </a:rPr>
              <a:t>地下鉄株式会社化、バス事業</a:t>
            </a:r>
            <a:r>
              <a:rPr lang="ja-JP" altLang="en-US" sz="1400" dirty="0" smtClean="0">
                <a:solidFill>
                  <a:schemeClr val="tx1"/>
                </a:solidFill>
                <a:latin typeface="Meiryo UI" pitchFamily="50" charset="-128"/>
                <a:ea typeface="Meiryo UI" pitchFamily="50" charset="-128"/>
                <a:cs typeface="Meiryo UI" pitchFamily="50" charset="-128"/>
              </a:rPr>
              <a:t>譲渡等に</a:t>
            </a:r>
            <a:r>
              <a:rPr lang="ja-JP" altLang="en-US" sz="1400" dirty="0">
                <a:solidFill>
                  <a:schemeClr val="tx1"/>
                </a:solidFill>
                <a:latin typeface="Meiryo UI" pitchFamily="50" charset="-128"/>
                <a:ea typeface="Meiryo UI" pitchFamily="50" charset="-128"/>
                <a:cs typeface="Meiryo UI" pitchFamily="50" charset="-128"/>
              </a:rPr>
              <a:t>よる市税・府税の増収に伴う地方交付税の</a:t>
            </a:r>
            <a:r>
              <a:rPr lang="ja-JP" altLang="en-US" sz="1400" dirty="0" smtClean="0">
                <a:solidFill>
                  <a:schemeClr val="tx1"/>
                </a:solidFill>
                <a:latin typeface="Meiryo UI" pitchFamily="50" charset="-128"/>
                <a:ea typeface="Meiryo UI" pitchFamily="50" charset="-128"/>
                <a:cs typeface="Meiryo UI" pitchFamily="50" charset="-128"/>
              </a:rPr>
              <a:t>減額分等</a:t>
            </a:r>
            <a:r>
              <a:rPr lang="ja-JP" altLang="en-US" sz="1400" dirty="0">
                <a:solidFill>
                  <a:schemeClr val="tx1"/>
                </a:solidFill>
                <a:latin typeface="Meiryo UI" pitchFamily="50" charset="-128"/>
                <a:ea typeface="Meiryo UI" pitchFamily="50" charset="-128"/>
                <a:cs typeface="Meiryo UI" pitchFamily="50" charset="-128"/>
              </a:rPr>
              <a:t>を控除</a:t>
            </a: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endParaRPr lang="en-US" altLang="ja-JP" sz="1400" dirty="0" smtClean="0">
              <a:solidFill>
                <a:schemeClr val="tx1"/>
              </a:solidFill>
              <a:latin typeface="Meiryo UI" pitchFamily="50" charset="-128"/>
              <a:ea typeface="Meiryo UI" pitchFamily="50" charset="-128"/>
              <a:cs typeface="Meiryo UI" pitchFamily="50" charset="-128"/>
            </a:endParaRPr>
          </a:p>
          <a:p>
            <a:pPr>
              <a:lnSpc>
                <a:spcPts val="1600"/>
              </a:lnSpc>
              <a:defRPr/>
            </a:pPr>
            <a:r>
              <a:rPr lang="ja-JP" altLang="en-US" sz="1400" dirty="0" smtClean="0">
                <a:solidFill>
                  <a:schemeClr val="tx1"/>
                </a:solidFill>
                <a:latin typeface="Meiryo UI" pitchFamily="50" charset="-128"/>
                <a:ea typeface="Meiryo UI" pitchFamily="50" charset="-128"/>
                <a:cs typeface="Meiryo UI" pitchFamily="50" charset="-128"/>
              </a:rPr>
              <a:t>　</a:t>
            </a: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r>
              <a:rPr lang="ja-JP" altLang="en-US" sz="1400" b="1" dirty="0" smtClean="0">
                <a:solidFill>
                  <a:schemeClr val="tx1"/>
                </a:solidFill>
                <a:latin typeface="Meiryo UI" pitchFamily="50" charset="-128"/>
                <a:ea typeface="Meiryo UI" pitchFamily="50" charset="-128"/>
                <a:cs typeface="Meiryo UI" pitchFamily="50" charset="-128"/>
              </a:rPr>
              <a:t>（改革効果額（未反映分）の</a:t>
            </a:r>
            <a:r>
              <a:rPr lang="ja-JP" altLang="en-US" sz="1400" b="1" dirty="0">
                <a:solidFill>
                  <a:schemeClr val="tx1"/>
                </a:solidFill>
                <a:latin typeface="Meiryo UI" pitchFamily="50" charset="-128"/>
                <a:ea typeface="Meiryo UI" pitchFamily="50" charset="-128"/>
                <a:cs typeface="Meiryo UI" pitchFamily="50" charset="-128"/>
              </a:rPr>
              <a:t>配分</a:t>
            </a:r>
            <a:r>
              <a:rPr lang="ja-JP" altLang="en-US" sz="1400" b="1" dirty="0" smtClean="0">
                <a:solidFill>
                  <a:schemeClr val="tx1"/>
                </a:solidFill>
                <a:latin typeface="Meiryo UI" pitchFamily="50" charset="-128"/>
                <a:ea typeface="Meiryo UI" pitchFamily="50" charset="-128"/>
                <a:cs typeface="Meiryo UI" pitchFamily="50" charset="-128"/>
              </a:rPr>
              <a:t>）</a:t>
            </a:r>
            <a:endParaRPr lang="en-US" altLang="ja-JP" sz="1400" b="1" dirty="0">
              <a:solidFill>
                <a:schemeClr val="tx1"/>
              </a:solidFill>
              <a:latin typeface="Meiryo UI" pitchFamily="50" charset="-128"/>
              <a:ea typeface="Meiryo UI" pitchFamily="50" charset="-128"/>
              <a:cs typeface="Meiryo UI" pitchFamily="50" charset="-128"/>
            </a:endParaRPr>
          </a:p>
          <a:p>
            <a:pPr marL="285750" indent="-285750">
              <a:lnSpc>
                <a:spcPts val="1600"/>
              </a:lnSpc>
              <a:buFont typeface="Wingdings" pitchFamily="2" charset="2"/>
              <a:buChar char="Ø"/>
              <a:defRPr/>
            </a:pPr>
            <a:r>
              <a:rPr lang="ja-JP" altLang="en-US" sz="1400" dirty="0">
                <a:solidFill>
                  <a:schemeClr val="tx1"/>
                </a:solidFill>
                <a:latin typeface="Meiryo UI" pitchFamily="50" charset="-128"/>
                <a:ea typeface="Meiryo UI" pitchFamily="50" charset="-128"/>
                <a:cs typeface="Meiryo UI" pitchFamily="50" charset="-128"/>
              </a:rPr>
              <a:t>特別区と大阪府</a:t>
            </a:r>
            <a:r>
              <a:rPr lang="ja-JP" altLang="en-US" sz="1400" dirty="0" smtClean="0">
                <a:solidFill>
                  <a:schemeClr val="tx1"/>
                </a:solidFill>
                <a:latin typeface="Meiryo UI" pitchFamily="50" charset="-128"/>
                <a:ea typeface="Meiryo UI" pitchFamily="50" charset="-128"/>
                <a:cs typeface="Meiryo UI" pitchFamily="50" charset="-128"/>
              </a:rPr>
              <a:t>の改革効果額（未反映</a:t>
            </a:r>
            <a:r>
              <a:rPr lang="ja-JP" altLang="en-US" sz="1400" dirty="0">
                <a:solidFill>
                  <a:schemeClr val="tx1"/>
                </a:solidFill>
                <a:latin typeface="Meiryo UI" pitchFamily="50" charset="-128"/>
                <a:ea typeface="Meiryo UI" pitchFamily="50" charset="-128"/>
                <a:cs typeface="Meiryo UI" pitchFamily="50" charset="-128"/>
              </a:rPr>
              <a:t>分</a:t>
            </a:r>
            <a:r>
              <a:rPr lang="ja-JP" altLang="en-US" sz="1400" dirty="0" smtClean="0">
                <a:solidFill>
                  <a:schemeClr val="tx1"/>
                </a:solidFill>
                <a:latin typeface="Meiryo UI" pitchFamily="50" charset="-128"/>
                <a:ea typeface="Meiryo UI" pitchFamily="50" charset="-128"/>
                <a:cs typeface="Meiryo UI" pitchFamily="50" charset="-128"/>
              </a:rPr>
              <a:t>）の</a:t>
            </a:r>
            <a:r>
              <a:rPr lang="ja-JP" altLang="en-US" sz="1400" dirty="0">
                <a:solidFill>
                  <a:schemeClr val="tx1"/>
                </a:solidFill>
                <a:latin typeface="Meiryo UI" pitchFamily="50" charset="-128"/>
                <a:ea typeface="Meiryo UI" pitchFamily="50" charset="-128"/>
                <a:cs typeface="Meiryo UI" pitchFamily="50" charset="-128"/>
              </a:rPr>
              <a:t>配分については、事務</a:t>
            </a:r>
            <a:r>
              <a:rPr lang="ja-JP" altLang="en-US" sz="1400" dirty="0" smtClean="0">
                <a:solidFill>
                  <a:schemeClr val="tx1"/>
                </a:solidFill>
                <a:latin typeface="Meiryo UI" pitchFamily="50" charset="-128"/>
                <a:ea typeface="Meiryo UI" pitchFamily="50" charset="-128"/>
                <a:cs typeface="Meiryo UI" pitchFamily="50" charset="-128"/>
              </a:rPr>
              <a:t>分担</a:t>
            </a:r>
            <a:r>
              <a:rPr lang="ja-JP" altLang="en-US" sz="1400" dirty="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案</a:t>
            </a:r>
            <a:r>
              <a:rPr lang="ja-JP" altLang="en-US" sz="1400" dirty="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を</a:t>
            </a:r>
            <a:r>
              <a:rPr lang="ja-JP" altLang="en-US" sz="1400" dirty="0">
                <a:solidFill>
                  <a:schemeClr val="tx1"/>
                </a:solidFill>
                <a:latin typeface="Meiryo UI" pitchFamily="50" charset="-128"/>
                <a:ea typeface="Meiryo UI" pitchFamily="50" charset="-128"/>
                <a:cs typeface="Meiryo UI" pitchFamily="50" charset="-128"/>
              </a:rPr>
              <a:t>ふまえて</a:t>
            </a:r>
            <a:r>
              <a:rPr lang="ja-JP" altLang="en-US" sz="1400" dirty="0" smtClean="0">
                <a:solidFill>
                  <a:schemeClr val="tx1"/>
                </a:solidFill>
                <a:latin typeface="Meiryo UI" pitchFamily="50" charset="-128"/>
                <a:ea typeface="Meiryo UI" pitchFamily="50" charset="-128"/>
                <a:cs typeface="Meiryo UI" pitchFamily="50" charset="-128"/>
              </a:rPr>
              <a:t>区分（</a:t>
            </a:r>
            <a:r>
              <a:rPr lang="ja-JP" altLang="en-US" sz="1400" dirty="0">
                <a:solidFill>
                  <a:schemeClr val="tx1"/>
                </a:solidFill>
                <a:latin typeface="Meiryo UI" pitchFamily="50" charset="-128"/>
                <a:ea typeface="Meiryo UI" pitchFamily="50" charset="-128"/>
                <a:cs typeface="Meiryo UI" pitchFamily="50" charset="-128"/>
              </a:rPr>
              <a:t>事務の移管先で発現するものは、移管先に帰属するものとして算定）</a:t>
            </a: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endParaRPr lang="ja-JP" altLang="en-US" sz="1400" dirty="0">
              <a:solidFill>
                <a:schemeClr val="tx1"/>
              </a:solidFill>
              <a:latin typeface="Meiryo UI" pitchFamily="50" charset="-128"/>
              <a:ea typeface="Meiryo UI" pitchFamily="50" charset="-128"/>
              <a:cs typeface="Meiryo UI" pitchFamily="50" charset="-128"/>
            </a:endParaRPr>
          </a:p>
          <a:p>
            <a:pPr marL="285750" indent="-285750">
              <a:lnSpc>
                <a:spcPts val="1600"/>
              </a:lnSpc>
              <a:buFont typeface="Wingdings" pitchFamily="2" charset="2"/>
              <a:buChar char="Ø"/>
              <a:defRPr/>
            </a:pPr>
            <a:r>
              <a:rPr lang="ja-JP" altLang="en-US" sz="1400" dirty="0">
                <a:solidFill>
                  <a:schemeClr val="tx1"/>
                </a:solidFill>
                <a:latin typeface="Meiryo UI" pitchFamily="50" charset="-128"/>
                <a:ea typeface="Meiryo UI" pitchFamily="50" charset="-128"/>
                <a:cs typeface="Meiryo UI" pitchFamily="50" charset="-128"/>
              </a:rPr>
              <a:t>各特別区の反映額は、人口（Ｈ</a:t>
            </a:r>
            <a:r>
              <a:rPr lang="en-US" altLang="ja-JP" sz="1400" dirty="0">
                <a:solidFill>
                  <a:schemeClr val="tx1"/>
                </a:solidFill>
                <a:latin typeface="Meiryo UI" pitchFamily="50" charset="-128"/>
                <a:ea typeface="Meiryo UI" pitchFamily="50" charset="-128"/>
                <a:cs typeface="Meiryo UI" pitchFamily="50" charset="-128"/>
              </a:rPr>
              <a:t>27</a:t>
            </a:r>
            <a:r>
              <a:rPr lang="ja-JP" altLang="en-US" sz="1400" dirty="0">
                <a:solidFill>
                  <a:schemeClr val="tx1"/>
                </a:solidFill>
                <a:latin typeface="Meiryo UI" pitchFamily="50" charset="-128"/>
                <a:ea typeface="Meiryo UI" pitchFamily="50" charset="-128"/>
                <a:cs typeface="Meiryo UI" pitchFamily="50" charset="-128"/>
              </a:rPr>
              <a:t>年国勢調査）で按分</a:t>
            </a:r>
          </a:p>
        </p:txBody>
      </p:sp>
      <p:sp>
        <p:nvSpPr>
          <p:cNvPr id="6" name="テキスト ボックス 9"/>
          <p:cNvSpPr txBox="1">
            <a:spLocks noChangeArrowheads="1"/>
          </p:cNvSpPr>
          <p:nvPr/>
        </p:nvSpPr>
        <p:spPr bwMode="auto">
          <a:xfrm>
            <a:off x="725036" y="907257"/>
            <a:ext cx="6016625" cy="338138"/>
          </a:xfrm>
          <a:prstGeom prst="rect">
            <a:avLst/>
          </a:prstGeom>
          <a:noFill/>
          <a:ln w="9525">
            <a:noFill/>
            <a:miter lim="800000"/>
            <a:headEnd/>
            <a:tailEnd/>
          </a:ln>
        </p:spPr>
        <p:txBody>
          <a:bodyPr>
            <a:spAutoFit/>
          </a:bodyPr>
          <a:lstStyle/>
          <a:p>
            <a:r>
              <a:rPr lang="en-US" altLang="ja-JP" sz="1600" b="1" dirty="0">
                <a:solidFill>
                  <a:srgbClr val="000000"/>
                </a:solidFill>
                <a:latin typeface="Meiryo UI" pitchFamily="50" charset="-128"/>
                <a:ea typeface="Meiryo UI" pitchFamily="50" charset="-128"/>
                <a:cs typeface="Meiryo UI" pitchFamily="50" charset="-128"/>
              </a:rPr>
              <a:t>〔</a:t>
            </a:r>
            <a:r>
              <a:rPr lang="ja-JP" altLang="en-US" sz="1600" b="1" dirty="0">
                <a:solidFill>
                  <a:srgbClr val="000000"/>
                </a:solidFill>
                <a:latin typeface="Meiryo UI" pitchFamily="50" charset="-128"/>
                <a:ea typeface="Meiryo UI" pitchFamily="50" charset="-128"/>
                <a:cs typeface="Meiryo UI" pitchFamily="50" charset="-128"/>
              </a:rPr>
              <a:t>基本的考え方</a:t>
            </a:r>
            <a:r>
              <a:rPr lang="en-US" altLang="ja-JP" sz="1600" b="1" dirty="0">
                <a:solidFill>
                  <a:srgbClr val="000000"/>
                </a:solidFill>
                <a:latin typeface="Meiryo UI" pitchFamily="50" charset="-128"/>
                <a:ea typeface="Meiryo UI" pitchFamily="50" charset="-128"/>
                <a:cs typeface="Meiryo UI" pitchFamily="50" charset="-128"/>
              </a:rPr>
              <a:t>〕</a:t>
            </a:r>
            <a:endParaRPr lang="ja-JP" altLang="en-US" sz="1600" b="1" dirty="0">
              <a:solidFill>
                <a:srgbClr val="000000"/>
              </a:solidFill>
              <a:latin typeface="Meiryo UI" pitchFamily="50" charset="-128"/>
              <a:ea typeface="Meiryo UI" pitchFamily="50" charset="-128"/>
              <a:cs typeface="Meiryo UI" pitchFamily="50" charset="-128"/>
            </a:endParaRPr>
          </a:p>
        </p:txBody>
      </p:sp>
      <p:sp>
        <p:nvSpPr>
          <p:cNvPr id="7" name="正方形/長方形 6"/>
          <p:cNvSpPr/>
          <p:nvPr/>
        </p:nvSpPr>
        <p:spPr>
          <a:xfrm>
            <a:off x="194410" y="276160"/>
            <a:ext cx="9007062" cy="338554"/>
          </a:xfrm>
          <a:prstGeom prst="rect">
            <a:avLst/>
          </a:prstGeom>
        </p:spPr>
        <p:txBody>
          <a:bodyPr wrap="square">
            <a:spAutoFit/>
          </a:bodyPr>
          <a:lstStyle/>
          <a:p>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　（参考）</a:t>
            </a:r>
            <a:r>
              <a:rPr lang="en-US" altLang="ja-JP" sz="1600" b="1" dirty="0">
                <a:latin typeface="Meiryo UI" pitchFamily="50" charset="-128"/>
                <a:ea typeface="Meiryo UI" pitchFamily="50" charset="-128"/>
                <a:cs typeface="Meiryo UI" pitchFamily="50" charset="-128"/>
              </a:rPr>
              <a:t>AB</a:t>
            </a:r>
            <a:r>
              <a:rPr lang="ja-JP" altLang="en-US" sz="1600" b="1" dirty="0">
                <a:latin typeface="Meiryo UI" pitchFamily="50" charset="-128"/>
                <a:ea typeface="Meiryo UI" pitchFamily="50" charset="-128"/>
                <a:cs typeface="Meiryo UI" pitchFamily="50" charset="-128"/>
              </a:rPr>
              <a:t>項目関係の改革効果</a:t>
            </a:r>
            <a:r>
              <a:rPr lang="ja-JP" altLang="en-US" sz="1600" b="1" dirty="0" smtClean="0">
                <a:latin typeface="Meiryo UI" pitchFamily="50" charset="-128"/>
                <a:ea typeface="Meiryo UI" pitchFamily="50" charset="-128"/>
                <a:cs typeface="Meiryo UI" pitchFamily="50" charset="-128"/>
              </a:rPr>
              <a:t>額（未反映分）について</a:t>
            </a:r>
            <a:endParaRPr lang="ja-JP" altLang="en-US" sz="1600" b="1" dirty="0">
              <a:latin typeface="Meiryo UI" pitchFamily="50" charset="-128"/>
              <a:ea typeface="Meiryo UI" pitchFamily="50" charset="-128"/>
              <a:cs typeface="Meiryo UI" pitchFamily="50" charset="-128"/>
            </a:endParaRPr>
          </a:p>
        </p:txBody>
      </p:sp>
      <p:sp>
        <p:nvSpPr>
          <p:cNvPr id="10" name="正方形/長方形 9"/>
          <p:cNvSpPr>
            <a:spLocks noChangeArrowheads="1"/>
          </p:cNvSpPr>
          <p:nvPr/>
        </p:nvSpPr>
        <p:spPr bwMode="auto">
          <a:xfrm>
            <a:off x="8874125" y="6609847"/>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２３</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86582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線コネクタ 49"/>
          <p:cNvCxnSpPr/>
          <p:nvPr/>
        </p:nvCxnSpPr>
        <p:spPr>
          <a:xfrm>
            <a:off x="4905957" y="4205606"/>
            <a:ext cx="2700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二等辺三角形 95"/>
          <p:cNvSpPr/>
          <p:nvPr/>
        </p:nvSpPr>
        <p:spPr>
          <a:xfrm rot="5400000">
            <a:off x="5496112" y="3279097"/>
            <a:ext cx="1395077" cy="233451"/>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3648346" y="2059177"/>
            <a:ext cx="1482165"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特別区分</a:t>
            </a:r>
            <a:r>
              <a:rPr lang="en-US" altLang="ja-JP" b="1" dirty="0">
                <a:solidFill>
                  <a:schemeClr val="tx1"/>
                </a:solidFill>
                <a:latin typeface="Meiryo UI" panose="020B0604030504040204" pitchFamily="50" charset="-128"/>
                <a:ea typeface="Meiryo UI" panose="020B0604030504040204" pitchFamily="50" charset="-128"/>
              </a:rPr>
              <a:t>》</a:t>
            </a:r>
            <a:endParaRPr lang="ja-JP" altLang="en-US" b="1" dirty="0">
              <a:solidFill>
                <a:schemeClr val="tx1"/>
              </a:solidFill>
              <a:latin typeface="Meiryo UI" panose="020B0604030504040204" pitchFamily="50" charset="-128"/>
              <a:ea typeface="Meiryo UI" panose="020B0604030504040204" pitchFamily="50" charset="-128"/>
            </a:endParaRPr>
          </a:p>
        </p:txBody>
      </p:sp>
      <p:sp>
        <p:nvSpPr>
          <p:cNvPr id="105" name="正方形/長方形 104"/>
          <p:cNvSpPr/>
          <p:nvPr/>
        </p:nvSpPr>
        <p:spPr>
          <a:xfrm>
            <a:off x="3896154" y="4197372"/>
            <a:ext cx="964421" cy="42501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smtClean="0">
                <a:solidFill>
                  <a:schemeClr val="tx1"/>
                </a:solidFill>
                <a:latin typeface="Meiryo UI" panose="020B0604030504040204" pitchFamily="50" charset="-128"/>
                <a:ea typeface="Meiryo UI" panose="020B0604030504040204" pitchFamily="50" charset="-128"/>
              </a:rPr>
              <a:t>特別区設置に伴う増員</a:t>
            </a:r>
            <a:r>
              <a:rPr lang="ja-JP" altLang="en-US" sz="1200" b="1" dirty="0">
                <a:solidFill>
                  <a:schemeClr val="tx1"/>
                </a:solidFill>
                <a:latin typeface="Meiryo UI" panose="020B0604030504040204" pitchFamily="50" charset="-128"/>
                <a:ea typeface="Meiryo UI" panose="020B0604030504040204" pitchFamily="50" charset="-128"/>
              </a:rPr>
              <a:t>　　</a:t>
            </a:r>
            <a:endParaRPr lang="en-US" altLang="ja-JP" sz="1200" b="1" dirty="0">
              <a:solidFill>
                <a:schemeClr val="tx1"/>
              </a:solidFill>
              <a:latin typeface="+mj-ea"/>
              <a:ea typeface="+mj-ea"/>
            </a:endParaRPr>
          </a:p>
        </p:txBody>
      </p:sp>
      <p:sp>
        <p:nvSpPr>
          <p:cNvPr id="58" name="正方形/長方形 57"/>
          <p:cNvSpPr/>
          <p:nvPr/>
        </p:nvSpPr>
        <p:spPr>
          <a:xfrm>
            <a:off x="3556577" y="4679302"/>
            <a:ext cx="158978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solidFill>
                  <a:schemeClr val="tx1"/>
                </a:solidFill>
                <a:latin typeface="Meiryo UI" pitchFamily="50" charset="-128"/>
                <a:ea typeface="Meiryo UI" pitchFamily="50" charset="-128"/>
                <a:cs typeface="Meiryo UI" pitchFamily="50" charset="-128"/>
              </a:rPr>
              <a:t>R7</a:t>
            </a:r>
            <a:r>
              <a:rPr kumimoji="1" lang="ja-JP" altLang="en-US" sz="1100" b="1" dirty="0" smtClean="0">
                <a:solidFill>
                  <a:schemeClr val="tx1"/>
                </a:solidFill>
                <a:latin typeface="Meiryo UI" pitchFamily="50" charset="-128"/>
                <a:ea typeface="Meiryo UI" pitchFamily="50" charset="-128"/>
                <a:cs typeface="Meiryo UI" pitchFamily="50" charset="-128"/>
              </a:rPr>
              <a:t>年度</a:t>
            </a:r>
            <a:endParaRPr kumimoji="1" lang="en-US" altLang="ja-JP" sz="1100" b="1" dirty="0" smtClean="0">
              <a:solidFill>
                <a:schemeClr val="tx1"/>
              </a:solidFill>
              <a:latin typeface="Meiryo UI" pitchFamily="50" charset="-128"/>
              <a:ea typeface="Meiryo UI" pitchFamily="50" charset="-128"/>
              <a:cs typeface="Meiryo UI" pitchFamily="50" charset="-128"/>
            </a:endParaRPr>
          </a:p>
          <a:p>
            <a:pPr algn="ctr"/>
            <a:r>
              <a:rPr lang="ja-JP" altLang="en-US" sz="1100" b="1" dirty="0" smtClean="0">
                <a:solidFill>
                  <a:schemeClr val="tx1"/>
                </a:solidFill>
                <a:latin typeface="Meiryo UI" pitchFamily="50" charset="-128"/>
                <a:ea typeface="Meiryo UI" pitchFamily="50" charset="-128"/>
                <a:cs typeface="Meiryo UI" pitchFamily="50" charset="-128"/>
              </a:rPr>
              <a:t>（特別区設置時）</a:t>
            </a:r>
            <a:endParaRPr kumimoji="1" lang="ja-JP" altLang="en-US" sz="1100" b="1" dirty="0">
              <a:solidFill>
                <a:schemeClr val="tx1"/>
              </a:solidFill>
              <a:latin typeface="Meiryo UI" pitchFamily="50" charset="-128"/>
              <a:ea typeface="Meiryo UI" pitchFamily="50" charset="-128"/>
              <a:cs typeface="Meiryo UI" pitchFamily="50" charset="-128"/>
            </a:endParaRPr>
          </a:p>
        </p:txBody>
      </p:sp>
      <p:cxnSp>
        <p:nvCxnSpPr>
          <p:cNvPr id="71" name="直線コネクタ 70"/>
          <p:cNvCxnSpPr/>
          <p:nvPr/>
        </p:nvCxnSpPr>
        <p:spPr>
          <a:xfrm>
            <a:off x="4900130" y="2438335"/>
            <a:ext cx="3708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3559220" y="4650053"/>
            <a:ext cx="5076000" cy="20679"/>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 name="右矢印 46"/>
          <p:cNvSpPr/>
          <p:nvPr/>
        </p:nvSpPr>
        <p:spPr>
          <a:xfrm>
            <a:off x="2849266" y="3385929"/>
            <a:ext cx="716494" cy="712302"/>
          </a:xfrm>
          <a:prstGeom prst="rightArrow">
            <a:avLst/>
          </a:prstGeom>
          <a:solidFill>
            <a:schemeClr val="tx2">
              <a:lumMod val="75000"/>
            </a:schemeClr>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656112" y="2435364"/>
            <a:ext cx="9952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schemeClr val="tx1"/>
                </a:solidFill>
                <a:latin typeface="Meiryo UI" pitchFamily="50" charset="-128"/>
                <a:ea typeface="Meiryo UI" pitchFamily="50" charset="-128"/>
                <a:cs typeface="Meiryo UI" pitchFamily="50" charset="-128"/>
              </a:rPr>
              <a:t>H</a:t>
            </a:r>
            <a:r>
              <a:rPr kumimoji="1" lang="en-US" altLang="ja-JP" sz="1100" b="1" dirty="0" smtClean="0">
                <a:solidFill>
                  <a:schemeClr val="tx1"/>
                </a:solidFill>
                <a:latin typeface="Meiryo UI" pitchFamily="50" charset="-128"/>
                <a:ea typeface="Meiryo UI" pitchFamily="50" charset="-128"/>
                <a:cs typeface="Meiryo UI" pitchFamily="50" charset="-128"/>
              </a:rPr>
              <a:t>28</a:t>
            </a:r>
            <a:r>
              <a:rPr kumimoji="1" lang="ja-JP" altLang="en-US" sz="1100" b="1" dirty="0" smtClean="0">
                <a:solidFill>
                  <a:schemeClr val="tx1"/>
                </a:solidFill>
                <a:latin typeface="Meiryo UI" pitchFamily="50" charset="-128"/>
                <a:ea typeface="Meiryo UI" pitchFamily="50" charset="-128"/>
                <a:cs typeface="Meiryo UI" pitchFamily="50" charset="-128"/>
              </a:rPr>
              <a:t>年度</a:t>
            </a:r>
            <a:endParaRPr kumimoji="1" lang="en-US" altLang="ja-JP" sz="1100" b="1" dirty="0" smtClean="0">
              <a:solidFill>
                <a:schemeClr val="tx1"/>
              </a:solidFill>
              <a:latin typeface="Meiryo UI" pitchFamily="50" charset="-128"/>
              <a:ea typeface="Meiryo UI" pitchFamily="50" charset="-128"/>
              <a:cs typeface="Meiryo UI" pitchFamily="50" charset="-128"/>
            </a:endParaRPr>
          </a:p>
          <a:p>
            <a:pPr algn="ctr"/>
            <a:r>
              <a:rPr lang="ja-JP" altLang="en-US" sz="1100" b="1" dirty="0">
                <a:solidFill>
                  <a:schemeClr val="tx1"/>
                </a:solidFill>
                <a:latin typeface="Meiryo UI" pitchFamily="50" charset="-128"/>
                <a:ea typeface="Meiryo UI" pitchFamily="50" charset="-128"/>
                <a:cs typeface="Meiryo UI" pitchFamily="50" charset="-128"/>
              </a:rPr>
              <a:t>職員数</a:t>
            </a:r>
            <a:endParaRPr kumimoji="1" lang="ja-JP" altLang="en-US" sz="1100" b="1" dirty="0">
              <a:solidFill>
                <a:schemeClr val="tx1"/>
              </a:solidFill>
              <a:latin typeface="Meiryo UI" pitchFamily="50" charset="-128"/>
              <a:ea typeface="Meiryo UI" pitchFamily="50" charset="-128"/>
              <a:cs typeface="Meiryo UI" pitchFamily="50" charset="-128"/>
            </a:endParaRPr>
          </a:p>
        </p:txBody>
      </p:sp>
      <p:cxnSp>
        <p:nvCxnSpPr>
          <p:cNvPr id="16" name="直線コネクタ 15"/>
          <p:cNvCxnSpPr/>
          <p:nvPr/>
        </p:nvCxnSpPr>
        <p:spPr>
          <a:xfrm flipV="1">
            <a:off x="3520930" y="6468590"/>
            <a:ext cx="5112000" cy="18842"/>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3608187" y="5188642"/>
            <a:ext cx="1482165"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大阪府分</a:t>
            </a:r>
            <a:r>
              <a:rPr lang="en-US" altLang="ja-JP" b="1" dirty="0">
                <a:solidFill>
                  <a:schemeClr val="tx1"/>
                </a:solidFill>
                <a:latin typeface="Meiryo UI" panose="020B0604030504040204" pitchFamily="50" charset="-128"/>
                <a:ea typeface="Meiryo UI" panose="020B0604030504040204" pitchFamily="50" charset="-128"/>
              </a:rPr>
              <a:t>》</a:t>
            </a:r>
            <a:endParaRPr lang="ja-JP" altLang="en-US" b="1" dirty="0">
              <a:solidFill>
                <a:schemeClr val="tx1"/>
              </a:solidFill>
              <a:latin typeface="Meiryo UI" panose="020B0604030504040204" pitchFamily="50" charset="-128"/>
              <a:ea typeface="Meiryo UI" panose="020B0604030504040204" pitchFamily="50" charset="-128"/>
            </a:endParaRPr>
          </a:p>
        </p:txBody>
      </p:sp>
      <p:sp>
        <p:nvSpPr>
          <p:cNvPr id="48" name="右矢印 47"/>
          <p:cNvSpPr/>
          <p:nvPr/>
        </p:nvSpPr>
        <p:spPr>
          <a:xfrm>
            <a:off x="3064298" y="5943214"/>
            <a:ext cx="468000" cy="236529"/>
          </a:xfrm>
          <a:prstGeom prst="rightArrow">
            <a:avLst/>
          </a:prstGeom>
          <a:solidFill>
            <a:schemeClr val="tx2">
              <a:lumMod val="75000"/>
            </a:schemeClr>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1535603" y="2123793"/>
            <a:ext cx="1187355"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Meiryo UI" panose="020B0604030504040204" pitchFamily="50" charset="-128"/>
                <a:ea typeface="Meiryo UI" panose="020B0604030504040204" pitchFamily="50" charset="-128"/>
              </a:rPr>
              <a:t>【</a:t>
            </a:r>
            <a:r>
              <a:rPr kumimoji="1" lang="ja-JP" altLang="en-US" b="1" dirty="0">
                <a:solidFill>
                  <a:schemeClr val="tx1"/>
                </a:solidFill>
                <a:latin typeface="Meiryo UI" panose="020B0604030504040204" pitchFamily="50" charset="-128"/>
                <a:ea typeface="Meiryo UI" panose="020B0604030504040204" pitchFamily="50" charset="-128"/>
              </a:rPr>
              <a:t>大阪市</a:t>
            </a:r>
            <a:r>
              <a:rPr lang="en-US" altLang="ja-JP" b="1" dirty="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3076896" y="5153056"/>
            <a:ext cx="82108" cy="936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直線コネクタ 91"/>
          <p:cNvCxnSpPr/>
          <p:nvPr/>
        </p:nvCxnSpPr>
        <p:spPr>
          <a:xfrm>
            <a:off x="4905957" y="5884438"/>
            <a:ext cx="360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6988528" y="4674090"/>
            <a:ext cx="138530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schemeClr val="tx1"/>
                </a:solidFill>
                <a:latin typeface="Meiryo UI" pitchFamily="50" charset="-128"/>
                <a:ea typeface="Meiryo UI" pitchFamily="50" charset="-128"/>
                <a:cs typeface="Meiryo UI" pitchFamily="50" charset="-128"/>
              </a:rPr>
              <a:t>R21</a:t>
            </a:r>
            <a:r>
              <a:rPr kumimoji="1" lang="ja-JP" altLang="en-US" sz="1100" b="1" dirty="0" smtClean="0">
                <a:solidFill>
                  <a:schemeClr val="tx1"/>
                </a:solidFill>
                <a:latin typeface="Meiryo UI" pitchFamily="50" charset="-128"/>
                <a:ea typeface="Meiryo UI" pitchFamily="50" charset="-128"/>
                <a:cs typeface="Meiryo UI" pitchFamily="50" charset="-128"/>
              </a:rPr>
              <a:t>年度</a:t>
            </a:r>
            <a:endParaRPr kumimoji="1" lang="en-US" altLang="ja-JP" sz="1100" b="1" dirty="0" smtClean="0">
              <a:solidFill>
                <a:schemeClr val="tx1"/>
              </a:solidFill>
              <a:latin typeface="Meiryo UI" pitchFamily="50" charset="-128"/>
              <a:ea typeface="Meiryo UI" pitchFamily="50" charset="-128"/>
              <a:cs typeface="Meiryo UI" pitchFamily="50" charset="-128"/>
            </a:endParaRPr>
          </a:p>
          <a:p>
            <a:pPr algn="ctr"/>
            <a:endParaRPr kumimoji="1" lang="en-US" altLang="ja-JP" sz="1100" b="1" dirty="0" smtClean="0">
              <a:solidFill>
                <a:schemeClr val="tx1"/>
              </a:solidFill>
              <a:latin typeface="Meiryo UI" pitchFamily="50" charset="-128"/>
              <a:ea typeface="Meiryo UI" pitchFamily="50" charset="-128"/>
              <a:cs typeface="Meiryo UI" pitchFamily="50" charset="-128"/>
            </a:endParaRPr>
          </a:p>
        </p:txBody>
      </p:sp>
      <p:sp>
        <p:nvSpPr>
          <p:cNvPr id="83" name="下矢印 82"/>
          <p:cNvSpPr/>
          <p:nvPr/>
        </p:nvSpPr>
        <p:spPr>
          <a:xfrm>
            <a:off x="8230509" y="2465998"/>
            <a:ext cx="252000" cy="39755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1685857" y="2871171"/>
            <a:ext cx="886849" cy="1773543"/>
          </a:xfrm>
          <a:prstGeom prst="rect">
            <a:avLst/>
          </a:prstGeom>
          <a:solidFill>
            <a:schemeClr val="tx2">
              <a:lumMod val="60000"/>
              <a:lumOff val="4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特別区への移管部分</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lang="en-US" altLang="ja-JP"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3896154" y="2431279"/>
            <a:ext cx="964420" cy="1763699"/>
          </a:xfrm>
          <a:prstGeom prst="rect">
            <a:avLst/>
          </a:prstGeom>
          <a:solidFill>
            <a:schemeClr val="tx2">
              <a:lumMod val="60000"/>
              <a:lumOff val="4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特別区への</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移管部分</a:t>
            </a:r>
            <a:endPar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1685857" y="4649806"/>
            <a:ext cx="886849" cy="898816"/>
          </a:xfrm>
          <a:prstGeom prst="rect">
            <a:avLst/>
          </a:prstGeom>
          <a:solidFill>
            <a:schemeClr val="tx2">
              <a:lumMod val="60000"/>
              <a:lumOff val="4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大阪府への</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移管部分</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7198971" y="2863549"/>
            <a:ext cx="964420" cy="1343081"/>
          </a:xfrm>
          <a:prstGeom prst="rect">
            <a:avLst/>
          </a:prstGeom>
          <a:solidFill>
            <a:schemeClr val="tx2">
              <a:lumMod val="60000"/>
              <a:lumOff val="4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特別区への</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移管部分</a:t>
            </a:r>
            <a:endPar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正方形/長方形 132"/>
          <p:cNvSpPr/>
          <p:nvPr/>
        </p:nvSpPr>
        <p:spPr>
          <a:xfrm>
            <a:off x="7201350" y="4206145"/>
            <a:ext cx="962041" cy="42501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smtClean="0">
                <a:solidFill>
                  <a:schemeClr val="tx1"/>
                </a:solidFill>
                <a:latin typeface="Meiryo UI" panose="020B0604030504040204" pitchFamily="50" charset="-128"/>
                <a:ea typeface="Meiryo UI" panose="020B0604030504040204" pitchFamily="50" charset="-128"/>
              </a:rPr>
              <a:t>特別区設置に伴う増員</a:t>
            </a:r>
            <a:r>
              <a:rPr lang="ja-JP" altLang="en-US" sz="1200" b="1" dirty="0">
                <a:solidFill>
                  <a:schemeClr val="tx1"/>
                </a:solidFill>
                <a:latin typeface="Meiryo UI" panose="020B0604030504040204" pitchFamily="50" charset="-128"/>
                <a:ea typeface="Meiryo UI" panose="020B0604030504040204" pitchFamily="50" charset="-128"/>
              </a:rPr>
              <a:t>　　</a:t>
            </a:r>
            <a:endParaRPr lang="en-US" altLang="ja-JP" sz="1200" b="1" dirty="0">
              <a:solidFill>
                <a:schemeClr val="tx1"/>
              </a:solidFill>
              <a:latin typeface="+mj-ea"/>
              <a:ea typeface="+mj-ea"/>
            </a:endParaRPr>
          </a:p>
        </p:txBody>
      </p:sp>
      <p:sp>
        <p:nvSpPr>
          <p:cNvPr id="135" name="正方形/長方形 134"/>
          <p:cNvSpPr/>
          <p:nvPr/>
        </p:nvSpPr>
        <p:spPr>
          <a:xfrm>
            <a:off x="5027068" y="4279523"/>
            <a:ext cx="823396" cy="403271"/>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歳出増</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7" name="正方形/長方形 166"/>
          <p:cNvSpPr/>
          <p:nvPr/>
        </p:nvSpPr>
        <p:spPr>
          <a:xfrm>
            <a:off x="8264261" y="2496648"/>
            <a:ext cx="897672" cy="403271"/>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歳出減</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正方形/長方形 171"/>
          <p:cNvSpPr/>
          <p:nvPr/>
        </p:nvSpPr>
        <p:spPr>
          <a:xfrm>
            <a:off x="5504969" y="3225010"/>
            <a:ext cx="1180136" cy="374704"/>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技能労務職を</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退職不補充で試算</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0" name="下矢印 179"/>
          <p:cNvSpPr/>
          <p:nvPr/>
        </p:nvSpPr>
        <p:spPr>
          <a:xfrm flipV="1">
            <a:off x="4969241" y="4225656"/>
            <a:ext cx="239612" cy="396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3556577" y="6482622"/>
            <a:ext cx="158978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schemeClr val="tx1"/>
                </a:solidFill>
                <a:latin typeface="Meiryo UI" pitchFamily="50" charset="-128"/>
                <a:ea typeface="Meiryo UI" pitchFamily="50" charset="-128"/>
                <a:cs typeface="Meiryo UI" pitchFamily="50" charset="-128"/>
              </a:rPr>
              <a:t>R7</a:t>
            </a:r>
            <a:r>
              <a:rPr kumimoji="1" lang="ja-JP" altLang="en-US" sz="1100" b="1" dirty="0" smtClean="0">
                <a:solidFill>
                  <a:schemeClr val="tx1"/>
                </a:solidFill>
                <a:latin typeface="Meiryo UI" pitchFamily="50" charset="-128"/>
                <a:ea typeface="Meiryo UI" pitchFamily="50" charset="-128"/>
                <a:cs typeface="Meiryo UI" pitchFamily="50" charset="-128"/>
              </a:rPr>
              <a:t>年度</a:t>
            </a:r>
            <a:endParaRPr kumimoji="1" lang="en-US" altLang="ja-JP" sz="1100" b="1" dirty="0" smtClean="0">
              <a:solidFill>
                <a:schemeClr val="tx1"/>
              </a:solidFill>
              <a:latin typeface="Meiryo UI" pitchFamily="50" charset="-128"/>
              <a:ea typeface="Meiryo UI" pitchFamily="50" charset="-128"/>
              <a:cs typeface="Meiryo UI" pitchFamily="50" charset="-128"/>
            </a:endParaRPr>
          </a:p>
          <a:p>
            <a:pPr algn="ctr"/>
            <a:r>
              <a:rPr lang="ja-JP" altLang="en-US" sz="1100" b="1" dirty="0" smtClean="0">
                <a:solidFill>
                  <a:schemeClr val="tx1"/>
                </a:solidFill>
                <a:latin typeface="Meiryo UI" pitchFamily="50" charset="-128"/>
                <a:ea typeface="Meiryo UI" pitchFamily="50" charset="-128"/>
                <a:cs typeface="Meiryo UI" pitchFamily="50" charset="-128"/>
              </a:rPr>
              <a:t>（特別区設置時）</a:t>
            </a:r>
            <a:endParaRPr kumimoji="1" lang="ja-JP" altLang="en-US" sz="1100" b="1" dirty="0">
              <a:solidFill>
                <a:schemeClr val="tx1"/>
              </a:solidFill>
              <a:latin typeface="Meiryo UI" pitchFamily="50" charset="-128"/>
              <a:ea typeface="Meiryo UI" pitchFamily="50" charset="-128"/>
              <a:cs typeface="Meiryo UI" pitchFamily="50" charset="-128"/>
            </a:endParaRPr>
          </a:p>
        </p:txBody>
      </p:sp>
      <p:sp>
        <p:nvSpPr>
          <p:cNvPr id="183" name="正方形/長方形 182"/>
          <p:cNvSpPr/>
          <p:nvPr/>
        </p:nvSpPr>
        <p:spPr>
          <a:xfrm>
            <a:off x="3897535" y="5857585"/>
            <a:ext cx="963038" cy="605648"/>
          </a:xfrm>
          <a:prstGeom prst="rect">
            <a:avLst/>
          </a:prstGeom>
          <a:solidFill>
            <a:schemeClr val="tx2">
              <a:lumMod val="60000"/>
              <a:lumOff val="4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大阪府への</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移管部分</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正方形/長方形 188"/>
          <p:cNvSpPr/>
          <p:nvPr/>
        </p:nvSpPr>
        <p:spPr>
          <a:xfrm>
            <a:off x="3896154" y="5570066"/>
            <a:ext cx="964419" cy="295894"/>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効率化等による減</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0" name="下矢印 189"/>
          <p:cNvSpPr/>
          <p:nvPr/>
        </p:nvSpPr>
        <p:spPr>
          <a:xfrm>
            <a:off x="4958647" y="5594130"/>
            <a:ext cx="250206" cy="308756"/>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034327" y="5566933"/>
            <a:ext cx="841022" cy="403271"/>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歳出減</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二等辺三角形 191"/>
          <p:cNvSpPr/>
          <p:nvPr/>
        </p:nvSpPr>
        <p:spPr>
          <a:xfrm rot="5400000">
            <a:off x="5868181" y="6099380"/>
            <a:ext cx="595909" cy="185403"/>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642973" y="6080272"/>
            <a:ext cx="1314452" cy="2756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技能労務職を</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退職不補充で試算</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 name="正方形/長方形 193"/>
          <p:cNvSpPr/>
          <p:nvPr/>
        </p:nvSpPr>
        <p:spPr>
          <a:xfrm>
            <a:off x="7198971" y="6075449"/>
            <a:ext cx="948846" cy="387783"/>
          </a:xfrm>
          <a:prstGeom prst="rect">
            <a:avLst/>
          </a:prstGeom>
          <a:solidFill>
            <a:schemeClr val="tx2">
              <a:lumMod val="60000"/>
              <a:lumOff val="4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大阪府への</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移管部分</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5" name="正方形/長方形 194"/>
          <p:cNvSpPr/>
          <p:nvPr/>
        </p:nvSpPr>
        <p:spPr>
          <a:xfrm>
            <a:off x="7198971" y="5784263"/>
            <a:ext cx="948846" cy="295894"/>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効率化等による減</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6" name="下矢印 195"/>
          <p:cNvSpPr/>
          <p:nvPr/>
        </p:nvSpPr>
        <p:spPr>
          <a:xfrm>
            <a:off x="8264261" y="5594129"/>
            <a:ext cx="263886" cy="47206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8266406" y="5663217"/>
            <a:ext cx="950843" cy="235715"/>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歳出減</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8" name="直線コネクタ 197"/>
          <p:cNvCxnSpPr/>
          <p:nvPr/>
        </p:nvCxnSpPr>
        <p:spPr>
          <a:xfrm>
            <a:off x="4916580" y="5571068"/>
            <a:ext cx="3636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a:off x="8192446" y="6075449"/>
            <a:ext cx="396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0" name="正方形/長方形 199"/>
          <p:cNvSpPr/>
          <p:nvPr/>
        </p:nvSpPr>
        <p:spPr>
          <a:xfrm>
            <a:off x="6988528" y="6510454"/>
            <a:ext cx="138530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solidFill>
                  <a:schemeClr val="tx1"/>
                </a:solidFill>
                <a:latin typeface="Meiryo UI" pitchFamily="50" charset="-128"/>
                <a:ea typeface="Meiryo UI" pitchFamily="50" charset="-128"/>
                <a:cs typeface="Meiryo UI" pitchFamily="50" charset="-128"/>
              </a:rPr>
              <a:t>R21</a:t>
            </a:r>
            <a:r>
              <a:rPr kumimoji="1" lang="ja-JP" altLang="en-US" sz="1100" b="1" dirty="0" smtClean="0">
                <a:solidFill>
                  <a:schemeClr val="tx1"/>
                </a:solidFill>
                <a:latin typeface="Meiryo UI" pitchFamily="50" charset="-128"/>
                <a:ea typeface="Meiryo UI" pitchFamily="50" charset="-128"/>
                <a:cs typeface="Meiryo UI" pitchFamily="50" charset="-128"/>
              </a:rPr>
              <a:t>年度</a:t>
            </a:r>
            <a:endParaRPr kumimoji="1" lang="en-US" altLang="ja-JP" sz="1100" b="1" dirty="0" smtClean="0">
              <a:solidFill>
                <a:schemeClr val="tx1"/>
              </a:solidFill>
              <a:latin typeface="Meiryo UI" pitchFamily="50" charset="-128"/>
              <a:ea typeface="Meiryo UI" pitchFamily="50" charset="-128"/>
              <a:cs typeface="Meiryo UI" pitchFamily="50" charset="-128"/>
            </a:endParaRPr>
          </a:p>
          <a:p>
            <a:pPr algn="ctr"/>
            <a:endParaRPr kumimoji="1" lang="en-US" altLang="ja-JP" sz="1100" b="1" dirty="0" smtClean="0">
              <a:solidFill>
                <a:schemeClr val="tx1"/>
              </a:solidFill>
              <a:latin typeface="Meiryo UI" pitchFamily="50" charset="-128"/>
              <a:ea typeface="Meiryo UI" pitchFamily="50" charset="-128"/>
              <a:cs typeface="Meiryo UI" pitchFamily="50" charset="-128"/>
            </a:endParaRPr>
          </a:p>
        </p:txBody>
      </p:sp>
      <p:sp>
        <p:nvSpPr>
          <p:cNvPr id="201" name="正方形/長方形 200"/>
          <p:cNvSpPr/>
          <p:nvPr/>
        </p:nvSpPr>
        <p:spPr>
          <a:xfrm>
            <a:off x="2868316" y="5141322"/>
            <a:ext cx="288000" cy="144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88879" y="477867"/>
            <a:ext cx="9471809" cy="11822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［基本的な</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考え方］</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現在の大阪市職員数を特別区移管と大阪府移管に分割</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（大阪府から特別区へ移管される職員を含む）</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特別区設置に伴う体制整備の増員（歳出</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）及び、技能労務職の退職不補充による減員（歳出減）を年次別に試算</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①の分割後職員数と、②の増員及び減員を反映した職員数の人数差に人件費単価を乗じて、影響額を算定</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R11</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年度までは、市「粗い試算」において技能労務職の退職不補充による人件費削減が織り込まれているため、減員（歳出減）は、</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R12</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年度以降について算定）</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学校の技能労務職は算定の対象とし、経営形態見直し部門は対象外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225162" y="1681266"/>
            <a:ext cx="2345311" cy="38674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Meiryo UI" panose="020B0604030504040204" pitchFamily="50" charset="-128"/>
                <a:ea typeface="Meiryo UI" panose="020B0604030504040204" pitchFamily="50" charset="-128"/>
              </a:rPr>
              <a:t>◆算定イメージ</a:t>
            </a:r>
            <a:endParaRPr kumimoji="1" lang="ja-JP" altLang="en-US" b="1" dirty="0">
              <a:solidFill>
                <a:schemeClr val="tx1"/>
              </a:solidFill>
              <a:latin typeface="Meiryo UI" panose="020B0604030504040204" pitchFamily="50" charset="-128"/>
              <a:ea typeface="Meiryo UI" panose="020B0604030504040204" pitchFamily="50" charset="-128"/>
            </a:endParaRPr>
          </a:p>
        </p:txBody>
      </p:sp>
      <p:cxnSp>
        <p:nvCxnSpPr>
          <p:cNvPr id="51" name="直線コネクタ 50"/>
          <p:cNvCxnSpPr/>
          <p:nvPr/>
        </p:nvCxnSpPr>
        <p:spPr>
          <a:xfrm>
            <a:off x="8192446" y="2871171"/>
            <a:ext cx="396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1038" y="164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　</a:t>
            </a:r>
            <a:r>
              <a:rPr lang="ja-JP" altLang="en-US" sz="2000" b="1" dirty="0" smtClean="0">
                <a:solidFill>
                  <a:prstClr val="black"/>
                </a:solidFill>
                <a:latin typeface="Meiryo UI" pitchFamily="50" charset="-128"/>
                <a:ea typeface="Meiryo UI" pitchFamily="50" charset="-128"/>
                <a:cs typeface="Meiryo UI" pitchFamily="50" charset="-128"/>
              </a:rPr>
              <a:t>参考資料　（３）組織体制の影響額</a:t>
            </a:r>
          </a:p>
        </p:txBody>
      </p:sp>
      <p:sp>
        <p:nvSpPr>
          <p:cNvPr id="53" name="正方形/長方形 27"/>
          <p:cNvSpPr>
            <a:spLocks noChangeArrowheads="1"/>
          </p:cNvSpPr>
          <p:nvPr/>
        </p:nvSpPr>
        <p:spPr bwMode="auto">
          <a:xfrm>
            <a:off x="8874125" y="1553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２４</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33879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38" y="164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　</a:t>
            </a:r>
            <a:r>
              <a:rPr lang="ja-JP" altLang="en-US" sz="2000" b="1" dirty="0" smtClean="0">
                <a:solidFill>
                  <a:prstClr val="black"/>
                </a:solidFill>
                <a:latin typeface="Meiryo UI" pitchFamily="50" charset="-128"/>
                <a:ea typeface="Meiryo UI" pitchFamily="50" charset="-128"/>
                <a:cs typeface="Meiryo UI" pitchFamily="50" charset="-128"/>
              </a:rPr>
              <a:t>参考資料　（４）設置コスト</a:t>
            </a:r>
          </a:p>
        </p:txBody>
      </p:sp>
      <p:sp>
        <p:nvSpPr>
          <p:cNvPr id="8" name="正方形/長方形 7"/>
          <p:cNvSpPr/>
          <p:nvPr/>
        </p:nvSpPr>
        <p:spPr>
          <a:xfrm>
            <a:off x="233719" y="558760"/>
            <a:ext cx="9471809" cy="920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副首都・大阪にふさわしい大都市制度≪特別区制度（案）≫」（第</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大都市制度（特別区設置）協議会資料</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特別区設置に伴うコスト」に基づいて算定</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（起債対象事業については建設事業債</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％を充当し、償還していくものとして年次推計を実施した）</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a:spLocks noChangeArrowheads="1"/>
          </p:cNvSpPr>
          <p:nvPr/>
        </p:nvSpPr>
        <p:spPr bwMode="auto">
          <a:xfrm>
            <a:off x="8874125" y="658438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２５</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9" name="Text Box 95"/>
          <p:cNvSpPr txBox="1">
            <a:spLocks noChangeArrowheads="1"/>
          </p:cNvSpPr>
          <p:nvPr/>
        </p:nvSpPr>
        <p:spPr bwMode="auto">
          <a:xfrm>
            <a:off x="7586853" y="1610682"/>
            <a:ext cx="1568450" cy="307975"/>
          </a:xfrm>
          <a:prstGeom prst="rect">
            <a:avLst/>
          </a:prstGeom>
          <a:noFill/>
          <a:ln>
            <a:noFill/>
          </a:ln>
          <a:extLst/>
        </p:spPr>
        <p:txBody>
          <a:bodyPr>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r" eaLnBrk="1" hangingPunct="1">
              <a:spcBef>
                <a:spcPct val="50000"/>
              </a:spcBef>
              <a:defRPr/>
            </a:pPr>
            <a:r>
              <a:rPr lang="ja-JP" altLang="en-US" sz="1400" b="1" dirty="0" smtClean="0">
                <a:latin typeface="+mj-ea"/>
                <a:ea typeface="+mj-ea"/>
              </a:rPr>
              <a:t>（単位：百万円）</a:t>
            </a:r>
          </a:p>
        </p:txBody>
      </p:sp>
      <p:graphicFrame>
        <p:nvGraphicFramePr>
          <p:cNvPr id="13" name="Group 809"/>
          <p:cNvGraphicFramePr>
            <a:graphicFrameLocks noGrp="1"/>
          </p:cNvGraphicFramePr>
          <p:nvPr>
            <p:extLst>
              <p:ext uri="{D42A27DB-BD31-4B8C-83A1-F6EECF244321}">
                <p14:modId xmlns:p14="http://schemas.microsoft.com/office/powerpoint/2010/main" val="621495841"/>
              </p:ext>
            </p:extLst>
          </p:nvPr>
        </p:nvGraphicFramePr>
        <p:xfrm>
          <a:off x="855076" y="1916832"/>
          <a:ext cx="8195848" cy="4536000"/>
        </p:xfrm>
        <a:graphic>
          <a:graphicData uri="http://schemas.openxmlformats.org/drawingml/2006/table">
            <a:tbl>
              <a:tblPr/>
              <a:tblGrid>
                <a:gridCol w="482377">
                  <a:extLst>
                    <a:ext uri="{9D8B030D-6E8A-4147-A177-3AD203B41FA5}">
                      <a16:colId xmlns:a16="http://schemas.microsoft.com/office/drawing/2014/main" val="20000"/>
                    </a:ext>
                  </a:extLst>
                </a:gridCol>
                <a:gridCol w="293007">
                  <a:extLst>
                    <a:ext uri="{9D8B030D-6E8A-4147-A177-3AD203B41FA5}">
                      <a16:colId xmlns:a16="http://schemas.microsoft.com/office/drawing/2014/main" val="20001"/>
                    </a:ext>
                  </a:extLst>
                </a:gridCol>
                <a:gridCol w="2187795">
                  <a:extLst>
                    <a:ext uri="{9D8B030D-6E8A-4147-A177-3AD203B41FA5}">
                      <a16:colId xmlns:a16="http://schemas.microsoft.com/office/drawing/2014/main" val="20002"/>
                    </a:ext>
                  </a:extLst>
                </a:gridCol>
                <a:gridCol w="1744223">
                  <a:extLst>
                    <a:ext uri="{9D8B030D-6E8A-4147-A177-3AD203B41FA5}">
                      <a16:colId xmlns:a16="http://schemas.microsoft.com/office/drawing/2014/main" val="20003"/>
                    </a:ext>
                  </a:extLst>
                </a:gridCol>
                <a:gridCol w="1744223">
                  <a:extLst>
                    <a:ext uri="{9D8B030D-6E8A-4147-A177-3AD203B41FA5}">
                      <a16:colId xmlns:a16="http://schemas.microsoft.com/office/drawing/2014/main" val="543797947"/>
                    </a:ext>
                  </a:extLst>
                </a:gridCol>
                <a:gridCol w="1744223">
                  <a:extLst>
                    <a:ext uri="{9D8B030D-6E8A-4147-A177-3AD203B41FA5}">
                      <a16:colId xmlns:a16="http://schemas.microsoft.com/office/drawing/2014/main" val="2260888278"/>
                    </a:ext>
                  </a:extLst>
                </a:gridCol>
              </a:tblGrid>
              <a:tr h="432000">
                <a:tc gridSpan="3">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smtClean="0">
                          <a:ln>
                            <a:noFill/>
                          </a:ln>
                          <a:solidFill>
                            <a:srgbClr val="FFFFFF"/>
                          </a:solidFill>
                          <a:effectLst/>
                          <a:latin typeface="HGS創英角ｺﾞｼｯｸUB" pitchFamily="50" charset="-128"/>
                          <a:ea typeface="HGS創英角ｺﾞｼｯｸUB" pitchFamily="50" charset="-128"/>
                          <a:cs typeface="Meiryo UI" pitchFamily="50" charset="-128"/>
                        </a:rPr>
                        <a:t>項　　目</a:t>
                      </a:r>
                    </a:p>
                  </a:txBody>
                  <a:tcPr marL="99090" marR="99090" marT="45709" marB="457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kumimoji="1" lang="ja-JP" altLang="en-US"/>
                    </a:p>
                  </a:txBody>
                  <a:tcPr/>
                </a:tc>
                <a:tc h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smtClean="0">
                          <a:ln>
                            <a:noFill/>
                          </a:ln>
                          <a:solidFill>
                            <a:srgbClr val="FFFFFF"/>
                          </a:solidFill>
                          <a:effectLst/>
                          <a:latin typeface="HGS創英角ｺﾞｼｯｸUB" pitchFamily="50" charset="-128"/>
                          <a:ea typeface="HGS創英角ｺﾞｼｯｸUB" pitchFamily="50" charset="-128"/>
                          <a:cs typeface="Meiryo UI" pitchFamily="50" charset="-128"/>
                        </a:rPr>
                        <a:t>総　　額</a:t>
                      </a:r>
                    </a:p>
                  </a:txBody>
                  <a:tcPr marL="19505" marR="19505" marT="36004" marB="360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smtClean="0">
                          <a:ln>
                            <a:noFill/>
                          </a:ln>
                          <a:solidFill>
                            <a:srgbClr val="FFFFFF"/>
                          </a:solidFill>
                          <a:effectLst/>
                          <a:latin typeface="HGS創英角ｺﾞｼｯｸUB" pitchFamily="50" charset="-128"/>
                          <a:ea typeface="HGS創英角ｺﾞｼｯｸUB" pitchFamily="50" charset="-128"/>
                          <a:cs typeface="Meiryo UI" pitchFamily="50" charset="-128"/>
                        </a:rPr>
                        <a:t>特別区全体</a:t>
                      </a:r>
                    </a:p>
                  </a:txBody>
                  <a:tcPr marL="19505" marR="19505" marT="36004" marB="36004"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smtClean="0">
                          <a:ln>
                            <a:noFill/>
                          </a:ln>
                          <a:solidFill>
                            <a:srgbClr val="FFFFFF"/>
                          </a:solidFill>
                          <a:effectLst/>
                          <a:latin typeface="HGS創英角ｺﾞｼｯｸUB" pitchFamily="50" charset="-128"/>
                          <a:ea typeface="HGS創英角ｺﾞｼｯｸUB" pitchFamily="50" charset="-128"/>
                          <a:cs typeface="Meiryo UI" pitchFamily="50" charset="-128"/>
                        </a:rPr>
                        <a:t>大阪府</a:t>
                      </a:r>
                    </a:p>
                  </a:txBody>
                  <a:tcPr marL="19505" marR="19505" marT="36004" marB="36004"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60000">
                <a:tc rowSpan="7">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イニシャルコスト</a:t>
                      </a:r>
                    </a:p>
                  </a:txBody>
                  <a:tcPr marL="97530" marR="97530" marT="46817" marB="46817"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システム改修経費</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18,199</a:t>
                      </a: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15,599</a:t>
                      </a:r>
                    </a:p>
                  </a:txBody>
                  <a:tcPr marL="78017" marR="78017"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2,600</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00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庁舎整備経費</a:t>
                      </a:r>
                      <a:endParaRPr kumimoji="1" lang="zh-TW"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13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9507" marR="1950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4,622</a:t>
                      </a:r>
                    </a:p>
                  </a:txBody>
                  <a:tcPr marL="78003" marR="78003"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3,464</a:t>
                      </a:r>
                    </a:p>
                  </a:txBody>
                  <a:tcPr marL="78003" marR="78003"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1,158</a:t>
                      </a:r>
                    </a:p>
                  </a:txBody>
                  <a:tcPr marL="78003" marR="78003"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000">
                <a:tc vMerge="1">
                  <a:txBody>
                    <a:bodyPr/>
                    <a:lstStyle/>
                    <a:p>
                      <a:endParaRPr kumimoji="1" lang="ja-JP" altLang="en-US"/>
                    </a:p>
                  </a:txBody>
                  <a:tcPr/>
                </a:tc>
                <a:tc row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9505" marR="19505"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庁舎</a:t>
                      </a: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等</a:t>
                      </a:r>
                      <a:r>
                        <a:rPr kumimoji="1" lang="zh-TW"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改修経費</a:t>
                      </a:r>
                    </a:p>
                  </a:txBody>
                  <a:tcPr marL="144000" marR="19505"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4,142</a:t>
                      </a:r>
                    </a:p>
                  </a:txBody>
                  <a:tcPr marL="78003" marR="78003"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3,464</a:t>
                      </a:r>
                    </a:p>
                  </a:txBody>
                  <a:tcPr marL="78003" marR="78003"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678</a:t>
                      </a:r>
                    </a:p>
                  </a:txBody>
                  <a:tcPr marL="78003" marR="78003"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000">
                <a:tc vMerge="1">
                  <a:txBody>
                    <a:bodyPr/>
                    <a:lstStyle/>
                    <a:p>
                      <a:endParaRPr kumimoji="1" lang="ja-JP" alt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3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9507" marR="1950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民間ビル賃借保証金</a:t>
                      </a:r>
                    </a:p>
                  </a:txBody>
                  <a:tcPr marL="144000" marR="19505"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480</a:t>
                      </a: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78017" marR="78017"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480</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移転経費</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431</a:t>
                      </a: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407</a:t>
                      </a:r>
                      <a:endPar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012" marR="180000"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その他経費</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867</a:t>
                      </a: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867</a:t>
                      </a:r>
                    </a:p>
                  </a:txBody>
                  <a:tcPr marL="78026" marR="180000"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2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合　　計</a:t>
                      </a:r>
                    </a:p>
                  </a:txBody>
                  <a:tcPr marL="19505"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24,119</a:t>
                      </a:r>
                    </a:p>
                  </a:txBody>
                  <a:tcPr marL="78003" marR="78003"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20,337</a:t>
                      </a:r>
                      <a:endParaRPr kumimoji="1" lang="ja-JP" altLang="en-US"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012" marR="180000"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3,781</a:t>
                      </a:r>
                      <a:endParaRPr kumimoji="1" lang="ja-JP" altLang="en-US"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012" marR="180000"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9"/>
                  </a:ext>
                </a:extLst>
              </a:tr>
              <a:tr h="360000">
                <a:tc rowSpan="4">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ランニングコスト</a:t>
                      </a:r>
                    </a:p>
                  </a:txBody>
                  <a:tcPr marL="19505" marR="19505" marT="0" marB="0"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システム運用経費</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3,238</a:t>
                      </a:r>
                    </a:p>
                  </a:txBody>
                  <a:tcPr marL="78016" marR="78016"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2,138</a:t>
                      </a:r>
                    </a:p>
                  </a:txBody>
                  <a:tcPr marL="78026" marR="180000"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1,100</a:t>
                      </a:r>
                    </a:p>
                  </a:txBody>
                  <a:tcPr marL="78026" marR="180000"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0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民間ビル賃借料</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348</a:t>
                      </a: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828</a:t>
                      </a:r>
                    </a:p>
                  </a:txBody>
                  <a:tcPr marL="78017" marR="78017"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480</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0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各特別区に新たに必要となる経費</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a:t>
                      </a:r>
                    </a:p>
                  </a:txBody>
                  <a:tcPr marL="78016" marR="78016"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a:t>
                      </a:r>
                    </a:p>
                  </a:txBody>
                  <a:tcPr marL="78016" marR="78016"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78016" marR="78016"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432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合　　計</a:t>
                      </a:r>
                    </a:p>
                  </a:txBody>
                  <a:tcPr marL="19505"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2,938</a:t>
                      </a: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1,358</a:t>
                      </a:r>
                    </a:p>
                  </a:txBody>
                  <a:tcPr marL="78017" marR="78017"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1,580</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68373232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32520" y="1340768"/>
            <a:ext cx="8640960" cy="3960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en-US" altLang="ja-JP" sz="1600" b="1" dirty="0">
                <a:solidFill>
                  <a:srgbClr val="000000"/>
                </a:solidFill>
                <a:latin typeface="Meiryo UI" pitchFamily="50" charset="-128"/>
                <a:ea typeface="Meiryo UI" pitchFamily="50" charset="-128"/>
                <a:cs typeface="Meiryo UI" pitchFamily="50" charset="-128"/>
              </a:rPr>
              <a:t>【</a:t>
            </a:r>
            <a:r>
              <a:rPr lang="ja-JP" altLang="en-US" sz="1600" b="1" dirty="0">
                <a:solidFill>
                  <a:srgbClr val="000000"/>
                </a:solidFill>
                <a:latin typeface="Meiryo UI" pitchFamily="50" charset="-128"/>
                <a:ea typeface="Meiryo UI" pitchFamily="50" charset="-128"/>
                <a:cs typeface="Meiryo UI" pitchFamily="50" charset="-128"/>
              </a:rPr>
              <a:t>資料の目的・位置づけ</a:t>
            </a:r>
            <a:r>
              <a:rPr lang="en-US" altLang="ja-JP" sz="1600" b="1" dirty="0">
                <a:solidFill>
                  <a:srgbClr val="000000"/>
                </a:solidFill>
                <a:latin typeface="Meiryo UI" pitchFamily="50" charset="-128"/>
                <a:ea typeface="Meiryo UI" pitchFamily="50" charset="-128"/>
                <a:cs typeface="Meiryo UI" pitchFamily="50" charset="-128"/>
              </a:rPr>
              <a:t>】</a:t>
            </a:r>
          </a:p>
          <a:p>
            <a:pPr marL="288000" indent="-288000" fontAlgn="auto">
              <a:spcBef>
                <a:spcPts val="1200"/>
              </a:spcBef>
              <a:spcAft>
                <a:spcPts val="0"/>
              </a:spcAft>
              <a:buFont typeface="Wingdings" pitchFamily="2" charset="2"/>
              <a:buChar char="u"/>
              <a:defRPr/>
            </a:pPr>
            <a:r>
              <a:rPr lang="ja-JP" altLang="en-US" sz="1600" dirty="0">
                <a:solidFill>
                  <a:srgbClr val="000000"/>
                </a:solidFill>
                <a:latin typeface="Meiryo UI" pitchFamily="50" charset="-128"/>
                <a:ea typeface="Meiryo UI" pitchFamily="50" charset="-128"/>
                <a:cs typeface="Meiryo UI" pitchFamily="50" charset="-128"/>
              </a:rPr>
              <a:t>本資料は</a:t>
            </a:r>
            <a:r>
              <a:rPr lang="ja-JP" altLang="en-US" sz="1600" dirty="0" smtClean="0">
                <a:solidFill>
                  <a:srgbClr val="000000"/>
                </a:solidFill>
                <a:latin typeface="Meiryo UI" pitchFamily="50" charset="-128"/>
                <a:ea typeface="Meiryo UI" pitchFamily="50" charset="-128"/>
                <a:cs typeface="Meiryo UI" pitchFamily="50" charset="-128"/>
              </a:rPr>
              <a:t>、</a:t>
            </a:r>
            <a:r>
              <a:rPr lang="ja-JP" altLang="en-US" sz="1600" b="1" dirty="0" smtClean="0">
                <a:solidFill>
                  <a:srgbClr val="000000"/>
                </a:solidFill>
                <a:latin typeface="Meiryo UI" pitchFamily="50" charset="-128"/>
                <a:ea typeface="Meiryo UI" pitchFamily="50" charset="-128"/>
                <a:cs typeface="Meiryo UI" pitchFamily="50" charset="-128"/>
              </a:rPr>
              <a:t>特別区の財政運営が将来的に成り立つのかを検証するための参考資料</a:t>
            </a:r>
            <a:r>
              <a:rPr lang="ja-JP" altLang="en-US" sz="1600" dirty="0" smtClean="0">
                <a:solidFill>
                  <a:srgbClr val="000000"/>
                </a:solidFill>
                <a:latin typeface="Meiryo UI" pitchFamily="50" charset="-128"/>
                <a:ea typeface="Meiryo UI" pitchFamily="50" charset="-128"/>
                <a:cs typeface="Meiryo UI" pitchFamily="50" charset="-128"/>
              </a:rPr>
              <a:t>として、第</a:t>
            </a:r>
            <a:r>
              <a:rPr lang="en-US" altLang="ja-JP" sz="1600" dirty="0" smtClean="0">
                <a:solidFill>
                  <a:srgbClr val="000000"/>
                </a:solidFill>
                <a:latin typeface="Meiryo UI" pitchFamily="50" charset="-128"/>
                <a:ea typeface="Meiryo UI" pitchFamily="50" charset="-128"/>
                <a:cs typeface="Meiryo UI" pitchFamily="50" charset="-128"/>
              </a:rPr>
              <a:t>36</a:t>
            </a:r>
            <a:r>
              <a:rPr lang="ja-JP" altLang="en-US" sz="1600" dirty="0" smtClean="0">
                <a:solidFill>
                  <a:srgbClr val="000000"/>
                </a:solidFill>
                <a:latin typeface="Meiryo UI" pitchFamily="50" charset="-128"/>
                <a:ea typeface="Meiryo UI" pitchFamily="50" charset="-128"/>
                <a:cs typeface="Meiryo UI" pitchFamily="50" charset="-128"/>
              </a:rPr>
              <a:t>回大都市</a:t>
            </a:r>
            <a:r>
              <a:rPr lang="ja-JP" altLang="en-US" sz="1600" dirty="0">
                <a:solidFill>
                  <a:srgbClr val="000000"/>
                </a:solidFill>
                <a:latin typeface="Meiryo UI" pitchFamily="50" charset="-128"/>
                <a:ea typeface="Meiryo UI" pitchFamily="50" charset="-128"/>
                <a:cs typeface="Meiryo UI" pitchFamily="50" charset="-128"/>
              </a:rPr>
              <a:t>制度（特別区設置）協議会（</a:t>
            </a:r>
            <a:r>
              <a:rPr lang="en-US" altLang="ja-JP" sz="1600" dirty="0">
                <a:solidFill>
                  <a:srgbClr val="000000"/>
                </a:solidFill>
                <a:latin typeface="Meiryo UI" pitchFamily="50" charset="-128"/>
                <a:ea typeface="Meiryo UI" pitchFamily="50" charset="-128"/>
                <a:cs typeface="Meiryo UI" pitchFamily="50" charset="-128"/>
              </a:rPr>
              <a:t>2020</a:t>
            </a:r>
            <a:r>
              <a:rPr lang="ja-JP" altLang="en-US" sz="1600" dirty="0">
                <a:solidFill>
                  <a:srgbClr val="000000"/>
                </a:solidFill>
                <a:latin typeface="Meiryo UI" pitchFamily="50" charset="-128"/>
                <a:ea typeface="Meiryo UI" pitchFamily="50" charset="-128"/>
                <a:cs typeface="Meiryo UI" pitchFamily="50" charset="-128"/>
              </a:rPr>
              <a:t>（</a:t>
            </a:r>
            <a:r>
              <a:rPr lang="en-US" altLang="ja-JP" sz="1600" dirty="0">
                <a:solidFill>
                  <a:srgbClr val="000000"/>
                </a:solidFill>
                <a:latin typeface="Meiryo UI" pitchFamily="50" charset="-128"/>
                <a:ea typeface="Meiryo UI" pitchFamily="50" charset="-128"/>
                <a:cs typeface="Meiryo UI" pitchFamily="50" charset="-128"/>
              </a:rPr>
              <a:t>R2</a:t>
            </a:r>
            <a:r>
              <a:rPr lang="ja-JP" altLang="en-US" sz="1600" dirty="0">
                <a:solidFill>
                  <a:srgbClr val="000000"/>
                </a:solidFill>
                <a:latin typeface="Meiryo UI" pitchFamily="50" charset="-128"/>
                <a:ea typeface="Meiryo UI" pitchFamily="50" charset="-128"/>
                <a:cs typeface="Meiryo UI" pitchFamily="50" charset="-128"/>
              </a:rPr>
              <a:t>）</a:t>
            </a:r>
            <a:r>
              <a:rPr lang="ja-JP" altLang="en-US" sz="1600" dirty="0" smtClean="0">
                <a:solidFill>
                  <a:srgbClr val="000000"/>
                </a:solidFill>
                <a:latin typeface="Meiryo UI" pitchFamily="50" charset="-128"/>
                <a:ea typeface="Meiryo UI" pitchFamily="50" charset="-128"/>
                <a:cs typeface="Meiryo UI" pitchFamily="50" charset="-128"/>
              </a:rPr>
              <a:t>年</a:t>
            </a:r>
            <a:r>
              <a:rPr lang="en-US" altLang="ja-JP" sz="1600" dirty="0" smtClean="0">
                <a:solidFill>
                  <a:srgbClr val="000000"/>
                </a:solidFill>
                <a:latin typeface="Meiryo UI" pitchFamily="50" charset="-128"/>
                <a:ea typeface="Meiryo UI" pitchFamily="50" charset="-128"/>
                <a:cs typeface="Meiryo UI" pitchFamily="50" charset="-128"/>
              </a:rPr>
              <a:t>7</a:t>
            </a:r>
            <a:r>
              <a:rPr lang="ja-JP" altLang="en-US" sz="1600" dirty="0" smtClean="0">
                <a:solidFill>
                  <a:srgbClr val="000000"/>
                </a:solidFill>
                <a:latin typeface="Meiryo UI" pitchFamily="50" charset="-128"/>
                <a:ea typeface="Meiryo UI" pitchFamily="50" charset="-128"/>
                <a:cs typeface="Meiryo UI" pitchFamily="50" charset="-128"/>
              </a:rPr>
              <a:t>月</a:t>
            </a:r>
            <a:r>
              <a:rPr lang="en-US" altLang="ja-JP" sz="1600" smtClean="0">
                <a:solidFill>
                  <a:srgbClr val="000000"/>
                </a:solidFill>
                <a:latin typeface="Meiryo UI" pitchFamily="50" charset="-128"/>
                <a:ea typeface="Meiryo UI" pitchFamily="50" charset="-128"/>
                <a:cs typeface="Meiryo UI" pitchFamily="50" charset="-128"/>
              </a:rPr>
              <a:t>31</a:t>
            </a:r>
            <a:r>
              <a:rPr lang="ja-JP" altLang="en-US" sz="1600" smtClean="0">
                <a:solidFill>
                  <a:srgbClr val="000000"/>
                </a:solidFill>
                <a:latin typeface="Meiryo UI" pitchFamily="50" charset="-128"/>
                <a:ea typeface="Meiryo UI" pitchFamily="50" charset="-128"/>
                <a:cs typeface="Meiryo UI" pitchFamily="50" charset="-128"/>
              </a:rPr>
              <a:t>日</a:t>
            </a:r>
            <a:r>
              <a:rPr lang="ja-JP" altLang="en-US" sz="1600" dirty="0">
                <a:solidFill>
                  <a:srgbClr val="000000"/>
                </a:solidFill>
                <a:latin typeface="Meiryo UI" pitchFamily="50" charset="-128"/>
                <a:ea typeface="Meiryo UI" pitchFamily="50" charset="-128"/>
                <a:cs typeface="Meiryo UI" pitchFamily="50" charset="-128"/>
              </a:rPr>
              <a:t>）に</a:t>
            </a:r>
            <a:r>
              <a:rPr lang="ja-JP" altLang="en-US" sz="1600" dirty="0" smtClean="0">
                <a:solidFill>
                  <a:srgbClr val="000000"/>
                </a:solidFill>
                <a:latin typeface="Meiryo UI" pitchFamily="50" charset="-128"/>
                <a:ea typeface="Meiryo UI" pitchFamily="50" charset="-128"/>
                <a:cs typeface="Meiryo UI" pitchFamily="50" charset="-128"/>
              </a:rPr>
              <a:t>おいて作成された</a:t>
            </a:r>
            <a:r>
              <a:rPr lang="ja-JP" altLang="en-US" sz="1600" dirty="0">
                <a:solidFill>
                  <a:srgbClr val="000000"/>
                </a:solidFill>
                <a:latin typeface="Meiryo UI" pitchFamily="50" charset="-128"/>
                <a:ea typeface="Meiryo UI" pitchFamily="50" charset="-128"/>
                <a:cs typeface="Meiryo UI" pitchFamily="50" charset="-128"/>
              </a:rPr>
              <a:t>「特別区設置</a:t>
            </a:r>
            <a:r>
              <a:rPr lang="ja-JP" altLang="en-US" sz="1600" dirty="0" smtClean="0">
                <a:solidFill>
                  <a:srgbClr val="000000"/>
                </a:solidFill>
                <a:latin typeface="Meiryo UI" pitchFamily="50" charset="-128"/>
                <a:ea typeface="Meiryo UI" pitchFamily="50" charset="-128"/>
                <a:cs typeface="Meiryo UI" pitchFamily="50" charset="-128"/>
              </a:rPr>
              <a:t>協定書」</a:t>
            </a:r>
            <a:r>
              <a:rPr lang="ja-JP" altLang="en-US" sz="1600" dirty="0">
                <a:solidFill>
                  <a:srgbClr val="000000"/>
                </a:solidFill>
                <a:latin typeface="Meiryo UI" pitchFamily="50" charset="-128"/>
                <a:ea typeface="Meiryo UI" pitchFamily="50" charset="-128"/>
                <a:cs typeface="Meiryo UI" pitchFamily="50" charset="-128"/>
              </a:rPr>
              <a:t>と「特別区制度（案）</a:t>
            </a:r>
            <a:r>
              <a:rPr lang="ja-JP" altLang="en-US" sz="1600" dirty="0" smtClean="0">
                <a:solidFill>
                  <a:srgbClr val="000000"/>
                </a:solidFill>
                <a:latin typeface="Meiryo UI" pitchFamily="50" charset="-128"/>
                <a:ea typeface="Meiryo UI" pitchFamily="50" charset="-128"/>
                <a:cs typeface="Meiryo UI" pitchFamily="50" charset="-128"/>
              </a:rPr>
              <a:t>」に</a:t>
            </a:r>
            <a:r>
              <a:rPr lang="ja-JP" altLang="en-US" sz="1600" dirty="0">
                <a:solidFill>
                  <a:srgbClr val="000000"/>
                </a:solidFill>
                <a:latin typeface="Meiryo UI" pitchFamily="50" charset="-128"/>
                <a:ea typeface="Meiryo UI" pitchFamily="50" charset="-128"/>
                <a:cs typeface="Meiryo UI" pitchFamily="50" charset="-128"/>
              </a:rPr>
              <a:t>おける制度設計をもと</a:t>
            </a:r>
            <a:r>
              <a:rPr lang="ja-JP" altLang="en-US" sz="1600" dirty="0" smtClean="0">
                <a:solidFill>
                  <a:srgbClr val="000000"/>
                </a:solidFill>
                <a:latin typeface="Meiryo UI" pitchFamily="50" charset="-128"/>
                <a:ea typeface="Meiryo UI" pitchFamily="50" charset="-128"/>
                <a:cs typeface="Meiryo UI" pitchFamily="50" charset="-128"/>
              </a:rPr>
              <a:t>に</a:t>
            </a:r>
            <a:r>
              <a:rPr lang="ja-JP" altLang="en-US" sz="1600" b="1" dirty="0" smtClean="0">
                <a:solidFill>
                  <a:srgbClr val="000000"/>
                </a:solidFill>
                <a:latin typeface="Meiryo UI" pitchFamily="50" charset="-128"/>
                <a:ea typeface="Meiryo UI" pitchFamily="50" charset="-128"/>
                <a:cs typeface="Meiryo UI" pitchFamily="50" charset="-128"/>
              </a:rPr>
              <a:t>副首都</a:t>
            </a:r>
            <a:r>
              <a:rPr lang="ja-JP" altLang="en-US" sz="1600" b="1" dirty="0">
                <a:solidFill>
                  <a:srgbClr val="000000"/>
                </a:solidFill>
                <a:latin typeface="Meiryo UI" pitchFamily="50" charset="-128"/>
                <a:ea typeface="Meiryo UI" pitchFamily="50" charset="-128"/>
                <a:cs typeface="Meiryo UI" pitchFamily="50" charset="-128"/>
              </a:rPr>
              <a:t>推進局</a:t>
            </a:r>
            <a:r>
              <a:rPr lang="ja-JP" altLang="en-US" sz="1600" b="1" dirty="0" smtClean="0">
                <a:solidFill>
                  <a:srgbClr val="000000"/>
                </a:solidFill>
                <a:latin typeface="Meiryo UI" pitchFamily="50" charset="-128"/>
                <a:ea typeface="Meiryo UI" pitchFamily="50" charset="-128"/>
                <a:cs typeface="Meiryo UI" pitchFamily="50" charset="-128"/>
              </a:rPr>
              <a:t>が従来の財政シミュレーションを更新</a:t>
            </a:r>
            <a:r>
              <a:rPr lang="ja-JP" altLang="en-US" sz="1600" dirty="0" smtClean="0">
                <a:solidFill>
                  <a:srgbClr val="000000"/>
                </a:solidFill>
                <a:latin typeface="Meiryo UI" pitchFamily="50" charset="-128"/>
                <a:ea typeface="Meiryo UI" pitchFamily="50" charset="-128"/>
                <a:cs typeface="Meiryo UI" pitchFamily="50" charset="-128"/>
              </a:rPr>
              <a:t>した</a:t>
            </a:r>
            <a:r>
              <a:rPr lang="ja-JP" altLang="en-US" sz="1600" dirty="0">
                <a:solidFill>
                  <a:srgbClr val="000000"/>
                </a:solidFill>
                <a:latin typeface="Meiryo UI" pitchFamily="50" charset="-128"/>
                <a:ea typeface="Meiryo UI" pitchFamily="50" charset="-128"/>
                <a:cs typeface="Meiryo UI" pitchFamily="50" charset="-128"/>
              </a:rPr>
              <a:t>もの</a:t>
            </a:r>
            <a:endParaRPr lang="en-US" altLang="ja-JP" sz="1600" dirty="0">
              <a:solidFill>
                <a:srgbClr val="000000"/>
              </a:solidFill>
              <a:latin typeface="Meiryo UI" pitchFamily="50" charset="-128"/>
              <a:ea typeface="Meiryo UI" pitchFamily="50" charset="-128"/>
              <a:cs typeface="Meiryo UI" pitchFamily="50" charset="-128"/>
            </a:endParaRPr>
          </a:p>
          <a:p>
            <a:pPr marL="288000" indent="-288000" fontAlgn="auto">
              <a:spcBef>
                <a:spcPts val="1200"/>
              </a:spcBef>
              <a:spcAft>
                <a:spcPts val="0"/>
              </a:spcAft>
              <a:buFont typeface="Wingdings" pitchFamily="2" charset="2"/>
              <a:buChar char="u"/>
              <a:defRPr/>
            </a:pPr>
            <a:r>
              <a:rPr lang="ja-JP" altLang="en-US" sz="1600" dirty="0">
                <a:solidFill>
                  <a:srgbClr val="000000"/>
                </a:solidFill>
                <a:latin typeface="Meiryo UI" pitchFamily="50" charset="-128"/>
                <a:ea typeface="Meiryo UI" pitchFamily="50" charset="-128"/>
                <a:cs typeface="Meiryo UI" pitchFamily="50" charset="-128"/>
              </a:rPr>
              <a:t>推計にあたっては</a:t>
            </a:r>
            <a:r>
              <a:rPr lang="ja-JP" altLang="en-US" sz="1600" dirty="0" smtClean="0">
                <a:solidFill>
                  <a:srgbClr val="000000"/>
                </a:solidFill>
                <a:latin typeface="Meiryo UI" pitchFamily="50" charset="-128"/>
                <a:ea typeface="Meiryo UI" pitchFamily="50" charset="-128"/>
                <a:cs typeface="Meiryo UI" pitchFamily="50" charset="-128"/>
              </a:rPr>
              <a:t>、大阪市</a:t>
            </a:r>
            <a:r>
              <a:rPr lang="ja-JP" altLang="en-US" sz="1600" dirty="0">
                <a:solidFill>
                  <a:srgbClr val="000000"/>
                </a:solidFill>
                <a:latin typeface="Meiryo UI" pitchFamily="50" charset="-128"/>
                <a:ea typeface="Meiryo UI" pitchFamily="50" charset="-128"/>
                <a:cs typeface="Meiryo UI" pitchFamily="50" charset="-128"/>
              </a:rPr>
              <a:t>「今後の財政収支概算（粗い試算）（</a:t>
            </a:r>
            <a:r>
              <a:rPr lang="en-US" altLang="ja-JP" sz="1600" dirty="0">
                <a:solidFill>
                  <a:srgbClr val="000000"/>
                </a:solidFill>
                <a:latin typeface="Meiryo UI" pitchFamily="50" charset="-128"/>
                <a:ea typeface="Meiryo UI" pitchFamily="50" charset="-128"/>
                <a:cs typeface="Meiryo UI" pitchFamily="50" charset="-128"/>
              </a:rPr>
              <a:t>2020</a:t>
            </a:r>
            <a:r>
              <a:rPr lang="ja-JP" altLang="en-US" sz="1600" dirty="0">
                <a:solidFill>
                  <a:srgbClr val="000000"/>
                </a:solidFill>
                <a:latin typeface="Meiryo UI" pitchFamily="50" charset="-128"/>
                <a:ea typeface="Meiryo UI" pitchFamily="50" charset="-128"/>
                <a:cs typeface="Meiryo UI" pitchFamily="50" charset="-128"/>
              </a:rPr>
              <a:t>（令和２）年３月版）」（以下、「市</a:t>
            </a:r>
            <a:r>
              <a:rPr lang="en-US" altLang="ja-JP" sz="1600" dirty="0">
                <a:solidFill>
                  <a:srgbClr val="000000"/>
                </a:solidFill>
                <a:latin typeface="Meiryo UI" pitchFamily="50" charset="-128"/>
                <a:ea typeface="Meiryo UI" pitchFamily="50" charset="-128"/>
                <a:cs typeface="Meiryo UI" pitchFamily="50" charset="-128"/>
              </a:rPr>
              <a:t>『</a:t>
            </a:r>
            <a:r>
              <a:rPr lang="ja-JP" altLang="en-US" sz="1600" dirty="0">
                <a:solidFill>
                  <a:srgbClr val="000000"/>
                </a:solidFill>
                <a:latin typeface="Meiryo UI" pitchFamily="50" charset="-128"/>
                <a:ea typeface="Meiryo UI" pitchFamily="50" charset="-128"/>
                <a:cs typeface="Meiryo UI" pitchFamily="50" charset="-128"/>
              </a:rPr>
              <a:t>粗い試算</a:t>
            </a:r>
            <a:r>
              <a:rPr lang="en-US" altLang="ja-JP" sz="1600" dirty="0">
                <a:solidFill>
                  <a:srgbClr val="000000"/>
                </a:solidFill>
                <a:latin typeface="Meiryo UI" pitchFamily="50" charset="-128"/>
                <a:ea typeface="Meiryo UI" pitchFamily="50" charset="-128"/>
                <a:cs typeface="Meiryo UI" pitchFamily="50" charset="-128"/>
              </a:rPr>
              <a:t>』</a:t>
            </a:r>
            <a:r>
              <a:rPr lang="ja-JP" altLang="en-US" sz="1600" dirty="0">
                <a:solidFill>
                  <a:srgbClr val="000000"/>
                </a:solidFill>
                <a:latin typeface="Meiryo UI" pitchFamily="50" charset="-128"/>
                <a:ea typeface="Meiryo UI" pitchFamily="50" charset="-128"/>
                <a:cs typeface="Meiryo UI" pitchFamily="50" charset="-128"/>
              </a:rPr>
              <a:t>」という。</a:t>
            </a:r>
            <a:r>
              <a:rPr lang="ja-JP" altLang="en-US" sz="1600" dirty="0" smtClean="0">
                <a:solidFill>
                  <a:srgbClr val="000000"/>
                </a:solidFill>
                <a:latin typeface="Meiryo UI" pitchFamily="50" charset="-128"/>
                <a:ea typeface="Meiryo UI" pitchFamily="50" charset="-128"/>
                <a:cs typeface="Meiryo UI" pitchFamily="50" charset="-128"/>
              </a:rPr>
              <a:t>）を精査して算出した</a:t>
            </a:r>
            <a:r>
              <a:rPr lang="ja-JP" altLang="en-US" sz="1600" b="1" dirty="0" smtClean="0">
                <a:solidFill>
                  <a:srgbClr val="000000"/>
                </a:solidFill>
                <a:latin typeface="Meiryo UI" pitchFamily="50" charset="-128"/>
                <a:ea typeface="Meiryo UI" pitchFamily="50" charset="-128"/>
                <a:cs typeface="Meiryo UI" pitchFamily="50" charset="-128"/>
              </a:rPr>
              <a:t>大阪市の財政に関する将来推計の数値</a:t>
            </a:r>
            <a:r>
              <a:rPr lang="ja-JP" altLang="en-US" sz="1600" dirty="0" smtClean="0">
                <a:solidFill>
                  <a:srgbClr val="000000"/>
                </a:solidFill>
                <a:latin typeface="Meiryo UI" pitchFamily="50" charset="-128"/>
                <a:ea typeface="Meiryo UI" pitchFamily="50" charset="-128"/>
                <a:cs typeface="Meiryo UI" pitchFamily="50" charset="-128"/>
              </a:rPr>
              <a:t>を、「特別区設置協定書」等を</a:t>
            </a:r>
            <a:r>
              <a:rPr lang="ja-JP" altLang="en-US" sz="1600" dirty="0">
                <a:solidFill>
                  <a:srgbClr val="000000"/>
                </a:solidFill>
                <a:latin typeface="Meiryo UI" pitchFamily="50" charset="-128"/>
                <a:ea typeface="Meiryo UI" pitchFamily="50" charset="-128"/>
                <a:cs typeface="Meiryo UI" pitchFamily="50" charset="-128"/>
              </a:rPr>
              <a:t>もと</a:t>
            </a:r>
            <a:r>
              <a:rPr lang="ja-JP" altLang="en-US" sz="1600" dirty="0" smtClean="0">
                <a:solidFill>
                  <a:srgbClr val="000000"/>
                </a:solidFill>
                <a:latin typeface="Meiryo UI" pitchFamily="50" charset="-128"/>
                <a:ea typeface="Meiryo UI" pitchFamily="50" charset="-128"/>
                <a:cs typeface="Meiryo UI" pitchFamily="50" charset="-128"/>
              </a:rPr>
              <a:t>に</a:t>
            </a:r>
            <a:r>
              <a:rPr lang="ja-JP" altLang="en-US" sz="1600" b="1" dirty="0" smtClean="0">
                <a:solidFill>
                  <a:srgbClr val="000000"/>
                </a:solidFill>
                <a:latin typeface="Meiryo UI" pitchFamily="50" charset="-128"/>
                <a:ea typeface="Meiryo UI" pitchFamily="50" charset="-128"/>
                <a:cs typeface="Meiryo UI" pitchFamily="50" charset="-128"/>
              </a:rPr>
              <a:t>特別</a:t>
            </a:r>
            <a:r>
              <a:rPr lang="ja-JP" altLang="en-US" sz="1600" b="1" dirty="0">
                <a:solidFill>
                  <a:srgbClr val="000000"/>
                </a:solidFill>
                <a:latin typeface="Meiryo UI" pitchFamily="50" charset="-128"/>
                <a:ea typeface="Meiryo UI" pitchFamily="50" charset="-128"/>
                <a:cs typeface="Meiryo UI" pitchFamily="50" charset="-128"/>
              </a:rPr>
              <a:t>区分・</a:t>
            </a:r>
            <a:r>
              <a:rPr lang="ja-JP" altLang="en-US" sz="1600" b="1" dirty="0" smtClean="0">
                <a:solidFill>
                  <a:srgbClr val="000000"/>
                </a:solidFill>
                <a:latin typeface="Meiryo UI" pitchFamily="50" charset="-128"/>
                <a:ea typeface="Meiryo UI" pitchFamily="50" charset="-128"/>
                <a:cs typeface="Meiryo UI" pitchFamily="50" charset="-128"/>
              </a:rPr>
              <a:t>大阪府分に仕分け</a:t>
            </a:r>
            <a:r>
              <a:rPr lang="ja-JP" altLang="en-US" sz="1600" dirty="0" smtClean="0">
                <a:solidFill>
                  <a:srgbClr val="000000"/>
                </a:solidFill>
                <a:latin typeface="Meiryo UI" pitchFamily="50" charset="-128"/>
                <a:ea typeface="Meiryo UI" pitchFamily="50" charset="-128"/>
                <a:cs typeface="Meiryo UI" pitchFamily="50" charset="-128"/>
              </a:rPr>
              <a:t>た</a:t>
            </a:r>
            <a:r>
              <a:rPr lang="ja-JP" altLang="en-US" sz="1600" dirty="0">
                <a:solidFill>
                  <a:srgbClr val="000000"/>
                </a:solidFill>
                <a:latin typeface="Meiryo UI" pitchFamily="50" charset="-128"/>
                <a:ea typeface="Meiryo UI" pitchFamily="50" charset="-128"/>
                <a:cs typeface="Meiryo UI" pitchFamily="50" charset="-128"/>
              </a:rPr>
              <a:t>後</a:t>
            </a:r>
            <a:r>
              <a:rPr lang="ja-JP" altLang="en-US" sz="1600" dirty="0" smtClean="0">
                <a:solidFill>
                  <a:srgbClr val="000000"/>
                </a:solidFill>
                <a:latin typeface="Meiryo UI" pitchFamily="50" charset="-128"/>
                <a:ea typeface="Meiryo UI" pitchFamily="50" charset="-128"/>
                <a:cs typeface="Meiryo UI" pitchFamily="50" charset="-128"/>
              </a:rPr>
              <a:t>、これに反映</a:t>
            </a:r>
            <a:r>
              <a:rPr lang="ja-JP" altLang="en-US" sz="1600" dirty="0">
                <a:solidFill>
                  <a:srgbClr val="000000"/>
                </a:solidFill>
                <a:latin typeface="Meiryo UI" pitchFamily="50" charset="-128"/>
                <a:ea typeface="Meiryo UI" pitchFamily="50" charset="-128"/>
                <a:cs typeface="Meiryo UI" pitchFamily="50" charset="-128"/>
              </a:rPr>
              <a:t>されていない</a:t>
            </a:r>
            <a:r>
              <a:rPr lang="ja-JP" altLang="en-US" sz="1600" b="1" dirty="0">
                <a:solidFill>
                  <a:srgbClr val="000000"/>
                </a:solidFill>
                <a:latin typeface="Meiryo UI" pitchFamily="50" charset="-128"/>
                <a:ea typeface="Meiryo UI" pitchFamily="50" charset="-128"/>
                <a:cs typeface="Meiryo UI" pitchFamily="50" charset="-128"/>
              </a:rPr>
              <a:t>改革効果</a:t>
            </a:r>
            <a:r>
              <a:rPr lang="ja-JP" altLang="en-US" sz="1600" b="1" dirty="0" smtClean="0">
                <a:solidFill>
                  <a:srgbClr val="000000"/>
                </a:solidFill>
                <a:latin typeface="Meiryo UI" pitchFamily="50" charset="-128"/>
                <a:ea typeface="Meiryo UI" pitchFamily="50" charset="-128"/>
                <a:cs typeface="Meiryo UI" pitchFamily="50" charset="-128"/>
              </a:rPr>
              <a:t>額（未反映分）・組織体制の影響額（人件費）・特別</a:t>
            </a:r>
            <a:r>
              <a:rPr lang="ja-JP" altLang="en-US" sz="1600" b="1" dirty="0">
                <a:solidFill>
                  <a:srgbClr val="000000"/>
                </a:solidFill>
                <a:latin typeface="Meiryo UI" pitchFamily="50" charset="-128"/>
                <a:ea typeface="Meiryo UI" pitchFamily="50" charset="-128"/>
                <a:cs typeface="Meiryo UI" pitchFamily="50" charset="-128"/>
              </a:rPr>
              <a:t>区設置に伴う</a:t>
            </a:r>
            <a:r>
              <a:rPr lang="ja-JP" altLang="en-US" sz="1600" b="1" dirty="0" smtClean="0">
                <a:solidFill>
                  <a:srgbClr val="000000"/>
                </a:solidFill>
                <a:latin typeface="Meiryo UI" pitchFamily="50" charset="-128"/>
                <a:ea typeface="Meiryo UI" pitchFamily="50" charset="-128"/>
                <a:cs typeface="Meiryo UI" pitchFamily="50" charset="-128"/>
              </a:rPr>
              <a:t>コストを</a:t>
            </a:r>
            <a:r>
              <a:rPr lang="ja-JP" altLang="en-US" sz="1600" b="1" dirty="0">
                <a:solidFill>
                  <a:srgbClr val="000000"/>
                </a:solidFill>
                <a:latin typeface="Meiryo UI" pitchFamily="50" charset="-128"/>
                <a:ea typeface="Meiryo UI" pitchFamily="50" charset="-128"/>
                <a:cs typeface="Meiryo UI" pitchFamily="50" charset="-128"/>
              </a:rPr>
              <a:t>加味</a:t>
            </a:r>
            <a:r>
              <a:rPr lang="ja-JP" altLang="en-US" sz="1600" dirty="0">
                <a:solidFill>
                  <a:srgbClr val="000000"/>
                </a:solidFill>
                <a:latin typeface="Meiryo UI" pitchFamily="50" charset="-128"/>
                <a:ea typeface="Meiryo UI" pitchFamily="50" charset="-128"/>
                <a:cs typeface="Meiryo UI" pitchFamily="50" charset="-128"/>
              </a:rPr>
              <a:t>した</a:t>
            </a:r>
            <a:endParaRPr lang="en-US" altLang="ja-JP" sz="1600" dirty="0">
              <a:solidFill>
                <a:srgbClr val="000000"/>
              </a:solidFill>
              <a:latin typeface="Meiryo UI" pitchFamily="50" charset="-128"/>
              <a:ea typeface="Meiryo UI" pitchFamily="50" charset="-128"/>
              <a:cs typeface="Meiryo UI" pitchFamily="50" charset="-128"/>
            </a:endParaRPr>
          </a:p>
          <a:p>
            <a:pPr marL="288000" indent="-288000" fontAlgn="auto">
              <a:spcBef>
                <a:spcPts val="1200"/>
              </a:spcBef>
              <a:spcAft>
                <a:spcPts val="0"/>
              </a:spcAft>
              <a:buFont typeface="Wingdings" pitchFamily="2" charset="2"/>
              <a:buChar char="u"/>
              <a:defRPr/>
            </a:pPr>
            <a:r>
              <a:rPr lang="ja-JP" altLang="en-US" sz="1600" dirty="0">
                <a:solidFill>
                  <a:srgbClr val="000000"/>
                </a:solidFill>
                <a:latin typeface="Meiryo UI" pitchFamily="50" charset="-128"/>
                <a:ea typeface="Meiryo UI" pitchFamily="50" charset="-128"/>
                <a:cs typeface="Meiryo UI" pitchFamily="50" charset="-128"/>
              </a:rPr>
              <a:t>なお、本資料</a:t>
            </a:r>
            <a:r>
              <a:rPr lang="ja-JP" altLang="en-US" sz="1600" dirty="0" smtClean="0">
                <a:solidFill>
                  <a:srgbClr val="000000"/>
                </a:solidFill>
                <a:latin typeface="Meiryo UI" pitchFamily="50" charset="-128"/>
                <a:ea typeface="Meiryo UI" pitchFamily="50" charset="-128"/>
                <a:cs typeface="Meiryo UI" pitchFamily="50" charset="-128"/>
              </a:rPr>
              <a:t>で示した財政推計は、現時点で把握できる数値</a:t>
            </a:r>
            <a:r>
              <a:rPr lang="ja-JP" altLang="en-US" sz="1600" dirty="0">
                <a:solidFill>
                  <a:srgbClr val="000000"/>
                </a:solidFill>
                <a:latin typeface="Meiryo UI" pitchFamily="50" charset="-128"/>
                <a:ea typeface="Meiryo UI" pitchFamily="50" charset="-128"/>
                <a:cs typeface="Meiryo UI" pitchFamily="50" charset="-128"/>
              </a:rPr>
              <a:t>を基に一定の前提条件をおいたうえで行った極めて粗い試算であり、</a:t>
            </a:r>
            <a:r>
              <a:rPr lang="ja-JP" altLang="en-US" sz="1600" dirty="0" smtClean="0">
                <a:solidFill>
                  <a:srgbClr val="000000"/>
                </a:solidFill>
                <a:latin typeface="Meiryo UI" pitchFamily="50" charset="-128"/>
                <a:ea typeface="Meiryo UI" pitchFamily="50" charset="-128"/>
                <a:cs typeface="Meiryo UI" pitchFamily="50" charset="-128"/>
              </a:rPr>
              <a:t>今後</a:t>
            </a:r>
            <a:r>
              <a:rPr lang="ja-JP" altLang="en-US" sz="1600" dirty="0">
                <a:solidFill>
                  <a:srgbClr val="000000"/>
                </a:solidFill>
                <a:latin typeface="Meiryo UI" pitchFamily="50" charset="-128"/>
                <a:ea typeface="Meiryo UI" pitchFamily="50" charset="-128"/>
                <a:cs typeface="Meiryo UI" pitchFamily="50" charset="-128"/>
              </a:rPr>
              <a:t>の景気</a:t>
            </a:r>
            <a:r>
              <a:rPr lang="ja-JP" altLang="en-US" sz="1600" dirty="0" smtClean="0">
                <a:solidFill>
                  <a:srgbClr val="000000"/>
                </a:solidFill>
                <a:latin typeface="Meiryo UI" pitchFamily="50" charset="-128"/>
                <a:ea typeface="Meiryo UI" pitchFamily="50" charset="-128"/>
                <a:cs typeface="Meiryo UI" pitchFamily="50" charset="-128"/>
              </a:rPr>
              <a:t>動向、地方</a:t>
            </a:r>
            <a:r>
              <a:rPr lang="ja-JP" altLang="en-US" sz="1600" dirty="0">
                <a:solidFill>
                  <a:srgbClr val="000000"/>
                </a:solidFill>
                <a:latin typeface="Meiryo UI" pitchFamily="50" charset="-128"/>
                <a:ea typeface="Meiryo UI" pitchFamily="50" charset="-128"/>
                <a:cs typeface="Meiryo UI" pitchFamily="50" charset="-128"/>
              </a:rPr>
              <a:t>財政制度の</a:t>
            </a:r>
            <a:r>
              <a:rPr lang="ja-JP" altLang="en-US" sz="1600" dirty="0" smtClean="0">
                <a:solidFill>
                  <a:srgbClr val="000000"/>
                </a:solidFill>
                <a:latin typeface="Meiryo UI" pitchFamily="50" charset="-128"/>
                <a:ea typeface="Meiryo UI" pitchFamily="50" charset="-128"/>
                <a:cs typeface="Meiryo UI" pitchFamily="50" charset="-128"/>
              </a:rPr>
              <a:t>改正や予算</a:t>
            </a:r>
            <a:r>
              <a:rPr lang="ja-JP" altLang="en-US" sz="1600" dirty="0">
                <a:solidFill>
                  <a:srgbClr val="000000"/>
                </a:solidFill>
                <a:latin typeface="Meiryo UI" pitchFamily="50" charset="-128"/>
                <a:ea typeface="Meiryo UI" pitchFamily="50" charset="-128"/>
                <a:cs typeface="Meiryo UI" pitchFamily="50" charset="-128"/>
              </a:rPr>
              <a:t>編成等で変動する可能性もあるため、</a:t>
            </a:r>
            <a:r>
              <a:rPr lang="ja-JP" altLang="en-US" sz="1600" b="1" dirty="0">
                <a:solidFill>
                  <a:srgbClr val="000000"/>
                </a:solidFill>
                <a:latin typeface="Meiryo UI" pitchFamily="50" charset="-128"/>
                <a:ea typeface="Meiryo UI" pitchFamily="50" charset="-128"/>
                <a:cs typeface="Meiryo UI" pitchFamily="50" charset="-128"/>
              </a:rPr>
              <a:t>相当の幅をもって見る必要</a:t>
            </a:r>
            <a:r>
              <a:rPr lang="ja-JP" altLang="en-US" sz="1600" dirty="0">
                <a:solidFill>
                  <a:srgbClr val="000000"/>
                </a:solidFill>
                <a:latin typeface="Meiryo UI" pitchFamily="50" charset="-128"/>
                <a:ea typeface="Meiryo UI" pitchFamily="50" charset="-128"/>
                <a:cs typeface="Meiryo UI" pitchFamily="50" charset="-128"/>
              </a:rPr>
              <a:t>が</a:t>
            </a:r>
            <a:r>
              <a:rPr lang="ja-JP" altLang="en-US" sz="1600" dirty="0" smtClean="0">
                <a:solidFill>
                  <a:srgbClr val="000000"/>
                </a:solidFill>
                <a:latin typeface="Meiryo UI" pitchFamily="50" charset="-128"/>
                <a:ea typeface="Meiryo UI" pitchFamily="50" charset="-128"/>
                <a:cs typeface="Meiryo UI" pitchFamily="50" charset="-128"/>
              </a:rPr>
              <a:t>ある</a:t>
            </a:r>
            <a:endParaRPr lang="en-US" altLang="ja-JP" sz="1600"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title"/>
          </p:nvPr>
        </p:nvSpPr>
        <p:spPr>
          <a:xfrm>
            <a:off x="0" y="7938"/>
            <a:ext cx="9906000" cy="419100"/>
          </a:xfrm>
        </p:spPr>
        <p:txBody>
          <a:bodyPr>
            <a:normAutofit fontScale="90000"/>
          </a:bodyPr>
          <a:lstStyle/>
          <a:p>
            <a:pPr algn="l" eaLnBrk="1" hangingPunct="1"/>
            <a:r>
              <a:rPr lang="ja-JP" altLang="en-US" sz="2400" smtClean="0">
                <a:latin typeface="HGP創英角ｺﾞｼｯｸUB" pitchFamily="50" charset="-128"/>
                <a:ea typeface="HGP創英角ｺﾞｼｯｸUB" pitchFamily="50" charset="-128"/>
              </a:rPr>
              <a:t>　</a:t>
            </a:r>
          </a:p>
        </p:txBody>
      </p:sp>
      <p:graphicFrame>
        <p:nvGraphicFramePr>
          <p:cNvPr id="12" name="表 11"/>
          <p:cNvGraphicFramePr>
            <a:graphicFrameLocks noGrp="1"/>
          </p:cNvGraphicFramePr>
          <p:nvPr>
            <p:extLst>
              <p:ext uri="{D42A27DB-BD31-4B8C-83A1-F6EECF244321}">
                <p14:modId xmlns:p14="http://schemas.microsoft.com/office/powerpoint/2010/main" val="4222463893"/>
              </p:ext>
            </p:extLst>
          </p:nvPr>
        </p:nvGraphicFramePr>
        <p:xfrm>
          <a:off x="194472" y="1412776"/>
          <a:ext cx="9511061" cy="2072709"/>
        </p:xfrm>
        <a:graphic>
          <a:graphicData uri="http://schemas.openxmlformats.org/drawingml/2006/table">
            <a:tbl>
              <a:tblPr/>
              <a:tblGrid>
                <a:gridCol w="116783">
                  <a:extLst>
                    <a:ext uri="{9D8B030D-6E8A-4147-A177-3AD203B41FA5}">
                      <a16:colId xmlns:a16="http://schemas.microsoft.com/office/drawing/2014/main" val="20000"/>
                    </a:ext>
                  </a:extLst>
                </a:gridCol>
                <a:gridCol w="116783">
                  <a:extLst>
                    <a:ext uri="{9D8B030D-6E8A-4147-A177-3AD203B41FA5}">
                      <a16:colId xmlns:a16="http://schemas.microsoft.com/office/drawing/2014/main" val="20001"/>
                    </a:ext>
                  </a:extLst>
                </a:gridCol>
                <a:gridCol w="1356610">
                  <a:extLst>
                    <a:ext uri="{9D8B030D-6E8A-4147-A177-3AD203B41FA5}">
                      <a16:colId xmlns:a16="http://schemas.microsoft.com/office/drawing/2014/main" val="20002"/>
                    </a:ext>
                  </a:extLst>
                </a:gridCol>
                <a:gridCol w="528059">
                  <a:extLst>
                    <a:ext uri="{9D8B030D-6E8A-4147-A177-3AD203B41FA5}">
                      <a16:colId xmlns:a16="http://schemas.microsoft.com/office/drawing/2014/main" val="20006"/>
                    </a:ext>
                  </a:extLst>
                </a:gridCol>
                <a:gridCol w="528059">
                  <a:extLst>
                    <a:ext uri="{9D8B030D-6E8A-4147-A177-3AD203B41FA5}">
                      <a16:colId xmlns:a16="http://schemas.microsoft.com/office/drawing/2014/main" val="20007"/>
                    </a:ext>
                  </a:extLst>
                </a:gridCol>
                <a:gridCol w="528059">
                  <a:extLst>
                    <a:ext uri="{9D8B030D-6E8A-4147-A177-3AD203B41FA5}">
                      <a16:colId xmlns:a16="http://schemas.microsoft.com/office/drawing/2014/main" val="20008"/>
                    </a:ext>
                  </a:extLst>
                </a:gridCol>
                <a:gridCol w="528059">
                  <a:extLst>
                    <a:ext uri="{9D8B030D-6E8A-4147-A177-3AD203B41FA5}">
                      <a16:colId xmlns:a16="http://schemas.microsoft.com/office/drawing/2014/main" val="20009"/>
                    </a:ext>
                  </a:extLst>
                </a:gridCol>
                <a:gridCol w="528059">
                  <a:extLst>
                    <a:ext uri="{9D8B030D-6E8A-4147-A177-3AD203B41FA5}">
                      <a16:colId xmlns:a16="http://schemas.microsoft.com/office/drawing/2014/main" val="20010"/>
                    </a:ext>
                  </a:extLst>
                </a:gridCol>
                <a:gridCol w="528059">
                  <a:extLst>
                    <a:ext uri="{9D8B030D-6E8A-4147-A177-3AD203B41FA5}">
                      <a16:colId xmlns:a16="http://schemas.microsoft.com/office/drawing/2014/main" val="20011"/>
                    </a:ext>
                  </a:extLst>
                </a:gridCol>
                <a:gridCol w="528059">
                  <a:extLst>
                    <a:ext uri="{9D8B030D-6E8A-4147-A177-3AD203B41FA5}">
                      <a16:colId xmlns:a16="http://schemas.microsoft.com/office/drawing/2014/main" val="20012"/>
                    </a:ext>
                  </a:extLst>
                </a:gridCol>
                <a:gridCol w="528059">
                  <a:extLst>
                    <a:ext uri="{9D8B030D-6E8A-4147-A177-3AD203B41FA5}">
                      <a16:colId xmlns:a16="http://schemas.microsoft.com/office/drawing/2014/main" val="20013"/>
                    </a:ext>
                  </a:extLst>
                </a:gridCol>
                <a:gridCol w="528059">
                  <a:extLst>
                    <a:ext uri="{9D8B030D-6E8A-4147-A177-3AD203B41FA5}">
                      <a16:colId xmlns:a16="http://schemas.microsoft.com/office/drawing/2014/main" val="269829249"/>
                    </a:ext>
                  </a:extLst>
                </a:gridCol>
                <a:gridCol w="528059">
                  <a:extLst>
                    <a:ext uri="{9D8B030D-6E8A-4147-A177-3AD203B41FA5}">
                      <a16:colId xmlns:a16="http://schemas.microsoft.com/office/drawing/2014/main" val="834927962"/>
                    </a:ext>
                  </a:extLst>
                </a:gridCol>
                <a:gridCol w="528059">
                  <a:extLst>
                    <a:ext uri="{9D8B030D-6E8A-4147-A177-3AD203B41FA5}">
                      <a16:colId xmlns:a16="http://schemas.microsoft.com/office/drawing/2014/main" val="1295525886"/>
                    </a:ext>
                  </a:extLst>
                </a:gridCol>
                <a:gridCol w="528059">
                  <a:extLst>
                    <a:ext uri="{9D8B030D-6E8A-4147-A177-3AD203B41FA5}">
                      <a16:colId xmlns:a16="http://schemas.microsoft.com/office/drawing/2014/main" val="20014"/>
                    </a:ext>
                  </a:extLst>
                </a:gridCol>
                <a:gridCol w="528059">
                  <a:extLst>
                    <a:ext uri="{9D8B030D-6E8A-4147-A177-3AD203B41FA5}">
                      <a16:colId xmlns:a16="http://schemas.microsoft.com/office/drawing/2014/main" val="20015"/>
                    </a:ext>
                  </a:extLst>
                </a:gridCol>
                <a:gridCol w="528059">
                  <a:extLst>
                    <a:ext uri="{9D8B030D-6E8A-4147-A177-3AD203B41FA5}">
                      <a16:colId xmlns:a16="http://schemas.microsoft.com/office/drawing/2014/main" val="20016"/>
                    </a:ext>
                  </a:extLst>
                </a:gridCol>
                <a:gridCol w="528059">
                  <a:extLst>
                    <a:ext uri="{9D8B030D-6E8A-4147-A177-3AD203B41FA5}">
                      <a16:colId xmlns:a16="http://schemas.microsoft.com/office/drawing/2014/main" val="4198480282"/>
                    </a:ext>
                  </a:extLst>
                </a:gridCol>
              </a:tblGrid>
              <a:tr h="230597">
                <a:tc grid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1" i="0" u="none" strike="noStrike" dirty="0" smtClean="0">
                          <a:solidFill>
                            <a:srgbClr val="000000"/>
                          </a:solidFill>
                          <a:latin typeface="Meiryo UI" pitchFamily="50" charset="-128"/>
                          <a:ea typeface="Meiryo UI" pitchFamily="50" charset="-128"/>
                          <a:cs typeface="Meiryo UI" pitchFamily="50" charset="-128"/>
                        </a:rPr>
                        <a:t>財政収支推計</a:t>
                      </a:r>
                      <a:r>
                        <a:rPr lang="en-US" altLang="ja-JP" sz="1050" b="1" i="0" u="none" strike="noStrike" dirty="0" smtClean="0">
                          <a:solidFill>
                            <a:srgbClr val="000000"/>
                          </a:solidFill>
                          <a:latin typeface="Meiryo UI" pitchFamily="50" charset="-128"/>
                          <a:ea typeface="Meiryo UI" pitchFamily="50" charset="-128"/>
                          <a:cs typeface="Meiryo UI" pitchFamily="50" charset="-128"/>
                        </a:rPr>
                        <a:t>A</a:t>
                      </a:r>
                      <a:endParaRPr lang="ja-JP" altLang="en-US" sz="1050" b="1"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2164">
                <a:tc gridSpan="3">
                  <a:txBody>
                    <a:bodyPr/>
                    <a:lstStyle/>
                    <a:p>
                      <a:pPr algn="ctr" fontAlgn="ctr"/>
                      <a:r>
                        <a:rPr lang="ja-JP" altLang="en-US" sz="900" b="1" i="0" u="none" strike="noStrike" dirty="0">
                          <a:solidFill>
                            <a:schemeClr val="bg1"/>
                          </a:solidFill>
                          <a:latin typeface="Meiryo UI" pitchFamily="50" charset="-128"/>
                          <a:ea typeface="Meiryo UI" pitchFamily="50" charset="-128"/>
                          <a:cs typeface="Meiryo UI" pitchFamily="50" charset="-128"/>
                        </a:rPr>
                        <a:t>　</a:t>
                      </a: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Ｒ２１</a:t>
                      </a:r>
                      <a:endParaRPr lang="en-US" altLang="ja-JP"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92164">
                <a:tc rowSpan="7">
                  <a:txBody>
                    <a:bodyPr/>
                    <a:lstStyle/>
                    <a:p>
                      <a:pPr algn="ctr" fontAlgn="ctr"/>
                      <a:r>
                        <a:rPr lang="ja-JP" altLang="en-US" sz="9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歳出　ア</a:t>
                      </a:r>
                    </a:p>
                  </a:txBody>
                  <a:tcPr marL="39000" marR="0" marT="0" marB="0"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6,478</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6,537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6,688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6,686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6,687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6,686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6,685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6,682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6,680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6,677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6,677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6,676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6,675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algn="ctr" fontAlgn="ctr"/>
                      <a:r>
                        <a:rPr lang="ja-JP" altLang="en-US" sz="10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vert="eaVert" anchor="ct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人件費</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1,340</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1,302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1,307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公債費・財務</a:t>
                      </a:r>
                      <a:r>
                        <a:rPr lang="ja-JP" altLang="en-US" sz="1000" b="0" i="0" u="none" strike="noStrike" dirty="0" smtClean="0">
                          <a:solidFill>
                            <a:srgbClr val="000000"/>
                          </a:solidFill>
                          <a:latin typeface="Meiryo UI" pitchFamily="50" charset="-128"/>
                          <a:ea typeface="Meiryo UI" pitchFamily="50" charset="-128"/>
                          <a:cs typeface="Meiryo UI" pitchFamily="50" charset="-128"/>
                        </a:rPr>
                        <a:t>リスク</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985</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1,015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1,041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1,076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1,074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1,075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1,075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1,073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1,068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1,066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1,065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1,064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1,063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その他</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4,153</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4,228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4,281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4,342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4,342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4,342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4,342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4,342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4,342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4,342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4,342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4,342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4,342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4,342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歳入　イ</a:t>
                      </a:r>
                    </a:p>
                  </a:txBody>
                  <a:tcPr marL="39000" marR="0" marT="0" marB="0" anchor="ctr"/>
                </a:tc>
                <a:tc h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6,503</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6,553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6,571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6,611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6,648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6,648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6,648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6,648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6,648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6,648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6,628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6,628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6,628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6,628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6,628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fontAlgn="ctr"/>
                      <a:r>
                        <a:rPr lang="ja-JP" altLang="en-US" sz="10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tc>
                <a:tc>
                  <a:txBody>
                    <a:bodyPr/>
                    <a:lstStyle/>
                    <a:p>
                      <a:pPr algn="l" fontAlgn="ctr"/>
                      <a:r>
                        <a:rPr lang="zh-CN" altLang="en-US" sz="1000" b="0" i="0" u="none" strike="noStrike" dirty="0">
                          <a:solidFill>
                            <a:srgbClr val="000000"/>
                          </a:solidFill>
                          <a:latin typeface="Meiryo UI" pitchFamily="50" charset="-128"/>
                          <a:ea typeface="Meiryo UI" pitchFamily="50" charset="-128"/>
                          <a:cs typeface="Meiryo UI" pitchFamily="50" charset="-128"/>
                        </a:rPr>
                        <a:t>税</a:t>
                      </a:r>
                      <a:r>
                        <a:rPr lang="zh-CN" altLang="en-US"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臨財債、</a:t>
                      </a:r>
                      <a:r>
                        <a:rPr lang="zh-CN" altLang="en-US" sz="1000" b="0" i="0" u="none" strike="noStrike" dirty="0" smtClean="0">
                          <a:solidFill>
                            <a:srgbClr val="000000"/>
                          </a:solidFill>
                          <a:latin typeface="Meiryo UI" pitchFamily="50" charset="-128"/>
                          <a:ea typeface="Meiryo UI" pitchFamily="50" charset="-128"/>
                          <a:cs typeface="Meiryo UI" pitchFamily="50" charset="-128"/>
                        </a:rPr>
                        <a:t>譲与</a:t>
                      </a:r>
                      <a:r>
                        <a:rPr lang="zh-CN" altLang="en-US" sz="1000" b="0" i="0" u="none" strike="noStrike" dirty="0">
                          <a:solidFill>
                            <a:srgbClr val="000000"/>
                          </a:solidFill>
                          <a:latin typeface="Meiryo UI" pitchFamily="50" charset="-128"/>
                          <a:ea typeface="Meiryo UI" pitchFamily="50" charset="-128"/>
                          <a:cs typeface="Meiryo UI" pitchFamily="50" charset="-128"/>
                        </a:rPr>
                        <a:t>税</a:t>
                      </a:r>
                      <a:r>
                        <a:rPr lang="zh-CN" altLang="en-US" sz="1000" b="0" i="0" u="none" strike="noStrike" dirty="0" smtClean="0">
                          <a:solidFill>
                            <a:srgbClr val="000000"/>
                          </a:solidFill>
                          <a:latin typeface="Meiryo UI" pitchFamily="50" charset="-128"/>
                          <a:ea typeface="Meiryo UI" pitchFamily="50" charset="-128"/>
                          <a:cs typeface="Meiryo UI" pitchFamily="50" charset="-128"/>
                        </a:rPr>
                        <a:t>等</a:t>
                      </a:r>
                      <a:endParaRPr lang="zh-CN"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2,870</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2,892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2,911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2,931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2,949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2,949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2,949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2,949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2,949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2,949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2,949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2,949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2,949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2,949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2,949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2859">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財政調整交付金</a:t>
                      </a:r>
                      <a:r>
                        <a:rPr lang="ja-JP" altLang="en-US" sz="1000" b="0" i="0" u="none" strike="noStrike" dirty="0" smtClean="0">
                          <a:solidFill>
                            <a:srgbClr val="000000"/>
                          </a:solidFill>
                          <a:latin typeface="Meiryo UI" pitchFamily="50" charset="-128"/>
                          <a:ea typeface="Meiryo UI" pitchFamily="50" charset="-128"/>
                          <a:cs typeface="Meiryo UI" pitchFamily="50" charset="-128"/>
                        </a:rPr>
                        <a:t>・</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目的</a:t>
                      </a:r>
                      <a:r>
                        <a:rPr lang="ja-JP" altLang="en-US" sz="1000" b="0" i="0" u="none" strike="noStrike" dirty="0">
                          <a:solidFill>
                            <a:srgbClr val="000000"/>
                          </a:solidFill>
                          <a:latin typeface="Meiryo UI" pitchFamily="50" charset="-128"/>
                          <a:ea typeface="Meiryo UI" pitchFamily="50" charset="-128"/>
                          <a:cs typeface="Meiryo UI" pitchFamily="50" charset="-128"/>
                        </a:rPr>
                        <a:t>税交付</a:t>
                      </a:r>
                      <a:r>
                        <a:rPr lang="ja-JP" altLang="en-US" sz="1000" b="0" i="0" u="none" strike="noStrike" dirty="0" smtClean="0">
                          <a:solidFill>
                            <a:srgbClr val="000000"/>
                          </a:solidFill>
                          <a:latin typeface="Meiryo UI" pitchFamily="50" charset="-128"/>
                          <a:ea typeface="Meiryo UI" pitchFamily="50" charset="-128"/>
                          <a:cs typeface="Meiryo UI" pitchFamily="50" charset="-128"/>
                        </a:rPr>
                        <a:t>金</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3,632</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3,662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3,660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3,680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2164">
                <a:tc gridSpan="3">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財政収支推計</a:t>
                      </a:r>
                      <a:r>
                        <a:rPr lang="en-US" altLang="ja-JP" sz="1000" b="0" i="0" u="none" strike="noStrike" dirty="0" smtClean="0">
                          <a:solidFill>
                            <a:srgbClr val="000000"/>
                          </a:solidFill>
                          <a:latin typeface="Meiryo UI" pitchFamily="50" charset="-128"/>
                          <a:ea typeface="Meiryo UI" pitchFamily="50" charset="-128"/>
                          <a:cs typeface="Meiryo UI" pitchFamily="50" charset="-128"/>
                        </a:rPr>
                        <a:t>A</a:t>
                      </a:r>
                      <a:r>
                        <a:rPr lang="ja-JP" altLang="en-US" sz="1000" b="0" i="0" u="none" strike="noStrike" dirty="0">
                          <a:solidFill>
                            <a:srgbClr val="000000"/>
                          </a:solidFill>
                          <a:latin typeface="Meiryo UI" pitchFamily="50" charset="-128"/>
                          <a:ea typeface="Meiryo UI" pitchFamily="50" charset="-128"/>
                          <a:cs typeface="Meiryo UI" pitchFamily="50" charset="-128"/>
                        </a:rPr>
                        <a:t>　</a:t>
                      </a:r>
                      <a:r>
                        <a:rPr lang="ja-JP" altLang="en-US" sz="1000" b="0" i="0" u="none" strike="noStrike" dirty="0" smtClean="0">
                          <a:solidFill>
                            <a:srgbClr val="000000"/>
                          </a:solidFill>
                          <a:latin typeface="Meiryo UI" pitchFamily="50" charset="-128"/>
                          <a:ea typeface="Meiryo UI" pitchFamily="50" charset="-128"/>
                          <a:cs typeface="Meiryo UI" pitchFamily="50" charset="-128"/>
                        </a:rPr>
                        <a:t>イーア</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40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49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48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48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9"/>
                  </a:ext>
                </a:extLst>
              </a:tr>
            </a:tbl>
          </a:graphicData>
        </a:graphic>
      </p:graphicFrame>
      <p:sp>
        <p:nvSpPr>
          <p:cNvPr id="6" name="AutoShape 161"/>
          <p:cNvSpPr>
            <a:spLocks noChangeArrowheads="1"/>
          </p:cNvSpPr>
          <p:nvPr/>
        </p:nvSpPr>
        <p:spPr bwMode="auto">
          <a:xfrm>
            <a:off x="188416" y="764382"/>
            <a:ext cx="2172296"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特別区全体</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7" name="正方形/長方形 6"/>
          <p:cNvSpPr/>
          <p:nvPr/>
        </p:nvSpPr>
        <p:spPr>
          <a:xfrm>
            <a:off x="1038" y="164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　</a:t>
            </a:r>
            <a:r>
              <a:rPr lang="ja-JP" altLang="en-US" sz="2000" b="1" dirty="0" smtClean="0">
                <a:solidFill>
                  <a:prstClr val="black"/>
                </a:solidFill>
                <a:latin typeface="Meiryo UI" pitchFamily="50" charset="-128"/>
                <a:ea typeface="Meiryo UI" pitchFamily="50" charset="-128"/>
                <a:cs typeface="Meiryo UI" pitchFamily="50" charset="-128"/>
              </a:rPr>
              <a:t>参考資料　（５）財政シミュレーション計数表</a:t>
            </a:r>
          </a:p>
        </p:txBody>
      </p:sp>
      <p:sp>
        <p:nvSpPr>
          <p:cNvPr id="8" name="正方形/長方形 27"/>
          <p:cNvSpPr>
            <a:spLocks noChangeArrowheads="1"/>
          </p:cNvSpPr>
          <p:nvPr/>
        </p:nvSpPr>
        <p:spPr bwMode="auto">
          <a:xfrm>
            <a:off x="8874125" y="7127"/>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２６</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83834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408483186"/>
              </p:ext>
            </p:extLst>
          </p:nvPr>
        </p:nvGraphicFramePr>
        <p:xfrm>
          <a:off x="194472" y="1340768"/>
          <a:ext cx="9367042" cy="4007590"/>
        </p:xfrm>
        <a:graphic>
          <a:graphicData uri="http://schemas.openxmlformats.org/drawingml/2006/table">
            <a:tbl>
              <a:tblPr/>
              <a:tblGrid>
                <a:gridCol w="70628">
                  <a:extLst>
                    <a:ext uri="{9D8B030D-6E8A-4147-A177-3AD203B41FA5}">
                      <a16:colId xmlns:a16="http://schemas.microsoft.com/office/drawing/2014/main" val="20000"/>
                    </a:ext>
                  </a:extLst>
                </a:gridCol>
                <a:gridCol w="70628">
                  <a:extLst>
                    <a:ext uri="{9D8B030D-6E8A-4147-A177-3AD203B41FA5}">
                      <a16:colId xmlns:a16="http://schemas.microsoft.com/office/drawing/2014/main" val="20001"/>
                    </a:ext>
                  </a:extLst>
                </a:gridCol>
                <a:gridCol w="1026389">
                  <a:extLst>
                    <a:ext uri="{9D8B030D-6E8A-4147-A177-3AD203B41FA5}">
                      <a16:colId xmlns:a16="http://schemas.microsoft.com/office/drawing/2014/main" val="20002"/>
                    </a:ext>
                  </a:extLst>
                </a:gridCol>
                <a:gridCol w="926587">
                  <a:extLst>
                    <a:ext uri="{9D8B030D-6E8A-4147-A177-3AD203B41FA5}">
                      <a16:colId xmlns:a16="http://schemas.microsoft.com/office/drawing/2014/main" val="20003"/>
                    </a:ext>
                  </a:extLst>
                </a:gridCol>
                <a:gridCol w="484854">
                  <a:extLst>
                    <a:ext uri="{9D8B030D-6E8A-4147-A177-3AD203B41FA5}">
                      <a16:colId xmlns:a16="http://schemas.microsoft.com/office/drawing/2014/main" val="20007"/>
                    </a:ext>
                  </a:extLst>
                </a:gridCol>
                <a:gridCol w="484854">
                  <a:extLst>
                    <a:ext uri="{9D8B030D-6E8A-4147-A177-3AD203B41FA5}">
                      <a16:colId xmlns:a16="http://schemas.microsoft.com/office/drawing/2014/main" val="20008"/>
                    </a:ext>
                  </a:extLst>
                </a:gridCol>
                <a:gridCol w="484854">
                  <a:extLst>
                    <a:ext uri="{9D8B030D-6E8A-4147-A177-3AD203B41FA5}">
                      <a16:colId xmlns:a16="http://schemas.microsoft.com/office/drawing/2014/main" val="20009"/>
                    </a:ext>
                  </a:extLst>
                </a:gridCol>
                <a:gridCol w="484854">
                  <a:extLst>
                    <a:ext uri="{9D8B030D-6E8A-4147-A177-3AD203B41FA5}">
                      <a16:colId xmlns:a16="http://schemas.microsoft.com/office/drawing/2014/main" val="20010"/>
                    </a:ext>
                  </a:extLst>
                </a:gridCol>
                <a:gridCol w="484854">
                  <a:extLst>
                    <a:ext uri="{9D8B030D-6E8A-4147-A177-3AD203B41FA5}">
                      <a16:colId xmlns:a16="http://schemas.microsoft.com/office/drawing/2014/main" val="20011"/>
                    </a:ext>
                  </a:extLst>
                </a:gridCol>
                <a:gridCol w="484854">
                  <a:extLst>
                    <a:ext uri="{9D8B030D-6E8A-4147-A177-3AD203B41FA5}">
                      <a16:colId xmlns:a16="http://schemas.microsoft.com/office/drawing/2014/main" val="20012"/>
                    </a:ext>
                  </a:extLst>
                </a:gridCol>
                <a:gridCol w="484854">
                  <a:extLst>
                    <a:ext uri="{9D8B030D-6E8A-4147-A177-3AD203B41FA5}">
                      <a16:colId xmlns:a16="http://schemas.microsoft.com/office/drawing/2014/main" val="20013"/>
                    </a:ext>
                  </a:extLst>
                </a:gridCol>
                <a:gridCol w="484854">
                  <a:extLst>
                    <a:ext uri="{9D8B030D-6E8A-4147-A177-3AD203B41FA5}">
                      <a16:colId xmlns:a16="http://schemas.microsoft.com/office/drawing/2014/main" val="20014"/>
                    </a:ext>
                  </a:extLst>
                </a:gridCol>
                <a:gridCol w="484854">
                  <a:extLst>
                    <a:ext uri="{9D8B030D-6E8A-4147-A177-3AD203B41FA5}">
                      <a16:colId xmlns:a16="http://schemas.microsoft.com/office/drawing/2014/main" val="20015"/>
                    </a:ext>
                  </a:extLst>
                </a:gridCol>
                <a:gridCol w="484854">
                  <a:extLst>
                    <a:ext uri="{9D8B030D-6E8A-4147-A177-3AD203B41FA5}">
                      <a16:colId xmlns:a16="http://schemas.microsoft.com/office/drawing/2014/main" val="3718483134"/>
                    </a:ext>
                  </a:extLst>
                </a:gridCol>
                <a:gridCol w="484854">
                  <a:extLst>
                    <a:ext uri="{9D8B030D-6E8A-4147-A177-3AD203B41FA5}">
                      <a16:colId xmlns:a16="http://schemas.microsoft.com/office/drawing/2014/main" val="1129508237"/>
                    </a:ext>
                  </a:extLst>
                </a:gridCol>
                <a:gridCol w="484854">
                  <a:extLst>
                    <a:ext uri="{9D8B030D-6E8A-4147-A177-3AD203B41FA5}">
                      <a16:colId xmlns:a16="http://schemas.microsoft.com/office/drawing/2014/main" val="1548707305"/>
                    </a:ext>
                  </a:extLst>
                </a:gridCol>
                <a:gridCol w="484854">
                  <a:extLst>
                    <a:ext uri="{9D8B030D-6E8A-4147-A177-3AD203B41FA5}">
                      <a16:colId xmlns:a16="http://schemas.microsoft.com/office/drawing/2014/main" val="20016"/>
                    </a:ext>
                  </a:extLst>
                </a:gridCol>
                <a:gridCol w="484854">
                  <a:extLst>
                    <a:ext uri="{9D8B030D-6E8A-4147-A177-3AD203B41FA5}">
                      <a16:colId xmlns:a16="http://schemas.microsoft.com/office/drawing/2014/main" val="20017"/>
                    </a:ext>
                  </a:extLst>
                </a:gridCol>
                <a:gridCol w="484854">
                  <a:extLst>
                    <a:ext uri="{9D8B030D-6E8A-4147-A177-3AD203B41FA5}">
                      <a16:colId xmlns:a16="http://schemas.microsoft.com/office/drawing/2014/main" val="20018"/>
                    </a:ext>
                  </a:extLst>
                </a:gridCol>
              </a:tblGrid>
              <a:tr h="179397">
                <a:tc gridSpan="5">
                  <a:txBody>
                    <a:bodyPr/>
                    <a:lstStyle/>
                    <a:p>
                      <a:pPr algn="l" fontAlgn="ctr"/>
                      <a:r>
                        <a:rPr lang="ja-JP" altLang="en-US" sz="1050" b="1" i="0" u="none" strike="noStrike" dirty="0">
                          <a:solidFill>
                            <a:srgbClr val="000000"/>
                          </a:solidFill>
                          <a:latin typeface="Meiryo UI" pitchFamily="50" charset="-128"/>
                          <a:ea typeface="Meiryo UI" pitchFamily="50" charset="-128"/>
                          <a:cs typeface="Meiryo UI" pitchFamily="50" charset="-128"/>
                        </a:rPr>
                        <a:t>■　</a:t>
                      </a:r>
                      <a:r>
                        <a:rPr lang="ja-JP" altLang="en-US" sz="1050" b="1" i="0" u="none" strike="noStrike" dirty="0" smtClean="0">
                          <a:solidFill>
                            <a:srgbClr val="000000"/>
                          </a:solidFill>
                          <a:latin typeface="Meiryo UI" pitchFamily="50" charset="-128"/>
                          <a:ea typeface="Meiryo UI" pitchFamily="50" charset="-128"/>
                          <a:cs typeface="Meiryo UI" pitchFamily="50" charset="-128"/>
                        </a:rPr>
                        <a:t>改革効果額（未反映額）</a:t>
                      </a:r>
                      <a:r>
                        <a:rPr lang="en-US" altLang="ja-JP" sz="1050" b="1" i="0" u="none" strike="noStrike" dirty="0" smtClean="0">
                          <a:solidFill>
                            <a:srgbClr val="000000"/>
                          </a:solidFill>
                          <a:latin typeface="Meiryo UI" pitchFamily="50" charset="-128"/>
                          <a:ea typeface="Meiryo UI" pitchFamily="50" charset="-128"/>
                          <a:cs typeface="Meiryo UI" pitchFamily="50" charset="-128"/>
                        </a:rPr>
                        <a:t>B</a:t>
                      </a:r>
                      <a:r>
                        <a:rPr lang="ja-JP" altLang="en-US" sz="1050" b="1" i="0" u="none" strike="noStrike" dirty="0" smtClean="0">
                          <a:solidFill>
                            <a:srgbClr val="000000"/>
                          </a:solidFill>
                          <a:latin typeface="Meiryo UI" pitchFamily="50" charset="-128"/>
                          <a:ea typeface="Meiryo UI" pitchFamily="50" charset="-128"/>
                          <a:cs typeface="Meiryo UI" pitchFamily="50" charset="-128"/>
                        </a:rPr>
                        <a:t>の</a:t>
                      </a:r>
                      <a:r>
                        <a:rPr lang="ja-JP" altLang="en-US" sz="1050" b="1" i="0" u="none" strike="noStrike" dirty="0">
                          <a:solidFill>
                            <a:srgbClr val="000000"/>
                          </a:solidFill>
                          <a:latin typeface="Meiryo UI" pitchFamily="50" charset="-128"/>
                          <a:ea typeface="Meiryo UI" pitchFamily="50" charset="-128"/>
                          <a:cs typeface="Meiryo UI" pitchFamily="50" charset="-128"/>
                        </a:rPr>
                        <a:t>内訳</a:t>
                      </a:r>
                      <a:endParaRPr lang="ja-JP" altLang="en-US" sz="1100" b="1"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50" b="1"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100" b="0" i="0" u="none" strike="noStrike">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8888">
                <a:tc gridSpan="3">
                  <a:txBody>
                    <a:bodyPr/>
                    <a:lstStyle/>
                    <a:p>
                      <a:pPr algn="ctr" fontAlgn="ctr"/>
                      <a:r>
                        <a:rPr lang="ja-JP" altLang="en-US" sz="1100" b="0" i="0" u="none" strike="noStrike" dirty="0">
                          <a:ln>
                            <a:solidFill>
                              <a:schemeClr val="bg1"/>
                            </a:solidFill>
                          </a:ln>
                          <a:solidFill>
                            <a:srgbClr val="000000"/>
                          </a:solidFill>
                          <a:latin typeface="Meiryo UI" pitchFamily="50" charset="-128"/>
                          <a:ea typeface="Meiryo UI" pitchFamily="50" charset="-128"/>
                          <a:cs typeface="Meiryo UI"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100" b="0" i="0" u="none" strike="noStrike" dirty="0">
                        <a:ln>
                          <a:solidFill>
                            <a:schemeClr val="bg1"/>
                          </a:solidFill>
                        </a:ln>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Ｒ２１</a:t>
                      </a:r>
                      <a:endParaRPr lang="en-US" altLang="ja-JP"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214665">
                <a:tc rowSpan="16">
                  <a:txBody>
                    <a:bodyPr/>
                    <a:lstStyle/>
                    <a:p>
                      <a:pPr algn="ctr" fontAlgn="ctr"/>
                      <a:r>
                        <a:rPr lang="ja-JP" altLang="en-US" sz="1100" b="0" i="0" u="none" strike="noStrike" dirty="0">
                          <a:solidFill>
                            <a:schemeClr val="tx1"/>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AB</a:t>
                      </a:r>
                      <a:r>
                        <a:rPr lang="ja-JP" altLang="en-US" sz="1000" b="0" i="0" u="none" strike="noStrike" dirty="0" smtClean="0">
                          <a:solidFill>
                            <a:srgbClr val="000000"/>
                          </a:solidFill>
                          <a:latin typeface="Meiryo UI" pitchFamily="50" charset="-128"/>
                          <a:ea typeface="Meiryo UI" pitchFamily="50" charset="-128"/>
                          <a:cs typeface="Meiryo UI" pitchFamily="50" charset="-128"/>
                        </a:rPr>
                        <a:t>項目</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kumimoji="1" lang="ja-JP" altLang="en-US"/>
                    </a:p>
                  </a:txBody>
                  <a:tcPr/>
                </a:tc>
                <a:tc hMerge="1">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2"/>
                  </a:ext>
                </a:extLst>
              </a:tr>
              <a:tr h="214665">
                <a:tc vMerge="1">
                  <a:txBody>
                    <a:bodyPr/>
                    <a:lstStyle/>
                    <a:p>
                      <a:endParaRPr kumimoji="1" lang="ja-JP" altLang="en-US"/>
                    </a:p>
                  </a:txBody>
                  <a:tcPr/>
                </a:tc>
                <a:tc rowSpan="9">
                  <a:txBody>
                    <a:bodyPr/>
                    <a:lstStyle/>
                    <a:p>
                      <a:pPr algn="ctr" fontAlgn="ctr"/>
                      <a:r>
                        <a:rPr lang="ja-JP" altLang="en-US" sz="11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地下鉄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4665">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一般廃棄物</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4665">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下水道</a:t>
                      </a: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4665">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バス</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405739"/>
                  </a:ext>
                </a:extLst>
              </a:tr>
              <a:tr h="214665">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港湾</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4665">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産業技術総合研究所・工業研究所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7881063"/>
                  </a:ext>
                </a:extLst>
              </a:tr>
              <a:tr h="214665">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公衆衛生研究所・環境科学研究所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4034313"/>
                  </a:ext>
                </a:extLst>
              </a:tr>
              <a:tr h="214665">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病院</a:t>
                      </a: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083688"/>
                  </a:ext>
                </a:extLst>
              </a:tr>
              <a:tr h="214665">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▲地方交付税の減額等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4665">
                <a:tc vMerge="1">
                  <a:txBody>
                    <a:bodyPr/>
                    <a:lstStyle/>
                    <a:p>
                      <a:endParaRPr kumimoji="1" lang="ja-JP" altLang="en-US"/>
                    </a:p>
                  </a:txBody>
                  <a:tcPr/>
                </a:tc>
                <a:tc gridSpan="3">
                  <a:txBody>
                    <a:bodyPr/>
                    <a:lstStyle/>
                    <a:p>
                      <a:pPr algn="l"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市政改革プラン</a:t>
                      </a:r>
                      <a:r>
                        <a:rPr lang="en-US" altLang="ja-JP" sz="1000" b="0" i="0" u="none" strike="noStrike" dirty="0" smtClean="0">
                          <a:solidFill>
                            <a:schemeClr val="tx1"/>
                          </a:solidFill>
                          <a:latin typeface="Meiryo UI" pitchFamily="50" charset="-128"/>
                          <a:ea typeface="Meiryo UI" pitchFamily="50" charset="-128"/>
                          <a:cs typeface="Meiryo UI" pitchFamily="50" charset="-128"/>
                        </a:rPr>
                        <a:t>R2</a:t>
                      </a:r>
                      <a:r>
                        <a:rPr lang="ja-JP" altLang="en-US" sz="1000" b="0" i="0" u="none" strike="noStrike" dirty="0" smtClean="0">
                          <a:solidFill>
                            <a:schemeClr val="tx1"/>
                          </a:solidFill>
                          <a:latin typeface="Meiryo UI" pitchFamily="50" charset="-128"/>
                          <a:ea typeface="Meiryo UI" pitchFamily="50" charset="-128"/>
                          <a:cs typeface="Meiryo UI" pitchFamily="50" charset="-128"/>
                        </a:rPr>
                        <a:t>年度以降見込分</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D5B4"/>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10"/>
                  </a:ext>
                </a:extLst>
              </a:tr>
              <a:tr h="214665">
                <a:tc vMerge="1">
                  <a:txBody>
                    <a:bodyPr/>
                    <a:lstStyle/>
                    <a:p>
                      <a:endParaRPr kumimoji="1" lang="ja-JP" altLang="en-US"/>
                    </a:p>
                  </a:txBody>
                  <a:tcPr/>
                </a:tc>
                <a:tc>
                  <a:txBody>
                    <a:bodyPr/>
                    <a:lstStyle/>
                    <a:p>
                      <a:pPr algn="ctr" fontAlgn="ctr"/>
                      <a:endParaRPr lang="ja-JP" altLang="en-US" sz="1100" b="0" i="0" u="none" strike="noStrike" dirty="0">
                        <a:solidFill>
                          <a:schemeClr val="tx1"/>
                        </a:solidFill>
                        <a:latin typeface="Meiryo UI" pitchFamily="50" charset="-128"/>
                        <a:ea typeface="Meiryo UI"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tc gridSpan="2">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プール管理</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rPr>
                        <a:t>運営</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4665">
                <a:tc vMerge="1">
                  <a:txBody>
                    <a:bodyPr/>
                    <a:lstStyle/>
                    <a:p>
                      <a:endParaRPr kumimoji="1" lang="ja-JP" altLang="en-US"/>
                    </a:p>
                  </a:txBody>
                  <a:tcPr/>
                </a:tc>
                <a:tc>
                  <a:txBody>
                    <a:bodyPr/>
                    <a:lstStyle/>
                    <a:p>
                      <a:pPr algn="ctr" fontAlgn="ctr"/>
                      <a:endParaRPr lang="ja-JP" altLang="en-US" sz="11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スポーツセンター管理運営</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4665">
                <a:tc vMerge="1">
                  <a:txBody>
                    <a:bodyPr/>
                    <a:lstStyle/>
                    <a:p>
                      <a:endParaRPr kumimoji="1" lang="ja-JP" altLang="en-US"/>
                    </a:p>
                  </a:txBody>
                  <a:tcPr/>
                </a:tc>
                <a:tc>
                  <a:txBody>
                    <a:bodyPr/>
                    <a:lstStyle/>
                    <a:p>
                      <a:pPr algn="ctr" fontAlgn="ctr"/>
                      <a:endParaRPr lang="ja-JP" altLang="en-US" sz="11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委託老人福祉センター</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4665">
                <a:tc vMerge="1">
                  <a:txBody>
                    <a:bodyPr/>
                    <a:lstStyle/>
                    <a:p>
                      <a:endParaRPr kumimoji="1" lang="ja-JP" altLang="en-US"/>
                    </a:p>
                  </a:txBody>
                  <a:tcPr/>
                </a:tc>
                <a:tc>
                  <a:txBody>
                    <a:bodyPr/>
                    <a:lstStyle/>
                    <a:p>
                      <a:pPr algn="ctr" fontAlgn="ctr"/>
                      <a:endParaRPr lang="ja-JP" altLang="en-US" sz="11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子育て活動支援事業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4665">
                <a:tc vMerge="1">
                  <a:txBody>
                    <a:bodyPr/>
                    <a:lstStyle/>
                    <a:p>
                      <a:endParaRPr kumimoji="1" lang="ja-JP" altLang="en-US"/>
                    </a:p>
                  </a:txBody>
                  <a:tcPr/>
                </a:tc>
                <a:tc>
                  <a:txBody>
                    <a:bodyPr/>
                    <a:lstStyle/>
                    <a:p>
                      <a:pPr algn="ctr" fontAlgn="ctr"/>
                      <a:r>
                        <a:rPr lang="ja-JP" altLang="en-US" sz="1100" b="0" i="0" u="none" strike="noStrike">
                          <a:solidFill>
                            <a:srgbClr val="000000"/>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（屋内）プール管理運営</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14665">
                <a:tc gridSpan="4">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改革効果額（未反映分）</a:t>
                      </a:r>
                      <a:r>
                        <a:rPr lang="en-US" altLang="ja-JP" sz="1000" b="0" i="0" u="none" strike="noStrike" dirty="0" smtClean="0">
                          <a:solidFill>
                            <a:srgbClr val="000000"/>
                          </a:solidFill>
                          <a:latin typeface="Meiryo UI" pitchFamily="50" charset="-128"/>
                          <a:ea typeface="Meiryo UI" pitchFamily="50" charset="-128"/>
                          <a:cs typeface="Meiryo UI" pitchFamily="50" charset="-128"/>
                        </a:rPr>
                        <a:t>B</a:t>
                      </a:r>
                      <a:r>
                        <a:rPr lang="zh-TW" altLang="en-US" sz="1000" b="0" i="0" u="none" strike="noStrike" dirty="0">
                          <a:solidFill>
                            <a:srgbClr val="000000"/>
                          </a:solidFill>
                          <a:latin typeface="Meiryo UI" pitchFamily="50" charset="-128"/>
                          <a:ea typeface="Meiryo UI" pitchFamily="50" charset="-128"/>
                          <a:cs typeface="Meiryo UI" pitchFamily="50" charset="-128"/>
                        </a:rPr>
                        <a:t>　計</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zh-TW" altLang="en-US" sz="1050" b="0" i="0" u="none" strike="noStrike" dirty="0">
                        <a:solidFill>
                          <a:srgbClr val="000000"/>
                        </a:solidFill>
                        <a:latin typeface="Meiryo UI" pitchFamily="50" charset="-128"/>
                        <a:ea typeface="Meiryo UI" pitchFamily="50" charset="-128"/>
                        <a:cs typeface="Meiryo UI" pitchFamily="50"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6"/>
                  </a:ext>
                </a:extLst>
              </a:tr>
            </a:tbl>
          </a:graphicData>
        </a:graphic>
      </p:graphicFrame>
      <p:sp>
        <p:nvSpPr>
          <p:cNvPr id="4" name="正方形/長方形 3"/>
          <p:cNvSpPr>
            <a:spLocks noChangeArrowheads="1"/>
          </p:cNvSpPr>
          <p:nvPr/>
        </p:nvSpPr>
        <p:spPr bwMode="auto">
          <a:xfrm>
            <a:off x="8874125"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２７</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00947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62909542"/>
              </p:ext>
            </p:extLst>
          </p:nvPr>
        </p:nvGraphicFramePr>
        <p:xfrm>
          <a:off x="166591" y="2233628"/>
          <a:ext cx="9538937" cy="2392931"/>
        </p:xfrm>
        <a:graphic>
          <a:graphicData uri="http://schemas.openxmlformats.org/drawingml/2006/table">
            <a:tbl>
              <a:tblPr/>
              <a:tblGrid>
                <a:gridCol w="72132">
                  <a:extLst>
                    <a:ext uri="{9D8B030D-6E8A-4147-A177-3AD203B41FA5}">
                      <a16:colId xmlns:a16="http://schemas.microsoft.com/office/drawing/2014/main" val="20000"/>
                    </a:ext>
                  </a:extLst>
                </a:gridCol>
                <a:gridCol w="83325">
                  <a:extLst>
                    <a:ext uri="{9D8B030D-6E8A-4147-A177-3AD203B41FA5}">
                      <a16:colId xmlns:a16="http://schemas.microsoft.com/office/drawing/2014/main" val="20001"/>
                    </a:ext>
                  </a:extLst>
                </a:gridCol>
                <a:gridCol w="1822640">
                  <a:extLst>
                    <a:ext uri="{9D8B030D-6E8A-4147-A177-3AD203B41FA5}">
                      <a16:colId xmlns:a16="http://schemas.microsoft.com/office/drawing/2014/main" val="20002"/>
                    </a:ext>
                  </a:extLst>
                </a:gridCol>
                <a:gridCol w="504056">
                  <a:extLst>
                    <a:ext uri="{9D8B030D-6E8A-4147-A177-3AD203B41FA5}">
                      <a16:colId xmlns:a16="http://schemas.microsoft.com/office/drawing/2014/main" val="20006"/>
                    </a:ext>
                  </a:extLst>
                </a:gridCol>
                <a:gridCol w="504056">
                  <a:extLst>
                    <a:ext uri="{9D8B030D-6E8A-4147-A177-3AD203B41FA5}">
                      <a16:colId xmlns:a16="http://schemas.microsoft.com/office/drawing/2014/main" val="20007"/>
                    </a:ext>
                  </a:extLst>
                </a:gridCol>
                <a:gridCol w="504056">
                  <a:extLst>
                    <a:ext uri="{9D8B030D-6E8A-4147-A177-3AD203B41FA5}">
                      <a16:colId xmlns:a16="http://schemas.microsoft.com/office/drawing/2014/main" val="20008"/>
                    </a:ext>
                  </a:extLst>
                </a:gridCol>
                <a:gridCol w="504056">
                  <a:extLst>
                    <a:ext uri="{9D8B030D-6E8A-4147-A177-3AD203B41FA5}">
                      <a16:colId xmlns:a16="http://schemas.microsoft.com/office/drawing/2014/main" val="20009"/>
                    </a:ext>
                  </a:extLst>
                </a:gridCol>
                <a:gridCol w="504056">
                  <a:extLst>
                    <a:ext uri="{9D8B030D-6E8A-4147-A177-3AD203B41FA5}">
                      <a16:colId xmlns:a16="http://schemas.microsoft.com/office/drawing/2014/main" val="20010"/>
                    </a:ext>
                  </a:extLst>
                </a:gridCol>
                <a:gridCol w="504056">
                  <a:extLst>
                    <a:ext uri="{9D8B030D-6E8A-4147-A177-3AD203B41FA5}">
                      <a16:colId xmlns:a16="http://schemas.microsoft.com/office/drawing/2014/main" val="20011"/>
                    </a:ext>
                  </a:extLst>
                </a:gridCol>
                <a:gridCol w="504056">
                  <a:extLst>
                    <a:ext uri="{9D8B030D-6E8A-4147-A177-3AD203B41FA5}">
                      <a16:colId xmlns:a16="http://schemas.microsoft.com/office/drawing/2014/main" val="20012"/>
                    </a:ext>
                  </a:extLst>
                </a:gridCol>
                <a:gridCol w="504056">
                  <a:extLst>
                    <a:ext uri="{9D8B030D-6E8A-4147-A177-3AD203B41FA5}">
                      <a16:colId xmlns:a16="http://schemas.microsoft.com/office/drawing/2014/main" val="20013"/>
                    </a:ext>
                  </a:extLst>
                </a:gridCol>
                <a:gridCol w="504056">
                  <a:extLst>
                    <a:ext uri="{9D8B030D-6E8A-4147-A177-3AD203B41FA5}">
                      <a16:colId xmlns:a16="http://schemas.microsoft.com/office/drawing/2014/main" val="20014"/>
                    </a:ext>
                  </a:extLst>
                </a:gridCol>
                <a:gridCol w="504056">
                  <a:extLst>
                    <a:ext uri="{9D8B030D-6E8A-4147-A177-3AD203B41FA5}">
                      <a16:colId xmlns:a16="http://schemas.microsoft.com/office/drawing/2014/main" val="1742548925"/>
                    </a:ext>
                  </a:extLst>
                </a:gridCol>
                <a:gridCol w="504056">
                  <a:extLst>
                    <a:ext uri="{9D8B030D-6E8A-4147-A177-3AD203B41FA5}">
                      <a16:colId xmlns:a16="http://schemas.microsoft.com/office/drawing/2014/main" val="3282926614"/>
                    </a:ext>
                  </a:extLst>
                </a:gridCol>
                <a:gridCol w="504056">
                  <a:extLst>
                    <a:ext uri="{9D8B030D-6E8A-4147-A177-3AD203B41FA5}">
                      <a16:colId xmlns:a16="http://schemas.microsoft.com/office/drawing/2014/main" val="3075972277"/>
                    </a:ext>
                  </a:extLst>
                </a:gridCol>
                <a:gridCol w="504056">
                  <a:extLst>
                    <a:ext uri="{9D8B030D-6E8A-4147-A177-3AD203B41FA5}">
                      <a16:colId xmlns:a16="http://schemas.microsoft.com/office/drawing/2014/main" val="20015"/>
                    </a:ext>
                  </a:extLst>
                </a:gridCol>
                <a:gridCol w="504056">
                  <a:extLst>
                    <a:ext uri="{9D8B030D-6E8A-4147-A177-3AD203B41FA5}">
                      <a16:colId xmlns:a16="http://schemas.microsoft.com/office/drawing/2014/main" val="20016"/>
                    </a:ext>
                  </a:extLst>
                </a:gridCol>
                <a:gridCol w="504056">
                  <a:extLst>
                    <a:ext uri="{9D8B030D-6E8A-4147-A177-3AD203B41FA5}">
                      <a16:colId xmlns:a16="http://schemas.microsoft.com/office/drawing/2014/main" val="20017"/>
                    </a:ext>
                  </a:extLst>
                </a:gridCol>
              </a:tblGrid>
              <a:tr h="242413">
                <a:tc gridSpan="3">
                  <a:txBody>
                    <a:bodyPr/>
                    <a:lstStyle/>
                    <a:p>
                      <a:pPr algn="l" fontAlgn="ctr"/>
                      <a:r>
                        <a:rPr lang="ja-JP" altLang="en-US" sz="1050" b="1" i="0" u="none" strike="noStrike" dirty="0">
                          <a:solidFill>
                            <a:srgbClr val="000000"/>
                          </a:solidFill>
                          <a:latin typeface="Meiryo UI" pitchFamily="50" charset="-128"/>
                          <a:ea typeface="Meiryo UI" pitchFamily="50" charset="-128"/>
                          <a:cs typeface="Meiryo UI" pitchFamily="50" charset="-128"/>
                        </a:rPr>
                        <a:t>■　</a:t>
                      </a:r>
                      <a:r>
                        <a:rPr lang="ja-JP" altLang="en-US" sz="1050" b="1" i="0" u="none" strike="noStrike" dirty="0" smtClean="0">
                          <a:solidFill>
                            <a:srgbClr val="000000"/>
                          </a:solidFill>
                          <a:latin typeface="Meiryo UI" pitchFamily="50" charset="-128"/>
                          <a:ea typeface="Meiryo UI" pitchFamily="50" charset="-128"/>
                          <a:cs typeface="Meiryo UI" pitchFamily="50" charset="-128"/>
                        </a:rPr>
                        <a:t>設置コスト</a:t>
                      </a:r>
                      <a:r>
                        <a:rPr lang="en-US" altLang="ja-JP" sz="1050" b="1" i="0" u="none" strike="noStrike" dirty="0" smtClean="0">
                          <a:solidFill>
                            <a:srgbClr val="000000"/>
                          </a:solidFill>
                          <a:latin typeface="Meiryo UI" pitchFamily="50" charset="-128"/>
                          <a:ea typeface="Meiryo UI" pitchFamily="50" charset="-128"/>
                          <a:cs typeface="Meiryo UI" pitchFamily="50" charset="-128"/>
                        </a:rPr>
                        <a:t>D</a:t>
                      </a:r>
                      <a:r>
                        <a:rPr lang="ja-JP" altLang="en-US" sz="1050" b="1" i="0" u="none" strike="noStrike" dirty="0" smtClean="0">
                          <a:solidFill>
                            <a:srgbClr val="000000"/>
                          </a:solidFill>
                          <a:latin typeface="Meiryo UI" pitchFamily="50" charset="-128"/>
                          <a:ea typeface="Meiryo UI" pitchFamily="50" charset="-128"/>
                          <a:cs typeface="Meiryo UI" pitchFamily="50" charset="-128"/>
                        </a:rPr>
                        <a:t>の</a:t>
                      </a:r>
                      <a:r>
                        <a:rPr lang="ja-JP" altLang="en-US" sz="1050" b="1" i="0" u="none" strike="noStrike" dirty="0">
                          <a:solidFill>
                            <a:srgbClr val="000000"/>
                          </a:solidFill>
                          <a:latin typeface="Meiryo UI" pitchFamily="50" charset="-128"/>
                          <a:ea typeface="Meiryo UI" pitchFamily="50" charset="-128"/>
                          <a:cs typeface="Meiryo UI" pitchFamily="50" charset="-128"/>
                        </a:rPr>
                        <a:t>内訳</a:t>
                      </a: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798">
                <a:tc gridSpan="3">
                  <a:txBody>
                    <a:bodyPr/>
                    <a:lstStyle/>
                    <a:p>
                      <a:pPr algn="ctr" fontAlgn="ctr"/>
                      <a:r>
                        <a:rPr lang="ja-JP" altLang="en-US" sz="1050" b="0" i="0" u="none" strike="noStrike" dirty="0">
                          <a:ln>
                            <a:solidFill>
                              <a:schemeClr val="bg1"/>
                            </a:solidFill>
                          </a:ln>
                          <a:solidFill>
                            <a:srgbClr val="000000"/>
                          </a:solidFill>
                          <a:latin typeface="Meiryo UI" pitchFamily="50" charset="-128"/>
                          <a:ea typeface="Meiryo UI" pitchFamily="50" charset="-128"/>
                          <a:cs typeface="Meiryo UI"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Ｒ２１</a:t>
                      </a:r>
                      <a:endParaRPr lang="en-US" altLang="ja-JP"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96272">
                <a:tc rowSpan="9">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イニシャルコスト</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2"/>
                  </a:ext>
                </a:extLst>
              </a:tr>
              <a:tr h="196272">
                <a:tc vMerge="1">
                  <a:txBody>
                    <a:bodyPr/>
                    <a:lstStyle/>
                    <a:p>
                      <a:endParaRPr kumimoji="1" lang="ja-JP" altLang="en-US"/>
                    </a:p>
                  </a:txBody>
                  <a:tcPr/>
                </a:tc>
                <a:tc rowSpan="4">
                  <a:txBody>
                    <a:bodyPr/>
                    <a:lstStyle/>
                    <a:p>
                      <a:pPr algn="ctr" fontAlgn="ctr"/>
                      <a:r>
                        <a:rPr lang="ja-JP" altLang="en-US" sz="1050" b="0" i="0" u="none" strike="noStrike">
                          <a:solidFill>
                            <a:srgbClr val="000000"/>
                          </a:solidFill>
                          <a:latin typeface="Meiryo UI" pitchFamily="50" charset="-128"/>
                          <a:ea typeface="Meiryo UI" pitchFamily="50" charset="-128"/>
                          <a:cs typeface="Meiryo UI" pitchFamily="50" charset="-128"/>
                        </a:rPr>
                        <a:t>　</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システム改修経費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000" b="0" i="0" u="none" strike="noStrike" dirty="0" smtClean="0">
                          <a:solidFill>
                            <a:srgbClr val="000000"/>
                          </a:solidFill>
                          <a:latin typeface="Meiryo UI" pitchFamily="50" charset="-128"/>
                          <a:ea typeface="Meiryo UI" pitchFamily="50" charset="-128"/>
                          <a:cs typeface="Meiryo UI" pitchFamily="50" charset="-128"/>
                        </a:rPr>
                        <a:t>庁舎</a:t>
                      </a:r>
                      <a:r>
                        <a:rPr lang="ja-JP" altLang="en-US" sz="1000" b="0" i="0" u="none" strike="noStrike" dirty="0" smtClean="0">
                          <a:solidFill>
                            <a:srgbClr val="000000"/>
                          </a:solidFill>
                          <a:latin typeface="Meiryo UI" pitchFamily="50" charset="-128"/>
                          <a:ea typeface="Meiryo UI" pitchFamily="50" charset="-128"/>
                          <a:cs typeface="Meiryo UI" pitchFamily="50" charset="-128"/>
                        </a:rPr>
                        <a:t>等</a:t>
                      </a:r>
                      <a:r>
                        <a:rPr lang="zh-TW" altLang="en-US" sz="1000" b="0" i="0" u="none" strike="noStrike" dirty="0" smtClean="0">
                          <a:solidFill>
                            <a:srgbClr val="000000"/>
                          </a:solidFill>
                          <a:latin typeface="Meiryo UI" pitchFamily="50" charset="-128"/>
                          <a:ea typeface="Meiryo UI" pitchFamily="50" charset="-128"/>
                          <a:cs typeface="Meiryo UI" pitchFamily="50" charset="-128"/>
                        </a:rPr>
                        <a:t>改修</a:t>
                      </a:r>
                      <a:r>
                        <a:rPr lang="zh-TW" altLang="en-US" sz="1000" b="0" i="0" u="none" strike="noStrike" dirty="0">
                          <a:solidFill>
                            <a:srgbClr val="000000"/>
                          </a:solidFill>
                          <a:latin typeface="Meiryo UI" pitchFamily="50" charset="-128"/>
                          <a:ea typeface="Meiryo UI" pitchFamily="50" charset="-128"/>
                          <a:cs typeface="Meiryo UI" pitchFamily="50" charset="-128"/>
                        </a:rPr>
                        <a:t>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移転経費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その他経費</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6272">
                <a:tc vMerge="1">
                  <a:txBody>
                    <a:bodyPr/>
                    <a:lstStyle/>
                    <a:p>
                      <a:endParaRPr kumimoji="1" lang="ja-JP" altLang="en-US"/>
                    </a:p>
                  </a:txBody>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ランニングコスト</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10"/>
                  </a:ext>
                </a:extLst>
              </a:tr>
              <a:tr h="196272">
                <a:tc vMerge="1">
                  <a:txBody>
                    <a:bodyPr/>
                    <a:lstStyle/>
                    <a:p>
                      <a:endParaRPr kumimoji="1" lang="ja-JP" altLang="en-US"/>
                    </a:p>
                  </a:txBody>
                  <a:tcPr/>
                </a:tc>
                <a:tc rowSpan="3">
                  <a:txBody>
                    <a:bodyPr/>
                    <a:lstStyle/>
                    <a:p>
                      <a:pPr algn="ctr" fontAlgn="ctr"/>
                      <a:r>
                        <a:rPr lang="ja-JP" altLang="en-US" sz="1050" b="0" i="0" u="none" strike="noStrike">
                          <a:solidFill>
                            <a:srgbClr val="000000"/>
                          </a:solidFill>
                          <a:latin typeface="Meiryo UI" pitchFamily="50" charset="-128"/>
                          <a:ea typeface="Meiryo UI" pitchFamily="50" charset="-128"/>
                          <a:cs typeface="Meiryo UI" pitchFamily="50" charset="-128"/>
                        </a:rPr>
                        <a:t>　</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システム運用経費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民間</a:t>
                      </a:r>
                      <a:r>
                        <a:rPr lang="ja-JP" altLang="en-US" sz="1000" b="0" i="0" u="none" strike="noStrike" dirty="0" smtClean="0">
                          <a:solidFill>
                            <a:srgbClr val="000000"/>
                          </a:solidFill>
                          <a:latin typeface="Meiryo UI" pitchFamily="50" charset="-128"/>
                          <a:ea typeface="Meiryo UI" pitchFamily="50" charset="-128"/>
                          <a:cs typeface="Meiryo UI" pitchFamily="50" charset="-128"/>
                        </a:rPr>
                        <a:t>ビル賃借料</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各特別区に新たに必要となる経費</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6272">
                <a:tc gridSpan="3">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設置コスト</a:t>
                      </a:r>
                      <a:r>
                        <a:rPr lang="en-US" altLang="ja-JP" sz="1000" b="0" i="0" u="none" strike="noStrike" dirty="0" smtClean="0">
                          <a:solidFill>
                            <a:srgbClr val="000000"/>
                          </a:solidFill>
                          <a:latin typeface="Meiryo UI" pitchFamily="50" charset="-128"/>
                          <a:ea typeface="Meiryo UI" pitchFamily="50" charset="-128"/>
                          <a:cs typeface="Meiryo UI" pitchFamily="50" charset="-128"/>
                        </a:rPr>
                        <a:t>D</a:t>
                      </a:r>
                      <a:r>
                        <a:rPr lang="ja-JP" altLang="en-US" sz="1000" b="0" i="0" u="none" strike="noStrike" dirty="0">
                          <a:solidFill>
                            <a:srgbClr val="000000"/>
                          </a:solidFill>
                          <a:latin typeface="Meiryo UI" pitchFamily="50" charset="-128"/>
                          <a:ea typeface="Meiryo UI" pitchFamily="50" charset="-128"/>
                          <a:cs typeface="Meiryo UI" pitchFamily="50" charset="-128"/>
                        </a:rPr>
                        <a:t>　計</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6DDE8"/>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5"/>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518634960"/>
              </p:ext>
            </p:extLst>
          </p:nvPr>
        </p:nvGraphicFramePr>
        <p:xfrm>
          <a:off x="146029" y="692696"/>
          <a:ext cx="9559499" cy="1166412"/>
        </p:xfrm>
        <a:graphic>
          <a:graphicData uri="http://schemas.openxmlformats.org/drawingml/2006/table">
            <a:tbl>
              <a:tblPr/>
              <a:tblGrid>
                <a:gridCol w="71921">
                  <a:extLst>
                    <a:ext uri="{9D8B030D-6E8A-4147-A177-3AD203B41FA5}">
                      <a16:colId xmlns:a16="http://schemas.microsoft.com/office/drawing/2014/main" val="20000"/>
                    </a:ext>
                  </a:extLst>
                </a:gridCol>
                <a:gridCol w="1926738">
                  <a:extLst>
                    <a:ext uri="{9D8B030D-6E8A-4147-A177-3AD203B41FA5}">
                      <a16:colId xmlns:a16="http://schemas.microsoft.com/office/drawing/2014/main" val="20001"/>
                    </a:ext>
                  </a:extLst>
                </a:gridCol>
                <a:gridCol w="504056">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504056">
                  <a:extLst>
                    <a:ext uri="{9D8B030D-6E8A-4147-A177-3AD203B41FA5}">
                      <a16:colId xmlns:a16="http://schemas.microsoft.com/office/drawing/2014/main" val="20007"/>
                    </a:ext>
                  </a:extLst>
                </a:gridCol>
                <a:gridCol w="504056">
                  <a:extLst>
                    <a:ext uri="{9D8B030D-6E8A-4147-A177-3AD203B41FA5}">
                      <a16:colId xmlns:a16="http://schemas.microsoft.com/office/drawing/2014/main" val="20008"/>
                    </a:ext>
                  </a:extLst>
                </a:gridCol>
                <a:gridCol w="504056">
                  <a:extLst>
                    <a:ext uri="{9D8B030D-6E8A-4147-A177-3AD203B41FA5}">
                      <a16:colId xmlns:a16="http://schemas.microsoft.com/office/drawing/2014/main" val="20009"/>
                    </a:ext>
                  </a:extLst>
                </a:gridCol>
                <a:gridCol w="504056">
                  <a:extLst>
                    <a:ext uri="{9D8B030D-6E8A-4147-A177-3AD203B41FA5}">
                      <a16:colId xmlns:a16="http://schemas.microsoft.com/office/drawing/2014/main" val="20010"/>
                    </a:ext>
                  </a:extLst>
                </a:gridCol>
                <a:gridCol w="504056">
                  <a:extLst>
                    <a:ext uri="{9D8B030D-6E8A-4147-A177-3AD203B41FA5}">
                      <a16:colId xmlns:a16="http://schemas.microsoft.com/office/drawing/2014/main" val="20011"/>
                    </a:ext>
                  </a:extLst>
                </a:gridCol>
                <a:gridCol w="504056">
                  <a:extLst>
                    <a:ext uri="{9D8B030D-6E8A-4147-A177-3AD203B41FA5}">
                      <a16:colId xmlns:a16="http://schemas.microsoft.com/office/drawing/2014/main" val="20012"/>
                    </a:ext>
                  </a:extLst>
                </a:gridCol>
                <a:gridCol w="504056">
                  <a:extLst>
                    <a:ext uri="{9D8B030D-6E8A-4147-A177-3AD203B41FA5}">
                      <a16:colId xmlns:a16="http://schemas.microsoft.com/office/drawing/2014/main" val="1055437389"/>
                    </a:ext>
                  </a:extLst>
                </a:gridCol>
                <a:gridCol w="504056">
                  <a:extLst>
                    <a:ext uri="{9D8B030D-6E8A-4147-A177-3AD203B41FA5}">
                      <a16:colId xmlns:a16="http://schemas.microsoft.com/office/drawing/2014/main" val="3313790235"/>
                    </a:ext>
                  </a:extLst>
                </a:gridCol>
                <a:gridCol w="504056">
                  <a:extLst>
                    <a:ext uri="{9D8B030D-6E8A-4147-A177-3AD203B41FA5}">
                      <a16:colId xmlns:a16="http://schemas.microsoft.com/office/drawing/2014/main" val="1475358293"/>
                    </a:ext>
                  </a:extLst>
                </a:gridCol>
                <a:gridCol w="504056">
                  <a:extLst>
                    <a:ext uri="{9D8B030D-6E8A-4147-A177-3AD203B41FA5}">
                      <a16:colId xmlns:a16="http://schemas.microsoft.com/office/drawing/2014/main" val="20013"/>
                    </a:ext>
                  </a:extLst>
                </a:gridCol>
                <a:gridCol w="504056">
                  <a:extLst>
                    <a:ext uri="{9D8B030D-6E8A-4147-A177-3AD203B41FA5}">
                      <a16:colId xmlns:a16="http://schemas.microsoft.com/office/drawing/2014/main" val="20014"/>
                    </a:ext>
                  </a:extLst>
                </a:gridCol>
                <a:gridCol w="504056">
                  <a:extLst>
                    <a:ext uri="{9D8B030D-6E8A-4147-A177-3AD203B41FA5}">
                      <a16:colId xmlns:a16="http://schemas.microsoft.com/office/drawing/2014/main" val="20015"/>
                    </a:ext>
                  </a:extLst>
                </a:gridCol>
                <a:gridCol w="504056">
                  <a:extLst>
                    <a:ext uri="{9D8B030D-6E8A-4147-A177-3AD203B41FA5}">
                      <a16:colId xmlns:a16="http://schemas.microsoft.com/office/drawing/2014/main" val="20016"/>
                    </a:ext>
                  </a:extLst>
                </a:gridCol>
              </a:tblGrid>
              <a:tr h="244818">
                <a:tc gridSpan="3">
                  <a:txBody>
                    <a:bodyPr/>
                    <a:lstStyle/>
                    <a:p>
                      <a:pPr algn="l" fontAlgn="ctr"/>
                      <a:r>
                        <a:rPr lang="ja-JP" altLang="en-US" sz="1050" b="1" i="0" u="none" strike="noStrike" dirty="0">
                          <a:solidFill>
                            <a:srgbClr val="000000"/>
                          </a:solidFill>
                          <a:latin typeface="Meiryo UI" pitchFamily="50" charset="-128"/>
                          <a:ea typeface="Meiryo UI" pitchFamily="50" charset="-128"/>
                          <a:cs typeface="Meiryo UI" pitchFamily="50" charset="-128"/>
                        </a:rPr>
                        <a:t>■　</a:t>
                      </a:r>
                      <a:r>
                        <a:rPr lang="ja-JP" altLang="en-US" sz="1050" b="1" i="0" u="none" strike="noStrike" dirty="0" smtClean="0">
                          <a:solidFill>
                            <a:srgbClr val="000000"/>
                          </a:solidFill>
                          <a:latin typeface="Meiryo UI" pitchFamily="50" charset="-128"/>
                          <a:ea typeface="Meiryo UI" pitchFamily="50" charset="-128"/>
                          <a:cs typeface="Meiryo UI" pitchFamily="50" charset="-128"/>
                        </a:rPr>
                        <a:t>組織体制の影響額</a:t>
                      </a:r>
                      <a:r>
                        <a:rPr lang="en-US" altLang="ja-JP" sz="1050" b="1" i="0" u="none" strike="noStrike" dirty="0" smtClean="0">
                          <a:solidFill>
                            <a:srgbClr val="000000"/>
                          </a:solidFill>
                          <a:latin typeface="Meiryo UI" pitchFamily="50" charset="-128"/>
                          <a:ea typeface="Meiryo UI" pitchFamily="50" charset="-128"/>
                          <a:cs typeface="Meiryo UI" pitchFamily="50" charset="-128"/>
                        </a:rPr>
                        <a:t>C</a:t>
                      </a:r>
                      <a:r>
                        <a:rPr lang="ja-JP" altLang="en-US" sz="1050" b="1" i="0" u="none" strike="noStrike" dirty="0" smtClean="0">
                          <a:solidFill>
                            <a:srgbClr val="000000"/>
                          </a:solidFill>
                          <a:latin typeface="Meiryo UI" pitchFamily="50" charset="-128"/>
                          <a:ea typeface="Meiryo UI" pitchFamily="50" charset="-128"/>
                          <a:cs typeface="Meiryo UI" pitchFamily="50" charset="-128"/>
                        </a:rPr>
                        <a:t>の</a:t>
                      </a:r>
                      <a:r>
                        <a:rPr lang="ja-JP" altLang="en-US" sz="1050" b="1" i="0" u="none" strike="noStrike" dirty="0">
                          <a:solidFill>
                            <a:srgbClr val="000000"/>
                          </a:solidFill>
                          <a:latin typeface="Meiryo UI" pitchFamily="50" charset="-128"/>
                          <a:ea typeface="Meiryo UI" pitchFamily="50" charset="-128"/>
                          <a:cs typeface="Meiryo UI" pitchFamily="50" charset="-128"/>
                        </a:rPr>
                        <a:t>内訳</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230">
                <a:tc gridSpan="2">
                  <a:txBody>
                    <a:bodyPr/>
                    <a:lstStyle/>
                    <a:p>
                      <a:pPr algn="ctr" fontAlgn="ctr"/>
                      <a:r>
                        <a:rPr lang="ja-JP" altLang="en-US" sz="1050" b="0" i="0" u="none" strike="noStrike" dirty="0">
                          <a:ln>
                            <a:solidFill>
                              <a:schemeClr val="bg1"/>
                            </a:solidFill>
                          </a:ln>
                          <a:solidFill>
                            <a:srgbClr val="000000"/>
                          </a:solidFill>
                          <a:latin typeface="Meiryo UI" pitchFamily="50" charset="-128"/>
                          <a:ea typeface="Meiryo UI" pitchFamily="50" charset="-128"/>
                          <a:cs typeface="Meiryo UI"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Ｒ２１</a:t>
                      </a:r>
                      <a:endParaRPr lang="en-US" altLang="ja-JP"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244788">
                <a:tc rowSpan="2">
                  <a:txBody>
                    <a:bodyPr/>
                    <a:lstStyle/>
                    <a:p>
                      <a:pPr algn="ctr" fontAlgn="ctr"/>
                      <a:r>
                        <a:rPr lang="ja-JP" altLang="en-US" sz="1050" b="0" i="0" u="none" strike="noStrike" dirty="0">
                          <a:solidFill>
                            <a:schemeClr val="tx1"/>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歳出増</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4788">
                <a:tc vMerge="1">
                  <a:txBody>
                    <a:bodyPr/>
                    <a:lstStyle/>
                    <a:p>
                      <a:endParaRPr kumimoji="1" lang="ja-JP" altLang="en-US"/>
                    </a:p>
                  </a:txBody>
                  <a:tcPr/>
                </a:tc>
                <a:tc>
                  <a:txBody>
                    <a:bodyPr/>
                    <a:lstStyle/>
                    <a:p>
                      <a:pPr algn="l"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歳出減</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4788">
                <a:tc gridSpan="2">
                  <a:txBody>
                    <a:bodyPr/>
                    <a:lstStyle/>
                    <a:p>
                      <a:pPr algn="l"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組織体制の影響額</a:t>
                      </a:r>
                      <a:r>
                        <a:rPr lang="en-US" altLang="ja-JP" sz="1000" b="0" i="0" u="none" strike="noStrike" dirty="0" smtClean="0">
                          <a:solidFill>
                            <a:schemeClr val="tx1"/>
                          </a:solidFill>
                          <a:latin typeface="Meiryo UI" pitchFamily="50" charset="-128"/>
                          <a:ea typeface="Meiryo UI" pitchFamily="50" charset="-128"/>
                          <a:cs typeface="Meiryo UI" pitchFamily="50" charset="-128"/>
                        </a:rPr>
                        <a:t>C</a:t>
                      </a:r>
                      <a:r>
                        <a:rPr lang="ja-JP" altLang="en-US" sz="1000" b="0" i="0" u="none" strike="noStrike" dirty="0">
                          <a:solidFill>
                            <a:schemeClr val="tx1"/>
                          </a:solidFill>
                          <a:latin typeface="Meiryo UI" pitchFamily="50" charset="-128"/>
                          <a:ea typeface="Meiryo UI" pitchFamily="50" charset="-128"/>
                          <a:cs typeface="Meiryo UI" pitchFamily="50" charset="-128"/>
                        </a:rPr>
                        <a:t>　計</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4"/>
                  </a:ext>
                </a:extLst>
              </a:tr>
            </a:tbl>
          </a:graphicData>
        </a:graphic>
      </p:graphicFrame>
      <p:sp>
        <p:nvSpPr>
          <p:cNvPr id="8" name="正方形/長方形 7"/>
          <p:cNvSpPr/>
          <p:nvPr/>
        </p:nvSpPr>
        <p:spPr>
          <a:xfrm>
            <a:off x="1038" y="164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　</a:t>
            </a:r>
            <a:r>
              <a:rPr lang="ja-JP" altLang="en-US" sz="2000" b="1" dirty="0" smtClean="0">
                <a:solidFill>
                  <a:prstClr val="black"/>
                </a:solidFill>
                <a:latin typeface="Meiryo UI" pitchFamily="50" charset="-128"/>
                <a:ea typeface="Meiryo UI" pitchFamily="50" charset="-128"/>
                <a:cs typeface="Meiryo UI" pitchFamily="50" charset="-128"/>
              </a:rPr>
              <a:t>参考</a:t>
            </a:r>
            <a:r>
              <a:rPr lang="ja-JP" altLang="en-US" sz="2000" b="1" dirty="0">
                <a:solidFill>
                  <a:prstClr val="black"/>
                </a:solidFill>
                <a:latin typeface="Meiryo UI" pitchFamily="50" charset="-128"/>
                <a:ea typeface="Meiryo UI" pitchFamily="50" charset="-128"/>
                <a:cs typeface="Meiryo UI" pitchFamily="50" charset="-128"/>
              </a:rPr>
              <a:t>資料　（５）財政シミュレーション計数表</a:t>
            </a:r>
            <a:endParaRPr lang="ja-JP" altLang="en-US" sz="2000" b="1" dirty="0" smtClean="0">
              <a:solidFill>
                <a:prstClr val="black"/>
              </a:solidFill>
              <a:latin typeface="Meiryo UI" pitchFamily="50" charset="-128"/>
              <a:ea typeface="Meiryo UI" pitchFamily="50" charset="-128"/>
              <a:cs typeface="Meiryo UI" pitchFamily="50" charset="-128"/>
            </a:endParaRPr>
          </a:p>
        </p:txBody>
      </p:sp>
      <p:sp>
        <p:nvSpPr>
          <p:cNvPr id="6" name="正方形/長方形 27"/>
          <p:cNvSpPr>
            <a:spLocks noChangeArrowheads="1"/>
          </p:cNvSpPr>
          <p:nvPr/>
        </p:nvSpPr>
        <p:spPr bwMode="auto">
          <a:xfrm>
            <a:off x="8874125" y="495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２８</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14520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72480" y="1397701"/>
            <a:ext cx="6840760" cy="3039411"/>
          </a:xfrm>
          <a:prstGeom prst="rect">
            <a:avLst/>
          </a:prstGeom>
          <a:solidFill>
            <a:schemeClr val="bg1"/>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1200" dirty="0" smtClean="0">
              <a:solidFill>
                <a:schemeClr val="tx1"/>
              </a:solidFill>
              <a:latin typeface="Meiryo UI" pitchFamily="50" charset="-128"/>
              <a:ea typeface="Meiryo UI" pitchFamily="50" charset="-128"/>
              <a:cs typeface="Meiryo UI" pitchFamily="50" charset="-128"/>
            </a:endParaRPr>
          </a:p>
          <a:p>
            <a:pPr>
              <a:defRPr/>
            </a:pPr>
            <a:endParaRPr lang="en-US" altLang="ja-JP" sz="1200" dirty="0">
              <a:solidFill>
                <a:schemeClr val="tx1"/>
              </a:solidFill>
              <a:latin typeface="Meiryo UI" pitchFamily="50" charset="-128"/>
              <a:ea typeface="Meiryo UI" pitchFamily="50" charset="-128"/>
              <a:cs typeface="Meiryo UI" pitchFamily="50" charset="-128"/>
            </a:endParaRPr>
          </a:p>
          <a:p>
            <a:pPr>
              <a:defRPr/>
            </a:pPr>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特別区までの改革効果額（未反映分）・組織体制の影響額･設置コスト［大阪府分］</a:t>
            </a:r>
            <a:endParaRPr lang="en-US" altLang="ja-JP" sz="1200" b="1" dirty="0" smtClean="0">
              <a:solidFill>
                <a:schemeClr val="tx1"/>
              </a:solidFill>
              <a:latin typeface="Meiryo UI" pitchFamily="50" charset="-128"/>
              <a:ea typeface="Meiryo UI" pitchFamily="50" charset="-128"/>
              <a:cs typeface="Meiryo UI" pitchFamily="50" charset="-128"/>
            </a:endParaRPr>
          </a:p>
          <a:p>
            <a:pPr>
              <a:defRPr/>
            </a:pPr>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財政的影響額（</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改善額　▲悪化額）の試算は、以下のとおり</a:t>
            </a:r>
            <a:endParaRPr lang="ja-JP" altLang="en-US" sz="1200" dirty="0">
              <a:solidFill>
                <a:schemeClr val="tx1"/>
              </a:solidFill>
              <a:latin typeface="Meiryo UI" pitchFamily="50" charset="-128"/>
              <a:ea typeface="Meiryo UI" pitchFamily="50" charset="-128"/>
              <a:cs typeface="Meiryo UI"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740502269"/>
              </p:ext>
            </p:extLst>
          </p:nvPr>
        </p:nvGraphicFramePr>
        <p:xfrm>
          <a:off x="1066480" y="2276872"/>
          <a:ext cx="5222395" cy="1458250"/>
        </p:xfrm>
        <a:graphic>
          <a:graphicData uri="http://schemas.openxmlformats.org/drawingml/2006/table">
            <a:tbl>
              <a:tblPr firstRow="1" bandRow="1">
                <a:tableStyleId>{93296810-A885-4BE3-A3E7-6D5BEEA58F35}</a:tableStyleId>
              </a:tblPr>
              <a:tblGrid>
                <a:gridCol w="1845475">
                  <a:extLst>
                    <a:ext uri="{9D8B030D-6E8A-4147-A177-3AD203B41FA5}">
                      <a16:colId xmlns:a16="http://schemas.microsoft.com/office/drawing/2014/main" val="20000"/>
                    </a:ext>
                  </a:extLst>
                </a:gridCol>
                <a:gridCol w="844230">
                  <a:extLst>
                    <a:ext uri="{9D8B030D-6E8A-4147-A177-3AD203B41FA5}">
                      <a16:colId xmlns:a16="http://schemas.microsoft.com/office/drawing/2014/main" val="20003"/>
                    </a:ext>
                  </a:extLst>
                </a:gridCol>
                <a:gridCol w="844230">
                  <a:extLst>
                    <a:ext uri="{9D8B030D-6E8A-4147-A177-3AD203B41FA5}">
                      <a16:colId xmlns:a16="http://schemas.microsoft.com/office/drawing/2014/main" val="399918557"/>
                    </a:ext>
                  </a:extLst>
                </a:gridCol>
                <a:gridCol w="844230">
                  <a:extLst>
                    <a:ext uri="{9D8B030D-6E8A-4147-A177-3AD203B41FA5}">
                      <a16:colId xmlns:a16="http://schemas.microsoft.com/office/drawing/2014/main" val="734693007"/>
                    </a:ext>
                  </a:extLst>
                </a:gridCol>
                <a:gridCol w="844230">
                  <a:extLst>
                    <a:ext uri="{9D8B030D-6E8A-4147-A177-3AD203B41FA5}">
                      <a16:colId xmlns:a16="http://schemas.microsoft.com/office/drawing/2014/main" val="2642557645"/>
                    </a:ext>
                  </a:extLst>
                </a:gridCol>
              </a:tblGrid>
              <a:tr h="291650">
                <a:tc>
                  <a:txBody>
                    <a:bodyPr/>
                    <a:lstStyle/>
                    <a:p>
                      <a:pPr algn="ctr"/>
                      <a:endParaRPr kumimoji="1" lang="ja-JP" altLang="en-US" sz="1050" b="0" dirty="0">
                        <a:latin typeface="Meiryo UI" pitchFamily="50" charset="-128"/>
                        <a:ea typeface="Meiryo UI" pitchFamily="50" charset="-128"/>
                        <a:cs typeface="Meiryo UI"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050" b="0" u="none" baseline="0" dirty="0" smtClean="0">
                          <a:latin typeface="Meiryo UI" pitchFamily="50" charset="-128"/>
                          <a:ea typeface="Meiryo UI" pitchFamily="50" charset="-128"/>
                          <a:cs typeface="Meiryo UI" pitchFamily="50" charset="-128"/>
                        </a:rPr>
                        <a:t>R3</a:t>
                      </a:r>
                      <a:r>
                        <a:rPr kumimoji="1" lang="ja-JP" altLang="en-US" sz="1050" b="0" u="none" dirty="0" smtClean="0">
                          <a:latin typeface="Meiryo UI" pitchFamily="50" charset="-128"/>
                          <a:ea typeface="Meiryo UI" pitchFamily="50" charset="-128"/>
                          <a:cs typeface="Meiryo UI" pitchFamily="50" charset="-128"/>
                        </a:rPr>
                        <a:t>年度</a:t>
                      </a:r>
                      <a:endParaRPr kumimoji="1" lang="ja-JP" altLang="en-US" sz="1050" b="0" u="none" dirty="0">
                        <a:latin typeface="Meiryo UI" pitchFamily="50" charset="-128"/>
                        <a:ea typeface="Meiryo UI" pitchFamily="50" charset="-128"/>
                        <a:cs typeface="Meiryo UI"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050" b="0" u="none" baseline="0" dirty="0" smtClean="0">
                          <a:latin typeface="Meiryo UI" pitchFamily="50" charset="-128"/>
                          <a:ea typeface="Meiryo UI" pitchFamily="50" charset="-128"/>
                          <a:cs typeface="Meiryo UI" pitchFamily="50" charset="-128"/>
                        </a:rPr>
                        <a:t>R4</a:t>
                      </a:r>
                      <a:r>
                        <a:rPr kumimoji="1" lang="ja-JP" altLang="en-US" sz="1050" b="0" u="none" dirty="0" smtClean="0">
                          <a:latin typeface="Meiryo UI" pitchFamily="50" charset="-128"/>
                          <a:ea typeface="Meiryo UI" pitchFamily="50" charset="-128"/>
                          <a:cs typeface="Meiryo UI" pitchFamily="50" charset="-128"/>
                        </a:rPr>
                        <a:t>年度</a:t>
                      </a:r>
                      <a:endParaRPr kumimoji="1" lang="ja-JP" altLang="en-US" sz="1050" b="0" u="none" dirty="0">
                        <a:latin typeface="Meiryo UI" pitchFamily="50" charset="-128"/>
                        <a:ea typeface="Meiryo UI" pitchFamily="50" charset="-128"/>
                        <a:cs typeface="Meiryo UI"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u="none" baseline="0" dirty="0" smtClean="0">
                          <a:latin typeface="Meiryo UI" pitchFamily="50" charset="-128"/>
                          <a:ea typeface="Meiryo UI" pitchFamily="50" charset="-128"/>
                          <a:cs typeface="Meiryo UI" pitchFamily="50" charset="-128"/>
                        </a:rPr>
                        <a:t>R5</a:t>
                      </a:r>
                      <a:r>
                        <a:rPr kumimoji="1" lang="ja-JP" altLang="en-US" sz="1050" b="0" u="none" dirty="0" smtClean="0">
                          <a:latin typeface="Meiryo UI" pitchFamily="50" charset="-128"/>
                          <a:ea typeface="Meiryo UI" pitchFamily="50" charset="-128"/>
                          <a:cs typeface="Meiryo UI" pitchFamily="50" charset="-128"/>
                        </a:rPr>
                        <a:t>年度</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u="none" baseline="0" dirty="0" smtClean="0">
                          <a:latin typeface="Meiryo UI" pitchFamily="50" charset="-128"/>
                          <a:ea typeface="Meiryo UI" pitchFamily="50" charset="-128"/>
                          <a:cs typeface="Meiryo UI" pitchFamily="50" charset="-128"/>
                        </a:rPr>
                        <a:t>R6</a:t>
                      </a:r>
                      <a:r>
                        <a:rPr kumimoji="1" lang="ja-JP" altLang="en-US" sz="1050" b="0" u="none" dirty="0" smtClean="0">
                          <a:latin typeface="Meiryo UI" pitchFamily="50" charset="-128"/>
                          <a:ea typeface="Meiryo UI" pitchFamily="50" charset="-128"/>
                          <a:cs typeface="Meiryo UI" pitchFamily="50" charset="-128"/>
                        </a:rPr>
                        <a:t>年度</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91650">
                <a:tc>
                  <a:txBody>
                    <a:bodyPr/>
                    <a:lstStyle/>
                    <a:p>
                      <a:pPr algn="ctr"/>
                      <a:r>
                        <a:rPr kumimoji="1" lang="ja-JP" altLang="en-US" sz="1050" dirty="0" smtClean="0">
                          <a:latin typeface="Meiryo UI" pitchFamily="50" charset="-128"/>
                          <a:ea typeface="Meiryo UI" pitchFamily="50" charset="-128"/>
                          <a:cs typeface="Meiryo UI" pitchFamily="50" charset="-128"/>
                        </a:rPr>
                        <a:t>改革効果額（未反映分）</a:t>
                      </a:r>
                      <a:endParaRPr kumimoji="1" lang="ja-JP" altLang="en-US" sz="1050" dirty="0">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ja-JP" altLang="en-US" sz="1000" u="none" dirty="0" smtClean="0">
                          <a:solidFill>
                            <a:schemeClr val="tx1"/>
                          </a:solidFill>
                          <a:latin typeface="Meiryo UI" pitchFamily="50" charset="-128"/>
                          <a:ea typeface="Meiryo UI" pitchFamily="50" charset="-128"/>
                          <a:cs typeface="Meiryo UI" pitchFamily="50" charset="-128"/>
                        </a:rPr>
                        <a:t>▲</a:t>
                      </a:r>
                      <a:r>
                        <a:rPr kumimoji="1" lang="en-US" altLang="ja-JP" sz="1000" u="none" dirty="0" smtClean="0">
                          <a:solidFill>
                            <a:schemeClr val="tx1"/>
                          </a:solidFill>
                          <a:latin typeface="Meiryo UI" pitchFamily="50" charset="-128"/>
                          <a:ea typeface="Meiryo UI" pitchFamily="50" charset="-128"/>
                          <a:cs typeface="Meiryo UI" pitchFamily="50" charset="-128"/>
                        </a:rPr>
                        <a:t>1</a:t>
                      </a:r>
                      <a:endParaRPr kumimoji="1" lang="ja-JP" altLang="en-US" sz="1000" u="none"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1</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baseline="0" dirty="0" smtClean="0">
                          <a:solidFill>
                            <a:schemeClr val="tx1"/>
                          </a:solidFill>
                          <a:latin typeface="Meiryo UI" pitchFamily="50" charset="-128"/>
                          <a:ea typeface="Meiryo UI" pitchFamily="50" charset="-128"/>
                          <a:cs typeface="Meiryo UI" pitchFamily="50" charset="-128"/>
                        </a:rPr>
                        <a:t>0.1</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baseline="0" dirty="0" smtClean="0">
                          <a:solidFill>
                            <a:schemeClr val="tx1"/>
                          </a:solidFill>
                          <a:latin typeface="Meiryo UI" pitchFamily="50" charset="-128"/>
                          <a:ea typeface="Meiryo UI" pitchFamily="50" charset="-128"/>
                          <a:cs typeface="Meiryo UI" pitchFamily="50" charset="-128"/>
                        </a:rPr>
                        <a:t>0.3</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291650">
                <a:tc>
                  <a:txBody>
                    <a:bodyPr/>
                    <a:lstStyle/>
                    <a:p>
                      <a:pPr algn="ctr"/>
                      <a:r>
                        <a:rPr kumimoji="1" lang="ja-JP" altLang="en-US" sz="1050" dirty="0" smtClean="0">
                          <a:latin typeface="Meiryo UI" pitchFamily="50" charset="-128"/>
                          <a:ea typeface="Meiryo UI" pitchFamily="50" charset="-128"/>
                          <a:cs typeface="Meiryo UI" pitchFamily="50" charset="-128"/>
                        </a:rPr>
                        <a:t>組織体制の影響額</a:t>
                      </a:r>
                      <a:endParaRPr kumimoji="1" lang="ja-JP" altLang="en-US" sz="1050" dirty="0">
                        <a:latin typeface="Meiryo UI" pitchFamily="50" charset="-128"/>
                        <a:ea typeface="Meiryo UI" pitchFamily="50" charset="-128"/>
                        <a:cs typeface="Meiryo UI" pitchFamily="50" charset="-128"/>
                      </a:endParaRPr>
                    </a:p>
                  </a:txBody>
                  <a:tcPr/>
                </a:tc>
                <a:tc>
                  <a:txBody>
                    <a:bodyPr/>
                    <a:lstStyle/>
                    <a:p>
                      <a:pPr algn="r"/>
                      <a:r>
                        <a:rPr kumimoji="1" lang="en-US" altLang="ja-JP" sz="1000" u="none" dirty="0" smtClean="0">
                          <a:solidFill>
                            <a:schemeClr val="tx1"/>
                          </a:solidFill>
                          <a:latin typeface="Meiryo UI" pitchFamily="50" charset="-128"/>
                          <a:ea typeface="Meiryo UI" pitchFamily="50" charset="-128"/>
                          <a:cs typeface="Meiryo UI" pitchFamily="50" charset="-128"/>
                        </a:rPr>
                        <a:t>-</a:t>
                      </a:r>
                      <a:endParaRPr kumimoji="1" lang="ja-JP" altLang="en-US" sz="1000" u="none"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0.4</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0.8</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1.2</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extLst>
                  <a:ext uri="{0D108BD9-81ED-4DB2-BD59-A6C34878D82A}">
                    <a16:rowId xmlns:a16="http://schemas.microsoft.com/office/drawing/2014/main" val="10002"/>
                  </a:ext>
                </a:extLst>
              </a:tr>
              <a:tr h="291650">
                <a:tc>
                  <a:txBody>
                    <a:bodyPr/>
                    <a:lstStyle/>
                    <a:p>
                      <a:pPr algn="ctr"/>
                      <a:r>
                        <a:rPr kumimoji="1" lang="ja-JP" altLang="en-US" sz="1050" dirty="0" smtClean="0">
                          <a:latin typeface="Meiryo UI" pitchFamily="50" charset="-128"/>
                          <a:ea typeface="Meiryo UI" pitchFamily="50" charset="-128"/>
                          <a:cs typeface="Meiryo UI" pitchFamily="50" charset="-128"/>
                        </a:rPr>
                        <a:t>設置コスト</a:t>
                      </a:r>
                      <a:endParaRPr kumimoji="1" lang="ja-JP" altLang="en-US" sz="1050" dirty="0">
                        <a:latin typeface="Meiryo UI" pitchFamily="50" charset="-128"/>
                        <a:ea typeface="Meiryo UI" pitchFamily="50" charset="-128"/>
                        <a:cs typeface="Meiryo UI" pitchFamily="50" charset="-128"/>
                      </a:endParaRPr>
                    </a:p>
                  </a:txBody>
                  <a:tcPr/>
                </a:tc>
                <a:tc>
                  <a:txBody>
                    <a:bodyPr/>
                    <a:lstStyle/>
                    <a:p>
                      <a:pPr algn="r"/>
                      <a:r>
                        <a:rPr kumimoji="1" lang="en-US" altLang="ja-JP" sz="1000" u="none" dirty="0" smtClean="0">
                          <a:solidFill>
                            <a:schemeClr val="tx1"/>
                          </a:solidFill>
                          <a:latin typeface="Meiryo UI" pitchFamily="50" charset="-128"/>
                          <a:ea typeface="Meiryo UI" pitchFamily="50" charset="-128"/>
                          <a:cs typeface="Meiryo UI" pitchFamily="50" charset="-128"/>
                        </a:rPr>
                        <a:t>-</a:t>
                      </a:r>
                      <a:endParaRPr kumimoji="1" lang="ja-JP" altLang="en-US" sz="1000" u="none"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7</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13</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13</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extLst>
                  <a:ext uri="{0D108BD9-81ED-4DB2-BD59-A6C34878D82A}">
                    <a16:rowId xmlns:a16="http://schemas.microsoft.com/office/drawing/2014/main" val="10003"/>
                  </a:ext>
                </a:extLst>
              </a:tr>
              <a:tr h="291650">
                <a:tc>
                  <a:txBody>
                    <a:bodyPr/>
                    <a:lstStyle/>
                    <a:p>
                      <a:pPr algn="ctr"/>
                      <a:r>
                        <a:rPr kumimoji="1" lang="ja-JP" altLang="en-US" sz="1050" b="1" dirty="0" smtClean="0">
                          <a:latin typeface="Meiryo UI" pitchFamily="50" charset="-128"/>
                          <a:ea typeface="Meiryo UI" pitchFamily="50" charset="-128"/>
                          <a:cs typeface="Meiryo UI" pitchFamily="50" charset="-128"/>
                        </a:rPr>
                        <a:t>合計</a:t>
                      </a:r>
                      <a:endParaRPr kumimoji="1" lang="ja-JP" altLang="en-US" sz="1050" b="1" dirty="0">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ja-JP" altLang="en-US" sz="1000" b="1" u="none" dirty="0" smtClean="0">
                          <a:solidFill>
                            <a:schemeClr val="tx1"/>
                          </a:solidFill>
                          <a:latin typeface="Meiryo UI" pitchFamily="50" charset="-128"/>
                          <a:ea typeface="Meiryo UI" pitchFamily="50" charset="-128"/>
                          <a:cs typeface="Meiryo UI" pitchFamily="50" charset="-128"/>
                        </a:rPr>
                        <a:t>▲</a:t>
                      </a:r>
                      <a:r>
                        <a:rPr kumimoji="1" lang="en-US" altLang="ja-JP" sz="1000" b="1" u="none" dirty="0" smtClean="0">
                          <a:solidFill>
                            <a:schemeClr val="tx1"/>
                          </a:solidFill>
                          <a:latin typeface="Meiryo UI" pitchFamily="50" charset="-128"/>
                          <a:ea typeface="Meiryo UI" pitchFamily="50" charset="-128"/>
                          <a:cs typeface="Meiryo UI" pitchFamily="50" charset="-128"/>
                        </a:rPr>
                        <a:t>1</a:t>
                      </a:r>
                      <a:endParaRPr kumimoji="1" lang="ja-JP" altLang="en-US" sz="1000" b="1" u="none"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ja-JP" altLang="en-US" sz="1000" b="1" u="none" baseline="0" dirty="0" smtClean="0">
                          <a:solidFill>
                            <a:schemeClr val="tx1"/>
                          </a:solidFill>
                          <a:latin typeface="Meiryo UI" pitchFamily="50" charset="-128"/>
                          <a:ea typeface="Meiryo UI" pitchFamily="50" charset="-128"/>
                          <a:cs typeface="Meiryo UI" pitchFamily="50" charset="-128"/>
                        </a:rPr>
                        <a:t>▲</a:t>
                      </a:r>
                      <a:r>
                        <a:rPr kumimoji="1" lang="en-US" altLang="ja-JP" sz="1000" b="1" u="none" baseline="0" dirty="0" smtClean="0">
                          <a:solidFill>
                            <a:schemeClr val="tx1"/>
                          </a:solidFill>
                          <a:latin typeface="Meiryo UI" pitchFamily="50" charset="-128"/>
                          <a:ea typeface="Meiryo UI" pitchFamily="50" charset="-128"/>
                          <a:cs typeface="Meiryo UI" pitchFamily="50" charset="-128"/>
                        </a:rPr>
                        <a:t>8</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ja-JP" altLang="en-US" sz="1000" b="1" u="none" baseline="0" dirty="0" smtClean="0">
                          <a:solidFill>
                            <a:schemeClr val="tx1"/>
                          </a:solidFill>
                          <a:latin typeface="Meiryo UI" pitchFamily="50" charset="-128"/>
                          <a:ea typeface="Meiryo UI" pitchFamily="50" charset="-128"/>
                          <a:cs typeface="Meiryo UI" pitchFamily="50" charset="-128"/>
                        </a:rPr>
                        <a:t>▲</a:t>
                      </a:r>
                      <a:r>
                        <a:rPr kumimoji="1" lang="en-US" altLang="ja-JP" sz="1000" b="1" u="none" baseline="0" dirty="0" smtClean="0">
                          <a:solidFill>
                            <a:schemeClr val="tx1"/>
                          </a:solidFill>
                          <a:latin typeface="Meiryo UI" pitchFamily="50" charset="-128"/>
                          <a:ea typeface="Meiryo UI" pitchFamily="50" charset="-128"/>
                          <a:cs typeface="Meiryo UI" pitchFamily="50" charset="-128"/>
                        </a:rPr>
                        <a:t>14</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ja-JP" altLang="en-US" sz="1000" b="1" u="none" baseline="0" dirty="0" smtClean="0">
                          <a:solidFill>
                            <a:schemeClr val="tx1"/>
                          </a:solidFill>
                          <a:latin typeface="Meiryo UI" pitchFamily="50" charset="-128"/>
                          <a:ea typeface="Meiryo UI" pitchFamily="50" charset="-128"/>
                          <a:cs typeface="Meiryo UI" pitchFamily="50" charset="-128"/>
                        </a:rPr>
                        <a:t>▲</a:t>
                      </a:r>
                      <a:r>
                        <a:rPr kumimoji="1" lang="en-US" altLang="ja-JP" sz="1000" b="1" u="none" baseline="0" dirty="0" smtClean="0">
                          <a:solidFill>
                            <a:schemeClr val="tx1"/>
                          </a:solidFill>
                          <a:latin typeface="Meiryo UI" pitchFamily="50" charset="-128"/>
                          <a:ea typeface="Meiryo UI" pitchFamily="50" charset="-128"/>
                          <a:cs typeface="Meiryo UI" pitchFamily="50" charset="-128"/>
                        </a:rPr>
                        <a:t>14</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
        <p:nvSpPr>
          <p:cNvPr id="17" name="テキスト ボックス 16"/>
          <p:cNvSpPr txBox="1"/>
          <p:nvPr/>
        </p:nvSpPr>
        <p:spPr>
          <a:xfrm>
            <a:off x="992560" y="3710967"/>
            <a:ext cx="4463081"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円滑な特別区設置のため、段階的に職員採用、</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システム改修等を実施することとして推計</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385048" y="2070195"/>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a:spLocks noGrp="1"/>
          </p:cNvSpPr>
          <p:nvPr>
            <p:ph type="title"/>
          </p:nvPr>
        </p:nvSpPr>
        <p:spPr>
          <a:xfrm>
            <a:off x="0" y="7938"/>
            <a:ext cx="9906000" cy="419100"/>
          </a:xfrm>
        </p:spPr>
        <p:txBody>
          <a:bodyPr>
            <a:normAutofit fontScale="90000"/>
          </a:bodyPr>
          <a:lstStyle/>
          <a:p>
            <a:pPr algn="l" eaLnBrk="1" hangingPunct="1"/>
            <a:r>
              <a:rPr lang="ja-JP" altLang="en-US" sz="2400" smtClean="0">
                <a:latin typeface="HGP創英角ｺﾞｼｯｸUB" pitchFamily="50" charset="-128"/>
                <a:ea typeface="HGP創英角ｺﾞｼｯｸUB" pitchFamily="50" charset="-128"/>
              </a:rPr>
              <a:t>　</a:t>
            </a:r>
          </a:p>
        </p:txBody>
      </p:sp>
      <p:sp>
        <p:nvSpPr>
          <p:cNvPr id="11" name="AutoShape 161"/>
          <p:cNvSpPr>
            <a:spLocks noChangeArrowheads="1"/>
          </p:cNvSpPr>
          <p:nvPr/>
        </p:nvSpPr>
        <p:spPr bwMode="auto">
          <a:xfrm>
            <a:off x="173902" y="865711"/>
            <a:ext cx="1970786"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大阪府</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13" name="正方形/長方形 27"/>
          <p:cNvSpPr>
            <a:spLocks noChangeArrowheads="1"/>
          </p:cNvSpPr>
          <p:nvPr/>
        </p:nvSpPr>
        <p:spPr bwMode="auto">
          <a:xfrm>
            <a:off x="8874125"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２９</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73045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title"/>
          </p:nvPr>
        </p:nvSpPr>
        <p:spPr>
          <a:xfrm>
            <a:off x="0" y="7938"/>
            <a:ext cx="9906000" cy="419100"/>
          </a:xfrm>
        </p:spPr>
        <p:txBody>
          <a:bodyPr>
            <a:normAutofit fontScale="90000"/>
          </a:bodyPr>
          <a:lstStyle/>
          <a:p>
            <a:pPr algn="l" eaLnBrk="1" hangingPunct="1"/>
            <a:r>
              <a:rPr lang="ja-JP" altLang="en-US" sz="2400" smtClean="0">
                <a:latin typeface="HGP創英角ｺﾞｼｯｸUB" pitchFamily="50" charset="-128"/>
                <a:ea typeface="HGP創英角ｺﾞｼｯｸUB" pitchFamily="50" charset="-128"/>
              </a:rPr>
              <a:t>　</a:t>
            </a:r>
          </a:p>
        </p:txBody>
      </p:sp>
      <p:graphicFrame>
        <p:nvGraphicFramePr>
          <p:cNvPr id="12" name="表 11"/>
          <p:cNvGraphicFramePr>
            <a:graphicFrameLocks noGrp="1"/>
          </p:cNvGraphicFramePr>
          <p:nvPr>
            <p:extLst>
              <p:ext uri="{D42A27DB-BD31-4B8C-83A1-F6EECF244321}">
                <p14:modId xmlns:p14="http://schemas.microsoft.com/office/powerpoint/2010/main" val="793653733"/>
              </p:ext>
            </p:extLst>
          </p:nvPr>
        </p:nvGraphicFramePr>
        <p:xfrm>
          <a:off x="194472" y="1412776"/>
          <a:ext cx="9511055" cy="2072709"/>
        </p:xfrm>
        <a:graphic>
          <a:graphicData uri="http://schemas.openxmlformats.org/drawingml/2006/table">
            <a:tbl>
              <a:tblPr/>
              <a:tblGrid>
                <a:gridCol w="118216">
                  <a:extLst>
                    <a:ext uri="{9D8B030D-6E8A-4147-A177-3AD203B41FA5}">
                      <a16:colId xmlns:a16="http://schemas.microsoft.com/office/drawing/2014/main" val="20000"/>
                    </a:ext>
                  </a:extLst>
                </a:gridCol>
                <a:gridCol w="118216">
                  <a:extLst>
                    <a:ext uri="{9D8B030D-6E8A-4147-A177-3AD203B41FA5}">
                      <a16:colId xmlns:a16="http://schemas.microsoft.com/office/drawing/2014/main" val="20001"/>
                    </a:ext>
                  </a:extLst>
                </a:gridCol>
                <a:gridCol w="1569768">
                  <a:extLst>
                    <a:ext uri="{9D8B030D-6E8A-4147-A177-3AD203B41FA5}">
                      <a16:colId xmlns:a16="http://schemas.microsoft.com/office/drawing/2014/main" val="20002"/>
                    </a:ext>
                  </a:extLst>
                </a:gridCol>
                <a:gridCol w="513657">
                  <a:extLst>
                    <a:ext uri="{9D8B030D-6E8A-4147-A177-3AD203B41FA5}">
                      <a16:colId xmlns:a16="http://schemas.microsoft.com/office/drawing/2014/main" val="20006"/>
                    </a:ext>
                  </a:extLst>
                </a:gridCol>
                <a:gridCol w="513657">
                  <a:extLst>
                    <a:ext uri="{9D8B030D-6E8A-4147-A177-3AD203B41FA5}">
                      <a16:colId xmlns:a16="http://schemas.microsoft.com/office/drawing/2014/main" val="20007"/>
                    </a:ext>
                  </a:extLst>
                </a:gridCol>
                <a:gridCol w="513657">
                  <a:extLst>
                    <a:ext uri="{9D8B030D-6E8A-4147-A177-3AD203B41FA5}">
                      <a16:colId xmlns:a16="http://schemas.microsoft.com/office/drawing/2014/main" val="20008"/>
                    </a:ext>
                  </a:extLst>
                </a:gridCol>
                <a:gridCol w="513657">
                  <a:extLst>
                    <a:ext uri="{9D8B030D-6E8A-4147-A177-3AD203B41FA5}">
                      <a16:colId xmlns:a16="http://schemas.microsoft.com/office/drawing/2014/main" val="20009"/>
                    </a:ext>
                  </a:extLst>
                </a:gridCol>
                <a:gridCol w="513657">
                  <a:extLst>
                    <a:ext uri="{9D8B030D-6E8A-4147-A177-3AD203B41FA5}">
                      <a16:colId xmlns:a16="http://schemas.microsoft.com/office/drawing/2014/main" val="20010"/>
                    </a:ext>
                  </a:extLst>
                </a:gridCol>
                <a:gridCol w="513657">
                  <a:extLst>
                    <a:ext uri="{9D8B030D-6E8A-4147-A177-3AD203B41FA5}">
                      <a16:colId xmlns:a16="http://schemas.microsoft.com/office/drawing/2014/main" val="20011"/>
                    </a:ext>
                  </a:extLst>
                </a:gridCol>
                <a:gridCol w="513657">
                  <a:extLst>
                    <a:ext uri="{9D8B030D-6E8A-4147-A177-3AD203B41FA5}">
                      <a16:colId xmlns:a16="http://schemas.microsoft.com/office/drawing/2014/main" val="20012"/>
                    </a:ext>
                  </a:extLst>
                </a:gridCol>
                <a:gridCol w="513657">
                  <a:extLst>
                    <a:ext uri="{9D8B030D-6E8A-4147-A177-3AD203B41FA5}">
                      <a16:colId xmlns:a16="http://schemas.microsoft.com/office/drawing/2014/main" val="20013"/>
                    </a:ext>
                  </a:extLst>
                </a:gridCol>
                <a:gridCol w="513657">
                  <a:extLst>
                    <a:ext uri="{9D8B030D-6E8A-4147-A177-3AD203B41FA5}">
                      <a16:colId xmlns:a16="http://schemas.microsoft.com/office/drawing/2014/main" val="20014"/>
                    </a:ext>
                  </a:extLst>
                </a:gridCol>
                <a:gridCol w="513657">
                  <a:extLst>
                    <a:ext uri="{9D8B030D-6E8A-4147-A177-3AD203B41FA5}">
                      <a16:colId xmlns:a16="http://schemas.microsoft.com/office/drawing/2014/main" val="1661215650"/>
                    </a:ext>
                  </a:extLst>
                </a:gridCol>
                <a:gridCol w="513657">
                  <a:extLst>
                    <a:ext uri="{9D8B030D-6E8A-4147-A177-3AD203B41FA5}">
                      <a16:colId xmlns:a16="http://schemas.microsoft.com/office/drawing/2014/main" val="4126543708"/>
                    </a:ext>
                  </a:extLst>
                </a:gridCol>
                <a:gridCol w="513657">
                  <a:extLst>
                    <a:ext uri="{9D8B030D-6E8A-4147-A177-3AD203B41FA5}">
                      <a16:colId xmlns:a16="http://schemas.microsoft.com/office/drawing/2014/main" val="2452635284"/>
                    </a:ext>
                  </a:extLst>
                </a:gridCol>
                <a:gridCol w="513657">
                  <a:extLst>
                    <a:ext uri="{9D8B030D-6E8A-4147-A177-3AD203B41FA5}">
                      <a16:colId xmlns:a16="http://schemas.microsoft.com/office/drawing/2014/main" val="20015"/>
                    </a:ext>
                  </a:extLst>
                </a:gridCol>
                <a:gridCol w="513657">
                  <a:extLst>
                    <a:ext uri="{9D8B030D-6E8A-4147-A177-3AD203B41FA5}">
                      <a16:colId xmlns:a16="http://schemas.microsoft.com/office/drawing/2014/main" val="20016"/>
                    </a:ext>
                  </a:extLst>
                </a:gridCol>
                <a:gridCol w="513657">
                  <a:extLst>
                    <a:ext uri="{9D8B030D-6E8A-4147-A177-3AD203B41FA5}">
                      <a16:colId xmlns:a16="http://schemas.microsoft.com/office/drawing/2014/main" val="20017"/>
                    </a:ext>
                  </a:extLst>
                </a:gridCol>
              </a:tblGrid>
              <a:tr h="230597">
                <a:tc grid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1" i="0" u="none" strike="noStrike" dirty="0" smtClean="0">
                          <a:solidFill>
                            <a:srgbClr val="000000"/>
                          </a:solidFill>
                          <a:latin typeface="Meiryo UI" pitchFamily="50" charset="-128"/>
                          <a:ea typeface="Meiryo UI" pitchFamily="50" charset="-128"/>
                          <a:cs typeface="Meiryo UI" pitchFamily="50" charset="-128"/>
                        </a:rPr>
                        <a:t>財政収支推計</a:t>
                      </a:r>
                      <a:r>
                        <a:rPr lang="en-US" altLang="ja-JP" sz="1050" b="1" i="0" u="none" strike="noStrike" dirty="0" smtClean="0">
                          <a:solidFill>
                            <a:srgbClr val="000000"/>
                          </a:solidFill>
                          <a:latin typeface="Meiryo UI" pitchFamily="50" charset="-128"/>
                          <a:ea typeface="Meiryo UI" pitchFamily="50" charset="-128"/>
                          <a:cs typeface="Meiryo UI" pitchFamily="50" charset="-128"/>
                        </a:rPr>
                        <a:t>A</a:t>
                      </a:r>
                      <a:endParaRPr lang="ja-JP" altLang="en-US" sz="1050" b="1"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2164">
                <a:tc gridSpan="3">
                  <a:txBody>
                    <a:bodyPr/>
                    <a:lstStyle/>
                    <a:p>
                      <a:pPr algn="ctr" fontAlgn="ctr"/>
                      <a:r>
                        <a:rPr lang="ja-JP" altLang="en-US" sz="900" b="1" i="0" u="none" strike="noStrike" dirty="0">
                          <a:solidFill>
                            <a:schemeClr val="bg1"/>
                          </a:solidFill>
                          <a:latin typeface="Meiryo UI" pitchFamily="50" charset="-128"/>
                          <a:ea typeface="Meiryo UI" pitchFamily="50" charset="-128"/>
                          <a:cs typeface="Meiryo UI" pitchFamily="50" charset="-128"/>
                        </a:rPr>
                        <a:t>　</a:t>
                      </a: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Ｒ２１</a:t>
                      </a:r>
                      <a:endParaRPr lang="en-US" altLang="ja-JP"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92164">
                <a:tc rowSpan="7">
                  <a:txBody>
                    <a:bodyPr/>
                    <a:lstStyle/>
                    <a:p>
                      <a:pPr algn="ctr" fontAlgn="ctr"/>
                      <a:r>
                        <a:rPr lang="ja-JP" altLang="en-US" sz="9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歳出　ア</a:t>
                      </a:r>
                    </a:p>
                  </a:txBody>
                  <a:tcPr marL="39000" marR="0" marT="0" marB="0"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2,663</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2,642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2,661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2,660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algn="ctr" fontAlgn="ctr"/>
                      <a:r>
                        <a:rPr lang="ja-JP" altLang="en-US" sz="9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vert="eaVert" anchor="ct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人件費</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1,301</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1,286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1,279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公債費・財務</a:t>
                      </a:r>
                      <a:r>
                        <a:rPr lang="ja-JP" altLang="en-US" sz="1000" b="0" i="0" u="none" strike="noStrike" dirty="0" smtClean="0">
                          <a:solidFill>
                            <a:srgbClr val="000000"/>
                          </a:solidFill>
                          <a:latin typeface="Meiryo UI" pitchFamily="50" charset="-128"/>
                          <a:ea typeface="Meiryo UI" pitchFamily="50" charset="-128"/>
                          <a:cs typeface="Meiryo UI" pitchFamily="50" charset="-128"/>
                        </a:rPr>
                        <a:t>リスク</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410</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421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その他</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952</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925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929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934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938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歳入　イ</a:t>
                      </a:r>
                    </a:p>
                  </a:txBody>
                  <a:tcPr marL="39000" marR="0" marT="0" marB="0" anchor="ctr"/>
                </a:tc>
                <a:tc h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2,637</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2,610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2,608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2,619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fontAlgn="ctr"/>
                      <a:r>
                        <a:rPr lang="ja-JP" altLang="en-US" sz="9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移転</a:t>
                      </a:r>
                      <a:r>
                        <a:rPr lang="ja-JP" altLang="en-US" sz="1000" b="0" i="0" u="none" strike="noStrike" dirty="0">
                          <a:solidFill>
                            <a:srgbClr val="000000"/>
                          </a:solidFill>
                          <a:latin typeface="Meiryo UI" pitchFamily="50" charset="-128"/>
                          <a:ea typeface="Meiryo UI" pitchFamily="50" charset="-128"/>
                          <a:cs typeface="Meiryo UI" pitchFamily="50" charset="-128"/>
                        </a:rPr>
                        <a:t>税</a:t>
                      </a:r>
                      <a:r>
                        <a:rPr lang="zh-CN" altLang="en-US"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譲与税、交付税</a:t>
                      </a:r>
                      <a:r>
                        <a:rPr lang="zh-CN" altLang="en-US" sz="1000" b="0" i="0" u="none" strike="noStrike" dirty="0" smtClean="0">
                          <a:solidFill>
                            <a:srgbClr val="000000"/>
                          </a:solidFill>
                          <a:latin typeface="Meiryo UI" pitchFamily="50" charset="-128"/>
                          <a:ea typeface="Meiryo UI" pitchFamily="50" charset="-128"/>
                          <a:cs typeface="Meiryo UI" pitchFamily="50" charset="-128"/>
                        </a:rPr>
                        <a:t>等</a:t>
                      </a:r>
                      <a:endParaRPr lang="zh-CN"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1,397</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1,368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2859">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財政</a:t>
                      </a:r>
                      <a:r>
                        <a:rPr lang="ja-JP" altLang="en-US" sz="1000" b="0" i="0" u="none" strike="noStrike" dirty="0" smtClean="0">
                          <a:solidFill>
                            <a:srgbClr val="000000"/>
                          </a:solidFill>
                          <a:latin typeface="Meiryo UI" pitchFamily="50" charset="-128"/>
                          <a:ea typeface="Meiryo UI" pitchFamily="50" charset="-128"/>
                          <a:cs typeface="Meiryo UI" pitchFamily="50" charset="-128"/>
                        </a:rPr>
                        <a:t>調整財源・</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目的税（府分）</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1,239</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1,250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1,246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1,255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1,263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1,263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1,263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1,263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1,263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1,263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1,283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1,283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1,283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1,283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1,283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2164">
                <a:tc gridSpan="3">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財政収支推計</a:t>
                      </a:r>
                      <a:r>
                        <a:rPr lang="en-US" altLang="ja-JP" sz="1000" b="0" i="0" u="none" strike="noStrike" dirty="0" smtClean="0">
                          <a:solidFill>
                            <a:srgbClr val="000000"/>
                          </a:solidFill>
                          <a:latin typeface="Meiryo UI" pitchFamily="50" charset="-128"/>
                          <a:ea typeface="Meiryo UI" pitchFamily="50" charset="-128"/>
                          <a:cs typeface="Meiryo UI" pitchFamily="50" charset="-128"/>
                        </a:rPr>
                        <a:t>A</a:t>
                      </a:r>
                      <a:r>
                        <a:rPr lang="ja-JP" altLang="en-US" sz="1000" b="0" i="0" u="none" strike="noStrike" dirty="0">
                          <a:solidFill>
                            <a:srgbClr val="000000"/>
                          </a:solidFill>
                          <a:latin typeface="Meiryo UI" pitchFamily="50" charset="-128"/>
                          <a:ea typeface="Meiryo UI" pitchFamily="50" charset="-128"/>
                          <a:cs typeface="Meiryo UI" pitchFamily="50" charset="-128"/>
                        </a:rPr>
                        <a:t>　</a:t>
                      </a:r>
                      <a:r>
                        <a:rPr lang="ja-JP" altLang="en-US" sz="1000" b="0" i="0" u="none" strike="noStrike" dirty="0" smtClean="0">
                          <a:solidFill>
                            <a:srgbClr val="000000"/>
                          </a:solidFill>
                          <a:latin typeface="Meiryo UI" pitchFamily="50" charset="-128"/>
                          <a:ea typeface="Meiryo UI" pitchFamily="50" charset="-128"/>
                          <a:cs typeface="Meiryo UI" pitchFamily="50" charset="-128"/>
                        </a:rPr>
                        <a:t>イーア</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9"/>
                  </a:ext>
                </a:extLst>
              </a:tr>
            </a:tbl>
          </a:graphicData>
        </a:graphic>
      </p:graphicFrame>
      <p:sp>
        <p:nvSpPr>
          <p:cNvPr id="11" name="AutoShape 161"/>
          <p:cNvSpPr>
            <a:spLocks noChangeArrowheads="1"/>
          </p:cNvSpPr>
          <p:nvPr/>
        </p:nvSpPr>
        <p:spPr bwMode="auto">
          <a:xfrm>
            <a:off x="173902" y="592754"/>
            <a:ext cx="1970786"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大阪府</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8" name="正方形/長方形 7"/>
          <p:cNvSpPr/>
          <p:nvPr/>
        </p:nvSpPr>
        <p:spPr>
          <a:xfrm>
            <a:off x="0" y="164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　</a:t>
            </a:r>
            <a:r>
              <a:rPr lang="ja-JP" altLang="en-US" sz="2000" b="1" dirty="0" smtClean="0">
                <a:solidFill>
                  <a:prstClr val="black"/>
                </a:solidFill>
                <a:latin typeface="Meiryo UI" pitchFamily="50" charset="-128"/>
                <a:ea typeface="Meiryo UI" pitchFamily="50" charset="-128"/>
                <a:cs typeface="Meiryo UI" pitchFamily="50" charset="-128"/>
              </a:rPr>
              <a:t>参考</a:t>
            </a:r>
            <a:r>
              <a:rPr lang="ja-JP" altLang="en-US" sz="2000" b="1" dirty="0">
                <a:solidFill>
                  <a:prstClr val="black"/>
                </a:solidFill>
                <a:latin typeface="Meiryo UI" pitchFamily="50" charset="-128"/>
                <a:ea typeface="Meiryo UI" pitchFamily="50" charset="-128"/>
                <a:cs typeface="Meiryo UI" pitchFamily="50" charset="-128"/>
              </a:rPr>
              <a:t>資料　（５）財政シミュレーション計数表</a:t>
            </a:r>
            <a:endParaRPr lang="ja-JP" altLang="en-US" sz="2000" b="1" dirty="0" smtClean="0">
              <a:solidFill>
                <a:prstClr val="black"/>
              </a:solidFill>
              <a:latin typeface="Meiryo UI" pitchFamily="50" charset="-128"/>
              <a:ea typeface="Meiryo UI" pitchFamily="50" charset="-128"/>
              <a:cs typeface="Meiryo UI" pitchFamily="50" charset="-128"/>
            </a:endParaRPr>
          </a:p>
        </p:txBody>
      </p:sp>
      <p:sp>
        <p:nvSpPr>
          <p:cNvPr id="16" name="正方形/長方形 15"/>
          <p:cNvSpPr>
            <a:spLocks noChangeArrowheads="1"/>
          </p:cNvSpPr>
          <p:nvPr/>
        </p:nvSpPr>
        <p:spPr bwMode="auto">
          <a:xfrm>
            <a:off x="8874125" y="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３０</a:t>
            </a:r>
            <a:endParaRPr lang="ja-JP" altLang="en-US" sz="1100" b="1" dirty="0">
              <a:solidFill>
                <a:srgbClr val="000000"/>
              </a:solidFill>
              <a:latin typeface="Meiryo UI" pitchFamily="50" charset="-128"/>
              <a:ea typeface="Meiryo UI" pitchFamily="50" charset="-128"/>
              <a:cs typeface="Meiryo UI"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571994050"/>
              </p:ext>
            </p:extLst>
          </p:nvPr>
        </p:nvGraphicFramePr>
        <p:xfrm>
          <a:off x="194465" y="4221088"/>
          <a:ext cx="9511047" cy="1812000"/>
        </p:xfrm>
        <a:graphic>
          <a:graphicData uri="http://schemas.openxmlformats.org/drawingml/2006/table">
            <a:tbl>
              <a:tblPr/>
              <a:tblGrid>
                <a:gridCol w="71776">
                  <a:extLst>
                    <a:ext uri="{9D8B030D-6E8A-4147-A177-3AD203B41FA5}">
                      <a16:colId xmlns:a16="http://schemas.microsoft.com/office/drawing/2014/main" val="20000"/>
                    </a:ext>
                  </a:extLst>
                </a:gridCol>
                <a:gridCol w="71776">
                  <a:extLst>
                    <a:ext uri="{9D8B030D-6E8A-4147-A177-3AD203B41FA5}">
                      <a16:colId xmlns:a16="http://schemas.microsoft.com/office/drawing/2014/main" val="20001"/>
                    </a:ext>
                  </a:extLst>
                </a:gridCol>
                <a:gridCol w="1043057">
                  <a:extLst>
                    <a:ext uri="{9D8B030D-6E8A-4147-A177-3AD203B41FA5}">
                      <a16:colId xmlns:a16="http://schemas.microsoft.com/office/drawing/2014/main" val="20002"/>
                    </a:ext>
                  </a:extLst>
                </a:gridCol>
                <a:gridCol w="619598">
                  <a:extLst>
                    <a:ext uri="{9D8B030D-6E8A-4147-A177-3AD203B41FA5}">
                      <a16:colId xmlns:a16="http://schemas.microsoft.com/office/drawing/2014/main" val="20003"/>
                    </a:ext>
                  </a:extLst>
                </a:gridCol>
                <a:gridCol w="513656">
                  <a:extLst>
                    <a:ext uri="{9D8B030D-6E8A-4147-A177-3AD203B41FA5}">
                      <a16:colId xmlns:a16="http://schemas.microsoft.com/office/drawing/2014/main" val="20007"/>
                    </a:ext>
                  </a:extLst>
                </a:gridCol>
                <a:gridCol w="513656">
                  <a:extLst>
                    <a:ext uri="{9D8B030D-6E8A-4147-A177-3AD203B41FA5}">
                      <a16:colId xmlns:a16="http://schemas.microsoft.com/office/drawing/2014/main" val="20008"/>
                    </a:ext>
                  </a:extLst>
                </a:gridCol>
                <a:gridCol w="513656">
                  <a:extLst>
                    <a:ext uri="{9D8B030D-6E8A-4147-A177-3AD203B41FA5}">
                      <a16:colId xmlns:a16="http://schemas.microsoft.com/office/drawing/2014/main" val="20009"/>
                    </a:ext>
                  </a:extLst>
                </a:gridCol>
                <a:gridCol w="513656">
                  <a:extLst>
                    <a:ext uri="{9D8B030D-6E8A-4147-A177-3AD203B41FA5}">
                      <a16:colId xmlns:a16="http://schemas.microsoft.com/office/drawing/2014/main" val="20010"/>
                    </a:ext>
                  </a:extLst>
                </a:gridCol>
                <a:gridCol w="513656">
                  <a:extLst>
                    <a:ext uri="{9D8B030D-6E8A-4147-A177-3AD203B41FA5}">
                      <a16:colId xmlns:a16="http://schemas.microsoft.com/office/drawing/2014/main" val="20011"/>
                    </a:ext>
                  </a:extLst>
                </a:gridCol>
                <a:gridCol w="513656">
                  <a:extLst>
                    <a:ext uri="{9D8B030D-6E8A-4147-A177-3AD203B41FA5}">
                      <a16:colId xmlns:a16="http://schemas.microsoft.com/office/drawing/2014/main" val="20012"/>
                    </a:ext>
                  </a:extLst>
                </a:gridCol>
                <a:gridCol w="513656">
                  <a:extLst>
                    <a:ext uri="{9D8B030D-6E8A-4147-A177-3AD203B41FA5}">
                      <a16:colId xmlns:a16="http://schemas.microsoft.com/office/drawing/2014/main" val="20013"/>
                    </a:ext>
                  </a:extLst>
                </a:gridCol>
                <a:gridCol w="513656">
                  <a:extLst>
                    <a:ext uri="{9D8B030D-6E8A-4147-A177-3AD203B41FA5}">
                      <a16:colId xmlns:a16="http://schemas.microsoft.com/office/drawing/2014/main" val="20014"/>
                    </a:ext>
                  </a:extLst>
                </a:gridCol>
                <a:gridCol w="513656">
                  <a:extLst>
                    <a:ext uri="{9D8B030D-6E8A-4147-A177-3AD203B41FA5}">
                      <a16:colId xmlns:a16="http://schemas.microsoft.com/office/drawing/2014/main" val="729506107"/>
                    </a:ext>
                  </a:extLst>
                </a:gridCol>
                <a:gridCol w="513656">
                  <a:extLst>
                    <a:ext uri="{9D8B030D-6E8A-4147-A177-3AD203B41FA5}">
                      <a16:colId xmlns:a16="http://schemas.microsoft.com/office/drawing/2014/main" val="252444298"/>
                    </a:ext>
                  </a:extLst>
                </a:gridCol>
                <a:gridCol w="513656">
                  <a:extLst>
                    <a:ext uri="{9D8B030D-6E8A-4147-A177-3AD203B41FA5}">
                      <a16:colId xmlns:a16="http://schemas.microsoft.com/office/drawing/2014/main" val="2985608206"/>
                    </a:ext>
                  </a:extLst>
                </a:gridCol>
                <a:gridCol w="513656">
                  <a:extLst>
                    <a:ext uri="{9D8B030D-6E8A-4147-A177-3AD203B41FA5}">
                      <a16:colId xmlns:a16="http://schemas.microsoft.com/office/drawing/2014/main" val="20015"/>
                    </a:ext>
                  </a:extLst>
                </a:gridCol>
                <a:gridCol w="513656">
                  <a:extLst>
                    <a:ext uri="{9D8B030D-6E8A-4147-A177-3AD203B41FA5}">
                      <a16:colId xmlns:a16="http://schemas.microsoft.com/office/drawing/2014/main" val="20016"/>
                    </a:ext>
                  </a:extLst>
                </a:gridCol>
                <a:gridCol w="513656">
                  <a:extLst>
                    <a:ext uri="{9D8B030D-6E8A-4147-A177-3AD203B41FA5}">
                      <a16:colId xmlns:a16="http://schemas.microsoft.com/office/drawing/2014/main" val="20017"/>
                    </a:ext>
                  </a:extLst>
                </a:gridCol>
                <a:gridCol w="513656">
                  <a:extLst>
                    <a:ext uri="{9D8B030D-6E8A-4147-A177-3AD203B41FA5}">
                      <a16:colId xmlns:a16="http://schemas.microsoft.com/office/drawing/2014/main" val="20018"/>
                    </a:ext>
                  </a:extLst>
                </a:gridCol>
              </a:tblGrid>
              <a:tr h="188400">
                <a:tc gridSpan="5">
                  <a:txBody>
                    <a:bodyPr/>
                    <a:lstStyle/>
                    <a:p>
                      <a:pPr algn="l" fontAlgn="ctr"/>
                      <a:r>
                        <a:rPr lang="ja-JP" altLang="en-US" sz="1050" b="1" i="0" u="none" strike="noStrike" dirty="0">
                          <a:solidFill>
                            <a:srgbClr val="000000"/>
                          </a:solidFill>
                          <a:latin typeface="Meiryo UI" pitchFamily="50" charset="-128"/>
                          <a:ea typeface="Meiryo UI" pitchFamily="50" charset="-128"/>
                          <a:cs typeface="Meiryo UI" pitchFamily="50" charset="-128"/>
                        </a:rPr>
                        <a:t>■　</a:t>
                      </a:r>
                      <a:r>
                        <a:rPr lang="ja-JP" altLang="en-US" sz="1050" b="1" i="0" u="none" strike="noStrike" dirty="0" smtClean="0">
                          <a:solidFill>
                            <a:srgbClr val="000000"/>
                          </a:solidFill>
                          <a:latin typeface="Meiryo UI" pitchFamily="50" charset="-128"/>
                          <a:ea typeface="Meiryo UI" pitchFamily="50" charset="-128"/>
                          <a:cs typeface="Meiryo UI" pitchFamily="50" charset="-128"/>
                        </a:rPr>
                        <a:t>改革効果額（未反映額）</a:t>
                      </a:r>
                      <a:r>
                        <a:rPr lang="en-US" altLang="ja-JP" sz="1050" b="1" i="0" u="none" strike="noStrike" dirty="0" smtClean="0">
                          <a:solidFill>
                            <a:srgbClr val="000000"/>
                          </a:solidFill>
                          <a:latin typeface="Meiryo UI" pitchFamily="50" charset="-128"/>
                          <a:ea typeface="Meiryo UI" pitchFamily="50" charset="-128"/>
                          <a:cs typeface="Meiryo UI" pitchFamily="50" charset="-128"/>
                        </a:rPr>
                        <a:t>B</a:t>
                      </a:r>
                      <a:r>
                        <a:rPr lang="ja-JP" altLang="en-US" sz="1050" b="1" i="0" u="none" strike="noStrike" dirty="0" smtClean="0">
                          <a:solidFill>
                            <a:srgbClr val="000000"/>
                          </a:solidFill>
                          <a:latin typeface="Meiryo UI" pitchFamily="50" charset="-128"/>
                          <a:ea typeface="Meiryo UI" pitchFamily="50" charset="-128"/>
                          <a:cs typeface="Meiryo UI" pitchFamily="50" charset="-128"/>
                        </a:rPr>
                        <a:t>の</a:t>
                      </a:r>
                      <a:r>
                        <a:rPr lang="ja-JP" altLang="en-US" sz="1050" b="1" i="0" u="none" strike="noStrike" dirty="0">
                          <a:solidFill>
                            <a:srgbClr val="000000"/>
                          </a:solidFill>
                          <a:latin typeface="Meiryo UI" pitchFamily="50" charset="-128"/>
                          <a:ea typeface="Meiryo UI" pitchFamily="50" charset="-128"/>
                          <a:cs typeface="Meiryo UI" pitchFamily="50" charset="-128"/>
                        </a:rPr>
                        <a:t>内訳</a:t>
                      </a:r>
                      <a:endParaRPr lang="ja-JP" altLang="en-US" sz="1100" b="1"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50" b="1"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100" b="0" i="0" u="none" strike="noStrike">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8400">
                <a:tc gridSpan="3">
                  <a:txBody>
                    <a:bodyPr/>
                    <a:lstStyle/>
                    <a:p>
                      <a:pPr algn="ctr" fontAlgn="ctr"/>
                      <a:r>
                        <a:rPr lang="ja-JP" altLang="en-US" sz="1100" b="0" i="0" u="none" strike="noStrike" dirty="0">
                          <a:ln>
                            <a:solidFill>
                              <a:schemeClr val="bg1"/>
                            </a:solidFill>
                          </a:ln>
                          <a:solidFill>
                            <a:srgbClr val="000000"/>
                          </a:solidFill>
                          <a:latin typeface="Meiryo UI" pitchFamily="50" charset="-128"/>
                          <a:ea typeface="Meiryo UI" pitchFamily="50" charset="-128"/>
                          <a:cs typeface="Meiryo UI"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100" b="0" i="0" u="none" strike="noStrike" dirty="0">
                        <a:ln>
                          <a:solidFill>
                            <a:schemeClr val="bg1"/>
                          </a:solidFill>
                        </a:ln>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Ｒ２１</a:t>
                      </a:r>
                      <a:endParaRPr lang="en-US" altLang="ja-JP"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88400">
                <a:tc rowSpan="6">
                  <a:txBody>
                    <a:bodyPr/>
                    <a:lstStyle/>
                    <a:p>
                      <a:pPr algn="ctr" fontAlgn="ctr"/>
                      <a:r>
                        <a:rPr lang="ja-JP" altLang="en-US" sz="11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AB</a:t>
                      </a:r>
                      <a:r>
                        <a:rPr lang="ja-JP" altLang="en-US" sz="1000" b="0" i="0" u="none" strike="noStrike" dirty="0" smtClean="0">
                          <a:solidFill>
                            <a:srgbClr val="000000"/>
                          </a:solidFill>
                          <a:latin typeface="Meiryo UI" pitchFamily="50" charset="-128"/>
                          <a:ea typeface="Meiryo UI" pitchFamily="50" charset="-128"/>
                          <a:cs typeface="Meiryo UI" pitchFamily="50" charset="-128"/>
                        </a:rPr>
                        <a:t>項目</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kumimoji="1" lang="ja-JP" altLang="en-US"/>
                    </a:p>
                  </a:txBody>
                  <a:tcPr/>
                </a:tc>
                <a:tc hMerge="1">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2"/>
                  </a:ext>
                </a:extLst>
              </a:tr>
              <a:tr h="188400">
                <a:tc vMerge="1">
                  <a:txBody>
                    <a:bodyPr/>
                    <a:lstStyle/>
                    <a:p>
                      <a:endParaRPr kumimoji="1" lang="ja-JP" altLang="en-US"/>
                    </a:p>
                  </a:txBody>
                  <a:tcPr/>
                </a:tc>
                <a:tc rowSpan="5">
                  <a:txBody>
                    <a:bodyPr/>
                    <a:lstStyle/>
                    <a:p>
                      <a:pPr algn="ctr" fontAlgn="ctr"/>
                      <a:r>
                        <a:rPr lang="ja-JP" altLang="en-US" sz="11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地下鉄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400">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バス</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8400">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港湾</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8400">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産業技術総合研究所・</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工業研究所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8400">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▲地方交付税の減額等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8400">
                <a:tc gridSpan="4">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改革効果額（未反映分）</a:t>
                      </a:r>
                      <a:r>
                        <a:rPr lang="en-US" altLang="ja-JP" sz="1000" b="0" i="0" u="none" strike="noStrike" dirty="0" smtClean="0">
                          <a:solidFill>
                            <a:srgbClr val="000000"/>
                          </a:solidFill>
                          <a:latin typeface="Meiryo UI" pitchFamily="50" charset="-128"/>
                          <a:ea typeface="Meiryo UI" pitchFamily="50" charset="-128"/>
                          <a:cs typeface="Meiryo UI" pitchFamily="50" charset="-128"/>
                        </a:rPr>
                        <a:t>B</a:t>
                      </a:r>
                      <a:r>
                        <a:rPr lang="zh-TW" altLang="en-US" sz="1000" b="0" i="0" u="none" strike="noStrike" dirty="0">
                          <a:solidFill>
                            <a:srgbClr val="000000"/>
                          </a:solidFill>
                          <a:latin typeface="Meiryo UI" pitchFamily="50" charset="-128"/>
                          <a:ea typeface="Meiryo UI" pitchFamily="50" charset="-128"/>
                          <a:cs typeface="Meiryo UI" pitchFamily="50" charset="-128"/>
                        </a:rPr>
                        <a:t>　計</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zh-TW" altLang="en-US" sz="1050" b="0" i="0" u="none" strike="noStrike" dirty="0">
                        <a:solidFill>
                          <a:srgbClr val="000000"/>
                        </a:solidFill>
                        <a:latin typeface="Meiryo UI" pitchFamily="50" charset="-128"/>
                        <a:ea typeface="Meiryo UI" pitchFamily="50" charset="-128"/>
                        <a:cs typeface="Meiryo UI" pitchFamily="50"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09636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611555769"/>
              </p:ext>
            </p:extLst>
          </p:nvPr>
        </p:nvGraphicFramePr>
        <p:xfrm>
          <a:off x="194465" y="554558"/>
          <a:ext cx="9511041" cy="974761"/>
        </p:xfrm>
        <a:graphic>
          <a:graphicData uri="http://schemas.openxmlformats.org/drawingml/2006/table">
            <a:tbl>
              <a:tblPr/>
              <a:tblGrid>
                <a:gridCol w="71836">
                  <a:extLst>
                    <a:ext uri="{9D8B030D-6E8A-4147-A177-3AD203B41FA5}">
                      <a16:colId xmlns:a16="http://schemas.microsoft.com/office/drawing/2014/main" val="20000"/>
                    </a:ext>
                  </a:extLst>
                </a:gridCol>
                <a:gridCol w="1950395">
                  <a:extLst>
                    <a:ext uri="{9D8B030D-6E8A-4147-A177-3AD203B41FA5}">
                      <a16:colId xmlns:a16="http://schemas.microsoft.com/office/drawing/2014/main" val="20001"/>
                    </a:ext>
                  </a:extLst>
                </a:gridCol>
                <a:gridCol w="499254">
                  <a:extLst>
                    <a:ext uri="{9D8B030D-6E8A-4147-A177-3AD203B41FA5}">
                      <a16:colId xmlns:a16="http://schemas.microsoft.com/office/drawing/2014/main" val="20005"/>
                    </a:ext>
                  </a:extLst>
                </a:gridCol>
                <a:gridCol w="499254">
                  <a:extLst>
                    <a:ext uri="{9D8B030D-6E8A-4147-A177-3AD203B41FA5}">
                      <a16:colId xmlns:a16="http://schemas.microsoft.com/office/drawing/2014/main" val="20006"/>
                    </a:ext>
                  </a:extLst>
                </a:gridCol>
                <a:gridCol w="499254">
                  <a:extLst>
                    <a:ext uri="{9D8B030D-6E8A-4147-A177-3AD203B41FA5}">
                      <a16:colId xmlns:a16="http://schemas.microsoft.com/office/drawing/2014/main" val="20007"/>
                    </a:ext>
                  </a:extLst>
                </a:gridCol>
                <a:gridCol w="499254">
                  <a:extLst>
                    <a:ext uri="{9D8B030D-6E8A-4147-A177-3AD203B41FA5}">
                      <a16:colId xmlns:a16="http://schemas.microsoft.com/office/drawing/2014/main" val="20008"/>
                    </a:ext>
                  </a:extLst>
                </a:gridCol>
                <a:gridCol w="499254">
                  <a:extLst>
                    <a:ext uri="{9D8B030D-6E8A-4147-A177-3AD203B41FA5}">
                      <a16:colId xmlns:a16="http://schemas.microsoft.com/office/drawing/2014/main" val="20009"/>
                    </a:ext>
                  </a:extLst>
                </a:gridCol>
                <a:gridCol w="499254">
                  <a:extLst>
                    <a:ext uri="{9D8B030D-6E8A-4147-A177-3AD203B41FA5}">
                      <a16:colId xmlns:a16="http://schemas.microsoft.com/office/drawing/2014/main" val="20010"/>
                    </a:ext>
                  </a:extLst>
                </a:gridCol>
                <a:gridCol w="499254">
                  <a:extLst>
                    <a:ext uri="{9D8B030D-6E8A-4147-A177-3AD203B41FA5}">
                      <a16:colId xmlns:a16="http://schemas.microsoft.com/office/drawing/2014/main" val="20011"/>
                    </a:ext>
                  </a:extLst>
                </a:gridCol>
                <a:gridCol w="499254">
                  <a:extLst>
                    <a:ext uri="{9D8B030D-6E8A-4147-A177-3AD203B41FA5}">
                      <a16:colId xmlns:a16="http://schemas.microsoft.com/office/drawing/2014/main" val="20012"/>
                    </a:ext>
                  </a:extLst>
                </a:gridCol>
                <a:gridCol w="499254">
                  <a:extLst>
                    <a:ext uri="{9D8B030D-6E8A-4147-A177-3AD203B41FA5}">
                      <a16:colId xmlns:a16="http://schemas.microsoft.com/office/drawing/2014/main" val="20013"/>
                    </a:ext>
                  </a:extLst>
                </a:gridCol>
                <a:gridCol w="499254">
                  <a:extLst>
                    <a:ext uri="{9D8B030D-6E8A-4147-A177-3AD203B41FA5}">
                      <a16:colId xmlns:a16="http://schemas.microsoft.com/office/drawing/2014/main" val="20014"/>
                    </a:ext>
                  </a:extLst>
                </a:gridCol>
                <a:gridCol w="499254">
                  <a:extLst>
                    <a:ext uri="{9D8B030D-6E8A-4147-A177-3AD203B41FA5}">
                      <a16:colId xmlns:a16="http://schemas.microsoft.com/office/drawing/2014/main" val="2051815507"/>
                    </a:ext>
                  </a:extLst>
                </a:gridCol>
                <a:gridCol w="499254">
                  <a:extLst>
                    <a:ext uri="{9D8B030D-6E8A-4147-A177-3AD203B41FA5}">
                      <a16:colId xmlns:a16="http://schemas.microsoft.com/office/drawing/2014/main" val="648915198"/>
                    </a:ext>
                  </a:extLst>
                </a:gridCol>
                <a:gridCol w="499254">
                  <a:extLst>
                    <a:ext uri="{9D8B030D-6E8A-4147-A177-3AD203B41FA5}">
                      <a16:colId xmlns:a16="http://schemas.microsoft.com/office/drawing/2014/main" val="2108343065"/>
                    </a:ext>
                  </a:extLst>
                </a:gridCol>
                <a:gridCol w="499254">
                  <a:extLst>
                    <a:ext uri="{9D8B030D-6E8A-4147-A177-3AD203B41FA5}">
                      <a16:colId xmlns:a16="http://schemas.microsoft.com/office/drawing/2014/main" val="20015"/>
                    </a:ext>
                  </a:extLst>
                </a:gridCol>
                <a:gridCol w="499254">
                  <a:extLst>
                    <a:ext uri="{9D8B030D-6E8A-4147-A177-3AD203B41FA5}">
                      <a16:colId xmlns:a16="http://schemas.microsoft.com/office/drawing/2014/main" val="20016"/>
                    </a:ext>
                  </a:extLst>
                </a:gridCol>
              </a:tblGrid>
              <a:tr h="224825">
                <a:tc gridSpan="2">
                  <a:txBody>
                    <a:bodyPr/>
                    <a:lstStyle/>
                    <a:p>
                      <a:pPr algn="l" fontAlgn="ctr"/>
                      <a:r>
                        <a:rPr lang="ja-JP" altLang="en-US" sz="1050" b="1" i="0" u="none" strike="noStrike" dirty="0">
                          <a:solidFill>
                            <a:srgbClr val="000000"/>
                          </a:solidFill>
                          <a:latin typeface="Meiryo UI" pitchFamily="50" charset="-128"/>
                          <a:ea typeface="Meiryo UI" pitchFamily="50" charset="-128"/>
                          <a:cs typeface="Meiryo UI" pitchFamily="50" charset="-128"/>
                        </a:rPr>
                        <a:t>■　</a:t>
                      </a:r>
                      <a:r>
                        <a:rPr lang="ja-JP" altLang="en-US" sz="1050" b="1" i="0" u="none" strike="noStrike" dirty="0" smtClean="0">
                          <a:solidFill>
                            <a:srgbClr val="000000"/>
                          </a:solidFill>
                          <a:latin typeface="Meiryo UI" pitchFamily="50" charset="-128"/>
                          <a:ea typeface="Meiryo UI" pitchFamily="50" charset="-128"/>
                          <a:cs typeface="Meiryo UI" pitchFamily="50" charset="-128"/>
                        </a:rPr>
                        <a:t>組織体制の影響額</a:t>
                      </a:r>
                      <a:r>
                        <a:rPr lang="en-US" altLang="ja-JP" sz="1050" b="1" i="0" u="none" strike="noStrike" dirty="0" smtClean="0">
                          <a:solidFill>
                            <a:srgbClr val="000000"/>
                          </a:solidFill>
                          <a:latin typeface="Meiryo UI" pitchFamily="50" charset="-128"/>
                          <a:ea typeface="Meiryo UI" pitchFamily="50" charset="-128"/>
                          <a:cs typeface="Meiryo UI" pitchFamily="50" charset="-128"/>
                        </a:rPr>
                        <a:t>C</a:t>
                      </a:r>
                      <a:r>
                        <a:rPr lang="ja-JP" altLang="en-US" sz="1050" b="1" i="0" u="none" strike="noStrike" dirty="0" smtClean="0">
                          <a:solidFill>
                            <a:srgbClr val="000000"/>
                          </a:solidFill>
                          <a:latin typeface="Meiryo UI" pitchFamily="50" charset="-128"/>
                          <a:ea typeface="Meiryo UI" pitchFamily="50" charset="-128"/>
                          <a:cs typeface="Meiryo UI" pitchFamily="50" charset="-128"/>
                        </a:rPr>
                        <a:t>の</a:t>
                      </a:r>
                      <a:r>
                        <a:rPr lang="ja-JP" altLang="en-US" sz="1050" b="1" i="0" u="none" strike="noStrike" dirty="0">
                          <a:solidFill>
                            <a:srgbClr val="000000"/>
                          </a:solidFill>
                          <a:latin typeface="Meiryo UI" pitchFamily="50" charset="-128"/>
                          <a:ea typeface="Meiryo UI" pitchFamily="50" charset="-128"/>
                          <a:cs typeface="Meiryo UI" pitchFamily="50" charset="-128"/>
                        </a:rPr>
                        <a:t>内訳</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484">
                <a:tc gridSpan="2">
                  <a:txBody>
                    <a:bodyPr/>
                    <a:lstStyle/>
                    <a:p>
                      <a:pPr algn="ctr" fontAlgn="ctr"/>
                      <a:r>
                        <a:rPr lang="ja-JP" altLang="en-US" sz="1050" b="0" i="0" u="none" strike="noStrike" dirty="0">
                          <a:ln>
                            <a:solidFill>
                              <a:schemeClr val="bg1"/>
                            </a:solidFill>
                          </a:ln>
                          <a:solidFill>
                            <a:srgbClr val="000000"/>
                          </a:solidFill>
                          <a:latin typeface="Meiryo UI" pitchFamily="50" charset="-128"/>
                          <a:ea typeface="Meiryo UI" pitchFamily="50" charset="-128"/>
                          <a:cs typeface="Meiryo UI"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Ｒ２１</a:t>
                      </a:r>
                      <a:endParaRPr lang="en-US" altLang="ja-JP"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87484">
                <a:tc rowSpan="2">
                  <a:txBody>
                    <a:bodyPr/>
                    <a:lstStyle/>
                    <a:p>
                      <a:pPr algn="ctr" fontAlgn="ctr"/>
                      <a:r>
                        <a:rPr lang="ja-JP" altLang="en-US" sz="1050" b="0" i="0" u="none" strike="noStrike" dirty="0">
                          <a:solidFill>
                            <a:schemeClr val="tx1"/>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歳出増</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7484">
                <a:tc vMerge="1">
                  <a:txBody>
                    <a:bodyPr/>
                    <a:lstStyle/>
                    <a:p>
                      <a:endParaRPr kumimoji="1" lang="ja-JP" altLang="en-US"/>
                    </a:p>
                  </a:txBody>
                  <a:tcPr/>
                </a:tc>
                <a:tc>
                  <a:txBody>
                    <a:bodyPr/>
                    <a:lstStyle/>
                    <a:p>
                      <a:pPr algn="l"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歳出減</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7484">
                <a:tc gridSpan="2">
                  <a:txBody>
                    <a:bodyPr/>
                    <a:lstStyle/>
                    <a:p>
                      <a:pPr algn="l"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組織体制の影響額</a:t>
                      </a:r>
                      <a:r>
                        <a:rPr lang="en-US" altLang="ja-JP" sz="1000" b="0" i="0" u="none" strike="noStrike" dirty="0" smtClean="0">
                          <a:solidFill>
                            <a:schemeClr val="tx1"/>
                          </a:solidFill>
                          <a:latin typeface="Meiryo UI" pitchFamily="50" charset="-128"/>
                          <a:ea typeface="Meiryo UI" pitchFamily="50" charset="-128"/>
                          <a:cs typeface="Meiryo UI" pitchFamily="50" charset="-128"/>
                        </a:rPr>
                        <a:t>C</a:t>
                      </a:r>
                      <a:r>
                        <a:rPr lang="ja-JP" altLang="en-US" sz="1000" b="0" i="0" u="none" strike="noStrike" dirty="0">
                          <a:solidFill>
                            <a:schemeClr val="tx1"/>
                          </a:solidFill>
                          <a:latin typeface="Meiryo UI" pitchFamily="50" charset="-128"/>
                          <a:ea typeface="Meiryo UI" pitchFamily="50" charset="-128"/>
                          <a:cs typeface="Meiryo UI" pitchFamily="50" charset="-128"/>
                        </a:rPr>
                        <a:t>　計</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h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4244803573"/>
              </p:ext>
            </p:extLst>
          </p:nvPr>
        </p:nvGraphicFramePr>
        <p:xfrm>
          <a:off x="166583" y="1844824"/>
          <a:ext cx="9538923" cy="2196659"/>
        </p:xfrm>
        <a:graphic>
          <a:graphicData uri="http://schemas.openxmlformats.org/drawingml/2006/table">
            <a:tbl>
              <a:tblPr/>
              <a:tblGrid>
                <a:gridCol w="72476">
                  <a:extLst>
                    <a:ext uri="{9D8B030D-6E8A-4147-A177-3AD203B41FA5}">
                      <a16:colId xmlns:a16="http://schemas.microsoft.com/office/drawing/2014/main" val="20000"/>
                    </a:ext>
                  </a:extLst>
                </a:gridCol>
                <a:gridCol w="83721">
                  <a:extLst>
                    <a:ext uri="{9D8B030D-6E8A-4147-A177-3AD203B41FA5}">
                      <a16:colId xmlns:a16="http://schemas.microsoft.com/office/drawing/2014/main" val="20001"/>
                    </a:ext>
                  </a:extLst>
                </a:gridCol>
                <a:gridCol w="1893916">
                  <a:extLst>
                    <a:ext uri="{9D8B030D-6E8A-4147-A177-3AD203B41FA5}">
                      <a16:colId xmlns:a16="http://schemas.microsoft.com/office/drawing/2014/main" val="20002"/>
                    </a:ext>
                  </a:extLst>
                </a:gridCol>
                <a:gridCol w="499254">
                  <a:extLst>
                    <a:ext uri="{9D8B030D-6E8A-4147-A177-3AD203B41FA5}">
                      <a16:colId xmlns:a16="http://schemas.microsoft.com/office/drawing/2014/main" val="20006"/>
                    </a:ext>
                  </a:extLst>
                </a:gridCol>
                <a:gridCol w="499254">
                  <a:extLst>
                    <a:ext uri="{9D8B030D-6E8A-4147-A177-3AD203B41FA5}">
                      <a16:colId xmlns:a16="http://schemas.microsoft.com/office/drawing/2014/main" val="20007"/>
                    </a:ext>
                  </a:extLst>
                </a:gridCol>
                <a:gridCol w="499254">
                  <a:extLst>
                    <a:ext uri="{9D8B030D-6E8A-4147-A177-3AD203B41FA5}">
                      <a16:colId xmlns:a16="http://schemas.microsoft.com/office/drawing/2014/main" val="20008"/>
                    </a:ext>
                  </a:extLst>
                </a:gridCol>
                <a:gridCol w="499254">
                  <a:extLst>
                    <a:ext uri="{9D8B030D-6E8A-4147-A177-3AD203B41FA5}">
                      <a16:colId xmlns:a16="http://schemas.microsoft.com/office/drawing/2014/main" val="20009"/>
                    </a:ext>
                  </a:extLst>
                </a:gridCol>
                <a:gridCol w="499254">
                  <a:extLst>
                    <a:ext uri="{9D8B030D-6E8A-4147-A177-3AD203B41FA5}">
                      <a16:colId xmlns:a16="http://schemas.microsoft.com/office/drawing/2014/main" val="20010"/>
                    </a:ext>
                  </a:extLst>
                </a:gridCol>
                <a:gridCol w="499254">
                  <a:extLst>
                    <a:ext uri="{9D8B030D-6E8A-4147-A177-3AD203B41FA5}">
                      <a16:colId xmlns:a16="http://schemas.microsoft.com/office/drawing/2014/main" val="218762942"/>
                    </a:ext>
                  </a:extLst>
                </a:gridCol>
                <a:gridCol w="499254">
                  <a:extLst>
                    <a:ext uri="{9D8B030D-6E8A-4147-A177-3AD203B41FA5}">
                      <a16:colId xmlns:a16="http://schemas.microsoft.com/office/drawing/2014/main" val="78895640"/>
                    </a:ext>
                  </a:extLst>
                </a:gridCol>
                <a:gridCol w="499254">
                  <a:extLst>
                    <a:ext uri="{9D8B030D-6E8A-4147-A177-3AD203B41FA5}">
                      <a16:colId xmlns:a16="http://schemas.microsoft.com/office/drawing/2014/main" val="2715815848"/>
                    </a:ext>
                  </a:extLst>
                </a:gridCol>
                <a:gridCol w="499254">
                  <a:extLst>
                    <a:ext uri="{9D8B030D-6E8A-4147-A177-3AD203B41FA5}">
                      <a16:colId xmlns:a16="http://schemas.microsoft.com/office/drawing/2014/main" val="20011"/>
                    </a:ext>
                  </a:extLst>
                </a:gridCol>
                <a:gridCol w="499254">
                  <a:extLst>
                    <a:ext uri="{9D8B030D-6E8A-4147-A177-3AD203B41FA5}">
                      <a16:colId xmlns:a16="http://schemas.microsoft.com/office/drawing/2014/main" val="20012"/>
                    </a:ext>
                  </a:extLst>
                </a:gridCol>
                <a:gridCol w="499254">
                  <a:extLst>
                    <a:ext uri="{9D8B030D-6E8A-4147-A177-3AD203B41FA5}">
                      <a16:colId xmlns:a16="http://schemas.microsoft.com/office/drawing/2014/main" val="20013"/>
                    </a:ext>
                  </a:extLst>
                </a:gridCol>
                <a:gridCol w="499254">
                  <a:extLst>
                    <a:ext uri="{9D8B030D-6E8A-4147-A177-3AD203B41FA5}">
                      <a16:colId xmlns:a16="http://schemas.microsoft.com/office/drawing/2014/main" val="20014"/>
                    </a:ext>
                  </a:extLst>
                </a:gridCol>
                <a:gridCol w="499254">
                  <a:extLst>
                    <a:ext uri="{9D8B030D-6E8A-4147-A177-3AD203B41FA5}">
                      <a16:colId xmlns:a16="http://schemas.microsoft.com/office/drawing/2014/main" val="20015"/>
                    </a:ext>
                  </a:extLst>
                </a:gridCol>
                <a:gridCol w="499254">
                  <a:extLst>
                    <a:ext uri="{9D8B030D-6E8A-4147-A177-3AD203B41FA5}">
                      <a16:colId xmlns:a16="http://schemas.microsoft.com/office/drawing/2014/main" val="20016"/>
                    </a:ext>
                  </a:extLst>
                </a:gridCol>
                <a:gridCol w="499254">
                  <a:extLst>
                    <a:ext uri="{9D8B030D-6E8A-4147-A177-3AD203B41FA5}">
                      <a16:colId xmlns:a16="http://schemas.microsoft.com/office/drawing/2014/main" val="20017"/>
                    </a:ext>
                  </a:extLst>
                </a:gridCol>
              </a:tblGrid>
              <a:tr h="242413">
                <a:tc gridSpan="3">
                  <a:txBody>
                    <a:bodyPr/>
                    <a:lstStyle/>
                    <a:p>
                      <a:pPr algn="l" fontAlgn="ctr"/>
                      <a:r>
                        <a:rPr lang="ja-JP" altLang="en-US" sz="1050" b="1" i="0" u="none" strike="noStrike" dirty="0">
                          <a:solidFill>
                            <a:srgbClr val="000000"/>
                          </a:solidFill>
                          <a:latin typeface="Meiryo UI" pitchFamily="50" charset="-128"/>
                          <a:ea typeface="Meiryo UI" pitchFamily="50" charset="-128"/>
                          <a:cs typeface="Meiryo UI" pitchFamily="50" charset="-128"/>
                        </a:rPr>
                        <a:t>■　</a:t>
                      </a:r>
                      <a:r>
                        <a:rPr lang="ja-JP" altLang="en-US" sz="1050" b="1" i="0" u="none" strike="noStrike" dirty="0" smtClean="0">
                          <a:solidFill>
                            <a:srgbClr val="000000"/>
                          </a:solidFill>
                          <a:latin typeface="Meiryo UI" pitchFamily="50" charset="-128"/>
                          <a:ea typeface="Meiryo UI" pitchFamily="50" charset="-128"/>
                          <a:cs typeface="Meiryo UI" pitchFamily="50" charset="-128"/>
                        </a:rPr>
                        <a:t>設置コスト</a:t>
                      </a:r>
                      <a:r>
                        <a:rPr lang="en-US" altLang="ja-JP" sz="1050" b="1" i="0" u="none" strike="noStrike" dirty="0" smtClean="0">
                          <a:solidFill>
                            <a:srgbClr val="000000"/>
                          </a:solidFill>
                          <a:latin typeface="Meiryo UI" pitchFamily="50" charset="-128"/>
                          <a:ea typeface="Meiryo UI" pitchFamily="50" charset="-128"/>
                          <a:cs typeface="Meiryo UI" pitchFamily="50" charset="-128"/>
                        </a:rPr>
                        <a:t>D</a:t>
                      </a:r>
                      <a:r>
                        <a:rPr lang="ja-JP" altLang="en-US" sz="1050" b="1" i="0" u="none" strike="noStrike" dirty="0" smtClean="0">
                          <a:solidFill>
                            <a:srgbClr val="000000"/>
                          </a:solidFill>
                          <a:latin typeface="Meiryo UI" pitchFamily="50" charset="-128"/>
                          <a:ea typeface="Meiryo UI" pitchFamily="50" charset="-128"/>
                          <a:cs typeface="Meiryo UI" pitchFamily="50" charset="-128"/>
                        </a:rPr>
                        <a:t>の</a:t>
                      </a:r>
                      <a:r>
                        <a:rPr lang="ja-JP" altLang="en-US" sz="1050" b="1" i="0" u="none" strike="noStrike" dirty="0">
                          <a:solidFill>
                            <a:srgbClr val="000000"/>
                          </a:solidFill>
                          <a:latin typeface="Meiryo UI" pitchFamily="50" charset="-128"/>
                          <a:ea typeface="Meiryo UI" pitchFamily="50" charset="-128"/>
                          <a:cs typeface="Meiryo UI" pitchFamily="50" charset="-128"/>
                        </a:rPr>
                        <a:t>内訳</a:t>
                      </a: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798">
                <a:tc gridSpan="3">
                  <a:txBody>
                    <a:bodyPr/>
                    <a:lstStyle/>
                    <a:p>
                      <a:pPr algn="ctr" fontAlgn="ctr"/>
                      <a:r>
                        <a:rPr lang="ja-JP" altLang="en-US" sz="1050" b="0" i="0" u="none" strike="noStrike" dirty="0">
                          <a:ln>
                            <a:solidFill>
                              <a:schemeClr val="bg1"/>
                            </a:solidFill>
                          </a:ln>
                          <a:solidFill>
                            <a:srgbClr val="000000"/>
                          </a:solidFill>
                          <a:latin typeface="Meiryo UI" pitchFamily="50" charset="-128"/>
                          <a:ea typeface="Meiryo UI" pitchFamily="50" charset="-128"/>
                          <a:cs typeface="Meiryo UI"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Ｒ２１</a:t>
                      </a:r>
                      <a:endParaRPr lang="en-US" altLang="ja-JP"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96272">
                <a:tc rowSpan="8">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イニシャルコスト</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2"/>
                  </a:ext>
                </a:extLst>
              </a:tr>
              <a:tr h="196272">
                <a:tc vMerge="1">
                  <a:txBody>
                    <a:bodyPr/>
                    <a:lstStyle/>
                    <a:p>
                      <a:endParaRPr kumimoji="1" lang="ja-JP" altLang="en-US"/>
                    </a:p>
                  </a:txBody>
                  <a:tcPr/>
                </a:tc>
                <a:tc rowSpan="4">
                  <a:txBody>
                    <a:bodyPr/>
                    <a:lstStyle/>
                    <a:p>
                      <a:pPr algn="ctr" fontAlgn="ctr"/>
                      <a:r>
                        <a:rPr lang="ja-JP" altLang="en-US" sz="1050" b="0" i="0" u="none" strike="noStrike">
                          <a:solidFill>
                            <a:srgbClr val="000000"/>
                          </a:solidFill>
                          <a:latin typeface="Meiryo UI" pitchFamily="50" charset="-128"/>
                          <a:ea typeface="Meiryo UI" pitchFamily="50" charset="-128"/>
                          <a:cs typeface="Meiryo UI" pitchFamily="50" charset="-128"/>
                        </a:rPr>
                        <a:t>　</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システム改修経費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000" b="0" i="0" u="none" strike="noStrike" dirty="0" smtClean="0">
                          <a:solidFill>
                            <a:srgbClr val="000000"/>
                          </a:solidFill>
                          <a:latin typeface="Meiryo UI" pitchFamily="50" charset="-128"/>
                          <a:ea typeface="Meiryo UI" pitchFamily="50" charset="-128"/>
                          <a:cs typeface="Meiryo UI" pitchFamily="50" charset="-128"/>
                        </a:rPr>
                        <a:t>庁舎</a:t>
                      </a:r>
                      <a:r>
                        <a:rPr lang="ja-JP" altLang="en-US" sz="1000" b="0" i="0" u="none" strike="noStrike" dirty="0" smtClean="0">
                          <a:solidFill>
                            <a:srgbClr val="000000"/>
                          </a:solidFill>
                          <a:latin typeface="Meiryo UI" pitchFamily="50" charset="-128"/>
                          <a:ea typeface="Meiryo UI" pitchFamily="50" charset="-128"/>
                          <a:cs typeface="Meiryo UI" pitchFamily="50" charset="-128"/>
                        </a:rPr>
                        <a:t>等</a:t>
                      </a:r>
                      <a:r>
                        <a:rPr lang="zh-TW" altLang="en-US" sz="1000" b="0" i="0" u="none" strike="noStrike" dirty="0" smtClean="0">
                          <a:solidFill>
                            <a:srgbClr val="000000"/>
                          </a:solidFill>
                          <a:latin typeface="Meiryo UI" pitchFamily="50" charset="-128"/>
                          <a:ea typeface="Meiryo UI" pitchFamily="50" charset="-128"/>
                          <a:cs typeface="Meiryo UI" pitchFamily="50" charset="-128"/>
                        </a:rPr>
                        <a:t>改修</a:t>
                      </a:r>
                      <a:r>
                        <a:rPr lang="zh-TW" altLang="en-US" sz="1000" b="0" i="0" u="none" strike="noStrike" dirty="0">
                          <a:solidFill>
                            <a:srgbClr val="000000"/>
                          </a:solidFill>
                          <a:latin typeface="Meiryo UI" pitchFamily="50" charset="-128"/>
                          <a:ea typeface="Meiryo UI" pitchFamily="50" charset="-128"/>
                          <a:cs typeface="Meiryo UI" pitchFamily="50" charset="-128"/>
                        </a:rPr>
                        <a:t>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民間ビル賃借保証金</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移転経費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6272">
                <a:tc vMerge="1">
                  <a:txBody>
                    <a:bodyPr/>
                    <a:lstStyle/>
                    <a:p>
                      <a:endParaRPr kumimoji="1" lang="ja-JP" altLang="en-US"/>
                    </a:p>
                  </a:txBody>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ランニングコスト</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10"/>
                  </a:ext>
                </a:extLst>
              </a:tr>
              <a:tr h="196272">
                <a:tc vMerge="1">
                  <a:txBody>
                    <a:bodyPr/>
                    <a:lstStyle/>
                    <a:p>
                      <a:endParaRPr kumimoji="1" lang="ja-JP" altLang="en-US"/>
                    </a:p>
                  </a:txBody>
                  <a:tcPr/>
                </a:tc>
                <a:tc rowSpan="2">
                  <a:txBody>
                    <a:bodyPr/>
                    <a:lstStyle/>
                    <a:p>
                      <a:pPr algn="ctr" fontAlgn="ctr"/>
                      <a:r>
                        <a:rPr lang="ja-JP" altLang="en-US" sz="1050" b="0" i="0" u="none" strike="noStrike">
                          <a:solidFill>
                            <a:srgbClr val="000000"/>
                          </a:solidFill>
                          <a:latin typeface="Meiryo UI" pitchFamily="50" charset="-128"/>
                          <a:ea typeface="Meiryo UI" pitchFamily="50" charset="-128"/>
                          <a:cs typeface="Meiryo UI" pitchFamily="50" charset="-128"/>
                        </a:rPr>
                        <a:t>　</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システム運用経費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民間</a:t>
                      </a:r>
                      <a:r>
                        <a:rPr lang="ja-JP" altLang="en-US" sz="1000" b="0" i="0" u="none" strike="noStrike" dirty="0" smtClean="0">
                          <a:solidFill>
                            <a:srgbClr val="000000"/>
                          </a:solidFill>
                          <a:latin typeface="Meiryo UI" pitchFamily="50" charset="-128"/>
                          <a:ea typeface="Meiryo UI" pitchFamily="50" charset="-128"/>
                          <a:cs typeface="Meiryo UI" pitchFamily="50" charset="-128"/>
                        </a:rPr>
                        <a:t>ビル賃借料</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6272">
                <a:tc gridSpan="3">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設置コスト</a:t>
                      </a:r>
                      <a:r>
                        <a:rPr lang="en-US" altLang="ja-JP" sz="1000" b="0" i="0" u="none" strike="noStrike" dirty="0" smtClean="0">
                          <a:solidFill>
                            <a:srgbClr val="000000"/>
                          </a:solidFill>
                          <a:latin typeface="Meiryo UI" pitchFamily="50" charset="-128"/>
                          <a:ea typeface="Meiryo UI" pitchFamily="50" charset="-128"/>
                          <a:cs typeface="Meiryo UI" pitchFamily="50" charset="-128"/>
                        </a:rPr>
                        <a:t>D</a:t>
                      </a:r>
                      <a:r>
                        <a:rPr lang="ja-JP" altLang="en-US" sz="1000" b="0" i="0" u="none" strike="noStrike" dirty="0">
                          <a:solidFill>
                            <a:srgbClr val="000000"/>
                          </a:solidFill>
                          <a:latin typeface="Meiryo UI" pitchFamily="50" charset="-128"/>
                          <a:ea typeface="Meiryo UI" pitchFamily="50" charset="-128"/>
                          <a:cs typeface="Meiryo UI" pitchFamily="50" charset="-128"/>
                        </a:rPr>
                        <a:t>　計</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6DDE8"/>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5"/>
                  </a:ext>
                </a:extLst>
              </a:tr>
            </a:tbl>
          </a:graphicData>
        </a:graphic>
      </p:graphicFrame>
      <p:sp>
        <p:nvSpPr>
          <p:cNvPr id="12" name="正方形/長方形 27"/>
          <p:cNvSpPr>
            <a:spLocks noChangeArrowheads="1"/>
          </p:cNvSpPr>
          <p:nvPr/>
        </p:nvSpPr>
        <p:spPr bwMode="auto">
          <a:xfrm>
            <a:off x="8873087" y="66044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３１</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49290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27"/>
          <p:cNvGraphicFramePr>
            <a:graphicFrameLocks noGrp="1"/>
          </p:cNvGraphicFramePr>
          <p:nvPr>
            <p:extLst>
              <p:ext uri="{D42A27DB-BD31-4B8C-83A1-F6EECF244321}">
                <p14:modId xmlns:p14="http://schemas.microsoft.com/office/powerpoint/2010/main" val="4205198382"/>
              </p:ext>
            </p:extLst>
          </p:nvPr>
        </p:nvGraphicFramePr>
        <p:xfrm>
          <a:off x="272489" y="1809192"/>
          <a:ext cx="9361034" cy="809652"/>
        </p:xfrm>
        <a:graphic>
          <a:graphicData uri="http://schemas.openxmlformats.org/drawingml/2006/table">
            <a:tbl>
              <a:tblPr/>
              <a:tblGrid>
                <a:gridCol w="546964">
                  <a:extLst>
                    <a:ext uri="{9D8B030D-6E8A-4147-A177-3AD203B41FA5}">
                      <a16:colId xmlns:a16="http://schemas.microsoft.com/office/drawing/2014/main" val="20000"/>
                    </a:ext>
                  </a:extLst>
                </a:gridCol>
                <a:gridCol w="520302">
                  <a:extLst>
                    <a:ext uri="{9D8B030D-6E8A-4147-A177-3AD203B41FA5}">
                      <a16:colId xmlns:a16="http://schemas.microsoft.com/office/drawing/2014/main" val="20005"/>
                    </a:ext>
                  </a:extLst>
                </a:gridCol>
                <a:gridCol w="615636">
                  <a:extLst>
                    <a:ext uri="{9D8B030D-6E8A-4147-A177-3AD203B41FA5}">
                      <a16:colId xmlns:a16="http://schemas.microsoft.com/office/drawing/2014/main" val="20009"/>
                    </a:ext>
                  </a:extLst>
                </a:gridCol>
                <a:gridCol w="548438">
                  <a:extLst>
                    <a:ext uri="{9D8B030D-6E8A-4147-A177-3AD203B41FA5}">
                      <a16:colId xmlns:a16="http://schemas.microsoft.com/office/drawing/2014/main" val="20010"/>
                    </a:ext>
                  </a:extLst>
                </a:gridCol>
                <a:gridCol w="548438">
                  <a:extLst>
                    <a:ext uri="{9D8B030D-6E8A-4147-A177-3AD203B41FA5}">
                      <a16:colId xmlns:a16="http://schemas.microsoft.com/office/drawing/2014/main" val="20011"/>
                    </a:ext>
                  </a:extLst>
                </a:gridCol>
                <a:gridCol w="548438">
                  <a:extLst>
                    <a:ext uri="{9D8B030D-6E8A-4147-A177-3AD203B41FA5}">
                      <a16:colId xmlns:a16="http://schemas.microsoft.com/office/drawing/2014/main" val="20012"/>
                    </a:ext>
                  </a:extLst>
                </a:gridCol>
                <a:gridCol w="548438">
                  <a:extLst>
                    <a:ext uri="{9D8B030D-6E8A-4147-A177-3AD203B41FA5}">
                      <a16:colId xmlns:a16="http://schemas.microsoft.com/office/drawing/2014/main" val="20013"/>
                    </a:ext>
                  </a:extLst>
                </a:gridCol>
                <a:gridCol w="548438">
                  <a:extLst>
                    <a:ext uri="{9D8B030D-6E8A-4147-A177-3AD203B41FA5}">
                      <a16:colId xmlns:a16="http://schemas.microsoft.com/office/drawing/2014/main" val="20014"/>
                    </a:ext>
                  </a:extLst>
                </a:gridCol>
                <a:gridCol w="548438">
                  <a:extLst>
                    <a:ext uri="{9D8B030D-6E8A-4147-A177-3AD203B41FA5}">
                      <a16:colId xmlns:a16="http://schemas.microsoft.com/office/drawing/2014/main" val="20015"/>
                    </a:ext>
                  </a:extLst>
                </a:gridCol>
                <a:gridCol w="548438">
                  <a:extLst>
                    <a:ext uri="{9D8B030D-6E8A-4147-A177-3AD203B41FA5}">
                      <a16:colId xmlns:a16="http://schemas.microsoft.com/office/drawing/2014/main" val="20016"/>
                    </a:ext>
                  </a:extLst>
                </a:gridCol>
                <a:gridCol w="548438">
                  <a:extLst>
                    <a:ext uri="{9D8B030D-6E8A-4147-A177-3AD203B41FA5}">
                      <a16:colId xmlns:a16="http://schemas.microsoft.com/office/drawing/2014/main" val="3844892194"/>
                    </a:ext>
                  </a:extLst>
                </a:gridCol>
                <a:gridCol w="548438">
                  <a:extLst>
                    <a:ext uri="{9D8B030D-6E8A-4147-A177-3AD203B41FA5}">
                      <a16:colId xmlns:a16="http://schemas.microsoft.com/office/drawing/2014/main" val="1898353992"/>
                    </a:ext>
                  </a:extLst>
                </a:gridCol>
                <a:gridCol w="548438">
                  <a:extLst>
                    <a:ext uri="{9D8B030D-6E8A-4147-A177-3AD203B41FA5}">
                      <a16:colId xmlns:a16="http://schemas.microsoft.com/office/drawing/2014/main" val="2510463628"/>
                    </a:ext>
                  </a:extLst>
                </a:gridCol>
                <a:gridCol w="548438">
                  <a:extLst>
                    <a:ext uri="{9D8B030D-6E8A-4147-A177-3AD203B41FA5}">
                      <a16:colId xmlns:a16="http://schemas.microsoft.com/office/drawing/2014/main" val="20017"/>
                    </a:ext>
                  </a:extLst>
                </a:gridCol>
                <a:gridCol w="548438">
                  <a:extLst>
                    <a:ext uri="{9D8B030D-6E8A-4147-A177-3AD203B41FA5}">
                      <a16:colId xmlns:a16="http://schemas.microsoft.com/office/drawing/2014/main" val="20018"/>
                    </a:ext>
                  </a:extLst>
                </a:gridCol>
                <a:gridCol w="548438">
                  <a:extLst>
                    <a:ext uri="{9D8B030D-6E8A-4147-A177-3AD203B41FA5}">
                      <a16:colId xmlns:a16="http://schemas.microsoft.com/office/drawing/2014/main" val="20019"/>
                    </a:ext>
                  </a:extLst>
                </a:gridCol>
                <a:gridCol w="548438">
                  <a:extLst>
                    <a:ext uri="{9D8B030D-6E8A-4147-A177-3AD203B41FA5}">
                      <a16:colId xmlns:a16="http://schemas.microsoft.com/office/drawing/2014/main" val="20020"/>
                    </a:ext>
                  </a:extLst>
                </a:gridCol>
              </a:tblGrid>
              <a:tr h="269884">
                <a:tc>
                  <a:txBody>
                    <a:bodyPr/>
                    <a:lstStyle/>
                    <a:p>
                      <a:pPr algn="l" fontAlgn="ctr"/>
                      <a:endParaRPr lang="ja-JP" altLang="en-US" sz="1050" b="0" i="0" u="none" strike="noStrike" dirty="0">
                        <a:solidFill>
                          <a:srgbClr val="FF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050" b="0" u="none" dirty="0">
                        <a:solidFill>
                          <a:srgbClr val="FF0000"/>
                        </a:solidFill>
                      </a:endParaRPr>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ct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9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latin typeface="Meiryo UI" pitchFamily="50" charset="-128"/>
                          <a:ea typeface="Meiryo UI" pitchFamily="50" charset="-128"/>
                          <a:cs typeface="Meiryo UI" pitchFamily="50" charset="-128"/>
                        </a:rPr>
                        <a:t>（億円）</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9884">
                <a:tc gridSpan="2">
                  <a:txBody>
                    <a:bodyPr/>
                    <a:lstStyle/>
                    <a:p>
                      <a:pPr algn="ctr" fontAlgn="ctr"/>
                      <a:r>
                        <a:rPr lang="ja-JP" altLang="en-US" sz="1050" b="0" i="0" u="none" strike="noStrike" dirty="0">
                          <a:ln>
                            <a:solidFill>
                              <a:schemeClr val="bg1"/>
                            </a:solidFill>
                          </a:ln>
                          <a:solidFill>
                            <a:srgbClr val="FF0000"/>
                          </a:solidFill>
                          <a:latin typeface="Meiryo UI" pitchFamily="50" charset="-128"/>
                          <a:ea typeface="Meiryo UI" pitchFamily="50" charset="-128"/>
                          <a:cs typeface="Meiryo UI" pitchFamily="50" charset="-128"/>
                        </a:rPr>
                        <a:t>　</a:t>
                      </a:r>
                    </a:p>
                  </a:txBody>
                  <a:tcPr marL="0" marR="0" marT="0" marB="0" anchor="ct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7</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8</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9</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10</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11</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12</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13</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14</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18</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19</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20</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21</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69884">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0" u="none" dirty="0" smtClean="0">
                          <a:solidFill>
                            <a:schemeClr val="tx1"/>
                          </a:solidFill>
                          <a:latin typeface="Meiryo UI" panose="020B0604030504040204" pitchFamily="50" charset="-128"/>
                          <a:ea typeface="Meiryo UI" panose="020B0604030504040204" pitchFamily="50" charset="-128"/>
                          <a:cs typeface="Meiryo UI" pitchFamily="50" charset="-128"/>
                        </a:rPr>
                        <a:t>計</a:t>
                      </a:r>
                      <a:r>
                        <a:rPr kumimoji="1" lang="en-US" altLang="ja-JP" sz="800" b="0" u="none" baseline="0" dirty="0" smtClean="0">
                          <a:solidFill>
                            <a:schemeClr val="tx1"/>
                          </a:solidFill>
                          <a:latin typeface="Meiryo UI" panose="020B0604030504040204" pitchFamily="50" charset="-128"/>
                          <a:ea typeface="Meiryo UI" panose="020B0604030504040204" pitchFamily="50" charset="-128"/>
                          <a:cs typeface="Meiryo UI" pitchFamily="50" charset="-128"/>
                        </a:rPr>
                        <a:t>E</a:t>
                      </a:r>
                      <a:r>
                        <a:rPr kumimoji="1" lang="en-US" altLang="ja-JP" sz="800" b="0" u="none" dirty="0" smtClean="0">
                          <a:solidFill>
                            <a:schemeClr val="tx1"/>
                          </a:solidFill>
                          <a:latin typeface="Meiryo UI" panose="020B0604030504040204" pitchFamily="50" charset="-128"/>
                          <a:ea typeface="Meiryo UI" panose="020B0604030504040204" pitchFamily="50" charset="-128"/>
                          <a:cs typeface="Meiryo UI" pitchFamily="50" charset="-128"/>
                        </a:rPr>
                        <a:t>=A+B+C+D</a:t>
                      </a:r>
                      <a:endParaRPr kumimoji="1" lang="ja-JP" altLang="en-US" sz="800" b="0" u="none" dirty="0" smtClean="0">
                        <a:solidFill>
                          <a:schemeClr val="tx1"/>
                        </a:solidFill>
                        <a:latin typeface="Meiryo UI" panose="020B0604030504040204" pitchFamily="50" charset="-128"/>
                        <a:ea typeface="Meiryo UI" panose="020B0604030504040204"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r"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39000" marR="396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36</a:t>
                      </a: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sp>
        <p:nvSpPr>
          <p:cNvPr id="23" name="正方形/長方形 22"/>
          <p:cNvSpPr/>
          <p:nvPr/>
        </p:nvSpPr>
        <p:spPr>
          <a:xfrm>
            <a:off x="0" y="-9362"/>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2000" b="1" dirty="0" smtClean="0">
                <a:solidFill>
                  <a:schemeClr val="tx1"/>
                </a:solidFill>
                <a:latin typeface="Meiryo UI" pitchFamily="50" charset="-128"/>
                <a:ea typeface="Meiryo UI" pitchFamily="50" charset="-128"/>
                <a:cs typeface="Meiryo UI" pitchFamily="50" charset="-128"/>
              </a:rPr>
              <a:t>３　参考資料</a:t>
            </a:r>
            <a:r>
              <a:rPr lang="ja-JP" altLang="en-US" sz="2000" b="1" dirty="0">
                <a:solidFill>
                  <a:schemeClr val="tx1"/>
                </a:solidFill>
                <a:latin typeface="Meiryo UI" pitchFamily="50" charset="-128"/>
                <a:ea typeface="Meiryo UI" pitchFamily="50" charset="-128"/>
                <a:cs typeface="Meiryo UI" pitchFamily="50" charset="-128"/>
              </a:rPr>
              <a:t>　</a:t>
            </a:r>
            <a:r>
              <a:rPr lang="ja-JP" altLang="en-US" sz="2000" b="1" dirty="0" smtClean="0">
                <a:solidFill>
                  <a:schemeClr val="tx1"/>
                </a:solidFill>
                <a:latin typeface="Meiryo UI" pitchFamily="50" charset="-128"/>
                <a:ea typeface="Meiryo UI" pitchFamily="50" charset="-128"/>
                <a:cs typeface="Meiryo UI" pitchFamily="50" charset="-128"/>
              </a:rPr>
              <a:t>（６）大阪府の財政収支</a:t>
            </a:r>
            <a:endParaRPr lang="ja-JP" altLang="en-US" sz="2000" b="1" dirty="0">
              <a:latin typeface="Meiryo UI" pitchFamily="50" charset="-128"/>
              <a:ea typeface="Meiryo UI" pitchFamily="50" charset="-128"/>
              <a:cs typeface="Meiryo UI" pitchFamily="50" charset="-128"/>
            </a:endParaRPr>
          </a:p>
        </p:txBody>
      </p:sp>
      <p:sp>
        <p:nvSpPr>
          <p:cNvPr id="27" name="正方形/長方形 26"/>
          <p:cNvSpPr/>
          <p:nvPr/>
        </p:nvSpPr>
        <p:spPr>
          <a:xfrm>
            <a:off x="216327" y="1715362"/>
            <a:ext cx="4382931" cy="307777"/>
          </a:xfrm>
          <a:prstGeom prst="rect">
            <a:avLst/>
          </a:prstGeom>
        </p:spPr>
        <p:txBody>
          <a:bodyPr wrap="none">
            <a:spAutoFit/>
          </a:bodyPr>
          <a:lstStyle/>
          <a:p>
            <a:r>
              <a:rPr lang="ja-JP" altLang="en-US" sz="1400" b="1"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財政</a:t>
            </a:r>
            <a:r>
              <a:rPr lang="ja-JP" altLang="en-US" sz="1400" dirty="0">
                <a:latin typeface="Meiryo UI" pitchFamily="50" charset="-128"/>
                <a:ea typeface="Meiryo UI" pitchFamily="50" charset="-128"/>
                <a:cs typeface="Meiryo UI" pitchFamily="50" charset="-128"/>
              </a:rPr>
              <a:t>シミュレーションによる大阪府の</a:t>
            </a:r>
            <a:r>
              <a:rPr lang="ja-JP" altLang="en-US" sz="1400" dirty="0" smtClean="0">
                <a:latin typeface="Meiryo UI" pitchFamily="50" charset="-128"/>
                <a:ea typeface="Meiryo UI" pitchFamily="50" charset="-128"/>
                <a:cs typeface="Meiryo UI" pitchFamily="50" charset="-128"/>
              </a:rPr>
              <a:t>収支</a:t>
            </a:r>
            <a:r>
              <a:rPr lang="ja-JP" altLang="en-US" sz="1400" b="1" dirty="0" smtClean="0">
                <a:latin typeface="Meiryo UI" pitchFamily="50" charset="-128"/>
                <a:ea typeface="Meiryo UI" pitchFamily="50" charset="-128"/>
                <a:cs typeface="Meiryo UI" pitchFamily="50" charset="-128"/>
              </a:rPr>
              <a:t>　　</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財</a:t>
            </a:r>
            <a:r>
              <a:rPr lang="ja-JP" altLang="en-US" sz="900" dirty="0">
                <a:latin typeface="Meiryo UI" pitchFamily="50" charset="-128"/>
                <a:ea typeface="Meiryo UI" pitchFamily="50" charset="-128"/>
                <a:cs typeface="Meiryo UI" pitchFamily="50" charset="-128"/>
              </a:rPr>
              <a:t>シ</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１６参照</a:t>
            </a:r>
            <a:r>
              <a:rPr lang="en-US" altLang="ja-JP"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
        <p:nvSpPr>
          <p:cNvPr id="12" name="正方形/長方形 11"/>
          <p:cNvSpPr/>
          <p:nvPr/>
        </p:nvSpPr>
        <p:spPr>
          <a:xfrm>
            <a:off x="128463" y="1367065"/>
            <a:ext cx="9622663" cy="1773903"/>
          </a:xfrm>
          <a:prstGeom prst="rect">
            <a:avLst/>
          </a:prstGeom>
          <a:noFill/>
          <a:ln w="63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a:spLocks noChangeArrowheads="1"/>
          </p:cNvSpPr>
          <p:nvPr/>
        </p:nvSpPr>
        <p:spPr bwMode="auto">
          <a:xfrm>
            <a:off x="8874125" y="9769"/>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３２</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 name="二等辺三角形 1"/>
          <p:cNvSpPr/>
          <p:nvPr/>
        </p:nvSpPr>
        <p:spPr>
          <a:xfrm>
            <a:off x="4088904" y="3470862"/>
            <a:ext cx="1800000" cy="36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446513" y="3902870"/>
            <a:ext cx="9304613" cy="2232248"/>
            <a:chOff x="446165" y="3074014"/>
            <a:chExt cx="9196663" cy="1829382"/>
          </a:xfrm>
        </p:grpSpPr>
        <p:sp>
          <p:nvSpPr>
            <p:cNvPr id="19" name="角丸四角形 18">
              <a:extLst>
                <a:ext uri="{FF2B5EF4-FFF2-40B4-BE49-F238E27FC236}">
                  <a16:creationId xmlns:a16="http://schemas.microsoft.com/office/drawing/2014/main" id="{2B42484F-CDD7-49BD-9EF6-668510D222E4}"/>
                </a:ext>
              </a:extLst>
            </p:cNvPr>
            <p:cNvSpPr/>
            <p:nvPr/>
          </p:nvSpPr>
          <p:spPr>
            <a:xfrm>
              <a:off x="748437" y="3181912"/>
              <a:ext cx="8894391" cy="1301972"/>
            </a:xfrm>
            <a:prstGeom prst="roundRect">
              <a:avLst>
                <a:gd name="adj" fmla="val 7528"/>
              </a:avLst>
            </a:prstGeom>
          </p:spPr>
          <p:style>
            <a:lnRef idx="0">
              <a:schemeClr val="accent5"/>
            </a:lnRef>
            <a:fillRef idx="3">
              <a:schemeClr val="accent5"/>
            </a:fillRef>
            <a:effectRef idx="3">
              <a:schemeClr val="accent5"/>
            </a:effectRef>
            <a:fontRef idx="minor">
              <a:schemeClr val="lt1"/>
            </a:fontRef>
          </p:style>
          <p:txBody>
            <a:bodyPr wrap="square" rtlCol="0" anchor="t">
              <a:noAutofit/>
            </a:bodyPr>
            <a:lstStyle/>
            <a:p>
              <a:pPr marL="444500" indent="-2857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rPr>
                <a:t>現在大阪市が担っている役割のうち、大阪府が担うこととなるものは、</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事務分担に応じて配分された財源</a:t>
              </a:r>
              <a:r>
                <a:rPr lang="ja-JP" altLang="en-US" sz="1400" dirty="0">
                  <a:latin typeface="Meiryo UI" panose="020B0604030504040204" pitchFamily="50" charset="-128"/>
                  <a:ea typeface="Meiryo UI" panose="020B0604030504040204" pitchFamily="50" charset="-128"/>
                </a:rPr>
                <a:t>と自主財源をマネジメントしながら</a:t>
              </a:r>
              <a:r>
                <a:rPr lang="ja-JP" altLang="en-US" sz="1400" dirty="0" smtClean="0">
                  <a:latin typeface="Meiryo UI" panose="020B0604030504040204" pitchFamily="50" charset="-128"/>
                  <a:ea typeface="Meiryo UI" panose="020B0604030504040204" pitchFamily="50" charset="-128"/>
                </a:rPr>
                <a:t>対応</a:t>
              </a:r>
              <a:endParaRPr lang="en-US" altLang="ja-JP" sz="1400" dirty="0" smtClean="0">
                <a:latin typeface="Meiryo UI" panose="020B0604030504040204" pitchFamily="50" charset="-128"/>
                <a:ea typeface="Meiryo UI" panose="020B0604030504040204" pitchFamily="50" charset="-128"/>
              </a:endParaRPr>
            </a:p>
          </p:txBody>
        </p:sp>
        <p:sp>
          <p:nvSpPr>
            <p:cNvPr id="20" name="角丸四角形 19">
              <a:extLst>
                <a:ext uri="{FF2B5EF4-FFF2-40B4-BE49-F238E27FC236}">
                  <a16:creationId xmlns:a16="http://schemas.microsoft.com/office/drawing/2014/main" id="{2B42484F-CDD7-49BD-9EF6-668510D222E4}"/>
                </a:ext>
              </a:extLst>
            </p:cNvPr>
            <p:cNvSpPr/>
            <p:nvPr/>
          </p:nvSpPr>
          <p:spPr>
            <a:xfrm>
              <a:off x="769500" y="4576517"/>
              <a:ext cx="8873328" cy="302400"/>
            </a:xfrm>
            <a:prstGeom prst="roundRect">
              <a:avLst>
                <a:gd name="adj" fmla="val 7528"/>
              </a:avLst>
            </a:prstGeom>
          </p:spPr>
          <p:style>
            <a:lnRef idx="0">
              <a:schemeClr val="accent5"/>
            </a:lnRef>
            <a:fillRef idx="3">
              <a:schemeClr val="accent5"/>
            </a:fillRef>
            <a:effectRef idx="3">
              <a:schemeClr val="accent5"/>
            </a:effectRef>
            <a:fontRef idx="minor">
              <a:schemeClr val="lt1"/>
            </a:fontRef>
          </p:style>
          <p:txBody>
            <a:bodyPr wrap="square" rtlCol="0" anchor="t">
              <a:noAutofit/>
            </a:bodyPr>
            <a:lstStyle/>
            <a:p>
              <a:pPr marL="444500" indent="-2857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rPr>
                <a:t>現在</a:t>
              </a:r>
              <a:r>
                <a:rPr lang="ja-JP" altLang="en-US" sz="1400" dirty="0">
                  <a:latin typeface="Meiryo UI" panose="020B0604030504040204" pitchFamily="50" charset="-128"/>
                  <a:ea typeface="Meiryo UI" panose="020B0604030504040204" pitchFamily="50" charset="-128"/>
                </a:rPr>
                <a:t>大阪府</a:t>
              </a:r>
              <a:r>
                <a:rPr lang="ja-JP" altLang="en-US" sz="1400" dirty="0" smtClean="0">
                  <a:latin typeface="Meiryo UI" panose="020B0604030504040204" pitchFamily="50" charset="-128"/>
                  <a:ea typeface="Meiryo UI" panose="020B0604030504040204" pitchFamily="50" charset="-128"/>
                </a:rPr>
                <a:t>が担っている役割は、従来の府税等をマネジメントしながら対応</a:t>
              </a:r>
              <a:endParaRPr lang="en-US" altLang="ja-JP" sz="1400" dirty="0" smtClean="0">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360506" y="3720881"/>
              <a:ext cx="7560840" cy="767239"/>
              <a:chOff x="1426394" y="3680793"/>
              <a:chExt cx="7560840" cy="767239"/>
            </a:xfrm>
          </p:grpSpPr>
          <p:sp>
            <p:nvSpPr>
              <p:cNvPr id="31" name="角丸四角形 30">
                <a:extLst>
                  <a:ext uri="{FF2B5EF4-FFF2-40B4-BE49-F238E27FC236}">
                    <a16:creationId xmlns:a16="http://schemas.microsoft.com/office/drawing/2014/main" id="{2B42484F-CDD7-49BD-9EF6-668510D222E4}"/>
                  </a:ext>
                </a:extLst>
              </p:cNvPr>
              <p:cNvSpPr/>
              <p:nvPr/>
            </p:nvSpPr>
            <p:spPr>
              <a:xfrm>
                <a:off x="1468518" y="3714855"/>
                <a:ext cx="7518716" cy="671334"/>
              </a:xfrm>
              <a:prstGeom prst="roundRect">
                <a:avLst>
                  <a:gd name="adj" fmla="val 7528"/>
                </a:avLst>
              </a:prstGeom>
              <a:solidFill>
                <a:schemeClr val="bg1"/>
              </a:solidFill>
            </p:spPr>
            <p:style>
              <a:lnRef idx="0">
                <a:schemeClr val="accent5"/>
              </a:lnRef>
              <a:fillRef idx="3">
                <a:schemeClr val="accent5"/>
              </a:fillRef>
              <a:effectRef idx="3">
                <a:schemeClr val="accent5"/>
              </a:effectRef>
              <a:fontRef idx="minor">
                <a:schemeClr val="lt1"/>
              </a:fontRef>
            </p:style>
            <p:txBody>
              <a:bodyPr wrap="square" rtlCol="0" anchor="t">
                <a:spAutoFit/>
              </a:bodyPr>
              <a:lstStyle/>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32" name="角丸四角形 31">
                <a:extLst>
                  <a:ext uri="{FF2B5EF4-FFF2-40B4-BE49-F238E27FC236}">
                    <a16:creationId xmlns:a16="http://schemas.microsoft.com/office/drawing/2014/main" id="{2B42484F-CDD7-49BD-9EF6-668510D222E4}"/>
                  </a:ext>
                </a:extLst>
              </p:cNvPr>
              <p:cNvSpPr/>
              <p:nvPr/>
            </p:nvSpPr>
            <p:spPr>
              <a:xfrm>
                <a:off x="1426394" y="3680793"/>
                <a:ext cx="7560840" cy="767239"/>
              </a:xfrm>
              <a:prstGeom prst="roundRect">
                <a:avLst>
                  <a:gd name="adj" fmla="val 7528"/>
                </a:avLst>
              </a:prstGeom>
              <a:noFill/>
            </p:spPr>
            <p:style>
              <a:lnRef idx="0">
                <a:schemeClr val="accent5"/>
              </a:lnRef>
              <a:fillRef idx="3">
                <a:schemeClr val="accent5"/>
              </a:fillRef>
              <a:effectRef idx="3">
                <a:schemeClr val="accent5"/>
              </a:effectRef>
              <a:fontRef idx="minor">
                <a:schemeClr val="lt1"/>
              </a:fontRef>
            </p:style>
            <p:txBody>
              <a:bodyPr wrap="square" rtlCol="0" anchor="t">
                <a:spAutoFit/>
              </a:bodyPr>
              <a:lstStyle/>
              <a:p>
                <a:pPr marL="285750" indent="-285750">
                  <a:buFont typeface="Wingdings" panose="05000000000000000000" pitchFamily="2" charset="2"/>
                  <a:buChar char="Ø"/>
                </a:pPr>
                <a:r>
                  <a:rPr lang="ja-JP" altLang="en-US" sz="1400" b="1" dirty="0" smtClean="0">
                    <a:solidFill>
                      <a:schemeClr val="tx1"/>
                    </a:solidFill>
                    <a:latin typeface="Meiryo UI" panose="020B0604030504040204" pitchFamily="50" charset="-128"/>
                    <a:ea typeface="Meiryo UI" panose="020B0604030504040204" pitchFamily="50" charset="-128"/>
                  </a:rPr>
                  <a:t>財政調整の透明性を確保</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marL="538163" indent="-285750">
                  <a:buFont typeface="Arial" panose="020B0604020202020204" pitchFamily="34" charset="0"/>
                  <a:buChar char="•"/>
                </a:pPr>
                <a:r>
                  <a:rPr lang="ja-JP" altLang="en-US" sz="1400" dirty="0" smtClean="0">
                    <a:solidFill>
                      <a:schemeClr val="tx1"/>
                    </a:solidFill>
                    <a:latin typeface="Meiryo UI" panose="020B0604030504040204" pitchFamily="50" charset="-128"/>
                    <a:ea typeface="Meiryo UI" panose="020B0604030504040204" pitchFamily="50" charset="-128"/>
                  </a:rPr>
                  <a:t>財政調整制度における特別区と大阪府に係る経理は全て「財政調整特別会計」で行う</a:t>
                </a:r>
                <a:endParaRPr lang="en-US" altLang="ja-JP" sz="1400" dirty="0">
                  <a:solidFill>
                    <a:schemeClr val="tx1"/>
                  </a:solidFill>
                  <a:latin typeface="Meiryo UI" panose="020B0604030504040204" pitchFamily="50" charset="-128"/>
                  <a:ea typeface="Meiryo UI" panose="020B0604030504040204" pitchFamily="50" charset="-128"/>
                </a:endParaRPr>
              </a:p>
              <a:p>
                <a:pPr marL="538163" indent="-285750">
                  <a:buFont typeface="Arial" panose="020B0604020202020204" pitchFamily="34" charset="0"/>
                  <a:buChar char="•"/>
                </a:pPr>
                <a:r>
                  <a:rPr lang="ja-JP" altLang="en-US" sz="1400" dirty="0" smtClean="0">
                    <a:solidFill>
                      <a:schemeClr val="tx1"/>
                    </a:solidFill>
                    <a:latin typeface="Meiryo UI" pitchFamily="50" charset="-128"/>
                    <a:ea typeface="Meiryo UI" pitchFamily="50" charset="-128"/>
                    <a:cs typeface="Meiryo UI" pitchFamily="50" charset="-128"/>
                  </a:rPr>
                  <a:t>財政</a:t>
                </a:r>
                <a:r>
                  <a:rPr lang="ja-JP" altLang="en-US" sz="1400" dirty="0">
                    <a:solidFill>
                      <a:schemeClr val="tx1"/>
                    </a:solidFill>
                    <a:latin typeface="Meiryo UI" pitchFamily="50" charset="-128"/>
                    <a:ea typeface="Meiryo UI" pitchFamily="50" charset="-128"/>
                    <a:cs typeface="Meiryo UI" pitchFamily="50" charset="-128"/>
                  </a:rPr>
                  <a:t>調整制度の運用状況や大阪府に配分された財政調整財源の充当状況などを</a:t>
                </a:r>
                <a:r>
                  <a:rPr lang="ja-JP" altLang="en-US" sz="1400" dirty="0" smtClean="0">
                    <a:solidFill>
                      <a:schemeClr val="tx1"/>
                    </a:solidFill>
                    <a:latin typeface="Meiryo UI" pitchFamily="50" charset="-128"/>
                    <a:ea typeface="Meiryo UI" pitchFamily="50" charset="-128"/>
                    <a:cs typeface="Meiryo UI" pitchFamily="50" charset="-128"/>
                  </a:rPr>
                  <a:t>公表</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grpSp>
        <p:sp>
          <p:nvSpPr>
            <p:cNvPr id="25" name="AutoShape 161"/>
            <p:cNvSpPr>
              <a:spLocks noChangeArrowheads="1"/>
            </p:cNvSpPr>
            <p:nvPr/>
          </p:nvSpPr>
          <p:spPr bwMode="auto">
            <a:xfrm>
              <a:off x="446165" y="3074014"/>
              <a:ext cx="458339" cy="1829382"/>
            </a:xfrm>
            <a:prstGeom prst="roundRect">
              <a:avLst>
                <a:gd name="adj" fmla="val 18726"/>
              </a:avLst>
            </a:prstGeom>
            <a:ln>
              <a:headEnd/>
              <a:tailEnd/>
            </a:ln>
          </p:spPr>
          <p:style>
            <a:lnRef idx="0">
              <a:schemeClr val="accent1"/>
            </a:lnRef>
            <a:fillRef idx="3">
              <a:schemeClr val="accent1"/>
            </a:fillRef>
            <a:effectRef idx="3">
              <a:schemeClr val="accent1"/>
            </a:effectRef>
            <a:fontRef idx="minor">
              <a:schemeClr val="lt1"/>
            </a:fontRef>
          </p:style>
          <p:txBody>
            <a:bodyPr vert="eaVert" wrap="square" anchor="ctr">
              <a:spAutoFit/>
            </a:bodyPr>
            <a:lstStyle/>
            <a:p>
              <a:pPr algn="ctr"/>
              <a:r>
                <a:rPr lang="en-US" altLang="ja-JP" sz="1500" b="1" dirty="0" smtClean="0">
                  <a:latin typeface="Meiryo UI" panose="020B0604030504040204" pitchFamily="50" charset="-128"/>
                  <a:ea typeface="Meiryo UI" panose="020B0604030504040204" pitchFamily="50" charset="-128"/>
                  <a:cs typeface="Meiryo UI" pitchFamily="50" charset="-128"/>
                </a:rPr>
                <a:t>《 </a:t>
              </a:r>
              <a:r>
                <a:rPr lang="ja-JP" altLang="en-US" sz="1500" b="1" dirty="0" smtClean="0">
                  <a:latin typeface="Meiryo UI" panose="020B0604030504040204" pitchFamily="50" charset="-128"/>
                  <a:ea typeface="Meiryo UI" panose="020B0604030504040204" pitchFamily="50" charset="-128"/>
                  <a:cs typeface="Meiryo UI" pitchFamily="50" charset="-128"/>
                </a:rPr>
                <a:t>基本的な考え方 </a:t>
              </a:r>
              <a:r>
                <a:rPr lang="en-US" altLang="ja-JP" sz="1500" b="1" dirty="0" smtClean="0">
                  <a:latin typeface="Meiryo UI" panose="020B0604030504040204" pitchFamily="50" charset="-128"/>
                  <a:ea typeface="Meiryo UI" panose="020B0604030504040204" pitchFamily="50" charset="-128"/>
                  <a:cs typeface="Meiryo UI" pitchFamily="50" charset="-128"/>
                </a:rPr>
                <a:t>》</a:t>
              </a:r>
              <a:endParaRPr lang="ja-JP" altLang="en-US" sz="1500" b="1" dirty="0">
                <a:latin typeface="Meiryo UI" panose="020B0604030504040204" pitchFamily="50" charset="-128"/>
                <a:ea typeface="Meiryo UI" panose="020B0604030504040204" pitchFamily="50" charset="-128"/>
                <a:cs typeface="Meiryo UI" pitchFamily="50" charset="-128"/>
              </a:endParaRPr>
            </a:p>
          </p:txBody>
        </p:sp>
      </p:grpSp>
      <p:grpSp>
        <p:nvGrpSpPr>
          <p:cNvPr id="7" name="グループ化 6"/>
          <p:cNvGrpSpPr/>
          <p:nvPr/>
        </p:nvGrpSpPr>
        <p:grpSpPr>
          <a:xfrm>
            <a:off x="35827" y="1139610"/>
            <a:ext cx="3555782" cy="446603"/>
            <a:chOff x="131363" y="679670"/>
            <a:chExt cx="3555782" cy="446603"/>
          </a:xfrm>
        </p:grpSpPr>
        <p:sp>
          <p:nvSpPr>
            <p:cNvPr id="35" name="AutoShape 161"/>
            <p:cNvSpPr>
              <a:spLocks noChangeArrowheads="1"/>
            </p:cNvSpPr>
            <p:nvPr/>
          </p:nvSpPr>
          <p:spPr bwMode="auto">
            <a:xfrm>
              <a:off x="131363" y="731395"/>
              <a:ext cx="3555782" cy="334953"/>
            </a:xfrm>
            <a:prstGeom prst="roundRect">
              <a:avLst>
                <a:gd name="adj" fmla="val 42292"/>
              </a:avLst>
            </a:prstGeom>
            <a:solidFill>
              <a:srgbClr val="FFFF99"/>
            </a:solidFill>
            <a:ln w="9525">
              <a:solidFill>
                <a:srgbClr val="993300"/>
              </a:solidFill>
              <a:round/>
              <a:headEnd/>
              <a:tailEnd/>
            </a:ln>
          </p:spPr>
          <p:txBody>
            <a:bodyPr wrap="square" anchor="ctr">
              <a:spAutoFit/>
            </a:bodyPr>
            <a:lstStyle/>
            <a:p>
              <a:pPr algn="ctr"/>
              <a:endParaRPr lang="ja-JP" altLang="en-US" sz="1000" b="1" dirty="0">
                <a:latin typeface="Meiryo UI" panose="020B0604030504040204" pitchFamily="50" charset="-128"/>
                <a:ea typeface="Meiryo UI" panose="020B0604030504040204" pitchFamily="50" charset="-128"/>
                <a:cs typeface="Meiryo UI" pitchFamily="50" charset="-128"/>
              </a:endParaRPr>
            </a:p>
          </p:txBody>
        </p:sp>
        <p:sp>
          <p:nvSpPr>
            <p:cNvPr id="18" name="AutoShape 161"/>
            <p:cNvSpPr>
              <a:spLocks noChangeArrowheads="1"/>
            </p:cNvSpPr>
            <p:nvPr/>
          </p:nvSpPr>
          <p:spPr bwMode="auto">
            <a:xfrm>
              <a:off x="217892" y="679670"/>
              <a:ext cx="3469253" cy="446603"/>
            </a:xfrm>
            <a:prstGeom prst="roundRect">
              <a:avLst>
                <a:gd name="adj" fmla="val 42292"/>
              </a:avLst>
            </a:prstGeom>
            <a:noFill/>
            <a:ln w="9525">
              <a:noFill/>
              <a:round/>
              <a:headEnd/>
              <a:tailEnd/>
            </a:ln>
          </p:spPr>
          <p:txBody>
            <a:bodyPr wrap="none" anchor="ctr">
              <a:spAutoFit/>
            </a:bodyPr>
            <a:lstStyle/>
            <a:p>
              <a:pPr algn="ctr"/>
              <a:r>
                <a:rPr lang="ja-JP" altLang="en-US" sz="1600" b="1" dirty="0">
                  <a:latin typeface="Meiryo UI" panose="020B0604030504040204" pitchFamily="50" charset="-128"/>
                  <a:ea typeface="Meiryo UI" panose="020B0604030504040204" pitchFamily="50" charset="-128"/>
                  <a:cs typeface="Meiryo UI" pitchFamily="50" charset="-128"/>
                </a:rPr>
                <a:t>特別</a:t>
              </a:r>
              <a:r>
                <a:rPr lang="ja-JP" altLang="en-US" sz="1600" b="1" dirty="0" smtClean="0">
                  <a:latin typeface="Meiryo UI" panose="020B0604030504040204" pitchFamily="50" charset="-128"/>
                  <a:ea typeface="Meiryo UI" panose="020B0604030504040204" pitchFamily="50" charset="-128"/>
                  <a:cs typeface="Meiryo UI" pitchFamily="50" charset="-128"/>
                </a:rPr>
                <a:t>区設置後の財政調整に係る収支</a:t>
              </a:r>
              <a:endParaRPr lang="ja-JP" altLang="en-US" sz="1600" b="1" dirty="0">
                <a:latin typeface="Meiryo UI" panose="020B0604030504040204" pitchFamily="50" charset="-128"/>
                <a:ea typeface="Meiryo UI" panose="020B0604030504040204" pitchFamily="50" charset="-128"/>
                <a:cs typeface="Meiryo UI" pitchFamily="50" charset="-128"/>
              </a:endParaRPr>
            </a:p>
          </p:txBody>
        </p:sp>
      </p:grpSp>
      <p:sp>
        <p:nvSpPr>
          <p:cNvPr id="36" name="正方形/長方形 35"/>
          <p:cNvSpPr/>
          <p:nvPr/>
        </p:nvSpPr>
        <p:spPr bwMode="auto">
          <a:xfrm>
            <a:off x="146846" y="598597"/>
            <a:ext cx="9604280" cy="32463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indent="-285750" fontAlgn="auto">
              <a:spcBef>
                <a:spcPts val="0"/>
              </a:spcBef>
              <a:spcAft>
                <a:spcPts val="0"/>
              </a:spcAft>
              <a:buFont typeface="Wingdings" panose="05000000000000000000" pitchFamily="2" charset="2"/>
              <a:buChar char="l"/>
              <a:defRPr/>
            </a:pPr>
            <a:r>
              <a:rPr lang="ja-JP" altLang="en-US" sz="1200" dirty="0">
                <a:solidFill>
                  <a:schemeClr val="tx1"/>
                </a:solidFill>
                <a:latin typeface="Meiryo UI" pitchFamily="50" charset="-128"/>
                <a:ea typeface="Meiryo UI" pitchFamily="50" charset="-128"/>
                <a:cs typeface="Meiryo UI" pitchFamily="50" charset="-128"/>
              </a:rPr>
              <a:t>大阪府の財政</a:t>
            </a:r>
            <a:r>
              <a:rPr lang="ja-JP" altLang="en-US" sz="1200" dirty="0" smtClean="0">
                <a:solidFill>
                  <a:schemeClr val="tx1"/>
                </a:solidFill>
                <a:latin typeface="Meiryo UI" pitchFamily="50" charset="-128"/>
                <a:ea typeface="Meiryo UI" pitchFamily="50" charset="-128"/>
                <a:cs typeface="Meiryo UI" pitchFamily="50" charset="-128"/>
              </a:rPr>
              <a:t>収支は、「特別区設置後の財政調整に係る収支」と「</a:t>
            </a:r>
            <a:r>
              <a:rPr lang="ja-JP" altLang="en-US" sz="1200" dirty="0">
                <a:solidFill>
                  <a:schemeClr val="tx1"/>
                </a:solidFill>
                <a:latin typeface="Meiryo UI" pitchFamily="50" charset="-128"/>
                <a:ea typeface="Meiryo UI" pitchFamily="50" charset="-128"/>
                <a:cs typeface="Meiryo UI" pitchFamily="50" charset="-128"/>
              </a:rPr>
              <a:t>現在</a:t>
            </a:r>
            <a:r>
              <a:rPr lang="ja-JP" altLang="en-US" sz="1200" dirty="0" smtClean="0">
                <a:solidFill>
                  <a:schemeClr val="tx1"/>
                </a:solidFill>
                <a:latin typeface="Meiryo UI" pitchFamily="50" charset="-128"/>
                <a:ea typeface="Meiryo UI" pitchFamily="50" charset="-128"/>
                <a:cs typeface="Meiryo UI" pitchFamily="50" charset="-128"/>
              </a:rPr>
              <a:t>の大阪府に係る収支」との単純合計により、判断することはできない</a:t>
            </a:r>
            <a:endParaRPr lang="en-US" altLang="ja-JP" sz="12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51718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a:spLocks noChangeArrowheads="1"/>
          </p:cNvSpPr>
          <p:nvPr/>
        </p:nvSpPr>
        <p:spPr bwMode="auto">
          <a:xfrm>
            <a:off x="8881254" y="659539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３３</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3" name="正方形/長方形 22"/>
          <p:cNvSpPr/>
          <p:nvPr/>
        </p:nvSpPr>
        <p:spPr>
          <a:xfrm>
            <a:off x="221986" y="2618004"/>
            <a:ext cx="9519702" cy="3833376"/>
          </a:xfrm>
          <a:prstGeom prst="rect">
            <a:avLst/>
          </a:prstGeom>
          <a:noFill/>
          <a:ln w="635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29148" y="2698514"/>
            <a:ext cx="9172338" cy="307777"/>
          </a:xfrm>
          <a:prstGeom prst="rect">
            <a:avLst/>
          </a:prstGeom>
        </p:spPr>
        <p:txBody>
          <a:bodyPr wrap="square">
            <a:spAutoFit/>
          </a:bodyPr>
          <a:lstStyle/>
          <a:p>
            <a:r>
              <a:rPr lang="ja-JP" altLang="en-US" sz="1400" b="1" dirty="0" smtClean="0">
                <a:latin typeface="Meiryo UI" pitchFamily="50" charset="-128"/>
                <a:ea typeface="Meiryo UI" pitchFamily="50" charset="-128"/>
                <a:cs typeface="Meiryo UI" pitchFamily="50" charset="-128"/>
              </a:rPr>
              <a:t>（参考）令和２年度　大阪府行政経営の取組み（令和２年</a:t>
            </a:r>
            <a:r>
              <a:rPr lang="en-US" altLang="ja-JP" sz="1400" b="1" dirty="0" smtClean="0">
                <a:latin typeface="Meiryo UI" pitchFamily="50" charset="-128"/>
                <a:ea typeface="Meiryo UI" pitchFamily="50" charset="-128"/>
                <a:cs typeface="Meiryo UI" pitchFamily="50" charset="-128"/>
              </a:rPr>
              <a:t>2</a:t>
            </a:r>
            <a:r>
              <a:rPr lang="ja-JP" altLang="en-US" sz="1400" b="1" dirty="0" smtClean="0">
                <a:latin typeface="Meiryo UI" pitchFamily="50" charset="-128"/>
                <a:ea typeface="Meiryo UI" pitchFamily="50" charset="-128"/>
                <a:cs typeface="Meiryo UI" pitchFamily="50" charset="-128"/>
              </a:rPr>
              <a:t>月）（抜粋）</a:t>
            </a:r>
            <a:endParaRPr lang="en-US" altLang="ja-JP" sz="1400" b="1" dirty="0">
              <a:solidFill>
                <a:prstClr val="black"/>
              </a:solidFill>
              <a:latin typeface="+mn-ea"/>
            </a:endParaRPr>
          </a:p>
        </p:txBody>
      </p:sp>
      <p:sp>
        <p:nvSpPr>
          <p:cNvPr id="27" name="テキスト ボックス 26"/>
          <p:cNvSpPr txBox="1"/>
          <p:nvPr/>
        </p:nvSpPr>
        <p:spPr>
          <a:xfrm>
            <a:off x="488504" y="3115968"/>
            <a:ext cx="9245700" cy="3323987"/>
          </a:xfrm>
          <a:prstGeom prst="rect">
            <a:avLst/>
          </a:prstGeom>
          <a:noFill/>
        </p:spPr>
        <p:txBody>
          <a:bodyPr wrap="square" rtlCol="0">
            <a:spAutoFit/>
          </a:bodyPr>
          <a:lstStyle/>
          <a:p>
            <a:pPr marL="252000" indent="-457200">
              <a:lnSpc>
                <a:spcPts val="1800"/>
              </a:lnSpc>
            </a:pP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財政規律の確保</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p>
          <a:p>
            <a:pPr marL="252000" indent="-457200">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財政再建は道半ばであり、依然として厳しい財政状況が続く中、令和２年度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も多額の収支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不足が見込まれることから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、これまでの改革の取組みを継承しつつ、財政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運営基本条例に基づき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、将来世代に負担を先送りしないよう、健全で規律ある財政運営を行います。</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収支不足への対応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268288" indent="-17463">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具体的取組み編」に掲げる歳入確保や歳出の見直しについて検討・具体化をすすめるとともに、それでもなお収支不足額が生じる場合は、財政調整基金を機動的に活用したうえで、年度を通じた効果的・効率的な予算執行により対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していきます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減債</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基金</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積立不足</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額の計画的</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解消</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pPr marL="268288">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令和６年度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末までの減債基金の復元完了を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めざします（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ただし、税収の急激な落ち込み等不測の事態が生じた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場合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は、柔軟に対応します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減債基金積立不足額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（令和２年度末見込み）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1,053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（注）財政再建団体転落回避のため、平成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年度の間に、減債基金から合計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5,202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億円の借入れを実施したため、</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減債基金残高が積み立てておくべき額に比して不足）</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財政調整</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基金</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の確保</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268288">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財政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リスクの対応については、財政運営基本条例に基づく目標額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（令和９年度末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1,400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億円）の確保</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努めます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a:p>
            <a:pPr marL="252000" indent="-457200">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財政調整基金残高（令和２年度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末見込み）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1,043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7805475" y="6165304"/>
            <a:ext cx="1819729" cy="230832"/>
          </a:xfrm>
          <a:prstGeom prst="rect">
            <a:avLst/>
          </a:prstGeom>
        </p:spPr>
        <p:txBody>
          <a:bodyPr wrap="none">
            <a:spAutoFit/>
          </a:bodyPr>
          <a:lstStyle/>
          <a:p>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参考資料　財</a:t>
            </a:r>
            <a:r>
              <a:rPr lang="ja-JP" altLang="en-US" sz="900" dirty="0">
                <a:latin typeface="Meiryo UI" pitchFamily="50" charset="-128"/>
                <a:ea typeface="Meiryo UI" pitchFamily="50" charset="-128"/>
                <a:cs typeface="Meiryo UI" pitchFamily="50" charset="-128"/>
              </a:rPr>
              <a:t>シ</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３４</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３５参照</a:t>
            </a:r>
            <a:r>
              <a:rPr lang="en-US" altLang="ja-JP"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
        <p:nvSpPr>
          <p:cNvPr id="17" name="二等辺三角形 16"/>
          <p:cNvSpPr/>
          <p:nvPr/>
        </p:nvSpPr>
        <p:spPr>
          <a:xfrm flipV="1">
            <a:off x="3728864" y="1982304"/>
            <a:ext cx="2448272" cy="485305"/>
          </a:xfrm>
          <a:prstGeom prst="triangle">
            <a:avLst>
              <a:gd name="adj" fmla="val 4998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a:extLst>
              <a:ext uri="{FF2B5EF4-FFF2-40B4-BE49-F238E27FC236}">
                <a16:creationId xmlns:a16="http://schemas.microsoft.com/office/drawing/2014/main" id="{2B42484F-CDD7-49BD-9EF6-668510D222E4}"/>
              </a:ext>
            </a:extLst>
          </p:cNvPr>
          <p:cNvSpPr/>
          <p:nvPr/>
        </p:nvSpPr>
        <p:spPr>
          <a:xfrm>
            <a:off x="3296816" y="2003910"/>
            <a:ext cx="3240360" cy="351651"/>
          </a:xfrm>
          <a:prstGeom prst="roundRect">
            <a:avLst>
              <a:gd name="adj" fmla="val 7528"/>
            </a:avLst>
          </a:prstGeom>
          <a:noFill/>
          <a:ln>
            <a:noFill/>
          </a:ln>
        </p:spPr>
        <p:style>
          <a:lnRef idx="0">
            <a:schemeClr val="accent5"/>
          </a:lnRef>
          <a:fillRef idx="3">
            <a:schemeClr val="accent5"/>
          </a:fillRef>
          <a:effectRef idx="3">
            <a:schemeClr val="accent5"/>
          </a:effectRef>
          <a:fontRef idx="minor">
            <a:schemeClr val="lt1"/>
          </a:fontRef>
        </p:style>
        <p:txBody>
          <a:bodyPr wrap="square" rtlCol="0" anchor="t">
            <a:spAutoFit/>
          </a:bodyPr>
          <a:lstStyle/>
          <a:p>
            <a:pPr algn="ctr"/>
            <a:r>
              <a:rPr lang="ja-JP" altLang="en-US" sz="160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規律ある財政運営の取組みを継続</a:t>
            </a:r>
            <a:endParaRPr lang="ja-JP" altLang="en-US" sz="16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992552915"/>
              </p:ext>
            </p:extLst>
          </p:nvPr>
        </p:nvGraphicFramePr>
        <p:xfrm>
          <a:off x="445517" y="897842"/>
          <a:ext cx="8712960" cy="802966"/>
        </p:xfrm>
        <a:graphic>
          <a:graphicData uri="http://schemas.openxmlformats.org/drawingml/2006/table">
            <a:tbl>
              <a:tblPr/>
              <a:tblGrid>
                <a:gridCol w="580864">
                  <a:extLst>
                    <a:ext uri="{9D8B030D-6E8A-4147-A177-3AD203B41FA5}">
                      <a16:colId xmlns:a16="http://schemas.microsoft.com/office/drawing/2014/main" val="20000"/>
                    </a:ext>
                  </a:extLst>
                </a:gridCol>
                <a:gridCol w="580864">
                  <a:extLst>
                    <a:ext uri="{9D8B030D-6E8A-4147-A177-3AD203B41FA5}">
                      <a16:colId xmlns:a16="http://schemas.microsoft.com/office/drawing/2014/main" val="20005"/>
                    </a:ext>
                  </a:extLst>
                </a:gridCol>
                <a:gridCol w="580864">
                  <a:extLst>
                    <a:ext uri="{9D8B030D-6E8A-4147-A177-3AD203B41FA5}">
                      <a16:colId xmlns:a16="http://schemas.microsoft.com/office/drawing/2014/main" val="20009"/>
                    </a:ext>
                  </a:extLst>
                </a:gridCol>
                <a:gridCol w="580864">
                  <a:extLst>
                    <a:ext uri="{9D8B030D-6E8A-4147-A177-3AD203B41FA5}">
                      <a16:colId xmlns:a16="http://schemas.microsoft.com/office/drawing/2014/main" val="20010"/>
                    </a:ext>
                  </a:extLst>
                </a:gridCol>
                <a:gridCol w="580864">
                  <a:extLst>
                    <a:ext uri="{9D8B030D-6E8A-4147-A177-3AD203B41FA5}">
                      <a16:colId xmlns:a16="http://schemas.microsoft.com/office/drawing/2014/main" val="20011"/>
                    </a:ext>
                  </a:extLst>
                </a:gridCol>
                <a:gridCol w="580864">
                  <a:extLst>
                    <a:ext uri="{9D8B030D-6E8A-4147-A177-3AD203B41FA5}">
                      <a16:colId xmlns:a16="http://schemas.microsoft.com/office/drawing/2014/main" val="20012"/>
                    </a:ext>
                  </a:extLst>
                </a:gridCol>
                <a:gridCol w="580864">
                  <a:extLst>
                    <a:ext uri="{9D8B030D-6E8A-4147-A177-3AD203B41FA5}">
                      <a16:colId xmlns:a16="http://schemas.microsoft.com/office/drawing/2014/main" val="20013"/>
                    </a:ext>
                  </a:extLst>
                </a:gridCol>
                <a:gridCol w="580864">
                  <a:extLst>
                    <a:ext uri="{9D8B030D-6E8A-4147-A177-3AD203B41FA5}">
                      <a16:colId xmlns:a16="http://schemas.microsoft.com/office/drawing/2014/main" val="20014"/>
                    </a:ext>
                  </a:extLst>
                </a:gridCol>
                <a:gridCol w="580864">
                  <a:extLst>
                    <a:ext uri="{9D8B030D-6E8A-4147-A177-3AD203B41FA5}">
                      <a16:colId xmlns:a16="http://schemas.microsoft.com/office/drawing/2014/main" val="20015"/>
                    </a:ext>
                  </a:extLst>
                </a:gridCol>
                <a:gridCol w="580864">
                  <a:extLst>
                    <a:ext uri="{9D8B030D-6E8A-4147-A177-3AD203B41FA5}">
                      <a16:colId xmlns:a16="http://schemas.microsoft.com/office/drawing/2014/main" val="20016"/>
                    </a:ext>
                  </a:extLst>
                </a:gridCol>
                <a:gridCol w="580864">
                  <a:extLst>
                    <a:ext uri="{9D8B030D-6E8A-4147-A177-3AD203B41FA5}">
                      <a16:colId xmlns:a16="http://schemas.microsoft.com/office/drawing/2014/main" val="20017"/>
                    </a:ext>
                  </a:extLst>
                </a:gridCol>
                <a:gridCol w="580864">
                  <a:extLst>
                    <a:ext uri="{9D8B030D-6E8A-4147-A177-3AD203B41FA5}">
                      <a16:colId xmlns:a16="http://schemas.microsoft.com/office/drawing/2014/main" val="20018"/>
                    </a:ext>
                  </a:extLst>
                </a:gridCol>
                <a:gridCol w="580864">
                  <a:extLst>
                    <a:ext uri="{9D8B030D-6E8A-4147-A177-3AD203B41FA5}">
                      <a16:colId xmlns:a16="http://schemas.microsoft.com/office/drawing/2014/main" val="20019"/>
                    </a:ext>
                  </a:extLst>
                </a:gridCol>
                <a:gridCol w="580864">
                  <a:extLst>
                    <a:ext uri="{9D8B030D-6E8A-4147-A177-3AD203B41FA5}">
                      <a16:colId xmlns:a16="http://schemas.microsoft.com/office/drawing/2014/main" val="20020"/>
                    </a:ext>
                  </a:extLst>
                </a:gridCol>
                <a:gridCol w="580864">
                  <a:extLst>
                    <a:ext uri="{9D8B030D-6E8A-4147-A177-3AD203B41FA5}">
                      <a16:colId xmlns:a16="http://schemas.microsoft.com/office/drawing/2014/main" val="1283792176"/>
                    </a:ext>
                  </a:extLst>
                </a:gridCol>
              </a:tblGrid>
              <a:tr h="189475">
                <a:tc>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050" b="0" u="none" dirty="0"/>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9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latin typeface="Meiryo UI" pitchFamily="50" charset="-128"/>
                          <a:ea typeface="Meiryo UI" pitchFamily="50" charset="-128"/>
                          <a:cs typeface="Meiryo UI" pitchFamily="50" charset="-128"/>
                        </a:rPr>
                        <a:t>（億円）</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304245">
                <a:tc gridSpan="2">
                  <a:txBody>
                    <a:bodyPr/>
                    <a:lstStyle/>
                    <a:p>
                      <a:pPr algn="ctr" fontAlgn="ctr"/>
                      <a:r>
                        <a:rPr lang="ja-JP" altLang="en-US" sz="1050" b="0" i="0" u="none" strike="noStrike" dirty="0">
                          <a:ln>
                            <a:solidFill>
                              <a:schemeClr val="bg1"/>
                            </a:solidFill>
                          </a:ln>
                          <a:solidFill>
                            <a:srgbClr val="000000"/>
                          </a:solidFill>
                          <a:latin typeface="Meiryo UI" pitchFamily="50" charset="-128"/>
                          <a:ea typeface="Meiryo UI" pitchFamily="50" charset="-128"/>
                          <a:cs typeface="Meiryo UI" pitchFamily="50" charset="-128"/>
                        </a:rPr>
                        <a:t>　</a:t>
                      </a:r>
                    </a:p>
                  </a:txBody>
                  <a:tcPr marL="0" marR="0" marT="0" marB="0" anchor="ct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7</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8</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9</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10</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11</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12</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13</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14</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15</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16</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17</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18</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09246">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latin typeface="Meiryo UI" panose="020B0604030504040204" pitchFamily="50" charset="-128"/>
                          <a:ea typeface="Meiryo UI" panose="020B0604030504040204" pitchFamily="50" charset="-128"/>
                          <a:cs typeface="Meiryo UI" pitchFamily="50" charset="-128"/>
                        </a:rPr>
                        <a:t>収支不足額</a:t>
                      </a:r>
                      <a:endParaRPr lang="en-US" altLang="ja-JP" sz="1050" b="0" i="0" u="none" strike="noStrike" dirty="0" smtClean="0">
                        <a:solidFill>
                          <a:srgbClr val="000000"/>
                        </a:solidFill>
                        <a:latin typeface="Meiryo UI" panose="020B0604030504040204" pitchFamily="50" charset="-128"/>
                        <a:ea typeface="Meiryo UI" panose="020B0604030504040204"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39000" marR="396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470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550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270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520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510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500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920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320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270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210</a:t>
                      </a:r>
                      <a:endPar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220</a:t>
                      </a:r>
                      <a:endPar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1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190</a:t>
                      </a:r>
                      <a:endParaRPr kumimoji="1" lang="en-US" altLang="ja-JP" sz="11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 </a:t>
                      </a:r>
                      <a:r>
                        <a:rPr kumimoji="1" lang="en-US" altLang="ja-JP" sz="1100" b="0" i="0" u="none" strike="noStrike" kern="1200" cap="none" spc="0" normalizeH="0" baseline="0" noProof="0" dirty="0" smtClean="0">
                          <a:ln>
                            <a:noFill/>
                          </a:ln>
                          <a:solidFill>
                            <a:srgbClr val="000000"/>
                          </a:solidFill>
                          <a:effectLst/>
                          <a:uLnTx/>
                          <a:uFillTx/>
                          <a:latin typeface="ＭＳ Ｐゴシック" panose="020B0600070205080204" pitchFamily="50" charset="-128"/>
                          <a:ea typeface="+mn-ea"/>
                          <a:cs typeface="+mn-cs"/>
                        </a:rPr>
                        <a:t>210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正方形/長方形 10"/>
          <p:cNvSpPr/>
          <p:nvPr/>
        </p:nvSpPr>
        <p:spPr>
          <a:xfrm>
            <a:off x="128463" y="542631"/>
            <a:ext cx="9622663" cy="1302193"/>
          </a:xfrm>
          <a:prstGeom prst="rect">
            <a:avLst/>
          </a:prstGeom>
          <a:noFill/>
          <a:ln w="63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rot="10800000">
            <a:off x="4060076" y="102119"/>
            <a:ext cx="1800000" cy="36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35827" y="332656"/>
            <a:ext cx="2589388" cy="446603"/>
            <a:chOff x="131363" y="5114981"/>
            <a:chExt cx="2589388" cy="446603"/>
          </a:xfrm>
        </p:grpSpPr>
        <p:sp>
          <p:nvSpPr>
            <p:cNvPr id="15" name="AutoShape 161"/>
            <p:cNvSpPr>
              <a:spLocks noChangeArrowheads="1"/>
            </p:cNvSpPr>
            <p:nvPr/>
          </p:nvSpPr>
          <p:spPr bwMode="auto">
            <a:xfrm>
              <a:off x="131363" y="5156081"/>
              <a:ext cx="2589388" cy="334953"/>
            </a:xfrm>
            <a:prstGeom prst="roundRect">
              <a:avLst>
                <a:gd name="adj" fmla="val 42292"/>
              </a:avLst>
            </a:prstGeom>
            <a:solidFill>
              <a:srgbClr val="FFFF99"/>
            </a:solidFill>
            <a:ln w="9525">
              <a:solidFill>
                <a:srgbClr val="993300"/>
              </a:solidFill>
              <a:round/>
              <a:headEnd/>
              <a:tailEnd/>
            </a:ln>
          </p:spPr>
          <p:txBody>
            <a:bodyPr wrap="square" anchor="ctr">
              <a:spAutoFit/>
            </a:bodyPr>
            <a:lstStyle/>
            <a:p>
              <a:pPr algn="ctr"/>
              <a:endParaRPr lang="ja-JP" altLang="en-US" sz="1000" b="1" dirty="0">
                <a:latin typeface="Meiryo UI" panose="020B0604030504040204" pitchFamily="50" charset="-128"/>
                <a:ea typeface="Meiryo UI" panose="020B0604030504040204" pitchFamily="50" charset="-128"/>
                <a:cs typeface="Meiryo UI" pitchFamily="50" charset="-128"/>
              </a:endParaRPr>
            </a:p>
          </p:txBody>
        </p:sp>
        <p:sp>
          <p:nvSpPr>
            <p:cNvPr id="16" name="AutoShape 161"/>
            <p:cNvSpPr>
              <a:spLocks noChangeArrowheads="1"/>
            </p:cNvSpPr>
            <p:nvPr/>
          </p:nvSpPr>
          <p:spPr bwMode="auto">
            <a:xfrm>
              <a:off x="153462" y="5114981"/>
              <a:ext cx="2567289" cy="446603"/>
            </a:xfrm>
            <a:prstGeom prst="roundRect">
              <a:avLst>
                <a:gd name="adj" fmla="val 42292"/>
              </a:avLst>
            </a:prstGeom>
            <a:noFill/>
            <a:ln w="9525">
              <a:noFill/>
              <a:round/>
              <a:headEnd/>
              <a:tailEnd/>
            </a:ln>
          </p:spPr>
          <p:txBody>
            <a:bodyPr wrap="square" anchor="ctr">
              <a:spAutoFit/>
            </a:bodyPr>
            <a:lstStyle/>
            <a:p>
              <a:pPr algn="ctr"/>
              <a:r>
                <a:rPr lang="ja-JP" altLang="en-US" sz="1600" b="1" dirty="0" smtClean="0">
                  <a:latin typeface="Meiryo UI" panose="020B0604030504040204" pitchFamily="50" charset="-128"/>
                  <a:ea typeface="Meiryo UI" panose="020B0604030504040204" pitchFamily="50" charset="-128"/>
                  <a:cs typeface="Meiryo UI" pitchFamily="50" charset="-128"/>
                </a:rPr>
                <a:t>現在の大阪府に係る収支</a:t>
              </a:r>
              <a:endParaRPr lang="ja-JP" altLang="en-US" sz="1600" b="1" dirty="0">
                <a:latin typeface="Meiryo UI" panose="020B0604030504040204" pitchFamily="50" charset="-128"/>
                <a:ea typeface="Meiryo UI" panose="020B0604030504040204" pitchFamily="50" charset="-128"/>
                <a:cs typeface="Meiryo UI" pitchFamily="50" charset="-128"/>
              </a:endParaRPr>
            </a:p>
          </p:txBody>
        </p:sp>
      </p:grpSp>
      <p:sp>
        <p:nvSpPr>
          <p:cNvPr id="19" name="正方形/長方形 18"/>
          <p:cNvSpPr/>
          <p:nvPr/>
        </p:nvSpPr>
        <p:spPr>
          <a:xfrm>
            <a:off x="216326" y="813313"/>
            <a:ext cx="9426503" cy="307777"/>
          </a:xfrm>
          <a:prstGeom prst="rect">
            <a:avLst/>
          </a:prstGeom>
        </p:spPr>
        <p:txBody>
          <a:bodyPr wrap="square">
            <a:spAutoFit/>
          </a:bodyPr>
          <a:lstStyle/>
          <a:p>
            <a:r>
              <a:rPr lang="ja-JP" altLang="en-US" sz="1400" dirty="0" smtClean="0">
                <a:latin typeface="Meiryo UI" pitchFamily="50" charset="-128"/>
                <a:ea typeface="Meiryo UI" pitchFamily="50" charset="-128"/>
                <a:cs typeface="Meiryo UI" pitchFamily="50" charset="-128"/>
              </a:rPr>
              <a:t>◆　大阪府「</a:t>
            </a:r>
            <a:r>
              <a:rPr lang="ja-JP" altLang="en-US" sz="1400" dirty="0">
                <a:latin typeface="Meiryo UI" pitchFamily="50" charset="-128"/>
                <a:ea typeface="Meiryo UI" pitchFamily="50" charset="-128"/>
                <a:cs typeface="Meiryo UI" pitchFamily="50" charset="-128"/>
              </a:rPr>
              <a:t>財政状況に関する中長期試算</a:t>
            </a:r>
            <a:r>
              <a:rPr lang="en-US"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粗い試算</a:t>
            </a:r>
            <a:r>
              <a:rPr lang="en-US" altLang="ja-JP"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」令和２年２月版の収支　　</a:t>
            </a:r>
            <a:r>
              <a:rPr lang="ja-JP" altLang="en-US" sz="900" dirty="0" smtClean="0">
                <a:latin typeface="Meiryo UI" pitchFamily="50" charset="-128"/>
                <a:ea typeface="Meiryo UI" pitchFamily="50" charset="-128"/>
                <a:cs typeface="Meiryo UI" pitchFamily="50" charset="-128"/>
              </a:rPr>
              <a:t>　</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財</a:t>
            </a:r>
            <a:r>
              <a:rPr lang="ja-JP" altLang="en-US" sz="900" dirty="0">
                <a:latin typeface="Meiryo UI" pitchFamily="50" charset="-128"/>
                <a:ea typeface="Meiryo UI" pitchFamily="50" charset="-128"/>
                <a:cs typeface="Meiryo UI" pitchFamily="50" charset="-128"/>
              </a:rPr>
              <a:t>シ</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３６</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３７参照</a:t>
            </a:r>
            <a:r>
              <a:rPr lang="en-US" altLang="ja-JP"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
        <p:nvSpPr>
          <p:cNvPr id="2" name="大かっこ 1"/>
          <p:cNvSpPr/>
          <p:nvPr/>
        </p:nvSpPr>
        <p:spPr>
          <a:xfrm>
            <a:off x="1136008" y="5229200"/>
            <a:ext cx="7632848" cy="396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76006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bwMode="auto">
          <a:xfrm>
            <a:off x="145143" y="4260192"/>
            <a:ext cx="9652000" cy="250093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80000" indent="-360000"/>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17" name="正方形/長方形 16"/>
          <p:cNvSpPr/>
          <p:nvPr/>
        </p:nvSpPr>
        <p:spPr>
          <a:xfrm>
            <a:off x="260114" y="4246479"/>
            <a:ext cx="1005403" cy="338554"/>
          </a:xfrm>
          <a:prstGeom prst="rect">
            <a:avLst/>
          </a:prstGeom>
        </p:spPr>
        <p:txBody>
          <a:bodyPr wrap="none">
            <a:spAutoFit/>
          </a:bodyPr>
          <a:lstStyle/>
          <a:p>
            <a:pPr marL="252000" indent="-457200"/>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参考②</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28464" y="6525344"/>
            <a:ext cx="3892412" cy="21544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）「大阪府の財政状況等について」</a:t>
            </a:r>
            <a:r>
              <a:rPr lang="en-US" altLang="ja-JP" sz="800" dirty="0" smtClean="0">
                <a:latin typeface="Meiryo UI" panose="020B0604030504040204" pitchFamily="50" charset="-128"/>
                <a:ea typeface="Meiryo UI" panose="020B0604030504040204" pitchFamily="50" charset="-128"/>
              </a:rPr>
              <a:t>R</a:t>
            </a:r>
            <a:r>
              <a:rPr lang="ja-JP" altLang="en-US" sz="800" dirty="0" smtClean="0">
                <a:latin typeface="Meiryo UI" panose="020B0604030504040204" pitchFamily="50" charset="-128"/>
                <a:ea typeface="Meiryo UI" panose="020B0604030504040204" pitchFamily="50" charset="-128"/>
              </a:rPr>
              <a:t>元年</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月版等をもとに副首都推進局にて編集</a:t>
            </a:r>
            <a:endParaRPr lang="ja-JP" altLang="en-US" sz="800" dirty="0">
              <a:latin typeface="Meiryo UI" panose="020B0604030504040204" pitchFamily="50" charset="-128"/>
              <a:ea typeface="Meiryo UI" panose="020B0604030504040204" pitchFamily="50" charset="-128"/>
            </a:endParaRPr>
          </a:p>
        </p:txBody>
      </p:sp>
      <p:sp>
        <p:nvSpPr>
          <p:cNvPr id="27" name="正方形/長方形 26"/>
          <p:cNvSpPr/>
          <p:nvPr/>
        </p:nvSpPr>
        <p:spPr>
          <a:xfrm>
            <a:off x="200472" y="4581128"/>
            <a:ext cx="5569167" cy="1015663"/>
          </a:xfrm>
          <a:prstGeom prst="rect">
            <a:avLst/>
          </a:prstGeom>
        </p:spPr>
        <p:txBody>
          <a:bodyPr wrap="square">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府債残高の推移</a:t>
            </a:r>
            <a:r>
              <a:rPr lang="en-US" altLang="ja-JP" sz="1200" b="1" dirty="0" smtClean="0">
                <a:latin typeface="Meiryo UI" panose="020B0604030504040204" pitchFamily="50" charset="-128"/>
                <a:ea typeface="Meiryo UI" panose="020B0604030504040204" pitchFamily="50" charset="-128"/>
              </a:rPr>
              <a:t>】</a:t>
            </a:r>
          </a:p>
          <a:p>
            <a:pPr marL="174625" indent="-174625"/>
            <a:r>
              <a:rPr lang="ja-JP" altLang="en-US" sz="1200" dirty="0" smtClean="0">
                <a:latin typeface="Meiryo UI" panose="020B0604030504040204" pitchFamily="50" charset="-128"/>
                <a:ea typeface="Meiryo UI" panose="020B0604030504040204" pitchFamily="50" charset="-128"/>
              </a:rPr>
              <a:t>○臨財債等を除く府債残高は、</a:t>
            </a:r>
            <a:r>
              <a:rPr lang="en-US" altLang="ja-JP" sz="1200" dirty="0" smtClean="0">
                <a:latin typeface="Meiryo UI" panose="020B0604030504040204" pitchFamily="50" charset="-128"/>
                <a:ea typeface="Meiryo UI" panose="020B0604030504040204" pitchFamily="50" charset="-128"/>
              </a:rPr>
              <a:t>H19</a:t>
            </a:r>
            <a:r>
              <a:rPr lang="ja-JP" altLang="en-US" sz="1200" dirty="0" smtClean="0">
                <a:latin typeface="Meiryo UI" panose="020B0604030504040204" pitchFamily="50" charset="-128"/>
                <a:ea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から</a:t>
            </a:r>
            <a:r>
              <a:rPr lang="en-US" altLang="ja-JP" sz="1200" dirty="0" smtClean="0">
                <a:latin typeface="Meiryo UI" panose="020B0604030504040204" pitchFamily="50" charset="-128"/>
                <a:ea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rPr>
              <a:t>年連続で減少</a:t>
            </a:r>
            <a:endParaRPr lang="en-US" altLang="ja-JP" sz="1200" dirty="0">
              <a:latin typeface="Meiryo UI" panose="020B0604030504040204" pitchFamily="50" charset="-128"/>
              <a:ea typeface="Meiryo UI" panose="020B0604030504040204" pitchFamily="50" charset="-128"/>
            </a:endParaRPr>
          </a:p>
          <a:p>
            <a:pPr marL="174625" indent="-174625"/>
            <a:r>
              <a:rPr lang="ja-JP" altLang="en-US" sz="1200" dirty="0" smtClean="0">
                <a:latin typeface="Meiryo UI" panose="020B0604030504040204" pitchFamily="50" charset="-128"/>
                <a:ea typeface="Meiryo UI" panose="020B0604030504040204" pitchFamily="50" charset="-128"/>
              </a:rPr>
              <a:t>○全会計の府債残高は</a:t>
            </a:r>
            <a:r>
              <a:rPr lang="en-US" altLang="ja-JP" sz="1200" dirty="0" smtClean="0">
                <a:latin typeface="Meiryo UI" panose="020B0604030504040204" pitchFamily="50" charset="-128"/>
                <a:ea typeface="Meiryo UI" panose="020B0604030504040204" pitchFamily="50" charset="-128"/>
              </a:rPr>
              <a:t>H27</a:t>
            </a:r>
            <a:r>
              <a:rPr lang="ja-JP" altLang="en-US" sz="1200" dirty="0" smtClean="0">
                <a:latin typeface="Meiryo UI" panose="020B0604030504040204" pitchFamily="50" charset="-128"/>
                <a:ea typeface="Meiryo UI" panose="020B0604030504040204" pitchFamily="50" charset="-128"/>
              </a:rPr>
              <a:t>年度から</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６年連続で減少</a:t>
            </a:r>
            <a:endParaRPr lang="ja-JP" altLang="en-US" sz="1200" dirty="0">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165032" y="5733257"/>
            <a:ext cx="5076000" cy="850093"/>
            <a:chOff x="4880992" y="2827433"/>
            <a:chExt cx="5076000" cy="432556"/>
          </a:xfrm>
        </p:grpSpPr>
        <p:sp>
          <p:nvSpPr>
            <p:cNvPr id="30" name="Text Box 169"/>
            <p:cNvSpPr txBox="1">
              <a:spLocks noChangeArrowheads="1"/>
            </p:cNvSpPr>
            <p:nvPr/>
          </p:nvSpPr>
          <p:spPr bwMode="auto">
            <a:xfrm>
              <a:off x="4880992" y="2827433"/>
              <a:ext cx="5076000" cy="15660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600">
                  <a:solidFill>
                    <a:srgbClr val="000000"/>
                  </a:solidFill>
                  <a:latin typeface="Arial" charset="0"/>
                  <a:ea typeface="ＭＳ Ｐゴシック" pitchFamily="50" charset="-128"/>
                </a:defRPr>
              </a:lvl1pPr>
              <a:lvl2pPr marL="742950" indent="-285750" eaLnBrk="0" hangingPunct="0">
                <a:defRPr kumimoji="1" sz="600">
                  <a:solidFill>
                    <a:srgbClr val="000000"/>
                  </a:solidFill>
                  <a:latin typeface="Arial" charset="0"/>
                  <a:ea typeface="ＭＳ Ｐゴシック" pitchFamily="50" charset="-128"/>
                </a:defRPr>
              </a:lvl2pPr>
              <a:lvl3pPr marL="1143000" indent="-228600" eaLnBrk="0" hangingPunct="0">
                <a:defRPr kumimoji="1" sz="600">
                  <a:solidFill>
                    <a:srgbClr val="000000"/>
                  </a:solidFill>
                  <a:latin typeface="Arial" charset="0"/>
                  <a:ea typeface="ＭＳ Ｐゴシック" pitchFamily="50" charset="-128"/>
                </a:defRPr>
              </a:lvl3pPr>
              <a:lvl4pPr marL="1600200" indent="-228600" eaLnBrk="0" hangingPunct="0">
                <a:defRPr kumimoji="1" sz="600">
                  <a:solidFill>
                    <a:srgbClr val="000000"/>
                  </a:solidFill>
                  <a:latin typeface="Arial" charset="0"/>
                  <a:ea typeface="ＭＳ Ｐゴシック" pitchFamily="50" charset="-128"/>
                </a:defRPr>
              </a:lvl4pPr>
              <a:lvl5pPr marL="2057400" indent="-228600" eaLnBrk="0" hangingPunct="0">
                <a:defRPr kumimoji="1" sz="600">
                  <a:solidFill>
                    <a:srgbClr val="000000"/>
                  </a:solidFill>
                  <a:latin typeface="Arial" charset="0"/>
                  <a:ea typeface="ＭＳ Ｐゴシック" pitchFamily="50" charset="-128"/>
                </a:defRPr>
              </a:lvl5pPr>
              <a:lvl6pPr marL="25146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6pPr>
              <a:lvl7pPr marL="29718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7pPr>
              <a:lvl8pPr marL="34290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8pPr>
              <a:lvl9pPr marL="38862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9pPr>
            </a:lstStyle>
            <a:p>
              <a:pPr eaLnBrk="1" hangingPunct="1">
                <a:spcBef>
                  <a:spcPts val="0"/>
                </a:spcBef>
                <a:buClr>
                  <a:srgbClr val="000000"/>
                </a:buClr>
                <a:buSzPct val="100000"/>
                <a:buFont typeface="Times New Roman" pitchFamily="18" charset="0"/>
                <a:buNone/>
                <a:defRPr/>
              </a:pPr>
              <a:r>
                <a:rPr lang="en-US" altLang="ja-JP" sz="700" dirty="0" smtClean="0">
                  <a:latin typeface="Meiryo UI" panose="020B0604030504040204" pitchFamily="50" charset="-128"/>
                  <a:ea typeface="Meiryo UI" panose="020B0604030504040204" pitchFamily="50" charset="-128"/>
                </a:rPr>
                <a:t>※ H30</a:t>
              </a:r>
              <a:r>
                <a:rPr lang="ja-JP" altLang="en-US" sz="700" dirty="0" smtClean="0">
                  <a:latin typeface="Meiryo UI" panose="020B0604030504040204" pitchFamily="50" charset="-128"/>
                  <a:ea typeface="Meiryo UI" panose="020B0604030504040204" pitchFamily="50" charset="-128"/>
                </a:rPr>
                <a:t>年度</a:t>
              </a:r>
              <a:r>
                <a:rPr lang="ja-JP" altLang="en-US" sz="700" dirty="0">
                  <a:latin typeface="Meiryo UI" panose="020B0604030504040204" pitchFamily="50" charset="-128"/>
                  <a:ea typeface="Meiryo UI" panose="020B0604030504040204" pitchFamily="50" charset="-128"/>
                </a:rPr>
                <a:t>までは決算額</a:t>
              </a:r>
              <a:r>
                <a:rPr lang="ja-JP" altLang="en-US" sz="700" dirty="0" smtClean="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R</a:t>
              </a:r>
              <a:r>
                <a:rPr lang="ja-JP" altLang="en-US" sz="700" dirty="0" smtClean="0">
                  <a:latin typeface="Meiryo UI" panose="020B0604030504040204" pitchFamily="50" charset="-128"/>
                  <a:ea typeface="Meiryo UI" panose="020B0604030504040204" pitchFamily="50" charset="-128"/>
                </a:rPr>
                <a:t>元</a:t>
              </a:r>
              <a:r>
                <a:rPr kumimoji="0" lang="ja-JP" altLang="en-US" sz="700" dirty="0" smtClean="0">
                  <a:latin typeface="Meiryo UI" panose="020B0604030504040204" pitchFamily="50" charset="-128"/>
                  <a:ea typeface="Meiryo UI" panose="020B0604030504040204" pitchFamily="50" charset="-128"/>
                </a:rPr>
                <a:t>年度は最終予算ベース、</a:t>
              </a:r>
              <a:r>
                <a:rPr kumimoji="0" lang="en-US" altLang="ja-JP" sz="700" dirty="0" smtClean="0">
                  <a:latin typeface="Meiryo UI" panose="020B0604030504040204" pitchFamily="50" charset="-128"/>
                  <a:ea typeface="Meiryo UI" panose="020B0604030504040204" pitchFamily="50" charset="-128"/>
                </a:rPr>
                <a:t> </a:t>
              </a:r>
              <a:r>
                <a:rPr kumimoji="0" lang="en-US" altLang="ja-JP" sz="700" dirty="0">
                  <a:latin typeface="Meiryo UI" panose="020B0604030504040204" pitchFamily="50" charset="-128"/>
                  <a:ea typeface="Meiryo UI" panose="020B0604030504040204" pitchFamily="50" charset="-128"/>
                </a:rPr>
                <a:t/>
              </a:r>
              <a:br>
                <a:rPr kumimoji="0" lang="en-US" altLang="ja-JP" sz="700" dirty="0">
                  <a:latin typeface="Meiryo UI" panose="020B0604030504040204" pitchFamily="50" charset="-128"/>
                  <a:ea typeface="Meiryo UI" panose="020B0604030504040204" pitchFamily="50" charset="-128"/>
                </a:rPr>
              </a:br>
              <a:r>
                <a:rPr kumimoji="0" lang="en-US" altLang="ja-JP" sz="700" dirty="0" smtClean="0">
                  <a:latin typeface="Meiryo UI" panose="020B0604030504040204" pitchFamily="50" charset="-128"/>
                  <a:ea typeface="Meiryo UI" panose="020B0604030504040204" pitchFamily="50" charset="-128"/>
                </a:rPr>
                <a:t>    R2</a:t>
              </a:r>
              <a:r>
                <a:rPr kumimoji="0" lang="ja-JP" altLang="en-US" sz="700" dirty="0" smtClean="0">
                  <a:latin typeface="Meiryo UI" panose="020B0604030504040204" pitchFamily="50" charset="-128"/>
                  <a:ea typeface="Meiryo UI" panose="020B0604030504040204" pitchFamily="50" charset="-128"/>
                </a:rPr>
                <a:t>年度</a:t>
              </a:r>
              <a:r>
                <a:rPr kumimoji="0" lang="ja-JP" altLang="en-US" sz="700" dirty="0">
                  <a:latin typeface="Meiryo UI" panose="020B0604030504040204" pitchFamily="50" charset="-128"/>
                  <a:ea typeface="Meiryo UI" panose="020B0604030504040204" pitchFamily="50" charset="-128"/>
                </a:rPr>
                <a:t>は当初予算</a:t>
              </a:r>
              <a:r>
                <a:rPr kumimoji="0" lang="ja-JP" altLang="en-US" sz="700" dirty="0" smtClean="0">
                  <a:latin typeface="Meiryo UI" panose="020B0604030504040204" pitchFamily="50" charset="-128"/>
                  <a:ea typeface="Meiryo UI" panose="020B0604030504040204" pitchFamily="50" charset="-128"/>
                </a:rPr>
                <a:t>ベース</a:t>
              </a:r>
              <a:endParaRPr kumimoji="0" lang="en-US" altLang="ja-JP" sz="700" dirty="0">
                <a:latin typeface="Meiryo UI" panose="020B0604030504040204" pitchFamily="50" charset="-128"/>
                <a:ea typeface="Meiryo UI" panose="020B0604030504040204" pitchFamily="50" charset="-128"/>
              </a:endParaRPr>
            </a:p>
          </p:txBody>
        </p:sp>
        <p:sp>
          <p:nvSpPr>
            <p:cNvPr id="32" name="Text Box 169"/>
            <p:cNvSpPr txBox="1">
              <a:spLocks noChangeArrowheads="1"/>
            </p:cNvSpPr>
            <p:nvPr/>
          </p:nvSpPr>
          <p:spPr bwMode="auto">
            <a:xfrm>
              <a:off x="4880992" y="2933705"/>
              <a:ext cx="5076000" cy="15660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600">
                  <a:solidFill>
                    <a:srgbClr val="000000"/>
                  </a:solidFill>
                  <a:latin typeface="Arial" charset="0"/>
                  <a:ea typeface="ＭＳ Ｐゴシック" pitchFamily="50" charset="-128"/>
                </a:defRPr>
              </a:lvl1pPr>
              <a:lvl2pPr marL="742950" indent="-285750" eaLnBrk="0" hangingPunct="0">
                <a:defRPr kumimoji="1" sz="600">
                  <a:solidFill>
                    <a:srgbClr val="000000"/>
                  </a:solidFill>
                  <a:latin typeface="Arial" charset="0"/>
                  <a:ea typeface="ＭＳ Ｐゴシック" pitchFamily="50" charset="-128"/>
                </a:defRPr>
              </a:lvl2pPr>
              <a:lvl3pPr marL="1143000" indent="-228600" eaLnBrk="0" hangingPunct="0">
                <a:defRPr kumimoji="1" sz="600">
                  <a:solidFill>
                    <a:srgbClr val="000000"/>
                  </a:solidFill>
                  <a:latin typeface="Arial" charset="0"/>
                  <a:ea typeface="ＭＳ Ｐゴシック" pitchFamily="50" charset="-128"/>
                </a:defRPr>
              </a:lvl3pPr>
              <a:lvl4pPr marL="1600200" indent="-228600" eaLnBrk="0" hangingPunct="0">
                <a:defRPr kumimoji="1" sz="600">
                  <a:solidFill>
                    <a:srgbClr val="000000"/>
                  </a:solidFill>
                  <a:latin typeface="Arial" charset="0"/>
                  <a:ea typeface="ＭＳ Ｐゴシック" pitchFamily="50" charset="-128"/>
                </a:defRPr>
              </a:lvl4pPr>
              <a:lvl5pPr marL="2057400" indent="-228600" eaLnBrk="0" hangingPunct="0">
                <a:defRPr kumimoji="1" sz="600">
                  <a:solidFill>
                    <a:srgbClr val="000000"/>
                  </a:solidFill>
                  <a:latin typeface="Arial" charset="0"/>
                  <a:ea typeface="ＭＳ Ｐゴシック" pitchFamily="50" charset="-128"/>
                </a:defRPr>
              </a:lvl5pPr>
              <a:lvl6pPr marL="25146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6pPr>
              <a:lvl7pPr marL="29718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7pPr>
              <a:lvl8pPr marL="34290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8pPr>
              <a:lvl9pPr marL="38862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9pPr>
            </a:lstStyle>
            <a:p>
              <a:pPr eaLnBrk="1" hangingPunct="1">
                <a:spcBef>
                  <a:spcPts val="0"/>
                </a:spcBef>
                <a:buClr>
                  <a:srgbClr val="000000"/>
                </a:buClr>
                <a:buSzPct val="100000"/>
                <a:buFont typeface="Times New Roman" pitchFamily="18" charset="0"/>
                <a:buNone/>
                <a:defRPr/>
              </a:pPr>
              <a:r>
                <a:rPr lang="en-US" altLang="ja-JP" sz="700" dirty="0" smtClean="0">
                  <a:latin typeface="Meiryo UI" panose="020B0604030504040204" pitchFamily="50" charset="-128"/>
                  <a:ea typeface="Meiryo UI" panose="020B0604030504040204" pitchFamily="50" charset="-128"/>
                </a:rPr>
                <a:t>※ </a:t>
              </a:r>
              <a:r>
                <a:rPr kumimoji="0" lang="ja-JP" altLang="en-US" sz="700" dirty="0" smtClean="0">
                  <a:latin typeface="Meiryo UI" panose="020B0604030504040204" pitchFamily="50" charset="-128"/>
                  <a:ea typeface="Meiryo UI" panose="020B0604030504040204" pitchFamily="50" charset="-128"/>
                </a:rPr>
                <a:t>臨財債</a:t>
              </a:r>
              <a:r>
                <a:rPr kumimoji="0" lang="ja-JP" altLang="en-US" sz="700" dirty="0">
                  <a:latin typeface="Meiryo UI" panose="020B0604030504040204" pitchFamily="50" charset="-128"/>
                  <a:ea typeface="Meiryo UI" panose="020B0604030504040204" pitchFamily="50" charset="-128"/>
                </a:rPr>
                <a:t>等：税や交付税の代替として発行した</a:t>
              </a:r>
              <a:r>
                <a:rPr kumimoji="0" lang="ja-JP" altLang="en-US" sz="700" dirty="0" smtClean="0">
                  <a:latin typeface="Meiryo UI" panose="020B0604030504040204" pitchFamily="50" charset="-128"/>
                  <a:ea typeface="Meiryo UI" panose="020B0604030504040204" pitchFamily="50" charset="-128"/>
                </a:rPr>
                <a:t>もの</a:t>
              </a:r>
              <a:r>
                <a:rPr kumimoji="0" lang="en-US" altLang="ja-JP" sz="700" dirty="0" smtClean="0">
                  <a:latin typeface="Meiryo UI" panose="020B0604030504040204" pitchFamily="50" charset="-128"/>
                  <a:ea typeface="Meiryo UI" panose="020B0604030504040204" pitchFamily="50" charset="-128"/>
                </a:rPr>
                <a:t/>
              </a:r>
              <a:br>
                <a:rPr kumimoji="0" lang="en-US" altLang="ja-JP" sz="700" dirty="0" smtClean="0">
                  <a:latin typeface="Meiryo UI" panose="020B0604030504040204" pitchFamily="50" charset="-128"/>
                  <a:ea typeface="Meiryo UI" panose="020B0604030504040204" pitchFamily="50" charset="-128"/>
                </a:rPr>
              </a:br>
              <a:r>
                <a:rPr kumimoji="0" lang="ja-JP" altLang="en-US" sz="700" dirty="0" smtClean="0">
                  <a:latin typeface="Meiryo UI" panose="020B0604030504040204" pitchFamily="50" charset="-128"/>
                  <a:ea typeface="Meiryo UI" panose="020B0604030504040204" pitchFamily="50" charset="-128"/>
                </a:rPr>
                <a:t>　　（</a:t>
              </a:r>
              <a:r>
                <a:rPr kumimoji="0" lang="ja-JP" altLang="en-US" sz="700" dirty="0">
                  <a:latin typeface="Meiryo UI" panose="020B0604030504040204" pitchFamily="50" charset="-128"/>
                  <a:ea typeface="Meiryo UI" panose="020B0604030504040204" pitchFamily="50" charset="-128"/>
                </a:rPr>
                <a:t>臨時財政対策債、減税補塡債、臨時税収補塡債、減収補塡債）</a:t>
              </a:r>
              <a:endParaRPr kumimoji="0" lang="en-US" altLang="ja-JP" sz="700" dirty="0" smtClean="0">
                <a:latin typeface="Meiryo UI" panose="020B0604030504040204" pitchFamily="50" charset="-128"/>
                <a:ea typeface="Meiryo UI" panose="020B0604030504040204" pitchFamily="50" charset="-128"/>
              </a:endParaRPr>
            </a:p>
          </p:txBody>
        </p:sp>
        <p:sp>
          <p:nvSpPr>
            <p:cNvPr id="33" name="Text Box 169"/>
            <p:cNvSpPr txBox="1">
              <a:spLocks noChangeArrowheads="1"/>
            </p:cNvSpPr>
            <p:nvPr/>
          </p:nvSpPr>
          <p:spPr bwMode="auto">
            <a:xfrm>
              <a:off x="4880992" y="3048570"/>
              <a:ext cx="5076000" cy="21141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600">
                  <a:solidFill>
                    <a:srgbClr val="000000"/>
                  </a:solidFill>
                  <a:latin typeface="Arial" charset="0"/>
                  <a:ea typeface="ＭＳ Ｐゴシック" pitchFamily="50" charset="-128"/>
                </a:defRPr>
              </a:lvl1pPr>
              <a:lvl2pPr marL="742950" indent="-285750" eaLnBrk="0" hangingPunct="0">
                <a:defRPr kumimoji="1" sz="600">
                  <a:solidFill>
                    <a:srgbClr val="000000"/>
                  </a:solidFill>
                  <a:latin typeface="Arial" charset="0"/>
                  <a:ea typeface="ＭＳ Ｐゴシック" pitchFamily="50" charset="-128"/>
                </a:defRPr>
              </a:lvl2pPr>
              <a:lvl3pPr marL="1143000" indent="-228600" eaLnBrk="0" hangingPunct="0">
                <a:defRPr kumimoji="1" sz="600">
                  <a:solidFill>
                    <a:srgbClr val="000000"/>
                  </a:solidFill>
                  <a:latin typeface="Arial" charset="0"/>
                  <a:ea typeface="ＭＳ Ｐゴシック" pitchFamily="50" charset="-128"/>
                </a:defRPr>
              </a:lvl3pPr>
              <a:lvl4pPr marL="1600200" indent="-228600" eaLnBrk="0" hangingPunct="0">
                <a:defRPr kumimoji="1" sz="600">
                  <a:solidFill>
                    <a:srgbClr val="000000"/>
                  </a:solidFill>
                  <a:latin typeface="Arial" charset="0"/>
                  <a:ea typeface="ＭＳ Ｐゴシック" pitchFamily="50" charset="-128"/>
                </a:defRPr>
              </a:lvl4pPr>
              <a:lvl5pPr marL="2057400" indent="-228600" eaLnBrk="0" hangingPunct="0">
                <a:defRPr kumimoji="1" sz="600">
                  <a:solidFill>
                    <a:srgbClr val="000000"/>
                  </a:solidFill>
                  <a:latin typeface="Arial" charset="0"/>
                  <a:ea typeface="ＭＳ Ｐゴシック" pitchFamily="50" charset="-128"/>
                </a:defRPr>
              </a:lvl5pPr>
              <a:lvl6pPr marL="25146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6pPr>
              <a:lvl7pPr marL="29718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7pPr>
              <a:lvl8pPr marL="34290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8pPr>
              <a:lvl9pPr marL="38862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9pPr>
            </a:lstStyle>
            <a:p>
              <a:pPr eaLnBrk="1" hangingPunct="1">
                <a:spcBef>
                  <a:spcPts val="0"/>
                </a:spcBef>
                <a:buClr>
                  <a:srgbClr val="000000"/>
                </a:buClr>
                <a:buSzPct val="100000"/>
                <a:defRPr/>
              </a:pPr>
              <a:r>
                <a:rPr lang="en-US" altLang="ja-JP" sz="700" dirty="0" smtClean="0">
                  <a:latin typeface="Meiryo UI" panose="020B0604030504040204" pitchFamily="50" charset="-128"/>
                  <a:ea typeface="Meiryo UI" panose="020B0604030504040204" pitchFamily="50" charset="-128"/>
                </a:rPr>
                <a:t>※ </a:t>
              </a:r>
              <a:r>
                <a:rPr kumimoji="0" lang="ja-JP" altLang="en-US" sz="700" dirty="0" smtClean="0">
                  <a:latin typeface="Meiryo UI" panose="020B0604030504040204" pitchFamily="50" charset="-128"/>
                  <a:ea typeface="Meiryo UI" panose="020B0604030504040204" pitchFamily="50" charset="-128"/>
                </a:rPr>
                <a:t>その他：「全会計計」から「臨財債等」を</a:t>
              </a:r>
              <a:r>
                <a:rPr kumimoji="0" lang="ja-JP" altLang="en-US" sz="700" dirty="0">
                  <a:latin typeface="Meiryo UI" panose="020B0604030504040204" pitchFamily="50" charset="-128"/>
                  <a:ea typeface="Meiryo UI" panose="020B0604030504040204" pitchFamily="50" charset="-128"/>
                </a:rPr>
                <a:t>除いた</a:t>
              </a:r>
              <a:r>
                <a:rPr kumimoji="0" lang="ja-JP" altLang="en-US" sz="700" dirty="0" smtClean="0">
                  <a:latin typeface="Meiryo UI" panose="020B0604030504040204" pitchFamily="50" charset="-128"/>
                  <a:ea typeface="Meiryo UI" panose="020B0604030504040204" pitchFamily="50" charset="-128"/>
                </a:rPr>
                <a:t>もの</a:t>
              </a:r>
              <a:r>
                <a:rPr kumimoji="0" lang="en-US" altLang="ja-JP" sz="700" dirty="0" smtClean="0">
                  <a:latin typeface="Meiryo UI" panose="020B0604030504040204" pitchFamily="50" charset="-128"/>
                  <a:ea typeface="Meiryo UI" panose="020B0604030504040204" pitchFamily="50" charset="-128"/>
                </a:rPr>
                <a:t/>
              </a:r>
              <a:br>
                <a:rPr kumimoji="0" lang="en-US" altLang="ja-JP" sz="700" dirty="0" smtClean="0">
                  <a:latin typeface="Meiryo UI" panose="020B0604030504040204" pitchFamily="50" charset="-128"/>
                  <a:ea typeface="Meiryo UI" panose="020B0604030504040204" pitchFamily="50" charset="-128"/>
                </a:rPr>
              </a:br>
              <a:r>
                <a:rPr kumimoji="0" lang="ja-JP" altLang="en-US" sz="700" dirty="0" smtClean="0">
                  <a:latin typeface="Meiryo UI" panose="020B0604030504040204" pitchFamily="50" charset="-128"/>
                  <a:ea typeface="Meiryo UI" panose="020B0604030504040204" pitchFamily="50" charset="-128"/>
                </a:rPr>
                <a:t>　　（地方</a:t>
              </a:r>
              <a:r>
                <a:rPr kumimoji="0" lang="ja-JP" altLang="en-US" sz="700" dirty="0">
                  <a:latin typeface="Meiryo UI" panose="020B0604030504040204" pitchFamily="50" charset="-128"/>
                  <a:ea typeface="Meiryo UI" panose="020B0604030504040204" pitchFamily="50" charset="-128"/>
                </a:rPr>
                <a:t>財政法第</a:t>
              </a:r>
              <a:r>
                <a:rPr kumimoji="0" lang="en-US" altLang="ja-JP" sz="700" dirty="0">
                  <a:latin typeface="Meiryo UI" panose="020B0604030504040204" pitchFamily="50" charset="-128"/>
                  <a:ea typeface="Meiryo UI" panose="020B0604030504040204" pitchFamily="50" charset="-128"/>
                </a:rPr>
                <a:t>5</a:t>
              </a:r>
              <a:r>
                <a:rPr kumimoji="0" lang="ja-JP" altLang="en-US" sz="700" dirty="0">
                  <a:latin typeface="Meiryo UI" panose="020B0604030504040204" pitchFamily="50" charset="-128"/>
                  <a:ea typeface="Meiryo UI" panose="020B0604030504040204" pitchFamily="50" charset="-128"/>
                </a:rPr>
                <a:t>条に基づき公共施設又は公用施設の建設</a:t>
              </a:r>
              <a:r>
                <a:rPr kumimoji="0" lang="ja-JP" altLang="en-US" sz="700" dirty="0" smtClean="0">
                  <a:latin typeface="Meiryo UI" panose="020B0604030504040204" pitchFamily="50" charset="-128"/>
                  <a:ea typeface="Meiryo UI" panose="020B0604030504040204" pitchFamily="50" charset="-128"/>
                </a:rPr>
                <a:t>事業費</a:t>
              </a:r>
              <a:r>
                <a:rPr kumimoji="0" lang="en-US" altLang="ja-JP" sz="700" dirty="0" smtClean="0">
                  <a:latin typeface="Meiryo UI" panose="020B0604030504040204" pitchFamily="50" charset="-128"/>
                  <a:ea typeface="Meiryo UI" panose="020B0604030504040204" pitchFamily="50" charset="-128"/>
                </a:rPr>
                <a:t/>
              </a:r>
              <a:br>
                <a:rPr kumimoji="0" lang="en-US" altLang="ja-JP" sz="700" dirty="0" smtClean="0">
                  <a:latin typeface="Meiryo UI" panose="020B0604030504040204" pitchFamily="50" charset="-128"/>
                  <a:ea typeface="Meiryo UI" panose="020B0604030504040204" pitchFamily="50" charset="-128"/>
                </a:rPr>
              </a:br>
              <a:r>
                <a:rPr kumimoji="0" lang="ja-JP" altLang="en-US" sz="700" dirty="0" smtClean="0">
                  <a:latin typeface="Meiryo UI" panose="020B0604030504040204" pitchFamily="50" charset="-128"/>
                  <a:ea typeface="Meiryo UI" panose="020B0604030504040204" pitchFamily="50" charset="-128"/>
                </a:rPr>
                <a:t>　　　　の</a:t>
              </a:r>
              <a:r>
                <a:rPr kumimoji="0" lang="ja-JP" altLang="en-US" sz="700" dirty="0">
                  <a:latin typeface="Meiryo UI" panose="020B0604030504040204" pitchFamily="50" charset="-128"/>
                  <a:ea typeface="Meiryo UI" panose="020B0604030504040204" pitchFamily="50" charset="-128"/>
                </a:rPr>
                <a:t>財源</a:t>
              </a:r>
              <a:r>
                <a:rPr kumimoji="0" lang="ja-JP" altLang="en-US" sz="700" dirty="0" smtClean="0">
                  <a:latin typeface="Meiryo UI" panose="020B0604030504040204" pitchFamily="50" charset="-128"/>
                  <a:ea typeface="Meiryo UI" panose="020B0604030504040204" pitchFamily="50" charset="-128"/>
                </a:rPr>
                <a:t>に充当</a:t>
              </a:r>
              <a:r>
                <a:rPr kumimoji="0" lang="ja-JP" altLang="en-US" sz="700" dirty="0">
                  <a:latin typeface="Meiryo UI" panose="020B0604030504040204" pitchFamily="50" charset="-128"/>
                  <a:ea typeface="Meiryo UI" panose="020B0604030504040204" pitchFamily="50" charset="-128"/>
                </a:rPr>
                <a:t>した府債</a:t>
              </a:r>
              <a:r>
                <a:rPr kumimoji="0" lang="ja-JP" altLang="en-US" sz="700" dirty="0" smtClean="0">
                  <a:latin typeface="Meiryo UI" panose="020B0604030504040204" pitchFamily="50" charset="-128"/>
                  <a:ea typeface="Meiryo UI" panose="020B0604030504040204" pitchFamily="50" charset="-128"/>
                </a:rPr>
                <a:t>等）</a:t>
              </a:r>
              <a:endParaRPr kumimoji="0" lang="en-US" altLang="ja-JP" sz="700" dirty="0">
                <a:latin typeface="Meiryo UI" panose="020B0604030504040204" pitchFamily="50" charset="-128"/>
                <a:ea typeface="Meiryo UI" panose="020B0604030504040204" pitchFamily="50" charset="-128"/>
              </a:endParaRPr>
            </a:p>
          </p:txBody>
        </p:sp>
      </p:grpSp>
      <p:sp>
        <p:nvSpPr>
          <p:cNvPr id="36" name="Rectangle 3"/>
          <p:cNvSpPr txBox="1">
            <a:spLocks noChangeArrowheads="1"/>
          </p:cNvSpPr>
          <p:nvPr/>
        </p:nvSpPr>
        <p:spPr>
          <a:xfrm>
            <a:off x="3296816" y="4329201"/>
            <a:ext cx="2622266" cy="312393"/>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44000" indent="-265113">
              <a:lnSpc>
                <a:spcPct val="130000"/>
              </a:lnSpc>
              <a:spcBef>
                <a:spcPts val="1200"/>
              </a:spcBef>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＜府債残高の推移（全会計）＞</a:t>
            </a:r>
            <a:endParaRPr lang="en-US" altLang="ja-JP" sz="1100" dirty="0" smtClean="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a:stretch>
            <a:fillRect/>
          </a:stretch>
        </p:blipFill>
        <p:spPr>
          <a:xfrm>
            <a:off x="8265368" y="6527853"/>
            <a:ext cx="1486978" cy="213515"/>
          </a:xfrm>
          <a:prstGeom prst="rect">
            <a:avLst/>
          </a:prstGeom>
          <a:solidFill>
            <a:schemeClr val="bg1"/>
          </a:solidFill>
        </p:spPr>
      </p:pic>
      <p:sp>
        <p:nvSpPr>
          <p:cNvPr id="24" name="正方形/長方形 23"/>
          <p:cNvSpPr/>
          <p:nvPr/>
        </p:nvSpPr>
        <p:spPr bwMode="auto">
          <a:xfrm>
            <a:off x="145143" y="495615"/>
            <a:ext cx="9652000" cy="362528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80000" indent="-360000"/>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35" name="正方形/長方形 34"/>
          <p:cNvSpPr/>
          <p:nvPr/>
        </p:nvSpPr>
        <p:spPr>
          <a:xfrm>
            <a:off x="246466" y="539897"/>
            <a:ext cx="1005403" cy="338554"/>
          </a:xfrm>
          <a:prstGeom prst="rect">
            <a:avLst/>
          </a:prstGeom>
        </p:spPr>
        <p:txBody>
          <a:bodyPr wrap="none">
            <a:spAutoFit/>
          </a:bodyPr>
          <a:lstStyle/>
          <a:p>
            <a:pPr marL="252000" indent="-457200"/>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参考</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97486" y="906198"/>
            <a:ext cx="4812095" cy="1708160"/>
          </a:xfrm>
          <a:prstGeom prst="rect">
            <a:avLst/>
          </a:prstGeom>
        </p:spPr>
        <p:txBody>
          <a:bodyPr wrap="square">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減債基金の計画的な復元</a:t>
            </a:r>
            <a:r>
              <a:rPr lang="en-US" altLang="ja-JP" sz="1200" b="1" dirty="0" smtClean="0">
                <a:latin typeface="Meiryo UI" panose="020B0604030504040204" pitchFamily="50" charset="-128"/>
                <a:ea typeface="Meiryo UI" panose="020B0604030504040204" pitchFamily="50" charset="-128"/>
              </a:rPr>
              <a:t>】</a:t>
            </a:r>
          </a:p>
          <a:p>
            <a:pPr marL="174625" indent="-174625"/>
            <a:r>
              <a:rPr lang="ja-JP" altLang="en-US" sz="1200" dirty="0">
                <a:latin typeface="Meiryo UI" panose="020B0604030504040204" pitchFamily="50" charset="-128"/>
                <a:ea typeface="Meiryo UI" panose="020B0604030504040204" pitchFamily="50" charset="-128"/>
              </a:rPr>
              <a:t>○財源不足を補うために</a:t>
            </a:r>
            <a:r>
              <a:rPr lang="ja-JP" altLang="en-US" sz="1200" dirty="0" smtClean="0">
                <a:latin typeface="Meiryo UI" panose="020B0604030504040204" pitchFamily="50" charset="-128"/>
                <a:ea typeface="Meiryo UI" panose="020B0604030504040204" pitchFamily="50" charset="-128"/>
              </a:rPr>
              <a:t>借り入れた</a:t>
            </a:r>
            <a:r>
              <a:rPr lang="en-US" altLang="ja-JP" sz="1200" dirty="0" smtClean="0">
                <a:latin typeface="Meiryo UI" panose="020B0604030504040204" pitchFamily="50" charset="-128"/>
                <a:ea typeface="Meiryo UI" panose="020B0604030504040204" pitchFamily="50" charset="-128"/>
              </a:rPr>
              <a:t>5,202</a:t>
            </a:r>
            <a:r>
              <a:rPr lang="ja-JP" altLang="en-US" sz="1200" dirty="0" smtClean="0">
                <a:latin typeface="Meiryo UI" panose="020B0604030504040204" pitchFamily="50" charset="-128"/>
                <a:ea typeface="Meiryo UI" panose="020B0604030504040204" pitchFamily="50" charset="-128"/>
              </a:rPr>
              <a:t>億円</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について、</a:t>
            </a:r>
            <a:r>
              <a:rPr lang="en-US" altLang="ja-JP" sz="1200" dirty="0" smtClean="0">
                <a:latin typeface="Meiryo UI" panose="020B0604030504040204" pitchFamily="50" charset="-128"/>
                <a:ea typeface="Meiryo UI" panose="020B0604030504040204" pitchFamily="50" charset="-128"/>
              </a:rPr>
              <a:t>H21</a:t>
            </a:r>
            <a:r>
              <a:rPr lang="ja-JP" altLang="en-US" sz="1200" dirty="0">
                <a:latin typeface="Meiryo UI" panose="020B0604030504040204" pitchFamily="50" charset="-128"/>
                <a:ea typeface="Meiryo UI" panose="020B0604030504040204" pitchFamily="50" charset="-128"/>
              </a:rPr>
              <a:t>年度</a:t>
            </a:r>
            <a:r>
              <a:rPr lang="ja-JP" altLang="en-US" sz="1200" dirty="0" smtClean="0">
                <a:latin typeface="Meiryo UI" panose="020B0604030504040204" pitchFamily="50" charset="-128"/>
                <a:ea typeface="Meiryo UI" panose="020B0604030504040204" pitchFamily="50" charset="-128"/>
              </a:rPr>
              <a:t>から計画的に復元</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R</a:t>
            </a:r>
            <a:r>
              <a:rPr lang="ja-JP" altLang="en-US" sz="1200" dirty="0" smtClean="0">
                <a:latin typeface="Meiryo UI" panose="020B0604030504040204" pitchFamily="50" charset="-128"/>
                <a:ea typeface="Meiryo UI" panose="020B0604030504040204" pitchFamily="50" charset="-128"/>
              </a:rPr>
              <a:t>２年度：</a:t>
            </a:r>
            <a:r>
              <a:rPr lang="en-US" altLang="ja-JP" sz="1200" dirty="0" smtClean="0">
                <a:latin typeface="Meiryo UI" panose="020B0604030504040204" pitchFamily="50" charset="-128"/>
                <a:ea typeface="Meiryo UI" panose="020B0604030504040204" pitchFamily="50" charset="-128"/>
              </a:rPr>
              <a:t>264</a:t>
            </a:r>
            <a:r>
              <a:rPr lang="ja-JP" altLang="en-US" sz="1200" dirty="0" smtClean="0">
                <a:latin typeface="Meiryo UI" panose="020B0604030504040204" pitchFamily="50" charset="-128"/>
                <a:ea typeface="Meiryo UI" panose="020B0604030504040204" pitchFamily="50" charset="-128"/>
              </a:rPr>
              <a:t>億</a:t>
            </a:r>
            <a:r>
              <a:rPr lang="ja-JP" altLang="en-US" sz="1200" dirty="0">
                <a:latin typeface="Meiryo UI" panose="020B0604030504040204" pitchFamily="50" charset="-128"/>
                <a:ea typeface="Meiryo UI" panose="020B0604030504040204" pitchFamily="50" charset="-128"/>
              </a:rPr>
              <a:t>円復元</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74625" indent="-174625"/>
            <a:endParaRPr lang="en-US" altLang="ja-JP" sz="1200" dirty="0" smtClean="0">
              <a:latin typeface="Meiryo UI" panose="020B0604030504040204" pitchFamily="50" charset="-128"/>
              <a:ea typeface="Meiryo UI" panose="020B0604030504040204" pitchFamily="50" charset="-128"/>
            </a:endParaRPr>
          </a:p>
          <a:p>
            <a:pPr marL="174625" indent="-174625"/>
            <a:endParaRPr lang="en-US" altLang="ja-JP" sz="1200" dirty="0" smtClean="0">
              <a:latin typeface="Meiryo UI" panose="020B0604030504040204" pitchFamily="50" charset="-128"/>
              <a:ea typeface="Meiryo UI" panose="020B0604030504040204" pitchFamily="50" charset="-128"/>
            </a:endParaRPr>
          </a:p>
          <a:p>
            <a:pPr marL="174625" indent="-174625"/>
            <a:r>
              <a:rPr lang="ja-JP" altLang="en-US" sz="1200" dirty="0" smtClean="0">
                <a:latin typeface="Meiryo UI" panose="020B0604030504040204" pitchFamily="50" charset="-128"/>
                <a:ea typeface="Meiryo UI" panose="020B0604030504040204" pitchFamily="50" charset="-128"/>
              </a:rPr>
              <a:t>＜参考　実質公債費比率の推移＞</a:t>
            </a:r>
            <a:endParaRPr lang="en-US" altLang="ja-JP" sz="1200" dirty="0" smtClean="0">
              <a:latin typeface="Meiryo UI" panose="020B0604030504040204" pitchFamily="50" charset="-128"/>
              <a:ea typeface="Meiryo UI" panose="020B0604030504040204" pitchFamily="50" charset="-128"/>
            </a:endParaRPr>
          </a:p>
          <a:p>
            <a:pPr marL="174625" indent="-174625"/>
            <a:r>
              <a:rPr lang="ja-JP" altLang="en-US" sz="1050" dirty="0" smtClean="0">
                <a:latin typeface="Meiryo UI" panose="020B0604030504040204" pitchFamily="50" charset="-128"/>
                <a:ea typeface="Meiryo UI" panose="020B0604030504040204" pitchFamily="50" charset="-128"/>
              </a:rPr>
              <a:t>○右</a:t>
            </a:r>
            <a:r>
              <a:rPr lang="ja-JP" altLang="en-US" sz="1050" dirty="0">
                <a:latin typeface="Meiryo UI" panose="020B0604030504040204" pitchFamily="50" charset="-128"/>
                <a:ea typeface="Meiryo UI" panose="020B0604030504040204" pitchFamily="50" charset="-128"/>
              </a:rPr>
              <a:t>グラフ</a:t>
            </a:r>
            <a:r>
              <a:rPr lang="ja-JP" altLang="en-US" sz="1050" dirty="0" smtClean="0">
                <a:latin typeface="Meiryo UI" panose="020B0604030504040204" pitchFamily="50" charset="-128"/>
                <a:ea typeface="Meiryo UI" panose="020B0604030504040204" pitchFamily="50" charset="-128"/>
              </a:rPr>
              <a:t>のとおり減債基金の計画的な復元を行った</a:t>
            </a:r>
            <a:r>
              <a:rPr lang="en-US" altLang="ja-JP" sz="1050" dirty="0" smtClean="0">
                <a:latin typeface="Meiryo UI" panose="020B0604030504040204" pitchFamily="50" charset="-128"/>
                <a:ea typeface="Meiryo UI" panose="020B0604030504040204" pitchFamily="50" charset="-128"/>
              </a:rPr>
              <a:t/>
            </a:r>
            <a:br>
              <a:rPr lang="en-US" altLang="ja-JP" sz="1050" dirty="0" smtClean="0">
                <a:latin typeface="Meiryo UI" panose="020B0604030504040204" pitchFamily="50" charset="-128"/>
                <a:ea typeface="Meiryo UI" panose="020B0604030504040204" pitchFamily="50" charset="-128"/>
              </a:rPr>
            </a:br>
            <a:r>
              <a:rPr lang="ja-JP" altLang="en-US" sz="1050" dirty="0" smtClean="0">
                <a:latin typeface="Meiryo UI" panose="020B0604030504040204" pitchFamily="50" charset="-128"/>
                <a:ea typeface="Meiryo UI" panose="020B0604030504040204" pitchFamily="50" charset="-128"/>
              </a:rPr>
              <a:t>場合の実質公債費比率の</a:t>
            </a:r>
            <a:r>
              <a:rPr lang="ja-JP" altLang="en-US" sz="1050" dirty="0">
                <a:latin typeface="Meiryo UI" panose="020B0604030504040204" pitchFamily="50" charset="-128"/>
                <a:ea typeface="Meiryo UI" panose="020B0604030504040204" pitchFamily="50" charset="-128"/>
              </a:rPr>
              <a:t>推移</a:t>
            </a:r>
            <a:endParaRPr lang="en-US" altLang="ja-JP" sz="1050" dirty="0" smtClean="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5742891" y="3762263"/>
            <a:ext cx="4107215" cy="33855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）「大阪府の財政状況等について」</a:t>
            </a:r>
            <a:r>
              <a:rPr lang="en-US" altLang="ja-JP" sz="800" dirty="0" smtClean="0">
                <a:latin typeface="Meiryo UI" panose="020B0604030504040204" pitchFamily="50" charset="-128"/>
                <a:ea typeface="Meiryo UI" panose="020B0604030504040204" pitchFamily="50" charset="-128"/>
              </a:rPr>
              <a:t>R</a:t>
            </a:r>
            <a:r>
              <a:rPr lang="ja-JP" altLang="en-US" sz="800" dirty="0" smtClean="0">
                <a:latin typeface="Meiryo UI" panose="020B0604030504040204" pitchFamily="50" charset="-128"/>
                <a:ea typeface="Meiryo UI" panose="020B0604030504040204" pitchFamily="50" charset="-128"/>
              </a:rPr>
              <a:t>元年</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月版等をもとに副首都推進局にて編集</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大阪府</a:t>
            </a:r>
            <a:r>
              <a:rPr lang="ja-JP" altLang="en-US" sz="800" dirty="0">
                <a:latin typeface="Meiryo UI" panose="020B0604030504040204" pitchFamily="50" charset="-128"/>
                <a:ea typeface="Meiryo UI" panose="020B0604030504040204" pitchFamily="50" charset="-128"/>
              </a:rPr>
              <a:t>「財政状況に関する中長期試算（粗い試算）</a:t>
            </a:r>
            <a:r>
              <a:rPr lang="ja-JP" altLang="en-US" sz="800" dirty="0" smtClean="0">
                <a:latin typeface="Meiryo UI" panose="020B0604030504040204" pitchFamily="50" charset="-128"/>
                <a:ea typeface="Meiryo UI" panose="020B0604030504040204" pitchFamily="50" charset="-128"/>
              </a:rPr>
              <a:t>」Ｒ２年２月版（一部編集）</a:t>
            </a:r>
            <a:endParaRPr lang="ja-JP" altLang="en-US" sz="800" dirty="0">
              <a:latin typeface="Meiryo UI" panose="020B0604030504040204" pitchFamily="50" charset="-128"/>
              <a:ea typeface="Meiryo UI" panose="020B0604030504040204" pitchFamily="50" charset="-128"/>
            </a:endParaRPr>
          </a:p>
        </p:txBody>
      </p:sp>
      <p:graphicFrame>
        <p:nvGraphicFramePr>
          <p:cNvPr id="42" name="表 41"/>
          <p:cNvGraphicFramePr>
            <a:graphicFrameLocks noGrp="1"/>
          </p:cNvGraphicFramePr>
          <p:nvPr>
            <p:extLst>
              <p:ext uri="{D42A27DB-BD31-4B8C-83A1-F6EECF244321}">
                <p14:modId xmlns:p14="http://schemas.microsoft.com/office/powerpoint/2010/main" val="2216768776"/>
              </p:ext>
            </p:extLst>
          </p:nvPr>
        </p:nvGraphicFramePr>
        <p:xfrm>
          <a:off x="414611" y="2607884"/>
          <a:ext cx="2232000" cy="426720"/>
        </p:xfrm>
        <a:graphic>
          <a:graphicData uri="http://schemas.openxmlformats.org/drawingml/2006/table">
            <a:tbl>
              <a:tblPr firstRow="1" bandRow="1">
                <a:tableStyleId>{5940675A-B579-460E-94D1-54222C63F5DA}</a:tableStyleId>
              </a:tblPr>
              <a:tblGrid>
                <a:gridCol w="446400">
                  <a:extLst>
                    <a:ext uri="{9D8B030D-6E8A-4147-A177-3AD203B41FA5}">
                      <a16:colId xmlns:a16="http://schemas.microsoft.com/office/drawing/2014/main" val="20000"/>
                    </a:ext>
                  </a:extLst>
                </a:gridCol>
                <a:gridCol w="446400">
                  <a:extLst>
                    <a:ext uri="{9D8B030D-6E8A-4147-A177-3AD203B41FA5}">
                      <a16:colId xmlns:a16="http://schemas.microsoft.com/office/drawing/2014/main" val="20001"/>
                    </a:ext>
                  </a:extLst>
                </a:gridCol>
                <a:gridCol w="446400">
                  <a:extLst>
                    <a:ext uri="{9D8B030D-6E8A-4147-A177-3AD203B41FA5}">
                      <a16:colId xmlns:a16="http://schemas.microsoft.com/office/drawing/2014/main" val="20002"/>
                    </a:ext>
                  </a:extLst>
                </a:gridCol>
                <a:gridCol w="446400">
                  <a:extLst>
                    <a:ext uri="{9D8B030D-6E8A-4147-A177-3AD203B41FA5}">
                      <a16:colId xmlns:a16="http://schemas.microsoft.com/office/drawing/2014/main" val="20003"/>
                    </a:ext>
                  </a:extLst>
                </a:gridCol>
                <a:gridCol w="446400">
                  <a:extLst>
                    <a:ext uri="{9D8B030D-6E8A-4147-A177-3AD203B41FA5}">
                      <a16:colId xmlns:a16="http://schemas.microsoft.com/office/drawing/2014/main" val="20004"/>
                    </a:ext>
                  </a:extLst>
                </a:gridCol>
              </a:tblGrid>
              <a:tr h="0">
                <a:tc>
                  <a:txBody>
                    <a:bodyPr/>
                    <a:lstStyle/>
                    <a:p>
                      <a:pPr algn="ctr"/>
                      <a:r>
                        <a:rPr kumimoji="1" lang="en-US" altLang="ja-JP" sz="800" u="none" dirty="0" smtClean="0">
                          <a:latin typeface="Meiryo UI" panose="020B0604030504040204" pitchFamily="50" charset="-128"/>
                          <a:ea typeface="Meiryo UI" panose="020B0604030504040204" pitchFamily="50" charset="-128"/>
                        </a:rPr>
                        <a:t>R2</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baseline="0" dirty="0" smtClean="0">
                          <a:latin typeface="Meiryo UI" panose="020B0604030504040204" pitchFamily="50" charset="-128"/>
                          <a:ea typeface="Meiryo UI" panose="020B0604030504040204" pitchFamily="50" charset="-128"/>
                        </a:rPr>
                        <a:t>R3</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baseline="0" dirty="0" smtClean="0">
                          <a:latin typeface="Meiryo UI" panose="020B0604030504040204" pitchFamily="50" charset="-128"/>
                          <a:ea typeface="Meiryo UI" panose="020B0604030504040204" pitchFamily="50" charset="-128"/>
                        </a:rPr>
                        <a:t>R4</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baseline="0" dirty="0" smtClean="0">
                          <a:latin typeface="Meiryo UI" panose="020B0604030504040204" pitchFamily="50" charset="-128"/>
                          <a:ea typeface="Meiryo UI" panose="020B0604030504040204" pitchFamily="50" charset="-128"/>
                        </a:rPr>
                        <a:t>R5</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baseline="0" dirty="0" smtClean="0">
                          <a:latin typeface="Meiryo UI" panose="020B0604030504040204" pitchFamily="50" charset="-128"/>
                          <a:ea typeface="Meiryo UI" panose="020B0604030504040204" pitchFamily="50" charset="-128"/>
                        </a:rPr>
                        <a:t>R6</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800" u="none" dirty="0" smtClean="0">
                          <a:latin typeface="Meiryo UI" panose="020B0604030504040204" pitchFamily="50" charset="-128"/>
                          <a:ea typeface="Meiryo UI" panose="020B0604030504040204" pitchFamily="50" charset="-128"/>
                        </a:rPr>
                        <a:t>15.6</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15.4</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15.3</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15.2</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14.7</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3" name="正方形/長方形 42"/>
          <p:cNvSpPr/>
          <p:nvPr/>
        </p:nvSpPr>
        <p:spPr>
          <a:xfrm>
            <a:off x="263299" y="3603100"/>
            <a:ext cx="9362341" cy="488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実質</a:t>
            </a:r>
            <a:r>
              <a:rPr lang="ja-JP" altLang="en-US" sz="800" dirty="0">
                <a:solidFill>
                  <a:schemeClr val="tx1"/>
                </a:solidFill>
                <a:latin typeface="Meiryo UI" panose="020B0604030504040204" pitchFamily="50" charset="-128"/>
                <a:ea typeface="Meiryo UI" panose="020B0604030504040204" pitchFamily="50" charset="-128"/>
              </a:rPr>
              <a:t>公債費比率</a:t>
            </a: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地方</a:t>
            </a:r>
            <a:r>
              <a:rPr lang="ja-JP" altLang="en-US" sz="800" dirty="0">
                <a:solidFill>
                  <a:schemeClr val="tx1"/>
                </a:solidFill>
                <a:latin typeface="Meiryo UI" panose="020B0604030504040204" pitchFamily="50" charset="-128"/>
                <a:ea typeface="Meiryo UI" panose="020B0604030504040204" pitchFamily="50" charset="-128"/>
              </a:rPr>
              <a:t>財政法及び財政健全化法に基づく指標で、標準的な財政規模に対する実質的な公債費相当額の</a:t>
            </a:r>
            <a:r>
              <a:rPr lang="ja-JP" altLang="en-US" sz="800" dirty="0" smtClean="0">
                <a:solidFill>
                  <a:schemeClr val="tx1"/>
                </a:solidFill>
                <a:latin typeface="Meiryo UI" panose="020B0604030504040204" pitchFamily="50" charset="-128"/>
                <a:ea typeface="Meiryo UI" panose="020B0604030504040204" pitchFamily="50" charset="-128"/>
              </a:rPr>
              <a:t>占める</a:t>
            </a:r>
            <a:r>
              <a:rPr lang="en-US" altLang="ja-JP" sz="800" dirty="0" smtClean="0">
                <a:solidFill>
                  <a:schemeClr val="tx1"/>
                </a:solidFill>
                <a:latin typeface="Meiryo UI" panose="020B0604030504040204" pitchFamily="50" charset="-128"/>
                <a:ea typeface="Meiryo UI" panose="020B0604030504040204" pitchFamily="50" charset="-128"/>
              </a:rPr>
              <a:t/>
            </a:r>
            <a:br>
              <a:rPr lang="en-US" altLang="ja-JP" sz="800" dirty="0" smtClean="0">
                <a:solidFill>
                  <a:schemeClr val="tx1"/>
                </a:solidFill>
                <a:latin typeface="Meiryo UI" panose="020B0604030504040204" pitchFamily="50" charset="-128"/>
                <a:ea typeface="Meiryo UI" panose="020B0604030504040204" pitchFamily="50" charset="-128"/>
              </a:rPr>
            </a:br>
            <a:r>
              <a:rPr lang="ja-JP" altLang="en-US" sz="800" dirty="0" smtClean="0">
                <a:solidFill>
                  <a:schemeClr val="tx1"/>
                </a:solidFill>
                <a:latin typeface="Meiryo UI" panose="020B0604030504040204" pitchFamily="50" charset="-128"/>
                <a:ea typeface="Meiryo UI" panose="020B0604030504040204" pitchFamily="50" charset="-128"/>
              </a:rPr>
              <a:t>　　割合</a:t>
            </a:r>
            <a:r>
              <a:rPr lang="ja-JP" altLang="en-US" sz="800" dirty="0">
                <a:solidFill>
                  <a:schemeClr val="tx1"/>
                </a:solidFill>
                <a:latin typeface="Meiryo UI" panose="020B0604030504040204" pitchFamily="50" charset="-128"/>
                <a:ea typeface="Meiryo UI" panose="020B0604030504040204" pitchFamily="50" charset="-128"/>
              </a:rPr>
              <a:t>の過去３年度間平均の</a:t>
            </a:r>
            <a:r>
              <a:rPr lang="ja-JP" altLang="en-US" sz="800" dirty="0" smtClean="0">
                <a:solidFill>
                  <a:schemeClr val="tx1"/>
                </a:solidFill>
                <a:latin typeface="Meiryo UI" panose="020B0604030504040204" pitchFamily="50" charset="-128"/>
                <a:ea typeface="Meiryo UI" panose="020B0604030504040204" pitchFamily="50" charset="-128"/>
              </a:rPr>
              <a:t>こと</a:t>
            </a: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この</a:t>
            </a:r>
            <a:r>
              <a:rPr lang="ja-JP" altLang="en-US" sz="800" dirty="0">
                <a:solidFill>
                  <a:schemeClr val="tx1"/>
                </a:solidFill>
                <a:latin typeface="Meiryo UI" panose="020B0604030504040204" pitchFamily="50" charset="-128"/>
                <a:ea typeface="Meiryo UI" panose="020B0604030504040204" pitchFamily="50" charset="-128"/>
              </a:rPr>
              <a:t>比率が</a:t>
            </a:r>
            <a:r>
              <a:rPr lang="en-US" altLang="ja-JP" sz="800" dirty="0">
                <a:solidFill>
                  <a:schemeClr val="tx1"/>
                </a:solidFill>
                <a:latin typeface="Meiryo UI" panose="020B0604030504040204" pitchFamily="50" charset="-128"/>
                <a:ea typeface="Meiryo UI" panose="020B0604030504040204" pitchFamily="50" charset="-128"/>
              </a:rPr>
              <a:t>18%</a:t>
            </a:r>
            <a:r>
              <a:rPr lang="ja-JP" altLang="en-US" sz="800" dirty="0">
                <a:solidFill>
                  <a:schemeClr val="tx1"/>
                </a:solidFill>
                <a:latin typeface="Meiryo UI" panose="020B0604030504040204" pitchFamily="50" charset="-128"/>
                <a:ea typeface="Meiryo UI" panose="020B0604030504040204" pitchFamily="50" charset="-128"/>
              </a:rPr>
              <a:t>以上になると起債許可団体に、</a:t>
            </a:r>
            <a:r>
              <a:rPr lang="en-US" altLang="ja-JP" sz="800" dirty="0">
                <a:solidFill>
                  <a:schemeClr val="tx1"/>
                </a:solidFill>
                <a:latin typeface="Meiryo UI" panose="020B0604030504040204" pitchFamily="50" charset="-128"/>
                <a:ea typeface="Meiryo UI" panose="020B0604030504040204" pitchFamily="50" charset="-128"/>
              </a:rPr>
              <a:t>25%</a:t>
            </a:r>
            <a:r>
              <a:rPr lang="ja-JP" altLang="en-US" sz="800" dirty="0">
                <a:solidFill>
                  <a:schemeClr val="tx1"/>
                </a:solidFill>
                <a:latin typeface="Meiryo UI" panose="020B0604030504040204" pitchFamily="50" charset="-128"/>
                <a:ea typeface="Meiryo UI" panose="020B0604030504040204" pitchFamily="50" charset="-128"/>
              </a:rPr>
              <a:t>以上になると「財政健全化団体」に、</a:t>
            </a:r>
            <a:r>
              <a:rPr lang="en-US" altLang="ja-JP" sz="800" dirty="0">
                <a:solidFill>
                  <a:schemeClr val="tx1"/>
                </a:solidFill>
                <a:latin typeface="Meiryo UI" panose="020B0604030504040204" pitchFamily="50" charset="-128"/>
                <a:ea typeface="Meiryo UI" panose="020B0604030504040204" pitchFamily="50" charset="-128"/>
              </a:rPr>
              <a:t>35%</a:t>
            </a:r>
            <a:r>
              <a:rPr lang="ja-JP" altLang="en-US" sz="800" dirty="0">
                <a:solidFill>
                  <a:schemeClr val="tx1"/>
                </a:solidFill>
                <a:latin typeface="Meiryo UI" panose="020B0604030504040204" pitchFamily="50" charset="-128"/>
                <a:ea typeface="Meiryo UI" panose="020B0604030504040204" pitchFamily="50" charset="-128"/>
              </a:rPr>
              <a:t>以上になると「財政再生団体」に</a:t>
            </a:r>
            <a:r>
              <a:rPr lang="ja-JP" altLang="en-US" sz="800" dirty="0" smtClean="0">
                <a:solidFill>
                  <a:schemeClr val="tx1"/>
                </a:solidFill>
                <a:latin typeface="Meiryo UI" panose="020B0604030504040204" pitchFamily="50" charset="-128"/>
                <a:ea typeface="Meiryo UI" panose="020B0604030504040204" pitchFamily="50" charset="-128"/>
              </a:rPr>
              <a:t>なる</a:t>
            </a:r>
            <a:endParaRPr lang="ja-JP" altLang="en-US" sz="8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0" y="-8649"/>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2000" b="1" dirty="0">
                <a:solidFill>
                  <a:schemeClr val="tx1"/>
                </a:solidFill>
                <a:latin typeface="Meiryo UI" pitchFamily="50" charset="-128"/>
                <a:ea typeface="Meiryo UI" pitchFamily="50" charset="-128"/>
                <a:cs typeface="Meiryo UI" pitchFamily="50" charset="-128"/>
              </a:rPr>
              <a:t>３　参考資料　（６）大阪府の財政収支</a:t>
            </a:r>
            <a:endParaRPr lang="ja-JP" altLang="en-US" sz="2000" b="1" dirty="0">
              <a:latin typeface="Meiryo UI" pitchFamily="50" charset="-128"/>
              <a:ea typeface="Meiryo UI" pitchFamily="50" charset="-128"/>
              <a:cs typeface="Meiryo UI" pitchFamily="50" charset="-128"/>
            </a:endParaRPr>
          </a:p>
        </p:txBody>
      </p:sp>
      <p:sp>
        <p:nvSpPr>
          <p:cNvPr id="37" name="正方形/長方形 27"/>
          <p:cNvSpPr>
            <a:spLocks noChangeArrowheads="1"/>
          </p:cNvSpPr>
          <p:nvPr/>
        </p:nvSpPr>
        <p:spPr bwMode="auto">
          <a:xfrm>
            <a:off x="8874125" y="1045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３４</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6" name="正方形/長方形 25"/>
          <p:cNvSpPr/>
          <p:nvPr/>
        </p:nvSpPr>
        <p:spPr>
          <a:xfrm>
            <a:off x="2460062" y="3324153"/>
            <a:ext cx="645374" cy="20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a:t>
            </a:r>
            <a:r>
              <a:rPr lang="ja-JP" altLang="en-US" sz="800" dirty="0" smtClean="0">
                <a:solidFill>
                  <a:srgbClr val="000000"/>
                </a:solidFill>
                <a:latin typeface="Meiryo UI" pitchFamily="50" charset="-128"/>
                <a:ea typeface="Meiryo UI" pitchFamily="50" charset="-128"/>
                <a:cs typeface="Meiryo UI" pitchFamily="50" charset="-128"/>
              </a:rPr>
              <a:t>）</a:t>
            </a:r>
            <a:endParaRPr lang="ja-JP" altLang="en-US" sz="800" dirty="0">
              <a:solidFill>
                <a:srgbClr val="000000"/>
              </a:solidFill>
              <a:latin typeface="Meiryo UI" pitchFamily="50" charset="-128"/>
              <a:ea typeface="Meiryo UI" pitchFamily="50" charset="-128"/>
              <a:cs typeface="Meiryo UI"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3895393718"/>
              </p:ext>
            </p:extLst>
          </p:nvPr>
        </p:nvGraphicFramePr>
        <p:xfrm>
          <a:off x="415372" y="3063326"/>
          <a:ext cx="2232000" cy="426720"/>
        </p:xfrm>
        <a:graphic>
          <a:graphicData uri="http://schemas.openxmlformats.org/drawingml/2006/table">
            <a:tbl>
              <a:tblPr firstRow="1" bandRow="1">
                <a:tableStyleId>{5940675A-B579-460E-94D1-54222C63F5DA}</a:tableStyleId>
              </a:tblPr>
              <a:tblGrid>
                <a:gridCol w="446400">
                  <a:extLst>
                    <a:ext uri="{9D8B030D-6E8A-4147-A177-3AD203B41FA5}">
                      <a16:colId xmlns:a16="http://schemas.microsoft.com/office/drawing/2014/main" val="20000"/>
                    </a:ext>
                  </a:extLst>
                </a:gridCol>
                <a:gridCol w="446400">
                  <a:extLst>
                    <a:ext uri="{9D8B030D-6E8A-4147-A177-3AD203B41FA5}">
                      <a16:colId xmlns:a16="http://schemas.microsoft.com/office/drawing/2014/main" val="20001"/>
                    </a:ext>
                  </a:extLst>
                </a:gridCol>
                <a:gridCol w="446400">
                  <a:extLst>
                    <a:ext uri="{9D8B030D-6E8A-4147-A177-3AD203B41FA5}">
                      <a16:colId xmlns:a16="http://schemas.microsoft.com/office/drawing/2014/main" val="20002"/>
                    </a:ext>
                  </a:extLst>
                </a:gridCol>
                <a:gridCol w="446400">
                  <a:extLst>
                    <a:ext uri="{9D8B030D-6E8A-4147-A177-3AD203B41FA5}">
                      <a16:colId xmlns:a16="http://schemas.microsoft.com/office/drawing/2014/main" val="20003"/>
                    </a:ext>
                  </a:extLst>
                </a:gridCol>
                <a:gridCol w="446400">
                  <a:extLst>
                    <a:ext uri="{9D8B030D-6E8A-4147-A177-3AD203B41FA5}">
                      <a16:colId xmlns:a16="http://schemas.microsoft.com/office/drawing/2014/main" val="20004"/>
                    </a:ext>
                  </a:extLst>
                </a:gridCol>
              </a:tblGrid>
              <a:tr h="0">
                <a:tc>
                  <a:txBody>
                    <a:bodyPr/>
                    <a:lstStyle/>
                    <a:p>
                      <a:pPr algn="ctr"/>
                      <a:r>
                        <a:rPr kumimoji="1" lang="en-US" altLang="ja-JP" sz="800" u="none" baseline="0" dirty="0" smtClean="0">
                          <a:latin typeface="Meiryo UI" panose="020B0604030504040204" pitchFamily="50" charset="-128"/>
                          <a:ea typeface="Meiryo UI" panose="020B0604030504040204" pitchFamily="50" charset="-128"/>
                        </a:rPr>
                        <a:t>R7</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baseline="0" dirty="0" smtClean="0">
                          <a:latin typeface="Meiryo UI" panose="020B0604030504040204" pitchFamily="50" charset="-128"/>
                          <a:ea typeface="Meiryo UI" panose="020B0604030504040204" pitchFamily="50" charset="-128"/>
                        </a:rPr>
                        <a:t>R8</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baseline="0" dirty="0" smtClean="0">
                          <a:latin typeface="Meiryo UI" panose="020B0604030504040204" pitchFamily="50" charset="-128"/>
                          <a:ea typeface="Meiryo UI" panose="020B0604030504040204" pitchFamily="50" charset="-128"/>
                        </a:rPr>
                        <a:t>R9</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baseline="0" dirty="0" smtClean="0">
                          <a:latin typeface="Meiryo UI" panose="020B0604030504040204" pitchFamily="50" charset="-128"/>
                          <a:ea typeface="Meiryo UI" panose="020B0604030504040204" pitchFamily="50" charset="-128"/>
                        </a:rPr>
                        <a:t>R10</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baseline="0" dirty="0" smtClean="0">
                          <a:latin typeface="Meiryo UI" panose="020B0604030504040204" pitchFamily="50" charset="-128"/>
                          <a:ea typeface="Meiryo UI" panose="020B0604030504040204" pitchFamily="50" charset="-128"/>
                        </a:rPr>
                        <a:t>R11</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800" u="none" dirty="0" smtClean="0">
                          <a:latin typeface="Meiryo UI" panose="020B0604030504040204" pitchFamily="50" charset="-128"/>
                          <a:ea typeface="Meiryo UI" panose="020B0604030504040204" pitchFamily="50" charset="-128"/>
                        </a:rPr>
                        <a:t>14.6</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13.8</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12.9</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11.5</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11.2</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3"/>
          <a:stretch>
            <a:fillRect/>
          </a:stretch>
        </p:blipFill>
        <p:spPr>
          <a:xfrm>
            <a:off x="3286398" y="678408"/>
            <a:ext cx="6494400" cy="3168000"/>
          </a:xfrm>
          <a:prstGeom prst="rect">
            <a:avLst/>
          </a:prstGeom>
        </p:spPr>
      </p:pic>
      <p:pic>
        <p:nvPicPr>
          <p:cNvPr id="5" name="図 4"/>
          <p:cNvPicPr>
            <a:picLocks noChangeAspect="1"/>
          </p:cNvPicPr>
          <p:nvPr/>
        </p:nvPicPr>
        <p:blipFill>
          <a:blip r:embed="rId4"/>
          <a:stretch>
            <a:fillRect/>
          </a:stretch>
        </p:blipFill>
        <p:spPr>
          <a:xfrm>
            <a:off x="2927903" y="4696073"/>
            <a:ext cx="6840000" cy="1768432"/>
          </a:xfrm>
          <a:prstGeom prst="rect">
            <a:avLst/>
          </a:prstGeom>
        </p:spPr>
      </p:pic>
    </p:spTree>
    <p:extLst>
      <p:ext uri="{BB962C8B-B14F-4D97-AF65-F5344CB8AC3E}">
        <p14:creationId xmlns:p14="http://schemas.microsoft.com/office/powerpoint/2010/main" val="8231042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bwMode="auto">
          <a:xfrm>
            <a:off x="139338" y="404664"/>
            <a:ext cx="9648000" cy="507487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80000" indent="-360000"/>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13" name="テキスト ボックス 12"/>
          <p:cNvSpPr txBox="1"/>
          <p:nvPr/>
        </p:nvSpPr>
        <p:spPr>
          <a:xfrm>
            <a:off x="5114834" y="1123229"/>
            <a:ext cx="4136069" cy="861774"/>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以下の考え方をもとに</a:t>
            </a:r>
            <a:r>
              <a:rPr lang="ja-JP" altLang="en-US" sz="1000" dirty="0">
                <a:latin typeface="Meiryo UI" panose="020B0604030504040204" pitchFamily="50" charset="-128"/>
                <a:ea typeface="Meiryo UI" panose="020B0604030504040204" pitchFamily="50" charset="-128"/>
              </a:rPr>
              <a:t>Ｒ</a:t>
            </a:r>
            <a:r>
              <a:rPr kumimoji="1" lang="en-US" altLang="ja-JP" sz="1000" dirty="0" smtClean="0">
                <a:latin typeface="Meiryo UI" panose="020B0604030504040204" pitchFamily="50" charset="-128"/>
                <a:ea typeface="Meiryo UI" panose="020B0604030504040204" pitchFamily="50" charset="-128"/>
              </a:rPr>
              <a:t>9</a:t>
            </a:r>
            <a:r>
              <a:rPr kumimoji="1" lang="ja-JP" altLang="en-US" sz="1000" dirty="0" smtClean="0">
                <a:latin typeface="Meiryo UI" panose="020B0604030504040204" pitchFamily="50" charset="-128"/>
                <a:ea typeface="Meiryo UI" panose="020B0604030504040204" pitchFamily="50" charset="-128"/>
              </a:rPr>
              <a:t>年度末時点の積立目標額を</a:t>
            </a:r>
            <a:r>
              <a:rPr kumimoji="1" lang="en-US" altLang="ja-JP" sz="1000" dirty="0" smtClean="0">
                <a:latin typeface="Meiryo UI" panose="020B0604030504040204" pitchFamily="50" charset="-128"/>
                <a:ea typeface="Meiryo UI" panose="020B0604030504040204" pitchFamily="50" charset="-128"/>
              </a:rPr>
              <a:t>1,400</a:t>
            </a:r>
            <a:r>
              <a:rPr kumimoji="1" lang="ja-JP" altLang="en-US" sz="1000" dirty="0" smtClean="0">
                <a:latin typeface="Meiryo UI" panose="020B0604030504040204" pitchFamily="50" charset="-128"/>
                <a:ea typeface="Meiryo UI" panose="020B0604030504040204" pitchFamily="50" charset="-128"/>
              </a:rPr>
              <a:t>億円と設定</a:t>
            </a:r>
            <a:endParaRPr kumimoji="1"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H</a:t>
            </a:r>
            <a:r>
              <a:rPr lang="en-US" altLang="ja-JP" sz="900" dirty="0" smtClean="0">
                <a:latin typeface="Meiryo UI" panose="020B0604030504040204" pitchFamily="50" charset="-128"/>
                <a:ea typeface="Meiryo UI" panose="020B0604030504040204" pitchFamily="50" charset="-128"/>
              </a:rPr>
              <a:t>29</a:t>
            </a:r>
            <a:r>
              <a:rPr lang="ja-JP" altLang="en-US" sz="900" dirty="0" smtClean="0">
                <a:latin typeface="Meiryo UI" panose="020B0604030504040204" pitchFamily="50" charset="-128"/>
                <a:ea typeface="Meiryo UI" panose="020B0604030504040204" pitchFamily="50" charset="-128"/>
              </a:rPr>
              <a:t>年度末試算）</a:t>
            </a:r>
            <a:endParaRPr kumimoji="1" lang="en-US" altLang="ja-JP" sz="9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①税収の急減、災害等　</a:t>
            </a:r>
            <a:r>
              <a:rPr kumimoji="1" lang="en-US" altLang="ja-JP" sz="1000" dirty="0" smtClean="0">
                <a:latin typeface="Meiryo UI" panose="020B0604030504040204" pitchFamily="50" charset="-128"/>
                <a:ea typeface="Meiryo UI" panose="020B0604030504040204" pitchFamily="50" charset="-128"/>
              </a:rPr>
              <a:t>600</a:t>
            </a:r>
            <a:r>
              <a:rPr kumimoji="1" lang="ja-JP" altLang="en-US" sz="1000" dirty="0" smtClean="0">
                <a:latin typeface="Meiryo UI" panose="020B0604030504040204" pitchFamily="50" charset="-128"/>
                <a:ea typeface="Meiryo UI" panose="020B0604030504040204" pitchFamily="50" charset="-128"/>
              </a:rPr>
              <a:t>億円</a:t>
            </a:r>
            <a:endParaRPr kumimoji="1"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②出資法人債務に係る損失補償等　</a:t>
            </a:r>
            <a:r>
              <a:rPr lang="en-US" altLang="ja-JP" sz="1000" dirty="0" smtClean="0">
                <a:latin typeface="Meiryo UI" panose="020B0604030504040204" pitchFamily="50" charset="-128"/>
                <a:ea typeface="Meiryo UI" panose="020B0604030504040204" pitchFamily="50" charset="-128"/>
              </a:rPr>
              <a:t>74</a:t>
            </a:r>
            <a:r>
              <a:rPr lang="ja-JP" altLang="en-US" sz="1000" dirty="0" smtClean="0">
                <a:latin typeface="Meiryo UI" panose="020B0604030504040204" pitchFamily="50" charset="-128"/>
                <a:ea typeface="Meiryo UI" panose="020B0604030504040204" pitchFamily="50" charset="-128"/>
              </a:rPr>
              <a:t>億円</a:t>
            </a:r>
            <a:endParaRPr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③その他（事業進捗により発生する可能性のあるリスク）</a:t>
            </a:r>
            <a:r>
              <a:rPr kumimoji="1" lang="en-US" altLang="ja-JP" sz="1000" dirty="0" smtClean="0">
                <a:latin typeface="Meiryo UI" panose="020B0604030504040204" pitchFamily="50" charset="-128"/>
                <a:ea typeface="Meiryo UI" panose="020B0604030504040204" pitchFamily="50" charset="-128"/>
              </a:rPr>
              <a:t>640</a:t>
            </a:r>
            <a:r>
              <a:rPr kumimoji="1" lang="ja-JP" altLang="en-US" sz="1000" dirty="0" smtClean="0">
                <a:latin typeface="Meiryo UI" panose="020B0604030504040204" pitchFamily="50" charset="-128"/>
                <a:ea typeface="Meiryo UI" panose="020B0604030504040204" pitchFamily="50" charset="-128"/>
              </a:rPr>
              <a:t>億円</a:t>
            </a:r>
            <a:endParaRPr kumimoji="1" lang="en-US" altLang="ja-JP" sz="1000" dirty="0" smtClean="0">
              <a:latin typeface="Meiryo UI" panose="020B0604030504040204" pitchFamily="50" charset="-128"/>
              <a:ea typeface="Meiryo UI" panose="020B0604030504040204" pitchFamily="50" charset="-128"/>
            </a:endParaRPr>
          </a:p>
        </p:txBody>
      </p:sp>
      <p:sp>
        <p:nvSpPr>
          <p:cNvPr id="21" name="正方形/長方形 20"/>
          <p:cNvSpPr/>
          <p:nvPr/>
        </p:nvSpPr>
        <p:spPr>
          <a:xfrm>
            <a:off x="167414" y="477711"/>
            <a:ext cx="1005403" cy="338554"/>
          </a:xfrm>
          <a:prstGeom prst="rect">
            <a:avLst/>
          </a:prstGeom>
        </p:spPr>
        <p:txBody>
          <a:bodyPr wrap="none">
            <a:spAutoFit/>
          </a:bodyPr>
          <a:lstStyle/>
          <a:p>
            <a:pPr marL="252000" indent="-457200"/>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参考③</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05624" y="848422"/>
            <a:ext cx="4708474" cy="1015663"/>
          </a:xfrm>
          <a:prstGeom prst="rect">
            <a:avLst/>
          </a:prstGeom>
        </p:spPr>
        <p:txBody>
          <a:bodyPr wrap="square">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財政調整基金への積立目標額</a:t>
            </a:r>
            <a:r>
              <a:rPr lang="en-US" altLang="ja-JP" sz="1200" b="1" dirty="0" smtClean="0">
                <a:latin typeface="Meiryo UI" panose="020B0604030504040204" pitchFamily="50" charset="-128"/>
                <a:ea typeface="Meiryo UI" panose="020B0604030504040204" pitchFamily="50" charset="-128"/>
              </a:rPr>
              <a:t>】</a:t>
            </a:r>
          </a:p>
          <a:p>
            <a:pPr marL="87313" indent="-87313"/>
            <a:r>
              <a:rPr lang="ja-JP" altLang="en-US" sz="1200" dirty="0" smtClean="0">
                <a:latin typeface="Meiryo UI" panose="020B0604030504040204" pitchFamily="50" charset="-128"/>
                <a:ea typeface="Meiryo UI" panose="020B0604030504040204" pitchFamily="50" charset="-128"/>
              </a:rPr>
              <a:t>○財政</a:t>
            </a:r>
            <a:r>
              <a:rPr lang="ja-JP" altLang="en-US" sz="1200" dirty="0">
                <a:latin typeface="Meiryo UI" panose="020B0604030504040204" pitchFamily="50" charset="-128"/>
                <a:ea typeface="Meiryo UI" panose="020B0604030504040204" pitchFamily="50" charset="-128"/>
              </a:rPr>
              <a:t>運営基本条例第</a:t>
            </a:r>
            <a:r>
              <a:rPr lang="en-US" altLang="ja-JP" sz="1200" dirty="0">
                <a:latin typeface="Meiryo UI" panose="020B0604030504040204" pitchFamily="50" charset="-128"/>
                <a:ea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rPr>
              <a:t>条の規定に基づき、府税収入の急激な</a:t>
            </a:r>
            <a:r>
              <a:rPr lang="ja-JP" altLang="en-US" sz="1200" dirty="0" smtClean="0">
                <a:latin typeface="Meiryo UI" panose="020B0604030504040204" pitchFamily="50" charset="-128"/>
                <a:ea typeface="Meiryo UI" panose="020B0604030504040204" pitchFamily="50" charset="-128"/>
              </a:rPr>
              <a:t>減少、</a:t>
            </a:r>
            <a:endParaRPr lang="en-US" altLang="ja-JP" sz="1200" dirty="0" smtClean="0">
              <a:latin typeface="Meiryo UI" panose="020B0604030504040204" pitchFamily="50" charset="-128"/>
              <a:ea typeface="Meiryo UI" panose="020B0604030504040204" pitchFamily="50" charset="-128"/>
            </a:endParaRPr>
          </a:p>
          <a:p>
            <a:pPr marL="87313" indent="-87313"/>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災害</a:t>
            </a:r>
            <a:r>
              <a:rPr lang="ja-JP" altLang="en-US" sz="1200" dirty="0">
                <a:latin typeface="Meiryo UI" panose="020B0604030504040204" pitchFamily="50" charset="-128"/>
                <a:ea typeface="Meiryo UI" panose="020B0604030504040204" pitchFamily="50" charset="-128"/>
              </a:rPr>
              <a:t>に伴う歳出の増加その他臨時的な歳入の減少又は歳出の増加</a:t>
            </a:r>
            <a:r>
              <a:rPr lang="ja-JP" altLang="en-US" sz="1200" dirty="0" smtClean="0">
                <a:latin typeface="Meiryo UI" panose="020B0604030504040204" pitchFamily="50" charset="-128"/>
                <a:ea typeface="Meiryo UI" panose="020B0604030504040204" pitchFamily="50" charset="-128"/>
              </a:rPr>
              <a:t>を</a:t>
            </a:r>
            <a:endParaRPr lang="en-US" altLang="ja-JP" sz="1200" dirty="0" smtClean="0">
              <a:latin typeface="Meiryo UI" panose="020B0604030504040204" pitchFamily="50" charset="-128"/>
              <a:ea typeface="Meiryo UI" panose="020B0604030504040204" pitchFamily="50" charset="-128"/>
            </a:endParaRPr>
          </a:p>
          <a:p>
            <a:pPr marL="87313" indent="-87313"/>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伴う</a:t>
            </a:r>
            <a:r>
              <a:rPr lang="ja-JP" altLang="en-US" sz="1200" dirty="0">
                <a:latin typeface="Meiryo UI" panose="020B0604030504040204" pitchFamily="50" charset="-128"/>
                <a:ea typeface="Meiryo UI" panose="020B0604030504040204" pitchFamily="50" charset="-128"/>
              </a:rPr>
              <a:t>事象に対応するために</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年以内に達成すべき財政調整基金</a:t>
            </a:r>
            <a:r>
              <a:rPr lang="ja-JP" altLang="en-US" sz="1200" dirty="0" smtClean="0">
                <a:latin typeface="Meiryo UI" panose="020B0604030504040204" pitchFamily="50" charset="-128"/>
                <a:ea typeface="Meiryo UI" panose="020B0604030504040204" pitchFamily="50" charset="-128"/>
              </a:rPr>
              <a:t>の</a:t>
            </a:r>
            <a:endParaRPr lang="en-US" altLang="ja-JP" sz="1200" dirty="0" smtClean="0">
              <a:latin typeface="Meiryo UI" panose="020B0604030504040204" pitchFamily="50" charset="-128"/>
              <a:ea typeface="Meiryo UI" panose="020B0604030504040204" pitchFamily="50" charset="-128"/>
            </a:endParaRPr>
          </a:p>
          <a:p>
            <a:pPr marL="87313" indent="-87313"/>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積立</a:t>
            </a:r>
            <a:r>
              <a:rPr lang="ja-JP" altLang="en-US" sz="1200" dirty="0">
                <a:latin typeface="Meiryo UI" panose="020B0604030504040204" pitchFamily="50" charset="-128"/>
                <a:ea typeface="Meiryo UI" panose="020B0604030504040204" pitchFamily="50" charset="-128"/>
              </a:rPr>
              <a:t>目標額を</a:t>
            </a:r>
            <a:r>
              <a:rPr lang="ja-JP" altLang="en-US" sz="1200" dirty="0" smtClean="0">
                <a:latin typeface="Meiryo UI" panose="020B0604030504040204" pitchFamily="50" charset="-128"/>
                <a:ea typeface="Meiryo UI" panose="020B0604030504040204" pitchFamily="50" charset="-128"/>
              </a:rPr>
              <a:t>積算</a:t>
            </a:r>
            <a:endParaRPr lang="ja-JP" altLang="en-US" sz="12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24824" y="5177211"/>
            <a:ext cx="4071949" cy="33855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出典）大阪府</a:t>
            </a:r>
            <a:r>
              <a:rPr lang="ja-JP" altLang="en-US" sz="800" dirty="0" smtClean="0">
                <a:latin typeface="Meiryo UI" panose="020B0604030504040204" pitchFamily="50" charset="-128"/>
                <a:ea typeface="Meiryo UI" panose="020B0604030504040204" pitchFamily="50" charset="-128"/>
              </a:rPr>
              <a:t>「財政</a:t>
            </a:r>
            <a:r>
              <a:rPr lang="ja-JP" altLang="en-US" sz="800" dirty="0">
                <a:latin typeface="Meiryo UI" panose="020B0604030504040204" pitchFamily="50" charset="-128"/>
                <a:ea typeface="Meiryo UI" panose="020B0604030504040204" pitchFamily="50" charset="-128"/>
              </a:rPr>
              <a:t>状況に関する中長期</a:t>
            </a:r>
            <a:r>
              <a:rPr lang="ja-JP" altLang="en-US" sz="800" dirty="0" smtClean="0">
                <a:latin typeface="Meiryo UI" panose="020B0604030504040204" pitchFamily="50" charset="-128"/>
                <a:ea typeface="Meiryo UI" panose="020B0604030504040204" pitchFamily="50" charset="-128"/>
              </a:rPr>
              <a:t>試算（粗い試算）」</a:t>
            </a:r>
            <a:r>
              <a:rPr lang="en-US" altLang="ja-JP" sz="800" dirty="0" smtClean="0">
                <a:latin typeface="Meiryo UI" panose="020B0604030504040204" pitchFamily="50" charset="-128"/>
                <a:ea typeface="Meiryo UI" panose="020B0604030504040204" pitchFamily="50" charset="-128"/>
              </a:rPr>
              <a:t>R</a:t>
            </a:r>
            <a:r>
              <a:rPr lang="ja-JP" altLang="en-US" sz="800" dirty="0">
                <a:latin typeface="Meiryo UI" panose="020B0604030504040204" pitchFamily="50" charset="-128"/>
                <a:ea typeface="Meiryo UI" panose="020B0604030504040204" pitchFamily="50" charset="-128"/>
              </a:rPr>
              <a:t>２</a:t>
            </a:r>
            <a:r>
              <a:rPr lang="ja-JP" altLang="en-US" sz="800" dirty="0" smtClean="0">
                <a:latin typeface="Meiryo UI" panose="020B0604030504040204" pitchFamily="50" charset="-128"/>
                <a:ea typeface="Meiryo UI" panose="020B0604030504040204" pitchFamily="50" charset="-128"/>
              </a:rPr>
              <a:t>年２月版（一部要約）</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大阪府「</a:t>
            </a:r>
            <a:r>
              <a:rPr lang="ja-JP" altLang="en-US" sz="800" dirty="0">
                <a:latin typeface="Meiryo UI" panose="020B0604030504040204" pitchFamily="50" charset="-128"/>
                <a:ea typeface="Meiryo UI" panose="020B0604030504040204" pitchFamily="50" charset="-128"/>
              </a:rPr>
              <a:t>令和</a:t>
            </a:r>
            <a:r>
              <a:rPr lang="ja-JP" altLang="en-US" sz="800" dirty="0" smtClean="0">
                <a:latin typeface="Meiryo UI" panose="020B0604030504040204" pitchFamily="50" charset="-128"/>
                <a:ea typeface="Meiryo UI" panose="020B0604030504040204" pitchFamily="50" charset="-128"/>
              </a:rPr>
              <a:t>２年度当初予算案の概要」等をもとに副首都推進局にて編集</a:t>
            </a:r>
            <a:endParaRPr lang="ja-JP" altLang="en-US" sz="800" dirty="0">
              <a:latin typeface="Meiryo UI" panose="020B0604030504040204" pitchFamily="50" charset="-128"/>
              <a:ea typeface="Meiryo UI" panose="020B0604030504040204" pitchFamily="50" charset="-128"/>
            </a:endParaRPr>
          </a:p>
        </p:txBody>
      </p:sp>
      <p:sp>
        <p:nvSpPr>
          <p:cNvPr id="31" name="Rectangle 3"/>
          <p:cNvSpPr txBox="1">
            <a:spLocks noChangeArrowheads="1"/>
          </p:cNvSpPr>
          <p:nvPr/>
        </p:nvSpPr>
        <p:spPr>
          <a:xfrm>
            <a:off x="4880992" y="792013"/>
            <a:ext cx="4630030" cy="372169"/>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44000" indent="-265113">
              <a:lnSpc>
                <a:spcPct val="130000"/>
              </a:lnSpc>
              <a:spcBef>
                <a:spcPts val="1200"/>
              </a:spcBef>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＜財政</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調整</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基金への積立目標額＞</a:t>
            </a:r>
            <a:endParaRPr lang="en-US" altLang="ja-JP" sz="1100" dirty="0" smtClean="0">
              <a:latin typeface="Meiryo UI" panose="020B0604030504040204" pitchFamily="50" charset="-128"/>
              <a:ea typeface="Meiryo UI" panose="020B0604030504040204" pitchFamily="50" charset="-128"/>
            </a:endParaRPr>
          </a:p>
        </p:txBody>
      </p:sp>
      <p:sp>
        <p:nvSpPr>
          <p:cNvPr id="34" name="正方形/長方形 33"/>
          <p:cNvSpPr/>
          <p:nvPr/>
        </p:nvSpPr>
        <p:spPr>
          <a:xfrm>
            <a:off x="5091466" y="1064501"/>
            <a:ext cx="4129657" cy="94318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Rectangle 3"/>
          <p:cNvSpPr txBox="1">
            <a:spLocks noChangeArrowheads="1"/>
          </p:cNvSpPr>
          <p:nvPr/>
        </p:nvSpPr>
        <p:spPr>
          <a:xfrm>
            <a:off x="333308" y="1923255"/>
            <a:ext cx="4630030" cy="372169"/>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44000" indent="-265113">
              <a:lnSpc>
                <a:spcPct val="130000"/>
              </a:lnSpc>
              <a:spcBef>
                <a:spcPts val="1200"/>
              </a:spcBef>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＜財政調整基金残高（年度末）の</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推移＞</a:t>
            </a:r>
            <a:endParaRPr lang="en-US" altLang="ja-JP" sz="1100" dirty="0" smtClean="0">
              <a:latin typeface="Meiryo UI" panose="020B0604030504040204" pitchFamily="50" charset="-128"/>
              <a:ea typeface="Meiryo UI" panose="020B0604030504040204" pitchFamily="50" charset="-128"/>
            </a:endParaRPr>
          </a:p>
        </p:txBody>
      </p:sp>
      <p:sp>
        <p:nvSpPr>
          <p:cNvPr id="35" name="正方形/長方形 34"/>
          <p:cNvSpPr>
            <a:spLocks noChangeArrowheads="1"/>
          </p:cNvSpPr>
          <p:nvPr/>
        </p:nvSpPr>
        <p:spPr bwMode="auto">
          <a:xfrm>
            <a:off x="8881254"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３５</a:t>
            </a:r>
            <a:endParaRPr lang="ja-JP" altLang="en-US" sz="1100" b="1" dirty="0">
              <a:solidFill>
                <a:srgbClr val="000000"/>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848544" y="2277192"/>
            <a:ext cx="7628937" cy="2880000"/>
          </a:xfrm>
          <a:prstGeom prst="rect">
            <a:avLst/>
          </a:prstGeom>
        </p:spPr>
      </p:pic>
      <p:sp>
        <p:nvSpPr>
          <p:cNvPr id="18" name="正方形/長方形 17"/>
          <p:cNvSpPr/>
          <p:nvPr/>
        </p:nvSpPr>
        <p:spPr>
          <a:xfrm>
            <a:off x="4420478" y="4974922"/>
            <a:ext cx="4195379"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決算額は、</a:t>
            </a:r>
            <a:r>
              <a:rPr lang="en-US" altLang="ja-JP" sz="800" dirty="0" smtClean="0">
                <a:solidFill>
                  <a:schemeClr val="tx1"/>
                </a:solidFill>
                <a:latin typeface="Meiryo UI" panose="020B0604030504040204" pitchFamily="50" charset="-128"/>
                <a:ea typeface="Meiryo UI" panose="020B0604030504040204" pitchFamily="50" charset="-128"/>
              </a:rPr>
              <a:t>R30</a:t>
            </a:r>
            <a:r>
              <a:rPr lang="ja-JP" altLang="en-US" sz="800" dirty="0" smtClean="0">
                <a:solidFill>
                  <a:schemeClr val="tx1"/>
                </a:solidFill>
                <a:latin typeface="Meiryo UI" panose="020B0604030504040204" pitchFamily="50" charset="-128"/>
                <a:ea typeface="Meiryo UI" panose="020B0604030504040204" pitchFamily="50" charset="-128"/>
              </a:rPr>
              <a:t>年度までは決算額、</a:t>
            </a:r>
            <a:r>
              <a:rPr lang="en-US" altLang="ja-JP" sz="800" dirty="0" smtClean="0">
                <a:solidFill>
                  <a:schemeClr val="tx1"/>
                </a:solidFill>
                <a:latin typeface="Meiryo UI" panose="020B0604030504040204" pitchFamily="50" charset="-128"/>
                <a:ea typeface="Meiryo UI" panose="020B0604030504040204" pitchFamily="50" charset="-128"/>
              </a:rPr>
              <a:t>R</a:t>
            </a:r>
            <a:r>
              <a:rPr lang="ja-JP" altLang="en-US" sz="800" dirty="0" smtClean="0">
                <a:solidFill>
                  <a:schemeClr val="tx1"/>
                </a:solidFill>
                <a:latin typeface="Meiryo UI" panose="020B0604030504040204" pitchFamily="50" charset="-128"/>
                <a:ea typeface="Meiryo UI" panose="020B0604030504040204" pitchFamily="50" charset="-128"/>
              </a:rPr>
              <a:t>元年度は</a:t>
            </a:r>
            <a:r>
              <a:rPr lang="en-US" altLang="ja-JP" sz="800" dirty="0">
                <a:solidFill>
                  <a:schemeClr val="tx1"/>
                </a:solidFill>
                <a:latin typeface="Meiryo UI" panose="020B0604030504040204" pitchFamily="50" charset="-128"/>
                <a:ea typeface="Meiryo UI" panose="020B0604030504040204" pitchFamily="50" charset="-128"/>
              </a:rPr>
              <a:t>5</a:t>
            </a:r>
            <a:r>
              <a:rPr lang="ja-JP" altLang="en-US" sz="800" dirty="0" smtClean="0">
                <a:solidFill>
                  <a:schemeClr val="tx1"/>
                </a:solidFill>
                <a:latin typeface="Meiryo UI" panose="020B0604030504040204" pitchFamily="50" charset="-128"/>
                <a:ea typeface="Meiryo UI" panose="020B0604030504040204" pitchFamily="50" charset="-128"/>
              </a:rPr>
              <a:t>号補正後見込み、</a:t>
            </a:r>
            <a:r>
              <a:rPr lang="en-US" altLang="ja-JP" sz="800" dirty="0" smtClean="0">
                <a:solidFill>
                  <a:schemeClr val="tx1"/>
                </a:solidFill>
                <a:latin typeface="Meiryo UI" panose="020B0604030504040204" pitchFamily="50" charset="-128"/>
                <a:ea typeface="Meiryo UI" panose="020B0604030504040204" pitchFamily="50" charset="-128"/>
              </a:rPr>
              <a:t>R2</a:t>
            </a:r>
            <a:r>
              <a:rPr lang="ja-JP" altLang="en-US" sz="800" dirty="0" smtClean="0">
                <a:solidFill>
                  <a:schemeClr val="tx1"/>
                </a:solidFill>
                <a:latin typeface="Meiryo UI" panose="020B0604030504040204" pitchFamily="50" charset="-128"/>
                <a:ea typeface="Meiryo UI" panose="020B0604030504040204" pitchFamily="50" charset="-128"/>
              </a:rPr>
              <a:t>年度は当初予算ベース</a:t>
            </a:r>
            <a:endParaRPr lang="ja-JP" altLang="en-US" sz="8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4361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60511" y="1268759"/>
            <a:ext cx="8856985" cy="4858977"/>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200000"/>
              </a:lnSpc>
              <a:spcBef>
                <a:spcPts val="0"/>
              </a:spcBef>
              <a:spcAft>
                <a:spcPts val="0"/>
              </a:spcAft>
            </a:pPr>
            <a:endParaRPr lang="en-US" altLang="ja-JP" sz="2000" b="0" dirty="0">
              <a:solidFill>
                <a:schemeClr val="tx1"/>
              </a:solidFill>
              <a:latin typeface="Meiryo UI" pitchFamily="50" charset="-128"/>
              <a:ea typeface="Meiryo UI" pitchFamily="50" charset="-128"/>
              <a:cs typeface="Meiryo UI" pitchFamily="50" charset="-128"/>
            </a:endParaRPr>
          </a:p>
        </p:txBody>
      </p:sp>
      <p:sp>
        <p:nvSpPr>
          <p:cNvPr id="9" name="タイトル 1"/>
          <p:cNvSpPr txBox="1">
            <a:spLocks/>
          </p:cNvSpPr>
          <p:nvPr/>
        </p:nvSpPr>
        <p:spPr>
          <a:xfrm>
            <a:off x="848544" y="269776"/>
            <a:ext cx="8229600" cy="64892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schemeClr val="tx1"/>
                </a:solidFill>
                <a:effectLst/>
                <a:uLnTx/>
                <a:uFillTx/>
                <a:latin typeface="+mj-lt"/>
                <a:ea typeface="+mj-ea"/>
                <a:cs typeface="+mj-cs"/>
              </a:rPr>
              <a:t>目　　次</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正方形/長方形 13"/>
          <p:cNvSpPr/>
          <p:nvPr/>
        </p:nvSpPr>
        <p:spPr>
          <a:xfrm>
            <a:off x="549293" y="1268760"/>
            <a:ext cx="52246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b="1" dirty="0">
                <a:solidFill>
                  <a:prstClr val="black"/>
                </a:solidFill>
                <a:latin typeface="Meiryo UI" pitchFamily="50" charset="-128"/>
                <a:ea typeface="Meiryo UI" pitchFamily="50" charset="-128"/>
                <a:cs typeface="Meiryo UI" pitchFamily="50" charset="-128"/>
              </a:rPr>
              <a:t>１　</a:t>
            </a:r>
            <a:r>
              <a:rPr lang="ja-JP" altLang="en-US" sz="2000" b="1" dirty="0" smtClean="0">
                <a:solidFill>
                  <a:prstClr val="black"/>
                </a:solidFill>
                <a:latin typeface="Meiryo UI" pitchFamily="50" charset="-128"/>
                <a:ea typeface="Meiryo UI" pitchFamily="50" charset="-128"/>
                <a:cs typeface="Meiryo UI" pitchFamily="50" charset="-128"/>
              </a:rPr>
              <a:t>財政シミュレーションを行うにあたって</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5" name="正方形/長方形 14"/>
          <p:cNvSpPr/>
          <p:nvPr/>
        </p:nvSpPr>
        <p:spPr>
          <a:xfrm>
            <a:off x="549293" y="2534724"/>
            <a:ext cx="52246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b="1" dirty="0">
                <a:solidFill>
                  <a:prstClr val="black"/>
                </a:solidFill>
                <a:latin typeface="Meiryo UI" pitchFamily="50" charset="-128"/>
                <a:ea typeface="Meiryo UI" pitchFamily="50" charset="-128"/>
                <a:cs typeface="Meiryo UI" pitchFamily="50" charset="-128"/>
              </a:rPr>
              <a:t>２　</a:t>
            </a:r>
            <a:r>
              <a:rPr lang="ja-JP" altLang="en-US" sz="2000" b="1" dirty="0" smtClean="0">
                <a:solidFill>
                  <a:prstClr val="black"/>
                </a:solidFill>
                <a:latin typeface="Meiryo UI" pitchFamily="50" charset="-128"/>
                <a:ea typeface="Meiryo UI" pitchFamily="50" charset="-128"/>
                <a:cs typeface="Meiryo UI" pitchFamily="50" charset="-128"/>
              </a:rPr>
              <a:t>財政シミュレーション結果</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6" name="正方形/長方形 15"/>
          <p:cNvSpPr/>
          <p:nvPr/>
        </p:nvSpPr>
        <p:spPr>
          <a:xfrm>
            <a:off x="549290" y="3150597"/>
            <a:ext cx="7356037"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（１）特別区の収支</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30" name="正方形/長方形 29"/>
          <p:cNvSpPr/>
          <p:nvPr/>
        </p:nvSpPr>
        <p:spPr>
          <a:xfrm>
            <a:off x="560512" y="3571602"/>
            <a:ext cx="7356037" cy="124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各</a:t>
            </a:r>
            <a:r>
              <a:rPr lang="ja-JP" altLang="en-US" sz="1400" dirty="0">
                <a:solidFill>
                  <a:prstClr val="black"/>
                </a:solidFill>
                <a:latin typeface="Meiryo UI" pitchFamily="50" charset="-128"/>
                <a:ea typeface="Meiryo UI" pitchFamily="50" charset="-128"/>
                <a:cs typeface="Meiryo UI" pitchFamily="50" charset="-128"/>
              </a:rPr>
              <a:t>特別区の</a:t>
            </a:r>
            <a:r>
              <a:rPr lang="ja-JP" altLang="en-US" sz="1400" dirty="0" smtClean="0">
                <a:solidFill>
                  <a:prstClr val="black"/>
                </a:solidFill>
                <a:latin typeface="Meiryo UI" pitchFamily="50" charset="-128"/>
                <a:ea typeface="Meiryo UI" pitchFamily="50" charset="-128"/>
                <a:cs typeface="Meiryo UI" pitchFamily="50" charset="-128"/>
              </a:rPr>
              <a:t>収支</a:t>
            </a:r>
            <a:endParaRPr lang="en-US" altLang="ja-JP" sz="1400" dirty="0">
              <a:solidFill>
                <a:prstClr val="black"/>
              </a:solidFill>
              <a:latin typeface="Meiryo UI" pitchFamily="50" charset="-128"/>
              <a:ea typeface="Meiryo UI" pitchFamily="50" charset="-128"/>
              <a:cs typeface="Meiryo UI" pitchFamily="50" charset="-128"/>
            </a:endParaRPr>
          </a:p>
        </p:txBody>
      </p:sp>
      <p:sp>
        <p:nvSpPr>
          <p:cNvPr id="31" name="正方形/長方形 30"/>
          <p:cNvSpPr/>
          <p:nvPr/>
        </p:nvSpPr>
        <p:spPr>
          <a:xfrm>
            <a:off x="549290" y="3924143"/>
            <a:ext cx="52246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b="1" dirty="0">
                <a:solidFill>
                  <a:prstClr val="black"/>
                </a:solidFill>
                <a:latin typeface="Meiryo UI" pitchFamily="50" charset="-128"/>
                <a:ea typeface="Meiryo UI" pitchFamily="50" charset="-128"/>
                <a:cs typeface="Meiryo UI" pitchFamily="50" charset="-128"/>
              </a:rPr>
              <a:t>３　</a:t>
            </a:r>
            <a:r>
              <a:rPr lang="ja-JP" altLang="en-US" sz="2000" b="1" dirty="0" smtClean="0">
                <a:solidFill>
                  <a:prstClr val="black"/>
                </a:solidFill>
                <a:latin typeface="Meiryo UI" pitchFamily="50" charset="-128"/>
                <a:ea typeface="Meiryo UI" pitchFamily="50" charset="-128"/>
                <a:cs typeface="Meiryo UI" pitchFamily="50" charset="-128"/>
              </a:rPr>
              <a:t>参考資料</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2" name="正方形/長方形 31"/>
          <p:cNvSpPr/>
          <p:nvPr/>
        </p:nvSpPr>
        <p:spPr>
          <a:xfrm>
            <a:off x="549287" y="4464221"/>
            <a:ext cx="735603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itchFamily="50" charset="-128"/>
                <a:ea typeface="Meiryo UI" pitchFamily="50" charset="-128"/>
                <a:cs typeface="Meiryo UI" pitchFamily="50" charset="-128"/>
              </a:rPr>
              <a:t>　（１）前提条件（詳細）</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33" name="正方形/長方形 32"/>
          <p:cNvSpPr/>
          <p:nvPr/>
        </p:nvSpPr>
        <p:spPr>
          <a:xfrm>
            <a:off x="549287" y="4722960"/>
            <a:ext cx="735603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itchFamily="50" charset="-128"/>
                <a:ea typeface="Meiryo UI" pitchFamily="50" charset="-128"/>
                <a:cs typeface="Meiryo UI" pitchFamily="50" charset="-128"/>
              </a:rPr>
              <a:t>　（２）</a:t>
            </a:r>
            <a:r>
              <a:rPr lang="en-US" altLang="ja-JP" sz="1400" dirty="0">
                <a:solidFill>
                  <a:schemeClr val="tx1"/>
                </a:solidFill>
                <a:latin typeface="Meiryo UI" pitchFamily="50" charset="-128"/>
                <a:ea typeface="Meiryo UI" pitchFamily="50" charset="-128"/>
                <a:cs typeface="Meiryo UI" pitchFamily="50" charset="-128"/>
              </a:rPr>
              <a:t>AB</a:t>
            </a:r>
            <a:r>
              <a:rPr lang="ja-JP" altLang="en-US" sz="1400" dirty="0">
                <a:solidFill>
                  <a:schemeClr val="tx1"/>
                </a:solidFill>
                <a:latin typeface="Meiryo UI" pitchFamily="50" charset="-128"/>
                <a:ea typeface="Meiryo UI" pitchFamily="50" charset="-128"/>
                <a:cs typeface="Meiryo UI" pitchFamily="50" charset="-128"/>
              </a:rPr>
              <a:t>項目関係の改革効果</a:t>
            </a:r>
            <a:r>
              <a:rPr lang="ja-JP" altLang="en-US" sz="1400" dirty="0" smtClean="0">
                <a:solidFill>
                  <a:schemeClr val="tx1"/>
                </a:solidFill>
                <a:latin typeface="Meiryo UI" pitchFamily="50" charset="-128"/>
                <a:ea typeface="Meiryo UI" pitchFamily="50" charset="-128"/>
                <a:cs typeface="Meiryo UI" pitchFamily="50" charset="-128"/>
              </a:rPr>
              <a:t>額（未反映分）の内訳</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35" name="正方形/長方形 34"/>
          <p:cNvSpPr/>
          <p:nvPr/>
        </p:nvSpPr>
        <p:spPr>
          <a:xfrm>
            <a:off x="2792760" y="3326565"/>
            <a:ext cx="648072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・・・・・・財シ</a:t>
            </a:r>
            <a:r>
              <a:rPr lang="en-US" altLang="ja-JP" sz="1400" b="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６</a:t>
            </a:r>
            <a:r>
              <a:rPr lang="ja-JP" altLang="en-US" sz="1400" b="0" dirty="0" smtClean="0">
                <a:solidFill>
                  <a:prstClr val="black"/>
                </a:solidFill>
                <a:latin typeface="Meiryo UI" pitchFamily="50" charset="-128"/>
                <a:ea typeface="Meiryo UI" pitchFamily="50" charset="-128"/>
                <a:cs typeface="Meiryo UI" pitchFamily="50" charset="-128"/>
              </a:rPr>
              <a:t>　</a:t>
            </a:r>
            <a:endParaRPr lang="en-US" altLang="ja-JP" sz="1400" b="0" dirty="0" smtClean="0">
              <a:solidFill>
                <a:prstClr val="black"/>
              </a:solidFill>
              <a:latin typeface="Meiryo UI" pitchFamily="50" charset="-128"/>
              <a:ea typeface="Meiryo UI" pitchFamily="50" charset="-128"/>
              <a:cs typeface="Meiryo UI" pitchFamily="50" charset="-128"/>
            </a:endParaRPr>
          </a:p>
        </p:txBody>
      </p:sp>
      <p:sp>
        <p:nvSpPr>
          <p:cNvPr id="40" name="正方形/長方形 39"/>
          <p:cNvSpPr/>
          <p:nvPr/>
        </p:nvSpPr>
        <p:spPr>
          <a:xfrm>
            <a:off x="2781535" y="4469139"/>
            <a:ext cx="648072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・財シ</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１</a:t>
            </a:r>
            <a:r>
              <a:rPr lang="ja-JP" altLang="en-US" sz="1400" dirty="0">
                <a:solidFill>
                  <a:prstClr val="black"/>
                </a:solidFill>
                <a:latin typeface="Meiryo UI" pitchFamily="50" charset="-128"/>
                <a:ea typeface="Meiryo UI" pitchFamily="50" charset="-128"/>
                <a:cs typeface="Meiryo UI" pitchFamily="50" charset="-128"/>
              </a:rPr>
              <a:t>８</a:t>
            </a:r>
            <a:r>
              <a:rPr lang="ja-JP" altLang="en-US" sz="1400" b="0" dirty="0" smtClean="0">
                <a:solidFill>
                  <a:prstClr val="black"/>
                </a:solidFill>
                <a:latin typeface="Meiryo UI" pitchFamily="50" charset="-128"/>
                <a:ea typeface="Meiryo UI" pitchFamily="50" charset="-128"/>
                <a:cs typeface="Meiryo UI" pitchFamily="50" charset="-128"/>
              </a:rPr>
              <a:t>　</a:t>
            </a:r>
            <a:endParaRPr lang="en-US" altLang="ja-JP" sz="1400" b="0" dirty="0" smtClean="0">
              <a:solidFill>
                <a:prstClr val="black"/>
              </a:solidFill>
              <a:latin typeface="Meiryo UI" pitchFamily="50" charset="-128"/>
              <a:ea typeface="Meiryo UI" pitchFamily="50" charset="-128"/>
              <a:cs typeface="Meiryo UI" pitchFamily="50" charset="-128"/>
            </a:endParaRPr>
          </a:p>
        </p:txBody>
      </p:sp>
      <p:sp>
        <p:nvSpPr>
          <p:cNvPr id="41" name="正方形/長方形 40"/>
          <p:cNvSpPr/>
          <p:nvPr/>
        </p:nvSpPr>
        <p:spPr>
          <a:xfrm>
            <a:off x="2422255" y="4726591"/>
            <a:ext cx="68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財シ</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２</a:t>
            </a:r>
            <a:r>
              <a:rPr lang="ja-JP" altLang="en-US" sz="1400" dirty="0">
                <a:solidFill>
                  <a:prstClr val="black"/>
                </a:solidFill>
                <a:latin typeface="Meiryo UI" pitchFamily="50" charset="-128"/>
                <a:ea typeface="Meiryo UI" pitchFamily="50" charset="-128"/>
                <a:cs typeface="Meiryo UI" pitchFamily="50" charset="-128"/>
              </a:rPr>
              <a:t>０</a:t>
            </a:r>
            <a:r>
              <a:rPr lang="ja-JP" altLang="en-US" sz="1400" b="0" dirty="0" smtClean="0">
                <a:solidFill>
                  <a:prstClr val="black"/>
                </a:solidFill>
                <a:latin typeface="Meiryo UI" pitchFamily="50" charset="-128"/>
                <a:ea typeface="Meiryo UI" pitchFamily="50" charset="-128"/>
                <a:cs typeface="Meiryo UI" pitchFamily="50" charset="-128"/>
              </a:rPr>
              <a:t>　</a:t>
            </a:r>
            <a:endParaRPr lang="en-US" altLang="ja-JP" sz="1400" b="0" dirty="0" smtClean="0">
              <a:solidFill>
                <a:prstClr val="black"/>
              </a:solidFill>
              <a:latin typeface="Meiryo UI" pitchFamily="50" charset="-128"/>
              <a:ea typeface="Meiryo UI" pitchFamily="50" charset="-128"/>
              <a:cs typeface="Meiryo UI" pitchFamily="50" charset="-128"/>
            </a:endParaRPr>
          </a:p>
        </p:txBody>
      </p:sp>
      <p:sp>
        <p:nvSpPr>
          <p:cNvPr id="44" name="正方形/長方形 43"/>
          <p:cNvSpPr/>
          <p:nvPr/>
        </p:nvSpPr>
        <p:spPr>
          <a:xfrm>
            <a:off x="549287" y="4981699"/>
            <a:ext cx="735603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（３）組織体制の影響額</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45" name="正方形/長方形 44"/>
          <p:cNvSpPr/>
          <p:nvPr/>
        </p:nvSpPr>
        <p:spPr>
          <a:xfrm>
            <a:off x="2422255" y="4984043"/>
            <a:ext cx="68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財</a:t>
            </a:r>
            <a:r>
              <a:rPr lang="ja-JP" altLang="en-US" sz="1400" dirty="0">
                <a:solidFill>
                  <a:prstClr val="black"/>
                </a:solidFill>
                <a:latin typeface="Meiryo UI" pitchFamily="50" charset="-128"/>
                <a:ea typeface="Meiryo UI" pitchFamily="50" charset="-128"/>
                <a:cs typeface="Meiryo UI" pitchFamily="50" charset="-128"/>
              </a:rPr>
              <a:t>シ</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２</a:t>
            </a:r>
            <a:r>
              <a:rPr lang="ja-JP" altLang="en-US" sz="1400" dirty="0">
                <a:solidFill>
                  <a:prstClr val="black"/>
                </a:solidFill>
                <a:latin typeface="Meiryo UI" pitchFamily="50" charset="-128"/>
                <a:ea typeface="Meiryo UI" pitchFamily="50" charset="-128"/>
                <a:cs typeface="Meiryo UI" pitchFamily="50" charset="-128"/>
              </a:rPr>
              <a:t>４</a:t>
            </a:r>
            <a:r>
              <a:rPr lang="ja-JP" altLang="en-US" sz="1400" b="0" dirty="0" smtClean="0">
                <a:solidFill>
                  <a:prstClr val="black"/>
                </a:solidFill>
                <a:latin typeface="Meiryo UI" pitchFamily="50" charset="-128"/>
                <a:ea typeface="Meiryo UI" pitchFamily="50" charset="-128"/>
                <a:cs typeface="Meiryo UI" pitchFamily="50" charset="-128"/>
              </a:rPr>
              <a:t>　</a:t>
            </a:r>
            <a:endParaRPr lang="en-US" altLang="ja-JP" sz="1400" b="0" dirty="0" smtClean="0">
              <a:solidFill>
                <a:prstClr val="black"/>
              </a:solidFill>
              <a:latin typeface="Meiryo UI" pitchFamily="50" charset="-128"/>
              <a:ea typeface="Meiryo UI" pitchFamily="50" charset="-128"/>
              <a:cs typeface="Meiryo UI" pitchFamily="50" charset="-128"/>
            </a:endParaRPr>
          </a:p>
        </p:txBody>
      </p:sp>
      <p:sp>
        <p:nvSpPr>
          <p:cNvPr id="46" name="正方形/長方形 45"/>
          <p:cNvSpPr/>
          <p:nvPr/>
        </p:nvSpPr>
        <p:spPr>
          <a:xfrm>
            <a:off x="549287" y="5240438"/>
            <a:ext cx="735603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（４）設置コスト</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47" name="正方形/長方形 46"/>
          <p:cNvSpPr/>
          <p:nvPr/>
        </p:nvSpPr>
        <p:spPr>
          <a:xfrm>
            <a:off x="2422255" y="5241495"/>
            <a:ext cx="68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財</a:t>
            </a:r>
            <a:r>
              <a:rPr lang="ja-JP" altLang="en-US" sz="1400" dirty="0">
                <a:solidFill>
                  <a:prstClr val="black"/>
                </a:solidFill>
                <a:latin typeface="Meiryo UI" pitchFamily="50" charset="-128"/>
                <a:ea typeface="Meiryo UI" pitchFamily="50" charset="-128"/>
                <a:cs typeface="Meiryo UI" pitchFamily="50" charset="-128"/>
              </a:rPr>
              <a:t>シ</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２</a:t>
            </a:r>
            <a:r>
              <a:rPr lang="ja-JP" altLang="en-US" sz="1400" dirty="0">
                <a:solidFill>
                  <a:prstClr val="black"/>
                </a:solidFill>
                <a:latin typeface="Meiryo UI" pitchFamily="50" charset="-128"/>
                <a:ea typeface="Meiryo UI" pitchFamily="50" charset="-128"/>
                <a:cs typeface="Meiryo UI" pitchFamily="50" charset="-128"/>
              </a:rPr>
              <a:t>５</a:t>
            </a:r>
            <a:r>
              <a:rPr lang="ja-JP" altLang="en-US" sz="1400" b="0" dirty="0" smtClean="0">
                <a:solidFill>
                  <a:prstClr val="black"/>
                </a:solidFill>
                <a:latin typeface="Meiryo UI" pitchFamily="50" charset="-128"/>
                <a:ea typeface="Meiryo UI" pitchFamily="50" charset="-128"/>
                <a:cs typeface="Meiryo UI" pitchFamily="50" charset="-128"/>
              </a:rPr>
              <a:t>　</a:t>
            </a:r>
            <a:endParaRPr lang="en-US" altLang="ja-JP" sz="1400" b="0" dirty="0" smtClean="0">
              <a:solidFill>
                <a:prstClr val="black"/>
              </a:solidFill>
              <a:latin typeface="Meiryo UI" pitchFamily="50" charset="-128"/>
              <a:ea typeface="Meiryo UI" pitchFamily="50" charset="-128"/>
              <a:cs typeface="Meiryo UI" pitchFamily="50" charset="-128"/>
            </a:endParaRPr>
          </a:p>
        </p:txBody>
      </p:sp>
      <p:sp>
        <p:nvSpPr>
          <p:cNvPr id="48" name="正方形/長方形 47"/>
          <p:cNvSpPr/>
          <p:nvPr/>
        </p:nvSpPr>
        <p:spPr>
          <a:xfrm>
            <a:off x="549287" y="5499177"/>
            <a:ext cx="735603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（５）財政シミュレーション計数表</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49" name="正方形/長方形 48"/>
          <p:cNvSpPr/>
          <p:nvPr/>
        </p:nvSpPr>
        <p:spPr>
          <a:xfrm>
            <a:off x="2422255" y="5498947"/>
            <a:ext cx="68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財</a:t>
            </a:r>
            <a:r>
              <a:rPr lang="ja-JP" altLang="en-US" sz="1400" dirty="0">
                <a:solidFill>
                  <a:prstClr val="black"/>
                </a:solidFill>
                <a:latin typeface="Meiryo UI" pitchFamily="50" charset="-128"/>
                <a:ea typeface="Meiryo UI" pitchFamily="50" charset="-128"/>
                <a:cs typeface="Meiryo UI" pitchFamily="50" charset="-128"/>
              </a:rPr>
              <a:t>シ</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２</a:t>
            </a:r>
            <a:r>
              <a:rPr lang="ja-JP" altLang="en-US" sz="1400" dirty="0">
                <a:solidFill>
                  <a:prstClr val="black"/>
                </a:solidFill>
                <a:latin typeface="Meiryo UI" pitchFamily="50" charset="-128"/>
                <a:ea typeface="Meiryo UI" pitchFamily="50" charset="-128"/>
                <a:cs typeface="Meiryo UI" pitchFamily="50" charset="-128"/>
              </a:rPr>
              <a:t>６</a:t>
            </a:r>
            <a:endParaRPr lang="en-US" altLang="ja-JP" sz="1400" b="0" dirty="0" smtClean="0">
              <a:solidFill>
                <a:srgbClr val="FF0000"/>
              </a:solidFill>
              <a:latin typeface="Meiryo UI" pitchFamily="50" charset="-128"/>
              <a:ea typeface="Meiryo UI" pitchFamily="50" charset="-128"/>
              <a:cs typeface="Meiryo UI" pitchFamily="50" charset="-128"/>
            </a:endParaRPr>
          </a:p>
        </p:txBody>
      </p:sp>
      <p:sp>
        <p:nvSpPr>
          <p:cNvPr id="26" name="正方形/長方形 25"/>
          <p:cNvSpPr/>
          <p:nvPr/>
        </p:nvSpPr>
        <p:spPr>
          <a:xfrm>
            <a:off x="531484" y="1901557"/>
            <a:ext cx="7356037"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（１）財政シミュレーションの算定方式</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27" name="正方形/長方形 26"/>
          <p:cNvSpPr/>
          <p:nvPr/>
        </p:nvSpPr>
        <p:spPr>
          <a:xfrm>
            <a:off x="2792760" y="1819847"/>
            <a:ext cx="648072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財シ</a:t>
            </a:r>
            <a:r>
              <a:rPr lang="en-US" altLang="ja-JP" sz="1400" b="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１</a:t>
            </a:r>
            <a:r>
              <a:rPr lang="ja-JP" altLang="en-US" sz="1400" b="0" dirty="0" smtClean="0">
                <a:solidFill>
                  <a:prstClr val="black"/>
                </a:solidFill>
                <a:latin typeface="Meiryo UI" pitchFamily="50" charset="-128"/>
                <a:ea typeface="Meiryo UI" pitchFamily="50" charset="-128"/>
                <a:cs typeface="Meiryo UI" pitchFamily="50" charset="-128"/>
              </a:rPr>
              <a:t>　</a:t>
            </a:r>
            <a:endParaRPr lang="en-US" altLang="ja-JP" sz="1400" b="0" dirty="0" smtClean="0">
              <a:solidFill>
                <a:prstClr val="black"/>
              </a:solidFill>
              <a:latin typeface="Meiryo UI" pitchFamily="50" charset="-128"/>
              <a:ea typeface="Meiryo UI" pitchFamily="50" charset="-128"/>
              <a:cs typeface="Meiryo UI" pitchFamily="50" charset="-128"/>
            </a:endParaRPr>
          </a:p>
        </p:txBody>
      </p:sp>
      <p:sp>
        <p:nvSpPr>
          <p:cNvPr id="28" name="正方形/長方形 27"/>
          <p:cNvSpPr/>
          <p:nvPr/>
        </p:nvSpPr>
        <p:spPr>
          <a:xfrm>
            <a:off x="531484" y="2174367"/>
            <a:ext cx="7356037"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（２）</a:t>
            </a:r>
            <a:r>
              <a:rPr lang="ja-JP" altLang="en-US" sz="1400" dirty="0">
                <a:solidFill>
                  <a:schemeClr val="tx1"/>
                </a:solidFill>
                <a:latin typeface="Meiryo UI" pitchFamily="50" charset="-128"/>
                <a:ea typeface="Meiryo UI" pitchFamily="50" charset="-128"/>
                <a:cs typeface="Meiryo UI" pitchFamily="50" charset="-128"/>
              </a:rPr>
              <a:t>新型コロナウイルス感染症による影響に関する財政シミュレーション上の</a:t>
            </a:r>
            <a:r>
              <a:rPr lang="ja-JP" altLang="en-US" sz="1400" dirty="0" smtClean="0">
                <a:solidFill>
                  <a:schemeClr val="tx1"/>
                </a:solidFill>
                <a:latin typeface="Meiryo UI" pitchFamily="50" charset="-128"/>
                <a:ea typeface="Meiryo UI" pitchFamily="50" charset="-128"/>
                <a:cs typeface="Meiryo UI" pitchFamily="50" charset="-128"/>
              </a:rPr>
              <a:t>取扱い</a:t>
            </a: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29" name="正方形/長方形 28"/>
          <p:cNvSpPr/>
          <p:nvPr/>
        </p:nvSpPr>
        <p:spPr>
          <a:xfrm>
            <a:off x="2792760" y="2107879"/>
            <a:ext cx="648072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・財シ</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２</a:t>
            </a:r>
            <a:r>
              <a:rPr lang="ja-JP" altLang="en-US" sz="1400" b="0" dirty="0" smtClean="0">
                <a:solidFill>
                  <a:prstClr val="black"/>
                </a:solidFill>
                <a:latin typeface="Meiryo UI" pitchFamily="50" charset="-128"/>
                <a:ea typeface="Meiryo UI" pitchFamily="50" charset="-128"/>
                <a:cs typeface="Meiryo UI" pitchFamily="50" charset="-128"/>
              </a:rPr>
              <a:t>　</a:t>
            </a:r>
            <a:endParaRPr lang="en-US" altLang="ja-JP" sz="1400" b="0" dirty="0" smtClean="0">
              <a:solidFill>
                <a:prstClr val="black"/>
              </a:solidFill>
              <a:latin typeface="Meiryo UI" pitchFamily="50" charset="-128"/>
              <a:ea typeface="Meiryo UI" pitchFamily="50" charset="-128"/>
              <a:cs typeface="Meiryo UI" pitchFamily="50" charset="-128"/>
            </a:endParaRPr>
          </a:p>
        </p:txBody>
      </p:sp>
      <p:sp>
        <p:nvSpPr>
          <p:cNvPr id="34" name="正方形/長方形 33"/>
          <p:cNvSpPr/>
          <p:nvPr/>
        </p:nvSpPr>
        <p:spPr>
          <a:xfrm>
            <a:off x="2792760" y="3562826"/>
            <a:ext cx="6480720" cy="178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財シ</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８</a:t>
            </a:r>
            <a:r>
              <a:rPr lang="ja-JP" altLang="en-US" sz="1400" b="0" dirty="0" smtClean="0">
                <a:solidFill>
                  <a:schemeClr val="tx1"/>
                </a:solidFill>
                <a:latin typeface="Meiryo UI" pitchFamily="50" charset="-128"/>
                <a:ea typeface="Meiryo UI" pitchFamily="50" charset="-128"/>
                <a:cs typeface="Meiryo UI" pitchFamily="50" charset="-128"/>
              </a:rPr>
              <a:t>　</a:t>
            </a:r>
            <a:endParaRPr lang="en-US" altLang="ja-JP" sz="1400" b="0" dirty="0" smtClean="0">
              <a:solidFill>
                <a:schemeClr val="tx1"/>
              </a:solidFill>
              <a:latin typeface="Meiryo UI" pitchFamily="50" charset="-128"/>
              <a:ea typeface="Meiryo UI" pitchFamily="50" charset="-128"/>
              <a:cs typeface="Meiryo UI" pitchFamily="50" charset="-128"/>
            </a:endParaRPr>
          </a:p>
        </p:txBody>
      </p:sp>
      <p:sp>
        <p:nvSpPr>
          <p:cNvPr id="36" name="テキスト ボックス 42"/>
          <p:cNvSpPr txBox="1">
            <a:spLocks noChangeArrowheads="1"/>
          </p:cNvSpPr>
          <p:nvPr/>
        </p:nvSpPr>
        <p:spPr bwMode="auto">
          <a:xfrm>
            <a:off x="585516" y="6127737"/>
            <a:ext cx="9283435" cy="215444"/>
          </a:xfrm>
          <a:prstGeom prst="rect">
            <a:avLst/>
          </a:prstGeom>
          <a:noFill/>
          <a:ln w="9525">
            <a:noFill/>
            <a:miter lim="800000"/>
            <a:headEnd/>
            <a:tailEnd/>
          </a:ln>
        </p:spPr>
        <p:txBody>
          <a:bodyPr wrap="square">
            <a:spAutoFit/>
          </a:bodyPr>
          <a:lstStyle/>
          <a:p>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　本資料の各表においては、表示単位未満を四捨五入しているため、合計が一致しないことがある</a:t>
            </a:r>
            <a:endParaRPr lang="en-US" altLang="ja-JP" sz="800" dirty="0" smtClean="0">
              <a:latin typeface="Meiryo UI" pitchFamily="50" charset="-128"/>
              <a:ea typeface="Meiryo UI" pitchFamily="50" charset="-128"/>
              <a:cs typeface="Meiryo UI" pitchFamily="50" charset="-128"/>
            </a:endParaRPr>
          </a:p>
        </p:txBody>
      </p:sp>
      <p:sp>
        <p:nvSpPr>
          <p:cNvPr id="52" name="正方形/長方形 51"/>
          <p:cNvSpPr/>
          <p:nvPr/>
        </p:nvSpPr>
        <p:spPr>
          <a:xfrm>
            <a:off x="549287" y="5762419"/>
            <a:ext cx="7356037" cy="17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Meiryo UI" pitchFamily="50" charset="-128"/>
                <a:ea typeface="Meiryo UI" pitchFamily="50" charset="-128"/>
                <a:cs typeface="Meiryo UI" pitchFamily="50" charset="-128"/>
              </a:rPr>
              <a:t>　</a:t>
            </a:r>
            <a:r>
              <a:rPr lang="ja-JP" altLang="en-US" sz="1400" dirty="0" smtClean="0">
                <a:solidFill>
                  <a:prstClr val="black"/>
                </a:solidFill>
                <a:latin typeface="Meiryo UI" pitchFamily="50" charset="-128"/>
                <a:ea typeface="Meiryo UI" pitchFamily="50" charset="-128"/>
                <a:cs typeface="Meiryo UI" pitchFamily="50" charset="-128"/>
              </a:rPr>
              <a:t>（６）大阪府の財政収支</a:t>
            </a:r>
            <a:endParaRPr lang="en-US" altLang="ja-JP" sz="1400" dirty="0">
              <a:solidFill>
                <a:prstClr val="black"/>
              </a:solidFill>
              <a:latin typeface="Meiryo UI" pitchFamily="50" charset="-128"/>
              <a:ea typeface="Meiryo UI" pitchFamily="50" charset="-128"/>
              <a:cs typeface="Meiryo UI" pitchFamily="50" charset="-128"/>
            </a:endParaRPr>
          </a:p>
        </p:txBody>
      </p:sp>
      <p:sp>
        <p:nvSpPr>
          <p:cNvPr id="53" name="正方形/長方形 52"/>
          <p:cNvSpPr/>
          <p:nvPr/>
        </p:nvSpPr>
        <p:spPr>
          <a:xfrm>
            <a:off x="2422255" y="5759615"/>
            <a:ext cx="6840000" cy="17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財</a:t>
            </a:r>
            <a:r>
              <a:rPr lang="ja-JP" altLang="en-US" sz="1400" dirty="0">
                <a:solidFill>
                  <a:prstClr val="black"/>
                </a:solidFill>
                <a:latin typeface="Meiryo UI" pitchFamily="50" charset="-128"/>
                <a:ea typeface="Meiryo UI" pitchFamily="50" charset="-128"/>
                <a:cs typeface="Meiryo UI" pitchFamily="50" charset="-128"/>
              </a:rPr>
              <a:t>シ</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３２</a:t>
            </a:r>
            <a:endParaRPr lang="en-US" altLang="ja-JP" sz="1400" b="0" dirty="0" smtClean="0">
              <a:solidFill>
                <a:schemeClr val="tx1"/>
              </a:solidFill>
              <a:latin typeface="Meiryo UI" pitchFamily="50" charset="-128"/>
              <a:ea typeface="Meiryo UI" pitchFamily="50" charset="-128"/>
              <a:cs typeface="Meiryo UI" pitchFamily="50" charset="-128"/>
            </a:endParaRPr>
          </a:p>
        </p:txBody>
      </p:sp>
      <p:sp>
        <p:nvSpPr>
          <p:cNvPr id="39" name="正方形/長方形 38"/>
          <p:cNvSpPr/>
          <p:nvPr/>
        </p:nvSpPr>
        <p:spPr>
          <a:xfrm>
            <a:off x="560512" y="3844401"/>
            <a:ext cx="7356037" cy="124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Meiryo UI" pitchFamily="50" charset="-128"/>
                <a:ea typeface="Meiryo UI" pitchFamily="50" charset="-128"/>
                <a:cs typeface="Meiryo UI" pitchFamily="50" charset="-128"/>
              </a:rPr>
              <a:t>　</a:t>
            </a:r>
            <a:r>
              <a:rPr lang="ja-JP" altLang="en-US" sz="1400" dirty="0" smtClean="0">
                <a:solidFill>
                  <a:prstClr val="black"/>
                </a:solidFill>
                <a:latin typeface="Meiryo UI" pitchFamily="50" charset="-128"/>
                <a:ea typeface="Meiryo UI" pitchFamily="50" charset="-128"/>
                <a:cs typeface="Meiryo UI" pitchFamily="50" charset="-128"/>
              </a:rPr>
              <a:t>（２）大阪府</a:t>
            </a:r>
            <a:r>
              <a:rPr lang="ja-JP" altLang="en-US" sz="1400" dirty="0">
                <a:solidFill>
                  <a:prstClr val="black"/>
                </a:solidFill>
                <a:latin typeface="Meiryo UI" pitchFamily="50" charset="-128"/>
                <a:ea typeface="Meiryo UI" pitchFamily="50" charset="-128"/>
                <a:cs typeface="Meiryo UI" pitchFamily="50" charset="-128"/>
              </a:rPr>
              <a:t>の収支 </a:t>
            </a:r>
            <a:r>
              <a:rPr lang="en-US" altLang="ja-JP" sz="1400" dirty="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参考</a:t>
            </a:r>
            <a:r>
              <a:rPr lang="en-US" altLang="ja-JP" sz="1400" dirty="0" smtClean="0">
                <a:solidFill>
                  <a:prstClr val="black"/>
                </a:solidFill>
                <a:latin typeface="Meiryo UI" pitchFamily="50" charset="-128"/>
                <a:ea typeface="Meiryo UI" pitchFamily="50" charset="-128"/>
                <a:cs typeface="Meiryo UI" pitchFamily="50" charset="-128"/>
              </a:rPr>
              <a:t>]</a:t>
            </a:r>
            <a:endParaRPr lang="en-US" altLang="ja-JP" sz="1400" dirty="0">
              <a:solidFill>
                <a:prstClr val="black"/>
              </a:solidFill>
              <a:latin typeface="Meiryo UI" pitchFamily="50" charset="-128"/>
              <a:ea typeface="Meiryo UI" pitchFamily="50" charset="-128"/>
              <a:cs typeface="Meiryo UI" pitchFamily="50" charset="-128"/>
            </a:endParaRPr>
          </a:p>
        </p:txBody>
      </p:sp>
      <p:sp>
        <p:nvSpPr>
          <p:cNvPr id="42" name="正方形/長方形 41"/>
          <p:cNvSpPr/>
          <p:nvPr/>
        </p:nvSpPr>
        <p:spPr>
          <a:xfrm>
            <a:off x="2792760" y="3838289"/>
            <a:ext cx="6480720" cy="178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財シ</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１</a:t>
            </a:r>
            <a:r>
              <a:rPr lang="ja-JP" altLang="en-US" sz="1400" dirty="0">
                <a:solidFill>
                  <a:schemeClr val="tx1"/>
                </a:solidFill>
                <a:latin typeface="Meiryo UI" pitchFamily="50" charset="-128"/>
                <a:ea typeface="Meiryo UI" pitchFamily="50" charset="-128"/>
                <a:cs typeface="Meiryo UI" pitchFamily="50" charset="-128"/>
              </a:rPr>
              <a:t>６</a:t>
            </a:r>
            <a:r>
              <a:rPr lang="ja-JP" altLang="en-US" sz="1400" b="0" dirty="0" smtClean="0">
                <a:solidFill>
                  <a:schemeClr val="tx1"/>
                </a:solidFill>
                <a:latin typeface="Meiryo UI" pitchFamily="50" charset="-128"/>
                <a:ea typeface="Meiryo UI" pitchFamily="50" charset="-128"/>
                <a:cs typeface="Meiryo UI" pitchFamily="50" charset="-128"/>
              </a:rPr>
              <a:t>　</a:t>
            </a:r>
            <a:endParaRPr lang="en-US" altLang="ja-JP" sz="1400" b="0" dirty="0" smtClean="0">
              <a:solidFill>
                <a:schemeClr val="tx1"/>
              </a:solidFill>
              <a:latin typeface="Meiryo UI" pitchFamily="50" charset="-128"/>
              <a:ea typeface="Meiryo UI" pitchFamily="50" charset="-128"/>
              <a:cs typeface="Meiryo UI" pitchFamily="50" charset="-128"/>
            </a:endParaRPr>
          </a:p>
        </p:txBody>
      </p:sp>
      <p:sp>
        <p:nvSpPr>
          <p:cNvPr id="37" name="正方形/長方形 36"/>
          <p:cNvSpPr/>
          <p:nvPr/>
        </p:nvSpPr>
        <p:spPr>
          <a:xfrm>
            <a:off x="549290" y="3383408"/>
            <a:ext cx="7356037"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a:t>
            </a:r>
            <a:r>
              <a:rPr lang="ja-JP" altLang="en-US" sz="1400" dirty="0">
                <a:solidFill>
                  <a:prstClr val="black"/>
                </a:solidFill>
                <a:latin typeface="Meiryo UI" pitchFamily="50" charset="-128"/>
                <a:ea typeface="Meiryo UI" pitchFamily="50" charset="-128"/>
                <a:cs typeface="Meiryo UI" pitchFamily="50" charset="-128"/>
              </a:rPr>
              <a:t>　</a:t>
            </a:r>
            <a:r>
              <a:rPr lang="ja-JP" altLang="en-US" sz="1400" dirty="0" smtClean="0">
                <a:solidFill>
                  <a:prstClr val="black"/>
                </a:solidFill>
                <a:latin typeface="Meiryo UI" pitchFamily="50" charset="-128"/>
                <a:ea typeface="Meiryo UI" pitchFamily="50" charset="-128"/>
                <a:cs typeface="Meiryo UI" pitchFamily="50" charset="-128"/>
              </a:rPr>
              <a:t>　　　 ・特別区全体の収支</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50" name="正方形/長方形 49"/>
          <p:cNvSpPr/>
          <p:nvPr/>
        </p:nvSpPr>
        <p:spPr>
          <a:xfrm>
            <a:off x="2792760" y="2398967"/>
            <a:ext cx="648072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・財シ</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４</a:t>
            </a:r>
            <a:r>
              <a:rPr lang="ja-JP" altLang="en-US" sz="1400" b="0" dirty="0" smtClean="0">
                <a:solidFill>
                  <a:prstClr val="black"/>
                </a:solidFill>
                <a:latin typeface="Meiryo UI" pitchFamily="50" charset="-128"/>
                <a:ea typeface="Meiryo UI" pitchFamily="50" charset="-128"/>
                <a:cs typeface="Meiryo UI" pitchFamily="50" charset="-128"/>
              </a:rPr>
              <a:t>　</a:t>
            </a:r>
            <a:endParaRPr lang="en-US" altLang="ja-JP" sz="1400" b="0" dirty="0" smtClean="0">
              <a:solidFill>
                <a:prstClr val="black"/>
              </a:solidFill>
              <a:latin typeface="Meiryo UI" pitchFamily="50" charset="-128"/>
              <a:ea typeface="Meiryo UI" pitchFamily="50" charset="-128"/>
              <a:cs typeface="Meiryo UI" pitchFamily="50" charset="-128"/>
            </a:endParaRPr>
          </a:p>
        </p:txBody>
      </p:sp>
      <p:sp>
        <p:nvSpPr>
          <p:cNvPr id="38" name="正方形/長方形 37"/>
          <p:cNvSpPr/>
          <p:nvPr/>
        </p:nvSpPr>
        <p:spPr>
          <a:xfrm>
            <a:off x="531484" y="2447177"/>
            <a:ext cx="7356037"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（３）</a:t>
            </a:r>
            <a:r>
              <a:rPr lang="ja-JP" altLang="en-US" sz="1400" dirty="0">
                <a:solidFill>
                  <a:schemeClr val="tx1"/>
                </a:solidFill>
                <a:latin typeface="Meiryo UI" pitchFamily="50" charset="-128"/>
                <a:ea typeface="Meiryo UI" pitchFamily="50" charset="-128"/>
                <a:cs typeface="Meiryo UI" pitchFamily="50" charset="-128"/>
              </a:rPr>
              <a:t>財政</a:t>
            </a:r>
            <a:r>
              <a:rPr lang="ja-JP" altLang="en-US" sz="1400" dirty="0" smtClean="0">
                <a:solidFill>
                  <a:schemeClr val="tx1"/>
                </a:solidFill>
                <a:latin typeface="Meiryo UI" pitchFamily="50" charset="-128"/>
                <a:ea typeface="Meiryo UI" pitchFamily="50" charset="-128"/>
                <a:cs typeface="Meiryo UI" pitchFamily="50" charset="-128"/>
              </a:rPr>
              <a:t>シミュレーションの前提条件</a:t>
            </a:r>
            <a:endParaRPr lang="en-US" altLang="ja-JP" sz="14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03914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pPr/>
              <a:t>40</a:t>
            </a:fld>
            <a:endParaRPr kumimoji="1" lang="ja-JP" altLang="en-US"/>
          </a:p>
        </p:txBody>
      </p:sp>
      <p:sp>
        <p:nvSpPr>
          <p:cNvPr id="6" name="正方形/長方形 5"/>
          <p:cNvSpPr/>
          <p:nvPr/>
        </p:nvSpPr>
        <p:spPr>
          <a:xfrm>
            <a:off x="1038" y="164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schemeClr val="tx1"/>
                </a:solidFill>
                <a:latin typeface="Meiryo UI" pitchFamily="50" charset="-128"/>
                <a:ea typeface="Meiryo UI" pitchFamily="50" charset="-128"/>
                <a:cs typeface="Meiryo UI" pitchFamily="50" charset="-128"/>
              </a:rPr>
              <a:t>３　参考資料　（６）大阪府の財政</a:t>
            </a:r>
            <a:r>
              <a:rPr lang="ja-JP" altLang="en-US" sz="2000" b="1" dirty="0" smtClean="0">
                <a:solidFill>
                  <a:schemeClr val="tx1"/>
                </a:solidFill>
                <a:latin typeface="Meiryo UI" pitchFamily="50" charset="-128"/>
                <a:ea typeface="Meiryo UI" pitchFamily="50" charset="-128"/>
                <a:cs typeface="Meiryo UI" pitchFamily="50" charset="-128"/>
              </a:rPr>
              <a:t>収支</a:t>
            </a:r>
            <a:endParaRPr lang="ja-JP" altLang="en-US" sz="2000" b="1" dirty="0">
              <a:latin typeface="Meiryo UI" pitchFamily="50" charset="-128"/>
              <a:ea typeface="Meiryo UI" pitchFamily="50" charset="-128"/>
              <a:cs typeface="Meiryo UI" pitchFamily="50" charset="-128"/>
            </a:endParaRPr>
          </a:p>
        </p:txBody>
      </p:sp>
      <p:sp>
        <p:nvSpPr>
          <p:cNvPr id="11" name="正方形/長方形 10"/>
          <p:cNvSpPr/>
          <p:nvPr/>
        </p:nvSpPr>
        <p:spPr>
          <a:xfrm>
            <a:off x="291340" y="781298"/>
            <a:ext cx="9395668" cy="581642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4"/>
          <p:cNvSpPr txBox="1">
            <a:spLocks noChangeArrowheads="1"/>
          </p:cNvSpPr>
          <p:nvPr/>
        </p:nvSpPr>
        <p:spPr bwMode="auto">
          <a:xfrm>
            <a:off x="9348926" y="883742"/>
            <a:ext cx="339725" cy="1698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6pPr>
            <a:lvl7pPr marL="29718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7pPr>
            <a:lvl8pPr marL="34290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8pPr>
            <a:lvl9pPr marL="38862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9pPr>
          </a:lstStyle>
          <a:p>
            <a:pPr algn="l" eaLnBrk="1" hangingPunct="1">
              <a:spcBef>
                <a:spcPct val="50000"/>
              </a:spcBef>
              <a:buClrTx/>
              <a:buSzTx/>
              <a:buFontTx/>
              <a:buNone/>
            </a:pPr>
            <a:r>
              <a:rPr lang="en-US" altLang="ja-JP" sz="1000" b="1" i="1" dirty="0">
                <a:latin typeface="Verdana" pitchFamily="34" charset="0"/>
              </a:rPr>
              <a:t>5</a:t>
            </a:r>
          </a:p>
        </p:txBody>
      </p:sp>
      <p:sp>
        <p:nvSpPr>
          <p:cNvPr id="12" name="角丸四角形 11"/>
          <p:cNvSpPr/>
          <p:nvPr/>
        </p:nvSpPr>
        <p:spPr>
          <a:xfrm>
            <a:off x="696439" y="6091384"/>
            <a:ext cx="8805440" cy="410562"/>
          </a:xfrm>
          <a:prstGeom prst="round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800" dirty="0" smtClean="0">
                <a:solidFill>
                  <a:schemeClr val="tx1"/>
                </a:solidFill>
                <a:latin typeface="ＭＳ ゴシック" pitchFamily="49" charset="-128"/>
                <a:ea typeface="ＭＳ ゴシック" pitchFamily="49" charset="-128"/>
              </a:rPr>
              <a:t>■実質公債費比率</a:t>
            </a:r>
            <a:endParaRPr lang="en-US" altLang="ja-JP" sz="800" dirty="0" smtClean="0">
              <a:solidFill>
                <a:schemeClr val="tx1"/>
              </a:solidFill>
              <a:latin typeface="ＭＳ ゴシック" pitchFamily="49" charset="-128"/>
              <a:ea typeface="ＭＳ ゴシック" pitchFamily="49" charset="-128"/>
            </a:endParaRPr>
          </a:p>
          <a:p>
            <a:pPr algn="l"/>
            <a:r>
              <a:rPr kumimoji="1" lang="ja-JP" altLang="en-US" sz="800" dirty="0">
                <a:solidFill>
                  <a:schemeClr val="tx1"/>
                </a:solidFill>
                <a:latin typeface="ＭＳ ゴシック" pitchFamily="49" charset="-128"/>
                <a:ea typeface="ＭＳ ゴシック" pitchFamily="49" charset="-128"/>
              </a:rPr>
              <a:t>　</a:t>
            </a:r>
            <a:r>
              <a:rPr kumimoji="1" lang="ja-JP" altLang="en-US" sz="800" dirty="0" smtClean="0">
                <a:solidFill>
                  <a:schemeClr val="tx1"/>
                </a:solidFill>
                <a:latin typeface="ＭＳ ゴシック" pitchFamily="49" charset="-128"/>
                <a:ea typeface="ＭＳ ゴシック" pitchFamily="49" charset="-128"/>
              </a:rPr>
              <a:t>地方財政法及び財政健全化法に基づく指標で、標準的な財政規模に対する実質的な公債費相当額の占める割合の過去３年度間平均のこと。</a:t>
            </a:r>
            <a:endParaRPr kumimoji="1" lang="en-US" altLang="ja-JP" sz="800" dirty="0" smtClean="0">
              <a:solidFill>
                <a:schemeClr val="tx1"/>
              </a:solidFill>
              <a:latin typeface="ＭＳ ゴシック" pitchFamily="49" charset="-128"/>
              <a:ea typeface="ＭＳ ゴシック" pitchFamily="49" charset="-128"/>
            </a:endParaRPr>
          </a:p>
          <a:p>
            <a:pPr algn="l"/>
            <a:r>
              <a:rPr lang="ja-JP" altLang="en-US" sz="800" dirty="0">
                <a:solidFill>
                  <a:schemeClr val="tx1"/>
                </a:solidFill>
                <a:latin typeface="ＭＳ ゴシック" pitchFamily="49" charset="-128"/>
                <a:ea typeface="ＭＳ ゴシック" pitchFamily="49" charset="-128"/>
              </a:rPr>
              <a:t>　</a:t>
            </a:r>
            <a:r>
              <a:rPr kumimoji="1" lang="ja-JP" altLang="en-US" sz="800" dirty="0" smtClean="0">
                <a:solidFill>
                  <a:schemeClr val="tx1"/>
                </a:solidFill>
                <a:latin typeface="ＭＳ ゴシック" pitchFamily="49" charset="-128"/>
                <a:ea typeface="ＭＳ ゴシック" pitchFamily="49" charset="-128"/>
              </a:rPr>
              <a:t>この比率が</a:t>
            </a:r>
            <a:r>
              <a:rPr kumimoji="1" lang="en-US" altLang="ja-JP" sz="800" dirty="0" smtClean="0">
                <a:solidFill>
                  <a:schemeClr val="tx1"/>
                </a:solidFill>
                <a:latin typeface="ＭＳ ゴシック" pitchFamily="49" charset="-128"/>
                <a:ea typeface="ＭＳ ゴシック" pitchFamily="49" charset="-128"/>
              </a:rPr>
              <a:t>18%</a:t>
            </a:r>
            <a:r>
              <a:rPr kumimoji="1" lang="ja-JP" altLang="en-US" sz="800" dirty="0" smtClean="0">
                <a:solidFill>
                  <a:schemeClr val="tx1"/>
                </a:solidFill>
                <a:latin typeface="ＭＳ ゴシック" pitchFamily="49" charset="-128"/>
                <a:ea typeface="ＭＳ ゴシック" pitchFamily="49" charset="-128"/>
              </a:rPr>
              <a:t>以上になると</a:t>
            </a:r>
            <a:r>
              <a:rPr lang="ja-JP" altLang="en-US" sz="800" dirty="0">
                <a:solidFill>
                  <a:schemeClr val="tx1"/>
                </a:solidFill>
                <a:latin typeface="ＭＳ ゴシック" pitchFamily="49" charset="-128"/>
                <a:ea typeface="ＭＳ ゴシック" pitchFamily="49" charset="-128"/>
              </a:rPr>
              <a:t>起債</a:t>
            </a:r>
            <a:r>
              <a:rPr kumimoji="1" lang="ja-JP" altLang="en-US" sz="800" dirty="0" smtClean="0">
                <a:solidFill>
                  <a:schemeClr val="tx1"/>
                </a:solidFill>
                <a:latin typeface="ＭＳ ゴシック" pitchFamily="49" charset="-128"/>
                <a:ea typeface="ＭＳ ゴシック" pitchFamily="49" charset="-128"/>
              </a:rPr>
              <a:t>許可団体に、</a:t>
            </a:r>
            <a:r>
              <a:rPr kumimoji="1" lang="en-US" altLang="ja-JP" sz="800" dirty="0" smtClean="0">
                <a:solidFill>
                  <a:schemeClr val="tx1"/>
                </a:solidFill>
                <a:latin typeface="ＭＳ ゴシック" pitchFamily="49" charset="-128"/>
                <a:ea typeface="ＭＳ ゴシック" pitchFamily="49" charset="-128"/>
              </a:rPr>
              <a:t>25%</a:t>
            </a:r>
            <a:r>
              <a:rPr lang="ja-JP" altLang="en-US" sz="800" dirty="0">
                <a:solidFill>
                  <a:schemeClr val="tx1"/>
                </a:solidFill>
                <a:latin typeface="ＭＳ ゴシック" pitchFamily="49" charset="-128"/>
                <a:ea typeface="ＭＳ ゴシック" pitchFamily="49" charset="-128"/>
              </a:rPr>
              <a:t>以上</a:t>
            </a:r>
            <a:r>
              <a:rPr lang="ja-JP" altLang="en-US" sz="800" dirty="0" smtClean="0">
                <a:solidFill>
                  <a:schemeClr val="tx1"/>
                </a:solidFill>
                <a:latin typeface="ＭＳ ゴシック" pitchFamily="49" charset="-128"/>
                <a:ea typeface="ＭＳ ゴシック" pitchFamily="49" charset="-128"/>
              </a:rPr>
              <a:t>に</a:t>
            </a:r>
            <a:r>
              <a:rPr lang="ja-JP" altLang="en-US" sz="800" dirty="0">
                <a:solidFill>
                  <a:schemeClr val="tx1"/>
                </a:solidFill>
                <a:latin typeface="ＭＳ ゴシック" pitchFamily="49" charset="-128"/>
                <a:ea typeface="ＭＳ ゴシック" pitchFamily="49" charset="-128"/>
              </a:rPr>
              <a:t>なる</a:t>
            </a:r>
            <a:r>
              <a:rPr lang="ja-JP" altLang="en-US" sz="800" dirty="0" smtClean="0">
                <a:solidFill>
                  <a:schemeClr val="tx1"/>
                </a:solidFill>
                <a:latin typeface="ＭＳ ゴシック" pitchFamily="49" charset="-128"/>
                <a:ea typeface="ＭＳ ゴシック" pitchFamily="49" charset="-128"/>
              </a:rPr>
              <a:t>と「財政健全化団体」に、</a:t>
            </a:r>
            <a:r>
              <a:rPr lang="en-US" altLang="ja-JP" sz="800" dirty="0" smtClean="0">
                <a:solidFill>
                  <a:schemeClr val="tx1"/>
                </a:solidFill>
                <a:latin typeface="ＭＳ ゴシック" pitchFamily="49" charset="-128"/>
                <a:ea typeface="ＭＳ ゴシック" pitchFamily="49" charset="-128"/>
              </a:rPr>
              <a:t>35%</a:t>
            </a:r>
            <a:r>
              <a:rPr lang="ja-JP" altLang="en-US" sz="800" dirty="0" smtClean="0">
                <a:solidFill>
                  <a:schemeClr val="tx1"/>
                </a:solidFill>
                <a:latin typeface="ＭＳ ゴシック" pitchFamily="49" charset="-128"/>
                <a:ea typeface="ＭＳ ゴシック" pitchFamily="49" charset="-128"/>
              </a:rPr>
              <a:t>以上になると「財政再生団体」になる。</a:t>
            </a:r>
            <a:endParaRPr kumimoji="1" lang="ja-JP" altLang="en-US" sz="800" dirty="0">
              <a:solidFill>
                <a:schemeClr val="tx1"/>
              </a:solidFill>
              <a:latin typeface="ＭＳ ゴシック" pitchFamily="49" charset="-128"/>
              <a:ea typeface="ＭＳ ゴシック" pitchFamily="49" charset="-128"/>
            </a:endParaRPr>
          </a:p>
        </p:txBody>
      </p:sp>
      <p:sp>
        <p:nvSpPr>
          <p:cNvPr id="9" name="正方形/長方形 8"/>
          <p:cNvSpPr>
            <a:spLocks noChangeArrowheads="1"/>
          </p:cNvSpPr>
          <p:nvPr/>
        </p:nvSpPr>
        <p:spPr bwMode="auto">
          <a:xfrm>
            <a:off x="8874125" y="1724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３６</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10" name="テキスト ボックス 9"/>
          <p:cNvSpPr txBox="1">
            <a:spLocks noChangeArrowheads="1"/>
          </p:cNvSpPr>
          <p:nvPr/>
        </p:nvSpPr>
        <p:spPr bwMode="auto">
          <a:xfrm>
            <a:off x="231086" y="452532"/>
            <a:ext cx="7336882" cy="338554"/>
          </a:xfrm>
          <a:prstGeom prst="rect">
            <a:avLst/>
          </a:prstGeom>
          <a:noFill/>
          <a:ln w="9525">
            <a:noFill/>
            <a:miter lim="800000"/>
            <a:headEnd/>
            <a:tailEnd/>
          </a:ln>
        </p:spPr>
        <p:txBody>
          <a:bodyPr wrap="square">
            <a:spAutoFit/>
          </a:bodyPr>
          <a:lstStyle/>
          <a:p>
            <a:r>
              <a:rPr lang="ja-JP" altLang="en-US" sz="1600" b="1" dirty="0">
                <a:solidFill>
                  <a:srgbClr val="000000"/>
                </a:solidFill>
                <a:latin typeface="Meiryo UI" pitchFamily="50" charset="-128"/>
                <a:ea typeface="Meiryo UI" pitchFamily="50" charset="-128"/>
                <a:cs typeface="Meiryo UI" pitchFamily="50" charset="-128"/>
              </a:rPr>
              <a:t>大阪府「財政状況に関する中長期試算</a:t>
            </a:r>
            <a:r>
              <a:rPr lang="en-US" altLang="ja-JP" sz="1600" b="1" dirty="0">
                <a:solidFill>
                  <a:srgbClr val="000000"/>
                </a:solidFill>
                <a:latin typeface="Meiryo UI" pitchFamily="50" charset="-128"/>
                <a:ea typeface="Meiryo UI" pitchFamily="50" charset="-128"/>
                <a:cs typeface="Meiryo UI" pitchFamily="50" charset="-128"/>
              </a:rPr>
              <a:t>〔</a:t>
            </a:r>
            <a:r>
              <a:rPr lang="ja-JP" altLang="en-US" sz="1600" b="1" dirty="0">
                <a:solidFill>
                  <a:srgbClr val="000000"/>
                </a:solidFill>
                <a:latin typeface="Meiryo UI" pitchFamily="50" charset="-128"/>
                <a:ea typeface="Meiryo UI" pitchFamily="50" charset="-128"/>
                <a:cs typeface="Meiryo UI" pitchFamily="50" charset="-128"/>
              </a:rPr>
              <a:t>粗い試算</a:t>
            </a:r>
            <a:r>
              <a:rPr lang="en-US" altLang="ja-JP" sz="1600" b="1" dirty="0" smtClean="0">
                <a:solidFill>
                  <a:srgbClr val="000000"/>
                </a:solidFill>
                <a:latin typeface="Meiryo UI" pitchFamily="50" charset="-128"/>
                <a:ea typeface="Meiryo UI" pitchFamily="50" charset="-128"/>
                <a:cs typeface="Meiryo UI" pitchFamily="50" charset="-128"/>
              </a:rPr>
              <a:t>〕</a:t>
            </a:r>
            <a:r>
              <a:rPr lang="ja-JP" altLang="en-US" sz="1600" b="1" dirty="0" smtClean="0">
                <a:solidFill>
                  <a:srgbClr val="000000"/>
                </a:solidFill>
                <a:latin typeface="Meiryo UI" pitchFamily="50" charset="-128"/>
                <a:ea typeface="Meiryo UI" pitchFamily="50" charset="-128"/>
                <a:cs typeface="Meiryo UI" pitchFamily="50" charset="-128"/>
              </a:rPr>
              <a:t>令和２年</a:t>
            </a:r>
            <a:r>
              <a:rPr lang="ja-JP" altLang="en-US" sz="1600" b="1" dirty="0">
                <a:solidFill>
                  <a:srgbClr val="000000"/>
                </a:solidFill>
                <a:latin typeface="Meiryo UI" pitchFamily="50" charset="-128"/>
                <a:ea typeface="Meiryo UI" pitchFamily="50" charset="-128"/>
                <a:cs typeface="Meiryo UI" pitchFamily="50" charset="-128"/>
              </a:rPr>
              <a:t>２</a:t>
            </a:r>
            <a:r>
              <a:rPr lang="ja-JP" altLang="en-US" sz="1600" b="1" dirty="0" smtClean="0">
                <a:solidFill>
                  <a:srgbClr val="000000"/>
                </a:solidFill>
                <a:latin typeface="Meiryo UI" pitchFamily="50" charset="-128"/>
                <a:ea typeface="Meiryo UI" pitchFamily="50" charset="-128"/>
                <a:cs typeface="Meiryo UI" pitchFamily="50" charset="-128"/>
              </a:rPr>
              <a:t>月版</a:t>
            </a:r>
            <a:r>
              <a:rPr lang="ja-JP" altLang="en-US" sz="1600" b="1" dirty="0">
                <a:solidFill>
                  <a:srgbClr val="000000"/>
                </a:solidFill>
                <a:latin typeface="Meiryo UI" pitchFamily="50" charset="-128"/>
                <a:ea typeface="Meiryo UI" pitchFamily="50" charset="-128"/>
                <a:cs typeface="Meiryo UI" pitchFamily="50" charset="-128"/>
              </a:rPr>
              <a:t>」</a:t>
            </a:r>
            <a:r>
              <a:rPr lang="en-US" altLang="ja-JP" sz="1600" b="1" dirty="0">
                <a:solidFill>
                  <a:srgbClr val="000000"/>
                </a:solidFill>
                <a:latin typeface="Meiryo UI" pitchFamily="50" charset="-128"/>
                <a:ea typeface="Meiryo UI" pitchFamily="50" charset="-128"/>
                <a:cs typeface="Meiryo UI" pitchFamily="50" charset="-128"/>
              </a:rPr>
              <a:t>(</a:t>
            </a:r>
            <a:r>
              <a:rPr lang="ja-JP" altLang="en-US" sz="1600" b="1" dirty="0">
                <a:solidFill>
                  <a:srgbClr val="000000"/>
                </a:solidFill>
                <a:latin typeface="Meiryo UI" pitchFamily="50" charset="-128"/>
                <a:ea typeface="Meiryo UI" pitchFamily="50" charset="-128"/>
                <a:cs typeface="Meiryo UI" pitchFamily="50" charset="-128"/>
              </a:rPr>
              <a:t>抜粋</a:t>
            </a:r>
            <a:r>
              <a:rPr lang="en-US" altLang="ja-JP" sz="1600" b="1" dirty="0">
                <a:solidFill>
                  <a:srgbClr val="000000"/>
                </a:solidFill>
                <a:latin typeface="Meiryo UI" pitchFamily="50" charset="-128"/>
                <a:ea typeface="Meiryo UI" pitchFamily="50" charset="-128"/>
                <a:cs typeface="Meiryo UI" pitchFamily="50" charset="-128"/>
              </a:rPr>
              <a:t>)</a:t>
            </a:r>
          </a:p>
        </p:txBody>
      </p:sp>
      <p:pic>
        <p:nvPicPr>
          <p:cNvPr id="7" name="図 6"/>
          <p:cNvPicPr>
            <a:picLocks noChangeAspect="1"/>
          </p:cNvPicPr>
          <p:nvPr/>
        </p:nvPicPr>
        <p:blipFill>
          <a:blip r:embed="rId2"/>
          <a:stretch>
            <a:fillRect/>
          </a:stretch>
        </p:blipFill>
        <p:spPr>
          <a:xfrm>
            <a:off x="574849" y="762410"/>
            <a:ext cx="8895423" cy="5233200"/>
          </a:xfrm>
          <a:prstGeom prst="rect">
            <a:avLst/>
          </a:prstGeom>
        </p:spPr>
      </p:pic>
    </p:spTree>
    <p:extLst>
      <p:ext uri="{BB962C8B-B14F-4D97-AF65-F5344CB8AC3E}">
        <p14:creationId xmlns:p14="http://schemas.microsoft.com/office/powerpoint/2010/main" val="2868347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91340" y="585584"/>
            <a:ext cx="9395668" cy="55675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4"/>
          <p:cNvSpPr txBox="1">
            <a:spLocks noChangeArrowheads="1"/>
          </p:cNvSpPr>
          <p:nvPr/>
        </p:nvSpPr>
        <p:spPr bwMode="auto">
          <a:xfrm>
            <a:off x="9332931" y="5958876"/>
            <a:ext cx="339725" cy="1698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6pPr>
            <a:lvl7pPr marL="29718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7pPr>
            <a:lvl8pPr marL="34290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8pPr>
            <a:lvl9pPr marL="38862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9pPr>
          </a:lstStyle>
          <a:p>
            <a:pPr algn="l" eaLnBrk="1" hangingPunct="1">
              <a:spcBef>
                <a:spcPct val="50000"/>
              </a:spcBef>
              <a:buClrTx/>
              <a:buSzTx/>
              <a:buFontTx/>
              <a:buNone/>
            </a:pPr>
            <a:r>
              <a:rPr lang="en-US" altLang="ja-JP" sz="1000" b="1" i="1" dirty="0">
                <a:latin typeface="Verdana" pitchFamily="34" charset="0"/>
              </a:rPr>
              <a:t>6</a:t>
            </a:r>
          </a:p>
        </p:txBody>
      </p:sp>
      <p:sp>
        <p:nvSpPr>
          <p:cNvPr id="8" name="正方形/長方形 27"/>
          <p:cNvSpPr>
            <a:spLocks noChangeArrowheads="1"/>
          </p:cNvSpPr>
          <p:nvPr/>
        </p:nvSpPr>
        <p:spPr bwMode="auto">
          <a:xfrm>
            <a:off x="8874125"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３７</a:t>
            </a:r>
            <a:endParaRPr lang="ja-JP" altLang="en-US" sz="1100" b="1" dirty="0">
              <a:solidFill>
                <a:srgbClr val="000000"/>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2"/>
          <a:stretch>
            <a:fillRect/>
          </a:stretch>
        </p:blipFill>
        <p:spPr>
          <a:xfrm>
            <a:off x="493631" y="764995"/>
            <a:ext cx="8967993" cy="5336034"/>
          </a:xfrm>
          <a:prstGeom prst="rect">
            <a:avLst/>
          </a:prstGeom>
        </p:spPr>
      </p:pic>
    </p:spTree>
    <p:extLst>
      <p:ext uri="{BB962C8B-B14F-4D97-AF65-F5344CB8AC3E}">
        <p14:creationId xmlns:p14="http://schemas.microsoft.com/office/powerpoint/2010/main" val="138873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１　財政シミュレーションを行うにあたって</a:t>
            </a:r>
          </a:p>
        </p:txBody>
      </p:sp>
      <p:sp>
        <p:nvSpPr>
          <p:cNvPr id="37" name="正方形/長方形 36"/>
          <p:cNvSpPr/>
          <p:nvPr/>
        </p:nvSpPr>
        <p:spPr bwMode="auto">
          <a:xfrm>
            <a:off x="190946" y="4653136"/>
            <a:ext cx="9543515" cy="1791201"/>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80000" indent="-360000"/>
            <a:r>
              <a:rPr lang="ja-JP" altLang="en-US" sz="1600" b="1" dirty="0">
                <a:solidFill>
                  <a:schemeClr val="tx1"/>
                </a:solidFill>
                <a:latin typeface="Meiryo UI" pitchFamily="50" charset="-128"/>
                <a:ea typeface="Meiryo UI" pitchFamily="50" charset="-128"/>
                <a:cs typeface="Meiryo UI" pitchFamily="50" charset="-128"/>
              </a:rPr>
              <a:t>　</a:t>
            </a:r>
            <a:r>
              <a:rPr lang="ja-JP" altLang="en-US" sz="1600" dirty="0">
                <a:solidFill>
                  <a:schemeClr val="tx1"/>
                </a:solidFill>
                <a:latin typeface="Meiryo UI" pitchFamily="50" charset="-128"/>
                <a:ea typeface="Meiryo UI" pitchFamily="50" charset="-128"/>
                <a:cs typeface="Meiryo UI" pitchFamily="50" charset="-128"/>
              </a:rPr>
              <a:t>この財政シミュレーションでは、</a:t>
            </a:r>
            <a:endParaRPr lang="en-US" altLang="ja-JP" sz="1400" dirty="0">
              <a:solidFill>
                <a:schemeClr val="tx1"/>
              </a:solidFill>
              <a:latin typeface="Meiryo UI" pitchFamily="50" charset="-128"/>
              <a:ea typeface="Meiryo UI" pitchFamily="50" charset="-128"/>
              <a:cs typeface="Meiryo UI" pitchFamily="50" charset="-128"/>
            </a:endParaRPr>
          </a:p>
          <a:p>
            <a:pPr marL="540000" indent="-288000">
              <a:spcBef>
                <a:spcPts val="600"/>
              </a:spcBef>
              <a:buFont typeface="Wingdings" pitchFamily="2" charset="2"/>
              <a:buChar char="l"/>
            </a:pPr>
            <a:r>
              <a:rPr lang="ja-JP" altLang="en-US" sz="1400" dirty="0" smtClean="0">
                <a:solidFill>
                  <a:schemeClr val="tx1"/>
                </a:solidFill>
                <a:latin typeface="Meiryo UI" pitchFamily="50" charset="-128"/>
                <a:ea typeface="Meiryo UI" pitchFamily="50" charset="-128"/>
                <a:cs typeface="Meiryo UI" pitchFamily="50" charset="-128"/>
              </a:rPr>
              <a:t>大阪市</a:t>
            </a:r>
            <a:r>
              <a:rPr lang="ja-JP" altLang="en-US" sz="1400" dirty="0">
                <a:solidFill>
                  <a:schemeClr val="tx1"/>
                </a:solidFill>
                <a:latin typeface="Meiryo UI" pitchFamily="50" charset="-128"/>
                <a:ea typeface="Meiryo UI" pitchFamily="50" charset="-128"/>
                <a:cs typeface="Meiryo UI" pitchFamily="50" charset="-128"/>
              </a:rPr>
              <a:t>の財政に関する将来推計を事務分担（案）等に基づき各特別</a:t>
            </a:r>
            <a:r>
              <a:rPr lang="ja-JP" altLang="en-US" sz="1400" dirty="0" smtClean="0">
                <a:solidFill>
                  <a:schemeClr val="tx1"/>
                </a:solidFill>
                <a:latin typeface="Meiryo UI" pitchFamily="50" charset="-128"/>
                <a:ea typeface="Meiryo UI" pitchFamily="50" charset="-128"/>
                <a:cs typeface="Meiryo UI" pitchFamily="50" charset="-128"/>
              </a:rPr>
              <a:t>区分と</a:t>
            </a:r>
            <a:r>
              <a:rPr lang="ja-JP" altLang="en-US" sz="1400" dirty="0">
                <a:solidFill>
                  <a:schemeClr val="tx1"/>
                </a:solidFill>
                <a:latin typeface="Meiryo UI" pitchFamily="50" charset="-128"/>
                <a:ea typeface="Meiryo UI" pitchFamily="50" charset="-128"/>
                <a:cs typeface="Meiryo UI" pitchFamily="50" charset="-128"/>
              </a:rPr>
              <a:t>大阪府分に分け</a:t>
            </a:r>
            <a:r>
              <a:rPr lang="ja-JP" altLang="en-US" sz="1400" dirty="0" smtClean="0">
                <a:solidFill>
                  <a:schemeClr val="tx1"/>
                </a:solidFill>
                <a:latin typeface="Meiryo UI" pitchFamily="50" charset="-128"/>
                <a:ea typeface="Meiryo UI" pitchFamily="50" charset="-128"/>
                <a:cs typeface="Meiryo UI" pitchFamily="50" charset="-128"/>
              </a:rPr>
              <a:t>、改革</a:t>
            </a:r>
            <a:r>
              <a:rPr lang="ja-JP" altLang="en-US" sz="1400" dirty="0">
                <a:solidFill>
                  <a:schemeClr val="tx1"/>
                </a:solidFill>
                <a:latin typeface="Meiryo UI" pitchFamily="50" charset="-128"/>
                <a:ea typeface="Meiryo UI" pitchFamily="50" charset="-128"/>
                <a:cs typeface="Meiryo UI" pitchFamily="50" charset="-128"/>
              </a:rPr>
              <a:t>効果</a:t>
            </a:r>
            <a:r>
              <a:rPr lang="ja-JP" altLang="en-US" sz="1400" dirty="0" smtClean="0">
                <a:solidFill>
                  <a:schemeClr val="tx1"/>
                </a:solidFill>
                <a:latin typeface="Meiryo UI" pitchFamily="50" charset="-128"/>
                <a:ea typeface="Meiryo UI" pitchFamily="50" charset="-128"/>
                <a:cs typeface="Meiryo UI" pitchFamily="50" charset="-128"/>
              </a:rPr>
              <a:t>額</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未反映分</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　　組織体制の影響額</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人件費</a:t>
            </a:r>
            <a:r>
              <a:rPr lang="en-US" altLang="ja-JP" sz="1400" dirty="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特別区設置に伴う</a:t>
            </a:r>
            <a:r>
              <a:rPr lang="ja-JP" altLang="en-US" sz="1400" dirty="0" smtClean="0">
                <a:solidFill>
                  <a:schemeClr val="tx1"/>
                </a:solidFill>
                <a:latin typeface="Meiryo UI" pitchFamily="50" charset="-128"/>
                <a:ea typeface="Meiryo UI" pitchFamily="50" charset="-128"/>
                <a:cs typeface="Meiryo UI" pitchFamily="50" charset="-128"/>
              </a:rPr>
              <a:t>コストを加味し</a:t>
            </a:r>
            <a:r>
              <a:rPr lang="ja-JP" altLang="en-US" sz="1400" dirty="0">
                <a:solidFill>
                  <a:schemeClr val="tx1"/>
                </a:solidFill>
                <a:latin typeface="Meiryo UI" pitchFamily="50" charset="-128"/>
                <a:ea typeface="Meiryo UI" pitchFamily="50" charset="-128"/>
                <a:cs typeface="Meiryo UI" pitchFamily="50" charset="-128"/>
              </a:rPr>
              <a:t>、特別区設置後の収支見通しとして作成</a:t>
            </a:r>
            <a:endParaRPr lang="en-US" altLang="ja-JP" sz="1400" dirty="0">
              <a:solidFill>
                <a:schemeClr val="tx1"/>
              </a:solidFill>
              <a:latin typeface="Meiryo UI" pitchFamily="50" charset="-128"/>
              <a:ea typeface="Meiryo UI" pitchFamily="50" charset="-128"/>
              <a:cs typeface="Meiryo UI" pitchFamily="50" charset="-128"/>
            </a:endParaRPr>
          </a:p>
          <a:p>
            <a:pPr marL="540000" indent="-288000">
              <a:spcBef>
                <a:spcPts val="600"/>
              </a:spcBef>
              <a:buFont typeface="Wingdings" pitchFamily="2" charset="2"/>
              <a:buChar char="l"/>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特別区設置の日を</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（Ｒ</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し、シミュレーション</a:t>
            </a:r>
            <a:r>
              <a:rPr lang="ja-JP" altLang="en-US" sz="1400" dirty="0" smtClean="0">
                <a:solidFill>
                  <a:schemeClr val="tx1"/>
                </a:solidFill>
                <a:latin typeface="+mn-ea"/>
                <a:ea typeface="Meiryo UI" pitchFamily="50" charset="-128"/>
                <a:cs typeface="Meiryo UI" pitchFamily="50" charset="-128"/>
              </a:rPr>
              <a:t>期間は、</a:t>
            </a:r>
            <a:r>
              <a:rPr lang="en-US" altLang="ja-JP" sz="1400" dirty="0" smtClean="0">
                <a:solidFill>
                  <a:schemeClr val="tx1"/>
                </a:solidFill>
                <a:latin typeface="Meiryo UI" pitchFamily="50" charset="-128"/>
                <a:ea typeface="Meiryo UI" pitchFamily="50" charset="-128"/>
                <a:cs typeface="Meiryo UI" pitchFamily="50" charset="-128"/>
              </a:rPr>
              <a:t>2025</a:t>
            </a:r>
            <a:r>
              <a:rPr lang="ja-JP" altLang="en-US" sz="1400" dirty="0" smtClean="0">
                <a:solidFill>
                  <a:schemeClr val="tx1"/>
                </a:solidFill>
                <a:latin typeface="Meiryo UI" pitchFamily="50" charset="-128"/>
                <a:ea typeface="Meiryo UI" pitchFamily="50" charset="-128"/>
                <a:cs typeface="Meiryo UI" pitchFamily="50" charset="-128"/>
              </a:rPr>
              <a:t>（</a:t>
            </a:r>
            <a:r>
              <a:rPr lang="en-US" altLang="ja-JP" sz="1400" dirty="0" smtClean="0">
                <a:solidFill>
                  <a:schemeClr val="tx1"/>
                </a:solidFill>
                <a:latin typeface="Meiryo UI" pitchFamily="50" charset="-128"/>
                <a:ea typeface="Meiryo UI" pitchFamily="50" charset="-128"/>
                <a:cs typeface="Meiryo UI" pitchFamily="50" charset="-128"/>
              </a:rPr>
              <a:t>R</a:t>
            </a:r>
            <a:r>
              <a:rPr lang="ja-JP" altLang="en-US" sz="1400" dirty="0" smtClean="0">
                <a:solidFill>
                  <a:schemeClr val="tx1"/>
                </a:solidFill>
                <a:latin typeface="Meiryo UI" pitchFamily="50" charset="-128"/>
                <a:ea typeface="Meiryo UI" pitchFamily="50" charset="-128"/>
                <a:cs typeface="Meiryo UI" pitchFamily="50" charset="-128"/>
              </a:rPr>
              <a:t>７）年度から</a:t>
            </a:r>
            <a:r>
              <a:rPr lang="en-US" altLang="ja-JP" sz="1400" dirty="0" smtClean="0">
                <a:solidFill>
                  <a:schemeClr val="tx1"/>
                </a:solidFill>
                <a:latin typeface="Meiryo UI" pitchFamily="50" charset="-128"/>
                <a:ea typeface="Meiryo UI" pitchFamily="50" charset="-128"/>
                <a:cs typeface="Meiryo UI" pitchFamily="50" charset="-128"/>
              </a:rPr>
              <a:t>2039</a:t>
            </a:r>
            <a:r>
              <a:rPr lang="ja-JP" altLang="en-US" sz="1400" dirty="0" smtClean="0">
                <a:solidFill>
                  <a:schemeClr val="tx1"/>
                </a:solidFill>
                <a:latin typeface="Meiryo UI" panose="020B0604030504040204" pitchFamily="50" charset="-128"/>
                <a:ea typeface="Meiryo UI" panose="020B0604030504040204" pitchFamily="50" charset="-128"/>
                <a:cs typeface="Meiryo UI" pitchFamily="50" charset="-128"/>
              </a:rPr>
              <a:t>（Ｒ</a:t>
            </a:r>
            <a:r>
              <a:rPr lang="en-US" altLang="ja-JP" sz="1400" dirty="0" smtClean="0">
                <a:solidFill>
                  <a:schemeClr val="tx1"/>
                </a:solidFill>
                <a:latin typeface="Meiryo UI" panose="020B0604030504040204" pitchFamily="50" charset="-128"/>
                <a:ea typeface="Meiryo UI" panose="020B0604030504040204" pitchFamily="50" charset="-128"/>
                <a:cs typeface="Meiryo UI" pitchFamily="50" charset="-128"/>
              </a:rPr>
              <a:t>21</a:t>
            </a:r>
            <a:r>
              <a:rPr lang="ja-JP" altLang="en-US" sz="1400" dirty="0" smtClean="0">
                <a:solidFill>
                  <a:schemeClr val="tx1"/>
                </a:solidFill>
                <a:latin typeface="Meiryo UI" panose="020B0604030504040204" pitchFamily="50" charset="-128"/>
                <a:ea typeface="Meiryo UI" panose="020B0604030504040204" pitchFamily="50" charset="-128"/>
                <a:cs typeface="Meiryo UI" pitchFamily="50" charset="-128"/>
              </a:rPr>
              <a:t>）年度まで</a:t>
            </a:r>
            <a:endParaRPr lang="en-US" altLang="ja-JP" sz="1400" dirty="0">
              <a:solidFill>
                <a:schemeClr val="tx1"/>
              </a:solidFill>
              <a:latin typeface="Meiryo UI" panose="020B0604030504040204" pitchFamily="50" charset="-128"/>
              <a:ea typeface="Meiryo UI" panose="020B0604030504040204" pitchFamily="50" charset="-128"/>
              <a:cs typeface="Meiryo UI" pitchFamily="50" charset="-128"/>
            </a:endParaRPr>
          </a:p>
          <a:p>
            <a:pPr marL="252000">
              <a:spcBef>
                <a:spcPts val="600"/>
              </a:spcBef>
            </a:pPr>
            <a:endParaRPr lang="en-US" altLang="ja-JP" sz="100" dirty="0">
              <a:solidFill>
                <a:schemeClr val="tx1"/>
              </a:solidFill>
              <a:latin typeface="+mn-ea"/>
              <a:ea typeface="Meiryo UI" pitchFamily="50" charset="-128"/>
              <a:cs typeface="Meiryo UI" pitchFamily="50" charset="-128"/>
            </a:endParaRPr>
          </a:p>
          <a:p>
            <a:pPr marL="252000">
              <a:spcBef>
                <a:spcPts val="600"/>
              </a:spcBef>
            </a:pPr>
            <a:r>
              <a:rPr lang="ja-JP" altLang="en-US" sz="120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大阪府の財政収支」についても示した</a:t>
            </a:r>
            <a:endParaRPr lang="en-US" altLang="ja-JP" sz="900" dirty="0">
              <a:solidFill>
                <a:schemeClr val="tx1"/>
              </a:solidFill>
              <a:latin typeface="Meiryo UI" pitchFamily="50" charset="-128"/>
              <a:ea typeface="Meiryo UI" pitchFamily="50" charset="-128"/>
              <a:cs typeface="Meiryo UI" pitchFamily="50" charset="-128"/>
            </a:endParaRPr>
          </a:p>
        </p:txBody>
      </p:sp>
      <p:sp>
        <p:nvSpPr>
          <p:cNvPr id="38" name="正方形/長方形 37"/>
          <p:cNvSpPr/>
          <p:nvPr/>
        </p:nvSpPr>
        <p:spPr>
          <a:xfrm>
            <a:off x="-15552" y="611396"/>
            <a:ext cx="3882794" cy="369332"/>
          </a:xfrm>
          <a:prstGeom prst="rect">
            <a:avLst/>
          </a:prstGeom>
        </p:spPr>
        <p:txBody>
          <a:bodyPr wrap="none">
            <a:spAutoFit/>
          </a:bodyPr>
          <a:lstStyle/>
          <a:p>
            <a:r>
              <a:rPr lang="ja-JP" altLang="en-US" b="1" dirty="0" smtClean="0">
                <a:latin typeface="Meiryo UI" pitchFamily="50" charset="-128"/>
                <a:ea typeface="Meiryo UI" pitchFamily="50" charset="-128"/>
                <a:cs typeface="Meiryo UI" pitchFamily="50" charset="-128"/>
              </a:rPr>
              <a:t>（１）財政シミュレーションの算定方式</a:t>
            </a:r>
            <a:endParaRPr lang="ja-JP" altLang="en-US" b="1" dirty="0">
              <a:latin typeface="Meiryo UI" pitchFamily="50" charset="-128"/>
              <a:ea typeface="Meiryo UI" pitchFamily="50" charset="-128"/>
              <a:cs typeface="Meiryo UI" pitchFamily="50" charset="-128"/>
            </a:endParaRPr>
          </a:p>
        </p:txBody>
      </p:sp>
      <p:grpSp>
        <p:nvGrpSpPr>
          <p:cNvPr id="4" name="グループ化 3"/>
          <p:cNvGrpSpPr/>
          <p:nvPr/>
        </p:nvGrpSpPr>
        <p:grpSpPr>
          <a:xfrm>
            <a:off x="181242" y="1145449"/>
            <a:ext cx="9543515" cy="3147647"/>
            <a:chOff x="181242" y="1145449"/>
            <a:chExt cx="9543515" cy="3147647"/>
          </a:xfrm>
        </p:grpSpPr>
        <p:sp>
          <p:nvSpPr>
            <p:cNvPr id="39" name="正方形/長方形 38"/>
            <p:cNvSpPr/>
            <p:nvPr/>
          </p:nvSpPr>
          <p:spPr bwMode="auto">
            <a:xfrm>
              <a:off x="181242" y="1145449"/>
              <a:ext cx="9543515" cy="314764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80000" indent="-360000"/>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55" name="角丸四角形 54"/>
            <p:cNvSpPr/>
            <p:nvPr/>
          </p:nvSpPr>
          <p:spPr>
            <a:xfrm>
              <a:off x="3342490" y="1941984"/>
              <a:ext cx="6166833" cy="864096"/>
            </a:xfrm>
            <a:prstGeom prst="roundRect">
              <a:avLst>
                <a:gd name="adj" fmla="val 7191"/>
              </a:avLst>
            </a:prstGeom>
            <a:ln>
              <a:solidFill>
                <a:schemeClr val="accent2">
                  <a:lumMod val="75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4" name="角丸四角形 53"/>
            <p:cNvSpPr/>
            <p:nvPr/>
          </p:nvSpPr>
          <p:spPr>
            <a:xfrm>
              <a:off x="3190090" y="1789584"/>
              <a:ext cx="6166833" cy="864096"/>
            </a:xfrm>
            <a:prstGeom prst="roundRect">
              <a:avLst>
                <a:gd name="adj" fmla="val 7191"/>
              </a:avLst>
            </a:prstGeom>
            <a:ln>
              <a:solidFill>
                <a:schemeClr val="accent2">
                  <a:lumMod val="75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3" name="角丸四角形 52"/>
            <p:cNvSpPr/>
            <p:nvPr/>
          </p:nvSpPr>
          <p:spPr>
            <a:xfrm>
              <a:off x="3037690" y="1637184"/>
              <a:ext cx="6166833" cy="864096"/>
            </a:xfrm>
            <a:prstGeom prst="roundRect">
              <a:avLst>
                <a:gd name="adj" fmla="val 7191"/>
              </a:avLst>
            </a:prstGeom>
            <a:ln>
              <a:solidFill>
                <a:schemeClr val="accent2">
                  <a:lumMod val="75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7" name="角丸四角形 56"/>
            <p:cNvSpPr/>
            <p:nvPr/>
          </p:nvSpPr>
          <p:spPr>
            <a:xfrm>
              <a:off x="2925087" y="3049910"/>
              <a:ext cx="6184616" cy="864096"/>
            </a:xfrm>
            <a:prstGeom prst="roundRect">
              <a:avLst>
                <a:gd name="adj" fmla="val 7191"/>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0" name="角丸四角形 49"/>
            <p:cNvSpPr/>
            <p:nvPr/>
          </p:nvSpPr>
          <p:spPr>
            <a:xfrm>
              <a:off x="2925087" y="1484784"/>
              <a:ext cx="6184616" cy="864096"/>
            </a:xfrm>
            <a:prstGeom prst="roundRect">
              <a:avLst>
                <a:gd name="adj" fmla="val 7191"/>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正方形/長方形 9"/>
            <p:cNvSpPr/>
            <p:nvPr/>
          </p:nvSpPr>
          <p:spPr>
            <a:xfrm>
              <a:off x="362374" y="2022451"/>
              <a:ext cx="1661024" cy="72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b="1" dirty="0" smtClean="0">
                  <a:latin typeface="Meiryo UI" pitchFamily="50" charset="-128"/>
                  <a:ea typeface="Meiryo UI" pitchFamily="50" charset="-128"/>
                  <a:cs typeface="Meiryo UI" pitchFamily="50" charset="-128"/>
                </a:rPr>
                <a:t>大阪市の</a:t>
              </a:r>
              <a:endParaRPr lang="en-US" altLang="ja-JP" sz="1200" b="1" dirty="0" smtClean="0">
                <a:latin typeface="Meiryo UI" pitchFamily="50" charset="-128"/>
                <a:ea typeface="Meiryo UI" pitchFamily="50" charset="-128"/>
                <a:cs typeface="Meiryo UI" pitchFamily="50" charset="-128"/>
              </a:endParaRPr>
            </a:p>
            <a:p>
              <a:r>
                <a:rPr lang="ja-JP" altLang="en-US" sz="1200" b="1" dirty="0" smtClean="0">
                  <a:latin typeface="Meiryo UI" pitchFamily="50" charset="-128"/>
                  <a:ea typeface="Meiryo UI" pitchFamily="50" charset="-128"/>
                  <a:cs typeface="Meiryo UI" pitchFamily="50" charset="-128"/>
                </a:rPr>
                <a:t>財政に関する将来</a:t>
              </a:r>
              <a:r>
                <a:rPr lang="ja-JP" altLang="en-US" sz="1200" b="1" dirty="0">
                  <a:latin typeface="Meiryo UI" pitchFamily="50" charset="-128"/>
                  <a:ea typeface="Meiryo UI" pitchFamily="50" charset="-128"/>
                  <a:cs typeface="Meiryo UI" pitchFamily="50" charset="-128"/>
                </a:rPr>
                <a:t>推計</a:t>
              </a:r>
              <a:endParaRPr lang="en-US" altLang="ja-JP" sz="1200" b="1" dirty="0" smtClean="0">
                <a:latin typeface="Meiryo UI" pitchFamily="50" charset="-128"/>
                <a:ea typeface="Meiryo UI" pitchFamily="50" charset="-128"/>
                <a:cs typeface="Meiryo UI" pitchFamily="50" charset="-128"/>
              </a:endParaRPr>
            </a:p>
          </p:txBody>
        </p:sp>
        <p:sp>
          <p:nvSpPr>
            <p:cNvPr id="12" name="正方形/長方形 11"/>
            <p:cNvSpPr/>
            <p:nvPr/>
          </p:nvSpPr>
          <p:spPr>
            <a:xfrm>
              <a:off x="3019907" y="3166120"/>
              <a:ext cx="1290795" cy="6345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b="1" dirty="0" smtClean="0">
                  <a:latin typeface="Meiryo UI" pitchFamily="50" charset="-128"/>
                  <a:ea typeface="Meiryo UI" pitchFamily="50" charset="-128"/>
                  <a:cs typeface="Meiryo UI" pitchFamily="50" charset="-128"/>
                </a:rPr>
                <a:t>財政将来推計の</a:t>
              </a:r>
              <a:endParaRPr kumimoji="1" lang="en-US" altLang="ja-JP" sz="1200" b="1" dirty="0" smtClean="0">
                <a:latin typeface="Meiryo UI" pitchFamily="50" charset="-128"/>
                <a:ea typeface="Meiryo UI" pitchFamily="50" charset="-128"/>
                <a:cs typeface="Meiryo UI" pitchFamily="50" charset="-128"/>
              </a:endParaRPr>
            </a:p>
            <a:p>
              <a:r>
                <a:rPr kumimoji="1" lang="ja-JP" altLang="en-US" sz="1200" b="1" dirty="0" smtClean="0">
                  <a:latin typeface="Meiryo UI" pitchFamily="50" charset="-128"/>
                  <a:ea typeface="Meiryo UI" pitchFamily="50" charset="-128"/>
                  <a:cs typeface="Meiryo UI" pitchFamily="50" charset="-128"/>
                </a:rPr>
                <a:t>大阪府分</a:t>
              </a:r>
              <a:endParaRPr kumimoji="1" lang="en-US" altLang="ja-JP" sz="1200" b="1" dirty="0" smtClean="0">
                <a:latin typeface="Meiryo UI" pitchFamily="50" charset="-128"/>
                <a:ea typeface="Meiryo UI" pitchFamily="50" charset="-128"/>
                <a:cs typeface="Meiryo UI" pitchFamily="50" charset="-128"/>
              </a:endParaRPr>
            </a:p>
          </p:txBody>
        </p:sp>
        <p:sp>
          <p:nvSpPr>
            <p:cNvPr id="13" name="正方形/長方形 12"/>
            <p:cNvSpPr/>
            <p:nvPr/>
          </p:nvSpPr>
          <p:spPr>
            <a:xfrm>
              <a:off x="3019907" y="1635988"/>
              <a:ext cx="1270499" cy="5985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b="1" dirty="0" smtClean="0">
                  <a:latin typeface="Meiryo UI" pitchFamily="50" charset="-128"/>
                  <a:ea typeface="Meiryo UI" pitchFamily="50" charset="-128"/>
                  <a:cs typeface="Meiryo UI" pitchFamily="50" charset="-128"/>
                </a:rPr>
                <a:t>財政将来推計の</a:t>
              </a:r>
              <a:endParaRPr lang="en-US" altLang="ja-JP" sz="1200" b="1" dirty="0" smtClean="0">
                <a:latin typeface="Meiryo UI" pitchFamily="50" charset="-128"/>
                <a:ea typeface="Meiryo UI" pitchFamily="50" charset="-128"/>
                <a:cs typeface="Meiryo UI" pitchFamily="50" charset="-128"/>
              </a:endParaRPr>
            </a:p>
            <a:p>
              <a:r>
                <a:rPr lang="ja-JP" altLang="en-US" sz="1200" b="1" dirty="0" smtClean="0">
                  <a:latin typeface="Meiryo UI" pitchFamily="50" charset="-128"/>
                  <a:ea typeface="Meiryo UI" pitchFamily="50" charset="-128"/>
                  <a:cs typeface="Meiryo UI" pitchFamily="50" charset="-128"/>
                </a:rPr>
                <a:t>各特別区分</a:t>
              </a:r>
              <a:endParaRPr lang="en-US" altLang="ja-JP" sz="1200" b="1" dirty="0" smtClean="0">
                <a:latin typeface="Meiryo UI" pitchFamily="50" charset="-128"/>
                <a:ea typeface="Meiryo UI" pitchFamily="50" charset="-128"/>
                <a:cs typeface="Meiryo UI" pitchFamily="50" charset="-128"/>
              </a:endParaRPr>
            </a:p>
          </p:txBody>
        </p:sp>
        <p:sp>
          <p:nvSpPr>
            <p:cNvPr id="16" name="正方形/長方形 15"/>
            <p:cNvSpPr/>
            <p:nvPr/>
          </p:nvSpPr>
          <p:spPr>
            <a:xfrm>
              <a:off x="7621515" y="3159063"/>
              <a:ext cx="1389371" cy="6416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200" b="1" dirty="0" smtClean="0">
                  <a:latin typeface="Meiryo UI" pitchFamily="50" charset="-128"/>
                  <a:ea typeface="Meiryo UI" pitchFamily="50" charset="-128"/>
                  <a:cs typeface="Meiryo UI" pitchFamily="50" charset="-128"/>
                </a:rPr>
                <a:t>大阪府の財政</a:t>
              </a:r>
              <a:endParaRPr kumimoji="1" lang="en-US" altLang="ja-JP" sz="1200" b="1" dirty="0" smtClean="0">
                <a:latin typeface="Meiryo UI" pitchFamily="50" charset="-128"/>
                <a:ea typeface="Meiryo UI" pitchFamily="50" charset="-128"/>
                <a:cs typeface="Meiryo UI" pitchFamily="50" charset="-128"/>
              </a:endParaRPr>
            </a:p>
            <a:p>
              <a:r>
                <a:rPr kumimoji="1" lang="ja-JP" altLang="en-US" sz="1200" b="1" dirty="0" smtClean="0">
                  <a:latin typeface="Meiryo UI" pitchFamily="50" charset="-128"/>
                  <a:ea typeface="Meiryo UI" pitchFamily="50" charset="-128"/>
                  <a:cs typeface="Meiryo UI" pitchFamily="50" charset="-128"/>
                </a:rPr>
                <a:t>シミュレーション</a:t>
              </a:r>
              <a:endParaRPr kumimoji="1" lang="en-US" altLang="ja-JP" sz="1200" b="1" dirty="0" smtClean="0">
                <a:latin typeface="Meiryo UI" pitchFamily="50" charset="-128"/>
                <a:ea typeface="Meiryo UI" pitchFamily="50" charset="-128"/>
                <a:cs typeface="Meiryo UI" pitchFamily="50" charset="-128"/>
              </a:endParaRPr>
            </a:p>
            <a:p>
              <a:r>
                <a:rPr kumimoji="1" lang="en-US" altLang="ja-JP" sz="1200" b="1" dirty="0" smtClean="0">
                  <a:latin typeface="Meiryo UI" pitchFamily="50" charset="-128"/>
                  <a:ea typeface="Meiryo UI" pitchFamily="50" charset="-128"/>
                  <a:cs typeface="Meiryo UI" pitchFamily="50" charset="-128"/>
                </a:rPr>
                <a:t>(</a:t>
              </a:r>
              <a:r>
                <a:rPr kumimoji="1" lang="ja-JP" altLang="en-US" sz="1200" b="1" dirty="0" smtClean="0">
                  <a:latin typeface="Meiryo UI" pitchFamily="50" charset="-128"/>
                  <a:ea typeface="Meiryo UI" pitchFamily="50" charset="-128"/>
                  <a:cs typeface="Meiryo UI" pitchFamily="50" charset="-128"/>
                </a:rPr>
                <a:t>参考</a:t>
              </a:r>
              <a:r>
                <a:rPr lang="en-US" altLang="ja-JP" sz="1200" b="1" dirty="0">
                  <a:latin typeface="Meiryo UI" pitchFamily="50" charset="-128"/>
                  <a:ea typeface="Meiryo UI" pitchFamily="50" charset="-128"/>
                  <a:cs typeface="Meiryo UI" pitchFamily="50" charset="-128"/>
                </a:rPr>
                <a:t>)</a:t>
              </a:r>
              <a:endParaRPr kumimoji="1" lang="ja-JP" altLang="en-US" sz="1200" b="1" dirty="0">
                <a:latin typeface="Meiryo UI" pitchFamily="50" charset="-128"/>
                <a:ea typeface="Meiryo UI" pitchFamily="50" charset="-128"/>
                <a:cs typeface="Meiryo UI" pitchFamily="50" charset="-128"/>
              </a:endParaRPr>
            </a:p>
          </p:txBody>
        </p:sp>
        <p:sp>
          <p:nvSpPr>
            <p:cNvPr id="20" name="正方形/長方形 19"/>
            <p:cNvSpPr/>
            <p:nvPr/>
          </p:nvSpPr>
          <p:spPr>
            <a:xfrm>
              <a:off x="7633913" y="1637184"/>
              <a:ext cx="1364574" cy="5985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b="1" dirty="0" smtClean="0">
                  <a:latin typeface="Meiryo UI" pitchFamily="50" charset="-128"/>
                  <a:ea typeface="Meiryo UI" pitchFamily="50" charset="-128"/>
                  <a:cs typeface="Meiryo UI" pitchFamily="50" charset="-128"/>
                </a:rPr>
                <a:t>各特別区の財政</a:t>
              </a:r>
              <a:endParaRPr lang="en-US" altLang="ja-JP" sz="1200" b="1" dirty="0" smtClean="0">
                <a:latin typeface="Meiryo UI" pitchFamily="50" charset="-128"/>
                <a:ea typeface="Meiryo UI" pitchFamily="50" charset="-128"/>
                <a:cs typeface="Meiryo UI" pitchFamily="50" charset="-128"/>
              </a:endParaRPr>
            </a:p>
            <a:p>
              <a:r>
                <a:rPr lang="ja-JP" altLang="en-US" sz="1200" b="1" dirty="0">
                  <a:latin typeface="Meiryo UI" pitchFamily="50" charset="-128"/>
                  <a:ea typeface="Meiryo UI" pitchFamily="50" charset="-128"/>
                  <a:cs typeface="Meiryo UI" pitchFamily="50" charset="-128"/>
                </a:rPr>
                <a:t>シミュレーション</a:t>
              </a:r>
              <a:endParaRPr kumimoji="1" lang="ja-JP" altLang="en-US" sz="1200" b="1" dirty="0">
                <a:latin typeface="Meiryo UI" pitchFamily="50" charset="-128"/>
                <a:ea typeface="Meiryo UI" pitchFamily="50" charset="-128"/>
                <a:cs typeface="Meiryo UI" pitchFamily="50" charset="-128"/>
              </a:endParaRPr>
            </a:p>
          </p:txBody>
        </p:sp>
        <p:sp>
          <p:nvSpPr>
            <p:cNvPr id="24" name="加算記号 23"/>
            <p:cNvSpPr/>
            <p:nvPr/>
          </p:nvSpPr>
          <p:spPr>
            <a:xfrm>
              <a:off x="4349884" y="3404927"/>
              <a:ext cx="248148" cy="2160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647655" y="1635988"/>
              <a:ext cx="2619781" cy="5985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b="1" dirty="0">
                  <a:latin typeface="Meiryo UI" pitchFamily="50" charset="-128"/>
                  <a:ea typeface="Meiryo UI" pitchFamily="50" charset="-128"/>
                  <a:cs typeface="Meiryo UI" pitchFamily="50" charset="-128"/>
                </a:rPr>
                <a:t>改革効果</a:t>
              </a:r>
              <a:r>
                <a:rPr lang="ja-JP" altLang="en-US" sz="1200" b="1" dirty="0" smtClean="0">
                  <a:latin typeface="Meiryo UI" pitchFamily="50" charset="-128"/>
                  <a:ea typeface="Meiryo UI" pitchFamily="50" charset="-128"/>
                  <a:cs typeface="Meiryo UI" pitchFamily="50" charset="-128"/>
                </a:rPr>
                <a:t>額</a:t>
              </a:r>
              <a:r>
                <a:rPr lang="en-US" altLang="ja-JP" sz="1200" b="1" dirty="0" smtClean="0">
                  <a:solidFill>
                    <a:schemeClr val="bg1"/>
                  </a:solidFill>
                  <a:latin typeface="Meiryo UI" pitchFamily="50" charset="-128"/>
                  <a:ea typeface="Meiryo UI" pitchFamily="50" charset="-128"/>
                  <a:cs typeface="Meiryo UI" pitchFamily="50" charset="-128"/>
                </a:rPr>
                <a:t>(</a:t>
              </a:r>
              <a:r>
                <a:rPr lang="ja-JP" altLang="en-US" sz="1200" b="1" dirty="0" smtClean="0">
                  <a:solidFill>
                    <a:schemeClr val="bg1"/>
                  </a:solidFill>
                  <a:latin typeface="Meiryo UI" pitchFamily="50" charset="-128"/>
                  <a:ea typeface="Meiryo UI" pitchFamily="50" charset="-128"/>
                  <a:cs typeface="Meiryo UI" pitchFamily="50" charset="-128"/>
                </a:rPr>
                <a:t>未反映分</a:t>
              </a:r>
              <a:r>
                <a:rPr lang="en-US" altLang="ja-JP" sz="1200" b="1" dirty="0" smtClean="0">
                  <a:solidFill>
                    <a:schemeClr val="bg1"/>
                  </a:solidFill>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組織体制の影響</a:t>
              </a:r>
              <a:r>
                <a:rPr lang="ja-JP" altLang="en-US" sz="1200" b="1" dirty="0" smtClean="0">
                  <a:latin typeface="Meiryo UI" pitchFamily="50" charset="-128"/>
                  <a:ea typeface="Meiryo UI" pitchFamily="50" charset="-128"/>
                  <a:cs typeface="Meiryo UI" pitchFamily="50" charset="-128"/>
                </a:rPr>
                <a:t>額</a:t>
              </a:r>
              <a:r>
                <a:rPr lang="en-US" altLang="ja-JP" sz="1200" b="1" dirty="0" smtClean="0">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人件費</a:t>
              </a:r>
              <a:r>
                <a:rPr lang="en-US" altLang="ja-JP" sz="1200" b="1" dirty="0" smtClean="0">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特別区</a:t>
              </a:r>
              <a:r>
                <a:rPr lang="ja-JP" altLang="en-US" sz="1200" b="1" dirty="0" smtClean="0">
                  <a:latin typeface="Meiryo UI" pitchFamily="50" charset="-128"/>
                  <a:ea typeface="Meiryo UI" pitchFamily="50" charset="-128"/>
                  <a:cs typeface="Meiryo UI" pitchFamily="50" charset="-128"/>
                </a:rPr>
                <a:t>設置コスト</a:t>
              </a:r>
              <a:endParaRPr kumimoji="1" lang="ja-JP" altLang="en-US" sz="1200" b="1" dirty="0">
                <a:latin typeface="Meiryo UI" pitchFamily="50" charset="-128"/>
                <a:ea typeface="Meiryo UI" pitchFamily="50" charset="-128"/>
                <a:cs typeface="Meiryo UI" pitchFamily="50" charset="-128"/>
              </a:endParaRPr>
            </a:p>
          </p:txBody>
        </p:sp>
        <p:sp>
          <p:nvSpPr>
            <p:cNvPr id="28" name="等号 27"/>
            <p:cNvSpPr/>
            <p:nvPr/>
          </p:nvSpPr>
          <p:spPr>
            <a:xfrm>
              <a:off x="7319649" y="1748463"/>
              <a:ext cx="248148" cy="32003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加算記号 28"/>
            <p:cNvSpPr/>
            <p:nvPr/>
          </p:nvSpPr>
          <p:spPr>
            <a:xfrm>
              <a:off x="4327623" y="1820468"/>
              <a:ext cx="248148" cy="2160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a:off x="2479535" y="3573016"/>
              <a:ext cx="248148" cy="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479535" y="1947275"/>
              <a:ext cx="248148" cy="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479536" y="1947275"/>
              <a:ext cx="8890" cy="1634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2027814" y="2371725"/>
              <a:ext cx="461787" cy="75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2479536" y="2636912"/>
              <a:ext cx="330865" cy="36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latin typeface="Meiryo UI" pitchFamily="50" charset="-128"/>
                  <a:ea typeface="Meiryo UI" pitchFamily="50" charset="-128"/>
                  <a:cs typeface="Meiryo UI" pitchFamily="50" charset="-128"/>
                </a:rPr>
                <a:t>区分</a:t>
              </a:r>
              <a:endParaRPr kumimoji="1" lang="ja-JP" altLang="en-US" sz="1100" dirty="0">
                <a:latin typeface="Meiryo UI" pitchFamily="50" charset="-128"/>
                <a:ea typeface="Meiryo UI" pitchFamily="50" charset="-128"/>
                <a:cs typeface="Meiryo UI" pitchFamily="50" charset="-128"/>
              </a:endParaRPr>
            </a:p>
          </p:txBody>
        </p:sp>
        <p:sp>
          <p:nvSpPr>
            <p:cNvPr id="46" name="等号 45"/>
            <p:cNvSpPr/>
            <p:nvPr/>
          </p:nvSpPr>
          <p:spPr>
            <a:xfrm>
              <a:off x="7312476" y="3314770"/>
              <a:ext cx="248148" cy="32003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正方形/長方形 31"/>
            <p:cNvSpPr/>
            <p:nvPr/>
          </p:nvSpPr>
          <p:spPr>
            <a:xfrm>
              <a:off x="4647655" y="3175507"/>
              <a:ext cx="2619781" cy="5985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b="1" dirty="0">
                  <a:latin typeface="Meiryo UI" pitchFamily="50" charset="-128"/>
                  <a:ea typeface="Meiryo UI" pitchFamily="50" charset="-128"/>
                  <a:cs typeface="Meiryo UI" pitchFamily="50" charset="-128"/>
                </a:rPr>
                <a:t>改革効果</a:t>
              </a:r>
              <a:r>
                <a:rPr lang="ja-JP" altLang="en-US" sz="1200" b="1" dirty="0" smtClean="0">
                  <a:latin typeface="Meiryo UI" pitchFamily="50" charset="-128"/>
                  <a:ea typeface="Meiryo UI" pitchFamily="50" charset="-128"/>
                  <a:cs typeface="Meiryo UI" pitchFamily="50" charset="-128"/>
                </a:rPr>
                <a:t>額</a:t>
              </a:r>
              <a:r>
                <a:rPr lang="en-US" altLang="ja-JP" sz="1200" b="1" dirty="0" smtClean="0">
                  <a:solidFill>
                    <a:schemeClr val="bg1"/>
                  </a:solidFill>
                  <a:latin typeface="Meiryo UI" pitchFamily="50" charset="-128"/>
                  <a:ea typeface="Meiryo UI" pitchFamily="50" charset="-128"/>
                  <a:cs typeface="Meiryo UI" pitchFamily="50" charset="-128"/>
                </a:rPr>
                <a:t>(</a:t>
              </a:r>
              <a:r>
                <a:rPr lang="ja-JP" altLang="en-US" sz="1200" b="1" dirty="0" smtClean="0">
                  <a:solidFill>
                    <a:schemeClr val="bg1"/>
                  </a:solidFill>
                  <a:latin typeface="Meiryo UI" pitchFamily="50" charset="-128"/>
                  <a:ea typeface="Meiryo UI" pitchFamily="50" charset="-128"/>
                  <a:cs typeface="Meiryo UI" pitchFamily="50" charset="-128"/>
                </a:rPr>
                <a:t>未反映分</a:t>
              </a:r>
              <a:r>
                <a:rPr lang="en-US" altLang="ja-JP" sz="1200" b="1" dirty="0" smtClean="0">
                  <a:solidFill>
                    <a:schemeClr val="bg1"/>
                  </a:solidFill>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組織体制の影響</a:t>
              </a:r>
              <a:r>
                <a:rPr lang="ja-JP" altLang="en-US" sz="1200" b="1" dirty="0" smtClean="0">
                  <a:latin typeface="Meiryo UI" pitchFamily="50" charset="-128"/>
                  <a:ea typeface="Meiryo UI" pitchFamily="50" charset="-128"/>
                  <a:cs typeface="Meiryo UI" pitchFamily="50" charset="-128"/>
                </a:rPr>
                <a:t>額</a:t>
              </a:r>
              <a:r>
                <a:rPr lang="en-US" altLang="ja-JP" sz="1200" b="1" dirty="0" smtClean="0">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人件費</a:t>
              </a:r>
              <a:r>
                <a:rPr lang="en-US" altLang="ja-JP" sz="1200" b="1" dirty="0" smtClean="0">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特別区</a:t>
              </a:r>
              <a:r>
                <a:rPr lang="ja-JP" altLang="en-US" sz="1200" b="1" dirty="0" smtClean="0">
                  <a:latin typeface="Meiryo UI" pitchFamily="50" charset="-128"/>
                  <a:ea typeface="Meiryo UI" pitchFamily="50" charset="-128"/>
                  <a:cs typeface="Meiryo UI" pitchFamily="50" charset="-128"/>
                </a:rPr>
                <a:t>設置コスト</a:t>
              </a:r>
              <a:endParaRPr kumimoji="1" lang="ja-JP" altLang="en-US" sz="1200" b="1" dirty="0">
                <a:latin typeface="Meiryo UI" pitchFamily="50" charset="-128"/>
                <a:ea typeface="Meiryo UI" pitchFamily="50" charset="-128"/>
                <a:cs typeface="Meiryo UI" pitchFamily="50" charset="-128"/>
              </a:endParaRPr>
            </a:p>
          </p:txBody>
        </p:sp>
      </p:grpSp>
      <p:sp>
        <p:nvSpPr>
          <p:cNvPr id="30" name="正方形/長方形 29"/>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26757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5552" y="764704"/>
            <a:ext cx="8137164" cy="369332"/>
          </a:xfrm>
          <a:prstGeom prst="rect">
            <a:avLst/>
          </a:prstGeom>
        </p:spPr>
        <p:txBody>
          <a:bodyPr wrap="none">
            <a:spAutoFit/>
          </a:bodyPr>
          <a:lstStyle/>
          <a:p>
            <a:r>
              <a:rPr lang="ja-JP" altLang="en-US" b="1" dirty="0" smtClean="0">
                <a:solidFill>
                  <a:srgbClr val="000000"/>
                </a:solidFill>
                <a:latin typeface="Meiryo UI" pitchFamily="50" charset="-128"/>
                <a:ea typeface="Meiryo UI" pitchFamily="50" charset="-128"/>
                <a:cs typeface="Meiryo UI" pitchFamily="50" charset="-128"/>
              </a:rPr>
              <a:t>（２）新型コロナウイルス感染症による</a:t>
            </a:r>
            <a:r>
              <a:rPr lang="ja-JP" altLang="en-US" b="1" dirty="0">
                <a:solidFill>
                  <a:srgbClr val="000000"/>
                </a:solidFill>
                <a:latin typeface="Meiryo UI" pitchFamily="50" charset="-128"/>
                <a:ea typeface="Meiryo UI" pitchFamily="50" charset="-128"/>
                <a:cs typeface="Meiryo UI" pitchFamily="50" charset="-128"/>
              </a:rPr>
              <a:t>影響</a:t>
            </a:r>
            <a:r>
              <a:rPr lang="ja-JP" altLang="en-US" b="1" dirty="0" smtClean="0">
                <a:solidFill>
                  <a:srgbClr val="000000"/>
                </a:solidFill>
                <a:latin typeface="Meiryo UI" pitchFamily="50" charset="-128"/>
                <a:ea typeface="Meiryo UI" pitchFamily="50" charset="-128"/>
                <a:cs typeface="Meiryo UI" pitchFamily="50" charset="-128"/>
              </a:rPr>
              <a:t>に関する財政シミュレーション上</a:t>
            </a:r>
            <a:r>
              <a:rPr lang="ja-JP" altLang="en-US" b="1" dirty="0">
                <a:solidFill>
                  <a:srgbClr val="000000"/>
                </a:solidFill>
                <a:latin typeface="Meiryo UI" pitchFamily="50" charset="-128"/>
                <a:ea typeface="Meiryo UI" pitchFamily="50" charset="-128"/>
                <a:cs typeface="Meiryo UI" pitchFamily="50" charset="-128"/>
              </a:rPr>
              <a:t>の</a:t>
            </a:r>
            <a:r>
              <a:rPr lang="ja-JP" altLang="en-US" b="1" dirty="0" smtClean="0">
                <a:solidFill>
                  <a:srgbClr val="000000"/>
                </a:solidFill>
                <a:latin typeface="Meiryo UI" pitchFamily="50" charset="-128"/>
                <a:ea typeface="Meiryo UI" pitchFamily="50" charset="-128"/>
                <a:cs typeface="Meiryo UI" pitchFamily="50" charset="-128"/>
              </a:rPr>
              <a:t>取扱い</a:t>
            </a:r>
            <a:endParaRPr lang="en-US" altLang="ja-JP" b="1" dirty="0" smtClean="0">
              <a:solidFill>
                <a:srgbClr val="000000"/>
              </a:solidFill>
              <a:latin typeface="Meiryo UI" pitchFamily="50" charset="-128"/>
              <a:ea typeface="Meiryo UI" pitchFamily="50" charset="-128"/>
              <a:cs typeface="Meiryo UI" pitchFamily="50" charset="-128"/>
            </a:endParaRPr>
          </a:p>
        </p:txBody>
      </p:sp>
      <p:sp>
        <p:nvSpPr>
          <p:cNvPr id="10" name="正方形/長方形 9"/>
          <p:cNvSpPr/>
          <p:nvPr/>
        </p:nvSpPr>
        <p:spPr>
          <a:xfrm>
            <a:off x="0" y="-1019"/>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１　財政シミュレーションを行うにあたって</a:t>
            </a:r>
          </a:p>
        </p:txBody>
      </p:sp>
      <p:sp>
        <p:nvSpPr>
          <p:cNvPr id="13"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12" name="正方形/長方形 11"/>
          <p:cNvSpPr/>
          <p:nvPr/>
        </p:nvSpPr>
        <p:spPr>
          <a:xfrm>
            <a:off x="776832" y="3523893"/>
            <a:ext cx="3960439" cy="2618702"/>
          </a:xfrm>
          <a:prstGeom prst="rect">
            <a:avLst/>
          </a:prstGeom>
          <a:noFill/>
          <a:ln w="63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14" name="AutoShape 161"/>
          <p:cNvSpPr>
            <a:spLocks noChangeArrowheads="1"/>
          </p:cNvSpPr>
          <p:nvPr/>
        </p:nvSpPr>
        <p:spPr bwMode="auto">
          <a:xfrm>
            <a:off x="537505" y="3140968"/>
            <a:ext cx="2880000" cy="324000"/>
          </a:xfrm>
          <a:prstGeom prst="roundRect">
            <a:avLst>
              <a:gd name="adj" fmla="val 42292"/>
            </a:avLst>
          </a:prstGeom>
          <a:solidFill>
            <a:schemeClr val="accent6">
              <a:lumMod val="40000"/>
              <a:lumOff val="60000"/>
            </a:schemeClr>
          </a:solidFill>
          <a:ln w="9525">
            <a:solidFill>
              <a:srgbClr val="993300"/>
            </a:solidFill>
            <a:round/>
            <a:headEnd/>
            <a:tailEnd/>
          </a:ln>
        </p:spPr>
        <p:txBody>
          <a:bodyPr wrap="none" anchor="ctr"/>
          <a:lstStyle/>
          <a:p>
            <a:pPr algn="ctr"/>
            <a:r>
              <a:rPr lang="ja-JP" altLang="en-US" dirty="0" smtClean="0">
                <a:latin typeface="Meiryo UI" panose="020B0604030504040204" pitchFamily="50" charset="-128"/>
                <a:ea typeface="Meiryo UI" panose="020B0604030504040204" pitchFamily="50" charset="-128"/>
                <a:cs typeface="Meiryo UI" pitchFamily="50" charset="-128"/>
              </a:rPr>
              <a:t>感染症対策に要する経費</a:t>
            </a:r>
            <a:endParaRPr lang="ja-JP" altLang="en-US" dirty="0">
              <a:latin typeface="Meiryo UI" panose="020B0604030504040204" pitchFamily="50" charset="-128"/>
              <a:ea typeface="Meiryo UI" panose="020B0604030504040204" pitchFamily="50" charset="-128"/>
              <a:cs typeface="Meiryo UI" pitchFamily="50" charset="-128"/>
            </a:endParaRPr>
          </a:p>
        </p:txBody>
      </p:sp>
      <p:sp>
        <p:nvSpPr>
          <p:cNvPr id="16" name="テキスト ボックス 15"/>
          <p:cNvSpPr txBox="1"/>
          <p:nvPr/>
        </p:nvSpPr>
        <p:spPr>
          <a:xfrm>
            <a:off x="776832" y="3540655"/>
            <a:ext cx="3956532" cy="769441"/>
          </a:xfrm>
          <a:prstGeom prst="rect">
            <a:avLst/>
          </a:prstGeom>
          <a:noFill/>
        </p:spPr>
        <p:txBody>
          <a:bodyPr wrap="none" rtlCol="0">
            <a:spAutoFit/>
          </a:bodyPr>
          <a:lstStyle/>
          <a:p>
            <a:r>
              <a:rPr lang="en-US" altLang="ja-JP"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歳出</a:t>
            </a:r>
            <a:r>
              <a:rPr lang="ja-JP" altLang="en-US" sz="1600" b="1" dirty="0" smtClean="0">
                <a:latin typeface="Meiryo UI" panose="020B0604030504040204" pitchFamily="50" charset="-128"/>
                <a:ea typeface="Meiryo UI" panose="020B0604030504040204" pitchFamily="50" charset="-128"/>
              </a:rPr>
              <a:t>の増</a:t>
            </a:r>
            <a:r>
              <a:rPr lang="en-US" altLang="ja-JP" sz="1600" b="1"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感染症</a:t>
            </a:r>
            <a:r>
              <a:rPr lang="ja-JP" altLang="en-US" sz="1600" dirty="0">
                <a:latin typeface="Meiryo UI" panose="020B0604030504040204" pitchFamily="50" charset="-128"/>
                <a:ea typeface="Meiryo UI" panose="020B0604030504040204" pitchFamily="50" charset="-128"/>
              </a:rPr>
              <a:t>対策のための経費</a:t>
            </a:r>
            <a:r>
              <a:rPr lang="ja-JP" altLang="en-US" sz="1600" dirty="0" smtClean="0">
                <a:latin typeface="Meiryo UI" panose="020B0604030504040204" pitchFamily="50" charset="-128"/>
                <a:ea typeface="Meiryo UI" panose="020B0604030504040204" pitchFamily="50" charset="-128"/>
              </a:rPr>
              <a:t>増加</a:t>
            </a:r>
            <a:endParaRPr lang="ja-JP" altLang="en-US"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感染拡大</a:t>
            </a:r>
            <a:r>
              <a:rPr lang="ja-JP" altLang="en-US" sz="1400" dirty="0" smtClean="0">
                <a:latin typeface="Meiryo UI" panose="020B0604030504040204" pitchFamily="50" charset="-128"/>
                <a:ea typeface="Meiryo UI" panose="020B0604030504040204" pitchFamily="50" charset="-128"/>
              </a:rPr>
              <a:t>対策</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事</a:t>
            </a:r>
            <a:r>
              <a:rPr lang="ja-JP" altLang="en-US" sz="1400" dirty="0">
                <a:latin typeface="Meiryo UI" panose="020B0604030504040204" pitchFamily="50" charset="-128"/>
                <a:ea typeface="Meiryo UI" panose="020B0604030504040204" pitchFamily="50" charset="-128"/>
              </a:rPr>
              <a:t>業者支援金、給付金　など</a:t>
            </a:r>
          </a:p>
        </p:txBody>
      </p:sp>
      <p:sp>
        <p:nvSpPr>
          <p:cNvPr id="17" name="テキスト ボックス 16"/>
          <p:cNvSpPr txBox="1"/>
          <p:nvPr/>
        </p:nvSpPr>
        <p:spPr>
          <a:xfrm>
            <a:off x="5441335" y="3526141"/>
            <a:ext cx="3960000" cy="984885"/>
          </a:xfrm>
          <a:prstGeom prst="rect">
            <a:avLst/>
          </a:prstGeom>
          <a:noFill/>
        </p:spPr>
        <p:txBody>
          <a:bodyPr wrap="square" rtlCol="0">
            <a:spAutoFit/>
          </a:bodyPr>
          <a:lstStyle/>
          <a:p>
            <a:r>
              <a:rPr lang="en-US" altLang="ja-JP"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財源</a:t>
            </a:r>
            <a:r>
              <a:rPr lang="ja-JP" altLang="en-US" sz="1600" b="1" dirty="0" smtClean="0">
                <a:latin typeface="Meiryo UI" panose="020B0604030504040204" pitchFamily="50" charset="-128"/>
                <a:ea typeface="Meiryo UI" panose="020B0604030504040204" pitchFamily="50" charset="-128"/>
              </a:rPr>
              <a:t>措置</a:t>
            </a: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国</a:t>
            </a:r>
            <a:r>
              <a:rPr lang="ja-JP" altLang="en-US" sz="1600" dirty="0">
                <a:latin typeface="Meiryo UI" panose="020B0604030504040204" pitchFamily="50" charset="-128"/>
                <a:ea typeface="Meiryo UI" panose="020B0604030504040204" pitchFamily="50" charset="-128"/>
              </a:rPr>
              <a:t>補正予算による措置</a:t>
            </a: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rPr>
              <a:t>新型コロナウイルス感染症対応地方創生</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臨時</a:t>
            </a:r>
            <a:r>
              <a:rPr lang="ja-JP" altLang="en-US" sz="1400" dirty="0">
                <a:latin typeface="Meiryo UI" panose="020B0604030504040204" pitchFamily="50" charset="-128"/>
                <a:ea typeface="Meiryo UI" panose="020B0604030504040204" pitchFamily="50" charset="-128"/>
              </a:rPr>
              <a:t>交付</a:t>
            </a:r>
            <a:r>
              <a:rPr lang="ja-JP" altLang="en-US" sz="1400" dirty="0" smtClean="0">
                <a:latin typeface="Meiryo UI" panose="020B0604030504040204" pitchFamily="50" charset="-128"/>
                <a:ea typeface="Meiryo UI" panose="020B0604030504040204" pitchFamily="50" charset="-128"/>
              </a:rPr>
              <a:t>金</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第１次</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第２次補正　計３兆円</a:t>
            </a:r>
            <a:r>
              <a:rPr lang="en-US" altLang="ja-JP" sz="12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など</a:t>
            </a:r>
          </a:p>
        </p:txBody>
      </p:sp>
      <p:sp>
        <p:nvSpPr>
          <p:cNvPr id="18" name="テキスト ボックス 17"/>
          <p:cNvSpPr txBox="1"/>
          <p:nvPr/>
        </p:nvSpPr>
        <p:spPr>
          <a:xfrm>
            <a:off x="901412" y="4271619"/>
            <a:ext cx="3142584" cy="415498"/>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（参考）大阪市新型コロナウイルス緊急対策</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における財政規模（一般財源）</a:t>
            </a:r>
            <a:endParaRPr kumimoji="1" lang="ja-JP" altLang="en-US" sz="1050" dirty="0">
              <a:latin typeface="Meiryo UI" panose="020B0604030504040204" pitchFamily="50" charset="-128"/>
              <a:ea typeface="Meiryo UI" panose="020B0604030504040204" pitchFamily="50" charset="-128"/>
            </a:endParaRPr>
          </a:p>
        </p:txBody>
      </p:sp>
      <p:sp>
        <p:nvSpPr>
          <p:cNvPr id="19" name="正方形/長方形 18"/>
          <p:cNvSpPr/>
          <p:nvPr/>
        </p:nvSpPr>
        <p:spPr>
          <a:xfrm>
            <a:off x="5441335" y="3518701"/>
            <a:ext cx="4120177" cy="2623894"/>
          </a:xfrm>
          <a:prstGeom prst="rect">
            <a:avLst/>
          </a:prstGeom>
          <a:noFill/>
          <a:ln w="63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417591" y="4468358"/>
            <a:ext cx="3126177" cy="90024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（参考）国補正予算による</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新型コロナウイルス感染症対応</a:t>
            </a:r>
            <a:r>
              <a:rPr kumimoji="1" lang="en-US" altLang="ja-JP" sz="1050" dirty="0" smtClean="0">
                <a:latin typeface="Meiryo UI" panose="020B0604030504040204" pitchFamily="50" charset="-128"/>
                <a:ea typeface="Meiryo UI" panose="020B0604030504040204" pitchFamily="50" charset="-128"/>
              </a:rPr>
              <a:t/>
            </a:r>
            <a:br>
              <a:rPr kumimoji="1" lang="en-US" altLang="ja-JP" sz="1050" dirty="0" smtClean="0">
                <a:latin typeface="Meiryo UI" panose="020B0604030504040204" pitchFamily="50" charset="-128"/>
                <a:ea typeface="Meiryo UI" panose="020B0604030504040204" pitchFamily="50" charset="-128"/>
              </a:rPr>
            </a:br>
            <a:r>
              <a:rPr kumimoji="1" lang="ja-JP" altLang="en-US" sz="1050" dirty="0" smtClean="0">
                <a:latin typeface="Meiryo UI" panose="020B0604030504040204" pitchFamily="50" charset="-128"/>
                <a:ea typeface="Meiryo UI" panose="020B0604030504040204" pitchFamily="50" charset="-128"/>
              </a:rPr>
              <a:t>　　　　　　地方創生臨時交付金</a:t>
            </a:r>
            <a:endParaRPr kumimoji="1" lang="en-US" altLang="ja-JP" sz="1050" dirty="0" smtClean="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大阪市の交付限度額（第１次・第２次</a:t>
            </a:r>
            <a:r>
              <a:rPr lang="ja-JP" altLang="en-US" sz="1050" dirty="0">
                <a:latin typeface="Meiryo UI" panose="020B0604030504040204" pitchFamily="50" charset="-128"/>
                <a:ea typeface="Meiryo UI" panose="020B0604030504040204" pitchFamily="50" charset="-128"/>
              </a:rPr>
              <a:t>補正</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828541" y="6186154"/>
            <a:ext cx="2717411" cy="246221"/>
          </a:xfrm>
          <a:prstGeom prst="rect">
            <a:avLst/>
          </a:prstGeom>
          <a:noFill/>
        </p:spPr>
        <p:txBody>
          <a:bodyPr wrap="none" rtlCol="0">
            <a:spAutoFit/>
          </a:bodyPr>
          <a:lstStyle/>
          <a:p>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副首都推進局調べ（</a:t>
            </a:r>
            <a:r>
              <a:rPr lang="en-US" altLang="ja-JP" sz="1000" dirty="0">
                <a:latin typeface="Meiryo UI" panose="020B0604030504040204" pitchFamily="50" charset="-128"/>
                <a:ea typeface="Meiryo UI" panose="020B0604030504040204" pitchFamily="50" charset="-128"/>
              </a:rPr>
              <a:t>R</a:t>
            </a:r>
            <a:r>
              <a:rPr lang="ja-JP" altLang="en-US" sz="1000" dirty="0" smtClean="0">
                <a:latin typeface="Meiryo UI" panose="020B0604030504040204" pitchFamily="50" charset="-128"/>
                <a:ea typeface="Meiryo UI" panose="020B0604030504040204" pitchFamily="50" charset="-128"/>
              </a:rPr>
              <a:t>２年７月</a:t>
            </a:r>
            <a:r>
              <a:rPr lang="en-US" altLang="ja-JP" sz="1000" dirty="0" smtClean="0">
                <a:latin typeface="Meiryo UI" panose="020B0604030504040204" pitchFamily="50" charset="-128"/>
                <a:ea typeface="Meiryo UI" panose="020B0604030504040204" pitchFamily="50" charset="-128"/>
              </a:rPr>
              <a:t>20</a:t>
            </a:r>
            <a:r>
              <a:rPr lang="ja-JP" altLang="en-US" sz="1000" dirty="0" smtClean="0">
                <a:latin typeface="Meiryo UI" panose="020B0604030504040204" pitchFamily="50" charset="-128"/>
                <a:ea typeface="Meiryo UI" panose="020B0604030504040204" pitchFamily="50" charset="-128"/>
              </a:rPr>
              <a:t>日現在）</a:t>
            </a:r>
            <a:endParaRPr lang="en-US" altLang="ja-JP" sz="1000" dirty="0" smtClean="0">
              <a:latin typeface="Meiryo UI" panose="020B0604030504040204" pitchFamily="50" charset="-128"/>
              <a:ea typeface="Meiryo UI" panose="020B0604030504040204" pitchFamily="50" charset="-128"/>
            </a:endParaRPr>
          </a:p>
        </p:txBody>
      </p:sp>
      <p:sp>
        <p:nvSpPr>
          <p:cNvPr id="22" name="正方形/長方形 21"/>
          <p:cNvSpPr/>
          <p:nvPr/>
        </p:nvSpPr>
        <p:spPr>
          <a:xfrm>
            <a:off x="3873255" y="5045551"/>
            <a:ext cx="720000" cy="10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bg1"/>
                </a:solidFill>
                <a:latin typeface="Meiryo UI" panose="020B0604030504040204" pitchFamily="50" charset="-128"/>
                <a:ea typeface="Meiryo UI" panose="020B0604030504040204" pitchFamily="50" charset="-128"/>
              </a:rPr>
              <a:t>199</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873255" y="4685439"/>
            <a:ext cx="720000" cy="360000"/>
          </a:xfrm>
          <a:prstGeom prst="rect">
            <a:avLst/>
          </a:prstGeom>
          <a:solidFill>
            <a:schemeClr val="bg1"/>
          </a:solid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rPr>
              <a:t>77</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5601072" y="4865551"/>
            <a:ext cx="720000" cy="11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bg1"/>
                </a:solidFill>
                <a:latin typeface="Meiryo UI" panose="020B0604030504040204" pitchFamily="50" charset="-128"/>
                <a:ea typeface="Meiryo UI" panose="020B0604030504040204" pitchFamily="50" charset="-128"/>
              </a:rPr>
              <a:t>236</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421637" y="4699500"/>
            <a:ext cx="2232000"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当初予算＞ 市「粗い試算」に反映済</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・小中学校給食費無償化（</a:t>
            </a:r>
            <a:r>
              <a:rPr kumimoji="1" lang="en-US" altLang="ja-JP" sz="1000" dirty="0" smtClean="0">
                <a:latin typeface="Meiryo UI" panose="020B0604030504040204" pitchFamily="50" charset="-128"/>
                <a:ea typeface="Meiryo UI" panose="020B0604030504040204" pitchFamily="50" charset="-128"/>
              </a:rPr>
              <a:t>77</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421637" y="5179930"/>
            <a:ext cx="2232000" cy="861774"/>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＜第１回補正予算＞</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・休業要請支援金（</a:t>
            </a:r>
            <a:r>
              <a:rPr kumimoji="1" lang="en-US" altLang="ja-JP" sz="1000" dirty="0" smtClean="0">
                <a:latin typeface="Meiryo UI" panose="020B0604030504040204" pitchFamily="50" charset="-128"/>
                <a:ea typeface="Meiryo UI" panose="020B0604030504040204" pitchFamily="50" charset="-128"/>
              </a:rPr>
              <a:t>93</a:t>
            </a:r>
            <a:r>
              <a:rPr kumimoji="1" lang="ja-JP" altLang="en-US" sz="1000" dirty="0" smtClean="0">
                <a:latin typeface="Meiryo UI" panose="020B0604030504040204" pitchFamily="50" charset="-128"/>
                <a:ea typeface="Meiryo UI" panose="020B0604030504040204" pitchFamily="50" charset="-128"/>
              </a:rPr>
              <a:t>億円</a:t>
            </a:r>
            <a:r>
              <a:rPr kumimoji="1" lang="en-US" altLang="ja-JP" sz="1000" dirty="0" smtClean="0">
                <a:latin typeface="Meiryo UI" panose="020B0604030504040204" pitchFamily="50" charset="-128"/>
                <a:ea typeface="Meiryo UI" panose="020B0604030504040204" pitchFamily="50" charset="-128"/>
              </a:rPr>
              <a:t>)</a:t>
            </a:r>
          </a:p>
          <a:p>
            <a:r>
              <a:rPr lang="ja-JP" altLang="en-US" sz="1000" dirty="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第３回</a:t>
            </a:r>
            <a:r>
              <a:rPr lang="ja-JP" altLang="en-US" sz="1000" dirty="0">
                <a:latin typeface="Meiryo UI" panose="020B0604030504040204" pitchFamily="50" charset="-128"/>
                <a:ea typeface="Meiryo UI" panose="020B0604030504040204" pitchFamily="50" charset="-128"/>
              </a:rPr>
              <a:t>補正予算）</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・感染</a:t>
            </a:r>
            <a:r>
              <a:rPr lang="ja-JP" altLang="en-US" sz="1000" dirty="0">
                <a:latin typeface="Meiryo UI" panose="020B0604030504040204" pitchFamily="50" charset="-128"/>
                <a:ea typeface="Meiryo UI" panose="020B0604030504040204" pitchFamily="50" charset="-128"/>
              </a:rPr>
              <a:t>拡大防止、生活支援等</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106</a:t>
            </a:r>
            <a:r>
              <a:rPr lang="ja-JP" altLang="en-US" sz="1000" dirty="0">
                <a:latin typeface="Meiryo UI" panose="020B0604030504040204" pitchFamily="50" charset="-128"/>
                <a:ea typeface="Meiryo UI" panose="020B0604030504040204" pitchFamily="50" charset="-128"/>
              </a:rPr>
              <a:t>億円</a:t>
            </a:r>
            <a:r>
              <a:rPr lang="en-US" altLang="ja-JP"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cxnSp>
        <p:nvCxnSpPr>
          <p:cNvPr id="27" name="直線コネクタ 26"/>
          <p:cNvCxnSpPr/>
          <p:nvPr/>
        </p:nvCxnSpPr>
        <p:spPr>
          <a:xfrm>
            <a:off x="6271153" y="5066987"/>
            <a:ext cx="432624" cy="109209"/>
          </a:xfrm>
          <a:prstGeom prst="line">
            <a:avLst/>
          </a:prstGeom>
        </p:spPr>
        <p:style>
          <a:lnRef idx="1">
            <a:schemeClr val="accent1"/>
          </a:lnRef>
          <a:fillRef idx="0">
            <a:schemeClr val="accent1"/>
          </a:fillRef>
          <a:effectRef idx="0">
            <a:schemeClr val="accent1"/>
          </a:effectRef>
          <a:fontRef idx="minor">
            <a:schemeClr val="tx1"/>
          </a:fontRef>
        </p:style>
      </p:cxnSp>
      <p:sp>
        <p:nvSpPr>
          <p:cNvPr id="28" name="左右矢印 27"/>
          <p:cNvSpPr/>
          <p:nvPr/>
        </p:nvSpPr>
        <p:spPr>
          <a:xfrm>
            <a:off x="4773056" y="4884255"/>
            <a:ext cx="634296" cy="468000"/>
          </a:xfrm>
          <a:prstGeom prst="leftRightArrow">
            <a:avLst/>
          </a:prstGeom>
          <a:solidFill>
            <a:schemeClr val="accent6">
              <a:lumMod val="75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0" name="直線コネクタ 29"/>
          <p:cNvCxnSpPr/>
          <p:nvPr/>
        </p:nvCxnSpPr>
        <p:spPr>
          <a:xfrm flipV="1">
            <a:off x="3318653" y="5270514"/>
            <a:ext cx="504000" cy="92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3318653" y="5583779"/>
            <a:ext cx="504000" cy="92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25" idx="3"/>
          </p:cNvCxnSpPr>
          <p:nvPr/>
        </p:nvCxnSpPr>
        <p:spPr>
          <a:xfrm flipV="1">
            <a:off x="3653637" y="4788513"/>
            <a:ext cx="208399" cy="111042"/>
          </a:xfrm>
          <a:prstGeom prst="line">
            <a:avLst/>
          </a:prstGeom>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296267" y="5585495"/>
            <a:ext cx="3409908" cy="507831"/>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国補正予算で計上されている新型コロナウイルス感染症緊急</a:t>
            </a:r>
            <a:r>
              <a:rPr lang="en-US" altLang="ja-JP" sz="900" dirty="0" smtClean="0">
                <a:latin typeface="Meiryo UI" panose="020B0604030504040204" pitchFamily="50" charset="-128"/>
                <a:ea typeface="Meiryo UI" panose="020B0604030504040204" pitchFamily="50" charset="-128"/>
              </a:rPr>
              <a:t/>
            </a:r>
            <a:br>
              <a:rPr lang="en-US" altLang="ja-JP" sz="900" dirty="0" smtClean="0">
                <a:latin typeface="Meiryo UI" panose="020B0604030504040204" pitchFamily="50" charset="-128"/>
                <a:ea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rPr>
              <a:t>　 包括支援交付金（医療提供体制整備・介護サービス体制支援）</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の配分額は未反映</a:t>
            </a:r>
            <a:endParaRPr lang="en-US" altLang="ja-JP" sz="900" dirty="0" smtClean="0">
              <a:latin typeface="Meiryo UI" panose="020B0604030504040204" pitchFamily="50" charset="-128"/>
              <a:ea typeface="Meiryo UI" panose="020B0604030504040204" pitchFamily="50" charset="-128"/>
            </a:endParaRPr>
          </a:p>
        </p:txBody>
      </p:sp>
      <p:sp>
        <p:nvSpPr>
          <p:cNvPr id="34" name="正方形/長方形 33"/>
          <p:cNvSpPr/>
          <p:nvPr/>
        </p:nvSpPr>
        <p:spPr bwMode="auto">
          <a:xfrm>
            <a:off x="785827" y="1214409"/>
            <a:ext cx="8334345" cy="165471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indent="-285750">
              <a:spcBef>
                <a:spcPts val="600"/>
              </a:spcBef>
              <a:buFont typeface="Wingdings" panose="05000000000000000000" pitchFamily="2" charset="2"/>
              <a:buChar char="Ø"/>
              <a:defRPr/>
            </a:pPr>
            <a:r>
              <a:rPr lang="en-US" altLang="ja-JP" sz="1600" b="1" dirty="0">
                <a:solidFill>
                  <a:srgbClr val="000000"/>
                </a:solidFill>
                <a:latin typeface="Meiryo UI" pitchFamily="50" charset="-128"/>
                <a:ea typeface="Meiryo UI" pitchFamily="50" charset="-128"/>
                <a:cs typeface="Meiryo UI" pitchFamily="50" charset="-128"/>
              </a:rPr>
              <a:t>R</a:t>
            </a:r>
            <a:r>
              <a:rPr lang="ja-JP" altLang="en-US" sz="1600" b="1" dirty="0" smtClean="0">
                <a:solidFill>
                  <a:srgbClr val="000000"/>
                </a:solidFill>
                <a:latin typeface="Meiryo UI" pitchFamily="50" charset="-128"/>
                <a:ea typeface="Meiryo UI" pitchFamily="50" charset="-128"/>
                <a:cs typeface="Meiryo UI" pitchFamily="50" charset="-128"/>
              </a:rPr>
              <a:t>２年</a:t>
            </a:r>
            <a:r>
              <a:rPr lang="ja-JP" altLang="en-US" sz="1600" b="1" dirty="0">
                <a:solidFill>
                  <a:srgbClr val="000000"/>
                </a:solidFill>
                <a:latin typeface="Meiryo UI" pitchFamily="50" charset="-128"/>
                <a:ea typeface="Meiryo UI" pitchFamily="50" charset="-128"/>
                <a:cs typeface="Meiryo UI" pitchFamily="50" charset="-128"/>
              </a:rPr>
              <a:t>３</a:t>
            </a:r>
            <a:r>
              <a:rPr lang="ja-JP" altLang="en-US" sz="1600" b="1" dirty="0" smtClean="0">
                <a:solidFill>
                  <a:srgbClr val="000000"/>
                </a:solidFill>
                <a:latin typeface="Meiryo UI" pitchFamily="50" charset="-128"/>
                <a:ea typeface="Meiryo UI" pitchFamily="50" charset="-128"/>
                <a:cs typeface="Meiryo UI" pitchFamily="50" charset="-128"/>
              </a:rPr>
              <a:t>月公表の市「粗い試算」をベース</a:t>
            </a:r>
            <a:r>
              <a:rPr lang="ja-JP" altLang="en-US" sz="1600" dirty="0" smtClean="0">
                <a:solidFill>
                  <a:srgbClr val="000000"/>
                </a:solidFill>
                <a:latin typeface="Meiryo UI" pitchFamily="50" charset="-128"/>
                <a:ea typeface="Meiryo UI" pitchFamily="50" charset="-128"/>
                <a:cs typeface="Meiryo UI" pitchFamily="50" charset="-128"/>
              </a:rPr>
              <a:t>としている</a:t>
            </a:r>
            <a:endParaRPr lang="en-US" altLang="ja-JP" sz="1600" dirty="0" smtClean="0">
              <a:solidFill>
                <a:srgbClr val="000000"/>
              </a:solidFill>
              <a:latin typeface="Meiryo UI" pitchFamily="50" charset="-128"/>
              <a:ea typeface="Meiryo UI" pitchFamily="50" charset="-128"/>
              <a:cs typeface="Meiryo UI" pitchFamily="50" charset="-128"/>
            </a:endParaRPr>
          </a:p>
          <a:p>
            <a:pPr marL="742950" lvl="1" indent="-285750">
              <a:spcBef>
                <a:spcPts val="600"/>
              </a:spcBef>
              <a:buFont typeface="Wingdings" panose="05000000000000000000" pitchFamily="2" charset="2"/>
              <a:buChar char="ü"/>
              <a:defRPr/>
            </a:pPr>
            <a:r>
              <a:rPr lang="en-US" altLang="ja-JP" sz="1400" dirty="0" smtClean="0">
                <a:solidFill>
                  <a:srgbClr val="000000"/>
                </a:solidFill>
                <a:latin typeface="Meiryo UI" pitchFamily="50" charset="-128"/>
                <a:ea typeface="Meiryo UI" pitchFamily="50" charset="-128"/>
                <a:cs typeface="Meiryo UI" pitchFamily="50" charset="-128"/>
              </a:rPr>
              <a:t>R</a:t>
            </a:r>
            <a:r>
              <a:rPr lang="ja-JP" altLang="en-US" sz="1400" dirty="0" smtClean="0">
                <a:solidFill>
                  <a:srgbClr val="000000"/>
                </a:solidFill>
                <a:latin typeface="Meiryo UI" pitchFamily="50" charset="-128"/>
                <a:ea typeface="Meiryo UI" pitchFamily="50" charset="-128"/>
                <a:cs typeface="Meiryo UI" pitchFamily="50" charset="-128"/>
              </a:rPr>
              <a:t>２年度当初予算で前倒し実施された</a:t>
            </a:r>
            <a:r>
              <a:rPr lang="ja-JP" altLang="en-US" sz="1400" b="1" u="sng" dirty="0" smtClean="0">
                <a:solidFill>
                  <a:srgbClr val="000000"/>
                </a:solidFill>
                <a:latin typeface="Meiryo UI" pitchFamily="50" charset="-128"/>
                <a:ea typeface="Meiryo UI" pitchFamily="50" charset="-128"/>
                <a:cs typeface="Meiryo UI" pitchFamily="50" charset="-128"/>
              </a:rPr>
              <a:t>「小中学校給食費の無償化」は反映</a:t>
            </a:r>
            <a:r>
              <a:rPr lang="ja-JP" altLang="en-US" sz="1400" dirty="0" smtClean="0">
                <a:solidFill>
                  <a:srgbClr val="000000"/>
                </a:solidFill>
                <a:latin typeface="Meiryo UI" pitchFamily="50" charset="-128"/>
                <a:ea typeface="Meiryo UI" pitchFamily="50" charset="-128"/>
                <a:cs typeface="Meiryo UI" pitchFamily="50" charset="-128"/>
              </a:rPr>
              <a:t>されている（</a:t>
            </a:r>
            <a:r>
              <a:rPr lang="en-US" altLang="ja-JP" sz="1400" dirty="0" smtClean="0">
                <a:solidFill>
                  <a:srgbClr val="000000"/>
                </a:solidFill>
                <a:latin typeface="Meiryo UI" pitchFamily="50" charset="-128"/>
                <a:ea typeface="Meiryo UI" pitchFamily="50" charset="-128"/>
                <a:cs typeface="Meiryo UI" pitchFamily="50" charset="-128"/>
              </a:rPr>
              <a:t>R</a:t>
            </a:r>
            <a:r>
              <a:rPr lang="ja-JP" altLang="en-US" sz="1400" dirty="0" smtClean="0">
                <a:solidFill>
                  <a:srgbClr val="000000"/>
                </a:solidFill>
                <a:latin typeface="Meiryo UI" pitchFamily="50" charset="-128"/>
                <a:ea typeface="Meiryo UI" pitchFamily="50" charset="-128"/>
                <a:cs typeface="Meiryo UI" pitchFamily="50" charset="-128"/>
              </a:rPr>
              <a:t>３年度以降も同様）</a:t>
            </a:r>
            <a:endParaRPr lang="en-US" altLang="ja-JP" sz="1600" b="1" dirty="0" smtClean="0">
              <a:solidFill>
                <a:srgbClr val="000000"/>
              </a:solidFill>
              <a:latin typeface="Meiryo UI" pitchFamily="50" charset="-128"/>
              <a:ea typeface="Meiryo UI" pitchFamily="50" charset="-128"/>
              <a:cs typeface="Meiryo UI" pitchFamily="50" charset="-128"/>
            </a:endParaRPr>
          </a:p>
          <a:p>
            <a:pPr marL="285750" indent="-285750">
              <a:spcBef>
                <a:spcPts val="600"/>
              </a:spcBef>
              <a:buFont typeface="Wingdings" panose="05000000000000000000" pitchFamily="2" charset="2"/>
              <a:buChar char="Ø"/>
              <a:defRPr/>
            </a:pPr>
            <a:r>
              <a:rPr lang="ja-JP" altLang="en-US" sz="1600" dirty="0" smtClean="0">
                <a:solidFill>
                  <a:srgbClr val="000000"/>
                </a:solidFill>
                <a:latin typeface="Meiryo UI" pitchFamily="50" charset="-128"/>
                <a:ea typeface="Meiryo UI" pitchFamily="50" charset="-128"/>
                <a:cs typeface="Meiryo UI" pitchFamily="50" charset="-128"/>
              </a:rPr>
              <a:t>また、</a:t>
            </a:r>
            <a:r>
              <a:rPr lang="en-US" altLang="ja-JP" sz="1600" b="1" dirty="0">
                <a:solidFill>
                  <a:srgbClr val="000000"/>
                </a:solidFill>
                <a:latin typeface="Meiryo UI" pitchFamily="50" charset="-128"/>
                <a:ea typeface="Meiryo UI" pitchFamily="50" charset="-128"/>
                <a:cs typeface="Meiryo UI" pitchFamily="50" charset="-128"/>
              </a:rPr>
              <a:t>R</a:t>
            </a:r>
            <a:r>
              <a:rPr lang="ja-JP" altLang="en-US" sz="1600" b="1" dirty="0" smtClean="0">
                <a:solidFill>
                  <a:srgbClr val="000000"/>
                </a:solidFill>
                <a:latin typeface="Meiryo UI" pitchFamily="50" charset="-128"/>
                <a:ea typeface="Meiryo UI" pitchFamily="50" charset="-128"/>
                <a:cs typeface="Meiryo UI" pitchFamily="50" charset="-128"/>
              </a:rPr>
              <a:t>２年度大阪市補正予算で追加措置済みの感染症対策経費は、国補正予算の措置でカバー</a:t>
            </a:r>
            <a:r>
              <a:rPr lang="ja-JP" altLang="en-US" sz="1600" dirty="0" smtClean="0">
                <a:solidFill>
                  <a:srgbClr val="000000"/>
                </a:solidFill>
                <a:latin typeface="Meiryo UI" pitchFamily="50" charset="-128"/>
                <a:ea typeface="Meiryo UI" pitchFamily="50" charset="-128"/>
                <a:cs typeface="Meiryo UI" pitchFamily="50" charset="-128"/>
              </a:rPr>
              <a:t>されている状況　</a:t>
            </a:r>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R</a:t>
            </a:r>
            <a:r>
              <a:rPr lang="ja-JP" altLang="en-US" sz="1000" dirty="0">
                <a:latin typeface="Meiryo UI" panose="020B0604030504040204" pitchFamily="50" charset="-128"/>
                <a:ea typeface="Meiryo UI" panose="020B0604030504040204" pitchFamily="50" charset="-128"/>
              </a:rPr>
              <a:t>２年７月２０日現在</a:t>
            </a:r>
            <a:r>
              <a:rPr lang="ja-JP" altLang="en-US" sz="1000" dirty="0" smtClean="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1998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61"/>
          <p:cNvSpPr>
            <a:spLocks noChangeArrowheads="1"/>
          </p:cNvSpPr>
          <p:nvPr/>
        </p:nvSpPr>
        <p:spPr bwMode="auto">
          <a:xfrm>
            <a:off x="541113" y="2229341"/>
            <a:ext cx="2880000" cy="324000"/>
          </a:xfrm>
          <a:prstGeom prst="roundRect">
            <a:avLst>
              <a:gd name="adj" fmla="val 42292"/>
            </a:avLst>
          </a:prstGeom>
          <a:solidFill>
            <a:schemeClr val="accent6">
              <a:lumMod val="40000"/>
              <a:lumOff val="60000"/>
            </a:schemeClr>
          </a:solidFill>
          <a:ln w="9525">
            <a:solidFill>
              <a:srgbClr val="993300"/>
            </a:solidFill>
            <a:round/>
            <a:headEnd/>
            <a:tailEnd/>
          </a:ln>
        </p:spPr>
        <p:txBody>
          <a:bodyPr wrap="none" anchor="ctr"/>
          <a:lstStyle/>
          <a:p>
            <a:pPr algn="ctr"/>
            <a:r>
              <a:rPr lang="ja-JP" altLang="en-US" dirty="0" smtClean="0">
                <a:latin typeface="Meiryo UI" panose="020B0604030504040204" pitchFamily="50" charset="-128"/>
                <a:ea typeface="Meiryo UI" panose="020B0604030504040204" pitchFamily="50" charset="-128"/>
                <a:cs typeface="Meiryo UI" pitchFamily="50" charset="-128"/>
              </a:rPr>
              <a:t>税収等への影響</a:t>
            </a:r>
            <a:endParaRPr lang="ja-JP" altLang="en-US" dirty="0">
              <a:latin typeface="Meiryo UI" panose="020B0604030504040204" pitchFamily="50" charset="-128"/>
              <a:ea typeface="Meiryo UI" panose="020B0604030504040204" pitchFamily="50" charset="-128"/>
              <a:cs typeface="Meiryo UI" pitchFamily="50" charset="-128"/>
            </a:endParaRPr>
          </a:p>
        </p:txBody>
      </p:sp>
      <p:sp>
        <p:nvSpPr>
          <p:cNvPr id="14" name="正方形/長方形 13"/>
          <p:cNvSpPr/>
          <p:nvPr/>
        </p:nvSpPr>
        <p:spPr>
          <a:xfrm>
            <a:off x="786316" y="2615173"/>
            <a:ext cx="3954563" cy="936000"/>
          </a:xfrm>
          <a:prstGeom prst="rect">
            <a:avLst/>
          </a:prstGeom>
          <a:noFill/>
          <a:ln w="63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600" b="1" dirty="0" smtClean="0">
                <a:solidFill>
                  <a:schemeClr val="tx1"/>
                </a:solidFill>
                <a:latin typeface="Meiryo UI" panose="020B0604030504040204" pitchFamily="50" charset="-128"/>
                <a:ea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rPr>
              <a:t>歳入の減</a:t>
            </a:r>
            <a:r>
              <a:rPr lang="en-US" altLang="ja-JP" sz="1600" b="1" dirty="0" smtClean="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地方公共団体の税収減</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rPr>
              <a:t>歳出の増</a:t>
            </a:r>
            <a:r>
              <a:rPr lang="en-US" altLang="ja-JP" sz="1600" b="1" dirty="0" smtClean="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社会</a:t>
            </a:r>
            <a:r>
              <a:rPr lang="ja-JP" altLang="en-US" sz="1600" dirty="0" smtClean="0">
                <a:solidFill>
                  <a:schemeClr val="tx1"/>
                </a:solidFill>
                <a:latin typeface="Meiryo UI" panose="020B0604030504040204" pitchFamily="50" charset="-128"/>
                <a:ea typeface="Meiryo UI" panose="020B0604030504040204" pitchFamily="50" charset="-128"/>
              </a:rPr>
              <a:t>保障経費の増　</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rPr>
              <a:t>　　　　　　　　　　　　　　　　　　　　　　　　など</a:t>
            </a:r>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5438761" y="2615173"/>
            <a:ext cx="4122751" cy="936000"/>
          </a:xfrm>
          <a:prstGeom prst="rect">
            <a:avLst/>
          </a:prstGeom>
          <a:noFill/>
          <a:ln w="63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600" b="1" dirty="0" smtClean="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財源</a:t>
            </a:r>
            <a:r>
              <a:rPr lang="ja-JP" altLang="en-US" sz="1600" b="1" dirty="0" smtClean="0">
                <a:solidFill>
                  <a:schemeClr val="tx1"/>
                </a:solidFill>
                <a:latin typeface="Meiryo UI" panose="020B0604030504040204" pitchFamily="50" charset="-128"/>
                <a:ea typeface="Meiryo UI" panose="020B0604030504040204" pitchFamily="50" charset="-128"/>
              </a:rPr>
              <a:t>措置</a:t>
            </a:r>
            <a:r>
              <a:rPr lang="en-US" altLang="ja-JP" sz="1600" b="1" dirty="0" smtClean="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　国の地方財政措置</a:t>
            </a:r>
          </a:p>
          <a:p>
            <a:pPr marL="285750" indent="-285750">
              <a:buFont typeface="Wingdings" panose="05000000000000000000" pitchFamily="2" charset="2"/>
              <a:buChar char="Ø"/>
            </a:pPr>
            <a:r>
              <a:rPr lang="ja-JP" altLang="en-US" sz="1400" dirty="0" smtClean="0">
                <a:solidFill>
                  <a:schemeClr val="tx1"/>
                </a:solidFill>
                <a:latin typeface="Meiryo UI" panose="020B0604030504040204" pitchFamily="50" charset="-128"/>
                <a:ea typeface="Meiryo UI" panose="020B0604030504040204" pitchFamily="50" charset="-128"/>
              </a:rPr>
              <a:t>地方交付税（臨時財政対策債）によるカバー</a:t>
            </a:r>
          </a:p>
          <a:p>
            <a:r>
              <a:rPr lang="ja-JP" altLang="en-US" sz="1200" dirty="0" smtClean="0">
                <a:solidFill>
                  <a:schemeClr val="tx1"/>
                </a:solidFill>
                <a:latin typeface="Meiryo UI" panose="020B0604030504040204" pitchFamily="50" charset="-128"/>
                <a:ea typeface="Meiryo UI" panose="020B0604030504040204" pitchFamily="50" charset="-128"/>
              </a:rPr>
              <a:t>　　　</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地方交付税の算定よりも税収が減少する場合は、</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減収補てん債の発行や普通交付税の精算措置</a:t>
            </a:r>
            <a:r>
              <a:rPr lang="en-US" altLang="ja-JP" sz="1050" dirty="0" smtClean="0">
                <a:solidFill>
                  <a:schemeClr val="tx1"/>
                </a:solidFill>
                <a:latin typeface="Meiryo UI" panose="020B0604030504040204" pitchFamily="50" charset="-128"/>
                <a:ea typeface="Meiryo UI" panose="020B0604030504040204" pitchFamily="50" charset="-128"/>
              </a:rPr>
              <a:t>※1</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49" name="左右矢印 48"/>
          <p:cNvSpPr/>
          <p:nvPr/>
        </p:nvSpPr>
        <p:spPr>
          <a:xfrm>
            <a:off x="4782581" y="2816984"/>
            <a:ext cx="611992" cy="468000"/>
          </a:xfrm>
          <a:prstGeom prst="leftRightArrow">
            <a:avLst/>
          </a:prstGeom>
          <a:solidFill>
            <a:schemeClr val="accent6">
              <a:lumMod val="75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0" name="テキスト ボックス 49"/>
          <p:cNvSpPr txBox="1"/>
          <p:nvPr/>
        </p:nvSpPr>
        <p:spPr>
          <a:xfrm>
            <a:off x="84089" y="3903439"/>
            <a:ext cx="9005992" cy="461665"/>
          </a:xfrm>
          <a:prstGeom prst="rect">
            <a:avLst/>
          </a:prstGeom>
          <a:noFill/>
        </p:spPr>
        <p:txBody>
          <a:bodyPr wrap="none" rtlCol="0">
            <a:spAutoFit/>
          </a:bodyPr>
          <a:lstStyle/>
          <a:p>
            <a:r>
              <a:rPr lang="en-US" altLang="ja-JP" sz="800" dirty="0" smtClean="0">
                <a:latin typeface="Meiryo UI" panose="020B0604030504040204" pitchFamily="50" charset="-128"/>
                <a:ea typeface="Meiryo UI" panose="020B0604030504040204" pitchFamily="50" charset="-128"/>
              </a:rPr>
              <a:t>※1</a:t>
            </a:r>
            <a:r>
              <a:rPr lang="ja-JP" altLang="en-US" sz="800" dirty="0" smtClean="0">
                <a:latin typeface="Meiryo UI" panose="020B0604030504040204" pitchFamily="50" charset="-128"/>
                <a:ea typeface="Meiryo UI" panose="020B0604030504040204" pitchFamily="50" charset="-128"/>
              </a:rPr>
              <a:t>　当年度の地方交付税の基準財政収入額算定後、見込んだ額と実績とが大きく乖離し、地方公共団体の財政運営に著しい影響を与える場合があることを考慮して、２通りの是正方法がとられている</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①減収補てん債の発行：法人住民税等が算定時の見込額を下回る場合、当該年度の収入確保のために発行できる特別な地方債。元利償還金の</a:t>
            </a:r>
            <a:r>
              <a:rPr lang="en-US" altLang="ja-JP" sz="800" dirty="0" smtClean="0">
                <a:latin typeface="Meiryo UI" panose="020B0604030504040204" pitchFamily="50" charset="-128"/>
                <a:ea typeface="Meiryo UI" panose="020B0604030504040204" pitchFamily="50" charset="-128"/>
              </a:rPr>
              <a:t>75%</a:t>
            </a:r>
            <a:r>
              <a:rPr lang="ja-JP" altLang="en-US" sz="800" dirty="0" smtClean="0">
                <a:latin typeface="Meiryo UI" panose="020B0604030504040204" pitchFamily="50" charset="-128"/>
                <a:ea typeface="Meiryo UI" panose="020B0604030504040204" pitchFamily="50" charset="-128"/>
              </a:rPr>
              <a:t>相当分が後年度の基準財政需要額に算入される</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②普通交付税の精算措置：法人住民税等の算定において算定過大・過少があった場合、①で措置されない額が、翌年度以降３年間の基準財政収入額の算定時に加算・減算して調整される</a:t>
            </a:r>
            <a:endParaRPr lang="en-US" altLang="ja-JP" sz="800" dirty="0" smtClean="0">
              <a:latin typeface="Meiryo UI" panose="020B0604030504040204" pitchFamily="50" charset="-128"/>
              <a:ea typeface="Meiryo UI" panose="020B0604030504040204" pitchFamily="50" charset="-128"/>
            </a:endParaRPr>
          </a:p>
        </p:txBody>
      </p:sp>
      <p:sp>
        <p:nvSpPr>
          <p:cNvPr id="32" name="正方形/長方形 31"/>
          <p:cNvSpPr>
            <a:spLocks noChangeArrowheads="1"/>
          </p:cNvSpPr>
          <p:nvPr/>
        </p:nvSpPr>
        <p:spPr bwMode="auto">
          <a:xfrm>
            <a:off x="8874125" y="659154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30" name="正方形/長方形 29"/>
          <p:cNvSpPr/>
          <p:nvPr/>
        </p:nvSpPr>
        <p:spPr bwMode="auto">
          <a:xfrm>
            <a:off x="462149" y="481381"/>
            <a:ext cx="8640960" cy="139569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a:lnSpc>
                <a:spcPct val="150000"/>
              </a:lnSpc>
              <a:defRPr/>
            </a:pPr>
            <a:r>
              <a:rPr lang="ja-JP" altLang="en-US" sz="1600" b="1" dirty="0" smtClean="0">
                <a:solidFill>
                  <a:srgbClr val="000000"/>
                </a:solidFill>
                <a:latin typeface="Meiryo UI" pitchFamily="50" charset="-128"/>
                <a:ea typeface="Meiryo UI" pitchFamily="50" charset="-128"/>
                <a:cs typeface="Meiryo UI" pitchFamily="50" charset="-128"/>
              </a:rPr>
              <a:t>今後の財政的な影響について</a:t>
            </a:r>
            <a:r>
              <a:rPr lang="ja-JP" altLang="en-US" sz="1200" dirty="0" smtClean="0">
                <a:solidFill>
                  <a:srgbClr val="000000"/>
                </a:solidFill>
                <a:latin typeface="Meiryo UI" pitchFamily="50" charset="-128"/>
                <a:ea typeface="Meiryo UI" pitchFamily="50" charset="-128"/>
                <a:cs typeface="Meiryo UI" pitchFamily="50" charset="-128"/>
              </a:rPr>
              <a:t>（感染症対策、税収等の動向のほか、これらに対応する国からの財源措置を含む）</a:t>
            </a:r>
            <a:endParaRPr lang="en-US" altLang="ja-JP" sz="1400" dirty="0" smtClean="0">
              <a:solidFill>
                <a:srgbClr val="000000"/>
              </a:solidFill>
              <a:latin typeface="Meiryo UI" pitchFamily="50" charset="-128"/>
              <a:ea typeface="Meiryo UI" pitchFamily="50" charset="-128"/>
              <a:cs typeface="Meiryo UI" pitchFamily="50" charset="-128"/>
            </a:endParaRPr>
          </a:p>
          <a:p>
            <a:pPr marL="441325">
              <a:lnSpc>
                <a:spcPct val="150000"/>
              </a:lnSpc>
              <a:defRPr/>
            </a:pPr>
            <a:r>
              <a:rPr lang="ja-JP" altLang="en-US" sz="1400" dirty="0" smtClean="0">
                <a:solidFill>
                  <a:srgbClr val="000000"/>
                </a:solidFill>
                <a:latin typeface="Meiryo UI" pitchFamily="50" charset="-128"/>
                <a:ea typeface="Meiryo UI" pitchFamily="50" charset="-128"/>
                <a:cs typeface="Meiryo UI" pitchFamily="50" charset="-128"/>
              </a:rPr>
              <a:t>合理的な根拠に基づいた</a:t>
            </a:r>
            <a:r>
              <a:rPr lang="ja-JP" altLang="en-US" sz="1400" b="1" u="sng" dirty="0" smtClean="0">
                <a:solidFill>
                  <a:srgbClr val="000000"/>
                </a:solidFill>
                <a:latin typeface="Meiryo UI" pitchFamily="50" charset="-128"/>
                <a:ea typeface="Meiryo UI" pitchFamily="50" charset="-128"/>
                <a:cs typeface="Meiryo UI" pitchFamily="50" charset="-128"/>
              </a:rPr>
              <a:t>適切な試算</a:t>
            </a:r>
            <a:r>
              <a:rPr lang="ja-JP" altLang="en-US" sz="1400" b="1" u="sng" dirty="0">
                <a:solidFill>
                  <a:srgbClr val="000000"/>
                </a:solidFill>
                <a:latin typeface="Meiryo UI" pitchFamily="50" charset="-128"/>
                <a:ea typeface="Meiryo UI" pitchFamily="50" charset="-128"/>
                <a:cs typeface="Meiryo UI" pitchFamily="50" charset="-128"/>
              </a:rPr>
              <a:t>は現時点で困難</a:t>
            </a:r>
            <a:r>
              <a:rPr lang="ja-JP" altLang="en-US" sz="1400" dirty="0" smtClean="0">
                <a:solidFill>
                  <a:srgbClr val="000000"/>
                </a:solidFill>
                <a:latin typeface="Meiryo UI" pitchFamily="50" charset="-128"/>
                <a:ea typeface="Meiryo UI" pitchFamily="50" charset="-128"/>
                <a:cs typeface="Meiryo UI" pitchFamily="50" charset="-128"/>
              </a:rPr>
              <a:t>だが、新型コロナウイルス感染症による影響は全国の</a:t>
            </a:r>
            <a:r>
              <a:rPr lang="en-US" altLang="ja-JP" sz="1400" dirty="0" smtClean="0">
                <a:solidFill>
                  <a:srgbClr val="000000"/>
                </a:solidFill>
                <a:latin typeface="Meiryo UI" pitchFamily="50" charset="-128"/>
                <a:ea typeface="Meiryo UI" pitchFamily="50" charset="-128"/>
                <a:cs typeface="Meiryo UI" pitchFamily="50" charset="-128"/>
              </a:rPr>
              <a:t/>
            </a:r>
            <a:br>
              <a:rPr lang="en-US" altLang="ja-JP" sz="1400" dirty="0" smtClean="0">
                <a:solidFill>
                  <a:srgbClr val="000000"/>
                </a:solidFill>
                <a:latin typeface="Meiryo UI" pitchFamily="50" charset="-128"/>
                <a:ea typeface="Meiryo UI" pitchFamily="50" charset="-128"/>
                <a:cs typeface="Meiryo UI" pitchFamily="50" charset="-128"/>
              </a:rPr>
            </a:br>
            <a:r>
              <a:rPr lang="ja-JP" altLang="en-US" sz="1400" dirty="0" smtClean="0">
                <a:solidFill>
                  <a:srgbClr val="000000"/>
                </a:solidFill>
                <a:latin typeface="Meiryo UI" pitchFamily="50" charset="-128"/>
                <a:ea typeface="Meiryo UI" pitchFamily="50" charset="-128"/>
                <a:cs typeface="Meiryo UI" pitchFamily="50" charset="-128"/>
              </a:rPr>
              <a:t>地方自治体共通の課題であり、</a:t>
            </a:r>
            <a:r>
              <a:rPr lang="ja-JP" altLang="en-US" sz="1400" b="1" u="sng" dirty="0" smtClean="0">
                <a:solidFill>
                  <a:srgbClr val="000000"/>
                </a:solidFill>
                <a:latin typeface="Meiryo UI" pitchFamily="50" charset="-128"/>
                <a:ea typeface="Meiryo UI" pitchFamily="50" charset="-128"/>
                <a:cs typeface="Meiryo UI" pitchFamily="50" charset="-128"/>
              </a:rPr>
              <a:t>地方交付税や臨時の交付金等による相応の財源措置が想定</a:t>
            </a:r>
            <a:r>
              <a:rPr lang="ja-JP" altLang="en-US" sz="1400" dirty="0" smtClean="0">
                <a:solidFill>
                  <a:srgbClr val="000000"/>
                </a:solidFill>
                <a:latin typeface="Meiryo UI" pitchFamily="50" charset="-128"/>
                <a:ea typeface="Meiryo UI" pitchFamily="50" charset="-128"/>
                <a:cs typeface="Meiryo UI" pitchFamily="50" charset="-128"/>
              </a:rPr>
              <a:t>される</a:t>
            </a:r>
            <a:endParaRPr lang="en-US" altLang="ja-JP" sz="14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83379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１　財政シミュレーションを行うにあたって</a:t>
            </a:r>
          </a:p>
        </p:txBody>
      </p:sp>
      <p:sp>
        <p:nvSpPr>
          <p:cNvPr id="8" name="正方形/長方形 7"/>
          <p:cNvSpPr/>
          <p:nvPr/>
        </p:nvSpPr>
        <p:spPr>
          <a:xfrm>
            <a:off x="344488" y="713237"/>
            <a:ext cx="9073008" cy="1762945"/>
          </a:xfrm>
          <a:prstGeom prst="rect">
            <a:avLst/>
          </a:prstGeom>
        </p:spPr>
        <p:style>
          <a:lnRef idx="2">
            <a:schemeClr val="accent6"/>
          </a:lnRef>
          <a:fillRef idx="1">
            <a:schemeClr val="lt1"/>
          </a:fillRef>
          <a:effectRef idx="0">
            <a:schemeClr val="accent6"/>
          </a:effectRef>
          <a:fontRef idx="minor">
            <a:schemeClr val="dk1"/>
          </a:fontRef>
        </p:style>
        <p:txBody>
          <a:bodyPr tIns="36000" bIns="36000" rtlCol="0" anchor="ctr"/>
          <a:lstStyle/>
          <a:p>
            <a:pPr marL="180000" indent="-180000">
              <a:spcBef>
                <a:spcPts val="600"/>
              </a:spcBef>
              <a:buFont typeface="Wingdings" pitchFamily="2" charset="2"/>
              <a:buChar char="Ø"/>
            </a:pPr>
            <a:r>
              <a:rPr lang="ja-JP" altLang="en-US" sz="1400" dirty="0" smtClean="0">
                <a:solidFill>
                  <a:schemeClr val="tx1"/>
                </a:solidFill>
                <a:latin typeface="Meiryo UI" pitchFamily="50" charset="-128"/>
                <a:ea typeface="Meiryo UI" pitchFamily="50" charset="-128"/>
                <a:cs typeface="Meiryo UI" pitchFamily="50" charset="-128"/>
              </a:rPr>
              <a:t>特別区制度（案）における区割り、事務分担、組織体制、財政調整などの制度設計案を前提</a:t>
            </a:r>
            <a:endParaRPr lang="en-US" altLang="ja-JP" sz="1400" dirty="0">
              <a:solidFill>
                <a:schemeClr val="tx1"/>
              </a:solidFill>
              <a:latin typeface="Meiryo UI" pitchFamily="50" charset="-128"/>
              <a:ea typeface="Meiryo UI" pitchFamily="50" charset="-128"/>
              <a:cs typeface="Meiryo UI" pitchFamily="50" charset="-128"/>
            </a:endParaRPr>
          </a:p>
          <a:p>
            <a:pPr marL="180000" indent="-180000">
              <a:spcBef>
                <a:spcPts val="600"/>
              </a:spcBef>
              <a:buFont typeface="Wingdings" pitchFamily="2" charset="2"/>
              <a:buChar char="Ø"/>
            </a:pPr>
            <a:r>
              <a:rPr kumimoji="1" lang="ja-JP" altLang="en-US" sz="1400" dirty="0" smtClean="0">
                <a:solidFill>
                  <a:schemeClr val="tx1"/>
                </a:solidFill>
                <a:latin typeface="Meiryo UI" pitchFamily="50" charset="-128"/>
                <a:ea typeface="Meiryo UI" pitchFamily="50" charset="-128"/>
                <a:cs typeface="Meiryo UI" pitchFamily="50" charset="-128"/>
              </a:rPr>
              <a:t>Ｒ</a:t>
            </a:r>
            <a:r>
              <a:rPr kumimoji="1" lang="en-US" altLang="ja-JP" sz="1400" dirty="0" smtClean="0">
                <a:solidFill>
                  <a:schemeClr val="tx1"/>
                </a:solidFill>
                <a:latin typeface="Meiryo UI" pitchFamily="50" charset="-128"/>
                <a:ea typeface="Meiryo UI" pitchFamily="50" charset="-128"/>
                <a:cs typeface="Meiryo UI" pitchFamily="50" charset="-128"/>
              </a:rPr>
              <a:t>12</a:t>
            </a:r>
            <a:r>
              <a:rPr kumimoji="1" lang="ja-JP" altLang="en-US" sz="1400" dirty="0" smtClean="0">
                <a:solidFill>
                  <a:schemeClr val="tx1"/>
                </a:solidFill>
                <a:latin typeface="Meiryo UI" pitchFamily="50" charset="-128"/>
                <a:ea typeface="Meiryo UI" pitchFamily="50" charset="-128"/>
                <a:cs typeface="Meiryo UI" pitchFamily="50" charset="-128"/>
              </a:rPr>
              <a:t>年度以降の数値は、財務リスク分を除き、</a:t>
            </a:r>
            <a:r>
              <a:rPr lang="ja-JP" altLang="en-US" sz="1400" dirty="0" smtClean="0">
                <a:solidFill>
                  <a:schemeClr val="tx1"/>
                </a:solidFill>
                <a:latin typeface="Meiryo UI" pitchFamily="50" charset="-128"/>
                <a:ea typeface="Meiryo UI" pitchFamily="50" charset="-128"/>
                <a:cs typeface="Meiryo UI" pitchFamily="50" charset="-128"/>
              </a:rPr>
              <a:t>Ｒ</a:t>
            </a:r>
            <a:r>
              <a:rPr kumimoji="1" lang="en-US" altLang="ja-JP" sz="1400" dirty="0" smtClean="0">
                <a:solidFill>
                  <a:schemeClr val="tx1"/>
                </a:solidFill>
                <a:latin typeface="Meiryo UI" pitchFamily="50" charset="-128"/>
                <a:ea typeface="Meiryo UI" pitchFamily="50" charset="-128"/>
                <a:cs typeface="Meiryo UI" pitchFamily="50" charset="-128"/>
              </a:rPr>
              <a:t>11</a:t>
            </a:r>
            <a:r>
              <a:rPr kumimoji="1" lang="ja-JP" altLang="en-US" sz="1400" dirty="0" smtClean="0">
                <a:solidFill>
                  <a:schemeClr val="tx1"/>
                </a:solidFill>
                <a:latin typeface="Meiryo UI" pitchFamily="50" charset="-128"/>
                <a:ea typeface="Meiryo UI" pitchFamily="50" charset="-128"/>
                <a:cs typeface="Meiryo UI" pitchFamily="50" charset="-128"/>
              </a:rPr>
              <a:t>年度と同額と設定</a:t>
            </a:r>
            <a:endParaRPr kumimoji="1" lang="en-US" altLang="ja-JP" sz="1400" dirty="0" smtClean="0">
              <a:solidFill>
                <a:schemeClr val="tx1"/>
              </a:solidFill>
              <a:latin typeface="Meiryo UI" pitchFamily="50" charset="-128"/>
              <a:ea typeface="Meiryo UI" pitchFamily="50" charset="-128"/>
              <a:cs typeface="Meiryo UI" pitchFamily="50" charset="-128"/>
            </a:endParaRPr>
          </a:p>
          <a:p>
            <a:pPr marL="180000" indent="-180000">
              <a:spcBef>
                <a:spcPts val="600"/>
              </a:spcBef>
              <a:buFont typeface="Wingdings" pitchFamily="2" charset="2"/>
              <a:buChar char="Ø"/>
            </a:pPr>
            <a:r>
              <a:rPr lang="ja-JP" altLang="en-US" sz="1400" dirty="0">
                <a:solidFill>
                  <a:schemeClr val="tx1"/>
                </a:solidFill>
                <a:latin typeface="Meiryo UI" pitchFamily="50" charset="-128"/>
                <a:ea typeface="Meiryo UI" pitchFamily="50" charset="-128"/>
                <a:cs typeface="Meiryo UI" pitchFamily="50" charset="-128"/>
              </a:rPr>
              <a:t>政令指定都市に係る府費負担教職員制度の見直し</a:t>
            </a:r>
            <a:r>
              <a:rPr lang="en-US" altLang="ja-JP" sz="1400" dirty="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に伴う影響は、見直し前に戻して推計</a:t>
            </a:r>
            <a:endParaRPr kumimoji="1" lang="en-US" altLang="ja-JP" sz="1400" dirty="0" smtClean="0">
              <a:solidFill>
                <a:schemeClr val="tx1"/>
              </a:solidFill>
              <a:latin typeface="Meiryo UI" pitchFamily="50" charset="-128"/>
              <a:ea typeface="Meiryo UI" pitchFamily="50" charset="-128"/>
              <a:cs typeface="Meiryo UI" pitchFamily="50" charset="-128"/>
            </a:endParaRPr>
          </a:p>
          <a:p>
            <a:pPr marL="180000" lvl="2" indent="-180000">
              <a:defRPr/>
            </a:pPr>
            <a:r>
              <a:rPr lang="ja-JP" altLang="en-US" sz="1100" dirty="0" smtClean="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市立小・中学校の教職員について、政令指定都市と道府県に分かれていた権限</a:t>
            </a:r>
            <a:r>
              <a:rPr lang="ja-JP" altLang="en-US" sz="1000" dirty="0">
                <a:solidFill>
                  <a:schemeClr val="tx1"/>
                </a:solidFill>
                <a:latin typeface="Meiryo UI" pitchFamily="50" charset="-128"/>
                <a:ea typeface="Meiryo UI" pitchFamily="50" charset="-128"/>
                <a:cs typeface="Meiryo UI" pitchFamily="50" charset="-128"/>
              </a:rPr>
              <a:t>と負担</a:t>
            </a:r>
            <a:r>
              <a:rPr lang="ja-JP" altLang="en-US" sz="1000" dirty="0" smtClean="0">
                <a:solidFill>
                  <a:schemeClr val="tx1"/>
                </a:solidFill>
                <a:latin typeface="Meiryo UI" pitchFamily="50" charset="-128"/>
                <a:ea typeface="Meiryo UI" pitchFamily="50" charset="-128"/>
                <a:cs typeface="Meiryo UI" pitchFamily="50" charset="-128"/>
              </a:rPr>
              <a:t>が、</a:t>
            </a:r>
            <a:r>
              <a:rPr lang="en-US" altLang="ja-JP" sz="1000" dirty="0" smtClean="0">
                <a:solidFill>
                  <a:schemeClr val="tx1"/>
                </a:solidFill>
                <a:latin typeface="Meiryo UI" pitchFamily="50" charset="-128"/>
                <a:ea typeface="Meiryo UI" pitchFamily="50" charset="-128"/>
                <a:cs typeface="Meiryo UI" pitchFamily="50" charset="-128"/>
              </a:rPr>
              <a:t>H29</a:t>
            </a:r>
            <a:r>
              <a:rPr lang="ja-JP" altLang="en-US" sz="1000" dirty="0" smtClean="0">
                <a:solidFill>
                  <a:schemeClr val="tx1"/>
                </a:solidFill>
                <a:latin typeface="Meiryo UI" pitchFamily="50" charset="-128"/>
                <a:ea typeface="Meiryo UI" pitchFamily="50" charset="-128"/>
                <a:cs typeface="Meiryo UI" pitchFamily="50" charset="-128"/>
              </a:rPr>
              <a:t>年度から政令指定都市に一元化された</a:t>
            </a:r>
            <a:endParaRPr lang="en-US" altLang="ja-JP" sz="1000" dirty="0" smtClean="0">
              <a:solidFill>
                <a:schemeClr val="tx1"/>
              </a:solidFill>
              <a:latin typeface="+mn-ea"/>
            </a:endParaRPr>
          </a:p>
          <a:p>
            <a:pPr marL="180000" indent="-180000">
              <a:spcBef>
                <a:spcPts val="600"/>
              </a:spcBef>
              <a:buFont typeface="Wingdings" pitchFamily="2" charset="2"/>
              <a:buChar char="Ø"/>
            </a:pPr>
            <a:r>
              <a:rPr kumimoji="1" lang="ja-JP" altLang="en-US" sz="1400" dirty="0" smtClean="0">
                <a:solidFill>
                  <a:schemeClr val="tx1"/>
                </a:solidFill>
                <a:latin typeface="Meiryo UI" pitchFamily="50" charset="-128"/>
                <a:ea typeface="Meiryo UI" pitchFamily="50" charset="-128"/>
                <a:cs typeface="Meiryo UI" pitchFamily="50" charset="-128"/>
              </a:rPr>
              <a:t>市立高校の大阪府への移管（Ｒ</a:t>
            </a:r>
            <a:r>
              <a:rPr lang="ja-JP" altLang="en-US" sz="1400" dirty="0" smtClean="0">
                <a:solidFill>
                  <a:schemeClr val="tx1"/>
                </a:solidFill>
                <a:latin typeface="Meiryo UI" pitchFamily="50" charset="-128"/>
                <a:ea typeface="Meiryo UI" pitchFamily="50" charset="-128"/>
                <a:cs typeface="Meiryo UI" pitchFamily="50" charset="-128"/>
              </a:rPr>
              <a:t>４年度）による影響を加味して推計</a:t>
            </a:r>
            <a:r>
              <a:rPr lang="en-US" altLang="ja-JP" sz="1400" dirty="0" smtClean="0">
                <a:solidFill>
                  <a:schemeClr val="tx1"/>
                </a:solidFill>
                <a:latin typeface="Meiryo UI" pitchFamily="50" charset="-128"/>
                <a:ea typeface="Meiryo UI" pitchFamily="50" charset="-128"/>
                <a:cs typeface="Meiryo UI" pitchFamily="50" charset="-128"/>
              </a:rPr>
              <a:t/>
            </a:r>
            <a:br>
              <a:rPr lang="en-US" altLang="ja-JP" sz="1400" dirty="0" smtClean="0">
                <a:solidFill>
                  <a:schemeClr val="tx1"/>
                </a:solidFill>
                <a:latin typeface="Meiryo UI" pitchFamily="50" charset="-128"/>
                <a:ea typeface="Meiryo UI" pitchFamily="50" charset="-128"/>
                <a:cs typeface="Meiryo UI" pitchFamily="50" charset="-128"/>
              </a:rPr>
            </a:br>
            <a:r>
              <a:rPr lang="ja-JP" altLang="en-US" sz="1000" dirty="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Ｒ４年度以降は、大阪府に措置される地方交付税や府税等で対応</a:t>
            </a:r>
            <a:endParaRPr lang="en-US" altLang="ja-JP" sz="1000" dirty="0">
              <a:solidFill>
                <a:schemeClr val="tx1"/>
              </a:solidFill>
              <a:latin typeface="+mn-ea"/>
            </a:endParaRPr>
          </a:p>
          <a:p>
            <a:pPr marL="180000" indent="-180000">
              <a:spcBef>
                <a:spcPts val="600"/>
              </a:spcBef>
              <a:buFont typeface="Wingdings" pitchFamily="2" charset="2"/>
              <a:buChar char="Ø"/>
            </a:pPr>
            <a:r>
              <a:rPr kumimoji="1" lang="ja-JP" altLang="en-US" sz="1400" dirty="0" smtClean="0">
                <a:solidFill>
                  <a:schemeClr val="tx1"/>
                </a:solidFill>
                <a:latin typeface="Meiryo UI" pitchFamily="50" charset="-128"/>
                <a:ea typeface="Meiryo UI" pitchFamily="50" charset="-128"/>
                <a:cs typeface="Meiryo UI" pitchFamily="50" charset="-128"/>
              </a:rPr>
              <a:t>使用している数値は現時点で精査中のものを含んでおり、今後の予算編成において変動する可能性がある</a:t>
            </a:r>
            <a:endParaRPr kumimoji="1" lang="en-US" altLang="ja-JP" sz="1400" dirty="0" smtClean="0">
              <a:solidFill>
                <a:schemeClr val="tx1"/>
              </a:solidFill>
              <a:latin typeface="Meiryo UI" pitchFamily="50" charset="-128"/>
              <a:ea typeface="Meiryo UI" pitchFamily="50" charset="-128"/>
              <a:cs typeface="Meiryo UI"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555363347"/>
              </p:ext>
            </p:extLst>
          </p:nvPr>
        </p:nvGraphicFramePr>
        <p:xfrm>
          <a:off x="272483" y="2755317"/>
          <a:ext cx="9505053" cy="3508025"/>
        </p:xfrm>
        <a:graphic>
          <a:graphicData uri="http://schemas.openxmlformats.org/drawingml/2006/table">
            <a:tbl>
              <a:tblPr bandRow="1">
                <a:tableStyleId>{21E4AEA4-8DFA-4A89-87EB-49C32662AFE0}</a:tableStyleId>
              </a:tblPr>
              <a:tblGrid>
                <a:gridCol w="223518">
                  <a:extLst>
                    <a:ext uri="{9D8B030D-6E8A-4147-A177-3AD203B41FA5}">
                      <a16:colId xmlns:a16="http://schemas.microsoft.com/office/drawing/2014/main" val="20000"/>
                    </a:ext>
                  </a:extLst>
                </a:gridCol>
                <a:gridCol w="1072623">
                  <a:extLst>
                    <a:ext uri="{9D8B030D-6E8A-4147-A177-3AD203B41FA5}">
                      <a16:colId xmlns:a16="http://schemas.microsoft.com/office/drawing/2014/main" val="20001"/>
                    </a:ext>
                  </a:extLst>
                </a:gridCol>
                <a:gridCol w="8208912">
                  <a:extLst>
                    <a:ext uri="{9D8B030D-6E8A-4147-A177-3AD203B41FA5}">
                      <a16:colId xmlns:a16="http://schemas.microsoft.com/office/drawing/2014/main" val="20002"/>
                    </a:ext>
                  </a:extLst>
                </a:gridCol>
              </a:tblGrid>
              <a:tr h="490473">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itchFamily="50" charset="-128"/>
                          <a:ea typeface="Meiryo UI" pitchFamily="50" charset="-128"/>
                          <a:cs typeface="Meiryo UI" pitchFamily="50" charset="-128"/>
                        </a:rPr>
                        <a:t>歳入</a:t>
                      </a:r>
                      <a:endParaRPr kumimoji="1" lang="ja-JP" altLang="en-US" sz="1100" dirty="0">
                        <a:solidFill>
                          <a:schemeClr val="tx1"/>
                        </a:solidFill>
                      </a:endParaRPr>
                    </a:p>
                  </a:txBody>
                  <a:tcPr marL="99059" marR="99059" marT="45724" marB="45724" anchor="ctr"/>
                </a:tc>
                <a:tc hMerge="1">
                  <a:txBody>
                    <a:bodyPr/>
                    <a:lstStyle/>
                    <a:p>
                      <a:endParaRPr kumimoji="1" lang="ja-JP" altLang="en-US"/>
                    </a:p>
                  </a:txBody>
                  <a:tcPr/>
                </a:tc>
                <a:tc>
                  <a:txBody>
                    <a:bodyPr/>
                    <a:lstStyle/>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dirty="0" smtClean="0">
                          <a:solidFill>
                            <a:schemeClr val="tx1"/>
                          </a:solidFill>
                          <a:latin typeface="Meiryo UI" pitchFamily="50" charset="-128"/>
                          <a:ea typeface="Meiryo UI" pitchFamily="50" charset="-128"/>
                          <a:cs typeface="Meiryo UI" pitchFamily="50" charset="-128"/>
                        </a:rPr>
                        <a:t>市「粗い試算」の数値を</a:t>
                      </a:r>
                      <a:r>
                        <a:rPr lang="ja-JP" altLang="en-US" sz="1100" b="0" dirty="0" smtClean="0">
                          <a:solidFill>
                            <a:schemeClr val="tx1"/>
                          </a:solidFill>
                          <a:latin typeface="Meiryo UI" pitchFamily="50" charset="-128"/>
                          <a:ea typeface="Meiryo UI" pitchFamily="50" charset="-128"/>
                          <a:cs typeface="Meiryo UI" pitchFamily="50" charset="-128"/>
                        </a:rPr>
                        <a:t>用いて算定（税等一般財源ベース</a:t>
                      </a:r>
                      <a:r>
                        <a:rPr lang="en-US" altLang="ja-JP" sz="900" b="0" dirty="0" smtClean="0">
                          <a:solidFill>
                            <a:schemeClr val="tx1"/>
                          </a:solidFill>
                          <a:latin typeface="Meiryo UI" pitchFamily="50" charset="-128"/>
                          <a:ea typeface="Meiryo UI" pitchFamily="50" charset="-128"/>
                          <a:cs typeface="Meiryo UI" pitchFamily="50" charset="-128"/>
                        </a:rPr>
                        <a:t>※1</a:t>
                      </a:r>
                      <a:r>
                        <a:rPr lang="ja-JP" altLang="en-US" sz="1100" b="0" dirty="0" smtClean="0">
                          <a:solidFill>
                            <a:schemeClr val="tx1"/>
                          </a:solidFill>
                          <a:latin typeface="Meiryo UI" pitchFamily="50" charset="-128"/>
                          <a:ea typeface="Meiryo UI" pitchFamily="50" charset="-128"/>
                          <a:cs typeface="Meiryo UI" pitchFamily="50" charset="-128"/>
                        </a:rPr>
                        <a:t>）</a:t>
                      </a:r>
                      <a:endParaRPr lang="en-US" altLang="ja-JP" sz="1100" b="0"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ja-JP" altLang="en-US" sz="1100" b="0" dirty="0" smtClean="0">
                          <a:solidFill>
                            <a:schemeClr val="tx1"/>
                          </a:solidFill>
                          <a:latin typeface="Meiryo UI" pitchFamily="50" charset="-128"/>
                          <a:ea typeface="Meiryo UI" pitchFamily="50" charset="-128"/>
                          <a:cs typeface="Meiryo UI" pitchFamily="50" charset="-128"/>
                        </a:rPr>
                        <a:t>政令指定都市に係る府費負担教職員制度の見直しに伴う影響は、見直し前に戻して推計</a:t>
                      </a:r>
                    </a:p>
                  </a:txBody>
                  <a:tcPr marL="99059" marR="99059" marT="45724" marB="45724" anchor="ctr"/>
                </a:tc>
                <a:extLst>
                  <a:ext uri="{0D108BD9-81ED-4DB2-BD59-A6C34878D82A}">
                    <a16:rowId xmlns:a16="http://schemas.microsoft.com/office/drawing/2014/main" val="10000"/>
                  </a:ext>
                </a:extLst>
              </a:tr>
              <a:tr h="904217">
                <a:tc rowSpan="3">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ja-JP" sz="1100" b="1"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itchFamily="50" charset="-128"/>
                          <a:ea typeface="Meiryo UI" pitchFamily="50" charset="-128"/>
                          <a:cs typeface="Meiryo UI" pitchFamily="50" charset="-128"/>
                        </a:rPr>
                        <a:t>地方交付税</a:t>
                      </a:r>
                      <a:endParaRPr lang="en-US" altLang="ja-JP" sz="1100" b="1"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tc>
                  <a:txBody>
                    <a:bodyPr/>
                    <a:lstStyle/>
                    <a:p>
                      <a:pPr marL="180000" lvl="2" indent="-180000">
                        <a:buFont typeface="Arial" pitchFamily="34" charset="0"/>
                        <a:buChar char="•"/>
                        <a:defRPr/>
                      </a:pPr>
                      <a:r>
                        <a:rPr lang="ja-JP" altLang="en-US" sz="1100" b="0" u="none" dirty="0" smtClean="0">
                          <a:solidFill>
                            <a:schemeClr val="tx1"/>
                          </a:solidFill>
                          <a:latin typeface="Meiryo UI" pitchFamily="50" charset="-128"/>
                          <a:ea typeface="Meiryo UI" pitchFamily="50" charset="-128"/>
                          <a:cs typeface="Meiryo UI" pitchFamily="50" charset="-128"/>
                        </a:rPr>
                        <a:t>地方交付税額は、</a:t>
                      </a:r>
                      <a:r>
                        <a:rPr kumimoji="1" lang="ja-JP" altLang="en-US" sz="1100" u="none" dirty="0" smtClean="0">
                          <a:solidFill>
                            <a:schemeClr val="tx1"/>
                          </a:solidFill>
                          <a:latin typeface="Meiryo UI" pitchFamily="50" charset="-128"/>
                          <a:ea typeface="Meiryo UI" pitchFamily="50" charset="-128"/>
                          <a:cs typeface="Meiryo UI" pitchFamily="50" charset="-128"/>
                        </a:rPr>
                        <a:t>市「粗い試算」</a:t>
                      </a:r>
                      <a:r>
                        <a:rPr lang="ja-JP" altLang="en-US" sz="1100" b="0" u="none" dirty="0" smtClean="0">
                          <a:solidFill>
                            <a:schemeClr val="tx1"/>
                          </a:solidFill>
                          <a:latin typeface="Meiryo UI" pitchFamily="50" charset="-128"/>
                          <a:ea typeface="Meiryo UI" pitchFamily="50" charset="-128"/>
                          <a:cs typeface="Meiryo UI" pitchFamily="50" charset="-128"/>
                        </a:rPr>
                        <a:t>における推計額をベースに、数値を精査</a:t>
                      </a:r>
                      <a:r>
                        <a:rPr lang="en-US" altLang="ja-JP" sz="1100" b="0" u="none" dirty="0" smtClean="0">
                          <a:solidFill>
                            <a:schemeClr val="tx1"/>
                          </a:solidFill>
                          <a:latin typeface="Meiryo UI" pitchFamily="50" charset="-128"/>
                          <a:ea typeface="Meiryo UI" pitchFamily="50" charset="-128"/>
                          <a:cs typeface="Meiryo UI" pitchFamily="50" charset="-128"/>
                        </a:rPr>
                        <a:t/>
                      </a:r>
                      <a:br>
                        <a:rPr lang="en-US" altLang="ja-JP" sz="1100" b="0" u="none" dirty="0" smtClean="0">
                          <a:solidFill>
                            <a:schemeClr val="tx1"/>
                          </a:solidFill>
                          <a:latin typeface="Meiryo UI" pitchFamily="50" charset="-128"/>
                          <a:ea typeface="Meiryo UI" pitchFamily="50" charset="-128"/>
                          <a:cs typeface="Meiryo UI" pitchFamily="50" charset="-128"/>
                        </a:rPr>
                      </a:br>
                      <a:r>
                        <a:rPr lang="ja-JP" altLang="en-US" sz="1100" b="0" u="none" dirty="0" smtClean="0">
                          <a:solidFill>
                            <a:schemeClr val="tx1"/>
                          </a:solidFill>
                          <a:latin typeface="Meiryo UI" pitchFamily="50" charset="-128"/>
                          <a:ea typeface="Meiryo UI" pitchFamily="50" charset="-128"/>
                          <a:cs typeface="Meiryo UI" pitchFamily="50" charset="-128"/>
                        </a:rPr>
                        <a:t>　</a:t>
                      </a:r>
                      <a:r>
                        <a:rPr lang="ja-JP" altLang="en-US" sz="1000" b="0" u="none" dirty="0" smtClean="0">
                          <a:solidFill>
                            <a:schemeClr val="tx1"/>
                          </a:solidFill>
                          <a:latin typeface="Meiryo UI" pitchFamily="50" charset="-128"/>
                          <a:ea typeface="Meiryo UI" pitchFamily="50" charset="-128"/>
                          <a:cs typeface="Meiryo UI" pitchFamily="50" charset="-128"/>
                        </a:rPr>
                        <a:t>基準財政需要額のうち①社会保障関係経費は、過去の実績を踏まえて、今後の歳出推計を反映、</a:t>
                      </a:r>
                      <a:br>
                        <a:rPr lang="ja-JP" altLang="en-US" sz="1000" b="0" u="none" dirty="0" smtClean="0">
                          <a:solidFill>
                            <a:schemeClr val="tx1"/>
                          </a:solidFill>
                          <a:latin typeface="Meiryo UI" pitchFamily="50" charset="-128"/>
                          <a:ea typeface="Meiryo UI" pitchFamily="50" charset="-128"/>
                          <a:cs typeface="Meiryo UI" pitchFamily="50" charset="-128"/>
                        </a:rPr>
                      </a:br>
                      <a:r>
                        <a:rPr lang="ja-JP" altLang="en-US" sz="1000" b="0" u="none" dirty="0" smtClean="0">
                          <a:solidFill>
                            <a:schemeClr val="tx1"/>
                          </a:solidFill>
                          <a:latin typeface="Meiryo UI" pitchFamily="50" charset="-128"/>
                          <a:ea typeface="Meiryo UI" pitchFamily="50" charset="-128"/>
                          <a:cs typeface="Meiryo UI" pitchFamily="50" charset="-128"/>
                        </a:rPr>
                        <a:t>　②個別算定経費</a:t>
                      </a:r>
                      <a:r>
                        <a:rPr lang="en-US" altLang="ja-JP" sz="900" b="0" u="none" dirty="0" smtClean="0">
                          <a:solidFill>
                            <a:schemeClr val="tx1"/>
                          </a:solidFill>
                          <a:latin typeface="Meiryo UI" pitchFamily="50" charset="-128"/>
                          <a:ea typeface="Meiryo UI" pitchFamily="50" charset="-128"/>
                          <a:cs typeface="Meiryo UI" pitchFamily="50" charset="-128"/>
                        </a:rPr>
                        <a:t>※2</a:t>
                      </a:r>
                      <a:r>
                        <a:rPr lang="ja-JP" altLang="en-US" sz="1000" b="0" u="none" dirty="0" smtClean="0">
                          <a:solidFill>
                            <a:schemeClr val="tx1"/>
                          </a:solidFill>
                          <a:latin typeface="Meiryo UI" pitchFamily="50" charset="-128"/>
                          <a:ea typeface="Meiryo UI" pitchFamily="50" charset="-128"/>
                          <a:cs typeface="Meiryo UI" pitchFamily="50" charset="-128"/>
                        </a:rPr>
                        <a:t>は、特別区設置後は横置き（</a:t>
                      </a:r>
                      <a:r>
                        <a:rPr lang="en-US" altLang="ja-JP" sz="1000" b="0" u="none" dirty="0" smtClean="0">
                          <a:solidFill>
                            <a:schemeClr val="tx1"/>
                          </a:solidFill>
                          <a:latin typeface="Meiryo UI" pitchFamily="50" charset="-128"/>
                          <a:ea typeface="Meiryo UI" pitchFamily="50" charset="-128"/>
                          <a:cs typeface="Meiryo UI" pitchFamily="50" charset="-128"/>
                        </a:rPr>
                        <a:t>R7</a:t>
                      </a:r>
                      <a:r>
                        <a:rPr lang="ja-JP" altLang="en-US" sz="1000" b="0" u="none" dirty="0" smtClean="0">
                          <a:solidFill>
                            <a:schemeClr val="tx1"/>
                          </a:solidFill>
                          <a:latin typeface="Meiryo UI" pitchFamily="50" charset="-128"/>
                          <a:ea typeface="Meiryo UI" pitchFamily="50" charset="-128"/>
                          <a:cs typeface="Meiryo UI" pitchFamily="50" charset="-128"/>
                        </a:rPr>
                        <a:t>年度～）</a:t>
                      </a:r>
                    </a:p>
                    <a:p>
                      <a:pPr marL="180000" lvl="2" indent="-180000">
                        <a:buFont typeface="Arial" pitchFamily="34" charset="0"/>
                        <a:buChar char="•"/>
                        <a:defRPr/>
                      </a:pPr>
                      <a:r>
                        <a:rPr lang="ja-JP" altLang="en-US" sz="1100" b="0" u="none" dirty="0" smtClean="0">
                          <a:solidFill>
                            <a:schemeClr val="tx1"/>
                          </a:solidFill>
                          <a:latin typeface="Meiryo UI" pitchFamily="50" charset="-128"/>
                          <a:ea typeface="Meiryo UI" pitchFamily="50" charset="-128"/>
                          <a:cs typeface="Meiryo UI" pitchFamily="50" charset="-128"/>
                        </a:rPr>
                        <a:t>特別区（市町村算定）分の算定については、特別区全域を一つの市とみなし、特別区（中核市並み）の標準的な行政水準における補正係数等を適用</a:t>
                      </a:r>
                      <a:r>
                        <a:rPr lang="ja-JP" altLang="en-US" sz="800" b="0" u="none" dirty="0" smtClean="0">
                          <a:solidFill>
                            <a:schemeClr val="tx1"/>
                          </a:solidFill>
                          <a:latin typeface="Meiryo UI" pitchFamily="50" charset="-128"/>
                          <a:ea typeface="Meiryo UI" pitchFamily="50" charset="-128"/>
                          <a:cs typeface="Meiryo UI" pitchFamily="50" charset="-128"/>
                        </a:rPr>
                        <a:t>（大阪府への移管事務は、原則、都道府県分として算定するが、算定項目のない消防・下水道は市町村分で算定）</a:t>
                      </a:r>
                      <a:endParaRPr lang="en-US" altLang="ja-JP" sz="1100" b="0" u="none"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extLst>
                  <a:ext uri="{0D108BD9-81ED-4DB2-BD59-A6C34878D82A}">
                    <a16:rowId xmlns:a16="http://schemas.microsoft.com/office/drawing/2014/main" val="10001"/>
                  </a:ext>
                </a:extLst>
              </a:tr>
              <a:tr h="932769">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endParaRPr>
                    </a:p>
                  </a:txBody>
                  <a:tcPr marL="99059" marR="99059" marT="45724" marB="45724"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TW" altLang="en-US" sz="1100" b="1" dirty="0" smtClean="0">
                          <a:solidFill>
                            <a:schemeClr val="tx1"/>
                          </a:solidFill>
                          <a:latin typeface="Meiryo UI" pitchFamily="50" charset="-128"/>
                          <a:ea typeface="Meiryo UI" pitchFamily="50" charset="-128"/>
                          <a:cs typeface="Meiryo UI" pitchFamily="50" charset="-128"/>
                        </a:rPr>
                        <a:t>財政調整財源</a:t>
                      </a:r>
                      <a:endParaRPr kumimoji="1" lang="ja-JP" altLang="en-US" sz="1100" dirty="0" smtClean="0">
                        <a:solidFill>
                          <a:schemeClr val="tx1"/>
                        </a:solidFill>
                      </a:endParaRPr>
                    </a:p>
                  </a:txBody>
                  <a:tcPr marL="99059" marR="99059" marT="45724" marB="45724" anchor="ctr"/>
                </a:tc>
                <a:tc>
                  <a:txBody>
                    <a:bodyPr/>
                    <a:lstStyle/>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法人市町村民税、固定資産税、特別土地保有税、</a:t>
                      </a:r>
                      <a:r>
                        <a:rPr lang="ja-JP" altLang="en-US" sz="1100" b="0" u="none" baseline="0" dirty="0" smtClean="0">
                          <a:solidFill>
                            <a:schemeClr val="tx1"/>
                          </a:solidFill>
                          <a:latin typeface="Meiryo UI" pitchFamily="50" charset="-128"/>
                          <a:ea typeface="Meiryo UI" pitchFamily="50" charset="-128"/>
                          <a:cs typeface="Meiryo UI" pitchFamily="50" charset="-128"/>
                        </a:rPr>
                        <a:t>法人事業税交付金相当額</a:t>
                      </a:r>
                      <a:r>
                        <a:rPr lang="ja-JP" altLang="en-US" sz="1100" b="0" u="none" dirty="0" smtClean="0">
                          <a:solidFill>
                            <a:schemeClr val="tx1"/>
                          </a:solidFill>
                          <a:latin typeface="Meiryo UI" pitchFamily="50" charset="-128"/>
                          <a:ea typeface="Meiryo UI" pitchFamily="50" charset="-128"/>
                          <a:cs typeface="Meiryo UI" pitchFamily="50" charset="-128"/>
                        </a:rPr>
                        <a:t>及び</a:t>
                      </a:r>
                      <a:r>
                        <a:rPr lang="en-US" altLang="ja-JP" sz="1100" b="0" u="none" dirty="0" smtClean="0">
                          <a:solidFill>
                            <a:schemeClr val="tx1"/>
                          </a:solidFill>
                          <a:latin typeface="Meiryo UI" pitchFamily="50" charset="-128"/>
                          <a:ea typeface="Meiryo UI" pitchFamily="50" charset="-128"/>
                          <a:cs typeface="Meiryo UI" pitchFamily="50" charset="-128"/>
                        </a:rPr>
                        <a:t/>
                      </a:r>
                      <a:br>
                        <a:rPr lang="en-US" altLang="ja-JP" sz="1100" b="0" u="none" dirty="0" smtClean="0">
                          <a:solidFill>
                            <a:schemeClr val="tx1"/>
                          </a:solidFill>
                          <a:latin typeface="Meiryo UI" pitchFamily="50" charset="-128"/>
                          <a:ea typeface="Meiryo UI" pitchFamily="50" charset="-128"/>
                          <a:cs typeface="Meiryo UI" pitchFamily="50" charset="-128"/>
                        </a:rPr>
                      </a:br>
                      <a:r>
                        <a:rPr lang="ja-JP" altLang="en-US" sz="1100" b="0" u="none" dirty="0" smtClean="0">
                          <a:solidFill>
                            <a:schemeClr val="tx1"/>
                          </a:solidFill>
                          <a:latin typeface="Meiryo UI" pitchFamily="50" charset="-128"/>
                          <a:ea typeface="Meiryo UI" pitchFamily="50" charset="-128"/>
                          <a:cs typeface="Meiryo UI" pitchFamily="50" charset="-128"/>
                        </a:rPr>
                        <a:t>地方交付税相当額（市町村算定分）（臨時財政対策債を含む）</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lvl="2" indent="-180000">
                        <a:buFont typeface="Arial" pitchFamily="34" charset="0"/>
                        <a:buChar char="•"/>
                        <a:defRPr/>
                      </a:pPr>
                      <a:r>
                        <a:rPr lang="ja-JP" altLang="en-US" sz="1100" b="0" u="none" dirty="0" smtClean="0">
                          <a:solidFill>
                            <a:schemeClr val="tx1"/>
                          </a:solidFill>
                          <a:latin typeface="Meiryo UI" pitchFamily="50" charset="-128"/>
                          <a:ea typeface="Meiryo UI" pitchFamily="50" charset="-128"/>
                          <a:cs typeface="Meiryo UI" pitchFamily="50" charset="-128"/>
                        </a:rPr>
                        <a:t>財政調整財源の特別区と大阪府間の配分割合は、特別区</a:t>
                      </a:r>
                      <a:r>
                        <a:rPr lang="en-US" altLang="ja-JP" sz="1100" b="0" u="none" baseline="0" dirty="0" smtClean="0">
                          <a:solidFill>
                            <a:schemeClr val="tx1"/>
                          </a:solidFill>
                          <a:latin typeface="Meiryo UI" pitchFamily="50" charset="-128"/>
                          <a:ea typeface="Meiryo UI" pitchFamily="50" charset="-128"/>
                          <a:cs typeface="Meiryo UI" pitchFamily="50" charset="-128"/>
                        </a:rPr>
                        <a:t>78.7</a:t>
                      </a:r>
                      <a:r>
                        <a:rPr lang="en-US" altLang="ja-JP" sz="1100" b="0" u="none" dirty="0" smtClean="0">
                          <a:solidFill>
                            <a:schemeClr val="tx1"/>
                          </a:solidFill>
                          <a:latin typeface="Meiryo UI" pitchFamily="50" charset="-128"/>
                          <a:ea typeface="Meiryo UI" pitchFamily="50" charset="-128"/>
                          <a:cs typeface="Meiryo UI" pitchFamily="50" charset="-128"/>
                        </a:rPr>
                        <a:t>%</a:t>
                      </a:r>
                      <a:r>
                        <a:rPr lang="ja-JP" altLang="en-US" sz="1100" b="0" u="none" dirty="0" err="1" smtClean="0">
                          <a:solidFill>
                            <a:schemeClr val="tx1"/>
                          </a:solidFill>
                          <a:latin typeface="Meiryo UI" pitchFamily="50" charset="-128"/>
                          <a:ea typeface="Meiryo UI" pitchFamily="50" charset="-128"/>
                          <a:cs typeface="Meiryo UI" pitchFamily="50" charset="-128"/>
                        </a:rPr>
                        <a:t>、</a:t>
                      </a:r>
                      <a:r>
                        <a:rPr lang="ja-JP" altLang="en-US" sz="1100" b="0" u="none" dirty="0" smtClean="0">
                          <a:solidFill>
                            <a:schemeClr val="tx1"/>
                          </a:solidFill>
                          <a:latin typeface="Meiryo UI" pitchFamily="50" charset="-128"/>
                          <a:ea typeface="Meiryo UI" pitchFamily="50" charset="-128"/>
                          <a:cs typeface="Meiryo UI" pitchFamily="50" charset="-128"/>
                        </a:rPr>
                        <a:t>大阪府</a:t>
                      </a:r>
                      <a:r>
                        <a:rPr lang="en-US" altLang="ja-JP" sz="1100" b="0" u="none" baseline="0" dirty="0" smtClean="0">
                          <a:solidFill>
                            <a:schemeClr val="tx1"/>
                          </a:solidFill>
                          <a:latin typeface="Meiryo UI" pitchFamily="50" charset="-128"/>
                          <a:ea typeface="Meiryo UI" pitchFamily="50" charset="-128"/>
                          <a:cs typeface="Meiryo UI" pitchFamily="50" charset="-128"/>
                        </a:rPr>
                        <a:t>21.3</a:t>
                      </a:r>
                      <a:r>
                        <a:rPr lang="en-US" altLang="ja-JP" sz="1100" b="0" u="none" dirty="0" smtClean="0">
                          <a:solidFill>
                            <a:schemeClr val="tx1"/>
                          </a:solidFill>
                          <a:latin typeface="Meiryo UI" pitchFamily="50" charset="-128"/>
                          <a:ea typeface="Meiryo UI" pitchFamily="50" charset="-128"/>
                          <a:cs typeface="Meiryo UI" pitchFamily="50" charset="-128"/>
                        </a:rPr>
                        <a:t>%</a:t>
                      </a:r>
                      <a:r>
                        <a:rPr lang="ja-JP" altLang="en-US" sz="1000" b="0" u="none" dirty="0" smtClean="0">
                          <a:solidFill>
                            <a:schemeClr val="tx1"/>
                          </a:solidFill>
                          <a:latin typeface="Meiryo UI" pitchFamily="50" charset="-128"/>
                          <a:ea typeface="Meiryo UI" pitchFamily="50" charset="-128"/>
                          <a:cs typeface="Meiryo UI" pitchFamily="50" charset="-128"/>
                        </a:rPr>
                        <a:t>（ただし、本シミュレーションの試算においては、小中学校給食費無償化（</a:t>
                      </a:r>
                      <a:r>
                        <a:rPr lang="en-US" altLang="ja-JP" sz="1000" b="0" u="none" dirty="0" smtClean="0">
                          <a:solidFill>
                            <a:schemeClr val="tx1"/>
                          </a:solidFill>
                          <a:latin typeface="Meiryo UI" pitchFamily="50" charset="-128"/>
                          <a:ea typeface="Meiryo UI" pitchFamily="50" charset="-128"/>
                          <a:cs typeface="Meiryo UI" pitchFamily="50" charset="-128"/>
                        </a:rPr>
                        <a:t>R</a:t>
                      </a:r>
                      <a:r>
                        <a:rPr lang="ja-JP" altLang="en-US" sz="1000" b="0" u="none" dirty="0" smtClean="0">
                          <a:solidFill>
                            <a:schemeClr val="tx1"/>
                          </a:solidFill>
                          <a:latin typeface="Meiryo UI" pitchFamily="50" charset="-128"/>
                          <a:ea typeface="Meiryo UI" pitchFamily="50" charset="-128"/>
                          <a:cs typeface="Meiryo UI" pitchFamily="50" charset="-128"/>
                        </a:rPr>
                        <a:t>２年度当初予算）による配分割合への影響を加味（特別区</a:t>
                      </a:r>
                      <a:r>
                        <a:rPr lang="en-US" altLang="ja-JP" sz="1000" b="0" u="none" dirty="0" smtClean="0">
                          <a:solidFill>
                            <a:schemeClr val="tx1"/>
                          </a:solidFill>
                          <a:latin typeface="Meiryo UI" pitchFamily="50" charset="-128"/>
                          <a:ea typeface="Meiryo UI" pitchFamily="50" charset="-128"/>
                          <a:cs typeface="Meiryo UI" pitchFamily="50" charset="-128"/>
                        </a:rPr>
                        <a:t>+0.3%</a:t>
                      </a:r>
                      <a:r>
                        <a:rPr lang="ja-JP" altLang="en-US" sz="1000" b="0" u="none" dirty="0" err="1" smtClean="0">
                          <a:solidFill>
                            <a:schemeClr val="tx1"/>
                          </a:solidFill>
                          <a:latin typeface="Meiryo UI" pitchFamily="50" charset="-128"/>
                          <a:ea typeface="Meiryo UI" pitchFamily="50" charset="-128"/>
                          <a:cs typeface="Meiryo UI" pitchFamily="50" charset="-128"/>
                        </a:rPr>
                        <a:t>、</a:t>
                      </a:r>
                      <a:r>
                        <a:rPr lang="ja-JP" altLang="en-US" sz="1000" b="0" u="none" dirty="0" smtClean="0">
                          <a:solidFill>
                            <a:schemeClr val="tx1"/>
                          </a:solidFill>
                          <a:latin typeface="Meiryo UI" pitchFamily="50" charset="-128"/>
                          <a:ea typeface="Meiryo UI" pitchFamily="50" charset="-128"/>
                          <a:cs typeface="Meiryo UI" pitchFamily="50" charset="-128"/>
                        </a:rPr>
                        <a:t>大阪府▲</a:t>
                      </a:r>
                      <a:r>
                        <a:rPr lang="en-US" altLang="ja-JP" sz="1000" b="0" u="none" dirty="0" smtClean="0">
                          <a:solidFill>
                            <a:schemeClr val="tx1"/>
                          </a:solidFill>
                          <a:latin typeface="Meiryo UI" pitchFamily="50" charset="-128"/>
                          <a:ea typeface="Meiryo UI" pitchFamily="50" charset="-128"/>
                          <a:cs typeface="Meiryo UI" pitchFamily="50" charset="-128"/>
                        </a:rPr>
                        <a:t>0.3%</a:t>
                      </a:r>
                      <a:r>
                        <a:rPr lang="ja-JP" altLang="en-US" sz="1000" b="0" u="none" dirty="0" smtClean="0">
                          <a:solidFill>
                            <a:schemeClr val="tx1"/>
                          </a:solidFill>
                          <a:latin typeface="Meiryo UI" pitchFamily="50" charset="-128"/>
                          <a:ea typeface="Meiryo UI" pitchFamily="50" charset="-128"/>
                          <a:cs typeface="Meiryo UI" pitchFamily="50" charset="-128"/>
                        </a:rPr>
                        <a:t>））</a:t>
                      </a:r>
                      <a:endParaRPr lang="en-US" altLang="ja-JP" sz="1000" b="0" u="none" dirty="0" smtClean="0">
                        <a:solidFill>
                          <a:schemeClr val="tx1"/>
                        </a:solidFill>
                        <a:latin typeface="Meiryo UI" pitchFamily="50" charset="-128"/>
                        <a:ea typeface="Meiryo UI" pitchFamily="50" charset="-128"/>
                        <a:cs typeface="Meiryo UI" pitchFamily="50" charset="-128"/>
                      </a:endParaRPr>
                    </a:p>
                    <a:p>
                      <a:pPr marL="180000" lvl="2" indent="-180000">
                        <a:buFont typeface="Arial" pitchFamily="34" charset="0"/>
                        <a:buChar char="•"/>
                        <a:defRPr/>
                      </a:pPr>
                      <a:r>
                        <a:rPr lang="zh-TW" altLang="en-US" sz="1100" b="0" u="none" dirty="0" smtClean="0">
                          <a:solidFill>
                            <a:schemeClr val="tx1"/>
                          </a:solidFill>
                          <a:latin typeface="Meiryo UI" pitchFamily="50" charset="-128"/>
                          <a:ea typeface="Meiryo UI" pitchFamily="50" charset="-128"/>
                          <a:cs typeface="Meiryo UI" pitchFamily="50" charset="-128"/>
                        </a:rPr>
                        <a:t>財政調整交付金</a:t>
                      </a:r>
                      <a:r>
                        <a:rPr lang="ja-JP" altLang="en-US" sz="1100" b="0" u="none" dirty="0" smtClean="0">
                          <a:solidFill>
                            <a:schemeClr val="tx1"/>
                          </a:solidFill>
                          <a:latin typeface="Meiryo UI" pitchFamily="50" charset="-128"/>
                          <a:ea typeface="Meiryo UI" pitchFamily="50" charset="-128"/>
                          <a:cs typeface="Meiryo UI" pitchFamily="50" charset="-128"/>
                        </a:rPr>
                        <a:t>の内訳は、</a:t>
                      </a:r>
                      <a:r>
                        <a:rPr lang="zh-TW" altLang="en-US" sz="1100" b="0" u="none" dirty="0" smtClean="0">
                          <a:solidFill>
                            <a:schemeClr val="tx1"/>
                          </a:solidFill>
                          <a:latin typeface="Meiryo UI" pitchFamily="50" charset="-128"/>
                          <a:ea typeface="Meiryo UI" pitchFamily="50" charset="-128"/>
                          <a:cs typeface="Meiryo UI" pitchFamily="50" charset="-128"/>
                        </a:rPr>
                        <a:t>普通交付金</a:t>
                      </a:r>
                      <a:r>
                        <a:rPr lang="en-US" altLang="zh-TW" sz="1100" b="0" u="none" dirty="0" smtClean="0">
                          <a:solidFill>
                            <a:schemeClr val="tx1"/>
                          </a:solidFill>
                          <a:latin typeface="Meiryo UI" pitchFamily="50" charset="-128"/>
                          <a:ea typeface="Meiryo UI" pitchFamily="50" charset="-128"/>
                          <a:cs typeface="Meiryo UI" pitchFamily="50" charset="-128"/>
                        </a:rPr>
                        <a:t>94</a:t>
                      </a:r>
                      <a:r>
                        <a:rPr lang="zh-TW" altLang="en-US" sz="1100" b="0" u="none" dirty="0" smtClean="0">
                          <a:solidFill>
                            <a:schemeClr val="tx1"/>
                          </a:solidFill>
                          <a:latin typeface="Meiryo UI" pitchFamily="50" charset="-128"/>
                          <a:ea typeface="Meiryo UI" pitchFamily="50" charset="-128"/>
                          <a:cs typeface="Meiryo UI" pitchFamily="50" charset="-128"/>
                        </a:rPr>
                        <a:t>％、特別交付金</a:t>
                      </a:r>
                      <a:r>
                        <a:rPr lang="en-US" altLang="zh-TW" sz="1100" b="0" u="none" dirty="0" smtClean="0">
                          <a:solidFill>
                            <a:schemeClr val="tx1"/>
                          </a:solidFill>
                          <a:latin typeface="Meiryo UI" pitchFamily="50" charset="-128"/>
                          <a:ea typeface="Meiryo UI" pitchFamily="50" charset="-128"/>
                          <a:cs typeface="Meiryo UI" pitchFamily="50" charset="-128"/>
                        </a:rPr>
                        <a:t>6</a:t>
                      </a:r>
                      <a:r>
                        <a:rPr lang="zh-TW" altLang="en-US" sz="1100" b="0" u="none" dirty="0" smtClean="0">
                          <a:solidFill>
                            <a:schemeClr val="tx1"/>
                          </a:solidFill>
                          <a:latin typeface="Meiryo UI" pitchFamily="50" charset="-128"/>
                          <a:ea typeface="Meiryo UI" pitchFamily="50" charset="-128"/>
                          <a:cs typeface="Meiryo UI" pitchFamily="50" charset="-128"/>
                        </a:rPr>
                        <a:t>％</a:t>
                      </a:r>
                      <a:endParaRPr lang="en-US" altLang="zh-TW" sz="110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ja-JP" altLang="en-US" sz="1100" b="0" u="none" baseline="0" dirty="0" smtClean="0">
                          <a:solidFill>
                            <a:schemeClr val="tx1"/>
                          </a:solidFill>
                          <a:latin typeface="Meiryo UI" pitchFamily="50" charset="-128"/>
                          <a:ea typeface="Meiryo UI" pitchFamily="50" charset="-128"/>
                          <a:cs typeface="Meiryo UI" pitchFamily="50" charset="-128"/>
                        </a:rPr>
                        <a:t>特別区の設置から</a:t>
                      </a:r>
                      <a:r>
                        <a:rPr lang="en-US" altLang="ja-JP" sz="1100" b="0" u="none" baseline="0" dirty="0" smtClean="0">
                          <a:solidFill>
                            <a:schemeClr val="tx1"/>
                          </a:solidFill>
                          <a:latin typeface="Meiryo UI" pitchFamily="50" charset="-128"/>
                          <a:ea typeface="Meiryo UI" pitchFamily="50" charset="-128"/>
                          <a:cs typeface="Meiryo UI" pitchFamily="50" charset="-128"/>
                        </a:rPr>
                        <a:t>10</a:t>
                      </a:r>
                      <a:r>
                        <a:rPr lang="ja-JP" altLang="en-US" sz="1100" b="0" u="none" baseline="0" dirty="0" smtClean="0">
                          <a:solidFill>
                            <a:schemeClr val="tx1"/>
                          </a:solidFill>
                          <a:latin typeface="Meiryo UI" pitchFamily="50" charset="-128"/>
                          <a:ea typeface="Meiryo UI" pitchFamily="50" charset="-128"/>
                          <a:cs typeface="Meiryo UI" pitchFamily="50" charset="-128"/>
                        </a:rPr>
                        <a:t>年間は、各年度</a:t>
                      </a:r>
                      <a:r>
                        <a:rPr lang="en-US" altLang="ja-JP" sz="1100" b="0" u="none" baseline="0" dirty="0" smtClean="0">
                          <a:solidFill>
                            <a:schemeClr val="tx1"/>
                          </a:solidFill>
                          <a:latin typeface="Meiryo UI" pitchFamily="50" charset="-128"/>
                          <a:ea typeface="Meiryo UI" pitchFamily="50" charset="-128"/>
                          <a:cs typeface="Meiryo UI" pitchFamily="50" charset="-128"/>
                        </a:rPr>
                        <a:t>20</a:t>
                      </a:r>
                      <a:r>
                        <a:rPr lang="ja-JP" altLang="en-US" sz="1100" b="0" u="none" baseline="0" dirty="0" smtClean="0">
                          <a:solidFill>
                            <a:schemeClr val="tx1"/>
                          </a:solidFill>
                          <a:latin typeface="Meiryo UI" pitchFamily="50" charset="-128"/>
                          <a:ea typeface="Meiryo UI" pitchFamily="50" charset="-128"/>
                          <a:cs typeface="Meiryo UI" pitchFamily="50" charset="-128"/>
                        </a:rPr>
                        <a:t>億円を特別区に特別加算（</a:t>
                      </a:r>
                      <a:r>
                        <a:rPr lang="en-US" altLang="ja-JP" sz="1100" b="0" u="none" baseline="0" dirty="0" smtClean="0">
                          <a:solidFill>
                            <a:schemeClr val="tx1"/>
                          </a:solidFill>
                          <a:latin typeface="Meiryo UI" pitchFamily="50" charset="-128"/>
                          <a:ea typeface="Meiryo UI" pitchFamily="50" charset="-128"/>
                          <a:cs typeface="Meiryo UI" pitchFamily="50" charset="-128"/>
                        </a:rPr>
                        <a:t>R7</a:t>
                      </a:r>
                      <a:r>
                        <a:rPr lang="ja-JP" altLang="en-US" sz="1100" b="0" u="none" baseline="0" dirty="0" smtClean="0">
                          <a:solidFill>
                            <a:schemeClr val="tx1"/>
                          </a:solidFill>
                          <a:latin typeface="Meiryo UI" pitchFamily="50" charset="-128"/>
                          <a:ea typeface="Meiryo UI" pitchFamily="50" charset="-128"/>
                          <a:cs typeface="Meiryo UI" pitchFamily="50" charset="-128"/>
                        </a:rPr>
                        <a:t>年度～</a:t>
                      </a:r>
                      <a:r>
                        <a:rPr lang="en-US" altLang="ja-JP" sz="1100" b="0" u="none" baseline="0" dirty="0" smtClean="0">
                          <a:solidFill>
                            <a:schemeClr val="tx1"/>
                          </a:solidFill>
                          <a:latin typeface="Meiryo UI" pitchFamily="50" charset="-128"/>
                          <a:ea typeface="Meiryo UI" pitchFamily="50" charset="-128"/>
                          <a:cs typeface="Meiryo UI" pitchFamily="50" charset="-128"/>
                        </a:rPr>
                        <a:t>R16</a:t>
                      </a:r>
                      <a:r>
                        <a:rPr lang="ja-JP" altLang="en-US" sz="1100" b="0" u="none" baseline="0" dirty="0" smtClean="0">
                          <a:solidFill>
                            <a:schemeClr val="tx1"/>
                          </a:solidFill>
                          <a:latin typeface="Meiryo UI" pitchFamily="50" charset="-128"/>
                          <a:ea typeface="Meiryo UI" pitchFamily="50" charset="-128"/>
                          <a:cs typeface="Meiryo UI" pitchFamily="50" charset="-128"/>
                        </a:rPr>
                        <a:t>年度）</a:t>
                      </a:r>
                      <a:endParaRPr lang="en-US" altLang="ja-JP" sz="1100" b="0" u="none" baseline="0"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extLst>
                  <a:ext uri="{0D108BD9-81ED-4DB2-BD59-A6C34878D82A}">
                    <a16:rowId xmlns:a16="http://schemas.microsoft.com/office/drawing/2014/main" val="10002"/>
                  </a:ext>
                </a:extLst>
              </a:tr>
              <a:tr h="396000">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ja-JP" sz="1100" b="1"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itchFamily="50" charset="-128"/>
                          <a:ea typeface="Meiryo UI" pitchFamily="50" charset="-128"/>
                          <a:cs typeface="Meiryo UI" pitchFamily="50" charset="-128"/>
                        </a:rPr>
                        <a:t>目的税</a:t>
                      </a:r>
                      <a:endParaRPr lang="en-US" altLang="ja-JP" sz="1100" b="1"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tc>
                  <a:txBody>
                    <a:bodyPr/>
                    <a:lstStyle/>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大阪市の過去の充当実績をもとに特別区と大阪府へ配分</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目的税（都市計画税、事業所税）の配分割合は、特別区</a:t>
                      </a:r>
                      <a:r>
                        <a:rPr lang="en-US" altLang="ja-JP" sz="1100" b="0" u="none" dirty="0" smtClean="0">
                          <a:solidFill>
                            <a:schemeClr val="tx1"/>
                          </a:solidFill>
                          <a:latin typeface="Meiryo UI" pitchFamily="50" charset="-128"/>
                          <a:ea typeface="Meiryo UI" pitchFamily="50" charset="-128"/>
                          <a:cs typeface="Meiryo UI" pitchFamily="50" charset="-128"/>
                        </a:rPr>
                        <a:t>53</a:t>
                      </a:r>
                      <a:r>
                        <a:rPr lang="ja-JP" altLang="en-US" sz="1100" b="0" u="none" dirty="0" smtClean="0">
                          <a:solidFill>
                            <a:schemeClr val="tx1"/>
                          </a:solidFill>
                          <a:latin typeface="Meiryo UI" pitchFamily="50" charset="-128"/>
                          <a:ea typeface="Meiryo UI" pitchFamily="50" charset="-128"/>
                          <a:cs typeface="Meiryo UI" pitchFamily="50" charset="-128"/>
                        </a:rPr>
                        <a:t>％、大阪府</a:t>
                      </a:r>
                      <a:r>
                        <a:rPr lang="en-US" altLang="ja-JP" sz="1100" b="0" u="none" dirty="0" smtClean="0">
                          <a:solidFill>
                            <a:schemeClr val="tx1"/>
                          </a:solidFill>
                          <a:latin typeface="Meiryo UI" pitchFamily="50" charset="-128"/>
                          <a:ea typeface="Meiryo UI" pitchFamily="50" charset="-128"/>
                          <a:cs typeface="Meiryo UI" pitchFamily="50" charset="-128"/>
                        </a:rPr>
                        <a:t>47</a:t>
                      </a:r>
                      <a:r>
                        <a:rPr lang="ja-JP" altLang="en-US" sz="1100" b="0" u="none" dirty="0" smtClean="0">
                          <a:solidFill>
                            <a:schemeClr val="tx1"/>
                          </a:solidFill>
                          <a:latin typeface="Meiryo UI" pitchFamily="50" charset="-128"/>
                          <a:ea typeface="Meiryo UI" pitchFamily="50" charset="-128"/>
                          <a:cs typeface="Meiryo UI" pitchFamily="50" charset="-128"/>
                        </a:rPr>
                        <a:t>％</a:t>
                      </a:r>
                      <a:endParaRPr lang="en-US" altLang="ja-JP" sz="1100" b="0" u="none"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extLst>
                  <a:ext uri="{0D108BD9-81ED-4DB2-BD59-A6C34878D82A}">
                    <a16:rowId xmlns:a16="http://schemas.microsoft.com/office/drawing/2014/main" val="10003"/>
                  </a:ext>
                </a:extLst>
              </a:tr>
              <a:tr h="476994">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itchFamily="50" charset="-128"/>
                          <a:ea typeface="Meiryo UI" pitchFamily="50" charset="-128"/>
                          <a:cs typeface="Meiryo UI" pitchFamily="50" charset="-128"/>
                        </a:rPr>
                        <a:t>歳出</a:t>
                      </a:r>
                      <a:endParaRPr lang="en-US" altLang="ja-JP" sz="1100" b="1"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tc h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ja-JP" sz="1100" b="1"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lnB w="12700" cap="flat" cmpd="sng" algn="ctr">
                      <a:solidFill>
                        <a:schemeClr val="bg1"/>
                      </a:solidFill>
                      <a:prstDash val="solid"/>
                      <a:round/>
                      <a:headEnd type="none" w="med" len="med"/>
                      <a:tailEnd type="none" w="med" len="med"/>
                    </a:lnB>
                  </a:tcPr>
                </a:tc>
                <a:tc>
                  <a:txBody>
                    <a:bodyPr/>
                    <a:lstStyle/>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市「粗い試算」における推計値をベースに数値を精査（税等一般財源ベース</a:t>
                      </a:r>
                      <a:r>
                        <a:rPr lang="en-US" altLang="ja-JP" sz="900" b="0" u="none" dirty="0" smtClean="0">
                          <a:solidFill>
                            <a:schemeClr val="tx1"/>
                          </a:solidFill>
                          <a:latin typeface="Meiryo UI" pitchFamily="50" charset="-128"/>
                          <a:ea typeface="Meiryo UI" pitchFamily="50" charset="-128"/>
                          <a:cs typeface="Meiryo UI" pitchFamily="50" charset="-128"/>
                        </a:rPr>
                        <a:t>※1</a:t>
                      </a:r>
                      <a:r>
                        <a:rPr lang="ja-JP" altLang="en-US" sz="1100" b="0" u="none" dirty="0" smtClean="0">
                          <a:solidFill>
                            <a:schemeClr val="tx1"/>
                          </a:solidFill>
                          <a:latin typeface="Meiryo UI" pitchFamily="50" charset="-128"/>
                          <a:ea typeface="Meiryo UI" pitchFamily="50" charset="-128"/>
                          <a:cs typeface="Meiryo UI" pitchFamily="50" charset="-128"/>
                        </a:rPr>
                        <a:t>）</a:t>
                      </a:r>
                      <a:r>
                        <a:rPr lang="en-US" altLang="ja-JP" sz="1100" b="0" u="none" dirty="0" smtClean="0">
                          <a:solidFill>
                            <a:schemeClr val="tx1"/>
                          </a:solidFill>
                          <a:latin typeface="Meiryo UI" pitchFamily="50" charset="-128"/>
                          <a:ea typeface="Meiryo UI" pitchFamily="50" charset="-128"/>
                          <a:cs typeface="Meiryo UI" pitchFamily="50" charset="-128"/>
                        </a:rPr>
                        <a:t/>
                      </a:r>
                      <a:br>
                        <a:rPr lang="en-US" altLang="ja-JP" sz="1100" b="0" u="none" dirty="0" smtClean="0">
                          <a:solidFill>
                            <a:schemeClr val="tx1"/>
                          </a:solidFill>
                          <a:latin typeface="Meiryo UI" pitchFamily="50" charset="-128"/>
                          <a:ea typeface="Meiryo UI" pitchFamily="50" charset="-128"/>
                          <a:cs typeface="Meiryo UI" pitchFamily="50" charset="-128"/>
                        </a:rPr>
                      </a:br>
                      <a:r>
                        <a:rPr lang="ja-JP" altLang="en-US" sz="1100" b="0" u="none" dirty="0" smtClean="0">
                          <a:solidFill>
                            <a:schemeClr val="tx1"/>
                          </a:solidFill>
                          <a:latin typeface="Meiryo UI" pitchFamily="50" charset="-128"/>
                          <a:ea typeface="Meiryo UI" pitchFamily="50" charset="-128"/>
                          <a:cs typeface="Meiryo UI" pitchFamily="50" charset="-128"/>
                        </a:rPr>
                        <a:t>　</a:t>
                      </a:r>
                      <a:r>
                        <a:rPr lang="ja-JP" altLang="en-US" sz="1000" b="0" u="none" dirty="0" smtClean="0">
                          <a:solidFill>
                            <a:schemeClr val="tx1"/>
                          </a:solidFill>
                          <a:latin typeface="Meiryo UI" pitchFamily="50" charset="-128"/>
                          <a:ea typeface="Meiryo UI" pitchFamily="50" charset="-128"/>
                          <a:cs typeface="Meiryo UI" pitchFamily="50" charset="-128"/>
                        </a:rPr>
                        <a:t>「小中学校給食費無償化」に伴い給食費分の「児童生徒就学費補助」（</a:t>
                      </a:r>
                      <a:r>
                        <a:rPr lang="en-US" altLang="ja-JP" sz="1000" b="0" u="none" dirty="0" smtClean="0">
                          <a:solidFill>
                            <a:schemeClr val="tx1"/>
                          </a:solidFill>
                          <a:latin typeface="Meiryo UI" pitchFamily="50" charset="-128"/>
                          <a:ea typeface="Meiryo UI" pitchFamily="50" charset="-128"/>
                          <a:cs typeface="Meiryo UI" pitchFamily="50" charset="-128"/>
                        </a:rPr>
                        <a:t>15</a:t>
                      </a:r>
                      <a:r>
                        <a:rPr lang="ja-JP" altLang="en-US" sz="1000" b="0" u="none" dirty="0" smtClean="0">
                          <a:solidFill>
                            <a:schemeClr val="tx1"/>
                          </a:solidFill>
                          <a:latin typeface="Meiryo UI" pitchFamily="50" charset="-128"/>
                          <a:ea typeface="Meiryo UI" pitchFamily="50" charset="-128"/>
                          <a:cs typeface="Meiryo UI" pitchFamily="50" charset="-128"/>
                        </a:rPr>
                        <a:t>億円／年）が不用となることを反映（</a:t>
                      </a:r>
                      <a:r>
                        <a:rPr lang="en-US" altLang="ja-JP" sz="1000" b="0" u="none" dirty="0" smtClean="0">
                          <a:solidFill>
                            <a:schemeClr val="tx1"/>
                          </a:solidFill>
                          <a:latin typeface="Meiryo UI" pitchFamily="50" charset="-128"/>
                          <a:ea typeface="Meiryo UI" pitchFamily="50" charset="-128"/>
                          <a:cs typeface="Meiryo UI" pitchFamily="50" charset="-128"/>
                        </a:rPr>
                        <a:t>R3</a:t>
                      </a:r>
                      <a:r>
                        <a:rPr lang="ja-JP" altLang="en-US" sz="1000" b="0" u="none" dirty="0" smtClean="0">
                          <a:solidFill>
                            <a:schemeClr val="tx1"/>
                          </a:solidFill>
                          <a:latin typeface="Meiryo UI" pitchFamily="50" charset="-128"/>
                          <a:ea typeface="Meiryo UI" pitchFamily="50" charset="-128"/>
                          <a:cs typeface="Meiryo UI" pitchFamily="50" charset="-128"/>
                        </a:rPr>
                        <a:t>年度～）</a:t>
                      </a:r>
                      <a:endParaRPr lang="en-US" altLang="ja-JP" sz="105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特別区ごとの数値は、実額又は関連性が高いと思われる指標等で推計した各特別区の</a:t>
                      </a:r>
                      <a:r>
                        <a:rPr lang="en-US" altLang="ja-JP" sz="1100" b="0" u="none" dirty="0" smtClean="0">
                          <a:solidFill>
                            <a:schemeClr val="tx1"/>
                          </a:solidFill>
                          <a:latin typeface="Meiryo UI" pitchFamily="50" charset="-128"/>
                          <a:ea typeface="Meiryo UI" pitchFamily="50" charset="-128"/>
                          <a:cs typeface="Meiryo UI" pitchFamily="50" charset="-128"/>
                        </a:rPr>
                        <a:t>H28</a:t>
                      </a:r>
                      <a:r>
                        <a:rPr lang="ja-JP" altLang="en-US" sz="1100" b="0" u="none" dirty="0" smtClean="0">
                          <a:solidFill>
                            <a:schemeClr val="tx1"/>
                          </a:solidFill>
                          <a:latin typeface="Meiryo UI" pitchFamily="50" charset="-128"/>
                          <a:ea typeface="Meiryo UI" pitchFamily="50" charset="-128"/>
                          <a:cs typeface="Meiryo UI" pitchFamily="50" charset="-128"/>
                        </a:rPr>
                        <a:t>年度歳出決算の数値で按分</a:t>
                      </a:r>
                    </a:p>
                  </a:txBody>
                  <a:tcPr marL="99059" marR="99059" marT="45724" marB="45724" anchor="ctr"/>
                </a:tc>
                <a:extLst>
                  <a:ext uri="{0D108BD9-81ED-4DB2-BD59-A6C34878D82A}">
                    <a16:rowId xmlns:a16="http://schemas.microsoft.com/office/drawing/2014/main" val="10004"/>
                  </a:ext>
                </a:extLst>
              </a:tr>
            </a:tbl>
          </a:graphicData>
        </a:graphic>
      </p:graphicFrame>
      <p:sp>
        <p:nvSpPr>
          <p:cNvPr id="21" name="テキスト ボックス 42"/>
          <p:cNvSpPr txBox="1">
            <a:spLocks noChangeArrowheads="1"/>
          </p:cNvSpPr>
          <p:nvPr/>
        </p:nvSpPr>
        <p:spPr bwMode="auto">
          <a:xfrm>
            <a:off x="259957" y="6429769"/>
            <a:ext cx="9283435" cy="461665"/>
          </a:xfrm>
          <a:prstGeom prst="rect">
            <a:avLst/>
          </a:prstGeom>
          <a:noFill/>
          <a:ln w="9525">
            <a:noFill/>
            <a:miter lim="800000"/>
            <a:headEnd/>
            <a:tailEnd/>
          </a:ln>
        </p:spPr>
        <p:txBody>
          <a:bodyPr wrap="square">
            <a:spAutoFit/>
          </a:bodyPr>
          <a:lstStyle/>
          <a:p>
            <a:r>
              <a:rPr lang="en-US" altLang="ja-JP" sz="800" dirty="0" smtClean="0">
                <a:latin typeface="Meiryo UI" pitchFamily="50" charset="-128"/>
                <a:ea typeface="Meiryo UI" pitchFamily="50" charset="-128"/>
                <a:cs typeface="Meiryo UI" pitchFamily="50" charset="-128"/>
              </a:rPr>
              <a:t>※1</a:t>
            </a:r>
            <a:r>
              <a:rPr lang="ja-JP" altLang="en-US" sz="800" dirty="0" smtClean="0">
                <a:latin typeface="Meiryo UI" pitchFamily="50" charset="-128"/>
                <a:ea typeface="Meiryo UI" pitchFamily="50" charset="-128"/>
                <a:cs typeface="Meiryo UI" pitchFamily="50" charset="-128"/>
              </a:rPr>
              <a:t>　「税等一般財源」とは、財源の使途が特定されず、どのような経費にも使用することができるもので、地方税、地方譲与税、税交付金、地方特例交付金、交通安全対策特別交付金、</a:t>
            </a:r>
            <a:endParaRPr lang="en-US" altLang="ja-JP" sz="800" dirty="0" smtClean="0">
              <a:latin typeface="Meiryo UI" pitchFamily="50" charset="-128"/>
              <a:ea typeface="Meiryo UI" pitchFamily="50" charset="-128"/>
              <a:cs typeface="Meiryo UI" pitchFamily="50" charset="-128"/>
            </a:endParaRPr>
          </a:p>
          <a:p>
            <a:r>
              <a:rPr lang="ja-JP" altLang="en-US" sz="800" dirty="0">
                <a:latin typeface="Meiryo UI" pitchFamily="50" charset="-128"/>
                <a:ea typeface="Meiryo UI" pitchFamily="50" charset="-128"/>
                <a:cs typeface="Meiryo UI" pitchFamily="50" charset="-128"/>
              </a:rPr>
              <a:t>　</a:t>
            </a:r>
            <a:r>
              <a:rPr lang="ja-JP" altLang="en-US" sz="800" dirty="0" smtClean="0">
                <a:latin typeface="Meiryo UI" pitchFamily="50" charset="-128"/>
                <a:ea typeface="Meiryo UI" pitchFamily="50" charset="-128"/>
                <a:cs typeface="Meiryo UI" pitchFamily="50" charset="-128"/>
              </a:rPr>
              <a:t>　　 地方交付税（臨時財政対策債を含む）などをいう</a:t>
            </a:r>
            <a:endParaRPr lang="en-US" altLang="ja-JP" sz="800" dirty="0" smtClean="0">
              <a:latin typeface="Meiryo UI" pitchFamily="50" charset="-128"/>
              <a:ea typeface="Meiryo UI" pitchFamily="50" charset="-128"/>
              <a:cs typeface="Meiryo UI" pitchFamily="50" charset="-128"/>
            </a:endParaRPr>
          </a:p>
          <a:p>
            <a:r>
              <a:rPr lang="en-US" altLang="ja-JP" sz="800" dirty="0" smtClean="0">
                <a:latin typeface="Meiryo UI" pitchFamily="50" charset="-128"/>
                <a:ea typeface="Meiryo UI" pitchFamily="50" charset="-128"/>
                <a:cs typeface="Meiryo UI" pitchFamily="50" charset="-128"/>
              </a:rPr>
              <a:t>※2</a:t>
            </a:r>
            <a:r>
              <a:rPr lang="ja-JP" altLang="en-US" sz="800" dirty="0">
                <a:latin typeface="Meiryo UI" pitchFamily="50" charset="-128"/>
                <a:ea typeface="Meiryo UI" pitchFamily="50" charset="-128"/>
                <a:cs typeface="Meiryo UI" pitchFamily="50" charset="-128"/>
              </a:rPr>
              <a:t>　</a:t>
            </a:r>
            <a:r>
              <a:rPr lang="ja-JP" altLang="en-US" sz="800" dirty="0" smtClean="0">
                <a:latin typeface="Meiryo UI" pitchFamily="50" charset="-128"/>
                <a:ea typeface="Meiryo UI" pitchFamily="50" charset="-128"/>
                <a:cs typeface="Meiryo UI" pitchFamily="50" charset="-128"/>
              </a:rPr>
              <a:t>社会</a:t>
            </a:r>
            <a:r>
              <a:rPr lang="ja-JP" altLang="en-US" sz="800" dirty="0">
                <a:latin typeface="Meiryo UI" pitchFamily="50" charset="-128"/>
                <a:ea typeface="Meiryo UI" pitchFamily="50" charset="-128"/>
                <a:cs typeface="Meiryo UI" pitchFamily="50" charset="-128"/>
              </a:rPr>
              <a:t>保障</a:t>
            </a:r>
            <a:r>
              <a:rPr lang="ja-JP" altLang="en-US" sz="800" dirty="0" smtClean="0">
                <a:latin typeface="Meiryo UI" pitchFamily="50" charset="-128"/>
                <a:ea typeface="Meiryo UI" pitchFamily="50" charset="-128"/>
                <a:cs typeface="Meiryo UI" pitchFamily="50" charset="-128"/>
              </a:rPr>
              <a:t>関係・</a:t>
            </a:r>
            <a:r>
              <a:rPr lang="ja-JP" altLang="en-US" sz="800" dirty="0">
                <a:latin typeface="Meiryo UI" pitchFamily="50" charset="-128"/>
                <a:ea typeface="Meiryo UI" pitchFamily="50" charset="-128"/>
                <a:cs typeface="Meiryo UI" pitchFamily="50" charset="-128"/>
              </a:rPr>
              <a:t>府</a:t>
            </a:r>
            <a:r>
              <a:rPr lang="ja-JP" altLang="en-US" sz="800" dirty="0" smtClean="0">
                <a:latin typeface="Meiryo UI" pitchFamily="50" charset="-128"/>
                <a:ea typeface="Meiryo UI" pitchFamily="50" charset="-128"/>
                <a:cs typeface="Meiryo UI" pitchFamily="50" charset="-128"/>
              </a:rPr>
              <a:t>費</a:t>
            </a:r>
            <a:r>
              <a:rPr lang="ja-JP" altLang="en-US" sz="800" dirty="0">
                <a:latin typeface="Meiryo UI" pitchFamily="50" charset="-128"/>
                <a:ea typeface="Meiryo UI" pitchFamily="50" charset="-128"/>
                <a:cs typeface="Meiryo UI" pitchFamily="50" charset="-128"/>
              </a:rPr>
              <a:t>負担</a:t>
            </a:r>
            <a:r>
              <a:rPr lang="ja-JP" altLang="en-US" sz="800" dirty="0" smtClean="0">
                <a:latin typeface="Meiryo UI" pitchFamily="50" charset="-128"/>
                <a:ea typeface="Meiryo UI" pitchFamily="50" charset="-128"/>
                <a:cs typeface="Meiryo UI" pitchFamily="50" charset="-128"/>
              </a:rPr>
              <a:t>教職員関係・</a:t>
            </a:r>
            <a:r>
              <a:rPr lang="ja-JP" altLang="en-US" sz="800" dirty="0">
                <a:latin typeface="Meiryo UI" pitchFamily="50" charset="-128"/>
                <a:ea typeface="Meiryo UI" pitchFamily="50" charset="-128"/>
                <a:cs typeface="Meiryo UI" pitchFamily="50" charset="-128"/>
              </a:rPr>
              <a:t>事業費補正</a:t>
            </a:r>
            <a:r>
              <a:rPr lang="ja-JP" altLang="en-US" sz="800" dirty="0" smtClean="0">
                <a:latin typeface="Meiryo UI" pitchFamily="50" charset="-128"/>
                <a:ea typeface="Meiryo UI" pitchFamily="50" charset="-128"/>
                <a:cs typeface="Meiryo UI" pitchFamily="50" charset="-128"/>
              </a:rPr>
              <a:t>関係の算定額を除く</a:t>
            </a:r>
            <a:endParaRPr lang="ja-JP" altLang="en-US" sz="800" dirty="0">
              <a:latin typeface="Meiryo UI" pitchFamily="50" charset="-128"/>
              <a:ea typeface="Meiryo UI" pitchFamily="50" charset="-128"/>
              <a:cs typeface="Meiryo UI" pitchFamily="50" charset="-128"/>
            </a:endParaRPr>
          </a:p>
        </p:txBody>
      </p:sp>
      <p:sp>
        <p:nvSpPr>
          <p:cNvPr id="10" name="正方形/長方形 9"/>
          <p:cNvSpPr/>
          <p:nvPr/>
        </p:nvSpPr>
        <p:spPr>
          <a:xfrm>
            <a:off x="110452" y="2458764"/>
            <a:ext cx="5904735" cy="338554"/>
          </a:xfrm>
          <a:prstGeom prst="rect">
            <a:avLst/>
          </a:prstGeom>
        </p:spPr>
        <p:txBody>
          <a:bodyPr wrap="square">
            <a:spAutoFit/>
          </a:bodyPr>
          <a:lstStyle/>
          <a:p>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「大阪市の財政に関する将来推計」　（歳入・歳出）</a:t>
            </a:r>
            <a:endParaRPr lang="ja-JP" altLang="en-US" sz="1600" b="1" dirty="0">
              <a:latin typeface="Meiryo UI" pitchFamily="50" charset="-128"/>
              <a:ea typeface="Meiryo UI" pitchFamily="50" charset="-128"/>
              <a:cs typeface="Meiryo UI" pitchFamily="50" charset="-128"/>
            </a:endParaRPr>
          </a:p>
        </p:txBody>
      </p:sp>
      <p:sp>
        <p:nvSpPr>
          <p:cNvPr id="9" name="正方形/長方形 8"/>
          <p:cNvSpPr/>
          <p:nvPr/>
        </p:nvSpPr>
        <p:spPr>
          <a:xfrm>
            <a:off x="-15552" y="369828"/>
            <a:ext cx="3882794" cy="369332"/>
          </a:xfrm>
          <a:prstGeom prst="rect">
            <a:avLst/>
          </a:prstGeom>
        </p:spPr>
        <p:txBody>
          <a:bodyPr wrap="none">
            <a:spAutoFit/>
          </a:bodyPr>
          <a:lstStyle/>
          <a:p>
            <a:r>
              <a:rPr lang="ja-JP" altLang="en-US" b="1" dirty="0" smtClean="0">
                <a:latin typeface="Meiryo UI" pitchFamily="50" charset="-128"/>
                <a:ea typeface="Meiryo UI" pitchFamily="50" charset="-128"/>
                <a:cs typeface="Meiryo UI" pitchFamily="50" charset="-128"/>
              </a:rPr>
              <a:t>（３）財政シミュレーションの前提条件</a:t>
            </a:r>
            <a:endParaRPr lang="ja-JP" altLang="en-US" b="1" dirty="0">
              <a:latin typeface="Meiryo UI" pitchFamily="50" charset="-128"/>
              <a:ea typeface="Meiryo UI" pitchFamily="50" charset="-128"/>
              <a:cs typeface="Meiryo UI" pitchFamily="50" charset="-128"/>
            </a:endParaRPr>
          </a:p>
        </p:txBody>
      </p:sp>
      <p:sp>
        <p:nvSpPr>
          <p:cNvPr id="14"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４</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06361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extLst>
              <p:ext uri="{D42A27DB-BD31-4B8C-83A1-F6EECF244321}">
                <p14:modId xmlns:p14="http://schemas.microsoft.com/office/powerpoint/2010/main" val="3575264769"/>
              </p:ext>
            </p:extLst>
          </p:nvPr>
        </p:nvGraphicFramePr>
        <p:xfrm>
          <a:off x="200392" y="806475"/>
          <a:ext cx="9505135" cy="1686922"/>
        </p:xfrm>
        <a:graphic>
          <a:graphicData uri="http://schemas.openxmlformats.org/drawingml/2006/table">
            <a:tbl>
              <a:tblPr bandRow="1">
                <a:tableStyleId>{21E4AEA4-8DFA-4A89-87EB-49C32662AFE0}</a:tableStyleId>
              </a:tblPr>
              <a:tblGrid>
                <a:gridCol w="1459001">
                  <a:extLst>
                    <a:ext uri="{9D8B030D-6E8A-4147-A177-3AD203B41FA5}">
                      <a16:colId xmlns:a16="http://schemas.microsoft.com/office/drawing/2014/main" val="20000"/>
                    </a:ext>
                  </a:extLst>
                </a:gridCol>
                <a:gridCol w="8046134">
                  <a:extLst>
                    <a:ext uri="{9D8B030D-6E8A-4147-A177-3AD203B41FA5}">
                      <a16:colId xmlns:a16="http://schemas.microsoft.com/office/drawing/2014/main" val="20001"/>
                    </a:ext>
                  </a:extLst>
                </a:gridCol>
              </a:tblGrid>
              <a:tr h="75620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eiryo UI" pitchFamily="50" charset="-128"/>
                          <a:ea typeface="Meiryo UI" pitchFamily="50" charset="-128"/>
                          <a:cs typeface="Meiryo UI" pitchFamily="50" charset="-128"/>
                        </a:rPr>
                        <a:t>改革効果額</a:t>
                      </a:r>
                      <a:endParaRPr lang="en-US" altLang="ja-JP" sz="1200" b="1" dirty="0" smtClean="0">
                        <a:solidFill>
                          <a:schemeClr val="tx1"/>
                        </a:solidFill>
                        <a:latin typeface="Meiryo UI" pitchFamily="50" charset="-128"/>
                        <a:ea typeface="Meiryo UI" pitchFamily="50" charset="-128"/>
                        <a:cs typeface="Meiryo UI" pitchFamily="50" charset="-128"/>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Meiryo UI" pitchFamily="50" charset="-128"/>
                          <a:ea typeface="Meiryo UI" pitchFamily="50" charset="-128"/>
                          <a:cs typeface="Meiryo UI" pitchFamily="50" charset="-128"/>
                        </a:rPr>
                        <a:t>（未反映分）</a:t>
                      </a:r>
                      <a:endParaRPr kumimoji="1" lang="ja-JP" altLang="en-US" sz="1200" dirty="0">
                        <a:solidFill>
                          <a:schemeClr val="tx1"/>
                        </a:solidFill>
                      </a:endParaRPr>
                    </a:p>
                  </a:txBody>
                  <a:tcPr marL="99059" marR="99059" marT="45724" marB="45724" anchor="ctr"/>
                </a:tc>
                <a:tc>
                  <a:txBody>
                    <a:bodyPr/>
                    <a:lstStyle/>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ja-JP" sz="1100" dirty="0" smtClean="0">
                          <a:solidFill>
                            <a:schemeClr val="tx1"/>
                          </a:solidFill>
                          <a:latin typeface="Meiryo UI" pitchFamily="50" charset="-128"/>
                          <a:ea typeface="Meiryo UI" pitchFamily="50" charset="-128"/>
                          <a:cs typeface="Meiryo UI" pitchFamily="50" charset="-128"/>
                        </a:rPr>
                        <a:t>H23</a:t>
                      </a:r>
                      <a:r>
                        <a:rPr lang="ja-JP" altLang="en-US" sz="1100" dirty="0" smtClean="0">
                          <a:solidFill>
                            <a:schemeClr val="tx1"/>
                          </a:solidFill>
                          <a:latin typeface="Meiryo UI" pitchFamily="50" charset="-128"/>
                          <a:ea typeface="Meiryo UI" pitchFamily="50" charset="-128"/>
                          <a:cs typeface="Meiryo UI" pitchFamily="50" charset="-128"/>
                        </a:rPr>
                        <a:t>年の大阪府市統合本部設置以降の大阪府・大阪市の改革の取組みのうち、ＡＢ項目及び市政改革プランについて、財政的効果を試算のうえ、</a:t>
                      </a:r>
                      <a:r>
                        <a:rPr kumimoji="1" lang="ja-JP" altLang="en-US" sz="1100" b="0" dirty="0" smtClean="0">
                          <a:solidFill>
                            <a:schemeClr val="tx1"/>
                          </a:solidFill>
                          <a:latin typeface="Meiryo UI" pitchFamily="50" charset="-128"/>
                          <a:ea typeface="Meiryo UI" pitchFamily="50" charset="-128"/>
                          <a:cs typeface="Meiryo UI" pitchFamily="50" charset="-128"/>
                        </a:rPr>
                        <a:t>大阪市の財政に関する将来推計</a:t>
                      </a:r>
                      <a:r>
                        <a:rPr lang="ja-JP" altLang="en-US" sz="1100" dirty="0" smtClean="0">
                          <a:solidFill>
                            <a:schemeClr val="tx1"/>
                          </a:solidFill>
                          <a:latin typeface="Meiryo UI" pitchFamily="50" charset="-128"/>
                          <a:ea typeface="Meiryo UI" pitchFamily="50" charset="-128"/>
                          <a:cs typeface="Meiryo UI" pitchFamily="50" charset="-128"/>
                        </a:rPr>
                        <a:t>及び「大阪府財政状況に関する中長期試算</a:t>
                      </a:r>
                      <a:r>
                        <a:rPr lang="en-US" altLang="ja-JP" sz="1100" dirty="0" smtClean="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粗い試算</a:t>
                      </a:r>
                      <a:r>
                        <a:rPr lang="en-US" altLang="ja-JP" sz="1100" dirty="0" smtClean="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令和２年２月版」</a:t>
                      </a:r>
                      <a:r>
                        <a:rPr kumimoji="1" lang="ja-JP" altLang="en-US" sz="1100" b="0" dirty="0" smtClean="0">
                          <a:solidFill>
                            <a:schemeClr val="tx1"/>
                          </a:solidFill>
                          <a:latin typeface="Meiryo UI" pitchFamily="50" charset="-128"/>
                          <a:ea typeface="Meiryo UI" pitchFamily="50" charset="-128"/>
                          <a:cs typeface="Meiryo UI" pitchFamily="50" charset="-128"/>
                        </a:rPr>
                        <a:t>に未反映の財政的効果額を算定</a:t>
                      </a:r>
                      <a:endParaRPr lang="ja-JP" altLang="en-US" sz="1100" b="0"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extLst>
                  <a:ext uri="{0D108BD9-81ED-4DB2-BD59-A6C34878D82A}">
                    <a16:rowId xmlns:a16="http://schemas.microsoft.com/office/drawing/2014/main" val="10000"/>
                  </a:ext>
                </a:extLst>
              </a:tr>
              <a:tr h="581697">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eiryo UI" pitchFamily="50" charset="-128"/>
                          <a:ea typeface="Meiryo UI" pitchFamily="50" charset="-128"/>
                          <a:cs typeface="Meiryo UI" pitchFamily="50" charset="-128"/>
                        </a:rPr>
                        <a:t>組織体制の影響額</a:t>
                      </a:r>
                      <a:endParaRPr lang="en-US" altLang="ja-JP" sz="1200" b="1" dirty="0" smtClean="0">
                        <a:solidFill>
                          <a:schemeClr val="tx1"/>
                        </a:solidFill>
                        <a:latin typeface="Meiryo UI" pitchFamily="50" charset="-128"/>
                        <a:ea typeface="Meiryo UI" pitchFamily="50" charset="-128"/>
                        <a:cs typeface="Meiryo UI" pitchFamily="50" charset="-128"/>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eiryo UI" pitchFamily="50" charset="-128"/>
                          <a:ea typeface="Meiryo UI" pitchFamily="50" charset="-128"/>
                          <a:cs typeface="Meiryo UI" pitchFamily="50" charset="-128"/>
                        </a:rPr>
                        <a:t>（人件費）</a:t>
                      </a:r>
                      <a:endParaRPr lang="en-US" altLang="ja-JP" sz="1200" b="1"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tc>
                  <a:txBody>
                    <a:bodyPr/>
                    <a:lstStyle/>
                    <a:p>
                      <a:pPr marL="180000" lvl="2" indent="-180000">
                        <a:buFont typeface="Arial" pitchFamily="34" charset="0"/>
                        <a:buChar char="•"/>
                        <a:defRPr/>
                      </a:pPr>
                      <a:r>
                        <a:rPr lang="ja-JP" altLang="en-US" sz="1100" b="0" dirty="0" smtClean="0">
                          <a:solidFill>
                            <a:schemeClr val="tx1"/>
                          </a:solidFill>
                          <a:latin typeface="Meiryo UI" pitchFamily="50" charset="-128"/>
                          <a:ea typeface="Meiryo UI" pitchFamily="50" charset="-128"/>
                          <a:cs typeface="Meiryo UI" pitchFamily="50" charset="-128"/>
                        </a:rPr>
                        <a:t>大阪市の財政に関する将来推計に未反映の組織体制の構築に伴う財政的影響額を反映</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extLst>
                  <a:ext uri="{0D108BD9-81ED-4DB2-BD59-A6C34878D82A}">
                    <a16:rowId xmlns:a16="http://schemas.microsoft.com/office/drawing/2014/main" val="10001"/>
                  </a:ext>
                </a:extLst>
              </a:tr>
              <a:tr h="34902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eiryo UI" pitchFamily="50" charset="-128"/>
                          <a:ea typeface="Meiryo UI" pitchFamily="50" charset="-128"/>
                          <a:cs typeface="Meiryo UI" pitchFamily="50" charset="-128"/>
                        </a:rPr>
                        <a:t>設置コスト</a:t>
                      </a:r>
                      <a:endParaRPr kumimoji="1" lang="ja-JP" altLang="en-US" sz="1200" dirty="0">
                        <a:solidFill>
                          <a:schemeClr val="tx1"/>
                        </a:solidFill>
                      </a:endParaRPr>
                    </a:p>
                  </a:txBody>
                  <a:tcPr marL="99059" marR="99059" marT="45724" marB="45724" anchor="ctr"/>
                </a:tc>
                <a:tc>
                  <a:txBody>
                    <a:bodyPr/>
                    <a:lstStyle/>
                    <a:p>
                      <a:pPr marL="180000" lvl="2" indent="-180000">
                        <a:buFont typeface="Arial" pitchFamily="34" charset="0"/>
                        <a:buChar char="•"/>
                        <a:defRPr/>
                      </a:pPr>
                      <a:r>
                        <a:rPr lang="ja-JP" altLang="en-US" sz="1100" b="0" dirty="0" smtClean="0">
                          <a:solidFill>
                            <a:schemeClr val="tx1"/>
                          </a:solidFill>
                          <a:latin typeface="Meiryo UI" pitchFamily="50" charset="-128"/>
                          <a:ea typeface="Meiryo UI" pitchFamily="50" charset="-128"/>
                          <a:cs typeface="Meiryo UI" pitchFamily="50" charset="-128"/>
                        </a:rPr>
                        <a:t>特別区設置に係るイニシャルコスト・ランニングコストを算定</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extLst>
                  <a:ext uri="{0D108BD9-81ED-4DB2-BD59-A6C34878D82A}">
                    <a16:rowId xmlns:a16="http://schemas.microsoft.com/office/drawing/2014/main" val="10002"/>
                  </a:ext>
                </a:extLst>
              </a:tr>
            </a:tbl>
          </a:graphicData>
        </a:graphic>
      </p:graphicFrame>
      <p:sp>
        <p:nvSpPr>
          <p:cNvPr id="19" name="正方形/長方形 18"/>
          <p:cNvSpPr/>
          <p:nvPr/>
        </p:nvSpPr>
        <p:spPr>
          <a:xfrm>
            <a:off x="67588" y="496101"/>
            <a:ext cx="8629828" cy="338554"/>
          </a:xfrm>
          <a:prstGeom prst="rect">
            <a:avLst/>
          </a:prstGeom>
        </p:spPr>
        <p:txBody>
          <a:bodyPr wrap="square">
            <a:spAutoFit/>
          </a:bodyPr>
          <a:lstStyle/>
          <a:p>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改革効果額（未反映分）・組織体制の影響額・設置コスト</a:t>
            </a:r>
            <a:endParaRPr lang="ja-JP" altLang="en-US" sz="1600" b="1" dirty="0">
              <a:latin typeface="Meiryo UI" pitchFamily="50" charset="-128"/>
              <a:ea typeface="Meiryo UI" pitchFamily="50" charset="-128"/>
              <a:cs typeface="Meiryo UI"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1413322012"/>
              </p:ext>
            </p:extLst>
          </p:nvPr>
        </p:nvGraphicFramePr>
        <p:xfrm>
          <a:off x="200473" y="5494071"/>
          <a:ext cx="9505054" cy="929648"/>
        </p:xfrm>
        <a:graphic>
          <a:graphicData uri="http://schemas.openxmlformats.org/drawingml/2006/table">
            <a:tbl>
              <a:tblPr bandRow="1">
                <a:tableStyleId>{21E4AEA4-8DFA-4A89-87EB-49C32662AFE0}</a:tableStyleId>
              </a:tblPr>
              <a:tblGrid>
                <a:gridCol w="1152127">
                  <a:extLst>
                    <a:ext uri="{9D8B030D-6E8A-4147-A177-3AD203B41FA5}">
                      <a16:colId xmlns:a16="http://schemas.microsoft.com/office/drawing/2014/main" val="20000"/>
                    </a:ext>
                  </a:extLst>
                </a:gridCol>
                <a:gridCol w="8352927">
                  <a:extLst>
                    <a:ext uri="{9D8B030D-6E8A-4147-A177-3AD203B41FA5}">
                      <a16:colId xmlns:a16="http://schemas.microsoft.com/office/drawing/2014/main" val="20001"/>
                    </a:ext>
                  </a:extLst>
                </a:gridCol>
              </a:tblGrid>
              <a:tr h="43362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eiryo UI" pitchFamily="50" charset="-128"/>
                          <a:ea typeface="Meiryo UI" pitchFamily="50" charset="-128"/>
                          <a:cs typeface="Meiryo UI" pitchFamily="50" charset="-128"/>
                        </a:rPr>
                        <a:t>財源対策</a:t>
                      </a:r>
                      <a:endParaRPr kumimoji="1" lang="ja-JP" altLang="en-US" sz="1200" dirty="0">
                        <a:solidFill>
                          <a:schemeClr val="tx1"/>
                        </a:solidFill>
                      </a:endParaRPr>
                    </a:p>
                  </a:txBody>
                  <a:tcPr marL="99059" marR="99059" marT="45724" marB="45724" anchor="ctr"/>
                </a:tc>
                <a:tc>
                  <a:txBody>
                    <a:bodyPr/>
                    <a:lstStyle/>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dirty="0" smtClean="0">
                          <a:solidFill>
                            <a:schemeClr val="tx1"/>
                          </a:solidFill>
                          <a:latin typeface="Meiryo UI" pitchFamily="50" charset="-128"/>
                          <a:ea typeface="Meiryo UI" pitchFamily="50" charset="-128"/>
                          <a:cs typeface="Meiryo UI" pitchFamily="50" charset="-128"/>
                        </a:rPr>
                        <a:t>特別区の収支（財源対策前）がマイナスとなる場合には、特別区に承継される財政調整基金を活用することと仮定して、シミュレーションを行った</a:t>
                      </a:r>
                    </a:p>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dirty="0" smtClean="0">
                          <a:solidFill>
                            <a:schemeClr val="tx1"/>
                          </a:solidFill>
                          <a:latin typeface="Meiryo UI" pitchFamily="50" charset="-128"/>
                          <a:ea typeface="Meiryo UI" pitchFamily="50" charset="-128"/>
                          <a:cs typeface="Meiryo UI" pitchFamily="50" charset="-128"/>
                        </a:rPr>
                        <a:t>ただし、実際の財政運営においては、歳出抑制（経費削減等）や歳入確保（公有地の売却・地方債（行政改革推進債など）の活用等）</a:t>
                      </a:r>
                      <a:endParaRPr kumimoji="1" lang="en-US" altLang="ja-JP" sz="1100" dirty="0" smtClean="0">
                        <a:solidFill>
                          <a:schemeClr val="tx1"/>
                        </a:solidFill>
                        <a:latin typeface="Meiryo UI" pitchFamily="50" charset="-128"/>
                        <a:ea typeface="Meiryo UI" pitchFamily="50" charset="-128"/>
                        <a:cs typeface="Meiryo UI" pitchFamily="50" charset="-128"/>
                      </a:endParaRPr>
                    </a:p>
                    <a:p>
                      <a:pPr marL="0"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dirty="0" smtClean="0">
                          <a:solidFill>
                            <a:schemeClr val="tx1"/>
                          </a:solidFill>
                          <a:latin typeface="Meiryo UI" pitchFamily="50" charset="-128"/>
                          <a:ea typeface="Meiryo UI" pitchFamily="50" charset="-128"/>
                          <a:cs typeface="Meiryo UI" pitchFamily="50" charset="-128"/>
                        </a:rPr>
                        <a:t>　　などの方策を講じることとなるものであり、特別区財政調整基金（以下、「区財政調整基金」という）の活用はあくまでも一例</a:t>
                      </a:r>
                      <a:r>
                        <a:rPr kumimoji="1" lang="en-US" altLang="ja-JP" sz="1100" dirty="0" smtClean="0">
                          <a:solidFill>
                            <a:schemeClr val="tx1"/>
                          </a:solidFill>
                          <a:latin typeface="Meiryo UI" pitchFamily="50" charset="-128"/>
                          <a:ea typeface="Meiryo UI" pitchFamily="50" charset="-128"/>
                          <a:cs typeface="Meiryo UI" pitchFamily="50" charset="-128"/>
                        </a:rPr>
                        <a:t>※</a:t>
                      </a:r>
                    </a:p>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dirty="0" smtClean="0">
                          <a:solidFill>
                            <a:schemeClr val="tx1"/>
                          </a:solidFill>
                          <a:latin typeface="Meiryo UI" pitchFamily="50" charset="-128"/>
                          <a:ea typeface="Meiryo UI" pitchFamily="50" charset="-128"/>
                          <a:cs typeface="Meiryo UI" pitchFamily="50" charset="-128"/>
                        </a:rPr>
                        <a:t>大阪府に承継した財務リスク</a:t>
                      </a:r>
                      <a:r>
                        <a:rPr kumimoji="1" lang="en-US" altLang="ja-JP" sz="1100" dirty="0" smtClean="0">
                          <a:solidFill>
                            <a:schemeClr val="tx1"/>
                          </a:solidFill>
                          <a:latin typeface="Meiryo UI" pitchFamily="50" charset="-128"/>
                          <a:ea typeface="Meiryo UI" pitchFamily="50" charset="-128"/>
                          <a:cs typeface="Meiryo UI" pitchFamily="50" charset="-128"/>
                        </a:rPr>
                        <a:t>(</a:t>
                      </a:r>
                      <a:r>
                        <a:rPr kumimoji="1" lang="ja-JP" altLang="en-US" sz="1100" dirty="0" smtClean="0">
                          <a:solidFill>
                            <a:schemeClr val="tx1"/>
                          </a:solidFill>
                          <a:latin typeface="Meiryo UI" pitchFamily="50" charset="-128"/>
                          <a:ea typeface="Meiryo UI" pitchFamily="50" charset="-128"/>
                          <a:cs typeface="Meiryo UI" pitchFamily="50" charset="-128"/>
                        </a:rPr>
                        <a:t>損失補償の債務</a:t>
                      </a:r>
                      <a:r>
                        <a:rPr kumimoji="1" lang="en-US" altLang="ja-JP" sz="1100" dirty="0" smtClean="0">
                          <a:solidFill>
                            <a:schemeClr val="tx1"/>
                          </a:solidFill>
                          <a:latin typeface="Meiryo UI" pitchFamily="50" charset="-128"/>
                          <a:ea typeface="Meiryo UI" pitchFamily="50" charset="-128"/>
                          <a:cs typeface="Meiryo UI" pitchFamily="50" charset="-128"/>
                        </a:rPr>
                        <a:t>)</a:t>
                      </a:r>
                      <a:r>
                        <a:rPr kumimoji="1" lang="ja-JP" altLang="en-US" sz="1100" dirty="0" smtClean="0">
                          <a:solidFill>
                            <a:schemeClr val="tx1"/>
                          </a:solidFill>
                          <a:latin typeface="Meiryo UI" pitchFamily="50" charset="-128"/>
                          <a:ea typeface="Meiryo UI" pitchFamily="50" charset="-128"/>
                          <a:cs typeface="Meiryo UI" pitchFamily="50" charset="-128"/>
                        </a:rPr>
                        <a:t>の引当財源として大阪府が管理するもの（以下、「府承継財政調整基金」という）のうち、毎年度減少する損失補償相当額は、特別区に人口按分により配分するものとした</a:t>
                      </a:r>
                    </a:p>
                  </a:txBody>
                  <a:tcPr marL="99059" marR="99059" marT="45724" marB="45724" anchor="ctr"/>
                </a:tc>
                <a:extLst>
                  <a:ext uri="{0D108BD9-81ED-4DB2-BD59-A6C34878D82A}">
                    <a16:rowId xmlns:a16="http://schemas.microsoft.com/office/drawing/2014/main" val="10000"/>
                  </a:ext>
                </a:extLst>
              </a:tr>
            </a:tbl>
          </a:graphicData>
        </a:graphic>
      </p:graphicFrame>
      <p:sp>
        <p:nvSpPr>
          <p:cNvPr id="21" name="正方形/長方形 20"/>
          <p:cNvSpPr/>
          <p:nvPr/>
        </p:nvSpPr>
        <p:spPr>
          <a:xfrm>
            <a:off x="110532" y="5146873"/>
            <a:ext cx="5904735" cy="338554"/>
          </a:xfrm>
          <a:prstGeom prst="rect">
            <a:avLst/>
          </a:prstGeom>
        </p:spPr>
        <p:txBody>
          <a:bodyPr wrap="square">
            <a:spAutoFit/>
          </a:bodyPr>
          <a:lstStyle/>
          <a:p>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財源対策</a:t>
            </a:r>
            <a:endParaRPr lang="ja-JP" altLang="en-US" sz="1600" b="1" dirty="0">
              <a:latin typeface="Meiryo UI" pitchFamily="50" charset="-128"/>
              <a:ea typeface="Meiryo UI" pitchFamily="50" charset="-128"/>
              <a:cs typeface="Meiryo UI" pitchFamily="50" charset="-128"/>
            </a:endParaRPr>
          </a:p>
        </p:txBody>
      </p:sp>
      <p:sp>
        <p:nvSpPr>
          <p:cNvPr id="22" name="正方形/長方形 21"/>
          <p:cNvSpPr/>
          <p:nvPr/>
        </p:nvSpPr>
        <p:spPr>
          <a:xfrm>
            <a:off x="416496" y="2787848"/>
            <a:ext cx="6912768" cy="2185928"/>
          </a:xfrm>
          <a:prstGeom prst="rect">
            <a:avLst/>
          </a:prstGeom>
          <a:solidFill>
            <a:schemeClr val="bg1"/>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200" dirty="0" smtClean="0">
              <a:solidFill>
                <a:schemeClr val="tx1"/>
              </a:solidFill>
              <a:latin typeface="Meiryo UI" pitchFamily="50" charset="-128"/>
              <a:ea typeface="Meiryo UI" pitchFamily="50" charset="-128"/>
              <a:cs typeface="Meiryo UI" pitchFamily="50" charset="-128"/>
            </a:endParaRPr>
          </a:p>
          <a:p>
            <a:pPr>
              <a:defRPr/>
            </a:pPr>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特別区設置までの</a:t>
            </a:r>
            <a:r>
              <a:rPr lang="ja-JP" altLang="en-US" sz="1200" b="1" dirty="0">
                <a:solidFill>
                  <a:schemeClr val="tx1"/>
                </a:solidFill>
                <a:latin typeface="Meiryo UI" pitchFamily="50" charset="-128"/>
                <a:ea typeface="Meiryo UI" pitchFamily="50" charset="-128"/>
                <a:cs typeface="Meiryo UI" pitchFamily="50" charset="-128"/>
              </a:rPr>
              <a:t>改革効果額（未反映分）</a:t>
            </a:r>
            <a:r>
              <a:rPr lang="ja-JP" altLang="en-US" sz="1200" b="1" dirty="0" smtClean="0">
                <a:solidFill>
                  <a:schemeClr val="tx1"/>
                </a:solidFill>
                <a:latin typeface="Meiryo UI" pitchFamily="50" charset="-128"/>
                <a:ea typeface="Meiryo UI" pitchFamily="50" charset="-128"/>
                <a:cs typeface="Meiryo UI" pitchFamily="50" charset="-128"/>
              </a:rPr>
              <a:t>・組織</a:t>
            </a:r>
            <a:r>
              <a:rPr lang="ja-JP" altLang="en-US" sz="1200" b="1" dirty="0">
                <a:solidFill>
                  <a:schemeClr val="tx1"/>
                </a:solidFill>
                <a:latin typeface="Meiryo UI" pitchFamily="50" charset="-128"/>
                <a:ea typeface="Meiryo UI" pitchFamily="50" charset="-128"/>
                <a:cs typeface="Meiryo UI" pitchFamily="50" charset="-128"/>
              </a:rPr>
              <a:t>体制の影響額・設置</a:t>
            </a:r>
            <a:r>
              <a:rPr lang="ja-JP" altLang="en-US" sz="1200" b="1" dirty="0" smtClean="0">
                <a:solidFill>
                  <a:schemeClr val="tx1"/>
                </a:solidFill>
                <a:latin typeface="Meiryo UI" pitchFamily="50" charset="-128"/>
                <a:ea typeface="Meiryo UI" pitchFamily="50" charset="-128"/>
                <a:cs typeface="Meiryo UI" pitchFamily="50" charset="-128"/>
              </a:rPr>
              <a:t>コスト［大阪市分］</a:t>
            </a:r>
            <a:endParaRPr lang="en-US" altLang="ja-JP" sz="1200" b="1" dirty="0" smtClean="0">
              <a:solidFill>
                <a:schemeClr val="tx1"/>
              </a:solidFill>
              <a:latin typeface="Meiryo UI" pitchFamily="50" charset="-128"/>
              <a:ea typeface="Meiryo UI" pitchFamily="50" charset="-128"/>
              <a:cs typeface="Meiryo UI" pitchFamily="50" charset="-128"/>
            </a:endParaRPr>
          </a:p>
          <a:p>
            <a:pPr>
              <a:defRPr/>
            </a:pPr>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財政的影響額（</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改善額　▲悪化額）は以下のとおり試算</a:t>
            </a:r>
            <a:r>
              <a:rPr lang="en-US" altLang="ja-JP" sz="1200" dirty="0" smtClean="0">
                <a:solidFill>
                  <a:schemeClr val="tx1"/>
                </a:solidFill>
                <a:latin typeface="Meiryo UI" pitchFamily="50" charset="-128"/>
                <a:ea typeface="Meiryo UI" pitchFamily="50" charset="-128"/>
                <a:cs typeface="Meiryo UI" pitchFamily="50" charset="-128"/>
              </a:rPr>
              <a:t/>
            </a:r>
            <a:br>
              <a:rPr lang="en-US" altLang="ja-JP" sz="1200" dirty="0" smtClean="0">
                <a:solidFill>
                  <a:schemeClr val="tx1"/>
                </a:solidFill>
                <a:latin typeface="Meiryo UI" pitchFamily="50" charset="-128"/>
                <a:ea typeface="Meiryo UI" pitchFamily="50" charset="-128"/>
                <a:cs typeface="Meiryo UI" pitchFamily="50" charset="-128"/>
              </a:rPr>
            </a:br>
            <a:r>
              <a:rPr lang="ja-JP" altLang="en-US" sz="1200" dirty="0" smtClean="0">
                <a:solidFill>
                  <a:schemeClr val="tx1"/>
                </a:solidFill>
                <a:latin typeface="Meiryo UI" pitchFamily="50" charset="-128"/>
                <a:ea typeface="Meiryo UI" pitchFamily="50" charset="-128"/>
                <a:cs typeface="Meiryo UI" pitchFamily="50" charset="-128"/>
              </a:rPr>
              <a:t>　　　 </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各</a:t>
            </a:r>
            <a:r>
              <a:rPr lang="ja-JP" altLang="en-US" sz="1200" dirty="0">
                <a:solidFill>
                  <a:schemeClr val="tx1"/>
                </a:solidFill>
                <a:latin typeface="Meiryo UI" pitchFamily="50" charset="-128"/>
                <a:ea typeface="Meiryo UI" pitchFamily="50" charset="-128"/>
                <a:cs typeface="Meiryo UI" pitchFamily="50" charset="-128"/>
              </a:rPr>
              <a:t>特別区に承継される財政調整基金の額に</a:t>
            </a:r>
            <a:r>
              <a:rPr lang="ja-JP" altLang="en-US" sz="1200" dirty="0" smtClean="0">
                <a:solidFill>
                  <a:schemeClr val="tx1"/>
                </a:solidFill>
                <a:latin typeface="Meiryo UI" pitchFamily="50" charset="-128"/>
                <a:ea typeface="Meiryo UI" pitchFamily="50" charset="-128"/>
                <a:cs typeface="Meiryo UI" pitchFamily="50" charset="-128"/>
              </a:rPr>
              <a:t>反映</a:t>
            </a:r>
            <a:r>
              <a:rPr lang="en-US" altLang="ja-JP" sz="1200" dirty="0" smtClean="0">
                <a:solidFill>
                  <a:schemeClr val="tx1"/>
                </a:solidFill>
                <a:latin typeface="Meiryo UI" pitchFamily="50" charset="-128"/>
                <a:ea typeface="Meiryo UI" pitchFamily="50" charset="-128"/>
                <a:cs typeface="Meiryo UI" pitchFamily="50" charset="-128"/>
              </a:rPr>
              <a:t>)</a:t>
            </a:r>
            <a:endParaRPr lang="ja-JP" altLang="en-US" sz="1200" dirty="0">
              <a:solidFill>
                <a:schemeClr val="tx1"/>
              </a:solidFill>
              <a:latin typeface="Meiryo UI" pitchFamily="50" charset="-128"/>
              <a:ea typeface="Meiryo UI" pitchFamily="50" charset="-128"/>
              <a:cs typeface="Meiryo UI" pitchFamily="50" charset="-128"/>
            </a:endParaRPr>
          </a:p>
          <a:p>
            <a:pPr>
              <a:defRPr/>
            </a:pPr>
            <a:endParaRPr lang="en-US" altLang="ja-JP" sz="1200" dirty="0" smtClean="0">
              <a:solidFill>
                <a:schemeClr val="tx1"/>
              </a:solidFill>
              <a:latin typeface="Meiryo UI" pitchFamily="50" charset="-128"/>
              <a:ea typeface="Meiryo UI" pitchFamily="50" charset="-128"/>
              <a:cs typeface="Meiryo UI" pitchFamily="50" charset="-128"/>
            </a:endParaRPr>
          </a:p>
          <a:p>
            <a:pPr>
              <a:defRPr/>
            </a:pPr>
            <a:r>
              <a:rPr lang="ja-JP" altLang="en-US" sz="1200" dirty="0" smtClean="0">
                <a:solidFill>
                  <a:schemeClr val="tx1"/>
                </a:solidFill>
                <a:latin typeface="Meiryo UI" pitchFamily="50" charset="-128"/>
                <a:ea typeface="Meiryo UI" pitchFamily="50" charset="-128"/>
                <a:cs typeface="Meiryo UI" pitchFamily="50" charset="-128"/>
              </a:rPr>
              <a:t>　</a:t>
            </a:r>
            <a:endParaRPr lang="en-US" altLang="ja-JP" sz="1200" dirty="0" smtClean="0">
              <a:solidFill>
                <a:schemeClr val="tx1"/>
              </a:solidFill>
              <a:latin typeface="Meiryo UI" pitchFamily="50" charset="-128"/>
              <a:ea typeface="Meiryo UI" pitchFamily="50" charset="-128"/>
              <a:cs typeface="Meiryo UI"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630444817"/>
              </p:ext>
            </p:extLst>
          </p:nvPr>
        </p:nvGraphicFramePr>
        <p:xfrm>
          <a:off x="1424608" y="3422025"/>
          <a:ext cx="5006181" cy="1257300"/>
        </p:xfrm>
        <a:graphic>
          <a:graphicData uri="http://schemas.openxmlformats.org/drawingml/2006/table">
            <a:tbl>
              <a:tblPr firstRow="1" bandRow="1">
                <a:tableStyleId>{93296810-A885-4BE3-A3E7-6D5BEEA58F35}</a:tableStyleId>
              </a:tblPr>
              <a:tblGrid>
                <a:gridCol w="1769069">
                  <a:extLst>
                    <a:ext uri="{9D8B030D-6E8A-4147-A177-3AD203B41FA5}">
                      <a16:colId xmlns:a16="http://schemas.microsoft.com/office/drawing/2014/main" val="20000"/>
                    </a:ext>
                  </a:extLst>
                </a:gridCol>
                <a:gridCol w="809278">
                  <a:extLst>
                    <a:ext uri="{9D8B030D-6E8A-4147-A177-3AD203B41FA5}">
                      <a16:colId xmlns:a16="http://schemas.microsoft.com/office/drawing/2014/main" val="3551460909"/>
                    </a:ext>
                  </a:extLst>
                </a:gridCol>
                <a:gridCol w="809278">
                  <a:extLst>
                    <a:ext uri="{9D8B030D-6E8A-4147-A177-3AD203B41FA5}">
                      <a16:colId xmlns:a16="http://schemas.microsoft.com/office/drawing/2014/main" val="3283512936"/>
                    </a:ext>
                  </a:extLst>
                </a:gridCol>
                <a:gridCol w="809278">
                  <a:extLst>
                    <a:ext uri="{9D8B030D-6E8A-4147-A177-3AD203B41FA5}">
                      <a16:colId xmlns:a16="http://schemas.microsoft.com/office/drawing/2014/main" val="20002"/>
                    </a:ext>
                  </a:extLst>
                </a:gridCol>
                <a:gridCol w="809278">
                  <a:extLst>
                    <a:ext uri="{9D8B030D-6E8A-4147-A177-3AD203B41FA5}">
                      <a16:colId xmlns:a16="http://schemas.microsoft.com/office/drawing/2014/main" val="20003"/>
                    </a:ext>
                  </a:extLst>
                </a:gridCol>
              </a:tblGrid>
              <a:tr h="223827">
                <a:tc>
                  <a:txBody>
                    <a:bodyPr/>
                    <a:lstStyle/>
                    <a:p>
                      <a:pPr algn="ctr"/>
                      <a:endParaRPr kumimoji="1" lang="ja-JP" altLang="en-US" sz="1050" b="0" dirty="0">
                        <a:latin typeface="Meiryo UI" pitchFamily="50" charset="-128"/>
                        <a:ea typeface="Meiryo UI" pitchFamily="50" charset="-128"/>
                        <a:cs typeface="Meiryo UI"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050" b="0" u="none" baseline="0" dirty="0" smtClean="0">
                          <a:latin typeface="Meiryo UI" pitchFamily="50" charset="-128"/>
                          <a:ea typeface="Meiryo UI" pitchFamily="50" charset="-128"/>
                          <a:cs typeface="Meiryo UI" pitchFamily="50" charset="-128"/>
                        </a:rPr>
                        <a:t>R3</a:t>
                      </a:r>
                      <a:r>
                        <a:rPr kumimoji="1" lang="ja-JP" altLang="en-US" sz="1050" b="0" u="none" baseline="0" dirty="0" smtClean="0">
                          <a:latin typeface="Meiryo UI" pitchFamily="50" charset="-128"/>
                          <a:ea typeface="Meiryo UI" pitchFamily="50" charset="-128"/>
                          <a:cs typeface="Meiryo UI" pitchFamily="50" charset="-128"/>
                        </a:rPr>
                        <a:t>年度</a:t>
                      </a:r>
                      <a:endParaRPr kumimoji="1" lang="ja-JP" altLang="en-US" sz="1050" b="0" u="none" baseline="0" dirty="0">
                        <a:latin typeface="Meiryo UI" pitchFamily="50" charset="-128"/>
                        <a:ea typeface="Meiryo UI" pitchFamily="50" charset="-128"/>
                        <a:cs typeface="Meiryo UI"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050" b="0" u="none" baseline="0" dirty="0" smtClean="0">
                          <a:latin typeface="Meiryo UI" pitchFamily="50" charset="-128"/>
                          <a:ea typeface="Meiryo UI" pitchFamily="50" charset="-128"/>
                          <a:cs typeface="Meiryo UI" pitchFamily="50" charset="-128"/>
                        </a:rPr>
                        <a:t>R4</a:t>
                      </a:r>
                      <a:r>
                        <a:rPr kumimoji="1" lang="ja-JP" altLang="en-US" sz="1050" b="0" u="none" baseline="0" dirty="0" smtClean="0">
                          <a:latin typeface="Meiryo UI" pitchFamily="50" charset="-128"/>
                          <a:ea typeface="Meiryo UI" pitchFamily="50" charset="-128"/>
                          <a:cs typeface="Meiryo UI" pitchFamily="50" charset="-128"/>
                        </a:rPr>
                        <a:t>年度</a:t>
                      </a:r>
                      <a:endParaRPr kumimoji="1" lang="ja-JP" altLang="en-US" sz="1050" b="0" u="none" baseline="0" dirty="0">
                        <a:latin typeface="Meiryo UI" pitchFamily="50" charset="-128"/>
                        <a:ea typeface="Meiryo UI" pitchFamily="50" charset="-128"/>
                        <a:cs typeface="Meiryo UI"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u="none" baseline="0" dirty="0" smtClean="0">
                          <a:latin typeface="Meiryo UI" pitchFamily="50" charset="-128"/>
                          <a:ea typeface="Meiryo UI" pitchFamily="50" charset="-128"/>
                          <a:cs typeface="Meiryo UI" pitchFamily="50" charset="-128"/>
                        </a:rPr>
                        <a:t>R5</a:t>
                      </a:r>
                      <a:r>
                        <a:rPr kumimoji="1" lang="ja-JP" altLang="en-US" sz="1050" b="0" u="none" baseline="0" dirty="0" smtClean="0">
                          <a:latin typeface="Meiryo UI" pitchFamily="50" charset="-128"/>
                          <a:ea typeface="Meiryo UI" pitchFamily="50" charset="-128"/>
                          <a:cs typeface="Meiryo UI" pitchFamily="50" charset="-128"/>
                        </a:rPr>
                        <a:t>年度</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u="none" baseline="0" dirty="0" smtClean="0">
                          <a:latin typeface="Meiryo UI" pitchFamily="50" charset="-128"/>
                          <a:ea typeface="Meiryo UI" pitchFamily="50" charset="-128"/>
                          <a:cs typeface="Meiryo UI" pitchFamily="50" charset="-128"/>
                        </a:rPr>
                        <a:t>R6</a:t>
                      </a:r>
                      <a:r>
                        <a:rPr kumimoji="1" lang="ja-JP" altLang="en-US" sz="1050" b="0" u="none" baseline="0" dirty="0" smtClean="0">
                          <a:latin typeface="Meiryo UI" pitchFamily="50" charset="-128"/>
                          <a:ea typeface="Meiryo UI" pitchFamily="50" charset="-128"/>
                          <a:cs typeface="Meiryo UI" pitchFamily="50" charset="-128"/>
                        </a:rPr>
                        <a:t>年度</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23827">
                <a:tc>
                  <a:txBody>
                    <a:bodyPr/>
                    <a:lstStyle/>
                    <a:p>
                      <a:pPr algn="ctr"/>
                      <a:r>
                        <a:rPr kumimoji="1" lang="ja-JP" altLang="en-US" sz="1050" dirty="0" smtClean="0">
                          <a:latin typeface="Meiryo UI" pitchFamily="50" charset="-128"/>
                          <a:ea typeface="Meiryo UI" pitchFamily="50" charset="-128"/>
                          <a:cs typeface="Meiryo UI" pitchFamily="50" charset="-128"/>
                        </a:rPr>
                        <a:t>改革効果額（未反映分）</a:t>
                      </a:r>
                      <a:endParaRPr kumimoji="1" lang="ja-JP" altLang="en-US" sz="1050" dirty="0">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baseline="0" dirty="0" smtClean="0">
                          <a:solidFill>
                            <a:schemeClr val="tx1"/>
                          </a:solidFill>
                          <a:latin typeface="Meiryo UI" pitchFamily="50" charset="-128"/>
                          <a:ea typeface="Meiryo UI" pitchFamily="50" charset="-128"/>
                          <a:cs typeface="Meiryo UI" pitchFamily="50" charset="-128"/>
                        </a:rPr>
                        <a:t>16</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baseline="0" dirty="0" smtClean="0">
                          <a:solidFill>
                            <a:schemeClr val="tx1"/>
                          </a:solidFill>
                          <a:latin typeface="Meiryo UI" pitchFamily="50" charset="-128"/>
                          <a:ea typeface="Meiryo UI" pitchFamily="50" charset="-128"/>
                          <a:cs typeface="Meiryo UI" pitchFamily="50" charset="-128"/>
                        </a:rPr>
                        <a:t>27</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baseline="0" dirty="0" smtClean="0">
                          <a:solidFill>
                            <a:schemeClr val="tx1"/>
                          </a:solidFill>
                          <a:latin typeface="Meiryo UI" pitchFamily="50" charset="-128"/>
                          <a:ea typeface="Meiryo UI" pitchFamily="50" charset="-128"/>
                          <a:cs typeface="Meiryo UI" pitchFamily="50" charset="-128"/>
                        </a:rPr>
                        <a:t>43</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baseline="0" dirty="0" smtClean="0">
                          <a:solidFill>
                            <a:schemeClr val="tx1"/>
                          </a:solidFill>
                          <a:latin typeface="Meiryo UI" pitchFamily="50" charset="-128"/>
                          <a:ea typeface="Meiryo UI" pitchFamily="50" charset="-128"/>
                          <a:cs typeface="Meiryo UI" pitchFamily="50" charset="-128"/>
                        </a:rPr>
                        <a:t>50</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223827">
                <a:tc>
                  <a:txBody>
                    <a:bodyPr/>
                    <a:lstStyle/>
                    <a:p>
                      <a:pPr algn="ctr"/>
                      <a:r>
                        <a:rPr kumimoji="1" lang="ja-JP" altLang="en-US" sz="1050" dirty="0" smtClean="0">
                          <a:latin typeface="Meiryo UI" pitchFamily="50" charset="-128"/>
                          <a:ea typeface="Meiryo UI" pitchFamily="50" charset="-128"/>
                          <a:cs typeface="Meiryo UI" pitchFamily="50" charset="-128"/>
                        </a:rPr>
                        <a:t>組織体制の影響額</a:t>
                      </a:r>
                      <a:endParaRPr kumimoji="1" lang="ja-JP" altLang="en-US" sz="1050" dirty="0">
                        <a:latin typeface="Meiryo UI" pitchFamily="50" charset="-128"/>
                        <a:ea typeface="Meiryo UI" pitchFamily="50" charset="-128"/>
                        <a:cs typeface="Meiryo UI"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itchFamily="50" charset="-128"/>
                          <a:ea typeface="Meiryo UI" pitchFamily="50" charset="-128"/>
                          <a:cs typeface="Meiryo UI" pitchFamily="50" charset="-128"/>
                        </a:rPr>
                        <a:t>-</a:t>
                      </a:r>
                      <a:endParaRPr kumimoji="1" lang="ja-JP" altLang="en-US" sz="1000" u="none" dirty="0" smtClean="0">
                        <a:solidFill>
                          <a:schemeClr val="tx1"/>
                        </a:solidFill>
                        <a:latin typeface="Meiryo UI" pitchFamily="50" charset="-128"/>
                        <a:ea typeface="Meiryo UI" pitchFamily="50" charset="-128"/>
                        <a:cs typeface="Meiryo UI" pitchFamily="50" charset="-128"/>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3</a:t>
                      </a:r>
                      <a:endParaRPr kumimoji="1" lang="ja-JP" altLang="en-US" sz="1000" u="none" baseline="0" dirty="0" smtClean="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6</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9</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extLst>
                  <a:ext uri="{0D108BD9-81ED-4DB2-BD59-A6C34878D82A}">
                    <a16:rowId xmlns:a16="http://schemas.microsoft.com/office/drawing/2014/main" val="10002"/>
                  </a:ext>
                </a:extLst>
              </a:tr>
              <a:tr h="223827">
                <a:tc>
                  <a:txBody>
                    <a:bodyPr/>
                    <a:lstStyle/>
                    <a:p>
                      <a:pPr algn="ctr"/>
                      <a:r>
                        <a:rPr kumimoji="1" lang="ja-JP" altLang="en-US" sz="1050" dirty="0" smtClean="0">
                          <a:latin typeface="Meiryo UI" pitchFamily="50" charset="-128"/>
                          <a:ea typeface="Meiryo UI" pitchFamily="50" charset="-128"/>
                          <a:cs typeface="Meiryo UI" pitchFamily="50" charset="-128"/>
                        </a:rPr>
                        <a:t>設置コスト</a:t>
                      </a:r>
                      <a:endParaRPr kumimoji="1" lang="ja-JP" altLang="en-US" sz="1050" dirty="0">
                        <a:latin typeface="Meiryo UI" pitchFamily="50" charset="-128"/>
                        <a:ea typeface="Meiryo UI" pitchFamily="50" charset="-128"/>
                        <a:cs typeface="Meiryo UI" pitchFamily="50" charset="-128"/>
                      </a:endParaRPr>
                    </a:p>
                  </a:txBody>
                  <a:tcPr/>
                </a:tc>
                <a:tc>
                  <a:txBody>
                    <a:bodyPr/>
                    <a:lstStyle/>
                    <a:p>
                      <a:pPr algn="ctr"/>
                      <a:r>
                        <a:rPr kumimoji="1" lang="en-US" altLang="ja-JP" sz="1000" u="none" dirty="0" smtClean="0">
                          <a:solidFill>
                            <a:schemeClr val="tx1"/>
                          </a:solidFill>
                          <a:latin typeface="Meiryo UI" pitchFamily="50" charset="-128"/>
                          <a:ea typeface="Meiryo UI" pitchFamily="50" charset="-128"/>
                          <a:cs typeface="Meiryo UI" pitchFamily="50" charset="-128"/>
                        </a:rPr>
                        <a:t>-</a:t>
                      </a:r>
                      <a:endParaRPr kumimoji="1" lang="ja-JP" altLang="en-US" sz="1000" u="none"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39</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78</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42</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extLst>
                  <a:ext uri="{0D108BD9-81ED-4DB2-BD59-A6C34878D82A}">
                    <a16:rowId xmlns:a16="http://schemas.microsoft.com/office/drawing/2014/main" val="10003"/>
                  </a:ext>
                </a:extLst>
              </a:tr>
              <a:tr h="223827">
                <a:tc>
                  <a:txBody>
                    <a:bodyPr/>
                    <a:lstStyle/>
                    <a:p>
                      <a:pPr algn="ctr"/>
                      <a:r>
                        <a:rPr kumimoji="1" lang="ja-JP" altLang="en-US" sz="1050" b="1" dirty="0" smtClean="0">
                          <a:latin typeface="Meiryo UI" pitchFamily="50" charset="-128"/>
                          <a:ea typeface="Meiryo UI" pitchFamily="50" charset="-128"/>
                          <a:cs typeface="Meiryo UI" pitchFamily="50" charset="-128"/>
                        </a:rPr>
                        <a:t>合計</a:t>
                      </a:r>
                      <a:endParaRPr kumimoji="1" lang="ja-JP" altLang="en-US" sz="1050" b="1" dirty="0">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en-US" altLang="ja-JP" sz="1000" b="1" u="none" baseline="0" dirty="0" smtClean="0">
                          <a:solidFill>
                            <a:schemeClr val="tx1"/>
                          </a:solidFill>
                          <a:latin typeface="Meiryo UI" pitchFamily="50" charset="-128"/>
                          <a:ea typeface="Meiryo UI" pitchFamily="50" charset="-128"/>
                          <a:cs typeface="Meiryo UI" pitchFamily="50" charset="-128"/>
                        </a:rPr>
                        <a:t>16</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ja-JP" altLang="en-US" sz="1000" b="1" u="none" baseline="0" dirty="0" smtClean="0">
                          <a:solidFill>
                            <a:schemeClr val="tx1"/>
                          </a:solidFill>
                          <a:latin typeface="Meiryo UI" pitchFamily="50" charset="-128"/>
                          <a:ea typeface="Meiryo UI" pitchFamily="50" charset="-128"/>
                          <a:cs typeface="Meiryo UI" pitchFamily="50" charset="-128"/>
                        </a:rPr>
                        <a:t>▲</a:t>
                      </a:r>
                      <a:r>
                        <a:rPr kumimoji="1" lang="en-US" altLang="ja-JP" sz="1000" b="1" u="none" baseline="0" dirty="0" smtClean="0">
                          <a:solidFill>
                            <a:schemeClr val="tx1"/>
                          </a:solidFill>
                          <a:latin typeface="Meiryo UI" pitchFamily="50" charset="-128"/>
                          <a:ea typeface="Meiryo UI" pitchFamily="50" charset="-128"/>
                          <a:cs typeface="Meiryo UI" pitchFamily="50" charset="-128"/>
                        </a:rPr>
                        <a:t>15</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ja-JP" altLang="en-US" sz="1000" b="1" u="none" baseline="0" dirty="0" smtClean="0">
                          <a:solidFill>
                            <a:schemeClr val="tx1"/>
                          </a:solidFill>
                          <a:latin typeface="Meiryo UI" pitchFamily="50" charset="-128"/>
                          <a:ea typeface="Meiryo UI" pitchFamily="50" charset="-128"/>
                          <a:cs typeface="Meiryo UI" pitchFamily="50" charset="-128"/>
                        </a:rPr>
                        <a:t>▲</a:t>
                      </a:r>
                      <a:r>
                        <a:rPr kumimoji="1" lang="en-US" altLang="ja-JP" sz="1000" b="1" u="none" baseline="0" dirty="0" smtClean="0">
                          <a:solidFill>
                            <a:schemeClr val="tx1"/>
                          </a:solidFill>
                          <a:latin typeface="Meiryo UI" pitchFamily="50" charset="-128"/>
                          <a:ea typeface="Meiryo UI" pitchFamily="50" charset="-128"/>
                          <a:cs typeface="Meiryo UI" pitchFamily="50" charset="-128"/>
                        </a:rPr>
                        <a:t>41</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ja-JP" altLang="en-US" sz="1000" b="1" u="none" baseline="0" dirty="0" smtClean="0">
                          <a:solidFill>
                            <a:schemeClr val="tx1"/>
                          </a:solidFill>
                          <a:latin typeface="Meiryo UI" pitchFamily="50" charset="-128"/>
                          <a:ea typeface="Meiryo UI" pitchFamily="50" charset="-128"/>
                          <a:cs typeface="Meiryo UI" pitchFamily="50" charset="-128"/>
                        </a:rPr>
                        <a:t>▲</a:t>
                      </a:r>
                      <a:r>
                        <a:rPr kumimoji="1" lang="en-US" altLang="ja-JP" sz="1000" b="1" u="none" baseline="0" dirty="0" smtClean="0">
                          <a:solidFill>
                            <a:schemeClr val="tx1"/>
                          </a:solidFill>
                          <a:latin typeface="Meiryo UI" pitchFamily="50" charset="-128"/>
                          <a:ea typeface="Meiryo UI" pitchFamily="50" charset="-128"/>
                          <a:cs typeface="Meiryo UI" pitchFamily="50" charset="-128"/>
                        </a:rPr>
                        <a:t>2</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
        <p:nvSpPr>
          <p:cNvPr id="4" name="テキスト ボックス 3"/>
          <p:cNvSpPr txBox="1"/>
          <p:nvPr/>
        </p:nvSpPr>
        <p:spPr>
          <a:xfrm>
            <a:off x="1356368" y="4679325"/>
            <a:ext cx="6192688"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円滑な特別区設置のため、段階的に職員採用、</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システム改修等を実施することとして推計</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136575" y="6423719"/>
            <a:ext cx="8446721" cy="461665"/>
          </a:xfrm>
          <a:prstGeom prst="rect">
            <a:avLst/>
          </a:prstGeom>
          <a:noFill/>
        </p:spPr>
        <p:txBody>
          <a:bodyPr wrap="square" rtlCol="0">
            <a:spAutoFit/>
          </a:bodyPr>
          <a:lstStyle/>
          <a:p>
            <a:pPr marL="0" lvl="2">
              <a:defRPr/>
            </a:pP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itchFamily="50" charset="-128"/>
                <a:ea typeface="Meiryo UI" pitchFamily="50" charset="-128"/>
                <a:cs typeface="Meiryo UI" pitchFamily="50" charset="-128"/>
              </a:rPr>
              <a:t>　（参考）主な保有資産　 処分</a:t>
            </a:r>
            <a:r>
              <a:rPr lang="ja-JP" altLang="en-US" sz="800" dirty="0">
                <a:latin typeface="Meiryo UI" pitchFamily="50" charset="-128"/>
                <a:ea typeface="Meiryo UI" pitchFamily="50" charset="-128"/>
                <a:cs typeface="Meiryo UI" pitchFamily="50" charset="-128"/>
              </a:rPr>
              <a:t>検討地：約</a:t>
            </a:r>
            <a:r>
              <a:rPr lang="en-US" altLang="ja-JP" sz="800" dirty="0">
                <a:latin typeface="Meiryo UI" pitchFamily="50" charset="-128"/>
                <a:ea typeface="Meiryo UI" pitchFamily="50" charset="-128"/>
                <a:cs typeface="Meiryo UI" pitchFamily="50" charset="-128"/>
              </a:rPr>
              <a:t>928</a:t>
            </a:r>
            <a:r>
              <a:rPr lang="ja-JP" altLang="en-US" sz="800" dirty="0">
                <a:latin typeface="Meiryo UI" pitchFamily="50" charset="-128"/>
                <a:ea typeface="Meiryo UI" pitchFamily="50" charset="-128"/>
                <a:cs typeface="Meiryo UI" pitchFamily="50" charset="-128"/>
              </a:rPr>
              <a:t>億</a:t>
            </a:r>
            <a:r>
              <a:rPr lang="ja-JP" altLang="en-US" sz="800" dirty="0" smtClean="0">
                <a:latin typeface="Meiryo UI" pitchFamily="50" charset="-128"/>
                <a:ea typeface="Meiryo UI" pitchFamily="50" charset="-128"/>
                <a:cs typeface="Meiryo UI" pitchFamily="50" charset="-128"/>
              </a:rPr>
              <a:t>円「大阪市未利用地活用方針一覧（</a:t>
            </a:r>
            <a:r>
              <a:rPr lang="en-US" altLang="ja-JP" sz="800" dirty="0" smtClean="0">
                <a:latin typeface="Meiryo UI" pitchFamily="50" charset="-128"/>
                <a:ea typeface="Meiryo UI" pitchFamily="50" charset="-128"/>
                <a:cs typeface="Meiryo UI" pitchFamily="50" charset="-128"/>
              </a:rPr>
              <a:t>H29</a:t>
            </a:r>
            <a:r>
              <a:rPr lang="ja-JP" altLang="en-US" sz="800" dirty="0" smtClean="0">
                <a:latin typeface="Meiryo UI" pitchFamily="50" charset="-128"/>
                <a:ea typeface="Meiryo UI" pitchFamily="50" charset="-128"/>
                <a:cs typeface="Meiryo UI" pitchFamily="50" charset="-128"/>
              </a:rPr>
              <a:t>年</a:t>
            </a:r>
            <a:r>
              <a:rPr lang="en-US" altLang="ja-JP" sz="800" dirty="0" smtClean="0">
                <a:latin typeface="Meiryo UI" pitchFamily="50" charset="-128"/>
                <a:ea typeface="Meiryo UI" pitchFamily="50" charset="-128"/>
                <a:cs typeface="Meiryo UI" pitchFamily="50" charset="-128"/>
              </a:rPr>
              <a:t>6</a:t>
            </a:r>
            <a:r>
              <a:rPr lang="ja-JP" altLang="en-US" sz="800" dirty="0" smtClean="0">
                <a:latin typeface="Meiryo UI" pitchFamily="50" charset="-128"/>
                <a:ea typeface="Meiryo UI" pitchFamily="50" charset="-128"/>
                <a:cs typeface="Meiryo UI" pitchFamily="50" charset="-128"/>
              </a:rPr>
              <a:t>月</a:t>
            </a:r>
            <a:r>
              <a:rPr lang="en-US" altLang="ja-JP" sz="800" dirty="0" smtClean="0">
                <a:latin typeface="Meiryo UI" pitchFamily="50" charset="-128"/>
                <a:ea typeface="Meiryo UI" pitchFamily="50" charset="-128"/>
                <a:cs typeface="Meiryo UI" pitchFamily="50" charset="-128"/>
              </a:rPr>
              <a:t>30</a:t>
            </a:r>
            <a:r>
              <a:rPr lang="ja-JP" altLang="en-US" sz="800" dirty="0" smtClean="0">
                <a:latin typeface="Meiryo UI" pitchFamily="50" charset="-128"/>
                <a:ea typeface="Meiryo UI" pitchFamily="50" charset="-128"/>
                <a:cs typeface="Meiryo UI" pitchFamily="50" charset="-128"/>
              </a:rPr>
              <a:t>日現在）」</a:t>
            </a:r>
            <a:r>
              <a:rPr lang="en-US" altLang="ja-JP" sz="800" dirty="0" smtClean="0">
                <a:latin typeface="Meiryo UI" pitchFamily="50" charset="-128"/>
                <a:ea typeface="Meiryo UI" pitchFamily="50" charset="-128"/>
                <a:cs typeface="Meiryo UI" pitchFamily="50" charset="-128"/>
              </a:rPr>
              <a:t/>
            </a:r>
            <a:br>
              <a:rPr lang="en-US" altLang="ja-JP" sz="800" dirty="0" smtClean="0">
                <a:latin typeface="Meiryo UI" pitchFamily="50" charset="-128"/>
                <a:ea typeface="Meiryo UI" pitchFamily="50" charset="-128"/>
                <a:cs typeface="Meiryo UI" pitchFamily="50" charset="-128"/>
              </a:rPr>
            </a:br>
            <a:r>
              <a:rPr lang="ja-JP" altLang="en-US" sz="800" dirty="0" smtClean="0">
                <a:latin typeface="Meiryo UI" pitchFamily="50" charset="-128"/>
                <a:ea typeface="Meiryo UI" pitchFamily="50" charset="-128"/>
                <a:cs typeface="Meiryo UI" pitchFamily="50" charset="-128"/>
              </a:rPr>
              <a:t>　　　　　　　　 　　　　　　　　　  出資財産等：（例）関西電力</a:t>
            </a:r>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株</a:t>
            </a:r>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株式：</a:t>
            </a:r>
            <a:r>
              <a:rPr lang="en-US" altLang="ja-JP" sz="800" dirty="0" smtClean="0">
                <a:latin typeface="Meiryo UI" pitchFamily="50" charset="-128"/>
                <a:ea typeface="Meiryo UI" pitchFamily="50" charset="-128"/>
                <a:cs typeface="Meiryo UI" pitchFamily="50" charset="-128"/>
              </a:rPr>
              <a:t>68,286,880</a:t>
            </a:r>
            <a:r>
              <a:rPr lang="ja-JP" altLang="en-US" sz="800" dirty="0" smtClean="0">
                <a:latin typeface="Meiryo UI" pitchFamily="50" charset="-128"/>
                <a:ea typeface="Meiryo UI" pitchFamily="50" charset="-128"/>
                <a:cs typeface="Meiryo UI" pitchFamily="50" charset="-128"/>
              </a:rPr>
              <a:t>株・簿価 約</a:t>
            </a:r>
            <a:r>
              <a:rPr lang="en-US" altLang="ja-JP" sz="800" dirty="0" smtClean="0">
                <a:latin typeface="Meiryo UI" pitchFamily="50" charset="-128"/>
                <a:ea typeface="Meiryo UI" pitchFamily="50" charset="-128"/>
                <a:cs typeface="Meiryo UI" pitchFamily="50" charset="-128"/>
              </a:rPr>
              <a:t>341</a:t>
            </a:r>
            <a:r>
              <a:rPr lang="ja-JP" altLang="en-US" sz="800" dirty="0" smtClean="0">
                <a:latin typeface="Meiryo UI" pitchFamily="50" charset="-128"/>
                <a:ea typeface="Meiryo UI" pitchFamily="50" charset="-128"/>
                <a:cs typeface="Meiryo UI" pitchFamily="50" charset="-128"/>
              </a:rPr>
              <a:t>億円（</a:t>
            </a:r>
            <a:r>
              <a:rPr lang="en-US" altLang="ja-JP" sz="800" dirty="0" smtClean="0">
                <a:latin typeface="Meiryo UI" pitchFamily="50" charset="-128"/>
                <a:ea typeface="Meiryo UI" pitchFamily="50" charset="-128"/>
                <a:cs typeface="Meiryo UI" pitchFamily="50" charset="-128"/>
              </a:rPr>
              <a:t>R2</a:t>
            </a:r>
            <a:r>
              <a:rPr lang="ja-JP" altLang="en-US" sz="800" dirty="0" smtClean="0">
                <a:latin typeface="Meiryo UI" pitchFamily="50" charset="-128"/>
                <a:ea typeface="Meiryo UI" pitchFamily="50" charset="-128"/>
                <a:cs typeface="Meiryo UI" pitchFamily="50" charset="-128"/>
              </a:rPr>
              <a:t>年</a:t>
            </a:r>
            <a:r>
              <a:rPr lang="en-US" altLang="ja-JP" sz="800" dirty="0" smtClean="0">
                <a:latin typeface="Meiryo UI" pitchFamily="50" charset="-128"/>
                <a:ea typeface="Meiryo UI" pitchFamily="50" charset="-128"/>
                <a:cs typeface="Meiryo UI" pitchFamily="50" charset="-128"/>
              </a:rPr>
              <a:t>3</a:t>
            </a:r>
            <a:r>
              <a:rPr lang="ja-JP" altLang="en-US" sz="800" dirty="0" smtClean="0">
                <a:latin typeface="Meiryo UI" pitchFamily="50" charset="-128"/>
                <a:ea typeface="Meiryo UI" pitchFamily="50" charset="-128"/>
                <a:cs typeface="Meiryo UI" pitchFamily="50" charset="-128"/>
              </a:rPr>
              <a:t>月</a:t>
            </a:r>
            <a:r>
              <a:rPr lang="en-US" altLang="ja-JP" sz="800" dirty="0" smtClean="0">
                <a:latin typeface="Meiryo UI" pitchFamily="50" charset="-128"/>
                <a:ea typeface="Meiryo UI" pitchFamily="50" charset="-128"/>
                <a:cs typeface="Meiryo UI" pitchFamily="50" charset="-128"/>
              </a:rPr>
              <a:t>31</a:t>
            </a:r>
            <a:r>
              <a:rPr lang="ja-JP" altLang="en-US" sz="800" dirty="0" smtClean="0">
                <a:latin typeface="Meiryo UI" pitchFamily="50" charset="-128"/>
                <a:ea typeface="Meiryo UI" pitchFamily="50" charset="-128"/>
                <a:cs typeface="Meiryo UI" pitchFamily="50" charset="-128"/>
              </a:rPr>
              <a:t>日終値換算</a:t>
            </a:r>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約</a:t>
            </a:r>
            <a:r>
              <a:rPr lang="en-US" altLang="ja-JP" sz="800" dirty="0" smtClean="0">
                <a:latin typeface="Meiryo UI" pitchFamily="50" charset="-128"/>
                <a:ea typeface="Meiryo UI" pitchFamily="50" charset="-128"/>
                <a:cs typeface="Meiryo UI" pitchFamily="50" charset="-128"/>
              </a:rPr>
              <a:t>822</a:t>
            </a:r>
            <a:r>
              <a:rPr lang="ja-JP" altLang="en-US" sz="800" dirty="0" smtClean="0">
                <a:latin typeface="Meiryo UI" pitchFamily="50" charset="-128"/>
                <a:ea typeface="Meiryo UI" pitchFamily="50" charset="-128"/>
                <a:cs typeface="Meiryo UI" pitchFamily="50" charset="-128"/>
              </a:rPr>
              <a:t>億円）</a:t>
            </a:r>
            <a:endParaRPr lang="en-US" altLang="ja-JP" sz="800" dirty="0">
              <a:latin typeface="Meiryo UI" pitchFamily="50" charset="-128"/>
              <a:ea typeface="Meiryo UI" pitchFamily="50" charset="-128"/>
              <a:cs typeface="Meiryo UI" pitchFamily="50" charset="-128"/>
            </a:endParaRPr>
          </a:p>
          <a:p>
            <a:pPr marL="0" lvl="2">
              <a:defRPr/>
            </a:pPr>
            <a:r>
              <a:rPr lang="ja-JP" altLang="en-US" sz="800" smtClean="0">
                <a:latin typeface="Meiryo UI" pitchFamily="50" charset="-128"/>
                <a:ea typeface="Meiryo UI" pitchFamily="50" charset="-128"/>
                <a:cs typeface="Meiryo UI" pitchFamily="50" charset="-128"/>
              </a:rPr>
              <a:t>　　　　　　　　　　　　　　　　　　　　　　　　　　　 （</a:t>
            </a:r>
            <a:r>
              <a:rPr lang="ja-JP" altLang="en-US" sz="800" dirty="0" smtClean="0">
                <a:latin typeface="Meiryo UI" pitchFamily="50" charset="-128"/>
                <a:ea typeface="Meiryo UI" pitchFamily="50" charset="-128"/>
                <a:cs typeface="Meiryo UI" pitchFamily="50" charset="-128"/>
              </a:rPr>
              <a:t>注）この記載は売却方針を表すものではない</a:t>
            </a:r>
            <a:endParaRPr lang="en-US" altLang="ja-JP" sz="800" dirty="0">
              <a:latin typeface="Meiryo UI" pitchFamily="50" charset="-128"/>
              <a:ea typeface="Meiryo UI" pitchFamily="50" charset="-128"/>
              <a:cs typeface="Meiryo UI" pitchFamily="50" charset="-128"/>
            </a:endParaRPr>
          </a:p>
        </p:txBody>
      </p:sp>
      <p:sp>
        <p:nvSpPr>
          <p:cNvPr id="11" name="正方形/長方形 10"/>
          <p:cNvSpPr/>
          <p:nvPr/>
        </p:nvSpPr>
        <p:spPr>
          <a:xfrm>
            <a:off x="5745088" y="3230191"/>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５</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512849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11599</Words>
  <PresentationFormat>A4 210 x 297 mm</PresentationFormat>
  <Paragraphs>2907</Paragraphs>
  <Slides>41</Slides>
  <Notes>18</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41</vt:i4>
      </vt:variant>
    </vt:vector>
  </HeadingPairs>
  <TitlesOfParts>
    <vt:vector size="53" baseType="lpstr">
      <vt:lpstr>HGP創英角ｺﾞｼｯｸUB</vt:lpstr>
      <vt:lpstr>HGS創英角ｺﾞｼｯｸUB</vt:lpstr>
      <vt:lpstr>Meiryo UI</vt:lpstr>
      <vt:lpstr>ＭＳ Ｐゴシック</vt:lpstr>
      <vt:lpstr>ＭＳ ゴシック</vt:lpstr>
      <vt:lpstr>メイリオ</vt:lpstr>
      <vt:lpstr>Arial</vt:lpstr>
      <vt:lpstr>Calibri</vt:lpstr>
      <vt:lpstr>Times New Roman</vt:lpstr>
      <vt:lpstr>Verdana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　</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dcterms:modified xsi:type="dcterms:W3CDTF">2020-08-11T00:46:54Z</dcterms:modified>
</cp:coreProperties>
</file>