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904" r:id="rId2"/>
    <p:sldId id="894" r:id="rId3"/>
    <p:sldId id="908" r:id="rId4"/>
    <p:sldId id="944" r:id="rId5"/>
    <p:sldId id="897" r:id="rId6"/>
    <p:sldId id="916" r:id="rId7"/>
    <p:sldId id="918" r:id="rId8"/>
    <p:sldId id="919" r:id="rId9"/>
    <p:sldId id="920" r:id="rId10"/>
    <p:sldId id="921" r:id="rId11"/>
    <p:sldId id="922" r:id="rId12"/>
    <p:sldId id="923" r:id="rId13"/>
    <p:sldId id="924" r:id="rId14"/>
    <p:sldId id="925" r:id="rId15"/>
    <p:sldId id="939" r:id="rId16"/>
    <p:sldId id="945" r:id="rId17"/>
    <p:sldId id="928" r:id="rId18"/>
    <p:sldId id="929" r:id="rId19"/>
    <p:sldId id="930" r:id="rId20"/>
    <p:sldId id="940" r:id="rId21"/>
    <p:sldId id="941" r:id="rId22"/>
    <p:sldId id="942" r:id="rId23"/>
    <p:sldId id="943" r:id="rId24"/>
    <p:sldId id="935" r:id="rId25"/>
    <p:sldId id="936" r:id="rId26"/>
    <p:sldId id="937" r:id="rId27"/>
    <p:sldId id="938" r:id="rId2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9274" autoAdjust="0"/>
  </p:normalViewPr>
  <p:slideViewPr>
    <p:cSldViewPr>
      <p:cViewPr varScale="1">
        <p:scale>
          <a:sx n="73" d="100"/>
          <a:sy n="73" d="100"/>
        </p:scale>
        <p:origin x="1104" y="60"/>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2018/12/26</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1397805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7522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2018/12/26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2018/12/26</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ローチャート : 端子 7"/>
          <p:cNvSpPr/>
          <p:nvPr/>
        </p:nvSpPr>
        <p:spPr>
          <a:xfrm>
            <a:off x="-303584" y="2852936"/>
            <a:ext cx="10441160"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組織体制</a:t>
            </a:r>
            <a:endParaRPr lang="en-US" altLang="ja-JP" sz="3600" b="1" dirty="0" smtClean="0">
              <a:solidFill>
                <a:prstClr val="black"/>
              </a:solidFill>
              <a:latin typeface="+mn-ea"/>
            </a:endParaRPr>
          </a:p>
          <a:p>
            <a:pPr lvl="0" algn="ctr">
              <a:lnSpc>
                <a:spcPct val="150000"/>
              </a:lnSpc>
              <a:defRPr/>
            </a:pPr>
            <a:r>
              <a:rPr lang="ja-JP" altLang="en-US" sz="3600" b="1" dirty="0" smtClean="0">
                <a:solidFill>
                  <a:schemeClr val="tx1"/>
                </a:solidFill>
                <a:latin typeface="+mn-ea"/>
              </a:rPr>
              <a:t>（組織機構及び課・事業所別職員数）</a:t>
            </a:r>
            <a:endParaRPr lang="en-US" altLang="ja-JP" sz="3600" b="1" dirty="0" smtClean="0">
              <a:solidFill>
                <a:schemeClr val="tx1"/>
              </a:solidFill>
              <a:latin typeface="+mn-ea"/>
            </a:endParaRPr>
          </a:p>
        </p:txBody>
      </p:sp>
      <p:sp>
        <p:nvSpPr>
          <p:cNvPr id="12" name="正方形/長方形 11"/>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6" name="テキスト ボックス 5"/>
          <p:cNvSpPr txBox="1">
            <a:spLocks noChangeArrowheads="1"/>
          </p:cNvSpPr>
          <p:nvPr/>
        </p:nvSpPr>
        <p:spPr bwMode="auto">
          <a:xfrm>
            <a:off x="0" y="0"/>
            <a:ext cx="5529064"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a:solidFill>
                  <a:srgbClr val="000000"/>
                </a:solidFill>
                <a:latin typeface="Meiryo UI" pitchFamily="50" charset="-128"/>
                <a:ea typeface="Meiryo UI" pitchFamily="50" charset="-128"/>
                <a:cs typeface="Meiryo UI" pitchFamily="50" charset="-128"/>
              </a:rPr>
              <a:t>17</a:t>
            </a:r>
            <a:r>
              <a:rPr lang="ja-JP" altLang="en-US" sz="2000" dirty="0" smtClean="0">
                <a:solidFill>
                  <a:srgbClr val="000000"/>
                </a:solidFill>
                <a:latin typeface="Meiryo UI" pitchFamily="50" charset="-128"/>
                <a:ea typeface="Meiryo UI" pitchFamily="50" charset="-128"/>
                <a:cs typeface="Meiryo UI" pitchFamily="50" charset="-128"/>
              </a:rPr>
              <a:t>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9" name="正方形/長方形 8"/>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料 ２</a:t>
            </a:r>
            <a:endParaRPr kumimoji="1" lang="ja-JP" altLang="en-US" sz="105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3942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Text Box 61"/>
          <p:cNvSpPr txBox="1">
            <a:spLocks noChangeArrowheads="1"/>
          </p:cNvSpPr>
          <p:nvPr/>
        </p:nvSpPr>
        <p:spPr bwMode="auto">
          <a:xfrm>
            <a:off x="5245980" y="161036"/>
            <a:ext cx="972128"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104" name="Text Box 45"/>
          <p:cNvSpPr txBox="1">
            <a:spLocks noChangeArrowheads="1"/>
          </p:cNvSpPr>
          <p:nvPr/>
        </p:nvSpPr>
        <p:spPr bwMode="auto">
          <a:xfrm>
            <a:off x="10696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80376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3080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住宅政策課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336041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区画整理課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363846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計画開発課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400" y="391509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建築指導課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418614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住宅建設課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Text Box 45"/>
          <p:cNvSpPr txBox="1">
            <a:spLocks noChangeArrowheads="1"/>
          </p:cNvSpPr>
          <p:nvPr/>
        </p:nvSpPr>
        <p:spPr bwMode="auto">
          <a:xfrm>
            <a:off x="3101400" y="446022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住宅管理課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Text Box 45"/>
          <p:cNvSpPr txBox="1">
            <a:spLocks noChangeArrowheads="1"/>
          </p:cNvSpPr>
          <p:nvPr/>
        </p:nvSpPr>
        <p:spPr bwMode="auto">
          <a:xfrm>
            <a:off x="3101400" y="47361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公共建築課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Text Box 45"/>
          <p:cNvSpPr txBox="1">
            <a:spLocks noChangeArrowheads="1"/>
          </p:cNvSpPr>
          <p:nvPr/>
        </p:nvSpPr>
        <p:spPr bwMode="auto">
          <a:xfrm>
            <a:off x="3101400" y="536217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45"/>
          <p:cNvSpPr txBox="1">
            <a:spLocks noChangeArrowheads="1"/>
          </p:cNvSpPr>
          <p:nvPr/>
        </p:nvSpPr>
        <p:spPr bwMode="auto">
          <a:xfrm>
            <a:off x="3101400" y="56381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道路河川課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Text Box 45"/>
          <p:cNvSpPr txBox="1">
            <a:spLocks noChangeArrowheads="1"/>
          </p:cNvSpPr>
          <p:nvPr/>
        </p:nvSpPr>
        <p:spPr bwMode="auto">
          <a:xfrm>
            <a:off x="3101400" y="591408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工営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所</a:t>
            </a:r>
          </a:p>
        </p:txBody>
      </p:sp>
      <p:sp>
        <p:nvSpPr>
          <p:cNvPr id="40" name="Text Box 45"/>
          <p:cNvSpPr txBox="1">
            <a:spLocks noChangeArrowheads="1"/>
          </p:cNvSpPr>
          <p:nvPr/>
        </p:nvSpPr>
        <p:spPr bwMode="auto">
          <a:xfrm>
            <a:off x="3101400" y="619315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公園緑化課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Text Box 45"/>
          <p:cNvSpPr txBox="1">
            <a:spLocks noChangeArrowheads="1"/>
          </p:cNvSpPr>
          <p:nvPr/>
        </p:nvSpPr>
        <p:spPr bwMode="auto">
          <a:xfrm>
            <a:off x="3101400" y="647015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公園事務所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Text Box 45"/>
          <p:cNvSpPr txBox="1">
            <a:spLocks noChangeArrowheads="1"/>
          </p:cNvSpPr>
          <p:nvPr/>
        </p:nvSpPr>
        <p:spPr bwMode="auto">
          <a:xfrm>
            <a:off x="31014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Text Box 45"/>
          <p:cNvSpPr txBox="1">
            <a:spLocks noChangeArrowheads="1"/>
          </p:cNvSpPr>
          <p:nvPr/>
        </p:nvSpPr>
        <p:spPr bwMode="auto">
          <a:xfrm>
            <a:off x="3101400" y="215492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Text Box 45"/>
          <p:cNvSpPr txBox="1">
            <a:spLocks noChangeArrowheads="1"/>
          </p:cNvSpPr>
          <p:nvPr/>
        </p:nvSpPr>
        <p:spPr bwMode="auto">
          <a:xfrm>
            <a:off x="3101400" y="243192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Text Box 61"/>
          <p:cNvSpPr txBox="1">
            <a:spLocks noChangeArrowheads="1"/>
          </p:cNvSpPr>
          <p:nvPr/>
        </p:nvSpPr>
        <p:spPr bwMode="auto">
          <a:xfrm>
            <a:off x="4721400" y="189447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0" name="Text Box 61"/>
          <p:cNvSpPr txBox="1">
            <a:spLocks noChangeArrowheads="1"/>
          </p:cNvSpPr>
          <p:nvPr/>
        </p:nvSpPr>
        <p:spPr bwMode="auto">
          <a:xfrm>
            <a:off x="4721399" y="2086251"/>
            <a:ext cx="2337970" cy="415498"/>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（環境監視規制、産業廃棄物処理</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規制等）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Text Box 61"/>
          <p:cNvSpPr txBox="1">
            <a:spLocks noChangeArrowheads="1"/>
          </p:cNvSpPr>
          <p:nvPr/>
        </p:nvSpPr>
        <p:spPr bwMode="auto">
          <a:xfrm>
            <a:off x="4720730" y="244999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（ごみ減量化等）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61"/>
          <p:cNvSpPr txBox="1">
            <a:spLocks noChangeArrowheads="1"/>
          </p:cNvSpPr>
          <p:nvPr/>
        </p:nvSpPr>
        <p:spPr bwMode="auto">
          <a:xfrm>
            <a:off x="4720729" y="282300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7" name="Text Box 61"/>
          <p:cNvSpPr txBox="1">
            <a:spLocks noChangeArrowheads="1"/>
          </p:cNvSpPr>
          <p:nvPr/>
        </p:nvSpPr>
        <p:spPr bwMode="auto">
          <a:xfrm>
            <a:off x="4720728" y="309405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（住宅政策等）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61"/>
          <p:cNvSpPr txBox="1">
            <a:spLocks noChangeArrowheads="1"/>
          </p:cNvSpPr>
          <p:nvPr/>
        </p:nvSpPr>
        <p:spPr bwMode="auto">
          <a:xfrm>
            <a:off x="4720727" y="337455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（区画整理等）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61"/>
          <p:cNvSpPr txBox="1">
            <a:spLocks noChangeArrowheads="1"/>
          </p:cNvSpPr>
          <p:nvPr/>
        </p:nvSpPr>
        <p:spPr bwMode="auto">
          <a:xfrm>
            <a:off x="4720726" y="366041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0725" y="393466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（建築指導等）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61"/>
          <p:cNvSpPr txBox="1">
            <a:spLocks noChangeArrowheads="1"/>
          </p:cNvSpPr>
          <p:nvPr/>
        </p:nvSpPr>
        <p:spPr bwMode="auto">
          <a:xfrm>
            <a:off x="4720724" y="4203527"/>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（公営住宅の建設等）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61"/>
          <p:cNvSpPr txBox="1">
            <a:spLocks noChangeArrowheads="1"/>
          </p:cNvSpPr>
          <p:nvPr/>
        </p:nvSpPr>
        <p:spPr bwMode="auto">
          <a:xfrm>
            <a:off x="4720723" y="4480861"/>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（公営住宅の管理等）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Text Box 61"/>
          <p:cNvSpPr txBox="1">
            <a:spLocks noChangeArrowheads="1"/>
          </p:cNvSpPr>
          <p:nvPr/>
        </p:nvSpPr>
        <p:spPr bwMode="auto">
          <a:xfrm>
            <a:off x="4720722" y="476656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公共</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建築物の管理等）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Text Box 61"/>
          <p:cNvSpPr txBox="1">
            <a:spLocks noChangeArrowheads="1"/>
          </p:cNvSpPr>
          <p:nvPr/>
        </p:nvSpPr>
        <p:spPr bwMode="auto">
          <a:xfrm>
            <a:off x="4720721" y="510451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Text Box 61"/>
          <p:cNvSpPr txBox="1">
            <a:spLocks noChangeArrowheads="1"/>
          </p:cNvSpPr>
          <p:nvPr/>
        </p:nvSpPr>
        <p:spPr bwMode="auto">
          <a:xfrm>
            <a:off x="4720720" y="537253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（交通対策、自転車対策等）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Text Box 61"/>
          <p:cNvSpPr txBox="1">
            <a:spLocks noChangeArrowheads="1"/>
          </p:cNvSpPr>
          <p:nvPr/>
        </p:nvSpPr>
        <p:spPr bwMode="auto">
          <a:xfrm>
            <a:off x="4720719" y="565717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（道路・橋りょう、河川管理等）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Text Box 61"/>
          <p:cNvSpPr txBox="1">
            <a:spLocks noChangeArrowheads="1"/>
          </p:cNvSpPr>
          <p:nvPr/>
        </p:nvSpPr>
        <p:spPr bwMode="auto">
          <a:xfrm>
            <a:off x="4716145" y="6209707"/>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Text Box 61"/>
          <p:cNvSpPr txBox="1">
            <a:spLocks noChangeArrowheads="1"/>
          </p:cNvSpPr>
          <p:nvPr/>
        </p:nvSpPr>
        <p:spPr bwMode="auto">
          <a:xfrm>
            <a:off x="4716145" y="59287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（道路・橋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りょう、河川管理等）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Text Box 61"/>
          <p:cNvSpPr txBox="1">
            <a:spLocks noChangeArrowheads="1"/>
          </p:cNvSpPr>
          <p:nvPr/>
        </p:nvSpPr>
        <p:spPr bwMode="auto">
          <a:xfrm>
            <a:off x="4716145" y="648477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（公園管理等）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コネクタ 70"/>
          <p:cNvCxnSpPr/>
          <p:nvPr/>
        </p:nvCxnSpPr>
        <p:spPr>
          <a:xfrm>
            <a:off x="859287" y="116632"/>
            <a:ext cx="0" cy="6696000"/>
          </a:xfrm>
          <a:prstGeom prst="line">
            <a:avLst/>
          </a:prstGeom>
          <a:ln w="28575"/>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859287" y="294778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859287" y="202194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859287" y="523854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688440" y="523854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93640" y="550990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93640" y="578365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93640" y="60597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91680" y="5238541"/>
            <a:ext cx="0" cy="137160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1680" y="633294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a:off x="2891680" y="660669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a:off x="2891680" y="323581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35071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378806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404695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2891680" y="4332601"/>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a:off x="2891680" y="460396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a:off x="2891680" y="488723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a:off x="2891680" y="2947781"/>
            <a:ext cx="0" cy="1944216"/>
          </a:xfrm>
          <a:prstGeom prst="line">
            <a:avLst/>
          </a:prstGeom>
          <a:ln w="12700"/>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85840" y="294778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84520" y="2021946"/>
            <a:ext cx="411680" cy="0"/>
          </a:xfrm>
          <a:prstGeom prst="line">
            <a:avLst/>
          </a:prstGeom>
          <a:ln w="12700"/>
        </p:spPr>
        <p:style>
          <a:lnRef idx="1">
            <a:schemeClr val="dk1"/>
          </a:lnRef>
          <a:fillRef idx="0">
            <a:schemeClr val="dk1"/>
          </a:fillRef>
          <a:effectRef idx="0">
            <a:schemeClr val="dk1"/>
          </a:effectRef>
          <a:fontRef idx="minor">
            <a:schemeClr val="tx1"/>
          </a:fontRef>
        </p:style>
      </p:cxnSp>
      <p:sp>
        <p:nvSpPr>
          <p:cNvPr id="47" name="Text Box 45"/>
          <p:cNvSpPr txBox="1">
            <a:spLocks noChangeArrowheads="1"/>
          </p:cNvSpPr>
          <p:nvPr/>
        </p:nvSpPr>
        <p:spPr bwMode="auto">
          <a:xfrm>
            <a:off x="10696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45"/>
          <p:cNvSpPr txBox="1">
            <a:spLocks noChangeArrowheads="1"/>
          </p:cNvSpPr>
          <p:nvPr/>
        </p:nvSpPr>
        <p:spPr bwMode="auto">
          <a:xfrm>
            <a:off x="1069720" y="280376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都市整備部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5" name="直線コネクタ 94"/>
          <p:cNvCxnSpPr/>
          <p:nvPr/>
        </p:nvCxnSpPr>
        <p:spPr>
          <a:xfrm>
            <a:off x="2891680" y="23099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2891680" y="25672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a:off x="2891680" y="2022463"/>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684000" y="116631"/>
            <a:ext cx="0" cy="6694768"/>
          </a:xfrm>
          <a:prstGeom prst="line">
            <a:avLst/>
          </a:prstGeom>
          <a:ln w="28575"/>
        </p:spPr>
        <p:style>
          <a:lnRef idx="1">
            <a:schemeClr val="dk1"/>
          </a:lnRef>
          <a:fillRef idx="0">
            <a:schemeClr val="dk1"/>
          </a:fillRef>
          <a:effectRef idx="0">
            <a:schemeClr val="dk1"/>
          </a:effectRef>
          <a:fontRef idx="minor">
            <a:schemeClr val="tx1"/>
          </a:fontRef>
        </p:style>
      </p:cxnSp>
      <p:sp>
        <p:nvSpPr>
          <p:cNvPr id="102" name="L 字 101"/>
          <p:cNvSpPr/>
          <p:nvPr/>
        </p:nvSpPr>
        <p:spPr>
          <a:xfrm>
            <a:off x="7164999" y="116631"/>
            <a:ext cx="2700000" cy="6694767"/>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3" name="Text Box 61"/>
          <p:cNvSpPr txBox="1">
            <a:spLocks noChangeArrowheads="1"/>
          </p:cNvSpPr>
          <p:nvPr/>
        </p:nvSpPr>
        <p:spPr bwMode="auto">
          <a:xfrm>
            <a:off x="7164999" y="188293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・環境局総務部、環境施策部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Text Box 61"/>
          <p:cNvSpPr txBox="1">
            <a:spLocks noChangeArrowheads="1"/>
          </p:cNvSpPr>
          <p:nvPr/>
        </p:nvSpPr>
        <p:spPr bwMode="auto">
          <a:xfrm>
            <a:off x="7164998" y="216401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・環境局環境管理部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Text Box 61"/>
          <p:cNvSpPr txBox="1">
            <a:spLocks noChangeArrowheads="1"/>
          </p:cNvSpPr>
          <p:nvPr/>
        </p:nvSpPr>
        <p:spPr bwMode="auto">
          <a:xfrm>
            <a:off x="7164998" y="244509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・環境局事業部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Text Box 61"/>
          <p:cNvSpPr txBox="1">
            <a:spLocks noChangeArrowheads="1"/>
          </p:cNvSpPr>
          <p:nvPr/>
        </p:nvSpPr>
        <p:spPr bwMode="auto">
          <a:xfrm>
            <a:off x="7164997" y="2830192"/>
            <a:ext cx="2700001" cy="238527"/>
          </a:xfrm>
          <a:prstGeom prst="rect">
            <a:avLst/>
          </a:prstGeom>
          <a:noFill/>
          <a:ln w="19050">
            <a:noFill/>
            <a:prstDash val="sysDot"/>
            <a:miter lim="800000"/>
            <a:headEnd/>
            <a:tailEnd/>
          </a:ln>
        </p:spPr>
        <p:txBody>
          <a:bodyPr wrap="square" anchor="ctr">
            <a:spAutoFit/>
          </a:bodyPr>
          <a:lstStyle/>
          <a:p>
            <a:r>
              <a:rPr lang="ja-JP" altLang="en-US" sz="950" dirty="0" smtClean="0">
                <a:latin typeface="Meiryo UI" panose="020B0604030504040204" pitchFamily="50" charset="-128"/>
                <a:ea typeface="Meiryo UI" panose="020B0604030504040204" pitchFamily="50" charset="-128"/>
                <a:cs typeface="Meiryo UI" panose="020B0604030504040204" pitchFamily="50" charset="-128"/>
              </a:rPr>
              <a:t>・都市計画局企画</a:t>
            </a:r>
            <a:r>
              <a:rPr lang="ja-JP" altLang="en-US" sz="950" dirty="0">
                <a:latin typeface="Meiryo UI" panose="020B0604030504040204" pitchFamily="50" charset="-128"/>
                <a:ea typeface="Meiryo UI" panose="020B0604030504040204" pitchFamily="50" charset="-128"/>
                <a:cs typeface="Meiryo UI" panose="020B0604030504040204" pitchFamily="50" charset="-128"/>
              </a:rPr>
              <a:t>振興部　・都市</a:t>
            </a:r>
            <a:r>
              <a:rPr lang="ja-JP" altLang="en-US" sz="950" dirty="0" smtClean="0">
                <a:latin typeface="Meiryo UI" panose="020B0604030504040204" pitchFamily="50" charset="-128"/>
                <a:ea typeface="Meiryo UI" panose="020B0604030504040204" pitchFamily="50" charset="-128"/>
                <a:cs typeface="Meiryo UI" panose="020B0604030504040204" pitchFamily="50" charset="-128"/>
              </a:rPr>
              <a:t>整備局総務部</a:t>
            </a:r>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Text Box 61"/>
          <p:cNvSpPr txBox="1">
            <a:spLocks noChangeArrowheads="1"/>
          </p:cNvSpPr>
          <p:nvPr/>
        </p:nvSpPr>
        <p:spPr bwMode="auto">
          <a:xfrm>
            <a:off x="7164998" y="3093169"/>
            <a:ext cx="2805630" cy="246221"/>
          </a:xfrm>
          <a:prstGeom prst="rect">
            <a:avLst/>
          </a:prstGeom>
          <a:noFill/>
          <a:ln w="19050">
            <a:noFill/>
            <a:prstDash val="sysDot"/>
            <a:miter lim="800000"/>
            <a:headEnd/>
            <a:tailEnd/>
          </a:ln>
        </p:spPr>
        <p:txBody>
          <a:bodyPr wrap="square" anchor="ctr">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・都市整備局企画部住宅政策課、住環境整備課</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Text Box 61"/>
          <p:cNvSpPr txBox="1">
            <a:spLocks noChangeArrowheads="1"/>
          </p:cNvSpPr>
          <p:nvPr/>
        </p:nvSpPr>
        <p:spPr bwMode="auto">
          <a:xfrm>
            <a:off x="7164326" y="337166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・都市整備局企画部区画整理課等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61"/>
          <p:cNvSpPr txBox="1">
            <a:spLocks noChangeArrowheads="1"/>
          </p:cNvSpPr>
          <p:nvPr/>
        </p:nvSpPr>
        <p:spPr bwMode="auto">
          <a:xfrm>
            <a:off x="7164325" y="364311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・都市計画局計画部、開発調整部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Text Box 61"/>
          <p:cNvSpPr txBox="1">
            <a:spLocks noChangeArrowheads="1"/>
          </p:cNvSpPr>
          <p:nvPr/>
        </p:nvSpPr>
        <p:spPr bwMode="auto">
          <a:xfrm>
            <a:off x="7164324" y="391168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・都市計画局建築指導部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Text Box 61"/>
          <p:cNvSpPr txBox="1">
            <a:spLocks noChangeArrowheads="1"/>
          </p:cNvSpPr>
          <p:nvPr/>
        </p:nvSpPr>
        <p:spPr bwMode="auto">
          <a:xfrm>
            <a:off x="7164323" y="421540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・都市整備局住宅部建設課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61"/>
          <p:cNvSpPr txBox="1">
            <a:spLocks noChangeArrowheads="1"/>
          </p:cNvSpPr>
          <p:nvPr/>
        </p:nvSpPr>
        <p:spPr bwMode="auto">
          <a:xfrm>
            <a:off x="7164322" y="447009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・都市整備局住宅部管理課、保全整備課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Text Box 61"/>
          <p:cNvSpPr txBox="1">
            <a:spLocks noChangeArrowheads="1"/>
          </p:cNvSpPr>
          <p:nvPr/>
        </p:nvSpPr>
        <p:spPr bwMode="auto">
          <a:xfrm>
            <a:off x="7164321" y="475117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・都市整備局公共建築部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Text Box 61"/>
          <p:cNvSpPr txBox="1">
            <a:spLocks noChangeArrowheads="1"/>
          </p:cNvSpPr>
          <p:nvPr/>
        </p:nvSpPr>
        <p:spPr bwMode="auto">
          <a:xfrm>
            <a:off x="7164321" y="509672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Text Box 61"/>
          <p:cNvSpPr txBox="1">
            <a:spLocks noChangeArrowheads="1"/>
          </p:cNvSpPr>
          <p:nvPr/>
        </p:nvSpPr>
        <p:spPr bwMode="auto">
          <a:xfrm>
            <a:off x="7164320" y="5380888"/>
            <a:ext cx="2700677"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・建設局管理部、方面管理</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事務所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・港湾局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Text Box 61"/>
          <p:cNvSpPr txBox="1">
            <a:spLocks noChangeArrowheads="1"/>
          </p:cNvSpPr>
          <p:nvPr/>
        </p:nvSpPr>
        <p:spPr bwMode="auto">
          <a:xfrm>
            <a:off x="7163343" y="565608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・建設局道路部、下水道河川部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Text Box 61"/>
          <p:cNvSpPr txBox="1">
            <a:spLocks noChangeArrowheads="1"/>
          </p:cNvSpPr>
          <p:nvPr/>
        </p:nvSpPr>
        <p:spPr bwMode="auto">
          <a:xfrm>
            <a:off x="7160076" y="592427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・建設局工営所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61"/>
          <p:cNvSpPr txBox="1">
            <a:spLocks noChangeArrowheads="1"/>
          </p:cNvSpPr>
          <p:nvPr/>
        </p:nvSpPr>
        <p:spPr bwMode="auto">
          <a:xfrm>
            <a:off x="7159744" y="620535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・建設局公園緑化部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Text Box 61"/>
          <p:cNvSpPr txBox="1">
            <a:spLocks noChangeArrowheads="1"/>
          </p:cNvSpPr>
          <p:nvPr/>
        </p:nvSpPr>
        <p:spPr bwMode="auto">
          <a:xfrm>
            <a:off x="7159744" y="648643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・建設局公園事務所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Text Box 45"/>
          <p:cNvSpPr txBox="1">
            <a:spLocks noChangeArrowheads="1"/>
          </p:cNvSpPr>
          <p:nvPr/>
        </p:nvSpPr>
        <p:spPr bwMode="auto">
          <a:xfrm>
            <a:off x="31002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Text Box 45"/>
          <p:cNvSpPr txBox="1">
            <a:spLocks noChangeArrowheads="1"/>
          </p:cNvSpPr>
          <p:nvPr/>
        </p:nvSpPr>
        <p:spPr bwMode="auto">
          <a:xfrm>
            <a:off x="3100223" y="69636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子育て支援課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45"/>
          <p:cNvSpPr txBox="1">
            <a:spLocks noChangeArrowheads="1"/>
          </p:cNvSpPr>
          <p:nvPr/>
        </p:nvSpPr>
        <p:spPr bwMode="auto">
          <a:xfrm>
            <a:off x="3100223" y="97259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Text Box 45"/>
          <p:cNvSpPr txBox="1">
            <a:spLocks noChangeArrowheads="1"/>
          </p:cNvSpPr>
          <p:nvPr/>
        </p:nvSpPr>
        <p:spPr bwMode="auto">
          <a:xfrm>
            <a:off x="3100223" y="124400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保育所運営課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45"/>
          <p:cNvSpPr txBox="1">
            <a:spLocks noChangeArrowheads="1"/>
          </p:cNvSpPr>
          <p:nvPr/>
        </p:nvSpPr>
        <p:spPr bwMode="auto">
          <a:xfrm>
            <a:off x="10684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3100223" y="15202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こども相談センター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Text Box 61"/>
          <p:cNvSpPr txBox="1">
            <a:spLocks noChangeArrowheads="1"/>
          </p:cNvSpPr>
          <p:nvPr/>
        </p:nvSpPr>
        <p:spPr bwMode="auto">
          <a:xfrm>
            <a:off x="4718976" y="427391"/>
            <a:ext cx="2610287"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総務、青少年企画、こども育成等）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Text Box 61"/>
          <p:cNvSpPr txBox="1">
            <a:spLocks noChangeArrowheads="1"/>
          </p:cNvSpPr>
          <p:nvPr/>
        </p:nvSpPr>
        <p:spPr bwMode="auto">
          <a:xfrm>
            <a:off x="4718977" y="69737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（子育て支援等）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Text Box 61"/>
          <p:cNvSpPr txBox="1">
            <a:spLocks noChangeArrowheads="1"/>
          </p:cNvSpPr>
          <p:nvPr/>
        </p:nvSpPr>
        <p:spPr bwMode="auto">
          <a:xfrm>
            <a:off x="4718976" y="966531"/>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（待機児童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対策等）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61"/>
          <p:cNvSpPr txBox="1">
            <a:spLocks noChangeArrowheads="1"/>
          </p:cNvSpPr>
          <p:nvPr/>
        </p:nvSpPr>
        <p:spPr bwMode="auto">
          <a:xfrm>
            <a:off x="4718976" y="1249897"/>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保育所</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の管理</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運営等）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718975" y="1534119"/>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（児童相談所事務等）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6" name="直線コネクタ 115"/>
          <p:cNvCxnSpPr/>
          <p:nvPr/>
        </p:nvCxnSpPr>
        <p:spPr>
          <a:xfrm flipV="1">
            <a:off x="858110" y="58086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7" name="直線コネクタ 116"/>
          <p:cNvCxnSpPr/>
          <p:nvPr/>
        </p:nvCxnSpPr>
        <p:spPr>
          <a:xfrm flipV="1">
            <a:off x="2687263" y="54447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a:off x="2893103" y="82566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9" name="直線コネクタ 118"/>
          <p:cNvCxnSpPr/>
          <p:nvPr/>
        </p:nvCxnSpPr>
        <p:spPr>
          <a:xfrm>
            <a:off x="2893103" y="11068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3103" y="137903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103" y="165860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2463" y="544974"/>
            <a:ext cx="0" cy="1119600"/>
          </a:xfrm>
          <a:prstGeom prst="line">
            <a:avLst/>
          </a:prstGeom>
          <a:ln w="12700"/>
        </p:spPr>
        <p:style>
          <a:lnRef idx="1">
            <a:schemeClr val="dk1"/>
          </a:lnRef>
          <a:fillRef idx="0">
            <a:schemeClr val="dk1"/>
          </a:fillRef>
          <a:effectRef idx="0">
            <a:schemeClr val="dk1"/>
          </a:effectRef>
          <a:fontRef idx="minor">
            <a:schemeClr val="tx1"/>
          </a:fontRef>
        </p:style>
      </p:cxnSp>
      <p:sp>
        <p:nvSpPr>
          <p:cNvPr id="123" name="Text Box 61"/>
          <p:cNvSpPr txBox="1">
            <a:spLocks noChangeArrowheads="1"/>
          </p:cNvSpPr>
          <p:nvPr/>
        </p:nvSpPr>
        <p:spPr bwMode="auto">
          <a:xfrm>
            <a:off x="7159744" y="43471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Text Box 61"/>
          <p:cNvSpPr txBox="1">
            <a:spLocks noChangeArrowheads="1"/>
          </p:cNvSpPr>
          <p:nvPr/>
        </p:nvSpPr>
        <p:spPr bwMode="auto">
          <a:xfrm>
            <a:off x="7159744" y="70312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・こども青少年局子育て支援部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Text Box 61"/>
          <p:cNvSpPr txBox="1">
            <a:spLocks noChangeArrowheads="1"/>
          </p:cNvSpPr>
          <p:nvPr/>
        </p:nvSpPr>
        <p:spPr bwMode="auto">
          <a:xfrm>
            <a:off x="7159744" y="98248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・こども青少年局保育施策部保育企画課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Text Box 61"/>
          <p:cNvSpPr txBox="1">
            <a:spLocks noChangeArrowheads="1"/>
          </p:cNvSpPr>
          <p:nvPr/>
        </p:nvSpPr>
        <p:spPr bwMode="auto">
          <a:xfrm>
            <a:off x="7159744" y="124989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・こども青少年局保育施策部保育所運営課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61"/>
          <p:cNvSpPr txBox="1">
            <a:spLocks noChangeArrowheads="1"/>
          </p:cNvSpPr>
          <p:nvPr/>
        </p:nvSpPr>
        <p:spPr bwMode="auto">
          <a:xfrm>
            <a:off x="7159744" y="153174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・こども青少年局こども相談センター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27"/>
          <p:cNvSpPr>
            <a:spLocks noChangeArrowheads="1"/>
          </p:cNvSpPr>
          <p:nvPr/>
        </p:nvSpPr>
        <p:spPr bwMode="auto">
          <a:xfrm>
            <a:off x="8938754" y="0"/>
            <a:ext cx="926246" cy="261610"/>
          </a:xfrm>
          <a:prstGeom prst="rect">
            <a:avLst/>
          </a:prstGeom>
          <a:solidFill>
            <a:schemeClr val="bg1"/>
          </a:solid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1" name="Text Box 61"/>
          <p:cNvSpPr txBox="1">
            <a:spLocks noChangeArrowheads="1"/>
          </p:cNvSpPr>
          <p:nvPr/>
        </p:nvSpPr>
        <p:spPr bwMode="auto">
          <a:xfrm>
            <a:off x="7632153" y="160972"/>
            <a:ext cx="1972916"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現在の組織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p>
        </p:txBody>
      </p:sp>
    </p:spTree>
    <p:extLst>
      <p:ext uri="{BB962C8B-B14F-4D97-AF65-F5344CB8AC3E}">
        <p14:creationId xmlns:p14="http://schemas.microsoft.com/office/powerpoint/2010/main" val="3171548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600" y="4437112"/>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Text Box 45"/>
          <p:cNvSpPr txBox="1">
            <a:spLocks noChangeArrowheads="1"/>
          </p:cNvSpPr>
          <p:nvPr/>
        </p:nvSpPr>
        <p:spPr bwMode="auto">
          <a:xfrm>
            <a:off x="1064520" y="554584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0116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228865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教育政策課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256529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学事課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28429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386" y="3116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教育研修課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339406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指導課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Text Box 45"/>
          <p:cNvSpPr txBox="1">
            <a:spLocks noChangeArrowheads="1"/>
          </p:cNvSpPr>
          <p:nvPr/>
        </p:nvSpPr>
        <p:spPr bwMode="auto">
          <a:xfrm>
            <a:off x="3101400" y="36681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学校経営管理課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Text Box 45"/>
          <p:cNvSpPr txBox="1">
            <a:spLocks noChangeArrowheads="1"/>
          </p:cNvSpPr>
          <p:nvPr/>
        </p:nvSpPr>
        <p:spPr bwMode="auto">
          <a:xfrm>
            <a:off x="3101400" y="39440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図書館</a:t>
            </a:r>
          </a:p>
        </p:txBody>
      </p:sp>
      <p:sp>
        <p:nvSpPr>
          <p:cNvPr id="27" name="Text Box 45"/>
          <p:cNvSpPr txBox="1">
            <a:spLocks noChangeArrowheads="1"/>
          </p:cNvSpPr>
          <p:nvPr/>
        </p:nvSpPr>
        <p:spPr bwMode="auto">
          <a:xfrm>
            <a:off x="3101400" y="1097376"/>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総務・地域活動支援部門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Text Box 45"/>
          <p:cNvSpPr txBox="1">
            <a:spLocks noChangeArrowheads="1"/>
          </p:cNvSpPr>
          <p:nvPr/>
        </p:nvSpPr>
        <p:spPr bwMode="auto">
          <a:xfrm>
            <a:off x="3101400" y="135807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窓口サービス部門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Text Box 45"/>
          <p:cNvSpPr txBox="1">
            <a:spLocks noChangeArrowheads="1"/>
          </p:cNvSpPr>
          <p:nvPr/>
        </p:nvSpPr>
        <p:spPr bwMode="auto">
          <a:xfrm>
            <a:off x="1069600" y="108583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地域自治区事務所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Text Box 45"/>
          <p:cNvSpPr txBox="1">
            <a:spLocks noChangeArrowheads="1"/>
          </p:cNvSpPr>
          <p:nvPr/>
        </p:nvSpPr>
        <p:spPr bwMode="auto">
          <a:xfrm>
            <a:off x="3101400" y="16398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保健福祉センター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Text Box 61"/>
          <p:cNvSpPr txBox="1">
            <a:spLocks noChangeArrowheads="1"/>
          </p:cNvSpPr>
          <p:nvPr/>
        </p:nvSpPr>
        <p:spPr bwMode="auto">
          <a:xfrm>
            <a:off x="4721400" y="1095575"/>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総務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・地域活動支援等）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Text Box 61"/>
          <p:cNvSpPr txBox="1">
            <a:spLocks noChangeArrowheads="1"/>
          </p:cNvSpPr>
          <p:nvPr/>
        </p:nvSpPr>
        <p:spPr bwMode="auto">
          <a:xfrm>
            <a:off x="4721399" y="137598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（戸籍、国民年金等の窓口サービス）</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Text Box 61"/>
          <p:cNvSpPr txBox="1">
            <a:spLocks noChangeArrowheads="1"/>
          </p:cNvSpPr>
          <p:nvPr/>
        </p:nvSpPr>
        <p:spPr bwMode="auto">
          <a:xfrm>
            <a:off x="4721398" y="164709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（地域保健、生活保護等）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Text Box 61"/>
          <p:cNvSpPr txBox="1">
            <a:spLocks noChangeArrowheads="1"/>
          </p:cNvSpPr>
          <p:nvPr/>
        </p:nvSpPr>
        <p:spPr bwMode="auto">
          <a:xfrm>
            <a:off x="4721397" y="2022626"/>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（事務局の総務、文化財保護等）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Text Box 61"/>
          <p:cNvSpPr txBox="1">
            <a:spLocks noChangeArrowheads="1"/>
          </p:cNvSpPr>
          <p:nvPr/>
        </p:nvSpPr>
        <p:spPr bwMode="auto">
          <a:xfrm>
            <a:off x="4721396" y="2293172"/>
            <a:ext cx="2337970" cy="253916"/>
          </a:xfrm>
          <a:prstGeom prst="rect">
            <a:avLst/>
          </a:prstGeom>
          <a:noFill/>
          <a:ln w="19050">
            <a:noFill/>
            <a:prstDash val="sysDot"/>
            <a:miter lim="800000"/>
            <a:headEnd/>
            <a:tailEnd/>
          </a:ln>
        </p:spPr>
        <p:txBody>
          <a:bodyPr wrap="square" anchor="ctr">
            <a:spAutoFit/>
          </a:bodyPr>
          <a:lstStyle/>
          <a:p>
            <a:r>
              <a:rPr lang="ja-JP" altLang="en-US" sz="105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a:latin typeface="Meiryo UI" panose="020B0604030504040204" pitchFamily="50" charset="-128"/>
                <a:ea typeface="Meiryo UI" panose="020B0604030504040204" pitchFamily="50" charset="-128"/>
                <a:cs typeface="Meiryo UI" panose="020B0604030504040204" pitchFamily="50" charset="-128"/>
              </a:rPr>
              <a:t>教育</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振興</a:t>
            </a:r>
            <a:r>
              <a:rPr lang="ja-JP" altLang="en-US" sz="1050">
                <a:latin typeface="Meiryo UI" panose="020B0604030504040204" pitchFamily="50" charset="-128"/>
                <a:ea typeface="Meiryo UI" panose="020B0604030504040204" pitchFamily="50" charset="-128"/>
                <a:cs typeface="Meiryo UI" panose="020B0604030504040204" pitchFamily="50" charset="-128"/>
              </a:rPr>
              <a:t>基本計画</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Text Box 61"/>
          <p:cNvSpPr txBox="1">
            <a:spLocks noChangeArrowheads="1"/>
          </p:cNvSpPr>
          <p:nvPr/>
        </p:nvSpPr>
        <p:spPr bwMode="auto">
          <a:xfrm>
            <a:off x="4721395" y="257730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（小・中学校教育等）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61"/>
          <p:cNvSpPr txBox="1">
            <a:spLocks noChangeArrowheads="1"/>
          </p:cNvSpPr>
          <p:nvPr/>
        </p:nvSpPr>
        <p:spPr bwMode="auto">
          <a:xfrm>
            <a:off x="4721394" y="286144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（教職員人事等）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Text Box 61"/>
          <p:cNvSpPr txBox="1">
            <a:spLocks noChangeArrowheads="1"/>
          </p:cNvSpPr>
          <p:nvPr/>
        </p:nvSpPr>
        <p:spPr bwMode="auto">
          <a:xfrm>
            <a:off x="4721393" y="3131424"/>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（教員の研修等）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Text Box 61"/>
          <p:cNvSpPr txBox="1">
            <a:spLocks noChangeArrowheads="1"/>
          </p:cNvSpPr>
          <p:nvPr/>
        </p:nvSpPr>
        <p:spPr bwMode="auto">
          <a:xfrm>
            <a:off x="4721392" y="3400881"/>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（学校教育活動支援等）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61"/>
          <p:cNvSpPr txBox="1">
            <a:spLocks noChangeArrowheads="1"/>
          </p:cNvSpPr>
          <p:nvPr/>
        </p:nvSpPr>
        <p:spPr bwMode="auto">
          <a:xfrm>
            <a:off x="4721391" y="3674113"/>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（学校事務等）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Text Box 61"/>
          <p:cNvSpPr txBox="1">
            <a:spLocks noChangeArrowheads="1"/>
          </p:cNvSpPr>
          <p:nvPr/>
        </p:nvSpPr>
        <p:spPr bwMode="auto">
          <a:xfrm>
            <a:off x="4721390" y="395435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図書館等）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61"/>
          <p:cNvSpPr txBox="1">
            <a:spLocks noChangeArrowheads="1"/>
          </p:cNvSpPr>
          <p:nvPr/>
        </p:nvSpPr>
        <p:spPr bwMode="auto">
          <a:xfrm>
            <a:off x="4721386" y="4444517"/>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（選挙の管理執行等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61"/>
          <p:cNvSpPr txBox="1">
            <a:spLocks noChangeArrowheads="1"/>
          </p:cNvSpPr>
          <p:nvPr/>
        </p:nvSpPr>
        <p:spPr bwMode="auto">
          <a:xfrm>
            <a:off x="4721384" y="47881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事業・事務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監査、決算審査等）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1385" y="5097895"/>
            <a:ext cx="2337970" cy="415498"/>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（勤務条件についての措置要求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a:latin typeface="Meiryo UI" panose="020B0604030504040204" pitchFamily="50" charset="-128"/>
                <a:ea typeface="Meiryo UI" panose="020B0604030504040204" pitchFamily="50" charset="-128"/>
                <a:cs typeface="Meiryo UI" panose="020B0604030504040204" pitchFamily="50" charset="-128"/>
              </a:rPr>
              <a:t>　</a:t>
            </a:r>
            <a:r>
              <a:rPr lang="ja-JP" altLang="en-US" sz="1050" smtClean="0">
                <a:latin typeface="Meiryo UI" panose="020B0604030504040204" pitchFamily="50" charset="-128"/>
                <a:ea typeface="Meiryo UI" panose="020B0604030504040204" pitchFamily="50" charset="-128"/>
                <a:cs typeface="Meiryo UI" panose="020B0604030504040204" pitchFamily="50" charset="-128"/>
              </a:rPr>
              <a:t> 関係事務等）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3" name="直線コネクタ 62"/>
          <p:cNvCxnSpPr/>
          <p:nvPr/>
        </p:nvCxnSpPr>
        <p:spPr>
          <a:xfrm>
            <a:off x="111217" y="5966199"/>
            <a:ext cx="6882011" cy="0"/>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684520" y="215821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a:off x="2889720" y="244624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a:off x="2889720" y="27044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89720" y="298299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87760" y="2158214"/>
            <a:ext cx="0" cy="165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87760" y="325911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87760" y="353971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4920" y="3808991"/>
            <a:ext cx="205200" cy="0"/>
          </a:xfrm>
          <a:prstGeom prst="line">
            <a:avLst/>
          </a:prstGeom>
          <a:ln w="12700"/>
        </p:spPr>
        <p:style>
          <a:lnRef idx="1">
            <a:schemeClr val="dk1"/>
          </a:lnRef>
          <a:fillRef idx="0">
            <a:schemeClr val="dk1"/>
          </a:fillRef>
          <a:effectRef idx="0">
            <a:schemeClr val="dk1"/>
          </a:effectRef>
          <a:fontRef idx="minor">
            <a:schemeClr val="tx1"/>
          </a:fontRef>
        </p:style>
      </p:cxnSp>
      <p:sp>
        <p:nvSpPr>
          <p:cNvPr id="34" name="Text Box 45"/>
          <p:cNvSpPr txBox="1">
            <a:spLocks noChangeArrowheads="1"/>
          </p:cNvSpPr>
          <p:nvPr/>
        </p:nvSpPr>
        <p:spPr bwMode="auto">
          <a:xfrm>
            <a:off x="1069720" y="201167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3" name="直線コネクタ 82"/>
          <p:cNvCxnSpPr/>
          <p:nvPr/>
        </p:nvCxnSpPr>
        <p:spPr>
          <a:xfrm flipV="1">
            <a:off x="2684520" y="122985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151788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177995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1232749"/>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a:off x="684000" y="116630"/>
            <a:ext cx="0" cy="1116000"/>
          </a:xfrm>
          <a:prstGeom prst="line">
            <a:avLst/>
          </a:prstGeom>
          <a:ln w="28575"/>
        </p:spPr>
        <p:style>
          <a:lnRef idx="1">
            <a:schemeClr val="dk1"/>
          </a:lnRef>
          <a:fillRef idx="0">
            <a:schemeClr val="dk1"/>
          </a:fillRef>
          <a:effectRef idx="0">
            <a:schemeClr val="dk1"/>
          </a:effectRef>
          <a:fontRef idx="minor">
            <a:schemeClr val="tx1"/>
          </a:fontRef>
        </p:style>
      </p:cxnSp>
      <p:sp>
        <p:nvSpPr>
          <p:cNvPr id="69" name="Text Box 45"/>
          <p:cNvSpPr txBox="1">
            <a:spLocks noChangeArrowheads="1"/>
          </p:cNvSpPr>
          <p:nvPr/>
        </p:nvSpPr>
        <p:spPr bwMode="auto">
          <a:xfrm>
            <a:off x="1068440" y="4786621"/>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Text Box 45"/>
          <p:cNvSpPr txBox="1">
            <a:spLocks noChangeArrowheads="1"/>
          </p:cNvSpPr>
          <p:nvPr/>
        </p:nvSpPr>
        <p:spPr bwMode="auto">
          <a:xfrm>
            <a:off x="1068440" y="5180033"/>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L 字 72"/>
          <p:cNvSpPr/>
          <p:nvPr/>
        </p:nvSpPr>
        <p:spPr>
          <a:xfrm>
            <a:off x="7164999" y="116631"/>
            <a:ext cx="2629784" cy="5832649"/>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8" name="Text Box 61"/>
          <p:cNvSpPr txBox="1">
            <a:spLocks noChangeArrowheads="1"/>
          </p:cNvSpPr>
          <p:nvPr/>
        </p:nvSpPr>
        <p:spPr bwMode="auto">
          <a:xfrm>
            <a:off x="7164999" y="110531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・区役所（総務・地域活動支援）</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Text Box 61"/>
          <p:cNvSpPr txBox="1">
            <a:spLocks noChangeArrowheads="1"/>
          </p:cNvSpPr>
          <p:nvPr/>
        </p:nvSpPr>
        <p:spPr bwMode="auto">
          <a:xfrm>
            <a:off x="7162130" y="137437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・区役所（窓口サービス）</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Text Box 61"/>
          <p:cNvSpPr txBox="1">
            <a:spLocks noChangeArrowheads="1"/>
          </p:cNvSpPr>
          <p:nvPr/>
        </p:nvSpPr>
        <p:spPr bwMode="auto">
          <a:xfrm>
            <a:off x="7159261" y="164345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・区役所（保健福祉センター）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Text Box 61"/>
          <p:cNvSpPr txBox="1">
            <a:spLocks noChangeArrowheads="1"/>
          </p:cNvSpPr>
          <p:nvPr/>
        </p:nvSpPr>
        <p:spPr bwMode="auto">
          <a:xfrm>
            <a:off x="7159261" y="20226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・教育委員会事務局総務部、生涯学習部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61"/>
          <p:cNvSpPr txBox="1">
            <a:spLocks noChangeArrowheads="1"/>
          </p:cNvSpPr>
          <p:nvPr/>
        </p:nvSpPr>
        <p:spPr bwMode="auto">
          <a:xfrm>
            <a:off x="7159261" y="229062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・教育委員会事務局総務部教育政策課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Text Box 61"/>
          <p:cNvSpPr txBox="1">
            <a:spLocks noChangeArrowheads="1"/>
          </p:cNvSpPr>
          <p:nvPr/>
        </p:nvSpPr>
        <p:spPr bwMode="auto">
          <a:xfrm>
            <a:off x="7159261" y="257089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・教育委員会事務局総務部学事課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Text Box 61"/>
          <p:cNvSpPr txBox="1">
            <a:spLocks noChangeArrowheads="1"/>
          </p:cNvSpPr>
          <p:nvPr/>
        </p:nvSpPr>
        <p:spPr bwMode="auto">
          <a:xfrm>
            <a:off x="7167868" y="285170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・教育委員会事務局教務部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Text Box 61"/>
          <p:cNvSpPr txBox="1">
            <a:spLocks noChangeArrowheads="1"/>
          </p:cNvSpPr>
          <p:nvPr/>
        </p:nvSpPr>
        <p:spPr bwMode="auto">
          <a:xfrm>
            <a:off x="7159261" y="313197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Text Box 61"/>
          <p:cNvSpPr txBox="1">
            <a:spLocks noChangeArrowheads="1"/>
          </p:cNvSpPr>
          <p:nvPr/>
        </p:nvSpPr>
        <p:spPr bwMode="auto">
          <a:xfrm>
            <a:off x="7159261" y="340088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・教育委員会事務局指導部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Text Box 61"/>
          <p:cNvSpPr txBox="1">
            <a:spLocks noChangeArrowheads="1"/>
          </p:cNvSpPr>
          <p:nvPr/>
        </p:nvSpPr>
        <p:spPr bwMode="auto">
          <a:xfrm>
            <a:off x="7167868" y="368078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・教育委員会事務局学校経営管理センター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Text Box 61"/>
          <p:cNvSpPr txBox="1">
            <a:spLocks noChangeArrowheads="1"/>
          </p:cNvSpPr>
          <p:nvPr/>
        </p:nvSpPr>
        <p:spPr bwMode="auto">
          <a:xfrm>
            <a:off x="7167868" y="394461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・図書館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61"/>
          <p:cNvSpPr txBox="1">
            <a:spLocks noChangeArrowheads="1"/>
          </p:cNvSpPr>
          <p:nvPr/>
        </p:nvSpPr>
        <p:spPr bwMode="auto">
          <a:xfrm>
            <a:off x="7167868" y="444095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・行政委員会事務局選挙部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Text Box 61"/>
          <p:cNvSpPr txBox="1">
            <a:spLocks noChangeArrowheads="1"/>
          </p:cNvSpPr>
          <p:nvPr/>
        </p:nvSpPr>
        <p:spPr bwMode="auto">
          <a:xfrm>
            <a:off x="7166434" y="479424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・行政委員会事務局監査部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61"/>
          <p:cNvSpPr txBox="1">
            <a:spLocks noChangeArrowheads="1"/>
          </p:cNvSpPr>
          <p:nvPr/>
        </p:nvSpPr>
        <p:spPr bwMode="auto">
          <a:xfrm>
            <a:off x="7159261" y="51884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・行政委員会事務局任用調査部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61"/>
          <p:cNvSpPr txBox="1">
            <a:spLocks noChangeArrowheads="1"/>
          </p:cNvSpPr>
          <p:nvPr/>
        </p:nvSpPr>
        <p:spPr bwMode="auto">
          <a:xfrm>
            <a:off x="7166434" y="554410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・市会事務局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Text Box 45"/>
          <p:cNvSpPr txBox="1">
            <a:spLocks noChangeArrowheads="1"/>
          </p:cNvSpPr>
          <p:nvPr/>
        </p:nvSpPr>
        <p:spPr bwMode="auto">
          <a:xfrm>
            <a:off x="1076290" y="60428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Text Box 61"/>
          <p:cNvSpPr txBox="1">
            <a:spLocks noChangeArrowheads="1"/>
          </p:cNvSpPr>
          <p:nvPr/>
        </p:nvSpPr>
        <p:spPr bwMode="auto">
          <a:xfrm>
            <a:off x="4722835" y="621858"/>
            <a:ext cx="233797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（出納・審査等）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 name="直線コネクタ 119"/>
          <p:cNvCxnSpPr/>
          <p:nvPr/>
        </p:nvCxnSpPr>
        <p:spPr>
          <a:xfrm flipV="1">
            <a:off x="865977" y="749048"/>
            <a:ext cx="205200" cy="0"/>
          </a:xfrm>
          <a:prstGeom prst="line">
            <a:avLst/>
          </a:prstGeom>
          <a:ln w="28575"/>
        </p:spPr>
        <p:style>
          <a:lnRef idx="1">
            <a:schemeClr val="dk1"/>
          </a:lnRef>
          <a:fillRef idx="0">
            <a:schemeClr val="dk1"/>
          </a:fillRef>
          <a:effectRef idx="0">
            <a:schemeClr val="dk1"/>
          </a:effectRef>
          <a:fontRef idx="minor">
            <a:schemeClr val="tx1"/>
          </a:fontRef>
        </p:style>
      </p:cxnSp>
      <p:sp>
        <p:nvSpPr>
          <p:cNvPr id="134" name="Text Box 61"/>
          <p:cNvSpPr txBox="1">
            <a:spLocks noChangeArrowheads="1"/>
          </p:cNvSpPr>
          <p:nvPr/>
        </p:nvSpPr>
        <p:spPr bwMode="auto">
          <a:xfrm>
            <a:off x="7166434" y="58872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7" name="直線コネクタ 136"/>
          <p:cNvCxnSpPr/>
          <p:nvPr/>
        </p:nvCxnSpPr>
        <p:spPr>
          <a:xfrm>
            <a:off x="863162" y="116630"/>
            <a:ext cx="0" cy="648000"/>
          </a:xfrm>
          <a:prstGeom prst="line">
            <a:avLst/>
          </a:prstGeom>
          <a:ln w="28575"/>
        </p:spPr>
        <p:style>
          <a:lnRef idx="1">
            <a:schemeClr val="dk1"/>
          </a:lnRef>
          <a:fillRef idx="0">
            <a:schemeClr val="dk1"/>
          </a:fillRef>
          <a:effectRef idx="0">
            <a:schemeClr val="dk1"/>
          </a:effectRef>
          <a:fontRef idx="minor">
            <a:schemeClr val="tx1"/>
          </a:fontRef>
        </p:style>
      </p:cxnSp>
      <p:sp>
        <p:nvSpPr>
          <p:cNvPr id="87" name="Text Box 61"/>
          <p:cNvSpPr txBox="1">
            <a:spLocks noChangeArrowheads="1"/>
          </p:cNvSpPr>
          <p:nvPr/>
        </p:nvSpPr>
        <p:spPr bwMode="auto">
          <a:xfrm>
            <a:off x="75942" y="5949280"/>
            <a:ext cx="2608577" cy="276999"/>
          </a:xfrm>
          <a:prstGeom prst="rect">
            <a:avLst/>
          </a:prstGeom>
          <a:noFill/>
          <a:ln w="19050">
            <a:noFill/>
            <a:prstDash val="sysDot"/>
            <a:miter lim="800000"/>
            <a:headEnd/>
            <a:tailEnd/>
          </a:ln>
        </p:spPr>
        <p:txBody>
          <a:bodyPr wrap="square" anchor="ct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の特別区のみに設置する事業所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Text Box 45"/>
          <p:cNvSpPr txBox="1">
            <a:spLocks noChangeArrowheads="1"/>
          </p:cNvSpPr>
          <p:nvPr/>
        </p:nvSpPr>
        <p:spPr bwMode="auto">
          <a:xfrm>
            <a:off x="272480" y="6231556"/>
            <a:ext cx="126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食品衛生検査所</a:t>
            </a:r>
          </a:p>
        </p:txBody>
      </p:sp>
      <p:sp>
        <p:nvSpPr>
          <p:cNvPr id="105" name="Text Box 45"/>
          <p:cNvSpPr txBox="1">
            <a:spLocks noChangeArrowheads="1"/>
          </p:cNvSpPr>
          <p:nvPr/>
        </p:nvSpPr>
        <p:spPr bwMode="auto">
          <a:xfrm>
            <a:off x="272480" y="6501224"/>
            <a:ext cx="1260000" cy="2556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食肉衛生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検査所</a:t>
            </a:r>
          </a:p>
        </p:txBody>
      </p:sp>
      <p:sp>
        <p:nvSpPr>
          <p:cNvPr id="107" name="Text Box 61"/>
          <p:cNvSpPr txBox="1">
            <a:spLocks noChangeArrowheads="1"/>
          </p:cNvSpPr>
          <p:nvPr/>
        </p:nvSpPr>
        <p:spPr bwMode="auto">
          <a:xfrm>
            <a:off x="1551662" y="6508555"/>
            <a:ext cx="1008112"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第三区のみ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61"/>
          <p:cNvSpPr txBox="1">
            <a:spLocks noChangeArrowheads="1"/>
          </p:cNvSpPr>
          <p:nvPr/>
        </p:nvSpPr>
        <p:spPr bwMode="auto">
          <a:xfrm>
            <a:off x="1551662" y="6243097"/>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第二区・第四区のみ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2814222" y="6252955"/>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spc="-150" dirty="0" smtClean="0">
                <a:latin typeface="Meiryo UI" panose="020B0604030504040204" pitchFamily="50" charset="-128"/>
                <a:ea typeface="Meiryo UI" panose="020B0604030504040204" pitchFamily="50" charset="-128"/>
                <a:cs typeface="Meiryo UI" panose="020B0604030504040204" pitchFamily="50" charset="-128"/>
              </a:rPr>
              <a:t>淡路土地区画整理事務所</a:t>
            </a:r>
            <a:endParaRPr lang="ja-JP" altLang="en-US" sz="1050"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Text Box 45"/>
          <p:cNvSpPr txBox="1">
            <a:spLocks noChangeArrowheads="1"/>
          </p:cNvSpPr>
          <p:nvPr/>
        </p:nvSpPr>
        <p:spPr bwMode="auto">
          <a:xfrm>
            <a:off x="2814222" y="6506198"/>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spc="-150" dirty="0" smtClean="0">
                <a:latin typeface="Meiryo UI" panose="020B0604030504040204" pitchFamily="50" charset="-128"/>
                <a:ea typeface="Meiryo UI" panose="020B0604030504040204" pitchFamily="50" charset="-128"/>
                <a:cs typeface="Meiryo UI" panose="020B0604030504040204" pitchFamily="50" charset="-128"/>
              </a:rPr>
              <a:t>三国東土地区画整理事務所</a:t>
            </a:r>
            <a:endParaRPr lang="ja-JP" altLang="en-US" sz="900"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61"/>
          <p:cNvSpPr txBox="1">
            <a:spLocks noChangeArrowheads="1"/>
          </p:cNvSpPr>
          <p:nvPr/>
        </p:nvSpPr>
        <p:spPr bwMode="auto">
          <a:xfrm>
            <a:off x="4290222" y="6247308"/>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第一区のみ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290222" y="6509439"/>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第一区のみ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Text Box 45"/>
          <p:cNvSpPr txBox="1">
            <a:spLocks noChangeArrowheads="1"/>
          </p:cNvSpPr>
          <p:nvPr/>
        </p:nvSpPr>
        <p:spPr bwMode="auto">
          <a:xfrm>
            <a:off x="5082015" y="6239250"/>
            <a:ext cx="1152000" cy="26161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生野南部事務所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Text Box 61"/>
          <p:cNvSpPr txBox="1">
            <a:spLocks noChangeArrowheads="1"/>
          </p:cNvSpPr>
          <p:nvPr/>
        </p:nvSpPr>
        <p:spPr bwMode="auto">
          <a:xfrm>
            <a:off x="6234015" y="6245404"/>
            <a:ext cx="131127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第四区のみ</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9" name="直線コネクタ 118"/>
          <p:cNvCxnSpPr/>
          <p:nvPr/>
        </p:nvCxnSpPr>
        <p:spPr>
          <a:xfrm>
            <a:off x="676857" y="1219523"/>
            <a:ext cx="396000" cy="5478"/>
          </a:xfrm>
          <a:prstGeom prst="line">
            <a:avLst/>
          </a:prstGeom>
          <a:ln w="28575"/>
        </p:spPr>
        <p:style>
          <a:lnRef idx="1">
            <a:schemeClr val="dk1"/>
          </a:lnRef>
          <a:fillRef idx="0">
            <a:schemeClr val="dk1"/>
          </a:fillRef>
          <a:effectRef idx="0">
            <a:schemeClr val="dk1"/>
          </a:effectRef>
          <a:fontRef idx="minor">
            <a:schemeClr val="tx1"/>
          </a:fontRef>
        </p:style>
      </p:cxnSp>
      <p:sp>
        <p:nvSpPr>
          <p:cNvPr id="111" name="Text Box 61"/>
          <p:cNvSpPr txBox="1">
            <a:spLocks noChangeArrowheads="1"/>
          </p:cNvSpPr>
          <p:nvPr/>
        </p:nvSpPr>
        <p:spPr bwMode="auto">
          <a:xfrm>
            <a:off x="2648744" y="4823604"/>
            <a:ext cx="1549605"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27"/>
          <p:cNvSpPr>
            <a:spLocks noChangeArrowheads="1"/>
          </p:cNvSpPr>
          <p:nvPr/>
        </p:nvSpPr>
        <p:spPr bwMode="auto">
          <a:xfrm>
            <a:off x="8979754" y="6596390"/>
            <a:ext cx="926246" cy="261610"/>
          </a:xfrm>
          <a:prstGeom prst="rect">
            <a:avLst/>
          </a:prstGeom>
          <a:solidFill>
            <a:schemeClr val="bg1"/>
          </a:solid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2" name="Text Box 61"/>
          <p:cNvSpPr txBox="1">
            <a:spLocks noChangeArrowheads="1"/>
          </p:cNvSpPr>
          <p:nvPr/>
        </p:nvSpPr>
        <p:spPr bwMode="auto">
          <a:xfrm>
            <a:off x="7138203" y="6072269"/>
            <a:ext cx="2629784" cy="415498"/>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経営形態の見直し等部門、学校園の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部署は記載していな</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い</a:t>
            </a:r>
          </a:p>
        </p:txBody>
      </p:sp>
    </p:spTree>
    <p:extLst>
      <p:ext uri="{BB962C8B-B14F-4D97-AF65-F5344CB8AC3E}">
        <p14:creationId xmlns:p14="http://schemas.microsoft.com/office/powerpoint/2010/main" val="637790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５　課・事業所別職員数の算定＜配分と積み上げ＞</a:t>
            </a:r>
            <a:endParaRPr lang="ja-JP" altLang="en-US" sz="1600" b="1" dirty="0">
              <a:solidFill>
                <a:srgbClr val="000000"/>
              </a:solidFill>
              <a:latin typeface="ＭＳ Ｐゴシック" charset="-128"/>
              <a:ea typeface="Meiryo UI"/>
              <a:cs typeface="Meiryo UI"/>
            </a:endParaRPr>
          </a:p>
        </p:txBody>
      </p:sp>
      <p:sp>
        <p:nvSpPr>
          <p:cNvPr id="62" name="正方形/長方形 61"/>
          <p:cNvSpPr/>
          <p:nvPr/>
        </p:nvSpPr>
        <p:spPr>
          <a:xfrm>
            <a:off x="141668" y="548677"/>
            <a:ext cx="9672033" cy="3181633"/>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（１）職員配置の基本的な考え方</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現在も、職員数管理目標の実現をめざし、各局へ提示された枠内（配分）において</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各組織への職員配置を検討し、新たな</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行政需要に対応した増員分も含めた積み上げである職員総数が管理目標に沿うよう、全市的な調整が行われている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（２）特別区での職員配置の考え方</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大阪市の行政需要に応じて現在の職員配置が行われ、大阪市の特性が組織別構成比に反映されているものとして、　　</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特別区設置においても、大阪市の特性を反映する</a:t>
            </a:r>
            <a:r>
              <a:rPr lang="ja-JP" altLang="en-US" sz="1400" dirty="0">
                <a:solidFill>
                  <a:schemeClr val="tx1"/>
                </a:solidFill>
                <a:latin typeface="Meiryo UI" panose="020B0604030504040204" pitchFamily="50" charset="-128"/>
                <a:ea typeface="Meiryo UI" panose="020B0604030504040204" pitchFamily="50" charset="-128"/>
              </a:rPr>
              <a:t>ため、特別区の職員総数を　</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①現在の大阪市の組織別構成比で課・事業所へ配分</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②地域自治区事務所や現在４か所以上設置されている事業所等については現員数で配分</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することを基本とする。さらに、これら課・事業所の職員数を積み上げて、部局の職員数とする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具体</a:t>
            </a:r>
            <a:r>
              <a:rPr lang="ja-JP" altLang="en-US" sz="1400" dirty="0" smtClean="0">
                <a:solidFill>
                  <a:schemeClr val="tx1"/>
                </a:solidFill>
                <a:latin typeface="Meiryo UI" panose="020B0604030504040204" pitchFamily="50" charset="-128"/>
                <a:ea typeface="Meiryo UI" panose="020B0604030504040204" pitchFamily="50" charset="-128"/>
              </a:rPr>
              <a:t>の課・事業所の職員数は、設置準備期間中に、上記の</a:t>
            </a:r>
            <a:r>
              <a:rPr lang="ja-JP" altLang="en-US" sz="1400" dirty="0">
                <a:solidFill>
                  <a:schemeClr val="tx1"/>
                </a:solidFill>
                <a:latin typeface="Meiryo UI" panose="020B0604030504040204" pitchFamily="50" charset="-128"/>
                <a:ea typeface="Meiryo UI" panose="020B0604030504040204" pitchFamily="50" charset="-128"/>
              </a:rPr>
              <a:t>考え方</a:t>
            </a:r>
            <a:r>
              <a:rPr lang="ja-JP" altLang="en-US" sz="1400" dirty="0" smtClean="0">
                <a:solidFill>
                  <a:schemeClr val="tx1"/>
                </a:solidFill>
                <a:latin typeface="Meiryo UI" panose="020B0604030504040204" pitchFamily="50" charset="-128"/>
                <a:ea typeface="Meiryo UI" panose="020B0604030504040204" pitchFamily="50" charset="-128"/>
              </a:rPr>
              <a:t>に</a:t>
            </a:r>
            <a:r>
              <a:rPr lang="ja-JP" altLang="en-US" sz="1400" dirty="0">
                <a:solidFill>
                  <a:schemeClr val="tx1"/>
                </a:solidFill>
                <a:latin typeface="Meiryo UI" panose="020B0604030504040204" pitchFamily="50" charset="-128"/>
                <a:ea typeface="Meiryo UI" panose="020B0604030504040204" pitchFamily="50" charset="-128"/>
              </a:rPr>
              <a:t>よる配分に加えて、各局</a:t>
            </a:r>
            <a:r>
              <a:rPr lang="ja-JP" altLang="en-US" sz="1400" dirty="0" smtClean="0">
                <a:solidFill>
                  <a:schemeClr val="tx1"/>
                </a:solidFill>
                <a:latin typeface="Meiryo UI" panose="020B0604030504040204" pitchFamily="50" charset="-128"/>
                <a:ea typeface="Meiryo UI" panose="020B0604030504040204" pitchFamily="50" charset="-128"/>
              </a:rPr>
              <a:t>と綿密な協議・検討を行い、各部署</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の</a:t>
            </a:r>
            <a:r>
              <a:rPr lang="ja-JP" altLang="en-US" sz="1400" dirty="0">
                <a:solidFill>
                  <a:schemeClr val="tx1"/>
                </a:solidFill>
                <a:latin typeface="Meiryo UI" panose="020B0604030504040204" pitchFamily="50" charset="-128"/>
                <a:ea typeface="Meiryo UI" panose="020B0604030504040204" pitchFamily="50" charset="-128"/>
              </a:rPr>
              <a:t>特性</a:t>
            </a:r>
            <a:r>
              <a:rPr lang="ja-JP" altLang="en-US" sz="1400" dirty="0" smtClean="0">
                <a:solidFill>
                  <a:schemeClr val="tx1"/>
                </a:solidFill>
                <a:latin typeface="Meiryo UI" panose="020B0604030504040204" pitchFamily="50" charset="-128"/>
                <a:ea typeface="Meiryo UI" panose="020B0604030504040204" pitchFamily="50" charset="-128"/>
              </a:rPr>
              <a:t>等を総合的に勘案して決定</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25" name="Rectangle 31"/>
          <p:cNvSpPr>
            <a:spLocks noChangeArrowheads="1"/>
          </p:cNvSpPr>
          <p:nvPr/>
        </p:nvSpPr>
        <p:spPr bwMode="auto">
          <a:xfrm>
            <a:off x="1198882" y="4077071"/>
            <a:ext cx="1411150" cy="2472003"/>
          </a:xfrm>
          <a:prstGeom prst="rect">
            <a:avLst/>
          </a:prstGeom>
          <a:solidFill>
            <a:schemeClr val="tx2"/>
          </a:solidFill>
          <a:ln w="15875">
            <a:solidFill>
              <a:schemeClr val="tx2"/>
            </a:solidFill>
            <a:miter lim="800000"/>
            <a:headEnd/>
            <a:tailEnd/>
          </a:ln>
        </p:spPr>
        <p:txBody>
          <a:bodyPr anchor="ctr"/>
          <a:lstStyle/>
          <a:p>
            <a:pPr algn="ctr"/>
            <a:r>
              <a:rPr lang="ja-JP" altLang="en-US" sz="1200" b="1" dirty="0" smtClean="0">
                <a:solidFill>
                  <a:schemeClr val="bg1"/>
                </a:solidFill>
                <a:latin typeface="Meiryo UI" pitchFamily="50" charset="-128"/>
                <a:ea typeface="Meiryo UI" pitchFamily="50" charset="-128"/>
                <a:cs typeface="Meiryo UI" pitchFamily="50" charset="-128"/>
              </a:rPr>
              <a:t>各</a:t>
            </a:r>
            <a:r>
              <a:rPr lang="ja-JP" altLang="en-US" sz="1200" b="1" dirty="0">
                <a:solidFill>
                  <a:schemeClr val="bg1"/>
                </a:solidFill>
                <a:latin typeface="Meiryo UI" pitchFamily="50" charset="-128"/>
                <a:ea typeface="Meiryo UI" pitchFamily="50" charset="-128"/>
                <a:cs typeface="Meiryo UI" pitchFamily="50" charset="-128"/>
              </a:rPr>
              <a:t>特別</a:t>
            </a:r>
            <a:r>
              <a:rPr lang="ja-JP" altLang="en-US" sz="1200" b="1" dirty="0" smtClean="0">
                <a:solidFill>
                  <a:schemeClr val="bg1"/>
                </a:solidFill>
                <a:latin typeface="Meiryo UI" pitchFamily="50" charset="-128"/>
                <a:ea typeface="Meiryo UI" pitchFamily="50" charset="-128"/>
                <a:cs typeface="Meiryo UI" pitchFamily="50" charset="-128"/>
              </a:rPr>
              <a:t>区の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200" b="1" dirty="0" smtClean="0">
                <a:solidFill>
                  <a:schemeClr val="bg1"/>
                </a:solidFill>
                <a:latin typeface="Meiryo UI" pitchFamily="50" charset="-128"/>
                <a:ea typeface="Meiryo UI" pitchFamily="50" charset="-128"/>
                <a:cs typeface="Meiryo UI" pitchFamily="50" charset="-128"/>
              </a:rPr>
              <a:t>職員総数</a:t>
            </a:r>
            <a:endParaRPr lang="ja-JP" altLang="en-US" sz="900" dirty="0">
              <a:solidFill>
                <a:schemeClr val="bg1"/>
              </a:solidFill>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2942597" y="4800691"/>
            <a:ext cx="2285670" cy="307777"/>
          </a:xfrm>
          <a:prstGeom prst="rect">
            <a:avLst/>
          </a:prstGeom>
          <a:noFill/>
          <a:ln w="9525">
            <a:noFill/>
            <a:miter lim="800000"/>
            <a:headEnd/>
            <a:tailEnd/>
          </a:ln>
        </p:spPr>
        <p:txBody>
          <a:bodyPr wrap="square" anchor="ctr">
            <a:spAutoFit/>
          </a:bodyPr>
          <a:lstStyle/>
          <a:p>
            <a:r>
              <a:rPr lang="ja-JP" altLang="en-US" sz="1400" dirty="0" smtClean="0">
                <a:latin typeface="Meiryo UI" panose="020B0604030504040204" pitchFamily="50" charset="-128"/>
                <a:ea typeface="Meiryo UI" panose="020B0604030504040204" pitchFamily="50" charset="-128"/>
                <a:cs typeface="Meiryo UI"/>
              </a:rPr>
              <a:t>現在の組織別構成比で配分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158" name="Rectangle 35"/>
          <p:cNvSpPr>
            <a:spLocks noChangeArrowheads="1"/>
          </p:cNvSpPr>
          <p:nvPr/>
        </p:nvSpPr>
        <p:spPr bwMode="auto">
          <a:xfrm>
            <a:off x="6969224" y="5555583"/>
            <a:ext cx="312746" cy="396498"/>
          </a:xfrm>
          <a:prstGeom prst="rect">
            <a:avLst/>
          </a:prstGeom>
          <a:noFill/>
          <a:ln w="9525">
            <a:noFill/>
            <a:miter lim="800000"/>
            <a:headEnd/>
            <a:tailEnd/>
          </a:ln>
        </p:spPr>
        <p:txBody>
          <a:bodyPr/>
          <a:lstStyle/>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94" name="右矢印 93"/>
          <p:cNvSpPr/>
          <p:nvPr/>
        </p:nvSpPr>
        <p:spPr>
          <a:xfrm>
            <a:off x="2754634" y="4203098"/>
            <a:ext cx="2842225" cy="1499529"/>
          </a:xfrm>
          <a:prstGeom prst="rightArrow">
            <a:avLst>
              <a:gd name="adj1" fmla="val 53551"/>
              <a:gd name="adj2" fmla="val 29309"/>
            </a:avLst>
          </a:pr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34" name="Rectangle 31"/>
          <p:cNvSpPr>
            <a:spLocks noChangeArrowheads="1"/>
          </p:cNvSpPr>
          <p:nvPr/>
        </p:nvSpPr>
        <p:spPr bwMode="auto">
          <a:xfrm>
            <a:off x="7330014" y="4465545"/>
            <a:ext cx="1280561" cy="1072676"/>
          </a:xfrm>
          <a:prstGeom prst="rect">
            <a:avLst/>
          </a:prstGeom>
          <a:noFill/>
          <a:ln w="25400">
            <a:solidFill>
              <a:schemeClr val="tx2"/>
            </a:solidFill>
            <a:miter lim="800000"/>
            <a:headEnd/>
            <a:tailEnd/>
          </a:ln>
        </p:spPr>
        <p:txBody>
          <a:bodyPr tIns="0" bIns="0" anchor="ctr"/>
          <a:lstStyle/>
          <a:p>
            <a:pPr algn="ctr"/>
            <a:r>
              <a:rPr lang="ja-JP" altLang="en-US" sz="1100" b="1" dirty="0">
                <a:latin typeface="Meiryo UI" pitchFamily="50" charset="-128"/>
                <a:ea typeface="Meiryo UI" pitchFamily="50" charset="-128"/>
                <a:cs typeface="Meiryo UI" pitchFamily="50" charset="-128"/>
              </a:rPr>
              <a:t>健康</a:t>
            </a:r>
            <a:r>
              <a:rPr lang="ja-JP" altLang="en-US" sz="1100" b="1" dirty="0" smtClean="0">
                <a:latin typeface="Meiryo UI" pitchFamily="50" charset="-128"/>
                <a:ea typeface="Meiryo UI" pitchFamily="50" charset="-128"/>
                <a:cs typeface="Meiryo UI" pitchFamily="50" charset="-128"/>
              </a:rPr>
              <a:t>部</a:t>
            </a:r>
            <a:endParaRPr lang="ja-JP" altLang="en-US" sz="1100" b="1" dirty="0">
              <a:latin typeface="Meiryo UI" pitchFamily="50" charset="-128"/>
              <a:ea typeface="Meiryo UI" pitchFamily="50" charset="-128"/>
              <a:cs typeface="Meiryo UI" pitchFamily="50" charset="-128"/>
            </a:endParaRPr>
          </a:p>
        </p:txBody>
      </p:sp>
      <p:sp>
        <p:nvSpPr>
          <p:cNvPr id="151" name="Rectangle 31"/>
          <p:cNvSpPr>
            <a:spLocks noChangeArrowheads="1"/>
          </p:cNvSpPr>
          <p:nvPr/>
        </p:nvSpPr>
        <p:spPr bwMode="auto">
          <a:xfrm>
            <a:off x="5682609" y="6185728"/>
            <a:ext cx="2942800" cy="363347"/>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地域自治区事務所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4" name="Rectangle 31"/>
          <p:cNvSpPr>
            <a:spLocks noChangeArrowheads="1"/>
          </p:cNvSpPr>
          <p:nvPr/>
        </p:nvSpPr>
        <p:spPr bwMode="auto">
          <a:xfrm>
            <a:off x="5682608" y="4845868"/>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健康推進課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7" name="Rectangle 31"/>
          <p:cNvSpPr>
            <a:spLocks noChangeArrowheads="1"/>
          </p:cNvSpPr>
          <p:nvPr/>
        </p:nvSpPr>
        <p:spPr bwMode="auto">
          <a:xfrm>
            <a:off x="5682608" y="4455481"/>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総務企画課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68" name="Rectangle 31"/>
          <p:cNvSpPr>
            <a:spLocks noChangeArrowheads="1"/>
          </p:cNvSpPr>
          <p:nvPr/>
        </p:nvSpPr>
        <p:spPr bwMode="auto">
          <a:xfrm>
            <a:off x="5682608" y="5250221"/>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保健所</a:t>
            </a:r>
          </a:p>
        </p:txBody>
      </p:sp>
      <p:sp>
        <p:nvSpPr>
          <p:cNvPr id="73" name="Text Box 23"/>
          <p:cNvSpPr txBox="1">
            <a:spLocks noChangeArrowheads="1"/>
          </p:cNvSpPr>
          <p:nvPr/>
        </p:nvSpPr>
        <p:spPr bwMode="auto">
          <a:xfrm>
            <a:off x="3018313" y="6168315"/>
            <a:ext cx="2107740" cy="307777"/>
          </a:xfrm>
          <a:prstGeom prst="rect">
            <a:avLst/>
          </a:prstGeom>
          <a:noFill/>
          <a:ln w="9525">
            <a:noFill/>
            <a:miter lim="800000"/>
            <a:headEnd/>
            <a:tailEnd/>
          </a:ln>
        </p:spPr>
        <p:txBody>
          <a:bodyPr wrap="square" anchor="ctr">
            <a:spAutoFit/>
          </a:bodyPr>
          <a:lstStyle/>
          <a:p>
            <a:pPr algn="ctr"/>
            <a:r>
              <a:rPr lang="ja-JP" altLang="en-US" sz="1400" dirty="0" smtClean="0">
                <a:latin typeface="Meiryo UI" panose="020B0604030504040204" pitchFamily="50" charset="-128"/>
                <a:ea typeface="Meiryo UI" panose="020B0604030504040204" pitchFamily="50" charset="-128"/>
                <a:cs typeface="Meiryo UI"/>
              </a:rPr>
              <a:t>現在の現員数で配分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74" name="右矢印 73"/>
          <p:cNvSpPr/>
          <p:nvPr/>
        </p:nvSpPr>
        <p:spPr>
          <a:xfrm>
            <a:off x="2754635" y="6078875"/>
            <a:ext cx="2842225" cy="518477"/>
          </a:xfrm>
          <a:prstGeom prst="rightArrow">
            <a:avLst>
              <a:gd name="adj1" fmla="val 53551"/>
              <a:gd name="adj2" fmla="val 76690"/>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76" name="直線コネクタ 75"/>
          <p:cNvCxnSpPr/>
          <p:nvPr/>
        </p:nvCxnSpPr>
        <p:spPr>
          <a:xfrm>
            <a:off x="6963169" y="4610871"/>
            <a:ext cx="36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6963169" y="4989868"/>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7143169" y="4610871"/>
            <a:ext cx="0" cy="79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6963169" y="5401848"/>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35"/>
          <p:cNvSpPr>
            <a:spLocks noChangeArrowheads="1"/>
          </p:cNvSpPr>
          <p:nvPr/>
        </p:nvSpPr>
        <p:spPr bwMode="auto">
          <a:xfrm>
            <a:off x="6969224" y="4046443"/>
            <a:ext cx="312746" cy="396498"/>
          </a:xfrm>
          <a:prstGeom prst="rect">
            <a:avLst/>
          </a:prstGeom>
          <a:noFill/>
          <a:ln w="9525">
            <a:noFill/>
            <a:miter lim="800000"/>
            <a:headEnd/>
            <a:tailEnd/>
          </a:ln>
        </p:spPr>
        <p:txBody>
          <a:bodyPr/>
          <a:lstStyle/>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smtClean="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21" name="正方形/長方形 27"/>
          <p:cNvSpPr>
            <a:spLocks noChangeArrowheads="1"/>
          </p:cNvSpPr>
          <p:nvPr/>
        </p:nvSpPr>
        <p:spPr bwMode="auto">
          <a:xfrm>
            <a:off x="8979754" y="96378"/>
            <a:ext cx="926246"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85932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128464" y="412567"/>
            <a:ext cx="9777536" cy="424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　＜</a:t>
            </a:r>
            <a:r>
              <a:rPr lang="ja-JP" altLang="en-US" b="1" dirty="0" smtClean="0">
                <a:solidFill>
                  <a:srgbClr val="000000"/>
                </a:solidFill>
                <a:latin typeface="ＭＳ Ｐゴシック" charset="-128"/>
                <a:ea typeface="Meiryo UI"/>
                <a:cs typeface="Meiryo UI"/>
              </a:rPr>
              <a:t>配分方法の詳細＞組織別構成比と現員数での配分</a:t>
            </a:r>
            <a:r>
              <a:rPr lang="ja-JP" altLang="en-US" sz="1600" b="1" dirty="0">
                <a:solidFill>
                  <a:srgbClr val="000000"/>
                </a:solidFill>
                <a:latin typeface="ＭＳ Ｐゴシック" charset="-128"/>
                <a:ea typeface="Meiryo UI"/>
                <a:cs typeface="Meiryo UI"/>
              </a:rPr>
              <a:t>　</a:t>
            </a:r>
          </a:p>
        </p:txBody>
      </p:sp>
      <p:sp>
        <p:nvSpPr>
          <p:cNvPr id="27" name="角丸四角形 26"/>
          <p:cNvSpPr/>
          <p:nvPr/>
        </p:nvSpPr>
        <p:spPr>
          <a:xfrm>
            <a:off x="5140770" y="1864855"/>
            <a:ext cx="130312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各</a:t>
            </a:r>
            <a:r>
              <a:rPr lang="ja-JP" altLang="en-US" sz="1400" b="1" dirty="0">
                <a:solidFill>
                  <a:schemeClr val="tx1"/>
                </a:solidFill>
                <a:latin typeface="Meiryo UI" panose="020B0604030504040204" pitchFamily="50" charset="-128"/>
                <a:ea typeface="Meiryo UI" panose="020B0604030504040204" pitchFamily="50" charset="-128"/>
              </a:rPr>
              <a:t>特別</a:t>
            </a:r>
            <a:r>
              <a:rPr lang="ja-JP" altLang="en-US" sz="1400" b="1" dirty="0" smtClean="0">
                <a:solidFill>
                  <a:schemeClr val="tx1"/>
                </a:solidFill>
                <a:latin typeface="Meiryo UI" panose="020B0604030504040204" pitchFamily="50" charset="-128"/>
                <a:ea typeface="Meiryo UI" panose="020B0604030504040204" pitchFamily="50" charset="-128"/>
              </a:rPr>
              <a:t>区</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5552" y="1827105"/>
            <a:ext cx="1439802"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rPr>
              <a:t>現在</a:t>
            </a:r>
            <a:r>
              <a:rPr lang="en-US" altLang="ja-JP" sz="1400" b="1" dirty="0" smtClean="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344488" y="797508"/>
            <a:ext cx="9361040" cy="993675"/>
          </a:xfrm>
          <a:prstGeom prst="roundRect">
            <a:avLst>
              <a:gd name="adj" fmla="val 1277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○機関</a:t>
            </a:r>
            <a:r>
              <a:rPr lang="ja-JP" altLang="en-US" sz="1200" dirty="0">
                <a:solidFill>
                  <a:schemeClr val="tx1"/>
                </a:solidFill>
                <a:latin typeface="Meiryo UI" panose="020B0604030504040204" pitchFamily="50" charset="-128"/>
                <a:ea typeface="Meiryo UI" panose="020B0604030504040204" pitchFamily="50" charset="-128"/>
              </a:rPr>
              <a:t>の共同設置として</a:t>
            </a:r>
            <a:r>
              <a:rPr lang="ja-JP" altLang="en-US" sz="1200" dirty="0" smtClean="0">
                <a:solidFill>
                  <a:schemeClr val="tx1"/>
                </a:solidFill>
                <a:latin typeface="Meiryo UI" panose="020B0604030504040204" pitchFamily="50" charset="-128"/>
                <a:ea typeface="Meiryo UI" panose="020B0604030504040204" pitchFamily="50" charset="-128"/>
              </a:rPr>
              <a:t>１か所</a:t>
            </a:r>
            <a:r>
              <a:rPr lang="ja-JP" altLang="en-US" sz="1200" dirty="0">
                <a:solidFill>
                  <a:schemeClr val="tx1"/>
                </a:solidFill>
                <a:latin typeface="Meiryo UI" panose="020B0604030504040204" pitchFamily="50" charset="-128"/>
                <a:ea typeface="Meiryo UI" panose="020B0604030504040204" pitchFamily="50" charset="-128"/>
              </a:rPr>
              <a:t>のままで</a:t>
            </a:r>
            <a:r>
              <a:rPr lang="ja-JP" altLang="en-US" sz="1200" dirty="0" smtClean="0">
                <a:solidFill>
                  <a:schemeClr val="tx1"/>
                </a:solidFill>
                <a:latin typeface="Meiryo UI" panose="020B0604030504040204" pitchFamily="50" charset="-128"/>
                <a:ea typeface="Meiryo UI" panose="020B0604030504040204" pitchFamily="50" charset="-128"/>
              </a:rPr>
              <a:t>ある部署</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市税</a:t>
            </a:r>
            <a:r>
              <a:rPr lang="ja-JP" altLang="en-US" sz="1200" dirty="0">
                <a:solidFill>
                  <a:schemeClr val="tx1"/>
                </a:solidFill>
                <a:latin typeface="Meiryo UI" panose="020B0604030504040204" pitchFamily="50" charset="-128"/>
                <a:ea typeface="Meiryo UI" panose="020B0604030504040204" pitchFamily="50" charset="-128"/>
              </a:rPr>
              <a:t>事務所や図書館</a:t>
            </a:r>
            <a:r>
              <a:rPr lang="ja-JP" altLang="en-US" sz="1200" dirty="0" smtClean="0">
                <a:solidFill>
                  <a:schemeClr val="tx1"/>
                </a:solidFill>
                <a:latin typeface="Meiryo UI" panose="020B0604030504040204" pitchFamily="50" charset="-128"/>
                <a:ea typeface="Meiryo UI" panose="020B0604030504040204" pitchFamily="50" charset="-128"/>
              </a:rPr>
              <a:t>など現在４か所</a:t>
            </a:r>
            <a:r>
              <a:rPr lang="ja-JP" altLang="en-US" sz="1200" dirty="0">
                <a:solidFill>
                  <a:schemeClr val="tx1"/>
                </a:solidFill>
                <a:latin typeface="Meiryo UI" panose="020B0604030504040204" pitchFamily="50" charset="-128"/>
                <a:ea typeface="Meiryo UI" panose="020B0604030504040204" pitchFamily="50" charset="-128"/>
              </a:rPr>
              <a:t>以上設置されて</a:t>
            </a:r>
            <a:r>
              <a:rPr lang="ja-JP" altLang="en-US" sz="1200" dirty="0" smtClean="0">
                <a:solidFill>
                  <a:schemeClr val="tx1"/>
                </a:solidFill>
                <a:latin typeface="Meiryo UI" panose="020B0604030504040204" pitchFamily="50" charset="-128"/>
                <a:ea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rPr>
              <a:t>事業所</a:t>
            </a:r>
            <a:r>
              <a:rPr lang="ja-JP" altLang="en-US" sz="1200" dirty="0" smtClean="0">
                <a:solidFill>
                  <a:schemeClr val="tx1"/>
                </a:solidFill>
                <a:latin typeface="Meiryo UI" panose="020B0604030504040204" pitchFamily="50" charset="-128"/>
                <a:ea typeface="Meiryo UI" panose="020B0604030504040204" pitchFamily="50" charset="-128"/>
              </a:rPr>
              <a:t>は特別</a:t>
            </a:r>
            <a:r>
              <a:rPr lang="ja-JP" altLang="en-US" sz="1200" dirty="0">
                <a:solidFill>
                  <a:schemeClr val="tx1"/>
                </a:solidFill>
                <a:latin typeface="Meiryo UI" panose="020B0604030504040204" pitchFamily="50" charset="-128"/>
                <a:ea typeface="Meiryo UI" panose="020B0604030504040204" pitchFamily="50" charset="-128"/>
              </a:rPr>
              <a:t>区設置後も大幅な</a:t>
            </a:r>
            <a:r>
              <a:rPr lang="ja-JP" altLang="en-US" sz="1200" dirty="0" smtClean="0">
                <a:solidFill>
                  <a:schemeClr val="tx1"/>
                </a:solidFill>
                <a:latin typeface="Meiryo UI" panose="020B0604030504040204" pitchFamily="50" charset="-128"/>
                <a:ea typeface="Meiryo UI" panose="020B0604030504040204" pitchFamily="50" charset="-128"/>
              </a:rPr>
              <a:t>職員数</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rPr>
              <a:t>変動が</a:t>
            </a:r>
            <a:r>
              <a:rPr lang="ja-JP" altLang="en-US" sz="1200" dirty="0" smtClean="0">
                <a:solidFill>
                  <a:schemeClr val="tx1"/>
                </a:solidFill>
                <a:latin typeface="Meiryo UI" panose="020B0604030504040204" pitchFamily="50" charset="-128"/>
                <a:ea typeface="Meiryo UI" panose="020B0604030504040204" pitchFamily="50" charset="-128"/>
              </a:rPr>
              <a:t>ないものと</a:t>
            </a:r>
            <a:r>
              <a:rPr lang="ja-JP" altLang="en-US" sz="1200" dirty="0">
                <a:solidFill>
                  <a:schemeClr val="tx1"/>
                </a:solidFill>
                <a:latin typeface="Meiryo UI" panose="020B0604030504040204" pitchFamily="50" charset="-128"/>
                <a:ea typeface="Meiryo UI" panose="020B0604030504040204" pitchFamily="50" charset="-128"/>
              </a:rPr>
              <a:t>し</a:t>
            </a:r>
            <a:r>
              <a:rPr lang="ja-JP" altLang="en-US" sz="1200" dirty="0" smtClean="0">
                <a:solidFill>
                  <a:schemeClr val="tx1"/>
                </a:solidFill>
                <a:latin typeface="Meiryo UI" panose="020B0604030504040204" pitchFamily="50" charset="-128"/>
                <a:ea typeface="Meiryo UI" panose="020B0604030504040204" pitchFamily="50" charset="-128"/>
              </a:rPr>
              <a:t>、現員数</a:t>
            </a:r>
            <a:r>
              <a:rPr lang="ja-JP" altLang="en-US" sz="1200" dirty="0">
                <a:solidFill>
                  <a:schemeClr val="tx1"/>
                </a:solidFill>
                <a:latin typeface="Meiryo UI" panose="020B0604030504040204" pitchFamily="50" charset="-128"/>
                <a:ea typeface="Meiryo UI" panose="020B0604030504040204" pitchFamily="50" charset="-128"/>
              </a:rPr>
              <a:t>で</a:t>
            </a:r>
            <a:r>
              <a:rPr lang="ja-JP" altLang="en-US" sz="1200" dirty="0" smtClean="0">
                <a:solidFill>
                  <a:schemeClr val="tx1"/>
                </a:solidFill>
                <a:latin typeface="Meiryo UI" panose="020B0604030504040204" pitchFamily="50" charset="-128"/>
                <a:ea typeface="Meiryo UI" panose="020B0604030504040204" pitchFamily="50" charset="-128"/>
              </a:rPr>
              <a:t>配分</a:t>
            </a:r>
            <a:r>
              <a:rPr lang="ja-JP" altLang="en-US" sz="1200" dirty="0">
                <a:solidFill>
                  <a:schemeClr val="tx1"/>
                </a:solidFill>
                <a:latin typeface="Meiryo UI" panose="020B0604030504040204" pitchFamily="50" charset="-128"/>
                <a:ea typeface="Meiryo UI" panose="020B0604030504040204" pitchFamily="50" charset="-128"/>
              </a:rPr>
              <a:t>　</a:t>
            </a:r>
          </a:p>
          <a:p>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現在の区役所事務のうち、特別区では本庁の課で実施する事務</a:t>
            </a:r>
            <a:r>
              <a:rPr lang="ja-JP" altLang="en-US" sz="1200" dirty="0" smtClean="0">
                <a:solidFill>
                  <a:schemeClr val="tx1"/>
                </a:solidFill>
                <a:latin typeface="Meiryo UI" panose="020B0604030504040204" pitchFamily="50" charset="-128"/>
                <a:ea typeface="Meiryo UI" panose="020B0604030504040204" pitchFamily="50" charset="-128"/>
              </a:rPr>
              <a:t>については</a:t>
            </a:r>
            <a:r>
              <a:rPr kumimoji="1" lang="ja-JP" altLang="en-US" sz="1200" dirty="0" smtClean="0">
                <a:solidFill>
                  <a:schemeClr val="tx1"/>
                </a:solidFill>
                <a:latin typeface="Meiryo UI" panose="020B0604030504040204" pitchFamily="50" charset="-128"/>
                <a:ea typeface="Meiryo UI" panose="020B0604030504040204" pitchFamily="50" charset="-128"/>
              </a:rPr>
              <a:t>区分を</a:t>
            </a:r>
            <a:r>
              <a:rPr lang="ja-JP" altLang="en-US" sz="1200" dirty="0" smtClean="0">
                <a:solidFill>
                  <a:schemeClr val="tx1"/>
                </a:solidFill>
                <a:latin typeface="Meiryo UI" panose="020B0604030504040204" pitchFamily="50" charset="-128"/>
                <a:ea typeface="Meiryo UI" panose="020B0604030504040204" pitchFamily="50" charset="-128"/>
              </a:rPr>
              <a:t>設けて配分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上記以外は、組織別構成比で配分することを基本とする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66564" y="6589863"/>
            <a:ext cx="667503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大阪府</a:t>
            </a:r>
            <a:r>
              <a:rPr lang="ja-JP" altLang="en-US" sz="1050" dirty="0">
                <a:solidFill>
                  <a:schemeClr val="tx1"/>
                </a:solidFill>
                <a:latin typeface="Meiryo UI" panose="020B0604030504040204" pitchFamily="50" charset="-128"/>
                <a:ea typeface="Meiryo UI" panose="020B0604030504040204" pitchFamily="50" charset="-128"/>
              </a:rPr>
              <a:t>への</a:t>
            </a:r>
            <a:r>
              <a:rPr lang="ja-JP" altLang="en-US" sz="1050" dirty="0" smtClean="0">
                <a:solidFill>
                  <a:schemeClr val="tx1"/>
                </a:solidFill>
                <a:latin typeface="Meiryo UI" panose="020B0604030504040204" pitchFamily="50" charset="-128"/>
                <a:ea typeface="Meiryo UI" panose="020B0604030504040204" pitchFamily="50" charset="-128"/>
              </a:rPr>
              <a:t>移管</a:t>
            </a:r>
            <a:r>
              <a:rPr lang="ja-JP" altLang="en-US" sz="1050" dirty="0">
                <a:solidFill>
                  <a:schemeClr val="tx1"/>
                </a:solidFill>
                <a:latin typeface="Meiryo UI" panose="020B0604030504040204" pitchFamily="50" charset="-128"/>
                <a:ea typeface="Meiryo UI" panose="020B0604030504040204" pitchFamily="50" charset="-128"/>
              </a:rPr>
              <a:t>職員数</a:t>
            </a:r>
            <a:r>
              <a:rPr lang="ja-JP" altLang="en-US" sz="1050" dirty="0" smtClean="0">
                <a:solidFill>
                  <a:schemeClr val="tx1"/>
                </a:solidFill>
                <a:latin typeface="Meiryo UI" panose="020B0604030504040204" pitchFamily="50" charset="-128"/>
                <a:ea typeface="Meiryo UI" panose="020B0604030504040204" pitchFamily="50" charset="-128"/>
              </a:rPr>
              <a:t>等を除く、大阪府からの移管職員数を含む</a:t>
            </a:r>
            <a:endParaRPr lang="ja-JP" altLang="en-US" sz="1050" dirty="0">
              <a:solidFill>
                <a:schemeClr val="tx1"/>
              </a:solidFill>
              <a:latin typeface="Meiryo UI" panose="020B0604030504040204" pitchFamily="50" charset="-128"/>
              <a:ea typeface="Meiryo UI" panose="020B0604030504040204" pitchFamily="50" charset="-128"/>
            </a:endParaRPr>
          </a:p>
        </p:txBody>
      </p:sp>
      <p:sp>
        <p:nvSpPr>
          <p:cNvPr id="21" name="Rectangle 31"/>
          <p:cNvSpPr>
            <a:spLocks noChangeArrowheads="1"/>
          </p:cNvSpPr>
          <p:nvPr/>
        </p:nvSpPr>
        <p:spPr bwMode="auto">
          <a:xfrm>
            <a:off x="222183" y="2245785"/>
            <a:ext cx="964332" cy="2479359"/>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本庁・</a:t>
            </a:r>
            <a:r>
              <a:rPr lang="ja-JP" altLang="en-US" sz="1100" b="1" dirty="0" smtClean="0">
                <a:solidFill>
                  <a:schemeClr val="bg1"/>
                </a:solidFill>
                <a:latin typeface="Meiryo UI" pitchFamily="50" charset="-128"/>
                <a:ea typeface="Meiryo UI" pitchFamily="50" charset="-128"/>
                <a:cs typeface="Meiryo UI" pitchFamily="50" charset="-128"/>
              </a:rPr>
              <a:t>事業所</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en-US" altLang="ja-JP" sz="1100" b="1" dirty="0">
                <a:solidFill>
                  <a:schemeClr val="bg1"/>
                </a:solidFill>
                <a:latin typeface="Meiryo UI" pitchFamily="50" charset="-128"/>
                <a:ea typeface="Meiryo UI" pitchFamily="50" charset="-128"/>
                <a:cs typeface="Meiryo UI" pitchFamily="50" charset="-128"/>
              </a:rPr>
              <a:t>※</a:t>
            </a:r>
            <a:endParaRPr lang="ja-JP" altLang="en-US" sz="1100" b="1" dirty="0">
              <a:solidFill>
                <a:schemeClr val="bg1"/>
              </a:solidFill>
              <a:latin typeface="Meiryo UI" pitchFamily="50" charset="-128"/>
              <a:ea typeface="Meiryo UI" pitchFamily="50" charset="-128"/>
              <a:cs typeface="Meiryo UI" pitchFamily="50" charset="-128"/>
            </a:endParaRPr>
          </a:p>
          <a:p>
            <a:pPr algn="ctr"/>
            <a:endParaRPr lang="en-US" altLang="ja-JP" sz="1200" b="1" dirty="0" smtClean="0">
              <a:solidFill>
                <a:schemeClr val="bg1"/>
              </a:solidFill>
              <a:latin typeface="Meiryo UI" pitchFamily="50" charset="-128"/>
              <a:ea typeface="Meiryo UI" pitchFamily="50" charset="-128"/>
              <a:cs typeface="Meiryo UI" pitchFamily="50" charset="-128"/>
            </a:endParaRPr>
          </a:p>
        </p:txBody>
      </p:sp>
      <p:sp>
        <p:nvSpPr>
          <p:cNvPr id="25" name="Rectangle 31"/>
          <p:cNvSpPr>
            <a:spLocks noChangeArrowheads="1"/>
          </p:cNvSpPr>
          <p:nvPr/>
        </p:nvSpPr>
        <p:spPr bwMode="auto">
          <a:xfrm>
            <a:off x="222183" y="4791289"/>
            <a:ext cx="964332" cy="1742861"/>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区役所</a:t>
            </a:r>
          </a:p>
        </p:txBody>
      </p:sp>
      <p:sp>
        <p:nvSpPr>
          <p:cNvPr id="26" name="Rectangle 31"/>
          <p:cNvSpPr>
            <a:spLocks noChangeArrowheads="1"/>
          </p:cNvSpPr>
          <p:nvPr/>
        </p:nvSpPr>
        <p:spPr bwMode="auto">
          <a:xfrm>
            <a:off x="5313040" y="2237456"/>
            <a:ext cx="965935" cy="1562152"/>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29" name="Rectangle 31"/>
          <p:cNvSpPr>
            <a:spLocks noChangeArrowheads="1"/>
          </p:cNvSpPr>
          <p:nvPr/>
        </p:nvSpPr>
        <p:spPr bwMode="auto">
          <a:xfrm>
            <a:off x="5313040" y="3888582"/>
            <a:ext cx="965935" cy="465877"/>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機関の共同</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設置の部署</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0" name="Rectangle 31"/>
          <p:cNvSpPr>
            <a:spLocks noChangeArrowheads="1"/>
          </p:cNvSpPr>
          <p:nvPr/>
        </p:nvSpPr>
        <p:spPr bwMode="auto">
          <a:xfrm>
            <a:off x="5313040" y="4441340"/>
            <a:ext cx="965935" cy="930760"/>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事業所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1" name="Rectangle 31"/>
          <p:cNvSpPr>
            <a:spLocks noChangeArrowheads="1"/>
          </p:cNvSpPr>
          <p:nvPr/>
        </p:nvSpPr>
        <p:spPr bwMode="auto">
          <a:xfrm>
            <a:off x="5313040" y="5445224"/>
            <a:ext cx="965935" cy="1069876"/>
          </a:xfrm>
          <a:prstGeom prst="rect">
            <a:avLst/>
          </a:prstGeom>
          <a:solidFill>
            <a:schemeClr val="tx2"/>
          </a:solidFill>
          <a:ln w="15875">
            <a:solidFill>
              <a:schemeClr val="tx2"/>
            </a:solidFill>
            <a:miter lim="800000"/>
            <a:headEnd/>
            <a:tailEnd/>
          </a:ln>
        </p:spPr>
        <p:txBody>
          <a:bodyPr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地域自治区</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事務所</a:t>
            </a:r>
            <a:endParaRPr lang="ja-JP" altLang="en-US" sz="1100" b="1" dirty="0">
              <a:solidFill>
                <a:schemeClr val="bg1"/>
              </a:solidFill>
              <a:latin typeface="Meiryo UI" pitchFamily="50" charset="-128"/>
              <a:ea typeface="Meiryo UI" pitchFamily="50" charset="-128"/>
              <a:cs typeface="Meiryo UI" pitchFamily="50" charset="-128"/>
            </a:endParaRPr>
          </a:p>
        </p:txBody>
      </p:sp>
      <p:sp>
        <p:nvSpPr>
          <p:cNvPr id="33" name="Text Box 23"/>
          <p:cNvSpPr txBox="1">
            <a:spLocks noChangeArrowheads="1"/>
          </p:cNvSpPr>
          <p:nvPr/>
        </p:nvSpPr>
        <p:spPr bwMode="auto">
          <a:xfrm>
            <a:off x="6288364" y="3923820"/>
            <a:ext cx="2331624"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rPr>
              <a:t>監査委員</a:t>
            </a:r>
            <a:r>
              <a:rPr lang="ja-JP" altLang="en-US" sz="1050" dirty="0" smtClean="0">
                <a:latin typeface="Meiryo UI" panose="020B0604030504040204" pitchFamily="50" charset="-128"/>
                <a:ea typeface="Meiryo UI" panose="020B0604030504040204" pitchFamily="50" charset="-128"/>
              </a:rPr>
              <a:t>事務局</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心身障</a:t>
            </a:r>
            <a:r>
              <a:rPr lang="ja-JP" altLang="en-US" sz="1050" dirty="0">
                <a:latin typeface="Meiryo UI" panose="020B0604030504040204" pitchFamily="50" charset="-128"/>
                <a:ea typeface="Meiryo UI" panose="020B0604030504040204" pitchFamily="50" charset="-128"/>
              </a:rPr>
              <a:t>が</a:t>
            </a:r>
            <a:r>
              <a:rPr lang="ja-JP" altLang="en-US" sz="1050" dirty="0" err="1">
                <a:latin typeface="Meiryo UI" panose="020B0604030504040204" pitchFamily="50" charset="-128"/>
                <a:ea typeface="Meiryo UI" panose="020B0604030504040204" pitchFamily="50" charset="-128"/>
              </a:rPr>
              <a:t>い</a:t>
            </a:r>
            <a:r>
              <a:rPr lang="ja-JP" altLang="en-US" sz="1050" dirty="0">
                <a:latin typeface="Meiryo UI" panose="020B0604030504040204" pitchFamily="50" charset="-128"/>
                <a:ea typeface="Meiryo UI" panose="020B0604030504040204" pitchFamily="50" charset="-128"/>
              </a:rPr>
              <a:t>者リハビリテーションセンター</a:t>
            </a:r>
            <a:endParaRPr lang="en-US" altLang="ja-JP" sz="1050" dirty="0">
              <a:latin typeface="Meiryo UI" panose="020B0604030504040204" pitchFamily="50" charset="-128"/>
              <a:ea typeface="Meiryo UI" panose="020B0604030504040204" pitchFamily="50" charset="-128"/>
              <a:cs typeface="Meiryo UI"/>
            </a:endParaRPr>
          </a:p>
        </p:txBody>
      </p:sp>
      <p:sp>
        <p:nvSpPr>
          <p:cNvPr id="34" name="Text Box 23"/>
          <p:cNvSpPr txBox="1">
            <a:spLocks noChangeArrowheads="1"/>
          </p:cNvSpPr>
          <p:nvPr/>
        </p:nvSpPr>
        <p:spPr bwMode="auto">
          <a:xfrm>
            <a:off x="6467663" y="4407489"/>
            <a:ext cx="2952328" cy="738664"/>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rPr>
              <a:t>現在４か所</a:t>
            </a:r>
            <a:r>
              <a:rPr lang="ja-JP" altLang="en-US" sz="1050" dirty="0">
                <a:latin typeface="Meiryo UI" panose="020B0604030504040204" pitchFamily="50" charset="-128"/>
                <a:ea typeface="Meiryo UI" panose="020B0604030504040204" pitchFamily="50" charset="-128"/>
              </a:rPr>
              <a:t>以上設置されている事業所</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市税事務所・工営所・公園事務所・図書館・</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生活</a:t>
            </a:r>
            <a:r>
              <a:rPr lang="ja-JP" altLang="en-US" sz="1050" dirty="0">
                <a:latin typeface="Meiryo UI" panose="020B0604030504040204" pitchFamily="50" charset="-128"/>
                <a:ea typeface="Meiryo UI" panose="020B0604030504040204" pitchFamily="50" charset="-128"/>
              </a:rPr>
              <a:t>衛生監視事務所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保健所に包含して設置</a:t>
            </a:r>
            <a:r>
              <a:rPr lang="en-US" altLang="ja-JP" sz="1050" dirty="0" smtClean="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cs typeface="Meiryo UI"/>
              </a:rPr>
              <a:t>　 </a:t>
            </a:r>
            <a:r>
              <a:rPr lang="ja-JP" altLang="en-US" sz="1050" dirty="0" smtClean="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35" name="直線矢印コネクタ 34"/>
          <p:cNvCxnSpPr/>
          <p:nvPr/>
        </p:nvCxnSpPr>
        <p:spPr>
          <a:xfrm>
            <a:off x="1326342" y="2698275"/>
            <a:ext cx="3888000"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3"/>
          <p:cNvSpPr txBox="1">
            <a:spLocks noChangeArrowheads="1"/>
          </p:cNvSpPr>
          <p:nvPr/>
        </p:nvSpPr>
        <p:spPr bwMode="auto">
          <a:xfrm>
            <a:off x="3670378" y="6027129"/>
            <a:ext cx="2000672" cy="253916"/>
          </a:xfrm>
          <a:prstGeom prst="rect">
            <a:avLst/>
          </a:prstGeom>
          <a:noFill/>
          <a:ln w="9525">
            <a:noFill/>
            <a:miter lim="800000"/>
            <a:headEnd/>
            <a:tailEnd/>
          </a:ln>
        </p:spPr>
        <p:txBody>
          <a:bodyPr wrap="square" anchor="ctr">
            <a:spAutoFit/>
          </a:bodyPr>
          <a:lstStyle/>
          <a:p>
            <a:pPr algn="ctr"/>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45" name="直線矢印コネクタ 44"/>
          <p:cNvCxnSpPr/>
          <p:nvPr/>
        </p:nvCxnSpPr>
        <p:spPr>
          <a:xfrm>
            <a:off x="1264570" y="6298675"/>
            <a:ext cx="3996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3872880" y="3772618"/>
            <a:ext cx="1359671"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H="1">
            <a:off x="1264571" y="5949280"/>
            <a:ext cx="2608309" cy="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3656856" y="3267561"/>
            <a:ext cx="0" cy="853959"/>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3656856" y="4312998"/>
            <a:ext cx="0" cy="210247"/>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3656856" y="4725144"/>
            <a:ext cx="0" cy="585617"/>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1302303" y="5310759"/>
            <a:ext cx="2354553" cy="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3872880" y="3799609"/>
            <a:ext cx="0" cy="321911"/>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3872880" y="4725144"/>
            <a:ext cx="0" cy="1224137"/>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71" name="Text Box 23"/>
          <p:cNvSpPr txBox="1">
            <a:spLocks noChangeArrowheads="1"/>
          </p:cNvSpPr>
          <p:nvPr/>
        </p:nvSpPr>
        <p:spPr bwMode="auto">
          <a:xfrm>
            <a:off x="1219510" y="4869413"/>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a:t>
            </a:r>
            <a:r>
              <a:rPr lang="ja-JP" altLang="en-US" sz="1050" dirty="0" smtClean="0">
                <a:latin typeface="Meiryo UI" panose="020B0604030504040204" pitchFamily="50" charset="-128"/>
                <a:ea typeface="Meiryo UI" panose="020B0604030504040204" pitchFamily="50" charset="-128"/>
                <a:cs typeface="Meiryo UI"/>
              </a:rPr>
              <a:t>区では本庁の課で実施する事務のうち</a:t>
            </a:r>
            <a:endParaRPr lang="en-US" altLang="ja-JP" sz="1050" dirty="0" smtClean="0">
              <a:latin typeface="Meiryo UI" panose="020B0604030504040204" pitchFamily="50" charset="-128"/>
              <a:ea typeface="Meiryo UI" panose="020B0604030504040204" pitchFamily="50" charset="-128"/>
              <a:cs typeface="Meiryo UI"/>
            </a:endParaRPr>
          </a:p>
          <a:p>
            <a:r>
              <a:rPr lang="ja-JP" altLang="en-US" sz="1050" dirty="0">
                <a:latin typeface="Meiryo UI" panose="020B0604030504040204" pitchFamily="50" charset="-128"/>
                <a:ea typeface="Meiryo UI" panose="020B0604030504040204" pitchFamily="50" charset="-128"/>
              </a:rPr>
              <a:t>福祉、子育てなど移管先を特定した</a:t>
            </a:r>
            <a:r>
              <a:rPr lang="ja-JP" altLang="en-US" sz="1050" dirty="0" smtClean="0">
                <a:latin typeface="Meiryo UI" panose="020B0604030504040204" pitchFamily="50" charset="-128"/>
                <a:ea typeface="Meiryo UI" panose="020B0604030504040204" pitchFamily="50" charset="-128"/>
              </a:rPr>
              <a:t>事務</a:t>
            </a:r>
            <a:endParaRPr lang="en-US" altLang="ja-JP" sz="1050" dirty="0" smtClean="0">
              <a:latin typeface="Meiryo UI" panose="020B0604030504040204" pitchFamily="50" charset="-128"/>
              <a:ea typeface="Meiryo UI" panose="020B0604030504040204" pitchFamily="50" charset="-128"/>
              <a:cs typeface="Meiryo UI"/>
            </a:endParaRPr>
          </a:p>
        </p:txBody>
      </p:sp>
      <p:sp>
        <p:nvSpPr>
          <p:cNvPr id="72" name="Text Box 23"/>
          <p:cNvSpPr txBox="1">
            <a:spLocks noChangeArrowheads="1"/>
          </p:cNvSpPr>
          <p:nvPr/>
        </p:nvSpPr>
        <p:spPr bwMode="auto">
          <a:xfrm>
            <a:off x="4107564" y="2984915"/>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75" name="Text Box 23"/>
          <p:cNvSpPr txBox="1">
            <a:spLocks noChangeArrowheads="1"/>
          </p:cNvSpPr>
          <p:nvPr/>
        </p:nvSpPr>
        <p:spPr bwMode="auto">
          <a:xfrm>
            <a:off x="1208584" y="5550291"/>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a:t>
            </a:r>
            <a:r>
              <a:rPr lang="ja-JP" altLang="en-US" sz="1050" dirty="0" smtClean="0">
                <a:latin typeface="Meiryo UI" panose="020B0604030504040204" pitchFamily="50" charset="-128"/>
                <a:ea typeface="Meiryo UI" panose="020B0604030504040204" pitchFamily="50" charset="-128"/>
                <a:cs typeface="Meiryo UI"/>
              </a:rPr>
              <a:t>区では本庁の課で実施する事務のうち</a:t>
            </a:r>
            <a:endParaRPr lang="en-US" altLang="ja-JP" sz="1050" dirty="0" smtClean="0">
              <a:latin typeface="Meiryo UI" panose="020B0604030504040204" pitchFamily="50" charset="-128"/>
              <a:ea typeface="Meiryo UI" panose="020B0604030504040204" pitchFamily="50" charset="-128"/>
              <a:cs typeface="Meiryo UI"/>
            </a:endParaRPr>
          </a:p>
          <a:p>
            <a:r>
              <a:rPr lang="ja-JP" altLang="en-US" sz="1050" dirty="0" smtClean="0">
                <a:latin typeface="Meiryo UI" panose="020B0604030504040204" pitchFamily="50" charset="-128"/>
                <a:ea typeface="Meiryo UI" panose="020B0604030504040204" pitchFamily="50" charset="-128"/>
                <a:cs typeface="Meiryo UI"/>
              </a:rPr>
              <a:t>総務事務など</a:t>
            </a:r>
            <a:endParaRPr lang="en-US" altLang="ja-JP" sz="1050" dirty="0" smtClean="0">
              <a:latin typeface="Meiryo UI" panose="020B0604030504040204" pitchFamily="50" charset="-128"/>
              <a:ea typeface="Meiryo UI" panose="020B0604030504040204" pitchFamily="50" charset="-128"/>
              <a:cs typeface="Meiryo UI"/>
            </a:endParaRPr>
          </a:p>
        </p:txBody>
      </p:sp>
      <p:sp>
        <p:nvSpPr>
          <p:cNvPr id="76" name="Text Box 23"/>
          <p:cNvSpPr txBox="1">
            <a:spLocks noChangeArrowheads="1"/>
          </p:cNvSpPr>
          <p:nvPr/>
        </p:nvSpPr>
        <p:spPr bwMode="auto">
          <a:xfrm>
            <a:off x="3728864" y="3519127"/>
            <a:ext cx="1755083"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93" name="Text Box 23"/>
          <p:cNvSpPr txBox="1">
            <a:spLocks noChangeArrowheads="1"/>
          </p:cNvSpPr>
          <p:nvPr/>
        </p:nvSpPr>
        <p:spPr bwMode="auto">
          <a:xfrm>
            <a:off x="3726498" y="2438885"/>
            <a:ext cx="1755083"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94" name="直線矢印コネクタ 93"/>
          <p:cNvCxnSpPr/>
          <p:nvPr/>
        </p:nvCxnSpPr>
        <p:spPr>
          <a:xfrm>
            <a:off x="3656856" y="3241897"/>
            <a:ext cx="1548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2" name="Text Box 23"/>
          <p:cNvSpPr txBox="1">
            <a:spLocks noChangeArrowheads="1"/>
          </p:cNvSpPr>
          <p:nvPr/>
        </p:nvSpPr>
        <p:spPr bwMode="auto">
          <a:xfrm>
            <a:off x="4160912" y="3978519"/>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107" name="直線矢印コネクタ 106"/>
          <p:cNvCxnSpPr/>
          <p:nvPr/>
        </p:nvCxnSpPr>
        <p:spPr>
          <a:xfrm flipV="1">
            <a:off x="3872880" y="4312998"/>
            <a:ext cx="0" cy="210247"/>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315951" y="4228703"/>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315951" y="4619228"/>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0" name="Text Box 23"/>
          <p:cNvSpPr txBox="1">
            <a:spLocks noChangeArrowheads="1"/>
          </p:cNvSpPr>
          <p:nvPr/>
        </p:nvSpPr>
        <p:spPr bwMode="auto">
          <a:xfrm>
            <a:off x="4160912" y="4369044"/>
            <a:ext cx="1762435" cy="253916"/>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a:rPr>
              <a:t>現員</a:t>
            </a:r>
            <a:r>
              <a:rPr lang="ja-JP" altLang="en-US" sz="1050" dirty="0">
                <a:latin typeface="Meiryo UI" panose="020B0604030504040204" pitchFamily="50" charset="-128"/>
                <a:ea typeface="Meiryo UI" panose="020B0604030504040204" pitchFamily="50" charset="-128"/>
                <a:cs typeface="Meiryo UI"/>
              </a:rPr>
              <a:t>数</a:t>
            </a:r>
            <a:r>
              <a:rPr lang="ja-JP" altLang="en-US" sz="1050" dirty="0" smtClean="0">
                <a:latin typeface="Meiryo UI" panose="020B0604030504040204" pitchFamily="50" charset="-128"/>
                <a:ea typeface="Meiryo UI" panose="020B0604030504040204" pitchFamily="50" charset="-128"/>
                <a:cs typeface="Meiryo UI"/>
              </a:rPr>
              <a:t>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52" name="Text Box 23"/>
          <p:cNvSpPr txBox="1">
            <a:spLocks noChangeArrowheads="1"/>
          </p:cNvSpPr>
          <p:nvPr/>
        </p:nvSpPr>
        <p:spPr bwMode="auto">
          <a:xfrm>
            <a:off x="6321280" y="3211959"/>
            <a:ext cx="3584720" cy="577081"/>
          </a:xfrm>
          <a:prstGeom prst="rect">
            <a:avLst/>
          </a:prstGeom>
          <a:noFill/>
          <a:ln w="9525">
            <a:noFill/>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議会事務局は、大阪市の組織規模での組織別構成比が</a:t>
            </a:r>
            <a:endParaRPr lang="en-US" altLang="ja-JP" sz="1050" dirty="0" smtClean="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小さいため、これによらず、中核市モデルに含まれている</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議会事務局の職員数を各特別区の人口規模に</a:t>
            </a:r>
            <a:r>
              <a:rPr lang="ja-JP" altLang="en-US" sz="1050" dirty="0">
                <a:latin typeface="Meiryo UI" panose="020B0604030504040204" pitchFamily="50" charset="-128"/>
                <a:ea typeface="Meiryo UI" panose="020B0604030504040204" pitchFamily="50" charset="-128"/>
              </a:rPr>
              <a:t>応</a:t>
            </a:r>
            <a:r>
              <a:rPr lang="ja-JP" altLang="en-US" sz="1050" dirty="0" smtClean="0">
                <a:latin typeface="Meiryo UI" panose="020B0604030504040204" pitchFamily="50" charset="-128"/>
                <a:ea typeface="Meiryo UI" panose="020B0604030504040204" pitchFamily="50" charset="-128"/>
              </a:rPr>
              <a:t>じて配分</a:t>
            </a:r>
            <a:endParaRPr lang="en-US" altLang="ja-JP" sz="1050" dirty="0" smtClean="0">
              <a:latin typeface="Meiryo UI" panose="020B0604030504040204" pitchFamily="50" charset="-128"/>
              <a:ea typeface="Meiryo UI" panose="020B0604030504040204" pitchFamily="50" charset="-128"/>
            </a:endParaRPr>
          </a:p>
        </p:txBody>
      </p:sp>
      <p:sp>
        <p:nvSpPr>
          <p:cNvPr id="53" name="Text Box 23"/>
          <p:cNvSpPr txBox="1">
            <a:spLocks noChangeArrowheads="1"/>
          </p:cNvSpPr>
          <p:nvPr/>
        </p:nvSpPr>
        <p:spPr bwMode="auto">
          <a:xfrm>
            <a:off x="6480848" y="5156175"/>
            <a:ext cx="3584720" cy="577081"/>
          </a:xfrm>
          <a:prstGeom prst="rect">
            <a:avLst/>
          </a:prstGeom>
          <a:noFill/>
          <a:ln w="9525">
            <a:noFill/>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相談</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児童相談所）</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改正</a:t>
            </a:r>
            <a:r>
              <a:rPr lang="ja-JP" altLang="en-US" sz="1050" dirty="0">
                <a:latin typeface="Meiryo UI" panose="020B0604030504040204" pitchFamily="50" charset="-128"/>
                <a:ea typeface="Meiryo UI" panose="020B0604030504040204" pitchFamily="50" charset="-128"/>
              </a:rPr>
              <a:t>児童福祉法の基準や一時保護所の設置を踏まえて</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別途</a:t>
            </a:r>
            <a:r>
              <a:rPr lang="ja-JP" altLang="en-US" sz="1050" dirty="0">
                <a:latin typeface="Meiryo UI" panose="020B0604030504040204" pitchFamily="50" charset="-128"/>
                <a:ea typeface="Meiryo UI" panose="020B0604030504040204" pitchFamily="50" charset="-128"/>
              </a:rPr>
              <a:t>増員を</a:t>
            </a:r>
            <a:r>
              <a:rPr lang="ja-JP" altLang="en-US" sz="1050" dirty="0" smtClean="0">
                <a:latin typeface="Meiryo UI" panose="020B0604030504040204" pitchFamily="50" charset="-128"/>
                <a:ea typeface="Meiryo UI" panose="020B0604030504040204" pitchFamily="50" charset="-128"/>
              </a:rPr>
              <a:t>算定</a:t>
            </a:r>
            <a:r>
              <a:rPr lang="ja-JP" altLang="en-US" sz="1050" dirty="0">
                <a:latin typeface="Meiryo UI" panose="020B0604030504040204" pitchFamily="50" charset="-128"/>
                <a:ea typeface="Meiryo UI" panose="020B0604030504040204" pitchFamily="50" charset="-128"/>
              </a:rPr>
              <a:t>し</a:t>
            </a:r>
            <a:r>
              <a:rPr lang="ja-JP" altLang="en-US" sz="1050" dirty="0" smtClean="0">
                <a:latin typeface="Meiryo UI" panose="020B0604030504040204" pitchFamily="50" charset="-128"/>
                <a:ea typeface="Meiryo UI" panose="020B0604030504040204" pitchFamily="50" charset="-128"/>
              </a:rPr>
              <a:t>て配分</a:t>
            </a:r>
            <a:endParaRPr lang="en-US" altLang="ja-JP" sz="1050" dirty="0" smtClean="0">
              <a:latin typeface="Meiryo UI" panose="020B0604030504040204" pitchFamily="50" charset="-128"/>
              <a:ea typeface="Meiryo UI" panose="020B0604030504040204" pitchFamily="50" charset="-128"/>
            </a:endParaRPr>
          </a:p>
        </p:txBody>
      </p:sp>
      <p:sp>
        <p:nvSpPr>
          <p:cNvPr id="40" name="Text Box 23"/>
          <p:cNvSpPr txBox="1">
            <a:spLocks noChangeArrowheads="1"/>
          </p:cNvSpPr>
          <p:nvPr/>
        </p:nvSpPr>
        <p:spPr bwMode="auto">
          <a:xfrm>
            <a:off x="6480848" y="5786680"/>
            <a:ext cx="3584720" cy="738664"/>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の特別区のみに設置する事業所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①食品衛生検査所・食肉衛生検査所・・・現員数で配分</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②土地区画整理事務所・生野南部事務所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・・・区間の再</a:t>
            </a:r>
            <a:r>
              <a:rPr lang="ja-JP" altLang="en-US" sz="1050" dirty="0">
                <a:latin typeface="Meiryo UI" panose="020B0604030504040204" pitchFamily="50" charset="-128"/>
                <a:ea typeface="Meiryo UI" panose="020B0604030504040204" pitchFamily="50" charset="-128"/>
              </a:rPr>
              <a:t>配分</a:t>
            </a:r>
            <a:r>
              <a:rPr lang="ja-JP" altLang="en-US" sz="1050" dirty="0" smtClean="0">
                <a:latin typeface="Meiryo UI" panose="020B0604030504040204" pitchFamily="50" charset="-128"/>
                <a:ea typeface="Meiryo UI" panose="020B0604030504040204" pitchFamily="50" charset="-128"/>
              </a:rPr>
              <a:t>（次頁）を経て、現員数で配分</a:t>
            </a:r>
            <a:endParaRPr lang="en-US" altLang="ja-JP" sz="1050" dirty="0" smtClean="0">
              <a:latin typeface="Meiryo UI" panose="020B0604030504040204" pitchFamily="50" charset="-128"/>
              <a:ea typeface="Meiryo UI" panose="020B0604030504040204" pitchFamily="50" charset="-128"/>
            </a:endParaRPr>
          </a:p>
        </p:txBody>
      </p:sp>
      <p:sp>
        <p:nvSpPr>
          <p:cNvPr id="2" name="左大かっこ 1"/>
          <p:cNvSpPr/>
          <p:nvPr/>
        </p:nvSpPr>
        <p:spPr>
          <a:xfrm>
            <a:off x="6427402" y="4441340"/>
            <a:ext cx="99166" cy="207376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 name="直線コネクタ 3"/>
          <p:cNvCxnSpPr>
            <a:stCxn id="30" idx="3"/>
            <a:endCxn id="2" idx="1"/>
          </p:cNvCxnSpPr>
          <p:nvPr/>
        </p:nvCxnSpPr>
        <p:spPr>
          <a:xfrm>
            <a:off x="6278975" y="4906720"/>
            <a:ext cx="148427" cy="571500"/>
          </a:xfrm>
          <a:prstGeom prst="line">
            <a:avLst/>
          </a:prstGeom>
        </p:spPr>
        <p:style>
          <a:lnRef idx="1">
            <a:schemeClr val="accent1"/>
          </a:lnRef>
          <a:fillRef idx="0">
            <a:schemeClr val="accent1"/>
          </a:fillRef>
          <a:effectRef idx="0">
            <a:schemeClr val="accent1"/>
          </a:effectRef>
          <a:fontRef idx="minor">
            <a:schemeClr val="tx1"/>
          </a:fontRef>
        </p:style>
      </p:cxnSp>
      <p:sp>
        <p:nvSpPr>
          <p:cNvPr id="42" name="正方形/長方形 27"/>
          <p:cNvSpPr>
            <a:spLocks noChangeArrowheads="1"/>
          </p:cNvSpPr>
          <p:nvPr/>
        </p:nvSpPr>
        <p:spPr bwMode="auto">
          <a:xfrm>
            <a:off x="8979754" y="6578768"/>
            <a:ext cx="926246" cy="261610"/>
          </a:xfrm>
          <a:prstGeom prst="rect">
            <a:avLst/>
          </a:prstGeom>
          <a:solidFill>
            <a:schemeClr val="bg1"/>
          </a:solid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29901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6295181" y="3112769"/>
            <a:ext cx="910133" cy="1944216"/>
            <a:chOff x="6347123" y="3112769"/>
            <a:chExt cx="910133" cy="1944216"/>
          </a:xfrm>
        </p:grpSpPr>
        <p:sp>
          <p:nvSpPr>
            <p:cNvPr id="59" name="正方形/長方形 58"/>
            <p:cNvSpPr/>
            <p:nvPr/>
          </p:nvSpPr>
          <p:spPr>
            <a:xfrm>
              <a:off x="6347123" y="311276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四</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sp>
          <p:nvSpPr>
            <p:cNvPr id="98" name="正方形/長方形 97"/>
            <p:cNvSpPr/>
            <p:nvPr/>
          </p:nvSpPr>
          <p:spPr>
            <a:xfrm>
              <a:off x="6364764" y="4478518"/>
              <a:ext cx="892492" cy="246626"/>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6" name="グループ化 15"/>
          <p:cNvGrpSpPr/>
          <p:nvPr/>
        </p:nvGrpSpPr>
        <p:grpSpPr>
          <a:xfrm>
            <a:off x="5863133" y="3400801"/>
            <a:ext cx="959408" cy="1944216"/>
            <a:chOff x="5793792" y="3400801"/>
            <a:chExt cx="959408" cy="1944216"/>
          </a:xfrm>
        </p:grpSpPr>
        <p:sp>
          <p:nvSpPr>
            <p:cNvPr id="66" name="正方形/長方形 65"/>
            <p:cNvSpPr/>
            <p:nvPr/>
          </p:nvSpPr>
          <p:spPr>
            <a:xfrm>
              <a:off x="5843067" y="3400801"/>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三</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72" name="直線コネクタ 71"/>
            <p:cNvCxnSpPr/>
            <p:nvPr/>
          </p:nvCxnSpPr>
          <p:spPr>
            <a:xfrm>
              <a:off x="5793792" y="49434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5833057" y="4915840"/>
              <a:ext cx="919571"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2671088" y="3112769"/>
            <a:ext cx="913760" cy="1944216"/>
            <a:chOff x="2417386" y="3249103"/>
            <a:chExt cx="913760" cy="1944216"/>
          </a:xfrm>
        </p:grpSpPr>
        <p:sp>
          <p:nvSpPr>
            <p:cNvPr id="9" name="正方形/長方形 8"/>
            <p:cNvSpPr/>
            <p:nvPr/>
          </p:nvSpPr>
          <p:spPr>
            <a:xfrm>
              <a:off x="2421013" y="3249103"/>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四</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53" name="直線コネクタ 52"/>
            <p:cNvCxnSpPr/>
            <p:nvPr/>
          </p:nvCxnSpPr>
          <p:spPr>
            <a:xfrm>
              <a:off x="2421013" y="3898801"/>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421013" y="378571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421013" y="418175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2417386" y="4632959"/>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sp>
        <p:nvSpPr>
          <p:cNvPr id="2" name="正方形/長方形 1"/>
          <p:cNvSpPr/>
          <p:nvPr/>
        </p:nvSpPr>
        <p:spPr>
          <a:xfrm>
            <a:off x="298451" y="3976865"/>
            <a:ext cx="910133" cy="194421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 name="上カーブ矢印 2"/>
          <p:cNvSpPr/>
          <p:nvPr/>
        </p:nvSpPr>
        <p:spPr>
          <a:xfrm flipV="1">
            <a:off x="783228" y="2983033"/>
            <a:ext cx="1404865" cy="486054"/>
          </a:xfrm>
          <a:prstGeom prst="curvedUpArrow">
            <a:avLst>
              <a:gd name="adj1" fmla="val 25000"/>
              <a:gd name="adj2" fmla="val 73937"/>
              <a:gd name="adj3" fmla="val 50551"/>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1" name="角丸四角形 10"/>
          <p:cNvSpPr/>
          <p:nvPr/>
        </p:nvSpPr>
        <p:spPr>
          <a:xfrm>
            <a:off x="588467" y="2647201"/>
            <a:ext cx="188675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同じ構成比で配分</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4" name="右矢印 3"/>
          <p:cNvSpPr/>
          <p:nvPr/>
        </p:nvSpPr>
        <p:spPr>
          <a:xfrm>
            <a:off x="4166005" y="3501008"/>
            <a:ext cx="696168" cy="2124236"/>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0" y="3576285"/>
            <a:ext cx="1496616"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大阪市の</a:t>
            </a:r>
            <a:endParaRPr lang="en-US" altLang="ja-JP" sz="1400"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組織別構成比</a:t>
            </a:r>
            <a:endParaRPr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98451" y="4692891"/>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98451" y="4579805"/>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98451" y="4975849"/>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98451" y="5236882"/>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31" name="Rectangle 31"/>
          <p:cNvSpPr>
            <a:spLocks noChangeArrowheads="1"/>
          </p:cNvSpPr>
          <p:nvPr/>
        </p:nvSpPr>
        <p:spPr bwMode="auto">
          <a:xfrm>
            <a:off x="308592" y="5307740"/>
            <a:ext cx="893191" cy="190372"/>
          </a:xfrm>
          <a:prstGeom prst="rect">
            <a:avLst/>
          </a:prstGeom>
          <a:noFill/>
          <a:ln w="12700">
            <a:noFill/>
            <a:miter lim="800000"/>
            <a:headEnd/>
            <a:tailEnd/>
          </a:ln>
        </p:spPr>
        <p:txBody>
          <a:bodyPr tIns="0" bIns="0" anchor="t"/>
          <a:lstStyle/>
          <a:p>
            <a:pPr algn="ctr"/>
            <a:r>
              <a:rPr lang="ja-JP" altLang="en-US" sz="1100" dirty="0" smtClean="0">
                <a:latin typeface="Meiryo UI" pitchFamily="50" charset="-128"/>
                <a:ea typeface="Meiryo UI" pitchFamily="50" charset="-128"/>
                <a:cs typeface="Meiryo UI" pitchFamily="50" charset="-128"/>
              </a:rPr>
              <a:t>住宅管理課</a:t>
            </a:r>
            <a:endParaRPr lang="ja-JP" altLang="en-US" sz="1100" dirty="0">
              <a:latin typeface="Meiryo UI" pitchFamily="50" charset="-128"/>
              <a:ea typeface="Meiryo UI" pitchFamily="50" charset="-128"/>
              <a:cs typeface="Meiryo UI" pitchFamily="50" charset="-128"/>
            </a:endParaRPr>
          </a:p>
        </p:txBody>
      </p:sp>
      <p:cxnSp>
        <p:nvCxnSpPr>
          <p:cNvPr id="41" name="直線コネクタ 40"/>
          <p:cNvCxnSpPr/>
          <p:nvPr/>
        </p:nvCxnSpPr>
        <p:spPr>
          <a:xfrm>
            <a:off x="1943925" y="443752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1943925" y="43244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1943925" y="472048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35" name="Rectangle 31"/>
          <p:cNvSpPr>
            <a:spLocks noChangeArrowheads="1"/>
          </p:cNvSpPr>
          <p:nvPr/>
        </p:nvSpPr>
        <p:spPr bwMode="auto">
          <a:xfrm>
            <a:off x="1763727" y="4328308"/>
            <a:ext cx="972000" cy="180000"/>
          </a:xfrm>
          <a:prstGeom prst="rect">
            <a:avLst/>
          </a:prstGeom>
          <a:noFill/>
          <a:ln w="12700">
            <a:noFill/>
            <a:miter lim="800000"/>
            <a:headEnd/>
            <a:tailEnd/>
          </a:ln>
        </p:spPr>
        <p:txBody>
          <a:bodyPr tIns="0" bIns="0" anchor="t"/>
          <a:lstStyle/>
          <a:p>
            <a:pPr algn="ctr"/>
            <a:r>
              <a:rPr lang="ja-JP" altLang="en-US" sz="1100" dirty="0" smtClean="0">
                <a:solidFill>
                  <a:schemeClr val="bg1"/>
                </a:solidFill>
                <a:latin typeface="Meiryo UI" pitchFamily="50" charset="-128"/>
                <a:ea typeface="Meiryo UI" pitchFamily="50" charset="-128"/>
                <a:cs typeface="Meiryo UI" pitchFamily="50" charset="-128"/>
              </a:rPr>
              <a:t>危機管理</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91" name="角丸四角形 90"/>
          <p:cNvSpPr/>
          <p:nvPr/>
        </p:nvSpPr>
        <p:spPr>
          <a:xfrm>
            <a:off x="3944888" y="4063968"/>
            <a:ext cx="1237131" cy="9765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anose="020B0604030504040204" pitchFamily="50" charset="-128"/>
                <a:ea typeface="Meiryo UI" panose="020B0604030504040204" pitchFamily="50" charset="-128"/>
              </a:rPr>
              <a:t>行政需要の</a:t>
            </a:r>
            <a:endParaRPr lang="en-US" altLang="ja-JP" sz="1400" b="1"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区間の差を一定考慮</a:t>
            </a:r>
            <a:endParaRPr lang="ja-JP" altLang="en-US" sz="1400" b="1" dirty="0">
              <a:solidFill>
                <a:schemeClr val="tx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flipH="1">
            <a:off x="2847668" y="5090463"/>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4" name="角丸四角形 93"/>
          <p:cNvSpPr/>
          <p:nvPr/>
        </p:nvSpPr>
        <p:spPr>
          <a:xfrm>
            <a:off x="127006" y="2581418"/>
            <a:ext cx="741530" cy="32545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例</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5519849" y="3688833"/>
            <a:ext cx="919348"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二</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79" name="直線コネクタ 78"/>
          <p:cNvCxnSpPr/>
          <p:nvPr/>
        </p:nvCxnSpPr>
        <p:spPr>
          <a:xfrm>
            <a:off x="5458053" y="527300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5544669" y="5203872"/>
            <a:ext cx="894528"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5169024" y="3976865"/>
            <a:ext cx="910133" cy="1944216"/>
            <a:chOff x="5457056" y="3976865"/>
            <a:chExt cx="910133" cy="1944216"/>
          </a:xfrm>
        </p:grpSpPr>
        <p:sp>
          <p:nvSpPr>
            <p:cNvPr id="80" name="正方形/長方形 79"/>
            <p:cNvSpPr/>
            <p:nvPr/>
          </p:nvSpPr>
          <p:spPr>
            <a:xfrm>
              <a:off x="5457056" y="397686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一</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sp>
          <p:nvSpPr>
            <p:cNvPr id="95" name="正方形/長方形 94"/>
            <p:cNvSpPr/>
            <p:nvPr/>
          </p:nvSpPr>
          <p:spPr>
            <a:xfrm>
              <a:off x="5459717" y="5090463"/>
              <a:ext cx="907472" cy="46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sp>
        <p:nvSpPr>
          <p:cNvPr id="92" name="角丸四角形 91"/>
          <p:cNvSpPr/>
          <p:nvPr/>
        </p:nvSpPr>
        <p:spPr>
          <a:xfrm>
            <a:off x="3012480" y="5922612"/>
            <a:ext cx="1621170" cy="7162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市営住宅戸数の差は反映されておらず、</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基本的に、各特別区の人口規模に応じている</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1" name="正方形/長方形 70"/>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特別区ごとの行政需要</a:t>
            </a:r>
            <a:r>
              <a:rPr lang="ja-JP" altLang="en-US" sz="2000" b="1" dirty="0" smtClean="0">
                <a:solidFill>
                  <a:srgbClr val="000000"/>
                </a:solidFill>
                <a:latin typeface="ＭＳ Ｐゴシック" charset="-128"/>
                <a:ea typeface="Meiryo UI"/>
                <a:cs typeface="Meiryo UI"/>
              </a:rPr>
              <a:t>の差</a:t>
            </a:r>
            <a:r>
              <a:rPr lang="ja-JP" altLang="en-US" sz="2000" b="1" dirty="0">
                <a:solidFill>
                  <a:srgbClr val="000000"/>
                </a:solidFill>
                <a:latin typeface="ＭＳ Ｐゴシック" charset="-128"/>
                <a:ea typeface="Meiryo UI"/>
                <a:cs typeface="Meiryo UI"/>
              </a:rPr>
              <a:t>の</a:t>
            </a:r>
            <a:r>
              <a:rPr lang="ja-JP" altLang="en-US" sz="2000" b="1" dirty="0" smtClean="0">
                <a:solidFill>
                  <a:srgbClr val="000000"/>
                </a:solidFill>
                <a:latin typeface="ＭＳ Ｐゴシック" charset="-128"/>
                <a:ea typeface="Meiryo UI"/>
                <a:cs typeface="Meiryo UI"/>
              </a:rPr>
              <a:t>反映　</a:t>
            </a:r>
            <a:endParaRPr lang="ja-JP" altLang="en-US" sz="1600" b="1" dirty="0">
              <a:solidFill>
                <a:srgbClr val="000000"/>
              </a:solidFill>
              <a:latin typeface="ＭＳ Ｐゴシック" charset="-128"/>
              <a:ea typeface="Meiryo UI"/>
              <a:cs typeface="Meiryo UI"/>
            </a:endParaRPr>
          </a:p>
        </p:txBody>
      </p:sp>
      <p:sp>
        <p:nvSpPr>
          <p:cNvPr id="74" name="正方形/長方形 73"/>
          <p:cNvSpPr/>
          <p:nvPr/>
        </p:nvSpPr>
        <p:spPr>
          <a:xfrm>
            <a:off x="127006" y="501131"/>
            <a:ext cx="9672033" cy="2092752"/>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各自治体の独自性や行政需要の差が、人口と高い相関関係にある職員総数の中で包含されていると考えており、特別区</a:t>
            </a:r>
            <a:r>
              <a:rPr lang="ja-JP" altLang="en-US" sz="1400" dirty="0">
                <a:solidFill>
                  <a:schemeClr val="tx1"/>
                </a:solidFill>
                <a:latin typeface="Meiryo UI" panose="020B0604030504040204" pitchFamily="50" charset="-128"/>
                <a:ea typeface="Meiryo UI" panose="020B0604030504040204" pitchFamily="50" charset="-128"/>
              </a:rPr>
              <a:t>素案</a:t>
            </a:r>
            <a:r>
              <a:rPr lang="ja-JP" altLang="en-US" sz="1400" dirty="0" smtClean="0">
                <a:solidFill>
                  <a:schemeClr val="tx1"/>
                </a:solidFill>
                <a:latin typeface="Meiryo UI" panose="020B0604030504040204" pitchFamily="50" charset="-128"/>
                <a:ea typeface="Meiryo UI" panose="020B0604030504040204" pitchFamily="50" charset="-128"/>
              </a:rPr>
              <a:t>や</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第</a:t>
            </a:r>
            <a:r>
              <a:rPr lang="en-US" altLang="ja-JP" sz="1400" dirty="0" smtClean="0">
                <a:solidFill>
                  <a:schemeClr val="tx1"/>
                </a:solidFill>
                <a:latin typeface="Meiryo UI" panose="020B0604030504040204" pitchFamily="50" charset="-128"/>
                <a:ea typeface="Meiryo UI" panose="020B0604030504040204" pitchFamily="50" charset="-128"/>
              </a:rPr>
              <a:t>14</a:t>
            </a:r>
            <a:r>
              <a:rPr lang="ja-JP" altLang="en-US" sz="1400" dirty="0" smtClean="0">
                <a:solidFill>
                  <a:schemeClr val="tx1"/>
                </a:solidFill>
                <a:latin typeface="Meiryo UI" panose="020B0604030504040204" pitchFamily="50" charset="-128"/>
                <a:ea typeface="Meiryo UI" panose="020B0604030504040204" pitchFamily="50" charset="-128"/>
              </a:rPr>
              <a:t>回大都市制度（特別区設置）協議会に</a:t>
            </a:r>
            <a:r>
              <a:rPr lang="ja-JP" altLang="en-US" sz="1400" dirty="0">
                <a:solidFill>
                  <a:schemeClr val="tx1"/>
                </a:solidFill>
                <a:latin typeface="Meiryo UI" panose="020B0604030504040204" pitchFamily="50" charset="-128"/>
                <a:ea typeface="Meiryo UI" panose="020B0604030504040204" pitchFamily="50" charset="-128"/>
              </a:rPr>
              <a:t>提出した</a:t>
            </a:r>
            <a:r>
              <a:rPr lang="ja-JP" altLang="en-US" sz="1400" dirty="0" smtClean="0">
                <a:solidFill>
                  <a:schemeClr val="tx1"/>
                </a:solidFill>
                <a:latin typeface="Meiryo UI" panose="020B0604030504040204" pitchFamily="50" charset="-128"/>
                <a:ea typeface="Meiryo UI" panose="020B0604030504040204" pitchFamily="50" charset="-128"/>
              </a:rPr>
              <a:t>「組織体制（部局</a:t>
            </a:r>
            <a:r>
              <a:rPr lang="ja-JP" altLang="en-US" sz="1400" dirty="0">
                <a:solidFill>
                  <a:schemeClr val="tx1"/>
                </a:solidFill>
                <a:latin typeface="Meiryo UI" panose="020B0604030504040204" pitchFamily="50" charset="-128"/>
                <a:ea typeface="Meiryo UI" panose="020B0604030504040204" pitchFamily="50" charset="-128"/>
              </a:rPr>
              <a:t>別職</a:t>
            </a:r>
            <a:r>
              <a:rPr lang="ja-JP" altLang="en-US" sz="1400" dirty="0" smtClean="0">
                <a:solidFill>
                  <a:schemeClr val="tx1"/>
                </a:solidFill>
                <a:latin typeface="Meiryo UI" panose="020B0604030504040204" pitchFamily="50" charset="-128"/>
                <a:ea typeface="Meiryo UI" panose="020B0604030504040204" pitchFamily="50" charset="-128"/>
              </a:rPr>
              <a:t>員数）」で</a:t>
            </a:r>
            <a:r>
              <a:rPr lang="ja-JP" altLang="en-US" sz="1400" dirty="0">
                <a:solidFill>
                  <a:schemeClr val="tx1"/>
                </a:solidFill>
                <a:latin typeface="Meiryo UI" panose="020B0604030504040204" pitchFamily="50" charset="-128"/>
                <a:ea typeface="Meiryo UI" panose="020B0604030504040204" pitchFamily="50" charset="-128"/>
              </a:rPr>
              <a:t>は、大阪市の行政需要を</a:t>
            </a:r>
            <a:r>
              <a:rPr lang="ja-JP" altLang="en-US" sz="1400" dirty="0" smtClean="0">
                <a:solidFill>
                  <a:schemeClr val="tx1"/>
                </a:solidFill>
                <a:latin typeface="Meiryo UI" panose="020B0604030504040204" pitchFamily="50" charset="-128"/>
                <a:ea typeface="Meiryo UI" panose="020B0604030504040204" pitchFamily="50" charset="-128"/>
              </a:rPr>
              <a:t>反映する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en-US" altLang="ja-JP"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ために、各特別区とも、同じ組織別構成比</a:t>
            </a:r>
            <a:r>
              <a:rPr lang="ja-JP" altLang="en-US" sz="1400" dirty="0">
                <a:solidFill>
                  <a:schemeClr val="tx1"/>
                </a:solidFill>
                <a:latin typeface="Meiryo UI" panose="020B0604030504040204" pitchFamily="50" charset="-128"/>
                <a:ea typeface="Meiryo UI" panose="020B0604030504040204" pitchFamily="50" charset="-128"/>
              </a:rPr>
              <a:t>で</a:t>
            </a:r>
            <a:r>
              <a:rPr lang="ja-JP" altLang="en-US" sz="1400" dirty="0" smtClean="0">
                <a:solidFill>
                  <a:schemeClr val="tx1"/>
                </a:solidFill>
                <a:latin typeface="Meiryo UI" panose="020B0604030504040204" pitchFamily="50" charset="-128"/>
                <a:ea typeface="Meiryo UI" panose="020B0604030504040204" pitchFamily="50" charset="-128"/>
              </a:rPr>
              <a:t>配分</a:t>
            </a:r>
            <a:endParaRPr lang="ja-JP" altLang="en-US" sz="1400" dirty="0">
              <a:solidFill>
                <a:schemeClr val="tx1"/>
              </a:solidFill>
              <a:latin typeface="Meiryo UI" panose="020B0604030504040204" pitchFamily="50" charset="-128"/>
              <a:ea typeface="Meiryo UI" panose="020B0604030504040204" pitchFamily="50" charset="-128"/>
            </a:endParaRPr>
          </a:p>
          <a:p>
            <a:pPr indent="-457200"/>
            <a:endParaRPr lang="en-US" altLang="ja-JP" sz="8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しかしながら、当然、個別</a:t>
            </a:r>
            <a:r>
              <a:rPr lang="ja-JP" altLang="en-US" sz="1400" dirty="0">
                <a:solidFill>
                  <a:schemeClr val="tx1"/>
                </a:solidFill>
                <a:latin typeface="Meiryo UI" panose="020B0604030504040204" pitchFamily="50" charset="-128"/>
                <a:ea typeface="Meiryo UI" panose="020B0604030504040204" pitchFamily="50" charset="-128"/>
              </a:rPr>
              <a:t>の組織単位でみると、特別区間で行政需要</a:t>
            </a:r>
            <a:r>
              <a:rPr lang="ja-JP" altLang="en-US" sz="1400" dirty="0" smtClean="0">
                <a:solidFill>
                  <a:schemeClr val="tx1"/>
                </a:solidFill>
                <a:latin typeface="Meiryo UI" panose="020B0604030504040204" pitchFamily="50" charset="-128"/>
                <a:ea typeface="Meiryo UI" panose="020B0604030504040204" pitchFamily="50" charset="-128"/>
              </a:rPr>
              <a:t>は均一では</a:t>
            </a:r>
            <a:r>
              <a:rPr lang="ja-JP" altLang="en-US" sz="1400" dirty="0">
                <a:solidFill>
                  <a:schemeClr val="tx1"/>
                </a:solidFill>
                <a:latin typeface="Meiryo UI" panose="020B0604030504040204" pitchFamily="50" charset="-128"/>
                <a:ea typeface="Meiryo UI" panose="020B0604030504040204" pitchFamily="50" charset="-128"/>
              </a:rPr>
              <a:t>なく、一定</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差</a:t>
            </a:r>
            <a:r>
              <a:rPr lang="ja-JP" altLang="en-US" sz="1400" dirty="0" smtClean="0">
                <a:solidFill>
                  <a:schemeClr val="tx1"/>
                </a:solidFill>
                <a:latin typeface="Meiryo UI" panose="020B0604030504040204" pitchFamily="50" charset="-128"/>
                <a:ea typeface="Meiryo UI" panose="020B0604030504040204" pitchFamily="50" charset="-128"/>
              </a:rPr>
              <a:t>が存在</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8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この</a:t>
            </a:r>
            <a:r>
              <a:rPr lang="ja-JP" altLang="en-US" sz="1400" dirty="0">
                <a:solidFill>
                  <a:schemeClr val="tx1"/>
                </a:solidFill>
                <a:latin typeface="Meiryo UI" panose="020B0604030504040204" pitchFamily="50" charset="-128"/>
                <a:ea typeface="Meiryo UI" panose="020B0604030504040204" pitchFamily="50" charset="-128"/>
              </a:rPr>
              <a:t>ため、特別区間</a:t>
            </a:r>
            <a:r>
              <a:rPr lang="ja-JP" altLang="en-US" sz="1400" dirty="0" smtClean="0">
                <a:solidFill>
                  <a:schemeClr val="tx1"/>
                </a:solidFill>
                <a:latin typeface="Meiryo UI" panose="020B0604030504040204" pitchFamily="50" charset="-128"/>
                <a:ea typeface="Meiryo UI" panose="020B0604030504040204" pitchFamily="50" charset="-128"/>
              </a:rPr>
              <a:t>で差</a:t>
            </a:r>
            <a:r>
              <a:rPr lang="ja-JP" altLang="en-US" sz="1400" dirty="0">
                <a:solidFill>
                  <a:schemeClr val="tx1"/>
                </a:solidFill>
                <a:latin typeface="Meiryo UI" panose="020B0604030504040204" pitchFamily="50" charset="-128"/>
                <a:ea typeface="Meiryo UI" panose="020B0604030504040204" pitchFamily="50" charset="-128"/>
              </a:rPr>
              <a:t>を反映するため、人口</a:t>
            </a:r>
            <a:r>
              <a:rPr lang="ja-JP" altLang="en-US" sz="1400" dirty="0" smtClean="0">
                <a:solidFill>
                  <a:schemeClr val="tx1"/>
                </a:solidFill>
                <a:latin typeface="Meiryo UI" panose="020B0604030504040204" pitchFamily="50" charset="-128"/>
                <a:ea typeface="Meiryo UI" panose="020B0604030504040204" pitchFamily="50" charset="-128"/>
              </a:rPr>
              <a:t>以外の行政</a:t>
            </a:r>
            <a:r>
              <a:rPr lang="ja-JP" altLang="en-US" sz="1400" dirty="0">
                <a:solidFill>
                  <a:schemeClr val="tx1"/>
                </a:solidFill>
                <a:latin typeface="Meiryo UI" panose="020B0604030504040204" pitchFamily="50" charset="-128"/>
                <a:ea typeface="Meiryo UI" panose="020B0604030504040204" pitchFamily="50" charset="-128"/>
              </a:rPr>
              <a:t>需要を</a:t>
            </a:r>
            <a:r>
              <a:rPr lang="ja-JP" altLang="en-US" sz="1400" dirty="0" smtClean="0">
                <a:solidFill>
                  <a:schemeClr val="tx1"/>
                </a:solidFill>
                <a:latin typeface="Meiryo UI" panose="020B0604030504040204" pitchFamily="50" charset="-128"/>
                <a:ea typeface="Meiryo UI" panose="020B0604030504040204" pitchFamily="50" charset="-128"/>
              </a:rPr>
              <a:t>計る代表的な指標等を加味した方が望ましいと考えられる部署</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については指標等を検討</a:t>
            </a:r>
            <a:r>
              <a:rPr lang="ja-JP" altLang="en-US" sz="1400" dirty="0">
                <a:solidFill>
                  <a:schemeClr val="tx1"/>
                </a:solidFill>
                <a:latin typeface="Meiryo UI" panose="020B0604030504040204" pitchFamily="50" charset="-128"/>
                <a:ea typeface="Meiryo UI" panose="020B0604030504040204" pitchFamily="50" charset="-128"/>
              </a:rPr>
              <a:t>の上</a:t>
            </a:r>
            <a:r>
              <a:rPr lang="ja-JP" altLang="en-US" sz="1400" dirty="0" smtClean="0">
                <a:solidFill>
                  <a:schemeClr val="tx1"/>
                </a:solidFill>
                <a:latin typeface="Meiryo UI" panose="020B0604030504040204" pitchFamily="50" charset="-128"/>
                <a:ea typeface="Meiryo UI" panose="020B0604030504040204" pitchFamily="50" charset="-128"/>
              </a:rPr>
              <a:t>、人口規模に応じて、組織別構成比で配分された当該部署の各特別区の職員数を一旦、合算の上、</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指標を加味して、各特別区に再配分（区間再</a:t>
            </a:r>
            <a:r>
              <a:rPr lang="ja-JP" altLang="en-US" sz="1400" dirty="0">
                <a:solidFill>
                  <a:schemeClr val="tx1"/>
                </a:solidFill>
                <a:latin typeface="Meiryo UI" panose="020B0604030504040204" pitchFamily="50" charset="-128"/>
                <a:ea typeface="Meiryo UI" panose="020B0604030504040204" pitchFamily="50" charset="-128"/>
              </a:rPr>
              <a:t>配分</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2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再配分する部署及び指標は、補足資料３（組・課別</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２３）を参照</a:t>
            </a:r>
            <a:r>
              <a:rPr lang="ja-JP" altLang="en-US" sz="1200" dirty="0" smtClean="0">
                <a:solidFill>
                  <a:schemeClr val="tx1"/>
                </a:solidFill>
                <a:latin typeface="Meiryo UI" panose="020B0604030504040204" pitchFamily="50" charset="-128"/>
                <a:ea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8" name="角丸四角形 67"/>
          <p:cNvSpPr/>
          <p:nvPr/>
        </p:nvSpPr>
        <p:spPr>
          <a:xfrm>
            <a:off x="7116448" y="5138343"/>
            <a:ext cx="3069693" cy="147499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rPr>
              <a:t>特別区ごとの戸数の差を反映するため、</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各</a:t>
            </a:r>
            <a:r>
              <a:rPr lang="ja-JP" altLang="en-US" sz="1200" dirty="0">
                <a:solidFill>
                  <a:schemeClr val="tx1"/>
                </a:solidFill>
                <a:latin typeface="Meiryo UI" panose="020B0604030504040204" pitchFamily="50" charset="-128"/>
                <a:ea typeface="Meiryo UI" panose="020B0604030504040204" pitchFamily="50" charset="-128"/>
              </a:rPr>
              <a:t>特別</a:t>
            </a:r>
            <a:r>
              <a:rPr lang="ja-JP" altLang="en-US" sz="1200" dirty="0" smtClean="0">
                <a:solidFill>
                  <a:schemeClr val="tx1"/>
                </a:solidFill>
                <a:latin typeface="Meiryo UI" panose="020B0604030504040204" pitchFamily="50" charset="-128"/>
                <a:ea typeface="Meiryo UI" panose="020B0604030504040204" pitchFamily="50" charset="-128"/>
              </a:rPr>
              <a:t>区の戸数の比率</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（各特別区の戸数／大阪市の戸数）</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を加味</a:t>
            </a:r>
            <a:r>
              <a:rPr lang="ja-JP" altLang="en-US" sz="1200" dirty="0">
                <a:solidFill>
                  <a:schemeClr val="tx1"/>
                </a:solidFill>
                <a:latin typeface="Meiryo UI" panose="020B0604030504040204" pitchFamily="50" charset="-128"/>
                <a:ea typeface="Meiryo UI" panose="020B0604030504040204" pitchFamily="50" charset="-128"/>
              </a:rPr>
              <a:t>して、</a:t>
            </a:r>
            <a:r>
              <a:rPr lang="ja-JP" altLang="en-US" sz="1200" dirty="0" smtClean="0">
                <a:solidFill>
                  <a:schemeClr val="tx1"/>
                </a:solidFill>
                <a:latin typeface="Meiryo UI" panose="020B0604030504040204" pitchFamily="50" charset="-128"/>
                <a:ea typeface="Meiryo UI" panose="020B0604030504040204" pitchFamily="50" charset="-128"/>
              </a:rPr>
              <a:t>住宅管理課に配分している</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職員数を特別区間で再配分</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rPr>
              <a:t>（特別区ごとに増減し、各特別区の</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住宅管理課の合計</a:t>
            </a:r>
            <a:r>
              <a:rPr lang="ja-JP" altLang="en-US" sz="1200" dirty="0">
                <a:solidFill>
                  <a:schemeClr val="tx1"/>
                </a:solidFill>
                <a:latin typeface="Meiryo UI" panose="020B0604030504040204" pitchFamily="50" charset="-128"/>
                <a:ea typeface="Meiryo UI" panose="020B0604030504040204" pitchFamily="50" charset="-128"/>
              </a:rPr>
              <a:t>職員数</a:t>
            </a:r>
            <a:r>
              <a:rPr lang="ja-JP" altLang="en-US" sz="1200" dirty="0" smtClean="0">
                <a:solidFill>
                  <a:schemeClr val="tx1"/>
                </a:solidFill>
                <a:latin typeface="Meiryo UI" panose="020B0604030504040204" pitchFamily="50" charset="-128"/>
                <a:ea typeface="Meiryo UI" panose="020B0604030504040204" pitchFamily="50" charset="-128"/>
              </a:rPr>
              <a:t>は変わらない）</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2288704" y="3400801"/>
            <a:ext cx="933794" cy="1944216"/>
            <a:chOff x="2181685" y="3537135"/>
            <a:chExt cx="933794" cy="1944216"/>
          </a:xfrm>
        </p:grpSpPr>
        <p:sp>
          <p:nvSpPr>
            <p:cNvPr id="19" name="正方形/長方形 18"/>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三</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47" name="直線コネクタ 46"/>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81" name="グループ化 80"/>
          <p:cNvGrpSpPr/>
          <p:nvPr/>
        </p:nvGrpSpPr>
        <p:grpSpPr>
          <a:xfrm>
            <a:off x="1928664" y="3696892"/>
            <a:ext cx="933794" cy="1944216"/>
            <a:chOff x="2181685" y="3537135"/>
            <a:chExt cx="933794" cy="1944216"/>
          </a:xfrm>
        </p:grpSpPr>
        <p:sp>
          <p:nvSpPr>
            <p:cNvPr id="82" name="正方形/長方形 81"/>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rPr>
                <a:t>二</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83" name="直線コネクタ 82"/>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1568623" y="3976865"/>
            <a:ext cx="978007" cy="1944216"/>
            <a:chOff x="1810618" y="3976865"/>
            <a:chExt cx="978007" cy="1944216"/>
          </a:xfrm>
        </p:grpSpPr>
        <p:sp>
          <p:nvSpPr>
            <p:cNvPr id="36" name="Rectangle 31"/>
            <p:cNvSpPr>
              <a:spLocks noChangeArrowheads="1"/>
            </p:cNvSpPr>
            <p:nvPr/>
          </p:nvSpPr>
          <p:spPr bwMode="auto">
            <a:xfrm>
              <a:off x="1816625" y="4570146"/>
              <a:ext cx="972000" cy="180000"/>
            </a:xfrm>
            <a:prstGeom prst="rect">
              <a:avLst/>
            </a:prstGeom>
            <a:noFill/>
            <a:ln w="12700">
              <a:noFill/>
              <a:miter lim="800000"/>
              <a:headEnd/>
              <a:tailEnd/>
            </a:ln>
          </p:spPr>
          <p:txBody>
            <a:bodyPr tIns="0" bIns="0" anchor="t"/>
            <a:lstStyle/>
            <a:p>
              <a:pPr algn="ctr"/>
              <a:r>
                <a:rPr lang="ja-JP" altLang="en-US" sz="1100" dirty="0" smtClean="0">
                  <a:solidFill>
                    <a:schemeClr val="bg1"/>
                  </a:solidFill>
                  <a:latin typeface="Meiryo UI" pitchFamily="50" charset="-128"/>
                  <a:ea typeface="Meiryo UI" pitchFamily="50" charset="-128"/>
                  <a:cs typeface="Meiryo UI" pitchFamily="50" charset="-128"/>
                </a:rPr>
                <a:t>秘書広報</a:t>
              </a:r>
              <a:endParaRPr lang="ja-JP" altLang="en-US" sz="1100" dirty="0">
                <a:solidFill>
                  <a:schemeClr val="bg1"/>
                </a:solidFill>
                <a:latin typeface="Meiryo UI" pitchFamily="50" charset="-128"/>
                <a:ea typeface="Meiryo UI" pitchFamily="50" charset="-128"/>
                <a:cs typeface="Meiryo UI" pitchFamily="50" charset="-128"/>
              </a:endParaRPr>
            </a:p>
          </p:txBody>
        </p:sp>
        <p:sp>
          <p:nvSpPr>
            <p:cNvPr id="37" name="Rectangle 31"/>
            <p:cNvSpPr>
              <a:spLocks noChangeArrowheads="1"/>
            </p:cNvSpPr>
            <p:nvPr/>
          </p:nvSpPr>
          <p:spPr bwMode="auto">
            <a:xfrm>
              <a:off x="1816625" y="4777581"/>
              <a:ext cx="972000" cy="180000"/>
            </a:xfrm>
            <a:prstGeom prst="rect">
              <a:avLst/>
            </a:prstGeom>
            <a:noFill/>
            <a:ln w="12700">
              <a:noFill/>
              <a:miter lim="800000"/>
              <a:headEnd/>
              <a:tailEnd/>
            </a:ln>
          </p:spPr>
          <p:txBody>
            <a:bodyPr tIns="0" bIns="0" anchor="t"/>
            <a:lstStyle/>
            <a:p>
              <a:pPr algn="ctr"/>
              <a:r>
                <a:rPr lang="ja-JP" altLang="en-US" sz="1100" dirty="0">
                  <a:solidFill>
                    <a:schemeClr val="bg1"/>
                  </a:solidFill>
                  <a:latin typeface="Meiryo UI" pitchFamily="50" charset="-128"/>
                  <a:ea typeface="Meiryo UI" pitchFamily="50" charset="-128"/>
                  <a:cs typeface="Meiryo UI" pitchFamily="50" charset="-128"/>
                </a:rPr>
                <a:t>産業振興</a:t>
              </a:r>
            </a:p>
          </p:txBody>
        </p:sp>
        <p:grpSp>
          <p:nvGrpSpPr>
            <p:cNvPr id="10" name="グループ化 9"/>
            <p:cNvGrpSpPr/>
            <p:nvPr/>
          </p:nvGrpSpPr>
          <p:grpSpPr>
            <a:xfrm>
              <a:off x="1810618" y="3976865"/>
              <a:ext cx="910134" cy="1944216"/>
              <a:chOff x="1568623" y="4113199"/>
              <a:chExt cx="910134" cy="1944216"/>
            </a:xfrm>
          </p:grpSpPr>
          <p:sp>
            <p:nvSpPr>
              <p:cNvPr id="17" name="正方形/長方形 16"/>
              <p:cNvSpPr/>
              <p:nvPr/>
            </p:nvSpPr>
            <p:spPr>
              <a:xfrm>
                <a:off x="1568624" y="411319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400" dirty="0" smtClean="0">
                    <a:latin typeface="Meiryo UI" panose="020B0604030504040204" pitchFamily="50" charset="-128"/>
                    <a:ea typeface="Meiryo UI" panose="020B0604030504040204" pitchFamily="50" charset="-128"/>
                  </a:rPr>
                  <a:t>第一</a:t>
                </a:r>
                <a:r>
                  <a:rPr lang="ja-JP" altLang="en-US" sz="1400" dirty="0" smtClean="0">
                    <a:latin typeface="Meiryo UI" panose="020B0604030504040204" pitchFamily="50" charset="-128"/>
                    <a:ea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endParaRPr>
              </a:p>
            </p:txBody>
          </p:sp>
          <p:cxnSp>
            <p:nvCxnSpPr>
              <p:cNvPr id="23" name="直線コネクタ 22"/>
              <p:cNvCxnSpPr/>
              <p:nvPr/>
            </p:nvCxnSpPr>
            <p:spPr>
              <a:xfrm>
                <a:off x="1568624" y="482922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568624" y="47161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68624" y="511218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568623" y="5381897"/>
                <a:ext cx="906601"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smtClean="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grpSp>
      <p:cxnSp>
        <p:nvCxnSpPr>
          <p:cNvPr id="88" name="直線コネクタ 87"/>
          <p:cNvCxnSpPr/>
          <p:nvPr/>
        </p:nvCxnSpPr>
        <p:spPr>
          <a:xfrm>
            <a:off x="298451" y="5541682"/>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1" name="角丸四角形 60"/>
          <p:cNvSpPr/>
          <p:nvPr/>
        </p:nvSpPr>
        <p:spPr>
          <a:xfrm>
            <a:off x="5671951" y="6563730"/>
            <a:ext cx="3717448" cy="32392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現員数で配分する場合は、原則人口は加味しない　</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62" name="正方形/長方形 27"/>
          <p:cNvSpPr>
            <a:spLocks noChangeArrowheads="1"/>
          </p:cNvSpPr>
          <p:nvPr/>
        </p:nvSpPr>
        <p:spPr bwMode="auto">
          <a:xfrm>
            <a:off x="8769424" y="93971"/>
            <a:ext cx="1136576"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０</a:t>
            </a:r>
          </a:p>
        </p:txBody>
      </p:sp>
      <p:cxnSp>
        <p:nvCxnSpPr>
          <p:cNvPr id="70" name="直線矢印コネクタ 69"/>
          <p:cNvCxnSpPr/>
          <p:nvPr/>
        </p:nvCxnSpPr>
        <p:spPr>
          <a:xfrm flipH="1">
            <a:off x="6429982" y="5052042"/>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412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56456" y="819682"/>
            <a:ext cx="310470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a:solidFill>
                  <a:schemeClr val="tx1"/>
                </a:solidFill>
                <a:latin typeface="Meiryo UI" panose="020B0604030504040204" pitchFamily="50" charset="-128"/>
                <a:ea typeface="Meiryo UI" panose="020B0604030504040204" pitchFamily="50" charset="-128"/>
              </a:rPr>
              <a:t>特別</a:t>
            </a:r>
            <a:r>
              <a:rPr lang="ja-JP" altLang="en-US" sz="1700" b="1" dirty="0" smtClean="0">
                <a:solidFill>
                  <a:schemeClr val="tx1"/>
                </a:solidFill>
                <a:latin typeface="Meiryo UI" panose="020B0604030504040204" pitchFamily="50" charset="-128"/>
                <a:ea typeface="Meiryo UI" panose="020B0604030504040204" pitchFamily="50" charset="-128"/>
              </a:rPr>
              <a:t>区素案</a:t>
            </a:r>
            <a:endParaRPr lang="en-US" altLang="ja-JP" sz="1700" b="1" dirty="0">
              <a:solidFill>
                <a:schemeClr val="tx1"/>
              </a:solidFill>
              <a:latin typeface="Meiryo UI" panose="020B0604030504040204" pitchFamily="50" charset="-128"/>
              <a:ea typeface="Meiryo UI" panose="020B0604030504040204" pitchFamily="50" charset="-128"/>
            </a:endParaRPr>
          </a:p>
        </p:txBody>
      </p:sp>
      <p:graphicFrame>
        <p:nvGraphicFramePr>
          <p:cNvPr id="76" name="Group 136"/>
          <p:cNvGraphicFramePr>
            <a:graphicFrameLocks noGrp="1"/>
          </p:cNvGraphicFramePr>
          <p:nvPr>
            <p:extLst>
              <p:ext uri="{D42A27DB-BD31-4B8C-83A1-F6EECF244321}">
                <p14:modId xmlns:p14="http://schemas.microsoft.com/office/powerpoint/2010/main" val="185065666"/>
              </p:ext>
            </p:extLst>
          </p:nvPr>
        </p:nvGraphicFramePr>
        <p:xfrm>
          <a:off x="138852" y="1343782"/>
          <a:ext cx="3950052" cy="3381362"/>
        </p:xfrm>
        <a:graphic>
          <a:graphicData uri="http://schemas.openxmlformats.org/drawingml/2006/table">
            <a:tbl>
              <a:tblPr/>
              <a:tblGrid>
                <a:gridCol w="241156">
                  <a:extLst>
                    <a:ext uri="{9D8B030D-6E8A-4147-A177-3AD203B41FA5}">
                      <a16:colId xmlns:a16="http://schemas.microsoft.com/office/drawing/2014/main" val="20000"/>
                    </a:ext>
                  </a:extLst>
                </a:gridCol>
                <a:gridCol w="90058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1,190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2,400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8"/>
                  </a:ext>
                </a:extLst>
              </a:tr>
            </a:tbl>
          </a:graphicData>
        </a:graphic>
      </p:graphicFrame>
      <p:graphicFrame>
        <p:nvGraphicFramePr>
          <p:cNvPr id="81" name="Group 136"/>
          <p:cNvGraphicFramePr>
            <a:graphicFrameLocks noGrp="1"/>
          </p:cNvGraphicFramePr>
          <p:nvPr>
            <p:extLst>
              <p:ext uri="{D42A27DB-BD31-4B8C-83A1-F6EECF244321}">
                <p14:modId xmlns:p14="http://schemas.microsoft.com/office/powerpoint/2010/main" val="1985573309"/>
              </p:ext>
            </p:extLst>
          </p:nvPr>
        </p:nvGraphicFramePr>
        <p:xfrm>
          <a:off x="4687324" y="1343782"/>
          <a:ext cx="5090212" cy="3381362"/>
        </p:xfrm>
        <a:graphic>
          <a:graphicData uri="http://schemas.openxmlformats.org/drawingml/2006/table">
            <a:tbl>
              <a:tblPr/>
              <a:tblGrid>
                <a:gridCol w="223704">
                  <a:extLst>
                    <a:ext uri="{9D8B030D-6E8A-4147-A177-3AD203B41FA5}">
                      <a16:colId xmlns:a16="http://schemas.microsoft.com/office/drawing/2014/main" val="20000"/>
                    </a:ext>
                  </a:extLst>
                </a:gridCol>
                <a:gridCol w="845883">
                  <a:extLst>
                    <a:ext uri="{9D8B030D-6E8A-4147-A177-3AD203B41FA5}">
                      <a16:colId xmlns:a16="http://schemas.microsoft.com/office/drawing/2014/main" val="20001"/>
                    </a:ext>
                  </a:extLst>
                </a:gridCol>
                <a:gridCol w="1500345">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tblGrid>
              <a:tr h="313524">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特別区設置</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当初</a:t>
                      </a:r>
                      <a:endParaRPr kumimoji="1" lang="en-US" altLang="ja-JP" sz="28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H34</a:t>
                      </a: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年度と仮定</a:t>
                      </a:r>
                      <a:endParaRPr kumimoji="1"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4805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3927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特別区</a:t>
                      </a:r>
                      <a:endParaRPr kumimoji="1" lang="en-US" altLang="ja-JP"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４区計</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2026">
                <a:tc rowSpan="4">
                  <a:txBody>
                    <a:bodyPr/>
                    <a:lstStyle/>
                    <a:p>
                      <a:endParaRPr lang="ja-JP" altLang="en-US" dirty="0">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第一区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1" i="0" u="none" strike="noStrike" dirty="0" smtClean="0">
                          <a:effectLst/>
                          <a:latin typeface="Meiryo UI" panose="020B0604030504040204" pitchFamily="50" charset="-128"/>
                          <a:ea typeface="Meiryo UI" panose="020B0604030504040204" pitchFamily="50" charset="-128"/>
                        </a:rPr>
                        <a:t>2,439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smtClean="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2,174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42</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第二区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2,487</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18</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4"/>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第三区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3,134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2,819</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25</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5"/>
                  </a:ext>
                </a:extLst>
              </a:tr>
              <a:tr h="372026">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第四区</a:t>
                      </a:r>
                    </a:p>
                  </a:txBody>
                  <a:tcPr marL="99152" marR="99152" marT="45666" marB="45666"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2,646</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1100" b="1" i="0" u="none" strike="noStrike" dirty="0" smtClean="0">
                          <a:effectLst/>
                          <a:latin typeface="Meiryo UI" panose="020B0604030504040204" pitchFamily="50" charset="-128"/>
                          <a:ea typeface="Meiryo UI" panose="020B0604030504040204" pitchFamily="50" charset="-128"/>
                        </a:rPr>
                        <a:t>2,364</a:t>
                      </a:r>
                      <a:r>
                        <a:rPr lang="ja-JP" altLang="en-US" sz="1100" b="1" i="0" u="none" strike="noStrike" dirty="0" smtClean="0">
                          <a:effectLst/>
                          <a:latin typeface="Meiryo UI" panose="020B0604030504040204" pitchFamily="50" charset="-128"/>
                          <a:ea typeface="Meiryo UI" panose="020B0604030504040204" pitchFamily="50" charset="-128"/>
                        </a:rPr>
                        <a:t>人（　 ＋</a:t>
                      </a:r>
                      <a:r>
                        <a:rPr lang="en-US" altLang="ja-JP" sz="1100" b="1" i="0" u="none" strike="noStrike" dirty="0" smtClean="0">
                          <a:effectLst/>
                          <a:latin typeface="Meiryo UI" panose="020B0604030504040204" pitchFamily="50" charset="-128"/>
                          <a:ea typeface="Meiryo UI" panose="020B0604030504040204" pitchFamily="50" charset="-128"/>
                        </a:rPr>
                        <a:t>1</a:t>
                      </a:r>
                      <a:r>
                        <a:rPr lang="ja-JP" altLang="en-US" sz="1100" b="1" i="0" u="none" strike="noStrike" dirty="0" smtClean="0">
                          <a:effectLst/>
                          <a:latin typeface="Meiryo UI" panose="020B0604030504040204" pitchFamily="50" charset="-128"/>
                          <a:ea typeface="Meiryo UI" panose="020B0604030504040204" pitchFamily="50" charset="-128"/>
                        </a:rPr>
                        <a:t>人）</a:t>
                      </a:r>
                      <a:endParaRPr lang="en-US" altLang="ja-JP" sz="1100" b="1"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0006"/>
                  </a:ext>
                </a:extLst>
              </a:tr>
              <a:tr h="372026">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spc="-15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a:rPr>
                        <a:t>一部</a:t>
                      </a:r>
                      <a:r>
                        <a:rPr kumimoji="1" lang="ja-JP" altLang="en-US" sz="1200" b="1"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cs typeface="Meiryo UI"/>
                        </a:rPr>
                        <a:t>事務組合</a:t>
                      </a:r>
                      <a:endParaRPr kumimoji="1" lang="ja-JP" altLang="en-US" sz="1200" b="0" i="0" u="none" strike="noStrike" cap="none" spc="-150"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変更なし</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0007"/>
                  </a:ext>
                </a:extLst>
              </a:tr>
              <a:tr h="372026">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rPr>
                        <a:t>総計</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83" name="正方形/長方形 82"/>
          <p:cNvSpPr/>
          <p:nvPr/>
        </p:nvSpPr>
        <p:spPr>
          <a:xfrm>
            <a:off x="4691920" y="819682"/>
            <a:ext cx="3104704" cy="456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b="1" dirty="0" smtClean="0">
                <a:solidFill>
                  <a:schemeClr val="tx1"/>
                </a:solidFill>
                <a:latin typeface="Meiryo UI" panose="020B0604030504040204" pitchFamily="50" charset="-128"/>
                <a:ea typeface="Meiryo UI" panose="020B0604030504040204" pitchFamily="50" charset="-128"/>
              </a:rPr>
              <a:t>本資料</a:t>
            </a:r>
            <a:endParaRPr lang="en-US" altLang="ja-JP" sz="1700" b="1" dirty="0">
              <a:solidFill>
                <a:schemeClr val="tx1"/>
              </a:solidFill>
              <a:latin typeface="Meiryo UI" panose="020B0604030504040204" pitchFamily="50" charset="-128"/>
              <a:ea typeface="Meiryo UI" panose="020B0604030504040204" pitchFamily="50" charset="-128"/>
            </a:endParaRPr>
          </a:p>
        </p:txBody>
      </p:sp>
      <p:sp>
        <p:nvSpPr>
          <p:cNvPr id="74" name="右矢印 73"/>
          <p:cNvSpPr/>
          <p:nvPr/>
        </p:nvSpPr>
        <p:spPr>
          <a:xfrm>
            <a:off x="4088904" y="803723"/>
            <a:ext cx="495701" cy="514204"/>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3385246" y="313350"/>
            <a:ext cx="1903016" cy="4117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行政需要の</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rPr>
              <a:t>区間の</a:t>
            </a:r>
            <a:r>
              <a:rPr lang="ja-JP" altLang="en-US" sz="1400" b="1" dirty="0">
                <a:solidFill>
                  <a:schemeClr val="tx1"/>
                </a:solidFill>
                <a:latin typeface="Meiryo UI" panose="020B0604030504040204" pitchFamily="50" charset="-128"/>
                <a:ea typeface="Meiryo UI" panose="020B0604030504040204" pitchFamily="50" charset="-128"/>
              </a:rPr>
              <a:t>差</a:t>
            </a:r>
            <a:r>
              <a:rPr lang="ja-JP" altLang="en-US" sz="1400" b="1" dirty="0" smtClean="0">
                <a:solidFill>
                  <a:schemeClr val="tx1"/>
                </a:solidFill>
                <a:latin typeface="Meiryo UI" panose="020B0604030504040204" pitchFamily="50" charset="-128"/>
                <a:ea typeface="Meiryo UI" panose="020B0604030504040204" pitchFamily="50" charset="-128"/>
              </a:rPr>
              <a:t>を一定考慮</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82" name="正方形/長方形 81"/>
          <p:cNvSpPr/>
          <p:nvPr/>
        </p:nvSpPr>
        <p:spPr>
          <a:xfrm>
            <a:off x="127006" y="4956400"/>
            <a:ext cx="9672033" cy="1640952"/>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留意事項</a:t>
            </a:r>
            <a:r>
              <a:rPr lang="en-US" altLang="ja-JP" sz="1600" dirty="0" smtClean="0">
                <a:solidFill>
                  <a:schemeClr val="tx1"/>
                </a:solidFill>
                <a:latin typeface="Meiryo UI" panose="020B0604030504040204" pitchFamily="50" charset="-128"/>
                <a:ea typeface="Meiryo UI" panose="020B0604030504040204" pitchFamily="50" charset="-128"/>
              </a:rPr>
              <a:t>】</a:t>
            </a:r>
          </a:p>
          <a:p>
            <a:pPr indent="-457200"/>
            <a:endParaRPr lang="en-US" altLang="ja-JP" sz="1200" dirty="0" smtClean="0">
              <a:solidFill>
                <a:schemeClr val="tx1"/>
              </a:solidFill>
              <a:latin typeface="Meiryo UI" panose="020B0604030504040204" pitchFamily="50" charset="-128"/>
              <a:ea typeface="Meiryo UI" panose="020B0604030504040204" pitchFamily="50" charset="-128"/>
            </a:endParaRPr>
          </a:p>
          <a:p>
            <a:pPr indent="-457200"/>
            <a:r>
              <a:rPr lang="ja-JP" altLang="en-US" sz="1600" dirty="0" smtClean="0">
                <a:solidFill>
                  <a:schemeClr val="tx1"/>
                </a:solidFill>
                <a:latin typeface="Meiryo UI" panose="020B0604030504040204" pitchFamily="50" charset="-128"/>
                <a:ea typeface="Meiryo UI" panose="020B0604030504040204" pitchFamily="50" charset="-128"/>
              </a:rPr>
              <a:t>◆　本資料における特別区間の差の考慮は、副首都推進局で選定した代表的な指標によって、区間再配分を行った</a:t>
            </a:r>
            <a:endParaRPr lang="en-US" altLang="ja-JP" sz="1600" dirty="0" smtClean="0">
              <a:solidFill>
                <a:schemeClr val="tx1"/>
              </a:solidFill>
              <a:latin typeface="Meiryo UI" panose="020B0604030504040204" pitchFamily="50" charset="-128"/>
              <a:ea typeface="Meiryo UI" panose="020B0604030504040204" pitchFamily="50" charset="-128"/>
            </a:endParaRPr>
          </a:p>
          <a:p>
            <a:pPr indent="-457200"/>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もの</a:t>
            </a:r>
            <a:endParaRPr lang="en-US" altLang="ja-JP" sz="1600" dirty="0" smtClean="0">
              <a:solidFill>
                <a:schemeClr val="tx1"/>
              </a:solidFill>
              <a:latin typeface="Meiryo UI" panose="020B0604030504040204" pitchFamily="50" charset="-128"/>
              <a:ea typeface="Meiryo UI" panose="020B0604030504040204" pitchFamily="50" charset="-128"/>
            </a:endParaRPr>
          </a:p>
          <a:p>
            <a:pPr indent="-457200"/>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具体</a:t>
            </a:r>
            <a:r>
              <a:rPr lang="ja-JP" altLang="en-US" sz="1600" dirty="0" smtClean="0">
                <a:solidFill>
                  <a:schemeClr val="tx1"/>
                </a:solidFill>
                <a:latin typeface="Meiryo UI" panose="020B0604030504040204" pitchFamily="50" charset="-128"/>
                <a:ea typeface="Meiryo UI" panose="020B0604030504040204" pitchFamily="50" charset="-128"/>
              </a:rPr>
              <a:t>の課</a:t>
            </a:r>
            <a:r>
              <a:rPr lang="ja-JP" altLang="en-US" sz="1600" dirty="0">
                <a:solidFill>
                  <a:schemeClr val="tx1"/>
                </a:solidFill>
                <a:latin typeface="Meiryo UI" panose="020B0604030504040204" pitchFamily="50" charset="-128"/>
                <a:ea typeface="Meiryo UI" panose="020B0604030504040204" pitchFamily="50" charset="-128"/>
              </a:rPr>
              <a:t>・事業所の職員数は、設置準備期間中に</a:t>
            </a:r>
            <a:r>
              <a:rPr lang="ja-JP" altLang="en-US" sz="1600" dirty="0" smtClean="0">
                <a:solidFill>
                  <a:schemeClr val="tx1"/>
                </a:solidFill>
                <a:latin typeface="Meiryo UI" panose="020B0604030504040204" pitchFamily="50" charset="-128"/>
                <a:ea typeface="Meiryo UI" panose="020B0604030504040204" pitchFamily="50" charset="-128"/>
              </a:rPr>
              <a:t>、この指標による再配分に加えて、どのような指標が良いか、</a:t>
            </a:r>
            <a:endParaRPr lang="en-US" altLang="ja-JP" sz="1600" dirty="0" smtClean="0">
              <a:solidFill>
                <a:schemeClr val="tx1"/>
              </a:solidFill>
              <a:latin typeface="Meiryo UI" panose="020B0604030504040204" pitchFamily="50" charset="-128"/>
              <a:ea typeface="Meiryo UI" panose="020B0604030504040204" pitchFamily="50" charset="-128"/>
            </a:endParaRPr>
          </a:p>
          <a:p>
            <a:pPr indent="-457200"/>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指標では表しがたい個別事情など、様々な要素を総合的</a:t>
            </a:r>
            <a:r>
              <a:rPr lang="ja-JP" altLang="en-US" sz="1600" dirty="0">
                <a:solidFill>
                  <a:schemeClr val="tx1"/>
                </a:solidFill>
                <a:latin typeface="Meiryo UI" panose="020B0604030504040204" pitchFamily="50" charset="-128"/>
                <a:ea typeface="Meiryo UI" panose="020B0604030504040204" pitchFamily="50" charset="-128"/>
              </a:rPr>
              <a:t>に勘案して決定</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9" name="正方形/長方形 27"/>
          <p:cNvSpPr>
            <a:spLocks noChangeArrowheads="1"/>
          </p:cNvSpPr>
          <p:nvPr/>
        </p:nvSpPr>
        <p:spPr bwMode="auto">
          <a:xfrm>
            <a:off x="8769424" y="6572554"/>
            <a:ext cx="1136576"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10" name="角丸四角形 9"/>
          <p:cNvSpPr/>
          <p:nvPr/>
        </p:nvSpPr>
        <p:spPr>
          <a:xfrm>
            <a:off x="127006" y="4722058"/>
            <a:ext cx="667503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特別区素案の職員数は、</a:t>
            </a:r>
            <a:r>
              <a:rPr lang="en-US" altLang="ja-JP" sz="1050" dirty="0" smtClean="0">
                <a:solidFill>
                  <a:schemeClr val="tx1"/>
                </a:solidFill>
                <a:latin typeface="Meiryo UI" panose="020B0604030504040204" pitchFamily="50" charset="-128"/>
                <a:ea typeface="Meiryo UI" panose="020B0604030504040204" pitchFamily="50" charset="-128"/>
              </a:rPr>
              <a:t>10</a:t>
            </a:r>
            <a:r>
              <a:rPr lang="ja-JP" altLang="en-US" sz="1050" dirty="0" smtClean="0">
                <a:solidFill>
                  <a:schemeClr val="tx1"/>
                </a:solidFill>
                <a:latin typeface="Meiryo UI" panose="020B0604030504040204" pitchFamily="50" charset="-128"/>
                <a:ea typeface="Meiryo UI" panose="020B0604030504040204" pitchFamily="50" charset="-128"/>
              </a:rPr>
              <a:t>人単位未満を四捨五入</a:t>
            </a:r>
            <a:endParaRPr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1427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889346" y="5449957"/>
            <a:ext cx="3552233" cy="1049170"/>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地域自治区事務所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第９回大都市制度（特別区設置）協議会に提出した「特別区素案（追加</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資料）」より</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現在の淀川区を所管する地域自治区事務所は、特別区本庁舎の中に設置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1" y="476670"/>
            <a:ext cx="9900000" cy="74379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第一区</a:t>
            </a:r>
            <a:r>
              <a:rPr lang="ja-JP" altLang="en-US"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此花区、港区、西淀川区、淀川区、東淀川区</a:t>
            </a:r>
            <a:r>
              <a:rPr lang="ja-JP" altLang="en-US" sz="1400" dirty="0" smtClean="0">
                <a:solidFill>
                  <a:sysClr val="windowText" lastClr="000000"/>
                </a:solidFill>
                <a:latin typeface="Meiryo UI" panose="020B0604030504040204" pitchFamily="50" charset="-128"/>
                <a:ea typeface="Meiryo UI" panose="020B0604030504040204" pitchFamily="50" charset="-128"/>
              </a:rPr>
              <a:t>）　　　　　　　　　</a:t>
            </a:r>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a:solidFill>
                  <a:sysClr val="windowText" lastClr="000000"/>
                </a:solidFill>
                <a:latin typeface="Meiryo UI" panose="020B0604030504040204" pitchFamily="50" charset="-128"/>
                <a:ea typeface="Meiryo UI" panose="020B0604030504040204" pitchFamily="50" charset="-128"/>
              </a:rPr>
              <a:t>2,174</a:t>
            </a:r>
            <a:r>
              <a:rPr lang="ja-JP" altLang="en-US" sz="1400" dirty="0">
                <a:solidFill>
                  <a:sysClr val="windowText" lastClr="000000"/>
                </a:solidFill>
                <a:latin typeface="Meiryo UI" panose="020B0604030504040204" pitchFamily="50" charset="-128"/>
                <a:ea typeface="Meiryo UI" panose="020B0604030504040204" pitchFamily="50" charset="-128"/>
              </a:rPr>
              <a:t>人　　人口　</a:t>
            </a:r>
            <a:r>
              <a:rPr lang="en-US" altLang="ja-JP" sz="1400" dirty="0">
                <a:solidFill>
                  <a:sysClr val="windowText" lastClr="000000"/>
                </a:solidFill>
                <a:latin typeface="Meiryo UI" panose="020B0604030504040204" pitchFamily="50" charset="-128"/>
                <a:ea typeface="Meiryo UI" panose="020B0604030504040204" pitchFamily="50" charset="-128"/>
              </a:rPr>
              <a:t>595,912</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７　特別</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区ごとの課・事業所別職員数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8" name="正方形/長方形 147"/>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9" name="正方形/長方形 148"/>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54"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5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5" name="直線コネクタ 174"/>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8" name="直線コネクタ 197"/>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9" name="直線コネクタ 198"/>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00" name="直線コネクタ 199"/>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01" name="直線コネクタ 200"/>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02" name="直線コネクタ 201"/>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03" name="直線コネクタ 202"/>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4" name="直線コネクタ 203"/>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5" name="直線コネクタ 204"/>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06" name="表 205"/>
          <p:cNvGraphicFramePr>
            <a:graphicFrameLocks noGrp="1"/>
          </p:cNvGraphicFramePr>
          <p:nvPr>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2" name="正方形/長方形 27"/>
          <p:cNvSpPr>
            <a:spLocks noChangeArrowheads="1"/>
          </p:cNvSpPr>
          <p:nvPr/>
        </p:nvSpPr>
        <p:spPr bwMode="auto">
          <a:xfrm>
            <a:off x="8841432" y="53958"/>
            <a:ext cx="1064568"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２</a:t>
            </a:r>
          </a:p>
        </p:txBody>
      </p:sp>
      <p:sp>
        <p:nvSpPr>
          <p:cNvPr id="2" name="テキスト ボックス 1"/>
          <p:cNvSpPr txBox="1"/>
          <p:nvPr/>
        </p:nvSpPr>
        <p:spPr>
          <a:xfrm>
            <a:off x="1704476" y="2345539"/>
            <a:ext cx="764757" cy="261610"/>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39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4264" y="3222368"/>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704263" y="383374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704263" y="520892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704263" y="611883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3" name="角丸四角形 92"/>
          <p:cNvSpPr/>
          <p:nvPr/>
        </p:nvSpPr>
        <p:spPr>
          <a:xfrm>
            <a:off x="7844272" y="1018828"/>
            <a:ext cx="2225526" cy="2098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特別</a:t>
            </a:r>
            <a:r>
              <a:rPr lang="ja-JP" altLang="en-US" sz="1000" dirty="0" smtClean="0">
                <a:solidFill>
                  <a:schemeClr val="tx1"/>
                </a:solidFill>
                <a:latin typeface="Meiryo UI" panose="020B0604030504040204" pitchFamily="50" charset="-128"/>
                <a:ea typeface="Meiryo UI" panose="020B0604030504040204" pitchFamily="50" charset="-128"/>
              </a:rPr>
              <a:t>区素案（区割－３）参照</a:t>
            </a:r>
            <a:endParaRPr lang="ja-JP" altLang="en-US" sz="1000" dirty="0">
              <a:solidFill>
                <a:schemeClr val="tx1"/>
              </a:solidFill>
              <a:latin typeface="Meiryo UI" panose="020B0604030504040204" pitchFamily="50" charset="-128"/>
              <a:ea typeface="Meiryo UI" panose="020B0604030504040204" pitchFamily="50" charset="-128"/>
            </a:endParaRPr>
          </a:p>
        </p:txBody>
      </p:sp>
      <p:grpSp>
        <p:nvGrpSpPr>
          <p:cNvPr id="158" name="グループ化 157"/>
          <p:cNvGrpSpPr/>
          <p:nvPr/>
        </p:nvGrpSpPr>
        <p:grpSpPr>
          <a:xfrm>
            <a:off x="5760137" y="1467264"/>
            <a:ext cx="3810652" cy="5132080"/>
            <a:chOff x="5742992" y="1739937"/>
            <a:chExt cx="3810652" cy="4804919"/>
          </a:xfrm>
        </p:grpSpPr>
        <p:sp>
          <p:nvSpPr>
            <p:cNvPr id="161"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67" name="正方形/長方形 166"/>
            <p:cNvSpPr/>
            <p:nvPr/>
          </p:nvSpPr>
          <p:spPr>
            <a:xfrm>
              <a:off x="6074394" y="5583550"/>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grpSp>
        <p:nvGrpSpPr>
          <p:cNvPr id="182" name="グループ化 181"/>
          <p:cNvGrpSpPr/>
          <p:nvPr/>
        </p:nvGrpSpPr>
        <p:grpSpPr>
          <a:xfrm>
            <a:off x="5961112" y="1628800"/>
            <a:ext cx="3358380" cy="3528000"/>
            <a:chOff x="5961112" y="2862513"/>
            <a:chExt cx="3358380" cy="3528000"/>
          </a:xfrm>
        </p:grpSpPr>
        <p:grpSp>
          <p:nvGrpSpPr>
            <p:cNvPr id="207" name="グループ化 206"/>
            <p:cNvGrpSpPr/>
            <p:nvPr/>
          </p:nvGrpSpPr>
          <p:grpSpPr>
            <a:xfrm>
              <a:off x="5961112" y="2862513"/>
              <a:ext cx="3186376" cy="3528000"/>
              <a:chOff x="899592" y="1556792"/>
              <a:chExt cx="3186376" cy="3528000"/>
            </a:xfrm>
          </p:grpSpPr>
          <p:grpSp>
            <p:nvGrpSpPr>
              <p:cNvPr id="209" name="グループ化 208"/>
              <p:cNvGrpSpPr/>
              <p:nvPr/>
            </p:nvGrpSpPr>
            <p:grpSpPr>
              <a:xfrm>
                <a:off x="2755906" y="1556792"/>
                <a:ext cx="1036144" cy="1105847"/>
                <a:chOff x="0" y="0"/>
                <a:chExt cx="1622664" cy="1704915"/>
              </a:xfrm>
            </p:grpSpPr>
            <p:sp>
              <p:nvSpPr>
                <p:cNvPr id="242" name="フリーフォーム 241"/>
                <p:cNvSpPr>
                  <a:spLocks/>
                </p:cNvSpPr>
                <p:nvPr/>
              </p:nvSpPr>
              <p:spPr bwMode="auto">
                <a:xfrm>
                  <a:off x="0" y="0"/>
                  <a:ext cx="1437640" cy="1447800"/>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43" name="フリーフォーム 242"/>
                <p:cNvSpPr>
                  <a:spLocks/>
                </p:cNvSpPr>
                <p:nvPr/>
              </p:nvSpPr>
              <p:spPr bwMode="auto">
                <a:xfrm>
                  <a:off x="587614" y="663515"/>
                  <a:ext cx="1035050" cy="1041400"/>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grpSp>
          <p:sp>
            <p:nvSpPr>
              <p:cNvPr id="210" name="フリーフォーム 209"/>
              <p:cNvSpPr>
                <a:spLocks noEditPoints="1"/>
              </p:cNvSpPr>
              <p:nvPr/>
            </p:nvSpPr>
            <p:spPr bwMode="auto">
              <a:xfrm>
                <a:off x="899592"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3260262"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097424"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678790" y="2977995"/>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1157410"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202083"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2320747"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1874570"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2645739"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2127954"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414389"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471865"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2304221"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1786436"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973119"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2822007"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2932174"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3615210"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3356317"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2513539"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2127954"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932174"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2" name="Text Box 32"/>
              <p:cNvSpPr txBox="1">
                <a:spLocks noChangeArrowheads="1"/>
              </p:cNvSpPr>
              <p:nvPr/>
            </p:nvSpPr>
            <p:spPr bwMode="auto">
              <a:xfrm>
                <a:off x="3137040" y="1804678"/>
                <a:ext cx="848896" cy="260528"/>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東淀川区</a:t>
                </a:r>
                <a:endParaRPr lang="ja-JP" altLang="en-US" sz="1100" b="1" dirty="0">
                  <a:latin typeface="Meiryo UI" pitchFamily="50" charset="-128"/>
                  <a:ea typeface="Meiryo UI" pitchFamily="50" charset="-128"/>
                  <a:cs typeface="Meiryo UI" pitchFamily="50" charset="-128"/>
                </a:endParaRPr>
              </a:p>
            </p:txBody>
          </p:sp>
          <p:sp>
            <p:nvSpPr>
              <p:cNvPr id="233" name="フローチャート: 結合子 1"/>
              <p:cNvSpPr/>
              <p:nvPr/>
            </p:nvSpPr>
            <p:spPr>
              <a:xfrm>
                <a:off x="3182427" y="2032865"/>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4" name="Text Box 33"/>
              <p:cNvSpPr txBox="1">
                <a:spLocks noChangeArrowheads="1"/>
              </p:cNvSpPr>
              <p:nvPr/>
            </p:nvSpPr>
            <p:spPr bwMode="auto">
              <a:xfrm>
                <a:off x="2277531" y="2198329"/>
                <a:ext cx="663257" cy="28803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淀川区</a:t>
                </a:r>
                <a:endParaRPr lang="ja-JP" altLang="en-US" sz="1100" b="1" dirty="0">
                  <a:latin typeface="Meiryo UI" pitchFamily="50" charset="-128"/>
                  <a:ea typeface="Meiryo UI" pitchFamily="50" charset="-128"/>
                  <a:cs typeface="Meiryo UI" pitchFamily="50" charset="-128"/>
                </a:endParaRPr>
              </a:p>
            </p:txBody>
          </p:sp>
          <p:sp>
            <p:nvSpPr>
              <p:cNvPr id="235" name="フローチャート: 結合子 57"/>
              <p:cNvSpPr/>
              <p:nvPr/>
            </p:nvSpPr>
            <p:spPr>
              <a:xfrm>
                <a:off x="2461500" y="2417288"/>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6" name="Text Box 31"/>
              <p:cNvSpPr txBox="1">
                <a:spLocks noChangeArrowheads="1"/>
              </p:cNvSpPr>
              <p:nvPr/>
            </p:nvSpPr>
            <p:spPr bwMode="auto">
              <a:xfrm>
                <a:off x="1316274" y="2861574"/>
                <a:ext cx="857326"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西淀川区</a:t>
                </a:r>
                <a:endParaRPr lang="ja-JP" altLang="en-US" sz="1100" b="1" dirty="0">
                  <a:latin typeface="Meiryo UI" pitchFamily="50" charset="-128"/>
                  <a:ea typeface="Meiryo UI" pitchFamily="50" charset="-128"/>
                  <a:cs typeface="Meiryo UI" pitchFamily="50" charset="-128"/>
                </a:endParaRPr>
              </a:p>
            </p:txBody>
          </p:sp>
          <p:sp>
            <p:nvSpPr>
              <p:cNvPr id="237" name="フローチャート: 結合子 59"/>
              <p:cNvSpPr/>
              <p:nvPr/>
            </p:nvSpPr>
            <p:spPr>
              <a:xfrm>
                <a:off x="1951144" y="262284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8" name="Text Box 26"/>
              <p:cNvSpPr txBox="1">
                <a:spLocks noChangeArrowheads="1"/>
              </p:cNvSpPr>
              <p:nvPr/>
            </p:nvSpPr>
            <p:spPr bwMode="auto">
              <a:xfrm>
                <a:off x="1157317" y="3444400"/>
                <a:ext cx="785318" cy="28803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此花区</a:t>
                </a:r>
                <a:endParaRPr lang="ja-JP" altLang="en-US" sz="1100" b="1" dirty="0">
                  <a:latin typeface="Meiryo UI" pitchFamily="50" charset="-128"/>
                  <a:ea typeface="Meiryo UI" pitchFamily="50" charset="-128"/>
                  <a:cs typeface="Meiryo UI" pitchFamily="50" charset="-128"/>
                </a:endParaRPr>
              </a:p>
            </p:txBody>
          </p:sp>
          <p:sp>
            <p:nvSpPr>
              <p:cNvPr id="239" name="フローチャート: 結合子 61"/>
              <p:cNvSpPr/>
              <p:nvPr/>
            </p:nvSpPr>
            <p:spPr>
              <a:xfrm>
                <a:off x="1898761" y="318557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0" name="Text Box 20"/>
              <p:cNvSpPr txBox="1">
                <a:spLocks noChangeArrowheads="1"/>
              </p:cNvSpPr>
              <p:nvPr/>
            </p:nvSpPr>
            <p:spPr bwMode="auto">
              <a:xfrm>
                <a:off x="1674924" y="3692136"/>
                <a:ext cx="591674" cy="247942"/>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港区</a:t>
                </a:r>
                <a:endParaRPr lang="ja-JP" altLang="en-US" sz="1100" b="1" dirty="0">
                  <a:latin typeface="Meiryo UI" pitchFamily="50" charset="-128"/>
                  <a:ea typeface="Meiryo UI" pitchFamily="50" charset="-128"/>
                  <a:cs typeface="Meiryo UI" pitchFamily="50" charset="-128"/>
                </a:endParaRPr>
              </a:p>
            </p:txBody>
          </p:sp>
          <p:sp>
            <p:nvSpPr>
              <p:cNvPr id="241" name="フローチャート: 結合子 63"/>
              <p:cNvSpPr/>
              <p:nvPr/>
            </p:nvSpPr>
            <p:spPr>
              <a:xfrm>
                <a:off x="2010029" y="35164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8" name="Freeform 45"/>
            <p:cNvSpPr>
              <a:spLocks noChangeAspect="1"/>
            </p:cNvSpPr>
            <p:nvPr/>
          </p:nvSpPr>
          <p:spPr bwMode="auto">
            <a:xfrm>
              <a:off x="8716088" y="3738664"/>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rgbClr val="333333"/>
              </a:solidFill>
              <a:round/>
              <a:headEnd/>
              <a:tailEnd/>
            </a:ln>
          </p:spPr>
          <p:txBody>
            <a:bodyPr/>
            <a:lstStyle/>
            <a:p>
              <a:endParaRPr lang="ja-JP" altLang="en-US"/>
            </a:p>
          </p:txBody>
        </p:sp>
      </p:grpSp>
    </p:spTree>
    <p:extLst>
      <p:ext uri="{BB962C8B-B14F-4D97-AF65-F5344CB8AC3E}">
        <p14:creationId xmlns:p14="http://schemas.microsoft.com/office/powerpoint/2010/main" val="1722440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Text Box 45"/>
          <p:cNvSpPr txBox="1">
            <a:spLocks noChangeArrowheads="1"/>
          </p:cNvSpPr>
          <p:nvPr/>
        </p:nvSpPr>
        <p:spPr bwMode="auto">
          <a:xfrm>
            <a:off x="5634984" y="17426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5634984" y="211079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地域自治区事務所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7"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6" name="直線コネクタ 65"/>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flipV="1">
            <a:off x="5382984" y="187238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69" name="直線コネクタ 68"/>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7182984" y="463781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flipH="1">
            <a:off x="5382984" y="44624"/>
            <a:ext cx="0" cy="1836000"/>
          </a:xfrm>
          <a:prstGeom prst="line">
            <a:avLst/>
          </a:prstGeom>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flipH="1">
            <a:off x="7179034" y="3141539"/>
            <a:ext cx="1408" cy="1501200"/>
          </a:xfrm>
          <a:prstGeom prst="line">
            <a:avLst/>
          </a:prstGeom>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42"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機関の共同設置（職員数は第一区分のみ記載）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3"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75078550"/>
              </p:ext>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24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44" name="表 243"/>
          <p:cNvGraphicFramePr>
            <a:graphicFrameLocks noGrp="1"/>
          </p:cNvGraphicFramePr>
          <p:nvPr>
            <p:extLst>
              <p:ext uri="{D42A27DB-BD31-4B8C-83A1-F6EECF244321}">
                <p14:modId xmlns:p14="http://schemas.microsoft.com/office/powerpoint/2010/main" val="1772247364"/>
              </p:ext>
            </p:extLst>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淡路土地区画整理事務所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smtClean="0">
                          <a:effectLst/>
                          <a:latin typeface="Meiryo UI" panose="020B0604030504040204" pitchFamily="50" charset="-128"/>
                          <a:ea typeface="Meiryo UI" panose="020B0604030504040204" pitchFamily="50" charset="-128"/>
                        </a:rPr>
                        <a:t>15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三国東土地区画整理事務所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smtClean="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b="0" i="0" u="none" strike="noStrike" dirty="0" smtClean="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45"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6"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7" name="Text Box 45"/>
          <p:cNvSpPr txBox="1">
            <a:spLocks noChangeArrowheads="1"/>
          </p:cNvSpPr>
          <p:nvPr/>
        </p:nvSpPr>
        <p:spPr bwMode="auto">
          <a:xfrm>
            <a:off x="669099" y="263691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8" name="Text Box 45"/>
          <p:cNvSpPr txBox="1">
            <a:spLocks noChangeArrowheads="1"/>
          </p:cNvSpPr>
          <p:nvPr/>
        </p:nvSpPr>
        <p:spPr bwMode="auto">
          <a:xfrm>
            <a:off x="669099" y="381761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9" name="Text Box 45"/>
          <p:cNvSpPr txBox="1">
            <a:spLocks noChangeArrowheads="1"/>
          </p:cNvSpPr>
          <p:nvPr/>
        </p:nvSpPr>
        <p:spPr bwMode="auto">
          <a:xfrm>
            <a:off x="669099" y="455125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50" name="直線コネクタ 249"/>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417099" y="19888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417099" y="277330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417099" y="393305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417099" y="46836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2034450" y="276336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2034450" y="39338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2039212" y="466535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6" name="直線コネクタ 265"/>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7" name="直線コネクタ 266"/>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8" name="直線コネクタ 267"/>
          <p:cNvCxnSpPr/>
          <p:nvPr/>
        </p:nvCxnSpPr>
        <p:spPr>
          <a:xfrm flipV="1">
            <a:off x="2214450" y="29722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9" name="直線コネクタ 268"/>
          <p:cNvCxnSpPr/>
          <p:nvPr/>
        </p:nvCxnSpPr>
        <p:spPr>
          <a:xfrm flipV="1">
            <a:off x="2214450" y="319837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0" name="直線コネクタ 269"/>
          <p:cNvCxnSpPr/>
          <p:nvPr/>
        </p:nvCxnSpPr>
        <p:spPr>
          <a:xfrm flipV="1">
            <a:off x="2216696" y="34286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1" name="直線コネクタ 270"/>
          <p:cNvCxnSpPr/>
          <p:nvPr/>
        </p:nvCxnSpPr>
        <p:spPr>
          <a:xfrm flipV="1">
            <a:off x="2216696" y="363994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2" name="直線コネクタ 271"/>
          <p:cNvCxnSpPr/>
          <p:nvPr/>
        </p:nvCxnSpPr>
        <p:spPr>
          <a:xfrm flipV="1">
            <a:off x="2214450" y="414273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3" name="直線コネクタ 272"/>
          <p:cNvCxnSpPr/>
          <p:nvPr/>
        </p:nvCxnSpPr>
        <p:spPr>
          <a:xfrm flipV="1">
            <a:off x="2214450" y="43658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4" name="直線コネクタ 273"/>
          <p:cNvCxnSpPr/>
          <p:nvPr/>
        </p:nvCxnSpPr>
        <p:spPr>
          <a:xfrm flipV="1">
            <a:off x="2217212" y="48789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5" name="直線コネクタ 274"/>
          <p:cNvCxnSpPr/>
          <p:nvPr/>
        </p:nvCxnSpPr>
        <p:spPr>
          <a:xfrm flipV="1">
            <a:off x="2214450" y="51100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6" name="直線コネクタ 275"/>
          <p:cNvCxnSpPr/>
          <p:nvPr/>
        </p:nvCxnSpPr>
        <p:spPr>
          <a:xfrm flipV="1">
            <a:off x="2217212" y="53324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7" name="直線コネクタ 276"/>
          <p:cNvCxnSpPr/>
          <p:nvPr/>
        </p:nvCxnSpPr>
        <p:spPr>
          <a:xfrm flipV="1">
            <a:off x="2217212" y="555860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8" name="直線コネクタ 277"/>
          <p:cNvCxnSpPr/>
          <p:nvPr/>
        </p:nvCxnSpPr>
        <p:spPr>
          <a:xfrm flipV="1">
            <a:off x="2217212" y="57751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9" name="直線コネクタ 278"/>
          <p:cNvCxnSpPr/>
          <p:nvPr/>
        </p:nvCxnSpPr>
        <p:spPr>
          <a:xfrm flipV="1">
            <a:off x="2216831" y="59977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0" name="直線コネクタ 279"/>
          <p:cNvCxnSpPr/>
          <p:nvPr/>
        </p:nvCxnSpPr>
        <p:spPr>
          <a:xfrm flipV="1">
            <a:off x="2214450" y="645126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1" name="直線コネクタ 280"/>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282" name="直線コネクタ 281"/>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283" name="直線コネクタ 282"/>
          <p:cNvCxnSpPr/>
          <p:nvPr/>
        </p:nvCxnSpPr>
        <p:spPr>
          <a:xfrm>
            <a:off x="2214450" y="1988840"/>
            <a:ext cx="0" cy="450000"/>
          </a:xfrm>
          <a:prstGeom prst="line">
            <a:avLst/>
          </a:prstGeom>
        </p:spPr>
        <p:style>
          <a:lnRef idx="1">
            <a:schemeClr val="dk1"/>
          </a:lnRef>
          <a:fillRef idx="0">
            <a:schemeClr val="dk1"/>
          </a:fillRef>
          <a:effectRef idx="0">
            <a:schemeClr val="dk1"/>
          </a:effectRef>
          <a:fontRef idx="minor">
            <a:schemeClr val="tx1"/>
          </a:fontRef>
        </p:style>
      </p:cxnSp>
      <p:cxnSp>
        <p:nvCxnSpPr>
          <p:cNvPr id="284" name="直線コネクタ 283"/>
          <p:cNvCxnSpPr/>
          <p:nvPr/>
        </p:nvCxnSpPr>
        <p:spPr>
          <a:xfrm>
            <a:off x="2214450" y="2764803"/>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285" name="直線コネクタ 284"/>
          <p:cNvCxnSpPr/>
          <p:nvPr/>
        </p:nvCxnSpPr>
        <p:spPr>
          <a:xfrm>
            <a:off x="2217099" y="393548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286" name="直線コネクタ 285"/>
          <p:cNvCxnSpPr/>
          <p:nvPr/>
        </p:nvCxnSpPr>
        <p:spPr>
          <a:xfrm>
            <a:off x="2210307" y="4667736"/>
            <a:ext cx="1601" cy="2005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sp>
        <p:nvSpPr>
          <p:cNvPr id="289"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0" name="直線コネクタ 289"/>
          <p:cNvCxnSpPr/>
          <p:nvPr/>
        </p:nvCxnSpPr>
        <p:spPr>
          <a:xfrm flipV="1">
            <a:off x="2217212" y="622810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91" name="直線コネクタ 290"/>
          <p:cNvCxnSpPr/>
          <p:nvPr/>
        </p:nvCxnSpPr>
        <p:spPr>
          <a:xfrm flipV="1">
            <a:off x="2216696" y="6669360"/>
            <a:ext cx="216000" cy="0"/>
          </a:xfrm>
          <a:prstGeom prst="line">
            <a:avLst/>
          </a:prstGeom>
        </p:spPr>
        <p:style>
          <a:lnRef idx="1">
            <a:schemeClr val="dk1"/>
          </a:lnRef>
          <a:fillRef idx="0">
            <a:schemeClr val="dk1"/>
          </a:fillRef>
          <a:effectRef idx="0">
            <a:schemeClr val="dk1"/>
          </a:effectRef>
          <a:fontRef idx="minor">
            <a:schemeClr val="tx1"/>
          </a:fontRef>
        </p:style>
      </p:cxnSp>
      <p:sp>
        <p:nvSpPr>
          <p:cNvPr id="93" name="正方形/長方形 27"/>
          <p:cNvSpPr>
            <a:spLocks noChangeArrowheads="1"/>
          </p:cNvSpPr>
          <p:nvPr/>
        </p:nvSpPr>
        <p:spPr bwMode="auto">
          <a:xfrm>
            <a:off x="8841432" y="6610091"/>
            <a:ext cx="1083403"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4" name="テキスト ボックス 93"/>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139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1271910" y="212661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114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1271910" y="2900502"/>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154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7" name="テキスト ボックス 96"/>
          <p:cNvSpPr txBox="1"/>
          <p:nvPr/>
        </p:nvSpPr>
        <p:spPr>
          <a:xfrm>
            <a:off x="1271910" y="407914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1271910" y="4812781"/>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242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6235387" y="383730"/>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158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6235387" y="2374001"/>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684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1" name="テキスト ボックス 10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0849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角丸四角形 197"/>
          <p:cNvSpPr/>
          <p:nvPr/>
        </p:nvSpPr>
        <p:spPr>
          <a:xfrm>
            <a:off x="5889346" y="5449957"/>
            <a:ext cx="3552233" cy="92279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地域自治区事務所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第９回大都市制度（特別区設置）協議会に提出した「特別区素案（追加</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資料）」より</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107" name="正方形/長方形 106"/>
          <p:cNvSpPr/>
          <p:nvPr/>
        </p:nvSpPr>
        <p:spPr>
          <a:xfrm>
            <a:off x="-1" y="476670"/>
            <a:ext cx="9900000" cy="71562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第二区</a:t>
            </a:r>
            <a:r>
              <a:rPr lang="ja-JP" altLang="en-US" sz="1400" dirty="0" smtClean="0">
                <a:solidFill>
                  <a:sysClr val="windowText" lastClr="000000"/>
                </a:solidFill>
                <a:latin typeface="Meiryo UI" panose="020B0604030504040204" pitchFamily="50" charset="-128"/>
                <a:ea typeface="Meiryo UI" panose="020B0604030504040204" pitchFamily="50" charset="-128"/>
              </a:rPr>
              <a:t>（北区、都島区、福島区、東成区、旭区、城東区、鶴見区）</a:t>
            </a:r>
            <a:r>
              <a:rPr lang="ja-JP" altLang="en-US" sz="1400" dirty="0">
                <a:solidFill>
                  <a:sysClr val="windowText" lastClr="000000"/>
                </a:solidFill>
                <a:latin typeface="Meiryo UI" panose="020B0604030504040204" pitchFamily="50" charset="-128"/>
                <a:ea typeface="Meiryo UI" panose="020B0604030504040204" pitchFamily="50" charset="-128"/>
              </a:rPr>
              <a:t>　</a:t>
            </a:r>
            <a:r>
              <a:rPr lang="ja-JP" altLang="en-US" sz="1400" dirty="0" smtClean="0">
                <a:solidFill>
                  <a:sysClr val="windowText" lastClr="000000"/>
                </a:solidFill>
                <a:latin typeface="Meiryo UI" panose="020B0604030504040204" pitchFamily="50" charset="-128"/>
                <a:ea typeface="Meiryo UI" panose="020B0604030504040204" pitchFamily="50" charset="-128"/>
              </a:rPr>
              <a:t>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2,487</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749,303</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７　特別区ごとの</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5" name="正方形/長方形 64"/>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66"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71"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1" name="直線コネクタ 100"/>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4" name="表 3"/>
          <p:cNvGraphicFramePr>
            <a:graphicFrameLocks noGrp="1"/>
          </p:cNvGraphicFramePr>
          <p:nvPr>
            <p:extLst>
              <p:ext uri="{D42A27DB-BD31-4B8C-83A1-F6EECF244321}">
                <p14:modId xmlns:p14="http://schemas.microsoft.com/office/powerpoint/2010/main" val="3406839937"/>
              </p:ext>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9" name="正方形/長方形 27"/>
          <p:cNvSpPr>
            <a:spLocks noChangeArrowheads="1"/>
          </p:cNvSpPr>
          <p:nvPr/>
        </p:nvSpPr>
        <p:spPr bwMode="auto">
          <a:xfrm>
            <a:off x="8697416" y="60073"/>
            <a:ext cx="1208584"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１４</a:t>
            </a:r>
          </a:p>
        </p:txBody>
      </p:sp>
      <p:sp>
        <p:nvSpPr>
          <p:cNvPr id="111" name="テキスト ボックス 110"/>
          <p:cNvSpPr txBox="1"/>
          <p:nvPr/>
        </p:nvSpPr>
        <p:spPr>
          <a:xfrm>
            <a:off x="1704264" y="234388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2" name="テキスト ボックス 111"/>
          <p:cNvSpPr txBox="1"/>
          <p:nvPr/>
        </p:nvSpPr>
        <p:spPr>
          <a:xfrm>
            <a:off x="1699487" y="321579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3" name="テキスト ボックス 112"/>
          <p:cNvSpPr txBox="1"/>
          <p:nvPr/>
        </p:nvSpPr>
        <p:spPr>
          <a:xfrm>
            <a:off x="1704263" y="3833747"/>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217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1704263" y="5208920"/>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71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1704263" y="6118833"/>
            <a:ext cx="764757" cy="253916"/>
          </a:xfrm>
          <a:prstGeom prst="rect">
            <a:avLst/>
          </a:prstGeom>
          <a:noFill/>
        </p:spPr>
        <p:txBody>
          <a:bodyPr wrap="square" rtlCol="0">
            <a:spAutoFit/>
          </a:bodyPr>
          <a:lstStyle/>
          <a:p>
            <a:pPr algn="r"/>
            <a:r>
              <a:rPr kumimoji="1" lang="en-US" altLang="ja-JP" sz="1050" dirty="0" smtClean="0">
                <a:latin typeface="Meiryo UI" panose="020B0604030504040204" pitchFamily="50" charset="-128"/>
                <a:ea typeface="Meiryo UI" panose="020B0604030504040204" pitchFamily="50" charset="-128"/>
              </a:rPr>
              <a:t>65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36" name="正方形/長方形 135"/>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02" name="角丸四角形 101"/>
          <p:cNvSpPr/>
          <p:nvPr/>
        </p:nvSpPr>
        <p:spPr>
          <a:xfrm>
            <a:off x="7920472" y="1006128"/>
            <a:ext cx="2225526" cy="2098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特別</a:t>
            </a:r>
            <a:r>
              <a:rPr lang="ja-JP" altLang="en-US" sz="1000" dirty="0" smtClean="0">
                <a:solidFill>
                  <a:schemeClr val="tx1"/>
                </a:solidFill>
                <a:latin typeface="Meiryo UI" panose="020B0604030504040204" pitchFamily="50" charset="-128"/>
                <a:ea typeface="Meiryo UI" panose="020B0604030504040204" pitchFamily="50" charset="-128"/>
              </a:rPr>
              <a:t>区素案（区割－３）参照</a:t>
            </a:r>
            <a:endParaRPr lang="ja-JP" altLang="en-US" sz="1000" dirty="0">
              <a:solidFill>
                <a:schemeClr val="tx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5760137" y="1467264"/>
            <a:ext cx="3810652" cy="5132080"/>
            <a:chOff x="5760137" y="1467264"/>
            <a:chExt cx="3810652" cy="5132080"/>
          </a:xfrm>
        </p:grpSpPr>
        <p:sp>
          <p:nvSpPr>
            <p:cNvPr id="128" name="正方形/長方形 91"/>
            <p:cNvSpPr>
              <a:spLocks noChangeArrowheads="1"/>
            </p:cNvSpPr>
            <p:nvPr/>
          </p:nvSpPr>
          <p:spPr bwMode="auto">
            <a:xfrm>
              <a:off x="5760137" y="1467264"/>
              <a:ext cx="3810652" cy="5132080"/>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34" name="正方形/長方形 133"/>
            <p:cNvSpPr/>
            <p:nvPr/>
          </p:nvSpPr>
          <p:spPr>
            <a:xfrm>
              <a:off x="6091539" y="5565250"/>
              <a:ext cx="844551" cy="34984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grpSp>
        <p:nvGrpSpPr>
          <p:cNvPr id="200" name="グループ化 199"/>
          <p:cNvGrpSpPr/>
          <p:nvPr/>
        </p:nvGrpSpPr>
        <p:grpSpPr>
          <a:xfrm>
            <a:off x="5961112" y="1636413"/>
            <a:ext cx="3358380" cy="3528000"/>
            <a:chOff x="463632" y="2527449"/>
            <a:chExt cx="3358380" cy="3528000"/>
          </a:xfrm>
        </p:grpSpPr>
        <p:sp>
          <p:nvSpPr>
            <p:cNvPr id="202"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pct25">
              <a:fgClr>
                <a:schemeClr val="accent1"/>
              </a:fgClr>
              <a:bgClr>
                <a:schemeClr val="accent1">
                  <a:lumMod val="20000"/>
                  <a:lumOff val="80000"/>
                </a:schemeClr>
              </a:bgClr>
            </a:pattFill>
            <a:ln w="9525">
              <a:solidFill>
                <a:srgbClr val="333333"/>
              </a:solidFill>
              <a:round/>
              <a:headEnd/>
              <a:tailEnd/>
            </a:ln>
          </p:spPr>
          <p:txBody>
            <a:bodyPr/>
            <a:lstStyle/>
            <a:p>
              <a:endParaRPr lang="ja-JP" altLang="en-US"/>
            </a:p>
          </p:txBody>
        </p:sp>
        <p:grpSp>
          <p:nvGrpSpPr>
            <p:cNvPr id="204" name="グループ化 203"/>
            <p:cNvGrpSpPr/>
            <p:nvPr/>
          </p:nvGrpSpPr>
          <p:grpSpPr>
            <a:xfrm>
              <a:off x="463632" y="2527449"/>
              <a:ext cx="3293048" cy="3528000"/>
              <a:chOff x="5285310" y="1658734"/>
              <a:chExt cx="3293048" cy="3528000"/>
            </a:xfrm>
          </p:grpSpPr>
          <p:sp>
            <p:nvSpPr>
              <p:cNvPr id="207" name="フリーフォーム 206"/>
              <p:cNvSpPr>
                <a:spLocks/>
              </p:cNvSpPr>
              <p:nvPr/>
            </p:nvSpPr>
            <p:spPr bwMode="auto">
              <a:xfrm>
                <a:off x="7141624" y="1658734"/>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7516842" y="2089105"/>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09" name="フリーフォーム 208"/>
              <p:cNvSpPr>
                <a:spLocks noEditPoints="1"/>
              </p:cNvSpPr>
              <p:nvPr/>
            </p:nvSpPr>
            <p:spPr bwMode="auto">
              <a:xfrm>
                <a:off x="5285310" y="2990413"/>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7645980" y="2690377"/>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7483142" y="3656252"/>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7064508" y="3079937"/>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5543128" y="2417288"/>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7587801" y="3309344"/>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6706465" y="2553980"/>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pattFill prst="pct25">
                <a:fgClr>
                  <a:schemeClr val="accent1"/>
                </a:fgClr>
                <a:bgClr>
                  <a:schemeClr val="accent1">
                    <a:lumMod val="20000"/>
                    <a:lumOff val="80000"/>
                  </a:schemeClr>
                </a:bgClr>
              </a:patt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6260288" y="1994451"/>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7031457" y="3986374"/>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6513672" y="2854011"/>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6800107" y="3561132"/>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5857583" y="3412433"/>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6689939" y="3801729"/>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6172154" y="3605894"/>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5358837" y="3950793"/>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7207725" y="3460417"/>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7317892" y="4064708"/>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8000928" y="4070303"/>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7742035" y="4070303"/>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6899257" y="4439592"/>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6513672" y="3124700"/>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7317892" y="2344122"/>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1" name="フローチャート: 結合子 64"/>
              <p:cNvSpPr/>
              <p:nvPr/>
            </p:nvSpPr>
            <p:spPr>
              <a:xfrm>
                <a:off x="6646319" y="309842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2" name="Text Box 30"/>
              <p:cNvSpPr txBox="1">
                <a:spLocks noChangeArrowheads="1"/>
              </p:cNvSpPr>
              <p:nvPr/>
            </p:nvSpPr>
            <p:spPr bwMode="auto">
              <a:xfrm>
                <a:off x="6485210" y="2946873"/>
                <a:ext cx="559519" cy="188877"/>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福島区</a:t>
                </a:r>
                <a:endParaRPr lang="ja-JP" altLang="en-US" sz="1100" b="1" dirty="0">
                  <a:latin typeface="Meiryo UI" pitchFamily="50" charset="-128"/>
                  <a:ea typeface="Meiryo UI" pitchFamily="50" charset="-128"/>
                  <a:cs typeface="Meiryo UI" pitchFamily="50" charset="-128"/>
                </a:endParaRPr>
              </a:p>
            </p:txBody>
          </p:sp>
          <p:sp>
            <p:nvSpPr>
              <p:cNvPr id="233" name="Text Box 29"/>
              <p:cNvSpPr txBox="1">
                <a:spLocks noChangeArrowheads="1"/>
              </p:cNvSpPr>
              <p:nvPr/>
            </p:nvSpPr>
            <p:spPr bwMode="auto">
              <a:xfrm>
                <a:off x="6966135" y="2635246"/>
                <a:ext cx="447118"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北区</a:t>
                </a:r>
                <a:endParaRPr lang="ja-JP" altLang="en-US" sz="1100" b="1" dirty="0">
                  <a:latin typeface="Meiryo UI" pitchFamily="50" charset="-128"/>
                  <a:ea typeface="Meiryo UI" pitchFamily="50" charset="-128"/>
                  <a:cs typeface="Meiryo UI" pitchFamily="50" charset="-128"/>
                </a:endParaRPr>
              </a:p>
            </p:txBody>
          </p:sp>
          <p:sp>
            <p:nvSpPr>
              <p:cNvPr id="234" name="フローチャート: 結合子 67"/>
              <p:cNvSpPr/>
              <p:nvPr/>
            </p:nvSpPr>
            <p:spPr>
              <a:xfrm>
                <a:off x="7085518" y="3045031"/>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5" name="Text Box 28"/>
              <p:cNvSpPr txBox="1">
                <a:spLocks noChangeArrowheads="1"/>
              </p:cNvSpPr>
              <p:nvPr/>
            </p:nvSpPr>
            <p:spPr bwMode="auto">
              <a:xfrm>
                <a:off x="7321484" y="2671479"/>
                <a:ext cx="558277"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都島区</a:t>
                </a:r>
                <a:endParaRPr lang="ja-JP" altLang="en-US" sz="1100" b="1" dirty="0">
                  <a:latin typeface="Meiryo UI" pitchFamily="50" charset="-128"/>
                  <a:ea typeface="Meiryo UI" pitchFamily="50" charset="-128"/>
                  <a:cs typeface="Meiryo UI" pitchFamily="50" charset="-128"/>
                </a:endParaRPr>
              </a:p>
            </p:txBody>
          </p:sp>
          <p:sp>
            <p:nvSpPr>
              <p:cNvPr id="236" name="フローチャート: 結合子 69"/>
              <p:cNvSpPr/>
              <p:nvPr/>
            </p:nvSpPr>
            <p:spPr>
              <a:xfrm>
                <a:off x="7540752" y="289519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7" name="Text Box 27"/>
              <p:cNvSpPr txBox="1">
                <a:spLocks noChangeArrowheads="1"/>
              </p:cNvSpPr>
              <p:nvPr/>
            </p:nvSpPr>
            <p:spPr bwMode="auto">
              <a:xfrm>
                <a:off x="7592052" y="2359248"/>
                <a:ext cx="558898" cy="277605"/>
              </a:xfrm>
              <a:prstGeom prst="rect">
                <a:avLst/>
              </a:prstGeom>
              <a:noFill/>
              <a:ln w="9525">
                <a:noFill/>
                <a:miter lim="800000"/>
                <a:headEnd/>
                <a:tailEnd/>
              </a:ln>
            </p:spPr>
            <p:txBody>
              <a:bodyPr lIns="68580" tIns="8206" rIns="68580" bIns="8206"/>
              <a:lstStyle/>
              <a:p>
                <a:pPr eaLnBrk="1" hangingPunct="1"/>
                <a:r>
                  <a:rPr lang="ja-JP" altLang="en-US" sz="1050" b="1" dirty="0">
                    <a:solidFill>
                      <a:srgbClr val="000000"/>
                    </a:solidFill>
                    <a:latin typeface="Meiryo UI" pitchFamily="50" charset="-128"/>
                    <a:ea typeface="Meiryo UI" pitchFamily="50" charset="-128"/>
                    <a:cs typeface="Meiryo UI" pitchFamily="50" charset="-128"/>
                  </a:rPr>
                  <a:t>旭区</a:t>
                </a:r>
                <a:endParaRPr lang="ja-JP" altLang="en-US" sz="1100" b="1" dirty="0">
                  <a:latin typeface="Meiryo UI" pitchFamily="50" charset="-128"/>
                  <a:ea typeface="Meiryo UI" pitchFamily="50" charset="-128"/>
                  <a:cs typeface="Meiryo UI" pitchFamily="50" charset="-128"/>
                </a:endParaRPr>
              </a:p>
            </p:txBody>
          </p:sp>
          <p:sp>
            <p:nvSpPr>
              <p:cNvPr id="238" name="フローチャート: 結合子 71"/>
              <p:cNvSpPr/>
              <p:nvPr/>
            </p:nvSpPr>
            <p:spPr>
              <a:xfrm>
                <a:off x="7763355" y="2546021"/>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9" name="Text Box 23"/>
              <p:cNvSpPr txBox="1">
                <a:spLocks noChangeArrowheads="1"/>
              </p:cNvSpPr>
              <p:nvPr/>
            </p:nvSpPr>
            <p:spPr bwMode="auto">
              <a:xfrm>
                <a:off x="7584524" y="3045520"/>
                <a:ext cx="558277"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城東区</a:t>
                </a:r>
                <a:endParaRPr lang="ja-JP" altLang="en-US" sz="1100" b="1" dirty="0">
                  <a:latin typeface="Meiryo UI" pitchFamily="50" charset="-128"/>
                  <a:ea typeface="Meiryo UI" pitchFamily="50" charset="-128"/>
                  <a:cs typeface="Meiryo UI" pitchFamily="50" charset="-128"/>
                </a:endParaRPr>
              </a:p>
            </p:txBody>
          </p:sp>
          <p:sp>
            <p:nvSpPr>
              <p:cNvPr id="240" name="フローチャート: 結合子 73"/>
              <p:cNvSpPr/>
              <p:nvPr/>
            </p:nvSpPr>
            <p:spPr>
              <a:xfrm>
                <a:off x="7834700" y="290083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1" name="Text Box 23"/>
              <p:cNvSpPr txBox="1">
                <a:spLocks noChangeArrowheads="1"/>
              </p:cNvSpPr>
              <p:nvPr/>
            </p:nvSpPr>
            <p:spPr bwMode="auto">
              <a:xfrm>
                <a:off x="8031723" y="2898775"/>
                <a:ext cx="546635" cy="279682"/>
              </a:xfrm>
              <a:prstGeom prst="rect">
                <a:avLst/>
              </a:prstGeom>
              <a:noFill/>
              <a:ln>
                <a:noFill/>
              </a:ln>
              <a:extLst/>
            </p:spPr>
            <p:txBody>
              <a:bodyPr lIns="68580" tIns="8206" rIns="68580" bIns="8206"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鶴見区</a:t>
                </a:r>
                <a:endParaRPr lang="ja-JP" altLang="en-US" sz="1100" b="1" dirty="0">
                  <a:latin typeface="Meiryo UI" pitchFamily="50" charset="-128"/>
                  <a:ea typeface="Meiryo UI" pitchFamily="50" charset="-128"/>
                  <a:cs typeface="Meiryo UI" pitchFamily="50" charset="-128"/>
                </a:endParaRPr>
              </a:p>
            </p:txBody>
          </p:sp>
          <p:sp>
            <p:nvSpPr>
              <p:cNvPr id="242" name="フローチャート: 結合子 75"/>
              <p:cNvSpPr/>
              <p:nvPr/>
            </p:nvSpPr>
            <p:spPr>
              <a:xfrm>
                <a:off x="8235265" y="28543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15"/>
              <p:cNvSpPr txBox="1">
                <a:spLocks noChangeArrowheads="1"/>
              </p:cNvSpPr>
              <p:nvPr/>
            </p:nvSpPr>
            <p:spPr bwMode="auto">
              <a:xfrm>
                <a:off x="7604163" y="3363350"/>
                <a:ext cx="559519"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東成区</a:t>
                </a:r>
                <a:endParaRPr lang="ja-JP" altLang="en-US" sz="1100" b="1" dirty="0">
                  <a:latin typeface="Meiryo UI" pitchFamily="50" charset="-128"/>
                  <a:ea typeface="Meiryo UI" pitchFamily="50" charset="-128"/>
                  <a:cs typeface="Meiryo UI" pitchFamily="50" charset="-128"/>
                </a:endParaRPr>
              </a:p>
            </p:txBody>
          </p:sp>
          <p:sp>
            <p:nvSpPr>
              <p:cNvPr id="244" name="フローチャート: 結合子 77"/>
              <p:cNvSpPr/>
              <p:nvPr/>
            </p:nvSpPr>
            <p:spPr>
              <a:xfrm>
                <a:off x="7754819" y="3536257"/>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6" name="フローチャート: 結合子 69"/>
            <p:cNvSpPr/>
            <p:nvPr/>
          </p:nvSpPr>
          <p:spPr>
            <a:xfrm>
              <a:off x="2407856" y="370415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64789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8"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61" name="直線コネクタ 60"/>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9" name="直線コネクタ 108"/>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3" name="直線コネクタ 112"/>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5" name="直線コネクタ 114"/>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70" name="直線コネクタ 169"/>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Text Box 45"/>
          <p:cNvSpPr txBox="1">
            <a:spLocks noChangeArrowheads="1"/>
          </p:cNvSpPr>
          <p:nvPr/>
        </p:nvSpPr>
        <p:spPr bwMode="auto">
          <a:xfrm>
            <a:off x="5634984" y="17426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9" name="Text Box 45"/>
          <p:cNvSpPr txBox="1">
            <a:spLocks noChangeArrowheads="1"/>
          </p:cNvSpPr>
          <p:nvPr/>
        </p:nvSpPr>
        <p:spPr bwMode="auto">
          <a:xfrm>
            <a:off x="5634984" y="211079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地域自治区事務所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87238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3860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836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extLst>
              <p:ext uri="{D42A27DB-BD31-4B8C-83A1-F6EECF244321}">
                <p14:modId xmlns:p14="http://schemas.microsoft.com/office/powerpoint/2010/main" val="2743218413"/>
              </p:ext>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48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panose="020B0604030504040204" pitchFamily="50" charset="-128"/>
                          <a:ea typeface="Meiryo UI" panose="020B0604030504040204" pitchFamily="50" charset="-128"/>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512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90" name="表 289"/>
          <p:cNvGraphicFramePr>
            <a:graphicFrameLocks noGrp="1"/>
          </p:cNvGraphicFramePr>
          <p:nvPr>
            <p:extLst>
              <p:ext uri="{D42A27DB-BD31-4B8C-83A1-F6EECF244321}">
                <p14:modId xmlns:p14="http://schemas.microsoft.com/office/powerpoint/2010/main" val="4084186668"/>
              </p:ext>
            </p:extLst>
          </p:nvPr>
        </p:nvGraphicFramePr>
        <p:xfrm>
          <a:off x="2436795" y="97756"/>
          <a:ext cx="2448000" cy="66691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92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291"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27"/>
          <p:cNvSpPr>
            <a:spLocks noChangeArrowheads="1"/>
          </p:cNvSpPr>
          <p:nvPr/>
        </p:nvSpPr>
        <p:spPr bwMode="auto">
          <a:xfrm>
            <a:off x="8769424" y="6636051"/>
            <a:ext cx="1136576"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
        <p:nvSpPr>
          <p:cNvPr id="85" name="テキスト ボックス 84"/>
          <p:cNvSpPr txBox="1"/>
          <p:nvPr/>
        </p:nvSpPr>
        <p:spPr>
          <a:xfrm>
            <a:off x="1271910" y="21781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143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271910" y="319671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441209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517842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215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6235387" y="3837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6235387" y="2374001"/>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788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195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101"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機関の共同設置（職員数は第二区分のみ記載）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02721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88504" y="1628800"/>
            <a:ext cx="8856984" cy="44644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spcBef>
                <a:spcPts val="0"/>
              </a:spcBef>
              <a:spcAft>
                <a:spcPts val="0"/>
              </a:spcAft>
              <a:defRPr/>
            </a:pP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a:spcBef>
                <a:spcPts val="1200"/>
              </a:spcBef>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本資料</a:t>
            </a:r>
            <a:r>
              <a:rPr lang="ja-JP" altLang="en-US" sz="1600" dirty="0">
                <a:solidFill>
                  <a:schemeClr val="tx1"/>
                </a:solidFill>
                <a:latin typeface="Meiryo UI" pitchFamily="50" charset="-128"/>
                <a:ea typeface="Meiryo UI" pitchFamily="50" charset="-128"/>
                <a:cs typeface="Meiryo UI" pitchFamily="50" charset="-128"/>
              </a:rPr>
              <a:t>は</a:t>
            </a:r>
            <a:r>
              <a:rPr lang="ja-JP" altLang="en-US" sz="1600" dirty="0" smtClean="0">
                <a:solidFill>
                  <a:schemeClr val="tx1"/>
                </a:solidFill>
                <a:latin typeface="Meiryo UI" pitchFamily="50" charset="-128"/>
                <a:ea typeface="Meiryo UI" pitchFamily="50" charset="-128"/>
                <a:cs typeface="Meiryo UI" pitchFamily="50" charset="-128"/>
              </a:rPr>
              <a:t>、大都市制度（特別区設置）協議会において</a:t>
            </a:r>
            <a:r>
              <a:rPr lang="ja-JP" altLang="en-US" sz="1600" dirty="0">
                <a:solidFill>
                  <a:schemeClr val="tx1"/>
                </a:solidFill>
                <a:latin typeface="Meiryo UI" pitchFamily="50" charset="-128"/>
                <a:ea typeface="Meiryo UI" pitchFamily="50" charset="-128"/>
                <a:cs typeface="Meiryo UI" pitchFamily="50" charset="-128"/>
              </a:rPr>
              <a:t>、</a:t>
            </a:r>
            <a:r>
              <a:rPr lang="ja-JP" altLang="en-US" sz="1600" dirty="0" smtClean="0">
                <a:solidFill>
                  <a:schemeClr val="tx1"/>
                </a:solidFill>
                <a:latin typeface="Meiryo UI" pitchFamily="50" charset="-128"/>
                <a:ea typeface="Meiryo UI" pitchFamily="50" charset="-128"/>
                <a:cs typeface="Meiryo UI" pitchFamily="50" charset="-128"/>
              </a:rPr>
              <a:t>特別</a:t>
            </a:r>
            <a:r>
              <a:rPr lang="ja-JP" altLang="en-US" sz="1600" dirty="0">
                <a:solidFill>
                  <a:schemeClr val="tx1"/>
                </a:solidFill>
                <a:latin typeface="Meiryo UI" pitchFamily="50" charset="-128"/>
                <a:ea typeface="Meiryo UI" pitchFamily="50" charset="-128"/>
                <a:cs typeface="Meiryo UI" pitchFamily="50" charset="-128"/>
              </a:rPr>
              <a:t>区の部局別職員数</a:t>
            </a:r>
            <a:r>
              <a:rPr lang="ja-JP" altLang="en-US" sz="1600" dirty="0" smtClean="0">
                <a:solidFill>
                  <a:schemeClr val="tx1"/>
                </a:solidFill>
                <a:latin typeface="Meiryo UI" pitchFamily="50" charset="-128"/>
                <a:ea typeface="Meiryo UI" pitchFamily="50" charset="-128"/>
                <a:cs typeface="Meiryo UI" pitchFamily="50" charset="-128"/>
              </a:rPr>
              <a:t>に関して、積み上げにより算定した資料を示すべきとの指摘があったことを踏まえ、会長から資料作成の指示を受け参考資料として作成したもの</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a:spcBef>
                <a:spcPts val="1200"/>
              </a:spcBef>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特別</a:t>
            </a:r>
            <a:r>
              <a:rPr lang="ja-JP" altLang="en-US" sz="1600" dirty="0">
                <a:solidFill>
                  <a:schemeClr val="tx1"/>
                </a:solidFill>
                <a:latin typeface="Meiryo UI" pitchFamily="50" charset="-128"/>
                <a:ea typeface="Meiryo UI" pitchFamily="50" charset="-128"/>
                <a:cs typeface="Meiryo UI" pitchFamily="50" charset="-128"/>
              </a:rPr>
              <a:t>区素案でお示しした考え方を踏襲したうえで</a:t>
            </a:r>
            <a:r>
              <a:rPr lang="ja-JP" altLang="en-US" sz="1600" dirty="0" smtClean="0">
                <a:solidFill>
                  <a:schemeClr val="tx1"/>
                </a:solidFill>
                <a:latin typeface="Meiryo UI" pitchFamily="50" charset="-128"/>
                <a:ea typeface="Meiryo UI" pitchFamily="50" charset="-128"/>
                <a:cs typeface="Meiryo UI" pitchFamily="50" charset="-128"/>
              </a:rPr>
              <a:t>、「</a:t>
            </a:r>
            <a:r>
              <a:rPr lang="ja-JP" altLang="en-US" sz="1600" b="1" u="sng" dirty="0" smtClean="0">
                <a:solidFill>
                  <a:schemeClr val="tx1"/>
                </a:solidFill>
                <a:latin typeface="Meiryo UI" pitchFamily="50" charset="-128"/>
                <a:ea typeface="Meiryo UI" pitchFamily="50" charset="-128"/>
                <a:cs typeface="Meiryo UI" pitchFamily="50" charset="-128"/>
              </a:rPr>
              <a:t>特別区の組織機構と課・事業所別の職員数」</a:t>
            </a:r>
            <a:r>
              <a:rPr lang="ja-JP" altLang="en-US" sz="1600" dirty="0" smtClean="0">
                <a:solidFill>
                  <a:schemeClr val="tx1"/>
                </a:solidFill>
                <a:latin typeface="Meiryo UI" pitchFamily="50" charset="-128"/>
                <a:ea typeface="Meiryo UI" pitchFamily="50" charset="-128"/>
                <a:cs typeface="Meiryo UI" pitchFamily="50" charset="-128"/>
              </a:rPr>
              <a:t>の原案として作成</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作成にあたっては、あらかじめ、第</a:t>
            </a:r>
            <a:r>
              <a:rPr lang="en-US" altLang="ja-JP" sz="1600" dirty="0" smtClean="0">
                <a:solidFill>
                  <a:schemeClr val="tx1"/>
                </a:solidFill>
                <a:latin typeface="Meiryo UI" pitchFamily="50" charset="-128"/>
                <a:ea typeface="Meiryo UI" pitchFamily="50" charset="-128"/>
                <a:cs typeface="Meiryo UI" pitchFamily="50" charset="-128"/>
              </a:rPr>
              <a:t>14</a:t>
            </a:r>
            <a:r>
              <a:rPr lang="ja-JP" altLang="en-US" sz="1600" dirty="0" smtClean="0">
                <a:solidFill>
                  <a:schemeClr val="tx1"/>
                </a:solidFill>
                <a:latin typeface="Meiryo UI" pitchFamily="50" charset="-128"/>
                <a:ea typeface="Meiryo UI" pitchFamily="50" charset="-128"/>
                <a:cs typeface="Meiryo UI" pitchFamily="50" charset="-128"/>
              </a:rPr>
              <a:t>回大都市制度（特別区設置）協議会に</a:t>
            </a:r>
            <a:r>
              <a:rPr lang="ja-JP" altLang="en-US" sz="1600" dirty="0">
                <a:solidFill>
                  <a:schemeClr val="tx1"/>
                </a:solidFill>
                <a:latin typeface="Meiryo UI" pitchFamily="50" charset="-128"/>
                <a:ea typeface="Meiryo UI" pitchFamily="50" charset="-128"/>
                <a:cs typeface="Meiryo UI" pitchFamily="50" charset="-128"/>
              </a:rPr>
              <a:t>提出</a:t>
            </a:r>
            <a:r>
              <a:rPr lang="ja-JP" altLang="en-US" sz="1600" dirty="0" smtClean="0">
                <a:solidFill>
                  <a:schemeClr val="tx1"/>
                </a:solidFill>
                <a:latin typeface="Meiryo UI" pitchFamily="50" charset="-128"/>
                <a:ea typeface="Meiryo UI" pitchFamily="50" charset="-128"/>
                <a:cs typeface="Meiryo UI" pitchFamily="50" charset="-128"/>
              </a:rPr>
              <a:t>した「組織体制（部局別職員数）」等について大阪市人事室に意見を求め、その意見も</a:t>
            </a:r>
            <a:r>
              <a:rPr lang="ja-JP" altLang="en-US" sz="1600" dirty="0">
                <a:solidFill>
                  <a:schemeClr val="tx1"/>
                </a:solidFill>
                <a:latin typeface="Meiryo UI" pitchFamily="50" charset="-128"/>
                <a:ea typeface="Meiryo UI" pitchFamily="50" charset="-128"/>
                <a:cs typeface="Meiryo UI" pitchFamily="50" charset="-128"/>
              </a:rPr>
              <a:t>考慮</a:t>
            </a:r>
            <a:r>
              <a:rPr lang="ja-JP" altLang="en-US" sz="1600" dirty="0" smtClean="0">
                <a:solidFill>
                  <a:schemeClr val="tx1"/>
                </a:solidFill>
                <a:latin typeface="Meiryo UI" pitchFamily="50" charset="-128"/>
                <a:ea typeface="Meiryo UI" pitchFamily="50" charset="-128"/>
                <a:cs typeface="Meiryo UI" pitchFamily="50" charset="-128"/>
              </a:rPr>
              <a:t>して、副首都推進局で作成</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本資料においては、まず、今回の検討にあたって前提とする人員マネジメントと特別区の組織体制の構築に向けた全体プロセスを提示</a:t>
            </a:r>
            <a:endParaRPr lang="en-US" altLang="ja-JP" sz="1600" dirty="0" smtClean="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なお、</a:t>
            </a:r>
            <a:r>
              <a:rPr lang="ja-JP" altLang="en-US" sz="1600" dirty="0">
                <a:solidFill>
                  <a:schemeClr val="tx1"/>
                </a:solidFill>
                <a:latin typeface="Meiryo UI" pitchFamily="50" charset="-128"/>
                <a:ea typeface="Meiryo UI" pitchFamily="50" charset="-128"/>
                <a:cs typeface="Meiryo UI" pitchFamily="50" charset="-128"/>
              </a:rPr>
              <a:t>具体</a:t>
            </a:r>
            <a:r>
              <a:rPr lang="ja-JP" altLang="en-US" sz="1600" dirty="0" smtClean="0">
                <a:solidFill>
                  <a:schemeClr val="tx1"/>
                </a:solidFill>
                <a:latin typeface="Meiryo UI" pitchFamily="50" charset="-128"/>
                <a:ea typeface="Meiryo UI" pitchFamily="50" charset="-128"/>
                <a:cs typeface="Meiryo UI" pitchFamily="50" charset="-128"/>
              </a:rPr>
              <a:t>の職員配置については、各局</a:t>
            </a:r>
            <a:r>
              <a:rPr lang="ja-JP" altLang="en-US" sz="1600" dirty="0">
                <a:solidFill>
                  <a:schemeClr val="tx1"/>
                </a:solidFill>
                <a:latin typeface="Meiryo UI" pitchFamily="50" charset="-128"/>
                <a:ea typeface="Meiryo UI" pitchFamily="50" charset="-128"/>
                <a:cs typeface="Meiryo UI" pitchFamily="50" charset="-128"/>
              </a:rPr>
              <a:t>との綿密な</a:t>
            </a:r>
            <a:r>
              <a:rPr lang="ja-JP" altLang="en-US" sz="1600" dirty="0" smtClean="0">
                <a:solidFill>
                  <a:schemeClr val="tx1"/>
                </a:solidFill>
                <a:latin typeface="Meiryo UI" pitchFamily="50" charset="-128"/>
                <a:ea typeface="Meiryo UI" pitchFamily="50" charset="-128"/>
                <a:cs typeface="Meiryo UI" pitchFamily="50" charset="-128"/>
              </a:rPr>
              <a:t>協議・検討が必要不可欠であることから、設置</a:t>
            </a:r>
            <a:r>
              <a:rPr lang="ja-JP" altLang="en-US" sz="1600" dirty="0">
                <a:solidFill>
                  <a:schemeClr val="tx1"/>
                </a:solidFill>
                <a:latin typeface="Meiryo UI" pitchFamily="50" charset="-128"/>
                <a:ea typeface="Meiryo UI" pitchFamily="50" charset="-128"/>
                <a:cs typeface="Meiryo UI" pitchFamily="50" charset="-128"/>
              </a:rPr>
              <a:t>準備</a:t>
            </a:r>
            <a:r>
              <a:rPr lang="ja-JP" altLang="en-US" sz="1600" dirty="0" smtClean="0">
                <a:solidFill>
                  <a:schemeClr val="tx1"/>
                </a:solidFill>
                <a:latin typeface="Meiryo UI" pitchFamily="50" charset="-128"/>
                <a:ea typeface="Meiryo UI" pitchFamily="50" charset="-128"/>
                <a:cs typeface="Meiryo UI" pitchFamily="50" charset="-128"/>
              </a:rPr>
              <a:t>期間中に特別区への移行時期やその</a:t>
            </a:r>
            <a:r>
              <a:rPr lang="ja-JP" altLang="en-US" sz="1600" dirty="0">
                <a:solidFill>
                  <a:schemeClr val="tx1"/>
                </a:solidFill>
                <a:latin typeface="Meiryo UI" pitchFamily="50" charset="-128"/>
                <a:ea typeface="Meiryo UI" pitchFamily="50" charset="-128"/>
                <a:cs typeface="Meiryo UI" pitchFamily="50" charset="-128"/>
              </a:rPr>
              <a:t>時点での事務事業の</a:t>
            </a:r>
            <a:r>
              <a:rPr lang="ja-JP" altLang="en-US" sz="1600" dirty="0" smtClean="0">
                <a:solidFill>
                  <a:schemeClr val="tx1"/>
                </a:solidFill>
                <a:latin typeface="Meiryo UI" pitchFamily="50" charset="-128"/>
                <a:ea typeface="Meiryo UI" pitchFamily="50" charset="-128"/>
                <a:cs typeface="Meiryo UI" pitchFamily="50" charset="-128"/>
              </a:rPr>
              <a:t>状況など様々な要素を考慮し、決定していくことを想定している</a:t>
            </a:r>
            <a:endParaRPr lang="en-US" altLang="ja-JP" sz="16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81990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角丸四角形 204"/>
          <p:cNvSpPr/>
          <p:nvPr/>
        </p:nvSpPr>
        <p:spPr>
          <a:xfrm>
            <a:off x="5889346" y="5449957"/>
            <a:ext cx="3552233" cy="1049170"/>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地域自治区事務所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第９回大都市制度（特別区設置）協議会に提出した「特別区素案（追加</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資料）」より</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現在の西成区を所管する地域自治区事務所は、特別区本庁舎の中に設置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0" y="476671"/>
            <a:ext cx="9900000" cy="73417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第三区</a:t>
            </a:r>
            <a:r>
              <a:rPr lang="ja-JP" altLang="en-US" sz="1400" dirty="0" smtClean="0">
                <a:solidFill>
                  <a:sysClr val="windowText" lastClr="000000"/>
                </a:solidFill>
                <a:latin typeface="Meiryo UI" panose="020B0604030504040204" pitchFamily="50" charset="-128"/>
                <a:ea typeface="Meiryo UI" panose="020B0604030504040204" pitchFamily="50" charset="-128"/>
              </a:rPr>
              <a:t>（中央区、西区、大正区、浪速区、住之江区、住吉区、西成区）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smtClean="0">
                <a:solidFill>
                  <a:sysClr val="windowText" lastClr="000000"/>
                </a:solidFill>
                <a:latin typeface="Meiryo UI" panose="020B0604030504040204" pitchFamily="50" charset="-128"/>
                <a:ea typeface="Meiryo UI" panose="020B0604030504040204" pitchFamily="50" charset="-128"/>
              </a:rPr>
              <a:t>2,819</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709,516</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７　特別区ごとの</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24" name="直線コネクタ 22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25" name="直線コネクタ 22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26" name="直線コネクタ 22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27" name="直線コネクタ 226"/>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8" name="直線コネクタ 227"/>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9" name="直線コネクタ 228"/>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30" name="表 229"/>
          <p:cNvGraphicFramePr>
            <a:graphicFrameLocks noGrp="1"/>
          </p:cNvGraphicFramePr>
          <p:nvPr>
            <p:extLst>
              <p:ext uri="{D42A27DB-BD31-4B8C-83A1-F6EECF244321}">
                <p14:modId xmlns:p14="http://schemas.microsoft.com/office/powerpoint/2010/main" val="479286309"/>
              </p:ext>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5" name="正方形/長方形 27"/>
          <p:cNvSpPr>
            <a:spLocks noChangeArrowheads="1"/>
          </p:cNvSpPr>
          <p:nvPr/>
        </p:nvSpPr>
        <p:spPr bwMode="auto">
          <a:xfrm>
            <a:off x="8769424" y="34315"/>
            <a:ext cx="1169969"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６</a:t>
            </a:r>
          </a:p>
        </p:txBody>
      </p:sp>
      <p:sp>
        <p:nvSpPr>
          <p:cNvPr id="87" name="テキスト ボックス 86"/>
          <p:cNvSpPr txBox="1"/>
          <p:nvPr/>
        </p:nvSpPr>
        <p:spPr>
          <a:xfrm>
            <a:off x="1704263" y="2345565"/>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44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704264" y="3222368"/>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704263" y="383374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207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1704263" y="520892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1704263" y="611883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正方形/長方形 91"/>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00" name="角丸四角形 99"/>
          <p:cNvSpPr/>
          <p:nvPr/>
        </p:nvSpPr>
        <p:spPr>
          <a:xfrm>
            <a:off x="7933148" y="1018175"/>
            <a:ext cx="2225526" cy="2098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特別</a:t>
            </a:r>
            <a:r>
              <a:rPr lang="ja-JP" altLang="en-US" sz="1000" dirty="0" smtClean="0">
                <a:solidFill>
                  <a:schemeClr val="tx1"/>
                </a:solidFill>
                <a:latin typeface="Meiryo UI" panose="020B0604030504040204" pitchFamily="50" charset="-128"/>
                <a:ea typeface="Meiryo UI" panose="020B0604030504040204" pitchFamily="50" charset="-128"/>
              </a:rPr>
              <a:t>区素案（区割－３）参照</a:t>
            </a:r>
            <a:endParaRPr lang="ja-JP" altLang="en-US" sz="1000" dirty="0">
              <a:solidFill>
                <a:schemeClr val="tx1"/>
              </a:solidFill>
              <a:latin typeface="Meiryo UI" panose="020B0604030504040204" pitchFamily="50" charset="-128"/>
              <a:ea typeface="Meiryo UI" panose="020B0604030504040204" pitchFamily="50" charset="-128"/>
            </a:endParaRPr>
          </a:p>
        </p:txBody>
      </p:sp>
      <p:grpSp>
        <p:nvGrpSpPr>
          <p:cNvPr id="170" name="グループ化 169"/>
          <p:cNvGrpSpPr/>
          <p:nvPr/>
        </p:nvGrpSpPr>
        <p:grpSpPr>
          <a:xfrm>
            <a:off x="5760137" y="1467264"/>
            <a:ext cx="3810652" cy="5132080"/>
            <a:chOff x="5760137" y="1467264"/>
            <a:chExt cx="3810652" cy="5132080"/>
          </a:xfrm>
        </p:grpSpPr>
        <p:sp>
          <p:nvSpPr>
            <p:cNvPr id="180" name="正方形/長方形 91"/>
            <p:cNvSpPr>
              <a:spLocks noChangeArrowheads="1"/>
            </p:cNvSpPr>
            <p:nvPr/>
          </p:nvSpPr>
          <p:spPr bwMode="auto">
            <a:xfrm>
              <a:off x="5760137" y="1467264"/>
              <a:ext cx="3810652" cy="5132080"/>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203" name="正方形/長方形 202"/>
            <p:cNvSpPr/>
            <p:nvPr/>
          </p:nvSpPr>
          <p:spPr>
            <a:xfrm>
              <a:off x="6047630" y="5571383"/>
              <a:ext cx="844551" cy="34984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grpSp>
        <p:nvGrpSpPr>
          <p:cNvPr id="207" name="グループ化 206"/>
          <p:cNvGrpSpPr/>
          <p:nvPr/>
        </p:nvGrpSpPr>
        <p:grpSpPr>
          <a:xfrm>
            <a:off x="5961112" y="1628800"/>
            <a:ext cx="3357857" cy="3528000"/>
            <a:chOff x="464155" y="2527449"/>
            <a:chExt cx="3357857" cy="3528000"/>
          </a:xfrm>
        </p:grpSpPr>
        <p:grpSp>
          <p:nvGrpSpPr>
            <p:cNvPr id="208" name="グループ化 207"/>
            <p:cNvGrpSpPr/>
            <p:nvPr/>
          </p:nvGrpSpPr>
          <p:grpSpPr>
            <a:xfrm>
              <a:off x="464155" y="2527449"/>
              <a:ext cx="3186376" cy="3528000"/>
              <a:chOff x="827584" y="1556792"/>
              <a:chExt cx="3186376" cy="3528000"/>
            </a:xfrm>
          </p:grpSpPr>
          <p:sp>
            <p:nvSpPr>
              <p:cNvPr id="210" name="フリーフォーム 209"/>
              <p:cNvSpPr>
                <a:spLocks/>
              </p:cNvSpPr>
              <p:nvPr/>
            </p:nvSpPr>
            <p:spPr bwMode="auto">
              <a:xfrm>
                <a:off x="2055946"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ローチャート: 結合子 57"/>
              <p:cNvSpPr/>
              <p:nvPr/>
            </p:nvSpPr>
            <p:spPr>
              <a:xfrm>
                <a:off x="2342141" y="331009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2" name="フリーフォーム 211"/>
              <p:cNvSpPr>
                <a:spLocks/>
              </p:cNvSpPr>
              <p:nvPr/>
            </p:nvSpPr>
            <p:spPr bwMode="auto">
              <a:xfrm>
                <a:off x="2683898" y="1556792"/>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3059116" y="1987163"/>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noEditPoints="1"/>
              </p:cNvSpPr>
              <p:nvPr/>
            </p:nvSpPr>
            <p:spPr bwMode="auto">
              <a:xfrm>
                <a:off x="827584"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188254"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3025416"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2606782" y="2977995"/>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1085402"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3130075"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248739"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802562"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2573731"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055946"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342381"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2" name="フリーフォーム 231"/>
              <p:cNvSpPr>
                <a:spLocks/>
              </p:cNvSpPr>
              <p:nvPr/>
            </p:nvSpPr>
            <p:spPr bwMode="auto">
              <a:xfrm>
                <a:off x="1399857"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3" name="フリーフォーム 232"/>
              <p:cNvSpPr>
                <a:spLocks/>
              </p:cNvSpPr>
              <p:nvPr/>
            </p:nvSpPr>
            <p:spPr bwMode="auto">
              <a:xfrm>
                <a:off x="2232213"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4" name="フリーフォーム 233"/>
              <p:cNvSpPr>
                <a:spLocks/>
              </p:cNvSpPr>
              <p:nvPr/>
            </p:nvSpPr>
            <p:spPr bwMode="auto">
              <a:xfrm>
                <a:off x="1714428"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5" name="フリーフォーム 234"/>
              <p:cNvSpPr>
                <a:spLocks/>
              </p:cNvSpPr>
              <p:nvPr/>
            </p:nvSpPr>
            <p:spPr bwMode="auto">
              <a:xfrm>
                <a:off x="901111"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36" name="フリーフォーム 235"/>
              <p:cNvSpPr>
                <a:spLocks/>
              </p:cNvSpPr>
              <p:nvPr/>
            </p:nvSpPr>
            <p:spPr bwMode="auto">
              <a:xfrm>
                <a:off x="2749999"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7" name="フリーフォーム 236"/>
              <p:cNvSpPr>
                <a:spLocks/>
              </p:cNvSpPr>
              <p:nvPr/>
            </p:nvSpPr>
            <p:spPr bwMode="auto">
              <a:xfrm>
                <a:off x="2860166"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8" name="フリーフォーム 237"/>
              <p:cNvSpPr>
                <a:spLocks/>
              </p:cNvSpPr>
              <p:nvPr/>
            </p:nvSpPr>
            <p:spPr bwMode="auto">
              <a:xfrm>
                <a:off x="3543202"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9" name="フリーフォーム 238"/>
              <p:cNvSpPr>
                <a:spLocks/>
              </p:cNvSpPr>
              <p:nvPr/>
            </p:nvSpPr>
            <p:spPr bwMode="auto">
              <a:xfrm>
                <a:off x="3284309"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0" name="フリーフォーム 239"/>
              <p:cNvSpPr>
                <a:spLocks/>
              </p:cNvSpPr>
              <p:nvPr/>
            </p:nvSpPr>
            <p:spPr bwMode="auto">
              <a:xfrm>
                <a:off x="2441531"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41" name="フリーフォーム 240"/>
              <p:cNvSpPr>
                <a:spLocks/>
              </p:cNvSpPr>
              <p:nvPr/>
            </p:nvSpPr>
            <p:spPr bwMode="auto">
              <a:xfrm>
                <a:off x="2860166"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2" name="フローチャート: 結合子 86"/>
              <p:cNvSpPr/>
              <p:nvPr/>
            </p:nvSpPr>
            <p:spPr>
              <a:xfrm>
                <a:off x="2590112" y="367046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25"/>
              <p:cNvSpPr txBox="1">
                <a:spLocks noChangeArrowheads="1"/>
              </p:cNvSpPr>
              <p:nvPr/>
            </p:nvSpPr>
            <p:spPr bwMode="auto">
              <a:xfrm>
                <a:off x="2319650" y="3124549"/>
                <a:ext cx="406189" cy="174630"/>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西区</a:t>
                </a:r>
                <a:endParaRPr lang="ja-JP" altLang="en-US" sz="1100" b="1" dirty="0">
                  <a:latin typeface="Meiryo UI" pitchFamily="50" charset="-128"/>
                  <a:ea typeface="Meiryo UI" pitchFamily="50" charset="-128"/>
                  <a:cs typeface="Meiryo UI" pitchFamily="50" charset="-128"/>
                </a:endParaRPr>
              </a:p>
            </p:txBody>
          </p:sp>
          <p:sp>
            <p:nvSpPr>
              <p:cNvPr id="244" name="Text Box 24"/>
              <p:cNvSpPr txBox="1">
                <a:spLocks noChangeArrowheads="1"/>
              </p:cNvSpPr>
              <p:nvPr/>
            </p:nvSpPr>
            <p:spPr bwMode="auto">
              <a:xfrm>
                <a:off x="2660899" y="3048006"/>
                <a:ext cx="558277" cy="208817"/>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中央区</a:t>
                </a:r>
                <a:endParaRPr lang="ja-JP" altLang="en-US" sz="1100" b="1" dirty="0">
                  <a:latin typeface="Meiryo UI" pitchFamily="50" charset="-128"/>
                  <a:ea typeface="Meiryo UI" pitchFamily="50" charset="-128"/>
                  <a:cs typeface="Meiryo UI" pitchFamily="50" charset="-128"/>
                </a:endParaRPr>
              </a:p>
            </p:txBody>
          </p:sp>
          <p:sp>
            <p:nvSpPr>
              <p:cNvPr id="245" name="フローチャート: 結合子 89"/>
              <p:cNvSpPr/>
              <p:nvPr/>
            </p:nvSpPr>
            <p:spPr>
              <a:xfrm>
                <a:off x="2771586" y="323538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6" name="Text Box 17"/>
              <p:cNvSpPr txBox="1">
                <a:spLocks noChangeArrowheads="1"/>
              </p:cNvSpPr>
              <p:nvPr/>
            </p:nvSpPr>
            <p:spPr bwMode="auto">
              <a:xfrm>
                <a:off x="2283862" y="3489609"/>
                <a:ext cx="558277" cy="216851"/>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浪速区</a:t>
                </a:r>
                <a:endParaRPr lang="ja-JP" altLang="en-US" sz="1100" b="1" dirty="0">
                  <a:latin typeface="Meiryo UI" pitchFamily="50" charset="-128"/>
                  <a:ea typeface="Meiryo UI" pitchFamily="50" charset="-128"/>
                  <a:cs typeface="Meiryo UI" pitchFamily="50" charset="-128"/>
                </a:endParaRPr>
              </a:p>
            </p:txBody>
          </p:sp>
          <p:sp>
            <p:nvSpPr>
              <p:cNvPr id="247" name="フローチャート: 結合子 91"/>
              <p:cNvSpPr/>
              <p:nvPr/>
            </p:nvSpPr>
            <p:spPr>
              <a:xfrm>
                <a:off x="2157066" y="378904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8" name="Text Box 19"/>
              <p:cNvSpPr txBox="1">
                <a:spLocks noChangeArrowheads="1"/>
              </p:cNvSpPr>
              <p:nvPr/>
            </p:nvSpPr>
            <p:spPr bwMode="auto">
              <a:xfrm>
                <a:off x="1758653" y="4008178"/>
                <a:ext cx="644014" cy="216979"/>
              </a:xfrm>
              <a:prstGeom prst="rect">
                <a:avLst/>
              </a:prstGeom>
              <a:noFill/>
              <a:ln w="9525">
                <a:noFill/>
                <a:miter lim="800000"/>
                <a:headEnd/>
                <a:tailEnd/>
              </a:ln>
            </p:spPr>
            <p:txBody>
              <a:bodyPr lIns="68580" tIns="8206" rIns="68580" bIns="8206"/>
              <a:lstStyle/>
              <a:p>
                <a:pPr eaLnBrk="1" hangingPunct="1"/>
                <a:r>
                  <a:rPr lang="ja-JP" altLang="en-US" sz="1050" b="1" dirty="0">
                    <a:solidFill>
                      <a:srgbClr val="000000"/>
                    </a:solidFill>
                    <a:latin typeface="Meiryo UI" pitchFamily="50" charset="-128"/>
                    <a:ea typeface="Meiryo UI" pitchFamily="50" charset="-128"/>
                    <a:cs typeface="Meiryo UI" pitchFamily="50" charset="-128"/>
                  </a:rPr>
                  <a:t>大正区</a:t>
                </a:r>
                <a:endParaRPr lang="ja-JP" altLang="en-US" sz="1100" b="1" dirty="0">
                  <a:latin typeface="Meiryo UI" pitchFamily="50" charset="-128"/>
                  <a:ea typeface="Meiryo UI" pitchFamily="50" charset="-128"/>
                  <a:cs typeface="Meiryo UI" pitchFamily="50" charset="-128"/>
                </a:endParaRPr>
              </a:p>
            </p:txBody>
          </p:sp>
          <p:sp>
            <p:nvSpPr>
              <p:cNvPr id="249" name="フローチャート: 結合子 93"/>
              <p:cNvSpPr/>
              <p:nvPr/>
            </p:nvSpPr>
            <p:spPr>
              <a:xfrm>
                <a:off x="2539871" y="4124306"/>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0" name="Text Box 18"/>
              <p:cNvSpPr txBox="1">
                <a:spLocks noChangeArrowheads="1"/>
              </p:cNvSpPr>
              <p:nvPr/>
            </p:nvSpPr>
            <p:spPr bwMode="auto">
              <a:xfrm>
                <a:off x="2282772" y="3869615"/>
                <a:ext cx="559519"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西成区</a:t>
                </a:r>
                <a:endParaRPr lang="ja-JP" altLang="en-US" sz="1100" b="1" dirty="0">
                  <a:latin typeface="Meiryo UI" pitchFamily="50" charset="-128"/>
                  <a:ea typeface="Meiryo UI" pitchFamily="50" charset="-128"/>
                  <a:cs typeface="Meiryo UI" pitchFamily="50" charset="-128"/>
                </a:endParaRPr>
              </a:p>
            </p:txBody>
          </p:sp>
          <p:sp>
            <p:nvSpPr>
              <p:cNvPr id="251" name="フローチャート: 結合子 95"/>
              <p:cNvSpPr/>
              <p:nvPr/>
            </p:nvSpPr>
            <p:spPr>
              <a:xfrm>
                <a:off x="2310803" y="4619169"/>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2" name="Text Box 21"/>
              <p:cNvSpPr txBox="1">
                <a:spLocks noChangeArrowheads="1"/>
              </p:cNvSpPr>
              <p:nvPr/>
            </p:nvSpPr>
            <p:spPr bwMode="auto">
              <a:xfrm>
                <a:off x="1265739" y="4368843"/>
                <a:ext cx="781691" cy="322326"/>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住之江区</a:t>
                </a:r>
                <a:endParaRPr lang="ja-JP" altLang="en-US" sz="1100" b="1" dirty="0">
                  <a:latin typeface="Meiryo UI" pitchFamily="50" charset="-128"/>
                  <a:ea typeface="Meiryo UI" pitchFamily="50" charset="-128"/>
                  <a:cs typeface="Meiryo UI" pitchFamily="50" charset="-128"/>
                </a:endParaRPr>
              </a:p>
            </p:txBody>
          </p:sp>
          <p:sp>
            <p:nvSpPr>
              <p:cNvPr id="253" name="フローチャート: 結合子 97"/>
              <p:cNvSpPr/>
              <p:nvPr/>
            </p:nvSpPr>
            <p:spPr>
              <a:xfrm>
                <a:off x="2627784" y="475979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4" name="Text Box 13"/>
              <p:cNvSpPr txBox="1">
                <a:spLocks noChangeArrowheads="1"/>
              </p:cNvSpPr>
              <p:nvPr/>
            </p:nvSpPr>
            <p:spPr bwMode="auto">
              <a:xfrm>
                <a:off x="2437956" y="4510715"/>
                <a:ext cx="558277"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住吉区</a:t>
                </a:r>
                <a:endParaRPr lang="ja-JP" altLang="en-US" sz="1100" b="1" dirty="0">
                  <a:latin typeface="Meiryo UI" pitchFamily="50" charset="-128"/>
                  <a:ea typeface="Meiryo UI" pitchFamily="50" charset="-128"/>
                  <a:cs typeface="Meiryo UI" pitchFamily="50" charset="-128"/>
                </a:endParaRPr>
              </a:p>
            </p:txBody>
          </p:sp>
        </p:grpSp>
        <p:sp>
          <p:nvSpPr>
            <p:cNvPr id="209"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rgbClr val="333333"/>
              </a:solidFill>
              <a:round/>
              <a:headEnd/>
              <a:tailEnd/>
            </a:ln>
          </p:spPr>
          <p:txBody>
            <a:bodyPr/>
            <a:lstStyle/>
            <a:p>
              <a:endParaRPr lang="ja-JP" altLang="en-US"/>
            </a:p>
          </p:txBody>
        </p:sp>
      </p:grpSp>
    </p:spTree>
    <p:extLst>
      <p:ext uri="{BB962C8B-B14F-4D97-AF65-F5344CB8AC3E}">
        <p14:creationId xmlns:p14="http://schemas.microsoft.com/office/powerpoint/2010/main" val="202196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Text Box 45"/>
          <p:cNvSpPr txBox="1">
            <a:spLocks noChangeArrowheads="1"/>
          </p:cNvSpPr>
          <p:nvPr/>
        </p:nvSpPr>
        <p:spPr bwMode="auto">
          <a:xfrm>
            <a:off x="5634984" y="17426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9" name="Text Box 45"/>
          <p:cNvSpPr txBox="1">
            <a:spLocks noChangeArrowheads="1"/>
          </p:cNvSpPr>
          <p:nvPr/>
        </p:nvSpPr>
        <p:spPr bwMode="auto">
          <a:xfrm>
            <a:off x="5634984" y="211079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地域自治区事務所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87238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836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sp>
        <p:nvSpPr>
          <p:cNvPr id="290"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1"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2"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3"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4"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95" name="直線コネクタ 294"/>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6" name="直線コネクタ 295"/>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7" name="直線コネクタ 296"/>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8" name="直線コネクタ 297"/>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334" name="表 333"/>
          <p:cNvGraphicFramePr>
            <a:graphicFrameLocks noGrp="1"/>
          </p:cNvGraphicFramePr>
          <p:nvPr>
            <p:extLst/>
          </p:nvPr>
        </p:nvGraphicFramePr>
        <p:xfrm>
          <a:off x="2436795" y="97756"/>
          <a:ext cx="2448000" cy="6668364"/>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ja-JP" altLang="en-US" sz="1000" u="none" strike="noStrike" dirty="0" smtClean="0">
                          <a:effectLst/>
                          <a:latin typeface="Meiryo UI" panose="020B0604030504040204" pitchFamily="50" charset="-128"/>
                          <a:ea typeface="Meiryo UI" panose="020B0604030504040204" pitchFamily="50" charset="-128"/>
                        </a:rPr>
                        <a:t>食肉</a:t>
                      </a:r>
                      <a:r>
                        <a:rPr lang="zh-TW" altLang="en-US" sz="1000" u="none" strike="noStrike" dirty="0" smtClean="0">
                          <a:effectLst/>
                          <a:latin typeface="Meiryo UI" panose="020B0604030504040204" pitchFamily="50" charset="-128"/>
                          <a:ea typeface="Meiryo UI" panose="020B0604030504040204" pitchFamily="50" charset="-128"/>
                        </a:rPr>
                        <a:t>衛生</a:t>
                      </a:r>
                      <a:r>
                        <a:rPr lang="zh-TW" altLang="en-US" sz="1000" u="none" strike="noStrike" dirty="0">
                          <a:effectLst/>
                          <a:latin typeface="Meiryo UI" panose="020B0604030504040204" pitchFamily="50" charset="-128"/>
                          <a:ea typeface="Meiryo UI" panose="020B0604030504040204" pitchFamily="50" charset="-128"/>
                        </a:rPr>
                        <a:t>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335"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27"/>
          <p:cNvSpPr>
            <a:spLocks noChangeArrowheads="1"/>
          </p:cNvSpPr>
          <p:nvPr/>
        </p:nvSpPr>
        <p:spPr bwMode="auto">
          <a:xfrm>
            <a:off x="8625408" y="6624269"/>
            <a:ext cx="1266056"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5" name="テキスト ボックス 84"/>
          <p:cNvSpPr txBox="1"/>
          <p:nvPr/>
        </p:nvSpPr>
        <p:spPr>
          <a:xfrm>
            <a:off x="1271910" y="374205"/>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271910" y="2172919"/>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319387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442197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76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271910" y="5173222"/>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221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6235387" y="38373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189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105129" y="2374001"/>
            <a:ext cx="895016"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1,116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243182" y="326042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185</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3"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機関の共同設置（職員数は第三区分のみ記載）</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769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正方形/長方形 71"/>
          <p:cNvSpPr/>
          <p:nvPr/>
        </p:nvSpPr>
        <p:spPr>
          <a:xfrm>
            <a:off x="-1" y="476670"/>
            <a:ext cx="9900000" cy="733943"/>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smtClean="0">
                <a:solidFill>
                  <a:sysClr val="windowText" lastClr="000000"/>
                </a:solidFill>
                <a:latin typeface="Meiryo UI" panose="020B0604030504040204" pitchFamily="50" charset="-128"/>
                <a:ea typeface="Meiryo UI" panose="020B0604030504040204" pitchFamily="50" charset="-128"/>
              </a:rPr>
              <a:t>第四区</a:t>
            </a:r>
            <a:r>
              <a:rPr lang="ja-JP" altLang="en-US" sz="1400" dirty="0" smtClean="0">
                <a:solidFill>
                  <a:sysClr val="windowText" lastClr="000000"/>
                </a:solidFill>
                <a:latin typeface="Meiryo UI" panose="020B0604030504040204" pitchFamily="50" charset="-128"/>
                <a:ea typeface="Meiryo UI" panose="020B0604030504040204" pitchFamily="50" charset="-128"/>
              </a:rPr>
              <a:t>（天王寺区、生野区、阿倍野区、東住吉区、平野区）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r>
              <a:rPr lang="ja-JP" altLang="en-US" sz="1400" dirty="0" smtClean="0">
                <a:solidFill>
                  <a:sysClr val="windowText" lastClr="000000"/>
                </a:solidFill>
                <a:latin typeface="Meiryo UI" panose="020B0604030504040204" pitchFamily="50" charset="-128"/>
                <a:ea typeface="Meiryo UI" panose="020B0604030504040204" pitchFamily="50" charset="-128"/>
              </a:rPr>
              <a:t>　職員数 計</a:t>
            </a:r>
            <a:r>
              <a:rPr lang="ja-JP" altLang="en-US" sz="1400" dirty="0">
                <a:solidFill>
                  <a:sysClr val="windowText" lastClr="000000"/>
                </a:solidFill>
                <a:latin typeface="Meiryo UI" panose="020B0604030504040204" pitchFamily="50" charset="-128"/>
                <a:ea typeface="Meiryo UI" panose="020B0604030504040204" pitchFamily="50" charset="-128"/>
              </a:rPr>
              <a:t>　</a:t>
            </a:r>
            <a:r>
              <a:rPr lang="en-US" altLang="ja-JP" sz="1400" dirty="0" smtClean="0">
                <a:solidFill>
                  <a:sysClr val="windowText" lastClr="000000"/>
                </a:solidFill>
                <a:latin typeface="Meiryo UI" panose="020B0604030504040204" pitchFamily="50" charset="-128"/>
                <a:ea typeface="Meiryo UI" panose="020B0604030504040204" pitchFamily="50" charset="-128"/>
              </a:rPr>
              <a:t>2,364</a:t>
            </a:r>
            <a:r>
              <a:rPr lang="ja-JP" altLang="en-US" sz="1400" dirty="0" smtClean="0">
                <a:solidFill>
                  <a:sysClr val="windowText" lastClr="000000"/>
                </a:solidFill>
                <a:latin typeface="Meiryo UI" panose="020B0604030504040204" pitchFamily="50" charset="-128"/>
                <a:ea typeface="Meiryo UI" panose="020B0604030504040204" pitchFamily="50" charset="-128"/>
              </a:rPr>
              <a:t>人　　人口　</a:t>
            </a:r>
            <a:r>
              <a:rPr lang="en-US" altLang="ja-JP" sz="1400" dirty="0" smtClean="0">
                <a:solidFill>
                  <a:sysClr val="windowText" lastClr="000000"/>
                </a:solidFill>
                <a:latin typeface="Meiryo UI" panose="020B0604030504040204" pitchFamily="50" charset="-128"/>
                <a:ea typeface="Meiryo UI" panose="020B0604030504040204" pitchFamily="50" charset="-128"/>
              </a:rPr>
              <a:t>636,454</a:t>
            </a:r>
            <a:r>
              <a:rPr lang="ja-JP" altLang="en-US" sz="1400" dirty="0" smtClean="0">
                <a:solidFill>
                  <a:sysClr val="windowText" lastClr="000000"/>
                </a:solidFill>
                <a:latin typeface="Meiryo UI" panose="020B0604030504040204" pitchFamily="50" charset="-128"/>
                <a:ea typeface="Meiryo UI" panose="020B0604030504040204" pitchFamily="50" charset="-128"/>
              </a:rPr>
              <a:t>人　</a:t>
            </a:r>
            <a:r>
              <a:rPr lang="en-US" altLang="ja-JP" sz="1400" dirty="0" smtClean="0">
                <a:solidFill>
                  <a:sysClr val="windowText" lastClr="000000"/>
                </a:solidFill>
                <a:latin typeface="Meiryo UI" panose="020B0604030504040204" pitchFamily="50" charset="-128"/>
                <a:ea typeface="Meiryo UI" panose="020B0604030504040204" pitchFamily="50" charset="-128"/>
              </a:rPr>
              <a:t>〕</a:t>
            </a:r>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７　特別区ごとの</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課・事業所別職員数</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区民部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19" name="直線コネクタ 218"/>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0" name="直線コネクタ 21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1" name="直線コネクタ 220"/>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22" name="表 221"/>
          <p:cNvGraphicFramePr>
            <a:graphicFrameLocks noGrp="1"/>
          </p:cNvGraphicFramePr>
          <p:nvPr>
            <p:extLst>
              <p:ext uri="{D42A27DB-BD31-4B8C-83A1-F6EECF244321}">
                <p14:modId xmlns:p14="http://schemas.microsoft.com/office/powerpoint/2010/main" val="2355529891"/>
              </p:ext>
            </p:extLst>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1" name="正方形/長方形 27"/>
          <p:cNvSpPr>
            <a:spLocks noChangeArrowheads="1"/>
          </p:cNvSpPr>
          <p:nvPr/>
        </p:nvSpPr>
        <p:spPr bwMode="auto">
          <a:xfrm>
            <a:off x="8697416" y="53958"/>
            <a:ext cx="1216219"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3" name="テキスト ボックス 82"/>
          <p:cNvSpPr txBox="1"/>
          <p:nvPr/>
        </p:nvSpPr>
        <p:spPr>
          <a:xfrm>
            <a:off x="1704476" y="2345539"/>
            <a:ext cx="764757" cy="261610"/>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4</a:t>
            </a:r>
            <a:r>
              <a:rPr lang="en-US" altLang="ja-JP" sz="1050" dirty="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4" name="テキスト ボックス 83"/>
          <p:cNvSpPr txBox="1"/>
          <p:nvPr/>
        </p:nvSpPr>
        <p:spPr>
          <a:xfrm>
            <a:off x="1704264" y="3222368"/>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56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4263" y="383374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190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6" name="テキスト ボックス 85"/>
          <p:cNvSpPr txBox="1"/>
          <p:nvPr/>
        </p:nvSpPr>
        <p:spPr>
          <a:xfrm>
            <a:off x="1704263" y="5196041"/>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64</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704263" y="6118833"/>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57</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正方形/長方形 87"/>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a:t>
            </a:r>
            <a:r>
              <a:rPr lang="ja-JP" altLang="en-US" sz="1600" dirty="0" smtClean="0">
                <a:solidFill>
                  <a:schemeClr val="tx1"/>
                </a:solidFill>
                <a:latin typeface="Meiryo UI" panose="020B0604030504040204" pitchFamily="50" charset="-128"/>
                <a:ea typeface="Meiryo UI" panose="020B0604030504040204" pitchFamily="50" charset="-128"/>
              </a:rPr>
              <a:t>数</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組織機構</a:t>
            </a:r>
            <a:r>
              <a:rPr lang="en-US" altLang="ja-JP"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96" name="角丸四角形 95"/>
          <p:cNvSpPr/>
          <p:nvPr/>
        </p:nvSpPr>
        <p:spPr>
          <a:xfrm>
            <a:off x="7844272" y="1018828"/>
            <a:ext cx="2225526" cy="2098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特別</a:t>
            </a:r>
            <a:r>
              <a:rPr lang="ja-JP" altLang="en-US" sz="1000" dirty="0" smtClean="0">
                <a:solidFill>
                  <a:schemeClr val="tx1"/>
                </a:solidFill>
                <a:latin typeface="Meiryo UI" panose="020B0604030504040204" pitchFamily="50" charset="-128"/>
                <a:ea typeface="Meiryo UI" panose="020B0604030504040204" pitchFamily="50" charset="-128"/>
              </a:rPr>
              <a:t>区素案（区割－３）参照</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42" name="角丸四角形 141"/>
          <p:cNvSpPr/>
          <p:nvPr/>
        </p:nvSpPr>
        <p:spPr>
          <a:xfrm>
            <a:off x="5889346" y="5449957"/>
            <a:ext cx="3552233" cy="1049170"/>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smtClean="0">
                <a:solidFill>
                  <a:srgbClr val="FF0000"/>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印　地域自治区事務所</a:t>
            </a:r>
            <a:endParaRPr lang="en-US" altLang="ja-JP" sz="1050" dirty="0" smtClean="0">
              <a:solidFill>
                <a:schemeClr val="tx1"/>
              </a:solidFill>
              <a:latin typeface="Meiryo UI" panose="020B0604030504040204" pitchFamily="50" charset="-128"/>
              <a:ea typeface="Meiryo UI" panose="020B0604030504040204" pitchFamily="50" charset="-128"/>
            </a:endParaRPr>
          </a:p>
          <a:p>
            <a:pPr fontAlgn="ctr"/>
            <a:endParaRPr lang="en-US" altLang="ja-JP" sz="6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第９回大都市制度（特別区設置）協議会に提出した「特別区素案（追加</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rPr>
              <a:t>　資料）」より</a:t>
            </a:r>
            <a:endParaRPr lang="en-US" altLang="ja-JP" sz="800" dirty="0" smtClean="0">
              <a:solidFill>
                <a:schemeClr val="tx1"/>
              </a:solidFill>
              <a:latin typeface="Meiryo UI" panose="020B0604030504040204" pitchFamily="50" charset="-128"/>
              <a:ea typeface="Meiryo UI" panose="020B0604030504040204" pitchFamily="50" charset="-128"/>
            </a:endParaRPr>
          </a:p>
          <a:p>
            <a:pPr fontAlgn="ctr"/>
            <a:r>
              <a:rPr lang="en-US" altLang="ja-JP" sz="800" dirty="0" smtClean="0">
                <a:solidFill>
                  <a:schemeClr val="tx1"/>
                </a:solidFill>
                <a:latin typeface="Meiryo UI" panose="020B0604030504040204" pitchFamily="50" charset="-128"/>
                <a:ea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rPr>
              <a:t>現在の阿倍野区を所管する地域自治区事務所は、特別区本庁舎の中に設置</a:t>
            </a:r>
            <a:endParaRPr lang="en-US" altLang="ja-JP" sz="800" dirty="0" smtClean="0">
              <a:solidFill>
                <a:schemeClr val="tx1"/>
              </a:solidFill>
              <a:latin typeface="Meiryo UI" panose="020B0604030504040204" pitchFamily="50" charset="-128"/>
              <a:ea typeface="Meiryo UI" panose="020B0604030504040204" pitchFamily="50" charset="-128"/>
            </a:endParaRPr>
          </a:p>
        </p:txBody>
      </p:sp>
      <p:grpSp>
        <p:nvGrpSpPr>
          <p:cNvPr id="143" name="グループ化 142"/>
          <p:cNvGrpSpPr/>
          <p:nvPr/>
        </p:nvGrpSpPr>
        <p:grpSpPr>
          <a:xfrm>
            <a:off x="5760137" y="1467264"/>
            <a:ext cx="3810652" cy="5132080"/>
            <a:chOff x="5760137" y="1467264"/>
            <a:chExt cx="3810652" cy="5132080"/>
          </a:xfrm>
        </p:grpSpPr>
        <p:sp>
          <p:nvSpPr>
            <p:cNvPr id="144" name="正方形/長方形 91"/>
            <p:cNvSpPr>
              <a:spLocks noChangeArrowheads="1"/>
            </p:cNvSpPr>
            <p:nvPr/>
          </p:nvSpPr>
          <p:spPr bwMode="auto">
            <a:xfrm>
              <a:off x="5760137" y="1467264"/>
              <a:ext cx="3810652" cy="5132080"/>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45" name="正方形/長方形 144"/>
            <p:cNvSpPr/>
            <p:nvPr/>
          </p:nvSpPr>
          <p:spPr>
            <a:xfrm>
              <a:off x="5957365" y="5571383"/>
              <a:ext cx="844551" cy="34984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smtClean="0">
                  <a:latin typeface="Meiryo UI" panose="020B0604030504040204" pitchFamily="50" charset="-128"/>
                  <a:ea typeface="Meiryo UI" panose="020B0604030504040204" pitchFamily="50" charset="-128"/>
                </a:rPr>
                <a:t>凡　例</a:t>
              </a:r>
              <a:endParaRPr kumimoji="1" lang="ja-JP" altLang="en-US" sz="1200" u="sng" dirty="0">
                <a:latin typeface="Meiryo UI" panose="020B0604030504040204" pitchFamily="50" charset="-128"/>
                <a:ea typeface="Meiryo UI" panose="020B0604030504040204" pitchFamily="50" charset="-128"/>
              </a:endParaRPr>
            </a:p>
          </p:txBody>
        </p:sp>
      </p:grpSp>
      <p:grpSp>
        <p:nvGrpSpPr>
          <p:cNvPr id="146" name="グループ化 145"/>
          <p:cNvGrpSpPr/>
          <p:nvPr/>
        </p:nvGrpSpPr>
        <p:grpSpPr>
          <a:xfrm>
            <a:off x="5961112" y="1628800"/>
            <a:ext cx="3358380" cy="3528000"/>
            <a:chOff x="463632" y="2527449"/>
            <a:chExt cx="3358380" cy="3528000"/>
          </a:xfrm>
        </p:grpSpPr>
        <p:sp>
          <p:nvSpPr>
            <p:cNvPr id="162" name="フリーフォーム 161"/>
            <p:cNvSpPr>
              <a:spLocks/>
            </p:cNvSpPr>
            <p:nvPr/>
          </p:nvSpPr>
          <p:spPr bwMode="auto">
            <a:xfrm>
              <a:off x="2319946" y="2527449"/>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4" name="フリーフォーム 163"/>
            <p:cNvSpPr>
              <a:spLocks/>
            </p:cNvSpPr>
            <p:nvPr/>
          </p:nvSpPr>
          <p:spPr bwMode="auto">
            <a:xfrm>
              <a:off x="2695164" y="2957820"/>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6" name="フリーフォーム 165"/>
            <p:cNvSpPr>
              <a:spLocks noEditPoints="1"/>
            </p:cNvSpPr>
            <p:nvPr/>
          </p:nvSpPr>
          <p:spPr bwMode="auto">
            <a:xfrm>
              <a:off x="463632" y="3859128"/>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8" name="フリーフォーム 167"/>
            <p:cNvSpPr>
              <a:spLocks/>
            </p:cNvSpPr>
            <p:nvPr/>
          </p:nvSpPr>
          <p:spPr bwMode="auto">
            <a:xfrm>
              <a:off x="2824302" y="3559092"/>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70" name="フリーフォーム 169"/>
            <p:cNvSpPr>
              <a:spLocks/>
            </p:cNvSpPr>
            <p:nvPr/>
          </p:nvSpPr>
          <p:spPr bwMode="auto">
            <a:xfrm>
              <a:off x="2661464" y="4524967"/>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80" name="フリーフォーム 179"/>
            <p:cNvSpPr>
              <a:spLocks/>
            </p:cNvSpPr>
            <p:nvPr/>
          </p:nvSpPr>
          <p:spPr bwMode="auto">
            <a:xfrm>
              <a:off x="2242830" y="3948652"/>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99" name="フリーフォーム 198"/>
            <p:cNvSpPr>
              <a:spLocks/>
            </p:cNvSpPr>
            <p:nvPr/>
          </p:nvSpPr>
          <p:spPr bwMode="auto">
            <a:xfrm>
              <a:off x="721450" y="3286003"/>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0" name="フリーフォーム 199"/>
            <p:cNvSpPr>
              <a:spLocks/>
            </p:cNvSpPr>
            <p:nvPr/>
          </p:nvSpPr>
          <p:spPr bwMode="auto">
            <a:xfrm>
              <a:off x="2766123" y="4178059"/>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1" name="フリーフォーム 200"/>
            <p:cNvSpPr>
              <a:spLocks/>
            </p:cNvSpPr>
            <p:nvPr/>
          </p:nvSpPr>
          <p:spPr bwMode="auto">
            <a:xfrm>
              <a:off x="1884787" y="3422695"/>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202" name="フリーフォーム 201"/>
            <p:cNvSpPr>
              <a:spLocks/>
            </p:cNvSpPr>
            <p:nvPr/>
          </p:nvSpPr>
          <p:spPr bwMode="auto">
            <a:xfrm>
              <a:off x="1438610" y="2863166"/>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3" name="フリーフォーム 202"/>
            <p:cNvSpPr>
              <a:spLocks/>
            </p:cNvSpPr>
            <p:nvPr/>
          </p:nvSpPr>
          <p:spPr bwMode="auto">
            <a:xfrm>
              <a:off x="2209779" y="4855089"/>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04" name="フリーフォーム 203"/>
            <p:cNvSpPr>
              <a:spLocks/>
            </p:cNvSpPr>
            <p:nvPr/>
          </p:nvSpPr>
          <p:spPr bwMode="auto">
            <a:xfrm>
              <a:off x="1691994" y="3722726"/>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05" name="フリーフォーム 204"/>
            <p:cNvSpPr>
              <a:spLocks/>
            </p:cNvSpPr>
            <p:nvPr/>
          </p:nvSpPr>
          <p:spPr bwMode="auto">
            <a:xfrm>
              <a:off x="1978429" y="4429847"/>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6" name="フリーフォーム 205"/>
            <p:cNvSpPr>
              <a:spLocks/>
            </p:cNvSpPr>
            <p:nvPr/>
          </p:nvSpPr>
          <p:spPr bwMode="auto">
            <a:xfrm>
              <a:off x="1035905" y="4281148"/>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7" name="フリーフォーム 206"/>
            <p:cNvSpPr>
              <a:spLocks/>
            </p:cNvSpPr>
            <p:nvPr/>
          </p:nvSpPr>
          <p:spPr bwMode="auto">
            <a:xfrm>
              <a:off x="1868261" y="4670444"/>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1350476" y="4474609"/>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9" name="フリーフォーム 208"/>
            <p:cNvSpPr>
              <a:spLocks/>
            </p:cNvSpPr>
            <p:nvPr/>
          </p:nvSpPr>
          <p:spPr bwMode="auto">
            <a:xfrm>
              <a:off x="537159" y="4819508"/>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2386047" y="4329132"/>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2496214" y="4933423"/>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179250" y="4939018"/>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920357" y="4939018"/>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2077579" y="5308307"/>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1691994" y="3993415"/>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496214" y="3212837"/>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ローチャート: 結合子 99"/>
            <p:cNvSpPr/>
            <p:nvPr/>
          </p:nvSpPr>
          <p:spPr>
            <a:xfrm>
              <a:off x="2557202" y="462994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5" name="Text Box 16"/>
            <p:cNvSpPr txBox="1">
              <a:spLocks noChangeArrowheads="1"/>
            </p:cNvSpPr>
            <p:nvPr/>
          </p:nvSpPr>
          <p:spPr bwMode="auto">
            <a:xfrm>
              <a:off x="2288190" y="4337579"/>
              <a:ext cx="698227" cy="273273"/>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天王寺区</a:t>
              </a:r>
              <a:endParaRPr lang="ja-JP" altLang="en-US" sz="1100" b="1" dirty="0">
                <a:latin typeface="Meiryo UI" pitchFamily="50" charset="-128"/>
                <a:ea typeface="Meiryo UI" pitchFamily="50" charset="-128"/>
                <a:cs typeface="Meiryo UI" pitchFamily="50" charset="-128"/>
              </a:endParaRPr>
            </a:p>
          </p:txBody>
        </p:sp>
        <p:sp>
          <p:nvSpPr>
            <p:cNvPr id="226" name="フローチャート: 結合子 101"/>
            <p:cNvSpPr/>
            <p:nvPr/>
          </p:nvSpPr>
          <p:spPr>
            <a:xfrm>
              <a:off x="2797046" y="470588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7" name="Text Box 14"/>
            <p:cNvSpPr txBox="1">
              <a:spLocks noChangeArrowheads="1"/>
            </p:cNvSpPr>
            <p:nvPr/>
          </p:nvSpPr>
          <p:spPr bwMode="auto">
            <a:xfrm>
              <a:off x="2710930" y="4775004"/>
              <a:ext cx="559519" cy="276063"/>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生野区</a:t>
              </a:r>
              <a:endParaRPr lang="ja-JP" altLang="en-US" sz="1100" b="1" dirty="0">
                <a:latin typeface="Meiryo UI" pitchFamily="50" charset="-128"/>
                <a:ea typeface="Meiryo UI" pitchFamily="50" charset="-128"/>
                <a:cs typeface="Meiryo UI" pitchFamily="50" charset="-128"/>
              </a:endParaRPr>
            </a:p>
          </p:txBody>
        </p:sp>
        <p:sp>
          <p:nvSpPr>
            <p:cNvPr id="228" name="フローチャート: 結合子 103"/>
            <p:cNvSpPr/>
            <p:nvPr/>
          </p:nvSpPr>
          <p:spPr>
            <a:xfrm>
              <a:off x="2522181" y="5010500"/>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9" name="Text Box 12"/>
            <p:cNvSpPr txBox="1">
              <a:spLocks noChangeArrowheads="1"/>
            </p:cNvSpPr>
            <p:nvPr/>
          </p:nvSpPr>
          <p:spPr bwMode="auto">
            <a:xfrm>
              <a:off x="2054718" y="5156946"/>
              <a:ext cx="764432" cy="26613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阿倍野区</a:t>
              </a:r>
              <a:endParaRPr lang="ja-JP" altLang="en-US" sz="1100" b="1" dirty="0">
                <a:latin typeface="Meiryo UI" pitchFamily="50" charset="-128"/>
                <a:ea typeface="Meiryo UI" pitchFamily="50" charset="-128"/>
                <a:cs typeface="Meiryo UI" pitchFamily="50" charset="-128"/>
              </a:endParaRPr>
            </a:p>
          </p:txBody>
        </p:sp>
        <p:sp>
          <p:nvSpPr>
            <p:cNvPr id="230" name="フローチャート: 結合子 105"/>
            <p:cNvSpPr/>
            <p:nvPr/>
          </p:nvSpPr>
          <p:spPr>
            <a:xfrm>
              <a:off x="2669697" y="534083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1" name="Text Box 11"/>
            <p:cNvSpPr txBox="1">
              <a:spLocks noChangeArrowheads="1"/>
            </p:cNvSpPr>
            <p:nvPr/>
          </p:nvSpPr>
          <p:spPr bwMode="auto">
            <a:xfrm>
              <a:off x="2468361" y="5443149"/>
              <a:ext cx="797831" cy="273961"/>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東住吉区</a:t>
              </a:r>
              <a:endParaRPr lang="ja-JP" altLang="en-US" sz="1100" b="1" dirty="0">
                <a:latin typeface="Meiryo UI" pitchFamily="50" charset="-128"/>
                <a:ea typeface="Meiryo UI" pitchFamily="50" charset="-128"/>
                <a:cs typeface="Meiryo UI" pitchFamily="50" charset="-128"/>
              </a:endParaRPr>
            </a:p>
          </p:txBody>
        </p:sp>
        <p:sp>
          <p:nvSpPr>
            <p:cNvPr id="232" name="フローチャート: 結合子 107"/>
            <p:cNvSpPr/>
            <p:nvPr/>
          </p:nvSpPr>
          <p:spPr>
            <a:xfrm>
              <a:off x="2986203" y="535203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3" name="Text Box 10"/>
            <p:cNvSpPr txBox="1">
              <a:spLocks noChangeArrowheads="1"/>
            </p:cNvSpPr>
            <p:nvPr/>
          </p:nvSpPr>
          <p:spPr bwMode="auto">
            <a:xfrm>
              <a:off x="3004107" y="5618748"/>
              <a:ext cx="559519" cy="277605"/>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平野区</a:t>
              </a:r>
              <a:endParaRPr lang="ja-JP" altLang="en-US" sz="1100" b="1" dirty="0">
                <a:latin typeface="Meiryo UI" pitchFamily="50" charset="-128"/>
                <a:ea typeface="Meiryo UI" pitchFamily="50" charset="-128"/>
                <a:cs typeface="Meiryo UI" pitchFamily="50" charset="-128"/>
              </a:endParaRPr>
            </a:p>
          </p:txBody>
        </p:sp>
        <p:sp>
          <p:nvSpPr>
            <p:cNvPr id="234"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rgbClr val="333333"/>
              </a:solidFill>
              <a:round/>
              <a:headEnd/>
              <a:tailEnd/>
            </a:ln>
          </p:spPr>
          <p:txBody>
            <a:bodyPr/>
            <a:lstStyle/>
            <a:p>
              <a:endParaRPr lang="ja-JP" altLang="en-US"/>
            </a:p>
          </p:txBody>
        </p:sp>
      </p:grpSp>
    </p:spTree>
    <p:extLst>
      <p:ext uri="{BB962C8B-B14F-4D97-AF65-F5344CB8AC3E}">
        <p14:creationId xmlns:p14="http://schemas.microsoft.com/office/powerpoint/2010/main" val="14514841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建設部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Text Box 45"/>
          <p:cNvSpPr txBox="1">
            <a:spLocks noChangeArrowheads="1"/>
          </p:cNvSpPr>
          <p:nvPr/>
        </p:nvSpPr>
        <p:spPr bwMode="auto">
          <a:xfrm>
            <a:off x="5634984" y="17426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会計室</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Text Box 45"/>
          <p:cNvSpPr txBox="1">
            <a:spLocks noChangeArrowheads="1"/>
          </p:cNvSpPr>
          <p:nvPr/>
        </p:nvSpPr>
        <p:spPr bwMode="auto">
          <a:xfrm>
            <a:off x="5634984" y="211079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地域自治区事務所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3"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教育委員会事務局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選挙管理委員会事務局</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監査委員事務局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6"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公平委員会事務局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議会事務局</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8" name="直線コネクタ 217"/>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5382984" y="1872382"/>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47" name="直線コネクタ 246"/>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H="1">
            <a:off x="5382984" y="44624"/>
            <a:ext cx="0" cy="183600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88" name="直線コネクタ 287"/>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89" name="直線コネクタ 288"/>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91"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2" name="表 291"/>
          <p:cNvGraphicFramePr>
            <a:graphicFrameLocks noGrp="1"/>
          </p:cNvGraphicFramePr>
          <p:nvPr>
            <p:extLst/>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44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584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6</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 name="表 1"/>
          <p:cNvGraphicFramePr>
            <a:graphicFrameLocks noGrp="1"/>
          </p:cNvGraphicFramePr>
          <p:nvPr>
            <p:extLst/>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smtClean="0">
                          <a:effectLst/>
                          <a:latin typeface="Meiryo UI" panose="020B0604030504040204" pitchFamily="50" charset="-128"/>
                          <a:ea typeface="Meiryo UI" panose="020B0604030504040204" pitchFamily="50" charset="-128"/>
                        </a:rPr>
                        <a:t>者</a:t>
                      </a:r>
                      <a:endParaRPr lang="en-US" altLang="ja-JP" sz="1000" u="none" strike="noStrike" dirty="0" smtClean="0">
                        <a:effectLst/>
                        <a:latin typeface="Meiryo UI" panose="020B0604030504040204" pitchFamily="50" charset="-128"/>
                        <a:ea typeface="Meiryo UI" panose="020B0604030504040204" pitchFamily="50" charset="-128"/>
                      </a:endParaRPr>
                    </a:p>
                    <a:p>
                      <a:pPr algn="dist" fontAlgn="b"/>
                      <a:r>
                        <a:rPr lang="ja-JP" altLang="en-US" sz="1000" u="none" strike="noStrike" dirty="0" smtClean="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生野南部事務所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93"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4"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5" name="Text Box 45"/>
          <p:cNvSpPr txBox="1">
            <a:spLocks noChangeArrowheads="1"/>
          </p:cNvSpPr>
          <p:nvPr/>
        </p:nvSpPr>
        <p:spPr bwMode="auto">
          <a:xfrm>
            <a:off x="669099" y="283658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こども部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Text Box 45"/>
          <p:cNvSpPr txBox="1">
            <a:spLocks noChangeArrowheads="1"/>
          </p:cNvSpPr>
          <p:nvPr/>
        </p:nvSpPr>
        <p:spPr bwMode="auto">
          <a:xfrm>
            <a:off x="669099" y="403284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環境部</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Text Box 45"/>
          <p:cNvSpPr txBox="1">
            <a:spLocks noChangeArrowheads="1"/>
          </p:cNvSpPr>
          <p:nvPr/>
        </p:nvSpPr>
        <p:spPr bwMode="auto">
          <a:xfrm>
            <a:off x="669099" y="4769347"/>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都市整備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部</a:t>
            </a:r>
          </a:p>
        </p:txBody>
      </p:sp>
      <p:cxnSp>
        <p:nvCxnSpPr>
          <p:cNvPr id="298" name="直線コネクタ 297"/>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19860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417099" y="298062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417099" y="417379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417099" y="4904097"/>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034450" y="29630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034450" y="414908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039212" y="488344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4450" y="31719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33980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6696" y="362835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6696" y="383961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435796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458112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7212" y="509708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532815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7212" y="555056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7212" y="57766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flipV="1">
            <a:off x="2217212" y="599319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flipV="1">
            <a:off x="2216831" y="62158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flipV="1">
            <a:off x="2214450" y="666936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4450" y="1988840"/>
            <a:ext cx="0" cy="6732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214450" y="2964477"/>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a:off x="2217099" y="415071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334" name="直線コネクタ 333"/>
          <p:cNvCxnSpPr/>
          <p:nvPr/>
        </p:nvCxnSpPr>
        <p:spPr>
          <a:xfrm>
            <a:off x="2210307" y="4885827"/>
            <a:ext cx="1601" cy="1785600"/>
          </a:xfrm>
          <a:prstGeom prst="line">
            <a:avLst/>
          </a:prstGeom>
        </p:spPr>
        <p:style>
          <a:lnRef idx="1">
            <a:schemeClr val="dk1"/>
          </a:lnRef>
          <a:fillRef idx="0">
            <a:schemeClr val="dk1"/>
          </a:fillRef>
          <a:effectRef idx="0">
            <a:schemeClr val="dk1"/>
          </a:effectRef>
          <a:fontRef idx="minor">
            <a:schemeClr val="tx1"/>
          </a:fontRef>
        </p:style>
      </p:cxnSp>
      <p:cxnSp>
        <p:nvCxnSpPr>
          <p:cNvPr id="335" name="直線コネクタ 334"/>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6" name="直線コネクタ 335"/>
          <p:cNvCxnSpPr/>
          <p:nvPr/>
        </p:nvCxnSpPr>
        <p:spPr>
          <a:xfrm flipV="1">
            <a:off x="2217099" y="2658341"/>
            <a:ext cx="216000" cy="0"/>
          </a:xfrm>
          <a:prstGeom prst="line">
            <a:avLst/>
          </a:prstGeom>
        </p:spPr>
        <p:style>
          <a:lnRef idx="1">
            <a:schemeClr val="dk1"/>
          </a:lnRef>
          <a:fillRef idx="0">
            <a:schemeClr val="dk1"/>
          </a:fillRef>
          <a:effectRef idx="0">
            <a:schemeClr val="dk1"/>
          </a:effectRef>
          <a:fontRef idx="minor">
            <a:schemeClr val="tx1"/>
          </a:fontRef>
        </p:style>
      </p:cxnSp>
      <p:sp>
        <p:nvSpPr>
          <p:cNvPr id="338"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9" name="直線コネクタ 338"/>
          <p:cNvCxnSpPr/>
          <p:nvPr/>
        </p:nvCxnSpPr>
        <p:spPr>
          <a:xfrm flipV="1">
            <a:off x="2217212" y="6446193"/>
            <a:ext cx="216000" cy="0"/>
          </a:xfrm>
          <a:prstGeom prst="line">
            <a:avLst/>
          </a:prstGeom>
        </p:spPr>
        <p:style>
          <a:lnRef idx="1">
            <a:schemeClr val="dk1"/>
          </a:lnRef>
          <a:fillRef idx="0">
            <a:schemeClr val="dk1"/>
          </a:fillRef>
          <a:effectRef idx="0">
            <a:schemeClr val="dk1"/>
          </a:effectRef>
          <a:fontRef idx="minor">
            <a:schemeClr val="tx1"/>
          </a:fontRef>
        </p:style>
      </p:cxnSp>
      <p:sp>
        <p:nvSpPr>
          <p:cNvPr id="85" name="正方形/長方形 27"/>
          <p:cNvSpPr>
            <a:spLocks noChangeArrowheads="1"/>
          </p:cNvSpPr>
          <p:nvPr/>
        </p:nvSpPr>
        <p:spPr bwMode="auto">
          <a:xfrm>
            <a:off x="8769424" y="6620915"/>
            <a:ext cx="1118555"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6" name="テキスト ボックス 85"/>
          <p:cNvSpPr txBox="1"/>
          <p:nvPr/>
        </p:nvSpPr>
        <p:spPr>
          <a:xfrm>
            <a:off x="1271910" y="374205"/>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151</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1271910" y="212661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133</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271910" y="3103249"/>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1271910" y="4306507"/>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72</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1271910" y="504075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209</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6235387" y="383730"/>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156</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6235387" y="2374001"/>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810</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6243182" y="3260424"/>
            <a:ext cx="764757" cy="253916"/>
          </a:xfrm>
          <a:prstGeom prst="rect">
            <a:avLst/>
          </a:prstGeom>
          <a:noFill/>
        </p:spPr>
        <p:txBody>
          <a:bodyPr wrap="square" rtlCol="0">
            <a:spAutoFit/>
          </a:bodyPr>
          <a:lstStyle/>
          <a:p>
            <a:pPr algn="r"/>
            <a:r>
              <a:rPr lang="en-US" altLang="ja-JP" sz="1050" dirty="0" smtClean="0">
                <a:latin typeface="Meiryo UI" panose="020B0604030504040204" pitchFamily="50" charset="-128"/>
                <a:ea typeface="Meiryo UI" panose="020B0604030504040204" pitchFamily="50" charset="-128"/>
              </a:rPr>
              <a:t>178</a:t>
            </a:r>
            <a:r>
              <a:rPr kumimoji="1" lang="ja-JP" altLang="en-US" sz="1050" dirty="0" smtClean="0">
                <a:latin typeface="Meiryo UI" panose="020B0604030504040204" pitchFamily="50" charset="-128"/>
                <a:ea typeface="Meiryo UI" panose="020B0604030504040204" pitchFamily="50" charset="-128"/>
              </a:rPr>
              <a:t>　人</a:t>
            </a:r>
            <a:endParaRPr kumimoji="1" lang="ja-JP" altLang="en-US" sz="1050" dirty="0">
              <a:latin typeface="Meiryo UI" panose="020B0604030504040204" pitchFamily="50" charset="-128"/>
              <a:ea typeface="Meiryo UI" panose="020B0604030504040204" pitchFamily="50" charset="-128"/>
            </a:endParaRPr>
          </a:p>
        </p:txBody>
      </p:sp>
      <p:sp>
        <p:nvSpPr>
          <p:cNvPr id="94"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機関の共同設置（職員数は第四区分のみ記載）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81139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32520" y="2852936"/>
            <a:ext cx="8640960"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補足資料</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4" name="正方形/長方形 27"/>
          <p:cNvSpPr>
            <a:spLocks noChangeArrowheads="1"/>
          </p:cNvSpPr>
          <p:nvPr/>
        </p:nvSpPr>
        <p:spPr bwMode="auto">
          <a:xfrm>
            <a:off x="8769424" y="86031"/>
            <a:ext cx="1174629"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812048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課・事業所別職員数を</a:t>
            </a:r>
            <a:r>
              <a:rPr lang="ja-JP" altLang="en-US" sz="2000" b="1" dirty="0" smtClean="0">
                <a:solidFill>
                  <a:srgbClr val="000000"/>
                </a:solidFill>
                <a:latin typeface="ＭＳ Ｐゴシック" charset="-128"/>
                <a:ea typeface="Meiryo UI"/>
                <a:cs typeface="Meiryo UI"/>
              </a:rPr>
              <a:t>部局単位</a:t>
            </a:r>
            <a:r>
              <a:rPr lang="ja-JP" altLang="en-US" sz="2000" b="1" dirty="0">
                <a:solidFill>
                  <a:srgbClr val="000000"/>
                </a:solidFill>
                <a:latin typeface="ＭＳ Ｐゴシック" charset="-128"/>
                <a:ea typeface="Meiryo UI"/>
                <a:cs typeface="Meiryo UI"/>
              </a:rPr>
              <a:t>で積み上げた算定結果</a:t>
            </a:r>
            <a:endParaRPr lang="ja-JP" altLang="en-US" sz="1600" b="1" dirty="0">
              <a:solidFill>
                <a:srgbClr val="000000"/>
              </a:solidFill>
              <a:latin typeface="ＭＳ Ｐゴシック" charset="-128"/>
              <a:ea typeface="Meiryo UI"/>
              <a:cs typeface="Meiryo UI"/>
            </a:endParaRPr>
          </a:p>
        </p:txBody>
      </p:sp>
      <p:sp>
        <p:nvSpPr>
          <p:cNvPr id="11" name="正方形/長方形 31"/>
          <p:cNvSpPr/>
          <p:nvPr/>
        </p:nvSpPr>
        <p:spPr>
          <a:xfrm>
            <a:off x="6406813" y="793189"/>
            <a:ext cx="1066467" cy="221541"/>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（単位：人）</a:t>
            </a:r>
            <a:endParaRPr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4F4A85FD-0990-4FE2-A645-5E0A4BC6B0F1}"/>
              </a:ext>
            </a:extLst>
          </p:cNvPr>
          <p:cNvGraphicFramePr>
            <a:graphicFrameLocks noGrp="1"/>
          </p:cNvGraphicFramePr>
          <p:nvPr>
            <p:extLst>
              <p:ext uri="{D42A27DB-BD31-4B8C-83A1-F6EECF244321}">
                <p14:modId xmlns:p14="http://schemas.microsoft.com/office/powerpoint/2010/main" val="3060921240"/>
              </p:ext>
            </p:extLst>
          </p:nvPr>
        </p:nvGraphicFramePr>
        <p:xfrm>
          <a:off x="1187231" y="798706"/>
          <a:ext cx="7842041" cy="5467308"/>
        </p:xfrm>
        <a:graphic>
          <a:graphicData uri="http://schemas.openxmlformats.org/drawingml/2006/table">
            <a:tbl>
              <a:tblPr firstRow="1" bandRow="1">
                <a:tableStyleId>{5C22544A-7EE6-4342-B048-85BDC9FD1C3A}</a:tableStyleId>
              </a:tblPr>
              <a:tblGrid>
                <a:gridCol w="1500989">
                  <a:extLst>
                    <a:ext uri="{9D8B030D-6E8A-4147-A177-3AD203B41FA5}">
                      <a16:colId xmlns:a16="http://schemas.microsoft.com/office/drawing/2014/main" val="20000"/>
                    </a:ext>
                  </a:extLst>
                </a:gridCol>
                <a:gridCol w="634161">
                  <a:extLst>
                    <a:ext uri="{9D8B030D-6E8A-4147-A177-3AD203B41FA5}">
                      <a16:colId xmlns:a16="http://schemas.microsoft.com/office/drawing/2014/main" val="20001"/>
                    </a:ext>
                  </a:extLst>
                </a:gridCol>
                <a:gridCol w="634161">
                  <a:extLst>
                    <a:ext uri="{9D8B030D-6E8A-4147-A177-3AD203B41FA5}">
                      <a16:colId xmlns:a16="http://schemas.microsoft.com/office/drawing/2014/main" val="20002"/>
                    </a:ext>
                  </a:extLst>
                </a:gridCol>
                <a:gridCol w="634161">
                  <a:extLst>
                    <a:ext uri="{9D8B030D-6E8A-4147-A177-3AD203B41FA5}">
                      <a16:colId xmlns:a16="http://schemas.microsoft.com/office/drawing/2014/main" val="20003"/>
                    </a:ext>
                  </a:extLst>
                </a:gridCol>
                <a:gridCol w="634161">
                  <a:extLst>
                    <a:ext uri="{9D8B030D-6E8A-4147-A177-3AD203B41FA5}">
                      <a16:colId xmlns:a16="http://schemas.microsoft.com/office/drawing/2014/main" val="20004"/>
                    </a:ext>
                  </a:extLst>
                </a:gridCol>
                <a:gridCol w="634161">
                  <a:extLst>
                    <a:ext uri="{9D8B030D-6E8A-4147-A177-3AD203B41FA5}">
                      <a16:colId xmlns:a16="http://schemas.microsoft.com/office/drawing/2014/main" val="20005"/>
                    </a:ext>
                  </a:extLst>
                </a:gridCol>
                <a:gridCol w="208280">
                  <a:extLst>
                    <a:ext uri="{9D8B030D-6E8A-4147-A177-3AD203B41FA5}">
                      <a16:colId xmlns:a16="http://schemas.microsoft.com/office/drawing/2014/main" val="20006"/>
                    </a:ext>
                  </a:extLst>
                </a:gridCol>
                <a:gridCol w="729967">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648000">
                  <a:extLst>
                    <a:ext uri="{9D8B030D-6E8A-4147-A177-3AD203B41FA5}">
                      <a16:colId xmlns:a16="http://schemas.microsoft.com/office/drawing/2014/main" val="20009"/>
                    </a:ext>
                  </a:extLst>
                </a:gridCol>
                <a:gridCol w="648000">
                  <a:extLst>
                    <a:ext uri="{9D8B030D-6E8A-4147-A177-3AD203B41FA5}">
                      <a16:colId xmlns:a16="http://schemas.microsoft.com/office/drawing/2014/main" val="20010"/>
                    </a:ext>
                  </a:extLst>
                </a:gridCol>
                <a:gridCol w="648000">
                  <a:extLst>
                    <a:ext uri="{9D8B030D-6E8A-4147-A177-3AD203B41FA5}">
                      <a16:colId xmlns:a16="http://schemas.microsoft.com/office/drawing/2014/main" val="20011"/>
                    </a:ext>
                  </a:extLst>
                </a:gridCol>
              </a:tblGrid>
              <a:tr h="22561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5">
                  <a:txBody>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特別区の職員数</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bg1"/>
                          </a:solidFill>
                          <a:latin typeface="Meiryo UI" pitchFamily="50" charset="-128"/>
                          <a:ea typeface="Meiryo UI" pitchFamily="50" charset="-128"/>
                          <a:cs typeface="Meiryo UI" pitchFamily="50" charset="-128"/>
                        </a:rPr>
                        <a:t>現員数</a:t>
                      </a: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u="none" dirty="0">
                          <a:solidFill>
                            <a:schemeClr val="tx1"/>
                          </a:solidFill>
                          <a:latin typeface="Meiryo UI" pitchFamily="50" charset="-128"/>
                          <a:ea typeface="Meiryo UI" pitchFamily="50" charset="-128"/>
                          <a:cs typeface="Meiryo UI" pitchFamily="50" charset="-128"/>
                        </a:rPr>
                        <a:t>現員数との差の要因</a:t>
                      </a:r>
                      <a:endParaRPr kumimoji="1" lang="en-US" altLang="ja-JP" sz="1100" b="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56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第一区</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itchFamily="50" charset="-128"/>
                          <a:ea typeface="Meiryo UI" pitchFamily="50" charset="-128"/>
                          <a:cs typeface="Meiryo UI" pitchFamily="50" charset="-128"/>
                        </a:rPr>
                        <a:t>第二区</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itchFamily="50" charset="-128"/>
                          <a:ea typeface="Meiryo UI" pitchFamily="50" charset="-128"/>
                          <a:cs typeface="Meiryo UI" pitchFamily="50" charset="-128"/>
                        </a:rPr>
                        <a:t>第三区</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itchFamily="50" charset="-128"/>
                          <a:ea typeface="Meiryo UI" pitchFamily="50" charset="-128"/>
                          <a:cs typeface="Meiryo UI" pitchFamily="50" charset="-128"/>
                        </a:rPr>
                        <a:t>第四区</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bg1"/>
                          </a:solidFill>
                          <a:latin typeface="Meiryo UI" pitchFamily="50" charset="-128"/>
                          <a:ea typeface="Meiryo UI" pitchFamily="50" charset="-128"/>
                          <a:cs typeface="Meiryo UI" pitchFamily="50" charset="-128"/>
                        </a:rPr>
                        <a:t>４区計</a:t>
                      </a: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itchFamily="50" charset="-128"/>
                          <a:ea typeface="Meiryo UI" pitchFamily="50" charset="-128"/>
                          <a:cs typeface="Meiryo UI" pitchFamily="50" charset="-128"/>
                        </a:rPr>
                        <a:t>現区役所ａ</a:t>
                      </a:r>
                      <a:endParaRPr kumimoji="1" lang="en-US" altLang="ja-JP" sz="1000" b="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itchFamily="50" charset="-128"/>
                          <a:ea typeface="Meiryo UI" pitchFamily="50" charset="-128"/>
                          <a:cs typeface="Meiryo UI" pitchFamily="50" charset="-128"/>
                        </a:rPr>
                        <a:t>現区役所</a:t>
                      </a:r>
                      <a:r>
                        <a:rPr kumimoji="1" lang="ja-JP" altLang="en-US" sz="1000" b="0" u="none" dirty="0" err="1">
                          <a:solidFill>
                            <a:schemeClr val="tx1"/>
                          </a:solidFill>
                          <a:latin typeface="Meiryo UI" pitchFamily="50" charset="-128"/>
                          <a:ea typeface="Meiryo UI" pitchFamily="50" charset="-128"/>
                          <a:cs typeface="Meiryo UI" pitchFamily="50" charset="-128"/>
                        </a:rPr>
                        <a:t>ｂ</a:t>
                      </a:r>
                      <a:endParaRPr kumimoji="1" lang="en-US" altLang="ja-JP" sz="1000" b="0" u="none" dirty="0">
                        <a:solidFill>
                          <a:schemeClr val="tx1"/>
                        </a:solidFill>
                        <a:latin typeface="Meiryo UI" pitchFamily="50" charset="-128"/>
                        <a:ea typeface="Meiryo UI" pitchFamily="50" charset="-128"/>
                        <a:cs typeface="Meiryo UI" pitchFamily="50" charset="-128"/>
                      </a:endParaRPr>
                    </a:p>
                  </a:txBody>
                  <a:tcPr marL="0" marR="0" marT="45718" marB="4571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tx1"/>
                          </a:solidFill>
                          <a:latin typeface="Meiryo UI" pitchFamily="50" charset="-128"/>
                          <a:ea typeface="Meiryo UI" pitchFamily="50" charset="-128"/>
                          <a:cs typeface="Meiryo UI" pitchFamily="50" charset="-128"/>
                        </a:rPr>
                        <a:t>左記以外</a:t>
                      </a:r>
                      <a:endParaRPr kumimoji="1" lang="en-US" altLang="ja-JP" sz="1000" b="0" u="none" dirty="0">
                        <a:solidFill>
                          <a:schemeClr val="tx1"/>
                        </a:solidFill>
                        <a:latin typeface="Meiryo UI" pitchFamily="50" charset="-128"/>
                        <a:ea typeface="Meiryo UI" pitchFamily="50" charset="-128"/>
                        <a:cs typeface="Meiryo UI" pitchFamily="50" charset="-128"/>
                      </a:endParaRPr>
                    </a:p>
                  </a:txBody>
                  <a:tcPr marL="0" marR="0" marT="45718" marB="45718"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10000"/>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危機管理室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smtClean="0">
                          <a:effectLst/>
                          <a:latin typeface="Meiryo UI"/>
                        </a:rPr>
                        <a:t>20</a:t>
                      </a:r>
                      <a:endParaRPr lang="en-US" altLang="ja-JP" sz="1200" b="0" i="0" u="none" strike="noStrike" dirty="0">
                        <a:effectLst/>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24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23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89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panose="020B0604030504040204" pitchFamily="50" charset="-128"/>
                          <a:ea typeface="Meiryo UI" panose="020B0604030504040204" pitchFamily="50" charset="-128"/>
                        </a:rPr>
                        <a:t>44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38</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4</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政策企画部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39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45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44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41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169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145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14</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9</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総務部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53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62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56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231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198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20</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13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財務部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217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207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190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793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749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27</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17</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区民部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64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263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163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75</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16</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10</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産業文化部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50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57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237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panose="020B0604030504040204" pitchFamily="50" charset="-128"/>
                          <a:ea typeface="Meiryo UI" panose="020B0604030504040204" pitchFamily="50" charset="-128"/>
                        </a:rPr>
                        <a:t>203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20</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13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福祉部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139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164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151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624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380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189</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33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21</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健康部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114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143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164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133</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554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449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52</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32</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21</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こども部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154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674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404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124</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24</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a:rPr>
                        <a:t>122</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環境部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295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25</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16</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都市整備部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242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215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221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209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887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732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44</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68</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43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256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建設部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158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189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156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679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596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18</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40</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25</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会計室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37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32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教育委員会事務局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162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195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185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178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720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545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107</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a:effectLst/>
                          <a:latin typeface="Meiryo UI"/>
                        </a:rPr>
                        <a:t>42</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27</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3600">
                <a:tc>
                  <a:txBody>
                    <a:bodyPr/>
                    <a:lstStyle/>
                    <a:p>
                      <a:pPr algn="ctr"/>
                      <a:r>
                        <a:rPr kumimoji="1" lang="ja-JP" altLang="en-US" sz="1000" u="none" dirty="0">
                          <a:latin typeface="Meiryo UI" pitchFamily="50" charset="-128"/>
                          <a:ea typeface="Meiryo UI" pitchFamily="50" charset="-128"/>
                          <a:cs typeface="Meiryo UI" pitchFamily="50" charset="-128"/>
                        </a:rPr>
                        <a:t>その他の行政委員会事務局</a:t>
                      </a:r>
                      <a:endParaRPr kumimoji="1" lang="ja-JP" altLang="en-US" sz="10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100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67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27</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r>
                        <a:rPr lang="en-US" altLang="ja-JP" sz="1200" b="0" i="0" u="none" strike="noStrike" dirty="0">
                          <a:effectLst/>
                          <a:latin typeface="Meiryo UI"/>
                        </a:rPr>
                        <a:t>3</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2</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5617">
                <a:tc>
                  <a:txBody>
                    <a:bodyPr/>
                    <a:lstStyle/>
                    <a:p>
                      <a:pPr algn="ctr"/>
                      <a:r>
                        <a:rPr kumimoji="1" lang="ja-JP" altLang="en-US" sz="1200" u="none" dirty="0">
                          <a:latin typeface="Meiryo UI" pitchFamily="50" charset="-128"/>
                          <a:ea typeface="Meiryo UI" pitchFamily="50" charset="-128"/>
                          <a:cs typeface="Meiryo UI" pitchFamily="50" charset="-128"/>
                        </a:rPr>
                        <a:t>議会事務局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21</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25</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22</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94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36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200" b="0" i="0" u="none" strike="noStrike">
                          <a:effectLst/>
                          <a:latin typeface="Meiryo UI"/>
                        </a:rPr>
                        <a:t>　</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effectLst/>
                          <a:latin typeface="Meiryo UI"/>
                        </a:rPr>
                        <a:t>58</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25617">
                <a:tc>
                  <a:txBody>
                    <a:bodyPr/>
                    <a:lstStyle/>
                    <a:p>
                      <a:pPr algn="ctr"/>
                      <a:r>
                        <a:rPr kumimoji="1" lang="ja-JP" altLang="en-US" sz="1200" u="none" dirty="0" smtClean="0">
                          <a:solidFill>
                            <a:schemeClr val="dk1"/>
                          </a:solidFill>
                          <a:latin typeface="Meiryo UI" pitchFamily="50" charset="-128"/>
                          <a:ea typeface="Meiryo UI" pitchFamily="50" charset="-128"/>
                          <a:cs typeface="Meiryo UI" pitchFamily="50" charset="-128"/>
                        </a:rPr>
                        <a:t>地域自治区事務所</a:t>
                      </a:r>
                      <a:endParaRPr kumimoji="1" lang="en-US" altLang="ja-JP" sz="1200" u="none"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684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788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1,116</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a:effectLst/>
                          <a:latin typeface="Meiryo UI"/>
                        </a:rPr>
                        <a:t>810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dirty="0">
                          <a:effectLst/>
                          <a:latin typeface="Meiryo UI"/>
                        </a:rPr>
                        <a:t>3,398</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a:effectLst/>
                          <a:latin typeface="Meiryo UI" panose="020B0604030504040204" pitchFamily="50" charset="-128"/>
                          <a:ea typeface="Meiryo UI" panose="020B0604030504040204" pitchFamily="50" charset="-128"/>
                        </a:rPr>
                        <a:t>4,447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ja-JP" altLang="en-US" sz="1200" dirty="0"/>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ja-JP" altLang="en-US" sz="1200"/>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ja-JP" altLang="en-US" sz="1200" dirty="0"/>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10569">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計</a:t>
                      </a:r>
                      <a:endParaRPr kumimoji="1" lang="en-US" altLang="ja-JP"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dirty="0">
                          <a:solidFill>
                            <a:schemeClr val="bg1"/>
                          </a:solidFill>
                          <a:effectLst/>
                          <a:latin typeface="Meiryo UI"/>
                        </a:rPr>
                        <a:t>2,174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dirty="0">
                          <a:solidFill>
                            <a:schemeClr val="bg1"/>
                          </a:solidFill>
                          <a:effectLst/>
                          <a:latin typeface="Meiryo UI"/>
                        </a:rPr>
                        <a:t>2,487</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dirty="0">
                          <a:solidFill>
                            <a:schemeClr val="bg1"/>
                          </a:solidFill>
                          <a:effectLst/>
                          <a:latin typeface="Meiryo UI"/>
                        </a:rPr>
                        <a:t>2,819</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dirty="0">
                          <a:solidFill>
                            <a:schemeClr val="bg1"/>
                          </a:solidFill>
                          <a:effectLst/>
                          <a:latin typeface="Meiryo UI"/>
                        </a:rPr>
                        <a:t>2,364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dirty="0">
                          <a:solidFill>
                            <a:schemeClr val="bg1"/>
                          </a:solidFill>
                          <a:effectLst/>
                          <a:latin typeface="Meiryo UI"/>
                        </a:rPr>
                        <a:t>9,844</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0" i="0" u="none" strike="noStrike" dirty="0">
                          <a:solidFill>
                            <a:schemeClr val="bg1"/>
                          </a:solidFill>
                          <a:effectLst/>
                          <a:latin typeface="Meiryo UI" panose="020B0604030504040204" pitchFamily="50" charset="-128"/>
                          <a:ea typeface="Meiryo UI" panose="020B0604030504040204" pitchFamily="50" charset="-128"/>
                        </a:rPr>
                        <a:t>9,441</a:t>
                      </a:r>
                      <a:r>
                        <a:rPr lang="en-US" altLang="ja-JP" sz="1200" b="1" i="0" u="none" strike="noStrike" dirty="0">
                          <a:solidFill>
                            <a:srgbClr val="000000"/>
                          </a:solidFill>
                          <a:effectLst/>
                          <a:latin typeface="Meiryo UI" panose="020B0604030504040204" pitchFamily="50" charset="-128"/>
                          <a:ea typeface="Meiryo UI" panose="020B0604030504040204" pitchFamily="50" charset="-128"/>
                        </a:rPr>
                        <a:t>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latin typeface="Meiryo UI" panose="020B0604030504040204" pitchFamily="50" charset="-128"/>
                          <a:ea typeface="Meiryo UI" panose="020B0604030504040204" pitchFamily="50" charset="-128"/>
                        </a:rPr>
                        <a:t>678</a:t>
                      </a:r>
                    </a:p>
                  </a:txBody>
                  <a:tcPr marL="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371</a:t>
                      </a:r>
                    </a:p>
                  </a:txBody>
                  <a:tcPr marL="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403</a:t>
                      </a:r>
                    </a:p>
                  </a:txBody>
                  <a:tcPr marL="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10018"/>
                  </a:ext>
                </a:extLst>
              </a:tr>
            </a:tbl>
          </a:graphicData>
        </a:graphic>
      </p:graphicFrame>
      <p:grpSp>
        <p:nvGrpSpPr>
          <p:cNvPr id="16" name="グループ化 15">
            <a:extLst>
              <a:ext uri="{FF2B5EF4-FFF2-40B4-BE49-F238E27FC236}">
                <a16:creationId xmlns:a16="http://schemas.microsoft.com/office/drawing/2014/main" id="{D4B94006-BDD5-43EA-B971-A346670EE930}"/>
              </a:ext>
            </a:extLst>
          </p:cNvPr>
          <p:cNvGrpSpPr/>
          <p:nvPr/>
        </p:nvGrpSpPr>
        <p:grpSpPr>
          <a:xfrm>
            <a:off x="6022376" y="5623242"/>
            <a:ext cx="2867300" cy="545147"/>
            <a:chOff x="5855196" y="6191922"/>
            <a:chExt cx="2867300" cy="545147"/>
          </a:xfrm>
        </p:grpSpPr>
        <p:grpSp>
          <p:nvGrpSpPr>
            <p:cNvPr id="17" name="グループ化 16">
              <a:extLst>
                <a:ext uri="{FF2B5EF4-FFF2-40B4-BE49-F238E27FC236}">
                  <a16:creationId xmlns:a16="http://schemas.microsoft.com/office/drawing/2014/main" id="{18D3D52A-F732-45B9-80D9-1B314FECC6B9}"/>
                </a:ext>
              </a:extLst>
            </p:cNvPr>
            <p:cNvGrpSpPr/>
            <p:nvPr/>
          </p:nvGrpSpPr>
          <p:grpSpPr>
            <a:xfrm>
              <a:off x="5855196" y="6191922"/>
              <a:ext cx="2218213" cy="369398"/>
              <a:chOff x="5745088" y="5829814"/>
              <a:chExt cx="2218213" cy="369398"/>
            </a:xfrm>
          </p:grpSpPr>
          <p:sp>
            <p:nvSpPr>
              <p:cNvPr id="19" name="円/楕円 3">
                <a:extLst>
                  <a:ext uri="{FF2B5EF4-FFF2-40B4-BE49-F238E27FC236}">
                    <a16:creationId xmlns:a16="http://schemas.microsoft.com/office/drawing/2014/main" id="{C7D4F0FB-9370-41F5-B123-7BBD5C178A86}"/>
                  </a:ext>
                </a:extLst>
              </p:cNvPr>
              <p:cNvSpPr/>
              <p:nvPr/>
            </p:nvSpPr>
            <p:spPr>
              <a:xfrm>
                <a:off x="5745088" y="5947212"/>
                <a:ext cx="792088" cy="25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a:extLst>
                  <a:ext uri="{FF2B5EF4-FFF2-40B4-BE49-F238E27FC236}">
                    <a16:creationId xmlns:a16="http://schemas.microsoft.com/office/drawing/2014/main" id="{648959AE-9E42-4C1D-9F68-20EE59920AFA}"/>
                  </a:ext>
                </a:extLst>
              </p:cNvPr>
              <p:cNvGrpSpPr/>
              <p:nvPr/>
            </p:nvGrpSpPr>
            <p:grpSpPr>
              <a:xfrm>
                <a:off x="6523301" y="5829814"/>
                <a:ext cx="1440000" cy="224769"/>
                <a:chOff x="6523301" y="5829814"/>
                <a:chExt cx="1440000" cy="224769"/>
              </a:xfrm>
            </p:grpSpPr>
            <p:sp>
              <p:nvSpPr>
                <p:cNvPr id="21" name="フリーフォーム 5">
                  <a:extLst>
                    <a:ext uri="{FF2B5EF4-FFF2-40B4-BE49-F238E27FC236}">
                      <a16:creationId xmlns:a16="http://schemas.microsoft.com/office/drawing/2014/main" id="{03704C5E-D95B-4426-9E9E-120FC40E35C0}"/>
                    </a:ext>
                  </a:extLst>
                </p:cNvPr>
                <p:cNvSpPr/>
                <p:nvPr/>
              </p:nvSpPr>
              <p:spPr>
                <a:xfrm>
                  <a:off x="6523301" y="6045838"/>
                  <a:ext cx="1440000" cy="0"/>
                </a:xfrm>
                <a:custGeom>
                  <a:avLst/>
                  <a:gdLst>
                    <a:gd name="connsiteX0" fmla="*/ 0 w 1016000"/>
                    <a:gd name="connsiteY0" fmla="*/ 0 h 12700"/>
                    <a:gd name="connsiteX1" fmla="*/ 1016000 w 1016000"/>
                    <a:gd name="connsiteY1" fmla="*/ 12700 h 12700"/>
                  </a:gdLst>
                  <a:ahLst/>
                  <a:cxnLst>
                    <a:cxn ang="0">
                      <a:pos x="connsiteX0" y="connsiteY0"/>
                    </a:cxn>
                    <a:cxn ang="0">
                      <a:pos x="connsiteX1" y="connsiteY1"/>
                    </a:cxn>
                  </a:cxnLst>
                  <a:rect l="l" t="t" r="r" b="b"/>
                  <a:pathLst>
                    <a:path w="1016000" h="12700">
                      <a:moveTo>
                        <a:pt x="0" y="0"/>
                      </a:moveTo>
                      <a:lnTo>
                        <a:pt x="1016000" y="1270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矢印コネクタ 21">
                  <a:extLst>
                    <a:ext uri="{FF2B5EF4-FFF2-40B4-BE49-F238E27FC236}">
                      <a16:creationId xmlns:a16="http://schemas.microsoft.com/office/drawing/2014/main" id="{391E0C99-06D0-4AEC-A354-97AB45496A47}"/>
                    </a:ext>
                  </a:extLst>
                </p:cNvPr>
                <p:cNvCxnSpPr/>
                <p:nvPr/>
              </p:nvCxnSpPr>
              <p:spPr>
                <a:xfrm flipV="1">
                  <a:off x="7260446" y="5829814"/>
                  <a:ext cx="0" cy="21600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76FC4B3D-2C26-4289-B592-49C3B715658F}"/>
                    </a:ext>
                  </a:extLst>
                </p:cNvPr>
                <p:cNvCxnSpPr/>
                <p:nvPr/>
              </p:nvCxnSpPr>
              <p:spPr>
                <a:xfrm flipV="1">
                  <a:off x="7951954" y="5838583"/>
                  <a:ext cx="0" cy="21600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sp>
          <p:nvSpPr>
            <p:cNvPr id="18" name="正方形/長方形 17">
              <a:extLst>
                <a:ext uri="{FF2B5EF4-FFF2-40B4-BE49-F238E27FC236}">
                  <a16:creationId xmlns:a16="http://schemas.microsoft.com/office/drawing/2014/main" id="{4922D5A6-CF73-4587-8767-98340B5E0E44}"/>
                </a:ext>
              </a:extLst>
            </p:cNvPr>
            <p:cNvSpPr/>
            <p:nvPr/>
          </p:nvSpPr>
          <p:spPr>
            <a:xfrm>
              <a:off x="6946059" y="6357980"/>
              <a:ext cx="1776437" cy="37908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en-US" altLang="ja-JP" sz="1100" dirty="0" smtClean="0">
                  <a:solidFill>
                    <a:schemeClr val="tx1"/>
                  </a:solidFill>
                  <a:latin typeface="Meiryo UI" pitchFamily="50" charset="-128"/>
                  <a:ea typeface="Meiryo UI" pitchFamily="50" charset="-128"/>
                  <a:cs typeface="Meiryo UI" pitchFamily="50" charset="-128"/>
                </a:rPr>
                <a:t>1,049</a:t>
              </a:r>
              <a:r>
                <a:rPr lang="ja-JP" altLang="en-US" sz="1100" dirty="0" smtClean="0">
                  <a:solidFill>
                    <a:schemeClr val="tx1"/>
                  </a:solidFill>
                  <a:latin typeface="Meiryo UI" pitchFamily="50" charset="-128"/>
                  <a:ea typeface="Meiryo UI" pitchFamily="50" charset="-128"/>
                  <a:cs typeface="Meiryo UI" pitchFamily="50" charset="-128"/>
                </a:rPr>
                <a:t>人を部局</a:t>
              </a:r>
              <a:r>
                <a:rPr lang="ja-JP" altLang="en-US" sz="1100" dirty="0">
                  <a:solidFill>
                    <a:schemeClr val="tx1"/>
                  </a:solidFill>
                  <a:latin typeface="Meiryo UI" pitchFamily="50" charset="-128"/>
                  <a:ea typeface="Meiryo UI" pitchFamily="50" charset="-128"/>
                  <a:cs typeface="Meiryo UI" pitchFamily="50" charset="-128"/>
                </a:rPr>
                <a:t>別に配分</a:t>
              </a:r>
            </a:p>
          </p:txBody>
        </p:sp>
      </p:grpSp>
      <p:sp>
        <p:nvSpPr>
          <p:cNvPr id="24" name="正方形/長方形 23">
            <a:extLst>
              <a:ext uri="{FF2B5EF4-FFF2-40B4-BE49-F238E27FC236}">
                <a16:creationId xmlns:a16="http://schemas.microsoft.com/office/drawing/2014/main" id="{37900BCA-A313-49CF-86E3-A16B8972620F}"/>
              </a:ext>
            </a:extLst>
          </p:cNvPr>
          <p:cNvSpPr/>
          <p:nvPr/>
        </p:nvSpPr>
        <p:spPr>
          <a:xfrm>
            <a:off x="3456384" y="6273568"/>
            <a:ext cx="5328592" cy="50234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defRPr/>
            </a:pPr>
            <a:r>
              <a:rPr lang="ja-JP" altLang="en-US" sz="1200" dirty="0">
                <a:solidFill>
                  <a:schemeClr val="tx1"/>
                </a:solidFill>
                <a:latin typeface="Meiryo UI" pitchFamily="50" charset="-128"/>
                <a:ea typeface="Meiryo UI" pitchFamily="50" charset="-128"/>
                <a:cs typeface="Meiryo UI" pitchFamily="50" charset="-128"/>
              </a:rPr>
              <a:t>　　　現区役所ａ：事業内容を考慮し、移管先部局を特定して現員数で配分</a:t>
            </a:r>
            <a:endParaRPr lang="en-US" altLang="ja-JP" sz="1200" dirty="0">
              <a:solidFill>
                <a:schemeClr val="tx1"/>
              </a:solidFill>
              <a:latin typeface="Meiryo UI" pitchFamily="50" charset="-128"/>
              <a:ea typeface="Meiryo UI" pitchFamily="50" charset="-128"/>
              <a:cs typeface="Meiryo UI" pitchFamily="50" charset="-128"/>
            </a:endParaRPr>
          </a:p>
          <a:p>
            <a:pPr marL="266700" indent="-266700">
              <a:defRPr/>
            </a:pPr>
            <a:r>
              <a:rPr lang="ja-JP" altLang="en-US" sz="1200" dirty="0">
                <a:solidFill>
                  <a:schemeClr val="tx1"/>
                </a:solidFill>
                <a:latin typeface="Meiryo UI" pitchFamily="50" charset="-128"/>
                <a:ea typeface="Meiryo UI" pitchFamily="50" charset="-128"/>
                <a:cs typeface="Meiryo UI" pitchFamily="50" charset="-128"/>
              </a:rPr>
              <a:t>　　　現区役所ｂ：移管先部局を特定せず、組織別構成比により配分</a:t>
            </a:r>
          </a:p>
        </p:txBody>
      </p:sp>
      <p:sp>
        <p:nvSpPr>
          <p:cNvPr id="25" name="大かっこ 24">
            <a:extLst>
              <a:ext uri="{FF2B5EF4-FFF2-40B4-BE49-F238E27FC236}">
                <a16:creationId xmlns:a16="http://schemas.microsoft.com/office/drawing/2014/main" id="{4637E43D-73D9-4E4E-A168-649DF4F05EEE}"/>
              </a:ext>
            </a:extLst>
          </p:cNvPr>
          <p:cNvSpPr/>
          <p:nvPr/>
        </p:nvSpPr>
        <p:spPr>
          <a:xfrm>
            <a:off x="3600400" y="6362635"/>
            <a:ext cx="4991658" cy="360305"/>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31">
            <a:extLst>
              <a:ext uri="{FF2B5EF4-FFF2-40B4-BE49-F238E27FC236}">
                <a16:creationId xmlns:a16="http://schemas.microsoft.com/office/drawing/2014/main" id="{907D7EB1-78B6-410A-93E5-32DCDD8C18D5}"/>
              </a:ext>
            </a:extLst>
          </p:cNvPr>
          <p:cNvSpPr/>
          <p:nvPr/>
        </p:nvSpPr>
        <p:spPr>
          <a:xfrm>
            <a:off x="7920880" y="577165"/>
            <a:ext cx="1066467" cy="221541"/>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（単位：人）</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2B060A10-AC76-4B46-B4BC-52FFF1515253}"/>
              </a:ext>
            </a:extLst>
          </p:cNvPr>
          <p:cNvSpPr/>
          <p:nvPr/>
        </p:nvSpPr>
        <p:spPr>
          <a:xfrm>
            <a:off x="3024336" y="54749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endParaRPr kumimoji="1" lang="ja-JP" altLang="en-US" sz="1400" b="1" dirty="0">
              <a:latin typeface="Meiryo UI" pitchFamily="50" charset="-128"/>
              <a:ea typeface="Meiryo UI" pitchFamily="50" charset="-128"/>
              <a:cs typeface="Meiryo UI" pitchFamily="50" charset="-128"/>
            </a:endParaRPr>
          </a:p>
        </p:txBody>
      </p:sp>
      <p:sp>
        <p:nvSpPr>
          <p:cNvPr id="29" name="正方形/長方形 27"/>
          <p:cNvSpPr>
            <a:spLocks noChangeArrowheads="1"/>
          </p:cNvSpPr>
          <p:nvPr/>
        </p:nvSpPr>
        <p:spPr bwMode="auto">
          <a:xfrm>
            <a:off x="8736074" y="6620915"/>
            <a:ext cx="1151905"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8" name="正方形/長方形 27">
            <a:extLst>
              <a:ext uri="{FF2B5EF4-FFF2-40B4-BE49-F238E27FC236}">
                <a16:creationId xmlns:a16="http://schemas.microsoft.com/office/drawing/2014/main" id="{37900BCA-A313-49CF-86E3-A16B8972620F}"/>
              </a:ext>
            </a:extLst>
          </p:cNvPr>
          <p:cNvSpPr/>
          <p:nvPr/>
        </p:nvSpPr>
        <p:spPr>
          <a:xfrm>
            <a:off x="1121829" y="6291613"/>
            <a:ext cx="2728973" cy="50234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defRPr/>
            </a:pPr>
            <a:r>
              <a:rPr lang="ja-JP" altLang="en-US" sz="1200" dirty="0">
                <a:solidFill>
                  <a:schemeClr val="tx1"/>
                </a:solidFill>
                <a:latin typeface="Meiryo UI" pitchFamily="50" charset="-128"/>
                <a:ea typeface="Meiryo UI" pitchFamily="50" charset="-128"/>
                <a:cs typeface="Meiryo UI" pitchFamily="50" charset="-128"/>
              </a:rPr>
              <a:t>特別</a:t>
            </a:r>
            <a:r>
              <a:rPr lang="ja-JP" altLang="en-US" sz="1200" dirty="0" smtClean="0">
                <a:solidFill>
                  <a:schemeClr val="tx1"/>
                </a:solidFill>
                <a:latin typeface="Meiryo UI" pitchFamily="50" charset="-128"/>
                <a:ea typeface="Meiryo UI" pitchFamily="50" charset="-128"/>
                <a:cs typeface="Meiryo UI" pitchFamily="50" charset="-128"/>
              </a:rPr>
              <a:t>区では本庁の課で実施する事務</a:t>
            </a:r>
            <a:endParaRPr lang="ja-JP" altLang="en-US" sz="12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57816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3266184" y="4004437"/>
            <a:ext cx="1481468" cy="128751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sz="1400" dirty="0">
              <a:latin typeface="Meiryo UI" pitchFamily="50" charset="-128"/>
              <a:ea typeface="Meiryo UI" pitchFamily="50" charset="-128"/>
              <a:cs typeface="Meiryo UI"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41469917"/>
              </p:ext>
            </p:extLst>
          </p:nvPr>
        </p:nvGraphicFramePr>
        <p:xfrm>
          <a:off x="560512" y="1076472"/>
          <a:ext cx="5311977" cy="5664887"/>
        </p:xfrm>
        <a:graphic>
          <a:graphicData uri="http://schemas.openxmlformats.org/drawingml/2006/table">
            <a:tbl>
              <a:tblPr firstRow="1" lastRow="1" bandRow="1">
                <a:tableStyleId>{5C22544A-7EE6-4342-B048-85BDC9FD1C3A}</a:tableStyleId>
              </a:tblPr>
              <a:tblGrid>
                <a:gridCol w="1368000">
                  <a:extLst>
                    <a:ext uri="{9D8B030D-6E8A-4147-A177-3AD203B41FA5}">
                      <a16:colId xmlns:a16="http://schemas.microsoft.com/office/drawing/2014/main" val="20000"/>
                    </a:ext>
                  </a:extLst>
                </a:gridCol>
                <a:gridCol w="828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0003"/>
                    </a:ext>
                  </a:extLst>
                </a:gridCol>
                <a:gridCol w="720000">
                  <a:extLst>
                    <a:ext uri="{9D8B030D-6E8A-4147-A177-3AD203B41FA5}">
                      <a16:colId xmlns:a16="http://schemas.microsoft.com/office/drawing/2014/main" val="20004"/>
                    </a:ext>
                  </a:extLst>
                </a:gridCol>
                <a:gridCol w="955977">
                  <a:extLst>
                    <a:ext uri="{9D8B030D-6E8A-4147-A177-3AD203B41FA5}">
                      <a16:colId xmlns:a16="http://schemas.microsoft.com/office/drawing/2014/main" val="20005"/>
                    </a:ext>
                  </a:extLst>
                </a:gridCol>
              </a:tblGrid>
              <a:tr h="33683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anose="020B0604030504040204" pitchFamily="50" charset="-128"/>
                          <a:ea typeface="Meiryo UI" panose="020B0604030504040204" pitchFamily="50" charset="-128"/>
                        </a:rPr>
                        <a:t>現在の部局</a:t>
                      </a:r>
                      <a:endParaRPr kumimoji="1" lang="en-US" altLang="ja-JP" sz="1100" b="0" u="none"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anose="020B0604030504040204" pitchFamily="50" charset="-128"/>
                          <a:ea typeface="Meiryo UI" panose="020B0604030504040204" pitchFamily="50" charset="-128"/>
                        </a:rPr>
                        <a:t>（平成</a:t>
                      </a:r>
                      <a:r>
                        <a:rPr kumimoji="1" lang="en-US" altLang="ja-JP" sz="1100" b="0" u="none" dirty="0">
                          <a:solidFill>
                            <a:sysClr val="windowText" lastClr="000000"/>
                          </a:solidFill>
                          <a:latin typeface="Meiryo UI" panose="020B0604030504040204" pitchFamily="50" charset="-128"/>
                          <a:ea typeface="Meiryo UI" panose="020B0604030504040204" pitchFamily="50" charset="-128"/>
                        </a:rPr>
                        <a:t>28</a:t>
                      </a:r>
                      <a:r>
                        <a:rPr kumimoji="1" lang="ja-JP" altLang="en-US" sz="1100" b="0" u="none" dirty="0">
                          <a:solidFill>
                            <a:sysClr val="windowText" lastClr="000000"/>
                          </a:solidFill>
                          <a:latin typeface="Meiryo UI" panose="020B0604030504040204" pitchFamily="50" charset="-128"/>
                          <a:ea typeface="Meiryo UI" panose="020B0604030504040204" pitchFamily="50" charset="-128"/>
                        </a:rPr>
                        <a:t>年度）</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①</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職員数</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u="none" dirty="0">
                          <a:solidFill>
                            <a:sysClr val="windowText" lastClr="000000"/>
                          </a:solidFill>
                          <a:latin typeface="Meiryo UI" pitchFamily="50" charset="-128"/>
                          <a:ea typeface="Meiryo UI" pitchFamily="50" charset="-128"/>
                          <a:cs typeface="Meiryo UI" pitchFamily="50" charset="-128"/>
                        </a:rPr>
                        <a:t>②</a:t>
                      </a:r>
                      <a:r>
                        <a:rPr kumimoji="1" lang="ja-JP" altLang="en-US" sz="900" b="0" u="none" dirty="0">
                          <a:solidFill>
                            <a:sysClr val="windowText" lastClr="000000"/>
                          </a:solidFill>
                          <a:latin typeface="Meiryo UI" pitchFamily="50" charset="-128"/>
                          <a:ea typeface="Meiryo UI" pitchFamily="50" charset="-128"/>
                          <a:cs typeface="Meiryo UI" pitchFamily="50" charset="-128"/>
                        </a:rPr>
                        <a:t>経営形態</a:t>
                      </a:r>
                      <a:endParaRPr kumimoji="1" lang="en-US" altLang="ja-JP" sz="9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u="none" dirty="0">
                          <a:solidFill>
                            <a:sysClr val="windowText" lastClr="000000"/>
                          </a:solidFill>
                          <a:latin typeface="Meiryo UI" pitchFamily="50" charset="-128"/>
                          <a:ea typeface="Meiryo UI" pitchFamily="50" charset="-128"/>
                          <a:cs typeface="Meiryo UI" pitchFamily="50" charset="-128"/>
                        </a:rPr>
                        <a:t>見直し等</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③</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府へ移管</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④</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一組へ移管</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⑤</a:t>
                      </a:r>
                      <a:r>
                        <a:rPr kumimoji="1" lang="ja-JP" altLang="en-US" sz="800" b="0" u="none" dirty="0">
                          <a:solidFill>
                            <a:sysClr val="windowText" lastClr="000000"/>
                          </a:solidFill>
                          <a:latin typeface="Meiryo UI" pitchFamily="50" charset="-128"/>
                          <a:ea typeface="Meiryo UI" pitchFamily="50" charset="-128"/>
                          <a:cs typeface="Meiryo UI" pitchFamily="50" charset="-128"/>
                        </a:rPr>
                        <a:t>＝①</a:t>
                      </a:r>
                      <a:r>
                        <a:rPr kumimoji="1" lang="en-US" altLang="ja-JP" sz="800" b="0" u="none" dirty="0">
                          <a:solidFill>
                            <a:sysClr val="windowText" lastClr="000000"/>
                          </a:solidFill>
                          <a:latin typeface="Meiryo UI" pitchFamily="50" charset="-128"/>
                          <a:ea typeface="Meiryo UI" pitchFamily="50" charset="-128"/>
                          <a:cs typeface="Meiryo UI" pitchFamily="50" charset="-128"/>
                        </a:rPr>
                        <a:t>-</a:t>
                      </a:r>
                      <a:r>
                        <a:rPr kumimoji="1" lang="ja-JP" altLang="en-US" sz="800" b="0" u="none" dirty="0">
                          <a:solidFill>
                            <a:sysClr val="windowText" lastClr="000000"/>
                          </a:solidFill>
                          <a:latin typeface="Meiryo UI" pitchFamily="50" charset="-128"/>
                          <a:ea typeface="Meiryo UI" pitchFamily="50" charset="-128"/>
                          <a:cs typeface="Meiryo UI" pitchFamily="50" charset="-128"/>
                        </a:rPr>
                        <a:t>②</a:t>
                      </a:r>
                      <a:r>
                        <a:rPr kumimoji="1" lang="en-US" altLang="ja-JP" sz="800" b="0" u="none" dirty="0">
                          <a:solidFill>
                            <a:sysClr val="windowText" lastClr="000000"/>
                          </a:solidFill>
                          <a:latin typeface="Meiryo UI" pitchFamily="50" charset="-128"/>
                          <a:ea typeface="Meiryo UI" pitchFamily="50" charset="-128"/>
                          <a:cs typeface="Meiryo UI" pitchFamily="50" charset="-128"/>
                        </a:rPr>
                        <a:t>-</a:t>
                      </a:r>
                      <a:r>
                        <a:rPr kumimoji="1" lang="ja-JP" altLang="en-US" sz="800" b="0" u="none" dirty="0">
                          <a:solidFill>
                            <a:sysClr val="windowText" lastClr="000000"/>
                          </a:solidFill>
                          <a:latin typeface="Meiryo UI" pitchFamily="50" charset="-128"/>
                          <a:ea typeface="Meiryo UI" pitchFamily="50" charset="-128"/>
                          <a:cs typeface="Meiryo UI" pitchFamily="50" charset="-128"/>
                        </a:rPr>
                        <a:t>③</a:t>
                      </a:r>
                      <a:r>
                        <a:rPr kumimoji="1" lang="en-US" altLang="ja-JP" sz="800" b="0" u="none" dirty="0">
                          <a:solidFill>
                            <a:sysClr val="windowText" lastClr="000000"/>
                          </a:solidFill>
                          <a:latin typeface="Meiryo UI" pitchFamily="50" charset="-128"/>
                          <a:ea typeface="Meiryo UI" pitchFamily="50" charset="-128"/>
                          <a:cs typeface="Meiryo UI" pitchFamily="50" charset="-128"/>
                        </a:rPr>
                        <a:t>-</a:t>
                      </a:r>
                      <a:r>
                        <a:rPr kumimoji="1" lang="ja-JP" altLang="en-US" sz="800" b="0" u="none" dirty="0">
                          <a:solidFill>
                            <a:sysClr val="windowText" lastClr="000000"/>
                          </a:solidFill>
                          <a:latin typeface="Meiryo UI" pitchFamily="50" charset="-128"/>
                          <a:ea typeface="Meiryo UI" pitchFamily="50" charset="-128"/>
                          <a:cs typeface="Meiryo UI" pitchFamily="50" charset="-128"/>
                        </a:rPr>
                        <a:t>④</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特別区へ移管</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危機管理室</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lvl="0" indent="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副首都推進局</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57</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34</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23</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市政改革室</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34</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33</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政策企画室</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89</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0</a:t>
                      </a: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89</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83726">
                <a:tc>
                  <a:txBody>
                    <a:bodyPr/>
                    <a:lstStyle/>
                    <a:p>
                      <a:pPr marL="72000" algn="l"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ICT</a:t>
                      </a: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戦略室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人事室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130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112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総務局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83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81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財政局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1,034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622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契約管財局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157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127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市民局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172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164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経済戦略局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756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500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210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福祉局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651</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107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99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420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健康局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686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528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こども青少年局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1,640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1,122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環境局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2,280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1,933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294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都市計画局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216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186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都市整備局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567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565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83726">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建設局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2,824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1,173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295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1,354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港湾局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514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会計室</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38</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a:t>
                      </a: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32</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183726">
                <a:tc>
                  <a:txBody>
                    <a:bodyPr/>
                    <a:lstStyle/>
                    <a:p>
                      <a:pPr marL="72000" algn="l" fontAlgn="ctr"/>
                      <a:r>
                        <a:rPr lang="ja-JP" altLang="en-US" sz="1100" b="0" u="none" strike="noStrike" dirty="0">
                          <a:solidFill>
                            <a:sysClr val="windowText" lastClr="000000"/>
                          </a:solidFill>
                          <a:effectLst/>
                          <a:latin typeface="Meiryo UI" panose="020B0604030504040204" pitchFamily="50" charset="-128"/>
                          <a:ea typeface="Meiryo UI" panose="020B0604030504040204" pitchFamily="50" charset="-128"/>
                        </a:rPr>
                        <a:t>教育委員会事務局</a:t>
                      </a:r>
                      <a:endParaRPr lang="zh-TW"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602</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46</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556</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183726">
                <a:tc>
                  <a:txBody>
                    <a:bodyPr/>
                    <a:lstStyle/>
                    <a:p>
                      <a:pPr marL="72000" algn="l" fontAlgn="ctr"/>
                      <a:r>
                        <a:rPr lang="ja-JP" altLang="en-US" sz="1100" b="0" u="none" strike="noStrike" dirty="0">
                          <a:solidFill>
                            <a:sysClr val="windowText" lastClr="000000"/>
                          </a:solidFill>
                          <a:effectLst/>
                          <a:latin typeface="Meiryo UI" panose="020B0604030504040204" pitchFamily="50" charset="-128"/>
                          <a:ea typeface="Meiryo UI" panose="020B0604030504040204" pitchFamily="50" charset="-128"/>
                        </a:rPr>
                        <a:t>行政委員会事務局</a:t>
                      </a:r>
                      <a:endParaRPr lang="zh-TW" altLang="en-US" sz="11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67</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67</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
                  </a:ext>
                </a:extLst>
              </a:tr>
              <a:tr h="183726">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市会事務局</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3"/>
                  </a:ext>
                </a:extLst>
              </a:tr>
              <a:tr h="551179">
                <a:tc>
                  <a:txBody>
                    <a:bodyPr/>
                    <a:lstStyle/>
                    <a:p>
                      <a:pPr marL="72000" algn="l"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各区役所</a:t>
                      </a:r>
                      <a:endParaRPr lang="en-US" altLang="ja-JP" sz="1200" b="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4,836</a:t>
                      </a: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4,836</a:t>
                      </a: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4"/>
                  </a:ext>
                </a:extLst>
              </a:tr>
              <a:tr h="183726">
                <a:tc>
                  <a:txBody>
                    <a:bodyPr/>
                    <a:lstStyle/>
                    <a:p>
                      <a:pPr marL="72000" algn="l" fontAlgn="ctr"/>
                      <a:r>
                        <a:rPr lang="ja-JP" altLang="en-US" sz="1200" b="0" i="0" u="none" strike="noStrike" spc="-150" dirty="0">
                          <a:solidFill>
                            <a:sysClr val="windowText" lastClr="000000"/>
                          </a:solidFill>
                          <a:effectLst/>
                          <a:latin typeface="Meiryo UI" panose="020B0604030504040204" pitchFamily="50" charset="-128"/>
                          <a:ea typeface="Meiryo UI" panose="020B0604030504040204" pitchFamily="50" charset="-128"/>
                        </a:rPr>
                        <a:t>交通・水道・学校園等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14,044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14,044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r h="183726">
                <a:tc gridSpan="6">
                  <a:txBody>
                    <a:bodyPr/>
                    <a:lstStyle/>
                    <a:p>
                      <a:pPr marL="72000" algn="ct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1200" b="0" i="0" u="none" strike="noStrike" baseline="0" dirty="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技 能 労 務 職 は 上</a:t>
                      </a:r>
                      <a:r>
                        <a:rPr lang="ja-JP" altLang="en-US" sz="1200" b="0" i="0" u="none" strike="noStrike" baseline="0" dirty="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記 に 含 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72000" algn="ct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26"/>
                  </a:ext>
                </a:extLst>
              </a:tr>
              <a:tr h="183726">
                <a:tc>
                  <a:txBody>
                    <a:bodyPr/>
                    <a:lstStyle/>
                    <a:p>
                      <a:pPr marL="72000" algn="ctr" fontAlgn="ctr"/>
                      <a:r>
                        <a:rPr lang="ja-JP" altLang="en-US" sz="1200" b="0" u="none" strike="noStrike" dirty="0">
                          <a:solidFill>
                            <a:sysClr val="windowText" lastClr="000000"/>
                          </a:solidFill>
                          <a:effectLst/>
                          <a:latin typeface="Meiryo UI" panose="020B0604030504040204" pitchFamily="50" charset="-128"/>
                          <a:ea typeface="Meiryo UI" panose="020B0604030504040204" pitchFamily="50" charset="-128"/>
                        </a:rPr>
                        <a:t>計</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31,605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18,484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1,953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326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10,842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27"/>
                  </a:ext>
                </a:extLst>
              </a:tr>
            </a:tbl>
          </a:graphicData>
        </a:graphic>
      </p:graphicFrame>
      <p:sp>
        <p:nvSpPr>
          <p:cNvPr id="38" name="正方形/長方形 37"/>
          <p:cNvSpPr/>
          <p:nvPr/>
        </p:nvSpPr>
        <p:spPr>
          <a:xfrm>
            <a:off x="560512" y="644424"/>
            <a:ext cx="5472607" cy="43204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Meiryo UI" pitchFamily="50" charset="-128"/>
                <a:ea typeface="Meiryo UI" pitchFamily="50" charset="-128"/>
                <a:cs typeface="Meiryo UI" pitchFamily="50" charset="-128"/>
              </a:rPr>
              <a:t>①平成</a:t>
            </a:r>
            <a:r>
              <a:rPr lang="en-US" altLang="ja-JP" sz="1100" dirty="0">
                <a:latin typeface="Meiryo UI" pitchFamily="50" charset="-128"/>
                <a:ea typeface="Meiryo UI" pitchFamily="50" charset="-128"/>
                <a:cs typeface="Meiryo UI" pitchFamily="50" charset="-128"/>
              </a:rPr>
              <a:t>28</a:t>
            </a:r>
            <a:r>
              <a:rPr lang="ja-JP" altLang="en-US" sz="1100" dirty="0">
                <a:latin typeface="Meiryo UI" pitchFamily="50" charset="-128"/>
                <a:ea typeface="Meiryo UI" pitchFamily="50" charset="-128"/>
                <a:cs typeface="Meiryo UI" pitchFamily="50" charset="-128"/>
              </a:rPr>
              <a:t>年度職員数から、②経営形態の見直し部門等、③大阪府への移管、④一部事務</a:t>
            </a:r>
            <a:endParaRPr lang="en-US" altLang="ja-JP" sz="1100" dirty="0">
              <a:latin typeface="Meiryo UI" pitchFamily="50" charset="-128"/>
              <a:ea typeface="Meiryo UI" pitchFamily="50" charset="-128"/>
              <a:cs typeface="Meiryo UI" pitchFamily="50" charset="-128"/>
            </a:endParaRPr>
          </a:p>
          <a:p>
            <a:r>
              <a:rPr lang="ja-JP" altLang="en-US" sz="1100" dirty="0">
                <a:latin typeface="Meiryo UI" pitchFamily="50" charset="-128"/>
                <a:ea typeface="Meiryo UI" pitchFamily="50" charset="-128"/>
                <a:cs typeface="Meiryo UI" pitchFamily="50" charset="-128"/>
              </a:rPr>
              <a:t>組合への移管の各職員数を除き、⑤特別区への移管事務に従事している現員数を算出</a:t>
            </a:r>
            <a:endParaRPr lang="en-US" altLang="ja-JP" sz="1100" dirty="0">
              <a:latin typeface="Meiryo UI" pitchFamily="50" charset="-128"/>
              <a:ea typeface="Meiryo UI" pitchFamily="50" charset="-128"/>
              <a:cs typeface="Meiryo UI" pitchFamily="50" charset="-128"/>
            </a:endParaRPr>
          </a:p>
        </p:txBody>
      </p:sp>
      <p:sp>
        <p:nvSpPr>
          <p:cNvPr id="26" name="正方形/長方形 31"/>
          <p:cNvSpPr/>
          <p:nvPr/>
        </p:nvSpPr>
        <p:spPr>
          <a:xfrm>
            <a:off x="8779023" y="510507"/>
            <a:ext cx="1066467" cy="185117"/>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r>
              <a:rPr lang="ja-JP" altLang="en-US" sz="1000" dirty="0">
                <a:solidFill>
                  <a:schemeClr val="tx1"/>
                </a:solidFill>
                <a:latin typeface="Meiryo UI" panose="020B0604030504040204" pitchFamily="50" charset="-128"/>
                <a:ea typeface="Meiryo UI" panose="020B0604030504040204" pitchFamily="50" charset="-128"/>
              </a:rPr>
              <a:t>（単位：人）</a:t>
            </a:r>
            <a:endParaRPr lang="en-US" altLang="ja-JP" sz="1000" dirty="0">
              <a:solidFill>
                <a:schemeClr val="tx1"/>
              </a:solidFill>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900529032"/>
              </p:ext>
            </p:extLst>
          </p:nvPr>
        </p:nvGraphicFramePr>
        <p:xfrm>
          <a:off x="6564659" y="1076472"/>
          <a:ext cx="2780829" cy="5664896"/>
        </p:xfrm>
        <a:graphic>
          <a:graphicData uri="http://schemas.openxmlformats.org/drawingml/2006/table">
            <a:tbl>
              <a:tblPr firstRow="1" lastRow="1" bandRow="1">
                <a:tableStyleId>{5C22544A-7EE6-4342-B048-85BDC9FD1C3A}</a:tableStyleId>
              </a:tblPr>
              <a:tblGrid>
                <a:gridCol w="255633">
                  <a:extLst>
                    <a:ext uri="{9D8B030D-6E8A-4147-A177-3AD203B41FA5}">
                      <a16:colId xmlns:a16="http://schemas.microsoft.com/office/drawing/2014/main" val="20000"/>
                    </a:ext>
                  </a:extLst>
                </a:gridCol>
                <a:gridCol w="437196">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828000">
                  <a:extLst>
                    <a:ext uri="{9D8B030D-6E8A-4147-A177-3AD203B41FA5}">
                      <a16:colId xmlns:a16="http://schemas.microsoft.com/office/drawing/2014/main" val="20003"/>
                    </a:ext>
                  </a:extLst>
                </a:gridCol>
              </a:tblGrid>
              <a:tr h="216024">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u="none" dirty="0">
                          <a:solidFill>
                            <a:sysClr val="windowText" lastClr="000000"/>
                          </a:solidFill>
                          <a:latin typeface="Meiryo UI" pitchFamily="50" charset="-128"/>
                          <a:ea typeface="Meiryo UI" pitchFamily="50" charset="-128"/>
                          <a:cs typeface="Meiryo UI" pitchFamily="50" charset="-128"/>
                        </a:rPr>
                        <a:t>特別区</a:t>
                      </a:r>
                      <a:r>
                        <a:rPr kumimoji="1" lang="ja-JP" altLang="en-US" sz="1200" b="0" u="none" dirty="0" smtClean="0">
                          <a:solidFill>
                            <a:sysClr val="windowText" lastClr="000000"/>
                          </a:solidFill>
                          <a:latin typeface="Meiryo UI" pitchFamily="50" charset="-128"/>
                          <a:ea typeface="Meiryo UI" pitchFamily="50" charset="-128"/>
                          <a:cs typeface="Meiryo UI" pitchFamily="50" charset="-128"/>
                        </a:rPr>
                        <a:t>の部局・部門</a:t>
                      </a:r>
                      <a:endParaRPr kumimoji="1" lang="en-US" altLang="ja-JP" sz="12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⑥</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u="none" dirty="0">
                          <a:solidFill>
                            <a:sysClr val="windowText" lastClr="000000"/>
                          </a:solidFill>
                          <a:latin typeface="Meiryo UI" pitchFamily="50" charset="-128"/>
                          <a:ea typeface="Meiryo UI" pitchFamily="50" charset="-128"/>
                          <a:cs typeface="Meiryo UI" pitchFamily="50" charset="-128"/>
                        </a:rPr>
                        <a:t>現員数</a:t>
                      </a:r>
                      <a:endParaRPr kumimoji="1" lang="en-US" altLang="ja-JP" sz="1100" b="0" u="none" dirty="0">
                        <a:solidFill>
                          <a:sysClr val="windowText" lastClr="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184511">
                <a:tc rowSpan="20">
                  <a:txBody>
                    <a:bodyPr/>
                    <a:lstStyle/>
                    <a:p>
                      <a:pPr marL="72000" algn="ctr"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非</a:t>
                      </a:r>
                      <a:r>
                        <a:rPr lang="ja-JP" altLang="en-US" sz="1200" b="0" i="0" u="none" strike="noStrike" baseline="0" dirty="0">
                          <a:solidFill>
                            <a:sysClr val="windowText" lastClr="000000"/>
                          </a:solidFill>
                          <a:effectLst/>
                          <a:latin typeface="Meiryo UI" panose="020B0604030504040204" pitchFamily="50" charset="-128"/>
                          <a:ea typeface="Meiryo UI" panose="020B0604030504040204" pitchFamily="50" charset="-128"/>
                        </a:rPr>
                        <a:t>  </a:t>
                      </a: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技  能  労  務  職</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危機管理室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48462">
                <a:tc vMerge="1">
                  <a:txBody>
                    <a:bodyPr/>
                    <a:lstStyle/>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政策企画部</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145</a:t>
                      </a: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48462">
                <a:tc vMerge="1">
                  <a:txBody>
                    <a:bodyPr/>
                    <a:lstStyle/>
                    <a:p>
                      <a:endParaRPr kumimoji="1" lang="ja-JP" altLang="en-US"/>
                    </a:p>
                  </a:txBody>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総務部</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198</a:t>
                      </a: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84511">
                <a:tc vMerge="1">
                  <a:txBody>
                    <a:bodyPr/>
                    <a:lstStyle/>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財務部</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749</a:t>
                      </a:r>
                    </a:p>
                    <a:p>
                      <a:pPr marL="72000" algn="r"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区民部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163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産業文化部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203</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福祉部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380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健康部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こども部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404</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環境部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250</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都市整備部</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732</a:t>
                      </a: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建設部</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596</a:t>
                      </a:r>
                    </a:p>
                    <a:p>
                      <a:pPr marL="72000" algn="r"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会計室</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32</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教育委員会事務局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545</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100" b="0" i="0" u="none" strike="noStrike" dirty="0">
                          <a:solidFill>
                            <a:sysClr val="windowText" lastClr="000000"/>
                          </a:solidFill>
                          <a:effectLst/>
                          <a:latin typeface="Meiryo UI" panose="020B0604030504040204" pitchFamily="50" charset="-128"/>
                          <a:ea typeface="Meiryo UI" panose="020B0604030504040204" pitchFamily="50" charset="-128"/>
                        </a:rPr>
                        <a:t>その他の行政委員会事務局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67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議会事務局</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36</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現区</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役所</a:t>
                      </a: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本庁へ移管</a:t>
                      </a: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1,049</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17"/>
                  </a:ext>
                </a:extLst>
              </a:tr>
              <a:tr h="80564">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72000" algn="l" fontAlgn="ctr"/>
                      <a:r>
                        <a:rPr lang="ja-JP" altLang="en-US" sz="1100" b="0" i="0" u="none" strike="noStrike" dirty="0">
                          <a:solidFill>
                            <a:sysClr val="windowText" lastClr="000000"/>
                          </a:solidFill>
                          <a:effectLst/>
                          <a:latin typeface="Meiryo UI" panose="020B0604030504040204" pitchFamily="50" charset="-128"/>
                          <a:ea typeface="Meiryo UI" panose="020B0604030504040204" pitchFamily="50" charset="-128"/>
                        </a:rPr>
                        <a:t>地域自治区事務所</a:t>
                      </a: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no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3,398</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18"/>
                  </a:ext>
                </a:extLst>
              </a:tr>
              <a:tr h="184511">
                <a:tc vMerge="1">
                  <a:txBody>
                    <a:bodyPr/>
                    <a:lstStyle/>
                    <a:p>
                      <a:pPr marL="72000" algn="l" fontAlgn="ct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小計</a:t>
                      </a:r>
                    </a:p>
                  </a:txBody>
                  <a:tcPr marL="0" marR="0" marT="0" marB="0" anchor="ctr">
                    <a:lnL w="9525"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4,447</a:t>
                      </a:r>
                      <a:endPar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19"/>
                  </a:ext>
                </a:extLst>
              </a:tr>
              <a:tr h="184511">
                <a:tc vMerge="1">
                  <a:txBody>
                    <a:bodyPr/>
                    <a:lstStyle/>
                    <a:p>
                      <a:pPr marL="72000" algn="l" fontAlgn="ct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中計</a:t>
                      </a:r>
                      <a:endPar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marL="72000" algn="r" fontAlgn="ctr"/>
                      <a:r>
                        <a:rPr lang="en-US" altLang="ja-JP" sz="1200" b="0" i="0" u="none" strike="noStrike" dirty="0">
                          <a:solidFill>
                            <a:sysClr val="windowText" lastClr="000000"/>
                          </a:solidFill>
                          <a:effectLst/>
                          <a:latin typeface="Meiryo UI" panose="020B0604030504040204" pitchFamily="50" charset="-128"/>
                          <a:ea typeface="Meiryo UI" panose="020B0604030504040204" pitchFamily="50" charset="-128"/>
                        </a:rPr>
                        <a:t>9,441</a:t>
                      </a: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20"/>
                  </a:ext>
                </a:extLst>
              </a:tr>
              <a:tr h="184511">
                <a:tc gridSpan="3">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技能労務職</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1,411</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184511">
                <a:tc gridSpan="3">
                  <a:txBody>
                    <a:bodyPr/>
                    <a:lstStyle/>
                    <a:p>
                      <a:pPr marL="72000" algn="l" fontAlgn="ctr"/>
                      <a:r>
                        <a:rPr lang="ja-JP" altLang="en-US" sz="1200" b="0" i="0" u="none" strike="noStrike" dirty="0">
                          <a:solidFill>
                            <a:sysClr val="windowText" lastClr="000000"/>
                          </a:solidFill>
                          <a:effectLst/>
                          <a:latin typeface="Meiryo UI" panose="020B0604030504040204" pitchFamily="50" charset="-128"/>
                          <a:ea typeface="Meiryo UI" panose="020B0604030504040204" pitchFamily="50" charset="-128"/>
                        </a:rPr>
                        <a:t>総計</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72000" algn="r" fontAlgn="ctr"/>
                      <a:r>
                        <a:rPr lang="en-US" altLang="zh-TW" sz="1200" b="0" i="0" u="none" strike="noStrike" dirty="0">
                          <a:solidFill>
                            <a:sysClr val="windowText" lastClr="000000"/>
                          </a:solidFill>
                          <a:effectLst/>
                          <a:latin typeface="Meiryo UI" panose="020B0604030504040204" pitchFamily="50" charset="-128"/>
                          <a:ea typeface="Meiryo UI" panose="020B0604030504040204" pitchFamily="50" charset="-128"/>
                        </a:rPr>
                        <a:t>10,852</a:t>
                      </a:r>
                      <a:endParaRPr lang="zh-TW" altLang="en-US" sz="12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22"/>
                  </a:ext>
                </a:extLst>
              </a:tr>
            </a:tbl>
          </a:graphicData>
        </a:graphic>
      </p:graphicFrame>
      <p:sp>
        <p:nvSpPr>
          <p:cNvPr id="6" name="テキスト ボックス 5"/>
          <p:cNvSpPr txBox="1"/>
          <p:nvPr/>
        </p:nvSpPr>
        <p:spPr>
          <a:xfrm>
            <a:off x="5927204" y="2243174"/>
            <a:ext cx="492443" cy="674095"/>
          </a:xfrm>
          <a:prstGeom prst="rect">
            <a:avLst/>
          </a:prstGeom>
          <a:noFill/>
        </p:spPr>
        <p:txBody>
          <a:bodyPr vert="eaVert" wrap="square" rtlCol="0">
            <a:spAutoFit/>
          </a:bodyPr>
          <a:lstStyle/>
          <a:p>
            <a:r>
              <a:rPr kumimoji="1" lang="ja-JP" altLang="en-US" sz="2000" dirty="0">
                <a:latin typeface="Meiryo UI" panose="020B0604030504040204" pitchFamily="50" charset="-128"/>
                <a:ea typeface="Meiryo UI" panose="020B0604030504040204" pitchFamily="50" charset="-128"/>
              </a:rPr>
              <a:t>組替</a:t>
            </a:r>
          </a:p>
        </p:txBody>
      </p:sp>
      <p:sp>
        <p:nvSpPr>
          <p:cNvPr id="18" name="テキスト ボックス 17"/>
          <p:cNvSpPr txBox="1"/>
          <p:nvPr/>
        </p:nvSpPr>
        <p:spPr>
          <a:xfrm>
            <a:off x="5900398" y="4107856"/>
            <a:ext cx="564770" cy="2509188"/>
          </a:xfrm>
          <a:prstGeom prst="rect">
            <a:avLst/>
          </a:prstGeom>
          <a:noFill/>
        </p:spPr>
        <p:txBody>
          <a:bodyPr vert="eaVert" wrap="square" rtlCol="0">
            <a:spAutoFit/>
          </a:bodyPr>
          <a:lstStyle/>
          <a:p>
            <a:r>
              <a:rPr kumimoji="1" lang="ja-JP" altLang="en-US" sz="1200" dirty="0">
                <a:latin typeface="Meiryo UI" panose="020B0604030504040204" pitchFamily="50" charset="-128"/>
                <a:ea typeface="Meiryo UI" panose="020B0604030504040204" pitchFamily="50" charset="-128"/>
              </a:rPr>
              <a:t>技能労務職を区分</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大阪府からの移管（</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人）を加算</a:t>
            </a:r>
            <a:endParaRPr kumimoji="1" lang="ja-JP" altLang="en-US" sz="1200" dirty="0">
              <a:latin typeface="Meiryo UI" panose="020B0604030504040204" pitchFamily="50" charset="-128"/>
              <a:ea typeface="Meiryo UI" panose="020B0604030504040204" pitchFamily="50" charset="-128"/>
            </a:endParaRPr>
          </a:p>
        </p:txBody>
      </p:sp>
      <p:sp>
        <p:nvSpPr>
          <p:cNvPr id="7" name="フローチャート: 抜出し 6"/>
          <p:cNvSpPr/>
          <p:nvPr/>
        </p:nvSpPr>
        <p:spPr>
          <a:xfrm rot="5400000">
            <a:off x="5745289" y="3380929"/>
            <a:ext cx="888459" cy="263267"/>
          </a:xfrm>
          <a:prstGeom prst="flowChartExtract">
            <a:avLst/>
          </a:prstGeom>
          <a:solidFill>
            <a:schemeClr val="bg1">
              <a:lumMod val="50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正方形/長方形 19"/>
          <p:cNvSpPr/>
          <p:nvPr/>
        </p:nvSpPr>
        <p:spPr>
          <a:xfrm>
            <a:off x="6393160" y="644424"/>
            <a:ext cx="3066862" cy="43204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a:latin typeface="Meiryo UI" pitchFamily="50" charset="-128"/>
                <a:ea typeface="Meiryo UI" pitchFamily="50" charset="-128"/>
                <a:cs typeface="Meiryo UI" pitchFamily="50" charset="-128"/>
              </a:rPr>
              <a:t>⑤特別区への移管事務に従事している現員数を</a:t>
            </a:r>
            <a:endParaRPr kumimoji="1" lang="en-US" altLang="ja-JP" sz="1100" dirty="0">
              <a:latin typeface="Meiryo UI" pitchFamily="50" charset="-128"/>
              <a:ea typeface="Meiryo UI" pitchFamily="50" charset="-128"/>
              <a:cs typeface="Meiryo UI" pitchFamily="50" charset="-128"/>
            </a:endParaRPr>
          </a:p>
          <a:p>
            <a:r>
              <a:rPr kumimoji="1" lang="ja-JP" altLang="en-US" sz="1100" dirty="0">
                <a:latin typeface="Meiryo UI" pitchFamily="50" charset="-128"/>
                <a:ea typeface="Meiryo UI" pitchFamily="50" charset="-128"/>
                <a:cs typeface="Meiryo UI" pitchFamily="50" charset="-128"/>
              </a:rPr>
              <a:t>特別区</a:t>
            </a:r>
            <a:r>
              <a:rPr kumimoji="1" lang="ja-JP" altLang="en-US" sz="1100" dirty="0" smtClean="0">
                <a:latin typeface="Meiryo UI" pitchFamily="50" charset="-128"/>
                <a:ea typeface="Meiryo UI" pitchFamily="50" charset="-128"/>
                <a:cs typeface="Meiryo UI" pitchFamily="50" charset="-128"/>
              </a:rPr>
              <a:t>の</a:t>
            </a:r>
            <a:r>
              <a:rPr lang="ja-JP" altLang="en-US" sz="1100" dirty="0" smtClean="0">
                <a:latin typeface="Meiryo UI" pitchFamily="50" charset="-128"/>
                <a:ea typeface="Meiryo UI" pitchFamily="50" charset="-128"/>
                <a:cs typeface="Meiryo UI" pitchFamily="50" charset="-128"/>
              </a:rPr>
              <a:t>部局・部門</a:t>
            </a:r>
            <a:r>
              <a:rPr kumimoji="1" lang="ja-JP" altLang="en-US" sz="1100" dirty="0" smtClean="0">
                <a:latin typeface="Meiryo UI" pitchFamily="50" charset="-128"/>
                <a:ea typeface="Meiryo UI" pitchFamily="50" charset="-128"/>
                <a:cs typeface="Meiryo UI" pitchFamily="50" charset="-128"/>
              </a:rPr>
              <a:t>に</a:t>
            </a:r>
            <a:r>
              <a:rPr kumimoji="1" lang="ja-JP" altLang="en-US" sz="1100" dirty="0">
                <a:latin typeface="Meiryo UI" pitchFamily="50" charset="-128"/>
                <a:ea typeface="Meiryo UI" pitchFamily="50" charset="-128"/>
                <a:cs typeface="Meiryo UI" pitchFamily="50" charset="-128"/>
              </a:rPr>
              <a:t>組替　⇒⑥</a:t>
            </a:r>
          </a:p>
        </p:txBody>
      </p:sp>
      <p:sp>
        <p:nvSpPr>
          <p:cNvPr id="17" name="正方形/長方形 16"/>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２　特別</a:t>
            </a:r>
            <a:r>
              <a:rPr lang="ja-JP" altLang="en-US" sz="2000" b="1" dirty="0">
                <a:solidFill>
                  <a:srgbClr val="000000"/>
                </a:solidFill>
                <a:latin typeface="ＭＳ Ｐゴシック" charset="-128"/>
                <a:ea typeface="Meiryo UI"/>
                <a:cs typeface="Meiryo UI"/>
              </a:rPr>
              <a:t>区への移管事務に従事している現員数</a:t>
            </a:r>
          </a:p>
        </p:txBody>
      </p:sp>
      <p:sp>
        <p:nvSpPr>
          <p:cNvPr id="12" name="正方形/長方形 27"/>
          <p:cNvSpPr>
            <a:spLocks noChangeArrowheads="1"/>
          </p:cNvSpPr>
          <p:nvPr/>
        </p:nvSpPr>
        <p:spPr bwMode="auto">
          <a:xfrm>
            <a:off x="8779023" y="86031"/>
            <a:ext cx="1165030"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86500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a:t>
            </a:r>
            <a:r>
              <a:rPr lang="ja-JP" altLang="en-US" sz="2000" b="1" smtClean="0">
                <a:solidFill>
                  <a:srgbClr val="000000"/>
                </a:solidFill>
                <a:latin typeface="ＭＳ Ｐゴシック" charset="-128"/>
                <a:ea typeface="Meiryo UI"/>
                <a:cs typeface="Meiryo UI"/>
              </a:rPr>
              <a:t>特別</a:t>
            </a:r>
            <a:r>
              <a:rPr lang="ja-JP" altLang="en-US" sz="2000" b="1" smtClean="0">
                <a:solidFill>
                  <a:srgbClr val="000000"/>
                </a:solidFill>
                <a:latin typeface="ＭＳ Ｐゴシック" charset="-128"/>
                <a:ea typeface="Meiryo UI"/>
                <a:cs typeface="Meiryo UI"/>
              </a:rPr>
              <a:t>区間で再配分</a:t>
            </a:r>
            <a:r>
              <a:rPr lang="ja-JP" altLang="en-US" sz="2000" b="1" dirty="0" smtClean="0">
                <a:solidFill>
                  <a:srgbClr val="000000"/>
                </a:solidFill>
                <a:latin typeface="ＭＳ Ｐゴシック" charset="-128"/>
                <a:ea typeface="Meiryo UI"/>
                <a:cs typeface="Meiryo UI"/>
              </a:rPr>
              <a:t>を行う部署及び指標</a:t>
            </a:r>
            <a:endParaRPr lang="ja-JP" altLang="en-US" sz="1600" b="1" dirty="0">
              <a:solidFill>
                <a:srgbClr val="000000"/>
              </a:solidFill>
              <a:latin typeface="ＭＳ Ｐゴシック" charset="-128"/>
              <a:ea typeface="Meiryo UI"/>
              <a:cs typeface="Meiryo UI"/>
            </a:endParaRPr>
          </a:p>
        </p:txBody>
      </p:sp>
      <p:graphicFrame>
        <p:nvGraphicFramePr>
          <p:cNvPr id="13" name="表 12">
            <a:extLst>
              <a:ext uri="{FF2B5EF4-FFF2-40B4-BE49-F238E27FC236}">
                <a16:creationId xmlns:a16="http://schemas.microsoft.com/office/drawing/2014/main" id="{4F4A85FD-0990-4FE2-A645-5E0A4BC6B0F1}"/>
              </a:ext>
            </a:extLst>
          </p:cNvPr>
          <p:cNvGraphicFramePr>
            <a:graphicFrameLocks noGrp="1"/>
          </p:cNvGraphicFramePr>
          <p:nvPr>
            <p:extLst>
              <p:ext uri="{D42A27DB-BD31-4B8C-83A1-F6EECF244321}">
                <p14:modId xmlns:p14="http://schemas.microsoft.com/office/powerpoint/2010/main" val="3826193617"/>
              </p:ext>
            </p:extLst>
          </p:nvPr>
        </p:nvGraphicFramePr>
        <p:xfrm>
          <a:off x="1208584" y="468565"/>
          <a:ext cx="7776864" cy="6032553"/>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4248472">
                  <a:extLst>
                    <a:ext uri="{9D8B030D-6E8A-4147-A177-3AD203B41FA5}">
                      <a16:colId xmlns:a16="http://schemas.microsoft.com/office/drawing/2014/main" val="20003"/>
                    </a:ext>
                  </a:extLst>
                </a:gridCol>
              </a:tblGrid>
              <a:tr h="286428">
                <a:tc>
                  <a:txBody>
                    <a:bodyP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部局</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eiryo UI" pitchFamily="50" charset="-128"/>
                          <a:ea typeface="Meiryo UI" pitchFamily="50" charset="-128"/>
                          <a:cs typeface="Meiryo UI" pitchFamily="50" charset="-128"/>
                        </a:rPr>
                        <a:t>課・事業所</a:t>
                      </a:r>
                      <a:endParaRPr kumimoji="1" lang="ja-JP" altLang="en-US" sz="1200" b="1"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bg1"/>
                          </a:solidFill>
                          <a:latin typeface="Meiryo UI" pitchFamily="50" charset="-128"/>
                          <a:ea typeface="Meiryo UI" pitchFamily="50" charset="-128"/>
                          <a:cs typeface="Meiryo UI" pitchFamily="50" charset="-128"/>
                        </a:rPr>
                        <a:t>人口に加えて再配分で用いた指標</a:t>
                      </a: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92646">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産業文化部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産業振興課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小売業事業所数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2646">
                <a:tc rowSpan="3">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福祉部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生活支援課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現在の区役所で生活保護業務に従事する現員数　</a:t>
                      </a:r>
                      <a:r>
                        <a:rPr lang="en-US" altLang="ja-JP" sz="1200" b="0" i="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a:t>
                      </a:r>
                      <a:r>
                        <a:rPr lang="ja-JP" altLang="en-US" sz="1200" b="0" i="0" u="none" strike="noStrike" dirty="0" err="1" smtClean="0">
                          <a:solidFill>
                            <a:srgbClr val="000000"/>
                          </a:solidFill>
                          <a:latin typeface="Meiryo UI" panose="020B0604030504040204" pitchFamily="50" charset="-128"/>
                          <a:ea typeface="Meiryo UI" panose="020B0604030504040204" pitchFamily="50" charset="-128"/>
                        </a:rPr>
                        <a:t>障がい</a:t>
                      </a: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ja-JP" altLang="en-US" sz="1200" b="0" i="0" u="none" strike="noStrike" dirty="0" err="1" smtClean="0">
                          <a:effectLst/>
                          <a:latin typeface="Meiryo UI" panose="020B0604030504040204" pitchFamily="50" charset="-128"/>
                          <a:ea typeface="Meiryo UI" panose="020B0604030504040204" pitchFamily="50" charset="-128"/>
                        </a:rPr>
                        <a:t>身体障がい</a:t>
                      </a:r>
                      <a:r>
                        <a:rPr lang="ja-JP" altLang="en-US" sz="1200" b="0" i="0" u="none" strike="noStrike" dirty="0" smtClean="0">
                          <a:effectLst/>
                          <a:latin typeface="Meiryo UI" panose="020B0604030504040204" pitchFamily="50" charset="-128"/>
                          <a:ea typeface="Meiryo UI" panose="020B0604030504040204" pitchFamily="50" charset="-128"/>
                        </a:rPr>
                        <a:t>者手帳・療育手帳の交付合計数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高齢者施策課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2646">
                <a:tc rowSpan="2">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健康部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健康推進課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保健所</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65</a:t>
                      </a:r>
                      <a:r>
                        <a:rPr lang="ja-JP" altLang="en-US" sz="1200" b="0" i="0" u="none" strike="noStrike" dirty="0" smtClean="0">
                          <a:effectLst/>
                          <a:latin typeface="Meiryo UI" panose="020B0604030504040204" pitchFamily="50" charset="-128"/>
                          <a:ea typeface="Meiryo UI" panose="020B0604030504040204" pitchFamily="50" charset="-128"/>
                        </a:rPr>
                        <a:t>歳以上人口</a:t>
                      </a:r>
                      <a:endParaRPr lang="en-US" altLang="ja-JP" sz="1200" b="0" i="0" u="none" strike="noStrike" dirty="0" smtClean="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92646">
                <a:tc rowSpan="4">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こども部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子育て支援課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18</a:t>
                      </a:r>
                      <a:r>
                        <a:rPr lang="ja-JP" altLang="en-US" sz="1200" b="0" i="0" u="none" strike="noStrike" dirty="0" smtClean="0">
                          <a:effectLst/>
                          <a:latin typeface="Meiryo UI" panose="020B0604030504040204" pitchFamily="50" charset="-128"/>
                          <a:ea typeface="Meiryo UI" panose="020B0604030504040204" pitchFamily="50" charset="-128"/>
                        </a:rPr>
                        <a:t>歳未満人口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保育企画課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保育所在所児数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保育所運営課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smtClean="0">
                          <a:effectLst/>
                          <a:latin typeface="Meiryo UI" panose="020B0604030504040204" pitchFamily="50" charset="-128"/>
                          <a:ea typeface="Meiryo UI" panose="020B0604030504040204" pitchFamily="50" charset="-128"/>
                        </a:rPr>
                        <a:t>　市営保育所数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57265">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こども相談センター</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a:t>
                      </a:r>
                      <a:r>
                        <a:rPr lang="en-US" altLang="ja-JP" sz="1200" b="0" i="0" u="none" strike="noStrike" dirty="0" smtClean="0">
                          <a:effectLst/>
                          <a:latin typeface="Meiryo UI" panose="020B0604030504040204" pitchFamily="50" charset="-128"/>
                          <a:ea typeface="Meiryo UI" panose="020B0604030504040204" pitchFamily="50" charset="-128"/>
                        </a:rPr>
                        <a:t>18</a:t>
                      </a:r>
                      <a:r>
                        <a:rPr lang="ja-JP" altLang="en-US" sz="1200" b="0" i="0" u="none" strike="noStrike" dirty="0" smtClean="0">
                          <a:effectLst/>
                          <a:latin typeface="Meiryo UI" panose="020B0604030504040204" pitchFamily="50" charset="-128"/>
                          <a:ea typeface="Meiryo UI" panose="020B0604030504040204" pitchFamily="50" charset="-128"/>
                        </a:rPr>
                        <a:t>歳未満人口</a:t>
                      </a:r>
                      <a:endParaRPr lang="en-US" altLang="ja-JP" sz="1200" b="0" i="0" u="none" strike="noStrike" dirty="0" smtClean="0">
                        <a:effectLst/>
                        <a:latin typeface="Meiryo UI" panose="020B0604030504040204" pitchFamily="50" charset="-128"/>
                        <a:ea typeface="Meiryo UI" panose="020B0604030504040204" pitchFamily="50" charset="-128"/>
                      </a:endParaRPr>
                    </a:p>
                    <a:p>
                      <a:pPr algn="l" fontAlgn="ctr"/>
                      <a:r>
                        <a:rPr lang="ja-JP" altLang="en-US" sz="1100" b="0" i="0" u="none" strike="noStrike" dirty="0" smtClean="0">
                          <a:effectLst/>
                          <a:latin typeface="Meiryo UI" panose="020B0604030504040204" pitchFamily="50" charset="-128"/>
                          <a:ea typeface="Meiryo UI" panose="020B0604030504040204" pitchFamily="50" charset="-128"/>
                        </a:rPr>
                        <a:t>（改正児童福祉法基準及び一時保護所にかかる人員は除く）</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92646">
                <a:tc rowSpan="7">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都市整備部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住宅政策課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住宅総数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74258">
                <a:tc vMerge="1">
                  <a:txBody>
                    <a:bodyPr/>
                    <a:lstStyle/>
                    <a:p>
                      <a:endParaRPr kumimoji="1" lang="ja-JP" altLang="en-US"/>
                    </a:p>
                  </a:txBody>
                  <a:tcPr/>
                </a:tc>
                <a:tc>
                  <a:txBody>
                    <a:bodyPr/>
                    <a:lstStyle/>
                    <a:p>
                      <a:r>
                        <a:rPr lang="ja-JP" altLang="en-US" sz="1200" dirty="0" smtClean="0">
                          <a:latin typeface="Meiryo UI" panose="020B0604030504040204" pitchFamily="50" charset="-128"/>
                          <a:ea typeface="Meiryo UI" panose="020B0604030504040204" pitchFamily="50" charset="-128"/>
                        </a:rPr>
                        <a:t>　区画整理課</a:t>
                      </a:r>
                      <a:endParaRPr lang="ja-JP" altLang="en-US" sz="1200" dirty="0">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smtClean="0">
                          <a:latin typeface="Meiryo UI" panose="020B0604030504040204" pitchFamily="50" charset="-128"/>
                          <a:ea typeface="Meiryo UI" panose="020B0604030504040204" pitchFamily="50" charset="-128"/>
                        </a:rPr>
                        <a:t>　可住地面積</a:t>
                      </a:r>
                      <a:endParaRPr lang="ja-JP" altLang="en-US" sz="1200" dirty="0">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2590854"/>
                  </a:ext>
                </a:extLst>
              </a:tr>
              <a:tr h="168538">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土地区画整理事務所・</a:t>
                      </a: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生野南部事務所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現員数を所在する特別区に配分</a:t>
                      </a:r>
                      <a:r>
                        <a:rPr lang="ja-JP" altLang="en-US" sz="1100" b="0" i="0" u="none" strike="noStrike" dirty="0" smtClean="0">
                          <a:effectLst/>
                          <a:latin typeface="Meiryo UI" panose="020B0604030504040204" pitchFamily="50" charset="-128"/>
                          <a:ea typeface="Meiryo UI" panose="020B0604030504040204" pitchFamily="50" charset="-128"/>
                        </a:rPr>
                        <a:t>（人口を加味しない）</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9264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計画開発課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可住地面積</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建築指導課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建築確認申請受理件数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3361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住宅建設課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住宅管理課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92646">
                <a:tc rowSpan="5">
                  <a:txBody>
                    <a:bodyPr/>
                    <a:lstStyle/>
                    <a:p>
                      <a:pPr algn="l" fontAlgn="ct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建設部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道路河川課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道路・橋りょう面積</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工営所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公園緑化課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latin typeface="Meiryo UI" panose="020B0604030504040204" pitchFamily="50" charset="-128"/>
                          <a:ea typeface="Meiryo UI" panose="020B0604030504040204" pitchFamily="50" charset="-128"/>
                        </a:rPr>
                        <a:t>　都市公園面積</a:t>
                      </a:r>
                      <a:r>
                        <a:rPr lang="ja-JP" altLang="en-US" sz="1100" b="0" i="0" u="none" strike="noStrike" dirty="0" smtClean="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公園事務所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都市公園面積</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190956">
                <a:tc rowSpan="6">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教育委員会事務局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教育政策課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学事課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3"/>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教務課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4"/>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教育研修課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指導課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6"/>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smtClean="0">
                          <a:solidFill>
                            <a:schemeClr val="tx1"/>
                          </a:solidFill>
                          <a:latin typeface="Meiryo UI" panose="020B0604030504040204" pitchFamily="50" charset="-128"/>
                          <a:ea typeface="Meiryo UI" panose="020B0604030504040204" pitchFamily="50" charset="-128"/>
                        </a:rPr>
                        <a:t>　学校経営管理課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7"/>
                  </a:ext>
                </a:extLst>
              </a:tr>
            </a:tbl>
          </a:graphicData>
        </a:graphic>
      </p:graphicFrame>
      <p:sp>
        <p:nvSpPr>
          <p:cNvPr id="27" name="正方形/長方形 26">
            <a:extLst>
              <a:ext uri="{FF2B5EF4-FFF2-40B4-BE49-F238E27FC236}">
                <a16:creationId xmlns:a16="http://schemas.microsoft.com/office/drawing/2014/main" id="{2B060A10-AC76-4B46-B4BC-52FFF1515253}"/>
              </a:ext>
            </a:extLst>
          </p:cNvPr>
          <p:cNvSpPr/>
          <p:nvPr/>
        </p:nvSpPr>
        <p:spPr>
          <a:xfrm>
            <a:off x="3024336" y="54749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endParaRPr kumimoji="1" lang="ja-JP" altLang="en-US" sz="1400" b="1" dirty="0">
              <a:latin typeface="Meiryo UI" pitchFamily="50" charset="-128"/>
              <a:ea typeface="Meiryo UI" pitchFamily="50" charset="-128"/>
              <a:cs typeface="Meiryo UI" pitchFamily="50" charset="-128"/>
            </a:endParaRPr>
          </a:p>
        </p:txBody>
      </p:sp>
      <p:sp>
        <p:nvSpPr>
          <p:cNvPr id="5" name="正方形/長方形 4"/>
          <p:cNvSpPr/>
          <p:nvPr/>
        </p:nvSpPr>
        <p:spPr>
          <a:xfrm>
            <a:off x="1123317" y="6507023"/>
            <a:ext cx="7214059" cy="35097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地域自治区事務所における生活保護業務は、現在区役所で生活保護業務に従事する現員数</a:t>
            </a:r>
            <a:r>
              <a:rPr lang="ja-JP" altLang="en-US" sz="1100" dirty="0">
                <a:latin typeface="Meiryo UI" pitchFamily="50" charset="-128"/>
                <a:ea typeface="Meiryo UI" pitchFamily="50" charset="-128"/>
                <a:cs typeface="Meiryo UI" pitchFamily="50" charset="-128"/>
              </a:rPr>
              <a:t>を</a:t>
            </a:r>
            <a:r>
              <a:rPr lang="ja-JP" altLang="en-US" sz="1100" dirty="0" smtClean="0">
                <a:latin typeface="Meiryo UI" pitchFamily="50" charset="-128"/>
                <a:ea typeface="Meiryo UI" pitchFamily="50" charset="-128"/>
                <a:cs typeface="Meiryo UI" pitchFamily="50" charset="-128"/>
              </a:rPr>
              <a:t>各特別区に配分</a:t>
            </a:r>
            <a:endParaRPr lang="en-US" altLang="ja-JP" sz="1100" dirty="0">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697416" y="6594195"/>
            <a:ext cx="1223934"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2472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07350" y="1268761"/>
            <a:ext cx="8766130" cy="460851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3" name="タイトル 1"/>
          <p:cNvSpPr txBox="1">
            <a:spLocks/>
          </p:cNvSpPr>
          <p:nvPr/>
        </p:nvSpPr>
        <p:spPr>
          <a:xfrm>
            <a:off x="848544" y="409228"/>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0" i="0" u="none" strike="noStrike" kern="1200" cap="none" spc="0" normalizeH="0" baseline="0" noProof="0" dirty="0">
                <a:ln>
                  <a:noFill/>
                </a:ln>
                <a:solidFill>
                  <a:schemeClr val="tx1"/>
                </a:solidFill>
                <a:effectLst/>
                <a:uLnTx/>
                <a:uFillTx/>
                <a:latin typeface="+mj-lt"/>
                <a:ea typeface="+mj-ea"/>
                <a:cs typeface="+mj-cs"/>
              </a:rPr>
              <a:t>目　　次</a:t>
            </a:r>
          </a:p>
        </p:txBody>
      </p:sp>
      <p:graphicFrame>
        <p:nvGraphicFramePr>
          <p:cNvPr id="7" name="表 6">
            <a:extLst>
              <a:ext uri="{FF2B5EF4-FFF2-40B4-BE49-F238E27FC236}">
                <a16:creationId xmlns:a16="http://schemas.microsoft.com/office/drawing/2014/main" id="{1BC08297-E0D7-44DE-8DD7-21B41EEF6D40}"/>
              </a:ext>
            </a:extLst>
          </p:cNvPr>
          <p:cNvGraphicFramePr>
            <a:graphicFrameLocks noGrp="1"/>
          </p:cNvGraphicFramePr>
          <p:nvPr>
            <p:extLst>
              <p:ext uri="{D42A27DB-BD31-4B8C-83A1-F6EECF244321}">
                <p14:modId xmlns:p14="http://schemas.microsoft.com/office/powerpoint/2010/main" val="713424679"/>
              </p:ext>
            </p:extLst>
          </p:nvPr>
        </p:nvGraphicFramePr>
        <p:xfrm>
          <a:off x="582680" y="1268759"/>
          <a:ext cx="8712000" cy="4694784"/>
        </p:xfrm>
        <a:graphic>
          <a:graphicData uri="http://schemas.openxmlformats.org/drawingml/2006/table">
            <a:tbl>
              <a:tblPr>
                <a:tableStyleId>{5C22544A-7EE6-4342-B048-85BDC9FD1C3A}</a:tableStyleId>
              </a:tblPr>
              <a:tblGrid>
                <a:gridCol w="7200000">
                  <a:extLst>
                    <a:ext uri="{9D8B030D-6E8A-4147-A177-3AD203B41FA5}">
                      <a16:colId xmlns:a16="http://schemas.microsoft.com/office/drawing/2014/main" val="2240739172"/>
                    </a:ext>
                  </a:extLst>
                </a:gridCol>
                <a:gridCol w="1512000">
                  <a:extLst>
                    <a:ext uri="{9D8B030D-6E8A-4147-A177-3AD203B41FA5}">
                      <a16:colId xmlns:a16="http://schemas.microsoft.com/office/drawing/2014/main" val="20001"/>
                    </a:ext>
                  </a:extLst>
                </a:gridCol>
              </a:tblGrid>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人員マネジメント　　・・・・・・・・・・・・・・・・・・・・・・・・・・・・・・・・・　</a:t>
                      </a:r>
                      <a:endParaRPr kumimoji="1" lang="ja-JP" altLang="en-US" sz="200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　 １</a:t>
                      </a:r>
                      <a:endParaRPr kumimoji="1" lang="ja-JP" altLang="en-US" sz="1600" b="0" dirty="0">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73117"/>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２</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特別区の組織体制の構築に向けた全体プロセス　　・・・・・・・・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　 ２</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69405098"/>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３</a:t>
                      </a:r>
                      <a:r>
                        <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特別区素案における職員総数の算定　　・・・・・・・・・・・・・・・・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　 ３</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４　　　特別区の組織機構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　 ４</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19063083"/>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５　　　課・事業所別職員数の算定＜配分と積み上げ＞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　 ８</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8980022"/>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　　　特別区ごとの行政需要の差の反映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組・課別－１０</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48529717"/>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７　　　特別区ごとの課・事業所別職員数　　・・・・・・・・・・・・・・・・・・</a:t>
                      </a:r>
                      <a:endParaRPr kumimoji="1" lang="en-US" altLang="ja-JP"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組・課別－１２</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95973649"/>
                  </a:ext>
                </a:extLst>
              </a:tr>
              <a:tr h="586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補足資料　　・・・・・・・・・・・・・・・・・・・・・・・・・・・・・・・・・・・・・・・・・・・・</a:t>
                      </a:r>
                      <a:endParaRPr kumimoji="1" lang="ja-JP" altLang="en-US" sz="2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anose="020B0604030504040204" pitchFamily="50" charset="-128"/>
                          <a:ea typeface="Meiryo UI" panose="020B0604030504040204" pitchFamily="50" charset="-128"/>
                        </a:rPr>
                        <a:t>組・課別－２０</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6" name="Rectangle 5"/>
          <p:cNvSpPr>
            <a:spLocks noChangeArrowheads="1"/>
          </p:cNvSpPr>
          <p:nvPr/>
        </p:nvSpPr>
        <p:spPr bwMode="auto">
          <a:xfrm>
            <a:off x="507350" y="5886894"/>
            <a:ext cx="8911988" cy="716598"/>
          </a:xfrm>
          <a:prstGeom prst="rect">
            <a:avLst/>
          </a:prstGeom>
          <a:noFill/>
          <a:ln w="12700">
            <a:noFill/>
            <a:prstDash val="sysDot"/>
            <a:miter lim="800000"/>
            <a:headEnd/>
            <a:tailEnd/>
          </a:ln>
        </p:spPr>
        <p:txBody>
          <a:bodyPr anchor="ctr"/>
          <a:lstStyle/>
          <a:p>
            <a:r>
              <a:rPr lang="ja-JP" altLang="en-US" sz="1200" dirty="0" smtClean="0">
                <a:latin typeface="Meiryo UI" panose="020B0604030504040204" pitchFamily="50" charset="-128"/>
                <a:ea typeface="Meiryo UI" panose="020B0604030504040204" pitchFamily="50" charset="-128"/>
              </a:rPr>
              <a:t>　・本資料における「特別</a:t>
            </a:r>
            <a:r>
              <a:rPr lang="ja-JP" altLang="en-US" sz="1200" dirty="0">
                <a:latin typeface="Meiryo UI" panose="020B0604030504040204" pitchFamily="50" charset="-128"/>
                <a:ea typeface="Meiryo UI" panose="020B0604030504040204" pitchFamily="50" charset="-128"/>
              </a:rPr>
              <a:t>区</a:t>
            </a:r>
            <a:r>
              <a:rPr lang="ja-JP" altLang="en-US" sz="1200" dirty="0" smtClean="0">
                <a:latin typeface="Meiryo UI" panose="020B0604030504040204" pitchFamily="50" charset="-128"/>
                <a:ea typeface="Meiryo UI" panose="020B0604030504040204" pitchFamily="50" charset="-128"/>
              </a:rPr>
              <a:t>素案」は</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第９回大都市制度（特別区設置）協議会</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提出</a:t>
            </a:r>
            <a:r>
              <a:rPr lang="ja-JP" altLang="en-US" sz="1200" dirty="0">
                <a:latin typeface="Meiryo UI" panose="020B0604030504040204" pitchFamily="50" charset="-128"/>
                <a:ea typeface="Meiryo UI" panose="020B0604030504040204" pitchFamily="50" charset="-128"/>
              </a:rPr>
              <a:t>した「試案</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（４区</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案</a:t>
            </a:r>
            <a:r>
              <a:rPr lang="ja-JP" altLang="en-US" sz="1200" dirty="0" smtClean="0">
                <a:latin typeface="Meiryo UI" panose="020B0604030504040204" pitchFamily="50" charset="-128"/>
                <a:ea typeface="Meiryo UI" panose="020B0604030504040204" pitchFamily="50" charset="-128"/>
              </a:rPr>
              <a:t>）修正版」を指す</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・本資料においては、特に記載のない限り非技能労務職について算定</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・本文中</a:t>
            </a:r>
            <a:r>
              <a:rPr lang="ja-JP" altLang="en-US" sz="1200" dirty="0">
                <a:latin typeface="Meiryo UI" panose="020B0604030504040204" pitchFamily="50" charset="-128"/>
                <a:ea typeface="Meiryo UI" panose="020B0604030504040204" pitchFamily="50" charset="-128"/>
              </a:rPr>
              <a:t>に表記している職員数等は端数処理の影響で、合計数等において一致しない場合がある</a:t>
            </a:r>
          </a:p>
        </p:txBody>
      </p:sp>
    </p:spTree>
    <p:extLst>
      <p:ext uri="{BB962C8B-B14F-4D97-AF65-F5344CB8AC3E}">
        <p14:creationId xmlns:p14="http://schemas.microsoft.com/office/powerpoint/2010/main" val="180828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04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72480" y="785956"/>
            <a:ext cx="9433048" cy="185095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１　</a:t>
            </a:r>
            <a:r>
              <a:rPr lang="ja-JP" altLang="en-US" sz="2000" b="1" dirty="0">
                <a:solidFill>
                  <a:srgbClr val="000000"/>
                </a:solidFill>
                <a:latin typeface="ＭＳ Ｐゴシック" charset="-128"/>
                <a:ea typeface="Meiryo UI"/>
                <a:cs typeface="Meiryo UI"/>
              </a:rPr>
              <a:t>人員マネジメント</a:t>
            </a:r>
            <a:endParaRPr lang="ja-JP" altLang="en-US" sz="1600" b="1" dirty="0">
              <a:solidFill>
                <a:srgbClr val="000000"/>
              </a:solidFill>
              <a:latin typeface="ＭＳ Ｐゴシック" charset="-128"/>
              <a:ea typeface="Meiryo UI"/>
              <a:cs typeface="Meiryo UI"/>
            </a:endParaRPr>
          </a:p>
        </p:txBody>
      </p:sp>
      <p:sp>
        <p:nvSpPr>
          <p:cNvPr id="3" name="テキスト ボックス 2"/>
          <p:cNvSpPr txBox="1"/>
          <p:nvPr/>
        </p:nvSpPr>
        <p:spPr>
          <a:xfrm>
            <a:off x="56456" y="2852936"/>
            <a:ext cx="9790091" cy="32316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◆人員マネジメント</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○住民サービスの維持・向上を図りつつ、目標とする職員総数の範囲内で、人的資源の最適配分を追求</a:t>
            </a:r>
            <a:endParaRPr lang="en-US" altLang="ja-JP" sz="1500" dirty="0" smtClean="0">
              <a:latin typeface="Meiryo UI" panose="020B0604030504040204" pitchFamily="50" charset="-128"/>
              <a:ea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○このため、大阪市では、毎年度、業務執行のあり方全般を見直し、既存の職員</a:t>
            </a:r>
            <a:r>
              <a:rPr lang="ja-JP" altLang="ja-JP" sz="1500" dirty="0" smtClean="0">
                <a:latin typeface="Meiryo UI" panose="020B0604030504040204" pitchFamily="50" charset="-128"/>
                <a:ea typeface="Meiryo UI" panose="020B0604030504040204" pitchFamily="50" charset="-128"/>
              </a:rPr>
              <a:t>配置</a:t>
            </a:r>
            <a:r>
              <a:rPr lang="ja-JP" altLang="ja-JP" sz="1500" dirty="0">
                <a:latin typeface="Meiryo UI" panose="020B0604030504040204" pitchFamily="50" charset="-128"/>
                <a:ea typeface="Meiryo UI" panose="020B0604030504040204" pitchFamily="50" charset="-128"/>
              </a:rPr>
              <a:t>全体</a:t>
            </a:r>
            <a:r>
              <a:rPr lang="ja-JP" altLang="ja-JP" sz="1500" dirty="0" smtClean="0">
                <a:latin typeface="Meiryo UI" panose="020B0604030504040204" pitchFamily="50" charset="-128"/>
                <a:ea typeface="Meiryo UI" panose="020B0604030504040204" pitchFamily="50" charset="-128"/>
              </a:rPr>
              <a:t>を精査する</a:t>
            </a:r>
            <a:r>
              <a:rPr lang="ja-JP" altLang="en-US" sz="1500" dirty="0" smtClean="0">
                <a:latin typeface="Meiryo UI" panose="020B0604030504040204" pitchFamily="50" charset="-128"/>
                <a:ea typeface="Meiryo UI" panose="020B0604030504040204" pitchFamily="50" charset="-128"/>
              </a:rPr>
              <a:t>など、</a:t>
            </a:r>
            <a:r>
              <a:rPr lang="ja-JP" altLang="ja-JP" sz="1500" dirty="0" smtClean="0">
                <a:latin typeface="Meiryo UI" panose="020B0604030504040204" pitchFamily="50" charset="-128"/>
                <a:ea typeface="Meiryo UI" panose="020B0604030504040204" pitchFamily="50" charset="-128"/>
              </a:rPr>
              <a:t>不断</a:t>
            </a:r>
            <a:r>
              <a:rPr lang="ja-JP" altLang="en-US" sz="1500" dirty="0" smtClean="0">
                <a:latin typeface="Meiryo UI" panose="020B0604030504040204" pitchFamily="50" charset="-128"/>
                <a:ea typeface="Meiryo UI" panose="020B0604030504040204" pitchFamily="50" charset="-128"/>
              </a:rPr>
              <a:t>に取り組み</a:t>
            </a:r>
            <a:endParaRPr lang="en-US" altLang="ja-JP" sz="1500" dirty="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ja-JP" sz="1500" dirty="0" smtClean="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現実の</a:t>
            </a:r>
            <a:r>
              <a:rPr lang="ja-JP" altLang="en-US" sz="1500" dirty="0">
                <a:latin typeface="Meiryo UI" panose="020B0604030504040204" pitchFamily="50" charset="-128"/>
                <a:ea typeface="Meiryo UI" panose="020B0604030504040204" pitchFamily="50" charset="-128"/>
              </a:rPr>
              <a:t>職員</a:t>
            </a:r>
            <a:r>
              <a:rPr lang="ja-JP" altLang="en-US" sz="1500" dirty="0" smtClean="0">
                <a:latin typeface="Meiryo UI" panose="020B0604030504040204" pitchFamily="50" charset="-128"/>
                <a:ea typeface="Meiryo UI" panose="020B0604030504040204" pitchFamily="50" charset="-128"/>
              </a:rPr>
              <a:t>配置</a:t>
            </a:r>
            <a:r>
              <a:rPr lang="ja-JP" altLang="en-US" sz="1500" dirty="0">
                <a:latin typeface="Meiryo UI" panose="020B0604030504040204" pitchFamily="50" charset="-128"/>
                <a:ea typeface="Meiryo UI" panose="020B0604030504040204" pitchFamily="50" charset="-128"/>
              </a:rPr>
              <a:t>で</a:t>
            </a:r>
            <a:r>
              <a:rPr lang="ja-JP" altLang="en-US" sz="1500" dirty="0" smtClean="0">
                <a:latin typeface="Meiryo UI" panose="020B0604030504040204" pitchFamily="50" charset="-128"/>
                <a:ea typeface="Meiryo UI" panose="020B0604030504040204" pitchFamily="50" charset="-128"/>
              </a:rPr>
              <a:t>は、事務事業ごとに</a:t>
            </a:r>
            <a:r>
              <a:rPr lang="ja-JP" altLang="ja-JP" sz="1500" dirty="0" smtClean="0">
                <a:latin typeface="Meiryo UI" panose="020B0604030504040204" pitchFamily="50" charset="-128"/>
                <a:ea typeface="Meiryo UI" panose="020B0604030504040204" pitchFamily="50" charset="-128"/>
              </a:rPr>
              <a:t>想定</a:t>
            </a:r>
            <a:r>
              <a:rPr lang="ja-JP" altLang="en-US" sz="1500" dirty="0">
                <a:latin typeface="Meiryo UI" panose="020B0604030504040204" pitchFamily="50" charset="-128"/>
                <a:ea typeface="Meiryo UI" panose="020B0604030504040204" pitchFamily="50" charset="-128"/>
              </a:rPr>
              <a:t>した</a:t>
            </a:r>
            <a:r>
              <a:rPr lang="ja-JP" altLang="ja-JP" sz="1500" dirty="0" smtClean="0">
                <a:latin typeface="Meiryo UI" panose="020B0604030504040204" pitchFamily="50" charset="-128"/>
                <a:ea typeface="Meiryo UI" panose="020B0604030504040204" pitchFamily="50" charset="-128"/>
              </a:rPr>
              <a:t>業務量</a:t>
            </a:r>
            <a:r>
              <a:rPr lang="ja-JP" altLang="en-US" sz="1500" dirty="0" smtClean="0">
                <a:latin typeface="Meiryo UI" panose="020B0604030504040204" pitchFamily="50" charset="-128"/>
                <a:ea typeface="Meiryo UI" panose="020B0604030504040204" pitchFamily="50" charset="-128"/>
              </a:rPr>
              <a:t>や</a:t>
            </a:r>
            <a:r>
              <a:rPr lang="ja-JP" altLang="en-US" sz="1500" dirty="0">
                <a:latin typeface="Meiryo UI" panose="020B0604030504040204" pitchFamily="50" charset="-128"/>
                <a:ea typeface="Meiryo UI" panose="020B0604030504040204" pitchFamily="50" charset="-128"/>
              </a:rPr>
              <a:t>従事人員</a:t>
            </a:r>
            <a:r>
              <a:rPr lang="ja-JP" altLang="ja-JP" sz="1500" dirty="0" smtClean="0">
                <a:latin typeface="Meiryo UI" panose="020B0604030504040204" pitchFamily="50" charset="-128"/>
                <a:ea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rPr>
              <a:t>定量的に積み上げて、各課・各局の職員配置を</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決定して</a:t>
            </a:r>
            <a:r>
              <a:rPr lang="ja-JP" altLang="en-US" sz="1500" dirty="0">
                <a:latin typeface="Meiryo UI" panose="020B0604030504040204" pitchFamily="50" charset="-128"/>
                <a:ea typeface="Meiryo UI" panose="020B0604030504040204" pitchFamily="50" charset="-128"/>
              </a:rPr>
              <a:t>いくこと</a:t>
            </a:r>
            <a:r>
              <a:rPr lang="ja-JP" altLang="en-US" sz="1500" dirty="0" smtClean="0">
                <a:latin typeface="Meiryo UI" panose="020B0604030504040204" pitchFamily="50" charset="-128"/>
                <a:ea typeface="Meiryo UI" panose="020B0604030504040204" pitchFamily="50" charset="-128"/>
              </a:rPr>
              <a:t>は行って</a:t>
            </a:r>
            <a:r>
              <a:rPr lang="ja-JP" altLang="en-US" sz="1500" dirty="0">
                <a:latin typeface="Meiryo UI" panose="020B0604030504040204" pitchFamily="50" charset="-128"/>
                <a:ea typeface="Meiryo UI" panose="020B0604030504040204" pitchFamily="50" charset="-128"/>
              </a:rPr>
              <a:t>おらず</a:t>
            </a:r>
            <a:r>
              <a:rPr lang="ja-JP" altLang="en-US" sz="1500" dirty="0" smtClean="0">
                <a:latin typeface="Meiryo UI" panose="020B0604030504040204" pitchFamily="50" charset="-128"/>
                <a:ea typeface="Meiryo UI" panose="020B0604030504040204" pitchFamily="50" charset="-128"/>
              </a:rPr>
              <a:t>、各局の自律的なマネジメントを発揮しつつ、児童虐待防止</a:t>
            </a:r>
            <a:r>
              <a:rPr lang="ja-JP" altLang="en-US" sz="1500" dirty="0">
                <a:latin typeface="Meiryo UI" panose="020B0604030504040204" pitchFamily="50" charset="-128"/>
                <a:ea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rPr>
              <a:t>体制強化などの増員については、</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全市的な観点から業務執行体制の確保を行い、毎年度、職員配置を決定</a:t>
            </a:r>
            <a:endParaRPr lang="en-US" altLang="ja-JP" sz="15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◆特別区における人員マネジメント</a:t>
            </a:r>
            <a:endParaRPr lang="en-US" altLang="ja-JP" sz="1600" dirty="0" smtClean="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設置準備</a:t>
            </a:r>
            <a:r>
              <a:rPr lang="ja-JP" altLang="en-US" sz="1500" dirty="0" smtClean="0">
                <a:latin typeface="Meiryo UI" panose="020B0604030504040204" pitchFamily="50" charset="-128"/>
                <a:ea typeface="Meiryo UI" panose="020B0604030504040204" pitchFamily="50" charset="-128"/>
              </a:rPr>
              <a:t>期間中　：　市長のマネジメントにより、各特別区の体制整備を図る</a:t>
            </a:r>
            <a:endParaRPr lang="en-US" altLang="ja-JP" sz="1500" dirty="0" smtClean="0">
              <a:latin typeface="Meiryo UI" panose="020B0604030504040204" pitchFamily="50" charset="-128"/>
              <a:ea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特別区設置後　　 ：  特別区長のマネジメントにより、各特別区の施策目標の実現をめざした体制整備</a:t>
            </a:r>
            <a:r>
              <a:rPr lang="ja-JP" altLang="en-US" sz="1500" dirty="0">
                <a:latin typeface="Meiryo UI" panose="020B0604030504040204" pitchFamily="50" charset="-128"/>
                <a:ea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rPr>
              <a:t>図る</a:t>
            </a:r>
            <a:endParaRPr lang="en-US" altLang="ja-JP" sz="1500" dirty="0" smtClean="0">
              <a:latin typeface="Meiryo UI" panose="020B0604030504040204" pitchFamily="50" charset="-128"/>
              <a:ea typeface="Meiryo UI" panose="020B0604030504040204" pitchFamily="50" charset="-128"/>
            </a:endParaRPr>
          </a:p>
        </p:txBody>
      </p:sp>
      <p:sp>
        <p:nvSpPr>
          <p:cNvPr id="27" name="Rectangle 31"/>
          <p:cNvSpPr>
            <a:spLocks noChangeArrowheads="1"/>
          </p:cNvSpPr>
          <p:nvPr/>
        </p:nvSpPr>
        <p:spPr bwMode="auto">
          <a:xfrm>
            <a:off x="531887" y="1229226"/>
            <a:ext cx="2448272" cy="1229485"/>
          </a:xfrm>
          <a:prstGeom prst="rect">
            <a:avLst/>
          </a:prstGeom>
          <a:solidFill>
            <a:schemeClr val="tx2"/>
          </a:solidFill>
          <a:ln w="15875">
            <a:solidFill>
              <a:schemeClr val="tx2"/>
            </a:solidFill>
            <a:miter lim="800000"/>
            <a:headEnd/>
            <a:tailEnd/>
          </a:ln>
        </p:spPr>
        <p:txBody>
          <a:bodyPr anchor="ctr"/>
          <a:lstStyle/>
          <a:p>
            <a:pPr algn="ctr"/>
            <a:r>
              <a:rPr lang="ja-JP" altLang="en-US" sz="1550" b="1" dirty="0">
                <a:solidFill>
                  <a:schemeClr val="bg1"/>
                </a:solidFill>
                <a:latin typeface="Meiryo UI" pitchFamily="50" charset="-128"/>
                <a:ea typeface="Meiryo UI" pitchFamily="50" charset="-128"/>
                <a:cs typeface="Meiryo UI" pitchFamily="50" charset="-128"/>
              </a:rPr>
              <a:t>職</a:t>
            </a:r>
            <a:r>
              <a:rPr lang="ja-JP" altLang="en-US" sz="1550" b="1" dirty="0" smtClean="0">
                <a:solidFill>
                  <a:schemeClr val="bg1"/>
                </a:solidFill>
                <a:latin typeface="Meiryo UI" pitchFamily="50" charset="-128"/>
                <a:ea typeface="Meiryo UI" pitchFamily="50" charset="-128"/>
                <a:cs typeface="Meiryo UI" pitchFamily="50" charset="-128"/>
              </a:rPr>
              <a:t>員数管理目標</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（目標とする職員総数）の設定</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8" name="Rectangle 31"/>
          <p:cNvSpPr>
            <a:spLocks noChangeArrowheads="1"/>
          </p:cNvSpPr>
          <p:nvPr/>
        </p:nvSpPr>
        <p:spPr bwMode="auto">
          <a:xfrm>
            <a:off x="3664470" y="1229226"/>
            <a:ext cx="2448272" cy="1229485"/>
          </a:xfrm>
          <a:prstGeom prst="rect">
            <a:avLst/>
          </a:prstGeom>
          <a:solidFill>
            <a:schemeClr val="tx2"/>
          </a:solidFill>
          <a:ln w="15875">
            <a:solidFill>
              <a:schemeClr val="tx2"/>
            </a:solidFill>
            <a:miter lim="800000"/>
            <a:headEnd/>
            <a:tailEnd/>
          </a:ln>
        </p:spPr>
        <p:txBody>
          <a:bodyPr anchor="ctr"/>
          <a:lstStyle/>
          <a:p>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○業務</a:t>
            </a:r>
            <a:r>
              <a:rPr lang="ja-JP" altLang="en-US" sz="1550" b="1" dirty="0">
                <a:solidFill>
                  <a:schemeClr val="bg1"/>
                </a:solidFill>
                <a:latin typeface="Meiryo UI" pitchFamily="50" charset="-128"/>
                <a:ea typeface="Meiryo UI" pitchFamily="50" charset="-128"/>
                <a:cs typeface="Meiryo UI" pitchFamily="50" charset="-128"/>
              </a:rPr>
              <a:t>執行の</a:t>
            </a:r>
            <a:r>
              <a:rPr lang="ja-JP" altLang="en-US" sz="1550" b="1" dirty="0" smtClean="0">
                <a:solidFill>
                  <a:schemeClr val="bg1"/>
                </a:solidFill>
                <a:latin typeface="Meiryo UI" pitchFamily="50" charset="-128"/>
                <a:ea typeface="Meiryo UI" pitchFamily="50" charset="-128"/>
                <a:cs typeface="Meiryo UI" pitchFamily="50" charset="-128"/>
              </a:rPr>
              <a:t>見直しなどを　</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a:t>
            </a:r>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通じて、</a:t>
            </a:r>
            <a:r>
              <a:rPr lang="ja-JP" altLang="en-US" sz="1550" b="1" dirty="0">
                <a:solidFill>
                  <a:schemeClr val="bg1"/>
                </a:solidFill>
                <a:latin typeface="Meiryo UI" pitchFamily="50" charset="-128"/>
                <a:ea typeface="Meiryo UI" pitchFamily="50" charset="-128"/>
                <a:cs typeface="Meiryo UI" pitchFamily="50" charset="-128"/>
              </a:rPr>
              <a:t>全庁的に、</a:t>
            </a:r>
            <a:r>
              <a:rPr lang="ja-JP" altLang="en-US" sz="1550" b="1" dirty="0" smtClean="0">
                <a:solidFill>
                  <a:schemeClr val="bg1"/>
                </a:solidFill>
                <a:latin typeface="Meiryo UI" pitchFamily="50" charset="-128"/>
                <a:ea typeface="Meiryo UI" pitchFamily="50" charset="-128"/>
                <a:cs typeface="Meiryo UI" pitchFamily="50" charset="-128"/>
              </a:rPr>
              <a:t>既存</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en-US" altLang="ja-JP" sz="1550" b="1" dirty="0">
                <a:solidFill>
                  <a:schemeClr val="bg1"/>
                </a:solidFill>
                <a:latin typeface="Meiryo UI" pitchFamily="50" charset="-128"/>
                <a:ea typeface="Meiryo UI" pitchFamily="50" charset="-128"/>
                <a:cs typeface="Meiryo UI" pitchFamily="50" charset="-128"/>
              </a:rPr>
              <a:t> </a:t>
            </a:r>
            <a:r>
              <a:rPr lang="en-US" altLang="ja-JP" sz="1550" b="1" dirty="0" smtClean="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の職員配置を精査</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○新たな行政需要に対応</a:t>
            </a:r>
            <a:endParaRPr lang="en-US" altLang="ja-JP" sz="1550" b="1" dirty="0" smtClean="0">
              <a:solidFill>
                <a:schemeClr val="bg1"/>
              </a:solidFill>
              <a:latin typeface="Meiryo UI" pitchFamily="50" charset="-128"/>
              <a:ea typeface="Meiryo UI" pitchFamily="50" charset="-128"/>
              <a:cs typeface="Meiryo UI" pitchFamily="50" charset="-128"/>
            </a:endParaRPr>
          </a:p>
          <a:p>
            <a:r>
              <a:rPr lang="ja-JP" altLang="en-US" sz="1550" b="1" dirty="0" smtClean="0">
                <a:solidFill>
                  <a:schemeClr val="bg1"/>
                </a:solidFill>
                <a:latin typeface="Meiryo UI" pitchFamily="50" charset="-128"/>
                <a:ea typeface="Meiryo UI" pitchFamily="50" charset="-128"/>
                <a:cs typeface="Meiryo UI" pitchFamily="50" charset="-128"/>
              </a:rPr>
              <a:t> </a:t>
            </a:r>
            <a:r>
              <a:rPr lang="ja-JP" altLang="en-US" sz="1550" b="1" dirty="0">
                <a:solidFill>
                  <a:schemeClr val="bg1"/>
                </a:solidFill>
                <a:latin typeface="Meiryo UI" pitchFamily="50" charset="-128"/>
                <a:ea typeface="Meiryo UI" pitchFamily="50" charset="-128"/>
                <a:cs typeface="Meiryo UI" pitchFamily="50" charset="-128"/>
              </a:rPr>
              <a:t>　 </a:t>
            </a:r>
            <a:r>
              <a:rPr lang="ja-JP" altLang="en-US" sz="1550" b="1" dirty="0" smtClean="0">
                <a:solidFill>
                  <a:schemeClr val="bg1"/>
                </a:solidFill>
                <a:latin typeface="Meiryo UI" pitchFamily="50" charset="-128"/>
                <a:ea typeface="Meiryo UI" pitchFamily="50" charset="-128"/>
                <a:cs typeface="Meiryo UI" pitchFamily="50" charset="-128"/>
              </a:rPr>
              <a:t>した増員の確保</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9" name="Rectangle 31"/>
          <p:cNvSpPr>
            <a:spLocks noChangeArrowheads="1"/>
          </p:cNvSpPr>
          <p:nvPr/>
        </p:nvSpPr>
        <p:spPr bwMode="auto">
          <a:xfrm>
            <a:off x="6862732" y="1229226"/>
            <a:ext cx="2448272" cy="1229485"/>
          </a:xfrm>
          <a:prstGeom prst="rect">
            <a:avLst/>
          </a:prstGeom>
          <a:solidFill>
            <a:schemeClr val="tx2"/>
          </a:solidFill>
          <a:ln w="15875">
            <a:solidFill>
              <a:schemeClr val="tx2"/>
            </a:solidFill>
            <a:miter lim="800000"/>
            <a:headEnd/>
            <a:tailEnd/>
          </a:ln>
        </p:spPr>
        <p:txBody>
          <a:bodyPr anchor="ctr"/>
          <a:lstStyle/>
          <a:p>
            <a:pPr algn="ctr"/>
            <a:r>
              <a:rPr lang="ja-JP" altLang="en-US" sz="1550" b="1" dirty="0" smtClean="0">
                <a:solidFill>
                  <a:schemeClr val="bg1"/>
                </a:solidFill>
                <a:latin typeface="Meiryo UI" pitchFamily="50" charset="-128"/>
                <a:ea typeface="Meiryo UI" pitchFamily="50" charset="-128"/>
                <a:cs typeface="Meiryo UI" pitchFamily="50" charset="-128"/>
              </a:rPr>
              <a:t>全体最適をめざし</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人的資源の最適配分を</a:t>
            </a:r>
            <a:endParaRPr lang="en-US" altLang="ja-JP" sz="1550" b="1" dirty="0" smtClean="0">
              <a:solidFill>
                <a:schemeClr val="bg1"/>
              </a:solidFill>
              <a:latin typeface="Meiryo UI" pitchFamily="50" charset="-128"/>
              <a:ea typeface="Meiryo UI" pitchFamily="50" charset="-128"/>
              <a:cs typeface="Meiryo UI" pitchFamily="50" charset="-128"/>
            </a:endParaRPr>
          </a:p>
          <a:p>
            <a:pPr algn="ctr"/>
            <a:r>
              <a:rPr lang="ja-JP" altLang="en-US" sz="1550" b="1" dirty="0" smtClean="0">
                <a:solidFill>
                  <a:schemeClr val="bg1"/>
                </a:solidFill>
                <a:latin typeface="Meiryo UI" pitchFamily="50" charset="-128"/>
                <a:ea typeface="Meiryo UI" pitchFamily="50" charset="-128"/>
                <a:cs typeface="Meiryo UI" pitchFamily="50" charset="-128"/>
              </a:rPr>
              <a:t>追</a:t>
            </a:r>
            <a:r>
              <a:rPr lang="ja-JP" altLang="en-US" sz="1550" b="1" dirty="0">
                <a:solidFill>
                  <a:schemeClr val="bg1"/>
                </a:solidFill>
                <a:latin typeface="Meiryo UI" pitchFamily="50" charset="-128"/>
                <a:ea typeface="Meiryo UI" pitchFamily="50" charset="-128"/>
                <a:cs typeface="Meiryo UI" pitchFamily="50" charset="-128"/>
              </a:rPr>
              <a:t>求</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5" name="二等辺三角形 4"/>
          <p:cNvSpPr/>
          <p:nvPr/>
        </p:nvSpPr>
        <p:spPr>
          <a:xfrm rot="5400000">
            <a:off x="3103742" y="1709036"/>
            <a:ext cx="501537"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p:cNvSpPr/>
          <p:nvPr/>
        </p:nvSpPr>
        <p:spPr>
          <a:xfrm rot="5400000">
            <a:off x="6301401" y="1709037"/>
            <a:ext cx="501537"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3368824" y="620688"/>
            <a:ext cx="3096344" cy="37392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itchFamily="50" charset="-128"/>
                <a:ea typeface="Meiryo UI" pitchFamily="50" charset="-128"/>
                <a:cs typeface="Meiryo UI" pitchFamily="50" charset="-128"/>
              </a:rPr>
              <a:t>人員マネジメント</a:t>
            </a:r>
          </a:p>
        </p:txBody>
      </p:sp>
      <p:sp>
        <p:nvSpPr>
          <p:cNvPr id="11"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84922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２</a:t>
            </a:r>
            <a:r>
              <a:rPr lang="ja-JP" altLang="en-US" sz="2000" b="1" dirty="0" smtClean="0">
                <a:solidFill>
                  <a:srgbClr val="000000"/>
                </a:solidFill>
                <a:latin typeface="ＭＳ Ｐゴシック" charset="-128"/>
                <a:ea typeface="Meiryo UI"/>
                <a:cs typeface="Meiryo UI"/>
              </a:rPr>
              <a:t>　特別区の組織体制の構築に向けた全体プロセス　</a:t>
            </a:r>
            <a:r>
              <a:rPr lang="ja-JP" altLang="en-US" sz="1600" b="1" dirty="0">
                <a:solidFill>
                  <a:srgbClr val="000000"/>
                </a:solidFill>
                <a:latin typeface="ＭＳ Ｐゴシック" charset="-128"/>
                <a:ea typeface="Meiryo UI"/>
                <a:cs typeface="Meiryo UI"/>
              </a:rPr>
              <a:t>　</a:t>
            </a:r>
          </a:p>
        </p:txBody>
      </p:sp>
      <p:sp>
        <p:nvSpPr>
          <p:cNvPr id="62" name="正方形/長方形 61"/>
          <p:cNvSpPr/>
          <p:nvPr/>
        </p:nvSpPr>
        <p:spPr>
          <a:xfrm>
            <a:off x="141668" y="557669"/>
            <a:ext cx="9672033" cy="1143139"/>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現段階は、特別区設置協定書の</a:t>
            </a:r>
            <a:r>
              <a:rPr lang="ja-JP" altLang="en-US" sz="1400" dirty="0">
                <a:solidFill>
                  <a:schemeClr val="tx1"/>
                </a:solidFill>
                <a:latin typeface="Meiryo UI" panose="020B0604030504040204" pitchFamily="50" charset="-128"/>
                <a:ea typeface="Meiryo UI" panose="020B0604030504040204" pitchFamily="50" charset="-128"/>
              </a:rPr>
              <a:t>作成</a:t>
            </a:r>
            <a:r>
              <a:rPr lang="ja-JP" altLang="en-US" sz="1400" dirty="0" smtClean="0">
                <a:solidFill>
                  <a:schemeClr val="tx1"/>
                </a:solidFill>
                <a:latin typeface="Meiryo UI" panose="020B0604030504040204" pitchFamily="50" charset="-128"/>
                <a:ea typeface="Meiryo UI" panose="020B0604030504040204" pitchFamily="50" charset="-128"/>
              </a:rPr>
              <a:t>に向けた、特別区の組織体制の基本</a:t>
            </a:r>
            <a:r>
              <a:rPr lang="ja-JP" altLang="en-US" sz="1400" dirty="0">
                <a:solidFill>
                  <a:schemeClr val="tx1"/>
                </a:solidFill>
                <a:latin typeface="Meiryo UI" panose="020B0604030504040204" pitchFamily="50" charset="-128"/>
                <a:ea typeface="Meiryo UI" panose="020B0604030504040204" pitchFamily="50" charset="-128"/>
              </a:rPr>
              <a:t>設計</a:t>
            </a:r>
            <a:r>
              <a:rPr lang="ja-JP" altLang="en-US" sz="1400" dirty="0" smtClean="0">
                <a:solidFill>
                  <a:schemeClr val="tx1"/>
                </a:solidFill>
                <a:latin typeface="Meiryo UI" panose="020B0604030504040204" pitchFamily="50" charset="-128"/>
                <a:ea typeface="Meiryo UI" panose="020B0604030504040204" pitchFamily="50" charset="-128"/>
              </a:rPr>
              <a:t>の段階</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9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smtClean="0">
                <a:solidFill>
                  <a:schemeClr val="tx1"/>
                </a:solidFill>
                <a:latin typeface="Meiryo UI" panose="020B0604030504040204" pitchFamily="50" charset="-128"/>
                <a:ea typeface="Meiryo UI" panose="020B0604030504040204" pitchFamily="50" charset="-128"/>
              </a:rPr>
              <a:t>◆　各特別区の実情を反映した上で、各課単位で職種なども考慮した具体の職員配置を検討するには、各局との綿密</a:t>
            </a:r>
            <a:r>
              <a:rPr lang="ja-JP" altLang="en-US" sz="1400" dirty="0">
                <a:solidFill>
                  <a:schemeClr val="tx1"/>
                </a:solidFill>
                <a:latin typeface="Meiryo UI" panose="020B0604030504040204" pitchFamily="50" charset="-128"/>
                <a:ea typeface="Meiryo UI" panose="020B0604030504040204" pitchFamily="50" charset="-128"/>
              </a:rPr>
              <a:t>な協議・</a:t>
            </a:r>
            <a:r>
              <a:rPr lang="ja-JP" altLang="en-US" sz="1400" dirty="0" smtClean="0">
                <a:solidFill>
                  <a:schemeClr val="tx1"/>
                </a:solidFill>
                <a:latin typeface="Meiryo UI" panose="020B0604030504040204" pitchFamily="50" charset="-128"/>
                <a:ea typeface="Meiryo UI" panose="020B0604030504040204" pitchFamily="50" charset="-128"/>
              </a:rPr>
              <a:t>検討が</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必要不可欠であり、こうした本格的な準備業務については、特別区設置までの情勢の変化なども</a:t>
            </a:r>
            <a:r>
              <a:rPr lang="ja-JP" altLang="en-US" sz="1400" dirty="0">
                <a:solidFill>
                  <a:schemeClr val="tx1"/>
                </a:solidFill>
                <a:latin typeface="Meiryo UI" panose="020B0604030504040204" pitchFamily="50" charset="-128"/>
                <a:ea typeface="Meiryo UI" panose="020B0604030504040204" pitchFamily="50" charset="-128"/>
              </a:rPr>
              <a:t>勘案</a:t>
            </a:r>
            <a:r>
              <a:rPr lang="ja-JP" altLang="en-US" sz="1400" dirty="0" smtClean="0">
                <a:solidFill>
                  <a:schemeClr val="tx1"/>
                </a:solidFill>
                <a:latin typeface="Meiryo UI" panose="020B0604030504040204" pitchFamily="50" charset="-128"/>
                <a:ea typeface="Meiryo UI" panose="020B0604030504040204" pitchFamily="50" charset="-128"/>
              </a:rPr>
              <a:t>しながら、</a:t>
            </a:r>
            <a:r>
              <a:rPr lang="ja-JP" altLang="en-US" sz="1400" dirty="0">
                <a:solidFill>
                  <a:schemeClr val="tx1"/>
                </a:solidFill>
                <a:latin typeface="Meiryo UI" panose="020B0604030504040204" pitchFamily="50" charset="-128"/>
                <a:ea typeface="Meiryo UI" panose="020B0604030504040204" pitchFamily="50" charset="-128"/>
              </a:rPr>
              <a:t>設置準備期間中に</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行うことを想定</a:t>
            </a:r>
            <a:endParaRPr lang="en-US" altLang="ja-JP" sz="1400" b="1"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2" name="ホームベース 1"/>
          <p:cNvSpPr/>
          <p:nvPr/>
        </p:nvSpPr>
        <p:spPr>
          <a:xfrm>
            <a:off x="3703482" y="2356907"/>
            <a:ext cx="5064345" cy="3794695"/>
          </a:xfrm>
          <a:prstGeom prst="homePlate">
            <a:avLst>
              <a:gd name="adj" fmla="val 11831"/>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978794" y="2428916"/>
            <a:ext cx="2114967" cy="3736388"/>
          </a:xfrm>
          <a:prstGeom prst="homePlate">
            <a:avLst>
              <a:gd name="adj" fmla="val 18701"/>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172016" y="2596828"/>
            <a:ext cx="1555880" cy="2776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rPr>
              <a:t>基本設計</a:t>
            </a:r>
            <a:r>
              <a:rPr lang="ja-JP" altLang="en-US" sz="1600" b="1" dirty="0">
                <a:solidFill>
                  <a:schemeClr val="tx1"/>
                </a:solidFill>
                <a:latin typeface="Meiryo UI" pitchFamily="50" charset="-128"/>
                <a:ea typeface="Meiryo UI" pitchFamily="50" charset="-128"/>
              </a:rPr>
              <a:t>段階</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88504" y="2924448"/>
            <a:ext cx="352158" cy="1050604"/>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rPr>
              <a:t>総数</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064568" y="3070856"/>
            <a:ext cx="1663328" cy="7975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職員総数の</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算定</a:t>
            </a:r>
            <a:endParaRPr kumimoji="1" lang="ja-JP" altLang="en-US" sz="1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3887576" y="5157920"/>
            <a:ext cx="4491394" cy="7131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Meiryo UI" panose="020B0604030504040204" pitchFamily="50" charset="-128"/>
                <a:ea typeface="Meiryo UI" panose="020B0604030504040204" pitchFamily="50" charset="-128"/>
              </a:rPr>
              <a:t>ポストや職種なども含め、各特別区の課</a:t>
            </a:r>
            <a:r>
              <a:rPr lang="ja-JP" altLang="en-US" sz="1400" dirty="0">
                <a:solidFill>
                  <a:schemeClr val="bg1"/>
                </a:solidFill>
                <a:latin typeface="Meiryo UI" panose="020B0604030504040204" pitchFamily="50" charset="-128"/>
                <a:ea typeface="Meiryo UI" panose="020B0604030504040204" pitchFamily="50" charset="-128"/>
              </a:rPr>
              <a:t>・事業所別</a:t>
            </a:r>
            <a:r>
              <a:rPr lang="ja-JP" altLang="en-US" sz="1400" dirty="0" smtClean="0">
                <a:solidFill>
                  <a:schemeClr val="bg1"/>
                </a:solidFill>
                <a:latin typeface="Meiryo UI" panose="020B0604030504040204" pitchFamily="50" charset="-128"/>
                <a:ea typeface="Meiryo UI" panose="020B0604030504040204" pitchFamily="50" charset="-128"/>
              </a:rPr>
              <a:t>での具体の職員配置計画を決定</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25947" y="6356690"/>
            <a:ext cx="8863558" cy="4409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smtClean="0">
                <a:solidFill>
                  <a:schemeClr val="tx1"/>
                </a:solidFill>
                <a:latin typeface="Meiryo UI" panose="020B0604030504040204" pitchFamily="50" charset="-128"/>
                <a:ea typeface="Meiryo UI" panose="020B0604030504040204" pitchFamily="50" charset="-128"/>
              </a:rPr>
              <a:t>　本資料は、設置準備期間中に行う詳細な職員配置検討のベースとしての、課・事業所別の職員数の原案</a:t>
            </a:r>
            <a:endParaRPr lang="en-US" altLang="ja-JP" sz="1500" dirty="0" smtClean="0">
              <a:solidFill>
                <a:schemeClr val="tx1"/>
              </a:solidFill>
              <a:latin typeface="Meiryo UI" panose="020B0604030504040204" pitchFamily="50" charset="-128"/>
              <a:ea typeface="Meiryo UI" panose="020B0604030504040204" pitchFamily="50" charset="-128"/>
            </a:endParaRPr>
          </a:p>
          <a:p>
            <a:pPr indent="-457200"/>
            <a:endParaRPr lang="en-US" altLang="ja-JP" sz="150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29" name="正方形/長方形 28"/>
          <p:cNvSpPr/>
          <p:nvPr/>
        </p:nvSpPr>
        <p:spPr>
          <a:xfrm>
            <a:off x="978795" y="1916872"/>
            <a:ext cx="2028200" cy="315706"/>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住民投票前</a:t>
            </a:r>
          </a:p>
        </p:txBody>
      </p:sp>
      <p:sp>
        <p:nvSpPr>
          <p:cNvPr id="30" name="正方形/長方形 29"/>
          <p:cNvSpPr/>
          <p:nvPr/>
        </p:nvSpPr>
        <p:spPr>
          <a:xfrm>
            <a:off x="1065799" y="4105552"/>
            <a:ext cx="1663328" cy="7975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組織機構の</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原案の立案</a:t>
            </a:r>
            <a:endParaRPr kumimoji="1" lang="ja-JP" altLang="en-US" sz="1400" dirty="0">
              <a:latin typeface="Meiryo UI" panose="020B0604030504040204" pitchFamily="50" charset="-128"/>
              <a:ea typeface="Meiryo UI" panose="020B0604030504040204" pitchFamily="50" charset="-128"/>
            </a:endParaRPr>
          </a:p>
        </p:txBody>
      </p:sp>
      <p:cxnSp>
        <p:nvCxnSpPr>
          <p:cNvPr id="35" name="直線矢印コネクタ 34"/>
          <p:cNvCxnSpPr/>
          <p:nvPr/>
        </p:nvCxnSpPr>
        <p:spPr>
          <a:xfrm>
            <a:off x="1928664" y="5655010"/>
            <a:ext cx="0" cy="728560"/>
          </a:xfrm>
          <a:prstGeom prst="straightConnector1">
            <a:avLst/>
          </a:prstGeom>
          <a:ln w="85725">
            <a:prstDash val="sysDash"/>
            <a:tailEnd type="triangle"/>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3703483" y="1901214"/>
            <a:ext cx="5064344" cy="331364"/>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設置準備期間中</a:t>
            </a:r>
          </a:p>
        </p:txBody>
      </p:sp>
      <p:sp>
        <p:nvSpPr>
          <p:cNvPr id="38" name="正方形/長方形 37"/>
          <p:cNvSpPr/>
          <p:nvPr/>
        </p:nvSpPr>
        <p:spPr>
          <a:xfrm>
            <a:off x="3887576" y="3070856"/>
            <a:ext cx="4491394" cy="7975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Meiryo UI" panose="020B0604030504040204" pitchFamily="50" charset="-128"/>
                <a:ea typeface="Meiryo UI" panose="020B0604030504040204" pitchFamily="50" charset="-128"/>
              </a:rPr>
              <a:t>児童</a:t>
            </a:r>
            <a:r>
              <a:rPr lang="ja-JP" altLang="en-US" sz="1400" dirty="0" smtClean="0">
                <a:latin typeface="Meiryo UI" panose="020B0604030504040204" pitchFamily="50" charset="-128"/>
                <a:ea typeface="Meiryo UI" panose="020B0604030504040204" pitchFamily="50" charset="-128"/>
              </a:rPr>
              <a:t>虐待防止の体制強化をはじめ、特別区設置までの情勢の変化などを総合的に</a:t>
            </a:r>
            <a:r>
              <a:rPr lang="ja-JP" altLang="en-US" sz="1400" dirty="0">
                <a:latin typeface="Meiryo UI" panose="020B0604030504040204" pitchFamily="50" charset="-128"/>
                <a:ea typeface="Meiryo UI" panose="020B0604030504040204" pitchFamily="50" charset="-128"/>
              </a:rPr>
              <a:t>勘案</a:t>
            </a:r>
            <a:r>
              <a:rPr lang="ja-JP" altLang="en-US" sz="1400" dirty="0" smtClean="0">
                <a:latin typeface="Meiryo UI" panose="020B0604030504040204" pitchFamily="50" charset="-128"/>
                <a:ea typeface="Meiryo UI" panose="020B0604030504040204" pitchFamily="50" charset="-128"/>
              </a:rPr>
              <a:t>しながら、最終的には、市長の</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マネジメントにより、各特別区の職員総数を決定</a:t>
            </a:r>
            <a:endParaRPr lang="en-US" altLang="ja-JP" sz="1400" dirty="0" smtClean="0">
              <a:latin typeface="Meiryo UI" panose="020B0604030504040204" pitchFamily="50" charset="-128"/>
              <a:ea typeface="Meiryo UI" panose="020B0604030504040204" pitchFamily="50" charset="-128"/>
            </a:endParaRPr>
          </a:p>
        </p:txBody>
      </p:sp>
      <p:sp>
        <p:nvSpPr>
          <p:cNvPr id="40" name="角丸四角形 39"/>
          <p:cNvSpPr/>
          <p:nvPr/>
        </p:nvSpPr>
        <p:spPr>
          <a:xfrm>
            <a:off x="4394458" y="2596828"/>
            <a:ext cx="3672408" cy="2568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rPr>
              <a:t>全庁挙げた本格的</a:t>
            </a:r>
            <a:r>
              <a:rPr lang="ja-JP" altLang="en-US" sz="1600" b="1" dirty="0">
                <a:solidFill>
                  <a:schemeClr val="tx1"/>
                </a:solidFill>
                <a:latin typeface="Meiryo UI" pitchFamily="50" charset="-128"/>
                <a:ea typeface="Meiryo UI" pitchFamily="50" charset="-128"/>
              </a:rPr>
              <a:t>な準備業務の段階</a:t>
            </a:r>
          </a:p>
        </p:txBody>
      </p:sp>
      <p:sp>
        <p:nvSpPr>
          <p:cNvPr id="41" name="正方形/長方形 40"/>
          <p:cNvSpPr/>
          <p:nvPr/>
        </p:nvSpPr>
        <p:spPr>
          <a:xfrm>
            <a:off x="3149713" y="1907133"/>
            <a:ext cx="411051" cy="4244469"/>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smtClean="0">
                <a:solidFill>
                  <a:schemeClr val="tx1"/>
                </a:solidFill>
                <a:latin typeface="Meiryo UI" pitchFamily="50" charset="-128"/>
                <a:ea typeface="Meiryo UI" pitchFamily="50" charset="-128"/>
              </a:rPr>
              <a:t>協定書作成・住民投票</a:t>
            </a:r>
            <a:endParaRPr lang="ja-JP" altLang="en-US" sz="1600" b="1" dirty="0">
              <a:solidFill>
                <a:schemeClr val="tx1"/>
              </a:solidFill>
              <a:latin typeface="Meiryo UI" pitchFamily="50" charset="-128"/>
              <a:ea typeface="Meiryo UI" pitchFamily="50" charset="-128"/>
            </a:endParaRPr>
          </a:p>
        </p:txBody>
      </p:sp>
      <p:sp>
        <p:nvSpPr>
          <p:cNvPr id="42" name="正方形/長方形 41"/>
          <p:cNvSpPr/>
          <p:nvPr/>
        </p:nvSpPr>
        <p:spPr>
          <a:xfrm>
            <a:off x="3887577" y="4105552"/>
            <a:ext cx="4491393" cy="77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latin typeface="Meiryo UI" panose="020B0604030504040204" pitchFamily="50" charset="-128"/>
                <a:ea typeface="Meiryo UI" panose="020B0604030504040204" pitchFamily="50" charset="-128"/>
              </a:rPr>
              <a:t>部・課制</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事業所の位置づけ、ポストの考え方を整理しつつ、</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各特別区</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組織機構を決定</a:t>
            </a:r>
            <a:endParaRPr kumimoji="1" lang="ja-JP" altLang="en-US" sz="1400" dirty="0">
              <a:latin typeface="Meiryo UI" panose="020B0604030504040204" pitchFamily="50" charset="-128"/>
              <a:ea typeface="Meiryo UI" panose="020B0604030504040204" pitchFamily="50" charset="-128"/>
            </a:endParaRPr>
          </a:p>
        </p:txBody>
      </p:sp>
      <p:sp>
        <p:nvSpPr>
          <p:cNvPr id="43" name="角丸四角形 42"/>
          <p:cNvSpPr/>
          <p:nvPr/>
        </p:nvSpPr>
        <p:spPr>
          <a:xfrm>
            <a:off x="488504" y="3999269"/>
            <a:ext cx="352158" cy="1050604"/>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組織</a:t>
            </a:r>
            <a:r>
              <a:rPr lang="ja-JP" altLang="en-US" sz="1400" dirty="0">
                <a:solidFill>
                  <a:schemeClr val="tx1"/>
                </a:solidFill>
                <a:latin typeface="Meiryo UI" panose="020B0604030504040204" pitchFamily="50" charset="-128"/>
                <a:ea typeface="Meiryo UI" panose="020B0604030504040204" pitchFamily="50" charset="-128"/>
              </a:rPr>
              <a:t>機構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488504" y="5058048"/>
            <a:ext cx="352158" cy="1050604"/>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rPr>
              <a:t>配置</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8913440" y="1907133"/>
            <a:ext cx="411051" cy="4212385"/>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特別</a:t>
            </a:r>
            <a:r>
              <a:rPr lang="ja-JP" altLang="en-US" sz="1600" b="1" dirty="0" smtClean="0">
                <a:solidFill>
                  <a:schemeClr val="tx1"/>
                </a:solidFill>
                <a:latin typeface="Meiryo UI" pitchFamily="50" charset="-128"/>
                <a:ea typeface="Meiryo UI" pitchFamily="50" charset="-128"/>
              </a:rPr>
              <a:t>区</a:t>
            </a:r>
            <a:r>
              <a:rPr lang="ja-JP" altLang="en-US" sz="1600" b="1" dirty="0">
                <a:solidFill>
                  <a:schemeClr val="tx1"/>
                </a:solidFill>
                <a:latin typeface="Meiryo UI" pitchFamily="50" charset="-128"/>
                <a:ea typeface="Meiryo UI" pitchFamily="50" charset="-128"/>
              </a:rPr>
              <a:t>設置</a:t>
            </a:r>
          </a:p>
        </p:txBody>
      </p:sp>
      <p:sp>
        <p:nvSpPr>
          <p:cNvPr id="13" name="正方形/長方形 12"/>
          <p:cNvSpPr/>
          <p:nvPr/>
        </p:nvSpPr>
        <p:spPr>
          <a:xfrm>
            <a:off x="1077781" y="5157920"/>
            <a:ext cx="1621279" cy="750263"/>
          </a:xfrm>
          <a:prstGeom prst="rect">
            <a:avLst/>
          </a:prstGeom>
          <a:solidFill>
            <a:schemeClr val="accent2">
              <a:lumMod val="75000"/>
            </a:schemeClr>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課・事業所別</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職員数の原案</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の算定</a:t>
            </a:r>
            <a:endParaRPr kumimoji="1" lang="ja-JP" altLang="en-US" sz="1400" dirty="0">
              <a:latin typeface="Meiryo UI" panose="020B0604030504040204" pitchFamily="50" charset="-128"/>
              <a:ea typeface="Meiryo UI" panose="020B0604030504040204" pitchFamily="50" charset="-128"/>
            </a:endParaRPr>
          </a:p>
        </p:txBody>
      </p:sp>
      <p:sp>
        <p:nvSpPr>
          <p:cNvPr id="24" name="正方形/長方形 27"/>
          <p:cNvSpPr>
            <a:spLocks noChangeArrowheads="1"/>
          </p:cNvSpPr>
          <p:nvPr/>
        </p:nvSpPr>
        <p:spPr bwMode="auto">
          <a:xfrm>
            <a:off x="8913440" y="5888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7766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a:t>
            </a:r>
            <a:r>
              <a:rPr lang="ja-JP" altLang="en-US" sz="2000" b="1" dirty="0" smtClean="0">
                <a:solidFill>
                  <a:srgbClr val="000000"/>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特別</a:t>
            </a:r>
            <a:r>
              <a:rPr lang="ja-JP" altLang="en-US" sz="2000" b="1" dirty="0" smtClean="0">
                <a:solidFill>
                  <a:srgbClr val="000000"/>
                </a:solidFill>
                <a:latin typeface="ＭＳ Ｐゴシック" charset="-128"/>
                <a:ea typeface="Meiryo UI"/>
                <a:cs typeface="Meiryo UI"/>
              </a:rPr>
              <a:t>区素案における職員総数の算定</a:t>
            </a:r>
            <a:r>
              <a:rPr lang="ja-JP" altLang="en-US" sz="1600" b="1" dirty="0">
                <a:solidFill>
                  <a:srgbClr val="000000"/>
                </a:solidFill>
                <a:latin typeface="ＭＳ Ｐゴシック" charset="-128"/>
                <a:ea typeface="Meiryo UI"/>
                <a:cs typeface="Meiryo UI"/>
              </a:rPr>
              <a:t>　</a:t>
            </a:r>
          </a:p>
        </p:txBody>
      </p:sp>
      <p:sp>
        <p:nvSpPr>
          <p:cNvPr id="62" name="正方形/長方形 61"/>
          <p:cNvSpPr/>
          <p:nvPr/>
        </p:nvSpPr>
        <p:spPr>
          <a:xfrm>
            <a:off x="141668" y="525854"/>
            <a:ext cx="9672033" cy="555972"/>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smtClean="0">
                <a:solidFill>
                  <a:schemeClr val="tx1"/>
                </a:solidFill>
                <a:latin typeface="Meiryo UI" panose="020B0604030504040204" pitchFamily="50" charset="-128"/>
                <a:ea typeface="Meiryo UI" panose="020B0604030504040204" pitchFamily="50" charset="-128"/>
              </a:rPr>
              <a:t>◆ 特別</a:t>
            </a:r>
            <a:r>
              <a:rPr lang="ja-JP" altLang="en-US" sz="1400" dirty="0">
                <a:solidFill>
                  <a:schemeClr val="tx1"/>
                </a:solidFill>
                <a:latin typeface="Meiryo UI" panose="020B0604030504040204" pitchFamily="50" charset="-128"/>
                <a:ea typeface="Meiryo UI" panose="020B0604030504040204" pitchFamily="50" charset="-128"/>
              </a:rPr>
              <a:t>区ごとに自立した新たな自治体と</a:t>
            </a:r>
            <a:r>
              <a:rPr lang="ja-JP" altLang="en-US" sz="1400" dirty="0" smtClean="0">
                <a:solidFill>
                  <a:schemeClr val="tx1"/>
                </a:solidFill>
                <a:latin typeface="Meiryo UI" panose="020B0604030504040204" pitchFamily="50" charset="-128"/>
                <a:ea typeface="Meiryo UI" panose="020B0604030504040204" pitchFamily="50" charset="-128"/>
              </a:rPr>
              <a:t>して</a:t>
            </a:r>
            <a:r>
              <a:rPr lang="ja-JP" altLang="en-US" sz="1400" dirty="0">
                <a:solidFill>
                  <a:schemeClr val="tx1"/>
                </a:solidFill>
                <a:latin typeface="Meiryo UI" panose="020B0604030504040204" pitchFamily="50" charset="-128"/>
                <a:ea typeface="Meiryo UI" panose="020B0604030504040204" pitchFamily="50" charset="-128"/>
              </a:rPr>
              <a:t>設計</a:t>
            </a:r>
            <a:endParaRPr lang="en-US" altLang="ja-JP" sz="1400" dirty="0" smtClean="0">
              <a:solidFill>
                <a:schemeClr val="tx1"/>
              </a:solidFill>
              <a:latin typeface="Meiryo UI" panose="020B0604030504040204" pitchFamily="50" charset="-128"/>
              <a:ea typeface="Meiryo UI" panose="020B0604030504040204" pitchFamily="50" charset="-128"/>
            </a:endParaRPr>
          </a:p>
          <a:p>
            <a:pPr indent="-457200"/>
            <a:r>
              <a:rPr lang="ja-JP" altLang="en-US" sz="1400" b="1" dirty="0" smtClean="0">
                <a:solidFill>
                  <a:schemeClr val="tx1"/>
                </a:solidFill>
                <a:latin typeface="Meiryo UI" panose="020B0604030504040204" pitchFamily="50" charset="-128"/>
                <a:ea typeface="Meiryo UI" panose="020B0604030504040204" pitchFamily="50" charset="-128"/>
                <a:cs typeface="Meiryo UI"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実在</a:t>
            </a:r>
            <a:r>
              <a:rPr lang="ja-JP" altLang="en-US" sz="1400" dirty="0">
                <a:solidFill>
                  <a:schemeClr val="tx1"/>
                </a:solidFill>
                <a:latin typeface="Meiryo UI" panose="020B0604030504040204" pitchFamily="50" charset="-128"/>
                <a:ea typeface="Meiryo UI" panose="020B0604030504040204" pitchFamily="50" charset="-128"/>
              </a:rPr>
              <a:t>する中核市を基礎として人口規模を考慮した上で、中核市権限を上回る事務</a:t>
            </a:r>
            <a:r>
              <a:rPr lang="ja-JP" altLang="en-US" sz="1400" dirty="0" smtClean="0">
                <a:solidFill>
                  <a:schemeClr val="tx1"/>
                </a:solidFill>
                <a:latin typeface="Meiryo UI" panose="020B0604030504040204" pitchFamily="50" charset="-128"/>
                <a:ea typeface="Meiryo UI" panose="020B0604030504040204" pitchFamily="50" charset="-128"/>
              </a:rPr>
              <a:t>・大阪市</a:t>
            </a:r>
            <a:r>
              <a:rPr lang="ja-JP" altLang="en-US" sz="1400" dirty="0">
                <a:solidFill>
                  <a:schemeClr val="tx1"/>
                </a:solidFill>
                <a:latin typeface="Meiryo UI" panose="020B0604030504040204" pitchFamily="50" charset="-128"/>
                <a:ea typeface="Meiryo UI" panose="020B0604030504040204" pitchFamily="50" charset="-128"/>
              </a:rPr>
              <a:t>の特性を加算</a:t>
            </a:r>
            <a:r>
              <a:rPr lang="ja-JP" altLang="en-US" sz="1400" dirty="0" smtClean="0">
                <a:solidFill>
                  <a:schemeClr val="tx1"/>
                </a:solidFill>
                <a:latin typeface="Meiryo UI" panose="020B0604030504040204" pitchFamily="50" charset="-128"/>
                <a:ea typeface="Meiryo UI" panose="020B0604030504040204" pitchFamily="50" charset="-128"/>
              </a:rPr>
              <a:t>して、職員総数を算定</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77" name="L 字 76"/>
          <p:cNvSpPr/>
          <p:nvPr/>
        </p:nvSpPr>
        <p:spPr>
          <a:xfrm>
            <a:off x="4726680" y="1291821"/>
            <a:ext cx="2064289" cy="2754257"/>
          </a:xfrm>
          <a:prstGeom prst="corner">
            <a:avLst>
              <a:gd name="adj1" fmla="val 144411"/>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L 字 77"/>
          <p:cNvSpPr/>
          <p:nvPr/>
        </p:nvSpPr>
        <p:spPr>
          <a:xfrm>
            <a:off x="283397" y="1299253"/>
            <a:ext cx="3939227" cy="2746825"/>
          </a:xfrm>
          <a:prstGeom prst="corner">
            <a:avLst>
              <a:gd name="adj1" fmla="val 100000"/>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0" name="Rectangle 25"/>
          <p:cNvSpPr>
            <a:spLocks noChangeArrowheads="1"/>
          </p:cNvSpPr>
          <p:nvPr/>
        </p:nvSpPr>
        <p:spPr bwMode="auto">
          <a:xfrm>
            <a:off x="388556" y="1927307"/>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万人当たり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91" name="加算記号 90"/>
          <p:cNvSpPr/>
          <p:nvPr/>
        </p:nvSpPr>
        <p:spPr>
          <a:xfrm>
            <a:off x="4222624" y="2668949"/>
            <a:ext cx="501731" cy="456412"/>
          </a:xfrm>
          <a:prstGeom prst="mathPlus">
            <a:avLst>
              <a:gd name="adj1" fmla="val 217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6" name="Rectangle 35"/>
          <p:cNvSpPr>
            <a:spLocks noChangeArrowheads="1"/>
          </p:cNvSpPr>
          <p:nvPr/>
        </p:nvSpPr>
        <p:spPr bwMode="auto">
          <a:xfrm>
            <a:off x="620699" y="1414323"/>
            <a:ext cx="3270919" cy="516995"/>
          </a:xfrm>
          <a:prstGeom prst="rect">
            <a:avLst/>
          </a:prstGeom>
          <a:noFill/>
          <a:ln w="9525">
            <a:noFill/>
            <a:miter lim="800000"/>
            <a:headEnd/>
            <a:tailEnd/>
          </a:ln>
        </p:spPr>
        <p:txBody>
          <a:bodyPr/>
          <a:lstStyle/>
          <a:p>
            <a:pPr algn="ctr"/>
            <a:r>
              <a:rPr lang="ja-JP" altLang="en-US" sz="1400" dirty="0" smtClean="0">
                <a:latin typeface="HGP創英角ｺﾞｼｯｸUB" pitchFamily="50" charset="-128"/>
                <a:ea typeface="HGP創英角ｺﾞｼｯｸUB" pitchFamily="50" charset="-128"/>
              </a:rPr>
              <a:t>（</a:t>
            </a:r>
            <a:r>
              <a:rPr lang="en-US" altLang="ja-JP" sz="1400" dirty="0" smtClean="0">
                <a:latin typeface="HGP創英角ｺﾞｼｯｸUB" pitchFamily="50" charset="-128"/>
                <a:ea typeface="HGP創英角ｺﾞｼｯｸUB" pitchFamily="50" charset="-128"/>
              </a:rPr>
              <a:t>Ⅰ</a:t>
            </a:r>
            <a:r>
              <a:rPr lang="ja-JP" altLang="en-US" sz="1400" dirty="0" smtClean="0">
                <a:latin typeface="HGP創英角ｺﾞｼｯｸUB" pitchFamily="50" charset="-128"/>
                <a:ea typeface="HGP創英角ｺﾞｼｯｸUB" pitchFamily="50" charset="-128"/>
              </a:rPr>
              <a:t>）　各</a:t>
            </a:r>
            <a:r>
              <a:rPr lang="ja-JP" altLang="en-US" sz="1400" dirty="0">
                <a:latin typeface="HGP創英角ｺﾞｼｯｸUB" pitchFamily="50" charset="-128"/>
                <a:ea typeface="HGP創英角ｺﾞｼｯｸUB" pitchFamily="50" charset="-128"/>
              </a:rPr>
              <a:t>特別区の人口規模に応じて算定</a:t>
            </a:r>
          </a:p>
        </p:txBody>
      </p:sp>
      <p:sp>
        <p:nvSpPr>
          <p:cNvPr id="117" name="Rectangle 31"/>
          <p:cNvSpPr>
            <a:spLocks noChangeArrowheads="1"/>
          </p:cNvSpPr>
          <p:nvPr/>
        </p:nvSpPr>
        <p:spPr bwMode="auto">
          <a:xfrm>
            <a:off x="2538675" y="2147644"/>
            <a:ext cx="1504003"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8" name="Rectangle 35"/>
          <p:cNvSpPr>
            <a:spLocks noChangeArrowheads="1"/>
          </p:cNvSpPr>
          <p:nvPr/>
        </p:nvSpPr>
        <p:spPr bwMode="auto">
          <a:xfrm>
            <a:off x="4749519" y="1328557"/>
            <a:ext cx="2041450" cy="744974"/>
          </a:xfrm>
          <a:prstGeom prst="rect">
            <a:avLst/>
          </a:prstGeom>
          <a:noFill/>
          <a:ln w="9525">
            <a:noFill/>
            <a:miter lim="800000"/>
            <a:headEnd/>
            <a:tailEnd/>
          </a:ln>
        </p:spPr>
        <p:txBody>
          <a:bodyPr/>
          <a:lstStyle/>
          <a:p>
            <a:pPr algn="ctr"/>
            <a:r>
              <a:rPr lang="ja-JP" altLang="en-US" sz="1400" dirty="0" smtClean="0">
                <a:latin typeface="HGP創英角ｺﾞｼｯｸUB" pitchFamily="50" charset="-128"/>
                <a:ea typeface="HGP創英角ｺﾞｼｯｸUB" pitchFamily="50" charset="-128"/>
              </a:rPr>
              <a:t>（</a:t>
            </a:r>
            <a:r>
              <a:rPr lang="en-US" altLang="ja-JP" sz="1400" dirty="0" smtClean="0">
                <a:latin typeface="HGP創英角ｺﾞｼｯｸUB" pitchFamily="50" charset="-128"/>
                <a:ea typeface="HGP創英角ｺﾞｼｯｸUB" pitchFamily="50" charset="-128"/>
              </a:rPr>
              <a:t>Ⅱ</a:t>
            </a:r>
            <a:r>
              <a:rPr lang="ja-JP" altLang="en-US" sz="1400" dirty="0" smtClean="0">
                <a:latin typeface="HGP創英角ｺﾞｼｯｸUB" pitchFamily="50" charset="-128"/>
                <a:ea typeface="HGP創英角ｺﾞｼｯｸUB" pitchFamily="50" charset="-128"/>
              </a:rPr>
              <a:t>）　中核市権限を上</a:t>
            </a:r>
            <a:endParaRPr lang="en-US" altLang="ja-JP" sz="1400" dirty="0" smtClean="0">
              <a:latin typeface="HGP創英角ｺﾞｼｯｸUB" pitchFamily="50" charset="-128"/>
              <a:ea typeface="HGP創英角ｺﾞｼｯｸUB" pitchFamily="50" charset="-128"/>
            </a:endParaRPr>
          </a:p>
          <a:p>
            <a:pPr algn="ctr"/>
            <a:r>
              <a:rPr lang="ja-JP" altLang="en-US" sz="1400" dirty="0">
                <a:latin typeface="HGP創英角ｺﾞｼｯｸUB" pitchFamily="50" charset="-128"/>
                <a:ea typeface="HGP創英角ｺﾞｼｯｸUB" pitchFamily="50" charset="-128"/>
              </a:rPr>
              <a:t>　</a:t>
            </a:r>
            <a:r>
              <a:rPr lang="ja-JP" altLang="en-US" sz="1400" dirty="0" smtClean="0">
                <a:latin typeface="HGP創英角ｺﾞｼｯｸUB" pitchFamily="50" charset="-128"/>
                <a:ea typeface="HGP創英角ｺﾞｼｯｸUB" pitchFamily="50" charset="-128"/>
              </a:rPr>
              <a:t>　　　回る事務・大阪市</a:t>
            </a:r>
            <a:endParaRPr lang="en-US" altLang="ja-JP" sz="1400" dirty="0" smtClean="0">
              <a:latin typeface="HGP創英角ｺﾞｼｯｸUB" pitchFamily="50" charset="-128"/>
              <a:ea typeface="HGP創英角ｺﾞｼｯｸUB" pitchFamily="50" charset="-128"/>
            </a:endParaRPr>
          </a:p>
          <a:p>
            <a:pPr algn="ctr"/>
            <a:r>
              <a:rPr lang="en-US" altLang="ja-JP" sz="1400">
                <a:latin typeface="HGP創英角ｺﾞｼｯｸUB" pitchFamily="50" charset="-128"/>
                <a:ea typeface="HGP創英角ｺﾞｼｯｸUB" pitchFamily="50" charset="-128"/>
              </a:rPr>
              <a:t> </a:t>
            </a:r>
            <a:r>
              <a:rPr lang="en-US" altLang="ja-JP" sz="1400" smtClean="0">
                <a:latin typeface="HGP創英角ｺﾞｼｯｸUB" pitchFamily="50" charset="-128"/>
                <a:ea typeface="HGP創英角ｺﾞｼｯｸUB" pitchFamily="50" charset="-128"/>
              </a:rPr>
              <a:t>  </a:t>
            </a:r>
            <a:r>
              <a:rPr lang="ja-JP" altLang="en-US" sz="1400" smtClean="0">
                <a:latin typeface="HGP創英角ｺﾞｼｯｸUB" pitchFamily="50" charset="-128"/>
                <a:ea typeface="HGP創英角ｺﾞｼｯｸUB" pitchFamily="50" charset="-128"/>
              </a:rPr>
              <a:t>の</a:t>
            </a:r>
            <a:r>
              <a:rPr lang="ja-JP" altLang="en-US" sz="1400" dirty="0">
                <a:latin typeface="HGP創英角ｺﾞｼｯｸUB" pitchFamily="50" charset="-128"/>
                <a:ea typeface="HGP創英角ｺﾞｼｯｸUB" pitchFamily="50" charset="-128"/>
              </a:rPr>
              <a:t>特性を加算</a:t>
            </a:r>
          </a:p>
        </p:txBody>
      </p:sp>
      <p:sp>
        <p:nvSpPr>
          <p:cNvPr id="119" name="乗算記号 118"/>
          <p:cNvSpPr/>
          <p:nvPr/>
        </p:nvSpPr>
        <p:spPr>
          <a:xfrm>
            <a:off x="1166445" y="2749241"/>
            <a:ext cx="309798" cy="290608"/>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0" name="Rectangle 35"/>
          <p:cNvSpPr>
            <a:spLocks noChangeArrowheads="1"/>
          </p:cNvSpPr>
          <p:nvPr/>
        </p:nvSpPr>
        <p:spPr bwMode="auto">
          <a:xfrm>
            <a:off x="7246960" y="1299255"/>
            <a:ext cx="2314552" cy="2746824"/>
          </a:xfrm>
          <a:prstGeom prst="rect">
            <a:avLst/>
          </a:prstGeom>
          <a:solidFill>
            <a:schemeClr val="accent6">
              <a:lumMod val="40000"/>
              <a:lumOff val="60000"/>
            </a:schemeClr>
          </a:solidFill>
          <a:ln w="63500">
            <a:solidFill>
              <a:schemeClr val="accent2">
                <a:lumMod val="75000"/>
              </a:schemeClr>
            </a:solidFill>
            <a:miter lim="800000"/>
            <a:headEnd/>
            <a:tailEnd/>
          </a:ln>
        </p:spPr>
        <p:txBody>
          <a:bodyPr/>
          <a:lstStyle/>
          <a:p>
            <a:pPr algn="ctr"/>
            <a:endParaRPr lang="ja-JP" altLang="en-US" sz="1200" dirty="0"/>
          </a:p>
        </p:txBody>
      </p:sp>
      <p:sp>
        <p:nvSpPr>
          <p:cNvPr id="121" name="Rectangle 31"/>
          <p:cNvSpPr>
            <a:spLocks noChangeArrowheads="1"/>
          </p:cNvSpPr>
          <p:nvPr/>
        </p:nvSpPr>
        <p:spPr bwMode="auto">
          <a:xfrm>
            <a:off x="7418629" y="2062492"/>
            <a:ext cx="1971213" cy="1661547"/>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特別区の職員数</a:t>
            </a:r>
          </a:p>
        </p:txBody>
      </p:sp>
      <p:sp>
        <p:nvSpPr>
          <p:cNvPr id="122" name="AutoShape 34"/>
          <p:cNvSpPr>
            <a:spLocks noChangeArrowheads="1"/>
          </p:cNvSpPr>
          <p:nvPr/>
        </p:nvSpPr>
        <p:spPr bwMode="auto">
          <a:xfrm>
            <a:off x="6468201" y="2725243"/>
            <a:ext cx="730002" cy="360000"/>
          </a:xfrm>
          <a:prstGeom prst="rightArrow">
            <a:avLst>
              <a:gd name="adj1" fmla="val 50000"/>
              <a:gd name="adj2" fmla="val 58567"/>
            </a:avLst>
          </a:prstGeom>
          <a:solidFill>
            <a:schemeClr val="accent1"/>
          </a:solidFill>
          <a:ln w="9525">
            <a:noFill/>
            <a:miter lim="800000"/>
            <a:headEnd/>
            <a:tailEnd/>
          </a:ln>
        </p:spPr>
        <p:txBody>
          <a:bodyPr wrap="none" anchor="ctr"/>
          <a:lstStyle/>
          <a:p>
            <a:endParaRPr lang="ja-JP" altLang="en-US" dirty="0"/>
          </a:p>
        </p:txBody>
      </p:sp>
      <p:sp>
        <p:nvSpPr>
          <p:cNvPr id="125" name="Rectangle 31">
            <a:extLst>
              <a:ext uri="{FF2B5EF4-FFF2-40B4-BE49-F238E27FC236}">
                <a16:creationId xmlns:a16="http://schemas.microsoft.com/office/drawing/2014/main" id="{437DDB5B-57DC-4144-B8A6-9BB245B5169C}"/>
              </a:ext>
            </a:extLst>
          </p:cNvPr>
          <p:cNvSpPr>
            <a:spLocks noChangeArrowheads="1"/>
          </p:cNvSpPr>
          <p:nvPr/>
        </p:nvSpPr>
        <p:spPr bwMode="auto">
          <a:xfrm>
            <a:off x="1508461" y="2284667"/>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126" name="次の値と等しい 1">
            <a:extLst>
              <a:ext uri="{FF2B5EF4-FFF2-40B4-BE49-F238E27FC236}">
                <a16:creationId xmlns:a16="http://schemas.microsoft.com/office/drawing/2014/main" id="{9F4DE018-7C29-4F76-86D0-DED202585748}"/>
              </a:ext>
            </a:extLst>
          </p:cNvPr>
          <p:cNvSpPr/>
          <p:nvPr/>
        </p:nvSpPr>
        <p:spPr>
          <a:xfrm>
            <a:off x="2169478" y="2734701"/>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7"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271500" y="2313870"/>
            <a:ext cx="969429" cy="545387"/>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都道府県</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指定都市</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権限事務</a:t>
            </a:r>
          </a:p>
        </p:txBody>
      </p:sp>
      <p:sp>
        <p:nvSpPr>
          <p:cNvPr id="131"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271499" y="3311103"/>
            <a:ext cx="969429" cy="503873"/>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大阪市の</a:t>
            </a:r>
            <a:endParaRPr lang="en-US" altLang="ja-JP" sz="1100" b="1" dirty="0" smtClean="0">
              <a:solidFill>
                <a:schemeClr val="bg1"/>
              </a:solidFill>
              <a:latin typeface="Meiryo UI" pitchFamily="50" charset="-128"/>
              <a:ea typeface="Meiryo UI" pitchFamily="50" charset="-128"/>
              <a:cs typeface="Meiryo UI" pitchFamily="50" charset="-128"/>
            </a:endParaRPr>
          </a:p>
          <a:p>
            <a:pPr algn="ctr"/>
            <a:r>
              <a:rPr lang="ja-JP" altLang="en-US" sz="1100" b="1" dirty="0" smtClean="0">
                <a:solidFill>
                  <a:schemeClr val="bg1"/>
                </a:solidFill>
                <a:latin typeface="Meiryo UI" pitchFamily="50" charset="-128"/>
                <a:ea typeface="Meiryo UI" pitchFamily="50" charset="-128"/>
                <a:cs typeface="Meiryo UI" pitchFamily="50" charset="-128"/>
              </a:rPr>
              <a:t>特性</a:t>
            </a:r>
            <a:r>
              <a:rPr lang="ja-JP" altLang="en-US" sz="1100" b="1" dirty="0">
                <a:solidFill>
                  <a:schemeClr val="bg1"/>
                </a:solidFill>
                <a:latin typeface="Meiryo UI" pitchFamily="50" charset="-128"/>
                <a:ea typeface="Meiryo UI" pitchFamily="50" charset="-128"/>
                <a:cs typeface="Meiryo UI" pitchFamily="50" charset="-128"/>
              </a:rPr>
              <a:t>を踏まえた要素</a:t>
            </a:r>
          </a:p>
        </p:txBody>
      </p:sp>
      <p:sp>
        <p:nvSpPr>
          <p:cNvPr id="133" name="Text Box 23"/>
          <p:cNvSpPr txBox="1">
            <a:spLocks noChangeArrowheads="1"/>
          </p:cNvSpPr>
          <p:nvPr/>
        </p:nvSpPr>
        <p:spPr bwMode="auto">
          <a:xfrm>
            <a:off x="7366580" y="1393166"/>
            <a:ext cx="1961735" cy="369332"/>
          </a:xfrm>
          <a:prstGeom prst="rect">
            <a:avLst/>
          </a:prstGeom>
          <a:noFill/>
          <a:ln w="9525">
            <a:noFill/>
            <a:miter lim="800000"/>
            <a:headEnd/>
            <a:tailEnd/>
          </a:ln>
        </p:spPr>
        <p:txBody>
          <a:bodyPr wrap="square">
            <a:spAutoFit/>
          </a:bodyPr>
          <a:lstStyle/>
          <a:p>
            <a:pPr algn="ctr"/>
            <a:r>
              <a:rPr lang="ja-JP" altLang="en-US" dirty="0" smtClean="0">
                <a:latin typeface="HGP創英角ｺﾞｼｯｸUB" pitchFamily="50" charset="-128"/>
                <a:ea typeface="HGP創英角ｺﾞｼｯｸUB" pitchFamily="50" charset="-128"/>
              </a:rPr>
              <a:t>（</a:t>
            </a:r>
            <a:r>
              <a:rPr lang="en-US" altLang="ja-JP" dirty="0" smtClean="0">
                <a:latin typeface="HGP創英角ｺﾞｼｯｸUB" pitchFamily="50" charset="-128"/>
                <a:ea typeface="HGP創英角ｺﾞｼｯｸUB" pitchFamily="50" charset="-128"/>
              </a:rPr>
              <a:t>Ⅲ</a:t>
            </a:r>
            <a:r>
              <a:rPr lang="ja-JP" altLang="en-US" dirty="0" smtClean="0">
                <a:latin typeface="HGP創英角ｺﾞｼｯｸUB" pitchFamily="50" charset="-128"/>
                <a:ea typeface="HGP創英角ｺﾞｼｯｸUB" pitchFamily="50" charset="-128"/>
              </a:rPr>
              <a:t>）</a:t>
            </a:r>
            <a:r>
              <a:rPr lang="ja-JP" altLang="en-US" b="1" dirty="0" smtClean="0">
                <a:latin typeface="HGP創英角ｺﾞｼｯｸUB" pitchFamily="50" charset="-128"/>
                <a:ea typeface="HGP創英角ｺﾞｼｯｸUB" pitchFamily="50" charset="-128"/>
              </a:rPr>
              <a:t>　職</a:t>
            </a:r>
            <a:r>
              <a:rPr lang="ja-JP" altLang="en-US" b="1" dirty="0">
                <a:latin typeface="HGP創英角ｺﾞｼｯｸUB" pitchFamily="50" charset="-128"/>
                <a:ea typeface="HGP創英角ｺﾞｼｯｸUB" pitchFamily="50" charset="-128"/>
              </a:rPr>
              <a:t>員数</a:t>
            </a:r>
          </a:p>
        </p:txBody>
      </p:sp>
      <p:sp>
        <p:nvSpPr>
          <p:cNvPr id="135"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271500" y="2917680"/>
            <a:ext cx="969429" cy="335126"/>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smtClean="0">
                <a:solidFill>
                  <a:schemeClr val="bg1"/>
                </a:solidFill>
                <a:latin typeface="Meiryo UI" pitchFamily="50" charset="-128"/>
                <a:ea typeface="Meiryo UI" pitchFamily="50" charset="-128"/>
                <a:cs typeface="Meiryo UI" pitchFamily="50" charset="-128"/>
              </a:rPr>
              <a:t>大阪府</a:t>
            </a:r>
            <a:r>
              <a:rPr lang="ja-JP" altLang="en-US" sz="1100" b="1" dirty="0">
                <a:solidFill>
                  <a:schemeClr val="bg1"/>
                </a:solidFill>
                <a:latin typeface="Meiryo UI" pitchFamily="50" charset="-128"/>
                <a:ea typeface="Meiryo UI" pitchFamily="50" charset="-128"/>
                <a:cs typeface="Meiryo UI" pitchFamily="50" charset="-128"/>
              </a:rPr>
              <a:t>からの</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移管事務</a:t>
            </a:r>
          </a:p>
        </p:txBody>
      </p:sp>
      <p:sp>
        <p:nvSpPr>
          <p:cNvPr id="136" name="正方形/長方形 135"/>
          <p:cNvSpPr/>
          <p:nvPr/>
        </p:nvSpPr>
        <p:spPr>
          <a:xfrm>
            <a:off x="1051511" y="4191864"/>
            <a:ext cx="4765585" cy="39353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1500" b="1" dirty="0" smtClean="0">
                <a:solidFill>
                  <a:schemeClr val="tx1"/>
                </a:solidFill>
                <a:latin typeface="Meiryo UI" pitchFamily="50" charset="-128"/>
                <a:ea typeface="Meiryo UI" pitchFamily="50" charset="-128"/>
                <a:cs typeface="Meiryo UI" pitchFamily="50" charset="-128"/>
              </a:rPr>
              <a:t>　特別区素案における特別区職員数と現員数の関係</a:t>
            </a:r>
            <a:endParaRPr lang="en-US" altLang="ja-JP" sz="1500" b="1" dirty="0" smtClean="0">
              <a:solidFill>
                <a:schemeClr val="tx1"/>
              </a:solidFill>
              <a:latin typeface="Meiryo UI" pitchFamily="50" charset="-128"/>
              <a:ea typeface="Meiryo UI" pitchFamily="50" charset="-128"/>
              <a:cs typeface="Meiryo UI" pitchFamily="50" charset="-128"/>
            </a:endParaRPr>
          </a:p>
        </p:txBody>
      </p:sp>
      <p:sp>
        <p:nvSpPr>
          <p:cNvPr id="137" name="正方形/長方形 136"/>
          <p:cNvSpPr/>
          <p:nvPr/>
        </p:nvSpPr>
        <p:spPr>
          <a:xfrm>
            <a:off x="5638245" y="5044725"/>
            <a:ext cx="3094688" cy="9640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80000" indent="-360000"/>
            <a:r>
              <a:rPr lang="ja-JP" altLang="en-US" sz="1050" dirty="0" smtClean="0">
                <a:latin typeface="Meiryo UI" pitchFamily="50" charset="-128"/>
                <a:ea typeface="Meiryo UI" pitchFamily="50" charset="-128"/>
                <a:cs typeface="Meiryo UI" pitchFamily="50" charset="-128"/>
              </a:rPr>
              <a:t>　　</a:t>
            </a:r>
            <a:r>
              <a:rPr lang="ja-JP" altLang="en-US" sz="1050" u="sng" dirty="0" smtClean="0">
                <a:latin typeface="Meiryo UI" pitchFamily="50" charset="-128"/>
                <a:ea typeface="Meiryo UI" pitchFamily="50" charset="-128"/>
                <a:cs typeface="Meiryo UI" pitchFamily="50" charset="-128"/>
              </a:rPr>
              <a:t>このうち、特別区設置に伴う体制整備増は</a:t>
            </a:r>
            <a:r>
              <a:rPr lang="en-US" altLang="ja-JP" sz="1050" u="sng" dirty="0" smtClean="0">
                <a:latin typeface="Meiryo UI" pitchFamily="50" charset="-128"/>
                <a:ea typeface="Meiryo UI" pitchFamily="50" charset="-128"/>
                <a:cs typeface="Meiryo UI" pitchFamily="50" charset="-128"/>
              </a:rPr>
              <a:t>330</a:t>
            </a:r>
            <a:r>
              <a:rPr lang="ja-JP" altLang="en-US" sz="1050" u="sng" dirty="0" smtClean="0">
                <a:latin typeface="Meiryo UI" pitchFamily="50" charset="-128"/>
                <a:ea typeface="Meiryo UI" pitchFamily="50" charset="-128"/>
                <a:cs typeface="Meiryo UI" pitchFamily="50" charset="-128"/>
              </a:rPr>
              <a:t>人</a:t>
            </a:r>
            <a:endParaRPr lang="en-US" altLang="ja-JP" sz="1050" u="sng" dirty="0" smtClean="0">
              <a:latin typeface="Meiryo UI" pitchFamily="50" charset="-128"/>
              <a:ea typeface="Meiryo UI" pitchFamily="50" charset="-128"/>
              <a:cs typeface="Meiryo UI" pitchFamily="50" charset="-128"/>
            </a:endParaRPr>
          </a:p>
          <a:p>
            <a:pPr marL="180000" indent="-360000"/>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400</a:t>
            </a:r>
            <a:r>
              <a:rPr lang="ja-JP" altLang="en-US" sz="1050" dirty="0" smtClean="0">
                <a:latin typeface="Meiryo UI" pitchFamily="50" charset="-128"/>
                <a:ea typeface="Meiryo UI" pitchFamily="50" charset="-128"/>
                <a:cs typeface="Meiryo UI" pitchFamily="50" charset="-128"/>
              </a:rPr>
              <a:t>人のうち、特別区設置までにおける児童相談所の増設（現在</a:t>
            </a:r>
            <a:r>
              <a:rPr lang="en-US" altLang="ja-JP" sz="1050" dirty="0" smtClean="0">
                <a:latin typeface="Meiryo UI" pitchFamily="50" charset="-128"/>
                <a:ea typeface="Meiryo UI" pitchFamily="50" charset="-128"/>
                <a:cs typeface="Meiryo UI" pitchFamily="50" charset="-128"/>
              </a:rPr>
              <a:t>2</a:t>
            </a:r>
            <a:r>
              <a:rPr lang="ja-JP" altLang="en-US" sz="1050" dirty="0" smtClean="0">
                <a:latin typeface="Meiryo UI" pitchFamily="50" charset="-128"/>
                <a:ea typeface="Meiryo UI" pitchFamily="50" charset="-128"/>
                <a:cs typeface="Meiryo UI" pitchFamily="50" charset="-128"/>
              </a:rPr>
              <a:t>か所→</a:t>
            </a:r>
            <a:r>
              <a:rPr lang="en-US" altLang="ja-JP" sz="1050" dirty="0" smtClean="0">
                <a:latin typeface="Meiryo UI" pitchFamily="50" charset="-128"/>
                <a:ea typeface="Meiryo UI" pitchFamily="50" charset="-128"/>
                <a:cs typeface="Meiryo UI" pitchFamily="50" charset="-128"/>
              </a:rPr>
              <a:t>3</a:t>
            </a:r>
            <a:r>
              <a:rPr lang="ja-JP" altLang="en-US" sz="1050" dirty="0" smtClean="0">
                <a:latin typeface="Meiryo UI" pitchFamily="50" charset="-128"/>
                <a:ea typeface="Meiryo UI" pitchFamily="50" charset="-128"/>
                <a:cs typeface="Meiryo UI" pitchFamily="50" charset="-128"/>
              </a:rPr>
              <a:t>か所）及び児童福祉法改正に伴う職員増（計</a:t>
            </a:r>
            <a:r>
              <a:rPr lang="en-US" altLang="ja-JP" sz="1050" dirty="0" smtClean="0">
                <a:latin typeface="Meiryo UI" pitchFamily="50" charset="-128"/>
                <a:ea typeface="Meiryo UI" pitchFamily="50" charset="-128"/>
                <a:cs typeface="Meiryo UI" pitchFamily="50" charset="-128"/>
              </a:rPr>
              <a:t>80</a:t>
            </a:r>
            <a:r>
              <a:rPr lang="ja-JP" altLang="en-US" sz="1050" dirty="0" smtClean="0">
                <a:latin typeface="Meiryo UI" pitchFamily="50" charset="-128"/>
                <a:ea typeface="Meiryo UI" pitchFamily="50" charset="-128"/>
                <a:cs typeface="Meiryo UI" pitchFamily="50" charset="-128"/>
              </a:rPr>
              <a:t>人）を控除</a:t>
            </a:r>
            <a:endParaRPr lang="en-US" altLang="ja-JP" sz="1050" dirty="0" smtClean="0">
              <a:latin typeface="Meiryo UI" pitchFamily="50" charset="-128"/>
              <a:ea typeface="Meiryo UI" pitchFamily="50" charset="-128"/>
              <a:cs typeface="Meiryo UI" pitchFamily="50" charset="-128"/>
            </a:endParaRPr>
          </a:p>
          <a:p>
            <a:pPr marL="180000" indent="-360000" algn="r"/>
            <a:r>
              <a:rPr lang="ja-JP" altLang="en-US" sz="1050" dirty="0" smtClean="0">
                <a:latin typeface="Meiryo UI" pitchFamily="50" charset="-128"/>
                <a:ea typeface="Meiryo UI" pitchFamily="50" charset="-128"/>
                <a:cs typeface="Meiryo UI" pitchFamily="50" charset="-128"/>
              </a:rPr>
              <a:t>　　特別区素案（組織－</a:t>
            </a:r>
            <a:r>
              <a:rPr lang="en-US" altLang="ja-JP" sz="1050" dirty="0" smtClean="0">
                <a:latin typeface="Meiryo UI" pitchFamily="50" charset="-128"/>
                <a:ea typeface="Meiryo UI" pitchFamily="50" charset="-128"/>
                <a:cs typeface="Meiryo UI" pitchFamily="50" charset="-128"/>
              </a:rPr>
              <a:t>15</a:t>
            </a:r>
            <a:r>
              <a:rPr lang="ja-JP" altLang="en-US" sz="1050" dirty="0" smtClean="0">
                <a:latin typeface="Meiryo UI" pitchFamily="50" charset="-128"/>
                <a:ea typeface="Meiryo UI" pitchFamily="50" charset="-128"/>
                <a:cs typeface="Meiryo UI" pitchFamily="50" charset="-128"/>
              </a:rPr>
              <a:t>）参照</a:t>
            </a:r>
            <a:endParaRPr lang="ja-JP" altLang="en-US" sz="1050" dirty="0">
              <a:latin typeface="Meiryo UI" pitchFamily="50" charset="-128"/>
              <a:ea typeface="Meiryo UI" pitchFamily="50" charset="-128"/>
              <a:cs typeface="Meiryo UI" pitchFamily="50" charset="-128"/>
            </a:endParaRPr>
          </a:p>
          <a:p>
            <a:pPr marL="180000" indent="-360000"/>
            <a:endParaRPr kumimoji="1" lang="ja-JP" altLang="en-US" sz="1100" dirty="0">
              <a:latin typeface="Meiryo UI" pitchFamily="50" charset="-128"/>
              <a:ea typeface="Meiryo UI" pitchFamily="50" charset="-128"/>
              <a:cs typeface="Meiryo UI" pitchFamily="50" charset="-128"/>
            </a:endParaRPr>
          </a:p>
        </p:txBody>
      </p:sp>
      <p:sp>
        <p:nvSpPr>
          <p:cNvPr id="138" name="Rectangle 31"/>
          <p:cNvSpPr>
            <a:spLocks noChangeArrowheads="1"/>
          </p:cNvSpPr>
          <p:nvPr/>
        </p:nvSpPr>
        <p:spPr bwMode="auto">
          <a:xfrm>
            <a:off x="2395343" y="4801525"/>
            <a:ext cx="1269952" cy="1439999"/>
          </a:xfrm>
          <a:prstGeom prst="rect">
            <a:avLst/>
          </a:prstGeom>
          <a:solidFill>
            <a:schemeClr val="tx2"/>
          </a:solidFill>
          <a:ln w="15875">
            <a:solidFill>
              <a:schemeClr val="tx2"/>
            </a:solidFill>
            <a:miter lim="800000"/>
            <a:headEnd/>
            <a:tailEnd/>
          </a:ln>
        </p:spPr>
        <p:txBody>
          <a:bodyPr anchor="t"/>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b="1" dirty="0" smtClean="0">
                <a:solidFill>
                  <a:schemeClr val="bg1"/>
                </a:solidFill>
                <a:latin typeface="Meiryo UI" pitchFamily="50" charset="-128"/>
                <a:ea typeface="Meiryo UI" pitchFamily="50" charset="-128"/>
                <a:cs typeface="Meiryo UI" pitchFamily="50" charset="-128"/>
              </a:rPr>
              <a:t>第一区　</a:t>
            </a:r>
            <a:r>
              <a:rPr lang="en-US" altLang="ja-JP" sz="1100" b="1" dirty="0" smtClean="0">
                <a:solidFill>
                  <a:schemeClr val="bg1"/>
                </a:solidFill>
                <a:latin typeface="Meiryo UI" pitchFamily="50" charset="-128"/>
                <a:ea typeface="Meiryo UI" pitchFamily="50" charset="-128"/>
                <a:cs typeface="Meiryo UI" pitchFamily="50" charset="-128"/>
              </a:rPr>
              <a:t>2,130</a:t>
            </a:r>
            <a:r>
              <a:rPr lang="ja-JP" altLang="en-US" sz="1100" b="1" dirty="0" smtClean="0">
                <a:solidFill>
                  <a:schemeClr val="bg1"/>
                </a:solidFill>
                <a:latin typeface="Meiryo UI" pitchFamily="50" charset="-128"/>
                <a:ea typeface="Meiryo UI" pitchFamily="50" charset="-128"/>
                <a:cs typeface="Meiryo UI" pitchFamily="50" charset="-128"/>
              </a:rPr>
              <a:t>人</a:t>
            </a:r>
            <a:endParaRPr lang="ja-JP" altLang="en-US" sz="1100" b="1" dirty="0">
              <a:solidFill>
                <a:schemeClr val="bg1"/>
              </a:solidFill>
              <a:latin typeface="Meiryo UI" pitchFamily="50" charset="-128"/>
              <a:ea typeface="Meiryo UI" pitchFamily="50" charset="-128"/>
              <a:cs typeface="Meiryo UI" pitchFamily="50" charset="-128"/>
            </a:endParaRPr>
          </a:p>
        </p:txBody>
      </p:sp>
      <p:cxnSp>
        <p:nvCxnSpPr>
          <p:cNvPr id="139" name="直線コネクタ 138"/>
          <p:cNvCxnSpPr/>
          <p:nvPr/>
        </p:nvCxnSpPr>
        <p:spPr>
          <a:xfrm>
            <a:off x="2383438" y="5105814"/>
            <a:ext cx="129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2385819" y="5488452"/>
            <a:ext cx="12960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1" name="Rectangle 35"/>
          <p:cNvSpPr>
            <a:spLocks noChangeArrowheads="1"/>
          </p:cNvSpPr>
          <p:nvPr/>
        </p:nvSpPr>
        <p:spPr bwMode="auto">
          <a:xfrm>
            <a:off x="2329051" y="5134097"/>
            <a:ext cx="1385410" cy="307489"/>
          </a:xfrm>
          <a:prstGeom prst="rect">
            <a:avLst/>
          </a:prstGeom>
          <a:noFill/>
          <a:ln w="9525">
            <a:noFill/>
            <a:miter lim="800000"/>
            <a:headEnd/>
            <a:tailEnd/>
          </a:ln>
        </p:spPr>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第二区　</a:t>
            </a:r>
            <a:r>
              <a:rPr lang="en-US" altLang="ja-JP" sz="1100" b="1" dirty="0" smtClean="0">
                <a:solidFill>
                  <a:schemeClr val="bg1"/>
                </a:solidFill>
                <a:latin typeface="Meiryo UI" panose="020B0604030504040204" pitchFamily="50" charset="-128"/>
                <a:ea typeface="Meiryo UI" panose="020B0604030504040204" pitchFamily="50" charset="-128"/>
              </a:rPr>
              <a:t>2,500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142" name="Rectangle 35"/>
          <p:cNvSpPr>
            <a:spLocks noChangeArrowheads="1"/>
          </p:cNvSpPr>
          <p:nvPr/>
        </p:nvSpPr>
        <p:spPr bwMode="auto">
          <a:xfrm>
            <a:off x="2364852" y="5544797"/>
            <a:ext cx="1333382" cy="303695"/>
          </a:xfrm>
          <a:prstGeom prst="rect">
            <a:avLst/>
          </a:prstGeom>
          <a:noFill/>
          <a:ln w="9525">
            <a:noFill/>
            <a:miter lim="800000"/>
            <a:headEnd/>
            <a:tailEnd/>
          </a:ln>
        </p:spPr>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第三区　</a:t>
            </a:r>
            <a:r>
              <a:rPr lang="en-US" altLang="ja-JP" sz="1100" b="1" dirty="0" smtClean="0">
                <a:solidFill>
                  <a:schemeClr val="bg1"/>
                </a:solidFill>
                <a:latin typeface="Meiryo UI" panose="020B0604030504040204" pitchFamily="50" charset="-128"/>
                <a:ea typeface="Meiryo UI" panose="020B0604030504040204" pitchFamily="50" charset="-128"/>
              </a:rPr>
              <a:t>2,840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143" name="Text Box 23"/>
          <p:cNvSpPr txBox="1">
            <a:spLocks noChangeArrowheads="1"/>
          </p:cNvSpPr>
          <p:nvPr/>
        </p:nvSpPr>
        <p:spPr bwMode="auto">
          <a:xfrm>
            <a:off x="1892193" y="6249116"/>
            <a:ext cx="2161876" cy="307777"/>
          </a:xfrm>
          <a:prstGeom prst="rect">
            <a:avLst/>
          </a:prstGeom>
          <a:noFill/>
          <a:ln w="9525">
            <a:noFill/>
            <a:miter lim="800000"/>
            <a:headEnd/>
            <a:tailEnd/>
          </a:ln>
        </p:spPr>
        <p:txBody>
          <a:bodyPr wrap="square"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Meiryo UI" panose="020B0604030504040204" pitchFamily="50" charset="-128"/>
                <a:ea typeface="Meiryo UI" panose="020B0604030504040204" pitchFamily="50" charset="-128"/>
                <a:cs typeface="Meiryo UI"/>
              </a:rPr>
              <a:t>（</a:t>
            </a:r>
            <a:r>
              <a:rPr lang="en-US" altLang="ja-JP" sz="1200" b="1" dirty="0">
                <a:latin typeface="Meiryo UI" panose="020B0604030504040204" pitchFamily="50" charset="-128"/>
                <a:ea typeface="Meiryo UI" panose="020B0604030504040204" pitchFamily="50" charset="-128"/>
                <a:cs typeface="Meiryo UI"/>
              </a:rPr>
              <a:t>Ⅲ</a:t>
            </a:r>
            <a:r>
              <a:rPr lang="ja-JP" altLang="en-US" sz="1200" b="1" dirty="0" smtClean="0">
                <a:latin typeface="Meiryo UI" panose="020B0604030504040204" pitchFamily="50" charset="-128"/>
                <a:ea typeface="Meiryo UI" panose="020B0604030504040204" pitchFamily="50" charset="-128"/>
                <a:cs typeface="Meiryo UI"/>
              </a:rPr>
              <a:t>）</a:t>
            </a:r>
            <a:r>
              <a:rPr lang="ja-JP" altLang="en-US" sz="1400" b="1" dirty="0" smtClean="0">
                <a:latin typeface="Meiryo UI" panose="020B0604030504040204" pitchFamily="50" charset="-128"/>
                <a:ea typeface="Meiryo UI" panose="020B0604030504040204" pitchFamily="50" charset="-128"/>
              </a:rPr>
              <a:t>特別</a:t>
            </a:r>
            <a:r>
              <a:rPr lang="ja-JP" altLang="en-US" sz="1400" b="1" dirty="0">
                <a:latin typeface="Meiryo UI" panose="020B0604030504040204" pitchFamily="50" charset="-128"/>
                <a:ea typeface="Meiryo UI" panose="020B0604030504040204" pitchFamily="50" charset="-128"/>
              </a:rPr>
              <a:t>区</a:t>
            </a:r>
            <a:r>
              <a:rPr lang="ja-JP" altLang="en-US" sz="1400" b="1" dirty="0" smtClean="0">
                <a:latin typeface="Meiryo UI" panose="020B0604030504040204" pitchFamily="50" charset="-128"/>
                <a:ea typeface="Meiryo UI" panose="020B0604030504040204" pitchFamily="50" charset="-128"/>
              </a:rPr>
              <a:t>職員数</a:t>
            </a:r>
            <a:endParaRPr lang="en-US" altLang="ja-JP" sz="1400" b="1" dirty="0">
              <a:latin typeface="Meiryo UI" panose="020B0604030504040204" pitchFamily="50" charset="-128"/>
              <a:ea typeface="Meiryo UI" panose="020B0604030504040204" pitchFamily="50" charset="-128"/>
              <a:cs typeface="Meiryo UI"/>
            </a:endParaRPr>
          </a:p>
        </p:txBody>
      </p:sp>
      <p:sp>
        <p:nvSpPr>
          <p:cNvPr id="144" name="Rectangle 35"/>
          <p:cNvSpPr>
            <a:spLocks noChangeArrowheads="1"/>
          </p:cNvSpPr>
          <p:nvPr/>
        </p:nvSpPr>
        <p:spPr bwMode="auto">
          <a:xfrm>
            <a:off x="2364852" y="5946971"/>
            <a:ext cx="1333382" cy="303695"/>
          </a:xfrm>
          <a:prstGeom prst="rect">
            <a:avLst/>
          </a:prstGeom>
          <a:noFill/>
          <a:ln w="9525">
            <a:noFill/>
            <a:miter lim="800000"/>
            <a:headEnd/>
            <a:tailEnd/>
          </a:ln>
        </p:spPr>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100" b="1" dirty="0" smtClean="0">
                <a:solidFill>
                  <a:schemeClr val="bg1"/>
                </a:solidFill>
                <a:latin typeface="Meiryo UI" panose="020B0604030504040204" pitchFamily="50" charset="-128"/>
                <a:ea typeface="Meiryo UI" panose="020B0604030504040204" pitchFamily="50" charset="-128"/>
              </a:rPr>
              <a:t>第四区　</a:t>
            </a:r>
            <a:r>
              <a:rPr lang="en-US" altLang="ja-JP" sz="1100" b="1" dirty="0" smtClean="0">
                <a:solidFill>
                  <a:schemeClr val="bg1"/>
                </a:solidFill>
                <a:latin typeface="Meiryo UI" panose="020B0604030504040204" pitchFamily="50" charset="-128"/>
                <a:ea typeface="Meiryo UI" panose="020B0604030504040204" pitchFamily="50" charset="-128"/>
              </a:rPr>
              <a:t>2,360</a:t>
            </a:r>
            <a:r>
              <a:rPr lang="ja-JP" altLang="en-US" sz="1100" b="1" dirty="0" smtClean="0">
                <a:solidFill>
                  <a:schemeClr val="bg1"/>
                </a:solidFill>
                <a:latin typeface="Meiryo UI" panose="020B0604030504040204" pitchFamily="50" charset="-128"/>
                <a:ea typeface="Meiryo UI" panose="020B0604030504040204" pitchFamily="50" charset="-128"/>
              </a:rPr>
              <a:t>人</a:t>
            </a:r>
            <a:endParaRPr lang="ja-JP" altLang="en-US" sz="1100" b="1" dirty="0">
              <a:solidFill>
                <a:schemeClr val="bg1"/>
              </a:solidFill>
              <a:latin typeface="Meiryo UI" panose="020B0604030504040204" pitchFamily="50" charset="-128"/>
              <a:ea typeface="Meiryo UI" panose="020B0604030504040204" pitchFamily="50" charset="-128"/>
            </a:endParaRPr>
          </a:p>
        </p:txBody>
      </p:sp>
      <p:cxnSp>
        <p:nvCxnSpPr>
          <p:cNvPr id="145" name="直線コネクタ 144"/>
          <p:cNvCxnSpPr/>
          <p:nvPr/>
        </p:nvCxnSpPr>
        <p:spPr>
          <a:xfrm>
            <a:off x="2382643" y="5915569"/>
            <a:ext cx="1333429"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46" name="Rectangle 31"/>
          <p:cNvSpPr>
            <a:spLocks noChangeArrowheads="1"/>
          </p:cNvSpPr>
          <p:nvPr/>
        </p:nvSpPr>
        <p:spPr bwMode="auto">
          <a:xfrm>
            <a:off x="4198085" y="5105815"/>
            <a:ext cx="1260000" cy="1135710"/>
          </a:xfrm>
          <a:prstGeom prst="rect">
            <a:avLst/>
          </a:prstGeom>
          <a:solidFill>
            <a:schemeClr val="accent1">
              <a:lumMod val="20000"/>
              <a:lumOff val="80000"/>
            </a:schemeClr>
          </a:solidFill>
          <a:ln w="22225">
            <a:solidFill>
              <a:schemeClr val="tx2"/>
            </a:solidFill>
            <a:miter lim="800000"/>
            <a:headEnd/>
            <a:tailEnd/>
          </a:ln>
        </p:spPr>
        <p:txBody>
          <a:bodyPr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sz="1200" b="1" dirty="0" smtClean="0">
                <a:latin typeface="Meiryo UI" pitchFamily="50" charset="-128"/>
                <a:ea typeface="Meiryo UI" pitchFamily="50" charset="-128"/>
                <a:cs typeface="Meiryo UI" pitchFamily="50" charset="-128"/>
              </a:rPr>
              <a:t>9,440</a:t>
            </a:r>
            <a:r>
              <a:rPr lang="ja-JP" altLang="en-US" sz="1200" b="1" dirty="0" smtClean="0">
                <a:latin typeface="Meiryo UI" pitchFamily="50" charset="-128"/>
                <a:ea typeface="Meiryo UI" pitchFamily="50" charset="-128"/>
                <a:cs typeface="Meiryo UI" pitchFamily="50" charset="-128"/>
              </a:rPr>
              <a:t>人</a:t>
            </a:r>
            <a:endParaRPr lang="en-US" altLang="ja-JP" sz="1200" b="1" dirty="0" smtClean="0">
              <a:latin typeface="Meiryo UI" pitchFamily="50" charset="-128"/>
              <a:ea typeface="Meiryo UI" pitchFamily="50" charset="-128"/>
              <a:cs typeface="Meiryo UI" pitchFamily="50" charset="-128"/>
            </a:endParaRPr>
          </a:p>
        </p:txBody>
      </p:sp>
      <p:cxnSp>
        <p:nvCxnSpPr>
          <p:cNvPr id="147" name="直線コネクタ 146"/>
          <p:cNvCxnSpPr/>
          <p:nvPr/>
        </p:nvCxnSpPr>
        <p:spPr>
          <a:xfrm>
            <a:off x="1965837" y="6241524"/>
            <a:ext cx="3960000"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48" name="正方形/長方形 147"/>
          <p:cNvSpPr/>
          <p:nvPr/>
        </p:nvSpPr>
        <p:spPr>
          <a:xfrm>
            <a:off x="5504757" y="4818088"/>
            <a:ext cx="2066684" cy="3116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80000" indent="-360000"/>
            <a:r>
              <a:rPr kumimoji="1" lang="ja-JP" altLang="en-US" sz="1200" b="1" dirty="0" smtClean="0">
                <a:latin typeface="Meiryo UI" pitchFamily="50" charset="-128"/>
                <a:ea typeface="Meiryo UI" pitchFamily="50" charset="-128"/>
                <a:cs typeface="Meiryo UI" pitchFamily="50" charset="-128"/>
              </a:rPr>
              <a:t>　現員数との差</a:t>
            </a:r>
            <a:r>
              <a:rPr kumimoji="1" lang="en-US" altLang="ja-JP" sz="1200" b="1" dirty="0" smtClean="0">
                <a:latin typeface="Meiryo UI" pitchFamily="50" charset="-128"/>
                <a:ea typeface="Meiryo UI" pitchFamily="50" charset="-128"/>
                <a:cs typeface="Meiryo UI" pitchFamily="50" charset="-128"/>
              </a:rPr>
              <a:t>400</a:t>
            </a:r>
            <a:r>
              <a:rPr kumimoji="1" lang="ja-JP" altLang="en-US" sz="1200" b="1" dirty="0" smtClean="0">
                <a:latin typeface="Meiryo UI" pitchFamily="50" charset="-128"/>
                <a:ea typeface="Meiryo UI" pitchFamily="50" charset="-128"/>
                <a:cs typeface="Meiryo UI" pitchFamily="50" charset="-128"/>
              </a:rPr>
              <a:t>人</a:t>
            </a:r>
            <a:endParaRPr kumimoji="1" lang="ja-JP" altLang="en-US" sz="1200" b="1" dirty="0">
              <a:latin typeface="Meiryo UI" pitchFamily="50" charset="-128"/>
              <a:ea typeface="Meiryo UI" pitchFamily="50" charset="-128"/>
              <a:cs typeface="Meiryo UI" pitchFamily="50" charset="-128"/>
            </a:endParaRPr>
          </a:p>
        </p:txBody>
      </p:sp>
      <p:sp>
        <p:nvSpPr>
          <p:cNvPr id="149" name="Text Box 23"/>
          <p:cNvSpPr txBox="1">
            <a:spLocks noChangeArrowheads="1"/>
          </p:cNvSpPr>
          <p:nvPr/>
        </p:nvSpPr>
        <p:spPr bwMode="auto">
          <a:xfrm>
            <a:off x="4405226" y="6487452"/>
            <a:ext cx="3860142" cy="253916"/>
          </a:xfrm>
          <a:prstGeom prst="rect">
            <a:avLst/>
          </a:prstGeom>
          <a:noFill/>
          <a:ln w="9525">
            <a:noFill/>
            <a:miter lim="800000"/>
            <a:headEnd/>
            <a:tailEnd/>
          </a:ln>
        </p:spPr>
        <p:txBody>
          <a:bodyPr wrap="square"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050" dirty="0" smtClean="0">
                <a:latin typeface="Meiryo UI" pitchFamily="50" charset="-128"/>
                <a:ea typeface="Meiryo UI" pitchFamily="50" charset="-128"/>
                <a:cs typeface="Meiryo UI" pitchFamily="50" charset="-128"/>
              </a:rPr>
              <a:t>大阪府</a:t>
            </a:r>
            <a:r>
              <a:rPr lang="ja-JP" altLang="en-US" sz="1050" dirty="0">
                <a:latin typeface="Meiryo UI" pitchFamily="50" charset="-128"/>
                <a:ea typeface="Meiryo UI" pitchFamily="50" charset="-128"/>
                <a:cs typeface="Meiryo UI" pitchFamily="50" charset="-128"/>
              </a:rPr>
              <a:t>・一部事務組合への移管分を</a:t>
            </a:r>
            <a:r>
              <a:rPr lang="ja-JP" altLang="en-US" sz="1050" dirty="0" smtClean="0">
                <a:latin typeface="Meiryo UI" pitchFamily="50" charset="-128"/>
                <a:ea typeface="Meiryo UI" pitchFamily="50" charset="-128"/>
                <a:cs typeface="Meiryo UI" pitchFamily="50" charset="-128"/>
              </a:rPr>
              <a:t>除く（組・課別－</a:t>
            </a:r>
            <a:r>
              <a:rPr lang="en-US" altLang="ja-JP" sz="1050" dirty="0" smtClean="0">
                <a:latin typeface="Meiryo UI" pitchFamily="50" charset="-128"/>
                <a:ea typeface="Meiryo UI" pitchFamily="50" charset="-128"/>
                <a:cs typeface="Meiryo UI" pitchFamily="50" charset="-128"/>
              </a:rPr>
              <a:t>22</a:t>
            </a:r>
            <a:r>
              <a:rPr lang="ja-JP" altLang="en-US" sz="1050" dirty="0" smtClean="0">
                <a:latin typeface="Meiryo UI" pitchFamily="50" charset="-128"/>
                <a:ea typeface="Meiryo UI" pitchFamily="50" charset="-128"/>
                <a:cs typeface="Meiryo UI" pitchFamily="50" charset="-128"/>
              </a:rPr>
              <a:t>参照）</a:t>
            </a:r>
            <a:endParaRPr lang="en-US" altLang="ja-JP" sz="1050" dirty="0">
              <a:latin typeface="Meiryo UI" pitchFamily="50" charset="-128"/>
              <a:ea typeface="Meiryo UI" pitchFamily="50" charset="-128"/>
              <a:cs typeface="Meiryo UI" pitchFamily="50" charset="-128"/>
            </a:endParaRPr>
          </a:p>
        </p:txBody>
      </p:sp>
      <p:cxnSp>
        <p:nvCxnSpPr>
          <p:cNvPr id="150" name="直線コネクタ 149"/>
          <p:cNvCxnSpPr/>
          <p:nvPr/>
        </p:nvCxnSpPr>
        <p:spPr>
          <a:xfrm>
            <a:off x="3694111" y="4803815"/>
            <a:ext cx="18000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51" name="正方形/長方形 150"/>
          <p:cNvSpPr/>
          <p:nvPr/>
        </p:nvSpPr>
        <p:spPr>
          <a:xfrm>
            <a:off x="2325877" y="4552431"/>
            <a:ext cx="1631565" cy="3116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80000" indent="-360000"/>
            <a:r>
              <a:rPr lang="ja-JP" altLang="en-US" sz="1200" b="1" dirty="0" smtClean="0">
                <a:latin typeface="Meiryo UI" pitchFamily="50" charset="-128"/>
                <a:ea typeface="Meiryo UI" pitchFamily="50" charset="-128"/>
                <a:cs typeface="Meiryo UI" pitchFamily="50" charset="-128"/>
              </a:rPr>
              <a:t>４区計</a:t>
            </a:r>
            <a:r>
              <a:rPr kumimoji="1" lang="ja-JP" altLang="en-US" sz="1200" b="1" dirty="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9,840</a:t>
            </a:r>
            <a:r>
              <a:rPr kumimoji="1" lang="ja-JP" altLang="en-US" sz="1200" b="1" dirty="0" smtClean="0">
                <a:latin typeface="Meiryo UI" pitchFamily="50" charset="-128"/>
                <a:ea typeface="Meiryo UI" pitchFamily="50" charset="-128"/>
                <a:cs typeface="Meiryo UI" pitchFamily="50" charset="-128"/>
              </a:rPr>
              <a:t>人</a:t>
            </a:r>
            <a:endParaRPr kumimoji="1" lang="ja-JP" altLang="en-US" sz="1200" b="1" dirty="0">
              <a:latin typeface="Meiryo UI" pitchFamily="50" charset="-128"/>
              <a:ea typeface="Meiryo UI" pitchFamily="50" charset="-128"/>
              <a:cs typeface="Meiryo UI" pitchFamily="50" charset="-128"/>
            </a:endParaRPr>
          </a:p>
        </p:txBody>
      </p:sp>
      <p:sp>
        <p:nvSpPr>
          <p:cNvPr id="152" name="Text Box 23"/>
          <p:cNvSpPr txBox="1">
            <a:spLocks noChangeArrowheads="1"/>
          </p:cNvSpPr>
          <p:nvPr/>
        </p:nvSpPr>
        <p:spPr bwMode="auto">
          <a:xfrm>
            <a:off x="3838045" y="6249116"/>
            <a:ext cx="2161876" cy="307777"/>
          </a:xfrm>
          <a:prstGeom prst="rect">
            <a:avLst/>
          </a:prstGeom>
          <a:noFill/>
          <a:ln w="9525">
            <a:noFill/>
            <a:miter lim="800000"/>
            <a:headEnd/>
            <a:tailEnd/>
          </a:ln>
        </p:spPr>
        <p:txBody>
          <a:bodyPr wrap="square"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1" dirty="0" smtClean="0">
                <a:latin typeface="Meiryo UI" panose="020B0604030504040204" pitchFamily="50" charset="-128"/>
                <a:ea typeface="Meiryo UI" panose="020B0604030504040204" pitchFamily="50" charset="-128"/>
                <a:cs typeface="Meiryo UI"/>
              </a:rPr>
              <a:t>現員数</a:t>
            </a:r>
            <a:r>
              <a:rPr lang="ja-JP" altLang="en-US" sz="1200" b="1" dirty="0" smtClean="0">
                <a:latin typeface="Meiryo UI" panose="020B0604030504040204" pitchFamily="50" charset="-128"/>
                <a:ea typeface="Meiryo UI" panose="020B0604030504040204" pitchFamily="50" charset="-128"/>
                <a:cs typeface="Meiryo UI"/>
              </a:rPr>
              <a:t>（</a:t>
            </a:r>
            <a:r>
              <a:rPr lang="en-US" altLang="ja-JP" sz="1200" b="1" dirty="0" smtClean="0">
                <a:latin typeface="Meiryo UI" panose="020B0604030504040204" pitchFamily="50" charset="-128"/>
                <a:ea typeface="Meiryo UI" panose="020B0604030504040204" pitchFamily="50" charset="-128"/>
                <a:cs typeface="Meiryo UI"/>
              </a:rPr>
              <a:t>H28</a:t>
            </a:r>
            <a:r>
              <a:rPr lang="ja-JP" altLang="en-US" sz="1200" b="1" dirty="0" smtClean="0">
                <a:latin typeface="Meiryo UI" panose="020B0604030504040204" pitchFamily="50" charset="-128"/>
                <a:ea typeface="Meiryo UI" panose="020B0604030504040204" pitchFamily="50" charset="-128"/>
                <a:cs typeface="Meiryo UI"/>
              </a:rPr>
              <a:t>）</a:t>
            </a:r>
            <a:endParaRPr lang="en-US" altLang="ja-JP" sz="1400" b="1" dirty="0">
              <a:latin typeface="Meiryo UI" panose="020B0604030504040204" pitchFamily="50" charset="-128"/>
              <a:ea typeface="Meiryo UI" panose="020B0604030504040204" pitchFamily="50" charset="-128"/>
              <a:cs typeface="Meiryo UI"/>
            </a:endParaRPr>
          </a:p>
        </p:txBody>
      </p:sp>
      <p:cxnSp>
        <p:nvCxnSpPr>
          <p:cNvPr id="153" name="直線矢印コネクタ 152"/>
          <p:cNvCxnSpPr/>
          <p:nvPr/>
        </p:nvCxnSpPr>
        <p:spPr>
          <a:xfrm>
            <a:off x="5366577" y="4814404"/>
            <a:ext cx="0" cy="2721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4" name="直線コネクタ 153"/>
          <p:cNvCxnSpPr/>
          <p:nvPr/>
        </p:nvCxnSpPr>
        <p:spPr>
          <a:xfrm>
            <a:off x="636043" y="4363739"/>
            <a:ext cx="0" cy="2239762"/>
          </a:xfrm>
          <a:prstGeom prst="line">
            <a:avLst/>
          </a:prstGeom>
          <a:ln w="1905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632520" y="4370904"/>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a:off x="633661" y="6596456"/>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57" name="直線コネクタ 156"/>
          <p:cNvCxnSpPr/>
          <p:nvPr/>
        </p:nvCxnSpPr>
        <p:spPr>
          <a:xfrm>
            <a:off x="8876167" y="4355030"/>
            <a:ext cx="0" cy="2258494"/>
          </a:xfrm>
          <a:prstGeom prst="line">
            <a:avLst/>
          </a:prstGeom>
          <a:ln w="19050"/>
        </p:spPr>
        <p:style>
          <a:lnRef idx="1">
            <a:schemeClr val="dk1"/>
          </a:lnRef>
          <a:fillRef idx="0">
            <a:schemeClr val="dk1"/>
          </a:fillRef>
          <a:effectRef idx="0">
            <a:schemeClr val="dk1"/>
          </a:effectRef>
          <a:fontRef idx="minor">
            <a:schemeClr val="tx1"/>
          </a:fontRef>
        </p:style>
      </p:cxnSp>
      <p:cxnSp>
        <p:nvCxnSpPr>
          <p:cNvPr id="158" name="直線コネクタ 157"/>
          <p:cNvCxnSpPr/>
          <p:nvPr/>
        </p:nvCxnSpPr>
        <p:spPr>
          <a:xfrm flipH="1">
            <a:off x="8636456" y="4350770"/>
            <a:ext cx="252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59" name="直線コネクタ 158"/>
          <p:cNvCxnSpPr/>
          <p:nvPr/>
        </p:nvCxnSpPr>
        <p:spPr>
          <a:xfrm flipH="1">
            <a:off x="8626549" y="6617597"/>
            <a:ext cx="252000" cy="0"/>
          </a:xfrm>
          <a:prstGeom prst="line">
            <a:avLst/>
          </a:prstGeom>
          <a:ln w="19050"/>
        </p:spPr>
        <p:style>
          <a:lnRef idx="1">
            <a:schemeClr val="dk1"/>
          </a:lnRef>
          <a:fillRef idx="0">
            <a:schemeClr val="dk1"/>
          </a:fillRef>
          <a:effectRef idx="0">
            <a:schemeClr val="dk1"/>
          </a:effectRef>
          <a:fontRef idx="minor">
            <a:schemeClr val="tx1"/>
          </a:fontRef>
        </p:style>
      </p:cxnSp>
      <p:sp>
        <p:nvSpPr>
          <p:cNvPr id="45" name="正方形/長方形 27"/>
          <p:cNvSpPr>
            <a:spLocks noChangeArrowheads="1"/>
          </p:cNvSpPr>
          <p:nvPr/>
        </p:nvSpPr>
        <p:spPr bwMode="auto">
          <a:xfrm>
            <a:off x="8907890" y="659523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20963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2287524"/>
            <a:ext cx="6948153" cy="446584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02" name="Text Box 45"/>
          <p:cNvSpPr txBox="1">
            <a:spLocks noChangeArrowheads="1"/>
          </p:cNvSpPr>
          <p:nvPr/>
        </p:nvSpPr>
        <p:spPr bwMode="auto">
          <a:xfrm>
            <a:off x="1070077" y="27746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30" name="正方形/長方形 129"/>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４　特別区</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の</a:t>
            </a:r>
            <a:r>
              <a:rPr lang="ja-JP" altLang="en-US" sz="2000" b="1" dirty="0">
                <a:solidFill>
                  <a:srgbClr val="000000"/>
                </a:solidFill>
                <a:latin typeface="Meiryo UI" panose="020B0604030504040204" pitchFamily="50" charset="-128"/>
                <a:ea typeface="Meiryo UI" panose="020B0604030504040204" pitchFamily="50" charset="-128"/>
                <a:cs typeface="Meiryo UI"/>
              </a:rPr>
              <a:t>組織</a:t>
            </a:r>
            <a:r>
              <a:rPr lang="ja-JP" altLang="en-US" sz="2000" b="1" dirty="0" smtClean="0">
                <a:solidFill>
                  <a:srgbClr val="000000"/>
                </a:solidFill>
                <a:latin typeface="Meiryo UI" panose="020B0604030504040204" pitchFamily="50" charset="-128"/>
                <a:ea typeface="Meiryo UI" panose="020B0604030504040204" pitchFamily="50" charset="-128"/>
                <a:cs typeface="Meiryo UI"/>
              </a:rPr>
              <a:t>機構</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87" name="Text Box 61"/>
          <p:cNvSpPr txBox="1">
            <a:spLocks noChangeArrowheads="1"/>
          </p:cNvSpPr>
          <p:nvPr/>
        </p:nvSpPr>
        <p:spPr bwMode="auto">
          <a:xfrm>
            <a:off x="5251172" y="2423337"/>
            <a:ext cx="1072754" cy="280881"/>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93" name="Text Box 61"/>
          <p:cNvSpPr txBox="1">
            <a:spLocks noChangeArrowheads="1"/>
          </p:cNvSpPr>
          <p:nvPr/>
        </p:nvSpPr>
        <p:spPr bwMode="auto">
          <a:xfrm>
            <a:off x="7479113" y="2423337"/>
            <a:ext cx="2071772"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の組織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00" name="L 字 99"/>
          <p:cNvSpPr/>
          <p:nvPr/>
        </p:nvSpPr>
        <p:spPr>
          <a:xfrm>
            <a:off x="7164999" y="2287524"/>
            <a:ext cx="2700000" cy="4465841"/>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2" name="正方形/長方形 81"/>
          <p:cNvSpPr/>
          <p:nvPr/>
        </p:nvSpPr>
        <p:spPr bwMode="auto">
          <a:xfrm>
            <a:off x="155252" y="2808202"/>
            <a:ext cx="419944" cy="129554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84" name="Text Box 45"/>
          <p:cNvSpPr txBox="1">
            <a:spLocks noChangeArrowheads="1"/>
          </p:cNvSpPr>
          <p:nvPr/>
        </p:nvSpPr>
        <p:spPr bwMode="auto">
          <a:xfrm>
            <a:off x="1069839" y="331254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政策企画部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45"/>
          <p:cNvSpPr txBox="1">
            <a:spLocks noChangeArrowheads="1"/>
          </p:cNvSpPr>
          <p:nvPr/>
        </p:nvSpPr>
        <p:spPr bwMode="auto">
          <a:xfrm>
            <a:off x="3101400" y="331254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秘書広報課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Text Box 45"/>
          <p:cNvSpPr txBox="1">
            <a:spLocks noChangeArrowheads="1"/>
          </p:cNvSpPr>
          <p:nvPr/>
        </p:nvSpPr>
        <p:spPr bwMode="auto">
          <a:xfrm>
            <a:off x="3101400" y="35895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Text Box 45"/>
          <p:cNvSpPr txBox="1">
            <a:spLocks noChangeArrowheads="1"/>
          </p:cNvSpPr>
          <p:nvPr/>
        </p:nvSpPr>
        <p:spPr bwMode="auto">
          <a:xfrm>
            <a:off x="3101400" y="386654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区政改革課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Text Box 45"/>
          <p:cNvSpPr txBox="1">
            <a:spLocks noChangeArrowheads="1"/>
          </p:cNvSpPr>
          <p:nvPr/>
        </p:nvSpPr>
        <p:spPr bwMode="auto">
          <a:xfrm>
            <a:off x="3101519" y="439966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行政課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45"/>
          <p:cNvSpPr txBox="1">
            <a:spLocks noChangeArrowheads="1"/>
          </p:cNvSpPr>
          <p:nvPr/>
        </p:nvSpPr>
        <p:spPr bwMode="auto">
          <a:xfrm>
            <a:off x="1069720" y="43996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Text Box 45"/>
          <p:cNvSpPr txBox="1">
            <a:spLocks noChangeArrowheads="1"/>
          </p:cNvSpPr>
          <p:nvPr/>
        </p:nvSpPr>
        <p:spPr bwMode="auto">
          <a:xfrm>
            <a:off x="3101400" y="467666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人事課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45"/>
          <p:cNvSpPr txBox="1">
            <a:spLocks noChangeArrowheads="1"/>
          </p:cNvSpPr>
          <p:nvPr/>
        </p:nvSpPr>
        <p:spPr bwMode="auto">
          <a:xfrm>
            <a:off x="3101400" y="521295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720" y="521295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財務部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4941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税務課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45"/>
          <p:cNvSpPr txBox="1">
            <a:spLocks noChangeArrowheads="1"/>
          </p:cNvSpPr>
          <p:nvPr/>
        </p:nvSpPr>
        <p:spPr bwMode="auto">
          <a:xfrm>
            <a:off x="3101400" y="577532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区税事務所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45"/>
          <p:cNvSpPr txBox="1">
            <a:spLocks noChangeArrowheads="1"/>
          </p:cNvSpPr>
          <p:nvPr/>
        </p:nvSpPr>
        <p:spPr bwMode="auto">
          <a:xfrm>
            <a:off x="3101400" y="605246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契約課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Text Box 45"/>
          <p:cNvSpPr txBox="1">
            <a:spLocks noChangeArrowheads="1"/>
          </p:cNvSpPr>
          <p:nvPr/>
        </p:nvSpPr>
        <p:spPr bwMode="auto">
          <a:xfrm>
            <a:off x="3101400" y="632946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用地管財課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Text Box 61"/>
          <p:cNvSpPr txBox="1">
            <a:spLocks noChangeArrowheads="1"/>
          </p:cNvSpPr>
          <p:nvPr/>
        </p:nvSpPr>
        <p:spPr bwMode="auto">
          <a:xfrm>
            <a:off x="4721400" y="2774838"/>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（防災・危機管理、被災地支援等</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Text Box 61"/>
          <p:cNvSpPr txBox="1">
            <a:spLocks noChangeArrowheads="1"/>
          </p:cNvSpPr>
          <p:nvPr/>
        </p:nvSpPr>
        <p:spPr bwMode="auto">
          <a:xfrm>
            <a:off x="4721400" y="3313152"/>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秘書、広報・報道</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、広聴等）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Text Box 61"/>
          <p:cNvSpPr txBox="1">
            <a:spLocks noChangeArrowheads="1"/>
          </p:cNvSpPr>
          <p:nvPr/>
        </p:nvSpPr>
        <p:spPr bwMode="auto">
          <a:xfrm>
            <a:off x="4721399" y="3594263"/>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（政策企画等）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Text Box 61"/>
          <p:cNvSpPr txBox="1">
            <a:spLocks noChangeArrowheads="1"/>
          </p:cNvSpPr>
          <p:nvPr/>
        </p:nvSpPr>
        <p:spPr bwMode="auto">
          <a:xfrm>
            <a:off x="4721399" y="3875374"/>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（行政改革等）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Text Box 61"/>
          <p:cNvSpPr txBox="1">
            <a:spLocks noChangeArrowheads="1"/>
          </p:cNvSpPr>
          <p:nvPr/>
        </p:nvSpPr>
        <p:spPr bwMode="auto">
          <a:xfrm>
            <a:off x="4721342" y="4403691"/>
            <a:ext cx="2453901"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（総務、庁舎管理、文書、情報</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公開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Text Box 61"/>
          <p:cNvSpPr txBox="1">
            <a:spLocks noChangeArrowheads="1"/>
          </p:cNvSpPr>
          <p:nvPr/>
        </p:nvSpPr>
        <p:spPr bwMode="auto">
          <a:xfrm>
            <a:off x="4721341" y="4686058"/>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（人事・給与・厚生等）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Text Box 61"/>
          <p:cNvSpPr txBox="1">
            <a:spLocks noChangeArrowheads="1"/>
          </p:cNvSpPr>
          <p:nvPr/>
        </p:nvSpPr>
        <p:spPr bwMode="auto">
          <a:xfrm>
            <a:off x="4721341" y="5216972"/>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（予算、決算、財源、議会等）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Text Box 61"/>
          <p:cNvSpPr txBox="1">
            <a:spLocks noChangeArrowheads="1"/>
          </p:cNvSpPr>
          <p:nvPr/>
        </p:nvSpPr>
        <p:spPr bwMode="auto">
          <a:xfrm>
            <a:off x="4721340" y="5498499"/>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（税制等）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Text Box 61"/>
          <p:cNvSpPr txBox="1">
            <a:spLocks noChangeArrowheads="1"/>
          </p:cNvSpPr>
          <p:nvPr/>
        </p:nvSpPr>
        <p:spPr bwMode="auto">
          <a:xfrm>
            <a:off x="4721339" y="5782865"/>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（課税・納税等）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Text Box 61"/>
          <p:cNvSpPr txBox="1">
            <a:spLocks noChangeArrowheads="1"/>
          </p:cNvSpPr>
          <p:nvPr/>
        </p:nvSpPr>
        <p:spPr bwMode="auto">
          <a:xfrm>
            <a:off x="4721339" y="6051528"/>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Text Box 61"/>
          <p:cNvSpPr txBox="1">
            <a:spLocks noChangeArrowheads="1"/>
          </p:cNvSpPr>
          <p:nvPr/>
        </p:nvSpPr>
        <p:spPr bwMode="auto">
          <a:xfrm>
            <a:off x="4721339" y="6337505"/>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（管財、用地等）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flipV="1">
            <a:off x="576000" y="3105387"/>
            <a:ext cx="2880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flipV="1">
            <a:off x="859287" y="2924944"/>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8" name="直線コネクタ 137"/>
          <p:cNvCxnSpPr/>
          <p:nvPr/>
        </p:nvCxnSpPr>
        <p:spPr>
          <a:xfrm flipV="1">
            <a:off x="859287" y="345550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9" name="直線コネクタ 138"/>
          <p:cNvCxnSpPr/>
          <p:nvPr/>
        </p:nvCxnSpPr>
        <p:spPr>
          <a:xfrm flipV="1">
            <a:off x="868999" y="4538168"/>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flipV="1">
            <a:off x="859287" y="536147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2" name="直線コネクタ 141"/>
          <p:cNvCxnSpPr/>
          <p:nvPr/>
        </p:nvCxnSpPr>
        <p:spPr>
          <a:xfrm flipH="1">
            <a:off x="859287" y="2909315"/>
            <a:ext cx="0" cy="3844800"/>
          </a:xfrm>
          <a:prstGeom prst="line">
            <a:avLst/>
          </a:prstGeom>
          <a:ln w="28575"/>
        </p:spPr>
        <p:style>
          <a:lnRef idx="1">
            <a:schemeClr val="dk1"/>
          </a:lnRef>
          <a:fillRef idx="0">
            <a:schemeClr val="dk1"/>
          </a:fillRef>
          <a:effectRef idx="0">
            <a:schemeClr val="dk1"/>
          </a:effectRef>
          <a:fontRef idx="minor">
            <a:schemeClr val="tx1"/>
          </a:fontRef>
        </p:style>
      </p:cxnSp>
      <p:cxnSp>
        <p:nvCxnSpPr>
          <p:cNvPr id="144" name="直線コネクタ 143"/>
          <p:cNvCxnSpPr>
            <a:endCxn id="85" idx="1"/>
          </p:cNvCxnSpPr>
          <p:nvPr/>
        </p:nvCxnSpPr>
        <p:spPr>
          <a:xfrm flipV="1">
            <a:off x="2689720" y="3451043"/>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5" name="直線コネクタ 144"/>
          <p:cNvCxnSpPr/>
          <p:nvPr/>
        </p:nvCxnSpPr>
        <p:spPr>
          <a:xfrm>
            <a:off x="2896200" y="3735671"/>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7" name="直線コネクタ 146"/>
          <p:cNvCxnSpPr/>
          <p:nvPr/>
        </p:nvCxnSpPr>
        <p:spPr>
          <a:xfrm>
            <a:off x="2894920" y="400504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8" name="直線コネクタ 147"/>
          <p:cNvCxnSpPr/>
          <p:nvPr/>
        </p:nvCxnSpPr>
        <p:spPr>
          <a:xfrm flipV="1">
            <a:off x="2692864" y="4538168"/>
            <a:ext cx="403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直線コネクタ 150"/>
          <p:cNvCxnSpPr/>
          <p:nvPr/>
        </p:nvCxnSpPr>
        <p:spPr>
          <a:xfrm flipV="1">
            <a:off x="2688440" y="5351449"/>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a:off x="2894280" y="481516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894280" y="563263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894280" y="5913821"/>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a:off x="2894280" y="618600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7" name="直線コネクタ 156"/>
          <p:cNvCxnSpPr/>
          <p:nvPr/>
        </p:nvCxnSpPr>
        <p:spPr>
          <a:xfrm>
            <a:off x="2894280" y="646795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60" name="直線コネクタ 159"/>
          <p:cNvCxnSpPr/>
          <p:nvPr/>
        </p:nvCxnSpPr>
        <p:spPr>
          <a:xfrm flipH="1">
            <a:off x="2893640" y="3455506"/>
            <a:ext cx="640" cy="554950"/>
          </a:xfrm>
          <a:prstGeom prst="line">
            <a:avLst/>
          </a:prstGeom>
          <a:ln w="12700"/>
        </p:spPr>
        <p:style>
          <a:lnRef idx="1">
            <a:schemeClr val="dk1"/>
          </a:lnRef>
          <a:fillRef idx="0">
            <a:schemeClr val="dk1"/>
          </a:fillRef>
          <a:effectRef idx="0">
            <a:schemeClr val="dk1"/>
          </a:effectRef>
          <a:fontRef idx="minor">
            <a:schemeClr val="tx1"/>
          </a:fontRef>
        </p:style>
      </p:cxnSp>
      <p:cxnSp>
        <p:nvCxnSpPr>
          <p:cNvPr id="162" name="直線コネクタ 161"/>
          <p:cNvCxnSpPr/>
          <p:nvPr/>
        </p:nvCxnSpPr>
        <p:spPr>
          <a:xfrm>
            <a:off x="2893640" y="5351947"/>
            <a:ext cx="0" cy="1119600"/>
          </a:xfrm>
          <a:prstGeom prst="line">
            <a:avLst/>
          </a:prstGeom>
          <a:ln w="12700"/>
        </p:spPr>
        <p:style>
          <a:lnRef idx="1">
            <a:schemeClr val="dk1"/>
          </a:lnRef>
          <a:fillRef idx="0">
            <a:schemeClr val="dk1"/>
          </a:fillRef>
          <a:effectRef idx="0">
            <a:schemeClr val="dk1"/>
          </a:effectRef>
          <a:fontRef idx="minor">
            <a:schemeClr val="tx1"/>
          </a:fontRef>
        </p:style>
      </p:cxnSp>
      <p:cxnSp>
        <p:nvCxnSpPr>
          <p:cNvPr id="163" name="直線コネクタ 162"/>
          <p:cNvCxnSpPr/>
          <p:nvPr/>
        </p:nvCxnSpPr>
        <p:spPr>
          <a:xfrm flipH="1">
            <a:off x="2890007" y="4534952"/>
            <a:ext cx="640" cy="284400"/>
          </a:xfrm>
          <a:prstGeom prst="line">
            <a:avLst/>
          </a:prstGeom>
          <a:ln w="12700"/>
        </p:spPr>
        <p:style>
          <a:lnRef idx="1">
            <a:schemeClr val="dk1"/>
          </a:lnRef>
          <a:fillRef idx="0">
            <a:schemeClr val="dk1"/>
          </a:fillRef>
          <a:effectRef idx="0">
            <a:schemeClr val="dk1"/>
          </a:effectRef>
          <a:fontRef idx="minor">
            <a:schemeClr val="tx1"/>
          </a:fontRef>
        </p:style>
      </p:cxnSp>
      <p:sp>
        <p:nvSpPr>
          <p:cNvPr id="164" name="Text Box 61"/>
          <p:cNvSpPr txBox="1">
            <a:spLocks noChangeArrowheads="1"/>
          </p:cNvSpPr>
          <p:nvPr/>
        </p:nvSpPr>
        <p:spPr bwMode="auto">
          <a:xfrm>
            <a:off x="7164999" y="277527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・危機管理室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Text Box 61"/>
          <p:cNvSpPr txBox="1">
            <a:spLocks noChangeArrowheads="1"/>
          </p:cNvSpPr>
          <p:nvPr/>
        </p:nvSpPr>
        <p:spPr bwMode="auto">
          <a:xfrm>
            <a:off x="7164999" y="331137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・政策企画室秘書部、市民情報部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Text Box 61"/>
          <p:cNvSpPr txBox="1">
            <a:spLocks noChangeArrowheads="1"/>
          </p:cNvSpPr>
          <p:nvPr/>
        </p:nvSpPr>
        <p:spPr bwMode="auto">
          <a:xfrm>
            <a:off x="7164999" y="3593139"/>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・副首都推進局　・政策企画室企画部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Text Box 61"/>
          <p:cNvSpPr txBox="1">
            <a:spLocks noChangeArrowheads="1"/>
          </p:cNvSpPr>
          <p:nvPr/>
        </p:nvSpPr>
        <p:spPr bwMode="auto">
          <a:xfrm>
            <a:off x="7164999" y="387490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・市政改革室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8" name="Text Box 61"/>
          <p:cNvSpPr txBox="1">
            <a:spLocks noChangeArrowheads="1"/>
          </p:cNvSpPr>
          <p:nvPr/>
        </p:nvSpPr>
        <p:spPr bwMode="auto">
          <a:xfrm>
            <a:off x="7164999" y="439294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ICT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戦略室　・総務局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9" name="Text Box 61"/>
          <p:cNvSpPr txBox="1">
            <a:spLocks noChangeArrowheads="1"/>
          </p:cNvSpPr>
          <p:nvPr/>
        </p:nvSpPr>
        <p:spPr bwMode="auto">
          <a:xfrm>
            <a:off x="7164999" y="466863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・人事室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Text Box 61"/>
          <p:cNvSpPr txBox="1">
            <a:spLocks noChangeArrowheads="1"/>
          </p:cNvSpPr>
          <p:nvPr/>
        </p:nvSpPr>
        <p:spPr bwMode="auto">
          <a:xfrm>
            <a:off x="7164999" y="520477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・財政局財務部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Text Box 61"/>
          <p:cNvSpPr txBox="1">
            <a:spLocks noChangeArrowheads="1"/>
          </p:cNvSpPr>
          <p:nvPr/>
        </p:nvSpPr>
        <p:spPr bwMode="auto">
          <a:xfrm>
            <a:off x="7164999" y="549062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・財政局税務部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Text Box 61"/>
          <p:cNvSpPr txBox="1">
            <a:spLocks noChangeArrowheads="1"/>
          </p:cNvSpPr>
          <p:nvPr/>
        </p:nvSpPr>
        <p:spPr bwMode="auto">
          <a:xfrm>
            <a:off x="7175243" y="578412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・財政局市税事務所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Text Box 61"/>
          <p:cNvSpPr txBox="1">
            <a:spLocks noChangeArrowheads="1"/>
          </p:cNvSpPr>
          <p:nvPr/>
        </p:nvSpPr>
        <p:spPr bwMode="auto">
          <a:xfrm>
            <a:off x="7171175" y="606400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・契約管財局契約部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Text Box 61"/>
          <p:cNvSpPr txBox="1">
            <a:spLocks noChangeArrowheads="1"/>
          </p:cNvSpPr>
          <p:nvPr/>
        </p:nvSpPr>
        <p:spPr bwMode="auto">
          <a:xfrm>
            <a:off x="7164999" y="6343407"/>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・契約管財局管財部、用地部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コネクタ 85"/>
          <p:cNvCxnSpPr/>
          <p:nvPr/>
        </p:nvCxnSpPr>
        <p:spPr>
          <a:xfrm>
            <a:off x="684000" y="3103807"/>
            <a:ext cx="0" cy="3650400"/>
          </a:xfrm>
          <a:prstGeom prst="line">
            <a:avLst/>
          </a:prstGeom>
          <a:ln w="28575"/>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72362" y="437731"/>
            <a:ext cx="9767097" cy="179031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課・事業所設置の考え方</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一部、これによりがたい場合は個別判断あり</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課       ： 各局の部で所管する業務範囲を一定の業務のまとまりと捉え</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現在の部単位</a:t>
            </a:r>
            <a:r>
              <a:rPr lang="ja-JP" altLang="en-US" sz="1400" dirty="0">
                <a:solidFill>
                  <a:schemeClr val="tx1"/>
                </a:solidFill>
                <a:latin typeface="Meiryo UI" pitchFamily="50" charset="-128"/>
                <a:ea typeface="Meiryo UI" pitchFamily="50" charset="-128"/>
                <a:cs typeface="Meiryo UI" pitchFamily="50" charset="-128"/>
              </a:rPr>
              <a:t>で特別区における課</a:t>
            </a:r>
            <a:r>
              <a:rPr lang="ja-JP" altLang="en-US" sz="1400" dirty="0" smtClean="0">
                <a:solidFill>
                  <a:schemeClr val="tx1"/>
                </a:solidFill>
                <a:latin typeface="Meiryo UI" pitchFamily="50" charset="-128"/>
                <a:ea typeface="Meiryo UI" pitchFamily="50" charset="-128"/>
                <a:cs typeface="Meiryo UI" pitchFamily="50" charset="-128"/>
              </a:rPr>
              <a:t>を設置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事業所 ： 共同</a:t>
            </a:r>
            <a:r>
              <a:rPr lang="ja-JP" altLang="en-US" sz="1400" dirty="0">
                <a:solidFill>
                  <a:schemeClr val="tx1"/>
                </a:solidFill>
                <a:latin typeface="Meiryo UI" pitchFamily="50" charset="-128"/>
                <a:ea typeface="Meiryo UI" pitchFamily="50" charset="-128"/>
                <a:cs typeface="Meiryo UI" pitchFamily="50" charset="-128"/>
              </a:rPr>
              <a:t>設置する事業所、現在４か所以上設置されている事業所、法令上各特別区に設置</a:t>
            </a:r>
            <a:r>
              <a:rPr lang="ja-JP" altLang="en-US" sz="1400" dirty="0" smtClean="0">
                <a:solidFill>
                  <a:schemeClr val="tx1"/>
                </a:solidFill>
                <a:latin typeface="Meiryo UI" pitchFamily="50" charset="-128"/>
                <a:ea typeface="Meiryo UI" pitchFamily="50" charset="-128"/>
                <a:cs typeface="Meiryo UI" pitchFamily="50" charset="-128"/>
              </a:rPr>
              <a:t>する行政機関・・・事業所を設置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特定</a:t>
            </a:r>
            <a:r>
              <a:rPr lang="ja-JP" altLang="en-US" sz="1400" dirty="0" smtClean="0">
                <a:solidFill>
                  <a:schemeClr val="tx1"/>
                </a:solidFill>
                <a:latin typeface="Meiryo UI" pitchFamily="50" charset="-128"/>
                <a:ea typeface="Meiryo UI" pitchFamily="50" charset="-128"/>
                <a:cs typeface="Meiryo UI" pitchFamily="50" charset="-128"/>
              </a:rPr>
              <a:t>の特別区のみで事業を実施する事業所・・・事業所を</a:t>
            </a:r>
            <a:r>
              <a:rPr lang="ja-JP" altLang="en-US" sz="1400" dirty="0">
                <a:solidFill>
                  <a:schemeClr val="tx1"/>
                </a:solidFill>
                <a:latin typeface="Meiryo UI" pitchFamily="50" charset="-128"/>
                <a:ea typeface="Meiryo UI" pitchFamily="50" charset="-128"/>
                <a:cs typeface="Meiryo UI" pitchFamily="50" charset="-128"/>
              </a:rPr>
              <a:t>設置</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その他の事業所・・・現時点</a:t>
            </a:r>
            <a:r>
              <a:rPr lang="ja-JP" altLang="en-US" sz="1400" dirty="0">
                <a:solidFill>
                  <a:schemeClr val="tx1"/>
                </a:solidFill>
                <a:latin typeface="Meiryo UI" pitchFamily="50" charset="-128"/>
                <a:ea typeface="Meiryo UI" pitchFamily="50" charset="-128"/>
                <a:cs typeface="Meiryo UI" pitchFamily="50" charset="-128"/>
              </a:rPr>
              <a:t>では所管課</a:t>
            </a:r>
            <a:r>
              <a:rPr lang="ja-JP" altLang="en-US" sz="1400" dirty="0" smtClean="0">
                <a:solidFill>
                  <a:schemeClr val="tx1"/>
                </a:solidFill>
                <a:latin typeface="Meiryo UI" pitchFamily="50" charset="-128"/>
                <a:ea typeface="Meiryo UI" pitchFamily="50" charset="-128"/>
                <a:cs typeface="Meiryo UI" pitchFamily="50" charset="-128"/>
              </a:rPr>
              <a:t>に</a:t>
            </a:r>
            <a:r>
              <a:rPr lang="ja-JP" altLang="en-US" sz="1400" dirty="0">
                <a:solidFill>
                  <a:schemeClr val="tx1"/>
                </a:solidFill>
                <a:latin typeface="Meiryo UI" pitchFamily="50" charset="-128"/>
                <a:ea typeface="Meiryo UI" pitchFamily="50" charset="-128"/>
                <a:cs typeface="Meiryo UI" pitchFamily="50" charset="-128"/>
              </a:rPr>
              <a:t>包含</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特別区素案でお示しした部に加え、基本的な組織をお示ししたものであるが、</a:t>
            </a:r>
            <a:r>
              <a:rPr lang="ja-JP" altLang="en-US" sz="1400" dirty="0">
                <a:solidFill>
                  <a:schemeClr val="tx1"/>
                </a:solidFill>
                <a:latin typeface="Meiryo UI" pitchFamily="50" charset="-128"/>
                <a:ea typeface="Meiryo UI" pitchFamily="50" charset="-128"/>
                <a:cs typeface="Meiryo UI" pitchFamily="50" charset="-128"/>
              </a:rPr>
              <a:t>具体</a:t>
            </a:r>
            <a:r>
              <a:rPr lang="ja-JP" altLang="en-US" sz="1400" dirty="0" smtClean="0">
                <a:solidFill>
                  <a:schemeClr val="tx1"/>
                </a:solidFill>
                <a:latin typeface="Meiryo UI" pitchFamily="50" charset="-128"/>
                <a:ea typeface="Meiryo UI" pitchFamily="50" charset="-128"/>
                <a:cs typeface="Meiryo UI" pitchFamily="50" charset="-128"/>
              </a:rPr>
              <a:t>の部・課の</a:t>
            </a:r>
            <a:r>
              <a:rPr lang="ja-JP" altLang="en-US" sz="1400" dirty="0">
                <a:solidFill>
                  <a:schemeClr val="tx1"/>
                </a:solidFill>
                <a:latin typeface="Meiryo UI" pitchFamily="50" charset="-128"/>
                <a:ea typeface="Meiryo UI" pitchFamily="50" charset="-128"/>
                <a:cs typeface="Meiryo UI" pitchFamily="50" charset="-128"/>
              </a:rPr>
              <a:t>設置</a:t>
            </a:r>
            <a:r>
              <a:rPr lang="ja-JP" altLang="en-US" sz="1400" dirty="0" smtClean="0">
                <a:solidFill>
                  <a:schemeClr val="tx1"/>
                </a:solidFill>
                <a:latin typeface="Meiryo UI" pitchFamily="50" charset="-128"/>
                <a:ea typeface="Meiryo UI" pitchFamily="50" charset="-128"/>
                <a:cs typeface="Meiryo UI" pitchFamily="50" charset="-128"/>
              </a:rPr>
              <a:t>、事業所として設置するか否か、</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組織名称は、設置準備期間中に</a:t>
            </a:r>
            <a:r>
              <a:rPr lang="ja-JP" altLang="en-US" sz="1400" dirty="0">
                <a:solidFill>
                  <a:schemeClr val="tx1"/>
                </a:solidFill>
                <a:latin typeface="Meiryo UI" pitchFamily="50" charset="-128"/>
                <a:ea typeface="Meiryo UI" pitchFamily="50" charset="-128"/>
                <a:cs typeface="Meiryo UI" pitchFamily="50" charset="-128"/>
              </a:rPr>
              <a:t>、業務執行方法等と併せて、各局</a:t>
            </a:r>
            <a:r>
              <a:rPr lang="ja-JP" altLang="en-US" sz="1400" dirty="0" smtClean="0">
                <a:solidFill>
                  <a:schemeClr val="tx1"/>
                </a:solidFill>
                <a:latin typeface="Meiryo UI" pitchFamily="50" charset="-128"/>
                <a:ea typeface="Meiryo UI" pitchFamily="50" charset="-128"/>
                <a:cs typeface="Meiryo UI" pitchFamily="50" charset="-128"/>
              </a:rPr>
              <a:t>との綿密な協議・検討を経て、決定</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65" name="Text Box 61"/>
          <p:cNvSpPr txBox="1">
            <a:spLocks noChangeArrowheads="1"/>
          </p:cNvSpPr>
          <p:nvPr/>
        </p:nvSpPr>
        <p:spPr bwMode="auto">
          <a:xfrm>
            <a:off x="75942" y="2348880"/>
            <a:ext cx="2608577" cy="276999"/>
          </a:xfrm>
          <a:prstGeom prst="rect">
            <a:avLst/>
          </a:prstGeom>
          <a:noFill/>
          <a:ln w="19050">
            <a:noFill/>
            <a:prstDash val="sysDot"/>
            <a:miter lim="800000"/>
            <a:headEnd/>
            <a:tailEnd/>
          </a:ln>
        </p:spPr>
        <p:txBody>
          <a:bodyPr wrap="square" anchor="ctr">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各特別区に共通する組織機構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27"/>
          <p:cNvSpPr>
            <a:spLocks noChangeArrowheads="1"/>
          </p:cNvSpPr>
          <p:nvPr/>
        </p:nvSpPr>
        <p:spPr bwMode="auto">
          <a:xfrm>
            <a:off x="8874125" y="4170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8443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116632"/>
            <a:ext cx="6948153" cy="648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45"/>
          <p:cNvSpPr txBox="1">
            <a:spLocks noChangeArrowheads="1"/>
          </p:cNvSpPr>
          <p:nvPr/>
        </p:nvSpPr>
        <p:spPr bwMode="auto">
          <a:xfrm>
            <a:off x="3101400" y="588830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720" y="533432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Text Box 45"/>
          <p:cNvSpPr txBox="1">
            <a:spLocks noChangeArrowheads="1"/>
          </p:cNvSpPr>
          <p:nvPr/>
        </p:nvSpPr>
        <p:spPr bwMode="auto">
          <a:xfrm>
            <a:off x="3101400" y="533432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45"/>
          <p:cNvSpPr txBox="1">
            <a:spLocks noChangeArrowheads="1"/>
          </p:cNvSpPr>
          <p:nvPr/>
        </p:nvSpPr>
        <p:spPr bwMode="auto">
          <a:xfrm>
            <a:off x="3101400" y="28529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45"/>
          <p:cNvSpPr txBox="1">
            <a:spLocks noChangeArrowheads="1"/>
          </p:cNvSpPr>
          <p:nvPr/>
        </p:nvSpPr>
        <p:spPr bwMode="auto">
          <a:xfrm>
            <a:off x="1069720" y="285293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45"/>
          <p:cNvSpPr txBox="1">
            <a:spLocks noChangeArrowheads="1"/>
          </p:cNvSpPr>
          <p:nvPr/>
        </p:nvSpPr>
        <p:spPr bwMode="auto">
          <a:xfrm>
            <a:off x="3101400" y="31299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地域福祉課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Text Box 45"/>
          <p:cNvSpPr txBox="1">
            <a:spLocks noChangeArrowheads="1"/>
          </p:cNvSpPr>
          <p:nvPr/>
        </p:nvSpPr>
        <p:spPr bwMode="auto">
          <a:xfrm>
            <a:off x="3101400" y="34095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生活支援課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45"/>
          <p:cNvSpPr txBox="1">
            <a:spLocks noChangeArrowheads="1"/>
          </p:cNvSpPr>
          <p:nvPr/>
        </p:nvSpPr>
        <p:spPr bwMode="auto">
          <a:xfrm>
            <a:off x="3101400" y="36876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年金課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Text Box 45"/>
          <p:cNvSpPr txBox="1">
            <a:spLocks noChangeArrowheads="1"/>
          </p:cNvSpPr>
          <p:nvPr/>
        </p:nvSpPr>
        <p:spPr bwMode="auto">
          <a:xfrm>
            <a:off x="3101400" y="39642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者施策課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Text Box 45"/>
          <p:cNvSpPr txBox="1">
            <a:spLocks noChangeArrowheads="1"/>
          </p:cNvSpPr>
          <p:nvPr/>
        </p:nvSpPr>
        <p:spPr bwMode="auto">
          <a:xfrm>
            <a:off x="3101400" y="423532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高齢者施策課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Text Box 45"/>
          <p:cNvSpPr txBox="1">
            <a:spLocks noChangeArrowheads="1"/>
          </p:cNvSpPr>
          <p:nvPr/>
        </p:nvSpPr>
        <p:spPr bwMode="auto">
          <a:xfrm>
            <a:off x="3101400" y="4512614"/>
            <a:ext cx="1620000" cy="425758"/>
          </a:xfrm>
          <a:prstGeom prst="rect">
            <a:avLst/>
          </a:prstGeom>
          <a:solidFill>
            <a:schemeClr val="bg1"/>
          </a:solidFill>
          <a:ln w="9525">
            <a:solidFill>
              <a:schemeClr val="tx1"/>
            </a:solidFill>
            <a:miter lim="800000"/>
            <a:headEnd/>
            <a:tailEnd/>
          </a:ln>
        </p:spPr>
        <p:txBody>
          <a:bodyPr anchor="ctr">
            <a:spAutoFit/>
          </a:bodyPr>
          <a:lstStyle/>
          <a:p>
            <a:pPr algn="dist">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心身障が</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dist">
              <a:lnSpc>
                <a:spcPts val="13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リハビリテーションセンター</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45"/>
          <p:cNvSpPr txBox="1">
            <a:spLocks noChangeArrowheads="1"/>
          </p:cNvSpPr>
          <p:nvPr/>
        </p:nvSpPr>
        <p:spPr bwMode="auto">
          <a:xfrm>
            <a:off x="3101400" y="56113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健康推進課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45"/>
          <p:cNvSpPr txBox="1">
            <a:spLocks noChangeArrowheads="1"/>
          </p:cNvSpPr>
          <p:nvPr/>
        </p:nvSpPr>
        <p:spPr bwMode="auto">
          <a:xfrm>
            <a:off x="310140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Text Box 45"/>
          <p:cNvSpPr txBox="1">
            <a:spLocks noChangeArrowheads="1"/>
          </p:cNvSpPr>
          <p:nvPr/>
        </p:nvSpPr>
        <p:spPr bwMode="auto">
          <a:xfrm>
            <a:off x="106972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産業文化部</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Text Box 45"/>
          <p:cNvSpPr txBox="1">
            <a:spLocks noChangeArrowheads="1"/>
          </p:cNvSpPr>
          <p:nvPr/>
        </p:nvSpPr>
        <p:spPr bwMode="auto">
          <a:xfrm>
            <a:off x="3101400" y="212182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観光文化スポーツ課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Text Box 45"/>
          <p:cNvSpPr txBox="1">
            <a:spLocks noChangeArrowheads="1"/>
          </p:cNvSpPr>
          <p:nvPr/>
        </p:nvSpPr>
        <p:spPr bwMode="auto">
          <a:xfrm>
            <a:off x="3101400" y="239880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産業振興課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Text Box 61"/>
          <p:cNvSpPr txBox="1">
            <a:spLocks noChangeArrowheads="1"/>
          </p:cNvSpPr>
          <p:nvPr/>
        </p:nvSpPr>
        <p:spPr bwMode="auto">
          <a:xfrm>
            <a:off x="4720162" y="184908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61"/>
          <p:cNvSpPr txBox="1">
            <a:spLocks noChangeArrowheads="1"/>
          </p:cNvSpPr>
          <p:nvPr/>
        </p:nvSpPr>
        <p:spPr bwMode="auto">
          <a:xfrm>
            <a:off x="4720161" y="2129850"/>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（観光、文化・スポーツ振興等）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61"/>
          <p:cNvSpPr txBox="1">
            <a:spLocks noChangeArrowheads="1"/>
          </p:cNvSpPr>
          <p:nvPr/>
        </p:nvSpPr>
        <p:spPr bwMode="auto">
          <a:xfrm>
            <a:off x="4720160" y="2411314"/>
            <a:ext cx="2681112" cy="253916"/>
          </a:xfrm>
          <a:prstGeom prst="rect">
            <a:avLst/>
          </a:prstGeom>
          <a:noFill/>
          <a:ln w="19050">
            <a:noFill/>
            <a:prstDash val="sysDot"/>
            <a:miter lim="800000"/>
            <a:headEnd/>
            <a:tailEnd/>
          </a:ln>
        </p:spPr>
        <p:txBody>
          <a:bodyPr wrap="square" anchor="ctr">
            <a:spAutoFit/>
          </a:bodyPr>
          <a:lstStyle/>
          <a:p>
            <a:r>
              <a:rPr lang="ja-JP" altLang="en-US" sz="1030" dirty="0" smtClean="0">
                <a:latin typeface="Meiryo UI" panose="020B0604030504040204" pitchFamily="50" charset="-128"/>
                <a:ea typeface="Meiryo UI" panose="020B0604030504040204" pitchFamily="50" charset="-128"/>
                <a:cs typeface="Meiryo UI" panose="020B0604030504040204" pitchFamily="50" charset="-128"/>
              </a:rPr>
              <a:t>（地域の中小企業支援、商店街振興等）</a:t>
            </a:r>
            <a:endParaRPr lang="ja-JP" altLang="en-US" sz="103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Text Box 61"/>
          <p:cNvSpPr txBox="1">
            <a:spLocks noChangeArrowheads="1"/>
          </p:cNvSpPr>
          <p:nvPr/>
        </p:nvSpPr>
        <p:spPr bwMode="auto">
          <a:xfrm>
            <a:off x="4720159" y="286096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Text Box 61"/>
          <p:cNvSpPr txBox="1">
            <a:spLocks noChangeArrowheads="1"/>
          </p:cNvSpPr>
          <p:nvPr/>
        </p:nvSpPr>
        <p:spPr bwMode="auto">
          <a:xfrm>
            <a:off x="4722195" y="313160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Text Box 61"/>
          <p:cNvSpPr txBox="1">
            <a:spLocks noChangeArrowheads="1"/>
          </p:cNvSpPr>
          <p:nvPr/>
        </p:nvSpPr>
        <p:spPr bwMode="auto">
          <a:xfrm>
            <a:off x="4720159" y="3414970"/>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（生活保護等）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Text Box 61"/>
          <p:cNvSpPr txBox="1">
            <a:spLocks noChangeArrowheads="1"/>
          </p:cNvSpPr>
          <p:nvPr/>
        </p:nvSpPr>
        <p:spPr bwMode="auto">
          <a:xfrm>
            <a:off x="4720159" y="3698471"/>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（国民健康保険等）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Text Box 61"/>
          <p:cNvSpPr txBox="1">
            <a:spLocks noChangeArrowheads="1"/>
          </p:cNvSpPr>
          <p:nvPr/>
        </p:nvSpPr>
        <p:spPr bwMode="auto">
          <a:xfrm>
            <a:off x="4720159" y="3969112"/>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Text Box 61"/>
          <p:cNvSpPr txBox="1">
            <a:spLocks noChangeArrowheads="1"/>
          </p:cNvSpPr>
          <p:nvPr/>
        </p:nvSpPr>
        <p:spPr bwMode="auto">
          <a:xfrm>
            <a:off x="4720158" y="423975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（高齢者福祉等）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Text Box 61"/>
          <p:cNvSpPr txBox="1">
            <a:spLocks noChangeArrowheads="1"/>
          </p:cNvSpPr>
          <p:nvPr/>
        </p:nvSpPr>
        <p:spPr bwMode="auto">
          <a:xfrm>
            <a:off x="4720157" y="4601087"/>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支援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0" name="Text Box 61"/>
          <p:cNvSpPr txBox="1">
            <a:spLocks noChangeArrowheads="1"/>
          </p:cNvSpPr>
          <p:nvPr/>
        </p:nvSpPr>
        <p:spPr bwMode="auto">
          <a:xfrm>
            <a:off x="4720157" y="534645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Text Box 61"/>
          <p:cNvSpPr txBox="1">
            <a:spLocks noChangeArrowheads="1"/>
          </p:cNvSpPr>
          <p:nvPr/>
        </p:nvSpPr>
        <p:spPr bwMode="auto">
          <a:xfrm>
            <a:off x="4720156" y="5617613"/>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（保健事業、健康増進等）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9" name="直線コネクタ 78"/>
          <p:cNvCxnSpPr/>
          <p:nvPr/>
        </p:nvCxnSpPr>
        <p:spPr>
          <a:xfrm flipV="1">
            <a:off x="864400" y="1988840"/>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59287" y="299695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59287" y="543432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859287" y="116632"/>
            <a:ext cx="0" cy="6480000"/>
          </a:xfrm>
          <a:prstGeom prst="line">
            <a:avLst/>
          </a:prstGeom>
          <a:ln w="28575"/>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88440" y="5434322"/>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688440" y="298288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6" name="直線コネクタ 115"/>
          <p:cNvCxnSpPr/>
          <p:nvPr/>
        </p:nvCxnSpPr>
        <p:spPr>
          <a:xfrm flipV="1">
            <a:off x="2687800" y="200017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4280" y="22768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640" y="255299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3640" y="328498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893640" y="357301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893640" y="383485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5" name="直線コネクタ 124"/>
          <p:cNvCxnSpPr/>
          <p:nvPr/>
        </p:nvCxnSpPr>
        <p:spPr>
          <a:xfrm>
            <a:off x="2893640" y="411278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893640" y="436510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7" name="直線コネクタ 126"/>
          <p:cNvCxnSpPr/>
          <p:nvPr/>
        </p:nvCxnSpPr>
        <p:spPr>
          <a:xfrm>
            <a:off x="2893640" y="472514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893640" y="572235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9" name="直線コネクタ 128"/>
          <p:cNvCxnSpPr/>
          <p:nvPr/>
        </p:nvCxnSpPr>
        <p:spPr>
          <a:xfrm>
            <a:off x="2893640" y="60151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a:off x="2891680" y="2000174"/>
            <a:ext cx="0" cy="558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3" name="直線コネクタ 132"/>
          <p:cNvCxnSpPr/>
          <p:nvPr/>
        </p:nvCxnSpPr>
        <p:spPr>
          <a:xfrm>
            <a:off x="2891680" y="2982886"/>
            <a:ext cx="0" cy="174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2891680" y="5434322"/>
            <a:ext cx="0" cy="586800"/>
          </a:xfrm>
          <a:prstGeom prst="line">
            <a:avLst/>
          </a:prstGeom>
          <a:ln w="12700"/>
        </p:spPr>
        <p:style>
          <a:lnRef idx="1">
            <a:schemeClr val="dk1"/>
          </a:lnRef>
          <a:fillRef idx="0">
            <a:schemeClr val="dk1"/>
          </a:fillRef>
          <a:effectRef idx="0">
            <a:schemeClr val="dk1"/>
          </a:effectRef>
          <a:fontRef idx="minor">
            <a:schemeClr val="tx1"/>
          </a:fontRef>
        </p:style>
      </p:cxnSp>
      <p:sp>
        <p:nvSpPr>
          <p:cNvPr id="83" name="L 字 82"/>
          <p:cNvSpPr/>
          <p:nvPr/>
        </p:nvSpPr>
        <p:spPr>
          <a:xfrm>
            <a:off x="7164999" y="116631"/>
            <a:ext cx="2700000" cy="6480000"/>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4" name="Text Box 61"/>
          <p:cNvSpPr txBox="1">
            <a:spLocks noChangeArrowheads="1"/>
          </p:cNvSpPr>
          <p:nvPr/>
        </p:nvSpPr>
        <p:spPr bwMode="auto">
          <a:xfrm>
            <a:off x="7164999" y="1856445"/>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・経済戦略局総務部、企画部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61"/>
          <p:cNvSpPr txBox="1">
            <a:spLocks noChangeArrowheads="1"/>
          </p:cNvSpPr>
          <p:nvPr/>
        </p:nvSpPr>
        <p:spPr bwMode="auto">
          <a:xfrm>
            <a:off x="7162964" y="213752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・経済戦略局観光部、文化部、スポーツ部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Text Box 61"/>
          <p:cNvSpPr txBox="1">
            <a:spLocks noChangeArrowheads="1"/>
          </p:cNvSpPr>
          <p:nvPr/>
        </p:nvSpPr>
        <p:spPr bwMode="auto">
          <a:xfrm>
            <a:off x="7162964" y="243794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・経済戦略局立地推進部、産業振興部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Text Box 61"/>
          <p:cNvSpPr txBox="1">
            <a:spLocks noChangeArrowheads="1"/>
          </p:cNvSpPr>
          <p:nvPr/>
        </p:nvSpPr>
        <p:spPr bwMode="auto">
          <a:xfrm>
            <a:off x="7162964" y="2860963"/>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Text Box 61"/>
          <p:cNvSpPr txBox="1">
            <a:spLocks noChangeArrowheads="1"/>
          </p:cNvSpPr>
          <p:nvPr/>
        </p:nvSpPr>
        <p:spPr bwMode="auto">
          <a:xfrm>
            <a:off x="7162963" y="3141454"/>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・福祉局生活福祉部地域福祉課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Text Box 61"/>
          <p:cNvSpPr txBox="1">
            <a:spLocks noChangeArrowheads="1"/>
          </p:cNvSpPr>
          <p:nvPr/>
        </p:nvSpPr>
        <p:spPr bwMode="auto">
          <a:xfrm>
            <a:off x="7162963" y="342253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・福祉局生活福祉部自立支援課、保護課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Text Box 61"/>
          <p:cNvSpPr txBox="1">
            <a:spLocks noChangeArrowheads="1"/>
          </p:cNvSpPr>
          <p:nvPr/>
        </p:nvSpPr>
        <p:spPr bwMode="auto">
          <a:xfrm>
            <a:off x="7162963" y="369396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・福祉局生活福祉部保険年金課</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Text Box 61"/>
          <p:cNvSpPr txBox="1">
            <a:spLocks noChangeArrowheads="1"/>
          </p:cNvSpPr>
          <p:nvPr/>
        </p:nvSpPr>
        <p:spPr bwMode="auto">
          <a:xfrm>
            <a:off x="7162963" y="396427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福祉局障がい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Text Box 61"/>
          <p:cNvSpPr txBox="1">
            <a:spLocks noChangeArrowheads="1"/>
          </p:cNvSpPr>
          <p:nvPr/>
        </p:nvSpPr>
        <p:spPr bwMode="auto">
          <a:xfrm>
            <a:off x="7162962" y="424686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・福祉局高齢者施策部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Text Box 61"/>
          <p:cNvSpPr txBox="1">
            <a:spLocks noChangeArrowheads="1"/>
          </p:cNvSpPr>
          <p:nvPr/>
        </p:nvSpPr>
        <p:spPr bwMode="auto">
          <a:xfrm>
            <a:off x="7162961" y="4605082"/>
            <a:ext cx="2735415"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・福祉局心身障が</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Text Box 61"/>
          <p:cNvSpPr txBox="1">
            <a:spLocks noChangeArrowheads="1"/>
          </p:cNvSpPr>
          <p:nvPr/>
        </p:nvSpPr>
        <p:spPr bwMode="auto">
          <a:xfrm>
            <a:off x="7162961" y="5349982"/>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Text Box 61"/>
          <p:cNvSpPr txBox="1">
            <a:spLocks noChangeArrowheads="1"/>
          </p:cNvSpPr>
          <p:nvPr/>
        </p:nvSpPr>
        <p:spPr bwMode="auto">
          <a:xfrm>
            <a:off x="7162960" y="561773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・健康局健康推進部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Text Box 61"/>
          <p:cNvSpPr txBox="1">
            <a:spLocks noChangeArrowheads="1"/>
          </p:cNvSpPr>
          <p:nvPr/>
        </p:nvSpPr>
        <p:spPr bwMode="auto">
          <a:xfrm>
            <a:off x="7162960" y="5898688"/>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・健康局保健所</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51" name="直線コネクタ 150"/>
          <p:cNvCxnSpPr/>
          <p:nvPr/>
        </p:nvCxnSpPr>
        <p:spPr>
          <a:xfrm>
            <a:off x="684000" y="116631"/>
            <a:ext cx="0" cy="6480000"/>
          </a:xfrm>
          <a:prstGeom prst="line">
            <a:avLst/>
          </a:prstGeom>
          <a:ln w="28575"/>
        </p:spPr>
        <p:style>
          <a:lnRef idx="1">
            <a:schemeClr val="dk1"/>
          </a:lnRef>
          <a:fillRef idx="0">
            <a:schemeClr val="dk1"/>
          </a:fillRef>
          <a:effectRef idx="0">
            <a:schemeClr val="dk1"/>
          </a:effectRef>
          <a:fontRef idx="minor">
            <a:schemeClr val="tx1"/>
          </a:fontRef>
        </p:style>
      </p:cxnSp>
      <p:sp>
        <p:nvSpPr>
          <p:cNvPr id="100" name="Text Box 45"/>
          <p:cNvSpPr txBox="1">
            <a:spLocks noChangeArrowheads="1"/>
          </p:cNvSpPr>
          <p:nvPr/>
        </p:nvSpPr>
        <p:spPr bwMode="auto">
          <a:xfrm>
            <a:off x="310021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総務企画課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Text Box 45"/>
          <p:cNvSpPr txBox="1">
            <a:spLocks noChangeArrowheads="1"/>
          </p:cNvSpPr>
          <p:nvPr/>
        </p:nvSpPr>
        <p:spPr bwMode="auto">
          <a:xfrm>
            <a:off x="106853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部</a:t>
            </a:r>
          </a:p>
        </p:txBody>
      </p:sp>
      <p:sp>
        <p:nvSpPr>
          <p:cNvPr id="102" name="Text Box 45"/>
          <p:cNvSpPr txBox="1">
            <a:spLocks noChangeArrowheads="1"/>
          </p:cNvSpPr>
          <p:nvPr/>
        </p:nvSpPr>
        <p:spPr bwMode="auto">
          <a:xfrm>
            <a:off x="3100217" y="93080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ダイバーシティ推進課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Text Box 45"/>
          <p:cNvSpPr txBox="1">
            <a:spLocks noChangeArrowheads="1"/>
          </p:cNvSpPr>
          <p:nvPr/>
        </p:nvSpPr>
        <p:spPr bwMode="auto">
          <a:xfrm>
            <a:off x="3100217" y="120778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地域支援課</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Text Box 61"/>
          <p:cNvSpPr txBox="1">
            <a:spLocks noChangeArrowheads="1"/>
          </p:cNvSpPr>
          <p:nvPr/>
        </p:nvSpPr>
        <p:spPr bwMode="auto">
          <a:xfrm>
            <a:off x="4720155" y="657824"/>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（部の総務、住民基本台帳等）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Text Box 61"/>
          <p:cNvSpPr txBox="1">
            <a:spLocks noChangeArrowheads="1"/>
          </p:cNvSpPr>
          <p:nvPr/>
        </p:nvSpPr>
        <p:spPr bwMode="auto">
          <a:xfrm>
            <a:off x="4720154" y="928982"/>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（人権・男女共同参画等）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Text Box 61"/>
          <p:cNvSpPr txBox="1">
            <a:spLocks noChangeArrowheads="1"/>
          </p:cNvSpPr>
          <p:nvPr/>
        </p:nvSpPr>
        <p:spPr bwMode="auto">
          <a:xfrm>
            <a:off x="4720154" y="1211815"/>
            <a:ext cx="2338033"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（地域振興、区民協働等）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8" name="直線コネクタ 117"/>
          <p:cNvCxnSpPr/>
          <p:nvPr/>
        </p:nvCxnSpPr>
        <p:spPr>
          <a:xfrm flipV="1">
            <a:off x="858104" y="802324"/>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flipV="1">
            <a:off x="2687257" y="79230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902864" y="1063459"/>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900240" y="1346284"/>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flipH="1">
            <a:off x="2901078" y="791159"/>
            <a:ext cx="640" cy="558000"/>
          </a:xfrm>
          <a:prstGeom prst="line">
            <a:avLst/>
          </a:prstGeom>
          <a:ln w="12700"/>
        </p:spPr>
        <p:style>
          <a:lnRef idx="1">
            <a:schemeClr val="dk1"/>
          </a:lnRef>
          <a:fillRef idx="0">
            <a:schemeClr val="dk1"/>
          </a:fillRef>
          <a:effectRef idx="0">
            <a:schemeClr val="dk1"/>
          </a:effectRef>
          <a:fontRef idx="minor">
            <a:schemeClr val="tx1"/>
          </a:fontRef>
        </p:style>
      </p:cxnSp>
      <p:sp>
        <p:nvSpPr>
          <p:cNvPr id="157" name="Text Box 61"/>
          <p:cNvSpPr txBox="1">
            <a:spLocks noChangeArrowheads="1"/>
          </p:cNvSpPr>
          <p:nvPr/>
        </p:nvSpPr>
        <p:spPr bwMode="auto">
          <a:xfrm>
            <a:off x="7163816" y="663726"/>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・市民局総務部</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Text Box 61"/>
          <p:cNvSpPr txBox="1">
            <a:spLocks noChangeArrowheads="1"/>
          </p:cNvSpPr>
          <p:nvPr/>
        </p:nvSpPr>
        <p:spPr bwMode="auto">
          <a:xfrm>
            <a:off x="7163816" y="944290"/>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・市民局ダイバーシティ推進室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Text Box 61"/>
          <p:cNvSpPr txBox="1">
            <a:spLocks noChangeArrowheads="1"/>
          </p:cNvSpPr>
          <p:nvPr/>
        </p:nvSpPr>
        <p:spPr bwMode="auto">
          <a:xfrm>
            <a:off x="7163816" y="1215041"/>
            <a:ext cx="2629784"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・市民局区政支援室</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Text Box 61"/>
          <p:cNvSpPr txBox="1">
            <a:spLocks noChangeArrowheads="1"/>
          </p:cNvSpPr>
          <p:nvPr/>
        </p:nvSpPr>
        <p:spPr bwMode="auto">
          <a:xfrm>
            <a:off x="4720157" y="5900244"/>
            <a:ext cx="2339210" cy="253916"/>
          </a:xfrm>
          <a:prstGeom prst="rect">
            <a:avLst/>
          </a:prstGeom>
          <a:noFill/>
          <a:ln w="19050">
            <a:noFill/>
            <a:prstDash val="sysDot"/>
            <a:miter lim="800000"/>
            <a:headEnd/>
            <a:tailEnd/>
          </a:ln>
        </p:spPr>
        <p:txBody>
          <a:bodyPr wrap="square" anchor="ctr">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（保健所業務）</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Text Box 61"/>
          <p:cNvSpPr txBox="1">
            <a:spLocks noChangeArrowheads="1"/>
          </p:cNvSpPr>
          <p:nvPr/>
        </p:nvSpPr>
        <p:spPr bwMode="auto">
          <a:xfrm>
            <a:off x="3584848" y="4910034"/>
            <a:ext cx="1540505" cy="253916"/>
          </a:xfrm>
          <a:prstGeom prst="rect">
            <a:avLst/>
          </a:prstGeom>
          <a:noFill/>
          <a:ln w="19050">
            <a:noFill/>
            <a:prstDash val="sysDot"/>
            <a:miter lim="800000"/>
            <a:headEnd/>
            <a:tailEnd/>
          </a:ln>
        </p:spPr>
        <p:txBody>
          <a:bodyPr wrap="square" anchor="ctr">
            <a:spAutoFit/>
          </a:body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機関の共同設置</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正方形/長方形 27"/>
          <p:cNvSpPr>
            <a:spLocks noChangeArrowheads="1"/>
          </p:cNvSpPr>
          <p:nvPr/>
        </p:nvSpPr>
        <p:spPr bwMode="auto">
          <a:xfrm>
            <a:off x="8985448" y="6579937"/>
            <a:ext cx="933543"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組</a:t>
            </a:r>
            <a:r>
              <a:rPr lang="ja-JP" altLang="en-US"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課</a:t>
            </a:r>
            <a:r>
              <a:rPr lang="ja-JP" altLang="en-US" sz="1100" b="1" dirty="0" smtClean="0">
                <a:solidFill>
                  <a:srgbClr val="000000"/>
                </a:solidFill>
                <a:latin typeface="Meiryo UI" pitchFamily="50" charset="-128"/>
                <a:ea typeface="Meiryo UI" pitchFamily="50" charset="-128"/>
                <a:cs typeface="Meiryo UI" pitchFamily="50" charset="-128"/>
              </a:rPr>
              <a:t>別</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0625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41071</TotalTime>
  <Words>4606</Words>
  <PresentationFormat>A4 210 x 297 mm</PresentationFormat>
  <Paragraphs>2045</Paragraphs>
  <Slides>27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27</vt:i4>
      </vt:variant>
    </vt:vector>
  </HeadingPairs>
  <TitlesOfParts>
    <vt:vector size="36"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2018-12-20T08:54:54Z</cp:lastPrinted>
  <dcterms:created xsi:type="dcterms:W3CDTF">2013-07-16T06:48:23Z</dcterms:created>
  <dcterms:modified xsi:type="dcterms:W3CDTF">2018-12-26T02:00:20Z</dcterms:modified>
</cp:coreProperties>
</file>