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61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292" y="78"/>
      </p:cViewPr>
      <p:guideLst>
        <p:guide orient="horz" pos="5161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A422F-0010-4CD0-B35D-F3A951C5637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7DD26-2697-4DF6-9750-82F8060C0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34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1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3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2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7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87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82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6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8587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58F3-B68E-473B-AE76-92ACB8079402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99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00441" y="3735512"/>
            <a:ext cx="6657116" cy="3589213"/>
          </a:xfrm>
          <a:prstGeom prst="roundRect">
            <a:avLst>
              <a:gd name="adj" fmla="val 47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大阪の特別区は、事務の権限において中核市を基本としながら、それ以上に政令市の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権限と府の権限の一部を担うことになる。また、大阪市が現在行っている広域事務のうち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大阪府の事務となるものは限定列挙されている。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財政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での配分率は、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区が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78.7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％に対して、府は限定列挙された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事務について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21.3%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は区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55.1%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に対し、都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44.9%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の配分で、都分は都の事業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全般に充当され、都が何に使うかいくら使うか区との協議で示されることはない。また、税源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のうち都市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計画税と事業所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東京では区には配分がない。大阪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では、目的税交付金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して実績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見合いで配分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される公正な仕組み。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結果として配分される一般財源を住民一人当たりで比較すると、東京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区で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25.1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に対し、大阪特別区は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24.1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万円となり、物価の違いも考慮すると遜色ない規模。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都区協議会について、東京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区のうち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区長と、都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知事、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名の都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職員で構成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、協議が不調の場合は都知事が決定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する。これに対し、大阪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区全ての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区長と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知事で構成され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不調に備えて第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設置を準備。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14300" y="1230613"/>
            <a:ext cx="6657117" cy="2215280"/>
          </a:xfrm>
          <a:prstGeom prst="roundRect">
            <a:avLst>
              <a:gd name="adj" fmla="val 86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大阪の特別区は、東京特別区とは全く違うものであり、はるかに進んだ自治体を実現する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と期待。東京は、戦前の行政区から移行し、少しずつ少しずつ権限移譲を受け大きくなって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来たのに対し、大阪では、４つの特別区をオーダーメイドで、どういう自治体が一番良いのか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を考えながら作っている。大阪都構想の実現は、東京の特別区が大きく変わるきっかけに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なり得るインパクトを有する。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大阪は、東京と異なり、有史以来の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歴史都市で、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権力によらず民力で数百年発展して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来た。近代以降は中央集権の影響で都市づくりに遅れ。都市計画の決定者が知事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市長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の２人のままでは都市の発展は難しい。活力ある市民性や、水上と陸上の中継地としての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商品化・付加価値創造能力など、大阪のポテンシャルを最大限に引き出すことが重要。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00440" y="7614344"/>
            <a:ext cx="6657117" cy="2224981"/>
          </a:xfrm>
          <a:prstGeom prst="roundRect">
            <a:avLst>
              <a:gd name="adj" fmla="val 83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自治体の長、議員は、有権者全体の意思を勘案しながら、政策目標として全市民の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公益をめざすもの。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万人より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万人の最大公約数に基づく公益の方が、より身近な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実情にマッチしている。これが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万市長より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万区長のサービスが良くなる理由。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大阪市のような超大規模自治体に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おいては、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全市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均一的ではな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現場に即した対応が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必要である場合や、全市レベルの優先順位により、機動的に解決しにくい問題が存在。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人口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万規模の大阪特別区は、政令市になれるほど大きいゆ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財政の規模のメリットも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享受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できる一方で、住民との距離が近く住民の声を受け止めやすい。また、政令市よりも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素早い意思決定が可能なうえ、権限の大きさから自主的に大胆な政策を実行できる。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"/>
            <a:ext cx="6858000" cy="369332"/>
          </a:xfrm>
          <a:prstGeom prst="rect">
            <a:avLst/>
          </a:prstGeom>
          <a:solidFill>
            <a:srgbClr val="002060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意見交換　有識者の見解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ja-JP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454294"/>
            <a:ext cx="6858001" cy="449378"/>
          </a:xfrm>
          <a:prstGeom prst="rect">
            <a:avLst/>
          </a:prstGeom>
          <a:solidFill>
            <a:srgbClr val="00B0F0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特別顧問（前東京都中野区長）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3037" y="3537366"/>
            <a:ext cx="4992625" cy="278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大阪の特別区制度の特徴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3038" y="964495"/>
            <a:ext cx="4809747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東京特別区から見た大阪都構想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3038" y="7387591"/>
            <a:ext cx="4809747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特別区の規模から見たメリット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2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