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sldIdLst>
    <p:sldId id="256"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161" userDrawn="1">
          <p15:clr>
            <a:srgbClr val="A4A3A4"/>
          </p15:clr>
        </p15:guide>
        <p15:guide id="2" pos="218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showGuides="1">
      <p:cViewPr varScale="1">
        <p:scale>
          <a:sx n="51" d="100"/>
          <a:sy n="51" d="100"/>
        </p:scale>
        <p:origin x="2316" y="84"/>
      </p:cViewPr>
      <p:guideLst>
        <p:guide orient="horz" pos="5161"/>
        <p:guide pos="218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351A422F-0010-4CD0-B35D-F3A951C5637D}" type="datetimeFigureOut">
              <a:rPr kumimoji="1" lang="ja-JP" altLang="en-US" smtClean="0"/>
              <a:t>2020/10/8</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B1F7DD26-2697-4DF6-9750-82F8060C03E4}" type="slidenum">
              <a:rPr kumimoji="1" lang="ja-JP" altLang="en-US" smtClean="0"/>
              <a:t>‹#›</a:t>
            </a:fld>
            <a:endParaRPr kumimoji="1" lang="ja-JP" altLang="en-US"/>
          </a:p>
        </p:txBody>
      </p:sp>
    </p:spTree>
    <p:extLst>
      <p:ext uri="{BB962C8B-B14F-4D97-AF65-F5344CB8AC3E}">
        <p14:creationId xmlns:p14="http://schemas.microsoft.com/office/powerpoint/2010/main" val="397334653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8EF58F3-B68E-473B-AE76-92ACB8079402}" type="datetimeFigureOut">
              <a:rPr kumimoji="1" lang="ja-JP" altLang="en-US" smtClean="0"/>
              <a:t>2020/10/8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3578164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8EF58F3-B68E-473B-AE76-92ACB8079402}" type="datetimeFigureOut">
              <a:rPr kumimoji="1" lang="ja-JP" altLang="en-US" smtClean="0"/>
              <a:t>2020/10/8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3769840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8EF58F3-B68E-473B-AE76-92ACB8079402}" type="datetimeFigureOut">
              <a:rPr kumimoji="1" lang="ja-JP" altLang="en-US" smtClean="0"/>
              <a:t>2020/10/8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4113135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8EF58F3-B68E-473B-AE76-92ACB8079402}" type="datetimeFigureOut">
              <a:rPr kumimoji="1" lang="ja-JP" altLang="en-US" smtClean="0"/>
              <a:t>2020/10/8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807025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8EF58F3-B68E-473B-AE76-92ACB8079402}" type="datetimeFigureOut">
              <a:rPr kumimoji="1" lang="ja-JP" altLang="en-US" smtClean="0"/>
              <a:t>2020/10/8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3821724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8EF58F3-B68E-473B-AE76-92ACB8079402}" type="datetimeFigureOut">
              <a:rPr kumimoji="1" lang="ja-JP" altLang="en-US" smtClean="0"/>
              <a:t>2020/10/8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4015977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8EF58F3-B68E-473B-AE76-92ACB8079402}" type="datetimeFigureOut">
              <a:rPr kumimoji="1" lang="ja-JP" altLang="en-US" smtClean="0"/>
              <a:t>2020/10/8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447611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8EF58F3-B68E-473B-AE76-92ACB8079402}" type="datetimeFigureOut">
              <a:rPr kumimoji="1" lang="ja-JP" altLang="en-US" smtClean="0"/>
              <a:t>2020/10/8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3217870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EF58F3-B68E-473B-AE76-92ACB8079402}" type="datetimeFigureOut">
              <a:rPr kumimoji="1" lang="ja-JP" altLang="en-US" smtClean="0"/>
              <a:t>2020/10/8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3932826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8EF58F3-B68E-473B-AE76-92ACB8079402}" type="datetimeFigureOut">
              <a:rPr kumimoji="1" lang="ja-JP" altLang="en-US" smtClean="0"/>
              <a:t>2020/10/8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4065666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8EF58F3-B68E-473B-AE76-92ACB8079402}" type="datetimeFigureOut">
              <a:rPr kumimoji="1" lang="ja-JP" altLang="en-US" smtClean="0"/>
              <a:t>2020/10/8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1779085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8EF58F3-B68E-473B-AE76-92ACB8079402}" type="datetimeFigureOut">
              <a:rPr kumimoji="1" lang="ja-JP" altLang="en-US" smtClean="0"/>
              <a:t>2020/10/8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15D4B4F-11E5-484B-AC25-F6B76A412771}" type="slidenum">
              <a:rPr kumimoji="1" lang="ja-JP" altLang="en-US" smtClean="0"/>
              <a:t>‹#›</a:t>
            </a:fld>
            <a:endParaRPr kumimoji="1" lang="ja-JP" altLang="en-US"/>
          </a:p>
        </p:txBody>
      </p:sp>
    </p:spTree>
    <p:extLst>
      <p:ext uri="{BB962C8B-B14F-4D97-AF65-F5344CB8AC3E}">
        <p14:creationId xmlns:p14="http://schemas.microsoft.com/office/powerpoint/2010/main" val="8339982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100441" y="5858109"/>
            <a:ext cx="6657116" cy="2453951"/>
          </a:xfrm>
          <a:prstGeom prst="roundRect">
            <a:avLst>
              <a:gd name="adj" fmla="val 8246"/>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r>
              <a:rPr lang="ja-JP" altLang="en-US" sz="1400" dirty="0" smtClean="0">
                <a:solidFill>
                  <a:schemeClr val="tx1"/>
                </a:solidFill>
                <a:latin typeface="Meiryo UI" panose="020B0604030504040204" pitchFamily="50" charset="-128"/>
                <a:ea typeface="Meiryo UI" panose="020B0604030504040204" pitchFamily="50" charset="-128"/>
              </a:rPr>
              <a:t>〇　</a:t>
            </a:r>
            <a:r>
              <a:rPr lang="ja-JP" altLang="en-US" sz="1400" dirty="0">
                <a:solidFill>
                  <a:schemeClr val="tx1"/>
                </a:solidFill>
                <a:latin typeface="Meiryo UI" panose="020B0604030504040204" pitchFamily="50" charset="-128"/>
                <a:ea typeface="Meiryo UI" panose="020B0604030504040204" pitchFamily="50" charset="-128"/>
              </a:rPr>
              <a:t>特別区は</a:t>
            </a:r>
            <a:r>
              <a:rPr lang="ja-JP" altLang="en-US" sz="1400" dirty="0" smtClean="0">
                <a:solidFill>
                  <a:schemeClr val="tx1"/>
                </a:solidFill>
                <a:latin typeface="Meiryo UI" panose="020B0604030504040204" pitchFamily="50" charset="-128"/>
                <a:ea typeface="Meiryo UI" panose="020B0604030504040204" pitchFamily="50" charset="-128"/>
              </a:rPr>
              <a:t>、制度的</a:t>
            </a:r>
            <a:r>
              <a:rPr lang="ja-JP" altLang="en-US" sz="1400" dirty="0">
                <a:solidFill>
                  <a:schemeClr val="tx1"/>
                </a:solidFill>
                <a:latin typeface="Meiryo UI" panose="020B0604030504040204" pitchFamily="50" charset="-128"/>
                <a:ea typeface="Meiryo UI" panose="020B0604030504040204" pitchFamily="50" charset="-128"/>
              </a:rPr>
              <a:t>に公法人格がある独立した</a:t>
            </a:r>
            <a:r>
              <a:rPr lang="ja-JP" altLang="en-US" sz="1400" dirty="0" smtClean="0">
                <a:solidFill>
                  <a:schemeClr val="tx1"/>
                </a:solidFill>
                <a:latin typeface="Meiryo UI" panose="020B0604030504040204" pitchFamily="50" charset="-128"/>
                <a:ea typeface="Meiryo UI" panose="020B0604030504040204" pitchFamily="50" charset="-128"/>
              </a:rPr>
              <a:t>自治体であり、行政区とは全く別物。</a:t>
            </a:r>
            <a:endParaRPr lang="en-US" altLang="ja-JP" sz="1400" dirty="0" smtClean="0">
              <a:solidFill>
                <a:schemeClr val="tx1"/>
              </a:solidFill>
              <a:latin typeface="Meiryo UI" panose="020B0604030504040204" pitchFamily="50" charset="-128"/>
              <a:ea typeface="Meiryo UI" panose="020B0604030504040204" pitchFamily="50" charset="-128"/>
            </a:endParaRPr>
          </a:p>
          <a:p>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　特別区長は、予算編成権、執行権、人事権、課税権も持った公選の執行機関であり、</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住民にとって良ければ続け、良くなければ取り替えるということが選挙で行われる。</a:t>
            </a:r>
            <a:endParaRPr lang="en-US" altLang="ja-JP" sz="1400" dirty="0" smtClean="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　特別区には立法機関である公選の議会が置かれる。このことに大変大きい価値がある。</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議会は自治体の決定者であり、住民に代わって行政を監視し、様々な提案をし、民意を</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集約する役割を担う。</a:t>
            </a:r>
            <a:endParaRPr lang="en-US" altLang="ja-JP" sz="1400" dirty="0" smtClean="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　特別区長と議会がそれぞれ公選となる二元代表制によって、民意に沿った行政サービスが</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行われる。さらに、４つの特別区間において、いい意味の競争が行われ、政策の質が上がる。</a:t>
            </a:r>
            <a:endParaRPr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18" name="角丸四角形 17"/>
          <p:cNvSpPr/>
          <p:nvPr/>
        </p:nvSpPr>
        <p:spPr>
          <a:xfrm>
            <a:off x="100441" y="1199060"/>
            <a:ext cx="6657116" cy="4365040"/>
          </a:xfrm>
          <a:prstGeom prst="roundRect">
            <a:avLst>
              <a:gd name="adj" fmla="val 3309"/>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r>
              <a:rPr lang="ja-JP" altLang="ja-JP" sz="1400" dirty="0" smtClean="0">
                <a:solidFill>
                  <a:schemeClr val="tx1"/>
                </a:solidFill>
                <a:latin typeface="Meiryo UI" panose="020B0604030504040204" pitchFamily="50" charset="-128"/>
                <a:ea typeface="Meiryo UI" panose="020B0604030504040204" pitchFamily="50" charset="-128"/>
              </a:rPr>
              <a:t>〇</a:t>
            </a:r>
            <a:r>
              <a:rPr lang="ja-JP" altLang="en-US" sz="1400" dirty="0" smtClean="0">
                <a:solidFill>
                  <a:schemeClr val="tx1"/>
                </a:solidFill>
                <a:latin typeface="Meiryo UI" panose="020B0604030504040204" pitchFamily="50" charset="-128"/>
                <a:ea typeface="Meiryo UI" panose="020B0604030504040204" pitchFamily="50" charset="-128"/>
              </a:rPr>
              <a:t>　制度移行の意義は、大都市経営の司令塔を大阪府に一本化するとともに、広域政策と</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基礎政策の役割分担をしっかり分けたうえで、都市経営の場面では</a:t>
            </a:r>
            <a:r>
              <a:rPr lang="ja-JP" altLang="en-US" sz="1400" dirty="0">
                <a:solidFill>
                  <a:schemeClr val="tx1"/>
                </a:solidFill>
                <a:latin typeface="Meiryo UI" panose="020B0604030504040204" pitchFamily="50" charset="-128"/>
                <a:ea typeface="Meiryo UI" panose="020B0604030504040204" pitchFamily="50" charset="-128"/>
              </a:rPr>
              <a:t>府</a:t>
            </a:r>
            <a:r>
              <a:rPr lang="ja-JP" altLang="en-US" sz="1400" dirty="0" smtClean="0">
                <a:solidFill>
                  <a:schemeClr val="tx1"/>
                </a:solidFill>
                <a:latin typeface="Meiryo UI" panose="020B0604030504040204" pitchFamily="50" charset="-128"/>
                <a:ea typeface="Meiryo UI" panose="020B0604030504040204" pitchFamily="50" charset="-128"/>
              </a:rPr>
              <a:t>と</a:t>
            </a:r>
            <a:r>
              <a:rPr lang="ja-JP" altLang="en-US" sz="1400" dirty="0">
                <a:solidFill>
                  <a:schemeClr val="tx1"/>
                </a:solidFill>
                <a:latin typeface="Meiryo UI" panose="020B0604030504040204" pitchFamily="50" charset="-128"/>
                <a:ea typeface="Meiryo UI" panose="020B0604030504040204" pitchFamily="50" charset="-128"/>
              </a:rPr>
              <a:t>特別</a:t>
            </a:r>
            <a:r>
              <a:rPr lang="ja-JP" altLang="en-US" sz="1400" dirty="0" smtClean="0">
                <a:solidFill>
                  <a:schemeClr val="tx1"/>
                </a:solidFill>
                <a:latin typeface="Meiryo UI" panose="020B0604030504040204" pitchFamily="50" charset="-128"/>
                <a:ea typeface="Meiryo UI" panose="020B0604030504040204" pitchFamily="50" charset="-128"/>
              </a:rPr>
              <a:t>区が一体と</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なって運営にあたる点にある。基礎自治については、人口</a:t>
            </a:r>
            <a:r>
              <a:rPr lang="en-US" altLang="ja-JP" sz="1400" dirty="0" smtClean="0">
                <a:solidFill>
                  <a:schemeClr val="tx1"/>
                </a:solidFill>
                <a:latin typeface="Meiryo UI" panose="020B0604030504040204" pitchFamily="50" charset="-128"/>
                <a:ea typeface="Meiryo UI" panose="020B0604030504040204" pitchFamily="50" charset="-128"/>
              </a:rPr>
              <a:t>60~75</a:t>
            </a:r>
            <a:r>
              <a:rPr lang="ja-JP" altLang="en-US" sz="1400" dirty="0" smtClean="0">
                <a:solidFill>
                  <a:schemeClr val="tx1"/>
                </a:solidFill>
                <a:latin typeface="Meiryo UI" panose="020B0604030504040204" pitchFamily="50" charset="-128"/>
                <a:ea typeface="Meiryo UI" panose="020B0604030504040204" pitchFamily="50" charset="-128"/>
              </a:rPr>
              <a:t>万</a:t>
            </a:r>
            <a:r>
              <a:rPr lang="ja-JP" altLang="en-US" sz="1400" dirty="0">
                <a:solidFill>
                  <a:schemeClr val="tx1"/>
                </a:solidFill>
                <a:latin typeface="Meiryo UI" panose="020B0604030504040204" pitchFamily="50" charset="-128"/>
                <a:ea typeface="Meiryo UI" panose="020B0604030504040204" pitchFamily="50" charset="-128"/>
              </a:rPr>
              <a:t>規模</a:t>
            </a:r>
            <a:r>
              <a:rPr lang="ja-JP" altLang="en-US" sz="1400" dirty="0" smtClean="0">
                <a:solidFill>
                  <a:schemeClr val="tx1"/>
                </a:solidFill>
                <a:latin typeface="Meiryo UI" panose="020B0604030504040204" pitchFamily="50" charset="-128"/>
                <a:ea typeface="Meiryo UI" panose="020B0604030504040204" pitchFamily="50" charset="-128"/>
              </a:rPr>
              <a:t>の中核市並みの</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４つの特別区に分け、公選の区長・区議会を中心に政治主導によってマネジメントしていく。</a:t>
            </a:r>
            <a:endParaRPr lang="en-US" altLang="ja-JP" sz="1400" dirty="0" smtClean="0">
              <a:solidFill>
                <a:schemeClr val="tx1"/>
              </a:solidFill>
              <a:latin typeface="Meiryo UI" panose="020B0604030504040204" pitchFamily="50" charset="-128"/>
              <a:ea typeface="Meiryo UI" panose="020B0604030504040204" pitchFamily="50" charset="-128"/>
            </a:endParaRPr>
          </a:p>
          <a:p>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〇　大阪都構想は、都市の意思決定の仕組みを変えることによって都市開発を進めるという、</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新たな都市経営の手法の導入であり、歴史的に大変大きい意味を持つ。</a:t>
            </a:r>
            <a:endParaRPr lang="en-US" altLang="ja-JP" sz="1400" dirty="0" smtClean="0">
              <a:solidFill>
                <a:schemeClr val="tx1"/>
              </a:solidFill>
              <a:latin typeface="Meiryo UI" panose="020B0604030504040204" pitchFamily="50" charset="-128"/>
              <a:ea typeface="Meiryo UI" panose="020B0604030504040204" pitchFamily="50" charset="-128"/>
            </a:endParaRPr>
          </a:p>
          <a:p>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〇　大阪の財政調整制度は、大阪府に薄く特別区に厚い垂直調整と、４つの特別区間に</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財政力格差が生じないような水平調整の２つを組み合わせているのが独特であり、４区の</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間でサービス格差が生まれてこないという意味で住民に大きな安心感を与える制度。</a:t>
            </a:r>
            <a:endParaRPr lang="en-US" altLang="ja-JP" sz="1400" dirty="0" smtClean="0">
              <a:solidFill>
                <a:schemeClr val="tx1"/>
              </a:solidFill>
              <a:latin typeface="Meiryo UI" panose="020B0604030504040204" pitchFamily="50" charset="-128"/>
              <a:ea typeface="Meiryo UI" panose="020B0604030504040204" pitchFamily="50" charset="-128"/>
            </a:endParaRPr>
          </a:p>
          <a:p>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ja-JP" sz="1400" dirty="0" smtClean="0">
                <a:solidFill>
                  <a:schemeClr val="tx1"/>
                </a:solidFill>
                <a:latin typeface="Meiryo UI" panose="020B0604030504040204" pitchFamily="50" charset="-128"/>
                <a:ea typeface="Meiryo UI" panose="020B0604030504040204" pitchFamily="50" charset="-128"/>
              </a:rPr>
              <a:t>〇</a:t>
            </a:r>
            <a:r>
              <a:rPr lang="ja-JP" altLang="en-US" sz="1400" dirty="0" smtClean="0">
                <a:solidFill>
                  <a:schemeClr val="tx1"/>
                </a:solidFill>
                <a:latin typeface="Meiryo UI" panose="020B0604030504040204" pitchFamily="50" charset="-128"/>
                <a:ea typeface="Meiryo UI" panose="020B0604030504040204" pitchFamily="50" charset="-128"/>
              </a:rPr>
              <a:t>　大阪府庁を、政策能力の高い政策官庁に脱皮させ、地方政府として自立できるチャンス</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にしていく。地方から国の仕組みを変えていく一つの力になる。</a:t>
            </a:r>
            <a:endParaRPr lang="en-US" altLang="ja-JP" sz="1400" dirty="0" smtClean="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前回</a:t>
            </a:r>
            <a:r>
              <a:rPr lang="ja-JP" altLang="en-US" sz="1400" dirty="0" smtClean="0">
                <a:solidFill>
                  <a:schemeClr val="tx1"/>
                </a:solidFill>
                <a:latin typeface="Meiryo UI" panose="020B0604030504040204" pitchFamily="50" charset="-128"/>
                <a:ea typeface="Meiryo UI" panose="020B0604030504040204" pitchFamily="50" charset="-128"/>
              </a:rPr>
              <a:t>の住民投票の</a:t>
            </a:r>
            <a:r>
              <a:rPr lang="ja-JP" altLang="en-US" sz="1400" dirty="0">
                <a:solidFill>
                  <a:schemeClr val="tx1"/>
                </a:solidFill>
                <a:latin typeface="Meiryo UI" panose="020B0604030504040204" pitchFamily="50" charset="-128"/>
                <a:ea typeface="Meiryo UI" panose="020B0604030504040204" pitchFamily="50" charset="-128"/>
              </a:rPr>
              <a:t>反省</a:t>
            </a:r>
            <a:r>
              <a:rPr lang="ja-JP" altLang="en-US" sz="1400" dirty="0" smtClean="0">
                <a:solidFill>
                  <a:schemeClr val="tx1"/>
                </a:solidFill>
                <a:latin typeface="Meiryo UI" panose="020B0604030504040204" pitchFamily="50" charset="-128"/>
                <a:ea typeface="Meiryo UI" panose="020B0604030504040204" pitchFamily="50" charset="-128"/>
              </a:rPr>
              <a:t>も踏まえ、練られて来た副首都ビジョンを活かし、大阪が日本の</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副首都をめざす。世界の都市間競争を勝ち抜いていくためには、強い大阪づくりが不可欠。</a:t>
            </a:r>
            <a:endParaRPr lang="en-US" altLang="ja-JP" sz="1400" dirty="0" smtClean="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　大阪の将来は副首都構想、それをつかさどる統治の仕組みが大阪都構想であり、そこに</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起爆剤として呼び込んだのが</a:t>
            </a:r>
            <a:r>
              <a:rPr lang="en-US" altLang="ja-JP" sz="1400" dirty="0" smtClean="0">
                <a:solidFill>
                  <a:schemeClr val="tx1"/>
                </a:solidFill>
                <a:latin typeface="Meiryo UI" panose="020B0604030504040204" pitchFamily="50" charset="-128"/>
                <a:ea typeface="Meiryo UI" panose="020B0604030504040204" pitchFamily="50" charset="-128"/>
              </a:rPr>
              <a:t>2025</a:t>
            </a:r>
            <a:r>
              <a:rPr lang="ja-JP" altLang="en-US" sz="1400" dirty="0" smtClean="0">
                <a:solidFill>
                  <a:schemeClr val="tx1"/>
                </a:solidFill>
                <a:latin typeface="Meiryo UI" panose="020B0604030504040204" pitchFamily="50" charset="-128"/>
                <a:ea typeface="Meiryo UI" panose="020B0604030504040204" pitchFamily="50" charset="-128"/>
              </a:rPr>
              <a:t>大阪万博、この３点セットが大阪の発展のシナリオ。</a:t>
            </a:r>
            <a:endParaRPr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0" y="-1"/>
            <a:ext cx="6858000" cy="369332"/>
          </a:xfrm>
          <a:prstGeom prst="rect">
            <a:avLst/>
          </a:prstGeom>
          <a:solidFill>
            <a:srgbClr val="002060"/>
          </a:solidFill>
        </p:spPr>
        <p:txBody>
          <a:bodyPr wrap="square" lIns="36000" tIns="36000" rIns="36000" bIns="36000" rtlCol="0" anchor="ctr" anchorCtr="0">
            <a:noAutofit/>
          </a:bodyPr>
          <a:lstStyle/>
          <a:p>
            <a:pPr algn="ctr"/>
            <a:r>
              <a:rPr lang="ja-JP" altLang="ja-JP" b="1" dirty="0" smtClean="0">
                <a:solidFill>
                  <a:schemeClr val="bg1"/>
                </a:solidFill>
                <a:latin typeface="Meiryo UI" panose="020B0604030504040204" pitchFamily="50" charset="-128"/>
                <a:ea typeface="Meiryo UI" panose="020B0604030504040204" pitchFamily="50" charset="-128"/>
              </a:rPr>
              <a:t>第</a:t>
            </a:r>
            <a:r>
              <a:rPr lang="ja-JP" altLang="en-US" b="1" dirty="0" smtClean="0">
                <a:solidFill>
                  <a:schemeClr val="bg1"/>
                </a:solidFill>
                <a:latin typeface="Meiryo UI" panose="020B0604030504040204" pitchFamily="50" charset="-128"/>
                <a:ea typeface="Meiryo UI" panose="020B0604030504040204" pitchFamily="50" charset="-128"/>
              </a:rPr>
              <a:t>二</a:t>
            </a:r>
            <a:r>
              <a:rPr lang="ja-JP" altLang="ja-JP" b="1" dirty="0" smtClean="0">
                <a:solidFill>
                  <a:schemeClr val="bg1"/>
                </a:solidFill>
                <a:latin typeface="Meiryo UI" panose="020B0604030504040204" pitchFamily="50" charset="-128"/>
                <a:ea typeface="Meiryo UI" panose="020B0604030504040204" pitchFamily="50" charset="-128"/>
              </a:rPr>
              <a:t>回</a:t>
            </a:r>
            <a:r>
              <a:rPr lang="ja-JP" altLang="ja-JP" b="1" dirty="0">
                <a:solidFill>
                  <a:schemeClr val="bg1"/>
                </a:solidFill>
                <a:latin typeface="Meiryo UI" panose="020B0604030504040204" pitchFamily="50" charset="-128"/>
                <a:ea typeface="Meiryo UI" panose="020B0604030504040204" pitchFamily="50" charset="-128"/>
              </a:rPr>
              <a:t>意見交換　有識者の見解</a:t>
            </a:r>
            <a:r>
              <a:rPr lang="ja-JP" altLang="ja-JP" b="1" dirty="0" smtClean="0">
                <a:solidFill>
                  <a:schemeClr val="bg1"/>
                </a:solidFill>
                <a:latin typeface="Meiryo UI" panose="020B0604030504040204" pitchFamily="50" charset="-128"/>
                <a:ea typeface="Meiryo UI" panose="020B0604030504040204" pitchFamily="50" charset="-128"/>
              </a:rPr>
              <a:t>概要</a:t>
            </a:r>
            <a:endParaRPr lang="ja-JP" altLang="ja-JP" dirty="0">
              <a:solidFill>
                <a:schemeClr val="bg1"/>
              </a:solidFill>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 y="455673"/>
            <a:ext cx="6858001" cy="449378"/>
          </a:xfrm>
          <a:prstGeom prst="rect">
            <a:avLst/>
          </a:prstGeom>
          <a:solidFill>
            <a:srgbClr val="00B0F0"/>
          </a:solidFill>
        </p:spPr>
        <p:txBody>
          <a:bodyPr wrap="square" lIns="36000" tIns="36000" rIns="36000" bIns="36000" rtlCol="0" anchor="ctr" anchorCtr="0">
            <a:noAutofit/>
          </a:bodyPr>
          <a:lstStyle/>
          <a:p>
            <a:r>
              <a:rPr lang="ja-JP" altLang="en-US" b="1" dirty="0" smtClean="0">
                <a:latin typeface="Meiryo UI" panose="020B0604030504040204" pitchFamily="50" charset="-128"/>
                <a:ea typeface="Meiryo UI" panose="020B0604030504040204" pitchFamily="50" charset="-128"/>
              </a:rPr>
              <a:t>　</a:t>
            </a:r>
            <a:r>
              <a:rPr lang="ja-JP" altLang="en-US" b="1" dirty="0">
                <a:latin typeface="Meiryo UI" panose="020B0604030504040204" pitchFamily="50" charset="-128"/>
                <a:ea typeface="Meiryo UI" panose="020B0604030504040204" pitchFamily="50" charset="-128"/>
              </a:rPr>
              <a:t>佐々木</a:t>
            </a:r>
            <a:r>
              <a:rPr lang="ja-JP" altLang="en-US" b="1" dirty="0" smtClean="0">
                <a:latin typeface="Meiryo UI" panose="020B0604030504040204" pitchFamily="50" charset="-128"/>
                <a:ea typeface="Meiryo UI" panose="020B0604030504040204" pitchFamily="50" charset="-128"/>
              </a:rPr>
              <a:t>特別顧問（中央大学名誉教授）</a:t>
            </a:r>
            <a:endParaRPr lang="ja-JP" altLang="ja-JP"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184375" y="932917"/>
            <a:ext cx="4809747" cy="299221"/>
          </a:xfrm>
          <a:prstGeom prst="rect">
            <a:avLst/>
          </a:prstGeom>
          <a:solidFill>
            <a:schemeClr val="accent1">
              <a:lumMod val="40000"/>
              <a:lumOff val="60000"/>
            </a:schemeClr>
          </a:solidFill>
          <a:ln>
            <a:noFill/>
          </a:ln>
        </p:spPr>
        <p:txBody>
          <a:bodyPr wrap="square" lIns="36000" tIns="36000" rIns="36000" bIns="36000" rtlCol="0" anchor="ctr" anchorCtr="0">
            <a:noAutofit/>
          </a:bodyPr>
          <a:lstStyle/>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大</a:t>
            </a:r>
            <a:r>
              <a:rPr lang="ja-JP" altLang="en-US" sz="1600" b="1" dirty="0">
                <a:latin typeface="Meiryo UI" panose="020B0604030504040204" pitchFamily="50" charset="-128"/>
                <a:ea typeface="Meiryo UI" panose="020B0604030504040204" pitchFamily="50" charset="-128"/>
              </a:rPr>
              <a:t>阪都</a:t>
            </a:r>
            <a:r>
              <a:rPr lang="ja-JP" altLang="en-US" sz="1600" b="1" dirty="0" smtClean="0">
                <a:latin typeface="Meiryo UI" panose="020B0604030504040204" pitchFamily="50" charset="-128"/>
                <a:ea typeface="Meiryo UI" panose="020B0604030504040204" pitchFamily="50" charset="-128"/>
              </a:rPr>
              <a:t>構想の意義</a:t>
            </a:r>
            <a:endParaRPr lang="ja-JP" altLang="ja-JP" sz="1600" b="1"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184374" y="5628828"/>
            <a:ext cx="4809747" cy="299221"/>
          </a:xfrm>
          <a:prstGeom prst="rect">
            <a:avLst/>
          </a:prstGeom>
          <a:solidFill>
            <a:schemeClr val="accent1">
              <a:lumMod val="40000"/>
              <a:lumOff val="60000"/>
            </a:schemeClr>
          </a:solidFill>
          <a:ln>
            <a:noFill/>
          </a:ln>
        </p:spPr>
        <p:txBody>
          <a:bodyPr wrap="square" lIns="36000" tIns="36000" rIns="36000" bIns="36000" rtlCol="0" anchor="ctr" anchorCtr="0">
            <a:noAutofit/>
          </a:bodyPr>
          <a:lstStyle/>
          <a:p>
            <a:r>
              <a:rPr lang="ja-JP" altLang="en-US" sz="1600" b="1" dirty="0" smtClean="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特別</a:t>
            </a:r>
            <a:r>
              <a:rPr lang="ja-JP" altLang="en-US" sz="1600" b="1" dirty="0" smtClean="0">
                <a:latin typeface="Meiryo UI" panose="020B0604030504040204" pitchFamily="50" charset="-128"/>
                <a:ea typeface="Meiryo UI" panose="020B0604030504040204" pitchFamily="50" charset="-128"/>
              </a:rPr>
              <a:t>区の持つ価値</a:t>
            </a:r>
            <a:r>
              <a:rPr lang="en-US" altLang="ja-JP" sz="1600" b="1" dirty="0" smtClean="0">
                <a:latin typeface="Meiryo UI" panose="020B0604030504040204" pitchFamily="50" charset="-128"/>
                <a:ea typeface="Meiryo UI" panose="020B0604030504040204" pitchFamily="50" charset="-128"/>
              </a:rPr>
              <a:t>	</a:t>
            </a:r>
            <a:endParaRPr lang="ja-JP" altLang="ja-JP" sz="1600" b="1" dirty="0">
              <a:latin typeface="Meiryo UI" panose="020B0604030504040204" pitchFamily="50" charset="-128"/>
              <a:ea typeface="Meiryo UI" panose="020B0604030504040204" pitchFamily="50" charset="-128"/>
            </a:endParaRPr>
          </a:p>
        </p:txBody>
      </p:sp>
      <p:sp>
        <p:nvSpPr>
          <p:cNvPr id="14" name="角丸四角形 13"/>
          <p:cNvSpPr/>
          <p:nvPr/>
        </p:nvSpPr>
        <p:spPr>
          <a:xfrm>
            <a:off x="100440" y="8606069"/>
            <a:ext cx="6657116" cy="1233255"/>
          </a:xfrm>
          <a:prstGeom prst="roundRect">
            <a:avLst>
              <a:gd name="adj" fmla="val 21501"/>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r>
              <a:rPr lang="ja-JP" altLang="en-US" sz="1400" dirty="0" smtClean="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　サービスの質が下がると</a:t>
            </a:r>
            <a:r>
              <a:rPr lang="ja-JP" altLang="en-US" sz="1400" dirty="0" smtClean="0">
                <a:solidFill>
                  <a:schemeClr val="tx1"/>
                </a:solidFill>
                <a:latin typeface="Meiryo UI" panose="020B0604030504040204" pitchFamily="50" charset="-128"/>
                <a:ea typeface="Meiryo UI" panose="020B0604030504040204" pitchFamily="50" charset="-128"/>
              </a:rPr>
              <a:t>いう指摘については、財政調整制度によって懸念は不要。</a:t>
            </a:r>
            <a:r>
              <a:rPr lang="ja-JP" altLang="en-US" sz="1400" dirty="0">
                <a:solidFill>
                  <a:schemeClr val="tx1"/>
                </a:solidFill>
                <a:latin typeface="Meiryo UI" panose="020B0604030504040204" pitchFamily="50" charset="-128"/>
                <a:ea typeface="Meiryo UI" panose="020B0604030504040204" pitchFamily="50" charset="-128"/>
              </a:rPr>
              <a:t>負担</a:t>
            </a:r>
            <a:r>
              <a:rPr lang="ja-JP" altLang="en-US" sz="1400" dirty="0" smtClean="0">
                <a:solidFill>
                  <a:schemeClr val="tx1"/>
                </a:solidFill>
                <a:latin typeface="Meiryo UI" panose="020B0604030504040204" pitchFamily="50" charset="-128"/>
                <a:ea typeface="Meiryo UI" panose="020B0604030504040204" pitchFamily="50" charset="-128"/>
              </a:rPr>
              <a:t>は</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能力別に地域で担う一方で、水平的な財政調整が行われサービスの均等は保証される。</a:t>
            </a:r>
            <a:endParaRPr lang="en-US" altLang="ja-JP" sz="1400" dirty="0" smtClean="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　移行にお金がかかるという指摘については、確かに初期投資はかかるものの、数年で解消</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され、</a:t>
            </a:r>
            <a:r>
              <a:rPr lang="en-US" altLang="ja-JP" sz="1400" dirty="0">
                <a:solidFill>
                  <a:schemeClr val="tx1"/>
                </a:solidFill>
                <a:latin typeface="Meiryo UI" panose="020B0604030504040204" pitchFamily="50" charset="-128"/>
                <a:ea typeface="Meiryo UI" panose="020B0604030504040204" pitchFamily="50" charset="-128"/>
              </a:rPr>
              <a:t> 4</a:t>
            </a:r>
            <a:r>
              <a:rPr lang="ja-JP" altLang="en-US" sz="1400" dirty="0">
                <a:solidFill>
                  <a:schemeClr val="tx1"/>
                </a:solidFill>
                <a:latin typeface="Meiryo UI" panose="020B0604030504040204" pitchFamily="50" charset="-128"/>
                <a:ea typeface="Meiryo UI" panose="020B0604030504040204" pitchFamily="50" charset="-128"/>
              </a:rPr>
              <a:t>区の競い合いで新たな産業が生まれる</a:t>
            </a:r>
            <a:r>
              <a:rPr lang="ja-JP" altLang="en-US" sz="1400" dirty="0" smtClean="0">
                <a:solidFill>
                  <a:schemeClr val="tx1"/>
                </a:solidFill>
                <a:latin typeface="Meiryo UI" panose="020B0604030504040204" pitchFamily="50" charset="-128"/>
                <a:ea typeface="Meiryo UI" panose="020B0604030504040204" pitchFamily="50" charset="-128"/>
              </a:rPr>
              <a:t>などで、それを上回る税収が生まれると期待。</a:t>
            </a:r>
            <a:endParaRPr lang="en-US" altLang="ja-JP" sz="1400" dirty="0" smtClean="0">
              <a:solidFill>
                <a:schemeClr val="tx1"/>
              </a:solidFill>
              <a:latin typeface="Meiryo UI" panose="020B0604030504040204" pitchFamily="50" charset="-128"/>
              <a:ea typeface="Meiryo UI" panose="020B0604030504040204" pitchFamily="50" charset="-128"/>
            </a:endParaRPr>
          </a:p>
          <a:p>
            <a:endParaRPr lang="ja-JP" altLang="ja-JP" sz="1400" dirty="0">
              <a:solidFill>
                <a:schemeClr val="tx1"/>
              </a:solidFill>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184374" y="8409833"/>
            <a:ext cx="4809747" cy="299221"/>
          </a:xfrm>
          <a:prstGeom prst="rect">
            <a:avLst/>
          </a:prstGeom>
          <a:solidFill>
            <a:schemeClr val="accent1">
              <a:lumMod val="40000"/>
              <a:lumOff val="60000"/>
            </a:schemeClr>
          </a:solidFill>
          <a:ln>
            <a:noFill/>
          </a:ln>
        </p:spPr>
        <p:txBody>
          <a:bodyPr wrap="square" lIns="36000" tIns="36000" rIns="36000" bIns="36000" rtlCol="0" anchor="ctr" anchorCtr="0">
            <a:noAutofit/>
          </a:bodyPr>
          <a:lstStyle/>
          <a:p>
            <a:r>
              <a:rPr lang="ja-JP" altLang="en-US" sz="1600" b="1" dirty="0" smtClean="0">
                <a:latin typeface="Meiryo UI" panose="020B0604030504040204" pitchFamily="50" charset="-128"/>
                <a:ea typeface="Meiryo UI" panose="020B0604030504040204" pitchFamily="50" charset="-128"/>
              </a:rPr>
              <a:t>■　不安や懸念の指摘について</a:t>
            </a:r>
            <a:endParaRPr lang="ja-JP" altLang="ja-JP"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5631892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650</Words>
  <Application>Microsoft Office PowerPoint</Application>
  <PresentationFormat>A4 210 x 297 mm</PresentationFormat>
  <Paragraphs>41</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2020-10-08T02:05:36Z</dcterms:modified>
</cp:coreProperties>
</file>