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7"/>
  </p:notesMasterIdLst>
  <p:sldIdLst>
    <p:sldId id="310" r:id="rId2"/>
    <p:sldId id="495" r:id="rId3"/>
    <p:sldId id="367" r:id="rId4"/>
    <p:sldId id="458" r:id="rId5"/>
    <p:sldId id="516" r:id="rId6"/>
    <p:sldId id="568" r:id="rId7"/>
    <p:sldId id="515" r:id="rId8"/>
    <p:sldId id="571" r:id="rId9"/>
    <p:sldId id="566" r:id="rId10"/>
    <p:sldId id="567" r:id="rId11"/>
    <p:sldId id="466" r:id="rId12"/>
    <p:sldId id="467" r:id="rId13"/>
    <p:sldId id="460" r:id="rId14"/>
    <p:sldId id="461" r:id="rId15"/>
    <p:sldId id="472" r:id="rId16"/>
    <p:sldId id="462" r:id="rId17"/>
    <p:sldId id="463" r:id="rId18"/>
    <p:sldId id="464" r:id="rId19"/>
    <p:sldId id="465" r:id="rId20"/>
    <p:sldId id="468" r:id="rId21"/>
    <p:sldId id="469" r:id="rId22"/>
    <p:sldId id="470" r:id="rId23"/>
    <p:sldId id="471" r:id="rId24"/>
    <p:sldId id="517" r:id="rId25"/>
    <p:sldId id="518" r:id="rId26"/>
    <p:sldId id="521" r:id="rId27"/>
    <p:sldId id="520" r:id="rId28"/>
    <p:sldId id="519" r:id="rId29"/>
    <p:sldId id="522" r:id="rId30"/>
    <p:sldId id="563" r:id="rId31"/>
    <p:sldId id="368" r:id="rId32"/>
    <p:sldId id="564" r:id="rId33"/>
    <p:sldId id="493" r:id="rId34"/>
    <p:sldId id="501" r:id="rId35"/>
    <p:sldId id="569" r:id="rId36"/>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696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59" autoAdjust="0"/>
    <p:restoredTop sz="94660"/>
  </p:normalViewPr>
  <p:slideViewPr>
    <p:cSldViewPr snapToGrid="0" showGuides="1">
      <p:cViewPr varScale="1">
        <p:scale>
          <a:sx n="67" d="100"/>
          <a:sy n="67" d="100"/>
        </p:scale>
        <p:origin x="1290" y="60"/>
      </p:cViewPr>
      <p:guideLst>
        <p:guide orient="horz" pos="2115"/>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_&#20581;&#24247;&#38263;&#23551;&#12503;&#12521;&#12531;\180907_&#9733;SDGs&#25351;&#37341;&#65288;&#26696;&#65289;\199999&#8215;&#12383;&#12383;&#12365;&#21488;\&#21040;&#36948;&#28857;&#12398;&#25972;&#297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xlsx"/></Relationships>
</file>

<file path=ppt/charts/_rels/chart4.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_&#20581;&#24247;&#38263;&#23551;&#12503;&#12521;&#12531;\181012-_&#9733;SDGs&#12450;&#12531;&#12465;&#12540;&#12488;&#9733;\201903\&#32080;&#26524;\&#21069;&#22238;&#35519;&#26619;&#12392;&#12398;&#27604;&#36611;(&#24180;&#4080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日本!$B$1</c:f>
              <c:strCache>
                <c:ptCount val="1"/>
                <c:pt idx="0">
                  <c:v>達成度</c:v>
                </c:pt>
              </c:strCache>
            </c:strRef>
          </c:tx>
          <c:spPr>
            <a:solidFill>
              <a:schemeClr val="accent1"/>
            </a:solidFill>
            <a:ln>
              <a:noFill/>
            </a:ln>
            <a:effectLst/>
          </c:spPr>
          <c:invertIfNegative val="0"/>
          <c:dLbls>
            <c:spPr>
              <a:solidFill>
                <a:schemeClr val="lt1"/>
              </a:solidFill>
              <a:ln w="12700" cap="flat" cmpd="sng" algn="ctr">
                <a:solidFill>
                  <a:schemeClr val="accent2"/>
                </a:solidFill>
                <a:prstDash val="solid"/>
                <a:miter lim="800000"/>
              </a:ln>
              <a:effectLst/>
            </c:spPr>
            <c:txPr>
              <a:bodyPr rot="0" spcFirstLastPara="1" vertOverflow="ellipsis" vert="horz" wrap="square" anchor="ctr" anchorCtr="1"/>
              <a:lstStyle/>
              <a:p>
                <a:pPr>
                  <a:defRPr sz="900" b="0" i="0" u="none" strike="noStrike" kern="1200" baseline="0">
                    <a:solidFill>
                      <a:schemeClr val="dk1"/>
                    </a:solidFill>
                    <a:latin typeface="Meiryo UI" panose="020B0604030504040204" pitchFamily="50" charset="-128"/>
                    <a:ea typeface="Meiryo UI" panose="020B0604030504040204"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日本!$A$2:$A$18</c:f>
              <c:strCache>
                <c:ptCount val="17"/>
                <c:pt idx="0">
                  <c:v>①貧困</c:v>
                </c:pt>
                <c:pt idx="1">
                  <c:v>②飢餓</c:v>
                </c:pt>
                <c:pt idx="2">
                  <c:v>③保健</c:v>
                </c:pt>
                <c:pt idx="3">
                  <c:v>④教育</c:v>
                </c:pt>
                <c:pt idx="4">
                  <c:v>⑤ジェンダー</c:v>
                </c:pt>
                <c:pt idx="5">
                  <c:v>⑥水・衛生</c:v>
                </c:pt>
                <c:pt idx="6">
                  <c:v>⑦エネルギー</c:v>
                </c:pt>
                <c:pt idx="7">
                  <c:v>⑧経済成長と雇用</c:v>
                </c:pt>
                <c:pt idx="8">
                  <c:v>⑨インフラ、産業化、 イノベーション</c:v>
                </c:pt>
                <c:pt idx="9">
                  <c:v>⑩不平等</c:v>
                </c:pt>
                <c:pt idx="10">
                  <c:v>⑪持続可能都市</c:v>
                </c:pt>
                <c:pt idx="11">
                  <c:v>⑫持続可能な生産と消費</c:v>
                </c:pt>
                <c:pt idx="12">
                  <c:v>⑬気候変動</c:v>
                </c:pt>
                <c:pt idx="13">
                  <c:v>⑭海洋資源</c:v>
                </c:pt>
                <c:pt idx="14">
                  <c:v>⑮陸上資源</c:v>
                </c:pt>
                <c:pt idx="15">
                  <c:v>⑯平和</c:v>
                </c:pt>
                <c:pt idx="16">
                  <c:v>⑰実施手段</c:v>
                </c:pt>
              </c:strCache>
            </c:strRef>
          </c:cat>
          <c:val>
            <c:numRef>
              <c:f>日本!$B$2:$B$18</c:f>
              <c:numCache>
                <c:formatCode>0.0%</c:formatCode>
                <c:ptCount val="17"/>
                <c:pt idx="0">
                  <c:v>0.66666666666666663</c:v>
                </c:pt>
                <c:pt idx="1">
                  <c:v>0.83333333333333337</c:v>
                </c:pt>
                <c:pt idx="2">
                  <c:v>0.88235294117647056</c:v>
                </c:pt>
                <c:pt idx="3">
                  <c:v>1</c:v>
                </c:pt>
                <c:pt idx="4">
                  <c:v>0.4</c:v>
                </c:pt>
                <c:pt idx="5">
                  <c:v>0.66666666666666663</c:v>
                </c:pt>
                <c:pt idx="6">
                  <c:v>0.5</c:v>
                </c:pt>
                <c:pt idx="7">
                  <c:v>0.8</c:v>
                </c:pt>
                <c:pt idx="8">
                  <c:v>0.9</c:v>
                </c:pt>
                <c:pt idx="9">
                  <c:v>0</c:v>
                </c:pt>
                <c:pt idx="10">
                  <c:v>0</c:v>
                </c:pt>
                <c:pt idx="11">
                  <c:v>0.2857142857142857</c:v>
                </c:pt>
                <c:pt idx="12">
                  <c:v>0.6</c:v>
                </c:pt>
                <c:pt idx="13">
                  <c:v>0.33333333333333331</c:v>
                </c:pt>
                <c:pt idx="14">
                  <c:v>0.6</c:v>
                </c:pt>
                <c:pt idx="15">
                  <c:v>0.88888888888888884</c:v>
                </c:pt>
                <c:pt idx="16">
                  <c:v>0.25</c:v>
                </c:pt>
              </c:numCache>
            </c:numRef>
          </c:val>
          <c:extLst>
            <c:ext xmlns:c16="http://schemas.microsoft.com/office/drawing/2014/chart" uri="{C3380CC4-5D6E-409C-BE32-E72D297353CC}">
              <c16:uniqueId val="{00000000-F5DA-4F2D-A4C6-2CF935E6E589}"/>
            </c:ext>
          </c:extLst>
        </c:ser>
        <c:dLbls>
          <c:showLegendKey val="0"/>
          <c:showVal val="0"/>
          <c:showCatName val="0"/>
          <c:showSerName val="0"/>
          <c:showPercent val="0"/>
          <c:showBubbleSize val="0"/>
        </c:dLbls>
        <c:gapWidth val="75"/>
        <c:overlap val="40"/>
        <c:axId val="341167712"/>
        <c:axId val="341158560"/>
      </c:barChart>
      <c:catAx>
        <c:axId val="341167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nSpc>
                <a:spcPts val="1300"/>
              </a:lnSpc>
              <a:defRPr sz="1100" b="0" i="0" u="none" strike="noStrike" kern="1200" baseline="0">
                <a:solidFill>
                  <a:schemeClr val="dk1"/>
                </a:solidFill>
                <a:latin typeface="Meiryo UI" panose="020B0604030504040204" pitchFamily="50" charset="-128"/>
                <a:ea typeface="Meiryo UI" panose="020B0604030504040204" pitchFamily="50" charset="-128"/>
                <a:cs typeface="+mn-cs"/>
              </a:defRPr>
            </a:pPr>
            <a:endParaRPr lang="ja-JP"/>
          </a:p>
        </c:txPr>
        <c:crossAx val="341158560"/>
        <c:crosses val="autoZero"/>
        <c:auto val="1"/>
        <c:lblAlgn val="ctr"/>
        <c:lblOffset val="100"/>
        <c:noMultiLvlLbl val="0"/>
      </c:catAx>
      <c:valAx>
        <c:axId val="341158560"/>
        <c:scaling>
          <c:orientation val="minMax"/>
          <c:max val="1"/>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41167712"/>
        <c:crosses val="autoZero"/>
        <c:crossBetween val="between"/>
      </c:valAx>
      <c:spPr>
        <a:noFill/>
        <a:ln>
          <a:noFill/>
        </a:ln>
        <a:effectLst/>
      </c:spPr>
    </c:plotArea>
    <c:plotVisOnly val="1"/>
    <c:dispBlanksAs val="gap"/>
    <c:showDLblsOverMax val="0"/>
  </c:chart>
  <c:spPr>
    <a:noFill/>
    <a:ln w="19050" cap="flat" cmpd="sng" algn="ctr">
      <a:no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7336851218205"/>
          <c:y val="5.4128733893720367E-2"/>
          <c:w val="0.69493259677618846"/>
          <c:h val="0.86042166146584287"/>
        </c:manualLayout>
      </c:layout>
      <c:barChart>
        <c:barDir val="bar"/>
        <c:grouping val="clustered"/>
        <c:varyColors val="0"/>
        <c:ser>
          <c:idx val="0"/>
          <c:order val="0"/>
          <c:tx>
            <c:strRef>
              <c:f>大阪府!$B$1</c:f>
              <c:strCache>
                <c:ptCount val="1"/>
                <c:pt idx="0">
                  <c:v>ゴール全体の相対スコア
（スコア：１～100、平均値50）</c:v>
                </c:pt>
              </c:strCache>
            </c:strRef>
          </c:tx>
          <c:spPr>
            <a:pattFill prst="pct50">
              <a:fgClr>
                <a:schemeClr val="tx2">
                  <a:lumMod val="60000"/>
                  <a:lumOff val="40000"/>
                </a:schemeClr>
              </a:fgClr>
              <a:bgClr>
                <a:schemeClr val="bg1"/>
              </a:bgClr>
            </a:pattFill>
            <a:ln>
              <a:solidFill>
                <a:schemeClr val="accent1"/>
              </a:solidFill>
            </a:ln>
            <a:effectLst/>
          </c:spPr>
          <c:invertIfNegative val="0"/>
          <c:dLbls>
            <c:spPr>
              <a:solidFill>
                <a:schemeClr val="lt1"/>
              </a:solidFill>
              <a:ln w="12700" cap="flat" cmpd="sng" algn="ctr">
                <a:solidFill>
                  <a:schemeClr val="accent1"/>
                </a:solidFill>
                <a:prstDash val="solid"/>
                <a:miter lim="800000"/>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大阪府!$A$2:$A$18</c:f>
              <c:strCache>
                <c:ptCount val="17"/>
                <c:pt idx="0">
                  <c:v>①貧困</c:v>
                </c:pt>
                <c:pt idx="1">
                  <c:v>②飢餓</c:v>
                </c:pt>
                <c:pt idx="2">
                  <c:v>③保健</c:v>
                </c:pt>
                <c:pt idx="3">
                  <c:v>④教育</c:v>
                </c:pt>
                <c:pt idx="4">
                  <c:v>⑤ジェンダー</c:v>
                </c:pt>
                <c:pt idx="5">
                  <c:v>⑥水・衛生</c:v>
                </c:pt>
                <c:pt idx="6">
                  <c:v>⑦エネルギー</c:v>
                </c:pt>
                <c:pt idx="7">
                  <c:v>⑧経済成長と雇用</c:v>
                </c:pt>
                <c:pt idx="8">
                  <c:v>⑨インフラ、産業化、イノベーション</c:v>
                </c:pt>
                <c:pt idx="9">
                  <c:v>⑩不平等</c:v>
                </c:pt>
                <c:pt idx="10">
                  <c:v>⑪持続可能都市</c:v>
                </c:pt>
                <c:pt idx="11">
                  <c:v>⑫持続可能な生産と消費</c:v>
                </c:pt>
                <c:pt idx="12">
                  <c:v>⑬気候変動</c:v>
                </c:pt>
                <c:pt idx="13">
                  <c:v>⑭海洋資源</c:v>
                </c:pt>
                <c:pt idx="14">
                  <c:v>⑮陸上資源</c:v>
                </c:pt>
                <c:pt idx="15">
                  <c:v>⑯平和</c:v>
                </c:pt>
                <c:pt idx="16">
                  <c:v>⑰実施手段</c:v>
                </c:pt>
              </c:strCache>
            </c:strRef>
          </c:cat>
          <c:val>
            <c:numRef>
              <c:f>大阪府!$B$2:$B$18</c:f>
              <c:numCache>
                <c:formatCode>General</c:formatCode>
                <c:ptCount val="17"/>
                <c:pt idx="0">
                  <c:v>42.89</c:v>
                </c:pt>
                <c:pt idx="1">
                  <c:v>41.7</c:v>
                </c:pt>
                <c:pt idx="2">
                  <c:v>46.87</c:v>
                </c:pt>
                <c:pt idx="3">
                  <c:v>48.61</c:v>
                </c:pt>
                <c:pt idx="4">
                  <c:v>47.04</c:v>
                </c:pt>
                <c:pt idx="5">
                  <c:v>69.150000000000006</c:v>
                </c:pt>
                <c:pt idx="6">
                  <c:v>53.19</c:v>
                </c:pt>
                <c:pt idx="7">
                  <c:v>54.26</c:v>
                </c:pt>
                <c:pt idx="8">
                  <c:v>40.64</c:v>
                </c:pt>
                <c:pt idx="9">
                  <c:v>70.92</c:v>
                </c:pt>
                <c:pt idx="10">
                  <c:v>55.56</c:v>
                </c:pt>
                <c:pt idx="11">
                  <c:v>38.299999999999997</c:v>
                </c:pt>
                <c:pt idx="12">
                  <c:v>80.36</c:v>
                </c:pt>
                <c:pt idx="13">
                  <c:v>12.77</c:v>
                </c:pt>
                <c:pt idx="14">
                  <c:v>31.21</c:v>
                </c:pt>
                <c:pt idx="15">
                  <c:v>18.57</c:v>
                </c:pt>
                <c:pt idx="16">
                  <c:v>96.81</c:v>
                </c:pt>
              </c:numCache>
            </c:numRef>
          </c:val>
          <c:extLst>
            <c:ext xmlns:c16="http://schemas.microsoft.com/office/drawing/2014/chart" uri="{C3380CC4-5D6E-409C-BE32-E72D297353CC}">
              <c16:uniqueId val="{00000000-01A8-41E4-910C-950F4B60E688}"/>
            </c:ext>
          </c:extLst>
        </c:ser>
        <c:dLbls>
          <c:showLegendKey val="0"/>
          <c:showVal val="1"/>
          <c:showCatName val="0"/>
          <c:showSerName val="0"/>
          <c:showPercent val="0"/>
          <c:showBubbleSize val="0"/>
        </c:dLbls>
        <c:gapWidth val="75"/>
        <c:axId val="1266907088"/>
        <c:axId val="1266908336"/>
      </c:barChart>
      <c:catAx>
        <c:axId val="1266907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266908336"/>
        <c:crosses val="autoZero"/>
        <c:auto val="1"/>
        <c:lblAlgn val="ctr"/>
        <c:lblOffset val="100"/>
        <c:noMultiLvlLbl val="0"/>
      </c:catAx>
      <c:valAx>
        <c:axId val="1266908336"/>
        <c:scaling>
          <c:orientation val="minMax"/>
        </c:scaling>
        <c:delete val="1"/>
        <c:axPos val="t"/>
        <c:numFmt formatCode="General" sourceLinked="1"/>
        <c:majorTickMark val="none"/>
        <c:minorTickMark val="none"/>
        <c:tickLblPos val="nextTo"/>
        <c:crossAx val="1266907088"/>
        <c:crosses val="autoZero"/>
        <c:crossBetween val="between"/>
      </c:valAx>
      <c:spPr>
        <a:noFill/>
        <a:ln>
          <a:noFill/>
        </a:ln>
        <a:effectLst/>
      </c:spPr>
    </c:plotArea>
    <c:legend>
      <c:legendPos val="r"/>
      <c:layout>
        <c:manualLayout>
          <c:xMode val="edge"/>
          <c:yMode val="edge"/>
          <c:x val="0.69203405202621915"/>
          <c:y val="4.5715864659467219E-2"/>
          <c:w val="0.28702353959681742"/>
          <c:h val="0.15506173199164536"/>
        </c:manualLayout>
      </c:layout>
      <c:overlay val="0"/>
      <c:spPr>
        <a:noFill/>
        <a:ln>
          <a:solidFill>
            <a:schemeClr val="accent1"/>
          </a:solid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Sheet1!$L$5</c:f>
              <c:strCache>
                <c:ptCount val="1"/>
                <c:pt idx="0">
                  <c:v>全国・女性</c:v>
                </c:pt>
              </c:strCache>
            </c:strRef>
          </c:tx>
          <c:spPr>
            <a:ln>
              <a:solidFill>
                <a:schemeClr val="tx1"/>
              </a:solidFill>
              <a:prstDash val="sysDot"/>
            </a:ln>
          </c:spPr>
          <c:marker>
            <c:spPr>
              <a:solidFill>
                <a:schemeClr val="tx1"/>
              </a:solidFill>
              <a:ln>
                <a:prstDash val="sysDot"/>
              </a:ln>
            </c:spPr>
          </c:marker>
          <c:dLbls>
            <c:dLbl>
              <c:idx val="0"/>
              <c:layout>
                <c:manualLayout>
                  <c:x val="-8.1348712603150491E-2"/>
                  <c:y val="-3.519102147643157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B63-4FD7-A0FD-17FCC0B30B64}"/>
                </c:ext>
              </c:extLst>
            </c:dLbl>
            <c:dLbl>
              <c:idx val="1"/>
              <c:layout>
                <c:manualLayout>
                  <c:x val="-5.631856828518339E-2"/>
                  <c:y val="0.1459933580541155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B63-4FD7-A0FD-17FCC0B30B64}"/>
                </c:ext>
              </c:extLst>
            </c:dLbl>
            <c:dLbl>
              <c:idx val="2"/>
              <c:layout>
                <c:manualLayout>
                  <c:x val="-3.2051282051282048E-2"/>
                  <c:y val="-5.8651026392961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B63-4FD7-A0FD-17FCC0B30B64}"/>
                </c:ext>
              </c:extLst>
            </c:dLbl>
            <c:dLbl>
              <c:idx val="3"/>
              <c:layout>
                <c:manualLayout>
                  <c:x val="-5.5326348800840093E-2"/>
                  <c:y val="-5.837572766005496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B63-4FD7-A0FD-17FCC0B30B64}"/>
                </c:ext>
              </c:extLst>
            </c:dLbl>
            <c:dLbl>
              <c:idx val="4"/>
              <c:layout>
                <c:manualLayout>
                  <c:x val="-6.410256410256418E-2"/>
                  <c:y val="-4.692082111436943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B63-4FD7-A0FD-17FCC0B30B64}"/>
                </c:ext>
              </c:extLst>
            </c:dLbl>
            <c:dLbl>
              <c:idx val="5"/>
              <c:layout>
                <c:manualLayout>
                  <c:x val="-8.8751296537800409E-2"/>
                  <c:y val="-4.17990922270682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B63-4FD7-A0FD-17FCC0B30B64}"/>
                </c:ext>
              </c:extLst>
            </c:dLbl>
            <c:dLbl>
              <c:idx val="6"/>
              <c:layout>
                <c:manualLayout>
                  <c:x val="-4.0598290598290752E-2"/>
                  <c:y val="-5.474095796676441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FB63-4FD7-A0FD-17FCC0B30B64}"/>
                </c:ext>
              </c:extLst>
            </c:dLbl>
            <c:dLbl>
              <c:idx val="7"/>
              <c:layout>
                <c:manualLayout>
                  <c:x val="-2.564102564102564E-2"/>
                  <c:y val="-5.86510263929619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B63-4FD7-A0FD-17FCC0B30B64}"/>
                </c:ext>
              </c:extLst>
            </c:dLbl>
            <c:numFmt formatCode=".0%" sourceLinked="0"/>
            <c:spPr>
              <a:noFill/>
              <a:ln>
                <a:noFill/>
              </a:ln>
              <a:effectLst/>
            </c:spPr>
            <c:txPr>
              <a:bodyPr/>
              <a:lstStyle/>
              <a:p>
                <a:pPr>
                  <a:defRPr sz="800" baseline="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Sheet1!$M$4:$T$4</c:f>
              <c:strCache>
                <c:ptCount val="8"/>
                <c:pt idx="0">
                  <c:v>20～24</c:v>
                </c:pt>
                <c:pt idx="1">
                  <c:v>25～29</c:v>
                </c:pt>
                <c:pt idx="2">
                  <c:v>30～34</c:v>
                </c:pt>
                <c:pt idx="3">
                  <c:v>35～39</c:v>
                </c:pt>
                <c:pt idx="4">
                  <c:v>40～44</c:v>
                </c:pt>
                <c:pt idx="5">
                  <c:v>45～49</c:v>
                </c:pt>
                <c:pt idx="6">
                  <c:v>50～54</c:v>
                </c:pt>
                <c:pt idx="7">
                  <c:v>55～59</c:v>
                </c:pt>
              </c:strCache>
            </c:strRef>
          </c:cat>
          <c:val>
            <c:numRef>
              <c:f>Sheet1!$M$5:$T$5</c:f>
              <c:numCache>
                <c:formatCode>General</c:formatCode>
                <c:ptCount val="8"/>
                <c:pt idx="0">
                  <c:v>0.66600000000000004</c:v>
                </c:pt>
                <c:pt idx="1">
                  <c:v>0.753</c:v>
                </c:pt>
                <c:pt idx="2">
                  <c:v>0.68200000000000005</c:v>
                </c:pt>
                <c:pt idx="3">
                  <c:v>0.67100000000000004</c:v>
                </c:pt>
                <c:pt idx="4">
                  <c:v>0.70699999999999996</c:v>
                </c:pt>
                <c:pt idx="5">
                  <c:v>0.746</c:v>
                </c:pt>
                <c:pt idx="6">
                  <c:v>0.73199999999999998</c:v>
                </c:pt>
                <c:pt idx="7">
                  <c:v>0.65</c:v>
                </c:pt>
              </c:numCache>
            </c:numRef>
          </c:val>
          <c:smooth val="0"/>
          <c:extLst>
            <c:ext xmlns:c16="http://schemas.microsoft.com/office/drawing/2014/chart" uri="{C3380CC4-5D6E-409C-BE32-E72D297353CC}">
              <c16:uniqueId val="{00000008-FB63-4FD7-A0FD-17FCC0B30B64}"/>
            </c:ext>
          </c:extLst>
        </c:ser>
        <c:ser>
          <c:idx val="1"/>
          <c:order val="1"/>
          <c:tx>
            <c:strRef>
              <c:f>Sheet1!$L$6</c:f>
              <c:strCache>
                <c:ptCount val="1"/>
                <c:pt idx="0">
                  <c:v>大阪府・女性</c:v>
                </c:pt>
              </c:strCache>
            </c:strRef>
          </c:tx>
          <c:dLbls>
            <c:dLbl>
              <c:idx val="0"/>
              <c:layout>
                <c:manualLayout>
                  <c:x val="-8.0585710889370887E-2"/>
                  <c:y val="4.813253242838332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FB63-4FD7-A0FD-17FCC0B30B64}"/>
                </c:ext>
              </c:extLst>
            </c:dLbl>
            <c:dLbl>
              <c:idx val="1"/>
              <c:layout>
                <c:manualLayout>
                  <c:x val="-0.15209094790074396"/>
                  <c:y val="-0.1160904869348851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FB63-4FD7-A0FD-17FCC0B30B64}"/>
                </c:ext>
              </c:extLst>
            </c:dLbl>
            <c:dLbl>
              <c:idx val="2"/>
              <c:layout>
                <c:manualLayout>
                  <c:x val="-6.4102564102564139E-2"/>
                  <c:y val="4.692082111436950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FB63-4FD7-A0FD-17FCC0B30B64}"/>
                </c:ext>
              </c:extLst>
            </c:dLbl>
            <c:dLbl>
              <c:idx val="3"/>
              <c:layout>
                <c:manualLayout>
                  <c:x val="-5.5555555555555552E-2"/>
                  <c:y val="5.8651026392961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FB63-4FD7-A0FD-17FCC0B30B64}"/>
                </c:ext>
              </c:extLst>
            </c:dLbl>
            <c:dLbl>
              <c:idx val="4"/>
              <c:layout>
                <c:manualLayout>
                  <c:x val="-4.4871794871794948E-2"/>
                  <c:y val="5.8651026392961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FB63-4FD7-A0FD-17FCC0B30B64}"/>
                </c:ext>
              </c:extLst>
            </c:dLbl>
            <c:dLbl>
              <c:idx val="5"/>
              <c:layout>
                <c:manualLayout>
                  <c:x val="-5.9829059829059984E-2"/>
                  <c:y val="5.8651026392961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FB63-4FD7-A0FD-17FCC0B30B64}"/>
                </c:ext>
              </c:extLst>
            </c:dLbl>
            <c:dLbl>
              <c:idx val="6"/>
              <c:layout>
                <c:manualLayout>
                  <c:x val="-7.2420125240941297E-2"/>
                  <c:y val="5.865116476018229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FB63-4FD7-A0FD-17FCC0B30B64}"/>
                </c:ext>
              </c:extLst>
            </c:dLbl>
            <c:dLbl>
              <c:idx val="7"/>
              <c:layout>
                <c:manualLayout>
                  <c:x val="-2.7777777777777776E-2"/>
                  <c:y val="-6.256140269856297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FB63-4FD7-A0FD-17FCC0B30B64}"/>
                </c:ext>
              </c:extLst>
            </c:dLbl>
            <c:numFmt formatCode=".0%" sourceLinked="0"/>
            <c:spPr>
              <a:noFill/>
              <a:ln>
                <a:noFill/>
              </a:ln>
              <a:effectLst/>
            </c:spPr>
            <c:txPr>
              <a:bodyPr/>
              <a:lstStyle/>
              <a:p>
                <a:pPr>
                  <a:defRPr sz="800" baseline="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Sheet1!$M$4:$T$4</c:f>
              <c:strCache>
                <c:ptCount val="8"/>
                <c:pt idx="0">
                  <c:v>20～24</c:v>
                </c:pt>
                <c:pt idx="1">
                  <c:v>25～29</c:v>
                </c:pt>
                <c:pt idx="2">
                  <c:v>30～34</c:v>
                </c:pt>
                <c:pt idx="3">
                  <c:v>35～39</c:v>
                </c:pt>
                <c:pt idx="4">
                  <c:v>40～44</c:v>
                </c:pt>
                <c:pt idx="5">
                  <c:v>45～49</c:v>
                </c:pt>
                <c:pt idx="6">
                  <c:v>50～54</c:v>
                </c:pt>
                <c:pt idx="7">
                  <c:v>55～59</c:v>
                </c:pt>
              </c:strCache>
            </c:strRef>
          </c:cat>
          <c:val>
            <c:numRef>
              <c:f>Sheet1!$M$6:$T$6</c:f>
              <c:numCache>
                <c:formatCode>General</c:formatCode>
                <c:ptCount val="8"/>
                <c:pt idx="0">
                  <c:v>0.64</c:v>
                </c:pt>
                <c:pt idx="1">
                  <c:v>0.75700000000000001</c:v>
                </c:pt>
                <c:pt idx="2">
                  <c:v>0.64</c:v>
                </c:pt>
                <c:pt idx="3">
                  <c:v>0.64100000000000001</c:v>
                </c:pt>
                <c:pt idx="4">
                  <c:v>0.66100000000000003</c:v>
                </c:pt>
                <c:pt idx="5">
                  <c:v>0.69799999999999995</c:v>
                </c:pt>
                <c:pt idx="6">
                  <c:v>0.68799999999999994</c:v>
                </c:pt>
                <c:pt idx="7">
                  <c:v>0.56000000000000005</c:v>
                </c:pt>
              </c:numCache>
            </c:numRef>
          </c:val>
          <c:smooth val="0"/>
          <c:extLst>
            <c:ext xmlns:c16="http://schemas.microsoft.com/office/drawing/2014/chart" uri="{C3380CC4-5D6E-409C-BE32-E72D297353CC}">
              <c16:uniqueId val="{00000011-FB63-4FD7-A0FD-17FCC0B30B64}"/>
            </c:ext>
          </c:extLst>
        </c:ser>
        <c:ser>
          <c:idx val="2"/>
          <c:order val="2"/>
          <c:tx>
            <c:strRef>
              <c:f>Sheet1!$L$7</c:f>
              <c:strCache>
                <c:ptCount val="1"/>
                <c:pt idx="0">
                  <c:v>大阪府・男性</c:v>
                </c:pt>
              </c:strCache>
            </c:strRef>
          </c:tx>
          <c:spPr>
            <a:ln w="19050">
              <a:solidFill>
                <a:schemeClr val="tx1"/>
              </a:solidFill>
            </a:ln>
          </c:spPr>
          <c:marker>
            <c:spPr>
              <a:solidFill>
                <a:schemeClr val="tx1"/>
              </a:solidFill>
              <a:ln>
                <a:solidFill>
                  <a:schemeClr val="tx1"/>
                </a:solidFill>
              </a:ln>
            </c:spPr>
          </c:marker>
          <c:dLbls>
            <c:dLbl>
              <c:idx val="0"/>
              <c:layout>
                <c:manualLayout>
                  <c:x val="-6.1835261029667644E-3"/>
                  <c:y val="3.00682140343873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FB63-4FD7-A0FD-17FCC0B30B64}"/>
                </c:ext>
              </c:extLst>
            </c:dLbl>
            <c:dLbl>
              <c:idx val="2"/>
              <c:layout>
                <c:manualLayout>
                  <c:x val="-7.8346673280123027E-17"/>
                  <c:y val="4.692082111436950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FB63-4FD7-A0FD-17FCC0B30B64}"/>
                </c:ext>
              </c:extLst>
            </c:dLbl>
            <c:dLbl>
              <c:idx val="3"/>
              <c:layout>
                <c:manualLayout>
                  <c:x val="-2.136752136752137E-3"/>
                  <c:y val="-2.346041055718475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FB63-4FD7-A0FD-17FCC0B30B64}"/>
                </c:ext>
              </c:extLst>
            </c:dLbl>
            <c:dLbl>
              <c:idx val="4"/>
              <c:layout>
                <c:manualLayout>
                  <c:x val="-4.7008547008547008E-2"/>
                  <c:y val="5.865102639296189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FB63-4FD7-A0FD-17FCC0B30B64}"/>
                </c:ext>
              </c:extLst>
            </c:dLbl>
            <c:dLbl>
              <c:idx val="5"/>
              <c:layout>
                <c:manualLayout>
                  <c:x val="-5.128205128205128E-2"/>
                  <c:y val="-4.692082111436950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FB63-4FD7-A0FD-17FCC0B30B64}"/>
                </c:ext>
              </c:extLst>
            </c:dLbl>
            <c:dLbl>
              <c:idx val="6"/>
              <c:layout>
                <c:manualLayout>
                  <c:x val="-5.7692307692307696E-2"/>
                  <c:y val="5.083088954056696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FB63-4FD7-A0FD-17FCC0B30B64}"/>
                </c:ext>
              </c:extLst>
            </c:dLbl>
            <c:dLbl>
              <c:idx val="7"/>
              <c:layout>
                <c:manualLayout>
                  <c:x val="-4.4871794871794872E-2"/>
                  <c:y val="5.083088954056696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FB63-4FD7-A0FD-17FCC0B30B64}"/>
                </c:ext>
              </c:extLst>
            </c:dLbl>
            <c:numFmt formatCode=".0%" sourceLinked="0"/>
            <c:spPr>
              <a:noFill/>
              <a:ln>
                <a:noFill/>
              </a:ln>
              <a:effectLst/>
            </c:spPr>
            <c:txPr>
              <a:bodyPr/>
              <a:lstStyle/>
              <a:p>
                <a:pPr>
                  <a:defRPr sz="800" baseline="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Sheet1!$M$4:$T$4</c:f>
              <c:strCache>
                <c:ptCount val="8"/>
                <c:pt idx="0">
                  <c:v>20～24</c:v>
                </c:pt>
                <c:pt idx="1">
                  <c:v>25～29</c:v>
                </c:pt>
                <c:pt idx="2">
                  <c:v>30～34</c:v>
                </c:pt>
                <c:pt idx="3">
                  <c:v>35～39</c:v>
                </c:pt>
                <c:pt idx="4">
                  <c:v>40～44</c:v>
                </c:pt>
                <c:pt idx="5">
                  <c:v>45～49</c:v>
                </c:pt>
                <c:pt idx="6">
                  <c:v>50～54</c:v>
                </c:pt>
                <c:pt idx="7">
                  <c:v>55～59</c:v>
                </c:pt>
              </c:strCache>
            </c:strRef>
          </c:cat>
          <c:val>
            <c:numRef>
              <c:f>Sheet1!$M$7:$T$7</c:f>
              <c:numCache>
                <c:formatCode>General</c:formatCode>
                <c:ptCount val="8"/>
                <c:pt idx="0">
                  <c:v>0.57699999999999996</c:v>
                </c:pt>
                <c:pt idx="1">
                  <c:v>0.86699999999999999</c:v>
                </c:pt>
                <c:pt idx="2">
                  <c:v>0.93200000000000005</c:v>
                </c:pt>
                <c:pt idx="3">
                  <c:v>0.92700000000000005</c:v>
                </c:pt>
                <c:pt idx="4">
                  <c:v>0.91200000000000003</c:v>
                </c:pt>
                <c:pt idx="5">
                  <c:v>0.90600000000000003</c:v>
                </c:pt>
                <c:pt idx="6">
                  <c:v>0.91</c:v>
                </c:pt>
                <c:pt idx="7">
                  <c:v>0.88200000000000001</c:v>
                </c:pt>
              </c:numCache>
            </c:numRef>
          </c:val>
          <c:smooth val="0"/>
          <c:extLst>
            <c:ext xmlns:c16="http://schemas.microsoft.com/office/drawing/2014/chart" uri="{C3380CC4-5D6E-409C-BE32-E72D297353CC}">
              <c16:uniqueId val="{00000019-FB63-4FD7-A0FD-17FCC0B30B64}"/>
            </c:ext>
          </c:extLst>
        </c:ser>
        <c:dLbls>
          <c:showLegendKey val="0"/>
          <c:showVal val="0"/>
          <c:showCatName val="0"/>
          <c:showSerName val="0"/>
          <c:showPercent val="0"/>
          <c:showBubbleSize val="0"/>
        </c:dLbls>
        <c:marker val="1"/>
        <c:smooth val="0"/>
        <c:axId val="110475904"/>
        <c:axId val="111051136"/>
      </c:lineChart>
      <c:catAx>
        <c:axId val="110475904"/>
        <c:scaling>
          <c:orientation val="minMax"/>
        </c:scaling>
        <c:delete val="0"/>
        <c:axPos val="b"/>
        <c:numFmt formatCode="General" sourceLinked="1"/>
        <c:majorTickMark val="in"/>
        <c:minorTickMark val="none"/>
        <c:tickLblPos val="nextTo"/>
        <c:txPr>
          <a:bodyPr/>
          <a:lstStyle/>
          <a:p>
            <a:pPr>
              <a:defRPr sz="800" baseline="0"/>
            </a:pPr>
            <a:endParaRPr lang="ja-JP"/>
          </a:p>
        </c:txPr>
        <c:crossAx val="111051136"/>
        <c:crosses val="autoZero"/>
        <c:auto val="0"/>
        <c:lblAlgn val="ctr"/>
        <c:lblOffset val="100"/>
        <c:noMultiLvlLbl val="0"/>
      </c:catAx>
      <c:valAx>
        <c:axId val="111051136"/>
        <c:scaling>
          <c:orientation val="minMax"/>
          <c:max val="0.95000000000000007"/>
          <c:min val="0.55000000000000004"/>
        </c:scaling>
        <c:delete val="0"/>
        <c:axPos val="l"/>
        <c:majorGridlines/>
        <c:numFmt formatCode="0%" sourceLinked="0"/>
        <c:majorTickMark val="in"/>
        <c:minorTickMark val="none"/>
        <c:tickLblPos val="nextTo"/>
        <c:txPr>
          <a:bodyPr/>
          <a:lstStyle/>
          <a:p>
            <a:pPr>
              <a:defRPr sz="800" baseline="0"/>
            </a:pPr>
            <a:endParaRPr lang="ja-JP"/>
          </a:p>
        </c:txPr>
        <c:crossAx val="110475904"/>
        <c:crosses val="autoZero"/>
        <c:crossBetween val="between"/>
        <c:majorUnit val="5.000000000000001E-2"/>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83337279348972"/>
          <c:y val="5.1397516709190856E-2"/>
          <c:w val="0.74740386110263912"/>
          <c:h val="0.85084293937657618"/>
        </c:manualLayout>
      </c:layout>
      <c:barChart>
        <c:barDir val="bar"/>
        <c:grouping val="clustered"/>
        <c:varyColors val="0"/>
        <c:ser>
          <c:idx val="1"/>
          <c:order val="0"/>
          <c:tx>
            <c:strRef>
              <c:f>Sheet2!$D$23</c:f>
              <c:strCache>
                <c:ptCount val="1"/>
                <c:pt idx="0">
                  <c:v>2019年3月調査</c:v>
                </c:pt>
              </c:strCache>
            </c:strRef>
          </c:tx>
          <c:spPr>
            <a:solidFill>
              <a:schemeClr val="accent2"/>
            </a:solidFill>
            <a:ln>
              <a:noFill/>
            </a:ln>
            <a:effectLst/>
          </c:spPr>
          <c:invertIfNegative val="0"/>
          <c:dLbls>
            <c:dLbl>
              <c:idx val="3"/>
              <c:layout>
                <c:manualLayout>
                  <c:x val="-0.23260110988278451"/>
                  <c:y val="-3.8644520617764611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E18-4058-9BF9-8EC56F8F526A}"/>
                </c:ext>
              </c:extLst>
            </c:dLbl>
            <c:dLbl>
              <c:idx val="4"/>
              <c:layout>
                <c:manualLayout>
                  <c:x val="-0.34357354944496826"/>
                  <c:y val="-3.618560422693445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E63-467B-A4F4-D63A8C1E8E3A}"/>
                </c:ext>
              </c:extLst>
            </c:dLbl>
            <c:spPr>
              <a:solidFill>
                <a:schemeClr val="bg1"/>
              </a:solidFill>
              <a:ln>
                <a:solidFill>
                  <a:schemeClr val="tx2"/>
                </a:solid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Sheet2!$B$24:$B$29</c:f>
              <c:strCache>
                <c:ptCount val="6"/>
                <c:pt idx="0">
                  <c:v>60歳代以上</c:v>
                </c:pt>
                <c:pt idx="1">
                  <c:v>50歳代</c:v>
                </c:pt>
                <c:pt idx="2">
                  <c:v>40歳代</c:v>
                </c:pt>
                <c:pt idx="3">
                  <c:v>30歳代</c:v>
                </c:pt>
                <c:pt idx="4">
                  <c:v>18歳ｰ20歳代</c:v>
                </c:pt>
                <c:pt idx="5">
                  <c:v>全</c:v>
                </c:pt>
              </c:strCache>
            </c:strRef>
          </c:cat>
          <c:val>
            <c:numRef>
              <c:f>Sheet2!$D$24:$D$29</c:f>
              <c:numCache>
                <c:formatCode>0.0%</c:formatCode>
                <c:ptCount val="6"/>
                <c:pt idx="0">
                  <c:v>8.9238845144356954E-2</c:v>
                </c:pt>
                <c:pt idx="1">
                  <c:v>0.12408759124087591</c:v>
                </c:pt>
                <c:pt idx="2">
                  <c:v>0.15675675675675677</c:v>
                </c:pt>
                <c:pt idx="3">
                  <c:v>0.18120805369127516</c:v>
                </c:pt>
                <c:pt idx="4">
                  <c:v>0.27027027027027029</c:v>
                </c:pt>
                <c:pt idx="5">
                  <c:v>0.14699999999999999</c:v>
                </c:pt>
              </c:numCache>
            </c:numRef>
          </c:val>
          <c:extLst>
            <c:ext xmlns:c16="http://schemas.microsoft.com/office/drawing/2014/chart" uri="{C3380CC4-5D6E-409C-BE32-E72D297353CC}">
              <c16:uniqueId val="{00000001-EE63-467B-A4F4-D63A8C1E8E3A}"/>
            </c:ext>
          </c:extLst>
        </c:ser>
        <c:ser>
          <c:idx val="0"/>
          <c:order val="1"/>
          <c:tx>
            <c:strRef>
              <c:f>Sheet2!$C$23</c:f>
              <c:strCache>
                <c:ptCount val="1"/>
                <c:pt idx="0">
                  <c:v>2018年11月調査</c:v>
                </c:pt>
              </c:strCache>
            </c:strRef>
          </c:tx>
          <c:spPr>
            <a:pattFill prst="pct30">
              <a:fgClr>
                <a:schemeClr val="tx1">
                  <a:lumMod val="65000"/>
                  <a:lumOff val="35000"/>
                </a:schemeClr>
              </a:fgClr>
              <a:bgClr>
                <a:schemeClr val="bg1"/>
              </a:bgClr>
            </a:pattFill>
            <a:ln>
              <a:solidFill>
                <a:schemeClr val="accent1"/>
              </a:solidFill>
            </a:ln>
            <a:effectLst/>
          </c:spPr>
          <c:invertIfNegative val="0"/>
          <c:dLbls>
            <c:dLbl>
              <c:idx val="3"/>
              <c:layout>
                <c:manualLayout>
                  <c:x val="-0.27370779999821432"/>
                  <c:y val="-1.110162748203562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E63-467B-A4F4-D63A8C1E8E3A}"/>
                </c:ext>
              </c:extLst>
            </c:dLbl>
            <c:dLbl>
              <c:idx val="5"/>
              <c:layout>
                <c:manualLayout>
                  <c:x val="-0.23399687358098142"/>
                  <c:y val="-2.171136253616067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E63-467B-A4F4-D63A8C1E8E3A}"/>
                </c:ext>
              </c:extLst>
            </c:dLbl>
            <c:spPr>
              <a:solidFill>
                <a:schemeClr val="bg1"/>
              </a:solidFill>
              <a:ln>
                <a:solidFill>
                  <a:schemeClr val="accent1"/>
                </a:solid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Sheet2!$B$24:$B$29</c:f>
              <c:strCache>
                <c:ptCount val="6"/>
                <c:pt idx="0">
                  <c:v>60歳代以上</c:v>
                </c:pt>
                <c:pt idx="1">
                  <c:v>50歳代</c:v>
                </c:pt>
                <c:pt idx="2">
                  <c:v>40歳代</c:v>
                </c:pt>
                <c:pt idx="3">
                  <c:v>30歳代</c:v>
                </c:pt>
                <c:pt idx="4">
                  <c:v>18歳ｰ20歳代</c:v>
                </c:pt>
                <c:pt idx="5">
                  <c:v>全</c:v>
                </c:pt>
              </c:strCache>
            </c:strRef>
          </c:cat>
          <c:val>
            <c:numRef>
              <c:f>Sheet2!$C$24:$C$29</c:f>
              <c:numCache>
                <c:formatCode>0.0%</c:formatCode>
                <c:ptCount val="6"/>
                <c:pt idx="0">
                  <c:v>0.13385826771653545</c:v>
                </c:pt>
                <c:pt idx="1">
                  <c:v>0.20437956204379562</c:v>
                </c:pt>
                <c:pt idx="2">
                  <c:v>0.20540540540540542</c:v>
                </c:pt>
                <c:pt idx="3">
                  <c:v>0.17449664429530201</c:v>
                </c:pt>
                <c:pt idx="4">
                  <c:v>0.24324324324324326</c:v>
                </c:pt>
                <c:pt idx="5">
                  <c:v>0.17899999999999999</c:v>
                </c:pt>
              </c:numCache>
            </c:numRef>
          </c:val>
          <c:extLst>
            <c:ext xmlns:c16="http://schemas.microsoft.com/office/drawing/2014/chart" uri="{C3380CC4-5D6E-409C-BE32-E72D297353CC}">
              <c16:uniqueId val="{00000004-EE63-467B-A4F4-D63A8C1E8E3A}"/>
            </c:ext>
          </c:extLst>
        </c:ser>
        <c:dLbls>
          <c:showLegendKey val="0"/>
          <c:showVal val="1"/>
          <c:showCatName val="0"/>
          <c:showSerName val="0"/>
          <c:showPercent val="0"/>
          <c:showBubbleSize val="0"/>
        </c:dLbls>
        <c:gapWidth val="75"/>
        <c:axId val="1033893999"/>
        <c:axId val="1033899407"/>
      </c:barChart>
      <c:catAx>
        <c:axId val="10338939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33899407"/>
        <c:crosses val="autoZero"/>
        <c:auto val="1"/>
        <c:lblAlgn val="ctr"/>
        <c:lblOffset val="100"/>
        <c:noMultiLvlLbl val="0"/>
      </c:catAx>
      <c:valAx>
        <c:axId val="1033899407"/>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33893999"/>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0.09292</cdr:x>
      <cdr:y>0.25716</cdr:y>
    </cdr:from>
    <cdr:to>
      <cdr:x>0.20715</cdr:x>
      <cdr:y>0.31565</cdr:y>
    </cdr:to>
    <cdr:sp macro="" textlink="">
      <cdr:nvSpPr>
        <cdr:cNvPr id="2" name="テキスト ボックス 5"/>
        <cdr:cNvSpPr txBox="1"/>
      </cdr:nvSpPr>
      <cdr:spPr>
        <a:xfrm xmlns:a="http://schemas.openxmlformats.org/drawingml/2006/main">
          <a:off x="468635" y="637682"/>
          <a:ext cx="576089" cy="145037"/>
        </a:xfrm>
        <a:prstGeom xmlns:a="http://schemas.openxmlformats.org/drawingml/2006/main" prst="rect">
          <a:avLst/>
        </a:prstGeom>
        <a:solidFill xmlns:a="http://schemas.openxmlformats.org/drawingml/2006/main">
          <a:schemeClr val="bg1">
            <a:lumMod val="95000"/>
            <a:alpha val="0"/>
          </a:schemeClr>
        </a:solidFill>
        <a:ln xmlns:a="http://schemas.openxmlformats.org/drawingml/2006/main" w="317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rIns="0" rtlCol="0" anchor="ctr" anchorCtr="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600" b="0" dirty="0"/>
            <a:t>（大阪府・女性）</a:t>
          </a:r>
        </a:p>
      </cdr:txBody>
    </cdr:sp>
  </cdr:relSizeAnchor>
  <cdr:relSizeAnchor xmlns:cdr="http://schemas.openxmlformats.org/drawingml/2006/chartDrawing">
    <cdr:from>
      <cdr:x>0.19172</cdr:x>
      <cdr:y>0.61742</cdr:y>
    </cdr:from>
    <cdr:to>
      <cdr:x>0.30387</cdr:x>
      <cdr:y>0.66735</cdr:y>
    </cdr:to>
    <cdr:sp macro="" textlink="">
      <cdr:nvSpPr>
        <cdr:cNvPr id="3" name="テキスト ボックス 5"/>
        <cdr:cNvSpPr txBox="1"/>
      </cdr:nvSpPr>
      <cdr:spPr>
        <a:xfrm xmlns:a="http://schemas.openxmlformats.org/drawingml/2006/main">
          <a:off x="966876" y="1531021"/>
          <a:ext cx="565600" cy="123811"/>
        </a:xfrm>
        <a:prstGeom xmlns:a="http://schemas.openxmlformats.org/drawingml/2006/main" prst="rect">
          <a:avLst/>
        </a:prstGeom>
        <a:solidFill xmlns:a="http://schemas.openxmlformats.org/drawingml/2006/main">
          <a:schemeClr val="bg1">
            <a:alpha val="0"/>
          </a:schemeClr>
        </a:solidFill>
        <a:ln xmlns:a="http://schemas.openxmlformats.org/drawingml/2006/main" w="317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rIns="0" rtlCol="0" anchor="ctr" anchorCtr="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kumimoji="1" lang="ja-JP" altLang="en-US" sz="600" b="0" dirty="0"/>
            <a:t>（全国・女性）</a:t>
          </a:r>
        </a:p>
      </cdr:txBody>
    </cdr:sp>
  </cdr:relSizeAnchor>
  <cdr:relSizeAnchor xmlns:cdr="http://schemas.openxmlformats.org/drawingml/2006/chartDrawing">
    <cdr:from>
      <cdr:x>0.18615</cdr:x>
      <cdr:y>0.33424</cdr:y>
    </cdr:from>
    <cdr:to>
      <cdr:x>0.24326</cdr:x>
      <cdr:y>0.43032</cdr:y>
    </cdr:to>
    <cdr:cxnSp macro="">
      <cdr:nvCxnSpPr>
        <cdr:cNvPr id="4" name="直線矢印コネクタ 3"/>
        <cdr:cNvCxnSpPr/>
      </cdr:nvCxnSpPr>
      <cdr:spPr>
        <a:xfrm xmlns:a="http://schemas.openxmlformats.org/drawingml/2006/main">
          <a:off x="938783" y="828818"/>
          <a:ext cx="288032" cy="238233"/>
        </a:xfrm>
        <a:prstGeom xmlns:a="http://schemas.openxmlformats.org/drawingml/2006/main" prst="straightConnector1">
          <a:avLst/>
        </a:prstGeom>
        <a:ln xmlns:a="http://schemas.openxmlformats.org/drawingml/2006/main" w="635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8C17F380-AD4D-49DD-82C1-6C50B8780476}" type="datetimeFigureOut">
              <a:rPr kumimoji="1" lang="ja-JP" altLang="en-US" smtClean="0"/>
              <a:t>2019/9/24</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B845117D-CB89-47AE-B153-4097661EFA31}" type="slidenum">
              <a:rPr kumimoji="1" lang="ja-JP" altLang="en-US" smtClean="0"/>
              <a:t>‹#›</a:t>
            </a:fld>
            <a:endParaRPr kumimoji="1" lang="ja-JP" altLang="en-US"/>
          </a:p>
        </p:txBody>
      </p:sp>
    </p:spTree>
    <p:extLst>
      <p:ext uri="{BB962C8B-B14F-4D97-AF65-F5344CB8AC3E}">
        <p14:creationId xmlns:p14="http://schemas.microsoft.com/office/powerpoint/2010/main" val="11237235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45117D-CB89-47AE-B153-4097661EFA31}" type="slidenum">
              <a:rPr kumimoji="1" lang="ja-JP" altLang="en-US" smtClean="0"/>
              <a:t>17</a:t>
            </a:fld>
            <a:endParaRPr kumimoji="1" lang="ja-JP" altLang="en-US"/>
          </a:p>
        </p:txBody>
      </p:sp>
    </p:spTree>
    <p:extLst>
      <p:ext uri="{BB962C8B-B14F-4D97-AF65-F5344CB8AC3E}">
        <p14:creationId xmlns:p14="http://schemas.microsoft.com/office/powerpoint/2010/main" val="2961366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5AF8A35-B84A-4E09-A8FE-217063D7EAAF}" type="datetime1">
              <a:rPr kumimoji="1" lang="ja-JP" altLang="en-US" smtClean="0"/>
              <a:t>2019/9/24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4136187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940FF6D-11D9-4693-8128-4E39BD37C2BB}" type="datetime1">
              <a:rPr kumimoji="1" lang="ja-JP" altLang="en-US" smtClean="0"/>
              <a:t>2019/9/24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7" name="スライド番号プレースホルダー 5"/>
          <p:cNvSpPr txBox="1">
            <a:spLocks/>
          </p:cNvSpPr>
          <p:nvPr userDrawn="1"/>
        </p:nvSpPr>
        <p:spPr>
          <a:xfrm>
            <a:off x="8734114" y="98977"/>
            <a:ext cx="1118878" cy="365125"/>
          </a:xfrm>
          <a:prstGeom prst="rect">
            <a:avLst/>
          </a:prstGeom>
          <a:solidFill>
            <a:schemeClr val="bg1"/>
          </a:solidFill>
        </p:spPr>
        <p:style>
          <a:lnRef idx="2">
            <a:schemeClr val="accent1"/>
          </a:lnRef>
          <a:fillRef idx="1">
            <a:schemeClr val="lt1"/>
          </a:fillRef>
          <a:effectRef idx="0">
            <a:schemeClr val="accent1"/>
          </a:effectRef>
          <a:fontRef idx="none"/>
        </p:style>
        <p:txBody>
          <a:bodyPr vert="horz" lIns="91440" tIns="45720" rIns="91440" bIns="45720" rtlCol="0" anchor="ctr"/>
          <a:lstStyle>
            <a:defPPr>
              <a:defRPr lang="ja-JP"/>
            </a:defPPr>
            <a:lvl1pPr marL="0" algn="ctr" defTabSz="914400" rtl="0" eaLnBrk="1" latinLnBrk="0" hangingPunct="1">
              <a:defRPr kumimoji="1" sz="1200" b="1"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70982FC-8480-46E8-A234-72C222607BBB}" type="slidenum">
              <a:rPr lang="ja-JP" altLang="en-US" smtClean="0"/>
              <a:pPr/>
              <a:t>‹#›</a:t>
            </a:fld>
            <a:endParaRPr lang="ja-JP" altLang="en-US"/>
          </a:p>
        </p:txBody>
      </p:sp>
    </p:spTree>
    <p:extLst>
      <p:ext uri="{BB962C8B-B14F-4D97-AF65-F5344CB8AC3E}">
        <p14:creationId xmlns:p14="http://schemas.microsoft.com/office/powerpoint/2010/main" val="175728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C071CA9-C88B-41B2-B0CD-67F91321FEC0}" type="datetime1">
              <a:rPr kumimoji="1" lang="ja-JP" altLang="en-US" smtClean="0"/>
              <a:t>2019/9/24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7" name="スライド番号プレースホルダー 5"/>
          <p:cNvSpPr txBox="1">
            <a:spLocks/>
          </p:cNvSpPr>
          <p:nvPr userDrawn="1"/>
        </p:nvSpPr>
        <p:spPr>
          <a:xfrm>
            <a:off x="8734114" y="98977"/>
            <a:ext cx="1118878" cy="365125"/>
          </a:xfrm>
          <a:prstGeom prst="rect">
            <a:avLst/>
          </a:prstGeom>
          <a:solidFill>
            <a:schemeClr val="bg1"/>
          </a:solidFill>
        </p:spPr>
        <p:style>
          <a:lnRef idx="2">
            <a:schemeClr val="accent1"/>
          </a:lnRef>
          <a:fillRef idx="1">
            <a:schemeClr val="lt1"/>
          </a:fillRef>
          <a:effectRef idx="0">
            <a:schemeClr val="accent1"/>
          </a:effectRef>
          <a:fontRef idx="none"/>
        </p:style>
        <p:txBody>
          <a:bodyPr vert="horz" lIns="91440" tIns="45720" rIns="91440" bIns="45720" rtlCol="0" anchor="ctr"/>
          <a:lstStyle>
            <a:defPPr>
              <a:defRPr lang="ja-JP"/>
            </a:defPPr>
            <a:lvl1pPr marL="0" algn="ctr" defTabSz="914400" rtl="0" eaLnBrk="1" latinLnBrk="0" hangingPunct="1">
              <a:defRPr kumimoji="1" sz="1200" b="1"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70982FC-8480-46E8-A234-72C222607BBB}" type="slidenum">
              <a:rPr lang="ja-JP" altLang="en-US" smtClean="0"/>
              <a:pPr/>
              <a:t>‹#›</a:t>
            </a:fld>
            <a:endParaRPr lang="ja-JP" altLang="en-US"/>
          </a:p>
        </p:txBody>
      </p:sp>
    </p:spTree>
    <p:extLst>
      <p:ext uri="{BB962C8B-B14F-4D97-AF65-F5344CB8AC3E}">
        <p14:creationId xmlns:p14="http://schemas.microsoft.com/office/powerpoint/2010/main" val="2470654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073754B-1343-4503-8667-56FD8EB0B31A}" type="datetime1">
              <a:rPr kumimoji="1" lang="ja-JP" altLang="en-US" smtClean="0"/>
              <a:t>2019/9/24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7" name="スライド番号プレースホルダー 5"/>
          <p:cNvSpPr txBox="1">
            <a:spLocks/>
          </p:cNvSpPr>
          <p:nvPr userDrawn="1"/>
        </p:nvSpPr>
        <p:spPr>
          <a:xfrm>
            <a:off x="8734114" y="98977"/>
            <a:ext cx="1118878" cy="365125"/>
          </a:xfrm>
          <a:prstGeom prst="rect">
            <a:avLst/>
          </a:prstGeom>
          <a:solidFill>
            <a:schemeClr val="bg1"/>
          </a:solidFill>
        </p:spPr>
        <p:style>
          <a:lnRef idx="2">
            <a:schemeClr val="accent1"/>
          </a:lnRef>
          <a:fillRef idx="1">
            <a:schemeClr val="lt1"/>
          </a:fillRef>
          <a:effectRef idx="0">
            <a:schemeClr val="accent1"/>
          </a:effectRef>
          <a:fontRef idx="none"/>
        </p:style>
        <p:txBody>
          <a:bodyPr vert="horz" lIns="91440" tIns="45720" rIns="91440" bIns="45720" rtlCol="0" anchor="ctr"/>
          <a:lstStyle>
            <a:defPPr>
              <a:defRPr lang="ja-JP"/>
            </a:defPPr>
            <a:lvl1pPr marL="0" algn="ctr" defTabSz="914400" rtl="0" eaLnBrk="1" latinLnBrk="0" hangingPunct="1">
              <a:defRPr kumimoji="1" sz="1200" b="1"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70982FC-8480-46E8-A234-72C222607BBB}" type="slidenum">
              <a:rPr lang="ja-JP" altLang="en-US" smtClean="0"/>
              <a:pPr/>
              <a:t>‹#›</a:t>
            </a:fld>
            <a:endParaRPr lang="ja-JP" altLang="en-US"/>
          </a:p>
        </p:txBody>
      </p:sp>
    </p:spTree>
    <p:extLst>
      <p:ext uri="{BB962C8B-B14F-4D97-AF65-F5344CB8AC3E}">
        <p14:creationId xmlns:p14="http://schemas.microsoft.com/office/powerpoint/2010/main" val="12461990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7F83427-A459-4707-93D5-C2A10EC02FF1}" type="datetime1">
              <a:rPr kumimoji="1" lang="ja-JP" altLang="en-US" smtClean="0"/>
              <a:t>2019/9/24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7" name="スライド番号プレースホルダー 5"/>
          <p:cNvSpPr txBox="1">
            <a:spLocks/>
          </p:cNvSpPr>
          <p:nvPr userDrawn="1"/>
        </p:nvSpPr>
        <p:spPr>
          <a:xfrm>
            <a:off x="8734114" y="98977"/>
            <a:ext cx="1118878" cy="365125"/>
          </a:xfrm>
          <a:prstGeom prst="rect">
            <a:avLst/>
          </a:prstGeom>
          <a:solidFill>
            <a:schemeClr val="bg1"/>
          </a:solidFill>
        </p:spPr>
        <p:style>
          <a:lnRef idx="2">
            <a:schemeClr val="accent1"/>
          </a:lnRef>
          <a:fillRef idx="1">
            <a:schemeClr val="lt1"/>
          </a:fillRef>
          <a:effectRef idx="0">
            <a:schemeClr val="accent1"/>
          </a:effectRef>
          <a:fontRef idx="none"/>
        </p:style>
        <p:txBody>
          <a:bodyPr vert="horz" lIns="91440" tIns="45720" rIns="91440" bIns="45720" rtlCol="0" anchor="ctr"/>
          <a:lstStyle>
            <a:defPPr>
              <a:defRPr lang="ja-JP"/>
            </a:defPPr>
            <a:lvl1pPr marL="0" algn="ctr" defTabSz="914400" rtl="0" eaLnBrk="1" latinLnBrk="0" hangingPunct="1">
              <a:defRPr kumimoji="1" sz="1200" b="1"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70982FC-8480-46E8-A234-72C222607BBB}" type="slidenum">
              <a:rPr lang="ja-JP" altLang="en-US" smtClean="0"/>
              <a:pPr/>
              <a:t>‹#›</a:t>
            </a:fld>
            <a:endParaRPr lang="ja-JP" altLang="en-US"/>
          </a:p>
        </p:txBody>
      </p:sp>
    </p:spTree>
    <p:extLst>
      <p:ext uri="{BB962C8B-B14F-4D97-AF65-F5344CB8AC3E}">
        <p14:creationId xmlns:p14="http://schemas.microsoft.com/office/powerpoint/2010/main" val="21880719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4" name="コンテンツ プレースホルダー 3"/>
          <p:cNvSpPr>
            <a:spLocks noGrp="1"/>
          </p:cNvSpPr>
          <p:nvPr>
            <p:ph sz="half" idx="2"/>
          </p:nvPr>
        </p:nvSpPr>
        <p:spPr>
          <a:xfrm>
            <a:off x="72681" y="1647825"/>
            <a:ext cx="4804120" cy="5143500"/>
          </a:xfrm>
          <a:ln>
            <a:solidFill>
              <a:schemeClr val="accent1">
                <a:lumMod val="75000"/>
              </a:schemeClr>
            </a:solidFill>
            <a:prstDash val="dash"/>
          </a:ln>
        </p:spPr>
        <p:txBody>
          <a:bodyPr>
            <a:normAutofit/>
          </a:bodyPr>
          <a:lstStyle>
            <a:lvl1pPr>
              <a:lnSpc>
                <a:spcPct val="100000"/>
              </a:lnSpc>
              <a:spcBef>
                <a:spcPts val="0"/>
              </a:spcBef>
              <a:spcAft>
                <a:spcPts val="300"/>
              </a:spcAft>
              <a:defRPr sz="1200">
                <a:latin typeface="Meiryo UI" panose="020B0604030504040204" pitchFamily="50" charset="-128"/>
                <a:ea typeface="Meiryo UI" panose="020B0604030504040204" pitchFamily="50" charset="-128"/>
              </a:defRPr>
            </a:lvl1pPr>
            <a:lvl2pPr>
              <a:lnSpc>
                <a:spcPct val="100000"/>
              </a:lnSpc>
              <a:spcBef>
                <a:spcPts val="0"/>
              </a:spcBef>
              <a:spcAft>
                <a:spcPts val="300"/>
              </a:spcAft>
              <a:defRPr sz="1200">
                <a:latin typeface="Meiryo UI" panose="020B0604030504040204" pitchFamily="50" charset="-128"/>
                <a:ea typeface="Meiryo UI" panose="020B0604030504040204" pitchFamily="50" charset="-128"/>
              </a:defRPr>
            </a:lvl2pPr>
            <a:lvl3pPr>
              <a:lnSpc>
                <a:spcPct val="100000"/>
              </a:lnSpc>
              <a:spcBef>
                <a:spcPts val="0"/>
              </a:spcBef>
              <a:spcAft>
                <a:spcPts val="300"/>
              </a:spcAft>
              <a:defRPr sz="1200">
                <a:latin typeface="Meiryo UI" panose="020B0604030504040204" pitchFamily="50" charset="-128"/>
                <a:ea typeface="Meiryo UI" panose="020B0604030504040204" pitchFamily="50" charset="-128"/>
              </a:defRPr>
            </a:lvl3pPr>
            <a:lvl4pPr>
              <a:lnSpc>
                <a:spcPct val="100000"/>
              </a:lnSpc>
              <a:spcBef>
                <a:spcPts val="0"/>
              </a:spcBef>
              <a:spcAft>
                <a:spcPts val="300"/>
              </a:spcAft>
              <a:defRPr sz="1200">
                <a:latin typeface="Meiryo UI" panose="020B0604030504040204" pitchFamily="50" charset="-128"/>
                <a:ea typeface="Meiryo UI" panose="020B0604030504040204" pitchFamily="50" charset="-128"/>
              </a:defRPr>
            </a:lvl4pPr>
            <a:lvl5pPr>
              <a:lnSpc>
                <a:spcPct val="100000"/>
              </a:lnSpc>
              <a:spcBef>
                <a:spcPts val="0"/>
              </a:spcBef>
              <a:spcAft>
                <a:spcPts val="300"/>
              </a:spcAft>
              <a:defRPr sz="1200">
                <a:latin typeface="Meiryo UI" panose="020B0604030504040204" pitchFamily="50" charset="-128"/>
                <a:ea typeface="Meiryo UI"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9" name="コンテンツ プレースホルダー 3"/>
          <p:cNvSpPr>
            <a:spLocks noGrp="1"/>
          </p:cNvSpPr>
          <p:nvPr>
            <p:ph sz="half" idx="13"/>
          </p:nvPr>
        </p:nvSpPr>
        <p:spPr>
          <a:xfrm>
            <a:off x="112437" y="838562"/>
            <a:ext cx="720000" cy="720000"/>
          </a:xfrm>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0" name="コンテンツ プレースホルダー 3"/>
          <p:cNvSpPr>
            <a:spLocks noGrp="1"/>
          </p:cNvSpPr>
          <p:nvPr>
            <p:ph sz="half" idx="14"/>
          </p:nvPr>
        </p:nvSpPr>
        <p:spPr>
          <a:xfrm>
            <a:off x="927445" y="838562"/>
            <a:ext cx="8865912" cy="720000"/>
          </a:xfrm>
        </p:spPr>
        <p:txBody>
          <a:bodyPr anchor="ctr">
            <a:noAutofit/>
          </a:bodyPr>
          <a:lstStyle>
            <a:lvl1pPr>
              <a:defRPr sz="1600" b="1">
                <a:solidFill>
                  <a:schemeClr val="tx1">
                    <a:lumMod val="85000"/>
                    <a:lumOff val="15000"/>
                  </a:schemeClr>
                </a:solidFill>
                <a:latin typeface="Meiryo UI" panose="020B0604030504040204" pitchFamily="50" charset="-128"/>
                <a:ea typeface="Meiryo UI" panose="020B0604030504040204" pitchFamily="50" charset="-128"/>
              </a:defRPr>
            </a:lvl1pPr>
            <a:lvl2pPr>
              <a:defRPr sz="1600" b="1">
                <a:solidFill>
                  <a:schemeClr val="tx1">
                    <a:lumMod val="85000"/>
                    <a:lumOff val="15000"/>
                  </a:schemeClr>
                </a:solidFill>
                <a:latin typeface="Meiryo UI" panose="020B0604030504040204" pitchFamily="50" charset="-128"/>
                <a:ea typeface="Meiryo UI" panose="020B0604030504040204" pitchFamily="50" charset="-128"/>
              </a:defRPr>
            </a:lvl2pPr>
            <a:lvl3pPr>
              <a:defRPr sz="1600" b="1">
                <a:solidFill>
                  <a:schemeClr val="tx1">
                    <a:lumMod val="85000"/>
                    <a:lumOff val="15000"/>
                  </a:schemeClr>
                </a:solidFill>
                <a:latin typeface="Meiryo UI" panose="020B0604030504040204" pitchFamily="50" charset="-128"/>
                <a:ea typeface="Meiryo UI" panose="020B0604030504040204" pitchFamily="50" charset="-128"/>
              </a:defRPr>
            </a:lvl3pPr>
            <a:lvl4pPr>
              <a:defRPr sz="1600" b="1">
                <a:solidFill>
                  <a:schemeClr val="tx1">
                    <a:lumMod val="85000"/>
                    <a:lumOff val="15000"/>
                  </a:schemeClr>
                </a:solidFill>
                <a:latin typeface="Meiryo UI" panose="020B0604030504040204" pitchFamily="50" charset="-128"/>
                <a:ea typeface="Meiryo UI" panose="020B0604030504040204" pitchFamily="50" charset="-128"/>
              </a:defRPr>
            </a:lvl4pPr>
            <a:lvl5pPr>
              <a:defRPr sz="1600" b="1">
                <a:solidFill>
                  <a:schemeClr val="tx1">
                    <a:lumMod val="85000"/>
                    <a:lumOff val="15000"/>
                  </a:schemeClr>
                </a:solidFill>
                <a:latin typeface="Meiryo UI" panose="020B0604030504040204" pitchFamily="50" charset="-128"/>
                <a:ea typeface="Meiryo UI"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1" name="コンテンツ プレースホルダー 3"/>
          <p:cNvSpPr>
            <a:spLocks noGrp="1"/>
          </p:cNvSpPr>
          <p:nvPr>
            <p:ph sz="half" idx="15"/>
          </p:nvPr>
        </p:nvSpPr>
        <p:spPr>
          <a:xfrm>
            <a:off x="5048872" y="1647825"/>
            <a:ext cx="4804120" cy="5143500"/>
          </a:xfrm>
          <a:ln>
            <a:solidFill>
              <a:schemeClr val="accent1">
                <a:lumMod val="75000"/>
              </a:schemeClr>
            </a:solidFill>
            <a:prstDash val="sysDash"/>
          </a:ln>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スライド番号プレースホルダー 5"/>
          <p:cNvSpPr>
            <a:spLocks noGrp="1"/>
          </p:cNvSpPr>
          <p:nvPr>
            <p:ph type="sldNum" sz="quarter" idx="12"/>
          </p:nvPr>
        </p:nvSpPr>
        <p:spPr>
          <a:xfrm>
            <a:off x="8734114" y="98977"/>
            <a:ext cx="1118878" cy="365125"/>
          </a:xfrm>
          <a:solidFill>
            <a:schemeClr val="bg1"/>
          </a:solidFill>
        </p:spPr>
        <p:style>
          <a:lnRef idx="2">
            <a:schemeClr val="accent1"/>
          </a:lnRef>
          <a:fillRef idx="1">
            <a:schemeClr val="lt1"/>
          </a:fillRef>
          <a:effectRef idx="0">
            <a:schemeClr val="accent1"/>
          </a:effectRef>
          <a:fontRef idx="none"/>
        </p:style>
        <p:txBody>
          <a:bodyPr/>
          <a:lstStyle>
            <a:lvl1pPr algn="ctr">
              <a:defRPr b="1">
                <a:solidFill>
                  <a:schemeClr val="tx1"/>
                </a:solidFill>
                <a:latin typeface="Meiryo UI" panose="020B0604030504040204" pitchFamily="50" charset="-128"/>
                <a:ea typeface="Meiryo UI" panose="020B0604030504040204" pitchFamily="50" charset="-128"/>
              </a:defRPr>
            </a:lvl1pPr>
          </a:lstStyle>
          <a:p>
            <a:fld id="{370982FC-8480-46E8-A234-72C222607BBB}" type="slidenum">
              <a:rPr lang="ja-JP" altLang="en-US" smtClean="0"/>
              <a:pPr/>
              <a:t>‹#›</a:t>
            </a:fld>
            <a:endParaRPr lang="ja-JP" altLang="en-US"/>
          </a:p>
        </p:txBody>
      </p:sp>
    </p:spTree>
    <p:extLst>
      <p:ext uri="{BB962C8B-B14F-4D97-AF65-F5344CB8AC3E}">
        <p14:creationId xmlns:p14="http://schemas.microsoft.com/office/powerpoint/2010/main" val="422649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52B67B3-4B82-4516-A52E-BEA9ED0FC41A}" type="datetime1">
              <a:rPr kumimoji="1" lang="ja-JP" altLang="en-US" smtClean="0"/>
              <a:t>2019/9/24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11" name="スライド番号プレースホルダー 5"/>
          <p:cNvSpPr txBox="1">
            <a:spLocks/>
          </p:cNvSpPr>
          <p:nvPr userDrawn="1"/>
        </p:nvSpPr>
        <p:spPr>
          <a:xfrm>
            <a:off x="8734114" y="98977"/>
            <a:ext cx="1118878" cy="365125"/>
          </a:xfrm>
          <a:prstGeom prst="rect">
            <a:avLst/>
          </a:prstGeom>
          <a:solidFill>
            <a:schemeClr val="bg1"/>
          </a:solidFill>
        </p:spPr>
        <p:style>
          <a:lnRef idx="2">
            <a:schemeClr val="accent1"/>
          </a:lnRef>
          <a:fillRef idx="1">
            <a:schemeClr val="lt1"/>
          </a:fillRef>
          <a:effectRef idx="0">
            <a:schemeClr val="accent1"/>
          </a:effectRef>
          <a:fontRef idx="none"/>
        </p:style>
        <p:txBody>
          <a:bodyPr vert="horz" lIns="91440" tIns="45720" rIns="91440" bIns="45720" rtlCol="0" anchor="ctr"/>
          <a:lstStyle>
            <a:defPPr>
              <a:defRPr lang="ja-JP"/>
            </a:defPPr>
            <a:lvl1pPr marL="0" algn="ctr" defTabSz="914400" rtl="0" eaLnBrk="1" latinLnBrk="0" hangingPunct="1">
              <a:defRPr kumimoji="1" sz="1200" b="1"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70982FC-8480-46E8-A234-72C222607BBB}" type="slidenum">
              <a:rPr lang="ja-JP" altLang="en-US" smtClean="0"/>
              <a:pPr/>
              <a:t>‹#›</a:t>
            </a:fld>
            <a:endParaRPr lang="ja-JP" altLang="en-US"/>
          </a:p>
        </p:txBody>
      </p:sp>
    </p:spTree>
    <p:extLst>
      <p:ext uri="{BB962C8B-B14F-4D97-AF65-F5344CB8AC3E}">
        <p14:creationId xmlns:p14="http://schemas.microsoft.com/office/powerpoint/2010/main" val="3795834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72C82B7-AE51-496D-854C-BA086BE1AE65}" type="datetime1">
              <a:rPr kumimoji="1" lang="ja-JP" altLang="en-US" smtClean="0"/>
              <a:t>2019/9/24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6" name="スライド番号プレースホルダー 5"/>
          <p:cNvSpPr txBox="1">
            <a:spLocks/>
          </p:cNvSpPr>
          <p:nvPr userDrawn="1"/>
        </p:nvSpPr>
        <p:spPr>
          <a:xfrm>
            <a:off x="8734114" y="98977"/>
            <a:ext cx="1118878" cy="365125"/>
          </a:xfrm>
          <a:prstGeom prst="rect">
            <a:avLst/>
          </a:prstGeom>
          <a:solidFill>
            <a:schemeClr val="bg1"/>
          </a:solidFill>
        </p:spPr>
        <p:style>
          <a:lnRef idx="2">
            <a:schemeClr val="accent1"/>
          </a:lnRef>
          <a:fillRef idx="1">
            <a:schemeClr val="lt1"/>
          </a:fillRef>
          <a:effectRef idx="0">
            <a:schemeClr val="accent1"/>
          </a:effectRef>
          <a:fontRef idx="none"/>
        </p:style>
        <p:txBody>
          <a:bodyPr vert="horz" lIns="91440" tIns="45720" rIns="91440" bIns="45720" rtlCol="0" anchor="ctr"/>
          <a:lstStyle>
            <a:defPPr>
              <a:defRPr lang="ja-JP"/>
            </a:defPPr>
            <a:lvl1pPr marL="0" algn="ctr" defTabSz="914400" rtl="0" eaLnBrk="1" latinLnBrk="0" hangingPunct="1">
              <a:defRPr kumimoji="1" sz="1200" b="1"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70982FC-8480-46E8-A234-72C222607BBB}" type="slidenum">
              <a:rPr lang="ja-JP" altLang="en-US" smtClean="0"/>
              <a:pPr/>
              <a:t>‹#›</a:t>
            </a:fld>
            <a:endParaRPr lang="ja-JP" altLang="en-US"/>
          </a:p>
        </p:txBody>
      </p:sp>
    </p:spTree>
    <p:extLst>
      <p:ext uri="{BB962C8B-B14F-4D97-AF65-F5344CB8AC3E}">
        <p14:creationId xmlns:p14="http://schemas.microsoft.com/office/powerpoint/2010/main" val="19342693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FF43E6B-3BAB-4BC3-A092-FAA192D47665}" type="datetime1">
              <a:rPr kumimoji="1" lang="ja-JP" altLang="en-US" smtClean="0"/>
              <a:t>2019/9/24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4"/>
          </p:nvPr>
        </p:nvSpPr>
        <p:spPr>
          <a:xfrm>
            <a:off x="8864670" y="127830"/>
            <a:ext cx="720000" cy="365125"/>
          </a:xfrm>
          <a:prstGeom prst="rect">
            <a:avLst/>
          </a:prstGeom>
        </p:spPr>
        <p:style>
          <a:lnRef idx="2">
            <a:schemeClr val="accent1"/>
          </a:lnRef>
          <a:fillRef idx="1">
            <a:schemeClr val="lt1"/>
          </a:fillRef>
          <a:effectRef idx="0">
            <a:schemeClr val="accent1"/>
          </a:effectRef>
          <a:fontRef idx="none"/>
        </p:style>
        <p:txBody>
          <a:bodyPr vert="horz" lIns="91440" tIns="45720" rIns="91440" bIns="45720" rtlCol="0" anchor="ctr"/>
          <a:lstStyle>
            <a:lvl1pPr algn="ctr">
              <a:defRPr sz="1200">
                <a:solidFill>
                  <a:schemeClr val="tx1"/>
                </a:solidFill>
                <a:latin typeface="Meiryo UI" panose="020B0604030504040204" pitchFamily="50" charset="-128"/>
                <a:ea typeface="Meiryo UI" panose="020B0604030504040204" pitchFamily="50" charset="-128"/>
              </a:defRPr>
            </a:lvl1pPr>
          </a:lstStyle>
          <a:p>
            <a:fld id="{370982FC-8480-46E8-A234-72C222607BBB}" type="slidenum">
              <a:rPr lang="ja-JP" altLang="en-US" smtClean="0"/>
              <a:pPr/>
              <a:t>‹#›</a:t>
            </a:fld>
            <a:endParaRPr lang="ja-JP" altLang="en-US"/>
          </a:p>
        </p:txBody>
      </p:sp>
    </p:spTree>
    <p:extLst>
      <p:ext uri="{BB962C8B-B14F-4D97-AF65-F5344CB8AC3E}">
        <p14:creationId xmlns:p14="http://schemas.microsoft.com/office/powerpoint/2010/main" val="20132838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4E38AE1-2533-494E-87CC-B6C71E2F5626}" type="datetime1">
              <a:rPr kumimoji="1" lang="ja-JP" altLang="en-US" smtClean="0"/>
              <a:t>2019/9/24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8" name="スライド番号プレースホルダー 5"/>
          <p:cNvSpPr txBox="1">
            <a:spLocks/>
          </p:cNvSpPr>
          <p:nvPr userDrawn="1"/>
        </p:nvSpPr>
        <p:spPr>
          <a:xfrm>
            <a:off x="8734114" y="98977"/>
            <a:ext cx="1118878" cy="365125"/>
          </a:xfrm>
          <a:prstGeom prst="rect">
            <a:avLst/>
          </a:prstGeom>
          <a:solidFill>
            <a:schemeClr val="bg1"/>
          </a:solidFill>
        </p:spPr>
        <p:style>
          <a:lnRef idx="2">
            <a:schemeClr val="accent1"/>
          </a:lnRef>
          <a:fillRef idx="1">
            <a:schemeClr val="lt1"/>
          </a:fillRef>
          <a:effectRef idx="0">
            <a:schemeClr val="accent1"/>
          </a:effectRef>
          <a:fontRef idx="none"/>
        </p:style>
        <p:txBody>
          <a:bodyPr vert="horz" lIns="91440" tIns="45720" rIns="91440" bIns="45720" rtlCol="0" anchor="ctr"/>
          <a:lstStyle>
            <a:defPPr>
              <a:defRPr lang="ja-JP"/>
            </a:defPPr>
            <a:lvl1pPr marL="0" algn="ctr" defTabSz="914400" rtl="0" eaLnBrk="1" latinLnBrk="0" hangingPunct="1">
              <a:defRPr kumimoji="1" sz="1200" b="1"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70982FC-8480-46E8-A234-72C222607BBB}" type="slidenum">
              <a:rPr lang="ja-JP" altLang="en-US" smtClean="0"/>
              <a:pPr/>
              <a:t>‹#›</a:t>
            </a:fld>
            <a:endParaRPr lang="ja-JP" altLang="en-US"/>
          </a:p>
        </p:txBody>
      </p:sp>
    </p:spTree>
    <p:extLst>
      <p:ext uri="{BB962C8B-B14F-4D97-AF65-F5344CB8AC3E}">
        <p14:creationId xmlns:p14="http://schemas.microsoft.com/office/powerpoint/2010/main" val="159954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B5D559B-C756-40D2-A1C3-8F7F084CB681}" type="datetime1">
              <a:rPr kumimoji="1" lang="ja-JP" altLang="en-US" smtClean="0"/>
              <a:t>2019/9/24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8" name="スライド番号プレースホルダー 5"/>
          <p:cNvSpPr txBox="1">
            <a:spLocks/>
          </p:cNvSpPr>
          <p:nvPr userDrawn="1"/>
        </p:nvSpPr>
        <p:spPr>
          <a:xfrm>
            <a:off x="8734114" y="98977"/>
            <a:ext cx="1118878" cy="365125"/>
          </a:xfrm>
          <a:prstGeom prst="rect">
            <a:avLst/>
          </a:prstGeom>
          <a:solidFill>
            <a:schemeClr val="bg1"/>
          </a:solidFill>
        </p:spPr>
        <p:style>
          <a:lnRef idx="2">
            <a:schemeClr val="accent1"/>
          </a:lnRef>
          <a:fillRef idx="1">
            <a:schemeClr val="lt1"/>
          </a:fillRef>
          <a:effectRef idx="0">
            <a:schemeClr val="accent1"/>
          </a:effectRef>
          <a:fontRef idx="none"/>
        </p:style>
        <p:txBody>
          <a:bodyPr vert="horz" lIns="91440" tIns="45720" rIns="91440" bIns="45720" rtlCol="0" anchor="ctr"/>
          <a:lstStyle>
            <a:defPPr>
              <a:defRPr lang="ja-JP"/>
            </a:defPPr>
            <a:lvl1pPr marL="0" algn="ctr" defTabSz="914400" rtl="0" eaLnBrk="1" latinLnBrk="0" hangingPunct="1">
              <a:defRPr kumimoji="1" sz="1200" b="1"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70982FC-8480-46E8-A234-72C222607BBB}" type="slidenum">
              <a:rPr lang="ja-JP" altLang="en-US" smtClean="0"/>
              <a:pPr/>
              <a:t>‹#›</a:t>
            </a:fld>
            <a:endParaRPr lang="ja-JP" altLang="en-US"/>
          </a:p>
        </p:txBody>
      </p:sp>
    </p:spTree>
    <p:extLst>
      <p:ext uri="{BB962C8B-B14F-4D97-AF65-F5344CB8AC3E}">
        <p14:creationId xmlns:p14="http://schemas.microsoft.com/office/powerpoint/2010/main" val="3376706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771E8-49E7-4EE8-9784-22211D532C84}" type="datetime1">
              <a:rPr kumimoji="1" lang="ja-JP" altLang="en-US" smtClean="0"/>
              <a:t>2019/9/24</a:t>
            </a:fld>
            <a:endParaRPr kumimoji="1" lang="ja-JP" altLang="en-US"/>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982FC-8480-46E8-A234-72C222607BBB}" type="slidenum">
              <a:rPr kumimoji="1" lang="ja-JP" altLang="en-US" smtClean="0"/>
              <a:t>‹#›</a:t>
            </a:fld>
            <a:endParaRPr kumimoji="1" lang="ja-JP" altLang="en-US"/>
          </a:p>
        </p:txBody>
      </p:sp>
    </p:spTree>
    <p:extLst>
      <p:ext uri="{BB962C8B-B14F-4D97-AF65-F5344CB8AC3E}">
        <p14:creationId xmlns:p14="http://schemas.microsoft.com/office/powerpoint/2010/main" val="1006403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wmf"/></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 Id="rId5" Type="http://schemas.openxmlformats.org/officeDocument/2006/relationships/image" Target="../media/image27.emf"/><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2.png"/><Relationship Id="rId7" Type="http://schemas.openxmlformats.org/officeDocument/2006/relationships/image" Target="../media/image2.png"/><Relationship Id="rId12"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5.png"/><Relationship Id="rId11" Type="http://schemas.openxmlformats.org/officeDocument/2006/relationships/image" Target="../media/image39.pn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ibec.or.jp/sdgs/index.html" TargetMode="External"/><Relationship Id="rId2" Type="http://schemas.openxmlformats.org/officeDocument/2006/relationships/hyperlink" Target="https://kawakubo-lab.jp/?lang=ja" TargetMode="Externa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75878" y="1289845"/>
            <a:ext cx="8543925" cy="285273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400" dirty="0" smtClean="0">
                <a:latin typeface="Meiryo UI" panose="020B0604030504040204" pitchFamily="50" charset="-128"/>
                <a:ea typeface="Meiryo UI" panose="020B0604030504040204" pitchFamily="50" charset="-128"/>
              </a:rPr>
              <a:t>有識者ワーキンググループ資料集</a:t>
            </a:r>
            <a:endParaRPr lang="ja-JP" altLang="en-US" sz="4400" dirty="0">
              <a:latin typeface="Meiryo UI" panose="020B0604030504040204" pitchFamily="50" charset="-128"/>
              <a:ea typeface="Meiryo UI" panose="020B0604030504040204" pitchFamily="50" charset="-128"/>
            </a:endParaRPr>
          </a:p>
        </p:txBody>
      </p:sp>
      <p:sp>
        <p:nvSpPr>
          <p:cNvPr id="7" name="テキスト プレースホルダー 2"/>
          <p:cNvSpPr txBox="1">
            <a:spLocks/>
          </p:cNvSpPr>
          <p:nvPr/>
        </p:nvSpPr>
        <p:spPr>
          <a:xfrm>
            <a:off x="675877" y="5202126"/>
            <a:ext cx="8543925" cy="5165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dirty="0" smtClean="0"/>
              <a:t>平成</a:t>
            </a:r>
            <a:r>
              <a:rPr lang="en-US" altLang="ja-JP" dirty="0" smtClean="0"/>
              <a:t>31</a:t>
            </a:r>
            <a:r>
              <a:rPr lang="ja-JP" altLang="en-US" dirty="0" smtClean="0"/>
              <a:t>年</a:t>
            </a:r>
            <a:r>
              <a:rPr lang="en-US" altLang="ja-JP" dirty="0"/>
              <a:t>4</a:t>
            </a:r>
            <a:r>
              <a:rPr lang="ja-JP" altLang="en-US" dirty="0" smtClean="0"/>
              <a:t>月　大阪府企画室</a:t>
            </a:r>
            <a:endParaRPr lang="en-US" altLang="ja-JP" dirty="0" smtClean="0"/>
          </a:p>
          <a:p>
            <a:endParaRPr lang="en-US" altLang="ja-JP" dirty="0" smtClean="0"/>
          </a:p>
        </p:txBody>
      </p:sp>
      <p:sp>
        <p:nvSpPr>
          <p:cNvPr id="5" name="正方形/長方形 4"/>
          <p:cNvSpPr/>
          <p:nvPr/>
        </p:nvSpPr>
        <p:spPr>
          <a:xfrm>
            <a:off x="8331965" y="523620"/>
            <a:ext cx="1247463" cy="7662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smtClean="0">
                <a:solidFill>
                  <a:schemeClr val="tx1"/>
                </a:solidFill>
                <a:latin typeface="Meiryo UI" panose="020B0604030504040204" pitchFamily="50" charset="-128"/>
                <a:ea typeface="Meiryo UI" panose="020B0604030504040204" pitchFamily="50" charset="-128"/>
              </a:rPr>
              <a:t>資料４</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7232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５．未来都市の各ゴール</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9</a:t>
            </a:fld>
            <a:endParaRPr lang="ja-JP" altLang="en-US"/>
          </a:p>
        </p:txBody>
      </p:sp>
      <p:sp>
        <p:nvSpPr>
          <p:cNvPr id="6" name="テキスト ボックス 5"/>
          <p:cNvSpPr txBox="1"/>
          <p:nvPr/>
        </p:nvSpPr>
        <p:spPr>
          <a:xfrm>
            <a:off x="204640" y="670477"/>
            <a:ext cx="9496719" cy="338554"/>
          </a:xfrm>
          <a:prstGeom prst="rect">
            <a:avLst/>
          </a:prstGeom>
          <a:noFill/>
          <a:ln w="12700">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dirty="0" smtClean="0">
                <a:solidFill>
                  <a:prstClr val="black"/>
                </a:solidFill>
                <a:latin typeface="Meiryo UI" panose="020B0604030504040204" pitchFamily="50" charset="-128"/>
                <a:ea typeface="Meiryo UI" panose="020B0604030504040204" pitchFamily="50" charset="-128"/>
              </a:rPr>
              <a:t>◆</a:t>
            </a:r>
            <a:r>
              <a:rPr lang="en-US" altLang="ja-JP" sz="1600" dirty="0" smtClean="0">
                <a:solidFill>
                  <a:prstClr val="black"/>
                </a:solidFill>
                <a:latin typeface="Meiryo UI" panose="020B0604030504040204" pitchFamily="50" charset="-128"/>
                <a:ea typeface="Meiryo UI" panose="020B0604030504040204" pitchFamily="50" charset="-128"/>
              </a:rPr>
              <a:t>SDGs</a:t>
            </a:r>
            <a:r>
              <a:rPr lang="ja-JP" altLang="en-US" sz="1600" dirty="0" smtClean="0">
                <a:solidFill>
                  <a:prstClr val="black"/>
                </a:solidFill>
                <a:latin typeface="Meiryo UI" panose="020B0604030504040204" pitchFamily="50" charset="-128"/>
                <a:ea typeface="Meiryo UI" panose="020B0604030504040204" pitchFamily="50" charset="-128"/>
              </a:rPr>
              <a:t>未来都市に選定された都市が達成をめざすゴールの一覧</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nvPr>
        </p:nvGraphicFramePr>
        <p:xfrm>
          <a:off x="204640" y="1108006"/>
          <a:ext cx="4536000" cy="5646667"/>
        </p:xfrm>
        <a:graphic>
          <a:graphicData uri="http://schemas.openxmlformats.org/drawingml/2006/table">
            <a:tbl>
              <a:tblPr>
                <a:tableStyleId>{5940675A-B579-460E-94D1-54222C63F5DA}</a:tableStyleId>
              </a:tblPr>
              <a:tblGrid>
                <a:gridCol w="1404000">
                  <a:extLst>
                    <a:ext uri="{9D8B030D-6E8A-4147-A177-3AD203B41FA5}">
                      <a16:colId xmlns:a16="http://schemas.microsoft.com/office/drawing/2014/main" val="1993207629"/>
                    </a:ext>
                  </a:extLst>
                </a:gridCol>
                <a:gridCol w="1044000">
                  <a:extLst>
                    <a:ext uri="{9D8B030D-6E8A-4147-A177-3AD203B41FA5}">
                      <a16:colId xmlns:a16="http://schemas.microsoft.com/office/drawing/2014/main" val="992308698"/>
                    </a:ext>
                  </a:extLst>
                </a:gridCol>
                <a:gridCol w="1044000">
                  <a:extLst>
                    <a:ext uri="{9D8B030D-6E8A-4147-A177-3AD203B41FA5}">
                      <a16:colId xmlns:a16="http://schemas.microsoft.com/office/drawing/2014/main" val="839947104"/>
                    </a:ext>
                  </a:extLst>
                </a:gridCol>
                <a:gridCol w="1044000">
                  <a:extLst>
                    <a:ext uri="{9D8B030D-6E8A-4147-A177-3AD203B41FA5}">
                      <a16:colId xmlns:a16="http://schemas.microsoft.com/office/drawing/2014/main" val="105643741"/>
                    </a:ext>
                  </a:extLst>
                </a:gridCol>
              </a:tblGrid>
              <a:tr h="291757">
                <a:tc>
                  <a:txBody>
                    <a:bodyPr/>
                    <a:lstStyle/>
                    <a:p>
                      <a:pPr algn="l" fontAlgn="b"/>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b">
                    <a:solidFill>
                      <a:schemeClr val="tx2">
                        <a:lumMod val="20000"/>
                        <a:lumOff val="80000"/>
                      </a:schemeClr>
                    </a:solidFill>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◆経済</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solidFill>
                      <a:schemeClr val="tx2">
                        <a:lumMod val="20000"/>
                        <a:lumOff val="80000"/>
                      </a:schemeClr>
                    </a:solidFill>
                  </a:tcP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◆社会</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solidFill>
                      <a:schemeClr val="tx2">
                        <a:lumMod val="20000"/>
                        <a:lumOff val="80000"/>
                      </a:schemeClr>
                    </a:solidFill>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◆環境</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solidFill>
                      <a:schemeClr val="tx2">
                        <a:lumMod val="20000"/>
                        <a:lumOff val="80000"/>
                      </a:schemeClr>
                    </a:solidFill>
                  </a:tcPr>
                </a:tc>
                <a:extLst>
                  <a:ext uri="{0D108BD9-81ED-4DB2-BD59-A6C34878D82A}">
                    <a16:rowId xmlns:a16="http://schemas.microsoft.com/office/drawing/2014/main" val="1922940451"/>
                  </a:ext>
                </a:extLst>
              </a:tr>
              <a:tr h="356994">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１． </a:t>
                      </a:r>
                      <a:r>
                        <a:rPr lang="ja-JP" altLang="en-US" sz="1200" u="none" strike="noStrike" dirty="0" smtClean="0">
                          <a:effectLst/>
                          <a:latin typeface="Meiryo UI" panose="020B0604030504040204" pitchFamily="50" charset="-128"/>
                          <a:ea typeface="Meiryo UI" panose="020B0604030504040204" pitchFamily="50" charset="-128"/>
                        </a:rPr>
                        <a:t> </a:t>
                      </a:r>
                      <a:r>
                        <a:rPr lang="ja-JP" altLang="en-US" sz="1200" u="none" strike="noStrike" dirty="0">
                          <a:effectLst/>
                          <a:latin typeface="Meiryo UI" panose="020B0604030504040204" pitchFamily="50" charset="-128"/>
                          <a:ea typeface="Meiryo UI" panose="020B0604030504040204" pitchFamily="50" charset="-128"/>
                        </a:rPr>
                        <a:t>北海道</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solidFill>
                      <a:schemeClr val="tx2">
                        <a:lumMod val="20000"/>
                        <a:lumOff val="80000"/>
                      </a:schemeClr>
                    </a:solidFill>
                  </a:tcPr>
                </a:tc>
                <a:tc>
                  <a:txBody>
                    <a:bodyPr/>
                    <a:lstStyle/>
                    <a:p>
                      <a:pPr algn="just" fontAlgn="ctr"/>
                      <a:r>
                        <a:rPr lang="ja-JP" altLang="en-US" sz="1000" u="none" strike="noStrike" dirty="0">
                          <a:effectLst/>
                          <a:latin typeface="Meiryo UI" panose="020B0604030504040204" pitchFamily="50" charset="-128"/>
                          <a:ea typeface="Meiryo UI" panose="020B0604030504040204" pitchFamily="50" charset="-128"/>
                        </a:rPr>
                        <a:t>２、</a:t>
                      </a:r>
                      <a:r>
                        <a:rPr lang="en-US" altLang="ja-JP" sz="1000" u="none" strike="noStrike" dirty="0">
                          <a:effectLst/>
                          <a:latin typeface="Meiryo UI" panose="020B0604030504040204" pitchFamily="50" charset="-128"/>
                          <a:ea typeface="Meiryo UI" panose="020B0604030504040204" pitchFamily="50" charset="-128"/>
                        </a:rPr>
                        <a:t>14</a:t>
                      </a:r>
                      <a:r>
                        <a:rPr lang="ja-JP" altLang="en-US" sz="1000" u="none" strike="noStrike" dirty="0" err="1">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15</a:t>
                      </a:r>
                      <a:r>
                        <a:rPr lang="ja-JP" altLang="en-US" sz="1000" u="none" strike="noStrike" dirty="0" err="1">
                          <a:effectLst/>
                          <a:latin typeface="Meiryo UI" panose="020B0604030504040204" pitchFamily="50" charset="-128"/>
                          <a:ea typeface="Meiryo UI" panose="020B0604030504040204" pitchFamily="50" charset="-128"/>
                        </a:rPr>
                        <a:t>、</a:t>
                      </a:r>
                      <a:r>
                        <a:rPr lang="ja-JP" altLang="en-US" sz="1000" u="none" strike="noStrike" dirty="0">
                          <a:effectLst/>
                          <a:latin typeface="Meiryo UI" panose="020B0604030504040204" pitchFamily="50" charset="-128"/>
                          <a:ea typeface="Meiryo UI" panose="020B0604030504040204" pitchFamily="50" charset="-128"/>
                        </a:rPr>
                        <a:t>８、９</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just" fontAlgn="ctr"/>
                      <a:r>
                        <a:rPr lang="ja-JP" altLang="en-US" sz="1000" u="none" strike="noStrike" dirty="0">
                          <a:effectLst/>
                          <a:latin typeface="Meiryo UI" panose="020B0604030504040204" pitchFamily="50" charset="-128"/>
                          <a:ea typeface="Meiryo UI" panose="020B0604030504040204" pitchFamily="50" charset="-128"/>
                        </a:rPr>
                        <a:t>１、３、８、１１、１３、４、８、１１</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just" fontAlgn="ctr"/>
                      <a:r>
                        <a:rPr lang="ja-JP" altLang="en-US" sz="1000" u="none" strike="noStrike" dirty="0">
                          <a:effectLst/>
                          <a:latin typeface="Meiryo UI" panose="020B0604030504040204" pitchFamily="50" charset="-128"/>
                          <a:ea typeface="Meiryo UI" panose="020B0604030504040204" pitchFamily="50" charset="-128"/>
                        </a:rPr>
                        <a:t>６、１１、７、１３、１５</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extLst>
                  <a:ext uri="{0D108BD9-81ED-4DB2-BD59-A6C34878D82A}">
                    <a16:rowId xmlns:a16="http://schemas.microsoft.com/office/drawing/2014/main" val="2936230507"/>
                  </a:ext>
                </a:extLst>
              </a:tr>
              <a:tr h="356994">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２． </a:t>
                      </a:r>
                      <a:r>
                        <a:rPr lang="ja-JP" altLang="en-US" sz="1200" u="none" strike="noStrike" dirty="0" smtClean="0">
                          <a:effectLst/>
                          <a:latin typeface="Meiryo UI" panose="020B0604030504040204" pitchFamily="50" charset="-128"/>
                          <a:ea typeface="Meiryo UI" panose="020B0604030504040204" pitchFamily="50" charset="-128"/>
                        </a:rPr>
                        <a:t> </a:t>
                      </a:r>
                      <a:r>
                        <a:rPr lang="ja-JP" altLang="en-US" sz="1200" u="none" strike="noStrike" dirty="0">
                          <a:effectLst/>
                          <a:latin typeface="Meiryo UI" panose="020B0604030504040204" pitchFamily="50" charset="-128"/>
                          <a:ea typeface="Meiryo UI" panose="020B0604030504040204" pitchFamily="50" charset="-128"/>
                        </a:rPr>
                        <a:t>札幌市</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solidFill>
                      <a:schemeClr val="tx2">
                        <a:lumMod val="20000"/>
                        <a:lumOff val="80000"/>
                      </a:schemeClr>
                    </a:solidFill>
                  </a:tcP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８、１１</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３、１１</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７、１３、１２</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extLst>
                  <a:ext uri="{0D108BD9-81ED-4DB2-BD59-A6C34878D82A}">
                    <a16:rowId xmlns:a16="http://schemas.microsoft.com/office/drawing/2014/main" val="1876503563"/>
                  </a:ext>
                </a:extLst>
              </a:tr>
              <a:tr h="356994">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３．  </a:t>
                      </a:r>
                      <a:r>
                        <a:rPr lang="ja-JP" altLang="en-US" sz="1200" u="none" strike="noStrike" dirty="0" smtClean="0">
                          <a:effectLst/>
                          <a:latin typeface="Meiryo UI" panose="020B0604030504040204" pitchFamily="50" charset="-128"/>
                          <a:ea typeface="Meiryo UI" panose="020B0604030504040204" pitchFamily="50" charset="-128"/>
                        </a:rPr>
                        <a:t>ニセコ町</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solidFill>
                      <a:schemeClr val="tx2">
                        <a:lumMod val="20000"/>
                        <a:lumOff val="80000"/>
                      </a:schemeClr>
                    </a:solidFill>
                  </a:tcP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８、１５、９</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１６、１７</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７、１１</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extLst>
                  <a:ext uri="{0D108BD9-81ED-4DB2-BD59-A6C34878D82A}">
                    <a16:rowId xmlns:a16="http://schemas.microsoft.com/office/drawing/2014/main" val="3718056619"/>
                  </a:ext>
                </a:extLst>
              </a:tr>
              <a:tr h="356994">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４．  </a:t>
                      </a:r>
                      <a:r>
                        <a:rPr lang="ja-JP" altLang="en-US" sz="1200" u="none" strike="noStrike" dirty="0" smtClean="0">
                          <a:effectLst/>
                          <a:latin typeface="Meiryo UI" panose="020B0604030504040204" pitchFamily="50" charset="-128"/>
                          <a:ea typeface="Meiryo UI" panose="020B0604030504040204" pitchFamily="50" charset="-128"/>
                        </a:rPr>
                        <a:t>下川町</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solidFill>
                      <a:schemeClr val="tx2">
                        <a:lumMod val="20000"/>
                        <a:lumOff val="80000"/>
                      </a:schemeClr>
                    </a:solidFill>
                  </a:tcP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８、９、１０、１５、２</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１１、３、４、１７、５</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７、１３、１２</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extLst>
                  <a:ext uri="{0D108BD9-81ED-4DB2-BD59-A6C34878D82A}">
                    <a16:rowId xmlns:a16="http://schemas.microsoft.com/office/drawing/2014/main" val="427458121"/>
                  </a:ext>
                </a:extLst>
              </a:tr>
              <a:tr h="356994">
                <a:tc>
                  <a:txBody>
                    <a:bodyPr/>
                    <a:lstStyle/>
                    <a:p>
                      <a:pPr algn="l" fontAlgn="ctr"/>
                      <a:r>
                        <a:rPr lang="zh-TW" altLang="en-US" sz="1200" u="none" strike="noStrike" dirty="0">
                          <a:effectLst/>
                          <a:latin typeface="Meiryo UI" panose="020B0604030504040204" pitchFamily="50" charset="-128"/>
                          <a:ea typeface="Meiryo UI" panose="020B0604030504040204" pitchFamily="50" charset="-128"/>
                        </a:rPr>
                        <a:t>５．  </a:t>
                      </a:r>
                      <a:r>
                        <a:rPr lang="zh-TW" altLang="en-US" sz="1200" u="none" strike="noStrike" dirty="0" smtClean="0">
                          <a:effectLst/>
                          <a:latin typeface="Meiryo UI" panose="020B0604030504040204" pitchFamily="50" charset="-128"/>
                          <a:ea typeface="Meiryo UI" panose="020B0604030504040204" pitchFamily="50" charset="-128"/>
                        </a:rPr>
                        <a:t>東松島市</a:t>
                      </a:r>
                      <a:endParaRPr lang="zh-TW"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solidFill>
                      <a:schemeClr val="tx2">
                        <a:lumMod val="20000"/>
                        <a:lumOff val="80000"/>
                      </a:schemeClr>
                    </a:solidFill>
                  </a:tcP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８、３</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１７、４</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１１、１３</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extLst>
                  <a:ext uri="{0D108BD9-81ED-4DB2-BD59-A6C34878D82A}">
                    <a16:rowId xmlns:a16="http://schemas.microsoft.com/office/drawing/2014/main" val="1966084404"/>
                  </a:ext>
                </a:extLst>
              </a:tr>
              <a:tr h="356994">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６．  </a:t>
                      </a:r>
                      <a:r>
                        <a:rPr lang="ja-JP" altLang="en-US" sz="1200" u="none" strike="noStrike" dirty="0" smtClean="0">
                          <a:effectLst/>
                          <a:latin typeface="Meiryo UI" panose="020B0604030504040204" pitchFamily="50" charset="-128"/>
                          <a:ea typeface="Meiryo UI" panose="020B0604030504040204" pitchFamily="50" charset="-128"/>
                        </a:rPr>
                        <a:t>仙北市</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solidFill>
                      <a:schemeClr val="tx2">
                        <a:lumMod val="20000"/>
                        <a:lumOff val="80000"/>
                      </a:schemeClr>
                    </a:solidFill>
                  </a:tcP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６、９</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３、１１</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２、７、１４</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extLst>
                  <a:ext uri="{0D108BD9-81ED-4DB2-BD59-A6C34878D82A}">
                    <a16:rowId xmlns:a16="http://schemas.microsoft.com/office/drawing/2014/main" val="1503912653"/>
                  </a:ext>
                </a:extLst>
              </a:tr>
              <a:tr h="356994">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７．  </a:t>
                      </a:r>
                      <a:r>
                        <a:rPr lang="ja-JP" altLang="en-US" sz="1200" u="none" strike="noStrike" dirty="0" smtClean="0">
                          <a:effectLst/>
                          <a:latin typeface="Meiryo UI" panose="020B0604030504040204" pitchFamily="50" charset="-128"/>
                          <a:ea typeface="Meiryo UI" panose="020B0604030504040204" pitchFamily="50" charset="-128"/>
                        </a:rPr>
                        <a:t>飯豊町</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solidFill>
                      <a:schemeClr val="tx2">
                        <a:lumMod val="20000"/>
                        <a:lumOff val="80000"/>
                      </a:schemeClr>
                    </a:solidFill>
                  </a:tcP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８、９</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１１、１７</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７、１５</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extLst>
                  <a:ext uri="{0D108BD9-81ED-4DB2-BD59-A6C34878D82A}">
                    <a16:rowId xmlns:a16="http://schemas.microsoft.com/office/drawing/2014/main" val="2847416803"/>
                  </a:ext>
                </a:extLst>
              </a:tr>
              <a:tr h="356994">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８．  </a:t>
                      </a:r>
                      <a:r>
                        <a:rPr lang="ja-JP" altLang="en-US" sz="1200" u="none" strike="noStrike" dirty="0" smtClean="0">
                          <a:effectLst/>
                          <a:latin typeface="Meiryo UI" panose="020B0604030504040204" pitchFamily="50" charset="-128"/>
                          <a:ea typeface="Meiryo UI" panose="020B0604030504040204" pitchFamily="50" charset="-128"/>
                        </a:rPr>
                        <a:t>つくば</a:t>
                      </a:r>
                      <a:r>
                        <a:rPr lang="ja-JP" altLang="en-US" sz="1200" u="none" strike="noStrike" dirty="0">
                          <a:effectLst/>
                          <a:latin typeface="Meiryo UI" panose="020B0604030504040204" pitchFamily="50" charset="-128"/>
                          <a:ea typeface="Meiryo UI" panose="020B0604030504040204" pitchFamily="50" charset="-128"/>
                        </a:rPr>
                        <a:t>市</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solidFill>
                      <a:schemeClr val="tx2">
                        <a:lumMod val="20000"/>
                        <a:lumOff val="80000"/>
                      </a:schemeClr>
                    </a:solidFill>
                  </a:tcPr>
                </a:tc>
                <a:tc>
                  <a:txBody>
                    <a:bodyPr/>
                    <a:lstStyle/>
                    <a:p>
                      <a:pPr algn="l" fontAlgn="ctr"/>
                      <a:r>
                        <a:rPr lang="ja-JP" altLang="en-US" sz="1000" u="none" strike="noStrike" dirty="0" smtClean="0">
                          <a:effectLst/>
                          <a:latin typeface="Meiryo UI" panose="020B0604030504040204" pitchFamily="50" charset="-128"/>
                          <a:ea typeface="Meiryo UI" panose="020B0604030504040204" pitchFamily="50" charset="-128"/>
                        </a:rPr>
                        <a:t>１、２、４、１０、１１</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８、９</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７、１２、１３</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extLst>
                  <a:ext uri="{0D108BD9-81ED-4DB2-BD59-A6C34878D82A}">
                    <a16:rowId xmlns:a16="http://schemas.microsoft.com/office/drawing/2014/main" val="3668578553"/>
                  </a:ext>
                </a:extLst>
              </a:tr>
              <a:tr h="356994">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９．  </a:t>
                      </a:r>
                      <a:r>
                        <a:rPr lang="ja-JP" altLang="en-US" sz="1200" u="none" strike="noStrike" dirty="0" smtClean="0">
                          <a:effectLst/>
                          <a:latin typeface="Meiryo UI" panose="020B0604030504040204" pitchFamily="50" charset="-128"/>
                          <a:ea typeface="Meiryo UI" panose="020B0604030504040204" pitchFamily="50" charset="-128"/>
                        </a:rPr>
                        <a:t>神奈川県</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solidFill>
                      <a:schemeClr val="tx2">
                        <a:lumMod val="20000"/>
                        <a:lumOff val="80000"/>
                      </a:schemeClr>
                    </a:solidFill>
                  </a:tcP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３、９、７、９</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３、９、１７、８、１０</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７、３、１３</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extLst>
                  <a:ext uri="{0D108BD9-81ED-4DB2-BD59-A6C34878D82A}">
                    <a16:rowId xmlns:a16="http://schemas.microsoft.com/office/drawing/2014/main" val="52826554"/>
                  </a:ext>
                </a:extLst>
              </a:tr>
              <a:tr h="356994">
                <a:tc>
                  <a:txBody>
                    <a:bodyPr/>
                    <a:lstStyle/>
                    <a:p>
                      <a:pPr algn="l" fontAlgn="ctr"/>
                      <a:r>
                        <a:rPr lang="zh-TW" altLang="en-US" sz="1200" u="none" strike="noStrike">
                          <a:effectLst/>
                          <a:latin typeface="Meiryo UI" panose="020B0604030504040204" pitchFamily="50" charset="-128"/>
                          <a:ea typeface="Meiryo UI" panose="020B0604030504040204" pitchFamily="50" charset="-128"/>
                        </a:rPr>
                        <a:t>１０．鎌倉市</a:t>
                      </a:r>
                      <a:endParaRPr lang="zh-TW" altLang="en-US" sz="1200" b="1"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solidFill>
                      <a:schemeClr val="tx2">
                        <a:lumMod val="20000"/>
                        <a:lumOff val="80000"/>
                      </a:schemeClr>
                    </a:solidFill>
                  </a:tcP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５、８、９</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５、１０、１１、１７</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７、１１、１２、１３</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extLst>
                  <a:ext uri="{0D108BD9-81ED-4DB2-BD59-A6C34878D82A}">
                    <a16:rowId xmlns:a16="http://schemas.microsoft.com/office/drawing/2014/main" val="1093990565"/>
                  </a:ext>
                </a:extLst>
              </a:tr>
              <a:tr h="356994">
                <a:tc>
                  <a:txBody>
                    <a:bodyPr/>
                    <a:lstStyle/>
                    <a:p>
                      <a:pPr algn="l" fontAlgn="ctr"/>
                      <a:r>
                        <a:rPr lang="zh-CN" altLang="en-US" sz="1200" u="none" strike="noStrike">
                          <a:effectLst/>
                          <a:latin typeface="Meiryo UI" panose="020B0604030504040204" pitchFamily="50" charset="-128"/>
                          <a:ea typeface="Meiryo UI" panose="020B0604030504040204" pitchFamily="50" charset="-128"/>
                        </a:rPr>
                        <a:t>１１．横浜市</a:t>
                      </a:r>
                      <a:endParaRPr lang="zh-CN" altLang="en-US" sz="1200" b="1"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solidFill>
                      <a:schemeClr val="tx2">
                        <a:lumMod val="20000"/>
                        <a:lumOff val="80000"/>
                      </a:schemeClr>
                    </a:solidFill>
                  </a:tcP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１７、７、８、９</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１７、５、３、１１</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１７、１５、１２、１３</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extLst>
                  <a:ext uri="{0D108BD9-81ED-4DB2-BD59-A6C34878D82A}">
                    <a16:rowId xmlns:a16="http://schemas.microsoft.com/office/drawing/2014/main" val="3172148490"/>
                  </a:ext>
                </a:extLst>
              </a:tr>
              <a:tr h="356994">
                <a:tc>
                  <a:txBody>
                    <a:bodyPr/>
                    <a:lstStyle/>
                    <a:p>
                      <a:pPr algn="l" fontAlgn="ctr"/>
                      <a:r>
                        <a:rPr lang="ja-JP" altLang="en-US" sz="1200" u="none" strike="noStrike">
                          <a:effectLst/>
                          <a:latin typeface="Meiryo UI" panose="020B0604030504040204" pitchFamily="50" charset="-128"/>
                          <a:ea typeface="Meiryo UI" panose="020B0604030504040204" pitchFamily="50" charset="-128"/>
                        </a:rPr>
                        <a:t>１２．富山市</a:t>
                      </a:r>
                      <a:endParaRPr lang="ja-JP" altLang="en-US" sz="1200" b="1"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solidFill>
                      <a:schemeClr val="tx2">
                        <a:lumMod val="20000"/>
                        <a:lumOff val="80000"/>
                      </a:schemeClr>
                    </a:solidFill>
                  </a:tcP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９、１１、１７</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３、１１、１７</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７、１１、１７</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extLst>
                  <a:ext uri="{0D108BD9-81ED-4DB2-BD59-A6C34878D82A}">
                    <a16:rowId xmlns:a16="http://schemas.microsoft.com/office/drawing/2014/main" val="3399366381"/>
                  </a:ext>
                </a:extLst>
              </a:tr>
              <a:tr h="356994">
                <a:tc>
                  <a:txBody>
                    <a:bodyPr/>
                    <a:lstStyle/>
                    <a:p>
                      <a:pPr algn="l" fontAlgn="ctr"/>
                      <a:r>
                        <a:rPr lang="ja-JP" altLang="en-US" sz="1200" u="none" strike="noStrike">
                          <a:effectLst/>
                          <a:latin typeface="Meiryo UI" panose="020B0604030504040204" pitchFamily="50" charset="-128"/>
                          <a:ea typeface="Meiryo UI" panose="020B0604030504040204" pitchFamily="50" charset="-128"/>
                        </a:rPr>
                        <a:t>１３．珠洲市</a:t>
                      </a:r>
                      <a:endParaRPr lang="ja-JP" altLang="en-US" sz="1200" b="1"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solidFill>
                      <a:schemeClr val="tx2">
                        <a:lumMod val="20000"/>
                        <a:lumOff val="80000"/>
                      </a:schemeClr>
                    </a:solidFill>
                  </a:tcP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８、１２</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４、１１</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６、１４、１６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extLst>
                  <a:ext uri="{0D108BD9-81ED-4DB2-BD59-A6C34878D82A}">
                    <a16:rowId xmlns:a16="http://schemas.microsoft.com/office/drawing/2014/main" val="509673432"/>
                  </a:ext>
                </a:extLst>
              </a:tr>
              <a:tr h="356994">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１４．白山市</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solidFill>
                      <a:schemeClr val="tx2">
                        <a:lumMod val="20000"/>
                        <a:lumOff val="80000"/>
                      </a:schemeClr>
                    </a:solidFill>
                  </a:tcP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８、４、５</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４、５、１１</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１５、１３、１５</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extLst>
                  <a:ext uri="{0D108BD9-81ED-4DB2-BD59-A6C34878D82A}">
                    <a16:rowId xmlns:a16="http://schemas.microsoft.com/office/drawing/2014/main" val="2890759316"/>
                  </a:ext>
                </a:extLst>
              </a:tr>
              <a:tr h="356994">
                <a:tc>
                  <a:txBody>
                    <a:bodyPr/>
                    <a:lstStyle/>
                    <a:p>
                      <a:pPr algn="l" fontAlgn="ctr"/>
                      <a:r>
                        <a:rPr lang="zh-TW" altLang="en-US" sz="1200" u="none" strike="noStrike">
                          <a:effectLst/>
                          <a:latin typeface="Meiryo UI" panose="020B0604030504040204" pitchFamily="50" charset="-128"/>
                          <a:ea typeface="Meiryo UI" panose="020B0604030504040204" pitchFamily="50" charset="-128"/>
                        </a:rPr>
                        <a:t>１５．長野県</a:t>
                      </a:r>
                      <a:endParaRPr lang="zh-TW" altLang="en-US" sz="1200" b="1"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solidFill>
                      <a:schemeClr val="tx2">
                        <a:lumMod val="20000"/>
                        <a:lumOff val="80000"/>
                      </a:schemeClr>
                    </a:solidFill>
                  </a:tcP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８、９</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３、４、１１、１７</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７、１２、１３</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extLst>
                  <a:ext uri="{0D108BD9-81ED-4DB2-BD59-A6C34878D82A}">
                    <a16:rowId xmlns:a16="http://schemas.microsoft.com/office/drawing/2014/main" val="26701317"/>
                  </a:ext>
                </a:extLst>
              </a:tr>
            </a:tbl>
          </a:graphicData>
        </a:graphic>
      </p:graphicFrame>
      <p:graphicFrame>
        <p:nvGraphicFramePr>
          <p:cNvPr id="8" name="表 7"/>
          <p:cNvGraphicFramePr>
            <a:graphicFrameLocks noGrp="1"/>
          </p:cNvGraphicFramePr>
          <p:nvPr>
            <p:extLst/>
          </p:nvPr>
        </p:nvGraphicFramePr>
        <p:xfrm>
          <a:off x="5057776" y="1108007"/>
          <a:ext cx="4629150" cy="5646665"/>
        </p:xfrm>
        <a:graphic>
          <a:graphicData uri="http://schemas.openxmlformats.org/drawingml/2006/table">
            <a:tbl>
              <a:tblPr>
                <a:tableStyleId>{5940675A-B579-460E-94D1-54222C63F5DA}</a:tableStyleId>
              </a:tblPr>
              <a:tblGrid>
                <a:gridCol w="1536966">
                  <a:extLst>
                    <a:ext uri="{9D8B030D-6E8A-4147-A177-3AD203B41FA5}">
                      <a16:colId xmlns:a16="http://schemas.microsoft.com/office/drawing/2014/main" val="1993207629"/>
                    </a:ext>
                  </a:extLst>
                </a:gridCol>
                <a:gridCol w="1142872">
                  <a:extLst>
                    <a:ext uri="{9D8B030D-6E8A-4147-A177-3AD203B41FA5}">
                      <a16:colId xmlns:a16="http://schemas.microsoft.com/office/drawing/2014/main" val="992308698"/>
                    </a:ext>
                  </a:extLst>
                </a:gridCol>
                <a:gridCol w="969274">
                  <a:extLst>
                    <a:ext uri="{9D8B030D-6E8A-4147-A177-3AD203B41FA5}">
                      <a16:colId xmlns:a16="http://schemas.microsoft.com/office/drawing/2014/main" val="839947104"/>
                    </a:ext>
                  </a:extLst>
                </a:gridCol>
                <a:gridCol w="980038">
                  <a:extLst>
                    <a:ext uri="{9D8B030D-6E8A-4147-A177-3AD203B41FA5}">
                      <a16:colId xmlns:a16="http://schemas.microsoft.com/office/drawing/2014/main" val="105643741"/>
                    </a:ext>
                  </a:extLst>
                </a:gridCol>
              </a:tblGrid>
              <a:tr h="253427">
                <a:tc>
                  <a:txBody>
                    <a:bodyPr/>
                    <a:lstStyle/>
                    <a:p>
                      <a:pPr algn="l" fontAlgn="b"/>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b">
                    <a:solidFill>
                      <a:schemeClr val="tx2">
                        <a:lumMod val="20000"/>
                        <a:lumOff val="80000"/>
                      </a:schemeClr>
                    </a:solidFill>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◆経済</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solidFill>
                      <a:schemeClr val="tx2">
                        <a:lumMod val="20000"/>
                        <a:lumOff val="80000"/>
                      </a:schemeClr>
                    </a:solidFill>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◆社会</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solidFill>
                      <a:schemeClr val="tx2">
                        <a:lumMod val="20000"/>
                        <a:lumOff val="80000"/>
                      </a:schemeClr>
                    </a:solidFill>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◆環境</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solidFill>
                      <a:schemeClr val="tx2">
                        <a:lumMod val="20000"/>
                        <a:lumOff val="80000"/>
                      </a:schemeClr>
                    </a:solidFill>
                  </a:tcPr>
                </a:tc>
                <a:extLst>
                  <a:ext uri="{0D108BD9-81ED-4DB2-BD59-A6C34878D82A}">
                    <a16:rowId xmlns:a16="http://schemas.microsoft.com/office/drawing/2014/main" val="1922940451"/>
                  </a:ext>
                </a:extLst>
              </a:tr>
              <a:tr h="417450">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１６．静岡市</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solidFill>
                      <a:schemeClr val="tx2">
                        <a:lumMod val="20000"/>
                        <a:lumOff val="80000"/>
                      </a:schemeClr>
                    </a:solidFill>
                  </a:tcP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８、１１、９、１２，１６</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en-US" sz="1000" u="none" strike="noStrike" dirty="0">
                          <a:effectLst/>
                          <a:latin typeface="Meiryo UI" panose="020B0604030504040204" pitchFamily="50" charset="-128"/>
                          <a:ea typeface="Meiryo UI" panose="020B0604030504040204" pitchFamily="50" charset="-128"/>
                        </a:rPr>
                        <a:t>1、４、１７、３、８、９、１７</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１２、１４</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extLst>
                  <a:ext uri="{0D108BD9-81ED-4DB2-BD59-A6C34878D82A}">
                    <a16:rowId xmlns:a16="http://schemas.microsoft.com/office/drawing/2014/main" val="2038858069"/>
                  </a:ext>
                </a:extLst>
              </a:tr>
              <a:tr h="253427">
                <a:tc>
                  <a:txBody>
                    <a:bodyPr/>
                    <a:lstStyle/>
                    <a:p>
                      <a:pPr algn="l" fontAlgn="ctr"/>
                      <a:r>
                        <a:rPr lang="zh-CN" altLang="en-US" sz="1200" u="none" strike="noStrike">
                          <a:effectLst/>
                          <a:latin typeface="Meiryo UI" panose="020B0604030504040204" pitchFamily="50" charset="-128"/>
                          <a:ea typeface="Meiryo UI" panose="020B0604030504040204" pitchFamily="50" charset="-128"/>
                        </a:rPr>
                        <a:t>１７．浜松市</a:t>
                      </a:r>
                      <a:endParaRPr lang="zh-CN" altLang="en-US" sz="1200" b="1"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solidFill>
                      <a:schemeClr val="tx2">
                        <a:lumMod val="20000"/>
                        <a:lumOff val="80000"/>
                      </a:schemeClr>
                    </a:solidFill>
                  </a:tcP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７、８、９</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４、１１、１２</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１３、１５</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extLst>
                  <a:ext uri="{0D108BD9-81ED-4DB2-BD59-A6C34878D82A}">
                    <a16:rowId xmlns:a16="http://schemas.microsoft.com/office/drawing/2014/main" val="355962330"/>
                  </a:ext>
                </a:extLst>
              </a:tr>
              <a:tr h="417450">
                <a:tc>
                  <a:txBody>
                    <a:bodyPr/>
                    <a:lstStyle/>
                    <a:p>
                      <a:pPr algn="l" fontAlgn="ctr"/>
                      <a:r>
                        <a:rPr lang="zh-TW" altLang="en-US" sz="1200" u="none" strike="noStrike" dirty="0">
                          <a:effectLst/>
                          <a:latin typeface="Meiryo UI" panose="020B0604030504040204" pitchFamily="50" charset="-128"/>
                          <a:ea typeface="Meiryo UI" panose="020B0604030504040204" pitchFamily="50" charset="-128"/>
                        </a:rPr>
                        <a:t>１８．豊田市</a:t>
                      </a:r>
                      <a:endParaRPr lang="zh-TW"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solidFill>
                      <a:schemeClr val="tx2">
                        <a:lumMod val="20000"/>
                        <a:lumOff val="80000"/>
                      </a:schemeClr>
                    </a:solidFill>
                  </a:tcP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５、８、９</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３、１１、１７</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７、１２、１３、１５</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extLst>
                  <a:ext uri="{0D108BD9-81ED-4DB2-BD59-A6C34878D82A}">
                    <a16:rowId xmlns:a16="http://schemas.microsoft.com/office/drawing/2014/main" val="2153754184"/>
                  </a:ext>
                </a:extLst>
              </a:tr>
              <a:tr h="253427">
                <a:tc>
                  <a:txBody>
                    <a:bodyPr/>
                    <a:lstStyle/>
                    <a:p>
                      <a:pPr algn="l" fontAlgn="ctr"/>
                      <a:r>
                        <a:rPr lang="ja-JP" altLang="en-US" sz="1200" u="none" strike="noStrike">
                          <a:effectLst/>
                          <a:latin typeface="Meiryo UI" panose="020B0604030504040204" pitchFamily="50" charset="-128"/>
                          <a:ea typeface="Meiryo UI" panose="020B0604030504040204" pitchFamily="50" charset="-128"/>
                        </a:rPr>
                        <a:t>１９．志摩市</a:t>
                      </a:r>
                      <a:endParaRPr lang="ja-JP" altLang="en-US" sz="1200" b="1"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solidFill>
                      <a:schemeClr val="tx2">
                        <a:lumMod val="20000"/>
                        <a:lumOff val="80000"/>
                      </a:schemeClr>
                    </a:solidFill>
                  </a:tcP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８、９</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１１、１２</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１４、１５</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extLst>
                  <a:ext uri="{0D108BD9-81ED-4DB2-BD59-A6C34878D82A}">
                    <a16:rowId xmlns:a16="http://schemas.microsoft.com/office/drawing/2014/main" val="3037445255"/>
                  </a:ext>
                </a:extLst>
              </a:tr>
              <a:tr h="253427">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２０．十津川村</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solidFill>
                      <a:schemeClr val="tx2">
                        <a:lumMod val="20000"/>
                        <a:lumOff val="80000"/>
                      </a:schemeClr>
                    </a:solidFill>
                  </a:tcPr>
                </a:tc>
                <a:tc>
                  <a:txBody>
                    <a:bodyPr/>
                    <a:lstStyle/>
                    <a:p>
                      <a:pPr algn="l" fontAlgn="ctr"/>
                      <a:r>
                        <a:rPr lang="en-US" altLang="ja-JP" sz="1000" u="none" strike="noStrike">
                          <a:effectLst/>
                          <a:latin typeface="Meiryo UI" panose="020B0604030504040204" pitchFamily="50" charset="-128"/>
                          <a:ea typeface="Meiryo UI" panose="020B0604030504040204" pitchFamily="50" charset="-128"/>
                        </a:rPr>
                        <a:t>8</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en-US" altLang="ja-JP" sz="1000" u="none" strike="noStrike">
                          <a:effectLst/>
                          <a:latin typeface="Meiryo UI" panose="020B0604030504040204" pitchFamily="50" charset="-128"/>
                          <a:ea typeface="Meiryo UI" panose="020B0604030504040204" pitchFamily="50" charset="-128"/>
                        </a:rPr>
                        <a:t>11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en-US" altLang="ja-JP" sz="1000" u="none" strike="noStrike" dirty="0">
                          <a:effectLst/>
                          <a:latin typeface="Meiryo UI" panose="020B0604030504040204" pitchFamily="50" charset="-128"/>
                          <a:ea typeface="Meiryo UI" panose="020B0604030504040204" pitchFamily="50" charset="-128"/>
                        </a:rPr>
                        <a:t>13</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extLst>
                  <a:ext uri="{0D108BD9-81ED-4DB2-BD59-A6C34878D82A}">
                    <a16:rowId xmlns:a16="http://schemas.microsoft.com/office/drawing/2014/main" val="2422565480"/>
                  </a:ext>
                </a:extLst>
              </a:tr>
              <a:tr h="417450">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２１</a:t>
                      </a:r>
                      <a:r>
                        <a:rPr lang="en-US" altLang="ja-JP" sz="1200" u="none" strike="noStrike" dirty="0">
                          <a:effectLst/>
                          <a:latin typeface="Meiryo UI" panose="020B0604030504040204" pitchFamily="50" charset="-128"/>
                          <a:ea typeface="Meiryo UI" panose="020B0604030504040204" pitchFamily="50" charset="-128"/>
                        </a:rPr>
                        <a:t>. </a:t>
                      </a:r>
                      <a:r>
                        <a:rPr lang="ja-JP" altLang="en-US" sz="1200" u="none" strike="noStrike" dirty="0">
                          <a:effectLst/>
                          <a:latin typeface="Meiryo UI" panose="020B0604030504040204" pitchFamily="50" charset="-128"/>
                          <a:ea typeface="Meiryo UI" panose="020B0604030504040204" pitchFamily="50" charset="-128"/>
                        </a:rPr>
                        <a:t>堺市</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solidFill>
                      <a:schemeClr val="tx2">
                        <a:lumMod val="20000"/>
                        <a:lumOff val="80000"/>
                      </a:schemeClr>
                    </a:solidFill>
                  </a:tcP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７、８、１０、９</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１、３、４、１１</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７、９、１２、１７、１３、１５</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extLst>
                  <a:ext uri="{0D108BD9-81ED-4DB2-BD59-A6C34878D82A}">
                    <a16:rowId xmlns:a16="http://schemas.microsoft.com/office/drawing/2014/main" val="531303108"/>
                  </a:ext>
                </a:extLst>
              </a:tr>
              <a:tr h="417450">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２２．真庭市</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solidFill>
                      <a:schemeClr val="tx2">
                        <a:lumMod val="20000"/>
                        <a:lumOff val="80000"/>
                      </a:schemeClr>
                    </a:solidFill>
                  </a:tcP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８、１１</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３、４</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６、７、１２、１５</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extLst>
                  <a:ext uri="{0D108BD9-81ED-4DB2-BD59-A6C34878D82A}">
                    <a16:rowId xmlns:a16="http://schemas.microsoft.com/office/drawing/2014/main" val="1564994791"/>
                  </a:ext>
                </a:extLst>
              </a:tr>
              <a:tr h="417450">
                <a:tc>
                  <a:txBody>
                    <a:bodyPr/>
                    <a:lstStyle/>
                    <a:p>
                      <a:pPr algn="l" fontAlgn="ctr"/>
                      <a:r>
                        <a:rPr lang="zh-TW" altLang="en-US" sz="1200" u="none" strike="noStrike" dirty="0">
                          <a:effectLst/>
                          <a:latin typeface="Meiryo UI" panose="020B0604030504040204" pitchFamily="50" charset="-128"/>
                          <a:ea typeface="Meiryo UI" panose="020B0604030504040204" pitchFamily="50" charset="-128"/>
                        </a:rPr>
                        <a:t>２３．岡山市</a:t>
                      </a:r>
                      <a:endParaRPr lang="zh-TW"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solidFill>
                      <a:schemeClr val="tx2">
                        <a:lumMod val="20000"/>
                        <a:lumOff val="80000"/>
                      </a:schemeClr>
                    </a:solidFill>
                  </a:tcP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８、３</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en-US" altLang="ja-JP" sz="1000" u="none" strike="noStrike">
                          <a:effectLst/>
                          <a:latin typeface="Meiryo UI" panose="020B0604030504040204" pitchFamily="50" charset="-128"/>
                          <a:ea typeface="Meiryo UI" panose="020B0604030504040204" pitchFamily="50" charset="-128"/>
                        </a:rPr>
                        <a:t>3</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８、１１、４、１７</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extLst>
                  <a:ext uri="{0D108BD9-81ED-4DB2-BD59-A6C34878D82A}">
                    <a16:rowId xmlns:a16="http://schemas.microsoft.com/office/drawing/2014/main" val="3374667614"/>
                  </a:ext>
                </a:extLst>
              </a:tr>
              <a:tr h="253427">
                <a:tc>
                  <a:txBody>
                    <a:bodyPr/>
                    <a:lstStyle/>
                    <a:p>
                      <a:pPr algn="l" fontAlgn="ctr"/>
                      <a:r>
                        <a:rPr lang="zh-TW" altLang="en-US" sz="1200" u="none" strike="noStrike">
                          <a:effectLst/>
                          <a:latin typeface="Meiryo UI" panose="020B0604030504040204" pitchFamily="50" charset="-128"/>
                          <a:ea typeface="Meiryo UI" panose="020B0604030504040204" pitchFamily="50" charset="-128"/>
                        </a:rPr>
                        <a:t>２４．広島県</a:t>
                      </a:r>
                      <a:endParaRPr lang="zh-TW" altLang="en-US" sz="1200" b="1"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solidFill>
                      <a:schemeClr val="tx2">
                        <a:lumMod val="20000"/>
                        <a:lumOff val="80000"/>
                      </a:schemeClr>
                    </a:solidFill>
                  </a:tcP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１６、９、１７</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４、１０、１７</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１２、８、１７</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extLst>
                  <a:ext uri="{0D108BD9-81ED-4DB2-BD59-A6C34878D82A}">
                    <a16:rowId xmlns:a16="http://schemas.microsoft.com/office/drawing/2014/main" val="976547666"/>
                  </a:ext>
                </a:extLst>
              </a:tr>
              <a:tr h="622480">
                <a:tc>
                  <a:txBody>
                    <a:bodyPr/>
                    <a:lstStyle/>
                    <a:p>
                      <a:pPr algn="l" fontAlgn="ctr"/>
                      <a:r>
                        <a:rPr lang="ja-JP" altLang="en-US" sz="1200" u="none" strike="noStrike">
                          <a:effectLst/>
                          <a:latin typeface="Meiryo UI" panose="020B0604030504040204" pitchFamily="50" charset="-128"/>
                          <a:ea typeface="Meiryo UI" panose="020B0604030504040204" pitchFamily="50" charset="-128"/>
                        </a:rPr>
                        <a:t>２５．宇部市</a:t>
                      </a:r>
                      <a:endParaRPr lang="ja-JP" altLang="en-US" sz="1200" b="1"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solidFill>
                      <a:schemeClr val="tx2">
                        <a:lumMod val="20000"/>
                        <a:lumOff val="80000"/>
                      </a:schemeClr>
                    </a:solidFill>
                  </a:tcP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８、９</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１、３、４、５、１０、１１</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６、７、９、１１、１２、１３、１４、１５</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extLst>
                  <a:ext uri="{0D108BD9-81ED-4DB2-BD59-A6C34878D82A}">
                    <a16:rowId xmlns:a16="http://schemas.microsoft.com/office/drawing/2014/main" val="3864198057"/>
                  </a:ext>
                </a:extLst>
              </a:tr>
              <a:tr h="417450">
                <a:tc>
                  <a:txBody>
                    <a:bodyPr/>
                    <a:lstStyle/>
                    <a:p>
                      <a:pPr algn="l" fontAlgn="ctr"/>
                      <a:r>
                        <a:rPr lang="zh-TW" altLang="en-US" sz="1200" u="none" strike="noStrike" dirty="0">
                          <a:effectLst/>
                          <a:latin typeface="Meiryo UI" panose="020B0604030504040204" pitchFamily="50" charset="-128"/>
                          <a:ea typeface="Meiryo UI" panose="020B0604030504040204" pitchFamily="50" charset="-128"/>
                        </a:rPr>
                        <a:t>２６．上勝町</a:t>
                      </a:r>
                      <a:endParaRPr lang="zh-TW"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solidFill>
                      <a:schemeClr val="tx2">
                        <a:lumMod val="20000"/>
                        <a:lumOff val="80000"/>
                      </a:schemeClr>
                    </a:solidFill>
                  </a:tcP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２、１５</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３、１５、８、４、１１</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９、１２、１３、１７</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extLst>
                  <a:ext uri="{0D108BD9-81ED-4DB2-BD59-A6C34878D82A}">
                    <a16:rowId xmlns:a16="http://schemas.microsoft.com/office/drawing/2014/main" val="2080903000"/>
                  </a:ext>
                </a:extLst>
              </a:tr>
              <a:tr h="417450">
                <a:tc>
                  <a:txBody>
                    <a:bodyPr/>
                    <a:lstStyle/>
                    <a:p>
                      <a:pPr algn="l" fontAlgn="ctr"/>
                      <a:r>
                        <a:rPr lang="ja-JP" altLang="en-US" sz="1200" u="none" strike="noStrike">
                          <a:effectLst/>
                          <a:latin typeface="Meiryo UI" panose="020B0604030504040204" pitchFamily="50" charset="-128"/>
                          <a:ea typeface="Meiryo UI" panose="020B0604030504040204" pitchFamily="50" charset="-128"/>
                        </a:rPr>
                        <a:t>２７．北九州市</a:t>
                      </a:r>
                      <a:endParaRPr lang="ja-JP" altLang="en-US" sz="1200" b="1"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solidFill>
                      <a:schemeClr val="tx2">
                        <a:lumMod val="20000"/>
                        <a:lumOff val="80000"/>
                      </a:schemeClr>
                    </a:solidFill>
                  </a:tcP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８、９</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５、８</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７、１３、１１、１２、１７</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extLst>
                  <a:ext uri="{0D108BD9-81ED-4DB2-BD59-A6C34878D82A}">
                    <a16:rowId xmlns:a16="http://schemas.microsoft.com/office/drawing/2014/main" val="1073425309"/>
                  </a:ext>
                </a:extLst>
              </a:tr>
              <a:tr h="417450">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２８．壱岐市</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solidFill>
                      <a:schemeClr val="tx2">
                        <a:lumMod val="20000"/>
                        <a:lumOff val="80000"/>
                      </a:schemeClr>
                    </a:solidFill>
                  </a:tcP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８、９</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３、４、１１、１７</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７、１２、１３</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extLst>
                  <a:ext uri="{0D108BD9-81ED-4DB2-BD59-A6C34878D82A}">
                    <a16:rowId xmlns:a16="http://schemas.microsoft.com/office/drawing/2014/main" val="547641007"/>
                  </a:ext>
                </a:extLst>
              </a:tr>
              <a:tr h="417450">
                <a:tc>
                  <a:txBody>
                    <a:bodyPr/>
                    <a:lstStyle/>
                    <a:p>
                      <a:pPr algn="l" fontAlgn="ctr"/>
                      <a:r>
                        <a:rPr lang="zh-CN" altLang="en-US" sz="1200" u="none" strike="noStrike" dirty="0">
                          <a:effectLst/>
                          <a:latin typeface="Meiryo UI" panose="020B0604030504040204" pitchFamily="50" charset="-128"/>
                          <a:ea typeface="Meiryo UI" panose="020B0604030504040204" pitchFamily="50" charset="-128"/>
                        </a:rPr>
                        <a:t>２９．小国町</a:t>
                      </a:r>
                      <a:endParaRPr lang="zh-CN"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solidFill>
                      <a:schemeClr val="tx2">
                        <a:lumMod val="20000"/>
                        <a:lumOff val="80000"/>
                      </a:schemeClr>
                    </a:solidFill>
                  </a:tcP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８、９、１２</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a:effectLst/>
                          <a:latin typeface="Meiryo UI" panose="020B0604030504040204" pitchFamily="50" charset="-128"/>
                          <a:ea typeface="Meiryo UI" panose="020B0604030504040204" pitchFamily="50" charset="-128"/>
                        </a:rPr>
                        <a:t>４、１１、１２、１３、１７</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７、９、１５</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494" marR="5494" marT="5494" marB="0" anchor="ctr"/>
                </a:tc>
                <a:extLst>
                  <a:ext uri="{0D108BD9-81ED-4DB2-BD59-A6C34878D82A}">
                    <a16:rowId xmlns:a16="http://schemas.microsoft.com/office/drawing/2014/main" val="2009853822"/>
                  </a:ext>
                </a:extLst>
              </a:tr>
            </a:tbl>
          </a:graphicData>
        </a:graphic>
      </p:graphicFrame>
    </p:spTree>
    <p:extLst>
      <p:ext uri="{BB962C8B-B14F-4D97-AF65-F5344CB8AC3E}">
        <p14:creationId xmlns:p14="http://schemas.microsoft.com/office/powerpoint/2010/main" val="804516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６．大阪のランキング</a:t>
            </a:r>
            <a:endParaRPr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146838" y="643645"/>
            <a:ext cx="9558690" cy="2354491"/>
          </a:xfrm>
          <a:prstGeom prst="rect">
            <a:avLst/>
          </a:prstGeom>
          <a:noFill/>
        </p:spPr>
        <p:txBody>
          <a:bodyPr wrap="square" rtlCol="0">
            <a:spAutoFit/>
          </a:bodyPr>
          <a:lstStyle/>
          <a:p>
            <a:pPr>
              <a:spcAft>
                <a:spcPts val="600"/>
              </a:spcAf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◆コンデ</a:t>
            </a:r>
            <a:r>
              <a:rPr lang="ja-JP" altLang="en-US" dirty="0">
                <a:latin typeface="Meiryo UI" panose="020B0604030504040204" pitchFamily="50" charset="-128"/>
                <a:ea typeface="Meiryo UI" panose="020B0604030504040204" pitchFamily="50" charset="-128"/>
                <a:cs typeface="Meiryo UI" panose="020B0604030504040204" pitchFamily="50" charset="-128"/>
              </a:rPr>
              <a:t>・ナスト・トラベラー誌「最も魅力的な都市ランキング</a:t>
            </a:r>
            <a:r>
              <a:rPr lang="en-US" altLang="ja-JP" dirty="0">
                <a:latin typeface="Meiryo UI" panose="020B0604030504040204" pitchFamily="50" charset="-128"/>
                <a:ea typeface="Meiryo UI" panose="020B0604030504040204" pitchFamily="50" charset="-128"/>
                <a:cs typeface="Meiryo UI" panose="020B0604030504040204" pitchFamily="50" charset="-128"/>
              </a:rPr>
              <a:t>2018</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（火）に（米）コンデ・ナスト・トラベラー誌*による「最も魅力的な都市ランキング</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」が公表され、</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北米を除く世界の大都市部門において、大阪が１２位にランクイン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。本ランキング</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は、同誌が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1988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年から実施している読者投票によるもの。大阪のランクインは今回が初めて。ほか、日本の都市では、東京が１位、京都が２位にランクイン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42.9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万人の読者が投票。対象となる都市として定められた基準はなく読者が自由に好きな都市を投票・コメントできる。投票結果は、「大都市部門」「小都市部門」それぞれで上位</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位まで公表される。（大都市、小都市の定義は不明</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*）コンデ・ナスト・トラベラー誌は、平均世帯年収約１０万ドルの高所得者を中心とした読者を持つ米国大手旅行誌の一つ。高品質の旅行、ホテル、レストラン</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、買い物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などに関する最新情報を掲載し月間発行部数は約８０万部にのぼる。</a:t>
            </a:r>
          </a:p>
        </p:txBody>
      </p:sp>
      <p:sp>
        <p:nvSpPr>
          <p:cNvPr id="2" name="正方形/長方形 1"/>
          <p:cNvSpPr/>
          <p:nvPr/>
        </p:nvSpPr>
        <p:spPr>
          <a:xfrm>
            <a:off x="518936" y="3070281"/>
            <a:ext cx="8868128" cy="738664"/>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spcAft>
                <a:spcPts val="0"/>
              </a:spcAft>
            </a:pPr>
            <a:r>
              <a:rPr lang="ja-JP" altLang="ja-JP" sz="1400" b="1" kern="100" dirty="0">
                <a:latin typeface="Meiryo UI" panose="020B0604030504040204" pitchFamily="50" charset="-128"/>
                <a:ea typeface="Meiryo UI" panose="020B0604030504040204" pitchFamily="50" charset="-128"/>
                <a:cs typeface="Times New Roman" panose="02020603050405020304" pitchFamily="18" charset="0"/>
              </a:rPr>
              <a:t>【大阪の評価コメント</a:t>
            </a:r>
            <a:r>
              <a:rPr lang="ja-JP" altLang="ja-JP" sz="1400" b="1"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大阪は、たこ焼きやお好み焼きをはじめ、必ず食べるべき名物料理がある</a:t>
            </a:r>
            <a:r>
              <a:rPr lang="ja-JP" altLang="ja-JP" sz="1400" b="1" u="sng" kern="100" dirty="0">
                <a:latin typeface="Meiryo UI" panose="020B0604030504040204" pitchFamily="50" charset="-128"/>
                <a:ea typeface="Meiryo UI" panose="020B0604030504040204" pitchFamily="50" charset="-128"/>
                <a:cs typeface="Times New Roman" panose="02020603050405020304" pitchFamily="18" charset="0"/>
              </a:rPr>
              <a:t>美食都市</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のひとつ。」</a:t>
            </a:r>
          </a:p>
          <a:p>
            <a:pPr indent="139700" algn="just">
              <a:spcAft>
                <a:spcPts val="0"/>
              </a:spcAft>
            </a:pP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u="sng" kern="100" dirty="0">
                <a:latin typeface="Meiryo UI" panose="020B0604030504040204" pitchFamily="50" charset="-128"/>
                <a:ea typeface="Meiryo UI" panose="020B0604030504040204" pitchFamily="50" charset="-128"/>
                <a:cs typeface="Times New Roman" panose="02020603050405020304" pitchFamily="18" charset="0"/>
              </a:rPr>
              <a:t>プロ野球の盛り上がりや地元ファンの熱狂ぶり</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は、ヤンキース（ファン）に匹敵する。」</a:t>
            </a:r>
          </a:p>
          <a:p>
            <a:pPr indent="139700" algn="just">
              <a:spcAft>
                <a:spcPts val="600"/>
              </a:spcAft>
            </a:pP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u="sng" kern="100" dirty="0">
                <a:latin typeface="Meiryo UI" panose="020B0604030504040204" pitchFamily="50" charset="-128"/>
                <a:ea typeface="Meiryo UI" panose="020B0604030504040204" pitchFamily="50" charset="-128"/>
                <a:cs typeface="Times New Roman" panose="02020603050405020304" pitchFamily="18" charset="0"/>
              </a:rPr>
              <a:t>大阪城</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（８階にある天守閣展望台からの眺望）も見逃せない。」</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4" name="表 3"/>
          <p:cNvGraphicFramePr>
            <a:graphicFrameLocks noGrp="1"/>
          </p:cNvGraphicFramePr>
          <p:nvPr>
            <p:extLst>
              <p:ext uri="{D42A27DB-BD31-4B8C-83A1-F6EECF244321}">
                <p14:modId xmlns:p14="http://schemas.microsoft.com/office/powerpoint/2010/main" val="944004702"/>
              </p:ext>
            </p:extLst>
          </p:nvPr>
        </p:nvGraphicFramePr>
        <p:xfrm>
          <a:off x="1320800" y="4261178"/>
          <a:ext cx="7191375" cy="2407920"/>
        </p:xfrm>
        <a:graphic>
          <a:graphicData uri="http://schemas.openxmlformats.org/drawingml/2006/table">
            <a:tbl>
              <a:tblPr firstRow="1" firstCol="1" bandRow="1">
                <a:tableStyleId>{5C22544A-7EE6-4342-B048-85BDC9FD1C3A}</a:tableStyleId>
              </a:tblPr>
              <a:tblGrid>
                <a:gridCol w="754657">
                  <a:extLst>
                    <a:ext uri="{9D8B030D-6E8A-4147-A177-3AD203B41FA5}">
                      <a16:colId xmlns:a16="http://schemas.microsoft.com/office/drawing/2014/main" val="429068195"/>
                    </a:ext>
                  </a:extLst>
                </a:gridCol>
                <a:gridCol w="2830518">
                  <a:extLst>
                    <a:ext uri="{9D8B030D-6E8A-4147-A177-3AD203B41FA5}">
                      <a16:colId xmlns:a16="http://schemas.microsoft.com/office/drawing/2014/main" val="3098856041"/>
                    </a:ext>
                  </a:extLst>
                </a:gridCol>
                <a:gridCol w="754657">
                  <a:extLst>
                    <a:ext uri="{9D8B030D-6E8A-4147-A177-3AD203B41FA5}">
                      <a16:colId xmlns:a16="http://schemas.microsoft.com/office/drawing/2014/main" val="3733601722"/>
                    </a:ext>
                  </a:extLst>
                </a:gridCol>
                <a:gridCol w="2851543">
                  <a:extLst>
                    <a:ext uri="{9D8B030D-6E8A-4147-A177-3AD203B41FA5}">
                      <a16:colId xmlns:a16="http://schemas.microsoft.com/office/drawing/2014/main" val="2959888267"/>
                    </a:ext>
                  </a:extLst>
                </a:gridCol>
              </a:tblGrid>
              <a:tr h="169246">
                <a:tc gridSpan="4">
                  <a:txBody>
                    <a:bodyPr/>
                    <a:lstStyle/>
                    <a:p>
                      <a:pPr algn="l">
                        <a:lnSpc>
                          <a:spcPct val="100000"/>
                        </a:lnSpc>
                        <a:spcAft>
                          <a:spcPts val="0"/>
                        </a:spcAft>
                      </a:pPr>
                      <a:r>
                        <a:rPr lang="ja-JP" sz="1400" kern="100">
                          <a:effectLst/>
                          <a:latin typeface="Meiryo UI" panose="020B0604030504040204" pitchFamily="50" charset="-128"/>
                          <a:ea typeface="Meiryo UI" panose="020B0604030504040204" pitchFamily="50" charset="-128"/>
                        </a:rPr>
                        <a:t>大都市　部門</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40709919"/>
                  </a:ext>
                </a:extLst>
              </a:tr>
              <a:tr h="161993">
                <a:tc>
                  <a:txBody>
                    <a:bodyPr/>
                    <a:lstStyle/>
                    <a:p>
                      <a:pPr algn="ctr">
                        <a:lnSpc>
                          <a:spcPct val="100000"/>
                        </a:lnSpc>
                        <a:spcAft>
                          <a:spcPts val="0"/>
                        </a:spcAft>
                      </a:pPr>
                      <a:r>
                        <a:rPr lang="en-US" sz="1400" kern="100">
                          <a:effectLst/>
                          <a:latin typeface="Meiryo UI" panose="020B0604030504040204" pitchFamily="50" charset="-128"/>
                          <a:ea typeface="Meiryo UI" panose="020B0604030504040204" pitchFamily="50" charset="-128"/>
                        </a:rPr>
                        <a:t>1</a:t>
                      </a:r>
                      <a:r>
                        <a:rPr lang="ja-JP" sz="1400" kern="100">
                          <a:effectLst/>
                          <a:latin typeface="Meiryo UI" panose="020B0604030504040204" pitchFamily="50" charset="-128"/>
                          <a:ea typeface="Meiryo UI" panose="020B0604030504040204" pitchFamily="50" charset="-128"/>
                        </a:rPr>
                        <a:t>位</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tc>
                  <a:txBody>
                    <a:bodyPr/>
                    <a:lstStyle/>
                    <a:p>
                      <a:pPr algn="l">
                        <a:lnSpc>
                          <a:spcPct val="100000"/>
                        </a:lnSpc>
                        <a:spcAft>
                          <a:spcPts val="0"/>
                        </a:spcAft>
                      </a:pPr>
                      <a:r>
                        <a:rPr lang="ja-JP" sz="1400" kern="100">
                          <a:effectLst/>
                          <a:latin typeface="Meiryo UI" panose="020B0604030504040204" pitchFamily="50" charset="-128"/>
                          <a:ea typeface="Meiryo UI" panose="020B0604030504040204" pitchFamily="50" charset="-128"/>
                        </a:rPr>
                        <a:t>東京（日本）</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tc>
                  <a:txBody>
                    <a:bodyPr/>
                    <a:lstStyle/>
                    <a:p>
                      <a:pPr algn="ctr">
                        <a:lnSpc>
                          <a:spcPct val="100000"/>
                        </a:lnSpc>
                        <a:spcAft>
                          <a:spcPts val="0"/>
                        </a:spcAft>
                      </a:pPr>
                      <a:r>
                        <a:rPr lang="en-US" sz="1400" kern="100">
                          <a:effectLst/>
                          <a:latin typeface="Meiryo UI" panose="020B0604030504040204" pitchFamily="50" charset="-128"/>
                          <a:ea typeface="Meiryo UI" panose="020B0604030504040204" pitchFamily="50" charset="-128"/>
                        </a:rPr>
                        <a:t>11</a:t>
                      </a:r>
                      <a:r>
                        <a:rPr lang="ja-JP" sz="1400" kern="100">
                          <a:effectLst/>
                          <a:latin typeface="Meiryo UI" panose="020B0604030504040204" pitchFamily="50" charset="-128"/>
                          <a:ea typeface="Meiryo UI" panose="020B0604030504040204" pitchFamily="50" charset="-128"/>
                        </a:rPr>
                        <a:t>位</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tc>
                  <a:txBody>
                    <a:bodyPr/>
                    <a:lstStyle/>
                    <a:p>
                      <a:pPr algn="l">
                        <a:lnSpc>
                          <a:spcPct val="100000"/>
                        </a:lnSpc>
                        <a:spcAft>
                          <a:spcPts val="0"/>
                        </a:spcAft>
                      </a:pPr>
                      <a:r>
                        <a:rPr lang="ja-JP" sz="1400" kern="100">
                          <a:effectLst/>
                          <a:latin typeface="Meiryo UI" panose="020B0604030504040204" pitchFamily="50" charset="-128"/>
                          <a:ea typeface="Meiryo UI" panose="020B0604030504040204" pitchFamily="50" charset="-128"/>
                        </a:rPr>
                        <a:t>マドリード（スペイン）</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extLst>
                  <a:ext uri="{0D108BD9-81ED-4DB2-BD59-A6C34878D82A}">
                    <a16:rowId xmlns:a16="http://schemas.microsoft.com/office/drawing/2014/main" val="3816317379"/>
                  </a:ext>
                </a:extLst>
              </a:tr>
              <a:tr h="161993">
                <a:tc>
                  <a:txBody>
                    <a:bodyPr/>
                    <a:lstStyle/>
                    <a:p>
                      <a:pPr algn="ctr">
                        <a:lnSpc>
                          <a:spcPct val="100000"/>
                        </a:lnSpc>
                        <a:spcAft>
                          <a:spcPts val="0"/>
                        </a:spcAft>
                      </a:pPr>
                      <a:r>
                        <a:rPr lang="en-US" sz="1400" kern="100">
                          <a:effectLst/>
                          <a:latin typeface="Meiryo UI" panose="020B0604030504040204" pitchFamily="50" charset="-128"/>
                          <a:ea typeface="Meiryo UI" panose="020B0604030504040204" pitchFamily="50" charset="-128"/>
                        </a:rPr>
                        <a:t>2</a:t>
                      </a:r>
                      <a:r>
                        <a:rPr lang="ja-JP" sz="1400" kern="100">
                          <a:effectLst/>
                          <a:latin typeface="Meiryo UI" panose="020B0604030504040204" pitchFamily="50" charset="-128"/>
                          <a:ea typeface="Meiryo UI" panose="020B0604030504040204" pitchFamily="50" charset="-128"/>
                        </a:rPr>
                        <a:t>位</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tc>
                  <a:txBody>
                    <a:bodyPr/>
                    <a:lstStyle/>
                    <a:p>
                      <a:pPr algn="l">
                        <a:lnSpc>
                          <a:spcPct val="100000"/>
                        </a:lnSpc>
                        <a:spcAft>
                          <a:spcPts val="0"/>
                        </a:spcAft>
                      </a:pPr>
                      <a:r>
                        <a:rPr lang="ja-JP" sz="1400" kern="100">
                          <a:effectLst/>
                          <a:latin typeface="Meiryo UI" panose="020B0604030504040204" pitchFamily="50" charset="-128"/>
                          <a:ea typeface="Meiryo UI" panose="020B0604030504040204" pitchFamily="50" charset="-128"/>
                        </a:rPr>
                        <a:t>京都（日本）</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tc>
                  <a:txBody>
                    <a:bodyPr/>
                    <a:lstStyle/>
                    <a:p>
                      <a:pPr algn="ctr">
                        <a:lnSpc>
                          <a:spcPct val="100000"/>
                        </a:lnSpc>
                        <a:spcAft>
                          <a:spcPts val="0"/>
                        </a:spcAft>
                      </a:pPr>
                      <a:r>
                        <a:rPr lang="en-US" sz="1800" b="1" kern="100">
                          <a:effectLst/>
                          <a:latin typeface="Meiryo UI" panose="020B0604030504040204" pitchFamily="50" charset="-128"/>
                          <a:ea typeface="Meiryo UI" panose="020B0604030504040204" pitchFamily="50" charset="-128"/>
                        </a:rPr>
                        <a:t>12</a:t>
                      </a:r>
                      <a:r>
                        <a:rPr lang="ja-JP" sz="1800" b="1" kern="100">
                          <a:effectLst/>
                          <a:latin typeface="Meiryo UI" panose="020B0604030504040204" pitchFamily="50" charset="-128"/>
                          <a:ea typeface="Meiryo UI" panose="020B0604030504040204" pitchFamily="50" charset="-128"/>
                        </a:rPr>
                        <a:t>位</a:t>
                      </a:r>
                      <a:endParaRPr lang="ja-JP" sz="18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tc>
                  <a:txBody>
                    <a:bodyPr/>
                    <a:lstStyle/>
                    <a:p>
                      <a:pPr algn="l">
                        <a:lnSpc>
                          <a:spcPct val="100000"/>
                        </a:lnSpc>
                        <a:spcAft>
                          <a:spcPts val="0"/>
                        </a:spcAft>
                      </a:pPr>
                      <a:r>
                        <a:rPr lang="ja-JP" sz="1800" b="1" kern="100" dirty="0">
                          <a:effectLst/>
                          <a:latin typeface="Meiryo UI" panose="020B0604030504040204" pitchFamily="50" charset="-128"/>
                          <a:ea typeface="Meiryo UI" panose="020B0604030504040204" pitchFamily="50" charset="-128"/>
                        </a:rPr>
                        <a:t>大阪（日本）</a:t>
                      </a:r>
                      <a:endParaRPr lang="ja-JP" sz="18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extLst>
                  <a:ext uri="{0D108BD9-81ED-4DB2-BD59-A6C34878D82A}">
                    <a16:rowId xmlns:a16="http://schemas.microsoft.com/office/drawing/2014/main" val="87137966"/>
                  </a:ext>
                </a:extLst>
              </a:tr>
              <a:tr h="161993">
                <a:tc>
                  <a:txBody>
                    <a:bodyPr/>
                    <a:lstStyle/>
                    <a:p>
                      <a:pPr algn="ctr">
                        <a:lnSpc>
                          <a:spcPct val="100000"/>
                        </a:lnSpc>
                        <a:spcAft>
                          <a:spcPts val="0"/>
                        </a:spcAft>
                      </a:pPr>
                      <a:r>
                        <a:rPr lang="en-US" sz="1400" kern="100">
                          <a:effectLst/>
                          <a:latin typeface="Meiryo UI" panose="020B0604030504040204" pitchFamily="50" charset="-128"/>
                          <a:ea typeface="Meiryo UI" panose="020B0604030504040204" pitchFamily="50" charset="-128"/>
                        </a:rPr>
                        <a:t>3</a:t>
                      </a:r>
                      <a:r>
                        <a:rPr lang="ja-JP" sz="1400" kern="100">
                          <a:effectLst/>
                          <a:latin typeface="Meiryo UI" panose="020B0604030504040204" pitchFamily="50" charset="-128"/>
                          <a:ea typeface="Meiryo UI" panose="020B0604030504040204" pitchFamily="50" charset="-128"/>
                        </a:rPr>
                        <a:t>位</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tc>
                  <a:txBody>
                    <a:bodyPr/>
                    <a:lstStyle/>
                    <a:p>
                      <a:pPr algn="l">
                        <a:lnSpc>
                          <a:spcPct val="100000"/>
                        </a:lnSpc>
                        <a:spcAft>
                          <a:spcPts val="0"/>
                        </a:spcAft>
                      </a:pPr>
                      <a:r>
                        <a:rPr lang="ja-JP" sz="1400" kern="100">
                          <a:effectLst/>
                          <a:latin typeface="Meiryo UI" panose="020B0604030504040204" pitchFamily="50" charset="-128"/>
                          <a:ea typeface="Meiryo UI" panose="020B0604030504040204" pitchFamily="50" charset="-128"/>
                        </a:rPr>
                        <a:t>メルボルン（オーストリア）</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tc>
                  <a:txBody>
                    <a:bodyPr/>
                    <a:lstStyle/>
                    <a:p>
                      <a:pPr algn="ctr">
                        <a:lnSpc>
                          <a:spcPct val="100000"/>
                        </a:lnSpc>
                        <a:spcAft>
                          <a:spcPts val="0"/>
                        </a:spcAft>
                      </a:pPr>
                      <a:r>
                        <a:rPr lang="en-US" sz="1400" kern="100">
                          <a:effectLst/>
                          <a:latin typeface="Meiryo UI" panose="020B0604030504040204" pitchFamily="50" charset="-128"/>
                          <a:ea typeface="Meiryo UI" panose="020B0604030504040204" pitchFamily="50" charset="-128"/>
                        </a:rPr>
                        <a:t>13</a:t>
                      </a:r>
                      <a:r>
                        <a:rPr lang="ja-JP" sz="1400" kern="100">
                          <a:effectLst/>
                          <a:latin typeface="Meiryo UI" panose="020B0604030504040204" pitchFamily="50" charset="-128"/>
                          <a:ea typeface="Meiryo UI" panose="020B0604030504040204" pitchFamily="50" charset="-128"/>
                        </a:rPr>
                        <a:t>位</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tc>
                  <a:txBody>
                    <a:bodyPr/>
                    <a:lstStyle/>
                    <a:p>
                      <a:pPr algn="l">
                        <a:lnSpc>
                          <a:spcPct val="100000"/>
                        </a:lnSpc>
                        <a:spcAft>
                          <a:spcPts val="0"/>
                        </a:spcAft>
                      </a:pPr>
                      <a:r>
                        <a:rPr lang="ja-JP" sz="1400" kern="100">
                          <a:effectLst/>
                          <a:latin typeface="Meiryo UI" panose="020B0604030504040204" pitchFamily="50" charset="-128"/>
                          <a:ea typeface="Meiryo UI" panose="020B0604030504040204" pitchFamily="50" charset="-128"/>
                        </a:rPr>
                        <a:t>ロンドン（イギリス）</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extLst>
                  <a:ext uri="{0D108BD9-81ED-4DB2-BD59-A6C34878D82A}">
                    <a16:rowId xmlns:a16="http://schemas.microsoft.com/office/drawing/2014/main" val="292071651"/>
                  </a:ext>
                </a:extLst>
              </a:tr>
              <a:tr h="161993">
                <a:tc>
                  <a:txBody>
                    <a:bodyPr/>
                    <a:lstStyle/>
                    <a:p>
                      <a:pPr algn="ctr">
                        <a:lnSpc>
                          <a:spcPct val="100000"/>
                        </a:lnSpc>
                        <a:spcAft>
                          <a:spcPts val="0"/>
                        </a:spcAft>
                      </a:pPr>
                      <a:r>
                        <a:rPr lang="en-US" sz="1400" kern="100">
                          <a:effectLst/>
                          <a:latin typeface="Meiryo UI" panose="020B0604030504040204" pitchFamily="50" charset="-128"/>
                          <a:ea typeface="Meiryo UI" panose="020B0604030504040204" pitchFamily="50" charset="-128"/>
                        </a:rPr>
                        <a:t>4</a:t>
                      </a:r>
                      <a:r>
                        <a:rPr lang="ja-JP" sz="1400" kern="100">
                          <a:effectLst/>
                          <a:latin typeface="Meiryo UI" panose="020B0604030504040204" pitchFamily="50" charset="-128"/>
                          <a:ea typeface="Meiryo UI" panose="020B0604030504040204" pitchFamily="50" charset="-128"/>
                        </a:rPr>
                        <a:t>位</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tc>
                  <a:txBody>
                    <a:bodyPr/>
                    <a:lstStyle/>
                    <a:p>
                      <a:pPr algn="l">
                        <a:lnSpc>
                          <a:spcPct val="100000"/>
                        </a:lnSpc>
                        <a:spcAft>
                          <a:spcPts val="0"/>
                        </a:spcAft>
                      </a:pPr>
                      <a:r>
                        <a:rPr lang="ja-JP" sz="1400" kern="100">
                          <a:effectLst/>
                          <a:latin typeface="Meiryo UI" panose="020B0604030504040204" pitchFamily="50" charset="-128"/>
                          <a:ea typeface="Meiryo UI" panose="020B0604030504040204" pitchFamily="50" charset="-128"/>
                        </a:rPr>
                        <a:t>ウィーン（オーストリア）</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rPr>
                        <a:t>14</a:t>
                      </a:r>
                      <a:r>
                        <a:rPr lang="ja-JP" sz="1400" kern="100" dirty="0">
                          <a:effectLst/>
                          <a:latin typeface="Meiryo UI" panose="020B0604030504040204" pitchFamily="50" charset="-128"/>
                          <a:ea typeface="Meiryo UI" panose="020B0604030504040204" pitchFamily="50" charset="-128"/>
                        </a:rPr>
                        <a:t>位</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tc>
                  <a:txBody>
                    <a:bodyPr/>
                    <a:lstStyle/>
                    <a:p>
                      <a:pPr algn="l">
                        <a:lnSpc>
                          <a:spcPct val="100000"/>
                        </a:lnSpc>
                        <a:spcAft>
                          <a:spcPts val="0"/>
                        </a:spcAft>
                      </a:pPr>
                      <a:r>
                        <a:rPr lang="ja-JP" sz="1400" kern="100">
                          <a:effectLst/>
                          <a:latin typeface="Meiryo UI" panose="020B0604030504040204" pitchFamily="50" charset="-128"/>
                          <a:ea typeface="Meiryo UI" panose="020B0604030504040204" pitchFamily="50" charset="-128"/>
                        </a:rPr>
                        <a:t>ブダペスト（ハンガリー）</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extLst>
                  <a:ext uri="{0D108BD9-81ED-4DB2-BD59-A6C34878D82A}">
                    <a16:rowId xmlns:a16="http://schemas.microsoft.com/office/drawing/2014/main" val="3945224292"/>
                  </a:ext>
                </a:extLst>
              </a:tr>
              <a:tr h="161993">
                <a:tc>
                  <a:txBody>
                    <a:bodyPr/>
                    <a:lstStyle/>
                    <a:p>
                      <a:pPr algn="ctr">
                        <a:lnSpc>
                          <a:spcPct val="100000"/>
                        </a:lnSpc>
                        <a:spcAft>
                          <a:spcPts val="0"/>
                        </a:spcAft>
                      </a:pPr>
                      <a:r>
                        <a:rPr lang="en-US" sz="1400" kern="100">
                          <a:effectLst/>
                          <a:latin typeface="Meiryo UI" panose="020B0604030504040204" pitchFamily="50" charset="-128"/>
                          <a:ea typeface="Meiryo UI" panose="020B0604030504040204" pitchFamily="50" charset="-128"/>
                        </a:rPr>
                        <a:t>5</a:t>
                      </a:r>
                      <a:r>
                        <a:rPr lang="ja-JP" sz="1400" kern="100">
                          <a:effectLst/>
                          <a:latin typeface="Meiryo UI" panose="020B0604030504040204" pitchFamily="50" charset="-128"/>
                          <a:ea typeface="Meiryo UI" panose="020B0604030504040204" pitchFamily="50" charset="-128"/>
                        </a:rPr>
                        <a:t>位</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tc>
                  <a:txBody>
                    <a:bodyPr/>
                    <a:lstStyle/>
                    <a:p>
                      <a:pPr algn="l">
                        <a:lnSpc>
                          <a:spcPct val="100000"/>
                        </a:lnSpc>
                        <a:spcAft>
                          <a:spcPts val="0"/>
                        </a:spcAft>
                      </a:pPr>
                      <a:r>
                        <a:rPr lang="ja-JP" sz="1400" kern="100">
                          <a:effectLst/>
                          <a:latin typeface="Meiryo UI" panose="020B0604030504040204" pitchFamily="50" charset="-128"/>
                          <a:ea typeface="Meiryo UI" panose="020B0604030504040204" pitchFamily="50" charset="-128"/>
                        </a:rPr>
                        <a:t>ハンブルク（ドイツ）</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tc>
                  <a:txBody>
                    <a:bodyPr/>
                    <a:lstStyle/>
                    <a:p>
                      <a:pPr algn="ctr">
                        <a:lnSpc>
                          <a:spcPct val="100000"/>
                        </a:lnSpc>
                        <a:spcAft>
                          <a:spcPts val="0"/>
                        </a:spcAft>
                      </a:pPr>
                      <a:r>
                        <a:rPr lang="en-US" sz="1400" kern="100">
                          <a:effectLst/>
                          <a:latin typeface="Meiryo UI" panose="020B0604030504040204" pitchFamily="50" charset="-128"/>
                          <a:ea typeface="Meiryo UI" panose="020B0604030504040204" pitchFamily="50" charset="-128"/>
                        </a:rPr>
                        <a:t>15</a:t>
                      </a:r>
                      <a:r>
                        <a:rPr lang="ja-JP" sz="1400" kern="100">
                          <a:effectLst/>
                          <a:latin typeface="Meiryo UI" panose="020B0604030504040204" pitchFamily="50" charset="-128"/>
                          <a:ea typeface="Meiryo UI" panose="020B0604030504040204" pitchFamily="50" charset="-128"/>
                        </a:rPr>
                        <a:t>位</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tc>
                  <a:txBody>
                    <a:bodyPr/>
                    <a:lstStyle/>
                    <a:p>
                      <a:pPr algn="l">
                        <a:lnSpc>
                          <a:spcPct val="100000"/>
                        </a:lnSpc>
                        <a:spcAft>
                          <a:spcPts val="0"/>
                        </a:spcAft>
                      </a:pPr>
                      <a:r>
                        <a:rPr lang="ja-JP" sz="1400" kern="100">
                          <a:effectLst/>
                          <a:latin typeface="Meiryo UI" panose="020B0604030504040204" pitchFamily="50" charset="-128"/>
                          <a:ea typeface="Meiryo UI" panose="020B0604030504040204" pitchFamily="50" charset="-128"/>
                        </a:rPr>
                        <a:t>アムステルダム（オランダ）</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extLst>
                  <a:ext uri="{0D108BD9-81ED-4DB2-BD59-A6C34878D82A}">
                    <a16:rowId xmlns:a16="http://schemas.microsoft.com/office/drawing/2014/main" val="307409389"/>
                  </a:ext>
                </a:extLst>
              </a:tr>
              <a:tr h="161993">
                <a:tc>
                  <a:txBody>
                    <a:bodyPr/>
                    <a:lstStyle/>
                    <a:p>
                      <a:pPr algn="ctr">
                        <a:lnSpc>
                          <a:spcPct val="100000"/>
                        </a:lnSpc>
                        <a:spcAft>
                          <a:spcPts val="0"/>
                        </a:spcAft>
                      </a:pPr>
                      <a:r>
                        <a:rPr lang="en-US" sz="1400" kern="100">
                          <a:effectLst/>
                          <a:latin typeface="Meiryo UI" panose="020B0604030504040204" pitchFamily="50" charset="-128"/>
                          <a:ea typeface="Meiryo UI" panose="020B0604030504040204" pitchFamily="50" charset="-128"/>
                        </a:rPr>
                        <a:t>6</a:t>
                      </a:r>
                      <a:r>
                        <a:rPr lang="ja-JP" sz="1400" kern="100">
                          <a:effectLst/>
                          <a:latin typeface="Meiryo UI" panose="020B0604030504040204" pitchFamily="50" charset="-128"/>
                          <a:ea typeface="Meiryo UI" panose="020B0604030504040204" pitchFamily="50" charset="-128"/>
                        </a:rPr>
                        <a:t>位</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tc>
                  <a:txBody>
                    <a:bodyPr/>
                    <a:lstStyle/>
                    <a:p>
                      <a:pPr algn="l">
                        <a:lnSpc>
                          <a:spcPct val="100000"/>
                        </a:lnSpc>
                        <a:spcAft>
                          <a:spcPts val="0"/>
                        </a:spcAft>
                      </a:pPr>
                      <a:r>
                        <a:rPr lang="ja-JP" sz="1400" kern="100">
                          <a:effectLst/>
                          <a:latin typeface="Meiryo UI" panose="020B0604030504040204" pitchFamily="50" charset="-128"/>
                          <a:ea typeface="Meiryo UI" panose="020B0604030504040204" pitchFamily="50" charset="-128"/>
                        </a:rPr>
                        <a:t>シドニー（オーストラリア）</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tc>
                  <a:txBody>
                    <a:bodyPr/>
                    <a:lstStyle/>
                    <a:p>
                      <a:pPr algn="ctr">
                        <a:lnSpc>
                          <a:spcPct val="100000"/>
                        </a:lnSpc>
                        <a:spcAft>
                          <a:spcPts val="0"/>
                        </a:spcAft>
                      </a:pPr>
                      <a:r>
                        <a:rPr lang="en-US" sz="1400" kern="100">
                          <a:effectLst/>
                          <a:latin typeface="Meiryo UI" panose="020B0604030504040204" pitchFamily="50" charset="-128"/>
                          <a:ea typeface="Meiryo UI" panose="020B0604030504040204" pitchFamily="50" charset="-128"/>
                        </a:rPr>
                        <a:t>16</a:t>
                      </a:r>
                      <a:r>
                        <a:rPr lang="ja-JP" sz="1400" kern="100">
                          <a:effectLst/>
                          <a:latin typeface="Meiryo UI" panose="020B0604030504040204" pitchFamily="50" charset="-128"/>
                          <a:ea typeface="Meiryo UI" panose="020B0604030504040204" pitchFamily="50" charset="-128"/>
                        </a:rPr>
                        <a:t>位</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tc>
                  <a:txBody>
                    <a:bodyPr/>
                    <a:lstStyle/>
                    <a:p>
                      <a:pPr algn="l">
                        <a:lnSpc>
                          <a:spcPct val="100000"/>
                        </a:lnSpc>
                        <a:spcAft>
                          <a:spcPts val="0"/>
                        </a:spcAft>
                      </a:pPr>
                      <a:r>
                        <a:rPr lang="ja-JP" sz="1400" kern="100">
                          <a:effectLst/>
                          <a:latin typeface="Meiryo UI" panose="020B0604030504040204" pitchFamily="50" charset="-128"/>
                          <a:ea typeface="Meiryo UI" panose="020B0604030504040204" pitchFamily="50" charset="-128"/>
                        </a:rPr>
                        <a:t>ソウル（韓国）</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extLst>
                  <a:ext uri="{0D108BD9-81ED-4DB2-BD59-A6C34878D82A}">
                    <a16:rowId xmlns:a16="http://schemas.microsoft.com/office/drawing/2014/main" val="3092553810"/>
                  </a:ext>
                </a:extLst>
              </a:tr>
              <a:tr h="169246">
                <a:tc>
                  <a:txBody>
                    <a:bodyPr/>
                    <a:lstStyle/>
                    <a:p>
                      <a:pPr algn="ctr">
                        <a:lnSpc>
                          <a:spcPct val="100000"/>
                        </a:lnSpc>
                        <a:spcAft>
                          <a:spcPts val="0"/>
                        </a:spcAft>
                      </a:pPr>
                      <a:r>
                        <a:rPr lang="en-US" sz="1400" kern="100">
                          <a:effectLst/>
                          <a:latin typeface="Meiryo UI" panose="020B0604030504040204" pitchFamily="50" charset="-128"/>
                          <a:ea typeface="Meiryo UI" panose="020B0604030504040204" pitchFamily="50" charset="-128"/>
                        </a:rPr>
                        <a:t>7</a:t>
                      </a:r>
                      <a:r>
                        <a:rPr lang="ja-JP" sz="1400" kern="100">
                          <a:effectLst/>
                          <a:latin typeface="Meiryo UI" panose="020B0604030504040204" pitchFamily="50" charset="-128"/>
                          <a:ea typeface="Meiryo UI" panose="020B0604030504040204" pitchFamily="50" charset="-128"/>
                        </a:rPr>
                        <a:t>位</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tc>
                  <a:txBody>
                    <a:bodyPr/>
                    <a:lstStyle/>
                    <a:p>
                      <a:pPr algn="l">
                        <a:lnSpc>
                          <a:spcPct val="100000"/>
                        </a:lnSpc>
                        <a:spcAft>
                          <a:spcPts val="0"/>
                        </a:spcAft>
                      </a:pPr>
                      <a:r>
                        <a:rPr lang="ja-JP" sz="1400" kern="100">
                          <a:effectLst/>
                          <a:latin typeface="Meiryo UI" panose="020B0604030504040204" pitchFamily="50" charset="-128"/>
                          <a:ea typeface="Meiryo UI" panose="020B0604030504040204" pitchFamily="50" charset="-128"/>
                        </a:rPr>
                        <a:t>シンガポール（シンガポール）</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tc>
                  <a:txBody>
                    <a:bodyPr/>
                    <a:lstStyle/>
                    <a:p>
                      <a:pPr algn="ctr">
                        <a:lnSpc>
                          <a:spcPct val="100000"/>
                        </a:lnSpc>
                        <a:spcAft>
                          <a:spcPts val="0"/>
                        </a:spcAft>
                      </a:pPr>
                      <a:r>
                        <a:rPr lang="en-US" sz="1400" kern="100">
                          <a:effectLst/>
                          <a:latin typeface="Meiryo UI" panose="020B0604030504040204" pitchFamily="50" charset="-128"/>
                          <a:ea typeface="Meiryo UI" panose="020B0604030504040204" pitchFamily="50" charset="-128"/>
                        </a:rPr>
                        <a:t>17</a:t>
                      </a:r>
                      <a:r>
                        <a:rPr lang="ja-JP" sz="1400" kern="100">
                          <a:effectLst/>
                          <a:latin typeface="Meiryo UI" panose="020B0604030504040204" pitchFamily="50" charset="-128"/>
                          <a:ea typeface="Meiryo UI" panose="020B0604030504040204" pitchFamily="50" charset="-128"/>
                        </a:rPr>
                        <a:t>位</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tc>
                  <a:txBody>
                    <a:bodyPr/>
                    <a:lstStyle/>
                    <a:p>
                      <a:pPr algn="l">
                        <a:lnSpc>
                          <a:spcPct val="100000"/>
                        </a:lnSpc>
                        <a:spcAft>
                          <a:spcPts val="0"/>
                        </a:spcAft>
                      </a:pPr>
                      <a:r>
                        <a:rPr lang="ja-JP" sz="1400" kern="100">
                          <a:effectLst/>
                          <a:latin typeface="Meiryo UI" panose="020B0604030504040204" pitchFamily="50" charset="-128"/>
                          <a:ea typeface="Meiryo UI" panose="020B0604030504040204" pitchFamily="50" charset="-128"/>
                        </a:rPr>
                        <a:t>イスタンブール（トルコ）</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extLst>
                  <a:ext uri="{0D108BD9-81ED-4DB2-BD59-A6C34878D82A}">
                    <a16:rowId xmlns:a16="http://schemas.microsoft.com/office/drawing/2014/main" val="3161750713"/>
                  </a:ext>
                </a:extLst>
              </a:tr>
              <a:tr h="169246">
                <a:tc>
                  <a:txBody>
                    <a:bodyPr/>
                    <a:lstStyle/>
                    <a:p>
                      <a:pPr algn="ctr">
                        <a:lnSpc>
                          <a:spcPct val="100000"/>
                        </a:lnSpc>
                        <a:spcAft>
                          <a:spcPts val="0"/>
                        </a:spcAft>
                      </a:pPr>
                      <a:r>
                        <a:rPr lang="en-US" sz="1400" kern="100">
                          <a:effectLst/>
                          <a:latin typeface="Meiryo UI" panose="020B0604030504040204" pitchFamily="50" charset="-128"/>
                          <a:ea typeface="Meiryo UI" panose="020B0604030504040204" pitchFamily="50" charset="-128"/>
                        </a:rPr>
                        <a:t>8</a:t>
                      </a:r>
                      <a:r>
                        <a:rPr lang="ja-JP" sz="1400" kern="100">
                          <a:effectLst/>
                          <a:latin typeface="Meiryo UI" panose="020B0604030504040204" pitchFamily="50" charset="-128"/>
                          <a:ea typeface="Meiryo UI" panose="020B0604030504040204" pitchFamily="50" charset="-128"/>
                        </a:rPr>
                        <a:t>位</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tc>
                  <a:txBody>
                    <a:bodyPr/>
                    <a:lstStyle/>
                    <a:p>
                      <a:pPr algn="l">
                        <a:lnSpc>
                          <a:spcPct val="100000"/>
                        </a:lnSpc>
                        <a:spcAft>
                          <a:spcPts val="0"/>
                        </a:spcAft>
                      </a:pPr>
                      <a:r>
                        <a:rPr lang="ja-JP" sz="1400" kern="100">
                          <a:effectLst/>
                          <a:latin typeface="Meiryo UI" panose="020B0604030504040204" pitchFamily="50" charset="-128"/>
                          <a:ea typeface="Meiryo UI" panose="020B0604030504040204" pitchFamily="50" charset="-128"/>
                        </a:rPr>
                        <a:t>パリ（フランス）</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tc>
                  <a:txBody>
                    <a:bodyPr/>
                    <a:lstStyle/>
                    <a:p>
                      <a:pPr algn="ctr">
                        <a:lnSpc>
                          <a:spcPct val="100000"/>
                        </a:lnSpc>
                        <a:spcAft>
                          <a:spcPts val="0"/>
                        </a:spcAft>
                      </a:pPr>
                      <a:r>
                        <a:rPr lang="en-US" sz="1400" kern="100">
                          <a:effectLst/>
                          <a:latin typeface="Meiryo UI" panose="020B0604030504040204" pitchFamily="50" charset="-128"/>
                          <a:ea typeface="Meiryo UI" panose="020B0604030504040204" pitchFamily="50" charset="-128"/>
                        </a:rPr>
                        <a:t>18</a:t>
                      </a:r>
                      <a:r>
                        <a:rPr lang="ja-JP" sz="1400" kern="100">
                          <a:effectLst/>
                          <a:latin typeface="Meiryo UI" panose="020B0604030504040204" pitchFamily="50" charset="-128"/>
                          <a:ea typeface="Meiryo UI" panose="020B0604030504040204" pitchFamily="50" charset="-128"/>
                        </a:rPr>
                        <a:t>位</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tc>
                  <a:txBody>
                    <a:bodyPr/>
                    <a:lstStyle/>
                    <a:p>
                      <a:pPr algn="l">
                        <a:lnSpc>
                          <a:spcPct val="100000"/>
                        </a:lnSpc>
                        <a:spcAft>
                          <a:spcPts val="0"/>
                        </a:spcAft>
                      </a:pPr>
                      <a:r>
                        <a:rPr lang="ja-JP" sz="1400" kern="100">
                          <a:effectLst/>
                          <a:latin typeface="Meiryo UI" panose="020B0604030504040204" pitchFamily="50" charset="-128"/>
                          <a:ea typeface="Meiryo UI" panose="020B0604030504040204" pitchFamily="50" charset="-128"/>
                        </a:rPr>
                        <a:t>アテネ（ギリシャ）</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extLst>
                  <a:ext uri="{0D108BD9-81ED-4DB2-BD59-A6C34878D82A}">
                    <a16:rowId xmlns:a16="http://schemas.microsoft.com/office/drawing/2014/main" val="4117702837"/>
                  </a:ext>
                </a:extLst>
              </a:tr>
              <a:tr h="169246">
                <a:tc>
                  <a:txBody>
                    <a:bodyPr/>
                    <a:lstStyle/>
                    <a:p>
                      <a:pPr algn="ctr">
                        <a:lnSpc>
                          <a:spcPct val="100000"/>
                        </a:lnSpc>
                        <a:spcAft>
                          <a:spcPts val="0"/>
                        </a:spcAft>
                      </a:pPr>
                      <a:r>
                        <a:rPr lang="en-US" sz="1400" kern="100">
                          <a:effectLst/>
                          <a:latin typeface="Meiryo UI" panose="020B0604030504040204" pitchFamily="50" charset="-128"/>
                          <a:ea typeface="Meiryo UI" panose="020B0604030504040204" pitchFamily="50" charset="-128"/>
                        </a:rPr>
                        <a:t>9</a:t>
                      </a:r>
                      <a:r>
                        <a:rPr lang="ja-JP" sz="1400" kern="100">
                          <a:effectLst/>
                          <a:latin typeface="Meiryo UI" panose="020B0604030504040204" pitchFamily="50" charset="-128"/>
                          <a:ea typeface="Meiryo UI" panose="020B0604030504040204" pitchFamily="50" charset="-128"/>
                        </a:rPr>
                        <a:t>位</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tc>
                  <a:txBody>
                    <a:bodyPr/>
                    <a:lstStyle/>
                    <a:p>
                      <a:pPr algn="l">
                        <a:lnSpc>
                          <a:spcPct val="100000"/>
                        </a:lnSpc>
                        <a:spcAft>
                          <a:spcPts val="0"/>
                        </a:spcAft>
                      </a:pPr>
                      <a:r>
                        <a:rPr lang="ja-JP" sz="1400" kern="100">
                          <a:effectLst/>
                          <a:latin typeface="Meiryo UI" panose="020B0604030504040204" pitchFamily="50" charset="-128"/>
                          <a:ea typeface="Meiryo UI" panose="020B0604030504040204" pitchFamily="50" charset="-128"/>
                        </a:rPr>
                        <a:t>バルセロナ（スペイン）</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tc>
                  <a:txBody>
                    <a:bodyPr/>
                    <a:lstStyle/>
                    <a:p>
                      <a:pPr algn="ctr">
                        <a:lnSpc>
                          <a:spcPct val="100000"/>
                        </a:lnSpc>
                        <a:spcAft>
                          <a:spcPts val="0"/>
                        </a:spcAft>
                      </a:pPr>
                      <a:r>
                        <a:rPr lang="en-US" sz="1400" kern="100">
                          <a:effectLst/>
                          <a:latin typeface="Meiryo UI" panose="020B0604030504040204" pitchFamily="50" charset="-128"/>
                          <a:ea typeface="Meiryo UI" panose="020B0604030504040204" pitchFamily="50" charset="-128"/>
                        </a:rPr>
                        <a:t>19</a:t>
                      </a:r>
                      <a:r>
                        <a:rPr lang="ja-JP" sz="1400" kern="100">
                          <a:effectLst/>
                          <a:latin typeface="Meiryo UI" panose="020B0604030504040204" pitchFamily="50" charset="-128"/>
                          <a:ea typeface="Meiryo UI" panose="020B0604030504040204" pitchFamily="50" charset="-128"/>
                        </a:rPr>
                        <a:t>位</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tc>
                  <a:txBody>
                    <a:bodyPr/>
                    <a:lstStyle/>
                    <a:p>
                      <a:pPr algn="l">
                        <a:lnSpc>
                          <a:spcPct val="100000"/>
                        </a:lnSpc>
                        <a:spcAft>
                          <a:spcPts val="0"/>
                        </a:spcAft>
                      </a:pPr>
                      <a:r>
                        <a:rPr lang="ja-JP" sz="1400" kern="100" dirty="0">
                          <a:effectLst/>
                          <a:latin typeface="Meiryo UI" panose="020B0604030504040204" pitchFamily="50" charset="-128"/>
                          <a:ea typeface="Meiryo UI" panose="020B0604030504040204" pitchFamily="50" charset="-128"/>
                        </a:rPr>
                        <a:t>ローマ（イタリア）</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extLst>
                  <a:ext uri="{0D108BD9-81ED-4DB2-BD59-A6C34878D82A}">
                    <a16:rowId xmlns:a16="http://schemas.microsoft.com/office/drawing/2014/main" val="1743756423"/>
                  </a:ext>
                </a:extLst>
              </a:tr>
              <a:tr h="145068">
                <a:tc>
                  <a:txBody>
                    <a:bodyPr/>
                    <a:lstStyle/>
                    <a:p>
                      <a:pPr algn="ctr">
                        <a:lnSpc>
                          <a:spcPct val="100000"/>
                        </a:lnSpc>
                        <a:spcAft>
                          <a:spcPts val="0"/>
                        </a:spcAft>
                      </a:pPr>
                      <a:r>
                        <a:rPr lang="en-US" sz="1400" kern="100">
                          <a:effectLst/>
                          <a:latin typeface="Meiryo UI" panose="020B0604030504040204" pitchFamily="50" charset="-128"/>
                          <a:ea typeface="Meiryo UI" panose="020B0604030504040204" pitchFamily="50" charset="-128"/>
                        </a:rPr>
                        <a:t>10</a:t>
                      </a:r>
                      <a:r>
                        <a:rPr lang="ja-JP" sz="1400" kern="100">
                          <a:effectLst/>
                          <a:latin typeface="Meiryo UI" panose="020B0604030504040204" pitchFamily="50" charset="-128"/>
                          <a:ea typeface="Meiryo UI" panose="020B0604030504040204" pitchFamily="50" charset="-128"/>
                        </a:rPr>
                        <a:t>位</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tc>
                  <a:txBody>
                    <a:bodyPr/>
                    <a:lstStyle/>
                    <a:p>
                      <a:pPr algn="l">
                        <a:lnSpc>
                          <a:spcPct val="100000"/>
                        </a:lnSpc>
                        <a:spcAft>
                          <a:spcPts val="0"/>
                        </a:spcAft>
                      </a:pPr>
                      <a:r>
                        <a:rPr lang="ja-JP" sz="1400" kern="100">
                          <a:effectLst/>
                          <a:latin typeface="Meiryo UI" panose="020B0604030504040204" pitchFamily="50" charset="-128"/>
                          <a:ea typeface="Meiryo UI" panose="020B0604030504040204" pitchFamily="50" charset="-128"/>
                        </a:rPr>
                        <a:t>バンクーバー（カナダ）</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tc>
                  <a:txBody>
                    <a:bodyPr/>
                    <a:lstStyle/>
                    <a:p>
                      <a:pPr algn="ctr">
                        <a:lnSpc>
                          <a:spcPct val="100000"/>
                        </a:lnSpc>
                        <a:spcAft>
                          <a:spcPts val="0"/>
                        </a:spcAft>
                      </a:pPr>
                      <a:r>
                        <a:rPr lang="en-US" sz="1400" kern="100">
                          <a:effectLst/>
                          <a:latin typeface="Meiryo UI" panose="020B0604030504040204" pitchFamily="50" charset="-128"/>
                          <a:ea typeface="Meiryo UI" panose="020B0604030504040204" pitchFamily="50" charset="-128"/>
                        </a:rPr>
                        <a:t>20</a:t>
                      </a:r>
                      <a:r>
                        <a:rPr lang="ja-JP" sz="1400" kern="100">
                          <a:effectLst/>
                          <a:latin typeface="Meiryo UI" panose="020B0604030504040204" pitchFamily="50" charset="-128"/>
                          <a:ea typeface="Meiryo UI" panose="020B0604030504040204" pitchFamily="50" charset="-128"/>
                        </a:rPr>
                        <a:t>位</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tc>
                  <a:txBody>
                    <a:bodyPr/>
                    <a:lstStyle/>
                    <a:p>
                      <a:pPr algn="l">
                        <a:lnSpc>
                          <a:spcPct val="100000"/>
                        </a:lnSpc>
                        <a:spcAft>
                          <a:spcPts val="0"/>
                        </a:spcAft>
                      </a:pPr>
                      <a:r>
                        <a:rPr lang="ja-JP" sz="1400" kern="100" dirty="0">
                          <a:effectLst/>
                          <a:latin typeface="Meiryo UI" panose="020B0604030504040204" pitchFamily="50" charset="-128"/>
                          <a:ea typeface="Meiryo UI" panose="020B0604030504040204" pitchFamily="50" charset="-128"/>
                        </a:rPr>
                        <a:t>ダブリン（アイルランド）</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5281" marR="65281" marT="0" marB="0" anchor="ctr"/>
                </a:tc>
                <a:extLst>
                  <a:ext uri="{0D108BD9-81ED-4DB2-BD59-A6C34878D82A}">
                    <a16:rowId xmlns:a16="http://schemas.microsoft.com/office/drawing/2014/main" val="2276531090"/>
                  </a:ext>
                </a:extLst>
              </a:tr>
            </a:tbl>
          </a:graphicData>
        </a:graphic>
      </p:graphicFrame>
      <p:sp>
        <p:nvSpPr>
          <p:cNvPr id="6" name="スライド番号プレースホルダー 5"/>
          <p:cNvSpPr>
            <a:spLocks noGrp="1"/>
          </p:cNvSpPr>
          <p:nvPr>
            <p:ph type="sldNum" sz="quarter" idx="12"/>
          </p:nvPr>
        </p:nvSpPr>
        <p:spPr/>
        <p:txBody>
          <a:bodyPr/>
          <a:lstStyle/>
          <a:p>
            <a:fld id="{370982FC-8480-46E8-A234-72C222607BBB}" type="slidenum">
              <a:rPr lang="ja-JP" altLang="en-US" smtClean="0"/>
              <a:pPr/>
              <a:t>10</a:t>
            </a:fld>
            <a:endParaRPr lang="ja-JP" altLang="en-US"/>
          </a:p>
        </p:txBody>
      </p:sp>
    </p:spTree>
    <p:extLst>
      <p:ext uri="{BB962C8B-B14F-4D97-AF65-F5344CB8AC3E}">
        <p14:creationId xmlns:p14="http://schemas.microsoft.com/office/powerpoint/2010/main" val="3410675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６．大阪のランキング</a:t>
            </a:r>
            <a:endParaRPr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3" name="タイトル 1"/>
          <p:cNvSpPr txBox="1">
            <a:spLocks/>
          </p:cNvSpPr>
          <p:nvPr/>
        </p:nvSpPr>
        <p:spPr>
          <a:xfrm>
            <a:off x="332935" y="696820"/>
            <a:ext cx="9334105" cy="2032093"/>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◆世界</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で最も住みやすい都市</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ランキング</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英</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雑誌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「エコノミスト」の調査部門が平成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日に発表した</a:t>
            </a:r>
            <a:r>
              <a:rPr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年の「 世界で最も住みやすい都市ランキング 」で、大阪が３位にランクイン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。同ランキングは、世界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都市を対象に、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政治・社会的な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安定性や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健康</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医療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制度、文化・環境、教育、インフラなどの項目を</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点満点で採点し、順位付けするもの。大阪は、犯罪率の減少に加え、公共交通の質や利便性において評価が高まり、</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位から大きくランクアップ。</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l">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東京は、「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位」、「</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位」）</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882612105"/>
              </p:ext>
            </p:extLst>
          </p:nvPr>
        </p:nvGraphicFramePr>
        <p:xfrm>
          <a:off x="1567472" y="3023815"/>
          <a:ext cx="6219990" cy="3732902"/>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gridCol w="1715063">
                  <a:extLst>
                    <a:ext uri="{9D8B030D-6E8A-4147-A177-3AD203B41FA5}">
                      <a16:colId xmlns:a16="http://schemas.microsoft.com/office/drawing/2014/main" val="20001"/>
                    </a:ext>
                  </a:extLst>
                </a:gridCol>
                <a:gridCol w="676183">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732400">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gridCol w="576064">
                  <a:extLst>
                    <a:ext uri="{9D8B030D-6E8A-4147-A177-3AD203B41FA5}">
                      <a16:colId xmlns:a16="http://schemas.microsoft.com/office/drawing/2014/main" val="20006"/>
                    </a:ext>
                  </a:extLst>
                </a:gridCol>
                <a:gridCol w="648072">
                  <a:extLst>
                    <a:ext uri="{9D8B030D-6E8A-4147-A177-3AD203B41FA5}">
                      <a16:colId xmlns:a16="http://schemas.microsoft.com/office/drawing/2014/main" val="20007"/>
                    </a:ext>
                  </a:extLst>
                </a:gridCol>
              </a:tblGrid>
              <a:tr h="465912">
                <a:tc>
                  <a:txBody>
                    <a:bodyPr/>
                    <a:lstStyle/>
                    <a:p>
                      <a:pPr algn="ctr">
                        <a:lnSpc>
                          <a:spcPts val="1200"/>
                        </a:lnSpc>
                      </a:pPr>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0070C0"/>
                    </a:solidFill>
                  </a:tcPr>
                </a:tc>
                <a:tc>
                  <a:txBody>
                    <a:bodyPr/>
                    <a:lstStyle/>
                    <a:p>
                      <a:pPr algn="ctr">
                        <a:lnSpc>
                          <a:spcPts val="1200"/>
                        </a:lnSpc>
                      </a:pPr>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0070C0"/>
                    </a:solidFill>
                  </a:tcPr>
                </a:tc>
                <a:tc>
                  <a:txBody>
                    <a:bodyPr/>
                    <a:lstStyle/>
                    <a:p>
                      <a:pPr algn="ctr">
                        <a:lnSpc>
                          <a:spcPts val="1200"/>
                        </a:lnSpc>
                      </a:pPr>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平</a:t>
                      </a:r>
                      <a:r>
                        <a:rPr kumimoji="1" lang="ja-JP" altLang="en-US" sz="120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均</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0070C0"/>
                    </a:solidFill>
                  </a:tcPr>
                </a:tc>
                <a:tc>
                  <a:txBody>
                    <a:bodyPr/>
                    <a:lstStyle/>
                    <a:p>
                      <a:pPr algn="ctr">
                        <a:lnSpc>
                          <a:spcPts val="1200"/>
                        </a:lnSpc>
                      </a:pPr>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安定性</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solidFill>
                  </a:tcPr>
                </a:tc>
                <a:tc>
                  <a:txBody>
                    <a:bodyPr/>
                    <a:lstStyle/>
                    <a:p>
                      <a:pPr algn="ctr">
                        <a:lnSpc>
                          <a:spcPts val="1200"/>
                        </a:lnSpc>
                      </a:pPr>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健康医療</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solidFill>
                  </a:tcPr>
                </a:tc>
                <a:tc>
                  <a:txBody>
                    <a:bodyPr/>
                    <a:lstStyle/>
                    <a:p>
                      <a:pPr algn="ctr">
                        <a:lnSpc>
                          <a:spcPts val="1200"/>
                        </a:lnSpc>
                      </a:pPr>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文化・</a:t>
                      </a:r>
                      <a:endParaRPr kumimoji="1"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環境</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solidFill>
                  </a:tcPr>
                </a:tc>
                <a:tc>
                  <a:txBody>
                    <a:bodyPr/>
                    <a:lstStyle/>
                    <a:p>
                      <a:pPr algn="ctr">
                        <a:lnSpc>
                          <a:spcPts val="1200"/>
                        </a:lnSpc>
                      </a:pPr>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教育</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solidFill>
                  </a:tcPr>
                </a:tc>
                <a:tc>
                  <a:txBody>
                    <a:bodyPr/>
                    <a:lstStyle/>
                    <a:p>
                      <a:pPr algn="ctr">
                        <a:lnSpc>
                          <a:spcPts val="1200"/>
                        </a:lnSpc>
                      </a:pPr>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ｲﾝﾌﾗ</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26699">
                <a:tc>
                  <a:txBody>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１位</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ウィーン（ｵｰｽﾄﾘｱ）</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99.1</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96.3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6699">
                <a:tc>
                  <a:txBody>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２位</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メルボルン（ｵｰｽﾄﾗﾘｱ）</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98.4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95.0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98.6</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smtClean="0">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6699">
                <a:tc>
                  <a:txBody>
                    <a:bodyPr/>
                    <a:lstStyle/>
                    <a:p>
                      <a:pPr algn="ctr">
                        <a:lnSpc>
                          <a:spcPts val="1400"/>
                        </a:lnSpc>
                      </a:pPr>
                      <a:r>
                        <a:rPr kumimoji="1"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３位</a:t>
                      </a:r>
                      <a:endParaRPr kumimoji="1" lang="ja-JP" altLang="en-US" sz="1600" b="1" u="sng"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1400"/>
                        </a:lnSpc>
                      </a:pPr>
                      <a:r>
                        <a:rPr kumimoji="1"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大阪（日本）</a:t>
                      </a:r>
                      <a:endParaRPr kumimoji="1" lang="ja-JP" altLang="en-US" sz="1600" b="1" u="sng"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1400"/>
                        </a:lnSpc>
                      </a:pPr>
                      <a:r>
                        <a:rPr kumimoji="1"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rPr>
                        <a:t>97.7</a:t>
                      </a:r>
                      <a:endParaRPr kumimoji="1" lang="ja-JP" altLang="en-US" sz="1600" b="1" u="sng"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1400"/>
                        </a:lnSpc>
                      </a:pPr>
                      <a:r>
                        <a:rPr kumimoji="1"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1600" b="1" u="sng"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1400"/>
                        </a:lnSpc>
                      </a:pPr>
                      <a:r>
                        <a:rPr kumimoji="1"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1600" b="1" u="sng"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1400"/>
                        </a:lnSpc>
                      </a:pPr>
                      <a:r>
                        <a:rPr kumimoji="1"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rPr>
                        <a:t>93.5</a:t>
                      </a:r>
                      <a:endParaRPr kumimoji="1" lang="ja-JP" altLang="en-US" sz="1600" b="1" u="sng"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1400"/>
                        </a:lnSpc>
                      </a:pPr>
                      <a:r>
                        <a:rPr kumimoji="1"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1600" b="1" u="sng"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1400"/>
                        </a:lnSpc>
                      </a:pPr>
                      <a:r>
                        <a:rPr kumimoji="1"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rPr>
                        <a:t>96.4</a:t>
                      </a:r>
                      <a:endParaRPr kumimoji="1" lang="ja-JP" altLang="en-US" sz="1600" b="1" u="sng"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3"/>
                  </a:ext>
                </a:extLst>
              </a:tr>
              <a:tr h="326699">
                <a:tc>
                  <a:txBody>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４位</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カルガリー（ｶﾅﾀﾞ）</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97.5</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90.0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2669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５位</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シドニー（ｵｰｽﾄﾗﾘｱ）</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97.4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95.0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94.4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2669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６位</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バンクーバー（ｶﾅﾀﾞ）</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97.3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95.0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92.9</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2669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b="1" u="sng" dirty="0" smtClean="0">
                          <a:latin typeface="Meiryo UI" panose="020B0604030504040204" pitchFamily="50" charset="-128"/>
                          <a:ea typeface="Meiryo UI" panose="020B0604030504040204" pitchFamily="50" charset="-128"/>
                          <a:cs typeface="Meiryo UI" panose="020B0604030504040204" pitchFamily="50" charset="-128"/>
                        </a:rPr>
                        <a:t>７位</a:t>
                      </a:r>
                      <a:endParaRPr kumimoji="1" lang="ja-JP" altLang="en-US" sz="1200" b="1" u="sng"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1200" b="1" u="sng" dirty="0" smtClean="0">
                          <a:latin typeface="Meiryo UI" panose="020B0604030504040204" pitchFamily="50" charset="-128"/>
                          <a:ea typeface="Meiryo UI" panose="020B0604030504040204" pitchFamily="50" charset="-128"/>
                          <a:cs typeface="Meiryo UI" panose="020B0604030504040204" pitchFamily="50" charset="-128"/>
                        </a:rPr>
                        <a:t>東京（日本）</a:t>
                      </a:r>
                      <a:endParaRPr kumimoji="1" lang="ja-JP" altLang="en-US" sz="1200" b="1" u="sng"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b="1" u="sng" dirty="0" smtClean="0">
                          <a:latin typeface="Meiryo UI" panose="020B0604030504040204" pitchFamily="50" charset="-128"/>
                          <a:ea typeface="Meiryo UI" panose="020B0604030504040204" pitchFamily="50" charset="-128"/>
                          <a:cs typeface="Meiryo UI" panose="020B0604030504040204" pitchFamily="50" charset="-128"/>
                        </a:rPr>
                        <a:t>97.2</a:t>
                      </a:r>
                      <a:endParaRPr kumimoji="1" lang="ja-JP" altLang="en-US" sz="1200" b="1" u="sng"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b="1" u="sng" dirty="0" smtClean="0">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1200" b="1" u="sng"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b="1" u="sng" dirty="0" smtClean="0">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1200" b="1" u="sng"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b="1" u="sng" dirty="0" smtClean="0">
                          <a:latin typeface="Meiryo UI" panose="020B0604030504040204" pitchFamily="50" charset="-128"/>
                          <a:ea typeface="Meiryo UI" panose="020B0604030504040204" pitchFamily="50" charset="-128"/>
                          <a:cs typeface="Meiryo UI" panose="020B0604030504040204" pitchFamily="50" charset="-128"/>
                        </a:rPr>
                        <a:t>97.2</a:t>
                      </a:r>
                      <a:endParaRPr kumimoji="1" lang="ja-JP" altLang="en-US" sz="1200" b="1" u="sng"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b="1" u="sng" dirty="0" smtClean="0">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1200" b="1" u="sng"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b="1" u="sng" dirty="0" smtClean="0">
                          <a:latin typeface="Meiryo UI" panose="020B0604030504040204" pitchFamily="50" charset="-128"/>
                          <a:ea typeface="Meiryo UI" panose="020B0604030504040204" pitchFamily="50" charset="-128"/>
                          <a:cs typeface="Meiryo UI" panose="020B0604030504040204" pitchFamily="50" charset="-128"/>
                        </a:rPr>
                        <a:t>89.3</a:t>
                      </a:r>
                      <a:endParaRPr kumimoji="1" lang="ja-JP" altLang="en-US" sz="1200" b="1" u="sng"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2669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８位</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トロント（ｶﾅﾀﾞ）</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97.2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smtClean="0">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94.4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92.9</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2669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９位</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コペンハーゲン（ﾃﾞﾝﾏｰｸ）</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96.8</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95.0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95.8</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95.4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2669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アデレード（ｵｰｽﾄﾗﾘｱ）</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96.6</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95.0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94.2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96.4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
        <p:nvSpPr>
          <p:cNvPr id="6" name="タイトル 1"/>
          <p:cNvSpPr txBox="1">
            <a:spLocks/>
          </p:cNvSpPr>
          <p:nvPr/>
        </p:nvSpPr>
        <p:spPr>
          <a:xfrm>
            <a:off x="586624" y="2728913"/>
            <a:ext cx="5814176" cy="36004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200" b="1" dirty="0">
                <a:latin typeface="+mj-ea"/>
                <a:cs typeface="Meiryo UI" panose="020B0604030504040204" pitchFamily="50" charset="-128"/>
              </a:rPr>
              <a:t>■</a:t>
            </a:r>
            <a:r>
              <a:rPr lang="ja-JP" altLang="en-US" sz="1400" b="1" dirty="0" smtClean="0">
                <a:latin typeface="+mj-ea"/>
                <a:cs typeface="Meiryo UI" panose="020B0604030504040204" pitchFamily="50" charset="-128"/>
              </a:rPr>
              <a:t>　世界で最も住みやすい都市ランキング　</a:t>
            </a:r>
            <a:r>
              <a:rPr lang="en-US" altLang="ja-JP" sz="1400" b="1" dirty="0" smtClean="0">
                <a:latin typeface="+mj-ea"/>
                <a:cs typeface="Meiryo UI" panose="020B0604030504040204" pitchFamily="50" charset="-128"/>
              </a:rPr>
              <a:t>2018</a:t>
            </a:r>
            <a:r>
              <a:rPr lang="ja-JP" altLang="en-US" sz="1400" b="1" dirty="0" smtClean="0">
                <a:latin typeface="+mj-ea"/>
                <a:cs typeface="Meiryo UI" panose="020B0604030504040204" pitchFamily="50" charset="-128"/>
              </a:rPr>
              <a:t>　（トップ</a:t>
            </a:r>
            <a:r>
              <a:rPr lang="en-US" altLang="ja-JP" sz="1400" b="1" dirty="0" smtClean="0">
                <a:latin typeface="+mj-ea"/>
                <a:cs typeface="Meiryo UI" panose="020B0604030504040204" pitchFamily="50" charset="-128"/>
              </a:rPr>
              <a:t>10</a:t>
            </a:r>
            <a:r>
              <a:rPr lang="ja-JP" altLang="en-US" sz="1400" b="1" dirty="0" smtClean="0">
                <a:latin typeface="+mj-ea"/>
                <a:cs typeface="Meiryo UI" panose="020B0604030504040204" pitchFamily="50" charset="-128"/>
              </a:rPr>
              <a:t>）</a:t>
            </a:r>
            <a:endParaRPr lang="en-US" altLang="ja-JP" sz="1400" b="1" dirty="0">
              <a:latin typeface="+mj-ea"/>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11</a:t>
            </a:fld>
            <a:endParaRPr lang="ja-JP" altLang="en-US"/>
          </a:p>
        </p:txBody>
      </p:sp>
    </p:spTree>
    <p:extLst>
      <p:ext uri="{BB962C8B-B14F-4D97-AF65-F5344CB8AC3E}">
        <p14:creationId xmlns:p14="http://schemas.microsoft.com/office/powerpoint/2010/main" val="2379204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６．大阪のランキング</a:t>
            </a:r>
            <a:endParaRPr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142875" y="729734"/>
            <a:ext cx="9586913" cy="1384995"/>
          </a:xfrm>
          <a:prstGeom prst="rect">
            <a:avLst/>
          </a:prstGeom>
        </p:spPr>
        <p:txBody>
          <a:bodyPr wrap="square">
            <a:spAutoFit/>
          </a:bodyPr>
          <a:lstStyle/>
          <a:p>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kern="100" dirty="0" smtClean="0">
                <a:latin typeface="Meiryo UI" panose="020B0604030504040204" pitchFamily="50" charset="-128"/>
                <a:ea typeface="Meiryo UI" panose="020B0604030504040204" pitchFamily="50" charset="-128"/>
                <a:cs typeface="Times New Roman" panose="02020603050405020304" pitchFamily="18" charset="0"/>
              </a:rPr>
              <a:t>世界</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の総合都市</a:t>
            </a:r>
            <a:r>
              <a:rPr lang="ja-JP" altLang="ja-JP" kern="100" dirty="0" smtClean="0">
                <a:latin typeface="Meiryo UI" panose="020B0604030504040204" pitchFamily="50" charset="-128"/>
                <a:ea typeface="Meiryo UI" panose="020B0604030504040204" pitchFamily="50" charset="-128"/>
                <a:cs typeface="Times New Roman" panose="02020603050405020304" pitchFamily="18" charset="0"/>
              </a:rPr>
              <a:t>ランキング</a:t>
            </a:r>
            <a:endParaRPr lang="en-US" altLang="ja-JP" kern="100" dirty="0" smtClean="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smtClean="0">
                <a:latin typeface="Meiryo UI" panose="020B0604030504040204" pitchFamily="50" charset="-128"/>
                <a:ea typeface="Meiryo UI" panose="020B0604030504040204" pitchFamily="50" charset="-128"/>
              </a:rPr>
              <a:t>　世界</a:t>
            </a:r>
            <a:r>
              <a:rPr lang="ja-JP" altLang="en-US" sz="1600" dirty="0">
                <a:latin typeface="Meiryo UI" panose="020B0604030504040204" pitchFamily="50" charset="-128"/>
                <a:ea typeface="Meiryo UI" panose="020B0604030504040204" pitchFamily="50" charset="-128"/>
              </a:rPr>
              <a:t>を代表する主要３５都市を選定し、都市の力を表す主要な６分野（経済、研究・開発、文化・交流、居住、環境、交通アクセス）と５つのアクター（経営者、研究者、アーティスト、観光客、生活者）の視点に基づき、合計６９の評価指標について複眼的に都市の総合力を</a:t>
            </a:r>
            <a:r>
              <a:rPr lang="ja-JP" altLang="en-US" sz="1600" dirty="0" smtClean="0">
                <a:latin typeface="Meiryo UI" panose="020B0604030504040204" pitchFamily="50" charset="-128"/>
                <a:ea typeface="Meiryo UI" panose="020B0604030504040204" pitchFamily="50" charset="-128"/>
              </a:rPr>
              <a:t>評価。</a:t>
            </a:r>
            <a:r>
              <a:rPr lang="en-US" altLang="ja-JP" sz="1600" b="1" u="sng" dirty="0" smtClean="0">
                <a:latin typeface="Meiryo UI" panose="020B0604030504040204" pitchFamily="50" charset="-128"/>
                <a:ea typeface="Meiryo UI" panose="020B0604030504040204" pitchFamily="50" charset="-128"/>
              </a:rPr>
              <a:t>2018</a:t>
            </a:r>
            <a:r>
              <a:rPr lang="ja-JP" altLang="en-US" sz="1600" b="1" u="sng" dirty="0" smtClean="0">
                <a:latin typeface="Meiryo UI" panose="020B0604030504040204" pitchFamily="50" charset="-128"/>
                <a:ea typeface="Meiryo UI" panose="020B0604030504040204" pitchFamily="50" charset="-128"/>
              </a:rPr>
              <a:t>年の総合ランキングで大阪は</a:t>
            </a:r>
            <a:r>
              <a:rPr lang="en-US" altLang="ja-JP" sz="1600" b="1" u="sng" dirty="0" smtClean="0">
                <a:latin typeface="Meiryo UI" panose="020B0604030504040204" pitchFamily="50" charset="-128"/>
                <a:ea typeface="Meiryo UI" panose="020B0604030504040204" pitchFamily="50" charset="-128"/>
              </a:rPr>
              <a:t>28</a:t>
            </a:r>
            <a:r>
              <a:rPr lang="ja-JP" altLang="en-US" sz="1600" b="1" u="sng" dirty="0" smtClean="0">
                <a:latin typeface="Meiryo UI" panose="020B0604030504040204" pitchFamily="50" charset="-128"/>
                <a:ea typeface="Meiryo UI" panose="020B0604030504040204" pitchFamily="50" charset="-128"/>
              </a:rPr>
              <a:t>位にランクイン</a:t>
            </a:r>
            <a:r>
              <a:rPr lang="ja-JP" altLang="en-US" sz="1600" dirty="0" smtClean="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487797580"/>
              </p:ext>
            </p:extLst>
          </p:nvPr>
        </p:nvGraphicFramePr>
        <p:xfrm>
          <a:off x="1256505" y="2451035"/>
          <a:ext cx="6873083" cy="2062791"/>
        </p:xfrm>
        <a:graphic>
          <a:graphicData uri="http://schemas.openxmlformats.org/drawingml/2006/table">
            <a:tbl>
              <a:tblPr firstRow="1" firstCol="1" lastRow="1" lastCol="1" bandRow="1" bandCol="1"/>
              <a:tblGrid>
                <a:gridCol w="2063015">
                  <a:extLst>
                    <a:ext uri="{9D8B030D-6E8A-4147-A177-3AD203B41FA5}">
                      <a16:colId xmlns:a16="http://schemas.microsoft.com/office/drawing/2014/main" val="2110268876"/>
                    </a:ext>
                  </a:extLst>
                </a:gridCol>
                <a:gridCol w="1852928">
                  <a:extLst>
                    <a:ext uri="{9D8B030D-6E8A-4147-A177-3AD203B41FA5}">
                      <a16:colId xmlns:a16="http://schemas.microsoft.com/office/drawing/2014/main" val="2787040948"/>
                    </a:ext>
                  </a:extLst>
                </a:gridCol>
                <a:gridCol w="2957140">
                  <a:extLst>
                    <a:ext uri="{9D8B030D-6E8A-4147-A177-3AD203B41FA5}">
                      <a16:colId xmlns:a16="http://schemas.microsoft.com/office/drawing/2014/main" val="2720820617"/>
                    </a:ext>
                  </a:extLst>
                </a:gridCol>
              </a:tblGrid>
              <a:tr h="416871">
                <a:tc gridSpan="2">
                  <a:txBody>
                    <a:bodyPr/>
                    <a:lstStyle/>
                    <a:p>
                      <a:pPr algn="ctr">
                        <a:lnSpc>
                          <a:spcPct val="100000"/>
                        </a:lnSpc>
                        <a:spcAft>
                          <a:spcPts val="0"/>
                        </a:spcAft>
                      </a:pPr>
                      <a:r>
                        <a:rPr lang="ja-JP" sz="18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総合ランキング</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4857" marR="54857" marT="0" marB="0" anchor="ctr">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indent="152400" algn="r">
                        <a:lnSpc>
                          <a:spcPct val="100000"/>
                        </a:lnSpc>
                        <a:spcAft>
                          <a:spcPts val="0"/>
                        </a:spcAft>
                      </a:pPr>
                      <a:r>
                        <a:rPr lang="ja-JP" dirty="0" smtClean="0">
                          <a:latin typeface="Meiryo UI" panose="020B0604030504040204" pitchFamily="50" charset="-128"/>
                          <a:ea typeface="Meiryo UI" panose="020B0604030504040204" pitchFamily="50" charset="-128"/>
                        </a:rPr>
                        <a:t>２８位</a:t>
                      </a:r>
                      <a:endParaRPr lang="ja-JP" dirty="0">
                        <a:latin typeface="Meiryo UI" panose="020B0604030504040204" pitchFamily="50" charset="-128"/>
                        <a:ea typeface="Meiryo UI" panose="020B0604030504040204" pitchFamily="50" charset="-128"/>
                      </a:endParaRPr>
                    </a:p>
                  </a:txBody>
                  <a:tcPr marL="54857" marR="5485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0997575"/>
                  </a:ext>
                </a:extLst>
              </a:tr>
              <a:tr h="208436">
                <a:tc rowSpan="6">
                  <a:txBody>
                    <a:bodyPr/>
                    <a:lstStyle/>
                    <a:p>
                      <a:pPr marR="71755" indent="76200" algn="ctr">
                        <a:lnSpc>
                          <a:spcPct val="100000"/>
                        </a:lnSpc>
                        <a:spcAft>
                          <a:spcPts val="0"/>
                        </a:spcAft>
                      </a:pPr>
                      <a:r>
                        <a:rPr lang="ja-JP" sz="18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分野別</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4857" marR="54857"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76200" algn="l">
                        <a:lnSpc>
                          <a:spcPct val="100000"/>
                        </a:lnSpc>
                        <a:spcAft>
                          <a:spcPts val="0"/>
                        </a:spcAft>
                      </a:pPr>
                      <a:r>
                        <a:rPr lang="ja-JP" sz="1800" b="1"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経済　　　</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4857" marR="54857"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26035" algn="r">
                        <a:lnSpc>
                          <a:spcPct val="100000"/>
                        </a:lnSpc>
                        <a:spcAft>
                          <a:spcPts val="0"/>
                        </a:spcAft>
                      </a:pPr>
                      <a:r>
                        <a:rPr lang="ja-JP" dirty="0" smtClean="0">
                          <a:latin typeface="Meiryo UI" panose="020B0604030504040204" pitchFamily="50" charset="-128"/>
                          <a:ea typeface="Meiryo UI" panose="020B0604030504040204" pitchFamily="50" charset="-128"/>
                        </a:rPr>
                        <a:t>２８位</a:t>
                      </a:r>
                      <a:endParaRPr lang="ja-JP" dirty="0">
                        <a:latin typeface="Meiryo UI" panose="020B0604030504040204" pitchFamily="50" charset="-128"/>
                        <a:ea typeface="Meiryo UI" panose="020B0604030504040204" pitchFamily="50" charset="-128"/>
                      </a:endParaRPr>
                    </a:p>
                  </a:txBody>
                  <a:tcPr marL="54857" marR="5485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9188285"/>
                  </a:ext>
                </a:extLst>
              </a:tr>
              <a:tr h="208436">
                <a:tc vMerge="1">
                  <a:txBody>
                    <a:bodyPr/>
                    <a:lstStyle/>
                    <a:p>
                      <a:endParaRPr kumimoji="1" lang="ja-JP" altLang="en-US"/>
                    </a:p>
                  </a:txBody>
                  <a:tcPr/>
                </a:tc>
                <a:tc>
                  <a:txBody>
                    <a:bodyPr/>
                    <a:lstStyle/>
                    <a:p>
                      <a:pPr indent="76200" algn="just">
                        <a:lnSpc>
                          <a:spcPct val="100000"/>
                        </a:lnSpc>
                        <a:spcAft>
                          <a:spcPts val="0"/>
                        </a:spcAft>
                      </a:pPr>
                      <a:r>
                        <a:rPr lang="ja-JP" sz="1800" b="1"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文化・交流</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4857" marR="54857"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26035" algn="r">
                        <a:lnSpc>
                          <a:spcPct val="100000"/>
                        </a:lnSpc>
                        <a:spcAft>
                          <a:spcPts val="0"/>
                        </a:spcAft>
                      </a:pPr>
                      <a:r>
                        <a:rPr lang="ja-JP" dirty="0" smtClean="0">
                          <a:latin typeface="Meiryo UI" panose="020B0604030504040204" pitchFamily="50" charset="-128"/>
                          <a:ea typeface="Meiryo UI" panose="020B0604030504040204" pitchFamily="50" charset="-128"/>
                        </a:rPr>
                        <a:t>２２位</a:t>
                      </a:r>
                      <a:endParaRPr lang="ja-JP" dirty="0">
                        <a:latin typeface="Meiryo UI" panose="020B0604030504040204" pitchFamily="50" charset="-128"/>
                        <a:ea typeface="Meiryo UI" panose="020B0604030504040204" pitchFamily="50" charset="-128"/>
                      </a:endParaRPr>
                    </a:p>
                  </a:txBody>
                  <a:tcPr marL="54857" marR="5485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6230494"/>
                  </a:ext>
                </a:extLst>
              </a:tr>
              <a:tr h="208436">
                <a:tc vMerge="1">
                  <a:txBody>
                    <a:bodyPr/>
                    <a:lstStyle/>
                    <a:p>
                      <a:endParaRPr kumimoji="1" lang="ja-JP" altLang="en-US"/>
                    </a:p>
                  </a:txBody>
                  <a:tcPr/>
                </a:tc>
                <a:tc>
                  <a:txBody>
                    <a:bodyPr/>
                    <a:lstStyle/>
                    <a:p>
                      <a:pPr indent="76200" algn="just">
                        <a:lnSpc>
                          <a:spcPct val="100000"/>
                        </a:lnSpc>
                        <a:spcAft>
                          <a:spcPts val="0"/>
                        </a:spcAft>
                      </a:pPr>
                      <a:r>
                        <a:rPr lang="ja-JP" sz="18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居住</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4857" marR="54857"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0000"/>
                        </a:lnSpc>
                        <a:spcAft>
                          <a:spcPts val="0"/>
                        </a:spcAft>
                      </a:pPr>
                      <a:r>
                        <a:rPr lang="ja-JP" dirty="0" smtClean="0">
                          <a:latin typeface="Meiryo UI" panose="020B0604030504040204" pitchFamily="50" charset="-128"/>
                          <a:ea typeface="Meiryo UI" panose="020B0604030504040204" pitchFamily="50" charset="-128"/>
                        </a:rPr>
                        <a:t>１７位</a:t>
                      </a:r>
                      <a:endParaRPr lang="ja-JP" dirty="0">
                        <a:latin typeface="Meiryo UI" panose="020B0604030504040204" pitchFamily="50" charset="-128"/>
                        <a:ea typeface="Meiryo UI" panose="020B0604030504040204" pitchFamily="50" charset="-128"/>
                      </a:endParaRPr>
                    </a:p>
                  </a:txBody>
                  <a:tcPr marL="54857" marR="5485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8831873"/>
                  </a:ext>
                </a:extLst>
              </a:tr>
              <a:tr h="208436">
                <a:tc vMerge="1">
                  <a:txBody>
                    <a:bodyPr/>
                    <a:lstStyle/>
                    <a:p>
                      <a:endParaRPr kumimoji="1" lang="ja-JP" altLang="en-US"/>
                    </a:p>
                  </a:txBody>
                  <a:tcPr/>
                </a:tc>
                <a:tc>
                  <a:txBody>
                    <a:bodyPr/>
                    <a:lstStyle/>
                    <a:p>
                      <a:pPr indent="76200" algn="just">
                        <a:lnSpc>
                          <a:spcPct val="100000"/>
                        </a:lnSpc>
                        <a:spcAft>
                          <a:spcPts val="0"/>
                        </a:spcAft>
                      </a:pPr>
                      <a:r>
                        <a:rPr lang="ja-JP" sz="1800" b="1" kern="1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交通・アクセス</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4857" marR="54857"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26035" algn="r">
                        <a:lnSpc>
                          <a:spcPct val="100000"/>
                        </a:lnSpc>
                        <a:spcAft>
                          <a:spcPts val="0"/>
                        </a:spcAft>
                      </a:pPr>
                      <a:r>
                        <a:rPr lang="ja-JP" dirty="0" smtClean="0">
                          <a:latin typeface="Meiryo UI" panose="020B0604030504040204" pitchFamily="50" charset="-128"/>
                          <a:ea typeface="Meiryo UI" panose="020B0604030504040204" pitchFamily="50" charset="-128"/>
                        </a:rPr>
                        <a:t>１８位</a:t>
                      </a:r>
                      <a:endParaRPr lang="ja-JP" dirty="0">
                        <a:latin typeface="Meiryo UI" panose="020B0604030504040204" pitchFamily="50" charset="-128"/>
                        <a:ea typeface="Meiryo UI" panose="020B0604030504040204" pitchFamily="50" charset="-128"/>
                      </a:endParaRPr>
                    </a:p>
                  </a:txBody>
                  <a:tcPr marL="54857" marR="5485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7102173"/>
                  </a:ext>
                </a:extLst>
              </a:tr>
              <a:tr h="208436">
                <a:tc vMerge="1">
                  <a:txBody>
                    <a:bodyPr/>
                    <a:lstStyle/>
                    <a:p>
                      <a:endParaRPr kumimoji="1" lang="ja-JP" altLang="en-US"/>
                    </a:p>
                  </a:txBody>
                  <a:tcPr/>
                </a:tc>
                <a:tc>
                  <a:txBody>
                    <a:bodyPr/>
                    <a:lstStyle/>
                    <a:p>
                      <a:pPr indent="76200" algn="just">
                        <a:lnSpc>
                          <a:spcPct val="100000"/>
                        </a:lnSpc>
                        <a:spcAft>
                          <a:spcPts val="0"/>
                        </a:spcAft>
                      </a:pPr>
                      <a:r>
                        <a:rPr lang="ja-JP" sz="18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研究・開発</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4857" marR="54857"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26035" algn="r">
                        <a:lnSpc>
                          <a:spcPct val="100000"/>
                        </a:lnSpc>
                        <a:spcAft>
                          <a:spcPts val="0"/>
                        </a:spcAft>
                      </a:pPr>
                      <a:r>
                        <a:rPr lang="ja-JP" dirty="0" smtClean="0">
                          <a:latin typeface="Meiryo UI" panose="020B0604030504040204" pitchFamily="50" charset="-128"/>
                          <a:ea typeface="Meiryo UI" panose="020B0604030504040204" pitchFamily="50" charset="-128"/>
                        </a:rPr>
                        <a:t>１５</a:t>
                      </a:r>
                      <a:r>
                        <a:rPr lang="ja-JP" altLang="en-US" dirty="0" smtClean="0">
                          <a:latin typeface="Meiryo UI" panose="020B0604030504040204" pitchFamily="50" charset="-128"/>
                          <a:ea typeface="Meiryo UI" panose="020B0604030504040204" pitchFamily="50" charset="-128"/>
                        </a:rPr>
                        <a:t>位</a:t>
                      </a:r>
                      <a:endParaRPr lang="ja-JP" dirty="0">
                        <a:latin typeface="Meiryo UI" panose="020B0604030504040204" pitchFamily="50" charset="-128"/>
                        <a:ea typeface="Meiryo UI" panose="020B0604030504040204" pitchFamily="50" charset="-128"/>
                      </a:endParaRPr>
                    </a:p>
                  </a:txBody>
                  <a:tcPr marL="54857" marR="5485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874380"/>
                  </a:ext>
                </a:extLst>
              </a:tr>
              <a:tr h="208436">
                <a:tc vMerge="1">
                  <a:txBody>
                    <a:bodyPr/>
                    <a:lstStyle/>
                    <a:p>
                      <a:endParaRPr kumimoji="1" lang="ja-JP" altLang="en-US"/>
                    </a:p>
                  </a:txBody>
                  <a:tcPr/>
                </a:tc>
                <a:tc>
                  <a:txBody>
                    <a:bodyPr/>
                    <a:lstStyle/>
                    <a:p>
                      <a:pPr indent="76200" algn="just">
                        <a:lnSpc>
                          <a:spcPct val="100000"/>
                        </a:lnSpc>
                        <a:spcAft>
                          <a:spcPts val="0"/>
                        </a:spcAft>
                      </a:pPr>
                      <a:r>
                        <a:rPr lang="ja-JP" sz="18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環境</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4857" marR="54857"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26035" algn="r">
                        <a:lnSpc>
                          <a:spcPct val="100000"/>
                        </a:lnSpc>
                        <a:spcAft>
                          <a:spcPts val="0"/>
                        </a:spcAft>
                      </a:pPr>
                      <a:r>
                        <a:rPr lang="ja-JP" dirty="0" smtClean="0">
                          <a:latin typeface="Meiryo UI" panose="020B0604030504040204" pitchFamily="50" charset="-128"/>
                          <a:ea typeface="Meiryo UI" panose="020B0604030504040204" pitchFamily="50" charset="-128"/>
                        </a:rPr>
                        <a:t>３５位 </a:t>
                      </a:r>
                      <a:endParaRPr lang="ja-JP" dirty="0">
                        <a:latin typeface="Meiryo UI" panose="020B0604030504040204" pitchFamily="50" charset="-128"/>
                        <a:ea typeface="Meiryo UI" panose="020B0604030504040204" pitchFamily="50" charset="-128"/>
                      </a:endParaRPr>
                    </a:p>
                  </a:txBody>
                  <a:tcPr marL="54857" marR="5485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2454588"/>
                  </a:ext>
                </a:extLst>
              </a:tr>
            </a:tbl>
          </a:graphicData>
        </a:graphic>
      </p:graphicFrame>
      <p:sp>
        <p:nvSpPr>
          <p:cNvPr id="12" name="正方形/長方形 11"/>
          <p:cNvSpPr/>
          <p:nvPr/>
        </p:nvSpPr>
        <p:spPr>
          <a:xfrm>
            <a:off x="189547" y="4850132"/>
            <a:ext cx="9729788" cy="759182"/>
          </a:xfrm>
          <a:prstGeom prst="rect">
            <a:avLst/>
          </a:prstGeom>
        </p:spPr>
        <p:txBody>
          <a:bodyPr wrap="square">
            <a:spAutoFit/>
          </a:bodyPr>
          <a:lstStyle/>
          <a:p>
            <a:pPr algn="just">
              <a:lnSpc>
                <a:spcPts val="1800"/>
              </a:lnSpc>
              <a:spcAft>
                <a:spcPts val="0"/>
              </a:spcAft>
            </a:pPr>
            <a:r>
              <a:rPr lang="ja-JP" altLang="ja-JP" sz="1400" b="1" kern="100" dirty="0">
                <a:latin typeface="Meiryo UI" panose="020B0604030504040204" pitchFamily="50" charset="-128"/>
                <a:ea typeface="Meiryo UI" panose="020B0604030504040204" pitchFamily="50" charset="-128"/>
                <a:cs typeface="Times New Roman" panose="02020603050405020304" pitchFamily="18" charset="0"/>
              </a:rPr>
              <a:t>【総合ランキングのトップ１０】　</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152400" algn="just">
              <a:lnSpc>
                <a:spcPts val="1500"/>
              </a:lnSpc>
              <a:spcBef>
                <a:spcPts val="240"/>
              </a:spcBef>
              <a:spcAft>
                <a:spcPts val="0"/>
              </a:spcAft>
            </a:pP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１　ロンドン　２　ニューヨーク　</a:t>
            </a:r>
            <a:r>
              <a:rPr lang="ja-JP" altLang="ja-JP" sz="1400" b="1" kern="100" dirty="0">
                <a:latin typeface="Meiryo UI" panose="020B0604030504040204" pitchFamily="50" charset="-128"/>
                <a:ea typeface="Meiryo UI" panose="020B0604030504040204" pitchFamily="50" charset="-128"/>
                <a:cs typeface="Times New Roman" panose="02020603050405020304" pitchFamily="18" charset="0"/>
              </a:rPr>
              <a:t>３　東京（→）</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　４　パリ　５　</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シンガポール</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６</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　アムステルダム　７　ソウル　</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285750" indent="-152400" algn="just">
              <a:lnSpc>
                <a:spcPts val="1500"/>
              </a:lnSpc>
              <a:spcBef>
                <a:spcPts val="240"/>
              </a:spcBef>
              <a:spcAft>
                <a:spcPts val="0"/>
              </a:spcAft>
            </a:pP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８</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ベルリン</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９</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　香港　　　</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10</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　シドニー　　　</a:t>
            </a:r>
            <a:r>
              <a:rPr lang="en-US" altLang="ja-JP" sz="1400" b="1" u="sng" kern="100" dirty="0" smtClean="0">
                <a:latin typeface="Meiryo UI" panose="020B0604030504040204" pitchFamily="50" charset="-128"/>
                <a:ea typeface="Meiryo UI" panose="020B0604030504040204" pitchFamily="50" charset="-128"/>
                <a:cs typeface="Times New Roman" panose="02020603050405020304" pitchFamily="18" charset="0"/>
              </a:rPr>
              <a:t>28</a:t>
            </a:r>
            <a:r>
              <a:rPr lang="ja-JP" altLang="ja-JP" sz="1400" b="1" u="sng" kern="100" dirty="0">
                <a:latin typeface="Meiryo UI" panose="020B0604030504040204" pitchFamily="50" charset="-128"/>
                <a:ea typeface="Meiryo UI" panose="020B0604030504040204" pitchFamily="50" charset="-128"/>
                <a:cs typeface="Times New Roman" panose="02020603050405020304" pitchFamily="18" charset="0"/>
              </a:rPr>
              <a:t>　大阪（</a:t>
            </a:r>
            <a:r>
              <a:rPr lang="en-US" altLang="ja-JP" sz="1400" b="1" u="sng"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u="sng"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b="1" kern="100" dirty="0">
                <a:latin typeface="Meiryo UI" panose="020B0604030504040204" pitchFamily="50" charset="-128"/>
                <a:ea typeface="Meiryo UI" panose="020B0604030504040204" pitchFamily="50" charset="-128"/>
                <a:cs typeface="Times New Roman" panose="02020603050405020304" pitchFamily="18" charset="0"/>
              </a:rPr>
              <a:t>37</a:t>
            </a:r>
            <a:r>
              <a:rPr lang="ja-JP" altLang="ja-JP" sz="1400" b="1" kern="100" dirty="0">
                <a:latin typeface="Meiryo UI" panose="020B0604030504040204" pitchFamily="50" charset="-128"/>
                <a:ea typeface="Meiryo UI" panose="020B0604030504040204" pitchFamily="50" charset="-128"/>
                <a:cs typeface="Times New Roman" panose="02020603050405020304" pitchFamily="18" charset="0"/>
              </a:rPr>
              <a:t>　福岡（→）</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14" name="表 13"/>
          <p:cNvGraphicFramePr>
            <a:graphicFrameLocks noGrp="1"/>
          </p:cNvGraphicFramePr>
          <p:nvPr>
            <p:extLst>
              <p:ext uri="{D42A27DB-BD31-4B8C-83A1-F6EECF244321}">
                <p14:modId xmlns:p14="http://schemas.microsoft.com/office/powerpoint/2010/main" val="2042827020"/>
              </p:ext>
            </p:extLst>
          </p:nvPr>
        </p:nvGraphicFramePr>
        <p:xfrm>
          <a:off x="646352" y="6166343"/>
          <a:ext cx="8816178" cy="487680"/>
        </p:xfrm>
        <a:graphic>
          <a:graphicData uri="http://schemas.openxmlformats.org/drawingml/2006/table">
            <a:tbl>
              <a:tblPr firstRow="1" firstCol="1" bandRow="1"/>
              <a:tblGrid>
                <a:gridCol w="870366">
                  <a:extLst>
                    <a:ext uri="{9D8B030D-6E8A-4147-A177-3AD203B41FA5}">
                      <a16:colId xmlns:a16="http://schemas.microsoft.com/office/drawing/2014/main" val="1940748987"/>
                    </a:ext>
                  </a:extLst>
                </a:gridCol>
                <a:gridCol w="870366">
                  <a:extLst>
                    <a:ext uri="{9D8B030D-6E8A-4147-A177-3AD203B41FA5}">
                      <a16:colId xmlns:a16="http://schemas.microsoft.com/office/drawing/2014/main" val="2045741423"/>
                    </a:ext>
                  </a:extLst>
                </a:gridCol>
                <a:gridCol w="872070">
                  <a:extLst>
                    <a:ext uri="{9D8B030D-6E8A-4147-A177-3AD203B41FA5}">
                      <a16:colId xmlns:a16="http://schemas.microsoft.com/office/drawing/2014/main" val="3462147966"/>
                    </a:ext>
                  </a:extLst>
                </a:gridCol>
                <a:gridCol w="872070">
                  <a:extLst>
                    <a:ext uri="{9D8B030D-6E8A-4147-A177-3AD203B41FA5}">
                      <a16:colId xmlns:a16="http://schemas.microsoft.com/office/drawing/2014/main" val="2512343486"/>
                    </a:ext>
                  </a:extLst>
                </a:gridCol>
                <a:gridCol w="872070">
                  <a:extLst>
                    <a:ext uri="{9D8B030D-6E8A-4147-A177-3AD203B41FA5}">
                      <a16:colId xmlns:a16="http://schemas.microsoft.com/office/drawing/2014/main" val="2757008367"/>
                    </a:ext>
                  </a:extLst>
                </a:gridCol>
                <a:gridCol w="872070">
                  <a:extLst>
                    <a:ext uri="{9D8B030D-6E8A-4147-A177-3AD203B41FA5}">
                      <a16:colId xmlns:a16="http://schemas.microsoft.com/office/drawing/2014/main" val="3246683149"/>
                    </a:ext>
                  </a:extLst>
                </a:gridCol>
                <a:gridCol w="872070">
                  <a:extLst>
                    <a:ext uri="{9D8B030D-6E8A-4147-A177-3AD203B41FA5}">
                      <a16:colId xmlns:a16="http://schemas.microsoft.com/office/drawing/2014/main" val="2516993504"/>
                    </a:ext>
                  </a:extLst>
                </a:gridCol>
                <a:gridCol w="872070">
                  <a:extLst>
                    <a:ext uri="{9D8B030D-6E8A-4147-A177-3AD203B41FA5}">
                      <a16:colId xmlns:a16="http://schemas.microsoft.com/office/drawing/2014/main" val="4116202723"/>
                    </a:ext>
                  </a:extLst>
                </a:gridCol>
                <a:gridCol w="872070">
                  <a:extLst>
                    <a:ext uri="{9D8B030D-6E8A-4147-A177-3AD203B41FA5}">
                      <a16:colId xmlns:a16="http://schemas.microsoft.com/office/drawing/2014/main" val="1460831374"/>
                    </a:ext>
                  </a:extLst>
                </a:gridCol>
                <a:gridCol w="970956">
                  <a:extLst>
                    <a:ext uri="{9D8B030D-6E8A-4147-A177-3AD203B41FA5}">
                      <a16:colId xmlns:a16="http://schemas.microsoft.com/office/drawing/2014/main" val="1709801316"/>
                    </a:ext>
                  </a:extLst>
                </a:gridCol>
              </a:tblGrid>
              <a:tr h="211455">
                <a:tc>
                  <a:txBody>
                    <a:bodyPr/>
                    <a:lstStyle/>
                    <a:p>
                      <a:pPr algn="ctr">
                        <a:lnSpc>
                          <a:spcPct val="100000"/>
                        </a:lnSpc>
                        <a:spcAft>
                          <a:spcPts val="0"/>
                        </a:spcAft>
                      </a:pPr>
                      <a:r>
                        <a:rPr lang="en-US" sz="1600" kern="100">
                          <a:effectLst/>
                          <a:latin typeface="Meiryo UI" panose="020B0604030504040204" pitchFamily="50" charset="-128"/>
                          <a:ea typeface="ＭＳ 明朝" panose="02020609040205080304" pitchFamily="17" charset="-128"/>
                          <a:cs typeface="Meiryo UI" panose="020B0604030504040204" pitchFamily="50" charset="-128"/>
                        </a:rPr>
                        <a:t>2009</a:t>
                      </a:r>
                      <a:r>
                        <a:rPr lang="ja-JP" sz="1600" kern="100">
                          <a:effectLst/>
                          <a:latin typeface="Century" panose="02040604050505020304" pitchFamily="18" charset="0"/>
                          <a:ea typeface="Meiryo UI" panose="020B0604030504040204" pitchFamily="50" charset="-128"/>
                          <a:cs typeface="Meiryo UI" panose="020B0604030504040204" pitchFamily="50" charset="-128"/>
                        </a:rPr>
                        <a:t>年</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kern="100">
                          <a:effectLst/>
                          <a:latin typeface="Meiryo UI" panose="020B0604030504040204" pitchFamily="50" charset="-128"/>
                          <a:ea typeface="ＭＳ 明朝" panose="02020609040205080304" pitchFamily="17" charset="-128"/>
                          <a:cs typeface="Meiryo UI" panose="020B0604030504040204" pitchFamily="50" charset="-128"/>
                        </a:rPr>
                        <a:t>2010</a:t>
                      </a:r>
                      <a:r>
                        <a:rPr lang="ja-JP" sz="1600" kern="100">
                          <a:effectLst/>
                          <a:latin typeface="Century" panose="02040604050505020304" pitchFamily="18" charset="0"/>
                          <a:ea typeface="Meiryo UI" panose="020B0604030504040204" pitchFamily="50" charset="-128"/>
                          <a:cs typeface="Meiryo UI" panose="020B0604030504040204" pitchFamily="50" charset="-128"/>
                        </a:rPr>
                        <a:t>年</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kern="100">
                          <a:effectLst/>
                          <a:latin typeface="Meiryo UI" panose="020B0604030504040204" pitchFamily="50" charset="-128"/>
                          <a:ea typeface="ＭＳ 明朝" panose="02020609040205080304" pitchFamily="17" charset="-128"/>
                          <a:cs typeface="Meiryo UI" panose="020B0604030504040204" pitchFamily="50" charset="-128"/>
                        </a:rPr>
                        <a:t>2011</a:t>
                      </a:r>
                      <a:r>
                        <a:rPr lang="ja-JP" sz="1600" kern="100">
                          <a:effectLst/>
                          <a:latin typeface="Century" panose="02040604050505020304" pitchFamily="18" charset="0"/>
                          <a:ea typeface="Meiryo UI" panose="020B0604030504040204" pitchFamily="50" charset="-128"/>
                          <a:cs typeface="Meiryo UI" panose="020B0604030504040204" pitchFamily="50" charset="-128"/>
                        </a:rPr>
                        <a:t>年</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kern="100">
                          <a:effectLst/>
                          <a:latin typeface="Meiryo UI" panose="020B0604030504040204" pitchFamily="50" charset="-128"/>
                          <a:ea typeface="ＭＳ 明朝" panose="02020609040205080304" pitchFamily="17" charset="-128"/>
                          <a:cs typeface="Meiryo UI" panose="020B0604030504040204" pitchFamily="50" charset="-128"/>
                        </a:rPr>
                        <a:t>2012</a:t>
                      </a:r>
                      <a:r>
                        <a:rPr lang="ja-JP" sz="1600" kern="100">
                          <a:effectLst/>
                          <a:latin typeface="Century" panose="02040604050505020304" pitchFamily="18" charset="0"/>
                          <a:ea typeface="Meiryo UI" panose="020B0604030504040204" pitchFamily="50" charset="-128"/>
                          <a:cs typeface="Meiryo UI" panose="020B0604030504040204" pitchFamily="50" charset="-128"/>
                        </a:rPr>
                        <a:t>年</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kern="100">
                          <a:effectLst/>
                          <a:latin typeface="Meiryo UI" panose="020B0604030504040204" pitchFamily="50" charset="-128"/>
                          <a:ea typeface="ＭＳ 明朝" panose="02020609040205080304" pitchFamily="17" charset="-128"/>
                          <a:cs typeface="Meiryo UI" panose="020B0604030504040204" pitchFamily="50" charset="-128"/>
                        </a:rPr>
                        <a:t>2013</a:t>
                      </a:r>
                      <a:r>
                        <a:rPr lang="ja-JP" sz="1600" kern="100">
                          <a:effectLst/>
                          <a:latin typeface="Century" panose="02040604050505020304" pitchFamily="18" charset="0"/>
                          <a:ea typeface="Meiryo UI" panose="020B0604030504040204" pitchFamily="50" charset="-128"/>
                          <a:cs typeface="Meiryo UI" panose="020B0604030504040204" pitchFamily="50" charset="-128"/>
                        </a:rPr>
                        <a:t>年</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kern="100">
                          <a:effectLst/>
                          <a:latin typeface="Meiryo UI" panose="020B0604030504040204" pitchFamily="50" charset="-128"/>
                          <a:ea typeface="ＭＳ 明朝" panose="02020609040205080304" pitchFamily="17" charset="-128"/>
                          <a:cs typeface="Meiryo UI" panose="020B0604030504040204" pitchFamily="50" charset="-128"/>
                        </a:rPr>
                        <a:t>2014</a:t>
                      </a:r>
                      <a:r>
                        <a:rPr lang="ja-JP" sz="1600" kern="100">
                          <a:effectLst/>
                          <a:latin typeface="Century" panose="02040604050505020304" pitchFamily="18" charset="0"/>
                          <a:ea typeface="Meiryo UI" panose="020B0604030504040204" pitchFamily="50" charset="-128"/>
                          <a:cs typeface="Meiryo UI" panose="020B0604030504040204" pitchFamily="50" charset="-128"/>
                        </a:rPr>
                        <a:t>年</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kern="100">
                          <a:effectLst/>
                          <a:latin typeface="Meiryo UI" panose="020B0604030504040204" pitchFamily="50" charset="-128"/>
                          <a:ea typeface="ＭＳ 明朝" panose="02020609040205080304" pitchFamily="17" charset="-128"/>
                          <a:cs typeface="Meiryo UI" panose="020B0604030504040204" pitchFamily="50" charset="-128"/>
                        </a:rPr>
                        <a:t>2015</a:t>
                      </a:r>
                      <a:r>
                        <a:rPr lang="ja-JP" sz="1600" kern="100">
                          <a:effectLst/>
                          <a:latin typeface="Century" panose="02040604050505020304" pitchFamily="18" charset="0"/>
                          <a:ea typeface="Meiryo UI" panose="020B0604030504040204" pitchFamily="50" charset="-128"/>
                          <a:cs typeface="Meiryo UI" panose="020B0604030504040204" pitchFamily="50" charset="-128"/>
                        </a:rPr>
                        <a:t>年</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kern="100">
                          <a:effectLst/>
                          <a:latin typeface="Meiryo UI" panose="020B0604030504040204" pitchFamily="50" charset="-128"/>
                          <a:ea typeface="ＭＳ 明朝" panose="02020609040205080304" pitchFamily="17" charset="-128"/>
                          <a:cs typeface="Meiryo UI" panose="020B0604030504040204" pitchFamily="50" charset="-128"/>
                        </a:rPr>
                        <a:t>2016</a:t>
                      </a:r>
                      <a:r>
                        <a:rPr lang="ja-JP" sz="1600" kern="100">
                          <a:effectLst/>
                          <a:latin typeface="Century" panose="02040604050505020304" pitchFamily="18" charset="0"/>
                          <a:ea typeface="Meiryo UI" panose="020B0604030504040204" pitchFamily="50" charset="-128"/>
                          <a:cs typeface="Meiryo UI" panose="020B0604030504040204" pitchFamily="50" charset="-128"/>
                        </a:rPr>
                        <a:t>年</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kern="100">
                          <a:effectLst/>
                          <a:latin typeface="Meiryo UI" panose="020B0604030504040204" pitchFamily="50" charset="-128"/>
                          <a:ea typeface="ＭＳ 明朝" panose="02020609040205080304" pitchFamily="17" charset="-128"/>
                          <a:cs typeface="Meiryo UI" panose="020B0604030504040204" pitchFamily="50" charset="-128"/>
                        </a:rPr>
                        <a:t>2017</a:t>
                      </a:r>
                      <a:r>
                        <a:rPr lang="ja-JP" sz="1600" kern="100">
                          <a:effectLst/>
                          <a:latin typeface="Century" panose="02040604050505020304" pitchFamily="18" charset="0"/>
                          <a:ea typeface="Meiryo UI" panose="020B0604030504040204" pitchFamily="50" charset="-128"/>
                          <a:cs typeface="Meiryo UI" panose="020B0604030504040204" pitchFamily="50" charset="-128"/>
                        </a:rPr>
                        <a:t>年</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kern="100" dirty="0">
                          <a:effectLst/>
                          <a:latin typeface="Meiryo UI" panose="020B0604030504040204" pitchFamily="50" charset="-128"/>
                          <a:ea typeface="ＭＳ 明朝" panose="02020609040205080304" pitchFamily="17" charset="-128"/>
                          <a:cs typeface="Meiryo UI" panose="020B0604030504040204" pitchFamily="50" charset="-128"/>
                        </a:rPr>
                        <a:t>2018</a:t>
                      </a:r>
                      <a:r>
                        <a:rPr lang="ja-JP" sz="1600" b="1" kern="100" dirty="0">
                          <a:effectLst/>
                          <a:latin typeface="Century" panose="02040604050505020304" pitchFamily="18" charset="0"/>
                          <a:ea typeface="Meiryo UI" panose="020B0604030504040204" pitchFamily="50" charset="-128"/>
                          <a:cs typeface="Meiryo UI" panose="020B0604030504040204" pitchFamily="50" charset="-128"/>
                        </a:rPr>
                        <a:t>年</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44806806"/>
                  </a:ext>
                </a:extLst>
              </a:tr>
              <a:tr h="217805">
                <a:tc>
                  <a:txBody>
                    <a:bodyPr/>
                    <a:lstStyle/>
                    <a:p>
                      <a:pPr algn="ctr">
                        <a:lnSpc>
                          <a:spcPct val="100000"/>
                        </a:lnSpc>
                        <a:spcAft>
                          <a:spcPts val="0"/>
                        </a:spcAft>
                      </a:pPr>
                      <a:r>
                        <a:rPr lang="ja-JP" sz="1600" kern="100">
                          <a:effectLst/>
                          <a:latin typeface="Century" panose="02040604050505020304" pitchFamily="18" charset="0"/>
                          <a:ea typeface="Meiryo UI" panose="020B0604030504040204" pitchFamily="50" charset="-128"/>
                          <a:cs typeface="Meiryo UI" panose="020B0604030504040204" pitchFamily="50" charset="-128"/>
                        </a:rPr>
                        <a:t>２５位</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600" kern="100">
                          <a:effectLst/>
                          <a:latin typeface="Century" panose="02040604050505020304" pitchFamily="18" charset="0"/>
                          <a:ea typeface="Meiryo UI" panose="020B0604030504040204" pitchFamily="50" charset="-128"/>
                          <a:cs typeface="Meiryo UI" panose="020B0604030504040204" pitchFamily="50" charset="-128"/>
                        </a:rPr>
                        <a:t>１８位</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600" kern="100">
                          <a:effectLst/>
                          <a:latin typeface="Century" panose="02040604050505020304" pitchFamily="18" charset="0"/>
                          <a:ea typeface="Meiryo UI" panose="020B0604030504040204" pitchFamily="50" charset="-128"/>
                          <a:cs typeface="Meiryo UI" panose="020B0604030504040204" pitchFamily="50" charset="-128"/>
                        </a:rPr>
                        <a:t>１５位</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600" kern="100">
                          <a:effectLst/>
                          <a:latin typeface="Century" panose="02040604050505020304" pitchFamily="18" charset="0"/>
                          <a:ea typeface="Meiryo UI" panose="020B0604030504040204" pitchFamily="50" charset="-128"/>
                          <a:cs typeface="Meiryo UI" panose="020B0604030504040204" pitchFamily="50" charset="-128"/>
                        </a:rPr>
                        <a:t>１７位</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600" kern="100">
                          <a:effectLst/>
                          <a:latin typeface="Century" panose="02040604050505020304" pitchFamily="18" charset="0"/>
                          <a:ea typeface="Meiryo UI" panose="020B0604030504040204" pitchFamily="50" charset="-128"/>
                          <a:cs typeface="Meiryo UI" panose="020B0604030504040204" pitchFamily="50" charset="-128"/>
                        </a:rPr>
                        <a:t>２３位</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600" kern="100">
                          <a:effectLst/>
                          <a:latin typeface="Century" panose="02040604050505020304" pitchFamily="18" charset="0"/>
                          <a:ea typeface="Meiryo UI" panose="020B0604030504040204" pitchFamily="50" charset="-128"/>
                          <a:cs typeface="Meiryo UI" panose="020B0604030504040204" pitchFamily="50" charset="-128"/>
                        </a:rPr>
                        <a:t>２６位</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600" kern="100">
                          <a:effectLst/>
                          <a:latin typeface="Century" panose="02040604050505020304" pitchFamily="18" charset="0"/>
                          <a:ea typeface="Meiryo UI" panose="020B0604030504040204" pitchFamily="50" charset="-128"/>
                          <a:cs typeface="Meiryo UI" panose="020B0604030504040204" pitchFamily="50" charset="-128"/>
                        </a:rPr>
                        <a:t>２４位</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600" kern="100">
                          <a:effectLst/>
                          <a:latin typeface="Century" panose="02040604050505020304" pitchFamily="18" charset="0"/>
                          <a:ea typeface="Meiryo UI" panose="020B0604030504040204" pitchFamily="50" charset="-128"/>
                          <a:cs typeface="Meiryo UI" panose="020B0604030504040204" pitchFamily="50" charset="-128"/>
                        </a:rPr>
                        <a:t>２２位</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Century" panose="02040604050505020304" pitchFamily="18" charset="0"/>
                          <a:ea typeface="Meiryo UI" panose="020B0604030504040204" pitchFamily="50" charset="-128"/>
                          <a:cs typeface="Meiryo UI" panose="020B0604030504040204" pitchFamily="50" charset="-128"/>
                        </a:rPr>
                        <a:t>２６位</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600" b="1" kern="100" dirty="0">
                          <a:effectLst/>
                          <a:latin typeface="Century" panose="02040604050505020304" pitchFamily="18" charset="0"/>
                          <a:ea typeface="Meiryo UI" panose="020B0604030504040204" pitchFamily="50" charset="-128"/>
                          <a:cs typeface="Meiryo UI" panose="020B0604030504040204" pitchFamily="50" charset="-128"/>
                        </a:rPr>
                        <a:t>２８位</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19916338"/>
                  </a:ext>
                </a:extLst>
              </a:tr>
            </a:tbl>
          </a:graphicData>
        </a:graphic>
      </p:graphicFrame>
      <p:sp>
        <p:nvSpPr>
          <p:cNvPr id="15" name="正方形/長方形 14"/>
          <p:cNvSpPr/>
          <p:nvPr/>
        </p:nvSpPr>
        <p:spPr>
          <a:xfrm>
            <a:off x="189547" y="5772994"/>
            <a:ext cx="3034805" cy="301108"/>
          </a:xfrm>
          <a:prstGeom prst="rect">
            <a:avLst/>
          </a:prstGeom>
        </p:spPr>
        <p:txBody>
          <a:bodyPr wrap="none">
            <a:spAutoFit/>
          </a:bodyPr>
          <a:lstStyle/>
          <a:p>
            <a:pPr algn="just">
              <a:lnSpc>
                <a:spcPts val="1800"/>
              </a:lnSpc>
              <a:spcAft>
                <a:spcPts val="0"/>
              </a:spcAft>
            </a:pPr>
            <a:r>
              <a:rPr lang="en-US" altLang="ja-JP" sz="1400"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過去１０年の大阪のランキング推移</a:t>
            </a:r>
            <a:r>
              <a:rPr lang="en-US" altLang="ja-JP" sz="1400" b="1" kern="100" dirty="0">
                <a:latin typeface="Meiryo UI" panose="020B0604030504040204" pitchFamily="50" charset="-128"/>
                <a:ea typeface="Meiryo UI" panose="020B0604030504040204" pitchFamily="50" charset="-128"/>
                <a:cs typeface="Times New Roman" panose="02020603050405020304" pitchFamily="18" charset="0"/>
              </a:rPr>
              <a:t>】</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スライド番号プレースホルダー 15"/>
          <p:cNvSpPr>
            <a:spLocks noGrp="1"/>
          </p:cNvSpPr>
          <p:nvPr>
            <p:ph type="sldNum" sz="quarter" idx="12"/>
          </p:nvPr>
        </p:nvSpPr>
        <p:spPr/>
        <p:txBody>
          <a:bodyPr/>
          <a:lstStyle/>
          <a:p>
            <a:fld id="{370982FC-8480-46E8-A234-72C222607BBB}" type="slidenum">
              <a:rPr lang="ja-JP" altLang="en-US" smtClean="0"/>
              <a:pPr/>
              <a:t>12</a:t>
            </a:fld>
            <a:endParaRPr lang="ja-JP" altLang="en-US"/>
          </a:p>
        </p:txBody>
      </p:sp>
    </p:spTree>
    <p:extLst>
      <p:ext uri="{BB962C8B-B14F-4D97-AF65-F5344CB8AC3E}">
        <p14:creationId xmlns:p14="http://schemas.microsoft.com/office/powerpoint/2010/main" val="3040499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６．大阪のランキング</a:t>
            </a:r>
            <a:endParaRPr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3" name="正方形/長方形 2"/>
          <p:cNvSpPr/>
          <p:nvPr/>
        </p:nvSpPr>
        <p:spPr>
          <a:xfrm>
            <a:off x="142875" y="729734"/>
            <a:ext cx="9586913" cy="2154436"/>
          </a:xfrm>
          <a:prstGeom prst="rect">
            <a:avLst/>
          </a:prstGeom>
        </p:spPr>
        <p:txBody>
          <a:bodyPr wrap="square">
            <a:spAutoFit/>
          </a:bodyPr>
          <a:lstStyle/>
          <a:p>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◆都道府県幸福度</a:t>
            </a:r>
            <a:r>
              <a:rPr lang="ja-JP" altLang="ja-JP" kern="100" dirty="0" smtClean="0">
                <a:latin typeface="Meiryo UI" panose="020B0604030504040204" pitchFamily="50" charset="-128"/>
                <a:ea typeface="Meiryo UI" panose="020B0604030504040204" pitchFamily="50" charset="-128"/>
                <a:cs typeface="Times New Roman" panose="02020603050405020304" pitchFamily="18" charset="0"/>
              </a:rPr>
              <a:t>ランキング</a:t>
            </a:r>
            <a:r>
              <a:rPr lang="ja-JP" altLang="en-US" sz="1400" dirty="0">
                <a:latin typeface="Meiryo UI" panose="020B0604030504040204" pitchFamily="50" charset="-128"/>
                <a:ea typeface="Meiryo UI" panose="020B0604030504040204" pitchFamily="50" charset="-128"/>
              </a:rPr>
              <a:t>（寺島実郎</a:t>
            </a:r>
            <a:r>
              <a:rPr lang="ja-JP" altLang="en-US" sz="1400" dirty="0" smtClean="0">
                <a:latin typeface="Meiryo UI" panose="020B0604030504040204" pitchFamily="50" charset="-128"/>
                <a:ea typeface="Meiryo UI" panose="020B0604030504040204" pitchFamily="50" charset="-128"/>
              </a:rPr>
              <a:t>氏　監修、（一般社団法人）日本</a:t>
            </a:r>
            <a:r>
              <a:rPr lang="ja-JP" altLang="en-US" sz="1400" dirty="0">
                <a:latin typeface="Meiryo UI" panose="020B0604030504040204" pitchFamily="50" charset="-128"/>
                <a:ea typeface="Meiryo UI" panose="020B0604030504040204" pitchFamily="50" charset="-128"/>
              </a:rPr>
              <a:t>総合</a:t>
            </a:r>
            <a:r>
              <a:rPr lang="ja-JP" altLang="en-US" sz="1400" dirty="0" smtClean="0">
                <a:latin typeface="Meiryo UI" panose="020B0604030504040204" pitchFamily="50" charset="-128"/>
                <a:ea typeface="Meiryo UI" panose="020B0604030504040204" pitchFamily="50" charset="-128"/>
              </a:rPr>
              <a:t>研究所　編者）</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smtClean="0">
                <a:latin typeface="Meiryo UI" panose="020B0604030504040204" pitchFamily="50" charset="-128"/>
                <a:ea typeface="Meiryo UI" panose="020B0604030504040204" pitchFamily="50" charset="-128"/>
              </a:rPr>
              <a:t>　都道府県幸福度ランキングは「地域における幸福に対する試行を深めるきっかけをつくること」を主な目的に、</a:t>
            </a:r>
            <a:r>
              <a:rPr lang="en-US" altLang="ja-JP" sz="1600" dirty="0" smtClean="0">
                <a:latin typeface="Meiryo UI" panose="020B0604030504040204" pitchFamily="50" charset="-128"/>
                <a:ea typeface="Meiryo UI" panose="020B0604030504040204" pitchFamily="50" charset="-128"/>
              </a:rPr>
              <a:t>2012</a:t>
            </a:r>
            <a:r>
              <a:rPr lang="ja-JP" altLang="en-US" sz="1600" dirty="0" smtClean="0">
                <a:latin typeface="Meiryo UI" panose="020B0604030504040204" pitchFamily="50" charset="-128"/>
                <a:ea typeface="Meiryo UI" panose="020B0604030504040204" pitchFamily="50" charset="-128"/>
              </a:rPr>
              <a:t>年から</a:t>
            </a:r>
            <a:r>
              <a:rPr lang="en-US" altLang="ja-JP" sz="1600" dirty="0" smtClean="0">
                <a:latin typeface="Meiryo UI" panose="020B0604030504040204" pitchFamily="50" charset="-128"/>
                <a:ea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rPr>
              <a:t>年ごとに発表されているもの。人々の幸福度に関連する度合いが高いと判断した５つの基本指標と、健康、文化、仕事、生活、教育の</a:t>
            </a:r>
            <a:r>
              <a:rPr lang="en-US" altLang="ja-JP" sz="1600" dirty="0" smtClean="0">
                <a:latin typeface="Meiryo UI" panose="020B0604030504040204" pitchFamily="50" charset="-128"/>
                <a:ea typeface="Meiryo UI" panose="020B0604030504040204" pitchFamily="50" charset="-128"/>
              </a:rPr>
              <a:t>5</a:t>
            </a:r>
            <a:r>
              <a:rPr lang="ja-JP" altLang="en-US" sz="1600" dirty="0" smtClean="0">
                <a:latin typeface="Meiryo UI" panose="020B0604030504040204" pitchFamily="50" charset="-128"/>
                <a:ea typeface="Meiryo UI" panose="020B0604030504040204" pitchFamily="50" charset="-128"/>
              </a:rPr>
              <a:t>分野から各々</a:t>
            </a:r>
            <a:r>
              <a:rPr lang="en-US" altLang="ja-JP" sz="1600" dirty="0" smtClean="0">
                <a:latin typeface="Meiryo UI" panose="020B0604030504040204" pitchFamily="50" charset="-128"/>
                <a:ea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rPr>
              <a:t>指標</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を選出し、合計</a:t>
            </a:r>
            <a:r>
              <a:rPr lang="en-US" altLang="ja-JP" sz="1600" dirty="0" smtClean="0">
                <a:latin typeface="Meiryo UI" panose="020B0604030504040204" pitchFamily="50" charset="-128"/>
                <a:ea typeface="Meiryo UI" panose="020B0604030504040204" pitchFamily="50" charset="-128"/>
              </a:rPr>
              <a:t>55</a:t>
            </a:r>
            <a:r>
              <a:rPr lang="ja-JP" altLang="en-US" sz="1600" dirty="0" smtClean="0">
                <a:latin typeface="Meiryo UI" panose="020B0604030504040204" pitchFamily="50" charset="-128"/>
                <a:ea typeface="Meiryo UI" panose="020B0604030504040204" pitchFamily="50" charset="-128"/>
              </a:rPr>
              <a:t>指標で、</a:t>
            </a:r>
            <a:r>
              <a:rPr lang="en-US" altLang="ja-JP" sz="1600" dirty="0" smtClean="0">
                <a:latin typeface="Meiryo UI" panose="020B0604030504040204" pitchFamily="50" charset="-128"/>
                <a:ea typeface="Meiryo UI" panose="020B0604030504040204" pitchFamily="50" charset="-128"/>
              </a:rPr>
              <a:t>47</a:t>
            </a:r>
            <a:r>
              <a:rPr lang="ja-JP" altLang="en-US" sz="1600" dirty="0" smtClean="0">
                <a:latin typeface="Meiryo UI" panose="020B0604030504040204" pitchFamily="50" charset="-128"/>
                <a:ea typeface="Meiryo UI" panose="020B0604030504040204" pitchFamily="50" charset="-128"/>
              </a:rPr>
              <a:t>都道府県の幸福度を順位付け。平成</a:t>
            </a:r>
            <a:r>
              <a:rPr lang="en-US" altLang="ja-JP" sz="1600" dirty="0" smtClean="0">
                <a:latin typeface="Meiryo UI" panose="020B0604030504040204" pitchFamily="50" charset="-128"/>
                <a:ea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rPr>
              <a:t>6</a:t>
            </a:r>
            <a:r>
              <a:rPr lang="ja-JP" altLang="en-US" sz="1600" dirty="0" smtClean="0">
                <a:latin typeface="Meiryo UI" panose="020B0604030504040204" pitchFamily="50" charset="-128"/>
                <a:ea typeface="Meiryo UI" panose="020B0604030504040204" pitchFamily="50" charset="-128"/>
              </a:rPr>
              <a:t>月に発行された</a:t>
            </a:r>
            <a:r>
              <a:rPr lang="en-US" altLang="ja-JP" sz="1600" dirty="0" smtClean="0">
                <a:latin typeface="Meiryo UI" panose="020B0604030504040204" pitchFamily="50" charset="-128"/>
                <a:ea typeface="Meiryo UI" panose="020B0604030504040204" pitchFamily="50" charset="-128"/>
              </a:rPr>
              <a:t>2018</a:t>
            </a:r>
            <a:r>
              <a:rPr lang="ja-JP" altLang="en-US" sz="1600" dirty="0" smtClean="0">
                <a:latin typeface="Meiryo UI" panose="020B0604030504040204" pitchFamily="50" charset="-128"/>
                <a:ea typeface="Meiryo UI" panose="020B0604030504040204" pitchFamily="50" charset="-128"/>
              </a:rPr>
              <a:t>年版において、大阪府は</a:t>
            </a:r>
            <a:r>
              <a:rPr lang="en-US" altLang="ja-JP" sz="1600" dirty="0" smtClean="0">
                <a:latin typeface="Meiryo UI" panose="020B0604030504040204" pitchFamily="50" charset="-128"/>
                <a:ea typeface="Meiryo UI" panose="020B0604030504040204" pitchFamily="50" charset="-128"/>
              </a:rPr>
              <a:t>43</a:t>
            </a:r>
            <a:r>
              <a:rPr lang="ja-JP" altLang="en-US" sz="1600" dirty="0" smtClean="0">
                <a:latin typeface="Meiryo UI" panose="020B0604030504040204" pitchFamily="50" charset="-128"/>
                <a:ea typeface="Meiryo UI" panose="020B0604030504040204" pitchFamily="50" charset="-128"/>
              </a:rPr>
              <a:t>位。</a:t>
            </a:r>
            <a:endParaRPr lang="en-US" altLang="ja-JP" sz="1600" dirty="0" smtClean="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rPr>
              <a:t>分野の指標については、現状における経済・社会の安定度を示すものとして想定する“現行指標”と、将来あるべき姿の実現を見据えた未来への投資</a:t>
            </a:r>
            <a:r>
              <a:rPr lang="ja-JP" altLang="en-US" sz="1200" dirty="0">
                <a:latin typeface="Meiryo UI" panose="020B0604030504040204" pitchFamily="50" charset="-128"/>
                <a:ea typeface="Meiryo UI" panose="020B0604030504040204" pitchFamily="50" charset="-128"/>
              </a:rPr>
              <a:t>状況</a:t>
            </a:r>
            <a:r>
              <a:rPr lang="ja-JP" altLang="en-US" sz="1200" dirty="0" smtClean="0">
                <a:latin typeface="Meiryo UI" panose="020B0604030504040204" pitchFamily="50" charset="-128"/>
                <a:ea typeface="Meiryo UI" panose="020B0604030504040204" pitchFamily="50" charset="-128"/>
              </a:rPr>
              <a:t>を示す“先行指標”に分類。</a:t>
            </a:r>
            <a:endParaRPr lang="ja-JP" altLang="en-US" sz="1200"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727463843"/>
              </p:ext>
            </p:extLst>
          </p:nvPr>
        </p:nvGraphicFramePr>
        <p:xfrm>
          <a:off x="142875" y="3451226"/>
          <a:ext cx="9429750" cy="640080"/>
        </p:xfrm>
        <a:graphic>
          <a:graphicData uri="http://schemas.openxmlformats.org/drawingml/2006/table">
            <a:tbl>
              <a:tblPr firstRow="1" firstCol="1" bandRow="1"/>
              <a:tblGrid>
                <a:gridCol w="1549033">
                  <a:extLst>
                    <a:ext uri="{9D8B030D-6E8A-4147-A177-3AD203B41FA5}">
                      <a16:colId xmlns:a16="http://schemas.microsoft.com/office/drawing/2014/main" val="2369698039"/>
                    </a:ext>
                  </a:extLst>
                </a:gridCol>
                <a:gridCol w="1539685">
                  <a:extLst>
                    <a:ext uri="{9D8B030D-6E8A-4147-A177-3AD203B41FA5}">
                      <a16:colId xmlns:a16="http://schemas.microsoft.com/office/drawing/2014/main" val="19366961"/>
                    </a:ext>
                  </a:extLst>
                </a:gridCol>
                <a:gridCol w="1714500">
                  <a:extLst>
                    <a:ext uri="{9D8B030D-6E8A-4147-A177-3AD203B41FA5}">
                      <a16:colId xmlns:a16="http://schemas.microsoft.com/office/drawing/2014/main" val="1703462312"/>
                    </a:ext>
                  </a:extLst>
                </a:gridCol>
                <a:gridCol w="1539685">
                  <a:extLst>
                    <a:ext uri="{9D8B030D-6E8A-4147-A177-3AD203B41FA5}">
                      <a16:colId xmlns:a16="http://schemas.microsoft.com/office/drawing/2014/main" val="4046342393"/>
                    </a:ext>
                  </a:extLst>
                </a:gridCol>
                <a:gridCol w="1540619">
                  <a:extLst>
                    <a:ext uri="{9D8B030D-6E8A-4147-A177-3AD203B41FA5}">
                      <a16:colId xmlns:a16="http://schemas.microsoft.com/office/drawing/2014/main" val="2702615109"/>
                    </a:ext>
                  </a:extLst>
                </a:gridCol>
                <a:gridCol w="1546228">
                  <a:extLst>
                    <a:ext uri="{9D8B030D-6E8A-4147-A177-3AD203B41FA5}">
                      <a16:colId xmlns:a16="http://schemas.microsoft.com/office/drawing/2014/main" val="2704102193"/>
                    </a:ext>
                  </a:extLst>
                </a:gridCol>
              </a:tblGrid>
              <a:tr h="0">
                <a:tc>
                  <a:txBody>
                    <a:bodyPr/>
                    <a:lstStyle/>
                    <a:p>
                      <a:pPr algn="ctr">
                        <a:lnSpc>
                          <a:spcPct val="100000"/>
                        </a:lnSpc>
                        <a:spcAft>
                          <a:spcPts val="0"/>
                        </a:spcAft>
                      </a:pPr>
                      <a:r>
                        <a:rPr lang="ja-JP" sz="1400" b="1" kern="100">
                          <a:effectLst/>
                          <a:latin typeface="Century" panose="02040604050505020304" pitchFamily="18" charset="0"/>
                          <a:ea typeface="Meiryo UI" panose="020B0604030504040204" pitchFamily="50" charset="-128"/>
                          <a:cs typeface="Meiryo UI" panose="020B0604030504040204" pitchFamily="50" charset="-128"/>
                        </a:rPr>
                        <a:t>基本指標</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ja-JP" sz="1400" b="1" kern="100">
                          <a:effectLst/>
                          <a:latin typeface="Century" panose="02040604050505020304" pitchFamily="18" charset="0"/>
                          <a:ea typeface="Meiryo UI" panose="020B0604030504040204" pitchFamily="50" charset="-128"/>
                          <a:cs typeface="Meiryo UI" panose="020B0604030504040204" pitchFamily="50" charset="-128"/>
                        </a:rPr>
                        <a:t>人口増加率</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ja-JP" sz="1400" b="1" kern="100" dirty="0">
                          <a:effectLst/>
                          <a:latin typeface="Century" panose="02040604050505020304" pitchFamily="18" charset="0"/>
                          <a:ea typeface="Meiryo UI" panose="020B0604030504040204" pitchFamily="50" charset="-128"/>
                          <a:cs typeface="Meiryo UI" panose="020B0604030504040204" pitchFamily="50" charset="-128"/>
                        </a:rPr>
                        <a:t>一人</a:t>
                      </a:r>
                      <a:r>
                        <a:rPr lang="ja-JP" sz="1400" b="1" kern="100" dirty="0" smtClean="0">
                          <a:effectLst/>
                          <a:latin typeface="Century" panose="02040604050505020304" pitchFamily="18" charset="0"/>
                          <a:ea typeface="Meiryo UI" panose="020B0604030504040204" pitchFamily="50" charset="-128"/>
                          <a:cs typeface="Meiryo UI" panose="020B0604030504040204" pitchFamily="50" charset="-128"/>
                        </a:rPr>
                        <a:t>あたり</a:t>
                      </a:r>
                      <a:endParaRPr lang="en-US" altLang="ja-JP" sz="1400" b="1" kern="100" dirty="0" smtClean="0">
                        <a:effectLst/>
                        <a:latin typeface="Century" panose="02040604050505020304" pitchFamily="18" charset="0"/>
                        <a:ea typeface="Meiryo UI" panose="020B0604030504040204" pitchFamily="50" charset="-128"/>
                        <a:cs typeface="Meiryo UI" panose="020B0604030504040204" pitchFamily="50" charset="-128"/>
                      </a:endParaRPr>
                    </a:p>
                    <a:p>
                      <a:pPr algn="ctr">
                        <a:lnSpc>
                          <a:spcPct val="100000"/>
                        </a:lnSpc>
                        <a:spcAft>
                          <a:spcPts val="0"/>
                        </a:spcAft>
                      </a:pPr>
                      <a:r>
                        <a:rPr lang="ja-JP" sz="1400" b="1" kern="100" dirty="0" smtClean="0">
                          <a:effectLst/>
                          <a:latin typeface="Century" panose="02040604050505020304" pitchFamily="18" charset="0"/>
                          <a:ea typeface="Meiryo UI" panose="020B0604030504040204" pitchFamily="50" charset="-128"/>
                          <a:cs typeface="Meiryo UI" panose="020B0604030504040204" pitchFamily="50" charset="-128"/>
                        </a:rPr>
                        <a:t>県民</a:t>
                      </a:r>
                      <a:r>
                        <a:rPr lang="ja-JP" sz="1400" b="1" kern="100" dirty="0">
                          <a:effectLst/>
                          <a:latin typeface="Century" panose="02040604050505020304" pitchFamily="18" charset="0"/>
                          <a:ea typeface="Meiryo UI" panose="020B0604030504040204" pitchFamily="50" charset="-128"/>
                          <a:cs typeface="Meiryo UI" panose="020B0604030504040204" pitchFamily="50" charset="-128"/>
                        </a:rPr>
                        <a:t>所得</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ja-JP" sz="1400" b="1" kern="100">
                          <a:effectLst/>
                          <a:latin typeface="Century" panose="02040604050505020304" pitchFamily="18" charset="0"/>
                          <a:ea typeface="Meiryo UI" panose="020B0604030504040204" pitchFamily="50" charset="-128"/>
                          <a:cs typeface="Meiryo UI" panose="020B0604030504040204" pitchFamily="50" charset="-128"/>
                        </a:rPr>
                        <a:t>選挙投票率</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ja-JP" sz="1400" b="1" kern="100">
                          <a:effectLst/>
                          <a:latin typeface="Century" panose="02040604050505020304" pitchFamily="18" charset="0"/>
                          <a:ea typeface="Meiryo UI" panose="020B0604030504040204" pitchFamily="50" charset="-128"/>
                          <a:cs typeface="Meiryo UI" panose="020B0604030504040204" pitchFamily="50" charset="-128"/>
                        </a:rPr>
                        <a:t>食糧自給率</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ja-JP" sz="1400" b="1" kern="100">
                          <a:effectLst/>
                          <a:latin typeface="Century" panose="02040604050505020304" pitchFamily="18" charset="0"/>
                          <a:ea typeface="Meiryo UI" panose="020B0604030504040204" pitchFamily="50" charset="-128"/>
                          <a:cs typeface="Meiryo UI" panose="020B0604030504040204" pitchFamily="50" charset="-128"/>
                        </a:rPr>
                        <a:t>財政健全度</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570832840"/>
                  </a:ext>
                </a:extLst>
              </a:tr>
              <a:tr h="71755">
                <a:tc>
                  <a:txBody>
                    <a:bodyPr/>
                    <a:lstStyle/>
                    <a:p>
                      <a:pPr algn="ctr">
                        <a:lnSpc>
                          <a:spcPct val="100000"/>
                        </a:lnSpc>
                        <a:spcAft>
                          <a:spcPts val="0"/>
                        </a:spcAft>
                      </a:pPr>
                      <a:r>
                        <a:rPr lang="en-US" altLang="ja-JP" sz="1400" kern="100" dirty="0" smtClean="0">
                          <a:effectLst/>
                          <a:latin typeface="Meiryo UI" panose="020B0604030504040204" pitchFamily="50" charset="-128"/>
                          <a:ea typeface="ＭＳ 明朝" panose="02020609040205080304" pitchFamily="17" charset="-128"/>
                          <a:cs typeface="Meiryo UI" panose="020B0604030504040204" pitchFamily="50" charset="-128"/>
                        </a:rPr>
                        <a:t>39</a:t>
                      </a:r>
                      <a:r>
                        <a:rPr lang="ja-JP" sz="1400" kern="100" dirty="0" smtClean="0">
                          <a:effectLst/>
                          <a:latin typeface="Century" panose="02040604050505020304" pitchFamily="18" charset="0"/>
                          <a:ea typeface="Meiryo UI" panose="020B0604030504040204" pitchFamily="50" charset="-128"/>
                          <a:cs typeface="Meiryo UI" panose="020B0604030504040204" pitchFamily="50" charset="-128"/>
                        </a:rPr>
                        <a:t>位</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ＭＳ 明朝" panose="02020609040205080304" pitchFamily="17" charset="-128"/>
                          <a:cs typeface="Meiryo UI" panose="020B0604030504040204" pitchFamily="50" charset="-128"/>
                        </a:rPr>
                        <a:t>9</a:t>
                      </a:r>
                      <a:r>
                        <a:rPr lang="ja-JP" sz="1400" kern="100" dirty="0">
                          <a:effectLst/>
                          <a:latin typeface="Century" panose="02040604050505020304" pitchFamily="18" charset="0"/>
                          <a:ea typeface="Meiryo UI" panose="020B0604030504040204" pitchFamily="50" charset="-128"/>
                          <a:cs typeface="Meiryo UI" panose="020B0604030504040204" pitchFamily="50" charset="-128"/>
                        </a:rPr>
                        <a:t>位</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kern="100" dirty="0" smtClean="0">
                          <a:effectLst/>
                          <a:latin typeface="Meiryo UI" panose="020B0604030504040204" pitchFamily="50" charset="-128"/>
                          <a:ea typeface="ＭＳ 明朝" panose="02020609040205080304" pitchFamily="17" charset="-128"/>
                          <a:cs typeface="Meiryo UI" panose="020B0604030504040204" pitchFamily="50" charset="-128"/>
                        </a:rPr>
                        <a:t>1</a:t>
                      </a:r>
                      <a:r>
                        <a:rPr lang="en-US" altLang="ja-JP" sz="1400" kern="100" dirty="0" smtClean="0">
                          <a:effectLst/>
                          <a:latin typeface="Meiryo UI" panose="020B0604030504040204" pitchFamily="50" charset="-128"/>
                          <a:ea typeface="ＭＳ 明朝" panose="02020609040205080304" pitchFamily="17" charset="-128"/>
                          <a:cs typeface="Meiryo UI" panose="020B0604030504040204" pitchFamily="50" charset="-128"/>
                        </a:rPr>
                        <a:t>3</a:t>
                      </a:r>
                      <a:r>
                        <a:rPr lang="ja-JP" sz="1400" kern="100" dirty="0" smtClean="0">
                          <a:effectLst/>
                          <a:latin typeface="Century" panose="02040604050505020304" pitchFamily="18" charset="0"/>
                          <a:ea typeface="Meiryo UI" panose="020B0604030504040204" pitchFamily="50" charset="-128"/>
                          <a:cs typeface="Meiryo UI" panose="020B0604030504040204" pitchFamily="50" charset="-128"/>
                        </a:rPr>
                        <a:t>位</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400" kern="100" dirty="0" smtClean="0">
                          <a:effectLst/>
                          <a:latin typeface="Meiryo UI" panose="020B0604030504040204" pitchFamily="50" charset="-128"/>
                          <a:ea typeface="ＭＳ 明朝" panose="02020609040205080304" pitchFamily="17" charset="-128"/>
                          <a:cs typeface="Meiryo UI" panose="020B0604030504040204" pitchFamily="50" charset="-128"/>
                        </a:rPr>
                        <a:t>39</a:t>
                      </a:r>
                      <a:r>
                        <a:rPr lang="ja-JP" sz="1400" kern="100" dirty="0" smtClean="0">
                          <a:effectLst/>
                          <a:latin typeface="Century" panose="02040604050505020304" pitchFamily="18" charset="0"/>
                          <a:ea typeface="Meiryo UI" panose="020B0604030504040204" pitchFamily="50" charset="-128"/>
                          <a:cs typeface="Meiryo UI" panose="020B0604030504040204" pitchFamily="50" charset="-128"/>
                        </a:rPr>
                        <a:t>位</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ＭＳ 明朝" panose="02020609040205080304" pitchFamily="17" charset="-128"/>
                          <a:cs typeface="Meiryo UI" panose="020B0604030504040204" pitchFamily="50" charset="-128"/>
                        </a:rPr>
                        <a:t>45</a:t>
                      </a:r>
                      <a:r>
                        <a:rPr lang="ja-JP" sz="1400" kern="100" dirty="0">
                          <a:effectLst/>
                          <a:latin typeface="Century" panose="02040604050505020304" pitchFamily="18" charset="0"/>
                          <a:ea typeface="Meiryo UI" panose="020B0604030504040204" pitchFamily="50" charset="-128"/>
                          <a:cs typeface="Meiryo UI" panose="020B0604030504040204" pitchFamily="50" charset="-128"/>
                        </a:rPr>
                        <a:t>位</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kern="100" dirty="0" smtClean="0">
                          <a:effectLst/>
                          <a:latin typeface="Meiryo UI" panose="020B0604030504040204" pitchFamily="50" charset="-128"/>
                          <a:ea typeface="ＭＳ 明朝" panose="02020609040205080304" pitchFamily="17" charset="-128"/>
                          <a:cs typeface="Meiryo UI" panose="020B0604030504040204" pitchFamily="50" charset="-128"/>
                        </a:rPr>
                        <a:t>4</a:t>
                      </a:r>
                      <a:r>
                        <a:rPr lang="en-US" altLang="ja-JP" sz="1400" kern="100" dirty="0" smtClean="0">
                          <a:effectLst/>
                          <a:latin typeface="Meiryo UI" panose="020B0604030504040204" pitchFamily="50" charset="-128"/>
                          <a:ea typeface="ＭＳ 明朝" panose="02020609040205080304" pitchFamily="17" charset="-128"/>
                          <a:cs typeface="Meiryo UI" panose="020B0604030504040204" pitchFamily="50" charset="-128"/>
                        </a:rPr>
                        <a:t>5</a:t>
                      </a:r>
                      <a:r>
                        <a:rPr lang="ja-JP" sz="1400" kern="100" dirty="0" smtClean="0">
                          <a:effectLst/>
                          <a:latin typeface="Century" panose="02040604050505020304" pitchFamily="18" charset="0"/>
                          <a:ea typeface="Meiryo UI" panose="020B0604030504040204" pitchFamily="50" charset="-128"/>
                          <a:cs typeface="Meiryo UI" panose="020B0604030504040204" pitchFamily="50" charset="-128"/>
                        </a:rPr>
                        <a:t>位</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2221361"/>
                  </a:ext>
                </a:extLst>
              </a:tr>
            </a:tbl>
          </a:graphicData>
        </a:graphic>
      </p:graphicFrame>
      <p:sp>
        <p:nvSpPr>
          <p:cNvPr id="8" name="テキスト ボックス 7"/>
          <p:cNvSpPr txBox="1"/>
          <p:nvPr/>
        </p:nvSpPr>
        <p:spPr>
          <a:xfrm>
            <a:off x="142875" y="2998421"/>
            <a:ext cx="4330700"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【2018</a:t>
            </a:r>
            <a:r>
              <a:rPr kumimoji="1" lang="ja-JP" altLang="en-US" sz="1400" dirty="0" smtClean="0">
                <a:latin typeface="Meiryo UI" panose="020B0604030504040204" pitchFamily="50" charset="-128"/>
                <a:ea typeface="Meiryo UI" panose="020B0604030504040204" pitchFamily="50" charset="-128"/>
              </a:rPr>
              <a:t>年版大阪のランキング詳細</a:t>
            </a:r>
            <a:r>
              <a:rPr kumimoji="1" lang="en-US" altLang="ja-JP"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819937789"/>
              </p:ext>
            </p:extLst>
          </p:nvPr>
        </p:nvGraphicFramePr>
        <p:xfrm>
          <a:off x="142874" y="4328160"/>
          <a:ext cx="9255125" cy="1152000"/>
        </p:xfrm>
        <a:graphic>
          <a:graphicData uri="http://schemas.openxmlformats.org/drawingml/2006/table">
            <a:tbl>
              <a:tblPr firstRow="1" firstCol="1" bandRow="1"/>
              <a:tblGrid>
                <a:gridCol w="1851025">
                  <a:extLst>
                    <a:ext uri="{9D8B030D-6E8A-4147-A177-3AD203B41FA5}">
                      <a16:colId xmlns:a16="http://schemas.microsoft.com/office/drawing/2014/main" val="3321572913"/>
                    </a:ext>
                  </a:extLst>
                </a:gridCol>
                <a:gridCol w="1851025">
                  <a:extLst>
                    <a:ext uri="{9D8B030D-6E8A-4147-A177-3AD203B41FA5}">
                      <a16:colId xmlns:a16="http://schemas.microsoft.com/office/drawing/2014/main" val="2789294315"/>
                    </a:ext>
                  </a:extLst>
                </a:gridCol>
                <a:gridCol w="1851025">
                  <a:extLst>
                    <a:ext uri="{9D8B030D-6E8A-4147-A177-3AD203B41FA5}">
                      <a16:colId xmlns:a16="http://schemas.microsoft.com/office/drawing/2014/main" val="146262151"/>
                    </a:ext>
                  </a:extLst>
                </a:gridCol>
                <a:gridCol w="1851025">
                  <a:extLst>
                    <a:ext uri="{9D8B030D-6E8A-4147-A177-3AD203B41FA5}">
                      <a16:colId xmlns:a16="http://schemas.microsoft.com/office/drawing/2014/main" val="2249546848"/>
                    </a:ext>
                  </a:extLst>
                </a:gridCol>
                <a:gridCol w="1851025">
                  <a:extLst>
                    <a:ext uri="{9D8B030D-6E8A-4147-A177-3AD203B41FA5}">
                      <a16:colId xmlns:a16="http://schemas.microsoft.com/office/drawing/2014/main" val="2565844865"/>
                    </a:ext>
                  </a:extLst>
                </a:gridCol>
              </a:tblGrid>
              <a:tr h="288000">
                <a:tc>
                  <a:txBody>
                    <a:bodyPr/>
                    <a:lstStyle/>
                    <a:p>
                      <a:pPr algn="ctr">
                        <a:lnSpc>
                          <a:spcPct val="100000"/>
                        </a:lnSpc>
                        <a:spcAft>
                          <a:spcPts val="0"/>
                        </a:spcAft>
                      </a:pPr>
                      <a:r>
                        <a:rPr lang="ja-JP" sz="1400" b="1" u="none" kern="100" dirty="0">
                          <a:effectLst/>
                          <a:latin typeface="Meiryo UI" panose="020B0604030504040204" pitchFamily="50" charset="-128"/>
                          <a:ea typeface="Meiryo UI" panose="020B0604030504040204" pitchFamily="50" charset="-128"/>
                          <a:cs typeface="Meiryo UI" panose="020B0604030504040204" pitchFamily="50" charset="-128"/>
                        </a:rPr>
                        <a:t>健康</a:t>
                      </a:r>
                      <a:endParaRPr lang="ja-JP" sz="1400" b="1"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ja-JP" sz="1400" b="1" u="none" kern="100" dirty="0">
                          <a:effectLst/>
                          <a:latin typeface="Meiryo UI" panose="020B0604030504040204" pitchFamily="50" charset="-128"/>
                          <a:ea typeface="Meiryo UI" panose="020B0604030504040204" pitchFamily="50" charset="-128"/>
                          <a:cs typeface="Meiryo UI" panose="020B0604030504040204" pitchFamily="50" charset="-128"/>
                        </a:rPr>
                        <a:t>文化</a:t>
                      </a:r>
                      <a:endParaRPr lang="ja-JP" sz="1400" b="1"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ja-JP" sz="1400" b="1" u="none" kern="100" dirty="0">
                          <a:effectLst/>
                          <a:latin typeface="Meiryo UI" panose="020B0604030504040204" pitchFamily="50" charset="-128"/>
                          <a:ea typeface="Meiryo UI" panose="020B0604030504040204" pitchFamily="50" charset="-128"/>
                          <a:cs typeface="Meiryo UI" panose="020B0604030504040204" pitchFamily="50" charset="-128"/>
                        </a:rPr>
                        <a:t>仕事</a:t>
                      </a:r>
                      <a:endParaRPr lang="ja-JP" sz="1400" b="1"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ja-JP" sz="1400" b="1" u="none" kern="100" dirty="0">
                          <a:effectLst/>
                          <a:latin typeface="Meiryo UI" panose="020B0604030504040204" pitchFamily="50" charset="-128"/>
                          <a:ea typeface="Meiryo UI" panose="020B0604030504040204" pitchFamily="50" charset="-128"/>
                          <a:cs typeface="Meiryo UI" panose="020B0604030504040204" pitchFamily="50" charset="-128"/>
                        </a:rPr>
                        <a:t>生活</a:t>
                      </a:r>
                      <a:endParaRPr lang="ja-JP" sz="1400" b="1"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ja-JP" sz="1400" b="1" u="none" kern="100" dirty="0">
                          <a:effectLst/>
                          <a:latin typeface="Meiryo UI" panose="020B0604030504040204" pitchFamily="50" charset="-128"/>
                          <a:ea typeface="Meiryo UI" panose="020B0604030504040204" pitchFamily="50" charset="-128"/>
                          <a:cs typeface="Meiryo UI" panose="020B0604030504040204" pitchFamily="50" charset="-128"/>
                        </a:rPr>
                        <a:t>教育</a:t>
                      </a:r>
                      <a:endParaRPr lang="ja-JP" sz="1400" b="1"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254310358"/>
                  </a:ext>
                </a:extLst>
              </a:tr>
              <a:tr h="288000">
                <a:tc>
                  <a:txBody>
                    <a:bodyPr/>
                    <a:lstStyle/>
                    <a:p>
                      <a:pPr algn="ctr">
                        <a:lnSpc>
                          <a:spcPct val="100000"/>
                        </a:lnSpc>
                        <a:spcAft>
                          <a:spcPts val="0"/>
                        </a:spcAft>
                      </a:pPr>
                      <a:r>
                        <a:rPr lang="ja-JP" sz="1400" b="0" u="none" kern="100" dirty="0">
                          <a:effectLst/>
                          <a:latin typeface="Meiryo UI" panose="020B0604030504040204" pitchFamily="50" charset="-128"/>
                          <a:ea typeface="Meiryo UI" panose="020B0604030504040204" pitchFamily="50" charset="-128"/>
                          <a:cs typeface="Meiryo UI" panose="020B0604030504040204" pitchFamily="50" charset="-128"/>
                        </a:rPr>
                        <a:t>総合</a:t>
                      </a:r>
                      <a:r>
                        <a:rPr 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37</a:t>
                      </a:r>
                      <a:r>
                        <a:rPr 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4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b="0" u="none" kern="100" dirty="0">
                          <a:effectLst/>
                          <a:latin typeface="Meiryo UI" panose="020B0604030504040204" pitchFamily="50" charset="-128"/>
                          <a:ea typeface="Meiryo UI" panose="020B0604030504040204" pitchFamily="50" charset="-128"/>
                          <a:cs typeface="Meiryo UI" panose="020B0604030504040204" pitchFamily="50" charset="-128"/>
                        </a:rPr>
                        <a:t>総合</a:t>
                      </a:r>
                      <a:r>
                        <a:rPr 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3</a:t>
                      </a:r>
                      <a:r>
                        <a:rPr 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4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b="0" u="none" kern="100" dirty="0">
                          <a:effectLst/>
                          <a:latin typeface="Meiryo UI" panose="020B0604030504040204" pitchFamily="50" charset="-128"/>
                          <a:ea typeface="Meiryo UI" panose="020B0604030504040204" pitchFamily="50" charset="-128"/>
                          <a:cs typeface="Meiryo UI" panose="020B0604030504040204" pitchFamily="50" charset="-128"/>
                        </a:rPr>
                        <a:t>総合</a:t>
                      </a:r>
                      <a:r>
                        <a:rPr 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46</a:t>
                      </a:r>
                      <a:r>
                        <a:rPr 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4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b="0" u="none" kern="100" dirty="0">
                          <a:effectLst/>
                          <a:latin typeface="Meiryo UI" panose="020B0604030504040204" pitchFamily="50" charset="-128"/>
                          <a:ea typeface="Meiryo UI" panose="020B0604030504040204" pitchFamily="50" charset="-128"/>
                          <a:cs typeface="Meiryo UI" panose="020B0604030504040204" pitchFamily="50" charset="-128"/>
                        </a:rPr>
                        <a:t>総合</a:t>
                      </a:r>
                      <a:r>
                        <a:rPr 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40</a:t>
                      </a:r>
                      <a:r>
                        <a:rPr 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4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b="0" u="none" kern="100" dirty="0">
                          <a:effectLst/>
                          <a:latin typeface="Meiryo UI" panose="020B0604030504040204" pitchFamily="50" charset="-128"/>
                          <a:ea typeface="Meiryo UI" panose="020B0604030504040204" pitchFamily="50" charset="-128"/>
                          <a:cs typeface="Meiryo UI" panose="020B0604030504040204" pitchFamily="50" charset="-128"/>
                        </a:rPr>
                        <a:t>総合</a:t>
                      </a:r>
                      <a:r>
                        <a:rPr 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43</a:t>
                      </a:r>
                      <a:r>
                        <a:rPr 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4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5085227"/>
                  </a:ext>
                </a:extLst>
              </a:tr>
              <a:tr h="288000">
                <a:tc>
                  <a:txBody>
                    <a:bodyPr/>
                    <a:lstStyle/>
                    <a:p>
                      <a:pPr algn="ctr">
                        <a:lnSpc>
                          <a:spcPct val="100000"/>
                        </a:lnSpc>
                        <a:spcAft>
                          <a:spcPts val="0"/>
                        </a:spcAft>
                      </a:pPr>
                      <a:r>
                        <a:rPr lang="ja-JP" sz="1400" b="0" u="none" kern="100" dirty="0">
                          <a:effectLst/>
                          <a:latin typeface="Meiryo UI" panose="020B0604030504040204" pitchFamily="50" charset="-128"/>
                          <a:ea typeface="Meiryo UI" panose="020B0604030504040204" pitchFamily="50" charset="-128"/>
                          <a:cs typeface="Meiryo UI" panose="020B0604030504040204" pitchFamily="50" charset="-128"/>
                        </a:rPr>
                        <a:t>現行</a:t>
                      </a:r>
                      <a:r>
                        <a:rPr 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31</a:t>
                      </a:r>
                      <a:r>
                        <a:rPr 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4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b="0" u="none" kern="100" dirty="0">
                          <a:effectLst/>
                          <a:latin typeface="Meiryo UI" panose="020B0604030504040204" pitchFamily="50" charset="-128"/>
                          <a:ea typeface="Meiryo UI" panose="020B0604030504040204" pitchFamily="50" charset="-128"/>
                          <a:cs typeface="Meiryo UI" panose="020B0604030504040204" pitchFamily="50" charset="-128"/>
                        </a:rPr>
                        <a:t>現行</a:t>
                      </a:r>
                      <a:r>
                        <a:rPr 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12</a:t>
                      </a:r>
                      <a:r>
                        <a:rPr 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4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b="0" u="none" kern="100" dirty="0">
                          <a:effectLst/>
                          <a:latin typeface="Meiryo UI" panose="020B0604030504040204" pitchFamily="50" charset="-128"/>
                          <a:ea typeface="Meiryo UI" panose="020B0604030504040204" pitchFamily="50" charset="-128"/>
                          <a:cs typeface="Meiryo UI" panose="020B0604030504040204" pitchFamily="50" charset="-128"/>
                        </a:rPr>
                        <a:t>現行</a:t>
                      </a:r>
                      <a:r>
                        <a:rPr 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46</a:t>
                      </a:r>
                      <a:r>
                        <a:rPr 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4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b="0" u="none" kern="100" dirty="0">
                          <a:effectLst/>
                          <a:latin typeface="Meiryo UI" panose="020B0604030504040204" pitchFamily="50" charset="-128"/>
                          <a:ea typeface="Meiryo UI" panose="020B0604030504040204" pitchFamily="50" charset="-128"/>
                          <a:cs typeface="Meiryo UI" panose="020B0604030504040204" pitchFamily="50" charset="-128"/>
                        </a:rPr>
                        <a:t>現行</a:t>
                      </a:r>
                      <a:r>
                        <a:rPr 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37</a:t>
                      </a:r>
                      <a:r>
                        <a:rPr 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4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b="0" u="none" kern="100" dirty="0">
                          <a:effectLst/>
                          <a:latin typeface="Meiryo UI" panose="020B0604030504040204" pitchFamily="50" charset="-128"/>
                          <a:ea typeface="Meiryo UI" panose="020B0604030504040204" pitchFamily="50" charset="-128"/>
                          <a:cs typeface="Meiryo UI" panose="020B0604030504040204" pitchFamily="50" charset="-128"/>
                        </a:rPr>
                        <a:t>現行</a:t>
                      </a:r>
                      <a:r>
                        <a:rPr 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47</a:t>
                      </a:r>
                      <a:r>
                        <a:rPr 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4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6027379"/>
                  </a:ext>
                </a:extLst>
              </a:tr>
              <a:tr h="288000">
                <a:tc>
                  <a:txBody>
                    <a:bodyPr/>
                    <a:lstStyle/>
                    <a:p>
                      <a:pPr algn="ctr">
                        <a:lnSpc>
                          <a:spcPct val="100000"/>
                        </a:lnSpc>
                        <a:spcAft>
                          <a:spcPts val="0"/>
                        </a:spcAft>
                      </a:pPr>
                      <a:r>
                        <a:rPr lang="ja-JP" sz="1400" b="0" u="none" kern="100" dirty="0">
                          <a:effectLst/>
                          <a:latin typeface="Meiryo UI" panose="020B0604030504040204" pitchFamily="50" charset="-128"/>
                          <a:ea typeface="Meiryo UI" panose="020B0604030504040204" pitchFamily="50" charset="-128"/>
                          <a:cs typeface="Meiryo UI" panose="020B0604030504040204" pitchFamily="50" charset="-128"/>
                        </a:rPr>
                        <a:t>先行</a:t>
                      </a:r>
                      <a:r>
                        <a:rPr 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29</a:t>
                      </a:r>
                      <a:r>
                        <a:rPr 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4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b="0" u="none" kern="100" dirty="0">
                          <a:effectLst/>
                          <a:latin typeface="Meiryo UI" panose="020B0604030504040204" pitchFamily="50" charset="-128"/>
                          <a:ea typeface="Meiryo UI" panose="020B0604030504040204" pitchFamily="50" charset="-128"/>
                          <a:cs typeface="Meiryo UI" panose="020B0604030504040204" pitchFamily="50" charset="-128"/>
                        </a:rPr>
                        <a:t>先行</a:t>
                      </a:r>
                      <a:r>
                        <a:rPr 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3</a:t>
                      </a:r>
                      <a:r>
                        <a:rPr 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4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b="0" u="none" kern="100" dirty="0">
                          <a:effectLst/>
                          <a:latin typeface="Meiryo UI" panose="020B0604030504040204" pitchFamily="50" charset="-128"/>
                          <a:ea typeface="Meiryo UI" panose="020B0604030504040204" pitchFamily="50" charset="-128"/>
                          <a:cs typeface="Meiryo UI" panose="020B0604030504040204" pitchFamily="50" charset="-128"/>
                        </a:rPr>
                        <a:t>先行</a:t>
                      </a:r>
                      <a:r>
                        <a:rPr 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38</a:t>
                      </a:r>
                      <a:r>
                        <a:rPr 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4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b="0" u="none" kern="100" dirty="0">
                          <a:effectLst/>
                          <a:latin typeface="Meiryo UI" panose="020B0604030504040204" pitchFamily="50" charset="-128"/>
                          <a:ea typeface="Meiryo UI" panose="020B0604030504040204" pitchFamily="50" charset="-128"/>
                          <a:cs typeface="Meiryo UI" panose="020B0604030504040204" pitchFamily="50" charset="-128"/>
                        </a:rPr>
                        <a:t>先行</a:t>
                      </a:r>
                      <a:r>
                        <a:rPr 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40</a:t>
                      </a:r>
                      <a:r>
                        <a:rPr 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4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b="0" u="none" kern="100" dirty="0">
                          <a:effectLst/>
                          <a:latin typeface="Meiryo UI" panose="020B0604030504040204" pitchFamily="50" charset="-128"/>
                          <a:ea typeface="Meiryo UI" panose="020B0604030504040204" pitchFamily="50" charset="-128"/>
                          <a:cs typeface="Meiryo UI" panose="020B0604030504040204" pitchFamily="50" charset="-128"/>
                        </a:rPr>
                        <a:t>先行</a:t>
                      </a:r>
                      <a:r>
                        <a:rPr 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12</a:t>
                      </a:r>
                      <a:r>
                        <a:rPr lang="ja-JP" sz="14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4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9811379"/>
                  </a:ext>
                </a:extLst>
              </a:tr>
            </a:tbl>
          </a:graphicData>
        </a:graphic>
      </p:graphicFrame>
      <p:sp>
        <p:nvSpPr>
          <p:cNvPr id="10" name="スライド番号プレースホルダー 9"/>
          <p:cNvSpPr>
            <a:spLocks noGrp="1"/>
          </p:cNvSpPr>
          <p:nvPr>
            <p:ph type="sldNum" sz="quarter" idx="12"/>
          </p:nvPr>
        </p:nvSpPr>
        <p:spPr/>
        <p:txBody>
          <a:bodyPr/>
          <a:lstStyle/>
          <a:p>
            <a:fld id="{370982FC-8480-46E8-A234-72C222607BBB}" type="slidenum">
              <a:rPr lang="ja-JP" altLang="en-US" smtClean="0"/>
              <a:pPr/>
              <a:t>13</a:t>
            </a:fld>
            <a:endParaRPr lang="ja-JP" altLang="en-US"/>
          </a:p>
        </p:txBody>
      </p:sp>
    </p:spTree>
    <p:extLst>
      <p:ext uri="{BB962C8B-B14F-4D97-AF65-F5344CB8AC3E}">
        <p14:creationId xmlns:p14="http://schemas.microsoft.com/office/powerpoint/2010/main" val="3581525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６．大阪のランキング</a:t>
            </a:r>
            <a:endParaRPr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3" name="正方形/長方形 2"/>
          <p:cNvSpPr/>
          <p:nvPr/>
        </p:nvSpPr>
        <p:spPr>
          <a:xfrm>
            <a:off x="142875" y="653534"/>
            <a:ext cx="9586913" cy="369332"/>
          </a:xfrm>
          <a:prstGeom prst="rect">
            <a:avLst/>
          </a:prstGeom>
        </p:spPr>
        <p:txBody>
          <a:bodyPr wrap="square">
            <a:spAutoFit/>
          </a:bodyPr>
          <a:lstStyle/>
          <a:p>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◆都道府県幸福度</a:t>
            </a:r>
            <a:r>
              <a:rPr lang="ja-JP" altLang="ja-JP" kern="100" dirty="0" smtClean="0">
                <a:latin typeface="Meiryo UI" panose="020B0604030504040204" pitchFamily="50" charset="-128"/>
                <a:ea typeface="Meiryo UI" panose="020B0604030504040204" pitchFamily="50" charset="-128"/>
                <a:cs typeface="Times New Roman" panose="02020603050405020304" pitchFamily="18" charset="0"/>
              </a:rPr>
              <a:t>ランキング</a:t>
            </a: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（続）</a:t>
            </a:r>
            <a:endParaRPr lang="ja-JP" altLang="en-US" sz="1600" dirty="0">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888608919"/>
              </p:ext>
            </p:extLst>
          </p:nvPr>
        </p:nvGraphicFramePr>
        <p:xfrm>
          <a:off x="159542" y="1039237"/>
          <a:ext cx="9570246" cy="5778500"/>
        </p:xfrm>
        <a:graphic>
          <a:graphicData uri="http://schemas.openxmlformats.org/drawingml/2006/table">
            <a:tbl>
              <a:tblPr firstRow="1" firstCol="1" bandRow="1"/>
              <a:tblGrid>
                <a:gridCol w="987440">
                  <a:extLst>
                    <a:ext uri="{9D8B030D-6E8A-4147-A177-3AD203B41FA5}">
                      <a16:colId xmlns:a16="http://schemas.microsoft.com/office/drawing/2014/main" val="2709593972"/>
                    </a:ext>
                  </a:extLst>
                </a:gridCol>
                <a:gridCol w="271885">
                  <a:extLst>
                    <a:ext uri="{9D8B030D-6E8A-4147-A177-3AD203B41FA5}">
                      <a16:colId xmlns:a16="http://schemas.microsoft.com/office/drawing/2014/main" val="1281313898"/>
                    </a:ext>
                  </a:extLst>
                </a:gridCol>
                <a:gridCol w="1597250">
                  <a:extLst>
                    <a:ext uri="{9D8B030D-6E8A-4147-A177-3AD203B41FA5}">
                      <a16:colId xmlns:a16="http://schemas.microsoft.com/office/drawing/2014/main" val="1807129278"/>
                    </a:ext>
                  </a:extLst>
                </a:gridCol>
                <a:gridCol w="1597250">
                  <a:extLst>
                    <a:ext uri="{9D8B030D-6E8A-4147-A177-3AD203B41FA5}">
                      <a16:colId xmlns:a16="http://schemas.microsoft.com/office/drawing/2014/main" val="2369184088"/>
                    </a:ext>
                  </a:extLst>
                </a:gridCol>
                <a:gridCol w="1487143">
                  <a:extLst>
                    <a:ext uri="{9D8B030D-6E8A-4147-A177-3AD203B41FA5}">
                      <a16:colId xmlns:a16="http://schemas.microsoft.com/office/drawing/2014/main" val="3355602378"/>
                    </a:ext>
                  </a:extLst>
                </a:gridCol>
                <a:gridCol w="1814639">
                  <a:extLst>
                    <a:ext uri="{9D8B030D-6E8A-4147-A177-3AD203B41FA5}">
                      <a16:colId xmlns:a16="http://schemas.microsoft.com/office/drawing/2014/main" val="2510108098"/>
                    </a:ext>
                  </a:extLst>
                </a:gridCol>
                <a:gridCol w="1814639">
                  <a:extLst>
                    <a:ext uri="{9D8B030D-6E8A-4147-A177-3AD203B41FA5}">
                      <a16:colId xmlns:a16="http://schemas.microsoft.com/office/drawing/2014/main" val="389664088"/>
                    </a:ext>
                  </a:extLst>
                </a:gridCol>
              </a:tblGrid>
              <a:tr h="304559">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領域</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rowSpan="24">
                  <a:txBody>
                    <a:bodyPr/>
                    <a:lstStyle/>
                    <a:p>
                      <a:pPr algn="ctr">
                        <a:lnSpc>
                          <a:spcPts val="1300"/>
                        </a:lnSpc>
                        <a:spcAft>
                          <a:spcPts val="0"/>
                        </a:spcAft>
                      </a:pPr>
                      <a:r>
                        <a:rPr lang="en-US" sz="1100" b="0" u="non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300"/>
                        </a:lnSpc>
                        <a:spcAft>
                          <a:spcPts val="0"/>
                        </a:spcAft>
                      </a:pPr>
                      <a:r>
                        <a:rPr lang="ja-JP" sz="1100" b="0" u="none" kern="100">
                          <a:effectLst/>
                          <a:latin typeface="Meiryo UI" panose="020B0604030504040204" pitchFamily="50" charset="-128"/>
                          <a:ea typeface="Meiryo UI" panose="020B0604030504040204" pitchFamily="50" charset="-128"/>
                          <a:cs typeface="Meiryo UI" panose="020B0604030504040204" pitchFamily="50" charset="-128"/>
                        </a:rPr>
                        <a:t>現行指標</a:t>
                      </a:r>
                      <a:endParaRPr lang="ja-JP" sz="1100" b="0" u="none" kern="100">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300"/>
                        </a:lnSpc>
                        <a:spcAft>
                          <a:spcPts val="0"/>
                        </a:spcAft>
                      </a:pPr>
                      <a:r>
                        <a:rPr lang="ja-JP" sz="1100" b="0" u="none" kern="100">
                          <a:effectLst/>
                          <a:latin typeface="Meiryo UI" panose="020B0604030504040204" pitchFamily="50" charset="-128"/>
                          <a:ea typeface="Meiryo UI" panose="020B0604030504040204" pitchFamily="50" charset="-128"/>
                          <a:cs typeface="Meiryo UI" panose="020B0604030504040204" pitchFamily="50" charset="-128"/>
                        </a:rPr>
                        <a:t>（現状における経済や社会の安定度）</a:t>
                      </a:r>
                      <a:endParaRPr lang="ja-JP" sz="1100" b="0" u="none"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3">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先行指標</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300"/>
                        </a:lnSpc>
                        <a:spcAft>
                          <a:spcPts val="0"/>
                        </a:spcAft>
                      </a:pPr>
                      <a:r>
                        <a:rPr lang="en-US" sz="1100" b="0" u="none" kern="100" spc="-150" dirty="0">
                          <a:effectLst/>
                          <a:latin typeface="Meiryo UI" panose="020B0604030504040204" pitchFamily="50" charset="-128"/>
                          <a:ea typeface="Meiryo UI" panose="020B0604030504040204" pitchFamily="50" charset="-128"/>
                          <a:cs typeface="Meiryo UI" panose="020B0604030504040204" pitchFamily="50" charset="-128"/>
                        </a:rPr>
                        <a:t>(</a:t>
                      </a:r>
                      <a:r>
                        <a:rPr lang="ja-JP" sz="1100" b="0" u="none" kern="100" spc="-150" dirty="0">
                          <a:effectLst/>
                          <a:latin typeface="Meiryo UI" panose="020B0604030504040204" pitchFamily="50" charset="-128"/>
                          <a:ea typeface="Meiryo UI" panose="020B0604030504040204" pitchFamily="50" charset="-128"/>
                          <a:cs typeface="Meiryo UI" panose="020B0604030504040204" pitchFamily="50" charset="-128"/>
                        </a:rPr>
                        <a:t>個人の将来ありたい姿や社会のあるべき姿の実現という、未来の幸福に向けた地域の潜在能力</a:t>
                      </a:r>
                      <a:r>
                        <a:rPr lang="en-US" sz="1100" b="0" u="none" kern="100" spc="-15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100" b="0" u="none" kern="100" spc="-15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75660976"/>
                  </a:ext>
                </a:extLst>
              </a:tr>
              <a:tr h="203040">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医療福祉</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vMerge="1">
                  <a:txBody>
                    <a:bodyPr/>
                    <a:lstStyle/>
                    <a:p>
                      <a:endParaRPr kumimoji="1" lang="ja-JP" altLang="en-US"/>
                    </a:p>
                  </a:txBody>
                  <a:tcPr/>
                </a:tc>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生活習慣病受療者数</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a:effectLst/>
                          <a:latin typeface="Meiryo UI" panose="020B0604030504040204" pitchFamily="50" charset="-128"/>
                          <a:ea typeface="Meiryo UI" panose="020B0604030504040204" pitchFamily="50" charset="-128"/>
                          <a:cs typeface="Meiryo UI" panose="020B0604030504040204" pitchFamily="50" charset="-128"/>
                        </a:rPr>
                        <a:t>気分障がい受療者数</a:t>
                      </a:r>
                      <a:endParaRPr lang="ja-JP" sz="1100" b="0" u="none"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産科・</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産婦人科</a:t>
                      </a:r>
                      <a:endParaRPr lang="en-US" alt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spcAft>
                          <a:spcPts val="0"/>
                        </a:spcAft>
                      </a:pP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医師数</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a:effectLst/>
                          <a:latin typeface="Meiryo UI" panose="020B0604030504040204" pitchFamily="50" charset="-128"/>
                          <a:ea typeface="Meiryo UI" panose="020B0604030504040204" pitchFamily="50" charset="-128"/>
                          <a:cs typeface="Meiryo UI" panose="020B0604030504040204" pitchFamily="50" charset="-128"/>
                        </a:rPr>
                        <a:t>ホームヘルパー数</a:t>
                      </a:r>
                      <a:endParaRPr lang="ja-JP" sz="1100" b="0" u="none"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高齢者</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ボランティア</a:t>
                      </a:r>
                      <a:endParaRPr lang="en-US" alt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spcAft>
                          <a:spcPts val="0"/>
                        </a:spcAft>
                      </a:pP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活動者</a:t>
                      </a: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比率</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6741276"/>
                  </a:ext>
                </a:extLst>
              </a:tr>
              <a:tr h="123261">
                <a:tc>
                  <a:txBody>
                    <a:bodyPr/>
                    <a:lstStyle/>
                    <a:p>
                      <a:pPr algn="ctr">
                        <a:lnSpc>
                          <a:spcPts val="1300"/>
                        </a:lnSpc>
                        <a:spcAft>
                          <a:spcPts val="0"/>
                        </a:spcAft>
                      </a:pPr>
                      <a:r>
                        <a:rPr lang="en-US" alt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3</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a:lnSpc>
                          <a:spcPts val="1300"/>
                        </a:lnSpc>
                        <a:spcAft>
                          <a:spcPts val="0"/>
                        </a:spcAft>
                      </a:pPr>
                      <a:r>
                        <a:rPr lang="en-US" sz="1100" b="0" u="none" kern="100" dirty="0">
                          <a:effectLst/>
                          <a:latin typeface="Meiryo UI" panose="020B0604030504040204" pitchFamily="50" charset="-128"/>
                          <a:ea typeface="Meiryo UI" panose="020B0604030504040204" pitchFamily="50" charset="-128"/>
                          <a:cs typeface="Meiryo UI" panose="020B0604030504040204" pitchFamily="50" charset="-128"/>
                        </a:rPr>
                        <a:t>23</a:t>
                      </a: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100" b="0" u="none" kern="100" dirty="0">
                          <a:effectLst/>
                          <a:latin typeface="Meiryo UI" panose="020B0604030504040204" pitchFamily="50" charset="-128"/>
                          <a:ea typeface="Meiryo UI" panose="020B0604030504040204" pitchFamily="50" charset="-128"/>
                          <a:cs typeface="Meiryo UI" panose="020B0604030504040204" pitchFamily="50" charset="-128"/>
                        </a:rPr>
                        <a:t>22</a:t>
                      </a: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21</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100" b="0" u="none" kern="100" dirty="0">
                          <a:effectLst/>
                          <a:latin typeface="Meiryo UI" panose="020B0604030504040204" pitchFamily="50" charset="-128"/>
                          <a:ea typeface="Meiryo UI" panose="020B0604030504040204" pitchFamily="50" charset="-128"/>
                          <a:cs typeface="Meiryo UI" panose="020B0604030504040204" pitchFamily="50" charset="-128"/>
                        </a:rPr>
                        <a:t>1</a:t>
                      </a: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45</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5470816"/>
                  </a:ext>
                </a:extLst>
              </a:tr>
              <a:tr h="123261">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運動・体力</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vMerge="1">
                  <a:txBody>
                    <a:bodyPr/>
                    <a:lstStyle/>
                    <a:p>
                      <a:endParaRPr kumimoji="1" lang="ja-JP" altLang="en-US"/>
                    </a:p>
                  </a:txBody>
                  <a:tcPr/>
                </a:tc>
                <a:tc>
                  <a:txBody>
                    <a:bodyPr/>
                    <a:lstStyle/>
                    <a:p>
                      <a:pPr algn="ctr">
                        <a:lnSpc>
                          <a:spcPts val="1300"/>
                        </a:lnSpc>
                        <a:spcAft>
                          <a:spcPts val="0"/>
                        </a:spcAft>
                      </a:pPr>
                      <a:r>
                        <a:rPr lang="ja-JP" sz="1100" b="0" u="none" kern="100">
                          <a:effectLst/>
                          <a:latin typeface="Meiryo UI" panose="020B0604030504040204" pitchFamily="50" charset="-128"/>
                          <a:ea typeface="Meiryo UI" panose="020B0604030504040204" pitchFamily="50" charset="-128"/>
                          <a:cs typeface="Meiryo UI" panose="020B0604030504040204" pitchFamily="50" charset="-128"/>
                        </a:rPr>
                        <a:t>健康寿命</a:t>
                      </a:r>
                      <a:endParaRPr lang="ja-JP" sz="1100" b="0" u="none"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a:effectLst/>
                          <a:latin typeface="Meiryo UI" panose="020B0604030504040204" pitchFamily="50" charset="-128"/>
                          <a:ea typeface="Meiryo UI" panose="020B0604030504040204" pitchFamily="50" charset="-128"/>
                          <a:cs typeface="Meiryo UI" panose="020B0604030504040204" pitchFamily="50" charset="-128"/>
                        </a:rPr>
                        <a:t>平均歩数</a:t>
                      </a:r>
                      <a:endParaRPr lang="ja-JP" sz="1100" b="0" u="none"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a:effectLst/>
                          <a:latin typeface="Meiryo UI" panose="020B0604030504040204" pitchFamily="50" charset="-128"/>
                          <a:ea typeface="Meiryo UI" panose="020B0604030504040204" pitchFamily="50" charset="-128"/>
                          <a:cs typeface="Meiryo UI" panose="020B0604030504040204" pitchFamily="50" charset="-128"/>
                        </a:rPr>
                        <a:t>健康診査受診率</a:t>
                      </a:r>
                      <a:endParaRPr lang="ja-JP" sz="1100" b="0" u="none"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a:effectLst/>
                          <a:latin typeface="Meiryo UI" panose="020B0604030504040204" pitchFamily="50" charset="-128"/>
                          <a:ea typeface="Meiryo UI" panose="020B0604030504040204" pitchFamily="50" charset="-128"/>
                          <a:cs typeface="Meiryo UI" panose="020B0604030504040204" pitchFamily="50" charset="-128"/>
                        </a:rPr>
                        <a:t>体育・スポーツ施設数</a:t>
                      </a:r>
                      <a:endParaRPr lang="ja-JP" sz="1100" b="0" u="none"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スポーツの活動時間</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48407481"/>
                  </a:ext>
                </a:extLst>
              </a:tr>
              <a:tr h="123261">
                <a:tc>
                  <a:txBody>
                    <a:bodyPr/>
                    <a:lstStyle/>
                    <a:p>
                      <a:pPr algn="ctr">
                        <a:lnSpc>
                          <a:spcPts val="1300"/>
                        </a:lnSpc>
                        <a:spcAft>
                          <a:spcPts val="0"/>
                        </a:spcAft>
                      </a:pPr>
                      <a:r>
                        <a:rPr lang="en-US" sz="1100" b="0" u="none" kern="100" dirty="0">
                          <a:effectLst/>
                          <a:latin typeface="Meiryo UI" panose="020B0604030504040204" pitchFamily="50" charset="-128"/>
                          <a:ea typeface="Meiryo UI" panose="020B0604030504040204" pitchFamily="50" charset="-128"/>
                          <a:cs typeface="Meiryo UI" panose="020B0604030504040204" pitchFamily="50" charset="-128"/>
                        </a:rPr>
                        <a:t>46</a:t>
                      </a: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a:lnSpc>
                          <a:spcPts val="1300"/>
                        </a:lnSpc>
                        <a:spcAft>
                          <a:spcPts val="0"/>
                        </a:spcAft>
                      </a:pPr>
                      <a:r>
                        <a:rPr lang="en-US" sz="1100" b="0" u="none" kern="100">
                          <a:effectLst/>
                          <a:latin typeface="Meiryo UI" panose="020B0604030504040204" pitchFamily="50" charset="-128"/>
                          <a:ea typeface="Meiryo UI" panose="020B0604030504040204" pitchFamily="50" charset="-128"/>
                          <a:cs typeface="Meiryo UI" panose="020B0604030504040204" pitchFamily="50" charset="-128"/>
                        </a:rPr>
                        <a:t>47</a:t>
                      </a:r>
                      <a:r>
                        <a:rPr lang="ja-JP" sz="1100" b="0" u="none" kern="10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100" b="0" u="none" kern="100" dirty="0">
                          <a:effectLst/>
                          <a:latin typeface="Meiryo UI" panose="020B0604030504040204" pitchFamily="50" charset="-128"/>
                          <a:ea typeface="Meiryo UI" panose="020B0604030504040204" pitchFamily="50" charset="-128"/>
                          <a:cs typeface="Meiryo UI" panose="020B0604030504040204" pitchFamily="50" charset="-128"/>
                        </a:rPr>
                        <a:t>16</a:t>
                      </a: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alt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36</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100" b="0" u="none" kern="100" dirty="0">
                          <a:effectLst/>
                          <a:latin typeface="Meiryo UI" panose="020B0604030504040204" pitchFamily="50" charset="-128"/>
                          <a:ea typeface="Meiryo UI" panose="020B0604030504040204" pitchFamily="50" charset="-128"/>
                          <a:cs typeface="Meiryo UI" panose="020B0604030504040204" pitchFamily="50" charset="-128"/>
                        </a:rPr>
                        <a:t>47</a:t>
                      </a: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22</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0569197"/>
                  </a:ext>
                </a:extLst>
              </a:tr>
              <a:tr h="123261">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余暇・娯楽</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vMerge="1">
                  <a:txBody>
                    <a:bodyPr/>
                    <a:lstStyle/>
                    <a:p>
                      <a:endParaRPr kumimoji="1" lang="ja-JP" altLang="en-US"/>
                    </a:p>
                  </a:txBody>
                  <a:tcPr/>
                </a:tc>
                <a:tc>
                  <a:txBody>
                    <a:bodyPr/>
                    <a:lstStyle/>
                    <a:p>
                      <a:pPr algn="ctr">
                        <a:lnSpc>
                          <a:spcPts val="1300"/>
                        </a:lnSpc>
                        <a:spcAft>
                          <a:spcPts val="0"/>
                        </a:spcAft>
                      </a:pPr>
                      <a:r>
                        <a:rPr lang="ja-JP" sz="1100" b="0" u="none" kern="100">
                          <a:effectLst/>
                          <a:latin typeface="Meiryo UI" panose="020B0604030504040204" pitchFamily="50" charset="-128"/>
                          <a:ea typeface="Meiryo UI" panose="020B0604030504040204" pitchFamily="50" charset="-128"/>
                          <a:cs typeface="Meiryo UI" panose="020B0604030504040204" pitchFamily="50" charset="-128"/>
                        </a:rPr>
                        <a:t>教養・娯楽支出額</a:t>
                      </a:r>
                      <a:endParaRPr lang="ja-JP" sz="1100" b="0" u="none"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余暇時間</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常設映画館数</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書籍購入額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en-US" sz="1100" b="0" u="none" kern="100" dirty="0">
                          <a:effectLst/>
                          <a:latin typeface="Meiryo UI" panose="020B0604030504040204" pitchFamily="50" charset="-128"/>
                          <a:ea typeface="Meiryo UI" panose="020B0604030504040204" pitchFamily="50" charset="-128"/>
                          <a:cs typeface="Meiryo UI" panose="020B0604030504040204" pitchFamily="50" charset="-128"/>
                        </a:rPr>
                        <a:t>NPO</a:t>
                      </a: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認証数</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37663100"/>
                  </a:ext>
                </a:extLst>
              </a:tr>
              <a:tr h="123261">
                <a:tc>
                  <a:txBody>
                    <a:bodyPr/>
                    <a:lstStyle/>
                    <a:p>
                      <a:pPr algn="ctr">
                        <a:lnSpc>
                          <a:spcPts val="1300"/>
                        </a:lnSpc>
                        <a:spcAft>
                          <a:spcPts val="0"/>
                        </a:spcAft>
                      </a:pPr>
                      <a:r>
                        <a:rPr lang="en-US" alt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20</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a:lnSpc>
                          <a:spcPts val="1300"/>
                        </a:lnSpc>
                        <a:spcAft>
                          <a:spcPts val="0"/>
                        </a:spcAft>
                      </a:pPr>
                      <a:r>
                        <a:rPr lang="en-US" alt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30</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alt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45</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alt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28</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alt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1</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alt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32</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2077760"/>
                  </a:ext>
                </a:extLst>
              </a:tr>
              <a:tr h="123261">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国際</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vMerge="1">
                  <a:txBody>
                    <a:bodyPr/>
                    <a:lstStyle/>
                    <a:p>
                      <a:endParaRPr kumimoji="1" lang="ja-JP" altLang="en-US"/>
                    </a:p>
                  </a:txBody>
                  <a:tcPr/>
                </a:tc>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外国人宿泊者数</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a:effectLst/>
                          <a:latin typeface="Meiryo UI" panose="020B0604030504040204" pitchFamily="50" charset="-128"/>
                          <a:ea typeface="Meiryo UI" panose="020B0604030504040204" pitchFamily="50" charset="-128"/>
                          <a:cs typeface="Meiryo UI" panose="020B0604030504040204" pitchFamily="50" charset="-128"/>
                        </a:rPr>
                        <a:t>姉妹都市提携数</a:t>
                      </a:r>
                      <a:endParaRPr lang="ja-JP" sz="1100" b="0" u="none"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a:effectLst/>
                          <a:latin typeface="Meiryo UI" panose="020B0604030504040204" pitchFamily="50" charset="-128"/>
                          <a:ea typeface="Meiryo UI" panose="020B0604030504040204" pitchFamily="50" charset="-128"/>
                          <a:cs typeface="Meiryo UI" panose="020B0604030504040204" pitchFamily="50" charset="-128"/>
                        </a:rPr>
                        <a:t>語学教室にかける金額</a:t>
                      </a:r>
                      <a:endParaRPr lang="ja-JP" sz="1100" b="0" u="none"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a:effectLst/>
                          <a:latin typeface="Meiryo UI" panose="020B0604030504040204" pitchFamily="50" charset="-128"/>
                          <a:ea typeface="Meiryo UI" panose="020B0604030504040204" pitchFamily="50" charset="-128"/>
                          <a:cs typeface="Meiryo UI" panose="020B0604030504040204" pitchFamily="50" charset="-128"/>
                        </a:rPr>
                        <a:t>海外渡航者率</a:t>
                      </a:r>
                      <a:endParaRPr lang="ja-JP" sz="1100" b="0" u="none"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a:effectLst/>
                          <a:latin typeface="Meiryo UI" panose="020B0604030504040204" pitchFamily="50" charset="-128"/>
                          <a:ea typeface="Meiryo UI" panose="020B0604030504040204" pitchFamily="50" charset="-128"/>
                          <a:cs typeface="Meiryo UI" panose="020B0604030504040204" pitchFamily="50" charset="-128"/>
                        </a:rPr>
                        <a:t>留学生数</a:t>
                      </a:r>
                      <a:endParaRPr lang="ja-JP" sz="1100" b="0" u="none"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18286832"/>
                  </a:ext>
                </a:extLst>
              </a:tr>
              <a:tr h="123261">
                <a:tc>
                  <a:txBody>
                    <a:bodyPr/>
                    <a:lstStyle/>
                    <a:p>
                      <a:pPr algn="ctr">
                        <a:lnSpc>
                          <a:spcPts val="1300"/>
                        </a:lnSpc>
                        <a:spcAft>
                          <a:spcPts val="0"/>
                        </a:spcAft>
                      </a:pPr>
                      <a:r>
                        <a:rPr lang="en-US" sz="1100" b="0" u="none" kern="100" dirty="0">
                          <a:effectLst/>
                          <a:latin typeface="Meiryo UI" panose="020B0604030504040204" pitchFamily="50" charset="-128"/>
                          <a:ea typeface="Meiryo UI" panose="020B0604030504040204" pitchFamily="50" charset="-128"/>
                          <a:cs typeface="Meiryo UI" panose="020B0604030504040204" pitchFamily="50" charset="-128"/>
                        </a:rPr>
                        <a:t>3</a:t>
                      </a: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a:lnSpc>
                          <a:spcPts val="1300"/>
                        </a:lnSpc>
                        <a:spcAft>
                          <a:spcPts val="0"/>
                        </a:spcAft>
                      </a:pPr>
                      <a:r>
                        <a:rPr lang="en-US" sz="1100" b="0" u="none" kern="100" dirty="0">
                          <a:effectLst/>
                          <a:latin typeface="Meiryo UI" panose="020B0604030504040204" pitchFamily="50" charset="-128"/>
                          <a:ea typeface="Meiryo UI" panose="020B0604030504040204" pitchFamily="50" charset="-128"/>
                          <a:cs typeface="Meiryo UI" panose="020B0604030504040204" pitchFamily="50" charset="-128"/>
                        </a:rPr>
                        <a:t>6</a:t>
                      </a: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100" b="0" u="none" kern="100" dirty="0">
                          <a:effectLst/>
                          <a:latin typeface="Meiryo UI" panose="020B0604030504040204" pitchFamily="50" charset="-128"/>
                          <a:ea typeface="Meiryo UI" panose="020B0604030504040204" pitchFamily="50" charset="-128"/>
                          <a:cs typeface="Meiryo UI" panose="020B0604030504040204" pitchFamily="50" charset="-128"/>
                        </a:rPr>
                        <a:t>3</a:t>
                      </a: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24</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100" b="0" u="none" kern="100" dirty="0">
                          <a:effectLst/>
                          <a:latin typeface="Meiryo UI" panose="020B0604030504040204" pitchFamily="50" charset="-128"/>
                          <a:ea typeface="Meiryo UI" panose="020B0604030504040204" pitchFamily="50" charset="-128"/>
                          <a:cs typeface="Meiryo UI" panose="020B0604030504040204" pitchFamily="50" charset="-128"/>
                        </a:rPr>
                        <a:t>4</a:t>
                      </a: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alt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6</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539608"/>
                  </a:ext>
                </a:extLst>
              </a:tr>
              <a:tr h="123261">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雇用</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vMerge="1">
                  <a:txBody>
                    <a:bodyPr/>
                    <a:lstStyle/>
                    <a:p>
                      <a:endParaRPr kumimoji="1" lang="ja-JP" altLang="en-US"/>
                    </a:p>
                  </a:txBody>
                  <a:tcPr/>
                </a:tc>
                <a:tc>
                  <a:txBody>
                    <a:bodyPr/>
                    <a:lstStyle/>
                    <a:p>
                      <a:pPr algn="ctr">
                        <a:lnSpc>
                          <a:spcPts val="1300"/>
                        </a:lnSpc>
                        <a:spcAft>
                          <a:spcPts val="0"/>
                        </a:spcAft>
                      </a:pPr>
                      <a:r>
                        <a:rPr lang="ja-JP" sz="1100" b="0" u="none" kern="100">
                          <a:effectLst/>
                          <a:latin typeface="Meiryo UI" panose="020B0604030504040204" pitchFamily="50" charset="-128"/>
                          <a:ea typeface="Meiryo UI" panose="020B0604030504040204" pitchFamily="50" charset="-128"/>
                          <a:cs typeface="Meiryo UI" panose="020B0604030504040204" pitchFamily="50" charset="-128"/>
                        </a:rPr>
                        <a:t>若者完全失業比率</a:t>
                      </a:r>
                      <a:endParaRPr lang="ja-JP" sz="1100" b="0" u="none"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a:effectLst/>
                          <a:latin typeface="Meiryo UI" panose="020B0604030504040204" pitchFamily="50" charset="-128"/>
                          <a:ea typeface="Meiryo UI" panose="020B0604030504040204" pitchFamily="50" charset="-128"/>
                          <a:cs typeface="Meiryo UI" panose="020B0604030504040204" pitchFamily="50" charset="-128"/>
                        </a:rPr>
                        <a:t>正規雇用者比率</a:t>
                      </a:r>
                      <a:endParaRPr lang="ja-JP" sz="1100" b="0" u="none"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a:effectLst/>
                          <a:latin typeface="Meiryo UI" panose="020B0604030504040204" pitchFamily="50" charset="-128"/>
                          <a:ea typeface="Meiryo UI" panose="020B0604030504040204" pitchFamily="50" charset="-128"/>
                          <a:cs typeface="Meiryo UI" panose="020B0604030504040204" pitchFamily="50" charset="-128"/>
                        </a:rPr>
                        <a:t>高齢者有業数</a:t>
                      </a:r>
                      <a:endParaRPr lang="ja-JP" sz="1100" b="0" u="none"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a:effectLst/>
                          <a:latin typeface="Meiryo UI" panose="020B0604030504040204" pitchFamily="50" charset="-128"/>
                          <a:ea typeface="Meiryo UI" panose="020B0604030504040204" pitchFamily="50" charset="-128"/>
                          <a:cs typeface="Meiryo UI" panose="020B0604030504040204" pitchFamily="50" charset="-128"/>
                        </a:rPr>
                        <a:t>インターンシップ実施率</a:t>
                      </a:r>
                      <a:endParaRPr lang="ja-JP" sz="1100" b="0" u="none"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大卒者進路未定者率</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64500732"/>
                  </a:ext>
                </a:extLst>
              </a:tr>
              <a:tr h="123261">
                <a:tc>
                  <a:txBody>
                    <a:bodyPr/>
                    <a:lstStyle/>
                    <a:p>
                      <a:pPr algn="ctr">
                        <a:lnSpc>
                          <a:spcPts val="1300"/>
                        </a:lnSpc>
                        <a:spcAft>
                          <a:spcPts val="0"/>
                        </a:spcAft>
                      </a:pPr>
                      <a:r>
                        <a:rPr lang="en-US"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46</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a:lnSpc>
                          <a:spcPts val="1300"/>
                        </a:lnSpc>
                        <a:spcAft>
                          <a:spcPts val="0"/>
                        </a:spcAft>
                      </a:pPr>
                      <a:r>
                        <a:rPr lang="en-US" alt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41</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45</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100" b="0" u="none" kern="100" dirty="0">
                          <a:effectLst/>
                          <a:latin typeface="Meiryo UI" panose="020B0604030504040204" pitchFamily="50" charset="-128"/>
                          <a:ea typeface="Meiryo UI" panose="020B0604030504040204" pitchFamily="50" charset="-128"/>
                          <a:cs typeface="Meiryo UI" panose="020B0604030504040204" pitchFamily="50" charset="-128"/>
                        </a:rPr>
                        <a:t>36</a:t>
                      </a: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alt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46</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43</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3277822"/>
                  </a:ext>
                </a:extLst>
              </a:tr>
              <a:tr h="123261">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企業</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vMerge="1">
                  <a:txBody>
                    <a:bodyPr/>
                    <a:lstStyle/>
                    <a:p>
                      <a:endParaRPr kumimoji="1" lang="ja-JP" altLang="en-US"/>
                    </a:p>
                  </a:txBody>
                  <a:tcPr/>
                </a:tc>
                <a:tc>
                  <a:txBody>
                    <a:bodyPr/>
                    <a:lstStyle/>
                    <a:p>
                      <a:pPr algn="ctr">
                        <a:lnSpc>
                          <a:spcPts val="1300"/>
                        </a:lnSpc>
                        <a:spcAft>
                          <a:spcPts val="0"/>
                        </a:spcAft>
                      </a:pPr>
                      <a:r>
                        <a:rPr lang="ja-JP" sz="1100" b="0" u="none" kern="100">
                          <a:effectLst/>
                          <a:latin typeface="Meiryo UI" panose="020B0604030504040204" pitchFamily="50" charset="-128"/>
                          <a:ea typeface="Meiryo UI" panose="020B0604030504040204" pitchFamily="50" charset="-128"/>
                          <a:cs typeface="Meiryo UI" panose="020B0604030504040204" pitchFamily="50" charset="-128"/>
                        </a:rPr>
                        <a:t>障がい者雇用率</a:t>
                      </a:r>
                      <a:endParaRPr lang="ja-JP" sz="1100" b="0" u="none"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a:effectLst/>
                          <a:latin typeface="Meiryo UI" panose="020B0604030504040204" pitchFamily="50" charset="-128"/>
                          <a:ea typeface="Meiryo UI" panose="020B0604030504040204" pitchFamily="50" charset="-128"/>
                          <a:cs typeface="Meiryo UI" panose="020B0604030504040204" pitchFamily="50" charset="-128"/>
                        </a:rPr>
                        <a:t>製造業労働生産性</a:t>
                      </a:r>
                      <a:endParaRPr lang="ja-JP" sz="1100" b="0" u="none"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a:effectLst/>
                          <a:latin typeface="Meiryo UI" panose="020B0604030504040204" pitchFamily="50" charset="-128"/>
                          <a:ea typeface="Meiryo UI" panose="020B0604030504040204" pitchFamily="50" charset="-128"/>
                          <a:cs typeface="Meiryo UI" panose="020B0604030504040204" pitchFamily="50" charset="-128"/>
                        </a:rPr>
                        <a:t>事業所新設率</a:t>
                      </a:r>
                      <a:endParaRPr lang="ja-JP" sz="1100" b="0" u="none"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a:effectLst/>
                          <a:latin typeface="Meiryo UI" panose="020B0604030504040204" pitchFamily="50" charset="-128"/>
                          <a:ea typeface="Meiryo UI" panose="020B0604030504040204" pitchFamily="50" charset="-128"/>
                          <a:cs typeface="Meiryo UI" panose="020B0604030504040204" pitchFamily="50" charset="-128"/>
                        </a:rPr>
                        <a:t>特許等出願件数</a:t>
                      </a:r>
                      <a:endParaRPr lang="ja-JP" sz="1100" b="0" u="none"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本社機能流出・流入数</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19594245"/>
                  </a:ext>
                </a:extLst>
              </a:tr>
              <a:tr h="123261">
                <a:tc>
                  <a:txBody>
                    <a:bodyPr/>
                    <a:lstStyle/>
                    <a:p>
                      <a:pPr algn="ctr">
                        <a:lnSpc>
                          <a:spcPts val="1300"/>
                        </a:lnSpc>
                        <a:spcAft>
                          <a:spcPts val="0"/>
                        </a:spcAft>
                      </a:pPr>
                      <a:r>
                        <a:rPr lang="en-US" sz="1100" b="0" u="none" kern="100" dirty="0">
                          <a:effectLst/>
                          <a:latin typeface="Meiryo UI" panose="020B0604030504040204" pitchFamily="50" charset="-128"/>
                          <a:ea typeface="Meiryo UI" panose="020B0604030504040204" pitchFamily="50" charset="-128"/>
                          <a:cs typeface="Meiryo UI" panose="020B0604030504040204" pitchFamily="50" charset="-128"/>
                        </a:rPr>
                        <a:t>14</a:t>
                      </a: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a:lnSpc>
                          <a:spcPts val="1300"/>
                        </a:lnSpc>
                        <a:spcAft>
                          <a:spcPts val="0"/>
                        </a:spcAft>
                      </a:pPr>
                      <a:r>
                        <a:rPr lang="en-US" alt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43</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100" b="0" u="none" kern="100" dirty="0">
                          <a:effectLst/>
                          <a:latin typeface="Meiryo UI" panose="020B0604030504040204" pitchFamily="50" charset="-128"/>
                          <a:ea typeface="Meiryo UI" panose="020B0604030504040204" pitchFamily="50" charset="-128"/>
                          <a:cs typeface="Meiryo UI" panose="020B0604030504040204" pitchFamily="50" charset="-128"/>
                        </a:rPr>
                        <a:t>20</a:t>
                      </a: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100" b="0" u="none"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100" b="0" u="none" kern="100" dirty="0">
                          <a:effectLst/>
                          <a:latin typeface="Meiryo UI" panose="020B0604030504040204" pitchFamily="50" charset="-128"/>
                          <a:ea typeface="Meiryo UI" panose="020B0604030504040204" pitchFamily="50" charset="-128"/>
                          <a:cs typeface="Meiryo UI" panose="020B0604030504040204" pitchFamily="50" charset="-128"/>
                        </a:rPr>
                        <a:t>2</a:t>
                      </a: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100" b="0" u="none" kern="100" dirty="0">
                          <a:effectLst/>
                          <a:latin typeface="Meiryo UI" panose="020B0604030504040204" pitchFamily="50" charset="-128"/>
                          <a:ea typeface="Meiryo UI" panose="020B0604030504040204" pitchFamily="50" charset="-128"/>
                          <a:cs typeface="Meiryo UI" panose="020B0604030504040204" pitchFamily="50" charset="-128"/>
                        </a:rPr>
                        <a:t>46</a:t>
                      </a: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6716911"/>
                  </a:ext>
                </a:extLst>
              </a:tr>
              <a:tr h="123261">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個人</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vMerge="1">
                  <a:txBody>
                    <a:bodyPr/>
                    <a:lstStyle/>
                    <a:p>
                      <a:endParaRPr kumimoji="1" lang="ja-JP" altLang="en-US"/>
                    </a:p>
                  </a:txBody>
                  <a:tcPr/>
                </a:tc>
                <a:tc>
                  <a:txBody>
                    <a:bodyPr/>
                    <a:lstStyle/>
                    <a:p>
                      <a:pPr algn="ctr">
                        <a:lnSpc>
                          <a:spcPts val="1300"/>
                        </a:lnSpc>
                        <a:spcAft>
                          <a:spcPts val="0"/>
                        </a:spcAft>
                      </a:pPr>
                      <a:r>
                        <a:rPr lang="ja-JP" sz="1100" b="0" u="none" kern="100">
                          <a:effectLst/>
                          <a:latin typeface="Meiryo UI" panose="020B0604030504040204" pitchFamily="50" charset="-128"/>
                          <a:ea typeface="Meiryo UI" panose="020B0604030504040204" pitchFamily="50" charset="-128"/>
                          <a:cs typeface="Meiryo UI" panose="020B0604030504040204" pitchFamily="50" charset="-128"/>
                        </a:rPr>
                        <a:t>持ち家比率</a:t>
                      </a:r>
                      <a:endParaRPr lang="ja-JP" sz="1100" b="0" u="none"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a:effectLst/>
                          <a:latin typeface="Meiryo UI" panose="020B0604030504040204" pitchFamily="50" charset="-128"/>
                          <a:ea typeface="Meiryo UI" panose="020B0604030504040204" pitchFamily="50" charset="-128"/>
                          <a:cs typeface="Meiryo UI" panose="020B0604030504040204" pitchFamily="50" charset="-128"/>
                        </a:rPr>
                        <a:t>生活保護受給率</a:t>
                      </a:r>
                      <a:endParaRPr lang="ja-JP" sz="1100" b="0" u="none"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待機児童率</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a:effectLst/>
                          <a:latin typeface="Meiryo UI" panose="020B0604030504040204" pitchFamily="50" charset="-128"/>
                          <a:ea typeface="Meiryo UI" panose="020B0604030504040204" pitchFamily="50" charset="-128"/>
                          <a:cs typeface="Meiryo UI" panose="020B0604030504040204" pitchFamily="50" charset="-128"/>
                        </a:rPr>
                        <a:t>一人暮らし高齢者率</a:t>
                      </a:r>
                      <a:endParaRPr lang="ja-JP" sz="1100" b="0" u="none"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インターネット人口普及率</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11758126"/>
                  </a:ext>
                </a:extLst>
              </a:tr>
              <a:tr h="123261">
                <a:tc>
                  <a:txBody>
                    <a:bodyPr/>
                    <a:lstStyle/>
                    <a:p>
                      <a:pPr algn="ctr">
                        <a:lnSpc>
                          <a:spcPts val="1300"/>
                        </a:lnSpc>
                        <a:spcAft>
                          <a:spcPts val="0"/>
                        </a:spcAft>
                      </a:pPr>
                      <a:r>
                        <a:rPr lang="en-US" sz="1100" b="0" u="none" kern="100" dirty="0">
                          <a:effectLst/>
                          <a:latin typeface="Meiryo UI" panose="020B0604030504040204" pitchFamily="50" charset="-128"/>
                          <a:ea typeface="Meiryo UI" panose="020B0604030504040204" pitchFamily="50" charset="-128"/>
                          <a:cs typeface="Meiryo UI" panose="020B0604030504040204" pitchFamily="50" charset="-128"/>
                        </a:rPr>
                        <a:t>45</a:t>
                      </a: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a:lnSpc>
                          <a:spcPts val="1300"/>
                        </a:lnSpc>
                        <a:spcAft>
                          <a:spcPts val="0"/>
                        </a:spcAft>
                      </a:pPr>
                      <a:r>
                        <a:rPr lang="en-US" sz="1100" b="0" u="none" kern="100" dirty="0">
                          <a:effectLst/>
                          <a:latin typeface="Meiryo UI" panose="020B0604030504040204" pitchFamily="50" charset="-128"/>
                          <a:ea typeface="Meiryo UI" panose="020B0604030504040204" pitchFamily="50" charset="-128"/>
                          <a:cs typeface="Meiryo UI" panose="020B0604030504040204" pitchFamily="50" charset="-128"/>
                        </a:rPr>
                        <a:t>44</a:t>
                      </a: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100" b="0" u="none" kern="100" dirty="0">
                          <a:effectLst/>
                          <a:latin typeface="Meiryo UI" panose="020B0604030504040204" pitchFamily="50" charset="-128"/>
                          <a:ea typeface="Meiryo UI" panose="020B0604030504040204" pitchFamily="50" charset="-128"/>
                          <a:cs typeface="Meiryo UI" panose="020B0604030504040204" pitchFamily="50" charset="-128"/>
                        </a:rPr>
                        <a:t>47</a:t>
                      </a: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31</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100" b="0" u="none" kern="100" dirty="0">
                          <a:effectLst/>
                          <a:latin typeface="Meiryo UI" panose="020B0604030504040204" pitchFamily="50" charset="-128"/>
                          <a:ea typeface="Meiryo UI" panose="020B0604030504040204" pitchFamily="50" charset="-128"/>
                          <a:cs typeface="Meiryo UI" panose="020B0604030504040204" pitchFamily="50" charset="-128"/>
                        </a:rPr>
                        <a:t>45</a:t>
                      </a: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alt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7</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0453961"/>
                  </a:ext>
                </a:extLst>
              </a:tr>
              <a:tr h="203040">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地域</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vMerge="1">
                  <a:txBody>
                    <a:bodyPr/>
                    <a:lstStyle/>
                    <a:p>
                      <a:endParaRPr kumimoji="1" lang="ja-JP" altLang="en-US"/>
                    </a:p>
                  </a:txBody>
                  <a:tcPr/>
                </a:tc>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汚水処理人口普及率</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a:effectLst/>
                          <a:latin typeface="Meiryo UI" panose="020B0604030504040204" pitchFamily="50" charset="-128"/>
                          <a:ea typeface="Meiryo UI" panose="020B0604030504040204" pitchFamily="50" charset="-128"/>
                          <a:cs typeface="Meiryo UI" panose="020B0604030504040204" pitchFamily="50" charset="-128"/>
                        </a:rPr>
                        <a:t>道路整備率</a:t>
                      </a:r>
                      <a:endParaRPr lang="ja-JP" sz="1100" b="0" u="none"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一般</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廃棄物</a:t>
                      </a:r>
                      <a:endParaRPr lang="en-US" alt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spcAft>
                          <a:spcPts val="0"/>
                        </a:spcAft>
                      </a:pP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リサイクル率</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エネルギー消費率</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a:effectLst/>
                          <a:latin typeface="Meiryo UI" panose="020B0604030504040204" pitchFamily="50" charset="-128"/>
                          <a:ea typeface="Meiryo UI" panose="020B0604030504040204" pitchFamily="50" charset="-128"/>
                          <a:cs typeface="Meiryo UI" panose="020B0604030504040204" pitchFamily="50" charset="-128"/>
                        </a:rPr>
                        <a:t>地縁団体数</a:t>
                      </a:r>
                      <a:endParaRPr lang="ja-JP" sz="1100" b="0" u="none"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82923163"/>
                  </a:ext>
                </a:extLst>
              </a:tr>
              <a:tr h="123261">
                <a:tc>
                  <a:txBody>
                    <a:bodyPr/>
                    <a:lstStyle/>
                    <a:p>
                      <a:pPr algn="ctr">
                        <a:lnSpc>
                          <a:spcPts val="1300"/>
                        </a:lnSpc>
                        <a:spcAft>
                          <a:spcPts val="0"/>
                        </a:spcAft>
                      </a:pPr>
                      <a:r>
                        <a:rPr lang="en-US" alt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15</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a:lnSpc>
                          <a:spcPts val="1300"/>
                        </a:lnSpc>
                        <a:spcAft>
                          <a:spcPts val="0"/>
                        </a:spcAft>
                      </a:pPr>
                      <a:r>
                        <a:rPr lang="en-US" alt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7</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100" b="0" u="none" kern="100" dirty="0">
                          <a:effectLst/>
                          <a:latin typeface="Meiryo UI" panose="020B0604030504040204" pitchFamily="50" charset="-128"/>
                          <a:ea typeface="Meiryo UI" panose="020B0604030504040204" pitchFamily="50" charset="-128"/>
                          <a:cs typeface="Meiryo UI" panose="020B0604030504040204" pitchFamily="50" charset="-128"/>
                        </a:rPr>
                        <a:t>2</a:t>
                      </a: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100" b="0" u="none" kern="100" dirty="0">
                          <a:effectLst/>
                          <a:latin typeface="Meiryo UI" panose="020B0604030504040204" pitchFamily="50" charset="-128"/>
                          <a:ea typeface="Meiryo UI" panose="020B0604030504040204" pitchFamily="50" charset="-128"/>
                          <a:cs typeface="Meiryo UI" panose="020B0604030504040204" pitchFamily="50" charset="-128"/>
                        </a:rPr>
                        <a:t>46</a:t>
                      </a: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alt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18</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100" b="0" u="none" kern="100" dirty="0">
                          <a:effectLst/>
                          <a:latin typeface="Meiryo UI" panose="020B0604030504040204" pitchFamily="50" charset="-128"/>
                          <a:ea typeface="Meiryo UI" panose="020B0604030504040204" pitchFamily="50" charset="-128"/>
                          <a:cs typeface="Meiryo UI" panose="020B0604030504040204" pitchFamily="50" charset="-128"/>
                        </a:rPr>
                        <a:t>40</a:t>
                      </a: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3292440"/>
                  </a:ext>
                </a:extLst>
              </a:tr>
              <a:tr h="203040">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学校</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vMerge="1">
                  <a:txBody>
                    <a:bodyPr/>
                    <a:lstStyle/>
                    <a:p>
                      <a:endParaRPr kumimoji="1" lang="ja-JP" altLang="en-US"/>
                    </a:p>
                  </a:txBody>
                  <a:tcPr/>
                </a:tc>
                <a:tc>
                  <a:txBody>
                    <a:bodyPr/>
                    <a:lstStyle/>
                    <a:p>
                      <a:pPr algn="ctr">
                        <a:lnSpc>
                          <a:spcPts val="1300"/>
                        </a:lnSpc>
                        <a:spcAft>
                          <a:spcPts val="0"/>
                        </a:spcAft>
                      </a:pPr>
                      <a:r>
                        <a:rPr lang="ja-JP" sz="1100" b="0" u="none" kern="100">
                          <a:effectLst/>
                          <a:latin typeface="Meiryo UI" panose="020B0604030504040204" pitchFamily="50" charset="-128"/>
                          <a:ea typeface="Meiryo UI" panose="020B0604030504040204" pitchFamily="50" charset="-128"/>
                          <a:cs typeface="Meiryo UI" panose="020B0604030504040204" pitchFamily="50" charset="-128"/>
                        </a:rPr>
                        <a:t>学力</a:t>
                      </a:r>
                      <a:endParaRPr lang="ja-JP" sz="1100" b="0" u="none"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a:effectLst/>
                          <a:latin typeface="Meiryo UI" panose="020B0604030504040204" pitchFamily="50" charset="-128"/>
                          <a:ea typeface="Meiryo UI" panose="020B0604030504040204" pitchFamily="50" charset="-128"/>
                          <a:cs typeface="Meiryo UI" panose="020B0604030504040204" pitchFamily="50" charset="-128"/>
                        </a:rPr>
                        <a:t>不登校児童生徒率</a:t>
                      </a:r>
                      <a:endParaRPr lang="ja-JP" sz="1100" b="0" u="none"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司書教諭発令率</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大学進学率</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教員一人</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あたり</a:t>
                      </a:r>
                      <a:endParaRPr lang="en-US" alt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spcAft>
                          <a:spcPts val="0"/>
                        </a:spcAft>
                      </a:pP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児童</a:t>
                      </a: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・生徒数</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45922836"/>
                  </a:ext>
                </a:extLst>
              </a:tr>
              <a:tr h="123261">
                <a:tc>
                  <a:txBody>
                    <a:bodyPr/>
                    <a:lstStyle/>
                    <a:p>
                      <a:pPr algn="ctr">
                        <a:lnSpc>
                          <a:spcPts val="1300"/>
                        </a:lnSpc>
                        <a:spcAft>
                          <a:spcPts val="0"/>
                        </a:spcAft>
                      </a:pPr>
                      <a:r>
                        <a:rPr lang="en-US" alt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29</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a:lnSpc>
                          <a:spcPts val="1300"/>
                        </a:lnSpc>
                        <a:spcAft>
                          <a:spcPts val="0"/>
                        </a:spcAft>
                      </a:pPr>
                      <a:r>
                        <a:rPr lang="en-US"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44</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41</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alt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5</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alt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6</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100" b="0" u="none" kern="100" dirty="0">
                          <a:effectLst/>
                          <a:latin typeface="Meiryo UI" panose="020B0604030504040204" pitchFamily="50" charset="-128"/>
                          <a:ea typeface="Meiryo UI" panose="020B0604030504040204" pitchFamily="50" charset="-128"/>
                          <a:cs typeface="Meiryo UI" panose="020B0604030504040204" pitchFamily="50" charset="-128"/>
                        </a:rPr>
                        <a:t>40</a:t>
                      </a: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1838118"/>
                  </a:ext>
                </a:extLst>
              </a:tr>
              <a:tr h="123261">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社会</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vMerge="1">
                  <a:txBody>
                    <a:bodyPr/>
                    <a:lstStyle/>
                    <a:p>
                      <a:endParaRPr kumimoji="1" lang="ja-JP" altLang="en-US"/>
                    </a:p>
                  </a:txBody>
                  <a:tcPr/>
                </a:tc>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社会教育費</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a:effectLst/>
                          <a:latin typeface="Meiryo UI" panose="020B0604030504040204" pitchFamily="50" charset="-128"/>
                          <a:ea typeface="Meiryo UI" panose="020B0604030504040204" pitchFamily="50" charset="-128"/>
                          <a:cs typeface="Meiryo UI" panose="020B0604030504040204" pitchFamily="50" charset="-128"/>
                        </a:rPr>
                        <a:t>社会教育学級・講座数</a:t>
                      </a:r>
                      <a:endParaRPr lang="ja-JP" sz="1100" b="0" u="none"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a:effectLst/>
                          <a:latin typeface="Meiryo UI" panose="020B0604030504040204" pitchFamily="50" charset="-128"/>
                          <a:ea typeface="Meiryo UI" panose="020B0604030504040204" pitchFamily="50" charset="-128"/>
                          <a:cs typeface="Meiryo UI" panose="020B0604030504040204" pitchFamily="50" charset="-128"/>
                        </a:rPr>
                        <a:t>学童保育施設率</a:t>
                      </a:r>
                      <a:endParaRPr lang="ja-JP" sz="1100" b="0" u="none"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余裕教室活用率</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悩みやストレス</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spcAft>
                          <a:spcPts val="0"/>
                        </a:spcAft>
                      </a:pP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ある</a:t>
                      </a: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者の率</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77489297"/>
                  </a:ext>
                </a:extLst>
              </a:tr>
              <a:tr h="123261">
                <a:tc>
                  <a:txBody>
                    <a:bodyPr/>
                    <a:lstStyle/>
                    <a:p>
                      <a:pPr algn="ctr">
                        <a:lnSpc>
                          <a:spcPts val="1300"/>
                        </a:lnSpc>
                        <a:spcAft>
                          <a:spcPts val="0"/>
                        </a:spcAft>
                      </a:pPr>
                      <a:r>
                        <a:rPr lang="en-US" alt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43</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a:lnSpc>
                          <a:spcPts val="1300"/>
                        </a:lnSpc>
                        <a:spcAft>
                          <a:spcPts val="0"/>
                        </a:spcAft>
                      </a:pPr>
                      <a:r>
                        <a:rPr lang="en-US"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44</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alt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43</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alt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15</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100" b="0" u="none" kern="100" dirty="0">
                          <a:effectLst/>
                          <a:latin typeface="Meiryo UI" panose="020B0604030504040204" pitchFamily="50" charset="-128"/>
                          <a:ea typeface="Meiryo UI" panose="020B0604030504040204" pitchFamily="50" charset="-128"/>
                          <a:cs typeface="Meiryo UI" panose="020B0604030504040204" pitchFamily="50" charset="-128"/>
                        </a:rPr>
                        <a:t>29</a:t>
                      </a: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100" b="0" u="none" kern="100" dirty="0">
                          <a:effectLst/>
                          <a:latin typeface="Meiryo UI" panose="020B0604030504040204" pitchFamily="50" charset="-128"/>
                          <a:ea typeface="Meiryo UI" panose="020B0604030504040204" pitchFamily="50" charset="-128"/>
                          <a:cs typeface="Meiryo UI" panose="020B0604030504040204" pitchFamily="50" charset="-128"/>
                        </a:rPr>
                        <a:t>44</a:t>
                      </a: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2150147"/>
                  </a:ext>
                </a:extLst>
              </a:tr>
              <a:tr h="203040">
                <a:tc>
                  <a:txBody>
                    <a:bodyPr/>
                    <a:lstStyle/>
                    <a:p>
                      <a:pPr algn="ctr">
                        <a:lnSpc>
                          <a:spcPts val="1300"/>
                        </a:lnSpc>
                        <a:spcAft>
                          <a:spcPts val="0"/>
                        </a:spcAft>
                      </a:pPr>
                      <a:r>
                        <a:rPr lang="en-US"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2014</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年</a:t>
                      </a:r>
                      <a:endParaRPr lang="en-US" alt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spcAft>
                          <a:spcPts val="0"/>
                        </a:spcAft>
                      </a:pPr>
                      <a:r>
                        <a:rPr lang="ja-JP" altLang="en-US" sz="1100" b="0" u="none" kern="100" dirty="0" smtClean="0">
                          <a:effectLst/>
                          <a:latin typeface="Meiryo UI" panose="020B0604030504040204" pitchFamily="50" charset="-128"/>
                          <a:ea typeface="Meiryo UI" panose="020B0604030504040204" pitchFamily="50" charset="-128"/>
                          <a:cs typeface="Times New Roman" panose="02020603050405020304" pitchFamily="18" charset="0"/>
                        </a:rPr>
                        <a:t>追加指標</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vMerge="1">
                  <a:txBody>
                    <a:bodyPr/>
                    <a:lstStyle/>
                    <a:p>
                      <a:endParaRPr kumimoji="1" lang="ja-JP" altLang="en-US"/>
                    </a:p>
                  </a:txBody>
                  <a:tcPr/>
                </a:tc>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信用</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金庫</a:t>
                      </a:r>
                      <a:endParaRPr lang="en-US" alt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spcAft>
                          <a:spcPts val="0"/>
                        </a:spcAft>
                      </a:pP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貸出</a:t>
                      </a: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平均利回り</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a:effectLst/>
                          <a:latin typeface="Meiryo UI" panose="020B0604030504040204" pitchFamily="50" charset="-128"/>
                          <a:ea typeface="Meiryo UI" panose="020B0604030504040204" pitchFamily="50" charset="-128"/>
                          <a:cs typeface="Meiryo UI" panose="020B0604030504040204" pitchFamily="50" charset="-128"/>
                        </a:rPr>
                        <a:t>平均寿命</a:t>
                      </a:r>
                      <a:endParaRPr lang="ja-JP" sz="1100" b="0" u="none"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女性の</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労働力</a:t>
                      </a:r>
                      <a:endParaRPr lang="en-US" alt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spcAft>
                          <a:spcPts val="0"/>
                        </a:spcAft>
                      </a:pP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人口</a:t>
                      </a: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比率</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自殺死亡者数</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子どもの運動能力</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37119704"/>
                  </a:ext>
                </a:extLst>
              </a:tr>
              <a:tr h="123261">
                <a:tc>
                  <a:txBody>
                    <a:bodyPr/>
                    <a:lstStyle/>
                    <a:p>
                      <a:pPr algn="ctr">
                        <a:lnSpc>
                          <a:spcPts val="1300"/>
                        </a:lnSpc>
                        <a:spcAft>
                          <a:spcPts val="0"/>
                        </a:spcAft>
                      </a:pPr>
                      <a:r>
                        <a:rPr lang="en-US" sz="1100" b="0" u="non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a:lnSpc>
                          <a:spcPts val="1300"/>
                        </a:lnSpc>
                        <a:spcAft>
                          <a:spcPts val="0"/>
                        </a:spcAft>
                      </a:pPr>
                      <a:r>
                        <a:rPr lang="en-US"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32</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alt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39</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alt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37</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29</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100" b="0" u="none" kern="100" dirty="0">
                          <a:effectLst/>
                          <a:latin typeface="Meiryo UI" panose="020B0604030504040204" pitchFamily="50" charset="-128"/>
                          <a:ea typeface="Meiryo UI" panose="020B0604030504040204" pitchFamily="50" charset="-128"/>
                          <a:cs typeface="Meiryo UI" panose="020B0604030504040204" pitchFamily="50" charset="-128"/>
                        </a:rPr>
                        <a:t>45</a:t>
                      </a: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6749185"/>
                  </a:ext>
                </a:extLst>
              </a:tr>
              <a:tr h="203040">
                <a:tc>
                  <a:txBody>
                    <a:bodyPr/>
                    <a:lstStyle/>
                    <a:p>
                      <a:pPr algn="ctr">
                        <a:lnSpc>
                          <a:spcPts val="1300"/>
                        </a:lnSpc>
                        <a:spcAft>
                          <a:spcPts val="0"/>
                        </a:spcAft>
                      </a:pPr>
                      <a:r>
                        <a:rPr lang="en-US"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2016</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年</a:t>
                      </a:r>
                      <a:endParaRPr lang="en-US" alt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spcAft>
                          <a:spcPts val="0"/>
                        </a:spcAft>
                      </a:pPr>
                      <a:r>
                        <a:rPr lang="ja-JP" altLang="en-US" sz="1100" b="0" u="none" kern="100" dirty="0" smtClean="0">
                          <a:effectLst/>
                          <a:latin typeface="Meiryo UI" panose="020B0604030504040204" pitchFamily="50" charset="-128"/>
                          <a:ea typeface="Meiryo UI" panose="020B0604030504040204" pitchFamily="50" charset="-128"/>
                          <a:cs typeface="Times New Roman" panose="02020603050405020304" pitchFamily="18" charset="0"/>
                        </a:rPr>
                        <a:t>追加指標</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vMerge="1">
                  <a:txBody>
                    <a:bodyPr/>
                    <a:lstStyle/>
                    <a:p>
                      <a:endParaRPr kumimoji="1" lang="ja-JP" altLang="en-US"/>
                    </a:p>
                  </a:txBody>
                  <a:tcPr/>
                </a:tc>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合計特殊出生率</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自主防災組織活動カバー数</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a:effectLst/>
                          <a:latin typeface="Meiryo UI" panose="020B0604030504040204" pitchFamily="50" charset="-128"/>
                          <a:ea typeface="Meiryo UI" panose="020B0604030504040204" pitchFamily="50" charset="-128"/>
                          <a:cs typeface="Meiryo UI" panose="020B0604030504040204" pitchFamily="50" charset="-128"/>
                        </a:rPr>
                        <a:t>刑法犯認知件数</a:t>
                      </a:r>
                      <a:endParaRPr lang="ja-JP" sz="1100" b="0" u="none"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農業の付加価値創出額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勤労者世帯可処分所得</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60491929"/>
                  </a:ext>
                </a:extLst>
              </a:tr>
              <a:tr h="123261">
                <a:tc>
                  <a:txBody>
                    <a:bodyPr/>
                    <a:lstStyle/>
                    <a:p>
                      <a:pPr algn="ctr">
                        <a:lnSpc>
                          <a:spcPts val="1300"/>
                        </a:lnSpc>
                        <a:spcAft>
                          <a:spcPts val="0"/>
                        </a:spcAft>
                      </a:pPr>
                      <a:r>
                        <a:rPr lang="en-US" sz="1100" b="0" u="non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100" b="0" u="none" strike="noStrike"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100" b="0" u="none"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alt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39</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16</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100" b="0" u="none" kern="100" dirty="0">
                          <a:effectLst/>
                          <a:latin typeface="Meiryo UI" panose="020B0604030504040204" pitchFamily="50" charset="-128"/>
                          <a:ea typeface="Meiryo UI" panose="020B0604030504040204" pitchFamily="50" charset="-128"/>
                          <a:cs typeface="Meiryo UI" panose="020B0604030504040204" pitchFamily="50" charset="-128"/>
                        </a:rPr>
                        <a:t>47</a:t>
                      </a: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100" b="0" u="none" kern="100" dirty="0">
                          <a:effectLst/>
                          <a:latin typeface="Meiryo UI" panose="020B0604030504040204" pitchFamily="50" charset="-128"/>
                          <a:ea typeface="Meiryo UI" panose="020B0604030504040204" pitchFamily="50" charset="-128"/>
                          <a:cs typeface="Meiryo UI" panose="020B0604030504040204" pitchFamily="50" charset="-128"/>
                        </a:rPr>
                        <a:t>46</a:t>
                      </a:r>
                      <a:r>
                        <a:rPr lang="ja-JP" sz="1100" b="0" u="none" kern="100" dirty="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alt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36</a:t>
                      </a:r>
                      <a:r>
                        <a:rPr lang="ja-JP" sz="1100" b="0" u="none" kern="100" dirty="0" smtClean="0">
                          <a:effectLst/>
                          <a:latin typeface="Meiryo UI" panose="020B0604030504040204" pitchFamily="50" charset="-128"/>
                          <a:ea typeface="Meiryo UI" panose="020B0604030504040204" pitchFamily="50" charset="-128"/>
                          <a:cs typeface="Meiryo UI" panose="020B0604030504040204" pitchFamily="50" charset="-128"/>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7880198"/>
                  </a:ext>
                </a:extLst>
              </a:tr>
              <a:tr h="123261">
                <a:tc>
                  <a:txBody>
                    <a:bodyPr/>
                    <a:lstStyle/>
                    <a:p>
                      <a:pPr algn="ctr">
                        <a:lnSpc>
                          <a:spcPts val="1300"/>
                        </a:lnSpc>
                        <a:spcAft>
                          <a:spcPts val="0"/>
                        </a:spcAft>
                      </a:pPr>
                      <a:r>
                        <a:rPr lang="en-US" altLang="ja-JP" sz="1100" b="0" u="none" kern="100" dirty="0" smtClean="0">
                          <a:effectLst/>
                          <a:latin typeface="Meiryo UI" panose="020B0604030504040204" pitchFamily="50" charset="-128"/>
                          <a:ea typeface="Meiryo UI" panose="020B0604030504040204" pitchFamily="50" charset="-128"/>
                          <a:cs typeface="Times New Roman" panose="02020603050405020304" pitchFamily="18" charset="0"/>
                        </a:rPr>
                        <a:t>2018</a:t>
                      </a:r>
                      <a:r>
                        <a:rPr lang="ja-JP" altLang="en-US" sz="1100" b="0" u="none" kern="100" dirty="0" smtClean="0">
                          <a:effectLst/>
                          <a:latin typeface="Meiryo UI" panose="020B0604030504040204" pitchFamily="50" charset="-128"/>
                          <a:ea typeface="Meiryo UI" panose="020B0604030504040204" pitchFamily="50" charset="-128"/>
                          <a:cs typeface="Times New Roman" panose="02020603050405020304" pitchFamily="18" charset="0"/>
                        </a:rPr>
                        <a:t>年</a:t>
                      </a:r>
                      <a:endParaRPr lang="en-US" altLang="ja-JP" sz="1100" b="0" u="none"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300"/>
                        </a:lnSpc>
                        <a:spcAft>
                          <a:spcPts val="0"/>
                        </a:spcAft>
                      </a:pPr>
                      <a:r>
                        <a:rPr lang="ja-JP" altLang="en-US" sz="1100" b="0" u="none" kern="100" dirty="0" smtClean="0">
                          <a:effectLst/>
                          <a:latin typeface="Meiryo UI" panose="020B0604030504040204" pitchFamily="50" charset="-128"/>
                          <a:ea typeface="Meiryo UI" panose="020B0604030504040204" pitchFamily="50" charset="-128"/>
                          <a:cs typeface="Times New Roman" panose="02020603050405020304" pitchFamily="18" charset="0"/>
                        </a:rPr>
                        <a:t>追加指標</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ts val="1300"/>
                        </a:lnSpc>
                        <a:spcAft>
                          <a:spcPts val="0"/>
                        </a:spcAft>
                      </a:pP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ja-JP" altLang="en-US" sz="1100" b="0" u="none" kern="100" dirty="0" smtClean="0">
                          <a:effectLst/>
                          <a:latin typeface="Meiryo UI" panose="020B0604030504040204" pitchFamily="50" charset="-128"/>
                          <a:ea typeface="Meiryo UI" panose="020B0604030504040204" pitchFamily="50" charset="-128"/>
                          <a:cs typeface="Times New Roman" panose="02020603050405020304" pitchFamily="18" charset="0"/>
                        </a:rPr>
                        <a:t>訪日外国人客消費単価</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ts val="1300"/>
                        </a:lnSpc>
                        <a:spcAft>
                          <a:spcPts val="0"/>
                        </a:spcAft>
                      </a:pPr>
                      <a:r>
                        <a:rPr lang="ja-JP" altLang="en-US" sz="1100" b="0" u="none" kern="100" dirty="0" smtClean="0">
                          <a:effectLst/>
                          <a:latin typeface="Meiryo UI" panose="020B0604030504040204" pitchFamily="50" charset="-128"/>
                          <a:ea typeface="Meiryo UI" panose="020B0604030504040204" pitchFamily="50" charset="-128"/>
                          <a:cs typeface="Times New Roman" panose="02020603050405020304" pitchFamily="18" charset="0"/>
                        </a:rPr>
                        <a:t>市民農園面積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ts val="1300"/>
                        </a:lnSpc>
                        <a:spcAft>
                          <a:spcPts val="0"/>
                        </a:spcAft>
                      </a:pPr>
                      <a:r>
                        <a:rPr lang="ja-JP" altLang="en-US" sz="1100" b="0" u="none" kern="100" dirty="0" smtClean="0">
                          <a:effectLst/>
                          <a:latin typeface="Meiryo UI" panose="020B0604030504040204" pitchFamily="50" charset="-128"/>
                          <a:ea typeface="Meiryo UI" panose="020B0604030504040204" pitchFamily="50" charset="-128"/>
                          <a:cs typeface="Times New Roman" panose="02020603050405020304" pitchFamily="18" charset="0"/>
                        </a:rPr>
                        <a:t>子どものチャレンジ率</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ts val="1300"/>
                        </a:lnSpc>
                        <a:spcAft>
                          <a:spcPts val="0"/>
                        </a:spcAft>
                      </a:pPr>
                      <a:r>
                        <a:rPr lang="ja-JP" altLang="en-US" sz="1100" b="0" u="none" kern="100" dirty="0" smtClean="0">
                          <a:effectLst/>
                          <a:latin typeface="Meiryo UI" panose="020B0604030504040204" pitchFamily="50" charset="-128"/>
                          <a:ea typeface="Meiryo UI" panose="020B0604030504040204" pitchFamily="50" charset="-128"/>
                          <a:cs typeface="Times New Roman" panose="02020603050405020304" pitchFamily="18" charset="0"/>
                        </a:rPr>
                        <a:t>コンビニエンスストア数</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ts val="1300"/>
                        </a:lnSpc>
                        <a:spcAft>
                          <a:spcPts val="0"/>
                        </a:spcAft>
                      </a:pPr>
                      <a:r>
                        <a:rPr lang="ja-JP" altLang="en-US" sz="1100" b="0" u="none" kern="100" dirty="0" smtClean="0">
                          <a:effectLst/>
                          <a:latin typeface="Meiryo UI" panose="020B0604030504040204" pitchFamily="50" charset="-128"/>
                          <a:ea typeface="Meiryo UI" panose="020B0604030504040204" pitchFamily="50" charset="-128"/>
                          <a:cs typeface="Times New Roman" panose="02020603050405020304" pitchFamily="18" charset="0"/>
                        </a:rPr>
                        <a:t>勤労者ボランティア活動者比率</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423168494"/>
                  </a:ext>
                </a:extLst>
              </a:tr>
              <a:tr h="123261">
                <a:tc>
                  <a:txBody>
                    <a:bodyPr/>
                    <a:lstStyle/>
                    <a:p>
                      <a:pPr algn="ctr">
                        <a:lnSpc>
                          <a:spcPts val="1300"/>
                        </a:lnSpc>
                        <a:spcAft>
                          <a:spcPts val="0"/>
                        </a:spcAft>
                      </a:pP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00"/>
                        </a:lnSpc>
                        <a:spcAft>
                          <a:spcPts val="0"/>
                        </a:spcAft>
                      </a:pPr>
                      <a:endParaRPr lang="ja-JP" sz="1100" b="0" u="none"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altLang="ja-JP" sz="1100" b="0" u="none" kern="100" dirty="0" smtClean="0">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100" b="0" u="none" kern="100" dirty="0" smtClean="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altLang="ja-JP" sz="1100" b="0" u="none" kern="100" dirty="0" smtClean="0">
                          <a:effectLst/>
                          <a:latin typeface="Meiryo UI" panose="020B0604030504040204" pitchFamily="50" charset="-128"/>
                          <a:ea typeface="Meiryo UI" panose="020B0604030504040204" pitchFamily="50" charset="-128"/>
                          <a:cs typeface="Times New Roman" panose="02020603050405020304" pitchFamily="18" charset="0"/>
                        </a:rPr>
                        <a:t>44</a:t>
                      </a:r>
                      <a:r>
                        <a:rPr lang="ja-JP" altLang="en-US" sz="1100" b="0" u="none" kern="100" dirty="0" smtClean="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altLang="ja-JP" sz="1100" b="0" u="none" kern="100" dirty="0" smtClean="0">
                          <a:effectLst/>
                          <a:latin typeface="Meiryo UI" panose="020B0604030504040204" pitchFamily="50" charset="-128"/>
                          <a:ea typeface="Meiryo UI" panose="020B0604030504040204" pitchFamily="50" charset="-128"/>
                          <a:cs typeface="Times New Roman" panose="02020603050405020304" pitchFamily="18" charset="0"/>
                        </a:rPr>
                        <a:t>37</a:t>
                      </a:r>
                      <a:r>
                        <a:rPr lang="ja-JP" altLang="en-US" sz="1100" b="0" u="none" kern="100" dirty="0" smtClean="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altLang="ja-JP" sz="1100" b="0" u="none" kern="100" dirty="0" smtClean="0">
                          <a:effectLst/>
                          <a:latin typeface="Meiryo UI" panose="020B0604030504040204" pitchFamily="50" charset="-128"/>
                          <a:ea typeface="Meiryo UI" panose="020B0604030504040204" pitchFamily="50" charset="-128"/>
                          <a:cs typeface="Times New Roman" panose="02020603050405020304" pitchFamily="18" charset="0"/>
                        </a:rPr>
                        <a:t>24</a:t>
                      </a:r>
                      <a:r>
                        <a:rPr lang="ja-JP" altLang="en-US" sz="1100" b="0" u="none" kern="100" dirty="0" smtClean="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altLang="ja-JP" sz="1100" b="0" u="none" kern="100" dirty="0" smtClean="0">
                          <a:effectLst/>
                          <a:latin typeface="Meiryo UI" panose="020B0604030504040204" pitchFamily="50" charset="-128"/>
                          <a:ea typeface="Meiryo UI" panose="020B0604030504040204" pitchFamily="50" charset="-128"/>
                          <a:cs typeface="Times New Roman" panose="02020603050405020304" pitchFamily="18" charset="0"/>
                        </a:rPr>
                        <a:t>47</a:t>
                      </a:r>
                      <a:r>
                        <a:rPr lang="ja-JP" altLang="en-US" sz="1100" b="0" u="none" kern="100" dirty="0" smtClean="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1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6484" marR="5648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9400078"/>
                  </a:ext>
                </a:extLst>
              </a:tr>
            </a:tbl>
          </a:graphicData>
        </a:graphic>
      </p:graphicFrame>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14</a:t>
            </a:fld>
            <a:endParaRPr lang="ja-JP" altLang="en-US"/>
          </a:p>
        </p:txBody>
      </p:sp>
    </p:spTree>
    <p:extLst>
      <p:ext uri="{BB962C8B-B14F-4D97-AF65-F5344CB8AC3E}">
        <p14:creationId xmlns:p14="http://schemas.microsoft.com/office/powerpoint/2010/main" val="1476894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７．大阪の現状</a:t>
            </a:r>
            <a:endParaRPr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200472" y="764704"/>
            <a:ext cx="9577064" cy="2400657"/>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男女</a:t>
            </a:r>
            <a:r>
              <a:rPr lang="ja-JP" altLang="en-US" dirty="0">
                <a:latin typeface="Meiryo UI" panose="020B0604030504040204" pitchFamily="50" charset="-128"/>
                <a:ea typeface="Meiryo UI" panose="020B0604030504040204" pitchFamily="50" charset="-128"/>
                <a:cs typeface="Meiryo UI" panose="020B0604030504040204" pitchFamily="50" charset="-128"/>
              </a:rPr>
              <a:t>とも短い健康寿命、平均を上回る要介護（要支援）</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認定者数等</a:t>
            </a:r>
            <a:endParaRPr lang="en-US" altLang="ja-JP" strike="sngStrike"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大阪府の平均寿命は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、日本全国の平均寿命と同様に年々延伸</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しているが（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年で男性</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80.23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女性</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86.73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年）、全国</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と比較すると男女とも短く、全国順位で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男性は第</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女性も第</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となっている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、「健康上の問題で日常生活が制限されることなく生活できる期間」と定義されている健康寿命については、大阪府で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男性</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71.50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（全国</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女性</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74.46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（全国</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）であり、全国と比較して男女とも短い。</a:t>
            </a:r>
          </a:p>
          <a:p>
            <a:pPr marL="88900" indent="-889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さらに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、要介護（要支援）認定者数について制度創設時の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年から</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年の推移をみると、</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12.1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万人から</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47.9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万人の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3.96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倍と、日本全国の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2.84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倍を大きく上回っている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2568" y="3429000"/>
            <a:ext cx="4808984" cy="310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5825024" y="3198748"/>
            <a:ext cx="2880320" cy="215444"/>
          </a:xfrm>
          <a:prstGeom prst="rect">
            <a:avLst/>
          </a:prstGeom>
          <a:noFill/>
        </p:spPr>
        <p:txBody>
          <a:bodyPr wrap="square" lIns="0" tIns="0" rIns="0" bIns="0" rtlCol="0">
            <a:spAutoFit/>
          </a:bodyPr>
          <a:lstStyle/>
          <a:p>
            <a:pPr algn="ctr"/>
            <a:r>
              <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要介護認定率の</a:t>
            </a:r>
            <a:r>
              <a:rPr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推移</a:t>
            </a:r>
            <a:r>
              <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kumimoji="1"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8" name="テキスト ボックス 7"/>
          <p:cNvSpPr txBox="1"/>
          <p:nvPr/>
        </p:nvSpPr>
        <p:spPr>
          <a:xfrm>
            <a:off x="6825208" y="6435189"/>
            <a:ext cx="2952328" cy="230832"/>
          </a:xfrm>
          <a:prstGeom prst="rect">
            <a:avLst/>
          </a:prstGeom>
          <a:noFill/>
        </p:spPr>
        <p:txBody>
          <a:bodyPr wrap="square" rtlCol="0">
            <a:spAutoFit/>
          </a:bodyPr>
          <a:lstStyle/>
          <a:p>
            <a:pPr algn="just"/>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：厚生労働省「</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介護保険事業状況報告</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920552" y="6330806"/>
            <a:ext cx="3881341" cy="338554"/>
          </a:xfrm>
          <a:prstGeom prst="rect">
            <a:avLst/>
          </a:prstGeom>
          <a:noFill/>
        </p:spPr>
        <p:txBody>
          <a:bodyPr wrap="square" rtlCol="0">
            <a:spAutoFit/>
          </a:bodyPr>
          <a:lstStyle/>
          <a:p>
            <a:pPr algn="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出典：健康</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寿命：厚生労働省</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「都道府県</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別健康寿命</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平均</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寿命：厚生労働省</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「都道府県</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別生命表の概況</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318592" y="3212976"/>
            <a:ext cx="2592288" cy="307777"/>
          </a:xfrm>
          <a:prstGeom prst="rect">
            <a:avLst/>
          </a:prstGeom>
          <a:noFill/>
        </p:spPr>
        <p:txBody>
          <a:bodyPr wrap="square" rtlCol="0">
            <a:spAutoFit/>
          </a:bodyPr>
          <a:lstStyle/>
          <a:p>
            <a:pPr algn="ctr"/>
            <a:r>
              <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kumimoji="1"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健康寿命・平均寿命</a:t>
            </a:r>
            <a:r>
              <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kumimoji="1"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72" y="3427511"/>
            <a:ext cx="5040527" cy="3007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15</a:t>
            </a:fld>
            <a:endParaRPr lang="ja-JP" altLang="en-US"/>
          </a:p>
        </p:txBody>
      </p:sp>
    </p:spTree>
    <p:extLst>
      <p:ext uri="{BB962C8B-B14F-4D97-AF65-F5344CB8AC3E}">
        <p14:creationId xmlns:p14="http://schemas.microsoft.com/office/powerpoint/2010/main" val="1673530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７．大阪の現状</a:t>
            </a:r>
            <a:endParaRPr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200472" y="964733"/>
            <a:ext cx="9577064" cy="36933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食・文化</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スポーツ等の多彩なラインアップ</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4017838" y="1590544"/>
            <a:ext cx="5399658" cy="307777"/>
          </a:xfrm>
          <a:prstGeom prst="rect">
            <a:avLst/>
          </a:prstGeom>
          <a:noFill/>
        </p:spPr>
        <p:txBody>
          <a:bodyPr wrap="square" rtlCol="0">
            <a:spAutoFit/>
          </a:bodyPr>
          <a:lstStyle/>
          <a:p>
            <a:pPr algn="ctr"/>
            <a:r>
              <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主要な観光地・スポーツ・エンターテインメント施設の集積</a:t>
            </a:r>
            <a:r>
              <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kumimoji="1"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pSp>
        <p:nvGrpSpPr>
          <p:cNvPr id="6" name="グループ化 5"/>
          <p:cNvGrpSpPr/>
          <p:nvPr/>
        </p:nvGrpSpPr>
        <p:grpSpPr>
          <a:xfrm>
            <a:off x="3705960" y="1915779"/>
            <a:ext cx="5995250" cy="4017506"/>
            <a:chOff x="2000672" y="1859766"/>
            <a:chExt cx="5995250" cy="4017506"/>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660" r="20364" b="5841"/>
            <a:stretch/>
          </p:blipFill>
          <p:spPr bwMode="auto">
            <a:xfrm>
              <a:off x="2000672" y="2249798"/>
              <a:ext cx="4313790" cy="3306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465"/>
            <a:stretch/>
          </p:blipFill>
          <p:spPr bwMode="auto">
            <a:xfrm>
              <a:off x="5145620" y="4255543"/>
              <a:ext cx="1423329" cy="1428750"/>
            </a:xfrm>
            <a:prstGeom prst="rect">
              <a:avLst/>
            </a:prstGeom>
            <a:noFill/>
            <a:ln w="12700">
              <a:solidFill>
                <a:schemeClr val="tx1">
                  <a:lumMod val="65000"/>
                  <a:lumOff val="35000"/>
                </a:schemeClr>
              </a:solidFill>
              <a:miter lim="800000"/>
              <a:headEnd/>
              <a:tailEnd/>
            </a:ln>
            <a:extLst>
              <a:ext uri="{909E8E84-426E-40DD-AFC4-6F175D3DCCD1}">
                <a14:hiddenFill xmlns:a14="http://schemas.microsoft.com/office/drawing/2010/main">
                  <a:solidFill>
                    <a:schemeClr val="accent1"/>
                  </a:solidFill>
                </a14:hiddenFill>
              </a:ext>
            </a:extLst>
          </p:spPr>
        </p:pic>
        <p:cxnSp>
          <p:nvCxnSpPr>
            <p:cNvPr id="9" name="直線コネクタ 8"/>
            <p:cNvCxnSpPr>
              <a:stCxn id="11" idx="1"/>
              <a:endCxn id="10" idx="6"/>
            </p:cNvCxnSpPr>
            <p:nvPr/>
          </p:nvCxnSpPr>
          <p:spPr>
            <a:xfrm flipH="1">
              <a:off x="6089887" y="2509644"/>
              <a:ext cx="324669"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円/楕円 15"/>
            <p:cNvSpPr/>
            <p:nvPr/>
          </p:nvSpPr>
          <p:spPr>
            <a:xfrm>
              <a:off x="5657839" y="2401632"/>
              <a:ext cx="432048" cy="21602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414556" y="2448088"/>
              <a:ext cx="479298" cy="123111"/>
            </a:xfrm>
            <a:prstGeom prst="rect">
              <a:avLst/>
            </a:prstGeom>
            <a:noFill/>
          </p:spPr>
          <p:txBody>
            <a:bodyPr wrap="none" lIns="0" tIns="0" rIns="0" bIns="0"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京都、大津</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円/楕円 17"/>
            <p:cNvSpPr/>
            <p:nvPr/>
          </p:nvSpPr>
          <p:spPr>
            <a:xfrm>
              <a:off x="5830353" y="3790738"/>
              <a:ext cx="67967" cy="6796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3" name="直線コネクタ 12"/>
            <p:cNvCxnSpPr>
              <a:stCxn id="14" idx="1"/>
              <a:endCxn id="12" idx="7"/>
            </p:cNvCxnSpPr>
            <p:nvPr/>
          </p:nvCxnSpPr>
          <p:spPr>
            <a:xfrm flipH="1">
              <a:off x="5888366" y="3594693"/>
              <a:ext cx="535412" cy="205999"/>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6423778" y="3533137"/>
              <a:ext cx="205184" cy="123111"/>
            </a:xfrm>
            <a:prstGeom prst="rect">
              <a:avLst/>
            </a:prstGeom>
            <a:noFill/>
          </p:spPr>
          <p:txBody>
            <a:bodyPr wrap="none" lIns="0" tIns="0" rIns="0" bIns="0"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奈良</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円/楕円 20"/>
            <p:cNvSpPr/>
            <p:nvPr/>
          </p:nvSpPr>
          <p:spPr>
            <a:xfrm>
              <a:off x="5596713" y="3986831"/>
              <a:ext cx="67967" cy="6796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6" name="直線コネクタ 15"/>
            <p:cNvCxnSpPr>
              <a:stCxn id="17" idx="1"/>
              <a:endCxn id="15" idx="6"/>
            </p:cNvCxnSpPr>
            <p:nvPr/>
          </p:nvCxnSpPr>
          <p:spPr>
            <a:xfrm flipH="1" flipV="1">
              <a:off x="5664680" y="4020815"/>
              <a:ext cx="719367" cy="130892"/>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6384047" y="4090151"/>
              <a:ext cx="307777" cy="123111"/>
            </a:xfrm>
            <a:prstGeom prst="rect">
              <a:avLst/>
            </a:prstGeom>
            <a:noFill/>
          </p:spPr>
          <p:txBody>
            <a:bodyPr wrap="none" lIns="0" tIns="0" rIns="0" bIns="0"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法隆寺</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円/楕円 23"/>
            <p:cNvSpPr/>
            <p:nvPr/>
          </p:nvSpPr>
          <p:spPr>
            <a:xfrm>
              <a:off x="2269650" y="3152192"/>
              <a:ext cx="67967" cy="6796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9" name="直線コネクタ 18"/>
            <p:cNvCxnSpPr>
              <a:stCxn id="20" idx="2"/>
              <a:endCxn id="18" idx="0"/>
            </p:cNvCxnSpPr>
            <p:nvPr/>
          </p:nvCxnSpPr>
          <p:spPr>
            <a:xfrm>
              <a:off x="2303633" y="2210593"/>
              <a:ext cx="1" cy="941599"/>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2149744" y="2087482"/>
              <a:ext cx="307777" cy="123111"/>
            </a:xfrm>
            <a:prstGeom prst="rect">
              <a:avLst/>
            </a:prstGeom>
            <a:noFill/>
          </p:spPr>
          <p:txBody>
            <a:bodyPr wrap="none" lIns="0" tIns="0" rIns="0" bIns="0"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姫路城</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6"/>
            <p:cNvSpPr/>
            <p:nvPr/>
          </p:nvSpPr>
          <p:spPr>
            <a:xfrm>
              <a:off x="3872879" y="3672899"/>
              <a:ext cx="67967" cy="6796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22" name="直線コネクタ 21"/>
            <p:cNvCxnSpPr>
              <a:stCxn id="23" idx="2"/>
              <a:endCxn id="21" idx="0"/>
            </p:cNvCxnSpPr>
            <p:nvPr/>
          </p:nvCxnSpPr>
          <p:spPr>
            <a:xfrm>
              <a:off x="3812231" y="2212311"/>
              <a:ext cx="94632" cy="1460588"/>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3709639" y="2089200"/>
              <a:ext cx="205184" cy="123111"/>
            </a:xfrm>
            <a:prstGeom prst="rect">
              <a:avLst/>
            </a:prstGeom>
            <a:noFill/>
          </p:spPr>
          <p:txBody>
            <a:bodyPr wrap="none" lIns="0" tIns="0" rIns="0" bIns="0"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神戸</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円/楕円 29"/>
            <p:cNvSpPr/>
            <p:nvPr/>
          </p:nvSpPr>
          <p:spPr>
            <a:xfrm>
              <a:off x="5510893" y="4960393"/>
              <a:ext cx="67967" cy="6796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25" name="直線コネクタ 24"/>
            <p:cNvCxnSpPr>
              <a:stCxn id="26" idx="1"/>
              <a:endCxn id="24" idx="7"/>
            </p:cNvCxnSpPr>
            <p:nvPr/>
          </p:nvCxnSpPr>
          <p:spPr>
            <a:xfrm flipH="1">
              <a:off x="5568906" y="4653908"/>
              <a:ext cx="1073037" cy="316439"/>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6641943" y="4592352"/>
              <a:ext cx="185948" cy="123111"/>
            </a:xfrm>
            <a:prstGeom prst="rect">
              <a:avLst/>
            </a:prstGeom>
            <a:noFill/>
          </p:spPr>
          <p:txBody>
            <a:bodyPr wrap="none" lIns="0" tIns="0" rIns="0" bIns="0" rtlCol="0">
              <a:spAutoFit/>
            </a:bodyPr>
            <a:lstStyle/>
            <a:p>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USJ</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円/楕円 32"/>
            <p:cNvSpPr/>
            <p:nvPr/>
          </p:nvSpPr>
          <p:spPr>
            <a:xfrm>
              <a:off x="5756976" y="4960392"/>
              <a:ext cx="67967" cy="6796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28" name="直線コネクタ 27"/>
            <p:cNvCxnSpPr>
              <a:stCxn id="29" idx="1"/>
              <a:endCxn id="27" idx="6"/>
            </p:cNvCxnSpPr>
            <p:nvPr/>
          </p:nvCxnSpPr>
          <p:spPr>
            <a:xfrm flipH="1">
              <a:off x="5824943" y="4994375"/>
              <a:ext cx="829262" cy="1"/>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6654205" y="4932819"/>
              <a:ext cx="700513" cy="123111"/>
            </a:xfrm>
            <a:prstGeom prst="rect">
              <a:avLst/>
            </a:prstGeom>
            <a:noFill/>
          </p:spPr>
          <p:txBody>
            <a:bodyPr wrap="none" lIns="0" tIns="0" rIns="0" bIns="0"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京セラドーム大阪</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円/楕円 35"/>
            <p:cNvSpPr/>
            <p:nvPr/>
          </p:nvSpPr>
          <p:spPr>
            <a:xfrm>
              <a:off x="6024988" y="5341072"/>
              <a:ext cx="67967" cy="6796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31" name="直線コネクタ 30"/>
            <p:cNvCxnSpPr>
              <a:stCxn id="32" idx="1"/>
              <a:endCxn id="30" idx="6"/>
            </p:cNvCxnSpPr>
            <p:nvPr/>
          </p:nvCxnSpPr>
          <p:spPr>
            <a:xfrm flipH="1">
              <a:off x="6092955" y="5375056"/>
              <a:ext cx="575453"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6668408" y="5313500"/>
              <a:ext cx="512961" cy="123111"/>
            </a:xfrm>
            <a:prstGeom prst="rect">
              <a:avLst/>
            </a:prstGeom>
            <a:noFill/>
          </p:spPr>
          <p:txBody>
            <a:bodyPr wrap="none" lIns="0" tIns="0" rIns="0" bIns="0"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長居競技場</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円/楕円 38"/>
            <p:cNvSpPr/>
            <p:nvPr/>
          </p:nvSpPr>
          <p:spPr>
            <a:xfrm>
              <a:off x="5160514" y="3617113"/>
              <a:ext cx="67967" cy="6796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34" name="直線コネクタ 33"/>
            <p:cNvCxnSpPr>
              <a:stCxn id="35" idx="1"/>
              <a:endCxn id="33" idx="7"/>
            </p:cNvCxnSpPr>
            <p:nvPr/>
          </p:nvCxnSpPr>
          <p:spPr>
            <a:xfrm flipH="1">
              <a:off x="5218527" y="2828906"/>
              <a:ext cx="1132427" cy="798161"/>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6350954" y="2767350"/>
              <a:ext cx="1061188" cy="123111"/>
            </a:xfrm>
            <a:prstGeom prst="rect">
              <a:avLst/>
            </a:prstGeom>
            <a:noFill/>
          </p:spPr>
          <p:txBody>
            <a:bodyPr wrap="none" lIns="0" tIns="0" rIns="0" bIns="0"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東和薬品</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RACTAB</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ドーム</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円/楕円 41"/>
            <p:cNvSpPr/>
            <p:nvPr/>
          </p:nvSpPr>
          <p:spPr>
            <a:xfrm>
              <a:off x="4948236" y="3300249"/>
              <a:ext cx="67967" cy="6796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37" name="直線コネクタ 36"/>
            <p:cNvCxnSpPr>
              <a:stCxn id="38" idx="2"/>
              <a:endCxn id="36" idx="1"/>
            </p:cNvCxnSpPr>
            <p:nvPr/>
          </p:nvCxnSpPr>
          <p:spPr>
            <a:xfrm>
              <a:off x="4404686" y="2204348"/>
              <a:ext cx="553504" cy="1105855"/>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4104924" y="2081237"/>
              <a:ext cx="599523" cy="123111"/>
            </a:xfrm>
            <a:prstGeom prst="rect">
              <a:avLst/>
            </a:prstGeom>
            <a:noFill/>
          </p:spPr>
          <p:txBody>
            <a:bodyPr wrap="none" lIns="0" tIns="0" rIns="0" bIns="0"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吹田スタジアム</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円/楕円 44"/>
            <p:cNvSpPr/>
            <p:nvPr/>
          </p:nvSpPr>
          <p:spPr>
            <a:xfrm>
              <a:off x="5212453" y="3809068"/>
              <a:ext cx="67967" cy="6796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40" name="直線コネクタ 39"/>
            <p:cNvCxnSpPr>
              <a:stCxn id="41" idx="1"/>
              <a:endCxn id="39" idx="6"/>
            </p:cNvCxnSpPr>
            <p:nvPr/>
          </p:nvCxnSpPr>
          <p:spPr>
            <a:xfrm flipH="1" flipV="1">
              <a:off x="5280420" y="3843052"/>
              <a:ext cx="1105230" cy="111681"/>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6385650" y="3893177"/>
              <a:ext cx="612347" cy="123111"/>
            </a:xfrm>
            <a:prstGeom prst="rect">
              <a:avLst/>
            </a:prstGeom>
            <a:noFill/>
          </p:spPr>
          <p:txBody>
            <a:bodyPr wrap="none" lIns="0" tIns="0" rIns="0" bIns="0"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花園ラグビー場</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円/楕円 47"/>
            <p:cNvSpPr/>
            <p:nvPr/>
          </p:nvSpPr>
          <p:spPr>
            <a:xfrm>
              <a:off x="5313039" y="4970720"/>
              <a:ext cx="67967" cy="6796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43" name="直線コネクタ 42"/>
            <p:cNvCxnSpPr>
              <a:stCxn id="44" idx="0"/>
              <a:endCxn id="42" idx="4"/>
            </p:cNvCxnSpPr>
            <p:nvPr/>
          </p:nvCxnSpPr>
          <p:spPr>
            <a:xfrm flipV="1">
              <a:off x="5347023" y="5038687"/>
              <a:ext cx="0" cy="715474"/>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4898983" y="5754161"/>
              <a:ext cx="896079" cy="123111"/>
            </a:xfrm>
            <a:prstGeom prst="rect">
              <a:avLst/>
            </a:prstGeom>
            <a:noFill/>
          </p:spPr>
          <p:txBody>
            <a:bodyPr wrap="none" lIns="0" tIns="0" rIns="0" bIns="0"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舞洲スポーツアイランド</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左矢印 44"/>
            <p:cNvSpPr/>
            <p:nvPr/>
          </p:nvSpPr>
          <p:spPr>
            <a:xfrm rot="13511491">
              <a:off x="4783594" y="4276744"/>
              <a:ext cx="329284" cy="167710"/>
            </a:xfrm>
            <a:prstGeom prst="leftArrow">
              <a:avLst>
                <a:gd name="adj1" fmla="val 50000"/>
                <a:gd name="adj2" fmla="val 68468"/>
              </a:avLst>
            </a:prstGeom>
            <a:solidFill>
              <a:schemeClr val="tx1">
                <a:lumMod val="50000"/>
                <a:lumOff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4404686" y="3532714"/>
              <a:ext cx="710579" cy="651982"/>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7617" y="2586175"/>
              <a:ext cx="731520" cy="485463"/>
            </a:xfrm>
            <a:prstGeom prst="rect">
              <a:avLst/>
            </a:prstGeom>
            <a:ln w="12700">
              <a:solidFill>
                <a:schemeClr val="bg1"/>
              </a:solidFill>
            </a:ln>
          </p:spPr>
        </p:pic>
        <p:pic>
          <p:nvPicPr>
            <p:cNvPr id="48" name="図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1191" y="3077590"/>
              <a:ext cx="447675" cy="571500"/>
            </a:xfrm>
            <a:prstGeom prst="rect">
              <a:avLst/>
            </a:prstGeom>
            <a:ln w="12700">
              <a:solidFill>
                <a:schemeClr val="bg1"/>
              </a:solidFill>
            </a:ln>
          </p:spPr>
        </p:pic>
        <p:pic>
          <p:nvPicPr>
            <p:cNvPr id="49" name="図 48"/>
            <p:cNvPicPr>
              <a:picLocks noChangeAspect="1"/>
            </p:cNvPicPr>
            <p:nvPr/>
          </p:nvPicPr>
          <p:blipFill rotWithShape="1">
            <a:blip r:embed="rId6" cstate="print">
              <a:extLst>
                <a:ext uri="{28A0092B-C50C-407E-A947-70E740481C1C}">
                  <a14:useLocalDpi xmlns:a14="http://schemas.microsoft.com/office/drawing/2010/main" val="0"/>
                </a:ext>
              </a:extLst>
            </a:blip>
            <a:srcRect l="19053" r="15782"/>
            <a:stretch/>
          </p:blipFill>
          <p:spPr>
            <a:xfrm>
              <a:off x="4133338" y="2271281"/>
              <a:ext cx="790768" cy="476726"/>
            </a:xfrm>
            <a:prstGeom prst="rect">
              <a:avLst/>
            </a:prstGeom>
            <a:ln w="12700">
              <a:solidFill>
                <a:schemeClr val="bg1"/>
              </a:solidFill>
            </a:ln>
          </p:spPr>
        </p:pic>
        <p:pic>
          <p:nvPicPr>
            <p:cNvPr id="50" name="図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41231" y="3752113"/>
              <a:ext cx="954691" cy="537401"/>
            </a:xfrm>
            <a:prstGeom prst="rect">
              <a:avLst/>
            </a:prstGeom>
            <a:ln w="12700">
              <a:solidFill>
                <a:schemeClr val="bg1"/>
              </a:solidFill>
            </a:ln>
          </p:spPr>
        </p:pic>
        <p:pic>
          <p:nvPicPr>
            <p:cNvPr id="51" name="図 5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50954" y="1859766"/>
              <a:ext cx="581978" cy="581978"/>
            </a:xfrm>
            <a:prstGeom prst="rect">
              <a:avLst/>
            </a:prstGeom>
            <a:ln w="12700">
              <a:solidFill>
                <a:schemeClr val="bg1"/>
              </a:solidFill>
            </a:ln>
          </p:spPr>
        </p:pic>
        <p:pic>
          <p:nvPicPr>
            <p:cNvPr id="52" name="図 51"/>
            <p:cNvPicPr>
              <a:picLocks noChangeAspect="1"/>
            </p:cNvPicPr>
            <p:nvPr/>
          </p:nvPicPr>
          <p:blipFill rotWithShape="1">
            <a:blip r:embed="rId9" cstate="print">
              <a:extLst>
                <a:ext uri="{28A0092B-C50C-407E-A947-70E740481C1C}">
                  <a14:useLocalDpi xmlns:a14="http://schemas.microsoft.com/office/drawing/2010/main" val="0"/>
                </a:ext>
              </a:extLst>
            </a:blip>
            <a:srcRect l="1" t="20502" r="21372" b="8069"/>
            <a:stretch/>
          </p:blipFill>
          <p:spPr>
            <a:xfrm>
              <a:off x="4337475" y="5276131"/>
              <a:ext cx="733944" cy="441963"/>
            </a:xfrm>
            <a:prstGeom prst="rect">
              <a:avLst/>
            </a:prstGeom>
            <a:ln w="12700">
              <a:solidFill>
                <a:schemeClr val="bg1"/>
              </a:solidFill>
            </a:ln>
          </p:spPr>
        </p:pic>
        <p:sp>
          <p:nvSpPr>
            <p:cNvPr id="53" name="円/楕円 61"/>
            <p:cNvSpPr/>
            <p:nvPr/>
          </p:nvSpPr>
          <p:spPr>
            <a:xfrm>
              <a:off x="4838673" y="3722943"/>
              <a:ext cx="67967" cy="67967"/>
            </a:xfrm>
            <a:prstGeom prst="ellipse">
              <a:avLst/>
            </a:prstGeom>
            <a:solidFill>
              <a:schemeClr val="bg1"/>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54" name="図 5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98224" y="2219349"/>
              <a:ext cx="705501" cy="496769"/>
            </a:xfrm>
            <a:prstGeom prst="rect">
              <a:avLst/>
            </a:prstGeom>
            <a:ln w="12700">
              <a:solidFill>
                <a:schemeClr val="bg1"/>
              </a:solidFill>
            </a:ln>
          </p:spPr>
        </p:pic>
      </p:grpSp>
      <p:sp>
        <p:nvSpPr>
          <p:cNvPr id="55" name="テキスト ボックス 54"/>
          <p:cNvSpPr txBox="1"/>
          <p:nvPr/>
        </p:nvSpPr>
        <p:spPr>
          <a:xfrm>
            <a:off x="200472" y="1540797"/>
            <a:ext cx="3577496" cy="3539430"/>
          </a:xfrm>
          <a:prstGeom prst="rect">
            <a:avLst/>
          </a:prstGeom>
          <a:noFill/>
        </p:spPr>
        <p:txBody>
          <a:bodyPr wrap="square" rtlCol="0">
            <a:spAutoFit/>
          </a:bodyPr>
          <a:lstStyle/>
          <a:p>
            <a:pPr marL="88900" indent="-889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江戸時代に発展した人形浄瑠璃をベースとした文楽は、現在でも多くの人に親しまれている。現代では「笑い」の文化が発展し、落語や漫才が人気を博している。近年の研究によると、「笑い」は肉体面・精神面の健康に良い効果があるとされ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88900" indent="-889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また、「食い</a:t>
            </a:r>
            <a:r>
              <a:rPr lang="ja-JP" altLang="en-US" sz="1600" dirty="0" err="1">
                <a:latin typeface="Meiryo UI" panose="020B0604030504040204" pitchFamily="50" charset="-128"/>
                <a:ea typeface="Meiryo UI" panose="020B0604030504040204" pitchFamily="50" charset="-128"/>
                <a:cs typeface="Meiryo UI" panose="020B0604030504040204" pitchFamily="50" charset="-128"/>
              </a:rPr>
              <a:t>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おれのまち大阪」の食文化は、大阪の大きな魅力の一つ。さらに、大阪にはスポーツチームが多く集まるとともに、「大阪マラソン」等の大規模イベントから、府民に身近なスポーツ・レクリエーション等の生涯スポーツに至るまで、多彩なスポーツ活動が行われてい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16</a:t>
            </a:fld>
            <a:endParaRPr lang="ja-JP" altLang="en-US"/>
          </a:p>
        </p:txBody>
      </p:sp>
    </p:spTree>
    <p:extLst>
      <p:ext uri="{BB962C8B-B14F-4D97-AF65-F5344CB8AC3E}">
        <p14:creationId xmlns:p14="http://schemas.microsoft.com/office/powerpoint/2010/main" val="1863769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７．大阪の現状</a:t>
            </a:r>
            <a:endParaRPr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3" name="正方形/長方形 2"/>
          <p:cNvSpPr/>
          <p:nvPr/>
        </p:nvSpPr>
        <p:spPr>
          <a:xfrm>
            <a:off x="200472" y="764704"/>
            <a:ext cx="9649072" cy="2092881"/>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中堅世代の人口転出、女性の就業率</a:t>
            </a:r>
            <a:r>
              <a:rPr lang="ja-JP" altLang="en-US" dirty="0">
                <a:latin typeface="Meiryo UI" panose="020B0604030504040204" pitchFamily="50" charset="-128"/>
                <a:ea typeface="Meiryo UI" panose="020B0604030504040204" pitchFamily="50" charset="-128"/>
                <a:cs typeface="Meiryo UI" panose="020B0604030504040204" pitchFamily="50" charset="-128"/>
              </a:rPr>
              <a:t>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低さ</a:t>
            </a:r>
            <a:endParaRPr lang="ja-JP" altLang="en-US" sz="200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88900" indent="-889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子育て、介護など、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様々</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な事情を抱える人々が意欲を持って働くことができ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、多様で柔軟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な働き方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できる社会へと改革することが求められている。大阪府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の転出入状況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を年代</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別にみると、男性・女性とも、</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歳は転入超過であるのに対し、他の年代はおおむね転出超過の傾向で、特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代</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転出超過数が多くなるなど</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、労働力の中核となる中堅</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世代の人口転出が顕著になって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いる。異動・転職などにより家族で大阪府を離れていることがうかがえる。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大阪の女性の就業率</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は全国</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でも低く、出産</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・子育てを機に離職し、その後の再就職が進んでいないこと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両立しやすい職場環境整備が課題になっている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4981162" y="6310480"/>
            <a:ext cx="4608080" cy="215444"/>
          </a:xfrm>
          <a:prstGeom prst="rect">
            <a:avLst/>
          </a:prstGeom>
          <a:noFill/>
        </p:spPr>
        <p:txBody>
          <a:bodyPr wrap="square"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出典：総務省「平成</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年就業構造基本調査」　ただし、就業率＝有業者数</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総数で算出</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グラフ 6" title="■"/>
          <p:cNvGraphicFramePr>
            <a:graphicFrameLocks/>
          </p:cNvGraphicFramePr>
          <p:nvPr>
            <p:extLst>
              <p:ext uri="{D42A27DB-BD31-4B8C-83A1-F6EECF244321}">
                <p14:modId xmlns:p14="http://schemas.microsoft.com/office/powerpoint/2010/main" val="2655360146"/>
              </p:ext>
            </p:extLst>
          </p:nvPr>
        </p:nvGraphicFramePr>
        <p:xfrm>
          <a:off x="4230241" y="3695246"/>
          <a:ext cx="5043239" cy="2479695"/>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p:cNvSpPr txBox="1"/>
          <p:nvPr/>
        </p:nvSpPr>
        <p:spPr>
          <a:xfrm>
            <a:off x="8866499" y="5934472"/>
            <a:ext cx="792857"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（歳）</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6"/>
          <p:cNvSpPr txBox="1"/>
          <p:nvPr/>
        </p:nvSpPr>
        <p:spPr>
          <a:xfrm>
            <a:off x="8985448" y="4095663"/>
            <a:ext cx="864096" cy="247650"/>
          </a:xfrm>
          <a:prstGeom prst="rect">
            <a:avLst/>
          </a:prstGeom>
          <a:solidFill>
            <a:schemeClr val="lt1">
              <a:alpha val="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大阪府・男性</a:t>
            </a:r>
          </a:p>
        </p:txBody>
      </p:sp>
      <p:sp>
        <p:nvSpPr>
          <p:cNvPr id="10" name="テキスト ボックス 4"/>
          <p:cNvSpPr txBox="1"/>
          <p:nvPr/>
        </p:nvSpPr>
        <p:spPr>
          <a:xfrm>
            <a:off x="9145147" y="5287104"/>
            <a:ext cx="723055" cy="247650"/>
          </a:xfrm>
          <a:prstGeom prst="rect">
            <a:avLst/>
          </a:prstGeom>
          <a:solidFill>
            <a:schemeClr val="lt1">
              <a:alpha val="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全国・女性</a:t>
            </a:r>
          </a:p>
        </p:txBody>
      </p:sp>
      <p:sp>
        <p:nvSpPr>
          <p:cNvPr id="11" name="テキスト ボックス 5"/>
          <p:cNvSpPr txBox="1"/>
          <p:nvPr/>
        </p:nvSpPr>
        <p:spPr>
          <a:xfrm>
            <a:off x="9145148" y="5678770"/>
            <a:ext cx="848412" cy="247650"/>
          </a:xfrm>
          <a:prstGeom prst="rect">
            <a:avLst/>
          </a:prstGeom>
          <a:solidFill>
            <a:schemeClr val="lt1">
              <a:alpha val="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大阪府・女性</a:t>
            </a:r>
          </a:p>
        </p:txBody>
      </p:sp>
      <p:cxnSp>
        <p:nvCxnSpPr>
          <p:cNvPr id="12" name="直線矢印コネクタ 11"/>
          <p:cNvCxnSpPr/>
          <p:nvPr/>
        </p:nvCxnSpPr>
        <p:spPr>
          <a:xfrm flipV="1">
            <a:off x="5479917" y="4613007"/>
            <a:ext cx="0" cy="262068"/>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4016896" y="4283760"/>
            <a:ext cx="194148" cy="507831"/>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就業率</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5673080" y="3195091"/>
            <a:ext cx="2592288" cy="307777"/>
          </a:xfrm>
          <a:prstGeom prst="rect">
            <a:avLst/>
          </a:prstGeom>
          <a:noFill/>
        </p:spPr>
        <p:txBody>
          <a:bodyPr wrap="square" rtlCol="0">
            <a:spAutoFit/>
          </a:bodyPr>
          <a:lstStyle/>
          <a:p>
            <a:pPr algn="ctr"/>
            <a:r>
              <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年代別女性の就業率</a:t>
            </a:r>
            <a:r>
              <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kumimoji="1"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5" name="テキスト ボックス 14"/>
          <p:cNvSpPr txBox="1"/>
          <p:nvPr/>
        </p:nvSpPr>
        <p:spPr>
          <a:xfrm>
            <a:off x="669046" y="3195092"/>
            <a:ext cx="3168352" cy="307777"/>
          </a:xfrm>
          <a:prstGeom prst="rect">
            <a:avLst/>
          </a:prstGeom>
          <a:noFill/>
        </p:spPr>
        <p:txBody>
          <a:bodyPr wrap="square" rtlCol="0">
            <a:spAutoFit/>
          </a:bodyPr>
          <a:lstStyle/>
          <a:p>
            <a:pPr algn="ctr"/>
            <a:r>
              <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大阪府の年齢階層別転</a:t>
            </a:r>
            <a:r>
              <a:rPr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出入</a:t>
            </a:r>
            <a:r>
              <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kumimoji="1"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6" name="テキスト ボックス 15"/>
          <p:cNvSpPr txBox="1"/>
          <p:nvPr/>
        </p:nvSpPr>
        <p:spPr>
          <a:xfrm>
            <a:off x="2385766" y="6525924"/>
            <a:ext cx="1446696" cy="215444"/>
          </a:xfrm>
          <a:prstGeom prst="rect">
            <a:avLst/>
          </a:prstGeom>
          <a:noFill/>
        </p:spPr>
        <p:txBody>
          <a:bodyPr wrap="square"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出典：大阪府人口ビジョン</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7" name="グループ化 16"/>
          <p:cNvGrpSpPr/>
          <p:nvPr/>
        </p:nvGrpSpPr>
        <p:grpSpPr>
          <a:xfrm>
            <a:off x="669046" y="3502868"/>
            <a:ext cx="3208894" cy="2959992"/>
            <a:chOff x="669046" y="3502868"/>
            <a:chExt cx="3208894" cy="2959992"/>
          </a:xfrm>
        </p:grpSpPr>
        <p:pic>
          <p:nvPicPr>
            <p:cNvPr id="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69046" y="3502868"/>
              <a:ext cx="3168352" cy="2951949"/>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p:cNvSpPr/>
            <p:nvPr/>
          </p:nvSpPr>
          <p:spPr>
            <a:xfrm>
              <a:off x="3686982" y="6417141"/>
              <a:ext cx="19095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563" indent="-182563" algn="ctr"/>
              <a:endPar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17</a:t>
            </a:fld>
            <a:endParaRPr lang="ja-JP" altLang="en-US"/>
          </a:p>
        </p:txBody>
      </p:sp>
    </p:spTree>
    <p:extLst>
      <p:ext uri="{BB962C8B-B14F-4D97-AF65-F5344CB8AC3E}">
        <p14:creationId xmlns:p14="http://schemas.microsoft.com/office/powerpoint/2010/main" val="2620850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７．大阪の現状</a:t>
            </a:r>
            <a:endParaRPr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200472" y="767405"/>
            <a:ext cx="9577064" cy="2092881"/>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高齢者</a:t>
            </a:r>
            <a:r>
              <a:rPr lang="ja-JP" altLang="en-US" dirty="0">
                <a:latin typeface="Meiryo UI" panose="020B0604030504040204" pitchFamily="50" charset="-128"/>
                <a:ea typeface="Meiryo UI" panose="020B0604030504040204" pitchFamily="50" charset="-128"/>
                <a:cs typeface="Meiryo UI" panose="020B0604030504040204" pitchFamily="50" charset="-128"/>
              </a:rPr>
              <a:t>の社会的</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孤立</a:t>
            </a:r>
            <a:endParaRPr lang="ja-JP" altLang="en-US" strike="sngStrike"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は難波津の昔から外国からの玄関口となり、近世以降も多くの人々や物産の行き交う結節点として、また、多様な価値観やエネルギーが満ち溢れ、革新的なアイデアを提案する進取の気性と次の時代を見通すクールなマインドに支えられ、街は発展してきた。今も大阪の人は「人懐っこい」と言われることが多く、他人に対して「面倒見が良く」人情味のある気質を受け継いでいる。地域のつながりを背景に伝統的なお祭りなどの文化も数多く残っている。</a:t>
            </a:r>
          </a:p>
          <a:p>
            <a:pPr marL="88900" indent="-889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しかし、大阪の人口の大幅な減少、人口構成の変化などが見込まれる中、医療・福祉・介護ニーズの広がりや、高齢者の社会的孤立、地域との関わりの希薄化、コミュニティの弱体化などの課題が大きくなると考えられる。</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6976" y="3311971"/>
            <a:ext cx="4960938"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6097514" y="2996952"/>
            <a:ext cx="2592288" cy="307777"/>
          </a:xfrm>
          <a:prstGeom prst="rect">
            <a:avLst/>
          </a:prstGeom>
          <a:noFill/>
        </p:spPr>
        <p:txBody>
          <a:bodyPr wrap="square" rtlCol="0">
            <a:spAutoFit/>
          </a:bodyPr>
          <a:lstStyle/>
          <a:p>
            <a:pPr algn="ctr"/>
            <a:r>
              <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kumimoji="1"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推計世帯数</a:t>
            </a:r>
            <a:r>
              <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kumimoji="1"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pic>
        <p:nvPicPr>
          <p:cNvPr id="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464" y="3197572"/>
            <a:ext cx="4608512" cy="3323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1138176" y="6424324"/>
            <a:ext cx="3816424" cy="215444"/>
          </a:xfrm>
          <a:prstGeom prst="rect">
            <a:avLst/>
          </a:prstGeom>
          <a:noFill/>
        </p:spPr>
        <p:txBody>
          <a:bodyPr wrap="square" rtlCol="0">
            <a:spAutoFit/>
          </a:bodyPr>
          <a:lstStyle/>
          <a:p>
            <a:pPr algn="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出典：大阪府</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人口</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ビジョン</a:t>
            </a:r>
            <a:endPar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280592" y="2996952"/>
            <a:ext cx="2592288" cy="307777"/>
          </a:xfrm>
          <a:prstGeom prst="rect">
            <a:avLst/>
          </a:prstGeom>
          <a:noFill/>
        </p:spPr>
        <p:txBody>
          <a:bodyPr wrap="square" rtlCol="0">
            <a:spAutoFit/>
          </a:bodyPr>
          <a:lstStyle/>
          <a:p>
            <a:pPr algn="ctr"/>
            <a:r>
              <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kumimoji="1"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推計人口</a:t>
            </a:r>
            <a:r>
              <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kumimoji="1"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0" name="テキスト ボックス 9"/>
          <p:cNvSpPr txBox="1"/>
          <p:nvPr/>
        </p:nvSpPr>
        <p:spPr>
          <a:xfrm>
            <a:off x="5881490" y="6424324"/>
            <a:ext cx="3816424" cy="215444"/>
          </a:xfrm>
          <a:prstGeom prst="rect">
            <a:avLst/>
          </a:prstGeom>
          <a:noFill/>
        </p:spPr>
        <p:txBody>
          <a:bodyPr wrap="square" rtlCol="0">
            <a:spAutoFit/>
          </a:bodyPr>
          <a:lstStyle/>
          <a:p>
            <a:pPr algn="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出典：大阪府</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人口</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ビジョン</a:t>
            </a:r>
            <a:endPar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18</a:t>
            </a:fld>
            <a:endParaRPr lang="ja-JP" altLang="en-US"/>
          </a:p>
        </p:txBody>
      </p:sp>
    </p:spTree>
    <p:extLst>
      <p:ext uri="{BB962C8B-B14F-4D97-AF65-F5344CB8AC3E}">
        <p14:creationId xmlns:p14="http://schemas.microsoft.com/office/powerpoint/2010/main" val="1244924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523875" y="365126"/>
            <a:ext cx="8543925" cy="363537"/>
          </a:xfrm>
        </p:spPr>
        <p:txBody>
          <a:bodyPr wrap="none">
            <a:noAutofit/>
          </a:bodyPr>
          <a:lstStyle/>
          <a:p>
            <a:r>
              <a:rPr kumimoji="1" lang="ja-JP" altLang="en-US" sz="2800" dirty="0" smtClean="0">
                <a:latin typeface="Meiryo UI" panose="020B0604030504040204" pitchFamily="50" charset="-128"/>
                <a:ea typeface="Meiryo UI" panose="020B0604030504040204" pitchFamily="50" charset="-128"/>
              </a:rPr>
              <a:t>目次</a:t>
            </a:r>
            <a:endParaRPr kumimoji="1" lang="ja-JP" altLang="en-US" sz="2800" dirty="0">
              <a:latin typeface="Meiryo UI" panose="020B0604030504040204" pitchFamily="50" charset="-128"/>
              <a:ea typeface="Meiryo UI" panose="020B0604030504040204" pitchFamily="50" charset="-128"/>
            </a:endParaRPr>
          </a:p>
        </p:txBody>
      </p:sp>
      <p:sp>
        <p:nvSpPr>
          <p:cNvPr id="8" name="正方形/長方形 7"/>
          <p:cNvSpPr/>
          <p:nvPr/>
        </p:nvSpPr>
        <p:spPr>
          <a:xfrm>
            <a:off x="523875" y="959077"/>
            <a:ext cx="8777288" cy="50208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en-US" altLang="ja-JP" sz="2000" dirty="0" smtClean="0">
                <a:solidFill>
                  <a:schemeClr val="tx1"/>
                </a:solidFill>
                <a:latin typeface="Meiryo UI" panose="020B0604030504040204" pitchFamily="50" charset="-128"/>
                <a:ea typeface="Meiryo UI" panose="020B0604030504040204" pitchFamily="50" charset="-128"/>
              </a:rPr>
              <a:t>1.SDGs</a:t>
            </a:r>
            <a:r>
              <a:rPr lang="ja-JP" altLang="en-US" sz="2000" dirty="0" smtClean="0">
                <a:solidFill>
                  <a:schemeClr val="tx1"/>
                </a:solidFill>
                <a:latin typeface="Meiryo UI" panose="020B0604030504040204" pitchFamily="50" charset="-128"/>
                <a:ea typeface="Meiryo UI" panose="020B0604030504040204" pitchFamily="50" charset="-128"/>
              </a:rPr>
              <a:t>のターゲット・インディケーター</a:t>
            </a:r>
            <a:r>
              <a:rPr lang="en-US" altLang="ja-JP" sz="2000" dirty="0" smtClean="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a:t>
            </a:r>
            <a:r>
              <a:rPr lang="en-US" altLang="ja-JP" sz="2000" dirty="0" smtClean="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２</a:t>
            </a:r>
            <a:endParaRPr lang="en-US" altLang="ja-JP" sz="2000" dirty="0" smtClean="0">
              <a:solidFill>
                <a:schemeClr val="tx1"/>
              </a:solidFill>
              <a:latin typeface="Meiryo UI" panose="020B0604030504040204" pitchFamily="50" charset="-128"/>
              <a:ea typeface="Meiryo UI" panose="020B0604030504040204" pitchFamily="50" charset="-128"/>
            </a:endParaRPr>
          </a:p>
          <a:p>
            <a:pPr>
              <a:spcAft>
                <a:spcPts val="300"/>
              </a:spcAft>
            </a:pPr>
            <a:r>
              <a:rPr lang="en-US" altLang="zh-TW" sz="2000" dirty="0" smtClean="0">
                <a:solidFill>
                  <a:schemeClr val="tx1"/>
                </a:solidFill>
                <a:latin typeface="Meiryo UI" panose="020B0604030504040204" pitchFamily="50" charset="-128"/>
                <a:ea typeface="Meiryo UI" panose="020B0604030504040204" pitchFamily="50" charset="-128"/>
              </a:rPr>
              <a:t>2.</a:t>
            </a:r>
            <a:r>
              <a:rPr lang="zh-TW" altLang="en-US" sz="2000" dirty="0" smtClean="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政府</a:t>
            </a:r>
            <a:r>
              <a:rPr lang="ja-JP" altLang="en-US" sz="2000" dirty="0">
                <a:solidFill>
                  <a:schemeClr val="tx1"/>
                </a:solidFill>
                <a:latin typeface="Meiryo UI" panose="020B0604030504040204" pitchFamily="50" charset="-128"/>
                <a:ea typeface="Meiryo UI" panose="020B0604030504040204" pitchFamily="50" charset="-128"/>
              </a:rPr>
              <a:t>の</a:t>
            </a:r>
            <a:r>
              <a:rPr lang="en-US" altLang="ja-JP" sz="2000" dirty="0">
                <a:solidFill>
                  <a:schemeClr val="tx1"/>
                </a:solidFill>
                <a:latin typeface="Meiryo UI" panose="020B0604030504040204" pitchFamily="50" charset="-128"/>
                <a:ea typeface="Meiryo UI" panose="020B0604030504040204" pitchFamily="50" charset="-128"/>
              </a:rPr>
              <a:t>SDGs</a:t>
            </a:r>
            <a:r>
              <a:rPr lang="ja-JP" altLang="en-US" sz="2000" dirty="0">
                <a:solidFill>
                  <a:schemeClr val="tx1"/>
                </a:solidFill>
                <a:latin typeface="Meiryo UI" panose="020B0604030504040204" pitchFamily="50" charset="-128"/>
                <a:ea typeface="Meiryo UI" panose="020B0604030504040204" pitchFamily="50" charset="-128"/>
              </a:rPr>
              <a:t>実施指針　　　　　　　　　　</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３</a:t>
            </a:r>
            <a:endParaRPr lang="en-US" altLang="ja-JP" sz="2000" dirty="0">
              <a:solidFill>
                <a:schemeClr val="tx1"/>
              </a:solidFill>
              <a:latin typeface="Meiryo UI" panose="020B0604030504040204" pitchFamily="50" charset="-128"/>
              <a:ea typeface="Meiryo UI" panose="020B0604030504040204" pitchFamily="50" charset="-128"/>
            </a:endParaRPr>
          </a:p>
          <a:p>
            <a:pPr>
              <a:spcAft>
                <a:spcPts val="300"/>
              </a:spcAft>
            </a:pPr>
            <a:r>
              <a:rPr lang="en-US" altLang="ja-JP" sz="2000" dirty="0" smtClean="0">
                <a:solidFill>
                  <a:schemeClr val="tx1"/>
                </a:solidFill>
                <a:latin typeface="Meiryo UI" panose="020B0604030504040204" pitchFamily="50" charset="-128"/>
                <a:ea typeface="Meiryo UI" panose="020B0604030504040204" pitchFamily="50" charset="-128"/>
              </a:rPr>
              <a:t>3.</a:t>
            </a:r>
            <a:r>
              <a:rPr lang="zh-TW" altLang="en-US" sz="2000" dirty="0">
                <a:solidFill>
                  <a:schemeClr val="tx1"/>
                </a:solidFill>
                <a:latin typeface="Meiryo UI" panose="020B0604030504040204" pitchFamily="50" charset="-128"/>
                <a:ea typeface="Meiryo UI" panose="020B0604030504040204" pitchFamily="50" charset="-128"/>
              </a:rPr>
              <a:t>国際比較（</a:t>
            </a:r>
            <a:r>
              <a:rPr lang="en-US" altLang="zh-TW" sz="2000" dirty="0">
                <a:solidFill>
                  <a:schemeClr val="tx1"/>
                </a:solidFill>
                <a:latin typeface="Meiryo UI" panose="020B0604030504040204" pitchFamily="50" charset="-128"/>
                <a:ea typeface="Meiryo UI" panose="020B0604030504040204" pitchFamily="50" charset="-128"/>
              </a:rPr>
              <a:t>SDSN</a:t>
            </a:r>
            <a:r>
              <a:rPr lang="zh-TW" altLang="en-US" sz="20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　　　　　　　　　</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４</a:t>
            </a:r>
            <a:endParaRPr lang="en-US" altLang="ja-JP" sz="2000" dirty="0">
              <a:solidFill>
                <a:schemeClr val="tx1"/>
              </a:solidFill>
              <a:latin typeface="Meiryo UI" panose="020B0604030504040204" pitchFamily="50" charset="-128"/>
              <a:ea typeface="Meiryo UI" panose="020B0604030504040204" pitchFamily="50" charset="-128"/>
            </a:endParaRPr>
          </a:p>
          <a:p>
            <a:pPr>
              <a:spcAft>
                <a:spcPts val="300"/>
              </a:spcAft>
            </a:pPr>
            <a:r>
              <a:rPr lang="en-US" altLang="zh-TW" sz="2000" dirty="0" smtClean="0">
                <a:solidFill>
                  <a:schemeClr val="tx1"/>
                </a:solidFill>
                <a:latin typeface="Meiryo UI" panose="020B0604030504040204" pitchFamily="50" charset="-128"/>
                <a:ea typeface="Meiryo UI" panose="020B0604030504040204" pitchFamily="50" charset="-128"/>
              </a:rPr>
              <a:t>4.</a:t>
            </a:r>
            <a:r>
              <a:rPr lang="zh-TW" altLang="en-US" sz="2000" dirty="0" smtClean="0">
                <a:solidFill>
                  <a:schemeClr val="tx1"/>
                </a:solidFill>
                <a:latin typeface="Meiryo UI" panose="020B0604030504040204" pitchFamily="50" charset="-128"/>
                <a:ea typeface="Meiryo UI" panose="020B0604030504040204" pitchFamily="50" charset="-128"/>
              </a:rPr>
              <a:t>自治体</a:t>
            </a:r>
            <a:r>
              <a:rPr lang="en-US" altLang="zh-TW" sz="2000" dirty="0">
                <a:solidFill>
                  <a:schemeClr val="tx1"/>
                </a:solidFill>
                <a:latin typeface="Meiryo UI" panose="020B0604030504040204" pitchFamily="50" charset="-128"/>
                <a:ea typeface="Meiryo UI" panose="020B0604030504040204" pitchFamily="50" charset="-128"/>
              </a:rPr>
              <a:t>SDGs</a:t>
            </a:r>
            <a:r>
              <a:rPr lang="zh-TW" altLang="en-US" sz="2000" dirty="0" smtClean="0">
                <a:solidFill>
                  <a:schemeClr val="tx1"/>
                </a:solidFill>
                <a:latin typeface="Meiryo UI" panose="020B0604030504040204" pitchFamily="50" charset="-128"/>
                <a:ea typeface="Meiryo UI" panose="020B0604030504040204" pitchFamily="50" charset="-128"/>
              </a:rPr>
              <a:t>指標</a:t>
            </a:r>
            <a:r>
              <a:rPr lang="ja-JP" altLang="en-US" sz="2000" dirty="0" smtClean="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　　　　　　　　</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５</a:t>
            </a:r>
            <a:endParaRPr lang="en-US" altLang="ja-JP" sz="2000" dirty="0">
              <a:solidFill>
                <a:schemeClr val="tx1"/>
              </a:solidFill>
              <a:latin typeface="Meiryo UI" panose="020B0604030504040204" pitchFamily="50" charset="-128"/>
              <a:ea typeface="Meiryo UI" panose="020B0604030504040204" pitchFamily="50" charset="-128"/>
            </a:endParaRPr>
          </a:p>
          <a:p>
            <a:pPr>
              <a:spcAft>
                <a:spcPts val="300"/>
              </a:spcAft>
            </a:pPr>
            <a:r>
              <a:rPr lang="en-US" altLang="ja-JP" sz="2000" dirty="0" smtClean="0">
                <a:solidFill>
                  <a:schemeClr val="tx1"/>
                </a:solidFill>
                <a:latin typeface="Meiryo UI" panose="020B0604030504040204" pitchFamily="50" charset="-128"/>
                <a:ea typeface="Meiryo UI" panose="020B0604030504040204" pitchFamily="50" charset="-128"/>
              </a:rPr>
              <a:t>5.</a:t>
            </a:r>
            <a:r>
              <a:rPr lang="ja-JP" altLang="en-US" sz="2000" dirty="0" smtClean="0">
                <a:solidFill>
                  <a:schemeClr val="tx1"/>
                </a:solidFill>
                <a:latin typeface="Meiryo UI" panose="020B0604030504040204" pitchFamily="50" charset="-128"/>
                <a:ea typeface="Meiryo UI" panose="020B0604030504040204" pitchFamily="50" charset="-128"/>
              </a:rPr>
              <a:t>未来都市の各ゴール</a:t>
            </a:r>
            <a:r>
              <a:rPr lang="ja-JP" altLang="en-US" sz="2000" dirty="0">
                <a:solidFill>
                  <a:schemeClr val="tx1"/>
                </a:solidFill>
                <a:latin typeface="Meiryo UI" panose="020B0604030504040204" pitchFamily="50" charset="-128"/>
                <a:ea typeface="Meiryo UI" panose="020B0604030504040204" pitchFamily="50" charset="-128"/>
              </a:rPr>
              <a:t>　　　　　　　　　　　　　</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８</a:t>
            </a:r>
            <a:endParaRPr lang="en-US" altLang="ja-JP" sz="2000" dirty="0" smtClean="0">
              <a:solidFill>
                <a:schemeClr val="tx1"/>
              </a:solidFill>
              <a:latin typeface="Meiryo UI" panose="020B0604030504040204" pitchFamily="50" charset="-128"/>
              <a:ea typeface="Meiryo UI" panose="020B0604030504040204" pitchFamily="50" charset="-128"/>
            </a:endParaRPr>
          </a:p>
          <a:p>
            <a:pPr>
              <a:spcAft>
                <a:spcPts val="300"/>
              </a:spcAft>
            </a:pPr>
            <a:r>
              <a:rPr lang="en-US" altLang="ja-JP" sz="2000" dirty="0">
                <a:solidFill>
                  <a:schemeClr val="tx1"/>
                </a:solidFill>
                <a:latin typeface="Meiryo UI" panose="020B0604030504040204" pitchFamily="50" charset="-128"/>
                <a:ea typeface="Meiryo UI" panose="020B0604030504040204" pitchFamily="50" charset="-128"/>
              </a:rPr>
              <a:t>6.</a:t>
            </a:r>
            <a:r>
              <a:rPr lang="ja-JP" altLang="en-US" sz="2000" dirty="0" smtClean="0">
                <a:solidFill>
                  <a:schemeClr val="tx1"/>
                </a:solidFill>
                <a:latin typeface="Meiryo UI" panose="020B0604030504040204" pitchFamily="50" charset="-128"/>
                <a:ea typeface="Meiryo UI" panose="020B0604030504040204" pitchFamily="50" charset="-128"/>
              </a:rPr>
              <a:t>大阪のランキング　　　　　　　　　　</a:t>
            </a:r>
            <a:r>
              <a:rPr lang="ja-JP" altLang="en-US" sz="2000" dirty="0">
                <a:solidFill>
                  <a:schemeClr val="tx1"/>
                </a:solidFill>
                <a:latin typeface="Meiryo UI" panose="020B0604030504040204" pitchFamily="50" charset="-128"/>
                <a:ea typeface="Meiryo UI" panose="020B0604030504040204" pitchFamily="50" charset="-128"/>
              </a:rPr>
              <a:t>　</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１</a:t>
            </a:r>
            <a:r>
              <a:rPr lang="ja-JP" altLang="en-US" sz="2000" dirty="0">
                <a:solidFill>
                  <a:schemeClr val="tx1"/>
                </a:solidFill>
                <a:latin typeface="Meiryo UI" panose="020B0604030504040204" pitchFamily="50" charset="-128"/>
                <a:ea typeface="Meiryo UI" panose="020B0604030504040204" pitchFamily="50" charset="-128"/>
              </a:rPr>
              <a:t>０</a:t>
            </a:r>
            <a:endParaRPr lang="en-US" altLang="ja-JP" sz="2000" dirty="0" smtClean="0">
              <a:solidFill>
                <a:schemeClr val="tx1"/>
              </a:solidFill>
              <a:latin typeface="Meiryo UI" panose="020B0604030504040204" pitchFamily="50" charset="-128"/>
              <a:ea typeface="Meiryo UI" panose="020B0604030504040204" pitchFamily="50" charset="-128"/>
            </a:endParaRPr>
          </a:p>
          <a:p>
            <a:pPr>
              <a:spcAft>
                <a:spcPts val="300"/>
              </a:spcAft>
            </a:pPr>
            <a:r>
              <a:rPr lang="en-US" altLang="ja-JP" sz="2000" dirty="0" smtClean="0">
                <a:solidFill>
                  <a:schemeClr val="tx1"/>
                </a:solidFill>
                <a:latin typeface="Meiryo UI" panose="020B0604030504040204" pitchFamily="50" charset="-128"/>
                <a:ea typeface="Meiryo UI" panose="020B0604030504040204" pitchFamily="50" charset="-128"/>
              </a:rPr>
              <a:t>7.</a:t>
            </a:r>
            <a:r>
              <a:rPr lang="ja-JP" altLang="en-US" sz="2000" dirty="0" smtClean="0">
                <a:solidFill>
                  <a:schemeClr val="tx1"/>
                </a:solidFill>
                <a:latin typeface="Meiryo UI" panose="020B0604030504040204" pitchFamily="50" charset="-128"/>
                <a:ea typeface="Meiryo UI" panose="020B0604030504040204" pitchFamily="50" charset="-128"/>
              </a:rPr>
              <a:t>大阪</a:t>
            </a:r>
            <a:r>
              <a:rPr lang="ja-JP" altLang="en-US" sz="2000" dirty="0">
                <a:solidFill>
                  <a:schemeClr val="tx1"/>
                </a:solidFill>
                <a:latin typeface="Meiryo UI" panose="020B0604030504040204" pitchFamily="50" charset="-128"/>
                <a:ea typeface="Meiryo UI" panose="020B0604030504040204" pitchFamily="50" charset="-128"/>
              </a:rPr>
              <a:t>の</a:t>
            </a:r>
            <a:r>
              <a:rPr lang="ja-JP" altLang="en-US" sz="2000" dirty="0" smtClean="0">
                <a:solidFill>
                  <a:schemeClr val="tx1"/>
                </a:solidFill>
                <a:latin typeface="Meiryo UI" panose="020B0604030504040204" pitchFamily="50" charset="-128"/>
                <a:ea typeface="Meiryo UI" panose="020B0604030504040204" pitchFamily="50" charset="-128"/>
              </a:rPr>
              <a:t>現状　　　　　　　　　　　　　</a:t>
            </a:r>
            <a:r>
              <a:rPr lang="ja-JP" altLang="en-US" sz="2000" dirty="0">
                <a:solidFill>
                  <a:schemeClr val="tx1"/>
                </a:solidFill>
                <a:latin typeface="Meiryo UI" panose="020B0604030504040204" pitchFamily="50" charset="-128"/>
                <a:ea typeface="Meiryo UI" panose="020B0604030504040204" pitchFamily="50" charset="-128"/>
              </a:rPr>
              <a:t>　</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１</a:t>
            </a:r>
            <a:r>
              <a:rPr lang="ja-JP" altLang="en-US" sz="2000" dirty="0">
                <a:solidFill>
                  <a:schemeClr val="tx1"/>
                </a:solidFill>
                <a:latin typeface="Meiryo UI" panose="020B0604030504040204" pitchFamily="50" charset="-128"/>
                <a:ea typeface="Meiryo UI" panose="020B0604030504040204" pitchFamily="50" charset="-128"/>
              </a:rPr>
              <a:t>５</a:t>
            </a:r>
            <a:endParaRPr lang="en-US" altLang="ja-JP" sz="2000" dirty="0">
              <a:solidFill>
                <a:schemeClr val="tx1"/>
              </a:solidFill>
              <a:latin typeface="Meiryo UI" panose="020B0604030504040204" pitchFamily="50" charset="-128"/>
              <a:ea typeface="Meiryo UI" panose="020B0604030504040204" pitchFamily="50" charset="-128"/>
            </a:endParaRPr>
          </a:p>
          <a:p>
            <a:pPr>
              <a:spcAft>
                <a:spcPts val="300"/>
              </a:spcAft>
            </a:pPr>
            <a:r>
              <a:rPr lang="en-US" altLang="ja-JP" sz="2000" dirty="0">
                <a:solidFill>
                  <a:schemeClr val="tx1"/>
                </a:solidFill>
                <a:latin typeface="Meiryo UI" panose="020B0604030504040204" pitchFamily="50" charset="-128"/>
                <a:ea typeface="Meiryo UI" panose="020B0604030504040204" pitchFamily="50" charset="-128"/>
              </a:rPr>
              <a:t>8</a:t>
            </a:r>
            <a:r>
              <a:rPr lang="en-US" altLang="ja-JP" sz="2000" dirty="0" smtClean="0">
                <a:solidFill>
                  <a:schemeClr val="tx1"/>
                </a:solidFill>
                <a:latin typeface="Meiryo UI" panose="020B0604030504040204" pitchFamily="50" charset="-128"/>
                <a:ea typeface="Meiryo UI" panose="020B0604030504040204" pitchFamily="50" charset="-128"/>
              </a:rPr>
              <a:t>.</a:t>
            </a:r>
            <a:r>
              <a:rPr lang="ja-JP" altLang="en-US" sz="2000" dirty="0" smtClean="0">
                <a:solidFill>
                  <a:schemeClr val="tx1"/>
                </a:solidFill>
                <a:latin typeface="Meiryo UI" panose="020B0604030504040204" pitchFamily="50" charset="-128"/>
                <a:ea typeface="Meiryo UI" panose="020B0604030504040204" pitchFamily="50" charset="-128"/>
              </a:rPr>
              <a:t>大阪</a:t>
            </a:r>
            <a:r>
              <a:rPr lang="ja-JP" altLang="en-US" sz="2000" dirty="0">
                <a:solidFill>
                  <a:schemeClr val="tx1"/>
                </a:solidFill>
                <a:latin typeface="Meiryo UI" panose="020B0604030504040204" pitchFamily="50" charset="-128"/>
                <a:ea typeface="Meiryo UI" panose="020B0604030504040204" pitchFamily="50" charset="-128"/>
              </a:rPr>
              <a:t>・関西万博の開催</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２</a:t>
            </a:r>
            <a:r>
              <a:rPr lang="ja-JP" altLang="en-US" sz="2000" dirty="0">
                <a:solidFill>
                  <a:schemeClr val="tx1"/>
                </a:solidFill>
                <a:latin typeface="Meiryo UI" panose="020B0604030504040204" pitchFamily="50" charset="-128"/>
                <a:ea typeface="Meiryo UI" panose="020B0604030504040204" pitchFamily="50" charset="-128"/>
              </a:rPr>
              <a:t>３</a:t>
            </a:r>
            <a:endParaRPr lang="en-US" altLang="ja-JP" sz="2000" dirty="0">
              <a:solidFill>
                <a:schemeClr val="tx1"/>
              </a:solidFill>
              <a:latin typeface="Meiryo UI" panose="020B0604030504040204" pitchFamily="50" charset="-128"/>
              <a:ea typeface="Meiryo UI" panose="020B0604030504040204" pitchFamily="50" charset="-128"/>
            </a:endParaRPr>
          </a:p>
          <a:p>
            <a:pPr>
              <a:spcAft>
                <a:spcPts val="300"/>
              </a:spcAft>
            </a:pPr>
            <a:r>
              <a:rPr lang="en-US" altLang="ja-JP" sz="2000" dirty="0">
                <a:solidFill>
                  <a:schemeClr val="tx1"/>
                </a:solidFill>
                <a:latin typeface="Meiryo UI" panose="020B0604030504040204" pitchFamily="50" charset="-128"/>
                <a:ea typeface="Meiryo UI" panose="020B0604030504040204" pitchFamily="50" charset="-128"/>
              </a:rPr>
              <a:t>9</a:t>
            </a:r>
            <a:r>
              <a:rPr lang="en-US" altLang="ja-JP" sz="2000" dirty="0" smtClean="0">
                <a:solidFill>
                  <a:schemeClr val="tx1"/>
                </a:solidFill>
                <a:latin typeface="Meiryo UI" panose="020B0604030504040204" pitchFamily="50" charset="-128"/>
                <a:ea typeface="Meiryo UI" panose="020B0604030504040204" pitchFamily="50" charset="-128"/>
              </a:rPr>
              <a:t>.</a:t>
            </a:r>
            <a:r>
              <a:rPr lang="ja-JP" altLang="en-US" sz="2000" dirty="0" smtClean="0">
                <a:solidFill>
                  <a:schemeClr val="tx1"/>
                </a:solidFill>
                <a:latin typeface="Meiryo UI" panose="020B0604030504040204" pitchFamily="50" charset="-128"/>
                <a:ea typeface="Meiryo UI" panose="020B0604030504040204" pitchFamily="50" charset="-128"/>
              </a:rPr>
              <a:t>府政</a:t>
            </a:r>
            <a:r>
              <a:rPr lang="ja-JP" altLang="en-US" sz="2000" dirty="0">
                <a:solidFill>
                  <a:schemeClr val="tx1"/>
                </a:solidFill>
                <a:latin typeface="Meiryo UI" panose="020B0604030504040204" pitchFamily="50" charset="-128"/>
                <a:ea typeface="Meiryo UI" panose="020B0604030504040204" pitchFamily="50" charset="-128"/>
              </a:rPr>
              <a:t>における重点分野</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２</a:t>
            </a:r>
            <a:r>
              <a:rPr lang="ja-JP" altLang="en-US" sz="2000" dirty="0">
                <a:solidFill>
                  <a:schemeClr val="tx1"/>
                </a:solidFill>
                <a:latin typeface="Meiryo UI" panose="020B0604030504040204" pitchFamily="50" charset="-128"/>
                <a:ea typeface="Meiryo UI" panose="020B0604030504040204" pitchFamily="50" charset="-128"/>
              </a:rPr>
              <a:t>４</a:t>
            </a:r>
            <a:endParaRPr lang="en-US" altLang="ja-JP" sz="2000" dirty="0">
              <a:solidFill>
                <a:schemeClr val="tx1"/>
              </a:solidFill>
              <a:latin typeface="Meiryo UI" panose="020B0604030504040204" pitchFamily="50" charset="-128"/>
              <a:ea typeface="Meiryo UI" panose="020B0604030504040204" pitchFamily="50" charset="-128"/>
            </a:endParaRPr>
          </a:p>
          <a:p>
            <a:pPr>
              <a:spcAft>
                <a:spcPts val="300"/>
              </a:spcAft>
            </a:pPr>
            <a:r>
              <a:rPr lang="en-US" altLang="ja-JP" sz="2000" dirty="0" smtClean="0">
                <a:solidFill>
                  <a:schemeClr val="tx1"/>
                </a:solidFill>
                <a:latin typeface="Meiryo UI" panose="020B0604030504040204" pitchFamily="50" charset="-128"/>
                <a:ea typeface="Meiryo UI" panose="020B0604030504040204" pitchFamily="50" charset="-128"/>
              </a:rPr>
              <a:t>10.</a:t>
            </a:r>
            <a:r>
              <a:rPr lang="ja-JP" altLang="en-US" sz="2000" dirty="0" smtClean="0">
                <a:solidFill>
                  <a:schemeClr val="tx1"/>
                </a:solidFill>
                <a:latin typeface="Meiryo UI" panose="020B0604030504040204" pitchFamily="50" charset="-128"/>
                <a:ea typeface="Meiryo UI" panose="020B0604030504040204" pitchFamily="50" charset="-128"/>
              </a:rPr>
              <a:t>大阪</a:t>
            </a:r>
            <a:r>
              <a:rPr lang="ja-JP" altLang="en-US" sz="2000" dirty="0">
                <a:solidFill>
                  <a:schemeClr val="tx1"/>
                </a:solidFill>
                <a:latin typeface="Meiryo UI" panose="020B0604030504040204" pitchFamily="50" charset="-128"/>
                <a:ea typeface="Meiryo UI" panose="020B0604030504040204" pitchFamily="50" charset="-128"/>
              </a:rPr>
              <a:t>府庁</a:t>
            </a:r>
            <a:r>
              <a:rPr lang="ja-JP" altLang="en-US" sz="2000" dirty="0" smtClean="0">
                <a:solidFill>
                  <a:schemeClr val="tx1"/>
                </a:solidFill>
                <a:latin typeface="Meiryo UI" panose="020B0604030504040204" pitchFamily="50" charset="-128"/>
                <a:ea typeface="Meiryo UI" panose="020B0604030504040204" pitchFamily="50" charset="-128"/>
              </a:rPr>
              <a:t>各部局の取組み状況　</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２</a:t>
            </a:r>
            <a:r>
              <a:rPr lang="ja-JP" altLang="en-US" sz="2000" dirty="0">
                <a:solidFill>
                  <a:schemeClr val="tx1"/>
                </a:solidFill>
                <a:latin typeface="Meiryo UI" panose="020B0604030504040204" pitchFamily="50" charset="-128"/>
                <a:ea typeface="Meiryo UI" panose="020B0604030504040204" pitchFamily="50" charset="-128"/>
              </a:rPr>
              <a:t>９</a:t>
            </a:r>
            <a:endParaRPr lang="en-US" altLang="ja-JP" sz="2000" dirty="0" smtClean="0">
              <a:solidFill>
                <a:schemeClr val="tx1"/>
              </a:solidFill>
              <a:latin typeface="Meiryo UI" panose="020B0604030504040204" pitchFamily="50" charset="-128"/>
              <a:ea typeface="Meiryo UI" panose="020B0604030504040204" pitchFamily="50" charset="-128"/>
            </a:endParaRPr>
          </a:p>
          <a:p>
            <a:pPr>
              <a:spcAft>
                <a:spcPts val="300"/>
              </a:spcAft>
            </a:pPr>
            <a:r>
              <a:rPr lang="en-US" altLang="ja-JP" sz="2000" dirty="0" smtClean="0">
                <a:solidFill>
                  <a:schemeClr val="tx1"/>
                </a:solidFill>
                <a:latin typeface="Meiryo UI" panose="020B0604030504040204" pitchFamily="50" charset="-128"/>
                <a:ea typeface="Meiryo UI" panose="020B0604030504040204" pitchFamily="50" charset="-128"/>
              </a:rPr>
              <a:t>11.</a:t>
            </a:r>
            <a:r>
              <a:rPr lang="ja-JP" altLang="en-US" sz="2000" dirty="0" smtClean="0">
                <a:solidFill>
                  <a:schemeClr val="tx1"/>
                </a:solidFill>
                <a:latin typeface="Meiryo UI" panose="020B0604030504040204" pitchFamily="50" charset="-128"/>
                <a:ea typeface="Meiryo UI" panose="020B0604030504040204" pitchFamily="50" charset="-128"/>
              </a:rPr>
              <a:t>市町村の取組み状況　　</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３</a:t>
            </a:r>
            <a:r>
              <a:rPr lang="ja-JP" altLang="en-US" sz="2000" dirty="0">
                <a:solidFill>
                  <a:schemeClr val="tx1"/>
                </a:solidFill>
                <a:latin typeface="Meiryo UI" panose="020B0604030504040204" pitchFamily="50" charset="-128"/>
                <a:ea typeface="Meiryo UI" panose="020B0604030504040204" pitchFamily="50" charset="-128"/>
              </a:rPr>
              <a:t>１</a:t>
            </a:r>
            <a:endParaRPr lang="en-US" altLang="ja-JP" sz="2000" dirty="0" smtClean="0">
              <a:solidFill>
                <a:schemeClr val="tx1"/>
              </a:solidFill>
              <a:latin typeface="Meiryo UI" panose="020B0604030504040204" pitchFamily="50" charset="-128"/>
              <a:ea typeface="Meiryo UI" panose="020B0604030504040204" pitchFamily="50" charset="-128"/>
            </a:endParaRPr>
          </a:p>
          <a:p>
            <a:pPr>
              <a:spcAft>
                <a:spcPts val="300"/>
              </a:spcAft>
            </a:pPr>
            <a:r>
              <a:rPr lang="en-US" altLang="ja-JP" sz="2000" dirty="0" smtClean="0">
                <a:solidFill>
                  <a:schemeClr val="tx1"/>
                </a:solidFill>
                <a:latin typeface="Meiryo UI" panose="020B0604030504040204" pitchFamily="50" charset="-128"/>
                <a:ea typeface="Meiryo UI" panose="020B0604030504040204" pitchFamily="50" charset="-128"/>
              </a:rPr>
              <a:t>12.</a:t>
            </a:r>
            <a:r>
              <a:rPr lang="ja-JP" altLang="en-US" sz="2000" dirty="0" smtClean="0">
                <a:solidFill>
                  <a:schemeClr val="tx1"/>
                </a:solidFill>
                <a:latin typeface="Meiryo UI" panose="020B0604030504040204" pitchFamily="50" charset="-128"/>
                <a:ea typeface="Meiryo UI" panose="020B0604030504040204" pitchFamily="50" charset="-128"/>
              </a:rPr>
              <a:t>府民認知度　　　　　　　</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３</a:t>
            </a:r>
            <a:r>
              <a:rPr lang="ja-JP" altLang="en-US" sz="2000" dirty="0">
                <a:solidFill>
                  <a:schemeClr val="tx1"/>
                </a:solidFill>
                <a:latin typeface="Meiryo UI" panose="020B0604030504040204" pitchFamily="50" charset="-128"/>
                <a:ea typeface="Meiryo UI" panose="020B0604030504040204" pitchFamily="50" charset="-128"/>
              </a:rPr>
              <a:t>２</a:t>
            </a:r>
            <a:endParaRPr lang="en-US" altLang="ja-JP" sz="2000" dirty="0" smtClean="0">
              <a:solidFill>
                <a:schemeClr val="tx1"/>
              </a:solidFill>
              <a:latin typeface="Meiryo UI" panose="020B0604030504040204" pitchFamily="50" charset="-128"/>
              <a:ea typeface="Meiryo UI" panose="020B0604030504040204" pitchFamily="50" charset="-128"/>
            </a:endParaRPr>
          </a:p>
          <a:p>
            <a:pPr>
              <a:spcAft>
                <a:spcPts val="300"/>
              </a:spcAft>
            </a:pPr>
            <a:r>
              <a:rPr lang="en-US" altLang="ja-JP" sz="2000" dirty="0" smtClean="0">
                <a:solidFill>
                  <a:schemeClr val="tx1"/>
                </a:solidFill>
                <a:latin typeface="Meiryo UI" panose="020B0604030504040204" pitchFamily="50" charset="-128"/>
                <a:ea typeface="Meiryo UI" panose="020B0604030504040204" pitchFamily="50" charset="-128"/>
              </a:rPr>
              <a:t>13.</a:t>
            </a:r>
            <a:r>
              <a:rPr lang="ja-JP" altLang="en-US" sz="2000" dirty="0" smtClean="0">
                <a:solidFill>
                  <a:schemeClr val="tx1"/>
                </a:solidFill>
                <a:latin typeface="Meiryo UI" panose="020B0604030504040204" pitchFamily="50" charset="-128"/>
                <a:ea typeface="Meiryo UI" panose="020B0604030504040204" pitchFamily="50" charset="-128"/>
              </a:rPr>
              <a:t>有識者ヒアリング</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３３</a:t>
            </a:r>
            <a:endParaRPr lang="en-US" altLang="ja-JP" sz="2000" dirty="0" smtClean="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538438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７．大阪の現状</a:t>
            </a:r>
            <a:endParaRPr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3" name="正方形/長方形 2"/>
          <p:cNvSpPr/>
          <p:nvPr/>
        </p:nvSpPr>
        <p:spPr>
          <a:xfrm>
            <a:off x="200472" y="785623"/>
            <a:ext cx="9505056" cy="2831544"/>
          </a:xfrm>
          <a:prstGeom prst="rect">
            <a:avLst/>
          </a:prstGeom>
        </p:spPr>
        <p:txBody>
          <a:bodyPr wrap="square">
            <a:spAutoFit/>
          </a:bodyPr>
          <a:lstStyle/>
          <a:p>
            <a:r>
              <a:rPr lang="ja-JP" altLang="en-US" spc="-150" dirty="0" smtClean="0">
                <a:latin typeface="Meiryo UI" panose="020B0604030504040204" pitchFamily="50" charset="-128"/>
                <a:ea typeface="Meiryo UI" panose="020B0604030504040204" pitchFamily="50" charset="-128"/>
                <a:cs typeface="Meiryo UI" panose="020B0604030504040204" pitchFamily="50" charset="-128"/>
              </a:rPr>
              <a:t>◆　生活環境（ヒートアイランド現象、増加傾向の温室ガス</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）、児童虐待などの深刻な状況等</a:t>
            </a:r>
            <a:endParaRPr lang="en-US" altLang="ja-JP" strike="sngStrike" spc="-15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88900" indent="-889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大阪は、これまで、高度経済成長期の大気汚染などの公害対策に官・民をあげて取り組み、成果を挙げてきたが、現在において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全国を上回る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ヒートアイランド現象、依然増加傾向にある温室効果ガス排出量などの課題がある。</a:t>
            </a:r>
            <a:endParaRPr lang="en-US" altLang="ja-JP" sz="1600" strike="sngStrike"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こうした課題への対応に加えて、心身をリラックスできる水と緑あふれる身近な生活環境の充実も重要となっている。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また、南海トラフ巨大地震に加え、上町断層帯地震等、想定される大規模災害から府民の人命をはじめ、万一にあっても被害の軽減をめざすために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、いのちを守り被害を軽減するため、ハード・ソフトの両面から大規模地震・津波対策などを進めていく必要がある。</a:t>
            </a:r>
          </a:p>
          <a:p>
            <a:pPr marL="88900" indent="-889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さらに、犯罪（ひったくり、強盗、強制わいせつ等）に対応した安心して暮らせるまちづくり、地域防犯力の向上や、増加傾向にある児童虐待への対応、子どもの貧困対策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重要である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88900" indent="-889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また、感染症</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食中毒などの健康危機事象へのさらなる対応力の向上が求められている。</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1"/>
          <p:cNvSpPr txBox="1">
            <a:spLocks/>
          </p:cNvSpPr>
          <p:nvPr/>
        </p:nvSpPr>
        <p:spPr>
          <a:xfrm>
            <a:off x="7576336" y="6492495"/>
            <a:ext cx="2311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EB6DAC5-B160-4734-A572-724026CC2364}" type="slidenum">
              <a:rPr lang="ja-JP" altLang="en-US" smtClean="0"/>
              <a:pPr/>
              <a:t>19</a:t>
            </a:fld>
            <a:endParaRPr lang="ja-JP" altLang="en-US" dirty="0"/>
          </a:p>
        </p:txBody>
      </p:sp>
      <p:sp>
        <p:nvSpPr>
          <p:cNvPr id="6" name="テキスト ボックス 5"/>
          <p:cNvSpPr txBox="1"/>
          <p:nvPr/>
        </p:nvSpPr>
        <p:spPr>
          <a:xfrm>
            <a:off x="3393880" y="6498489"/>
            <a:ext cx="1296144"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：気象庁</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データ</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565401" y="3697287"/>
            <a:ext cx="2592288" cy="307777"/>
          </a:xfrm>
          <a:prstGeom prst="rect">
            <a:avLst/>
          </a:prstGeom>
          <a:noFill/>
        </p:spPr>
        <p:txBody>
          <a:bodyPr wrap="square" rtlCol="0">
            <a:spAutoFit/>
          </a:bodyPr>
          <a:lstStyle/>
          <a:p>
            <a:pPr algn="ctr"/>
            <a:r>
              <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kumimoji="1"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平均気温の推移</a:t>
            </a:r>
            <a:r>
              <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kumimoji="1"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8" name="テキスト ボックス 7"/>
          <p:cNvSpPr txBox="1"/>
          <p:nvPr/>
        </p:nvSpPr>
        <p:spPr>
          <a:xfrm>
            <a:off x="5241032" y="3697287"/>
            <a:ext cx="4248472" cy="523220"/>
          </a:xfrm>
          <a:prstGeom prst="rect">
            <a:avLst/>
          </a:prstGeom>
          <a:noFill/>
        </p:spPr>
        <p:txBody>
          <a:bodyPr wrap="square" rtlCol="0">
            <a:spAutoFit/>
          </a:bodyPr>
          <a:lstStyle/>
          <a:p>
            <a:pPr algn="ctr"/>
            <a:r>
              <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南海トラフ巨大地震を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踏まえた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の被害想定（津波の浸水深</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kumimoji="1"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074" y="4005063"/>
            <a:ext cx="4470942" cy="268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5103" y="4235450"/>
            <a:ext cx="3541712" cy="25479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5103" y="4220507"/>
            <a:ext cx="922073" cy="1474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19</a:t>
            </a:fld>
            <a:endParaRPr lang="ja-JP" altLang="en-US"/>
          </a:p>
        </p:txBody>
      </p:sp>
    </p:spTree>
    <p:extLst>
      <p:ext uri="{BB962C8B-B14F-4D97-AF65-F5344CB8AC3E}">
        <p14:creationId xmlns:p14="http://schemas.microsoft.com/office/powerpoint/2010/main" val="3185937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７．大阪の現状</a:t>
            </a:r>
            <a:endParaRPr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195386" y="798964"/>
            <a:ext cx="9582150" cy="3570208"/>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ライフサイエンス関連の企業、大学等の集積</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は、いまから約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年前の江戸時代には、後に「天下の台所」と呼ばれた商業都市であったが、この時期に薬種問屋が集積した道修町では、現在でも大手製薬企業がオフィスを構え、これらの企業と、医療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関連の大学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、研究所などと先端的な産官学の研究開発拠点がネットワークされている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r>
              <a:rPr lang="ja-JP" altLang="en-US" sz="1600" dirty="0">
                <a:latin typeface="Meiryo UI" panose="020B0604030504040204" pitchFamily="50" charset="-128"/>
                <a:ea typeface="Meiryo UI" panose="020B0604030504040204" pitchFamily="50" charset="-128"/>
                <a:cs typeface="Meiryo UI" panose="020B0604030504040204" pitchFamily="50" charset="-128"/>
              </a:rPr>
              <a:t>　　さらに、関西圏では、神戸には医療関連企業の集積を図る「神戸医療産業都市」が立地しており、京都には「京都大学ｉＰＳ細胞研究所」が設置されている。これらは、再生医療の先端的な取組を行う大阪大学や、関西で唯一の獣医学分野を有する大阪府立大学、脳科学研究において先進的な取組を行う大阪市立大学など、大阪におけるライフサイエンス分野の集積とともに、関西全体で、広域的なクラスターを形成し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600" dirty="0">
                <a:latin typeface="Meiryo UI" panose="020B0604030504040204" pitchFamily="50" charset="-128"/>
                <a:ea typeface="Meiryo UI" panose="020B0604030504040204" pitchFamily="50" charset="-128"/>
                <a:cs typeface="Meiryo UI" panose="020B0604030504040204" pitchFamily="50" charset="-128"/>
              </a:rPr>
              <a:t>　　このように、大阪・関西は、大阪を中心に神戸、京都の概ね</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時間圏での移動距離内に、研究機関、企業が集積するライフサイエンス分野の世界的な産業クラスターを形成、幅広い業種、高い技術力のものづくり企業の集積、空港や港湾など交通網、物流基盤も充実、といった環境を有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Picture 3"/>
          <p:cNvPicPr>
            <a:picLocks noChangeAspect="1" noChangeArrowheads="1"/>
          </p:cNvPicPr>
          <p:nvPr/>
        </p:nvPicPr>
        <p:blipFill>
          <a:blip r:embed="rId2"/>
          <a:srcRect/>
          <a:stretch>
            <a:fillRect/>
          </a:stretch>
        </p:blipFill>
        <p:spPr bwMode="auto">
          <a:xfrm>
            <a:off x="3047494" y="4872419"/>
            <a:ext cx="1722943" cy="1148869"/>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 name="図 53"/>
          <p:cNvPicPr>
            <a:picLocks noChangeAspect="1" noChangeArrowheads="1"/>
          </p:cNvPicPr>
          <p:nvPr/>
        </p:nvPicPr>
        <p:blipFill>
          <a:blip r:embed="rId3"/>
          <a:srcRect/>
          <a:stretch>
            <a:fillRect/>
          </a:stretch>
        </p:blipFill>
        <p:spPr bwMode="auto">
          <a:xfrm>
            <a:off x="7257256" y="4873038"/>
            <a:ext cx="1727223" cy="11482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8" name="Picture 2"/>
          <p:cNvPicPr>
            <a:picLocks noChangeAspect="1" noChangeArrowheads="1"/>
          </p:cNvPicPr>
          <p:nvPr/>
        </p:nvPicPr>
        <p:blipFill>
          <a:blip r:embed="rId4"/>
          <a:srcRect/>
          <a:stretch>
            <a:fillRect/>
          </a:stretch>
        </p:blipFill>
        <p:spPr bwMode="auto">
          <a:xfrm>
            <a:off x="848544" y="4872419"/>
            <a:ext cx="1730067" cy="109731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9" name="Picture 4"/>
          <p:cNvPicPr>
            <a:picLocks noChangeAspect="1" noChangeArrowheads="1"/>
          </p:cNvPicPr>
          <p:nvPr/>
        </p:nvPicPr>
        <p:blipFill>
          <a:blip r:embed="rId5"/>
          <a:srcRect/>
          <a:stretch>
            <a:fillRect/>
          </a:stretch>
        </p:blipFill>
        <p:spPr bwMode="auto">
          <a:xfrm>
            <a:off x="5169024" y="4872267"/>
            <a:ext cx="1727223" cy="1149021"/>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 name="テキスト ボックス 9"/>
          <p:cNvSpPr txBox="1"/>
          <p:nvPr/>
        </p:nvSpPr>
        <p:spPr>
          <a:xfrm>
            <a:off x="3261296" y="4500090"/>
            <a:ext cx="3383407" cy="307777"/>
          </a:xfrm>
          <a:prstGeom prst="rect">
            <a:avLst/>
          </a:prstGeom>
          <a:noFill/>
        </p:spPr>
        <p:txBody>
          <a:bodyPr wrap="square" rtlCol="0">
            <a:spAutoFit/>
          </a:bodyPr>
          <a:lstStyle/>
          <a:p>
            <a:pPr algn="ctr"/>
            <a:r>
              <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kumimoji="1"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大阪の主な研究機関</a:t>
            </a:r>
            <a:r>
              <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kumimoji="1"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1" name="テキスト ボックス 10"/>
          <p:cNvSpPr txBox="1"/>
          <p:nvPr/>
        </p:nvSpPr>
        <p:spPr>
          <a:xfrm>
            <a:off x="669461" y="6104329"/>
            <a:ext cx="2088232" cy="276999"/>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医薬基盤・健康・栄養研究所</a:t>
            </a:r>
          </a:p>
        </p:txBody>
      </p:sp>
      <p:sp>
        <p:nvSpPr>
          <p:cNvPr id="12" name="テキスト ボックス 11"/>
          <p:cNvSpPr txBox="1"/>
          <p:nvPr/>
        </p:nvSpPr>
        <p:spPr>
          <a:xfrm>
            <a:off x="2864767" y="6032881"/>
            <a:ext cx="2088232" cy="461665"/>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大阪大学・</a:t>
            </a: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大学医学部附属</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病院</a:t>
            </a:r>
          </a:p>
        </p:txBody>
      </p:sp>
      <p:sp>
        <p:nvSpPr>
          <p:cNvPr id="13" name="テキスト ボックス 12"/>
          <p:cNvSpPr txBox="1"/>
          <p:nvPr/>
        </p:nvSpPr>
        <p:spPr>
          <a:xfrm>
            <a:off x="4952999" y="6093296"/>
            <a:ext cx="2123752" cy="276999"/>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国立循環器病</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研究センター</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7096407" y="6032881"/>
            <a:ext cx="2088232" cy="461665"/>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理化学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研究所</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生命</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システム研究センター</a:t>
            </a: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20</a:t>
            </a:fld>
            <a:endParaRPr lang="ja-JP" altLang="en-US"/>
          </a:p>
        </p:txBody>
      </p:sp>
    </p:spTree>
    <p:extLst>
      <p:ext uri="{BB962C8B-B14F-4D97-AF65-F5344CB8AC3E}">
        <p14:creationId xmlns:p14="http://schemas.microsoft.com/office/powerpoint/2010/main" val="149699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７．大阪の現状</a:t>
            </a:r>
            <a:endParaRPr lang="en-US" altLang="ja-JP" b="1" dirty="0" smtClean="0">
              <a:solidFill>
                <a:schemeClr val="bg1"/>
              </a:solidFill>
              <a:latin typeface="Meiryo UI" panose="020B0604030504040204" pitchFamily="50" charset="-128"/>
              <a:ea typeface="Meiryo UI" panose="020B0604030504040204" pitchFamily="50" charset="-128"/>
            </a:endParaRP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528" t="14483" r="24558" b="4556"/>
          <a:stretch/>
        </p:blipFill>
        <p:spPr bwMode="auto">
          <a:xfrm>
            <a:off x="2810604" y="1875181"/>
            <a:ext cx="3284508" cy="4650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1534614" y="4629165"/>
            <a:ext cx="3331321" cy="1931278"/>
          </a:xfrm>
          <a:prstGeom prst="rect">
            <a:avLst/>
          </a:prstGeom>
          <a:noFill/>
          <a:ln w="6350">
            <a:solidFill>
              <a:schemeClr val="tx1">
                <a:lumMod val="65000"/>
                <a:lumOff val="35000"/>
              </a:schemeClr>
            </a:solidFill>
          </a:ln>
        </p:spPr>
        <p:txBody>
          <a:bodyPr wrap="square" lIns="36000" tIns="36000" rIns="0" bIns="0" rtlCol="0">
            <a:noAutofit/>
          </a:bodyPr>
          <a:lstStyle/>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大阪府（南部）</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5305676" y="4072781"/>
            <a:ext cx="3915806" cy="2434261"/>
          </a:xfrm>
          <a:prstGeom prst="rect">
            <a:avLst/>
          </a:prstGeom>
          <a:noFill/>
          <a:ln w="6350">
            <a:solidFill>
              <a:schemeClr val="tx1">
                <a:lumMod val="65000"/>
                <a:lumOff val="35000"/>
              </a:schemeClr>
            </a:solidFill>
          </a:ln>
        </p:spPr>
        <p:txBody>
          <a:bodyPr wrap="square" lIns="36000" tIns="36000" rIns="0" bIns="0" rtlCol="0">
            <a:noAutofit/>
          </a:bodyPr>
          <a:lstStyle/>
          <a:p>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623193" y="1072481"/>
            <a:ext cx="4972570" cy="2134855"/>
          </a:xfrm>
          <a:prstGeom prst="rect">
            <a:avLst/>
          </a:prstGeom>
          <a:noFill/>
          <a:ln w="6350">
            <a:solidFill>
              <a:schemeClr val="tx1">
                <a:lumMod val="65000"/>
                <a:lumOff val="35000"/>
              </a:schemeClr>
            </a:solidFill>
          </a:ln>
        </p:spPr>
        <p:txBody>
          <a:bodyPr wrap="square" lIns="36000" tIns="36000" rIns="0" bIns="0" rtlCol="0">
            <a:noAutofit/>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北大阪</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623193" y="3362099"/>
            <a:ext cx="2292331" cy="1246923"/>
          </a:xfrm>
          <a:prstGeom prst="rect">
            <a:avLst/>
          </a:prstGeom>
          <a:solidFill>
            <a:schemeClr val="bg1"/>
          </a:solidFill>
          <a:ln w="6350">
            <a:solidFill>
              <a:schemeClr val="tx1">
                <a:lumMod val="75000"/>
                <a:lumOff val="25000"/>
              </a:schemeClr>
            </a:solidFill>
          </a:ln>
          <a:effectLst>
            <a:outerShdw blurRad="50800" dist="38100" dir="2700000" algn="tl" rotWithShape="0">
              <a:prstClr val="black">
                <a:alpha val="40000"/>
              </a:prstClr>
            </a:outerShdw>
          </a:effectLst>
        </p:spPr>
        <p:txBody>
          <a:bodyPr wrap="square" rtlCol="0" anchor="ctr">
            <a:noAutofit/>
          </a:bodyPr>
          <a:lstStyle/>
          <a:p>
            <a:pPr>
              <a:lnSpc>
                <a:spcPct val="150000"/>
              </a:lnSpc>
            </a:pPr>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神戸市</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・理化学研究所</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・スーパーコンピューター「京」</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・先端医療センター</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神戸臨床研究情報</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・次世代バイオ医薬品製造</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技術</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研究</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組合</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GMP</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施設</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a:stCxn id="8" idx="3"/>
            <a:endCxn id="10" idx="2"/>
          </p:cNvCxnSpPr>
          <p:nvPr/>
        </p:nvCxnSpPr>
        <p:spPr>
          <a:xfrm>
            <a:off x="2915524" y="3985561"/>
            <a:ext cx="259649" cy="79182"/>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円/楕円 248"/>
          <p:cNvSpPr/>
          <p:nvPr/>
        </p:nvSpPr>
        <p:spPr>
          <a:xfrm>
            <a:off x="3175173" y="4021729"/>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テキスト ボックス 10"/>
          <p:cNvSpPr txBox="1"/>
          <p:nvPr/>
        </p:nvSpPr>
        <p:spPr>
          <a:xfrm>
            <a:off x="6638574" y="1563813"/>
            <a:ext cx="2096268" cy="1045371"/>
          </a:xfrm>
          <a:prstGeom prst="rect">
            <a:avLst/>
          </a:prstGeom>
          <a:solidFill>
            <a:schemeClr val="bg1"/>
          </a:solidFill>
          <a:ln w="6350">
            <a:solidFill>
              <a:schemeClr val="tx1">
                <a:lumMod val="75000"/>
                <a:lumOff val="25000"/>
              </a:schemeClr>
            </a:solidFill>
          </a:ln>
          <a:effectLst>
            <a:outerShdw blurRad="50800" dist="38100" dir="2700000" algn="tl" rotWithShape="0">
              <a:prstClr val="black">
                <a:alpha val="40000"/>
              </a:prstClr>
            </a:outerShdw>
          </a:effectLst>
        </p:spPr>
        <p:txBody>
          <a:bodyPr wrap="square" rtlCol="0" anchor="ctr">
            <a:noAutofit/>
          </a:bodyPr>
          <a:lstStyle/>
          <a:p>
            <a:pPr>
              <a:lnSpc>
                <a:spcPct val="150000"/>
              </a:lnSpc>
            </a:pP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京都市</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・京都大学　</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京都大学</a:t>
            </a:r>
            <a:r>
              <a:rPr lang="en-US" altLang="ja-JP" sz="800" dirty="0" err="1" smtClean="0">
                <a:latin typeface="Meiryo UI" panose="020B0604030504040204" pitchFamily="50" charset="-128"/>
                <a:ea typeface="Meiryo UI" panose="020B0604030504040204" pitchFamily="50" charset="-128"/>
                <a:cs typeface="Meiryo UI" panose="020B0604030504040204" pitchFamily="50" charset="-128"/>
              </a:rPr>
              <a:t>iPS</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細胞研究所</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・京都府立医科大学</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・京都高度技術研究所</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・京都リサーチパーク</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a:stCxn id="11" idx="1"/>
            <a:endCxn id="13" idx="7"/>
          </p:cNvCxnSpPr>
          <p:nvPr/>
        </p:nvCxnSpPr>
        <p:spPr>
          <a:xfrm flipH="1" flipV="1">
            <a:off x="5709439" y="2072216"/>
            <a:ext cx="929135" cy="14284"/>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円/楕円 251"/>
          <p:cNvSpPr/>
          <p:nvPr/>
        </p:nvSpPr>
        <p:spPr>
          <a:xfrm>
            <a:off x="5636011" y="2059617"/>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p:cNvSpPr txBox="1"/>
          <p:nvPr/>
        </p:nvSpPr>
        <p:spPr>
          <a:xfrm>
            <a:off x="6648928" y="2687097"/>
            <a:ext cx="2085914" cy="1029935"/>
          </a:xfrm>
          <a:prstGeom prst="rect">
            <a:avLst/>
          </a:prstGeom>
          <a:solidFill>
            <a:schemeClr val="bg1"/>
          </a:solidFill>
          <a:ln w="6350">
            <a:solidFill>
              <a:schemeClr val="tx1">
                <a:lumMod val="75000"/>
                <a:lumOff val="25000"/>
              </a:schemeClr>
            </a:solidFill>
          </a:ln>
          <a:effectLst>
            <a:outerShdw blurRad="50800" dist="38100" dir="2700000" algn="tl" rotWithShape="0">
              <a:prstClr val="black">
                <a:alpha val="40000"/>
              </a:prstClr>
            </a:outerShdw>
          </a:effectLst>
        </p:spPr>
        <p:txBody>
          <a:bodyPr wrap="square" rtlCol="0" anchor="ctr">
            <a:noAutofit/>
          </a:bodyPr>
          <a:lstStyle/>
          <a:p>
            <a:r>
              <a:rPr lang="ja-JP" altLang="en-US" sz="900" b="1" dirty="0" err="1" smtClean="0">
                <a:latin typeface="Meiryo UI" panose="020B0604030504040204" pitchFamily="50" charset="-128"/>
                <a:ea typeface="Meiryo UI" panose="020B0604030504040204" pitchFamily="50" charset="-128"/>
                <a:cs typeface="Meiryo UI" panose="020B0604030504040204" pitchFamily="50" charset="-128"/>
              </a:rPr>
              <a:t>けいはんな</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学研都市</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err="1" smtClean="0">
                <a:latin typeface="Meiryo UI" panose="020B0604030504040204" pitchFamily="50" charset="-128"/>
                <a:ea typeface="Meiryo UI" panose="020B0604030504040204" pitchFamily="50" charset="-128"/>
                <a:cs typeface="Meiryo UI" panose="020B0604030504040204" pitchFamily="50" charset="-128"/>
              </a:rPr>
              <a:t>けいはんな</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オープンイノベーションセンター</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・奈良先端科学技術大学院大学</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800" dirty="0">
                <a:latin typeface="Meiryo UI" panose="020B0604030504040204" pitchFamily="50" charset="-128"/>
                <a:ea typeface="Meiryo UI" panose="020B0604030504040204" pitchFamily="50" charset="-128"/>
                <a:cs typeface="Meiryo UI" panose="020B0604030504040204" pitchFamily="50" charset="-128"/>
              </a:rPr>
              <a:t>国際電気通信基礎技術研究所 </a:t>
            </a:r>
            <a:r>
              <a:rPr lang="en-US" altLang="zh-TW" sz="800" dirty="0">
                <a:latin typeface="Meiryo UI" panose="020B0604030504040204" pitchFamily="50" charset="-128"/>
                <a:ea typeface="Meiryo UI" panose="020B0604030504040204" pitchFamily="50" charset="-128"/>
                <a:cs typeface="Meiryo UI" panose="020B0604030504040204" pitchFamily="50" charset="-128"/>
              </a:rPr>
              <a:t>(ATR) </a:t>
            </a:r>
            <a:endParaRPr lang="en-US" altLang="zh-TW"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800" dirty="0">
                <a:latin typeface="Meiryo UI" panose="020B0604030504040204" pitchFamily="50" charset="-128"/>
                <a:ea typeface="Meiryo UI" panose="020B0604030504040204" pitchFamily="50" charset="-128"/>
                <a:cs typeface="Meiryo UI" panose="020B0604030504040204" pitchFamily="50" charset="-128"/>
              </a:rPr>
              <a:t>情報通信研究</a:t>
            </a:r>
            <a:r>
              <a:rPr lang="zh-TW" altLang="en-US" sz="800" dirty="0" smtClean="0">
                <a:latin typeface="Meiryo UI" panose="020B0604030504040204" pitchFamily="50" charset="-128"/>
                <a:ea typeface="Meiryo UI" panose="020B0604030504040204" pitchFamily="50" charset="-128"/>
                <a:cs typeface="Meiryo UI" panose="020B0604030504040204" pitchFamily="50" charset="-128"/>
              </a:rPr>
              <a:t>機構</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NICT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800" dirty="0">
                <a:latin typeface="Meiryo UI" panose="020B0604030504040204" pitchFamily="50" charset="-128"/>
                <a:ea typeface="Meiryo UI" panose="020B0604030504040204" pitchFamily="50" charset="-128"/>
                <a:cs typeface="Meiryo UI" panose="020B0604030504040204" pitchFamily="50" charset="-128"/>
              </a:rPr>
              <a:t>量子科学技術研究開発機構</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a:stCxn id="14" idx="1"/>
            <a:endCxn id="16" idx="7"/>
          </p:cNvCxnSpPr>
          <p:nvPr/>
        </p:nvCxnSpPr>
        <p:spPr>
          <a:xfrm flipH="1">
            <a:off x="5662262" y="3202065"/>
            <a:ext cx="986666" cy="247287"/>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円/楕円 254"/>
          <p:cNvSpPr/>
          <p:nvPr/>
        </p:nvSpPr>
        <p:spPr>
          <a:xfrm>
            <a:off x="5501723" y="3426749"/>
            <a:ext cx="188083" cy="1543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255"/>
          <p:cNvSpPr/>
          <p:nvPr/>
        </p:nvSpPr>
        <p:spPr>
          <a:xfrm>
            <a:off x="4585318" y="4976165"/>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円/楕円 256"/>
          <p:cNvSpPr/>
          <p:nvPr/>
        </p:nvSpPr>
        <p:spPr>
          <a:xfrm>
            <a:off x="4366830" y="4633260"/>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円/楕円 257"/>
          <p:cNvSpPr/>
          <p:nvPr/>
        </p:nvSpPr>
        <p:spPr>
          <a:xfrm>
            <a:off x="3532799" y="5309676"/>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円/楕円 258"/>
          <p:cNvSpPr/>
          <p:nvPr/>
        </p:nvSpPr>
        <p:spPr>
          <a:xfrm>
            <a:off x="4086594" y="5169061"/>
            <a:ext cx="90079"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21" name="直線コネクタ 20"/>
          <p:cNvCxnSpPr>
            <a:stCxn id="25" idx="0"/>
            <a:endCxn id="17" idx="3"/>
          </p:cNvCxnSpPr>
          <p:nvPr/>
        </p:nvCxnSpPr>
        <p:spPr>
          <a:xfrm flipV="1">
            <a:off x="4296653" y="5049594"/>
            <a:ext cx="301263" cy="1259726"/>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81" idx="3"/>
            <a:endCxn id="19" idx="3"/>
          </p:cNvCxnSpPr>
          <p:nvPr/>
        </p:nvCxnSpPr>
        <p:spPr>
          <a:xfrm flipV="1">
            <a:off x="2662731" y="5383105"/>
            <a:ext cx="882666" cy="474276"/>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27" idx="3"/>
            <a:endCxn id="18" idx="2"/>
          </p:cNvCxnSpPr>
          <p:nvPr/>
        </p:nvCxnSpPr>
        <p:spPr>
          <a:xfrm flipV="1">
            <a:off x="2662731" y="4676274"/>
            <a:ext cx="1704099" cy="834851"/>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a:stCxn id="26" idx="3"/>
            <a:endCxn id="20" idx="3"/>
          </p:cNvCxnSpPr>
          <p:nvPr/>
        </p:nvCxnSpPr>
        <p:spPr>
          <a:xfrm flipV="1">
            <a:off x="2662730" y="5242490"/>
            <a:ext cx="1437056" cy="993485"/>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712313" y="6309320"/>
            <a:ext cx="1168679" cy="155824"/>
          </a:xfrm>
          <a:prstGeom prst="rect">
            <a:avLst/>
          </a:prstGeom>
          <a:noFill/>
        </p:spPr>
        <p:txBody>
          <a:bodyPr wrap="none" lIns="0" tIns="0" rIns="0" bIns="0"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近畿大学（医学部）</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1640631" y="6112864"/>
            <a:ext cx="1022099" cy="246221"/>
          </a:xfrm>
          <a:prstGeom prst="rect">
            <a:avLst/>
          </a:prstGeom>
          <a:noFill/>
        </p:spPr>
        <p:txBody>
          <a:bodyPr wrap="square" lIns="0" tIns="0" rIns="0" bIns="0"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大阪産業技術</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研究所</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（本部・和泉センター</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27" name="テキスト ボックス 26"/>
          <p:cNvSpPr txBox="1"/>
          <p:nvPr/>
        </p:nvSpPr>
        <p:spPr>
          <a:xfrm>
            <a:off x="1735580" y="5449569"/>
            <a:ext cx="927151" cy="123111"/>
          </a:xfrm>
          <a:prstGeom prst="rect">
            <a:avLst/>
          </a:prstGeom>
          <a:noFill/>
        </p:spPr>
        <p:txBody>
          <a:bodyPr wrap="square" lIns="0" tIns="0" rIns="0" bIns="0"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大阪府立</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大学</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3961945" y="3604084"/>
            <a:ext cx="853787" cy="734086"/>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左矢印 28"/>
          <p:cNvSpPr/>
          <p:nvPr/>
        </p:nvSpPr>
        <p:spPr>
          <a:xfrm rot="13071465">
            <a:off x="4875651" y="4411927"/>
            <a:ext cx="416782" cy="212274"/>
          </a:xfrm>
          <a:prstGeom prst="leftArrow">
            <a:avLst>
              <a:gd name="adj1" fmla="val 50000"/>
              <a:gd name="adj2" fmla="val 68468"/>
            </a:avLst>
          </a:prstGeom>
          <a:solidFill>
            <a:schemeClr val="tx1">
              <a:lumMod val="50000"/>
              <a:lumOff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p:cNvGrpSpPr/>
          <p:nvPr/>
        </p:nvGrpSpPr>
        <p:grpSpPr>
          <a:xfrm>
            <a:off x="5314855" y="4144821"/>
            <a:ext cx="3914663" cy="2354184"/>
            <a:chOff x="1955291" y="1843460"/>
            <a:chExt cx="3092829" cy="1859953"/>
          </a:xfrm>
        </p:grpSpPr>
        <p:grpSp>
          <p:nvGrpSpPr>
            <p:cNvPr id="31" name="グループ化 30"/>
            <p:cNvGrpSpPr/>
            <p:nvPr/>
          </p:nvGrpSpPr>
          <p:grpSpPr>
            <a:xfrm>
              <a:off x="1955291" y="1843460"/>
              <a:ext cx="3092829" cy="1859953"/>
              <a:chOff x="1955291" y="1843460"/>
              <a:chExt cx="3092829" cy="1859953"/>
            </a:xfrm>
          </p:grpSpPr>
          <p:grpSp>
            <p:nvGrpSpPr>
              <p:cNvPr id="33" name="グループ化 32"/>
              <p:cNvGrpSpPr/>
              <p:nvPr/>
            </p:nvGrpSpPr>
            <p:grpSpPr>
              <a:xfrm>
                <a:off x="1955291" y="1843460"/>
                <a:ext cx="3092829" cy="1859953"/>
                <a:chOff x="3009901" y="852015"/>
                <a:chExt cx="3092829" cy="1859953"/>
              </a:xfrm>
            </p:grpSpPr>
            <p:sp>
              <p:nvSpPr>
                <p:cNvPr id="35" name="テキスト ボックス 34"/>
                <p:cNvSpPr txBox="1"/>
                <p:nvPr/>
              </p:nvSpPr>
              <p:spPr>
                <a:xfrm>
                  <a:off x="4525375" y="852015"/>
                  <a:ext cx="1577355" cy="369332"/>
                </a:xfrm>
                <a:prstGeom prst="rect">
                  <a:avLst/>
                </a:prstGeom>
                <a:noFill/>
              </p:spPr>
              <p:txBody>
                <a:bodyPr wrap="none" lIns="0" tIns="0" rIns="0" bIns="0"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・日本医療研究開発機構（</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AMED</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創薬支部戦略部西日本統括部</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PMDA</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関西支部</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465"/>
                <a:stretch/>
              </p:blipFill>
              <p:spPr bwMode="auto">
                <a:xfrm>
                  <a:off x="3009901" y="1283218"/>
                  <a:ext cx="1423329" cy="1428750"/>
                </a:xfrm>
                <a:prstGeom prst="rect">
                  <a:avLst/>
                </a:prstGeom>
                <a:noFill/>
                <a:ln w="12700">
                  <a:solidFill>
                    <a:schemeClr val="tx1">
                      <a:lumMod val="65000"/>
                      <a:lumOff val="35000"/>
                    </a:schemeClr>
                  </a:solidFill>
                  <a:miter lim="800000"/>
                  <a:headEnd/>
                  <a:tailEnd/>
                </a:ln>
                <a:extLst>
                  <a:ext uri="{909E8E84-426E-40DD-AFC4-6F175D3DCCD1}">
                    <a14:hiddenFill xmlns:a14="http://schemas.microsoft.com/office/drawing/2010/main">
                      <a:solidFill>
                        <a:schemeClr val="accent1"/>
                      </a:solidFill>
                    </a14:hiddenFill>
                  </a:ext>
                </a:extLst>
              </p:spPr>
            </p:pic>
            <p:cxnSp>
              <p:nvCxnSpPr>
                <p:cNvPr id="37" name="直線コネクタ 36"/>
                <p:cNvCxnSpPr>
                  <a:stCxn id="39" idx="1"/>
                  <a:endCxn id="38" idx="6"/>
                </p:cNvCxnSpPr>
                <p:nvPr/>
              </p:nvCxnSpPr>
              <p:spPr>
                <a:xfrm flipH="1">
                  <a:off x="4063903" y="1773891"/>
                  <a:ext cx="461472" cy="108958"/>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8" name="円/楕円 304"/>
                <p:cNvSpPr/>
                <p:nvPr/>
              </p:nvSpPr>
              <p:spPr>
                <a:xfrm>
                  <a:off x="3995936" y="1848865"/>
                  <a:ext cx="67967" cy="679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 name="テキスト ボックス 38"/>
                <p:cNvSpPr txBox="1"/>
                <p:nvPr/>
              </p:nvSpPr>
              <p:spPr>
                <a:xfrm>
                  <a:off x="4525375" y="1725259"/>
                  <a:ext cx="1382988" cy="97265"/>
                </a:xfrm>
                <a:prstGeom prst="rect">
                  <a:avLst/>
                </a:prstGeom>
                <a:noFill/>
              </p:spPr>
              <p:txBody>
                <a:bodyPr wrap="none" lIns="0" tIns="0" rIns="0" bIns="0"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a:t>
                  </a:r>
                  <a:r>
                    <a:rPr lang="zh-TW" altLang="en-US" sz="800" dirty="0" smtClean="0">
                      <a:latin typeface="Meiryo UI" panose="020B0604030504040204" pitchFamily="50" charset="-128"/>
                      <a:ea typeface="Meiryo UI" panose="020B0604030504040204" pitchFamily="50" charset="-128"/>
                      <a:cs typeface="Meiryo UI" panose="020B0604030504040204" pitchFamily="50" charset="-128"/>
                    </a:rPr>
                    <a:t>阪</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産業技術</a:t>
                  </a:r>
                  <a:r>
                    <a:rPr lang="zh-TW" altLang="en-US" sz="800" dirty="0" smtClean="0">
                      <a:latin typeface="Meiryo UI" panose="020B0604030504040204" pitchFamily="50" charset="-128"/>
                      <a:ea typeface="Meiryo UI" panose="020B0604030504040204" pitchFamily="50" charset="-128"/>
                      <a:cs typeface="Meiryo UI" panose="020B0604030504040204" pitchFamily="50" charset="-128"/>
                    </a:rPr>
                    <a:t>研究所</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（森之宮センター）</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0" name="直線コネクタ 39"/>
                <p:cNvCxnSpPr>
                  <a:stCxn id="42" idx="1"/>
                  <a:endCxn id="41" idx="0"/>
                </p:cNvCxnSpPr>
                <p:nvPr/>
              </p:nvCxnSpPr>
              <p:spPr>
                <a:xfrm flipH="1">
                  <a:off x="3923088" y="1508829"/>
                  <a:ext cx="602287" cy="344155"/>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円/楕円 307"/>
                <p:cNvSpPr/>
                <p:nvPr/>
              </p:nvSpPr>
              <p:spPr>
                <a:xfrm>
                  <a:off x="3889104" y="1852984"/>
                  <a:ext cx="67967" cy="679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 name="テキスト ボックス 41"/>
                <p:cNvSpPr txBox="1"/>
                <p:nvPr/>
              </p:nvSpPr>
              <p:spPr>
                <a:xfrm>
                  <a:off x="4525375" y="1385718"/>
                  <a:ext cx="1096454" cy="246221"/>
                </a:xfrm>
                <a:prstGeom prst="rect">
                  <a:avLst/>
                </a:prstGeom>
                <a:noFill/>
              </p:spPr>
              <p:txBody>
                <a:bodyPr wrap="none" lIns="0" tIns="0" rIns="0" bIns="0"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大阪府立病院機構</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（大阪国際がんセンター）</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3" name="直線コネクタ 42"/>
                <p:cNvCxnSpPr>
                  <a:stCxn id="45" idx="1"/>
                </p:cNvCxnSpPr>
                <p:nvPr/>
              </p:nvCxnSpPr>
              <p:spPr>
                <a:xfrm flipH="1">
                  <a:off x="3863503" y="2270624"/>
                  <a:ext cx="661872" cy="11154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4" name="円/楕円 310"/>
                <p:cNvSpPr/>
                <p:nvPr/>
              </p:nvSpPr>
              <p:spPr>
                <a:xfrm>
                  <a:off x="3813008" y="2338926"/>
                  <a:ext cx="67967" cy="679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 name="テキスト ボックス 44"/>
                <p:cNvSpPr txBox="1"/>
                <p:nvPr/>
              </p:nvSpPr>
              <p:spPr>
                <a:xfrm>
                  <a:off x="4525375" y="2147513"/>
                  <a:ext cx="1493999" cy="246221"/>
                </a:xfrm>
                <a:prstGeom prst="rect">
                  <a:avLst/>
                </a:prstGeom>
                <a:noFill/>
              </p:spPr>
              <p:txBody>
                <a:bodyPr wrap="none" lIns="0" tIns="0" rIns="0" bIns="0"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大阪府立病院機構</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（大阪急性期・総合医療センター）</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6" name="直線コネクタ 45"/>
                <p:cNvCxnSpPr>
                  <a:stCxn id="34" idx="2"/>
                </p:cNvCxnSpPr>
                <p:nvPr/>
              </p:nvCxnSpPr>
              <p:spPr>
                <a:xfrm flipH="1">
                  <a:off x="3733154" y="1033446"/>
                  <a:ext cx="768205" cy="72170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7" name="円/楕円 313"/>
                <p:cNvSpPr/>
                <p:nvPr/>
              </p:nvSpPr>
              <p:spPr>
                <a:xfrm>
                  <a:off x="3721565" y="1727513"/>
                  <a:ext cx="67967" cy="679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48" name="直線コネクタ 47"/>
                <p:cNvCxnSpPr>
                  <a:stCxn id="50" idx="1"/>
                  <a:endCxn id="49" idx="6"/>
                </p:cNvCxnSpPr>
                <p:nvPr/>
              </p:nvCxnSpPr>
              <p:spPr>
                <a:xfrm flipH="1" flipV="1">
                  <a:off x="3890485" y="2540136"/>
                  <a:ext cx="669293" cy="37051"/>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9" name="円/楕円 315"/>
                <p:cNvSpPr/>
                <p:nvPr/>
              </p:nvSpPr>
              <p:spPr>
                <a:xfrm>
                  <a:off x="3822518" y="2506152"/>
                  <a:ext cx="67967" cy="679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0" name="テキスト ボックス 49"/>
                <p:cNvSpPr txBox="1"/>
                <p:nvPr/>
              </p:nvSpPr>
              <p:spPr>
                <a:xfrm>
                  <a:off x="4559778" y="2515631"/>
                  <a:ext cx="615553" cy="123111"/>
                </a:xfrm>
                <a:prstGeom prst="rect">
                  <a:avLst/>
                </a:prstGeom>
                <a:noFill/>
              </p:spPr>
              <p:txBody>
                <a:bodyPr wrap="none" lIns="0" tIns="0" rIns="0" bIns="0"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大阪市立大学</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4525375" y="1983759"/>
                  <a:ext cx="891597" cy="97265"/>
                </a:xfrm>
                <a:prstGeom prst="rect">
                  <a:avLst/>
                </a:prstGeom>
                <a:noFill/>
              </p:spPr>
              <p:txBody>
                <a:bodyPr wrap="none" lIns="0" tIns="0" rIns="0" bIns="0"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大阪市立大学（医学部）</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2" name="直線コネクタ 51"/>
                <p:cNvCxnSpPr>
                  <a:stCxn id="51" idx="1"/>
                  <a:endCxn id="83" idx="6"/>
                </p:cNvCxnSpPr>
                <p:nvPr/>
              </p:nvCxnSpPr>
              <p:spPr>
                <a:xfrm flipH="1">
                  <a:off x="3883539" y="2032392"/>
                  <a:ext cx="641836" cy="152379"/>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3" name="円/楕円 126"/>
                <p:cNvSpPr/>
                <p:nvPr/>
              </p:nvSpPr>
              <p:spPr>
                <a:xfrm>
                  <a:off x="3995936" y="1876681"/>
                  <a:ext cx="67967" cy="679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4" name="テキスト ボックス 53"/>
                <p:cNvSpPr txBox="1"/>
                <p:nvPr/>
              </p:nvSpPr>
              <p:spPr>
                <a:xfrm>
                  <a:off x="4525375" y="1852186"/>
                  <a:ext cx="891597" cy="97265"/>
                </a:xfrm>
                <a:prstGeom prst="rect">
                  <a:avLst/>
                </a:prstGeom>
                <a:noFill/>
              </p:spPr>
              <p:txBody>
                <a:bodyPr wrap="none" lIns="0" tIns="0" rIns="0" bIns="0"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大阪健康安全基盤研究所</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4" name="右大かっこ 33"/>
              <p:cNvSpPr/>
              <p:nvPr/>
            </p:nvSpPr>
            <p:spPr>
              <a:xfrm flipH="1" flipV="1">
                <a:off x="3446749" y="1851510"/>
                <a:ext cx="45719" cy="346762"/>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32" name="テキスト ボックス 31"/>
            <p:cNvSpPr txBox="1"/>
            <p:nvPr/>
          </p:nvSpPr>
          <p:spPr>
            <a:xfrm>
              <a:off x="1961018" y="2274663"/>
              <a:ext cx="434894" cy="153888"/>
            </a:xfrm>
            <a:prstGeom prst="rect">
              <a:avLst/>
            </a:prstGeom>
            <a:solidFill>
              <a:schemeClr val="bg1"/>
            </a:solidFill>
          </p:spPr>
          <p:txBody>
            <a:bodyPr wrap="square" lIns="0" tIns="0" rIns="0" bIns="0"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55" name="直線コネクタ 54"/>
          <p:cNvCxnSpPr>
            <a:stCxn id="57" idx="2"/>
            <a:endCxn id="56" idx="7"/>
          </p:cNvCxnSpPr>
          <p:nvPr/>
        </p:nvCxnSpPr>
        <p:spPr>
          <a:xfrm>
            <a:off x="4452858" y="1809511"/>
            <a:ext cx="132460" cy="1418972"/>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6" name="円/楕円 270"/>
          <p:cNvSpPr/>
          <p:nvPr/>
        </p:nvSpPr>
        <p:spPr>
          <a:xfrm>
            <a:off x="4511890" y="3215884"/>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7" name="テキスト ボックス 56"/>
          <p:cNvSpPr txBox="1"/>
          <p:nvPr/>
        </p:nvSpPr>
        <p:spPr>
          <a:xfrm>
            <a:off x="4193150" y="1653687"/>
            <a:ext cx="519413" cy="155824"/>
          </a:xfrm>
          <a:prstGeom prst="rect">
            <a:avLst/>
          </a:prstGeom>
          <a:noFill/>
        </p:spPr>
        <p:txBody>
          <a:bodyPr wrap="none" lIns="0" tIns="0" rIns="0" bIns="0"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大阪大学</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8" name="直線コネクタ 57"/>
          <p:cNvCxnSpPr>
            <a:stCxn id="60" idx="2"/>
            <a:endCxn id="59" idx="0"/>
          </p:cNvCxnSpPr>
          <p:nvPr/>
        </p:nvCxnSpPr>
        <p:spPr>
          <a:xfrm flipH="1">
            <a:off x="5041030" y="1835931"/>
            <a:ext cx="189131" cy="1397933"/>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9" name="円/楕円 273"/>
          <p:cNvSpPr/>
          <p:nvPr/>
        </p:nvSpPr>
        <p:spPr>
          <a:xfrm>
            <a:off x="4998016" y="3233864"/>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0" name="テキスト ボックス 59"/>
          <p:cNvSpPr txBox="1"/>
          <p:nvPr/>
        </p:nvSpPr>
        <p:spPr>
          <a:xfrm>
            <a:off x="4840600" y="1680106"/>
            <a:ext cx="779119" cy="155824"/>
          </a:xfrm>
          <a:prstGeom prst="rect">
            <a:avLst/>
          </a:prstGeom>
          <a:noFill/>
        </p:spPr>
        <p:txBody>
          <a:bodyPr wrap="none" lIns="0" tIns="0" rIns="0" bIns="0"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関西医科大学</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1" name="直線コネクタ 60"/>
          <p:cNvCxnSpPr>
            <a:stCxn id="63" idx="2"/>
            <a:endCxn id="62" idx="2"/>
          </p:cNvCxnSpPr>
          <p:nvPr/>
        </p:nvCxnSpPr>
        <p:spPr>
          <a:xfrm>
            <a:off x="4784395" y="1581893"/>
            <a:ext cx="127976" cy="1495991"/>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2" name="円/楕円 276"/>
          <p:cNvSpPr/>
          <p:nvPr/>
        </p:nvSpPr>
        <p:spPr>
          <a:xfrm>
            <a:off x="4912371" y="3034870"/>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3" name="テキスト ボックス 62"/>
          <p:cNvSpPr txBox="1"/>
          <p:nvPr/>
        </p:nvSpPr>
        <p:spPr>
          <a:xfrm>
            <a:off x="4039726" y="1335672"/>
            <a:ext cx="1489338" cy="246221"/>
          </a:xfrm>
          <a:prstGeom prst="rect">
            <a:avLst/>
          </a:prstGeom>
          <a:noFill/>
        </p:spPr>
        <p:txBody>
          <a:bodyPr wrap="square" lIns="0" tIns="0" rIns="0" bIns="0" rtlCol="0">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大阪</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医科大学</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（関西</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BNCT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共同医療センター</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4" name="直線コネクタ 63"/>
          <p:cNvCxnSpPr>
            <a:stCxn id="79" idx="3"/>
            <a:endCxn id="65" idx="1"/>
          </p:cNvCxnSpPr>
          <p:nvPr/>
        </p:nvCxnSpPr>
        <p:spPr>
          <a:xfrm>
            <a:off x="2796450" y="1647320"/>
            <a:ext cx="1682675" cy="1357268"/>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5" name="円/楕円 279"/>
          <p:cNvSpPr/>
          <p:nvPr/>
        </p:nvSpPr>
        <p:spPr>
          <a:xfrm>
            <a:off x="4466526" y="2991989"/>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66" name="直線コネクタ 65"/>
          <p:cNvCxnSpPr>
            <a:stCxn id="68" idx="3"/>
            <a:endCxn id="67" idx="2"/>
          </p:cNvCxnSpPr>
          <p:nvPr/>
        </p:nvCxnSpPr>
        <p:spPr>
          <a:xfrm>
            <a:off x="2810605" y="2486992"/>
            <a:ext cx="1598041" cy="74882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7" name="円/楕円 281"/>
          <p:cNvSpPr/>
          <p:nvPr/>
        </p:nvSpPr>
        <p:spPr>
          <a:xfrm>
            <a:off x="4408646" y="3192798"/>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8" name="テキスト ボックス 67"/>
          <p:cNvSpPr txBox="1"/>
          <p:nvPr/>
        </p:nvSpPr>
        <p:spPr>
          <a:xfrm>
            <a:off x="1268598" y="2409080"/>
            <a:ext cx="1542007" cy="155824"/>
          </a:xfrm>
          <a:prstGeom prst="rect">
            <a:avLst/>
          </a:prstGeom>
          <a:noFill/>
        </p:spPr>
        <p:txBody>
          <a:bodyPr wrap="none" lIns="0" tIns="0" rIns="0" bIns="0"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千里ライフサイエンス振興財団</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9" name="直線コネクタ 68"/>
          <p:cNvCxnSpPr>
            <a:stCxn id="71" idx="3"/>
            <a:endCxn id="70" idx="2"/>
          </p:cNvCxnSpPr>
          <p:nvPr/>
        </p:nvCxnSpPr>
        <p:spPr>
          <a:xfrm>
            <a:off x="2810604" y="2270968"/>
            <a:ext cx="1572617" cy="908645"/>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0" name="円/楕円 284"/>
          <p:cNvSpPr/>
          <p:nvPr/>
        </p:nvSpPr>
        <p:spPr>
          <a:xfrm>
            <a:off x="4383221" y="3136599"/>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1" name="テキスト ボックス 70"/>
          <p:cNvSpPr txBox="1"/>
          <p:nvPr/>
        </p:nvSpPr>
        <p:spPr>
          <a:xfrm>
            <a:off x="1374103" y="2193056"/>
            <a:ext cx="1436501" cy="155824"/>
          </a:xfrm>
          <a:prstGeom prst="rect">
            <a:avLst/>
          </a:prstGeom>
          <a:noFill/>
        </p:spPr>
        <p:txBody>
          <a:bodyPr wrap="none" lIns="0" tIns="0" rIns="0" bIns="0"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国立循環器病研究センター</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円/楕円 286"/>
          <p:cNvSpPr/>
          <p:nvPr/>
        </p:nvSpPr>
        <p:spPr>
          <a:xfrm>
            <a:off x="4117202" y="3203449"/>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73" name="直線コネクタ 72"/>
          <p:cNvCxnSpPr>
            <a:stCxn id="74" idx="3"/>
            <a:endCxn id="72" idx="2"/>
          </p:cNvCxnSpPr>
          <p:nvPr/>
        </p:nvCxnSpPr>
        <p:spPr>
          <a:xfrm>
            <a:off x="2783652" y="2781369"/>
            <a:ext cx="1333550" cy="465093"/>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a:xfrm>
            <a:off x="1602799" y="2625545"/>
            <a:ext cx="1180853" cy="311647"/>
          </a:xfrm>
          <a:prstGeom prst="rect">
            <a:avLst/>
          </a:prstGeom>
          <a:noFill/>
        </p:spPr>
        <p:txBody>
          <a:bodyPr wrap="none" lIns="0" tIns="0" rIns="0" bIns="0"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産業技術総合研究所</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関西センター</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円/楕円 289"/>
          <p:cNvSpPr/>
          <p:nvPr/>
        </p:nvSpPr>
        <p:spPr>
          <a:xfrm>
            <a:off x="4423512" y="3259230"/>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76" name="直線コネクタ 75"/>
          <p:cNvCxnSpPr>
            <a:stCxn id="77" idx="3"/>
            <a:endCxn id="75" idx="2"/>
          </p:cNvCxnSpPr>
          <p:nvPr/>
        </p:nvCxnSpPr>
        <p:spPr>
          <a:xfrm>
            <a:off x="2841087" y="3083161"/>
            <a:ext cx="1582425" cy="219084"/>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1254443" y="2927336"/>
            <a:ext cx="1586644" cy="311647"/>
          </a:xfrm>
          <a:prstGeom prst="rect">
            <a:avLst/>
          </a:prstGeom>
          <a:noFill/>
        </p:spPr>
        <p:txBody>
          <a:bodyPr wrap="none" lIns="0" tIns="0" rIns="0" bIns="0"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理化学研究所</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（生命システム研究センター）</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8" name="グループ化 77"/>
          <p:cNvGrpSpPr/>
          <p:nvPr/>
        </p:nvGrpSpPr>
        <p:grpSpPr>
          <a:xfrm>
            <a:off x="777638" y="1491496"/>
            <a:ext cx="2018812" cy="428714"/>
            <a:chOff x="2092271" y="1771888"/>
            <a:chExt cx="1594988" cy="338711"/>
          </a:xfrm>
        </p:grpSpPr>
        <p:sp>
          <p:nvSpPr>
            <p:cNvPr id="79" name="テキスト ボックス 78"/>
            <p:cNvSpPr txBox="1"/>
            <p:nvPr/>
          </p:nvSpPr>
          <p:spPr>
            <a:xfrm>
              <a:off x="2092271" y="1771888"/>
              <a:ext cx="1594988" cy="246221"/>
            </a:xfrm>
            <a:prstGeom prst="rect">
              <a:avLst/>
            </a:prstGeom>
            <a:noFill/>
          </p:spPr>
          <p:txBody>
            <a:bodyPr wrap="none" lIns="0" tIns="0" rIns="0" bIns="0"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・彩都（バイオインキュベーション施設）</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・医療</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基盤・健康・栄養研究所</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右大かっこ 79"/>
            <p:cNvSpPr/>
            <p:nvPr/>
          </p:nvSpPr>
          <p:spPr>
            <a:xfrm flipV="1">
              <a:off x="3623196" y="1822599"/>
              <a:ext cx="45719" cy="288000"/>
            </a:xfrm>
            <a:prstGeom prst="righ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81" name="テキスト ボックス 80"/>
          <p:cNvSpPr txBox="1"/>
          <p:nvPr/>
        </p:nvSpPr>
        <p:spPr>
          <a:xfrm>
            <a:off x="1568624" y="5735284"/>
            <a:ext cx="1094107" cy="244193"/>
          </a:xfrm>
          <a:prstGeom prst="rect">
            <a:avLst/>
          </a:prstGeom>
          <a:noFill/>
        </p:spPr>
        <p:txBody>
          <a:bodyPr wrap="square" lIns="0" tIns="0" rIns="0" bIns="0" rtlCol="0">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大阪府立</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大学</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（獣医臨床センター）</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テキスト ボックス 81"/>
          <p:cNvSpPr txBox="1"/>
          <p:nvPr/>
        </p:nvSpPr>
        <p:spPr>
          <a:xfrm>
            <a:off x="2339426" y="692696"/>
            <a:ext cx="5137763" cy="307777"/>
          </a:xfrm>
          <a:prstGeom prst="rect">
            <a:avLst/>
          </a:prstGeom>
          <a:noFill/>
        </p:spPr>
        <p:txBody>
          <a:bodyPr wrap="square" rtlCol="0">
            <a:spAutoFit/>
          </a:bodyPr>
          <a:lstStyle/>
          <a:p>
            <a:pPr algn="ctr"/>
            <a:r>
              <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kumimoji="1"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大阪・関西のライフサイエンスクラスター</a:t>
            </a:r>
            <a:r>
              <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kumimoji="1"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83" name="円/楕円 101"/>
          <p:cNvSpPr/>
          <p:nvPr/>
        </p:nvSpPr>
        <p:spPr>
          <a:xfrm>
            <a:off x="6334611" y="5788706"/>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4" name="円/楕円 82"/>
          <p:cNvSpPr/>
          <p:nvPr/>
        </p:nvSpPr>
        <p:spPr>
          <a:xfrm>
            <a:off x="3728864" y="5503213"/>
            <a:ext cx="90079"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5" name="テキスト ボックス 84"/>
          <p:cNvSpPr txBox="1"/>
          <p:nvPr/>
        </p:nvSpPr>
        <p:spPr>
          <a:xfrm>
            <a:off x="2662731" y="6402233"/>
            <a:ext cx="1066133" cy="123111"/>
          </a:xfrm>
          <a:prstGeom prst="rect">
            <a:avLst/>
          </a:prstGeom>
          <a:noFill/>
        </p:spPr>
        <p:txBody>
          <a:bodyPr wrap="square" lIns="0" tIns="0" rIns="0" bIns="0" rtlCol="0">
            <a:spAutoFit/>
          </a:bodyPr>
          <a:lstStyle/>
          <a:p>
            <a:r>
              <a:rPr lang="zh-CN" altLang="en-US" sz="800" dirty="0">
                <a:latin typeface="Meiryo UI" panose="020B0604030504040204" pitchFamily="50" charset="-128"/>
                <a:ea typeface="Meiryo UI" panose="020B0604030504040204" pitchFamily="50" charset="-128"/>
                <a:cs typeface="Meiryo UI" panose="020B0604030504040204" pitchFamily="50" charset="-128"/>
              </a:rPr>
              <a:t>京都大学原子炉実験所</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6" name="直線コネクタ 85"/>
          <p:cNvCxnSpPr>
            <a:stCxn id="85" idx="0"/>
            <a:endCxn id="84" idx="4"/>
          </p:cNvCxnSpPr>
          <p:nvPr/>
        </p:nvCxnSpPr>
        <p:spPr>
          <a:xfrm flipV="1">
            <a:off x="3195798" y="5589240"/>
            <a:ext cx="578106" cy="812993"/>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7" name="テキスト ボックス 86"/>
          <p:cNvSpPr txBox="1"/>
          <p:nvPr/>
        </p:nvSpPr>
        <p:spPr>
          <a:xfrm>
            <a:off x="1268598" y="1936506"/>
            <a:ext cx="1527852" cy="123111"/>
          </a:xfrm>
          <a:prstGeom prst="rect">
            <a:avLst/>
          </a:prstGeom>
          <a:noFill/>
        </p:spPr>
        <p:txBody>
          <a:bodyPr wrap="square" lIns="0" tIns="0" rIns="0" bIns="0"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脳情報通信融合研究センター</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8" name="直線コネクタ 87"/>
          <p:cNvCxnSpPr>
            <a:stCxn id="87" idx="3"/>
            <a:endCxn id="89" idx="0"/>
          </p:cNvCxnSpPr>
          <p:nvPr/>
        </p:nvCxnSpPr>
        <p:spPr>
          <a:xfrm>
            <a:off x="2796450" y="1998062"/>
            <a:ext cx="1741237" cy="1192788"/>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9" name="円/楕円 94"/>
          <p:cNvSpPr/>
          <p:nvPr/>
        </p:nvSpPr>
        <p:spPr>
          <a:xfrm>
            <a:off x="4494673" y="3190850"/>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90" name="直線コネクタ 89"/>
          <p:cNvCxnSpPr>
            <a:stCxn id="54" idx="1"/>
            <a:endCxn id="53" idx="5"/>
          </p:cNvCxnSpPr>
          <p:nvPr/>
        </p:nvCxnSpPr>
        <p:spPr>
          <a:xfrm flipH="1">
            <a:off x="6636331" y="5472315"/>
            <a:ext cx="596693" cy="42878"/>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21</a:t>
            </a:fld>
            <a:endParaRPr lang="ja-JP" altLang="en-US"/>
          </a:p>
        </p:txBody>
      </p:sp>
    </p:spTree>
    <p:extLst>
      <p:ext uri="{BB962C8B-B14F-4D97-AF65-F5344CB8AC3E}">
        <p14:creationId xmlns:p14="http://schemas.microsoft.com/office/powerpoint/2010/main" val="439235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７．大阪の現状</a:t>
            </a:r>
            <a:endParaRPr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146838" y="843677"/>
            <a:ext cx="9558690" cy="233910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幅広い健康関連産業、環境関連産業、ものづくり企業等の集積</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大阪では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、前述</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の集積に加えて、大阪・関西には世界的なスポーツ用品産業が集まり、食に関する産業</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や研究</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機関も多く集積している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。加えて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、健康な暮らしのベースとなる住宅産業も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多く、強み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である電器産業においても健康家電</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の取組が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拡大するなど幅広い健康関連産業を有している。</a:t>
            </a:r>
          </a:p>
          <a:p>
            <a:pPr marL="88900" indent="-889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、持続可能な社会づくりに重要な役割を果たす環境関係でも、大型蓄電池システム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試験・評価</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施設など、バッテリースマートコミュニティ</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関連の産業</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、研究機関が集積している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さらに、「つくれないものはない」と言われるものづくりを中心とした中小企業の集積を活かし、医療分野との連携（医工連携）による医療機器関連産業の強化などの取組が進みつつある。</a:t>
            </a:r>
            <a:endParaRPr lang="ja-JP" altLang="en-US" sz="16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1"/>
          <p:cNvSpPr txBox="1">
            <a:spLocks/>
          </p:cNvSpPr>
          <p:nvPr/>
        </p:nvSpPr>
        <p:spPr>
          <a:xfrm>
            <a:off x="7576336" y="6492495"/>
            <a:ext cx="23114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EB6DAC5-B160-4734-A572-724026CC2364}" type="slidenum">
              <a:rPr lang="ja-JP" altLang="en-US" smtClean="0"/>
              <a:pPr/>
              <a:t>22</a:t>
            </a:fld>
            <a:endParaRPr lang="ja-JP" altLang="en-US" dirty="0"/>
          </a:p>
        </p:txBody>
      </p:sp>
      <p:sp>
        <p:nvSpPr>
          <p:cNvPr id="6" name="テキスト ボックス 5"/>
          <p:cNvSpPr txBox="1"/>
          <p:nvPr/>
        </p:nvSpPr>
        <p:spPr>
          <a:xfrm>
            <a:off x="1367095" y="3429000"/>
            <a:ext cx="2592288" cy="307777"/>
          </a:xfrm>
          <a:prstGeom prst="rect">
            <a:avLst/>
          </a:prstGeom>
          <a:noFill/>
        </p:spPr>
        <p:txBody>
          <a:bodyPr wrap="square" rtlCol="0">
            <a:spAutoFit/>
          </a:bodyPr>
          <a:lstStyle/>
          <a:p>
            <a:pPr algn="ctr"/>
            <a:r>
              <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電池</a:t>
            </a:r>
            <a:r>
              <a:rPr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製造業</a:t>
            </a:r>
            <a:r>
              <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kumimoji="1"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7" name="テキスト ボックス 6"/>
          <p:cNvSpPr txBox="1"/>
          <p:nvPr/>
        </p:nvSpPr>
        <p:spPr>
          <a:xfrm>
            <a:off x="6033120" y="3429000"/>
            <a:ext cx="2592288" cy="307777"/>
          </a:xfrm>
          <a:prstGeom prst="rect">
            <a:avLst/>
          </a:prstGeom>
          <a:noFill/>
        </p:spPr>
        <p:txBody>
          <a:bodyPr wrap="square" rtlCol="0">
            <a:spAutoFit/>
          </a:bodyPr>
          <a:lstStyle/>
          <a:p>
            <a:pPr algn="ctr"/>
            <a:r>
              <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zh-TW"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運動用具製造業</a:t>
            </a:r>
            <a:r>
              <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kumimoji="1"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504" y="3573016"/>
            <a:ext cx="4341812" cy="310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0866" y="3573016"/>
            <a:ext cx="4338638" cy="310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6393160" y="6572031"/>
            <a:ext cx="2952328" cy="215444"/>
          </a:xfrm>
          <a:prstGeom prst="rect">
            <a:avLst/>
          </a:prstGeom>
          <a:noFill/>
        </p:spPr>
        <p:txBody>
          <a:bodyPr wrap="square" rtlCol="0">
            <a:spAutoFit/>
          </a:bodyPr>
          <a:lstStyle/>
          <a:p>
            <a:pPr algn="just"/>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総務省統計局「平成</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年経済センサス</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基礎調査結果」</a:t>
            </a: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22</a:t>
            </a:fld>
            <a:endParaRPr lang="ja-JP" altLang="en-US"/>
          </a:p>
        </p:txBody>
      </p:sp>
    </p:spTree>
    <p:extLst>
      <p:ext uri="{BB962C8B-B14F-4D97-AF65-F5344CB8AC3E}">
        <p14:creationId xmlns:p14="http://schemas.microsoft.com/office/powerpoint/2010/main" val="857710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８．大阪・関西万博の開催</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23</a:t>
            </a:fld>
            <a:endParaRPr lang="ja-JP" altLang="en-US"/>
          </a:p>
        </p:txBody>
      </p:sp>
      <p:sp>
        <p:nvSpPr>
          <p:cNvPr id="6" name="正方形/長方形 5"/>
          <p:cNvSpPr/>
          <p:nvPr/>
        </p:nvSpPr>
        <p:spPr>
          <a:xfrm>
            <a:off x="122229" y="636248"/>
            <a:ext cx="9640105" cy="5905268"/>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kumimoji="1" lang="ja-JP" altLang="en-US" sz="1400" dirty="0" smtClean="0">
                <a:latin typeface="Meiryo UI" panose="020B0604030504040204" pitchFamily="50" charset="-128"/>
                <a:ea typeface="Meiryo UI" panose="020B0604030504040204" pitchFamily="50" charset="-128"/>
              </a:rPr>
              <a:t>　</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rPr>
              <a:t>2025</a:t>
            </a:r>
            <a:r>
              <a:rPr kumimoji="1" lang="ja-JP" altLang="en-US" sz="1600" dirty="0" smtClean="0">
                <a:latin typeface="Meiryo UI" panose="020B0604030504040204" pitchFamily="50" charset="-128"/>
                <a:ea typeface="Meiryo UI" panose="020B0604030504040204" pitchFamily="50" charset="-128"/>
              </a:rPr>
              <a:t>年に開催の決定した大阪・関西万博のメインテーマは「いのち輝く未来社会のデザイン</a:t>
            </a:r>
            <a:r>
              <a:rPr lang="ja-JP" altLang="en-US"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。万博は、世界中</a:t>
            </a:r>
            <a:r>
              <a:rPr lang="ja-JP" altLang="en-US" sz="1600" dirty="0">
                <a:latin typeface="Meiryo UI" panose="020B0604030504040204" pitchFamily="50" charset="-128"/>
                <a:ea typeface="Meiryo UI" panose="020B0604030504040204" pitchFamily="50" charset="-128"/>
              </a:rPr>
              <a:t>から新たなアイデアや最新技術を結集させ、誰もが豊かに暮らせる未来社会</a:t>
            </a:r>
            <a:r>
              <a:rPr lang="ja-JP" altLang="en-US" sz="1600" dirty="0" smtClean="0">
                <a:latin typeface="Meiryo UI" panose="020B0604030504040204" pitchFamily="50" charset="-128"/>
                <a:ea typeface="Meiryo UI" panose="020B0604030504040204" pitchFamily="50" charset="-128"/>
              </a:rPr>
              <a:t>を創出</a:t>
            </a:r>
            <a:r>
              <a:rPr lang="ja-JP" altLang="en-US" sz="1600" dirty="0">
                <a:latin typeface="Meiryo UI" panose="020B0604030504040204" pitchFamily="50" charset="-128"/>
                <a:ea typeface="Meiryo UI" panose="020B0604030504040204" pitchFamily="50" charset="-128"/>
              </a:rPr>
              <a:t>するための</a:t>
            </a:r>
            <a:r>
              <a:rPr lang="ja-JP" altLang="en-US" sz="1600" dirty="0" smtClean="0">
                <a:latin typeface="Meiryo UI" panose="020B0604030504040204" pitchFamily="50" charset="-128"/>
                <a:ea typeface="Meiryo UI" panose="020B0604030504040204" pitchFamily="50" charset="-128"/>
              </a:rPr>
              <a:t>実験場で、</a:t>
            </a:r>
            <a:r>
              <a:rPr lang="en-US" altLang="ja-JP" sz="1600" dirty="0" smtClean="0">
                <a:latin typeface="Meiryo UI" panose="020B0604030504040204" pitchFamily="50" charset="-128"/>
                <a:ea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rPr>
              <a:t>達成</a:t>
            </a:r>
            <a:r>
              <a:rPr lang="ja-JP" altLang="en-US" sz="1600" dirty="0">
                <a:latin typeface="Meiryo UI" panose="020B0604030504040204" pitchFamily="50" charset="-128"/>
                <a:ea typeface="Meiryo UI" panose="020B0604030504040204" pitchFamily="50" charset="-128"/>
              </a:rPr>
              <a:t>への貢献も</a:t>
            </a:r>
            <a:r>
              <a:rPr lang="ja-JP" altLang="en-US" sz="1600" dirty="0" smtClean="0">
                <a:latin typeface="Meiryo UI" panose="020B0604030504040204" pitchFamily="50" charset="-128"/>
                <a:ea typeface="Meiryo UI" panose="020B0604030504040204" pitchFamily="50" charset="-128"/>
              </a:rPr>
              <a:t>めざすもの。誘致</a:t>
            </a:r>
            <a:r>
              <a:rPr lang="ja-JP" altLang="en-US" sz="1600" dirty="0">
                <a:latin typeface="Meiryo UI" panose="020B0604030504040204" pitchFamily="50" charset="-128"/>
                <a:ea typeface="Meiryo UI" panose="020B0604030504040204" pitchFamily="50" charset="-128"/>
              </a:rPr>
              <a:t>に際して、</a:t>
            </a:r>
            <a:r>
              <a:rPr lang="en-US" altLang="ja-JP" sz="1600" dirty="0">
                <a:latin typeface="Meiryo UI" panose="020B0604030504040204" pitchFamily="50" charset="-128"/>
                <a:ea typeface="Meiryo UI" panose="020B0604030504040204" pitchFamily="50" charset="-128"/>
              </a:rPr>
              <a:t>Society 5.0</a:t>
            </a:r>
            <a:r>
              <a:rPr lang="ja-JP" altLang="en-US" sz="1600" dirty="0">
                <a:latin typeface="Meiryo UI" panose="020B0604030504040204" pitchFamily="50" charset="-128"/>
                <a:ea typeface="Meiryo UI" panose="020B0604030504040204" pitchFamily="50" charset="-128"/>
              </a:rPr>
              <a:t>を鍵とした</a:t>
            </a:r>
            <a:r>
              <a:rPr lang="en-US" altLang="ja-JP" sz="1600" dirty="0" smtClean="0">
                <a:latin typeface="Meiryo UI" panose="020B0604030504040204" pitchFamily="50" charset="-128"/>
                <a:ea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rPr>
              <a:t>達成</a:t>
            </a:r>
            <a:r>
              <a:rPr lang="ja-JP" altLang="en-US" sz="1600" dirty="0">
                <a:latin typeface="Meiryo UI" panose="020B0604030504040204" pitchFamily="50" charset="-128"/>
                <a:ea typeface="Meiryo UI" panose="020B0604030504040204" pitchFamily="50" charset="-128"/>
              </a:rPr>
              <a:t>（目標年</a:t>
            </a:r>
            <a:r>
              <a:rPr lang="en-US" altLang="ja-JP" sz="1600" dirty="0" smtClean="0">
                <a:latin typeface="Meiryo UI" panose="020B0604030504040204" pitchFamily="50" charset="-128"/>
                <a:ea typeface="Meiryo UI" panose="020B0604030504040204" pitchFamily="50" charset="-128"/>
              </a:rPr>
              <a:t>2030</a:t>
            </a:r>
            <a:r>
              <a:rPr lang="ja-JP" altLang="en-US" sz="1600" dirty="0" smtClean="0">
                <a:latin typeface="Meiryo UI" panose="020B0604030504040204" pitchFamily="50" charset="-128"/>
                <a:ea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rPr>
              <a:t>）への貢献という訴えが国際的に高く評価された</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smtClean="0">
              <a:latin typeface="Meiryo UI" panose="020B0604030504040204" pitchFamily="50" charset="-128"/>
              <a:ea typeface="Meiryo UI" panose="020B0604030504040204" pitchFamily="50" charset="-128"/>
            </a:endParaRPr>
          </a:p>
        </p:txBody>
      </p:sp>
      <p:sp>
        <p:nvSpPr>
          <p:cNvPr id="8" name="正方形/長方形 7"/>
          <p:cNvSpPr/>
          <p:nvPr/>
        </p:nvSpPr>
        <p:spPr>
          <a:xfrm>
            <a:off x="359120" y="2316591"/>
            <a:ext cx="9089335" cy="1946382"/>
          </a:xfrm>
          <a:prstGeom prst="rect">
            <a:avLst/>
          </a:prstGeom>
          <a:ln w="6350">
            <a:solidFill>
              <a:schemeClr val="tx1"/>
            </a:solidFill>
            <a:prstDash val="dash"/>
          </a:ln>
        </p:spPr>
        <p:txBody>
          <a:bodyPr>
            <a:noAutofit/>
          </a:bodyPr>
          <a:lstStyle/>
          <a:p>
            <a:r>
              <a:rPr lang="ja-JP" altLang="en-US" sz="1600" dirty="0" smtClean="0">
                <a:latin typeface="Meiryo UI" panose="020B0604030504040204" pitchFamily="50" charset="-128"/>
                <a:ea typeface="Meiryo UI" panose="020B0604030504040204" pitchFamily="50" charset="-128"/>
              </a:rPr>
              <a:t>◇２０２５年</a:t>
            </a:r>
            <a:r>
              <a:rPr lang="ja-JP" altLang="en-US" sz="1600" dirty="0">
                <a:latin typeface="Meiryo UI" panose="020B0604030504040204" pitchFamily="50" charset="-128"/>
                <a:ea typeface="Meiryo UI" panose="020B0604030504040204" pitchFamily="50" charset="-128"/>
              </a:rPr>
              <a:t>日本国際</a:t>
            </a:r>
            <a:r>
              <a:rPr lang="ja-JP" altLang="en-US" sz="1600" dirty="0" smtClean="0">
                <a:latin typeface="Meiryo UI" panose="020B0604030504040204" pitchFamily="50" charset="-128"/>
                <a:ea typeface="Meiryo UI" panose="020B0604030504040204" pitchFamily="50" charset="-128"/>
              </a:rPr>
              <a:t>博覧会 </a:t>
            </a:r>
            <a:r>
              <a:rPr lang="ja-JP" altLang="en-US"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略称</a:t>
            </a:r>
            <a:r>
              <a:rPr lang="ja-JP" altLang="en-US"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大阪</a:t>
            </a:r>
            <a:r>
              <a:rPr lang="ja-JP" altLang="en-US" sz="1600" dirty="0">
                <a:latin typeface="Meiryo UI" panose="020B0604030504040204" pitchFamily="50" charset="-128"/>
                <a:ea typeface="Meiryo UI" panose="020B0604030504040204" pitchFamily="50" charset="-128"/>
              </a:rPr>
              <a:t>・関西</a:t>
            </a:r>
            <a:r>
              <a:rPr lang="ja-JP" altLang="en-US" sz="1600" dirty="0" smtClean="0">
                <a:latin typeface="Meiryo UI" panose="020B0604030504040204" pitchFamily="50" charset="-128"/>
                <a:ea typeface="Meiryo UI" panose="020B0604030504040204" pitchFamily="50" charset="-128"/>
              </a:rPr>
              <a:t>万博）</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■テーマ：</a:t>
            </a:r>
            <a:r>
              <a:rPr lang="ja-JP" altLang="en-US" sz="1600" dirty="0">
                <a:latin typeface="Meiryo UI" panose="020B0604030504040204" pitchFamily="50" charset="-128"/>
                <a:ea typeface="Meiryo UI" panose="020B0604030504040204" pitchFamily="50" charset="-128"/>
              </a:rPr>
              <a:t>いのち輝く未来社会の</a:t>
            </a:r>
            <a:r>
              <a:rPr lang="ja-JP" altLang="en-US" sz="1600" dirty="0" smtClean="0">
                <a:latin typeface="Meiryo UI" panose="020B0604030504040204" pitchFamily="50" charset="-128"/>
                <a:ea typeface="Meiryo UI" panose="020B0604030504040204" pitchFamily="50" charset="-128"/>
              </a:rPr>
              <a:t>デザイン　“</a:t>
            </a:r>
            <a:r>
              <a:rPr lang="en-US" altLang="ja-JP" sz="1600" dirty="0">
                <a:latin typeface="Meiryo UI" panose="020B0604030504040204" pitchFamily="50" charset="-128"/>
                <a:ea typeface="Meiryo UI" panose="020B0604030504040204" pitchFamily="50" charset="-128"/>
              </a:rPr>
              <a:t>Designing Future Society for Our Lives”</a:t>
            </a:r>
          </a:p>
          <a:p>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■サブテーマ</a:t>
            </a:r>
            <a:r>
              <a:rPr lang="ja-JP" altLang="en-US" sz="1600" dirty="0">
                <a:latin typeface="Meiryo UI" panose="020B0604030504040204" pitchFamily="50" charset="-128"/>
                <a:ea typeface="Meiryo UI" panose="020B0604030504040204" pitchFamily="50" charset="-128"/>
              </a:rPr>
              <a:t>：多様で心身ともに健康な</a:t>
            </a:r>
            <a:r>
              <a:rPr lang="ja-JP" altLang="en-US" sz="1600" dirty="0" smtClean="0">
                <a:latin typeface="Meiryo UI" panose="020B0604030504040204" pitchFamily="50" charset="-128"/>
                <a:ea typeface="Meiryo UI" panose="020B0604030504040204" pitchFamily="50" charset="-128"/>
              </a:rPr>
              <a:t>生き方、　持続</a:t>
            </a:r>
            <a:r>
              <a:rPr lang="ja-JP" altLang="en-US" sz="1600" dirty="0">
                <a:latin typeface="Meiryo UI" panose="020B0604030504040204" pitchFamily="50" charset="-128"/>
                <a:ea typeface="Meiryo UI" panose="020B0604030504040204" pitchFamily="50" charset="-128"/>
              </a:rPr>
              <a:t>可能な社会・経済システム</a:t>
            </a:r>
          </a:p>
          <a:p>
            <a:r>
              <a:rPr lang="ja-JP" altLang="en-US" sz="1600" dirty="0" smtClean="0">
                <a:latin typeface="Meiryo UI" panose="020B0604030504040204" pitchFamily="50" charset="-128"/>
                <a:ea typeface="Meiryo UI" panose="020B0604030504040204" pitchFamily="50" charset="-128"/>
              </a:rPr>
              <a:t>　（真</a:t>
            </a:r>
            <a:r>
              <a:rPr lang="ja-JP" altLang="en-US" sz="1600" dirty="0">
                <a:latin typeface="Meiryo UI" panose="020B0604030504040204" pitchFamily="50" charset="-128"/>
                <a:ea typeface="Meiryo UI" panose="020B0604030504040204" pitchFamily="50" charset="-128"/>
              </a:rPr>
              <a:t>の豊かさを感じられる生き方、それを可能にする経済・社会</a:t>
            </a:r>
            <a:r>
              <a:rPr lang="ja-JP" altLang="en-US" sz="1600" dirty="0" smtClean="0">
                <a:latin typeface="Meiryo UI" panose="020B0604030504040204" pitchFamily="50" charset="-128"/>
                <a:ea typeface="Meiryo UI" panose="020B0604030504040204" pitchFamily="50" charset="-128"/>
              </a:rPr>
              <a:t>の未来像</a:t>
            </a:r>
            <a:r>
              <a:rPr lang="ja-JP" altLang="en-US" sz="1600" dirty="0">
                <a:latin typeface="Meiryo UI" panose="020B0604030504040204" pitchFamily="50" charset="-128"/>
                <a:ea typeface="Meiryo UI" panose="020B0604030504040204" pitchFamily="50" charset="-128"/>
              </a:rPr>
              <a:t>を参加者で共に創る</a:t>
            </a:r>
            <a:r>
              <a:rPr lang="ja-JP" altLang="en-US" sz="1600" dirty="0" smtClean="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■コンセプト</a:t>
            </a:r>
            <a:r>
              <a:rPr lang="ja-JP" altLang="en-US" sz="1600" dirty="0">
                <a:latin typeface="Meiryo UI" panose="020B0604030504040204" pitchFamily="50" charset="-128"/>
                <a:ea typeface="Meiryo UI" panose="020B0604030504040204" pitchFamily="50" charset="-128"/>
              </a:rPr>
              <a:t>：未来社会の実験場 “</a:t>
            </a:r>
            <a:r>
              <a:rPr lang="en-US" altLang="ja-JP" sz="1600" dirty="0">
                <a:latin typeface="Meiryo UI" panose="020B0604030504040204" pitchFamily="50" charset="-128"/>
                <a:ea typeface="Meiryo UI" panose="020B0604030504040204" pitchFamily="50" charset="-128"/>
              </a:rPr>
              <a:t>People’s Living Lab</a:t>
            </a:r>
            <a:r>
              <a:rPr lang="en-US" altLang="ja-JP" sz="1600" dirty="0" smtClean="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rotWithShape="1">
          <a:blip r:embed="rId2"/>
          <a:srcRect l="21956" t="45362" r="22628" b="28696"/>
          <a:stretch/>
        </p:blipFill>
        <p:spPr>
          <a:xfrm>
            <a:off x="166814" y="4704516"/>
            <a:ext cx="4697286" cy="1188000"/>
          </a:xfrm>
          <a:prstGeom prst="rect">
            <a:avLst/>
          </a:prstGeom>
        </p:spPr>
      </p:pic>
      <p:sp>
        <p:nvSpPr>
          <p:cNvPr id="10" name="テキスト ボックス 9"/>
          <p:cNvSpPr txBox="1"/>
          <p:nvPr/>
        </p:nvSpPr>
        <p:spPr>
          <a:xfrm>
            <a:off x="8379630" y="5960656"/>
            <a:ext cx="1428750" cy="246221"/>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（出典）経済産業省</a:t>
            </a:r>
            <a:endParaRPr kumimoji="1" lang="ja-JP" altLang="en-US" sz="1000"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rotWithShape="1">
          <a:blip r:embed="rId2"/>
          <a:srcRect l="21956" t="70716" r="22628" b="3049"/>
          <a:stretch/>
        </p:blipFill>
        <p:spPr>
          <a:xfrm>
            <a:off x="4974323" y="4716627"/>
            <a:ext cx="4644816" cy="1188000"/>
          </a:xfrm>
          <a:prstGeom prst="rect">
            <a:avLst/>
          </a:prstGeom>
        </p:spPr>
      </p:pic>
    </p:spTree>
    <p:extLst>
      <p:ext uri="{BB962C8B-B14F-4D97-AF65-F5344CB8AC3E}">
        <p14:creationId xmlns:p14="http://schemas.microsoft.com/office/powerpoint/2010/main" val="5418891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９．府政における重点分野</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24</a:t>
            </a:fld>
            <a:endParaRPr lang="ja-JP" altLang="en-US"/>
          </a:p>
        </p:txBody>
      </p:sp>
      <p:sp>
        <p:nvSpPr>
          <p:cNvPr id="12" name="正方形/長方形 11"/>
          <p:cNvSpPr/>
          <p:nvPr/>
        </p:nvSpPr>
        <p:spPr>
          <a:xfrm>
            <a:off x="122229" y="636248"/>
            <a:ext cx="9640105" cy="5905268"/>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大阪府における施策・事業の指針となる中長期的な計画</a:t>
            </a:r>
            <a:r>
              <a:rPr lang="ja-JP" altLang="en-US" sz="1600" dirty="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戦略等と</a:t>
            </a:r>
            <a:r>
              <a:rPr kumimoji="1" lang="en-US" altLang="ja-JP" sz="1600" dirty="0" smtClean="0">
                <a:latin typeface="Meiryo UI" panose="020B0604030504040204" pitchFamily="50" charset="-128"/>
                <a:ea typeface="Meiryo UI" panose="020B0604030504040204" pitchFamily="50" charset="-128"/>
              </a:rPr>
              <a:t>SDG</a:t>
            </a:r>
            <a:r>
              <a:rPr lang="en-US" altLang="ja-JP" sz="1600" dirty="0" smtClean="0">
                <a:latin typeface="Meiryo UI" panose="020B0604030504040204" pitchFamily="50" charset="-128"/>
                <a:ea typeface="Meiryo UI" panose="020B0604030504040204" pitchFamily="50" charset="-128"/>
              </a:rPr>
              <a:t>s</a:t>
            </a:r>
            <a:r>
              <a:rPr kumimoji="1" lang="ja-JP" altLang="en-US" sz="1600" dirty="0" smtClean="0">
                <a:latin typeface="Meiryo UI" panose="020B0604030504040204" pitchFamily="50" charset="-128"/>
                <a:ea typeface="Meiryo UI" panose="020B0604030504040204" pitchFamily="50" charset="-128"/>
              </a:rPr>
              <a:t>との関係を整理。</a:t>
            </a:r>
            <a:endParaRPr kumimoji="1" lang="en-US" altLang="ja-JP" sz="1600" dirty="0" smtClean="0">
              <a:latin typeface="Meiryo UI" panose="020B0604030504040204" pitchFamily="50" charset="-128"/>
              <a:ea typeface="Meiryo UI" panose="020B0604030504040204" pitchFamily="50" charset="-128"/>
            </a:endParaRPr>
          </a:p>
        </p:txBody>
      </p:sp>
      <p:sp>
        <p:nvSpPr>
          <p:cNvPr id="14" name="正方形/長方形 13"/>
          <p:cNvSpPr/>
          <p:nvPr/>
        </p:nvSpPr>
        <p:spPr>
          <a:xfrm>
            <a:off x="397610" y="3051056"/>
            <a:ext cx="9089335" cy="963727"/>
          </a:xfrm>
          <a:prstGeom prst="rect">
            <a:avLst/>
          </a:prstGeom>
          <a:ln w="6350">
            <a:solidFill>
              <a:schemeClr val="tx1"/>
            </a:solidFill>
            <a:prstDash val="dash"/>
          </a:ln>
        </p:spPr>
        <p:txBody>
          <a:bodyPr>
            <a:noAutofit/>
          </a:bodyPr>
          <a:lstStyle/>
          <a:p>
            <a:r>
              <a:rPr lang="ja-JP" altLang="en-US" sz="1400" dirty="0" smtClean="0">
                <a:latin typeface="Meiryo UI" panose="020B0604030504040204" pitchFamily="50" charset="-128"/>
                <a:ea typeface="Meiryo UI" panose="020B0604030504040204" pitchFamily="50" charset="-128"/>
              </a:rPr>
              <a:t>◆大阪の成長戦略　</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「大阪の成長戦略」は、大阪を新たな成長軌道に乗せるため、概ね</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年までの</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年間の</a:t>
            </a:r>
            <a:r>
              <a:rPr lang="ja-JP" altLang="en-US" sz="1400" dirty="0" smtClean="0">
                <a:latin typeface="Meiryo UI" panose="020B0604030504040204" pitchFamily="50" charset="-128"/>
                <a:ea typeface="Meiryo UI" panose="020B0604030504040204" pitchFamily="50" charset="-128"/>
              </a:rPr>
              <a:t>成長目標</a:t>
            </a:r>
            <a:r>
              <a:rPr lang="ja-JP" altLang="en-US" sz="1400" dirty="0">
                <a:latin typeface="Meiryo UI" panose="020B0604030504040204" pitchFamily="50" charset="-128"/>
                <a:ea typeface="Meiryo UI" panose="020B0604030504040204" pitchFamily="50" charset="-128"/>
              </a:rPr>
              <a:t>を掲げ、 </a:t>
            </a:r>
            <a:r>
              <a:rPr lang="en-US" altLang="ja-JP" sz="1400" dirty="0">
                <a:latin typeface="Meiryo UI" panose="020B0604030504040204" pitchFamily="50" charset="-128"/>
                <a:ea typeface="Meiryo UI" panose="020B0604030504040204" pitchFamily="50" charset="-128"/>
              </a:rPr>
              <a:t>2010</a:t>
            </a:r>
            <a:r>
              <a:rPr lang="ja-JP" altLang="en-US" sz="1400" dirty="0">
                <a:latin typeface="Meiryo UI" panose="020B0604030504040204" pitchFamily="50" charset="-128"/>
                <a:ea typeface="Meiryo UI" panose="020B0604030504040204" pitchFamily="50" charset="-128"/>
              </a:rPr>
              <a:t>年（平成</a:t>
            </a:r>
            <a:r>
              <a:rPr lang="en-US" altLang="ja-JP" sz="1400" dirty="0">
                <a:latin typeface="Meiryo UI" panose="020B0604030504040204" pitchFamily="50" charset="-128"/>
                <a:ea typeface="Meiryo UI" panose="020B0604030504040204" pitchFamily="50" charset="-128"/>
              </a:rPr>
              <a:t>22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月に策定したもの。大阪府と大阪市共通の戦略として</a:t>
            </a:r>
            <a:r>
              <a:rPr lang="ja-JP" altLang="en-US" sz="1400" dirty="0" smtClean="0">
                <a:latin typeface="Meiryo UI" panose="020B0604030504040204" pitchFamily="50" charset="-128"/>
                <a:ea typeface="Meiryo UI" panose="020B0604030504040204" pitchFamily="50" charset="-128"/>
              </a:rPr>
              <a:t>、成長</a:t>
            </a:r>
            <a:r>
              <a:rPr lang="ja-JP" altLang="en-US" sz="1400" dirty="0">
                <a:latin typeface="Meiryo UI" panose="020B0604030504040204" pitchFamily="50" charset="-128"/>
                <a:ea typeface="Meiryo UI" panose="020B0604030504040204" pitchFamily="50" charset="-128"/>
              </a:rPr>
              <a:t>目標を実現するための短期・中期の具体的な取組方向をとりまとめている。</a:t>
            </a:r>
            <a:endParaRPr lang="en-US" altLang="ja-JP" sz="1400" dirty="0" smtClean="0">
              <a:latin typeface="Meiryo UI" panose="020B0604030504040204" pitchFamily="50" charset="-128"/>
              <a:ea typeface="Meiryo UI" panose="020B0604030504040204" pitchFamily="50" charset="-128"/>
            </a:endParaRPr>
          </a:p>
        </p:txBody>
      </p:sp>
      <p:sp>
        <p:nvSpPr>
          <p:cNvPr id="15" name="正方形/長方形 14"/>
          <p:cNvSpPr/>
          <p:nvPr/>
        </p:nvSpPr>
        <p:spPr>
          <a:xfrm>
            <a:off x="397612" y="1322809"/>
            <a:ext cx="9089335" cy="737944"/>
          </a:xfrm>
          <a:prstGeom prst="rect">
            <a:avLst/>
          </a:prstGeom>
          <a:ln w="6350">
            <a:solidFill>
              <a:schemeClr val="tx1"/>
            </a:solidFill>
            <a:prstDash val="dash"/>
          </a:ln>
        </p:spPr>
        <p:txBody>
          <a:bodyPr>
            <a:noAutofit/>
          </a:bodyPr>
          <a:lstStyle/>
          <a:p>
            <a:r>
              <a:rPr lang="ja-JP" altLang="en-US" sz="1400" dirty="0" smtClean="0">
                <a:latin typeface="Meiryo UI" panose="020B0604030504040204" pitchFamily="50" charset="-128"/>
                <a:ea typeface="Meiryo UI" panose="020B0604030504040204" pitchFamily="50" charset="-128"/>
              </a:rPr>
              <a:t>◆いのち輝く未来社会を目指すビジョン　</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2025</a:t>
            </a:r>
            <a:r>
              <a:rPr lang="ja-JP" altLang="en-US" sz="1400" dirty="0">
                <a:latin typeface="Meiryo UI" panose="020B0604030504040204" pitchFamily="50" charset="-128"/>
                <a:ea typeface="Meiryo UI" panose="020B0604030504040204" pitchFamily="50" charset="-128"/>
              </a:rPr>
              <a:t>年万博</a:t>
            </a:r>
            <a:r>
              <a:rPr lang="ja-JP" altLang="en-US" sz="1400" dirty="0" smtClean="0">
                <a:latin typeface="Meiryo UI" panose="020B0604030504040204" pitchFamily="50" charset="-128"/>
                <a:ea typeface="Meiryo UI" panose="020B0604030504040204" pitchFamily="50" charset="-128"/>
              </a:rPr>
              <a:t>のインパクトを最大限</a:t>
            </a:r>
            <a:r>
              <a:rPr lang="ja-JP" altLang="en-US" sz="1400" dirty="0">
                <a:latin typeface="Meiryo UI" panose="020B0604030504040204" pitchFamily="50" charset="-128"/>
                <a:ea typeface="Meiryo UI" panose="020B0604030504040204" pitchFamily="50" charset="-128"/>
              </a:rPr>
              <a:t>活かして</a:t>
            </a:r>
            <a:r>
              <a:rPr lang="ja-JP" altLang="en-US" sz="1400" dirty="0" smtClean="0">
                <a:latin typeface="Meiryo UI" panose="020B0604030504040204" pitchFamily="50" charset="-128"/>
                <a:ea typeface="Meiryo UI" panose="020B0604030504040204" pitchFamily="50" charset="-128"/>
              </a:rPr>
              <a:t>、オール</a:t>
            </a:r>
            <a:r>
              <a:rPr lang="ja-JP" altLang="en-US" sz="1400" dirty="0">
                <a:latin typeface="Meiryo UI" panose="020B0604030504040204" pitchFamily="50" charset="-128"/>
                <a:ea typeface="Meiryo UI" panose="020B0604030504040204" pitchFamily="50" charset="-128"/>
              </a:rPr>
              <a:t>大阪</a:t>
            </a:r>
            <a:r>
              <a:rPr lang="ja-JP" altLang="en-US" sz="1400" dirty="0" smtClean="0">
                <a:latin typeface="Meiryo UI" panose="020B0604030504040204" pitchFamily="50" charset="-128"/>
                <a:ea typeface="Meiryo UI" panose="020B0604030504040204" pitchFamily="50" charset="-128"/>
              </a:rPr>
              <a:t>で取組</a:t>
            </a:r>
            <a:r>
              <a:rPr lang="ja-JP" altLang="en-US" sz="1400" dirty="0">
                <a:latin typeface="Meiryo UI" panose="020B0604030504040204" pitchFamily="50" charset="-128"/>
                <a:ea typeface="Meiryo UI" panose="020B0604030504040204" pitchFamily="50" charset="-128"/>
              </a:rPr>
              <a:t>を進めるアクションプラン</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健康」を重点ターゲットに健康寿命の</a:t>
            </a:r>
            <a:r>
              <a:rPr lang="ja-JP" altLang="en-US" sz="1400" dirty="0" smtClean="0">
                <a:latin typeface="Meiryo UI" panose="020B0604030504040204" pitchFamily="50" charset="-128"/>
                <a:ea typeface="Meiryo UI" panose="020B0604030504040204" pitchFamily="50" charset="-128"/>
              </a:rPr>
              <a:t>延伸と、地域</a:t>
            </a:r>
            <a:r>
              <a:rPr lang="ja-JP" altLang="en-US" sz="1400" dirty="0">
                <a:latin typeface="Meiryo UI" panose="020B0604030504040204" pitchFamily="50" charset="-128"/>
                <a:ea typeface="Meiryo UI" panose="020B0604030504040204" pitchFamily="50" charset="-128"/>
              </a:rPr>
              <a:t>の健康づくり活動に加え、革新技術を最大限活用し</a:t>
            </a:r>
            <a:r>
              <a:rPr lang="ja-JP" altLang="en-US" sz="1400" dirty="0" smtClean="0">
                <a:latin typeface="Meiryo UI" panose="020B0604030504040204" pitchFamily="50" charset="-128"/>
                <a:ea typeface="Meiryo UI" panose="020B0604030504040204" pitchFamily="50" charset="-128"/>
              </a:rPr>
              <a:t>、いきいき</a:t>
            </a:r>
            <a:r>
              <a:rPr lang="ja-JP" altLang="en-US" sz="1400" dirty="0">
                <a:latin typeface="Meiryo UI" panose="020B0604030504040204" pitchFamily="50" charset="-128"/>
                <a:ea typeface="Meiryo UI" panose="020B0604030504040204" pitchFamily="50" charset="-128"/>
              </a:rPr>
              <a:t>と長く活躍できる「</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歳若返り」を目標に掲げる</a:t>
            </a:r>
            <a:r>
              <a:rPr lang="ja-JP" altLang="en-US" sz="1400" dirty="0" smtClean="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p:txBody>
      </p:sp>
      <p:sp>
        <p:nvSpPr>
          <p:cNvPr id="16" name="正方形/長方形 15"/>
          <p:cNvSpPr/>
          <p:nvPr/>
        </p:nvSpPr>
        <p:spPr>
          <a:xfrm>
            <a:off x="397611" y="2171219"/>
            <a:ext cx="9089335" cy="740796"/>
          </a:xfrm>
          <a:prstGeom prst="rect">
            <a:avLst/>
          </a:prstGeom>
          <a:ln w="6350">
            <a:solidFill>
              <a:schemeClr val="tx1"/>
            </a:solidFill>
            <a:prstDash val="dash"/>
          </a:ln>
        </p:spPr>
        <p:txBody>
          <a:bodyPr>
            <a:noAutofit/>
          </a:bodyPr>
          <a:lstStyle/>
          <a:p>
            <a:r>
              <a:rPr lang="ja-JP" altLang="en-US" sz="1400" dirty="0" smtClean="0">
                <a:latin typeface="Meiryo UI" panose="020B0604030504040204" pitchFamily="50" charset="-128"/>
                <a:ea typeface="Meiryo UI" panose="020B0604030504040204" pitchFamily="50" charset="-128"/>
              </a:rPr>
              <a:t>◆大阪府まち・ひと・しごと創生総合戦略　</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人口</a:t>
            </a:r>
            <a:r>
              <a:rPr lang="ja-JP" altLang="en-US" sz="1400" dirty="0">
                <a:latin typeface="Meiryo UI" panose="020B0604030504040204" pitchFamily="50" charset="-128"/>
                <a:ea typeface="Meiryo UI" panose="020B0604030504040204" pitchFamily="50" charset="-128"/>
              </a:rPr>
              <a:t>減少・超高齢社会が及ぼす影響・課題に的確に対応するとともに、東京への一極集中の解消、若い世代の就職・結婚・出産・子育ての希望の実現等をめざし、</a:t>
            </a:r>
            <a:r>
              <a:rPr lang="en-US" altLang="ja-JP" sz="1400" dirty="0">
                <a:latin typeface="Meiryo UI" panose="020B0604030504040204" pitchFamily="50" charset="-128"/>
                <a:ea typeface="Meiryo UI" panose="020B0604030504040204" pitchFamily="50" charset="-128"/>
              </a:rPr>
              <a:t>2016</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3 </a:t>
            </a:r>
            <a:r>
              <a:rPr lang="ja-JP" altLang="en-US" sz="1400" dirty="0">
                <a:latin typeface="Meiryo UI" panose="020B0604030504040204" pitchFamily="50" charset="-128"/>
                <a:ea typeface="Meiryo UI" panose="020B0604030504040204" pitchFamily="50" charset="-128"/>
              </a:rPr>
              <a:t>月に策定した直近</a:t>
            </a:r>
            <a:r>
              <a:rPr lang="en-US" altLang="ja-JP" sz="1400" dirty="0">
                <a:latin typeface="Meiryo UI" panose="020B0604030504040204" pitchFamily="50" charset="-128"/>
                <a:ea typeface="Meiryo UI" panose="020B0604030504040204" pitchFamily="50" charset="-128"/>
              </a:rPr>
              <a:t>5 </a:t>
            </a:r>
            <a:r>
              <a:rPr lang="ja-JP" altLang="en-US" sz="1400" dirty="0">
                <a:latin typeface="Meiryo UI" panose="020B0604030504040204" pitchFamily="50" charset="-128"/>
                <a:ea typeface="Meiryo UI" panose="020B0604030504040204" pitchFamily="50" charset="-128"/>
              </a:rPr>
              <a:t>年間の</a:t>
            </a:r>
            <a:r>
              <a:rPr lang="ja-JP" altLang="en-US" sz="1400" dirty="0" smtClean="0">
                <a:latin typeface="Meiryo UI" panose="020B0604030504040204" pitchFamily="50" charset="-128"/>
                <a:ea typeface="Meiryo UI" panose="020B0604030504040204" pitchFamily="50" charset="-128"/>
              </a:rPr>
              <a:t>戦略。</a:t>
            </a:r>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3817717958"/>
              </p:ext>
            </p:extLst>
          </p:nvPr>
        </p:nvGraphicFramePr>
        <p:xfrm>
          <a:off x="173799" y="4567856"/>
          <a:ext cx="9558402" cy="1788369"/>
        </p:xfrm>
        <a:graphic>
          <a:graphicData uri="http://schemas.openxmlformats.org/drawingml/2006/table">
            <a:tbl>
              <a:tblPr/>
              <a:tblGrid>
                <a:gridCol w="720000">
                  <a:extLst>
                    <a:ext uri="{9D8B030D-6E8A-4147-A177-3AD203B41FA5}">
                      <a16:colId xmlns:a16="http://schemas.microsoft.com/office/drawing/2014/main" val="565679908"/>
                    </a:ext>
                  </a:extLst>
                </a:gridCol>
                <a:gridCol w="519906">
                  <a:extLst>
                    <a:ext uri="{9D8B030D-6E8A-4147-A177-3AD203B41FA5}">
                      <a16:colId xmlns:a16="http://schemas.microsoft.com/office/drawing/2014/main" val="200754020"/>
                    </a:ext>
                  </a:extLst>
                </a:gridCol>
                <a:gridCol w="519906">
                  <a:extLst>
                    <a:ext uri="{9D8B030D-6E8A-4147-A177-3AD203B41FA5}">
                      <a16:colId xmlns:a16="http://schemas.microsoft.com/office/drawing/2014/main" val="748288811"/>
                    </a:ext>
                  </a:extLst>
                </a:gridCol>
                <a:gridCol w="519906">
                  <a:extLst>
                    <a:ext uri="{9D8B030D-6E8A-4147-A177-3AD203B41FA5}">
                      <a16:colId xmlns:a16="http://schemas.microsoft.com/office/drawing/2014/main" val="2548360292"/>
                    </a:ext>
                  </a:extLst>
                </a:gridCol>
                <a:gridCol w="519906">
                  <a:extLst>
                    <a:ext uri="{9D8B030D-6E8A-4147-A177-3AD203B41FA5}">
                      <a16:colId xmlns:a16="http://schemas.microsoft.com/office/drawing/2014/main" val="3199760491"/>
                    </a:ext>
                  </a:extLst>
                </a:gridCol>
                <a:gridCol w="519906">
                  <a:extLst>
                    <a:ext uri="{9D8B030D-6E8A-4147-A177-3AD203B41FA5}">
                      <a16:colId xmlns:a16="http://schemas.microsoft.com/office/drawing/2014/main" val="1978002535"/>
                    </a:ext>
                  </a:extLst>
                </a:gridCol>
                <a:gridCol w="519906">
                  <a:extLst>
                    <a:ext uri="{9D8B030D-6E8A-4147-A177-3AD203B41FA5}">
                      <a16:colId xmlns:a16="http://schemas.microsoft.com/office/drawing/2014/main" val="3368024901"/>
                    </a:ext>
                  </a:extLst>
                </a:gridCol>
                <a:gridCol w="519906">
                  <a:extLst>
                    <a:ext uri="{9D8B030D-6E8A-4147-A177-3AD203B41FA5}">
                      <a16:colId xmlns:a16="http://schemas.microsoft.com/office/drawing/2014/main" val="2102214512"/>
                    </a:ext>
                  </a:extLst>
                </a:gridCol>
                <a:gridCol w="519906">
                  <a:extLst>
                    <a:ext uri="{9D8B030D-6E8A-4147-A177-3AD203B41FA5}">
                      <a16:colId xmlns:a16="http://schemas.microsoft.com/office/drawing/2014/main" val="2437918314"/>
                    </a:ext>
                  </a:extLst>
                </a:gridCol>
                <a:gridCol w="519906">
                  <a:extLst>
                    <a:ext uri="{9D8B030D-6E8A-4147-A177-3AD203B41FA5}">
                      <a16:colId xmlns:a16="http://schemas.microsoft.com/office/drawing/2014/main" val="1514724680"/>
                    </a:ext>
                  </a:extLst>
                </a:gridCol>
                <a:gridCol w="519906">
                  <a:extLst>
                    <a:ext uri="{9D8B030D-6E8A-4147-A177-3AD203B41FA5}">
                      <a16:colId xmlns:a16="http://schemas.microsoft.com/office/drawing/2014/main" val="908745917"/>
                    </a:ext>
                  </a:extLst>
                </a:gridCol>
                <a:gridCol w="519906">
                  <a:extLst>
                    <a:ext uri="{9D8B030D-6E8A-4147-A177-3AD203B41FA5}">
                      <a16:colId xmlns:a16="http://schemas.microsoft.com/office/drawing/2014/main" val="3822578926"/>
                    </a:ext>
                  </a:extLst>
                </a:gridCol>
                <a:gridCol w="519906">
                  <a:extLst>
                    <a:ext uri="{9D8B030D-6E8A-4147-A177-3AD203B41FA5}">
                      <a16:colId xmlns:a16="http://schemas.microsoft.com/office/drawing/2014/main" val="2945081529"/>
                    </a:ext>
                  </a:extLst>
                </a:gridCol>
                <a:gridCol w="519906">
                  <a:extLst>
                    <a:ext uri="{9D8B030D-6E8A-4147-A177-3AD203B41FA5}">
                      <a16:colId xmlns:a16="http://schemas.microsoft.com/office/drawing/2014/main" val="1374701991"/>
                    </a:ext>
                  </a:extLst>
                </a:gridCol>
                <a:gridCol w="519906">
                  <a:extLst>
                    <a:ext uri="{9D8B030D-6E8A-4147-A177-3AD203B41FA5}">
                      <a16:colId xmlns:a16="http://schemas.microsoft.com/office/drawing/2014/main" val="4189704770"/>
                    </a:ext>
                  </a:extLst>
                </a:gridCol>
                <a:gridCol w="519906">
                  <a:extLst>
                    <a:ext uri="{9D8B030D-6E8A-4147-A177-3AD203B41FA5}">
                      <a16:colId xmlns:a16="http://schemas.microsoft.com/office/drawing/2014/main" val="2356523908"/>
                    </a:ext>
                  </a:extLst>
                </a:gridCol>
                <a:gridCol w="519906">
                  <a:extLst>
                    <a:ext uri="{9D8B030D-6E8A-4147-A177-3AD203B41FA5}">
                      <a16:colId xmlns:a16="http://schemas.microsoft.com/office/drawing/2014/main" val="1640160134"/>
                    </a:ext>
                  </a:extLst>
                </a:gridCol>
                <a:gridCol w="519906">
                  <a:extLst>
                    <a:ext uri="{9D8B030D-6E8A-4147-A177-3AD203B41FA5}">
                      <a16:colId xmlns:a16="http://schemas.microsoft.com/office/drawing/2014/main" val="2687209764"/>
                    </a:ext>
                  </a:extLst>
                </a:gridCol>
              </a:tblGrid>
              <a:tr h="204369">
                <a:tc rowSpan="2">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Arial" panose="020B0604020202020204" pitchFamily="34" charset="0"/>
                          <a:ea typeface="游ゴシック" panose="020B0400000000000000" pitchFamily="50" charset="-128"/>
                        </a:rPr>
                        <a:t>1</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Arial" panose="020B0604020202020204" pitchFamily="34" charset="0"/>
                          <a:ea typeface="游ゴシック" panose="020B0400000000000000" pitchFamily="50" charset="-128"/>
                        </a:rPr>
                        <a:t>2</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Arial" panose="020B0604020202020204" pitchFamily="34" charset="0"/>
                          <a:ea typeface="游ゴシック" panose="020B0400000000000000" pitchFamily="50" charset="-128"/>
                        </a:rPr>
                        <a:t>3</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Arial" panose="020B0604020202020204" pitchFamily="34" charset="0"/>
                          <a:ea typeface="游ゴシック" panose="020B0400000000000000" pitchFamily="50" charset="-128"/>
                        </a:rPr>
                        <a:t>4</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Arial" panose="020B0604020202020204" pitchFamily="34" charset="0"/>
                          <a:ea typeface="游ゴシック" panose="020B0400000000000000" pitchFamily="50" charset="-128"/>
                        </a:rPr>
                        <a:t>5</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Arial" panose="020B0604020202020204" pitchFamily="34" charset="0"/>
                          <a:ea typeface="游ゴシック" panose="020B0400000000000000" pitchFamily="50" charset="-128"/>
                        </a:rPr>
                        <a:t>6</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Arial" panose="020B0604020202020204" pitchFamily="34" charset="0"/>
                          <a:ea typeface="游ゴシック" panose="020B0400000000000000" pitchFamily="50" charset="-128"/>
                        </a:rPr>
                        <a:t>7</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Arial" panose="020B0604020202020204" pitchFamily="34" charset="0"/>
                          <a:ea typeface="游ゴシック" panose="020B0400000000000000" pitchFamily="50" charset="-128"/>
                        </a:rPr>
                        <a:t>8</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Arial" panose="020B0604020202020204" pitchFamily="34" charset="0"/>
                          <a:ea typeface="游ゴシック" panose="020B0400000000000000" pitchFamily="50" charset="-128"/>
                        </a:rPr>
                        <a:t>9</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Arial" panose="020B0604020202020204" pitchFamily="34" charset="0"/>
                          <a:ea typeface="游ゴシック" panose="020B0400000000000000" pitchFamily="50" charset="-128"/>
                        </a:rPr>
                        <a:t>10</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Arial" panose="020B0604020202020204" pitchFamily="34" charset="0"/>
                          <a:ea typeface="游ゴシック" panose="020B0400000000000000" pitchFamily="50" charset="-128"/>
                        </a:rPr>
                        <a:t>11</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Arial" panose="020B0604020202020204" pitchFamily="34" charset="0"/>
                          <a:ea typeface="游ゴシック" panose="020B0400000000000000" pitchFamily="50" charset="-128"/>
                        </a:rPr>
                        <a:t>12</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Arial" panose="020B0604020202020204" pitchFamily="34" charset="0"/>
                          <a:ea typeface="游ゴシック" panose="020B0400000000000000" pitchFamily="50" charset="-128"/>
                        </a:rPr>
                        <a:t>13</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Arial" panose="020B0604020202020204" pitchFamily="34" charset="0"/>
                          <a:ea typeface="游ゴシック" panose="020B0400000000000000" pitchFamily="50" charset="-128"/>
                        </a:rPr>
                        <a:t>14</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Arial" panose="020B0604020202020204" pitchFamily="34" charset="0"/>
                          <a:ea typeface="游ゴシック" panose="020B0400000000000000" pitchFamily="50" charset="-128"/>
                        </a:rPr>
                        <a:t>15</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Arial" panose="020B0604020202020204" pitchFamily="34" charset="0"/>
                          <a:ea typeface="游ゴシック" panose="020B0400000000000000" pitchFamily="50" charset="-128"/>
                        </a:rPr>
                        <a:t>16</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Arial" panose="020B0604020202020204" pitchFamily="34" charset="0"/>
                          <a:ea typeface="游ゴシック" panose="020B0400000000000000" pitchFamily="50" charset="-128"/>
                        </a:rPr>
                        <a:t>17</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70828462"/>
                  </a:ext>
                </a:extLst>
              </a:tr>
              <a:tr h="396000">
                <a:tc vMerge="1">
                  <a:txBody>
                    <a:bodyPr/>
                    <a:lstStyle/>
                    <a:p>
                      <a:pPr algn="ctr" rtl="0"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貧困</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飢餓</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健康</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rtl="0"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福祉</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教育</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ジェンダー</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エネ</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rtl="0"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ルギー</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経済</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rtl="0"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雇用</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イノベーション</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不平等</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まちづくり</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生産</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rtl="0"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消費</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気候</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rtl="0"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変動</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海洋</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rtl="0"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資源</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陸上</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rtl="0"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資源</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平和</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rtl="0"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公平</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パートナーシップ</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57364936"/>
                  </a:ext>
                </a:extLst>
              </a:tr>
              <a:tr h="396000">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いのち</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ビジョン</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〇</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〇</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〇</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〇</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〇</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〇</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〇</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5782246"/>
                  </a:ext>
                </a:extLst>
              </a:tr>
              <a:tr h="396000">
                <a:tc>
                  <a:txBody>
                    <a:bodyPr/>
                    <a:lstStyle/>
                    <a:p>
                      <a:pPr algn="ctr" rtl="0"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成長戦略</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〇</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〇</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〇</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7415378"/>
                  </a:ext>
                </a:extLst>
              </a:tr>
              <a:tr h="396000">
                <a:tc>
                  <a:txBody>
                    <a:bodyPr/>
                    <a:lstStyle/>
                    <a:p>
                      <a:pPr algn="ctr" rtl="0"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まちひとしごと</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戦略</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〇</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〇</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〇</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〇</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〇</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〇</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　</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486948"/>
                  </a:ext>
                </a:extLst>
              </a:tr>
            </a:tbl>
          </a:graphicData>
        </a:graphic>
      </p:graphicFrame>
      <p:sp>
        <p:nvSpPr>
          <p:cNvPr id="18" name="テキスト ボックス 17"/>
          <p:cNvSpPr txBox="1"/>
          <p:nvPr/>
        </p:nvSpPr>
        <p:spPr>
          <a:xfrm>
            <a:off x="173799" y="4260079"/>
            <a:ext cx="2569401" cy="307777"/>
          </a:xfrm>
          <a:prstGeom prst="rect">
            <a:avLst/>
          </a:prstGeom>
          <a:noFill/>
        </p:spPr>
        <p:txBody>
          <a:bodyPr wrap="square" rtlCol="0">
            <a:spAutoFit/>
          </a:bodyPr>
          <a:lstStyle/>
          <a:p>
            <a:r>
              <a:rPr lang="en-US" altLang="ja-JP" sz="1400" dirty="0" smtClean="0">
                <a:latin typeface="Meiryo UI" panose="020B0604030504040204" pitchFamily="50" charset="-128"/>
                <a:ea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rPr>
              <a:t>との関係の整理</a:t>
            </a:r>
            <a:r>
              <a:rPr lang="en-US" altLang="ja-JP"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3" name="正方形/長方形 2"/>
          <p:cNvSpPr/>
          <p:nvPr/>
        </p:nvSpPr>
        <p:spPr>
          <a:xfrm>
            <a:off x="7515270" y="4100359"/>
            <a:ext cx="1980000" cy="43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smtClean="0">
                <a:solidFill>
                  <a:schemeClr val="tx1"/>
                </a:solidFill>
                <a:latin typeface="Meiryo UI" panose="020B0604030504040204" pitchFamily="50" charset="-128"/>
                <a:ea typeface="Meiryo UI" panose="020B0604030504040204" pitchFamily="50" charset="-128"/>
              </a:rPr>
              <a:t>◎：特に関係の深いゴール</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〇：関連するゴール</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36792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９．府政における重点分野</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25</a:t>
            </a:fld>
            <a:endParaRPr lang="ja-JP" altLang="en-US"/>
          </a:p>
        </p:txBody>
      </p:sp>
      <p:sp>
        <p:nvSpPr>
          <p:cNvPr id="6" name="テキスト ボックス 5"/>
          <p:cNvSpPr txBox="1"/>
          <p:nvPr/>
        </p:nvSpPr>
        <p:spPr>
          <a:xfrm>
            <a:off x="397338" y="5157762"/>
            <a:ext cx="8985576" cy="1436291"/>
          </a:xfrm>
          <a:prstGeom prst="rect">
            <a:avLst/>
          </a:prstGeom>
          <a:noFill/>
          <a:ln w="19050">
            <a:solidFill>
              <a:srgbClr val="FFC000"/>
            </a:solidFill>
          </a:ln>
        </p:spPr>
        <p:txBody>
          <a:bodyPr wrap="square" rtlCol="0">
            <a:spAutoFit/>
          </a:bodyPr>
          <a:lstStyle/>
          <a:p>
            <a:pPr lvl="0"/>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p>
          <a:p>
            <a:pPr marL="355600" lvl="0" indent="-355600">
              <a:lnSpc>
                <a:spcPts val="400"/>
              </a:lnSpc>
            </a:pP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55600" lvl="0" indent="-355600"/>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健康」を重点ターゲットに</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健康寿命の</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延伸</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a:p>
            <a:pPr marL="363538" lvl="0" indent="-363538"/>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・地域</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の健康づくり活動に加え、革新技術を最大限活用し、さらに</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年万博</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63538" lvl="0" indent="-363538"/>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インパクト</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を活かして</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いきいき</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と長く活躍できる「</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歳若返り」を目標</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に掲げる。</a:t>
            </a:r>
          </a:p>
        </p:txBody>
      </p:sp>
      <p:sp>
        <p:nvSpPr>
          <p:cNvPr id="7" name="テキスト ボックス 6"/>
          <p:cNvSpPr txBox="1"/>
          <p:nvPr/>
        </p:nvSpPr>
        <p:spPr>
          <a:xfrm>
            <a:off x="451078" y="1485354"/>
            <a:ext cx="9003843" cy="914911"/>
          </a:xfrm>
          <a:prstGeom prst="rect">
            <a:avLst/>
          </a:prstGeom>
          <a:ln w="3175">
            <a:noFill/>
          </a:ln>
        </p:spPr>
        <p:style>
          <a:lnRef idx="2">
            <a:schemeClr val="accent3"/>
          </a:lnRef>
          <a:fillRef idx="1">
            <a:schemeClr val="lt1"/>
          </a:fillRef>
          <a:effectRef idx="0">
            <a:schemeClr val="accent3"/>
          </a:effectRef>
          <a:fontRef idx="minor">
            <a:schemeClr val="dk1"/>
          </a:fontRef>
        </p:style>
        <p:txBody>
          <a:bodyPr wrap="square" rtlCol="0">
            <a:noAutofit/>
          </a:bodyPr>
          <a:lstStyle/>
          <a:p>
            <a:pPr lvl="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府、住民に身近なサービスを担う市町村、産業</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振興等を担う民間企業・団体、</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高い専門性</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知見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有する大学・研究機関、</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府民一人ひとりが共通の目標に向かって、取組の強化を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進めて</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行く</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指針（アクションプラン）となるもの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 name="グループ化 7"/>
          <p:cNvGrpSpPr/>
          <p:nvPr/>
        </p:nvGrpSpPr>
        <p:grpSpPr>
          <a:xfrm>
            <a:off x="5782514" y="2277442"/>
            <a:ext cx="3168352" cy="2548746"/>
            <a:chOff x="2985051" y="2824470"/>
            <a:chExt cx="3168352" cy="2548746"/>
          </a:xfrm>
        </p:grpSpPr>
        <p:sp>
          <p:nvSpPr>
            <p:cNvPr id="9" name="円/楕円 6"/>
            <p:cNvSpPr/>
            <p:nvPr/>
          </p:nvSpPr>
          <p:spPr>
            <a:xfrm>
              <a:off x="4134413" y="2824470"/>
              <a:ext cx="864096" cy="936104"/>
            </a:xfrm>
            <a:prstGeom prst="ellipse">
              <a:avLst/>
            </a:prstGeom>
            <a:gradFill flip="none" rotWithShape="1">
              <a:gsLst>
                <a:gs pos="0">
                  <a:schemeClr val="accent3"/>
                </a:gs>
                <a:gs pos="67000">
                  <a:schemeClr val="accent3">
                    <a:lumMod val="20000"/>
                    <a:lumOff val="80000"/>
                  </a:schemeClr>
                </a:gs>
                <a:gs pos="100000">
                  <a:schemeClr val="accent3">
                    <a:tint val="15000"/>
                    <a:satMod val="350000"/>
                    <a:alpha val="0"/>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82563" indent="-182563"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a:t>
              </a:r>
            </a:p>
          </p:txBody>
        </p:sp>
        <p:sp>
          <p:nvSpPr>
            <p:cNvPr id="10" name="円/楕円 7"/>
            <p:cNvSpPr/>
            <p:nvPr/>
          </p:nvSpPr>
          <p:spPr>
            <a:xfrm>
              <a:off x="2985051" y="3400534"/>
              <a:ext cx="864096" cy="936104"/>
            </a:xfrm>
            <a:prstGeom prst="ellipse">
              <a:avLst/>
            </a:prstGeom>
            <a:gradFill flip="none" rotWithShape="1">
              <a:gsLst>
                <a:gs pos="0">
                  <a:schemeClr val="accent3"/>
                </a:gs>
                <a:gs pos="67000">
                  <a:schemeClr val="accent3">
                    <a:lumMod val="20000"/>
                    <a:lumOff val="80000"/>
                  </a:schemeClr>
                </a:gs>
                <a:gs pos="100000">
                  <a:schemeClr val="accent3">
                    <a:tint val="15000"/>
                    <a:satMod val="350000"/>
                    <a:alpha val="0"/>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82563" indent="-182563"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民間企業</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a:t>
              </a:r>
              <a:endPar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円/楕円 8"/>
            <p:cNvSpPr/>
            <p:nvPr/>
          </p:nvSpPr>
          <p:spPr>
            <a:xfrm>
              <a:off x="5289307" y="3429000"/>
              <a:ext cx="864096" cy="936104"/>
            </a:xfrm>
            <a:prstGeom prst="ellipse">
              <a:avLst/>
            </a:prstGeom>
            <a:gradFill flip="none" rotWithShape="1">
              <a:gsLst>
                <a:gs pos="0">
                  <a:schemeClr val="accent3"/>
                </a:gs>
                <a:gs pos="67000">
                  <a:schemeClr val="accent3">
                    <a:lumMod val="20000"/>
                    <a:lumOff val="80000"/>
                  </a:schemeClr>
                </a:gs>
                <a:gs pos="100000">
                  <a:schemeClr val="accent3">
                    <a:tint val="15000"/>
                    <a:satMod val="350000"/>
                    <a:alpha val="0"/>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82563" indent="-182563"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研究機関</a:t>
              </a:r>
              <a:endPar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円/楕円 9"/>
            <p:cNvSpPr/>
            <p:nvPr/>
          </p:nvSpPr>
          <p:spPr>
            <a:xfrm>
              <a:off x="3602662" y="4437112"/>
              <a:ext cx="864096" cy="936104"/>
            </a:xfrm>
            <a:prstGeom prst="ellipse">
              <a:avLst/>
            </a:prstGeom>
            <a:gradFill flip="none" rotWithShape="1">
              <a:gsLst>
                <a:gs pos="0">
                  <a:schemeClr val="accent3"/>
                </a:gs>
                <a:gs pos="67000">
                  <a:schemeClr val="accent3">
                    <a:lumMod val="20000"/>
                    <a:lumOff val="80000"/>
                  </a:schemeClr>
                </a:gs>
                <a:gs pos="100000">
                  <a:schemeClr val="accent3">
                    <a:tint val="15000"/>
                    <a:satMod val="350000"/>
                    <a:alpha val="0"/>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82563" indent="-182563"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p>
          </p:txBody>
        </p:sp>
        <p:sp>
          <p:nvSpPr>
            <p:cNvPr id="14" name="円/楕円 10"/>
            <p:cNvSpPr/>
            <p:nvPr/>
          </p:nvSpPr>
          <p:spPr>
            <a:xfrm>
              <a:off x="4599696" y="4437112"/>
              <a:ext cx="864096" cy="936104"/>
            </a:xfrm>
            <a:prstGeom prst="ellipse">
              <a:avLst/>
            </a:prstGeom>
            <a:gradFill flip="none" rotWithShape="1">
              <a:gsLst>
                <a:gs pos="0">
                  <a:schemeClr val="accent3"/>
                </a:gs>
                <a:gs pos="67000">
                  <a:schemeClr val="accent3">
                    <a:lumMod val="20000"/>
                    <a:lumOff val="80000"/>
                  </a:schemeClr>
                </a:gs>
                <a:gs pos="100000">
                  <a:schemeClr val="accent3">
                    <a:tint val="15000"/>
                    <a:satMod val="350000"/>
                    <a:alpha val="0"/>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82563" indent="-182563"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a:t>
              </a:r>
            </a:p>
          </p:txBody>
        </p:sp>
        <p:sp>
          <p:nvSpPr>
            <p:cNvPr id="15" name="テキスト ボックス 14"/>
            <p:cNvSpPr txBox="1"/>
            <p:nvPr/>
          </p:nvSpPr>
          <p:spPr>
            <a:xfrm>
              <a:off x="3735600" y="3717032"/>
              <a:ext cx="1643051" cy="738664"/>
            </a:xfrm>
            <a:prstGeom prst="rect">
              <a:avLst/>
            </a:prstGeom>
            <a:noFill/>
          </p:spPr>
          <p:txBody>
            <a:bodyPr wrap="square" lIns="0" rIns="0" rtlCol="0">
              <a:sp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ビジョンを旗印に</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いのち輝く未来社会を</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オール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で実現</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6" name="グループ化 15"/>
          <p:cNvGrpSpPr/>
          <p:nvPr/>
        </p:nvGrpSpPr>
        <p:grpSpPr>
          <a:xfrm>
            <a:off x="523087" y="2743486"/>
            <a:ext cx="4971395" cy="2514750"/>
            <a:chOff x="395536" y="2877128"/>
            <a:chExt cx="4971395" cy="2095799"/>
          </a:xfrm>
        </p:grpSpPr>
        <p:sp>
          <p:nvSpPr>
            <p:cNvPr id="17" name="角丸四角形 16"/>
            <p:cNvSpPr/>
            <p:nvPr/>
          </p:nvSpPr>
          <p:spPr>
            <a:xfrm>
              <a:off x="395536" y="2877128"/>
              <a:ext cx="4971395" cy="1597544"/>
            </a:xfrm>
            <a:prstGeom prst="roundRect">
              <a:avLst>
                <a:gd name="adj" fmla="val 8268"/>
              </a:avLst>
            </a:prstGeom>
            <a:ln/>
          </p:spPr>
          <p:style>
            <a:lnRef idx="1">
              <a:schemeClr val="accent3"/>
            </a:lnRef>
            <a:fillRef idx="3">
              <a:schemeClr val="accent3"/>
            </a:fillRef>
            <a:effectRef idx="2">
              <a:schemeClr val="accent3"/>
            </a:effectRef>
            <a:fontRef idx="minor">
              <a:schemeClr val="lt1"/>
            </a:fontRef>
          </p:style>
          <p:txBody>
            <a:bodyPr rtlCol="0" anchor="t"/>
            <a:lstStyle/>
            <a:p>
              <a:pPr marL="182563" indent="-182563" algn="ctr"/>
              <a:endPar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二等辺三角形 17"/>
            <p:cNvSpPr/>
            <p:nvPr/>
          </p:nvSpPr>
          <p:spPr>
            <a:xfrm rot="5400000">
              <a:off x="2393964" y="3592683"/>
              <a:ext cx="885705" cy="307701"/>
            </a:xfrm>
            <a:prstGeom prst="triangle">
              <a:avLst/>
            </a:prstGeom>
            <a:ln/>
          </p:spPr>
          <p:style>
            <a:lnRef idx="1">
              <a:schemeClr val="accent3"/>
            </a:lnRef>
            <a:fillRef idx="2">
              <a:schemeClr val="accent3"/>
            </a:fillRef>
            <a:effectRef idx="1">
              <a:schemeClr val="accent3"/>
            </a:effectRef>
            <a:fontRef idx="minor">
              <a:schemeClr val="dk1"/>
            </a:fontRef>
          </p:style>
          <p:txBody>
            <a:bodyPr rtlCol="0" anchor="t"/>
            <a:lstStyle/>
            <a:p>
              <a:pPr marL="182563" indent="-182563" algn="ctr"/>
              <a:endPar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442910" y="3015007"/>
              <a:ext cx="2259725" cy="135946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年万博の</a:t>
              </a:r>
            </a:p>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インパクト</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最大限活かして、</a:t>
              </a:r>
              <a:endParaRPr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オール大阪で</a:t>
              </a:r>
              <a:endParaRPr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進める</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3134683" y="3049163"/>
              <a:ext cx="2185123" cy="19237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いきいき</a:t>
              </a: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と</a:t>
              </a:r>
              <a:endParaRPr lang="en-US" altLang="ja-JP"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長く活躍できる</a:t>
              </a:r>
              <a:endPar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歳若返り</a:t>
              </a: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実現</a:t>
              </a:r>
            </a:p>
          </p:txBody>
        </p:sp>
      </p:grpSp>
      <p:sp>
        <p:nvSpPr>
          <p:cNvPr id="21" name="テキスト ボックス 20"/>
          <p:cNvSpPr txBox="1"/>
          <p:nvPr/>
        </p:nvSpPr>
        <p:spPr>
          <a:xfrm>
            <a:off x="257174" y="728663"/>
            <a:ext cx="6143625" cy="3693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◆「いのち輝く未来社会」をめざすビジョン（</a:t>
            </a:r>
            <a:r>
              <a:rPr kumimoji="1" lang="en-US" altLang="ja-JP" dirty="0" smtClean="0">
                <a:latin typeface="Meiryo UI" panose="020B0604030504040204" pitchFamily="50" charset="-128"/>
                <a:ea typeface="Meiryo UI" panose="020B0604030504040204" pitchFamily="50" charset="-128"/>
              </a:rPr>
              <a:t>2018</a:t>
            </a:r>
            <a:r>
              <a:rPr kumimoji="1" lang="ja-JP" altLang="en-US" dirty="0" smtClean="0">
                <a:latin typeface="Meiryo UI" panose="020B0604030504040204" pitchFamily="50" charset="-128"/>
                <a:ea typeface="Meiryo UI" panose="020B0604030504040204" pitchFamily="50" charset="-128"/>
              </a:rPr>
              <a:t>年改定）</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565595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９．府政における重点分野</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26</a:t>
            </a:fld>
            <a:endParaRPr lang="ja-JP" altLang="en-US"/>
          </a:p>
        </p:txBody>
      </p:sp>
      <p:sp>
        <p:nvSpPr>
          <p:cNvPr id="6" name="テキスト ボックス 5"/>
          <p:cNvSpPr txBox="1"/>
          <p:nvPr/>
        </p:nvSpPr>
        <p:spPr>
          <a:xfrm>
            <a:off x="257174" y="728663"/>
            <a:ext cx="6143625" cy="3693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◆「いのち輝く未来社会」をめざすビジョン（</a:t>
            </a:r>
            <a:r>
              <a:rPr kumimoji="1" lang="en-US" altLang="ja-JP" dirty="0" smtClean="0">
                <a:latin typeface="Meiryo UI" panose="020B0604030504040204" pitchFamily="50" charset="-128"/>
                <a:ea typeface="Meiryo UI" panose="020B0604030504040204" pitchFamily="50" charset="-128"/>
              </a:rPr>
              <a:t>2018</a:t>
            </a:r>
            <a:r>
              <a:rPr kumimoji="1" lang="ja-JP" altLang="en-US" dirty="0" smtClean="0">
                <a:latin typeface="Meiryo UI" panose="020B0604030504040204" pitchFamily="50" charset="-128"/>
                <a:ea typeface="Meiryo UI" panose="020B0604030504040204" pitchFamily="50" charset="-128"/>
              </a:rPr>
              <a:t>年改定）</a:t>
            </a:r>
            <a:endParaRPr kumimoji="1" lang="ja-JP" altLang="en-US" dirty="0">
              <a:latin typeface="Meiryo UI" panose="020B0604030504040204" pitchFamily="50" charset="-128"/>
              <a:ea typeface="Meiryo UI" panose="020B0604030504040204" pitchFamily="50" charset="-128"/>
            </a:endParaRPr>
          </a:p>
        </p:txBody>
      </p:sp>
      <p:sp>
        <p:nvSpPr>
          <p:cNvPr id="7" name="正方形/長方形 6"/>
          <p:cNvSpPr/>
          <p:nvPr/>
        </p:nvSpPr>
        <p:spPr>
          <a:xfrm>
            <a:off x="411715" y="1402570"/>
            <a:ext cx="9025418" cy="5398278"/>
          </a:xfrm>
          <a:prstGeom prst="rect">
            <a:avLst/>
          </a:prstGeom>
        </p:spPr>
        <p:style>
          <a:lnRef idx="2">
            <a:schemeClr val="accent3"/>
          </a:lnRef>
          <a:fillRef idx="1">
            <a:schemeClr val="lt1"/>
          </a:fillRef>
          <a:effectRef idx="0">
            <a:schemeClr val="accent3"/>
          </a:effectRef>
          <a:fontRef idx="minor">
            <a:schemeClr val="dk1"/>
          </a:fontRef>
        </p:style>
        <p:txBody>
          <a:bodyPr lIns="90000" tIns="180000" rIns="90000" rtlCol="0" anchor="t"/>
          <a:lstStyle/>
          <a:p>
            <a:pPr algn="ct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11715" y="5939074"/>
            <a:ext cx="9025418" cy="861774"/>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の行政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、民間企業・団体、大学・研究機関、そして府民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が一丸となって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、規制</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緩和等の国の支援も最大限活用しながら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実現に取り組んでいく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さらに、３つ</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の分野について、相互に連携させ総合的に取り組むことで、実現への効果を高めていく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497767" y="1716894"/>
            <a:ext cx="8892000" cy="4101682"/>
          </a:xfrm>
          <a:prstGeom prst="roundRect">
            <a:avLst>
              <a:gd name="adj" fmla="val 3155"/>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ja-JP" altLang="en-US" dirty="0"/>
          </a:p>
        </p:txBody>
      </p:sp>
      <p:sp>
        <p:nvSpPr>
          <p:cNvPr id="10" name="正方形/長方形 9"/>
          <p:cNvSpPr/>
          <p:nvPr/>
        </p:nvSpPr>
        <p:spPr>
          <a:xfrm>
            <a:off x="562870" y="1846225"/>
            <a:ext cx="4068000" cy="1585585"/>
          </a:xfrm>
          <a:prstGeom prst="rect">
            <a:avLst/>
          </a:prstGeom>
        </p:spPr>
        <p:style>
          <a:lnRef idx="1">
            <a:schemeClr val="accent3"/>
          </a:lnRef>
          <a:fillRef idx="2">
            <a:schemeClr val="accent3"/>
          </a:fillRef>
          <a:effectRef idx="1">
            <a:schemeClr val="accent3"/>
          </a:effectRef>
          <a:fontRef idx="minor">
            <a:schemeClr val="dk1"/>
          </a:fontRef>
        </p:style>
        <p:txBody>
          <a:bodyPr rtlCol="0" anchor="b" anchorCtr="0"/>
          <a:lstStyle/>
          <a:p>
            <a:pPr marL="987425" indent="6350"/>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076325" indent="6350">
              <a:tabLst>
                <a:tab pos="1257300" algn="l"/>
              </a:tabLst>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誰</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もが生涯に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わたって心身ともに</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076325" indent="6350">
              <a:tabLst>
                <a:tab pos="1257300" algn="l"/>
              </a:tabLst>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健康で豊か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な生活</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の実現</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613474" y="1911407"/>
            <a:ext cx="1044000" cy="6492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健康な</a:t>
            </a:r>
            <a:endPar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生活</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上下矢印 11"/>
          <p:cNvSpPr/>
          <p:nvPr/>
        </p:nvSpPr>
        <p:spPr>
          <a:xfrm rot="16200000">
            <a:off x="4602530" y="2243410"/>
            <a:ext cx="614645" cy="532565"/>
          </a:xfrm>
          <a:prstGeom prst="upDownArrow">
            <a:avLst>
              <a:gd name="adj1" fmla="val 50000"/>
              <a:gd name="adj2" fmla="val 3497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14" name="テキスト ボックス 13"/>
          <p:cNvSpPr txBox="1"/>
          <p:nvPr/>
        </p:nvSpPr>
        <p:spPr>
          <a:xfrm>
            <a:off x="3021946" y="5608069"/>
            <a:ext cx="6518168" cy="276999"/>
          </a:xfrm>
          <a:prstGeom prst="rect">
            <a:avLst/>
          </a:prstGeom>
          <a:noFill/>
        </p:spPr>
        <p:txBody>
          <a:bodyPr wrap="square" rtlCol="0">
            <a:spAutoFit/>
          </a:bodyPr>
          <a:lstStyle/>
          <a:p>
            <a:pPr marL="87313" indent="-87313"/>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や</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等の革新的な技術の活用にあたっては、それらによる負の側面にも留意して取組を進める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5158681" y="1846224"/>
            <a:ext cx="4205685" cy="1585585"/>
          </a:xfrm>
          <a:prstGeom prst="rect">
            <a:avLst/>
          </a:prstGeom>
        </p:spPr>
        <p:style>
          <a:lnRef idx="1">
            <a:schemeClr val="accent3"/>
          </a:lnRef>
          <a:fillRef idx="2">
            <a:schemeClr val="accent3"/>
          </a:fillRef>
          <a:effectRef idx="1">
            <a:schemeClr val="accent3"/>
          </a:effectRef>
          <a:fontRef idx="minor">
            <a:schemeClr val="dk1"/>
          </a:fontRef>
        </p:style>
        <p:txBody>
          <a:bodyPr rtlCol="0" anchor="b" anchorCtr="0"/>
          <a:lstStyle/>
          <a:p>
            <a:pPr marL="1073150"/>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42875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一人</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ひとりのポテンシャル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や個性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を発揮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し活躍できる社会の実現</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5243915" y="1890720"/>
            <a:ext cx="1044000" cy="649213"/>
          </a:xfrm>
          <a:prstGeom prst="rect">
            <a:avLst/>
          </a:prstGeom>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活躍</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できる</a:t>
            </a:r>
            <a:endPar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社会</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1968549" y="4260839"/>
            <a:ext cx="5915734" cy="1336197"/>
          </a:xfrm>
          <a:prstGeom prst="rect">
            <a:avLst/>
          </a:prstGeom>
        </p:spPr>
        <p:style>
          <a:lnRef idx="1">
            <a:schemeClr val="accent3"/>
          </a:lnRef>
          <a:fillRef idx="2">
            <a:schemeClr val="accent3"/>
          </a:fillRef>
          <a:effectRef idx="1">
            <a:schemeClr val="accent3"/>
          </a:effectRef>
          <a:fontRef idx="minor">
            <a:schemeClr val="dk1"/>
          </a:fontRef>
        </p:style>
        <p:txBody>
          <a:bodyPr rtlCol="0" anchor="b" anchorCtr="0"/>
          <a:lstStyle/>
          <a:p>
            <a:pPr marL="1698625" indent="6350"/>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698625" indent="635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ライフサイエンス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関連産業等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のイノベーション促進を通じて世界の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課題解決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に貢献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698625" indent="6350"/>
            <a:endParaRPr lang="en-US" altLang="ja-JP" sz="5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019056" y="4300892"/>
            <a:ext cx="1649636" cy="738195"/>
          </a:xfrm>
          <a:prstGeom prst="rect">
            <a:avLst/>
          </a:prstGeom>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未来を創る産業・</a:t>
            </a:r>
            <a:endParaRPr kumimoji="1"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イノベーション</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円/楕円 13"/>
          <p:cNvSpPr/>
          <p:nvPr/>
        </p:nvSpPr>
        <p:spPr>
          <a:xfrm>
            <a:off x="2937534" y="3503868"/>
            <a:ext cx="4054604" cy="725016"/>
          </a:xfrm>
          <a:prstGeom prst="ellips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AI</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IoT</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等の革新的技術を</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最大限活用しビジョンを</a:t>
            </a:r>
            <a:r>
              <a:rPr lang="ja-JP" altLang="en-US" sz="1600" spc="-150" dirty="0" smtClean="0">
                <a:latin typeface="Meiryo UI" panose="020B0604030504040204" pitchFamily="50" charset="-128"/>
                <a:ea typeface="Meiryo UI" panose="020B0604030504040204" pitchFamily="50" charset="-128"/>
                <a:cs typeface="Meiryo UI" panose="020B0604030504040204" pitchFamily="50" charset="-128"/>
              </a:rPr>
              <a:t>実現</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上下矢印 19"/>
          <p:cNvSpPr/>
          <p:nvPr/>
        </p:nvSpPr>
        <p:spPr>
          <a:xfrm rot="2011112">
            <a:off x="6856810" y="3361733"/>
            <a:ext cx="507390" cy="855593"/>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21" name="上下矢印 20"/>
          <p:cNvSpPr/>
          <p:nvPr/>
        </p:nvSpPr>
        <p:spPr>
          <a:xfrm rot="19421599">
            <a:off x="2535911" y="3369952"/>
            <a:ext cx="517527" cy="868462"/>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pic>
        <p:nvPicPr>
          <p:cNvPr id="22" name="Picture 3" descr="D:\nakatanima\Desktop\ロゴ\sdg_icon_12_j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3230" y="2387746"/>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D:\nakatanima\Desktop\ロゴ\sdg_icon_01_j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9794" y="1905994"/>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D:\nakatanima\Desktop\ロゴ\sdg_icon_04_j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5118" y="1900164"/>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D:\nakatanima\Desktop\ロゴ\sdg_icon_05_j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9174" y="1905994"/>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7" descr="D:\nakatanima\Desktop\ロゴ\sdg_icon_08_j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9794" y="2387746"/>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D:\nakatanima\Desktop\ロゴ\sdg_icon_10_ja_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25118" y="2387746"/>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9" descr="D:\nakatanima\Desktop\ロゴ\sdg_icon_03_j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22391" y="1924628"/>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D:\nakatanima\Desktop\sdg_logo_en_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03610" y="1447168"/>
            <a:ext cx="230357" cy="261437"/>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p:cNvSpPr txBox="1"/>
          <p:nvPr/>
        </p:nvSpPr>
        <p:spPr>
          <a:xfrm>
            <a:off x="5219633" y="1420573"/>
            <a:ext cx="4353715" cy="276999"/>
          </a:xfrm>
          <a:prstGeom prst="rect">
            <a:avLst/>
          </a:prstGeom>
          <a:noFill/>
        </p:spPr>
        <p:txBody>
          <a:bodyPr wrap="square" rtlCol="0">
            <a:spAutoFit/>
          </a:bodyPr>
          <a:lstStyle/>
          <a:p>
            <a:pPr marL="87313" indent="-87313"/>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めざす姿ごとに、</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の達成への寄与に関連の深いゴールを掲示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1"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33230" y="1902226"/>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9174" y="2387698"/>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D:\nakatanima\Desktop\ロゴ\sdg_icon_02_ja.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24718" y="1919642"/>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3" descr="D:\nakatanima\Desktop\ロゴ\sdg_icon_08_j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2130" y="4307044"/>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D:\nakatanima\Desktop\ロゴ\sdg_icon_09_ja.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61474" y="4307044"/>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9" descr="D:\nakatanima\Desktop\ロゴ\sdg_icon_03_j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65028" y="4307328"/>
            <a:ext cx="432003" cy="4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5763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９．府政における重点分野</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27</a:t>
            </a:fld>
            <a:endParaRPr lang="ja-JP" altLang="en-US"/>
          </a:p>
        </p:txBody>
      </p:sp>
      <p:graphicFrame>
        <p:nvGraphicFramePr>
          <p:cNvPr id="6" name="表 5"/>
          <p:cNvGraphicFramePr>
            <a:graphicFrameLocks noGrp="1"/>
          </p:cNvGraphicFramePr>
          <p:nvPr>
            <p:extLst>
              <p:ext uri="{D42A27DB-BD31-4B8C-83A1-F6EECF244321}">
                <p14:modId xmlns:p14="http://schemas.microsoft.com/office/powerpoint/2010/main" val="2746911041"/>
              </p:ext>
            </p:extLst>
          </p:nvPr>
        </p:nvGraphicFramePr>
        <p:xfrm>
          <a:off x="474565" y="3695589"/>
          <a:ext cx="8930650" cy="3048000"/>
        </p:xfrm>
        <a:graphic>
          <a:graphicData uri="http://schemas.openxmlformats.org/drawingml/2006/table">
            <a:tbl>
              <a:tblPr firstRow="1" bandRow="1">
                <a:tableStyleId>{69012ECD-51FC-41F1-AA8D-1B2483CD663E}</a:tableStyleId>
              </a:tblPr>
              <a:tblGrid>
                <a:gridCol w="5042218">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288000">
                <a:tc>
                  <a:txBody>
                    <a:bodyPr/>
                    <a:lstStyle/>
                    <a:p>
                      <a:pPr algn="ctr"/>
                      <a:r>
                        <a:rPr kumimoji="1" lang="ja-JP" altLang="en-US" sz="1400" dirty="0" smtClean="0">
                          <a:latin typeface="HG丸ｺﾞｼｯｸM-PRO" panose="020F0600000000000000" pitchFamily="50" charset="-128"/>
                          <a:ea typeface="HG丸ｺﾞｼｯｸM-PRO" panose="020F0600000000000000" pitchFamily="50" charset="-128"/>
                        </a:rPr>
                        <a:t>総合戦略の方向性</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smtClean="0">
                          <a:latin typeface="HG丸ｺﾞｼｯｸM-PRO" panose="020F0600000000000000" pitchFamily="50" charset="-128"/>
                          <a:ea typeface="HG丸ｺﾞｼｯｸM-PRO" panose="020F0600000000000000" pitchFamily="50" charset="-128"/>
                        </a:rPr>
                        <a:t>関連する</a:t>
                      </a:r>
                      <a:r>
                        <a:rPr kumimoji="1" lang="en-US" altLang="ja-JP" sz="1400" dirty="0" smtClean="0">
                          <a:latin typeface="HG丸ｺﾞｼｯｸM-PRO" panose="020F0600000000000000" pitchFamily="50" charset="-128"/>
                          <a:ea typeface="HG丸ｺﾞｼｯｸM-PRO" panose="020F0600000000000000" pitchFamily="50" charset="-128"/>
                        </a:rPr>
                        <a:t>SDGs</a:t>
                      </a:r>
                      <a:r>
                        <a:rPr kumimoji="1" lang="ja-JP" altLang="en-US" sz="1400" dirty="0" smtClean="0">
                          <a:latin typeface="HG丸ｺﾞｼｯｸM-PRO" panose="020F0600000000000000" pitchFamily="50" charset="-128"/>
                          <a:ea typeface="HG丸ｺﾞｼｯｸM-PRO" panose="020F0600000000000000" pitchFamily="50" charset="-128"/>
                        </a:rPr>
                        <a:t>の</a:t>
                      </a:r>
                      <a:r>
                        <a:rPr kumimoji="1" lang="en-US" altLang="ja-JP" sz="1400" dirty="0" smtClean="0">
                          <a:latin typeface="HG丸ｺﾞｼｯｸM-PRO" panose="020F0600000000000000" pitchFamily="50" charset="-128"/>
                          <a:ea typeface="HG丸ｺﾞｼｯｸM-PRO" panose="020F0600000000000000" pitchFamily="50" charset="-128"/>
                        </a:rPr>
                        <a:t>17</a:t>
                      </a:r>
                      <a:r>
                        <a:rPr kumimoji="1" lang="ja-JP" altLang="en-US" sz="1400" dirty="0" smtClean="0">
                          <a:latin typeface="HG丸ｺﾞｼｯｸM-PRO" panose="020F0600000000000000" pitchFamily="50" charset="-128"/>
                          <a:ea typeface="HG丸ｺﾞｼｯｸM-PRO" panose="020F0600000000000000" pitchFamily="50" charset="-128"/>
                        </a:rPr>
                        <a:t>のゴール</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b="1" dirty="0" smtClean="0">
                          <a:latin typeface="HG丸ｺﾞｼｯｸM-PRO" panose="020F0600000000000000" pitchFamily="50" charset="-128"/>
                          <a:ea typeface="HG丸ｺﾞｼｯｸM-PRO" panose="020F0600000000000000" pitchFamily="50" charset="-128"/>
                        </a:rPr>
                        <a:t>Ⅰ</a:t>
                      </a:r>
                      <a:r>
                        <a:rPr lang="ja-JP" altLang="en-US" sz="1400" b="1" dirty="0" smtClean="0">
                          <a:latin typeface="HG丸ｺﾞｼｯｸM-PRO" panose="020F0600000000000000" pitchFamily="50" charset="-128"/>
                          <a:ea typeface="HG丸ｺﾞｼｯｸM-PRO" panose="020F0600000000000000" pitchFamily="50" charset="-128"/>
                        </a:rPr>
                        <a:t>）若者が活躍でき、子育て安心の都市「大阪」の実現</a:t>
                      </a:r>
                      <a:endParaRPr lang="en-US" altLang="ja-JP" sz="1400" b="1" dirty="0" smtClean="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HG丸ｺﾞｼｯｸM-PRO" panose="020F0600000000000000" pitchFamily="50" charset="-128"/>
                          <a:ea typeface="HG丸ｺﾞｼｯｸM-PRO" panose="020F0600000000000000" pitchFamily="50" charset="-128"/>
                        </a:rPr>
                        <a:t>　①若い世代の就職・結婚・出産・子育ての希望を実現する</a:t>
                      </a:r>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３，５，８</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HG丸ｺﾞｼｯｸM-PRO" panose="020F0600000000000000" pitchFamily="50" charset="-128"/>
                          <a:ea typeface="HG丸ｺﾞｼｯｸM-PRO" panose="020F0600000000000000" pitchFamily="50" charset="-128"/>
                        </a:rPr>
                        <a:t>　②次代の「大阪」を担う人をつくる　</a:t>
                      </a:r>
                      <a:endPar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１，３，４，１６</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b="1" dirty="0" smtClean="0">
                          <a:latin typeface="HG丸ｺﾞｼｯｸM-PRO" panose="020F0600000000000000" pitchFamily="50" charset="-128"/>
                          <a:ea typeface="HG丸ｺﾞｼｯｸM-PRO" panose="020F0600000000000000" pitchFamily="50" charset="-128"/>
                        </a:rPr>
                        <a:t>Ⅱ</a:t>
                      </a:r>
                      <a:r>
                        <a:rPr lang="ja-JP" altLang="en-US" sz="1400" b="1" dirty="0" smtClean="0">
                          <a:latin typeface="HG丸ｺﾞｼｯｸM-PRO" panose="020F0600000000000000" pitchFamily="50" charset="-128"/>
                          <a:ea typeface="HG丸ｺﾞｼｯｸM-PRO" panose="020F0600000000000000" pitchFamily="50" charset="-128"/>
                        </a:rPr>
                        <a:t>）人口減少・超高齢社会でも持続可能な地域づくり</a:t>
                      </a:r>
                      <a:endParaRPr lang="en-US" altLang="ja-JP" sz="1400" b="1" dirty="0" smtClean="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HG丸ｺﾞｼｯｸM-PRO" panose="020F0600000000000000" pitchFamily="50" charset="-128"/>
                          <a:ea typeface="HG丸ｺﾞｼｯｸM-PRO" panose="020F0600000000000000" pitchFamily="50" charset="-128"/>
                        </a:rPr>
                        <a:t>　③誰もが健康でいきいきと活躍できる「まち」をつくる</a:t>
                      </a:r>
                      <a:endParaRPr lang="ja-JP" altLang="en-US" sz="140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３，４，８，１０</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HG丸ｺﾞｼｯｸM-PRO" panose="020F0600000000000000" pitchFamily="50" charset="-128"/>
                          <a:ea typeface="HG丸ｺﾞｼｯｸM-PRO" panose="020F0600000000000000" pitchFamily="50" charset="-128"/>
                        </a:rPr>
                        <a:t>　④安全・安心な地域をつくる</a:t>
                      </a:r>
                      <a:endPar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３，７，９，１１，１３，１６</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b="1" dirty="0" smtClean="0">
                          <a:latin typeface="HG丸ｺﾞｼｯｸM-PRO" panose="020F0600000000000000" pitchFamily="50" charset="-128"/>
                          <a:ea typeface="HG丸ｺﾞｼｯｸM-PRO" panose="020F0600000000000000" pitchFamily="50" charset="-128"/>
                        </a:rPr>
                        <a:t>Ⅲ</a:t>
                      </a:r>
                      <a:r>
                        <a:rPr lang="ja-JP" altLang="en-US" sz="1400" b="1" dirty="0" smtClean="0">
                          <a:latin typeface="HG丸ｺﾞｼｯｸM-PRO" panose="020F0600000000000000" pitchFamily="50" charset="-128"/>
                          <a:ea typeface="HG丸ｺﾞｼｯｸM-PRO" panose="020F0600000000000000" pitchFamily="50" charset="-128"/>
                        </a:rPr>
                        <a:t>）東西二極の一極としての社会経済構造の構築</a:t>
                      </a:r>
                      <a:endParaRPr lang="en-US" altLang="ja-JP" sz="1400" b="1" dirty="0" smtClean="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7"/>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HG丸ｺﾞｼｯｸM-PRO" panose="020F0600000000000000" pitchFamily="50" charset="-128"/>
                          <a:ea typeface="HG丸ｺﾞｼｯｸM-PRO" panose="020F0600000000000000" pitchFamily="50" charset="-128"/>
                        </a:rPr>
                        <a:t>　⑤都市としての経済機能を強化する</a:t>
                      </a:r>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２，８，９，１１</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HG丸ｺﾞｼｯｸM-PRO" panose="020F0600000000000000" pitchFamily="50" charset="-128"/>
                          <a:ea typeface="HG丸ｺﾞｼｯｸM-PRO" panose="020F0600000000000000" pitchFamily="50" charset="-128"/>
                        </a:rPr>
                        <a:t>　⑥定住魅力・都市魅力を強化する</a:t>
                      </a:r>
                      <a:endPar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８，１１</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
        <p:nvSpPr>
          <p:cNvPr id="7" name="テキスト プレースホルダー 7"/>
          <p:cNvSpPr txBox="1">
            <a:spLocks/>
          </p:cNvSpPr>
          <p:nvPr/>
        </p:nvSpPr>
        <p:spPr bwMode="auto">
          <a:xfrm>
            <a:off x="565150" y="1240755"/>
            <a:ext cx="8775700" cy="2372545"/>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216000" tIns="108000" rIns="216000" bIns="108000" numCol="1" rtlCol="0" anchor="t" anchorCtr="0" compatLnSpc="1">
            <a:prstTxWarp prst="textNoShape">
              <a:avLst/>
            </a:prstTxWarp>
            <a:sp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177800" lvl="0" indent="-177800">
              <a:spcBef>
                <a:spcPct val="0"/>
              </a:spcBef>
              <a:buNone/>
              <a:defRPr/>
            </a:pPr>
            <a:r>
              <a:rPr lang="ja-JP" altLang="en-US" sz="1400" dirty="0"/>
              <a:t>○大阪府まち・ひと・しごと創生総合戦略は、人口減少・超高齢社会が及ぼす影響・課題に的確に対応するとともに、東京への一極集中の解消、若い世代の就職・結婚・出産・子育ての希望の実現等をめざし、</a:t>
            </a:r>
            <a:r>
              <a:rPr lang="en-US" altLang="ja-JP" sz="1400" dirty="0"/>
              <a:t>2016</a:t>
            </a:r>
            <a:r>
              <a:rPr lang="ja-JP" altLang="en-US" sz="1400" dirty="0"/>
              <a:t>年</a:t>
            </a:r>
            <a:r>
              <a:rPr lang="en-US" altLang="ja-JP" sz="1400" dirty="0"/>
              <a:t>3 </a:t>
            </a:r>
            <a:r>
              <a:rPr lang="ja-JP" altLang="en-US" sz="1400" dirty="0"/>
              <a:t>月に策定した直近</a:t>
            </a:r>
            <a:r>
              <a:rPr lang="en-US" altLang="ja-JP" sz="1400" dirty="0"/>
              <a:t>5 </a:t>
            </a:r>
            <a:r>
              <a:rPr lang="ja-JP" altLang="en-US" sz="1400" dirty="0"/>
              <a:t>年間の</a:t>
            </a:r>
            <a:r>
              <a:rPr lang="ja-JP" altLang="en-US" sz="1400" dirty="0" smtClean="0"/>
              <a:t>戦略です。</a:t>
            </a:r>
            <a:endParaRPr lang="ja-JP" altLang="en-US" sz="1400" dirty="0"/>
          </a:p>
          <a:p>
            <a:pPr marL="177800" lvl="0" indent="-177800">
              <a:spcBef>
                <a:spcPct val="0"/>
              </a:spcBef>
              <a:buNone/>
              <a:defRPr/>
            </a:pPr>
            <a:r>
              <a:rPr lang="ja-JP" altLang="en-US" sz="1400" dirty="0"/>
              <a:t>○ </a:t>
            </a:r>
            <a:r>
              <a:rPr lang="en-US" altLang="ja-JP" sz="1400" dirty="0"/>
              <a:t>2017</a:t>
            </a:r>
            <a:r>
              <a:rPr lang="ja-JP" altLang="en-US" sz="1400" dirty="0"/>
              <a:t>年</a:t>
            </a:r>
            <a:r>
              <a:rPr lang="en-US" altLang="ja-JP" sz="1400" dirty="0"/>
              <a:t>12</a:t>
            </a:r>
            <a:r>
              <a:rPr lang="ja-JP" altLang="en-US" sz="1400" dirty="0"/>
              <a:t>月、国の「まち・ひと・しごと創生総合戦略（</a:t>
            </a:r>
            <a:r>
              <a:rPr lang="en-US" altLang="ja-JP" sz="1400" dirty="0"/>
              <a:t>2017</a:t>
            </a:r>
            <a:r>
              <a:rPr lang="ja-JP" altLang="en-US" sz="1400" dirty="0"/>
              <a:t>改訂版）」において、初めてＳＤＧｓ達成に向けた観点が取り入れられ、本年６月には「まち・ひと・しごと創生基本方針</a:t>
            </a:r>
            <a:r>
              <a:rPr lang="en-US" altLang="ja-JP" sz="1400" dirty="0"/>
              <a:t>2018</a:t>
            </a:r>
            <a:r>
              <a:rPr lang="ja-JP" altLang="en-US" sz="1400" dirty="0"/>
              <a:t>」において、ＳＤＧｓの主流化を図り、経済、社会、環境の統合的向上等の要素を最大限反映することとされました。</a:t>
            </a:r>
          </a:p>
          <a:p>
            <a:pPr marL="177800" lvl="0" indent="-177800">
              <a:spcBef>
                <a:spcPct val="0"/>
              </a:spcBef>
              <a:buNone/>
              <a:defRPr/>
            </a:pPr>
            <a:r>
              <a:rPr lang="ja-JP" altLang="en-US" sz="1400" dirty="0"/>
              <a:t>　また、大阪府では、本年４月に知事を本部長とする「大阪府ＳＤＧｓ推進本部」を設置し、全庁一丸となってＳＤＧｓの推進を図り、「ＳＤＧｓ先進都市」をめざしていくこととしています。</a:t>
            </a:r>
          </a:p>
          <a:p>
            <a:pPr marL="177800" lvl="0" indent="-177800">
              <a:spcBef>
                <a:spcPct val="0"/>
              </a:spcBef>
              <a:buNone/>
              <a:defRPr/>
            </a:pPr>
            <a:r>
              <a:rPr lang="ja-JP" altLang="en-US" sz="1400" dirty="0"/>
              <a:t>　これらの状況を踏まえて、「大阪府まち・ひと・しごと創生総合戦略」において、基本目標ごとにＳＤＧｓとの関連性を整理するなどの改訂を行いました。</a:t>
            </a:r>
          </a:p>
        </p:txBody>
      </p:sp>
      <p:sp>
        <p:nvSpPr>
          <p:cNvPr id="8" name="テキスト ボックス 7"/>
          <p:cNvSpPr txBox="1"/>
          <p:nvPr/>
        </p:nvSpPr>
        <p:spPr>
          <a:xfrm>
            <a:off x="257174" y="728663"/>
            <a:ext cx="6143625" cy="3693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◆大阪府まち・ひと・しごと創生総合戦略（</a:t>
            </a:r>
            <a:r>
              <a:rPr kumimoji="1" lang="en-US" altLang="ja-JP" dirty="0" smtClean="0">
                <a:latin typeface="Meiryo UI" panose="020B0604030504040204" pitchFamily="50" charset="-128"/>
                <a:ea typeface="Meiryo UI" panose="020B0604030504040204" pitchFamily="50" charset="-128"/>
              </a:rPr>
              <a:t>2018</a:t>
            </a:r>
            <a:r>
              <a:rPr kumimoji="1" lang="ja-JP" altLang="en-US" dirty="0" smtClean="0">
                <a:latin typeface="Meiryo UI" panose="020B0604030504040204" pitchFamily="50" charset="-128"/>
                <a:ea typeface="Meiryo UI" panose="020B0604030504040204" pitchFamily="50" charset="-128"/>
              </a:rPr>
              <a:t>年改定）</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20294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９．府政における重点分野</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28</a:t>
            </a:fld>
            <a:endParaRPr lang="ja-JP" altLang="en-US"/>
          </a:p>
        </p:txBody>
      </p:sp>
      <p:sp>
        <p:nvSpPr>
          <p:cNvPr id="6" name="テキスト ボックス 5"/>
          <p:cNvSpPr txBox="1"/>
          <p:nvPr/>
        </p:nvSpPr>
        <p:spPr>
          <a:xfrm>
            <a:off x="257174" y="728663"/>
            <a:ext cx="6143625" cy="3693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◆大阪の成長戦略（</a:t>
            </a:r>
            <a:r>
              <a:rPr kumimoji="1" lang="en-US" altLang="ja-JP" dirty="0" smtClean="0">
                <a:latin typeface="Meiryo UI" panose="020B0604030504040204" pitchFamily="50" charset="-128"/>
                <a:ea typeface="Meiryo UI" panose="020B0604030504040204" pitchFamily="50" charset="-128"/>
              </a:rPr>
              <a:t>2017</a:t>
            </a:r>
            <a:r>
              <a:rPr kumimoji="1" lang="ja-JP" altLang="en-US" dirty="0" smtClean="0">
                <a:latin typeface="Meiryo UI" panose="020B0604030504040204" pitchFamily="50" charset="-128"/>
                <a:ea typeface="Meiryo UI" panose="020B0604030504040204" pitchFamily="50" charset="-128"/>
              </a:rPr>
              <a:t>年</a:t>
            </a:r>
            <a:r>
              <a:rPr lang="ja-JP" altLang="en-US" dirty="0">
                <a:latin typeface="Meiryo UI" panose="020B0604030504040204" pitchFamily="50" charset="-128"/>
                <a:ea typeface="Meiryo UI" panose="020B0604030504040204" pitchFamily="50" charset="-128"/>
              </a:rPr>
              <a:t>度</a:t>
            </a:r>
            <a:r>
              <a:rPr kumimoji="1" lang="ja-JP" altLang="en-US" dirty="0" smtClean="0">
                <a:latin typeface="Meiryo UI" panose="020B0604030504040204" pitchFamily="50" charset="-128"/>
                <a:ea typeface="Meiryo UI" panose="020B0604030504040204" pitchFamily="50" charset="-128"/>
              </a:rPr>
              <a:t>改定）</a:t>
            </a:r>
            <a:endParaRPr kumimoji="1" lang="ja-JP" altLang="en-US" dirty="0">
              <a:latin typeface="Meiryo UI" panose="020B0604030504040204" pitchFamily="50" charset="-128"/>
              <a:ea typeface="Meiryo UI" panose="020B0604030504040204" pitchFamily="50" charset="-128"/>
            </a:endParaRPr>
          </a:p>
        </p:txBody>
      </p:sp>
      <p:sp>
        <p:nvSpPr>
          <p:cNvPr id="7" name="円/楕円 9"/>
          <p:cNvSpPr/>
          <p:nvPr/>
        </p:nvSpPr>
        <p:spPr>
          <a:xfrm>
            <a:off x="1052015" y="1643198"/>
            <a:ext cx="7999046" cy="2752521"/>
          </a:xfrm>
          <a:prstGeom prst="ellipse">
            <a:avLst/>
          </a:prstGeom>
          <a:solidFill>
            <a:schemeClr val="bg2">
              <a:lumMod val="50000"/>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8" name="テキスト ボックス 7"/>
          <p:cNvSpPr txBox="1"/>
          <p:nvPr/>
        </p:nvSpPr>
        <p:spPr>
          <a:xfrm>
            <a:off x="4574732" y="2381724"/>
            <a:ext cx="1080120" cy="830997"/>
          </a:xfrm>
          <a:prstGeom prst="rect">
            <a:avLst/>
          </a:prstGeom>
          <a:noFill/>
        </p:spPr>
        <p:txBody>
          <a:bodyPr wrap="square" rtlCol="0">
            <a:spAutoFit/>
          </a:bodyPr>
          <a:lstStyle/>
          <a:p>
            <a:pPr algn="ct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好循環</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相乗効果</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941425" y="1645774"/>
            <a:ext cx="8352928" cy="5076000"/>
          </a:xfrm>
          <a:prstGeom prst="roundRect">
            <a:avLst>
              <a:gd name="adj" fmla="val 24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858338" y="1990024"/>
            <a:ext cx="2880000" cy="1296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 継 都 市</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ts val="600"/>
              </a:spcBef>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世界と日本各地を結ぶ玄関口として、</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ヒト・モノ・カネが集散し、</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日本の成長をけん引する都市</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436536" y="1990024"/>
            <a:ext cx="2880000" cy="1296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価値創造</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ﾊｲｴﾝﾄﾞ</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強みを持つ産業、多様な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分野で活躍</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する人材が生まれ育ち、集い、交流し、新たな価値を生み出す都市</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上カーブ矢印 11"/>
          <p:cNvSpPr/>
          <p:nvPr/>
        </p:nvSpPr>
        <p:spPr>
          <a:xfrm>
            <a:off x="4514481" y="2811819"/>
            <a:ext cx="1230201" cy="444939"/>
          </a:xfrm>
          <a:prstGeom prst="curvedUpArrow">
            <a:avLst/>
          </a:prstGeom>
          <a:gradFill flip="none" rotWithShape="1">
            <a:gsLst>
              <a:gs pos="0">
                <a:srgbClr val="C00000"/>
              </a:gs>
              <a:gs pos="53000">
                <a:srgbClr val="D4DEFF"/>
              </a:gs>
              <a:gs pos="83000">
                <a:srgbClr val="D4DEFF"/>
              </a:gs>
              <a:gs pos="100000">
                <a:srgbClr val="96AB9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上カーブ矢印 13"/>
          <p:cNvSpPr/>
          <p:nvPr/>
        </p:nvSpPr>
        <p:spPr>
          <a:xfrm rot="10800000">
            <a:off x="4428496" y="1975684"/>
            <a:ext cx="1296144" cy="476094"/>
          </a:xfrm>
          <a:prstGeom prst="curvedUpArrow">
            <a:avLst/>
          </a:prstGeom>
          <a:gradFill flip="none" rotWithShape="1">
            <a:gsLst>
              <a:gs pos="0">
                <a:srgbClr val="C00000"/>
              </a:gs>
              <a:gs pos="53000">
                <a:srgbClr val="D4DEFF"/>
              </a:gs>
              <a:gs pos="83000">
                <a:srgbClr val="D4DEFF"/>
              </a:gs>
              <a:gs pos="100000">
                <a:srgbClr val="96AB9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p:cNvSpPr txBox="1"/>
          <p:nvPr/>
        </p:nvSpPr>
        <p:spPr>
          <a:xfrm>
            <a:off x="2253537" y="1276442"/>
            <a:ext cx="5675241" cy="584775"/>
          </a:xfrm>
          <a:prstGeom prst="rect">
            <a:avLst/>
          </a:prstGeom>
          <a:solidFill>
            <a:schemeClr val="accent2">
              <a:lumMod val="40000"/>
              <a:lumOff val="60000"/>
            </a:schemeClr>
          </a:solidFill>
          <a:ln w="22225">
            <a:solidFill>
              <a:schemeClr val="accent1"/>
            </a:solidFill>
          </a:ln>
        </p:spPr>
        <p:txBody>
          <a:bodyPr wrap="square" rtlCol="0">
            <a:spAutoFit/>
          </a:bodyPr>
          <a:lstStyle/>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日本の成長をけん引する</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東西二極の一極（副首都）として</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世界で存在感を発揮する都市</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二等辺三角形 15"/>
          <p:cNvSpPr/>
          <p:nvPr/>
        </p:nvSpPr>
        <p:spPr>
          <a:xfrm>
            <a:off x="1052014" y="4143464"/>
            <a:ext cx="8050812" cy="288000"/>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7" name="テキスト ボックス 16"/>
          <p:cNvSpPr txBox="1"/>
          <p:nvPr/>
        </p:nvSpPr>
        <p:spPr>
          <a:xfrm>
            <a:off x="2272635" y="3460021"/>
            <a:ext cx="6182331"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dirty="0"/>
          </a:p>
        </p:txBody>
      </p:sp>
      <p:sp>
        <p:nvSpPr>
          <p:cNvPr id="18" name="角丸四角形 17"/>
          <p:cNvSpPr/>
          <p:nvPr/>
        </p:nvSpPr>
        <p:spPr>
          <a:xfrm>
            <a:off x="7550358" y="4738079"/>
            <a:ext cx="1548000" cy="1762469"/>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9" name="角丸四角形 18"/>
          <p:cNvSpPr/>
          <p:nvPr/>
        </p:nvSpPr>
        <p:spPr>
          <a:xfrm>
            <a:off x="5925772" y="4738080"/>
            <a:ext cx="1548000" cy="1762468"/>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0" name="角丸四角形 19"/>
          <p:cNvSpPr/>
          <p:nvPr/>
        </p:nvSpPr>
        <p:spPr>
          <a:xfrm>
            <a:off x="1083546" y="4739520"/>
            <a:ext cx="1548000" cy="1761027"/>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1" name="角丸四角形 20"/>
          <p:cNvSpPr/>
          <p:nvPr/>
        </p:nvSpPr>
        <p:spPr>
          <a:xfrm>
            <a:off x="1052014" y="4487861"/>
            <a:ext cx="1584000" cy="29826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人が集う</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5894240" y="4487862"/>
            <a:ext cx="1584000" cy="29826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充実したインフラ</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7518826" y="4487862"/>
            <a:ext cx="1584000" cy="29826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魅力的な環境</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2694832" y="4736091"/>
            <a:ext cx="1548000" cy="1764456"/>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5" name="角丸四角形 24"/>
          <p:cNvSpPr/>
          <p:nvPr/>
        </p:nvSpPr>
        <p:spPr>
          <a:xfrm>
            <a:off x="2661894" y="4484322"/>
            <a:ext cx="1584000" cy="29826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誰もが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活躍</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2706788" y="4846373"/>
            <a:ext cx="1407688" cy="95410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成長</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を支え、けん引</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する多様な人材が育ち、集い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、活躍する都市</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5925772" y="4833404"/>
            <a:ext cx="1548000" cy="1384995"/>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観光やビジネスにおける人と物の流れを支えるインフラ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空港・港湾</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・道路・鉄道等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）が整備された都市</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1083546" y="4808855"/>
            <a:ext cx="1548000" cy="1384995"/>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新たな都市魅力と、大阪の歴史</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文化やホスピタリティなどの魅力があいまって、国内外から人を惹きつける</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都市</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4315312" y="4724421"/>
            <a:ext cx="1548000" cy="1776127"/>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0" name="角丸四角形 29"/>
          <p:cNvSpPr/>
          <p:nvPr/>
        </p:nvSpPr>
        <p:spPr>
          <a:xfrm>
            <a:off x="4284555" y="4487861"/>
            <a:ext cx="1584000" cy="29826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強い産業・技術</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4366895" y="4819746"/>
            <a:ext cx="1468107" cy="1384995"/>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将来性のある産業・技術の創出や海外展開が進み、イノベーションが生まれる国際競争力のある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都市</a:t>
            </a:r>
            <a:endParaRPr lang="ja-JP" altLang="en-US" sz="1400" dirty="0"/>
          </a:p>
        </p:txBody>
      </p:sp>
      <p:sp>
        <p:nvSpPr>
          <p:cNvPr id="32" name="テキスト ボックス 31"/>
          <p:cNvSpPr txBox="1"/>
          <p:nvPr/>
        </p:nvSpPr>
        <p:spPr>
          <a:xfrm>
            <a:off x="7579383" y="4849889"/>
            <a:ext cx="1471677" cy="1169551"/>
          </a:xfrm>
          <a:prstGeom prst="rect">
            <a:avLst/>
          </a:prstGeom>
          <a:noFill/>
        </p:spPr>
        <p:txBody>
          <a:bodyPr wrap="square" rtlCol="0">
            <a:spAutoFit/>
          </a:bodyPr>
          <a:lstStyle/>
          <a:p>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ビジネス</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がしやすい環境と身近に</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みどり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を実感できる空間で、住みたい、働きたい</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都市</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台形 32"/>
          <p:cNvSpPr/>
          <p:nvPr/>
        </p:nvSpPr>
        <p:spPr>
          <a:xfrm>
            <a:off x="2936718" y="3380251"/>
            <a:ext cx="4257068" cy="756000"/>
          </a:xfrm>
          <a:prstGeom prst="trapezoid">
            <a:avLst>
              <a:gd name="adj" fmla="val 4773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内外</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から信頼</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される安全</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安心の確保</a:t>
            </a:r>
            <a:endPar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lgn="ctr">
              <a:spcBef>
                <a:spcPts val="600"/>
              </a:spcBef>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災害に対する強さと</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しなやかさを持ち、治安も向上</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83918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のターゲット・インディケーター</a:t>
            </a:r>
            <a:endParaRPr lang="en-US" altLang="ja-JP" b="1" dirty="0" smtClean="0">
              <a:solidFill>
                <a:schemeClr val="bg1"/>
              </a:solidFill>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1851685" y="2598221"/>
            <a:ext cx="6129606" cy="3918195"/>
            <a:chOff x="1066985" y="6616824"/>
            <a:chExt cx="7416824" cy="4741016"/>
          </a:xfrm>
        </p:grpSpPr>
        <p:pic>
          <p:nvPicPr>
            <p:cNvPr id="4" name="Picture 2" descr="D:\nakatanima\Desktop\sdg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77" b="-1"/>
            <a:stretch/>
          </p:blipFill>
          <p:spPr bwMode="auto">
            <a:xfrm>
              <a:off x="1066985" y="6616824"/>
              <a:ext cx="7416824" cy="47410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unic.or.jp/files/sdg_icon_10_ja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4511" y="8993088"/>
              <a:ext cx="1086209" cy="1086209"/>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テキスト ボックス 6"/>
          <p:cNvSpPr txBox="1"/>
          <p:nvPr/>
        </p:nvSpPr>
        <p:spPr>
          <a:xfrm>
            <a:off x="353035" y="869280"/>
            <a:ext cx="9363968" cy="1431161"/>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800" indent="-177800">
              <a:spcBef>
                <a:spcPts val="600"/>
              </a:spcBef>
            </a:pPr>
            <a:r>
              <a:rPr lang="ja-JP" altLang="en-US"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2015</a:t>
            </a:r>
            <a:r>
              <a:rPr lang="ja-JP" altLang="en-US" spc="-150" dirty="0">
                <a:latin typeface="HG丸ｺﾞｼｯｸM-PRO" panose="020F0600000000000000" pitchFamily="50" charset="-128"/>
                <a:ea typeface="HG丸ｺﾞｼｯｸM-PRO" panose="020F0600000000000000" pitchFamily="50" charset="-128"/>
                <a:cs typeface="Meiryo UI" panose="020B0604030504040204" pitchFamily="50" charset="-128"/>
              </a:rPr>
              <a:t>年</a:t>
            </a:r>
            <a:r>
              <a:rPr lang="en-US" altLang="ja-JP" spc="-150" dirty="0">
                <a:latin typeface="HG丸ｺﾞｼｯｸM-PRO" panose="020F0600000000000000" pitchFamily="50" charset="-128"/>
                <a:ea typeface="HG丸ｺﾞｼｯｸM-PRO" panose="020F0600000000000000" pitchFamily="50" charset="-128"/>
                <a:cs typeface="Meiryo UI" panose="020B0604030504040204" pitchFamily="50" charset="-128"/>
              </a:rPr>
              <a:t>9</a:t>
            </a:r>
            <a:r>
              <a:rPr lang="ja-JP" altLang="en-US" spc="-150" dirty="0">
                <a:latin typeface="HG丸ｺﾞｼｯｸM-PRO" panose="020F0600000000000000" pitchFamily="50" charset="-128"/>
                <a:ea typeface="HG丸ｺﾞｼｯｸM-PRO" panose="020F0600000000000000" pitchFamily="50" charset="-128"/>
                <a:cs typeface="Meiryo UI" panose="020B0604030504040204" pitchFamily="50" charset="-128"/>
              </a:rPr>
              <a:t>月</a:t>
            </a:r>
            <a:r>
              <a:rPr lang="ja-JP" altLang="en-US" b="1" spc="-150" dirty="0">
                <a:latin typeface="HG丸ｺﾞｼｯｸM-PRO" panose="020F0600000000000000" pitchFamily="50" charset="-128"/>
                <a:ea typeface="HG丸ｺﾞｼｯｸM-PRO" panose="020F0600000000000000" pitchFamily="50" charset="-128"/>
                <a:cs typeface="Meiryo UI" panose="020B0604030504040204" pitchFamily="50" charset="-128"/>
              </a:rPr>
              <a:t>国連総会で採択</a:t>
            </a:r>
            <a:r>
              <a:rPr lang="ja-JP" altLang="en-US" spc="-150" dirty="0">
                <a:latin typeface="HG丸ｺﾞｼｯｸM-PRO" panose="020F0600000000000000" pitchFamily="50" charset="-128"/>
                <a:ea typeface="HG丸ｺﾞｼｯｸM-PRO" panose="020F0600000000000000" pitchFamily="50" charset="-128"/>
                <a:cs typeface="Meiryo UI" panose="020B0604030504040204" pitchFamily="50" charset="-128"/>
              </a:rPr>
              <a:t>された「持続可能な開発のための</a:t>
            </a:r>
            <a:r>
              <a:rPr lang="en-US" altLang="ja-JP" spc="-150" dirty="0">
                <a:latin typeface="HG丸ｺﾞｼｯｸM-PRO" panose="020F0600000000000000" pitchFamily="50" charset="-128"/>
                <a:ea typeface="HG丸ｺﾞｼｯｸM-PRO" panose="020F0600000000000000" pitchFamily="50" charset="-128"/>
                <a:cs typeface="Meiryo UI" panose="020B0604030504040204" pitchFamily="50" charset="-128"/>
              </a:rPr>
              <a:t>2030</a:t>
            </a:r>
            <a:r>
              <a:rPr lang="ja-JP" altLang="en-US" spc="-150" dirty="0">
                <a:latin typeface="HG丸ｺﾞｼｯｸM-PRO" panose="020F0600000000000000" pitchFamily="50" charset="-128"/>
                <a:ea typeface="HG丸ｺﾞｼｯｸM-PRO" panose="020F0600000000000000" pitchFamily="50" charset="-128"/>
                <a:cs typeface="Meiryo UI" panose="020B0604030504040204" pitchFamily="50" charset="-128"/>
              </a:rPr>
              <a:t>アジェンダ」に</a:t>
            </a:r>
            <a:r>
              <a:rPr lang="ja-JP" altLang="en-US"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記載。</a:t>
            </a:r>
            <a:endParaRPr lang="en-US" altLang="ja-JP"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7800" indent="-177800">
              <a:spcBef>
                <a:spcPts val="600"/>
              </a:spcBef>
            </a:pPr>
            <a:r>
              <a:rPr lang="ja-JP" altLang="en-US"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b="1" u="sng"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2030</a:t>
            </a:r>
            <a:r>
              <a:rPr lang="ja-JP" altLang="en-US" b="1" u="sng" spc="-150" dirty="0">
                <a:latin typeface="HG丸ｺﾞｼｯｸM-PRO" panose="020F0600000000000000" pitchFamily="50" charset="-128"/>
                <a:ea typeface="HG丸ｺﾞｼｯｸM-PRO" panose="020F0600000000000000" pitchFamily="50" charset="-128"/>
                <a:cs typeface="Meiryo UI" panose="020B0604030504040204" pitchFamily="50" charset="-128"/>
              </a:rPr>
              <a:t>年までの国際目標</a:t>
            </a:r>
            <a:r>
              <a:rPr lang="ja-JP" altLang="en-US" spc="-150" dirty="0">
                <a:latin typeface="HG丸ｺﾞｼｯｸM-PRO" panose="020F0600000000000000" pitchFamily="50" charset="-128"/>
                <a:ea typeface="HG丸ｺﾞｼｯｸM-PRO" panose="020F0600000000000000" pitchFamily="50" charset="-128"/>
                <a:cs typeface="Meiryo UI" panose="020B0604030504040204" pitchFamily="50" charset="-128"/>
              </a:rPr>
              <a:t>。発展途上国のみならず、先進国自身も取り組む</a:t>
            </a:r>
            <a:r>
              <a:rPr lang="ja-JP" altLang="en-US"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marL="177800" indent="-177800">
              <a:spcBef>
                <a:spcPts val="600"/>
              </a:spcBef>
            </a:pPr>
            <a:r>
              <a:rPr lang="ja-JP" altLang="en-US"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持続可能な世界を実現するための</a:t>
            </a:r>
            <a:r>
              <a:rPr lang="en-US" altLang="ja-JP" b="1" u="sng"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17</a:t>
            </a:r>
            <a:r>
              <a:rPr lang="ja-JP" altLang="en-US" b="1" u="sng"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のゴール</a:t>
            </a:r>
            <a:r>
              <a:rPr lang="en-US" altLang="ja-JP" b="1" u="sng"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b="1" u="sng"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目標</a:t>
            </a:r>
            <a:r>
              <a:rPr lang="en-US" altLang="ja-JP" b="1" u="sng"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b="1" u="sng" spc="-150" dirty="0" err="1"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b="1" u="sng"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169</a:t>
            </a:r>
            <a:r>
              <a:rPr lang="ja-JP" altLang="en-US" b="1" u="sng"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のターゲット</a:t>
            </a:r>
            <a:r>
              <a:rPr lang="ja-JP" altLang="en-US"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から構成。</a:t>
            </a:r>
            <a:endParaRPr lang="en-US" altLang="ja-JP"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7800" indent="-177800">
              <a:spcBef>
                <a:spcPts val="600"/>
              </a:spcBef>
            </a:pPr>
            <a:r>
              <a:rPr lang="en-US" altLang="ja-JP"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pc="-15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2017</a:t>
            </a:r>
            <a:r>
              <a:rPr lang="ja-JP" altLang="en-US" spc="-150" dirty="0">
                <a:latin typeface="HG丸ｺﾞｼｯｸM-PRO" panose="020F0600000000000000" pitchFamily="50" charset="-128"/>
                <a:ea typeface="HG丸ｺﾞｼｯｸM-PRO" panose="020F0600000000000000" pitchFamily="50" charset="-128"/>
                <a:cs typeface="Meiryo UI" panose="020B0604030504040204" pitchFamily="50" charset="-128"/>
              </a:rPr>
              <a:t>年</a:t>
            </a:r>
            <a:r>
              <a:rPr lang="en-US" altLang="ja-JP" spc="-150" dirty="0">
                <a:latin typeface="HG丸ｺﾞｼｯｸM-PRO" panose="020F0600000000000000" pitchFamily="50" charset="-128"/>
                <a:ea typeface="HG丸ｺﾞｼｯｸM-PRO" panose="020F0600000000000000" pitchFamily="50" charset="-128"/>
                <a:cs typeface="Meiryo UI" panose="020B0604030504040204" pitchFamily="50" charset="-128"/>
              </a:rPr>
              <a:t>7</a:t>
            </a:r>
            <a:r>
              <a:rPr lang="ja-JP" altLang="en-US" spc="-150" dirty="0">
                <a:latin typeface="HG丸ｺﾞｼｯｸM-PRO" panose="020F0600000000000000" pitchFamily="50" charset="-128"/>
                <a:ea typeface="HG丸ｺﾞｼｯｸM-PRO" panose="020F0600000000000000" pitchFamily="50" charset="-128"/>
                <a:cs typeface="Meiryo UI" panose="020B0604030504040204" pitchFamily="50" charset="-128"/>
              </a:rPr>
              <a:t>月国連総会で、全</a:t>
            </a:r>
            <a:r>
              <a:rPr lang="en-US" altLang="ja-JP" spc="-150" dirty="0">
                <a:latin typeface="HG丸ｺﾞｼｯｸM-PRO" panose="020F0600000000000000" pitchFamily="50" charset="-128"/>
                <a:ea typeface="HG丸ｺﾞｼｯｸM-PRO" panose="020F0600000000000000" pitchFamily="50" charset="-128"/>
                <a:cs typeface="Meiryo UI" panose="020B0604030504040204" pitchFamily="50" charset="-128"/>
              </a:rPr>
              <a:t>244(</a:t>
            </a:r>
            <a:r>
              <a:rPr lang="ja-JP" altLang="en-US" spc="-150" dirty="0">
                <a:latin typeface="HG丸ｺﾞｼｯｸM-PRO" panose="020F0600000000000000" pitchFamily="50" charset="-128"/>
                <a:ea typeface="HG丸ｺﾞｼｯｸM-PRO" panose="020F0600000000000000" pitchFamily="50" charset="-128"/>
                <a:cs typeface="Meiryo UI" panose="020B0604030504040204" pitchFamily="50" charset="-128"/>
              </a:rPr>
              <a:t>重複を除くと</a:t>
            </a:r>
            <a:r>
              <a:rPr lang="en-US" altLang="ja-JP" spc="-150" dirty="0">
                <a:latin typeface="HG丸ｺﾞｼｯｸM-PRO" panose="020F0600000000000000" pitchFamily="50" charset="-128"/>
                <a:ea typeface="HG丸ｺﾞｼｯｸM-PRO" panose="020F0600000000000000" pitchFamily="50" charset="-128"/>
                <a:cs typeface="Meiryo UI" panose="020B0604030504040204" pitchFamily="50" charset="-128"/>
              </a:rPr>
              <a:t>232)</a:t>
            </a:r>
            <a:r>
              <a:rPr lang="ja-JP" altLang="en-US" spc="-150" dirty="0">
                <a:latin typeface="HG丸ｺﾞｼｯｸM-PRO" panose="020F0600000000000000" pitchFamily="50" charset="-128"/>
                <a:ea typeface="HG丸ｺﾞｼｯｸM-PRO" panose="020F0600000000000000" pitchFamily="50" charset="-128"/>
                <a:cs typeface="Meiryo UI" panose="020B0604030504040204" pitchFamily="50" charset="-128"/>
              </a:rPr>
              <a:t>の指標が採択。）</a:t>
            </a: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2</a:t>
            </a:fld>
            <a:endParaRPr lang="ja-JP" altLang="en-US"/>
          </a:p>
        </p:txBody>
      </p:sp>
    </p:spTree>
    <p:extLst>
      <p:ext uri="{BB962C8B-B14F-4D97-AF65-F5344CB8AC3E}">
        <p14:creationId xmlns:p14="http://schemas.microsoft.com/office/powerpoint/2010/main" val="3745855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１０．大阪府庁各部局の取組み状況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278125" y="920311"/>
            <a:ext cx="9343628" cy="1909976"/>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marL="88900" indent="-88900">
              <a:spcAft>
                <a:spcPts val="600"/>
              </a:spcAft>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取組み状況調査概要</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88900" indent="-88900">
              <a:spcAft>
                <a:spcPts val="600"/>
              </a:spcAf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〇時期：平成</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spcAft>
                <a:spcPts val="600"/>
              </a:spcAf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〇目的</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ja-JP" dirty="0">
                <a:latin typeface="Meiryo UI" panose="020B0604030504040204" pitchFamily="50" charset="-128"/>
                <a:ea typeface="Meiryo UI" panose="020B0604030504040204" pitchFamily="50" charset="-128"/>
                <a:cs typeface="Meiryo UI" panose="020B0604030504040204" pitchFamily="50" charset="-128"/>
              </a:rPr>
              <a:t>の各ゴールに</a:t>
            </a:r>
            <a:r>
              <a:rPr lang="ja-JP" altLang="en-US" dirty="0">
                <a:latin typeface="Meiryo UI" panose="020B0604030504040204" pitchFamily="50" charset="-128"/>
                <a:ea typeface="Meiryo UI" panose="020B0604030504040204" pitchFamily="50" charset="-128"/>
                <a:cs typeface="Meiryo UI" panose="020B0604030504040204" pitchFamily="50" charset="-128"/>
              </a:rPr>
              <a:t>関連</a:t>
            </a:r>
            <a:r>
              <a:rPr lang="ja-JP" altLang="ja-JP" dirty="0">
                <a:latin typeface="Meiryo UI" panose="020B0604030504040204" pitchFamily="50" charset="-128"/>
                <a:ea typeface="Meiryo UI" panose="020B0604030504040204" pitchFamily="50" charset="-128"/>
                <a:cs typeface="Meiryo UI" panose="020B0604030504040204" pitchFamily="50" charset="-128"/>
              </a:rPr>
              <a:t>する大阪の現状や課題、</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整理</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spcAft>
                <a:spcPts val="600"/>
              </a:spcAf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〇対象：大阪府各部局・行政委員会</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88900" indent="-88900">
              <a:spcAft>
                <a:spcPts val="600"/>
              </a:spcAf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〇内容：各部局と関連するゴール、及びゴール</a:t>
            </a:r>
            <a:r>
              <a:rPr lang="ja-JP" altLang="en-US" dirty="0">
                <a:latin typeface="Meiryo UI" panose="020B0604030504040204" pitchFamily="50" charset="-128"/>
                <a:ea typeface="Meiryo UI" panose="020B0604030504040204" pitchFamily="50" charset="-128"/>
                <a:cs typeface="Meiryo UI" panose="020B0604030504040204" pitchFamily="50" charset="-128"/>
              </a:rPr>
              <a:t>に貢献する各部局の主な</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dirty="0">
                <a:latin typeface="Meiryo UI" panose="020B0604030504040204" pitchFamily="50" charset="-128"/>
                <a:ea typeface="Meiryo UI" panose="020B0604030504040204" pitchFamily="50" charset="-128"/>
                <a:cs typeface="Meiryo UI" panose="020B0604030504040204" pitchFamily="50" charset="-128"/>
              </a:rPr>
              <a:t>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調査</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29</a:t>
            </a:fld>
            <a:endParaRPr lang="ja-JP" altLang="en-US"/>
          </a:p>
        </p:txBody>
      </p:sp>
      <p:sp>
        <p:nvSpPr>
          <p:cNvPr id="4" name="正方形/長方形 3"/>
          <p:cNvSpPr/>
          <p:nvPr/>
        </p:nvSpPr>
        <p:spPr>
          <a:xfrm>
            <a:off x="278125" y="3165827"/>
            <a:ext cx="9346689" cy="3380115"/>
          </a:xfrm>
          <a:prstGeom prst="rect">
            <a:avLst/>
          </a:prstGeom>
        </p:spPr>
        <p:style>
          <a:lnRef idx="2">
            <a:schemeClr val="accent1"/>
          </a:lnRef>
          <a:fillRef idx="1">
            <a:schemeClr val="lt1"/>
          </a:fillRef>
          <a:effectRef idx="0">
            <a:schemeClr val="accent1"/>
          </a:effectRef>
          <a:fontRef idx="minor">
            <a:schemeClr val="dk1"/>
          </a:fontRef>
        </p:style>
        <p:txBody>
          <a:bodyPr wrap="square">
            <a:noAutofit/>
          </a:bodyPr>
          <a:lstStyle/>
          <a:p>
            <a:pPr marL="185738" indent="-185738"/>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結果概要</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p>
          <a:p>
            <a:pPr marL="185738" indent="-185738"/>
            <a:r>
              <a:rPr lang="ja-JP" altLang="en-US" dirty="0" smtClean="0">
                <a:latin typeface="Meiryo UI" panose="020B0604030504040204" pitchFamily="50" charset="-128"/>
                <a:ea typeface="Meiryo UI" panose="020B0604030504040204" pitchFamily="50" charset="-128"/>
              </a:rPr>
              <a:t>〇大阪府の業務は、</a:t>
            </a:r>
            <a:r>
              <a:rPr lang="en-US" altLang="ja-JP" dirty="0" smtClean="0">
                <a:latin typeface="Meiryo UI" panose="020B0604030504040204" pitchFamily="50" charset="-128"/>
                <a:ea typeface="Meiryo UI" panose="020B0604030504040204" pitchFamily="50" charset="-128"/>
              </a:rPr>
              <a:t>SDGs</a:t>
            </a:r>
            <a:r>
              <a:rPr lang="ja-JP" altLang="en-US" dirty="0" smtClean="0">
                <a:latin typeface="Meiryo UI" panose="020B0604030504040204" pitchFamily="50" charset="-128"/>
                <a:ea typeface="Meiryo UI" panose="020B0604030504040204" pitchFamily="50" charset="-128"/>
              </a:rPr>
              <a:t>の</a:t>
            </a:r>
            <a:r>
              <a:rPr lang="en-US" altLang="ja-JP" dirty="0" smtClean="0">
                <a:latin typeface="Meiryo UI" panose="020B0604030504040204" pitchFamily="50" charset="-128"/>
                <a:ea typeface="Meiryo UI" panose="020B0604030504040204" pitchFamily="50" charset="-128"/>
              </a:rPr>
              <a:t>17</a:t>
            </a:r>
            <a:r>
              <a:rPr lang="ja-JP" altLang="en-US" dirty="0" smtClean="0">
                <a:latin typeface="Meiryo UI" panose="020B0604030504040204" pitchFamily="50" charset="-128"/>
                <a:ea typeface="Meiryo UI" panose="020B0604030504040204" pitchFamily="50" charset="-128"/>
              </a:rPr>
              <a:t>のゴールに広く関連。</a:t>
            </a:r>
            <a:endParaRPr lang="en-US" altLang="ja-JP" dirty="0" smtClean="0">
              <a:latin typeface="Meiryo UI" panose="020B0604030504040204" pitchFamily="50" charset="-128"/>
              <a:ea typeface="Meiryo UI" panose="020B0604030504040204" pitchFamily="50" charset="-128"/>
            </a:endParaRPr>
          </a:p>
          <a:p>
            <a:pPr marL="185738" indent="-185738"/>
            <a:endParaRPr lang="en-US" altLang="ja-JP" dirty="0">
              <a:latin typeface="Meiryo UI" panose="020B0604030504040204" pitchFamily="50" charset="-128"/>
              <a:ea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〇ゴール別整理</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・「８経済成長・雇用」（</a:t>
            </a:r>
            <a:r>
              <a:rPr lang="en-US" altLang="ja-JP" dirty="0" smtClean="0">
                <a:latin typeface="Meiryo UI" panose="020B0604030504040204" pitchFamily="50" charset="-128"/>
                <a:ea typeface="Meiryo UI" panose="020B0604030504040204" pitchFamily="50" charset="-128"/>
              </a:rPr>
              <a:t>9</a:t>
            </a:r>
            <a:r>
              <a:rPr lang="ja-JP" altLang="en-US" dirty="0" smtClean="0">
                <a:latin typeface="Meiryo UI" panose="020B0604030504040204" pitchFamily="50" charset="-128"/>
                <a:ea typeface="Meiryo UI" panose="020B0604030504040204" pitchFamily="50" charset="-128"/>
              </a:rPr>
              <a:t>部局）、「</a:t>
            </a:r>
            <a:r>
              <a:rPr lang="en-US" altLang="ja-JP" dirty="0" smtClean="0">
                <a:latin typeface="Meiryo UI" panose="020B0604030504040204" pitchFamily="50" charset="-128"/>
                <a:ea typeface="Meiryo UI" panose="020B0604030504040204" pitchFamily="50" charset="-128"/>
              </a:rPr>
              <a:t>11</a:t>
            </a:r>
            <a:r>
              <a:rPr lang="ja-JP" altLang="en-US" dirty="0" smtClean="0">
                <a:latin typeface="Meiryo UI" panose="020B0604030504040204" pitchFamily="50" charset="-128"/>
                <a:ea typeface="Meiryo UI" panose="020B0604030504040204" pitchFamily="50" charset="-128"/>
              </a:rPr>
              <a:t>持続可能な都市」（</a:t>
            </a:r>
            <a:r>
              <a:rPr lang="en-US" altLang="ja-JP" dirty="0" smtClean="0">
                <a:latin typeface="Meiryo UI" panose="020B0604030504040204" pitchFamily="50" charset="-128"/>
                <a:ea typeface="Meiryo UI" panose="020B0604030504040204" pitchFamily="50" charset="-128"/>
              </a:rPr>
              <a:t>8</a:t>
            </a:r>
            <a:r>
              <a:rPr lang="ja-JP" altLang="en-US" dirty="0" smtClean="0">
                <a:latin typeface="Meiryo UI" panose="020B0604030504040204" pitchFamily="50" charset="-128"/>
                <a:ea typeface="Meiryo UI" panose="020B0604030504040204" pitchFamily="50" charset="-128"/>
              </a:rPr>
              <a:t>部局）、「３保健」（</a:t>
            </a:r>
            <a:r>
              <a:rPr lang="en-US" altLang="ja-JP" dirty="0" smtClean="0">
                <a:latin typeface="Meiryo UI" panose="020B0604030504040204" pitchFamily="50" charset="-128"/>
                <a:ea typeface="Meiryo UI" panose="020B0604030504040204" pitchFamily="50" charset="-128"/>
              </a:rPr>
              <a:t>7</a:t>
            </a:r>
            <a:r>
              <a:rPr lang="ja-JP" altLang="en-US" dirty="0" smtClean="0">
                <a:latin typeface="Meiryo UI" panose="020B0604030504040204" pitchFamily="50" charset="-128"/>
                <a:ea typeface="Meiryo UI" panose="020B0604030504040204" pitchFamily="50" charset="-128"/>
              </a:rPr>
              <a:t>部局）、</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「４教育」（</a:t>
            </a:r>
            <a:r>
              <a:rPr lang="en-US" altLang="ja-JP" dirty="0" smtClean="0">
                <a:latin typeface="Meiryo UI" panose="020B0604030504040204" pitchFamily="50" charset="-128"/>
                <a:ea typeface="Meiryo UI" panose="020B0604030504040204" pitchFamily="50" charset="-128"/>
              </a:rPr>
              <a:t>6</a:t>
            </a:r>
            <a:r>
              <a:rPr lang="ja-JP" altLang="en-US" dirty="0" smtClean="0">
                <a:latin typeface="Meiryo UI" panose="020B0604030504040204" pitchFamily="50" charset="-128"/>
                <a:ea typeface="Meiryo UI" panose="020B0604030504040204" pitchFamily="50" charset="-128"/>
              </a:rPr>
              <a:t>部局）等については、関連している部局が多く、取組みの数も多い。</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・一方、「</a:t>
            </a:r>
            <a:r>
              <a:rPr lang="en-US" altLang="ja-JP" dirty="0" smtClean="0">
                <a:latin typeface="Meiryo UI" panose="020B0604030504040204" pitchFamily="50" charset="-128"/>
                <a:ea typeface="Meiryo UI" panose="020B0604030504040204" pitchFamily="50" charset="-128"/>
              </a:rPr>
              <a:t>14</a:t>
            </a:r>
            <a:r>
              <a:rPr lang="ja-JP" altLang="en-US" dirty="0" smtClean="0">
                <a:latin typeface="Meiryo UI" panose="020B0604030504040204" pitchFamily="50" charset="-128"/>
                <a:ea typeface="Meiryo UI" panose="020B0604030504040204" pitchFamily="50" charset="-128"/>
              </a:rPr>
              <a:t>海洋資源」、「</a:t>
            </a:r>
            <a:r>
              <a:rPr lang="en-US" altLang="ja-JP" dirty="0" smtClean="0">
                <a:latin typeface="Meiryo UI" panose="020B0604030504040204" pitchFamily="50" charset="-128"/>
                <a:ea typeface="Meiryo UI" panose="020B0604030504040204" pitchFamily="50" charset="-128"/>
              </a:rPr>
              <a:t>15</a:t>
            </a:r>
            <a:r>
              <a:rPr lang="ja-JP" altLang="en-US" dirty="0" smtClean="0">
                <a:latin typeface="Meiryo UI" panose="020B0604030504040204" pitchFamily="50" charset="-128"/>
                <a:ea typeface="Meiryo UI" panose="020B0604030504040204" pitchFamily="50" charset="-128"/>
              </a:rPr>
              <a:t>陸上資源」については、関連している部局は１部局にとどまった。</a:t>
            </a:r>
            <a:endParaRPr lang="en-US" altLang="ja-JP" dirty="0" smtClean="0">
              <a:latin typeface="Meiryo UI" panose="020B0604030504040204" pitchFamily="50" charset="-128"/>
              <a:ea typeface="Meiryo UI" panose="020B0604030504040204" pitchFamily="50" charset="-128"/>
            </a:endParaRPr>
          </a:p>
          <a:p>
            <a:pPr marL="185738" indent="-185738"/>
            <a:endParaRPr lang="en-US" altLang="ja-JP" dirty="0">
              <a:latin typeface="Meiryo UI" panose="020B0604030504040204" pitchFamily="50" charset="-128"/>
              <a:ea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〇部局別整理</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・環境農林水産部（</a:t>
            </a:r>
            <a:r>
              <a:rPr lang="en-US" altLang="ja-JP" dirty="0" smtClean="0">
                <a:latin typeface="Meiryo UI" panose="020B0604030504040204" pitchFamily="50" charset="-128"/>
                <a:ea typeface="Meiryo UI" panose="020B0604030504040204" pitchFamily="50" charset="-128"/>
              </a:rPr>
              <a:t>13</a:t>
            </a:r>
            <a:r>
              <a:rPr lang="ja-JP" altLang="en-US" dirty="0" smtClean="0">
                <a:latin typeface="Meiryo UI" panose="020B0604030504040204" pitchFamily="50" charset="-128"/>
                <a:ea typeface="Meiryo UI" panose="020B0604030504040204" pitchFamily="50" charset="-128"/>
              </a:rPr>
              <a:t>個のゴール）、</a:t>
            </a:r>
            <a:r>
              <a:rPr lang="ja-JP" altLang="en-US" smtClean="0">
                <a:latin typeface="Meiryo UI" panose="020B0604030504040204" pitchFamily="50" charset="-128"/>
                <a:ea typeface="Meiryo UI" panose="020B0604030504040204" pitchFamily="50" charset="-128"/>
              </a:rPr>
              <a:t>福祉部（１</a:t>
            </a:r>
            <a:r>
              <a:rPr lang="ja-JP" altLang="en-US" dirty="0">
                <a:latin typeface="Meiryo UI" panose="020B0604030504040204" pitchFamily="50" charset="-128"/>
                <a:ea typeface="Meiryo UI" panose="020B0604030504040204" pitchFamily="50" charset="-128"/>
              </a:rPr>
              <a:t>０</a:t>
            </a:r>
            <a:r>
              <a:rPr lang="ja-JP" altLang="en-US" smtClean="0">
                <a:latin typeface="Meiryo UI" panose="020B0604030504040204" pitchFamily="50" charset="-128"/>
                <a:ea typeface="Meiryo UI" panose="020B0604030504040204" pitchFamily="50" charset="-128"/>
              </a:rPr>
              <a:t>個</a:t>
            </a:r>
            <a:r>
              <a:rPr lang="ja-JP" altLang="en-US" dirty="0" smtClean="0">
                <a:latin typeface="Meiryo UI" panose="020B0604030504040204" pitchFamily="50" charset="-128"/>
                <a:ea typeface="Meiryo UI" panose="020B0604030504040204" pitchFamily="50" charset="-128"/>
              </a:rPr>
              <a:t>のゴール）、府民文化部（</a:t>
            </a:r>
            <a:r>
              <a:rPr lang="en-US" altLang="ja-JP" dirty="0" smtClean="0">
                <a:latin typeface="Meiryo UI" panose="020B0604030504040204" pitchFamily="50" charset="-128"/>
                <a:ea typeface="Meiryo UI" panose="020B0604030504040204" pitchFamily="50" charset="-128"/>
              </a:rPr>
              <a:t>8</a:t>
            </a:r>
            <a:r>
              <a:rPr lang="ja-JP" altLang="en-US" dirty="0" smtClean="0">
                <a:latin typeface="Meiryo UI" panose="020B0604030504040204" pitchFamily="50" charset="-128"/>
                <a:ea typeface="Meiryo UI" panose="020B0604030504040204" pitchFamily="50" charset="-128"/>
              </a:rPr>
              <a:t>個のゴール）については関連しているゴールが多い。</a:t>
            </a:r>
            <a:endParaRPr lang="en-US"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246844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１０．大阪府庁各部局の取組み状況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281186" y="670477"/>
            <a:ext cx="9343628" cy="681365"/>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88900" indent="-889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各ゴールに貢献する各部局の主な取組み</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→各部局の業務と関連するゴール、そのゴールに貢献する各部局の主な取組みを調査</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30</a:t>
            </a:fld>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316134584"/>
              </p:ext>
            </p:extLst>
          </p:nvPr>
        </p:nvGraphicFramePr>
        <p:xfrm>
          <a:off x="495499" y="1450817"/>
          <a:ext cx="2664000" cy="5338931"/>
        </p:xfrm>
        <a:graphic>
          <a:graphicData uri="http://schemas.openxmlformats.org/drawingml/2006/table">
            <a:tbl>
              <a:tblPr>
                <a:tableStyleId>{5940675A-B579-460E-94D1-54222C63F5DA}</a:tableStyleId>
              </a:tblPr>
              <a:tblGrid>
                <a:gridCol w="1080000">
                  <a:extLst>
                    <a:ext uri="{9D8B030D-6E8A-4147-A177-3AD203B41FA5}">
                      <a16:colId xmlns:a16="http://schemas.microsoft.com/office/drawing/2014/main" val="964425802"/>
                    </a:ext>
                  </a:extLst>
                </a:gridCol>
                <a:gridCol w="1584000">
                  <a:extLst>
                    <a:ext uri="{9D8B030D-6E8A-4147-A177-3AD203B41FA5}">
                      <a16:colId xmlns:a16="http://schemas.microsoft.com/office/drawing/2014/main" val="2913254615"/>
                    </a:ext>
                  </a:extLst>
                </a:gridCol>
              </a:tblGrid>
              <a:tr h="281449">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ゴール</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solidFill>
                      <a:schemeClr val="bg1">
                        <a:lumMod val="75000"/>
                      </a:schemeClr>
                    </a:solidFill>
                  </a:tcPr>
                </a:tc>
                <a:tc>
                  <a:txBody>
                    <a:bodyPr/>
                    <a:lstStyle/>
                    <a:p>
                      <a:pPr algn="ctr" fontAlgn="ctr"/>
                      <a:r>
                        <a:rPr lang="ja-JP" altLang="en-US" sz="1200" u="none" strike="noStrike" dirty="0" smtClean="0">
                          <a:effectLst/>
                          <a:latin typeface="Meiryo UI" panose="020B0604030504040204" pitchFamily="50" charset="-128"/>
                          <a:ea typeface="Meiryo UI" panose="020B0604030504040204" pitchFamily="50" charset="-128"/>
                        </a:rPr>
                        <a:t>関連部局</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solidFill>
                      <a:schemeClr val="bg1">
                        <a:lumMod val="75000"/>
                      </a:schemeClr>
                    </a:solidFill>
                  </a:tcPr>
                </a:tc>
                <a:extLst>
                  <a:ext uri="{0D108BD9-81ED-4DB2-BD59-A6C34878D82A}">
                    <a16:rowId xmlns:a16="http://schemas.microsoft.com/office/drawing/2014/main" val="485898146"/>
                  </a:ext>
                </a:extLst>
              </a:tr>
              <a:tr h="537291">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1</a:t>
                      </a:r>
                      <a:br>
                        <a:rPr lang="en-US" altLang="ja-JP"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貧困</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危機管理室</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福祉部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教育庁</a:t>
                      </a:r>
                      <a:r>
                        <a:rPr lang="en-US" altLang="zh-TW" sz="1050" u="none" strike="noStrike" dirty="0">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2266366048"/>
                  </a:ext>
                </a:extLst>
              </a:tr>
              <a:tr h="358571">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2</a:t>
                      </a:r>
                      <a:br>
                        <a:rPr lang="en-US" altLang="ja-JP"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飢餓</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健康医療部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環境農林水産部</a:t>
                      </a:r>
                      <a:r>
                        <a:rPr lang="en-US" altLang="zh-TW" sz="1050" u="none" strike="noStrike" dirty="0">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3324691632"/>
                  </a:ext>
                </a:extLst>
              </a:tr>
              <a:tr h="1252170">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3</a:t>
                      </a:r>
                      <a:br>
                        <a:rPr lang="en-US" altLang="ja-JP"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保健</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青少年地域安全室</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府民文化部</a:t>
                      </a:r>
                      <a:r>
                        <a:rPr lang="en-US" altLang="zh-TW" sz="1050" u="none" strike="noStrike" dirty="0" smtClean="0">
                          <a:effectLst/>
                          <a:latin typeface="Meiryo UI" panose="020B0604030504040204" pitchFamily="50" charset="-128"/>
                          <a:ea typeface="Meiryo UI" panose="020B0604030504040204" pitchFamily="50" charset="-128"/>
                        </a:rPr>
                        <a:t>】</a:t>
                      </a:r>
                    </a:p>
                    <a:p>
                      <a:pPr algn="l" fontAlgn="ctr"/>
                      <a:r>
                        <a:rPr lang="en-US" altLang="ja-JP" sz="1050" u="none" strike="noStrike" dirty="0" smtClean="0">
                          <a:effectLst/>
                          <a:latin typeface="Meiryo UI" panose="020B0604030504040204" pitchFamily="50" charset="-128"/>
                          <a:ea typeface="Meiryo UI" panose="020B0604030504040204" pitchFamily="50" charset="-128"/>
                        </a:rPr>
                        <a:t>【</a:t>
                      </a:r>
                      <a:r>
                        <a:rPr lang="ja-JP" altLang="en-US" sz="1050" u="none" strike="noStrike" dirty="0" smtClean="0">
                          <a:effectLst/>
                          <a:latin typeface="Meiryo UI" panose="020B0604030504040204" pitchFamily="50" charset="-128"/>
                          <a:ea typeface="Meiryo UI" panose="020B0604030504040204" pitchFamily="50" charset="-128"/>
                        </a:rPr>
                        <a:t>福祉部</a:t>
                      </a:r>
                      <a:r>
                        <a:rPr lang="en-US" altLang="ja-JP" sz="1050" u="none" strike="noStrike" dirty="0" smtClean="0">
                          <a:effectLst/>
                          <a:latin typeface="Meiryo UI" panose="020B0604030504040204" pitchFamily="50" charset="-128"/>
                          <a:ea typeface="Meiryo UI" panose="020B0604030504040204" pitchFamily="50" charset="-128"/>
                        </a:rPr>
                        <a:t>】</a:t>
                      </a:r>
                      <a:r>
                        <a:rPr lang="en-US" altLang="zh-TW" sz="1050" u="none" strike="noStrike" dirty="0">
                          <a:effectLst/>
                          <a:latin typeface="Meiryo UI" panose="020B0604030504040204" pitchFamily="50" charset="-128"/>
                          <a:ea typeface="Meiryo UI" panose="020B0604030504040204" pitchFamily="50" charset="-128"/>
                        </a:rPr>
                        <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健康医療部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環境農林水産部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都市整備部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教育庁</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府警本部</a:t>
                      </a:r>
                      <a:r>
                        <a:rPr lang="en-US" altLang="zh-TW" sz="1050" u="none" strike="noStrike" dirty="0">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2901424649"/>
                  </a:ext>
                </a:extLst>
              </a:tr>
              <a:tr h="1073450">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4</a:t>
                      </a:r>
                      <a:br>
                        <a:rPr lang="en-US" altLang="ja-JP"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教育</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青少年地域安全室</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府民文化部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福祉部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商工労働部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環境農林水産部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教育庁</a:t>
                      </a:r>
                      <a:r>
                        <a:rPr lang="en-US" altLang="zh-TW" sz="1050" u="none" strike="noStrike" dirty="0">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3489234311"/>
                  </a:ext>
                </a:extLst>
              </a:tr>
              <a:tr h="894731">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5</a:t>
                      </a:r>
                      <a:br>
                        <a:rPr lang="en-US" altLang="ja-JP"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ジェンダー</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青少年地域安全室</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総務部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府民文化部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福祉部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府警本部</a:t>
                      </a:r>
                      <a:r>
                        <a:rPr lang="en-US" altLang="zh-TW" sz="1050" u="none" strike="noStrike" dirty="0">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3662046534"/>
                  </a:ext>
                </a:extLst>
              </a:tr>
              <a:tr h="537291">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6</a:t>
                      </a:r>
                      <a:br>
                        <a:rPr lang="en-US" altLang="ja-JP"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水・衛生</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健康医療部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環境農林水産部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都市整備部</a:t>
                      </a:r>
                      <a:r>
                        <a:rPr lang="en-US" altLang="zh-TW" sz="1050" u="none" strike="noStrike" dirty="0">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507830209"/>
                  </a:ext>
                </a:extLst>
              </a:tr>
              <a:tr h="358571">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7</a:t>
                      </a:r>
                      <a:br>
                        <a:rPr lang="en-US" altLang="ja-JP"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エネルギー</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環境農林水産部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住宅まちづくり部</a:t>
                      </a:r>
                      <a:r>
                        <a:rPr lang="en-US" altLang="ja-JP" sz="1050" u="none" strike="noStrike" dirty="0">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1555676968"/>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603320802"/>
              </p:ext>
            </p:extLst>
          </p:nvPr>
        </p:nvGraphicFramePr>
        <p:xfrm>
          <a:off x="3648274" y="1450820"/>
          <a:ext cx="2664000" cy="5307988"/>
        </p:xfrm>
        <a:graphic>
          <a:graphicData uri="http://schemas.openxmlformats.org/drawingml/2006/table">
            <a:tbl>
              <a:tblPr>
                <a:tableStyleId>{5940675A-B579-460E-94D1-54222C63F5DA}</a:tableStyleId>
              </a:tblPr>
              <a:tblGrid>
                <a:gridCol w="1080000">
                  <a:extLst>
                    <a:ext uri="{9D8B030D-6E8A-4147-A177-3AD203B41FA5}">
                      <a16:colId xmlns:a16="http://schemas.microsoft.com/office/drawing/2014/main" val="964425802"/>
                    </a:ext>
                  </a:extLst>
                </a:gridCol>
                <a:gridCol w="1584000">
                  <a:extLst>
                    <a:ext uri="{9D8B030D-6E8A-4147-A177-3AD203B41FA5}">
                      <a16:colId xmlns:a16="http://schemas.microsoft.com/office/drawing/2014/main" val="2913254615"/>
                    </a:ext>
                  </a:extLst>
                </a:gridCol>
              </a:tblGrid>
              <a:tr h="281461">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ゴール</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solidFill>
                      <a:schemeClr val="bg1">
                        <a:lumMod val="75000"/>
                      </a:schemeClr>
                    </a:solidFill>
                  </a:tcPr>
                </a:tc>
                <a:tc>
                  <a:txBody>
                    <a:bodyPr/>
                    <a:lstStyle/>
                    <a:p>
                      <a:pPr algn="ctr" fontAlgn="ctr"/>
                      <a:r>
                        <a:rPr lang="ja-JP" altLang="en-US" sz="1200" u="none" strike="noStrike" dirty="0" smtClean="0">
                          <a:effectLst/>
                          <a:latin typeface="Meiryo UI" panose="020B0604030504040204" pitchFamily="50" charset="-128"/>
                          <a:ea typeface="Meiryo UI" panose="020B0604030504040204" pitchFamily="50" charset="-128"/>
                        </a:rPr>
                        <a:t>関連部局</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solidFill>
                      <a:schemeClr val="bg1">
                        <a:lumMod val="75000"/>
                      </a:schemeClr>
                    </a:solidFill>
                  </a:tcPr>
                </a:tc>
                <a:extLst>
                  <a:ext uri="{0D108BD9-81ED-4DB2-BD59-A6C34878D82A}">
                    <a16:rowId xmlns:a16="http://schemas.microsoft.com/office/drawing/2014/main" val="485898146"/>
                  </a:ext>
                </a:extLst>
              </a:tr>
              <a:tr h="1609682">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8</a:t>
                      </a:r>
                      <a:br>
                        <a:rPr lang="en-US" altLang="ja-JP"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経済</a:t>
                      </a:r>
                      <a:r>
                        <a:rPr lang="ja-JP" altLang="en-US" sz="1200" u="none" strike="noStrike" dirty="0" smtClean="0">
                          <a:effectLst/>
                          <a:latin typeface="Meiryo UI" panose="020B0604030504040204" pitchFamily="50" charset="-128"/>
                          <a:ea typeface="Meiryo UI" panose="020B0604030504040204" pitchFamily="50" charset="-128"/>
                        </a:rPr>
                        <a:t>成長</a:t>
                      </a:r>
                      <a:endParaRPr lang="en-US" altLang="ja-JP" sz="1200" u="none" strike="noStrike" dirty="0" smtClean="0">
                        <a:effectLst/>
                        <a:latin typeface="Meiryo UI" panose="020B0604030504040204" pitchFamily="50" charset="-128"/>
                        <a:ea typeface="Meiryo UI" panose="020B0604030504040204" pitchFamily="50" charset="-128"/>
                      </a:endParaRPr>
                    </a:p>
                    <a:p>
                      <a:pPr algn="ctr" fontAlgn="ctr"/>
                      <a:r>
                        <a:rPr lang="ja-JP" altLang="en-US" sz="1200" u="none" strike="noStrike" dirty="0" smtClean="0">
                          <a:effectLst/>
                          <a:latin typeface="Meiryo UI" panose="020B0604030504040204" pitchFamily="50" charset="-128"/>
                          <a:ea typeface="Meiryo UI" panose="020B0604030504040204" pitchFamily="50" charset="-128"/>
                        </a:rPr>
                        <a:t>雇用</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青少年地域安全室</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総務部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府民文化部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【IR</a:t>
                      </a:r>
                      <a:r>
                        <a:rPr lang="ja-JP" altLang="en-US" sz="1050" u="none" strike="noStrike" dirty="0">
                          <a:effectLst/>
                          <a:latin typeface="Meiryo UI" panose="020B0604030504040204" pitchFamily="50" charset="-128"/>
                          <a:ea typeface="Meiryo UI" panose="020B0604030504040204" pitchFamily="50" charset="-128"/>
                        </a:rPr>
                        <a:t>推進局</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福祉部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商工労働部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環境農林水産部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住宅まちづくり部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教育庁</a:t>
                      </a:r>
                      <a:r>
                        <a:rPr lang="en-US" altLang="ja-JP" sz="1050" u="none" strike="noStrike" dirty="0">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2669054324"/>
                  </a:ext>
                </a:extLst>
              </a:tr>
              <a:tr h="716043">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9</a:t>
                      </a:r>
                      <a:br>
                        <a:rPr lang="en-US" altLang="ja-JP"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インフラ</a:t>
                      </a:r>
                      <a:r>
                        <a:rPr lang="ja-JP" altLang="en-US" sz="1200" u="none" strike="noStrike" dirty="0" smtClean="0">
                          <a:effectLst/>
                          <a:latin typeface="Meiryo UI" panose="020B0604030504040204" pitchFamily="50" charset="-128"/>
                          <a:ea typeface="Meiryo UI" panose="020B0604030504040204" pitchFamily="50" charset="-128"/>
                        </a:rPr>
                        <a:t>、</a:t>
                      </a:r>
                      <a:endParaRPr lang="en-US" altLang="ja-JP" sz="1200" u="none" strike="noStrike" dirty="0" smtClean="0">
                        <a:effectLst/>
                        <a:latin typeface="Meiryo UI" panose="020B0604030504040204" pitchFamily="50" charset="-128"/>
                        <a:ea typeface="Meiryo UI" panose="020B0604030504040204" pitchFamily="50" charset="-128"/>
                      </a:endParaRPr>
                    </a:p>
                    <a:p>
                      <a:pPr algn="ctr" fontAlgn="ctr"/>
                      <a:r>
                        <a:rPr lang="ja-JP" altLang="en-US" sz="1200" u="none" strike="noStrike" dirty="0" smtClean="0">
                          <a:effectLst/>
                          <a:latin typeface="Meiryo UI" panose="020B0604030504040204" pitchFamily="50" charset="-128"/>
                          <a:ea typeface="Meiryo UI" panose="020B0604030504040204" pitchFamily="50" charset="-128"/>
                        </a:rPr>
                        <a:t>産業化、</a:t>
                      </a:r>
                      <a:endParaRPr lang="en-US" altLang="ja-JP" sz="1200" u="none" strike="noStrike" dirty="0" smtClean="0">
                        <a:effectLst/>
                        <a:latin typeface="Meiryo UI" panose="020B0604030504040204" pitchFamily="50" charset="-128"/>
                        <a:ea typeface="Meiryo UI" panose="020B0604030504040204" pitchFamily="50" charset="-128"/>
                      </a:endParaRPr>
                    </a:p>
                    <a:p>
                      <a:pPr algn="ctr" fontAlgn="ctr"/>
                      <a:r>
                        <a:rPr lang="ja-JP" altLang="en-US" sz="1200" u="none" strike="noStrike" dirty="0" smtClean="0">
                          <a:effectLst/>
                          <a:latin typeface="Meiryo UI" panose="020B0604030504040204" pitchFamily="50" charset="-128"/>
                          <a:ea typeface="Meiryo UI" panose="020B0604030504040204" pitchFamily="50" charset="-128"/>
                        </a:rPr>
                        <a:t>イノベーション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商工労働部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環境農林水産部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都市整備部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住宅まちづくり部</a:t>
                      </a:r>
                      <a:r>
                        <a:rPr lang="en-US" altLang="ja-JP" sz="1050" u="none" strike="noStrike" dirty="0">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192612525"/>
                  </a:ext>
                </a:extLst>
              </a:tr>
              <a:tr h="537315">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10</a:t>
                      </a:r>
                      <a:br>
                        <a:rPr lang="en-US" altLang="ja-JP"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不平等</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府民文化部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福祉部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住宅まちづくり部</a:t>
                      </a:r>
                      <a:r>
                        <a:rPr lang="en-US" altLang="ja-JP" sz="1050" u="none" strike="noStrike" dirty="0">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356583611"/>
                  </a:ext>
                </a:extLst>
              </a:tr>
              <a:tr h="1430954">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11</a:t>
                      </a:r>
                      <a:br>
                        <a:rPr lang="en-US" altLang="ja-JP"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持続可能な都市</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青少年地域安全室</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危機管理室</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府民文化部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福祉部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環境農林水産部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都市整備部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住宅まちづくり部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教育庁</a:t>
                      </a:r>
                      <a:r>
                        <a:rPr lang="en-US" altLang="ja-JP" sz="1050" u="none" strike="noStrike" dirty="0">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3479145079"/>
                  </a:ext>
                </a:extLst>
              </a:tr>
              <a:tr h="716043">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12</a:t>
                      </a:r>
                      <a:br>
                        <a:rPr lang="en-US" altLang="ja-JP"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持続可能</a:t>
                      </a:r>
                      <a:r>
                        <a:rPr lang="ja-JP" altLang="en-US" sz="1200" u="none" strike="noStrike" dirty="0" smtClean="0">
                          <a:effectLst/>
                          <a:latin typeface="Meiryo UI" panose="020B0604030504040204" pitchFamily="50" charset="-128"/>
                          <a:ea typeface="Meiryo UI" panose="020B0604030504040204" pitchFamily="50" charset="-128"/>
                        </a:rPr>
                        <a:t>な</a:t>
                      </a:r>
                      <a:endParaRPr lang="en-US" altLang="ja-JP" sz="1200" u="none" strike="noStrike" dirty="0" smtClean="0">
                        <a:effectLst/>
                        <a:latin typeface="Meiryo UI" panose="020B0604030504040204" pitchFamily="50" charset="-128"/>
                        <a:ea typeface="Meiryo UI" panose="020B0604030504040204" pitchFamily="50" charset="-128"/>
                      </a:endParaRPr>
                    </a:p>
                    <a:p>
                      <a:pPr algn="ctr" fontAlgn="ctr"/>
                      <a:r>
                        <a:rPr lang="ja-JP" altLang="en-US" sz="1200" u="none" strike="noStrike" dirty="0" smtClean="0">
                          <a:effectLst/>
                          <a:latin typeface="Meiryo UI" panose="020B0604030504040204" pitchFamily="50" charset="-128"/>
                          <a:ea typeface="Meiryo UI" panose="020B0604030504040204" pitchFamily="50" charset="-128"/>
                        </a:rPr>
                        <a:t>生産</a:t>
                      </a:r>
                      <a:r>
                        <a:rPr lang="ja-JP" altLang="en-US" sz="1200" u="none" strike="noStrike" dirty="0">
                          <a:effectLst/>
                          <a:latin typeface="Meiryo UI" panose="020B0604030504040204" pitchFamily="50" charset="-128"/>
                          <a:ea typeface="Meiryo UI" panose="020B0604030504040204" pitchFamily="50" charset="-128"/>
                        </a:rPr>
                        <a:t>と消費</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府民文化部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福祉部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環境農林水産部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住宅まちづくり部</a:t>
                      </a:r>
                      <a:r>
                        <a:rPr lang="en-US" altLang="ja-JP" sz="1050" u="none" strike="noStrike" dirty="0">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1135472981"/>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891206440"/>
              </p:ext>
            </p:extLst>
          </p:nvPr>
        </p:nvGraphicFramePr>
        <p:xfrm>
          <a:off x="6629752" y="1450817"/>
          <a:ext cx="2664000" cy="3606957"/>
        </p:xfrm>
        <a:graphic>
          <a:graphicData uri="http://schemas.openxmlformats.org/drawingml/2006/table">
            <a:tbl>
              <a:tblPr>
                <a:tableStyleId>{5940675A-B579-460E-94D1-54222C63F5DA}</a:tableStyleId>
              </a:tblPr>
              <a:tblGrid>
                <a:gridCol w="1080000">
                  <a:extLst>
                    <a:ext uri="{9D8B030D-6E8A-4147-A177-3AD203B41FA5}">
                      <a16:colId xmlns:a16="http://schemas.microsoft.com/office/drawing/2014/main" val="964425802"/>
                    </a:ext>
                  </a:extLst>
                </a:gridCol>
                <a:gridCol w="1584000">
                  <a:extLst>
                    <a:ext uri="{9D8B030D-6E8A-4147-A177-3AD203B41FA5}">
                      <a16:colId xmlns:a16="http://schemas.microsoft.com/office/drawing/2014/main" val="2913254615"/>
                    </a:ext>
                  </a:extLst>
                </a:gridCol>
              </a:tblGrid>
              <a:tr h="322623">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ゴール</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solidFill>
                      <a:schemeClr val="bg1">
                        <a:lumMod val="75000"/>
                      </a:schemeClr>
                    </a:solidFill>
                  </a:tcPr>
                </a:tc>
                <a:tc>
                  <a:txBody>
                    <a:bodyPr/>
                    <a:lstStyle/>
                    <a:p>
                      <a:pPr algn="ctr" fontAlgn="ctr"/>
                      <a:r>
                        <a:rPr lang="ja-JP" altLang="en-US" sz="1200" u="none" strike="noStrike" dirty="0" smtClean="0">
                          <a:effectLst/>
                          <a:latin typeface="Meiryo UI" panose="020B0604030504040204" pitchFamily="50" charset="-128"/>
                          <a:ea typeface="Meiryo UI" panose="020B0604030504040204" pitchFamily="50" charset="-128"/>
                        </a:rPr>
                        <a:t>関連部局</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solidFill>
                      <a:schemeClr val="bg1">
                        <a:lumMod val="75000"/>
                      </a:schemeClr>
                    </a:solidFill>
                  </a:tcPr>
                </a:tc>
                <a:extLst>
                  <a:ext uri="{0D108BD9-81ED-4DB2-BD59-A6C34878D82A}">
                    <a16:rowId xmlns:a16="http://schemas.microsoft.com/office/drawing/2014/main" val="485898146"/>
                  </a:ext>
                </a:extLst>
              </a:tr>
              <a:tr h="615894">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13</a:t>
                      </a:r>
                      <a:br>
                        <a:rPr lang="en-US" altLang="ja-JP"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気候変動</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環境農林水産部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都市整備部</a:t>
                      </a:r>
                      <a:r>
                        <a:rPr lang="en-US" altLang="ja-JP" sz="1050" u="none" strike="noStrike" dirty="0">
                          <a:effectLst/>
                          <a:latin typeface="Meiryo UI" panose="020B0604030504040204" pitchFamily="50" charset="-128"/>
                          <a:ea typeface="Meiryo UI" panose="020B0604030504040204" pitchFamily="50" charset="-128"/>
                        </a:rPr>
                        <a:t>】</a:t>
                      </a:r>
                      <a:br>
                        <a:rPr lang="en-US" altLang="ja-JP"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住宅まちづくり部</a:t>
                      </a:r>
                      <a:r>
                        <a:rPr lang="en-US" altLang="ja-JP" sz="1050" u="none" strike="noStrike" dirty="0">
                          <a:effectLst/>
                          <a:latin typeface="Meiryo UI" panose="020B0604030504040204" pitchFamily="50" charset="-128"/>
                          <a:ea typeface="Meiryo UI" panose="020B0604030504040204" pitchFamily="50" charset="-128"/>
                        </a:rPr>
                        <a:t>】</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2581876179"/>
                  </a:ext>
                </a:extLst>
              </a:tr>
              <a:tr h="411028">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14</a:t>
                      </a:r>
                      <a:br>
                        <a:rPr lang="en-US" altLang="ja-JP"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海洋資源</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環境農林水産部</a:t>
                      </a:r>
                      <a:r>
                        <a:rPr lang="en-US" altLang="zh-TW" sz="1050" u="none" strike="noStrike" dirty="0">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1481270928"/>
                  </a:ext>
                </a:extLst>
              </a:tr>
              <a:tr h="411028">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15</a:t>
                      </a:r>
                      <a:br>
                        <a:rPr lang="en-US" altLang="ja-JP" sz="1200" u="none" strike="noStrike" dirty="0">
                          <a:effectLst/>
                          <a:latin typeface="Meiryo UI" panose="020B0604030504040204" pitchFamily="50" charset="-128"/>
                          <a:ea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rPr>
                        <a:t>陸上資源</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zh-TW" sz="1050" u="none" strike="noStrike">
                          <a:effectLst/>
                          <a:latin typeface="Meiryo UI" panose="020B0604030504040204" pitchFamily="50" charset="-128"/>
                          <a:ea typeface="Meiryo UI" panose="020B0604030504040204" pitchFamily="50" charset="-128"/>
                        </a:rPr>
                        <a:t>【</a:t>
                      </a:r>
                      <a:r>
                        <a:rPr lang="zh-TW" altLang="en-US" sz="1050" u="none" strike="noStrike">
                          <a:effectLst/>
                          <a:latin typeface="Meiryo UI" panose="020B0604030504040204" pitchFamily="50" charset="-128"/>
                          <a:ea typeface="Meiryo UI" panose="020B0604030504040204" pitchFamily="50" charset="-128"/>
                        </a:rPr>
                        <a:t>環境農林水産部</a:t>
                      </a:r>
                      <a:r>
                        <a:rPr lang="en-US" altLang="zh-TW" sz="1050" u="none" strike="noStrike">
                          <a:effectLst/>
                          <a:latin typeface="Meiryo UI" panose="020B0604030504040204" pitchFamily="50" charset="-128"/>
                          <a:ea typeface="Meiryo UI" panose="020B0604030504040204" pitchFamily="50" charset="-128"/>
                        </a:rPr>
                        <a:t>】</a:t>
                      </a:r>
                      <a:endParaRPr lang="en-US" altLang="zh-TW" sz="105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3350958562"/>
                  </a:ext>
                </a:extLst>
              </a:tr>
              <a:tr h="1025625">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16</a:t>
                      </a:r>
                      <a:br>
                        <a:rPr lang="en-US" altLang="ja-JP"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平和</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ja-JP" sz="1050" u="none" strike="noStrike">
                          <a:effectLst/>
                          <a:latin typeface="Meiryo UI" panose="020B0604030504040204" pitchFamily="50" charset="-128"/>
                          <a:ea typeface="Meiryo UI" panose="020B0604030504040204" pitchFamily="50" charset="-128"/>
                        </a:rPr>
                        <a:t>【</a:t>
                      </a:r>
                      <a:r>
                        <a:rPr lang="ja-JP" altLang="en-US" sz="1050" u="none" strike="noStrike">
                          <a:effectLst/>
                          <a:latin typeface="Meiryo UI" panose="020B0604030504040204" pitchFamily="50" charset="-128"/>
                          <a:ea typeface="Meiryo UI" panose="020B0604030504040204" pitchFamily="50" charset="-128"/>
                        </a:rPr>
                        <a:t>青少年地域安全室</a:t>
                      </a:r>
                      <a:r>
                        <a:rPr lang="en-US" altLang="ja-JP" sz="1050" u="none" strike="noStrike">
                          <a:effectLst/>
                          <a:latin typeface="Meiryo UI" panose="020B0604030504040204" pitchFamily="50" charset="-128"/>
                          <a:ea typeface="Meiryo UI" panose="020B0604030504040204" pitchFamily="50" charset="-128"/>
                        </a:rPr>
                        <a:t>】</a:t>
                      </a:r>
                      <a:br>
                        <a:rPr lang="en-US" altLang="ja-JP" sz="1050" u="none" strike="noStrike">
                          <a:effectLst/>
                          <a:latin typeface="Meiryo UI" panose="020B0604030504040204" pitchFamily="50" charset="-128"/>
                          <a:ea typeface="Meiryo UI" panose="020B0604030504040204" pitchFamily="50" charset="-128"/>
                        </a:rPr>
                      </a:br>
                      <a:r>
                        <a:rPr lang="en-US" altLang="ja-JP" sz="1050" u="none" strike="noStrike">
                          <a:effectLst/>
                          <a:latin typeface="Meiryo UI" panose="020B0604030504040204" pitchFamily="50" charset="-128"/>
                          <a:ea typeface="Meiryo UI" panose="020B0604030504040204" pitchFamily="50" charset="-128"/>
                        </a:rPr>
                        <a:t>【</a:t>
                      </a:r>
                      <a:r>
                        <a:rPr lang="ja-JP" altLang="en-US" sz="1050" u="none" strike="noStrike">
                          <a:effectLst/>
                          <a:latin typeface="Meiryo UI" panose="020B0604030504040204" pitchFamily="50" charset="-128"/>
                          <a:ea typeface="Meiryo UI" panose="020B0604030504040204" pitchFamily="50" charset="-128"/>
                        </a:rPr>
                        <a:t>福祉部</a:t>
                      </a:r>
                      <a:r>
                        <a:rPr lang="en-US" altLang="ja-JP" sz="1050" u="none" strike="noStrike">
                          <a:effectLst/>
                          <a:latin typeface="Meiryo UI" panose="020B0604030504040204" pitchFamily="50" charset="-128"/>
                          <a:ea typeface="Meiryo UI" panose="020B0604030504040204" pitchFamily="50" charset="-128"/>
                        </a:rPr>
                        <a:t>】</a:t>
                      </a:r>
                      <a:br>
                        <a:rPr lang="en-US" altLang="ja-JP" sz="1050" u="none" strike="noStrike">
                          <a:effectLst/>
                          <a:latin typeface="Meiryo UI" panose="020B0604030504040204" pitchFamily="50" charset="-128"/>
                          <a:ea typeface="Meiryo UI" panose="020B0604030504040204" pitchFamily="50" charset="-128"/>
                        </a:rPr>
                      </a:br>
                      <a:r>
                        <a:rPr lang="en-US" altLang="ja-JP" sz="1050" u="none" strike="noStrike">
                          <a:effectLst/>
                          <a:latin typeface="Meiryo UI" panose="020B0604030504040204" pitchFamily="50" charset="-128"/>
                          <a:ea typeface="Meiryo UI" panose="020B0604030504040204" pitchFamily="50" charset="-128"/>
                        </a:rPr>
                        <a:t>【</a:t>
                      </a:r>
                      <a:r>
                        <a:rPr lang="ja-JP" altLang="en-US" sz="1050" u="none" strike="noStrike">
                          <a:effectLst/>
                          <a:latin typeface="Meiryo UI" panose="020B0604030504040204" pitchFamily="50" charset="-128"/>
                          <a:ea typeface="Meiryo UI" panose="020B0604030504040204" pitchFamily="50" charset="-128"/>
                        </a:rPr>
                        <a:t>健康医療部</a:t>
                      </a:r>
                      <a:r>
                        <a:rPr lang="en-US" altLang="ja-JP" sz="1050" u="none" strike="noStrike">
                          <a:effectLst/>
                          <a:latin typeface="Meiryo UI" panose="020B0604030504040204" pitchFamily="50" charset="-128"/>
                          <a:ea typeface="Meiryo UI" panose="020B0604030504040204" pitchFamily="50" charset="-128"/>
                        </a:rPr>
                        <a:t>】</a:t>
                      </a:r>
                      <a:br>
                        <a:rPr lang="en-US" altLang="ja-JP" sz="1050" u="none" strike="noStrike">
                          <a:effectLst/>
                          <a:latin typeface="Meiryo UI" panose="020B0604030504040204" pitchFamily="50" charset="-128"/>
                          <a:ea typeface="Meiryo UI" panose="020B0604030504040204" pitchFamily="50" charset="-128"/>
                        </a:rPr>
                      </a:br>
                      <a:r>
                        <a:rPr lang="en-US" altLang="ja-JP" sz="1050" u="none" strike="noStrike">
                          <a:effectLst/>
                          <a:latin typeface="Meiryo UI" panose="020B0604030504040204" pitchFamily="50" charset="-128"/>
                          <a:ea typeface="Meiryo UI" panose="020B0604030504040204" pitchFamily="50" charset="-128"/>
                        </a:rPr>
                        <a:t>【</a:t>
                      </a:r>
                      <a:r>
                        <a:rPr lang="ja-JP" altLang="en-US" sz="1050" u="none" strike="noStrike">
                          <a:effectLst/>
                          <a:latin typeface="Meiryo UI" panose="020B0604030504040204" pitchFamily="50" charset="-128"/>
                          <a:ea typeface="Meiryo UI" panose="020B0604030504040204" pitchFamily="50" charset="-128"/>
                        </a:rPr>
                        <a:t>教育庁</a:t>
                      </a:r>
                      <a:r>
                        <a:rPr lang="en-US" altLang="ja-JP" sz="1050" u="none" strike="noStrike">
                          <a:effectLst/>
                          <a:latin typeface="Meiryo UI" panose="020B0604030504040204" pitchFamily="50" charset="-128"/>
                          <a:ea typeface="Meiryo UI" panose="020B0604030504040204" pitchFamily="50" charset="-128"/>
                        </a:rPr>
                        <a:t>】</a:t>
                      </a:r>
                      <a:br>
                        <a:rPr lang="en-US" altLang="ja-JP" sz="1050" u="none" strike="noStrike">
                          <a:effectLst/>
                          <a:latin typeface="Meiryo UI" panose="020B0604030504040204" pitchFamily="50" charset="-128"/>
                          <a:ea typeface="Meiryo UI" panose="020B0604030504040204" pitchFamily="50" charset="-128"/>
                        </a:rPr>
                      </a:br>
                      <a:r>
                        <a:rPr lang="en-US" altLang="ja-JP" sz="1050" u="none" strike="noStrike">
                          <a:effectLst/>
                          <a:latin typeface="Meiryo UI" panose="020B0604030504040204" pitchFamily="50" charset="-128"/>
                          <a:ea typeface="Meiryo UI" panose="020B0604030504040204" pitchFamily="50" charset="-128"/>
                        </a:rPr>
                        <a:t>【</a:t>
                      </a:r>
                      <a:r>
                        <a:rPr lang="ja-JP" altLang="en-US" sz="1050" u="none" strike="noStrike">
                          <a:effectLst/>
                          <a:latin typeface="Meiryo UI" panose="020B0604030504040204" pitchFamily="50" charset="-128"/>
                          <a:ea typeface="Meiryo UI" panose="020B0604030504040204" pitchFamily="50" charset="-128"/>
                        </a:rPr>
                        <a:t>府警本部</a:t>
                      </a:r>
                      <a:r>
                        <a:rPr lang="en-US" altLang="ja-JP" sz="1050" u="none" strike="noStrike">
                          <a:effectLst/>
                          <a:latin typeface="Meiryo UI" panose="020B0604030504040204" pitchFamily="50" charset="-128"/>
                          <a:ea typeface="Meiryo UI" panose="020B0604030504040204" pitchFamily="50" charset="-128"/>
                        </a:rPr>
                        <a:t>】</a:t>
                      </a:r>
                      <a:endParaRPr lang="en-US" altLang="ja-JP" sz="105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1259618335"/>
                  </a:ext>
                </a:extLst>
              </a:tr>
              <a:tr h="820759">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17</a:t>
                      </a:r>
                      <a:br>
                        <a:rPr lang="en-US" altLang="ja-JP" sz="1200" u="none" strike="noStrike">
                          <a:effectLst/>
                          <a:latin typeface="Meiryo UI" panose="020B0604030504040204" pitchFamily="50" charset="-128"/>
                          <a:ea typeface="Meiryo UI" panose="020B0604030504040204" pitchFamily="50" charset="-128"/>
                        </a:rPr>
                      </a:br>
                      <a:r>
                        <a:rPr lang="ja-JP" altLang="en-US" sz="1200" u="none" strike="noStrike">
                          <a:effectLst/>
                          <a:latin typeface="Meiryo UI" panose="020B0604030504040204" pitchFamily="50" charset="-128"/>
                          <a:ea typeface="Meiryo UI" panose="020B0604030504040204" pitchFamily="50" charset="-128"/>
                        </a:rPr>
                        <a:t>実施手段</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tc>
                  <a:txBody>
                    <a:bodyPr/>
                    <a:lstStyle/>
                    <a:p>
                      <a:pPr algn="l" fontAlgn="ct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財務部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府民文化部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福祉部</a:t>
                      </a:r>
                      <a:r>
                        <a:rPr lang="en-US" altLang="zh-TW" sz="1050" u="none" strike="noStrike" dirty="0">
                          <a:effectLst/>
                          <a:latin typeface="Meiryo UI" panose="020B0604030504040204" pitchFamily="50" charset="-128"/>
                          <a:ea typeface="Meiryo UI" panose="020B0604030504040204" pitchFamily="50" charset="-128"/>
                        </a:rPr>
                        <a:t>】</a:t>
                      </a:r>
                      <a:br>
                        <a:rPr lang="en-US" altLang="zh-TW" sz="1050" u="none" strike="noStrike" dirty="0">
                          <a:effectLst/>
                          <a:latin typeface="Meiryo UI" panose="020B0604030504040204" pitchFamily="50" charset="-128"/>
                          <a:ea typeface="Meiryo UI" panose="020B0604030504040204" pitchFamily="50" charset="-128"/>
                        </a:rPr>
                      </a:br>
                      <a:r>
                        <a:rPr lang="en-US" altLang="zh-TW" sz="1050" u="none" strike="noStrike" dirty="0">
                          <a:effectLst/>
                          <a:latin typeface="Meiryo UI" panose="020B0604030504040204" pitchFamily="50" charset="-128"/>
                          <a:ea typeface="Meiryo UI" panose="020B0604030504040204" pitchFamily="50" charset="-128"/>
                        </a:rPr>
                        <a:t>【</a:t>
                      </a:r>
                      <a:r>
                        <a:rPr lang="zh-TW" altLang="en-US" sz="1050" u="none" strike="noStrike" dirty="0">
                          <a:effectLst/>
                          <a:latin typeface="Meiryo UI" panose="020B0604030504040204" pitchFamily="50" charset="-128"/>
                          <a:ea typeface="Meiryo UI" panose="020B0604030504040204" pitchFamily="50" charset="-128"/>
                        </a:rPr>
                        <a:t>環境農林水産部</a:t>
                      </a:r>
                      <a:r>
                        <a:rPr lang="en-US" altLang="zh-TW" sz="1050" u="none" strike="noStrike" dirty="0" smtClean="0">
                          <a:effectLst/>
                          <a:latin typeface="Meiryo UI" panose="020B0604030504040204" pitchFamily="50" charset="-128"/>
                          <a:ea typeface="Meiryo UI" panose="020B0604030504040204" pitchFamily="50" charset="-128"/>
                        </a:rPr>
                        <a:t>】</a:t>
                      </a:r>
                    </a:p>
                    <a:p>
                      <a:pPr algn="l"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住宅まちづくり部</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zh-TW" sz="1050" b="0" i="0" u="none" strike="noStrike" dirty="0">
                        <a:solidFill>
                          <a:srgbClr val="000000"/>
                        </a:solidFill>
                        <a:effectLst/>
                        <a:latin typeface="Meiryo UI" panose="020B0604030504040204" pitchFamily="50" charset="-128"/>
                        <a:ea typeface="Meiryo UI" panose="020B0604030504040204" pitchFamily="50" charset="-128"/>
                      </a:endParaRPr>
                    </a:p>
                  </a:txBody>
                  <a:tcPr marL="1013" marR="1013" marT="1013" marB="0" anchor="ctr"/>
                </a:tc>
                <a:extLst>
                  <a:ext uri="{0D108BD9-81ED-4DB2-BD59-A6C34878D82A}">
                    <a16:rowId xmlns:a16="http://schemas.microsoft.com/office/drawing/2014/main" val="1593282497"/>
                  </a:ext>
                </a:extLst>
              </a:tr>
            </a:tbl>
          </a:graphicData>
        </a:graphic>
      </p:graphicFrame>
    </p:spTree>
    <p:extLst>
      <p:ext uri="{BB962C8B-B14F-4D97-AF65-F5344CB8AC3E}">
        <p14:creationId xmlns:p14="http://schemas.microsoft.com/office/powerpoint/2010/main" val="10672383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１１．市町村の取組み状況</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281186" y="804536"/>
            <a:ext cx="9343628" cy="1838651"/>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marL="88900" indent="-88900">
              <a:spcAft>
                <a:spcPts val="600"/>
              </a:spcAft>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取組み状況調査概要</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88900" indent="-88900">
              <a:spcAft>
                <a:spcPts val="600"/>
              </a:spcAf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〇時期：平成</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spcAft>
                <a:spcPts val="600"/>
              </a:spcAf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〇目的：市町村の</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に関する</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状況や課題の把握</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spcAft>
                <a:spcPts val="600"/>
              </a:spcAf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〇対象：大阪府内</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43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市町村</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〇内容：</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に対する</a:t>
            </a:r>
            <a:r>
              <a:rPr lang="ja-JP" altLang="en-US" dirty="0" smtClean="0">
                <a:latin typeface="Meiryo UI" panose="020B0604030504040204" pitchFamily="50" charset="-128"/>
                <a:ea typeface="Meiryo UI" panose="020B0604030504040204" pitchFamily="50" charset="-128"/>
              </a:rPr>
              <a:t>関心度、市町村</a:t>
            </a:r>
            <a:r>
              <a:rPr lang="ja-JP" altLang="en-US" dirty="0">
                <a:latin typeface="Meiryo UI" panose="020B0604030504040204" pitchFamily="50" charset="-128"/>
                <a:ea typeface="Meiryo UI" panose="020B0604030504040204" pitchFamily="50" charset="-128"/>
              </a:rPr>
              <a:t>での取組み</a:t>
            </a:r>
            <a:r>
              <a:rPr lang="ja-JP" altLang="en-US" dirty="0" smtClean="0">
                <a:latin typeface="Meiryo UI" panose="020B0604030504040204" pitchFamily="50" charset="-128"/>
                <a:ea typeface="Meiryo UI" panose="020B0604030504040204" pitchFamily="50" charset="-128"/>
              </a:rPr>
              <a:t>状況、</a:t>
            </a:r>
            <a:r>
              <a:rPr lang="en-US" altLang="ja-JP" dirty="0" smtClean="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の推進に際し直面する課題　　</a:t>
            </a:r>
            <a:r>
              <a:rPr lang="ja-JP" altLang="en-US" dirty="0" smtClean="0">
                <a:latin typeface="Meiryo UI" panose="020B0604030504040204" pitchFamily="50" charset="-128"/>
                <a:ea typeface="Meiryo UI" panose="020B0604030504040204" pitchFamily="50" charset="-128"/>
              </a:rPr>
              <a:t>等</a:t>
            </a:r>
            <a:endParaRPr lang="en-US" altLang="ja-JP"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31</a:t>
            </a:fld>
            <a:endParaRPr lang="ja-JP" altLang="en-US"/>
          </a:p>
        </p:txBody>
      </p:sp>
      <p:sp>
        <p:nvSpPr>
          <p:cNvPr id="4" name="正方形/長方形 3"/>
          <p:cNvSpPr/>
          <p:nvPr/>
        </p:nvSpPr>
        <p:spPr>
          <a:xfrm>
            <a:off x="278125" y="3020686"/>
            <a:ext cx="9346689" cy="3133371"/>
          </a:xfrm>
          <a:prstGeom prst="rect">
            <a:avLst/>
          </a:prstGeom>
        </p:spPr>
        <p:style>
          <a:lnRef idx="2">
            <a:schemeClr val="accent1"/>
          </a:lnRef>
          <a:fillRef idx="1">
            <a:schemeClr val="lt1"/>
          </a:fillRef>
          <a:effectRef idx="0">
            <a:schemeClr val="accent1"/>
          </a:effectRef>
          <a:fontRef idx="minor">
            <a:schemeClr val="dk1"/>
          </a:fontRef>
        </p:style>
        <p:txBody>
          <a:bodyPr wrap="square">
            <a:noAutofit/>
          </a:bodyPr>
          <a:lstStyle/>
          <a:p>
            <a:pPr marL="185738" indent="-185738"/>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結果概要</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p>
          <a:p>
            <a:pPr marL="185738" indent="-185738"/>
            <a:r>
              <a:rPr lang="ja-JP" altLang="en-US" dirty="0" smtClean="0">
                <a:latin typeface="Meiryo UI" panose="020B0604030504040204" pitchFamily="50" charset="-128"/>
                <a:ea typeface="Meiryo UI" panose="020B0604030504040204" pitchFamily="50" charset="-128"/>
              </a:rPr>
              <a:t>〇府内市町村では、</a:t>
            </a:r>
            <a:r>
              <a:rPr lang="en-US" altLang="ja-JP" dirty="0" smtClean="0">
                <a:latin typeface="Meiryo UI" panose="020B0604030504040204" pitchFamily="50" charset="-128"/>
                <a:ea typeface="Meiryo UI" panose="020B0604030504040204" pitchFamily="50" charset="-128"/>
              </a:rPr>
              <a:t>SDGs</a:t>
            </a:r>
            <a:r>
              <a:rPr lang="ja-JP" altLang="en-US" dirty="0" smtClean="0">
                <a:latin typeface="Meiryo UI" panose="020B0604030504040204" pitchFamily="50" charset="-128"/>
                <a:ea typeface="Meiryo UI" panose="020B0604030504040204" pitchFamily="50" charset="-128"/>
              </a:rPr>
              <a:t>について関心はあるが、取組みが進んでいない状況</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err="1" smtClean="0">
                <a:latin typeface="Meiryo UI" panose="020B0604030504040204" pitchFamily="50" charset="-128"/>
                <a:ea typeface="Meiryo UI" panose="020B0604030504040204" pitchFamily="50" charset="-128"/>
                <a:cs typeface="Meiryo UI" panose="020B0604030504040204" pitchFamily="50" charset="-128"/>
              </a:rPr>
              <a:t>への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関心度</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79</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担当部署</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dirty="0">
                <a:latin typeface="Meiryo UI" panose="020B0604030504040204" pitchFamily="50" charset="-128"/>
                <a:ea typeface="Meiryo UI" panose="020B0604030504040204" pitchFamily="50" charset="-128"/>
                <a:cs typeface="Meiryo UI" panose="020B0604030504040204" pitchFamily="50" charset="-128"/>
              </a:rPr>
              <a:t>設置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予定含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に関する取組</a:t>
            </a:r>
            <a:r>
              <a:rPr lang="ja-JP" altLang="en-US" dirty="0">
                <a:latin typeface="Meiryo UI" panose="020B0604030504040204" pitchFamily="50" charset="-128"/>
                <a:ea typeface="Meiryo UI" panose="020B0604030504040204" pitchFamily="50" charset="-128"/>
                <a:cs typeface="Meiryo UI" panose="020B0604030504040204" pitchFamily="50" charset="-128"/>
              </a:rPr>
              <a:t>の推進（予定含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〇</a:t>
            </a:r>
            <a:r>
              <a:rPr lang="en-US" altLang="ja-JP" dirty="0" smtClean="0">
                <a:latin typeface="Meiryo UI" panose="020B0604030504040204" pitchFamily="50" charset="-128"/>
                <a:ea typeface="Meiryo UI" panose="020B0604030504040204" pitchFamily="50" charset="-128"/>
              </a:rPr>
              <a:t>SDGs</a:t>
            </a:r>
            <a:r>
              <a:rPr lang="ja-JP" altLang="en-US" dirty="0" smtClean="0">
                <a:latin typeface="Meiryo UI" panose="020B0604030504040204" pitchFamily="50" charset="-128"/>
                <a:ea typeface="Meiryo UI" panose="020B0604030504040204" pitchFamily="50" charset="-128"/>
              </a:rPr>
              <a:t>の推進に際し直面する課題としては、</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「先行事例や成功事例が無いためどのように取組を進めていけばよいか分からない」</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「庁内での理解、経験や専門性が不足している」</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「地域住民の関心が低いため</a:t>
            </a:r>
            <a:r>
              <a:rPr lang="en-US" altLang="ja-JP" dirty="0" smtClean="0">
                <a:latin typeface="Meiryo UI" panose="020B0604030504040204" pitchFamily="50" charset="-128"/>
                <a:ea typeface="Meiryo UI" panose="020B0604030504040204" pitchFamily="50" charset="-128"/>
              </a:rPr>
              <a:t>SDGs</a:t>
            </a:r>
            <a:r>
              <a:rPr lang="ja-JP" altLang="en-US" dirty="0" smtClean="0">
                <a:latin typeface="Meiryo UI" panose="020B0604030504040204" pitchFamily="50" charset="-128"/>
                <a:ea typeface="Meiryo UI" panose="020B0604030504040204" pitchFamily="50" charset="-128"/>
              </a:rPr>
              <a:t>推進の理解が得られない」</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　といった回答が多数をしめる。</a:t>
            </a:r>
            <a:endParaRPr lang="en-US"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644733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１２．府民認知度</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370982FC-8480-46E8-A234-72C222607BBB}" type="slidenum">
              <a:rPr lang="ja-JP" altLang="en-US" smtClean="0"/>
              <a:pPr/>
              <a:t>32</a:t>
            </a:fld>
            <a:endParaRPr lang="ja-JP" altLang="en-US"/>
          </a:p>
        </p:txBody>
      </p:sp>
      <p:sp>
        <p:nvSpPr>
          <p:cNvPr id="9" name="正方形/長方形 8"/>
          <p:cNvSpPr/>
          <p:nvPr/>
        </p:nvSpPr>
        <p:spPr>
          <a:xfrm>
            <a:off x="325021" y="955040"/>
            <a:ext cx="9255957" cy="656590"/>
          </a:xfrm>
          <a:prstGeom prst="rect">
            <a:avLst/>
          </a:prstGeom>
          <a:ln w="12700">
            <a:solidFill>
              <a:schemeClr val="accent1"/>
            </a:solidFill>
          </a:ln>
        </p:spPr>
        <p:txBody>
          <a:bodyPr wrap="square">
            <a:spAutoFit/>
          </a:bodyPr>
          <a:lstStyle/>
          <a:p>
            <a:pPr>
              <a:lnSpc>
                <a:spcPts val="2200"/>
              </a:lnSpc>
            </a:pPr>
            <a:r>
              <a:rPr lang="ja-JP" altLang="en-US" b="1" dirty="0">
                <a:latin typeface="Meiryo UI" panose="020B0604030504040204" pitchFamily="50" charset="-128"/>
                <a:ea typeface="Meiryo UI" panose="020B0604030504040204" pitchFamily="50" charset="-128"/>
              </a:rPr>
              <a:t>府民を</a:t>
            </a:r>
            <a:r>
              <a:rPr lang="ja-JP" altLang="en-US" b="1" dirty="0" smtClean="0">
                <a:latin typeface="Meiryo UI" panose="020B0604030504040204" pitchFamily="50" charset="-128"/>
                <a:ea typeface="Meiryo UI" panose="020B0604030504040204" pitchFamily="50" charset="-128"/>
              </a:rPr>
              <a:t>対象</a:t>
            </a:r>
            <a:r>
              <a:rPr lang="ja-JP" altLang="en-US" b="1" dirty="0">
                <a:latin typeface="Meiryo UI" panose="020B0604030504040204" pitchFamily="50" charset="-128"/>
                <a:ea typeface="Meiryo UI" panose="020B0604030504040204" pitchFamily="50" charset="-128"/>
              </a:rPr>
              <a:t>に</a:t>
            </a:r>
            <a:r>
              <a:rPr lang="en-US" altLang="ja-JP" b="1" dirty="0" smtClean="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の</a:t>
            </a:r>
            <a:r>
              <a:rPr lang="ja-JP" altLang="en-US" b="1" dirty="0" smtClean="0">
                <a:latin typeface="Meiryo UI" panose="020B0604030504040204" pitchFamily="50" charset="-128"/>
                <a:ea typeface="Meiryo UI" panose="020B0604030504040204" pitchFamily="50" charset="-128"/>
              </a:rPr>
              <a:t>認知度調査を大阪</a:t>
            </a:r>
            <a:r>
              <a:rPr lang="en-US" altLang="ja-JP" b="1" dirty="0" smtClean="0">
                <a:latin typeface="Meiryo UI" panose="020B0604030504040204" pitchFamily="50" charset="-128"/>
                <a:ea typeface="Meiryo UI" panose="020B0604030504040204" pitchFamily="50" charset="-128"/>
              </a:rPr>
              <a:t>Q</a:t>
            </a:r>
            <a:r>
              <a:rPr lang="ja-JP" altLang="en-US" b="1" dirty="0">
                <a:latin typeface="Meiryo UI" panose="020B0604030504040204" pitchFamily="50" charset="-128"/>
                <a:ea typeface="Meiryo UI" panose="020B0604030504040204" pitchFamily="50" charset="-128"/>
              </a:rPr>
              <a:t>ネットを活用して実施</a:t>
            </a:r>
            <a:endParaRPr lang="en-US" altLang="ja-JP" b="1" dirty="0" smtClean="0">
              <a:latin typeface="Meiryo UI" panose="020B0604030504040204" pitchFamily="50" charset="-128"/>
              <a:ea typeface="Meiryo UI" panose="020B0604030504040204" pitchFamily="50" charset="-128"/>
            </a:endParaRPr>
          </a:p>
          <a:p>
            <a:pPr>
              <a:lnSpc>
                <a:spcPts val="2200"/>
              </a:lnSpc>
            </a:pPr>
            <a:r>
              <a:rPr lang="ja-JP" altLang="en-US" b="1" dirty="0" smtClean="0">
                <a:latin typeface="Meiryo UI" panose="020B0604030504040204" pitchFamily="50" charset="-128"/>
                <a:ea typeface="Meiryo UI" panose="020B0604030504040204" pitchFamily="50" charset="-128"/>
              </a:rPr>
              <a:t>（対象者</a:t>
            </a:r>
            <a:r>
              <a:rPr lang="ja-JP" altLang="en-US" b="1" dirty="0">
                <a:latin typeface="Meiryo UI" panose="020B0604030504040204" pitchFamily="50" charset="-128"/>
                <a:ea typeface="Meiryo UI" panose="020B0604030504040204" pitchFamily="50" charset="-128"/>
              </a:rPr>
              <a:t>条件：</a:t>
            </a:r>
            <a:r>
              <a:rPr lang="en-US" altLang="ja-JP" b="1" dirty="0">
                <a:latin typeface="Meiryo UI" panose="020B0604030504040204" pitchFamily="50" charset="-128"/>
                <a:ea typeface="Meiryo UI" panose="020B0604030504040204" pitchFamily="50" charset="-128"/>
              </a:rPr>
              <a:t>18</a:t>
            </a:r>
            <a:r>
              <a:rPr lang="ja-JP" altLang="ja-JP" b="1" dirty="0">
                <a:latin typeface="Meiryo UI" panose="020B0604030504040204" pitchFamily="50" charset="-128"/>
                <a:ea typeface="Meiryo UI" panose="020B0604030504040204" pitchFamily="50" charset="-128"/>
              </a:rPr>
              <a:t>歳以上の</a:t>
            </a:r>
            <a:r>
              <a:rPr lang="ja-JP" altLang="ja-JP" b="1" dirty="0" smtClean="0">
                <a:latin typeface="Meiryo UI" panose="020B0604030504040204" pitchFamily="50" charset="-128"/>
                <a:ea typeface="Meiryo UI" panose="020B0604030504040204" pitchFamily="50" charset="-128"/>
              </a:rPr>
              <a:t>男女</a:t>
            </a:r>
            <a:r>
              <a:rPr lang="ja-JP" altLang="en-US" b="1" dirty="0" smtClean="0">
                <a:latin typeface="Meiryo UI" panose="020B0604030504040204" pitchFamily="50" charset="-128"/>
                <a:ea typeface="Meiryo UI" panose="020B0604030504040204" pitchFamily="50" charset="-128"/>
              </a:rPr>
              <a:t>、サンプル数</a:t>
            </a:r>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1,000</a:t>
            </a:r>
            <a:r>
              <a:rPr lang="ja-JP" altLang="ja-JP" b="1" dirty="0" smtClean="0">
                <a:latin typeface="Meiryo UI" panose="020B0604030504040204" pitchFamily="50" charset="-128"/>
                <a:ea typeface="Meiryo UI" panose="020B0604030504040204" pitchFamily="50" charset="-128"/>
              </a:rPr>
              <a:t>名</a:t>
            </a:r>
            <a:r>
              <a:rPr lang="ja-JP" altLang="en-US" b="1" dirty="0" smtClean="0">
                <a:latin typeface="Meiryo UI" panose="020B0604030504040204" pitchFamily="50" charset="-128"/>
                <a:ea typeface="Meiryo UI" panose="020B0604030504040204" pitchFamily="50" charset="-128"/>
              </a:rPr>
              <a:t>）</a:t>
            </a:r>
            <a:endParaRPr lang="en-US" altLang="ja-JP" b="1" dirty="0" smtClean="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284681" y="1694330"/>
            <a:ext cx="9370308" cy="1231106"/>
          </a:xfrm>
          <a:prstGeom prst="rect">
            <a:avLst/>
          </a:prstGeom>
          <a:noFill/>
        </p:spPr>
        <p:txBody>
          <a:bodyPr wrap="square" rtlCol="0">
            <a:spAutoFit/>
          </a:bodyPr>
          <a:lstStyle/>
          <a:p>
            <a:r>
              <a:rPr kumimoji="1" lang="ja-JP" altLang="en-US" sz="2000" b="1" dirty="0" smtClean="0">
                <a:latin typeface="Meiryo UI" panose="020B0604030504040204" pitchFamily="50" charset="-128"/>
                <a:ea typeface="Meiryo UI" panose="020B0604030504040204" pitchFamily="50" charset="-128"/>
              </a:rPr>
              <a:t>◆府民認知度調査結果</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1400" b="1" dirty="0" smtClean="0">
                <a:latin typeface="Meiryo UI" panose="020B0604030504040204" pitchFamily="50" charset="-128"/>
                <a:ea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rPr>
              <a:t>SDGs</a:t>
            </a:r>
            <a:r>
              <a:rPr kumimoji="1" lang="ja-JP" altLang="en-US" sz="1400" b="1" dirty="0" smtClean="0">
                <a:latin typeface="Meiryo UI" panose="020B0604030504040204" pitchFamily="50" charset="-128"/>
                <a:ea typeface="Meiryo UI" panose="020B0604030504040204" pitchFamily="50" charset="-128"/>
              </a:rPr>
              <a:t>を</a:t>
            </a:r>
            <a:r>
              <a:rPr kumimoji="1" lang="ja-JP" altLang="en-US" sz="1400" b="1" dirty="0">
                <a:latin typeface="Meiryo UI" panose="020B0604030504040204" pitchFamily="50" charset="-128"/>
                <a:ea typeface="Meiryo UI" panose="020B0604030504040204" pitchFamily="50" charset="-128"/>
              </a:rPr>
              <a:t>知って</a:t>
            </a:r>
            <a:r>
              <a:rPr kumimoji="1" lang="ja-JP" altLang="en-US" sz="1400" b="1" dirty="0" smtClean="0">
                <a:latin typeface="Meiryo UI" panose="020B0604030504040204" pitchFamily="50" charset="-128"/>
                <a:ea typeface="Meiryo UI" panose="020B0604030504040204" pitchFamily="50" charset="-128"/>
              </a:rPr>
              <a:t>いた」、「</a:t>
            </a:r>
            <a:r>
              <a:rPr kumimoji="1" lang="en-US" altLang="ja-JP" sz="1400" b="1" dirty="0" smtClean="0">
                <a:latin typeface="Meiryo UI" panose="020B0604030504040204" pitchFamily="50" charset="-128"/>
                <a:ea typeface="Meiryo UI" panose="020B0604030504040204" pitchFamily="50" charset="-128"/>
              </a:rPr>
              <a:t>SDGs</a:t>
            </a:r>
            <a:r>
              <a:rPr kumimoji="1" lang="ja-JP" altLang="en-US" sz="1400" b="1" dirty="0" smtClean="0">
                <a:latin typeface="Meiryo UI" panose="020B0604030504040204" pitchFamily="50" charset="-128"/>
                <a:ea typeface="Meiryo UI" panose="020B0604030504040204" pitchFamily="50" charset="-128"/>
              </a:rPr>
              <a:t>と</a:t>
            </a:r>
            <a:r>
              <a:rPr kumimoji="1" lang="ja-JP" altLang="en-US" sz="1400" b="1" dirty="0">
                <a:latin typeface="Meiryo UI" panose="020B0604030504040204" pitchFamily="50" charset="-128"/>
                <a:ea typeface="Meiryo UI" panose="020B0604030504040204" pitchFamily="50" charset="-128"/>
              </a:rPr>
              <a:t>いう言葉は聞いたことがあった、又はロゴを見たことが</a:t>
            </a:r>
            <a:r>
              <a:rPr kumimoji="1" lang="ja-JP" altLang="en-US" sz="1400" b="1" dirty="0" smtClean="0">
                <a:latin typeface="Meiryo UI" panose="020B0604030504040204" pitchFamily="50" charset="-128"/>
                <a:ea typeface="Meiryo UI" panose="020B0604030504040204" pitchFamily="50" charset="-128"/>
              </a:rPr>
              <a:t>あった」と回答した人の割合）</a:t>
            </a:r>
            <a:endParaRPr kumimoji="1" lang="en-US" altLang="ja-JP" sz="1400" b="1"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〇</a:t>
            </a:r>
            <a:r>
              <a:rPr kumimoji="1" lang="ja-JP" altLang="en-US" dirty="0" smtClean="0">
                <a:latin typeface="Meiryo UI" panose="020B0604030504040204" pitchFamily="50" charset="-128"/>
                <a:ea typeface="Meiryo UI" panose="020B0604030504040204" pitchFamily="50" charset="-128"/>
              </a:rPr>
              <a:t>第</a:t>
            </a:r>
            <a:r>
              <a:rPr kumimoji="1" lang="en-US" altLang="ja-JP" dirty="0" smtClean="0">
                <a:latin typeface="Meiryo UI" panose="020B0604030504040204" pitchFamily="50" charset="-128"/>
                <a:ea typeface="Meiryo UI" panose="020B0604030504040204" pitchFamily="50" charset="-128"/>
              </a:rPr>
              <a:t>1</a:t>
            </a:r>
            <a:r>
              <a:rPr kumimoji="1" lang="ja-JP" altLang="en-US" dirty="0" smtClean="0">
                <a:latin typeface="Meiryo UI" panose="020B0604030504040204" pitchFamily="50" charset="-128"/>
                <a:ea typeface="Meiryo UI" panose="020B0604030504040204" pitchFamily="50" charset="-128"/>
              </a:rPr>
              <a:t>回調査（平成</a:t>
            </a:r>
            <a:r>
              <a:rPr kumimoji="1" lang="en-US" altLang="ja-JP" dirty="0" smtClean="0">
                <a:latin typeface="Meiryo UI" panose="020B0604030504040204" pitchFamily="50" charset="-128"/>
                <a:ea typeface="Meiryo UI" panose="020B0604030504040204" pitchFamily="50" charset="-128"/>
              </a:rPr>
              <a:t>30</a:t>
            </a:r>
            <a:r>
              <a:rPr kumimoji="1" lang="ja-JP" altLang="en-US" dirty="0" smtClean="0">
                <a:latin typeface="Meiryo UI" panose="020B0604030504040204" pitchFamily="50" charset="-128"/>
                <a:ea typeface="Meiryo UI" panose="020B0604030504040204" pitchFamily="50" charset="-128"/>
              </a:rPr>
              <a:t>年</a:t>
            </a:r>
            <a:r>
              <a:rPr kumimoji="1" lang="en-US" altLang="ja-JP" dirty="0" smtClean="0">
                <a:latin typeface="Meiryo UI" panose="020B0604030504040204" pitchFamily="50" charset="-128"/>
                <a:ea typeface="Meiryo UI" panose="020B0604030504040204" pitchFamily="50" charset="-128"/>
              </a:rPr>
              <a:t>11</a:t>
            </a:r>
            <a:r>
              <a:rPr kumimoji="1" lang="ja-JP" altLang="en-US" dirty="0" smtClean="0">
                <a:latin typeface="Meiryo UI" panose="020B0604030504040204" pitchFamily="50" charset="-128"/>
                <a:ea typeface="Meiryo UI" panose="020B0604030504040204" pitchFamily="50" charset="-128"/>
              </a:rPr>
              <a:t>月）</a:t>
            </a:r>
            <a:r>
              <a:rPr kumimoji="1" lang="en-US" altLang="ja-JP" sz="2000" b="1" u="sng" dirty="0" smtClean="0">
                <a:latin typeface="Meiryo UI" panose="020B0604030504040204" pitchFamily="50" charset="-128"/>
                <a:ea typeface="Meiryo UI" panose="020B0604030504040204" pitchFamily="50" charset="-128"/>
              </a:rPr>
              <a:t>17.9</a:t>
            </a:r>
            <a:r>
              <a:rPr kumimoji="1" lang="ja-JP" altLang="en-US" sz="2000" b="1" u="sng" dirty="0"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　</a:t>
            </a:r>
            <a:endParaRPr lang="en-US" altLang="ja-JP" sz="2000" b="1"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〇</a:t>
            </a:r>
            <a:r>
              <a:rPr kumimoji="1" lang="ja-JP" altLang="en-US" dirty="0" smtClean="0">
                <a:latin typeface="Meiryo UI" panose="020B0604030504040204" pitchFamily="50" charset="-128"/>
                <a:ea typeface="Meiryo UI" panose="020B0604030504040204" pitchFamily="50" charset="-128"/>
              </a:rPr>
              <a:t>第</a:t>
            </a:r>
            <a:r>
              <a:rPr kumimoji="1" lang="en-US" altLang="ja-JP" dirty="0" smtClean="0">
                <a:latin typeface="Meiryo UI" panose="020B0604030504040204" pitchFamily="50" charset="-128"/>
                <a:ea typeface="Meiryo UI" panose="020B0604030504040204" pitchFamily="50" charset="-128"/>
              </a:rPr>
              <a:t>2</a:t>
            </a:r>
            <a:r>
              <a:rPr kumimoji="1" lang="ja-JP" altLang="en-US" dirty="0" smtClean="0">
                <a:latin typeface="Meiryo UI" panose="020B0604030504040204" pitchFamily="50" charset="-128"/>
                <a:ea typeface="Meiryo UI" panose="020B0604030504040204" pitchFamily="50" charset="-128"/>
              </a:rPr>
              <a:t>回調査（平成</a:t>
            </a:r>
            <a:r>
              <a:rPr kumimoji="1" lang="en-US" altLang="ja-JP" dirty="0" smtClean="0">
                <a:latin typeface="Meiryo UI" panose="020B0604030504040204" pitchFamily="50" charset="-128"/>
                <a:ea typeface="Meiryo UI" panose="020B0604030504040204" pitchFamily="50" charset="-128"/>
              </a:rPr>
              <a:t>31</a:t>
            </a:r>
            <a:r>
              <a:rPr kumimoji="1" lang="ja-JP" altLang="en-US" dirty="0" smtClean="0">
                <a:latin typeface="Meiryo UI" panose="020B0604030504040204" pitchFamily="50" charset="-128"/>
                <a:ea typeface="Meiryo UI" panose="020B0604030504040204" pitchFamily="50" charset="-128"/>
              </a:rPr>
              <a:t>年</a:t>
            </a:r>
            <a:r>
              <a:rPr kumimoji="1" lang="en-US" altLang="ja-JP" dirty="0" smtClean="0">
                <a:latin typeface="Meiryo UI" panose="020B0604030504040204" pitchFamily="50" charset="-128"/>
                <a:ea typeface="Meiryo UI" panose="020B0604030504040204" pitchFamily="50" charset="-128"/>
              </a:rPr>
              <a:t>3</a:t>
            </a:r>
            <a:r>
              <a:rPr kumimoji="1" lang="ja-JP" altLang="en-US" dirty="0" smtClean="0">
                <a:latin typeface="Meiryo UI" panose="020B0604030504040204" pitchFamily="50" charset="-128"/>
                <a:ea typeface="Meiryo UI" panose="020B0604030504040204" pitchFamily="50" charset="-128"/>
              </a:rPr>
              <a:t>月）</a:t>
            </a:r>
            <a:r>
              <a:rPr kumimoji="1" lang="en-US" altLang="ja-JP" sz="2000" b="1" u="sng" dirty="0" smtClean="0">
                <a:latin typeface="Meiryo UI" panose="020B0604030504040204" pitchFamily="50" charset="-128"/>
                <a:ea typeface="Meiryo UI" panose="020B0604030504040204" pitchFamily="50" charset="-128"/>
              </a:rPr>
              <a:t>14.7</a:t>
            </a:r>
            <a:r>
              <a:rPr kumimoji="1" lang="ja-JP" altLang="en-US" sz="2000" b="1" u="sng" dirty="0" smtClean="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1638085686"/>
              </p:ext>
            </p:extLst>
          </p:nvPr>
        </p:nvGraphicFramePr>
        <p:xfrm>
          <a:off x="284681" y="3485190"/>
          <a:ext cx="9296297" cy="3286365"/>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325021" y="3270620"/>
            <a:ext cx="4463955" cy="338554"/>
          </a:xfrm>
          <a:prstGeom prst="rect">
            <a:avLst/>
          </a:prstGeom>
          <a:noFill/>
        </p:spPr>
        <p:txBody>
          <a:bodyPr wrap="square" rtlCol="0">
            <a:spAutoFit/>
          </a:bodyPr>
          <a:lstStyle/>
          <a:p>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第</a:t>
            </a:r>
            <a:r>
              <a:rPr lang="en-US" altLang="ja-JP" sz="1600" dirty="0" smtClean="0">
                <a:latin typeface="Meiryo UI" panose="020B0604030504040204" pitchFamily="50" charset="-128"/>
                <a:ea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rPr>
              <a:t>回調査と第</a:t>
            </a:r>
            <a:r>
              <a:rPr lang="en-US" altLang="ja-JP" sz="1600" dirty="0" smtClean="0">
                <a:latin typeface="Meiryo UI" panose="020B0604030504040204" pitchFamily="50" charset="-128"/>
                <a:ea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rPr>
              <a:t>回調査の年代別認知度の比較</a:t>
            </a:r>
            <a:r>
              <a:rPr lang="en-US" altLang="ja-JP"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91145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１３．有識者ヒアリング</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33</a:t>
            </a:fld>
            <a:endParaRPr lang="ja-JP" altLang="en-US"/>
          </a:p>
        </p:txBody>
      </p:sp>
      <p:sp>
        <p:nvSpPr>
          <p:cNvPr id="6" name="テキスト ボックス 5"/>
          <p:cNvSpPr txBox="1"/>
          <p:nvPr/>
        </p:nvSpPr>
        <p:spPr>
          <a:xfrm>
            <a:off x="247356" y="778182"/>
            <a:ext cx="9411287" cy="1200329"/>
          </a:xfrm>
          <a:prstGeom prst="rect">
            <a:avLst/>
          </a:prstGeom>
          <a:noFill/>
          <a:ln w="12700">
            <a:solidFill>
              <a:schemeClr val="accent1"/>
            </a:solidFill>
          </a:ln>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〇経済界や広域連合の</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の取組みの現状等に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ついて</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関西経済連合会、関西経済同友会、大阪商工会議所、関西広域連合と</a:t>
            </a:r>
            <a:r>
              <a:rPr lang="ja-JP" altLang="en-US" dirty="0">
                <a:latin typeface="Meiryo UI" panose="020B0604030504040204" pitchFamily="50" charset="-128"/>
                <a:ea typeface="Meiryo UI" panose="020B0604030504040204" pitchFamily="50" charset="-128"/>
                <a:cs typeface="Meiryo UI" panose="020B0604030504040204" pitchFamily="50" charset="-128"/>
              </a:rPr>
              <a:t>意見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交換</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〇</a:t>
            </a: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「大阪がめざす</a:t>
            </a:r>
            <a:r>
              <a:rPr kumimoji="0"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先進都市の姿</a:t>
            </a:r>
            <a:r>
              <a:rPr kumimoji="0"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」の明確化に</a:t>
            </a: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向けた</a:t>
            </a:r>
            <a:r>
              <a:rPr kumimoji="0"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ワーキンググループ開催に向けて</a:t>
            </a:r>
            <a:endParaRPr kumimoji="0"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a:t>
            </a:r>
            <a:r>
              <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教授やシンクタンクに</a:t>
            </a:r>
            <a:r>
              <a:rPr kumimoji="0"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ヒアリング</a:t>
            </a:r>
            <a:r>
              <a:rPr lang="ja-JP" altLang="en-US" dirty="0" smtClean="0">
                <a:latin typeface="Meiryo UI" panose="020B0604030504040204" pitchFamily="50" charset="-128"/>
                <a:ea typeface="Meiryo UI" panose="020B0604030504040204" pitchFamily="50" charset="-128"/>
              </a:rPr>
              <a:t>　</a:t>
            </a:r>
            <a:endParaRPr kumimoji="1" lang="ja-JP" altLang="en-US" dirty="0">
              <a:latin typeface="Meiryo UI" panose="020B0604030504040204" pitchFamily="50" charset="-128"/>
              <a:ea typeface="Meiryo UI" panose="020B0604030504040204" pitchFamily="50" charset="-128"/>
            </a:endParaRPr>
          </a:p>
        </p:txBody>
      </p:sp>
      <p:sp>
        <p:nvSpPr>
          <p:cNvPr id="7" name="正方形/長方形 6"/>
          <p:cNvSpPr/>
          <p:nvPr/>
        </p:nvSpPr>
        <p:spPr>
          <a:xfrm>
            <a:off x="131242" y="2243249"/>
            <a:ext cx="4469787" cy="4073092"/>
          </a:xfrm>
          <a:prstGeom prst="rect">
            <a:avLst/>
          </a:prstGeom>
          <a:solidFill>
            <a:schemeClr val="accent1">
              <a:lumMod val="40000"/>
              <a:lumOff val="60000"/>
            </a:schemeClr>
          </a:solidFill>
          <a:ln w="6350">
            <a:noFill/>
          </a:ln>
        </p:spPr>
        <p:style>
          <a:lnRef idx="1">
            <a:schemeClr val="accent2"/>
          </a:lnRef>
          <a:fillRef idx="2">
            <a:schemeClr val="accent2"/>
          </a:fillRef>
          <a:effectRef idx="1">
            <a:schemeClr val="accent2"/>
          </a:effectRef>
          <a:fontRef idx="minor">
            <a:schemeClr val="dk1"/>
          </a:fontRef>
        </p:style>
        <p:txBody>
          <a:bodyPr vert="horz" wrap="square" rtlCol="0" anchor="t"/>
          <a:lstStyle/>
          <a:p>
            <a:pPr indent="-88900"/>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経済界等の主</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な意見</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・様子見、手探りの状態</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・アクションプランまでは大企業もなし</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・関西</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プラットフォームへの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参加について</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は増</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傾向</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・大企業、中堅、中小零細で認知度</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取組</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に差</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・単なる社会貢献でなく、もうけにつながる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である必要</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海外での信頼度、与</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信度</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に</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差）</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・事例の紹介が有効</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・健康寿命への注目はよい</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・調達行動からのアプローチが必要</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・関西全体での雰囲気醸成が</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728282" y="2243250"/>
            <a:ext cx="4930361" cy="4073091"/>
          </a:xfrm>
          <a:prstGeom prst="rect">
            <a:avLst/>
          </a:prstGeom>
          <a:solidFill>
            <a:schemeClr val="accent1">
              <a:lumMod val="40000"/>
              <a:lumOff val="60000"/>
            </a:schemeClr>
          </a:solidFill>
          <a:ln w="6350">
            <a:noFill/>
          </a:ln>
        </p:spPr>
        <p:style>
          <a:lnRef idx="1">
            <a:schemeClr val="accent2"/>
          </a:lnRef>
          <a:fillRef idx="2">
            <a:schemeClr val="accent2"/>
          </a:fillRef>
          <a:effectRef idx="1">
            <a:schemeClr val="accent2"/>
          </a:effectRef>
          <a:fontRef idx="minor">
            <a:schemeClr val="dk1"/>
          </a:fontRef>
        </p:style>
        <p:txBody>
          <a:bodyPr vert="horz" wrap="square" rtlCol="0" anchor="t"/>
          <a:lstStyle/>
          <a:p>
            <a:pPr indent="-88900"/>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大学教授等</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の主な意見</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（進め方）</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「自分事」にしてもらう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・様々な主体の（支援の）輪が広がる必要</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・普及啓発が重要</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・多様性の視点、世界貢献の視点が重要</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・サスティブルなもの、ウインウインにしていく必要</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・方針、目標の提示が必要</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・プロセスを示しながら、先進（好）事例を作って　</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いく必要</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・指標で見える化が必要</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（重視すべきターゲットなど）</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・福祉・健康、教育</a:t>
            </a:r>
            <a:r>
              <a:rPr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子ども、</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ジェンダー・平等</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・ライフサイエンス一辺倒はいかがか</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88900"/>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224026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１３．有識者ヒアリング</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34</a:t>
            </a:fld>
            <a:endParaRPr lang="ja-JP" altLang="en-US"/>
          </a:p>
        </p:txBody>
      </p:sp>
      <p:sp>
        <p:nvSpPr>
          <p:cNvPr id="12" name="正方形/長方形 11"/>
          <p:cNvSpPr/>
          <p:nvPr/>
        </p:nvSpPr>
        <p:spPr>
          <a:xfrm>
            <a:off x="373857" y="1212736"/>
            <a:ext cx="9158286" cy="5134739"/>
          </a:xfrm>
          <a:prstGeom prst="rect">
            <a:avLst/>
          </a:prstGeom>
        </p:spPr>
        <p:txBody>
          <a:bodyPr wrap="square">
            <a:spAutoFit/>
          </a:bodyPr>
          <a:lstStyle/>
          <a:p>
            <a:pPr defTabSz="1279987">
              <a:spcAft>
                <a:spcPts val="200"/>
              </a:spcAft>
              <a:defRPr/>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ヒアリング先一覧</a:t>
            </a:r>
            <a:r>
              <a:rPr lang="ja-JP" altLang="en-US" b="1" dirty="0">
                <a:latin typeface="Meiryo UI" panose="020B0604030504040204" pitchFamily="50" charset="-128"/>
                <a:ea typeface="Meiryo UI" panose="020B0604030504040204" pitchFamily="50" charset="-128"/>
                <a:cs typeface="Meiryo UI" panose="020B0604030504040204" pitchFamily="50" charset="-128"/>
              </a:rPr>
              <a:t>（敬称略）</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R="0" lvl="0" indent="0" defTabSz="1279987" fontAlgn="auto">
              <a:lnSpc>
                <a:spcPct val="100000"/>
              </a:lnSpc>
              <a:spcBef>
                <a:spcPts val="0"/>
              </a:spcBef>
              <a:spcAft>
                <a:spcPts val="200"/>
              </a:spcAft>
              <a:buClrTx/>
              <a:buSzTx/>
              <a:buFontTx/>
              <a:buNone/>
              <a:tabLst/>
              <a:defRPr/>
            </a:pPr>
            <a:endParaRPr kumimoji="0"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R="0" lvl="0" indent="0" defTabSz="1279987" fontAlgn="auto">
              <a:lnSpc>
                <a:spcPct val="100000"/>
              </a:lnSpc>
              <a:spcBef>
                <a:spcPts val="0"/>
              </a:spcBef>
              <a:spcAft>
                <a:spcPts val="200"/>
              </a:spcAft>
              <a:buClrTx/>
              <a:buSzTx/>
              <a:buFontTx/>
              <a:buNone/>
              <a:tabLst/>
              <a:defRPr/>
            </a:pPr>
            <a:r>
              <a:rPr kumimoji="0"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経済界等＞</a:t>
            </a:r>
            <a:endParaRPr kumimoji="0"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R="0" lvl="0" indent="0" defTabSz="1279987" fontAlgn="auto">
              <a:lnSpc>
                <a:spcPct val="100000"/>
              </a:lnSpc>
              <a:spcBef>
                <a:spcPts val="0"/>
              </a:spcBef>
              <a:spcAft>
                <a:spcPts val="200"/>
              </a:spcAft>
              <a:buClrTx/>
              <a:buSzTx/>
              <a:buFontTx/>
              <a:buNone/>
              <a:tabLst/>
              <a:defRPr/>
            </a:pPr>
            <a:r>
              <a:rPr kumimoji="0"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・関西経済</a:t>
            </a:r>
            <a:r>
              <a:rPr kumimoji="0"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連合会　・</a:t>
            </a:r>
            <a:r>
              <a:rPr kumimoji="0"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関西経済</a:t>
            </a:r>
            <a:r>
              <a:rPr kumimoji="0"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同友会　・</a:t>
            </a:r>
            <a:r>
              <a:rPr kumimoji="0"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大阪商工</a:t>
            </a:r>
            <a:r>
              <a:rPr kumimoji="0"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会議所　・</a:t>
            </a:r>
            <a:r>
              <a:rPr kumimoji="0"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関西広域連合</a:t>
            </a:r>
            <a:endParaRPr kumimoji="0"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279987" rtl="0" eaLnBrk="1" fontAlgn="auto" latinLnBrk="0" hangingPunct="1">
              <a:lnSpc>
                <a:spcPct val="100000"/>
              </a:lnSpc>
              <a:spcBef>
                <a:spcPts val="0"/>
              </a:spcBef>
              <a:spcAft>
                <a:spcPts val="200"/>
              </a:spcAft>
              <a:buClrTx/>
              <a:buSzTx/>
              <a:buFontTx/>
              <a:buNone/>
              <a:tabLst/>
              <a:defRPr/>
            </a:pPr>
            <a:endParaRPr kumimoji="0"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279987" rtl="0" eaLnBrk="1" fontAlgn="auto" latinLnBrk="0" hangingPunct="1">
              <a:lnSpc>
                <a:spcPct val="100000"/>
              </a:lnSpc>
              <a:spcBef>
                <a:spcPts val="0"/>
              </a:spcBef>
              <a:spcAft>
                <a:spcPts val="200"/>
              </a:spcAft>
              <a:buClrTx/>
              <a:buSzTx/>
              <a:buFontTx/>
              <a:buNone/>
              <a:tabLst/>
              <a:defRPr/>
            </a:pPr>
            <a:r>
              <a:rPr kumimoji="0"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＜大学</a:t>
            </a:r>
            <a:r>
              <a:rPr kumimoji="0" lang="ja-JP" altLang="en-US" sz="1600" b="1" noProof="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教授等</a:t>
            </a:r>
            <a:r>
              <a:rPr kumimoji="0"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defTabSz="1279987">
              <a:spcAft>
                <a:spcPts val="200"/>
              </a:spcAft>
              <a:defRPr/>
            </a:pPr>
            <a:r>
              <a:rPr kumimoji="0" lang="ja-JP" altLang="en-US" sz="1600" dirty="0">
                <a:solidFill>
                  <a:prstClr val="black"/>
                </a:solidFill>
                <a:latin typeface="Meiryo UI" panose="020B0604030504040204" pitchFamily="50" charset="-128"/>
                <a:ea typeface="Meiryo UI" panose="020B0604030504040204" pitchFamily="50" charset="-128"/>
              </a:rPr>
              <a:t>・草郷　孝好（関西大学社会システムデザイン専攻　</a:t>
            </a:r>
            <a:r>
              <a:rPr kumimoji="0" lang="ja-JP" altLang="ja-JP" sz="1600" dirty="0">
                <a:solidFill>
                  <a:prstClr val="black"/>
                </a:solidFill>
                <a:latin typeface="Meiryo UI" panose="020B0604030504040204" pitchFamily="50" charset="-128"/>
                <a:ea typeface="Meiryo UI" panose="020B0604030504040204" pitchFamily="50" charset="-128"/>
              </a:rPr>
              <a:t>教授</a:t>
            </a:r>
            <a:r>
              <a:rPr kumimoji="0" lang="ja-JP" altLang="en-US" sz="1600" dirty="0">
                <a:solidFill>
                  <a:prstClr val="black"/>
                </a:solidFill>
                <a:latin typeface="Meiryo UI" panose="020B0604030504040204" pitchFamily="50" charset="-128"/>
                <a:ea typeface="Meiryo UI" panose="020B0604030504040204" pitchFamily="50" charset="-128"/>
              </a:rPr>
              <a:t>）</a:t>
            </a:r>
            <a:endParaRPr kumimoji="0" lang="en-US" altLang="ja-JP" sz="1600" dirty="0">
              <a:solidFill>
                <a:prstClr val="black"/>
              </a:solidFill>
              <a:latin typeface="Meiryo UI" panose="020B0604030504040204" pitchFamily="50" charset="-128"/>
              <a:ea typeface="Meiryo UI" panose="020B0604030504040204" pitchFamily="50" charset="-128"/>
            </a:endParaRPr>
          </a:p>
          <a:p>
            <a:pPr defTabSz="1279987">
              <a:spcAft>
                <a:spcPts val="200"/>
              </a:spcAft>
              <a:defRPr/>
            </a:pPr>
            <a:r>
              <a:rPr kumimoji="0"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・川久保　俊（法政大学　デザイン工学部建築学科　准教授</a:t>
            </a:r>
            <a:r>
              <a:rPr kumimoji="0"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279987" rtl="0" eaLnBrk="1" fontAlgn="auto" latinLnBrk="0" hangingPunct="1">
              <a:lnSpc>
                <a:spcPct val="100000"/>
              </a:lnSpc>
              <a:spcBef>
                <a:spcPts val="0"/>
              </a:spcBef>
              <a:spcAft>
                <a:spcPts val="200"/>
              </a:spcAft>
              <a:buClrTx/>
              <a:buSzTx/>
              <a:buFontTx/>
              <a:buNone/>
              <a:tabLst/>
              <a:defRPr/>
            </a:pP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・西野　桂子（関西学院大学総合政策学部総合政策研究科　教授）</a:t>
            </a:r>
            <a:endPar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279987" rtl="0" eaLnBrk="1" fontAlgn="auto" latinLnBrk="0" hangingPunct="1">
              <a:lnSpc>
                <a:spcPct val="100000"/>
              </a:lnSpc>
              <a:spcBef>
                <a:spcPts val="0"/>
              </a:spcBef>
              <a:spcAft>
                <a:spcPts val="200"/>
              </a:spcAft>
              <a:buClrTx/>
              <a:buSzTx/>
              <a:buFontTx/>
              <a:buNone/>
              <a:tabLst/>
              <a:defRPr/>
            </a:pP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・村田　俊一（関西学院大学総合政策学部　教授）</a:t>
            </a:r>
            <a:endPar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279987" rtl="0" eaLnBrk="1" fontAlgn="auto" latinLnBrk="0" hangingPunct="1">
              <a:lnSpc>
                <a:spcPct val="100000"/>
              </a:lnSpc>
              <a:spcBef>
                <a:spcPts val="0"/>
              </a:spcBef>
              <a:spcAft>
                <a:spcPts val="200"/>
              </a:spcAft>
              <a:buClrTx/>
              <a:buSzTx/>
              <a:buFontTx/>
              <a:buNone/>
              <a:tabLst/>
              <a:defRPr/>
            </a:pPr>
            <a:r>
              <a:rPr kumimoji="0"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塩川　雅美（大阪市立大学　客員教授）</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279987" rtl="0" eaLnBrk="1" fontAlgn="auto" latinLnBrk="0" hangingPunct="1">
              <a:lnSpc>
                <a:spcPct val="100000"/>
              </a:lnSpc>
              <a:spcBef>
                <a:spcPts val="0"/>
              </a:spcBef>
              <a:spcAft>
                <a:spcPts val="200"/>
              </a:spcAft>
              <a:buClrTx/>
              <a:buSzTx/>
              <a:buFontTx/>
              <a:buNone/>
              <a:tabLst/>
              <a:defRPr/>
            </a:pPr>
            <a:endParaRPr kumimoji="0"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279987" rtl="0" eaLnBrk="1" fontAlgn="auto" latinLnBrk="0" hangingPunct="1">
              <a:lnSpc>
                <a:spcPct val="100000"/>
              </a:lnSpc>
              <a:spcBef>
                <a:spcPts val="0"/>
              </a:spcBef>
              <a:spcAft>
                <a:spcPts val="200"/>
              </a:spcAft>
              <a:buClrTx/>
              <a:buSzTx/>
              <a:buFontTx/>
              <a:buNone/>
              <a:tabLst/>
              <a:defRPr/>
            </a:pPr>
            <a:r>
              <a:rPr kumimoji="0"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＜シンクタンク等＞</a:t>
            </a:r>
            <a:endPar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村上　</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芽　 （</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株式</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会社日本総合研究所　シニアマネージャー）</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・杉山　友美（</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株式</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会社</a:t>
            </a: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DAN</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総合研究所　主任研究員）</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後藤　</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健太（</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一般財団</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法人アジア太平洋研究所　主席研究員）</a:t>
            </a: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関西大学経済学部教授</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・高橋　美和子（関西</a:t>
            </a: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NGO</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協議会　事務局長・理事）</a:t>
            </a:r>
            <a:endPar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加藤　</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健 　（</a:t>
            </a: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JICA</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関西市民参加協力課　課長　等）</a:t>
            </a:r>
            <a:endPar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02644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２</a:t>
            </a:r>
            <a:r>
              <a:rPr lang="ja-JP" altLang="en-US" b="1" dirty="0" smtClean="0">
                <a:solidFill>
                  <a:schemeClr val="bg1"/>
                </a:solidFill>
                <a:latin typeface="Meiryo UI" panose="020B0604030504040204" pitchFamily="50" charset="-128"/>
                <a:ea typeface="Meiryo UI" panose="020B0604030504040204" pitchFamily="50" charset="-128"/>
              </a:rPr>
              <a:t>．政府の</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実施指針</a:t>
            </a:r>
            <a:r>
              <a:rPr lang="ja-JP" altLang="en-US" b="1" dirty="0">
                <a:solidFill>
                  <a:schemeClr val="bg1"/>
                </a:solidFill>
                <a:latin typeface="Meiryo UI" panose="020B0604030504040204" pitchFamily="50" charset="-128"/>
                <a:ea typeface="Meiryo UI" panose="020B0604030504040204" pitchFamily="50" charset="-128"/>
              </a:rPr>
              <a:t>	</a:t>
            </a:r>
            <a:endParaRPr lang="en-US" altLang="ja-JP" b="1" dirty="0" smtClean="0">
              <a:solidFill>
                <a:schemeClr val="bg1"/>
              </a:solidFill>
              <a:latin typeface="Meiryo UI" panose="020B0604030504040204" pitchFamily="50" charset="-128"/>
              <a:ea typeface="Meiryo UI" panose="020B0604030504040204" pitchFamily="50" charset="-128"/>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374"/>
          <a:stretch/>
        </p:blipFill>
        <p:spPr bwMode="auto">
          <a:xfrm>
            <a:off x="420018" y="750940"/>
            <a:ext cx="9065963" cy="5949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3</a:t>
            </a:fld>
            <a:endParaRPr lang="ja-JP" altLang="en-US"/>
          </a:p>
        </p:txBody>
      </p:sp>
    </p:spTree>
    <p:extLst>
      <p:ext uri="{BB962C8B-B14F-4D97-AF65-F5344CB8AC3E}">
        <p14:creationId xmlns:p14="http://schemas.microsoft.com/office/powerpoint/2010/main" val="469709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３</a:t>
            </a:r>
            <a:r>
              <a:rPr lang="zh-TW" altLang="en-US" b="1" dirty="0" smtClean="0">
                <a:solidFill>
                  <a:schemeClr val="bg1"/>
                </a:solidFill>
                <a:latin typeface="Meiryo UI" panose="020B0604030504040204" pitchFamily="50" charset="-128"/>
                <a:ea typeface="Meiryo UI" panose="020B0604030504040204" pitchFamily="50" charset="-128"/>
              </a:rPr>
              <a:t>．国際比較（</a:t>
            </a:r>
            <a:r>
              <a:rPr lang="en-US" altLang="zh-TW" b="1" dirty="0" smtClean="0">
                <a:solidFill>
                  <a:schemeClr val="bg1"/>
                </a:solidFill>
                <a:latin typeface="Meiryo UI" panose="020B0604030504040204" pitchFamily="50" charset="-128"/>
                <a:ea typeface="Meiryo UI" panose="020B0604030504040204" pitchFamily="50" charset="-128"/>
              </a:rPr>
              <a:t>SDSN</a:t>
            </a:r>
            <a:r>
              <a:rPr lang="zh-TW" altLang="en-US" b="1" dirty="0" smtClean="0">
                <a:solidFill>
                  <a:schemeClr val="bg1"/>
                </a:solidFill>
                <a:latin typeface="Meiryo UI" panose="020B0604030504040204" pitchFamily="50" charset="-128"/>
                <a:ea typeface="Meiryo UI" panose="020B0604030504040204" pitchFamily="50" charset="-128"/>
              </a:rPr>
              <a:t>）</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370982FC-8480-46E8-A234-72C222607BBB}" type="slidenum">
              <a:rPr lang="ja-JP" altLang="en-US" smtClean="0"/>
              <a:pPr/>
              <a:t>4</a:t>
            </a:fld>
            <a:endParaRPr lang="ja-JP" altLang="en-US"/>
          </a:p>
        </p:txBody>
      </p:sp>
      <p:sp>
        <p:nvSpPr>
          <p:cNvPr id="9" name="正方形/長方形 8"/>
          <p:cNvSpPr/>
          <p:nvPr/>
        </p:nvSpPr>
        <p:spPr>
          <a:xfrm>
            <a:off x="147630" y="828675"/>
            <a:ext cx="9580570" cy="6029325"/>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marL="357188" indent="-185738"/>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endParaRPr>
          </a:p>
          <a:p>
            <a:pPr marL="357188" indent="-185738"/>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「国連</a:t>
            </a:r>
            <a:r>
              <a:rPr lang="ja-JP" altLang="en-US" sz="1600" dirty="0">
                <a:latin typeface="Meiryo UI" panose="020B0604030504040204" pitchFamily="50" charset="-128"/>
                <a:ea typeface="Meiryo UI" panose="020B0604030504040204" pitchFamily="50" charset="-128"/>
              </a:rPr>
              <a:t>持続可能な開発ソリューション・ネットワーク</a:t>
            </a:r>
            <a:r>
              <a:rPr lang="en-US" altLang="ja-JP" sz="1600" dirty="0">
                <a:latin typeface="Meiryo UI" panose="020B0604030504040204" pitchFamily="50" charset="-128"/>
                <a:ea typeface="Meiryo UI" panose="020B0604030504040204" pitchFamily="50" charset="-128"/>
              </a:rPr>
              <a:t>(SDSN</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」と「ベルテルスマン財団」（ドイツ）が、各国</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rPr>
              <a:t>達成度を調査し毎年公表。各ゴール毎に国内の取組状況を整理し、順位づけのうえ公表。</a:t>
            </a:r>
            <a:endParaRPr lang="en-US" altLang="ja-JP" sz="1600" dirty="0" smtClean="0">
              <a:latin typeface="Meiryo UI" panose="020B0604030504040204" pitchFamily="50" charset="-128"/>
              <a:ea typeface="Meiryo UI" panose="020B0604030504040204" pitchFamily="50" charset="-128"/>
            </a:endParaRPr>
          </a:p>
        </p:txBody>
      </p:sp>
      <p:sp>
        <p:nvSpPr>
          <p:cNvPr id="10" name="正方形/長方形 9"/>
          <p:cNvSpPr/>
          <p:nvPr/>
        </p:nvSpPr>
        <p:spPr>
          <a:xfrm>
            <a:off x="277015" y="1635265"/>
            <a:ext cx="9321800" cy="120794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smtClean="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SDG</a:t>
            </a:r>
            <a:r>
              <a:rPr lang="ja-JP" altLang="en-US" sz="1200" dirty="0">
                <a:solidFill>
                  <a:schemeClr val="tx1"/>
                </a:solidFill>
                <a:latin typeface="Meiryo UI" panose="020B0604030504040204" pitchFamily="50" charset="-128"/>
                <a:ea typeface="Meiryo UI" panose="020B0604030504040204" pitchFamily="50" charset="-128"/>
              </a:rPr>
              <a:t>インデックス</a:t>
            </a:r>
            <a:r>
              <a:rPr lang="en-US" altLang="ja-JP" sz="1200" dirty="0">
                <a:solidFill>
                  <a:schemeClr val="tx1"/>
                </a:solidFill>
                <a:latin typeface="Meiryo UI" panose="020B0604030504040204" pitchFamily="50" charset="-128"/>
                <a:ea typeface="Meiryo UI" panose="020B0604030504040204" pitchFamily="50" charset="-128"/>
              </a:rPr>
              <a:t>&amp;</a:t>
            </a:r>
            <a:r>
              <a:rPr lang="ja-JP" altLang="en-US" sz="1200" dirty="0">
                <a:solidFill>
                  <a:schemeClr val="tx1"/>
                </a:solidFill>
                <a:latin typeface="Meiryo UI" panose="020B0604030504040204" pitchFamily="50" charset="-128"/>
                <a:ea typeface="Meiryo UI" panose="020B0604030504040204" pitchFamily="50" charset="-128"/>
              </a:rPr>
              <a:t>ダッシュボード </a:t>
            </a:r>
            <a:r>
              <a:rPr lang="ja-JP" altLang="en-US" sz="1200" dirty="0" smtClean="0">
                <a:solidFill>
                  <a:schemeClr val="tx1"/>
                </a:solidFill>
                <a:latin typeface="Meiryo UI" panose="020B0604030504040204" pitchFamily="50" charset="-128"/>
                <a:ea typeface="Meiryo UI" panose="020B0604030504040204" pitchFamily="50" charset="-128"/>
              </a:rPr>
              <a:t>レポート</a:t>
            </a:r>
            <a:r>
              <a:rPr lang="en-US" altLang="ja-JP" sz="1200" dirty="0" smtClean="0">
                <a:solidFill>
                  <a:schemeClr val="tx1"/>
                </a:solidFill>
                <a:latin typeface="Meiryo UI" panose="020B0604030504040204" pitchFamily="50" charset="-128"/>
                <a:ea typeface="Meiryo UI" panose="020B0604030504040204" pitchFamily="50" charset="-128"/>
              </a:rPr>
              <a:t>2018</a:t>
            </a:r>
            <a:r>
              <a:rPr lang="ja-JP" altLang="en-US" sz="1200" dirty="0" smtClean="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 SDSN</a:t>
            </a:r>
            <a:r>
              <a:rPr lang="ja-JP" altLang="en-US" sz="1200" dirty="0">
                <a:solidFill>
                  <a:schemeClr val="tx1"/>
                </a:solidFill>
                <a:latin typeface="Meiryo UI" panose="020B0604030504040204" pitchFamily="50" charset="-128"/>
                <a:ea typeface="Meiryo UI" panose="020B0604030504040204" pitchFamily="50" charset="-128"/>
              </a:rPr>
              <a:t>他）</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緑</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rPr>
              <a:t>2030</a:t>
            </a:r>
            <a:r>
              <a:rPr kumimoji="1" lang="ja-JP" altLang="en-US" sz="1200" dirty="0" smtClean="0">
                <a:solidFill>
                  <a:schemeClr val="tx1"/>
                </a:solidFill>
                <a:latin typeface="Meiryo UI" panose="020B0604030504040204" pitchFamily="50" charset="-128"/>
                <a:ea typeface="Meiryo UI" panose="020B0604030504040204" pitchFamily="50" charset="-128"/>
              </a:rPr>
              <a:t>達成に向けて順調に進んでいる指標</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黄：</a:t>
            </a:r>
            <a:r>
              <a:rPr lang="en-US" altLang="ja-JP" sz="1200" dirty="0" smtClean="0">
                <a:solidFill>
                  <a:schemeClr val="tx1"/>
                </a:solidFill>
                <a:latin typeface="Meiryo UI" panose="020B0604030504040204" pitchFamily="50" charset="-128"/>
                <a:ea typeface="Meiryo UI" panose="020B0604030504040204" pitchFamily="50" charset="-128"/>
              </a:rPr>
              <a:t>50</a:t>
            </a:r>
            <a:r>
              <a:rPr lang="ja-JP" altLang="en-US" sz="1200" dirty="0" smtClean="0">
                <a:solidFill>
                  <a:schemeClr val="tx1"/>
                </a:solidFill>
                <a:latin typeface="Meiryo UI" panose="020B0604030504040204" pitchFamily="50" charset="-128"/>
                <a:ea typeface="Meiryo UI" panose="020B0604030504040204" pitchFamily="50" charset="-128"/>
              </a:rPr>
              <a:t>％以上で改善しているものの、</a:t>
            </a:r>
            <a:r>
              <a:rPr lang="en-US" altLang="ja-JP" sz="1200" dirty="0" smtClean="0">
                <a:solidFill>
                  <a:schemeClr val="tx1"/>
                </a:solidFill>
                <a:latin typeface="Meiryo UI" panose="020B0604030504040204" pitchFamily="50" charset="-128"/>
                <a:ea typeface="Meiryo UI" panose="020B0604030504040204" pitchFamily="50" charset="-128"/>
              </a:rPr>
              <a:t>2030</a:t>
            </a:r>
            <a:r>
              <a:rPr lang="ja-JP" altLang="en-US" sz="1200" dirty="0" smtClean="0">
                <a:solidFill>
                  <a:schemeClr val="tx1"/>
                </a:solidFill>
                <a:latin typeface="Meiryo UI" panose="020B0604030504040204" pitchFamily="50" charset="-128"/>
                <a:ea typeface="Meiryo UI" panose="020B0604030504040204" pitchFamily="50" charset="-128"/>
              </a:rPr>
              <a:t>年の達成が困難な指標</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橙：改善割合が</a:t>
            </a:r>
            <a:r>
              <a:rPr kumimoji="1" lang="en-US" altLang="ja-JP" sz="1200" dirty="0" smtClean="0">
                <a:solidFill>
                  <a:schemeClr val="tx1"/>
                </a:solidFill>
                <a:latin typeface="Meiryo UI" panose="020B0604030504040204" pitchFamily="50" charset="-128"/>
                <a:ea typeface="Meiryo UI" panose="020B0604030504040204" pitchFamily="50" charset="-128"/>
              </a:rPr>
              <a:t>50</a:t>
            </a:r>
            <a:r>
              <a:rPr kumimoji="1" lang="ja-JP" altLang="en-US" sz="1200" dirty="0" smtClean="0">
                <a:solidFill>
                  <a:schemeClr val="tx1"/>
                </a:solidFill>
                <a:latin typeface="Meiryo UI" panose="020B0604030504040204" pitchFamily="50" charset="-128"/>
                <a:ea typeface="Meiryo UI" panose="020B0604030504040204" pitchFamily="50" charset="-128"/>
              </a:rPr>
              <a:t>％以下で、</a:t>
            </a:r>
            <a:r>
              <a:rPr lang="en-US" altLang="ja-JP" sz="1200" dirty="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2030</a:t>
            </a:r>
            <a:r>
              <a:rPr lang="ja-JP" altLang="en-US" sz="1200" dirty="0">
                <a:solidFill>
                  <a:schemeClr val="tx1"/>
                </a:solidFill>
                <a:latin typeface="Meiryo UI" panose="020B0604030504040204" pitchFamily="50" charset="-128"/>
                <a:ea typeface="Meiryo UI" panose="020B0604030504040204" pitchFamily="50" charset="-128"/>
              </a:rPr>
              <a:t>年の達成が困難な</a:t>
            </a:r>
            <a:r>
              <a:rPr lang="ja-JP" altLang="en-US" sz="1200" dirty="0" smtClean="0">
                <a:solidFill>
                  <a:schemeClr val="tx1"/>
                </a:solidFill>
                <a:latin typeface="Meiryo UI" panose="020B0604030504040204" pitchFamily="50" charset="-128"/>
                <a:ea typeface="Meiryo UI" panose="020B0604030504040204" pitchFamily="50" charset="-128"/>
              </a:rPr>
              <a:t>指標</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赤：状態が悪化している指標</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rotWithShape="1">
          <a:blip r:embed="rId2"/>
          <a:srcRect r="3620"/>
          <a:stretch/>
        </p:blipFill>
        <p:spPr>
          <a:xfrm>
            <a:off x="4751228" y="1765087"/>
            <a:ext cx="4723141" cy="1041584"/>
          </a:xfrm>
          <a:prstGeom prst="rect">
            <a:avLst/>
          </a:prstGeom>
        </p:spPr>
      </p:pic>
      <p:graphicFrame>
        <p:nvGraphicFramePr>
          <p:cNvPr id="12" name="グラフ 11"/>
          <p:cNvGraphicFramePr>
            <a:graphicFrameLocks/>
          </p:cNvGraphicFramePr>
          <p:nvPr>
            <p:extLst>
              <p:ext uri="{D42A27DB-BD31-4B8C-83A1-F6EECF244321}">
                <p14:modId xmlns:p14="http://schemas.microsoft.com/office/powerpoint/2010/main" val="3566052038"/>
              </p:ext>
            </p:extLst>
          </p:nvPr>
        </p:nvGraphicFramePr>
        <p:xfrm>
          <a:off x="144455" y="3065084"/>
          <a:ext cx="9580570" cy="3741164"/>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12"/>
          <p:cNvSpPr txBox="1"/>
          <p:nvPr/>
        </p:nvSpPr>
        <p:spPr>
          <a:xfrm>
            <a:off x="7554460" y="5537200"/>
            <a:ext cx="1955693" cy="276999"/>
          </a:xfrm>
          <a:prstGeom prst="rect">
            <a:avLst/>
          </a:prstGeom>
          <a:ln>
            <a:solidFill>
              <a:srgbClr val="696969"/>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指標</a:t>
            </a:r>
            <a:r>
              <a:rPr kumimoji="1" lang="ja-JP" altLang="en-US" sz="1200" smtClean="0">
                <a:latin typeface="Meiryo UI" panose="020B0604030504040204" pitchFamily="50" charset="-128"/>
                <a:ea typeface="Meiryo UI" panose="020B0604030504040204" pitchFamily="50" charset="-128"/>
              </a:rPr>
              <a:t>の状況が緑色</a:t>
            </a:r>
            <a:r>
              <a:rPr kumimoji="1" lang="ja-JP" altLang="en-US" sz="1200" dirty="0" smtClean="0">
                <a:latin typeface="Meiryo UI" panose="020B0604030504040204" pitchFamily="50" charset="-128"/>
                <a:ea typeface="Meiryo UI" panose="020B0604030504040204" pitchFamily="50" charset="-128"/>
              </a:rPr>
              <a:t>の割合</a:t>
            </a:r>
            <a:endParaRPr kumimoji="1" lang="ja-JP" altLang="en-US" sz="1200"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277015" y="2911195"/>
            <a:ext cx="4143374"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2019</a:t>
            </a:r>
            <a:r>
              <a:rPr kumimoji="1" lang="ja-JP" altLang="en-US" sz="1400" dirty="0" smtClean="0">
                <a:latin typeface="Meiryo UI" panose="020B0604030504040204" pitchFamily="50" charset="-128"/>
                <a:ea typeface="Meiryo UI" panose="020B0604030504040204" pitchFamily="50" charset="-128"/>
              </a:rPr>
              <a:t>年時点の日本の現状（指標別）</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9872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４</a:t>
            </a:r>
            <a:r>
              <a:rPr lang="ja-JP" altLang="en-US" b="1" dirty="0">
                <a:solidFill>
                  <a:schemeClr val="bg1"/>
                </a:solidFill>
                <a:latin typeface="Meiryo UI" panose="020B0604030504040204" pitchFamily="50" charset="-128"/>
                <a:ea typeface="Meiryo UI" panose="020B0604030504040204" pitchFamily="50" charset="-128"/>
              </a:rPr>
              <a:t>．</a:t>
            </a:r>
            <a:r>
              <a:rPr lang="ja-JP" altLang="en-US" b="1" dirty="0" smtClean="0">
                <a:solidFill>
                  <a:schemeClr val="bg1"/>
                </a:solidFill>
                <a:latin typeface="Meiryo UI" panose="020B0604030504040204" pitchFamily="50" charset="-128"/>
                <a:ea typeface="Meiryo UI" panose="020B0604030504040204" pitchFamily="50" charset="-128"/>
              </a:rPr>
              <a:t>自治体</a:t>
            </a:r>
            <a:r>
              <a:rPr lang="en-US" altLang="ja-JP" b="1" dirty="0" smtClean="0">
                <a:solidFill>
                  <a:schemeClr val="bg1"/>
                </a:solidFill>
                <a:latin typeface="Meiryo UI" panose="020B0604030504040204" pitchFamily="50" charset="-128"/>
                <a:ea typeface="Meiryo UI" panose="020B0604030504040204" pitchFamily="50" charset="-128"/>
              </a:rPr>
              <a:t>SDGs</a:t>
            </a:r>
            <a:r>
              <a:rPr lang="ja-JP" altLang="en-US" b="1" dirty="0" smtClean="0">
                <a:solidFill>
                  <a:schemeClr val="bg1"/>
                </a:solidFill>
                <a:latin typeface="Meiryo UI" panose="020B0604030504040204" pitchFamily="50" charset="-128"/>
                <a:ea typeface="Meiryo UI" panose="020B0604030504040204" pitchFamily="50" charset="-128"/>
              </a:rPr>
              <a:t>指標</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5</a:t>
            </a:fld>
            <a:endParaRPr lang="ja-JP" altLang="en-US"/>
          </a:p>
        </p:txBody>
      </p:sp>
      <p:sp>
        <p:nvSpPr>
          <p:cNvPr id="4" name="正方形/長方形 3"/>
          <p:cNvSpPr/>
          <p:nvPr/>
        </p:nvSpPr>
        <p:spPr>
          <a:xfrm>
            <a:off x="166331" y="692152"/>
            <a:ext cx="9573337" cy="2551111"/>
          </a:xfrm>
          <a:prstGeom prst="rect">
            <a:avLst/>
          </a:prstGeom>
        </p:spPr>
        <p:style>
          <a:lnRef idx="2">
            <a:schemeClr val="accent1"/>
          </a:lnRef>
          <a:fillRef idx="1">
            <a:schemeClr val="lt1"/>
          </a:fillRef>
          <a:effectRef idx="0">
            <a:schemeClr val="accent1"/>
          </a:effectRef>
          <a:fontRef idx="minor">
            <a:schemeClr val="dk1"/>
          </a:fontRef>
        </p:style>
        <p:txBody>
          <a:bodyPr wrap="square">
            <a:noAutofit/>
          </a:bodyPr>
          <a:lstStyle/>
          <a:p>
            <a:r>
              <a:rPr lang="ja-JP" altLang="en-US" sz="1600" b="1" dirty="0" smtClean="0">
                <a:latin typeface="Meiryo UI" panose="020B0604030504040204" pitchFamily="50" charset="-128"/>
                <a:ea typeface="Meiryo UI" panose="020B0604030504040204" pitchFamily="50" charset="-128"/>
              </a:rPr>
              <a:t>●</a:t>
            </a:r>
            <a:r>
              <a:rPr lang="ja-JP" altLang="en-US" sz="1600" b="1" u="sng" dirty="0" smtClean="0">
                <a:latin typeface="Meiryo UI" panose="020B0604030504040204" pitchFamily="50" charset="-128"/>
                <a:ea typeface="Meiryo UI" panose="020B0604030504040204" pitchFamily="50" charset="-128"/>
              </a:rPr>
              <a:t>ローカル</a:t>
            </a:r>
            <a:r>
              <a:rPr lang="en-US" altLang="ja-JP" sz="1600" b="1" u="sng" dirty="0">
                <a:latin typeface="Meiryo UI" panose="020B0604030504040204" pitchFamily="50" charset="-128"/>
                <a:ea typeface="Meiryo UI" panose="020B0604030504040204" pitchFamily="50" charset="-128"/>
              </a:rPr>
              <a:t>SDGs</a:t>
            </a:r>
            <a:r>
              <a:rPr lang="ja-JP" altLang="en-US" sz="1600" b="1" u="sng" dirty="0" smtClean="0">
                <a:latin typeface="Meiryo UI" panose="020B0604030504040204" pitchFamily="50" charset="-128"/>
                <a:ea typeface="Meiryo UI" panose="020B0604030504040204" pitchFamily="50" charset="-128"/>
              </a:rPr>
              <a:t>プラットフォーム</a:t>
            </a:r>
            <a:r>
              <a:rPr lang="ja-JP" altLang="en-US" sz="1600" b="1"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a:t>
            </a:r>
            <a:r>
              <a:rPr lang="en-US" altLang="ja-JP" sz="1600" dirty="0" smtClean="0">
                <a:hlinkClick r:id="rId2"/>
              </a:rPr>
              <a:t> </a:t>
            </a:r>
            <a:r>
              <a:rPr lang="en-US" altLang="ja-JP" sz="1600" dirty="0">
                <a:hlinkClick r:id="rId2"/>
              </a:rPr>
              <a:t>https://kawakubo-lab.jp/?lang=ja </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達成に向けて取り組む全国の自治体とその関係者を支援するために法政大学川久保准教授</a:t>
            </a:r>
            <a:r>
              <a:rPr lang="ja-JP" altLang="en-US" sz="1400" dirty="0" smtClean="0">
                <a:latin typeface="Meiryo UI" panose="020B0604030504040204" pitchFamily="50" charset="-128"/>
                <a:ea typeface="Meiryo UI" panose="020B0604030504040204" pitchFamily="50" charset="-128"/>
              </a:rPr>
              <a:t>研究室が開設</a:t>
            </a:r>
            <a:r>
              <a:rPr lang="ja-JP" altLang="en-US" sz="1400" dirty="0">
                <a:latin typeface="Meiryo UI" panose="020B0604030504040204" pitchFamily="50" charset="-128"/>
                <a:ea typeface="Meiryo UI" panose="020B0604030504040204" pitchFamily="50" charset="-128"/>
              </a:rPr>
              <a:t>した情報交換</a:t>
            </a:r>
            <a:r>
              <a:rPr lang="ja-JP" altLang="en-US" sz="1400" dirty="0" smtClean="0">
                <a:latin typeface="Meiryo UI" panose="020B0604030504040204" pitchFamily="50" charset="-128"/>
                <a:ea typeface="Meiryo UI" panose="020B0604030504040204" pitchFamily="50" charset="-128"/>
              </a:rPr>
              <a:t>プラットフォーム。</a:t>
            </a:r>
            <a:r>
              <a:rPr lang="en-US" altLang="ja-JP" sz="1400" u="sng" dirty="0" smtClean="0">
                <a:latin typeface="Meiryo UI" panose="020B0604030504040204" pitchFamily="50" charset="-128"/>
                <a:ea typeface="Meiryo UI" panose="020B0604030504040204" pitchFamily="50" charset="-128"/>
              </a:rPr>
              <a:t>SDGs</a:t>
            </a:r>
            <a:r>
              <a:rPr lang="ja-JP" altLang="en-US" sz="1400" u="sng" dirty="0">
                <a:latin typeface="Meiryo UI" panose="020B0604030504040204" pitchFamily="50" charset="-128"/>
                <a:ea typeface="Meiryo UI" panose="020B0604030504040204" pitchFamily="50" charset="-128"/>
              </a:rPr>
              <a:t>の</a:t>
            </a:r>
            <a:r>
              <a:rPr lang="en-US" altLang="ja-JP" sz="1400" u="sng" dirty="0">
                <a:latin typeface="Meiryo UI" panose="020B0604030504040204" pitchFamily="50" charset="-128"/>
                <a:ea typeface="Meiryo UI" panose="020B0604030504040204" pitchFamily="50" charset="-128"/>
              </a:rPr>
              <a:t>17</a:t>
            </a:r>
            <a:r>
              <a:rPr lang="ja-JP" altLang="en-US" sz="1400" u="sng" dirty="0">
                <a:latin typeface="Meiryo UI" panose="020B0604030504040204" pitchFamily="50" charset="-128"/>
                <a:ea typeface="Meiryo UI" panose="020B0604030504040204" pitchFamily="50" charset="-128"/>
              </a:rPr>
              <a:t>ゴール別に自治体の状況を可視化する指標データベース</a:t>
            </a:r>
            <a:r>
              <a:rPr lang="ja-JP" altLang="en-US" sz="1400" dirty="0" smtClean="0">
                <a:latin typeface="Meiryo UI" panose="020B0604030504040204" pitchFamily="50" charset="-128"/>
                <a:ea typeface="Meiryo UI" panose="020B0604030504040204" pitchFamily="50" charset="-128"/>
              </a:rPr>
              <a:t>や、全国</a:t>
            </a:r>
            <a:r>
              <a:rPr lang="ja-JP" altLang="en-US" sz="1400" dirty="0">
                <a:latin typeface="Meiryo UI" panose="020B0604030504040204" pitchFamily="50" charset="-128"/>
                <a:ea typeface="Meiryo UI" panose="020B0604030504040204" pitchFamily="50" charset="-128"/>
              </a:rPr>
              <a:t>の自治体における各種計画への</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の盛り込み状況、</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達成に向けて先駆的に</a:t>
            </a:r>
            <a:r>
              <a:rPr lang="ja-JP" altLang="en-US" sz="1400" dirty="0" smtClean="0">
                <a:latin typeface="Meiryo UI" panose="020B0604030504040204" pitchFamily="50" charset="-128"/>
                <a:ea typeface="Meiryo UI" panose="020B0604030504040204" pitchFamily="50" charset="-128"/>
              </a:rPr>
              <a:t>取り組んでいる</a:t>
            </a:r>
            <a:r>
              <a:rPr lang="ja-JP" altLang="en-US" sz="1400" dirty="0">
                <a:latin typeface="Meiryo UI" panose="020B0604030504040204" pitchFamily="50" charset="-128"/>
                <a:ea typeface="Meiryo UI" panose="020B0604030504040204" pitchFamily="50" charset="-128"/>
              </a:rPr>
              <a:t>自治体担当者へのインタビュー記事などを</a:t>
            </a:r>
            <a:r>
              <a:rPr lang="ja-JP" altLang="en-US" sz="1400" dirty="0" smtClean="0">
                <a:latin typeface="Meiryo UI" panose="020B0604030504040204" pitchFamily="50" charset="-128"/>
                <a:ea typeface="Meiryo UI" panose="020B0604030504040204" pitchFamily="50" charset="-128"/>
              </a:rPr>
              <a:t>掲載。</a:t>
            </a:r>
            <a:endParaRPr lang="en-US" altLang="ja-JP" sz="1400" dirty="0" smtClean="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a:t>
            </a:r>
            <a:r>
              <a:rPr lang="en-US" altLang="ja-JP" sz="1600" b="1" u="sng" dirty="0" smtClean="0">
                <a:latin typeface="Meiryo UI" panose="020B0604030504040204" pitchFamily="50" charset="-128"/>
                <a:ea typeface="Meiryo UI" panose="020B0604030504040204" pitchFamily="50" charset="-128"/>
              </a:rPr>
              <a:t>SDGs</a:t>
            </a:r>
            <a:r>
              <a:rPr lang="ja-JP" altLang="en-US" sz="1600" b="1" u="sng" dirty="0">
                <a:latin typeface="Meiryo UI" panose="020B0604030504040204" pitchFamily="50" charset="-128"/>
                <a:ea typeface="Meiryo UI" panose="020B0604030504040204" pitchFamily="50" charset="-128"/>
              </a:rPr>
              <a:t>ローカライズ指標データベース</a:t>
            </a:r>
            <a:r>
              <a:rPr lang="en-US" altLang="ja-JP" sz="1600" b="1" u="sng" dirty="0">
                <a:latin typeface="Meiryo UI" panose="020B0604030504040204" pitchFamily="50" charset="-128"/>
                <a:ea typeface="Meiryo UI" panose="020B0604030504040204" pitchFamily="50" charset="-128"/>
              </a:rPr>
              <a:t>(DB</a:t>
            </a:r>
            <a:r>
              <a:rPr lang="en-US" altLang="ja-JP" sz="1600" b="1" u="sng" dirty="0" smtClean="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a:t>
            </a:r>
            <a:r>
              <a:rPr lang="en-US" altLang="ja-JP" sz="1600" dirty="0">
                <a:hlinkClick r:id="rId3"/>
              </a:rPr>
              <a:t> http://www.ibec.or.jp/sdgs/index.html </a:t>
            </a: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r>
            <a:br>
              <a:rPr lang="ja-JP" altLang="en-US" sz="1600" dirty="0">
                <a:latin typeface="Meiryo UI" panose="020B0604030504040204" pitchFamily="50" charset="-128"/>
                <a:ea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達成に向けて取り組む上で</a:t>
            </a:r>
            <a:r>
              <a:rPr lang="ja-JP" altLang="en-US" sz="1400" dirty="0" smtClean="0">
                <a:latin typeface="Meiryo UI" panose="020B0604030504040204" pitchFamily="50" charset="-128"/>
                <a:ea typeface="Meiryo UI" panose="020B0604030504040204" pitchFamily="50" charset="-128"/>
              </a:rPr>
              <a:t>、現状把握が重要であり、そのためには指標の活用が必要不可欠。他方、国連</a:t>
            </a:r>
            <a:r>
              <a:rPr lang="ja-JP" altLang="en-US" sz="1400" dirty="0">
                <a:latin typeface="Meiryo UI" panose="020B0604030504040204" pitchFamily="50" charset="-128"/>
                <a:ea typeface="Meiryo UI" panose="020B0604030504040204" pitchFamily="50" charset="-128"/>
              </a:rPr>
              <a:t>統計</a:t>
            </a:r>
            <a:r>
              <a:rPr lang="ja-JP" altLang="en-US" sz="1400" dirty="0" smtClean="0">
                <a:latin typeface="Meiryo UI" panose="020B0604030504040204" pitchFamily="50" charset="-128"/>
                <a:ea typeface="Meiryo UI" panose="020B0604030504040204" pitchFamily="50" charset="-128"/>
              </a:rPr>
              <a:t>委員会が提案</a:t>
            </a:r>
            <a:r>
              <a:rPr lang="ja-JP" altLang="en-US" sz="1400" dirty="0">
                <a:latin typeface="Meiryo UI" panose="020B0604030504040204" pitchFamily="50" charset="-128"/>
                <a:ea typeface="Meiryo UI" panose="020B0604030504040204" pitchFamily="50" charset="-128"/>
              </a:rPr>
              <a:t>して</a:t>
            </a:r>
            <a:r>
              <a:rPr lang="ja-JP" altLang="en-US" sz="1400" dirty="0" smtClean="0">
                <a:latin typeface="Meiryo UI" panose="020B0604030504040204" pitchFamily="50" charset="-128"/>
                <a:ea typeface="Meiryo UI" panose="020B0604030504040204" pitchFamily="50" charset="-128"/>
              </a:rPr>
              <a:t>いる指標は、国</a:t>
            </a:r>
            <a:r>
              <a:rPr lang="ja-JP" altLang="en-US" sz="1400" dirty="0">
                <a:latin typeface="Meiryo UI" panose="020B0604030504040204" pitchFamily="50" charset="-128"/>
                <a:ea typeface="Meiryo UI" panose="020B0604030504040204" pitchFamily="50" charset="-128"/>
              </a:rPr>
              <a:t>レベルで活用することを想定して開発</a:t>
            </a:r>
            <a:r>
              <a:rPr lang="ja-JP" altLang="en-US" sz="1400" dirty="0" smtClean="0">
                <a:latin typeface="Meiryo UI" panose="020B0604030504040204" pitchFamily="50" charset="-128"/>
                <a:ea typeface="Meiryo UI" panose="020B0604030504040204" pitchFamily="50" charset="-128"/>
              </a:rPr>
              <a:t>されたも</a:t>
            </a:r>
            <a:r>
              <a:rPr lang="ja-JP" altLang="en-US" sz="1400" dirty="0">
                <a:latin typeface="Meiryo UI" panose="020B0604030504040204" pitchFamily="50" charset="-128"/>
                <a:ea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rPr>
              <a:t>が多いこと、開発</a:t>
            </a:r>
            <a:r>
              <a:rPr lang="ja-JP" altLang="en-US" sz="1400" dirty="0">
                <a:latin typeface="Meiryo UI" panose="020B0604030504040204" pitchFamily="50" charset="-128"/>
                <a:ea typeface="Meiryo UI" panose="020B0604030504040204" pitchFamily="50" charset="-128"/>
              </a:rPr>
              <a:t>途上国を</a:t>
            </a:r>
            <a:r>
              <a:rPr lang="ja-JP" altLang="en-US" sz="1400" dirty="0" smtClean="0">
                <a:latin typeface="Meiryo UI" panose="020B0604030504040204" pitchFamily="50" charset="-128"/>
                <a:ea typeface="Meiryo UI" panose="020B0604030504040204" pitchFamily="50" charset="-128"/>
              </a:rPr>
              <a:t>想定された</a:t>
            </a:r>
            <a:r>
              <a:rPr lang="ja-JP" altLang="en-US" sz="1400" dirty="0">
                <a:latin typeface="Meiryo UI" panose="020B0604030504040204" pitchFamily="50" charset="-128"/>
                <a:ea typeface="Meiryo UI" panose="020B0604030504040204" pitchFamily="50" charset="-128"/>
              </a:rPr>
              <a:t>指標と</a:t>
            </a:r>
            <a:r>
              <a:rPr lang="ja-JP" altLang="en-US" sz="1400" dirty="0" smtClean="0">
                <a:latin typeface="Meiryo UI" panose="020B0604030504040204" pitchFamily="50" charset="-128"/>
                <a:ea typeface="Meiryo UI" panose="020B0604030504040204" pitchFamily="50" charset="-128"/>
              </a:rPr>
              <a:t>なっていること、必要</a:t>
            </a:r>
            <a:r>
              <a:rPr lang="ja-JP" altLang="en-US" sz="1400" dirty="0">
                <a:latin typeface="Meiryo UI" panose="020B0604030504040204" pitchFamily="50" charset="-128"/>
                <a:ea typeface="Meiryo UI" panose="020B0604030504040204" pitchFamily="50" charset="-128"/>
              </a:rPr>
              <a:t>なデータが統計でとられていないものがある</a:t>
            </a:r>
            <a:r>
              <a:rPr lang="ja-JP" altLang="en-US" sz="1400" dirty="0" smtClean="0">
                <a:latin typeface="Meiryo UI" panose="020B0604030504040204" pitchFamily="50" charset="-128"/>
                <a:ea typeface="Meiryo UI" panose="020B0604030504040204" pitchFamily="50" charset="-128"/>
              </a:rPr>
              <a:t>こと等の課題が存在。この</a:t>
            </a:r>
            <a:r>
              <a:rPr lang="ja-JP" altLang="en-US" sz="1400" dirty="0">
                <a:latin typeface="Meiryo UI" panose="020B0604030504040204" pitchFamily="50" charset="-128"/>
                <a:ea typeface="Meiryo UI" panose="020B0604030504040204" pitchFamily="50" charset="-128"/>
              </a:rPr>
              <a:t>ような背景を踏まえ</a:t>
            </a:r>
            <a:r>
              <a:rPr lang="ja-JP" altLang="en-US" sz="1400" dirty="0" smtClean="0">
                <a:latin typeface="Meiryo UI" panose="020B0604030504040204" pitchFamily="50" charset="-128"/>
                <a:ea typeface="Meiryo UI" panose="020B0604030504040204" pitchFamily="50" charset="-128"/>
              </a:rPr>
              <a:t>、日本</a:t>
            </a:r>
            <a:r>
              <a:rPr lang="ja-JP" altLang="en-US" sz="1400" dirty="0">
                <a:latin typeface="Meiryo UI" panose="020B0604030504040204" pitchFamily="50" charset="-128"/>
                <a:ea typeface="Meiryo UI" panose="020B0604030504040204" pitchFamily="50" charset="-128"/>
              </a:rPr>
              <a:t>の自治体レベルで活用可能</a:t>
            </a:r>
            <a:r>
              <a:rPr lang="ja-JP" altLang="en-US" sz="1400" dirty="0" smtClean="0">
                <a:latin typeface="Meiryo UI" panose="020B0604030504040204" pitchFamily="50" charset="-128"/>
                <a:ea typeface="Meiryo UI" panose="020B0604030504040204" pitchFamily="50" charset="-128"/>
              </a:rPr>
              <a:t>な指標として、「</a:t>
            </a:r>
            <a:r>
              <a:rPr lang="ja-JP" altLang="en-US" sz="1400" dirty="0">
                <a:latin typeface="Meiryo UI" panose="020B0604030504040204" pitchFamily="50" charset="-128"/>
                <a:ea typeface="Meiryo UI" panose="020B0604030504040204" pitchFamily="50" charset="-128"/>
              </a:rPr>
              <a:t>自治体</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指標リスト（試行版）</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が</a:t>
            </a:r>
            <a:r>
              <a:rPr lang="ja-JP" altLang="en-US" sz="1400" dirty="0" smtClean="0">
                <a:latin typeface="Meiryo UI" panose="020B0604030504040204" pitchFamily="50" charset="-128"/>
                <a:ea typeface="Meiryo UI" panose="020B0604030504040204" pitchFamily="50" charset="-128"/>
              </a:rPr>
              <a:t>提案された。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自治体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指標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リストは、自治体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の実態（長所や短所）を俯瞰し、現状を把握するために活用することを目的に、日本の自治体レベルで活用可能な指標一覧で、</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47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都道府県と</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1,741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の市町村が閲覧可能。</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0" y="3436169"/>
            <a:ext cx="5638800"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（参考）ローカル</a:t>
            </a:r>
            <a:r>
              <a:rPr kumimoji="1" lang="en-US" altLang="ja-JP" sz="1200" dirty="0" smtClean="0">
                <a:latin typeface="Meiryo UI" panose="020B0604030504040204" pitchFamily="50" charset="-128"/>
                <a:ea typeface="Meiryo UI" panose="020B0604030504040204" pitchFamily="50" charset="-128"/>
              </a:rPr>
              <a:t>SDGs</a:t>
            </a:r>
            <a:r>
              <a:rPr kumimoji="1" lang="ja-JP" altLang="en-US" sz="1200" dirty="0" smtClean="0">
                <a:latin typeface="Meiryo UI" panose="020B0604030504040204" pitchFamily="50" charset="-128"/>
                <a:ea typeface="Meiryo UI" panose="020B0604030504040204" pitchFamily="50" charset="-128"/>
              </a:rPr>
              <a:t>プラットフォームの画面イメージ</a:t>
            </a:r>
            <a:endParaRPr kumimoji="1" lang="ja-JP" altLang="en-US" sz="12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rotWithShape="1">
          <a:blip r:embed="rId4"/>
          <a:srcRect l="2257" t="10970" r="4515" b="844"/>
          <a:stretch/>
        </p:blipFill>
        <p:spPr>
          <a:xfrm>
            <a:off x="5754022" y="3488357"/>
            <a:ext cx="3728062" cy="3329763"/>
          </a:xfrm>
          <a:prstGeom prst="rect">
            <a:avLst/>
          </a:prstGeom>
        </p:spPr>
      </p:pic>
      <p:pic>
        <p:nvPicPr>
          <p:cNvPr id="8" name="図 7"/>
          <p:cNvPicPr>
            <a:picLocks noChangeAspect="1"/>
          </p:cNvPicPr>
          <p:nvPr/>
        </p:nvPicPr>
        <p:blipFill rotWithShape="1">
          <a:blip r:embed="rId5"/>
          <a:srcRect l="4183" t="11603" r="6599" b="33544"/>
          <a:stretch/>
        </p:blipFill>
        <p:spPr>
          <a:xfrm>
            <a:off x="337935" y="3739750"/>
            <a:ext cx="4853699" cy="2817645"/>
          </a:xfrm>
          <a:prstGeom prst="rect">
            <a:avLst/>
          </a:prstGeom>
        </p:spPr>
      </p:pic>
    </p:spTree>
    <p:extLst>
      <p:ext uri="{BB962C8B-B14F-4D97-AF65-F5344CB8AC3E}">
        <p14:creationId xmlns:p14="http://schemas.microsoft.com/office/powerpoint/2010/main" val="4137738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smtClean="0">
                <a:solidFill>
                  <a:schemeClr val="bg1"/>
                </a:solidFill>
                <a:latin typeface="Meiryo UI" panose="020B0604030504040204" pitchFamily="50" charset="-128"/>
                <a:ea typeface="Meiryo UI" panose="020B0604030504040204" pitchFamily="50" charset="-128"/>
              </a:rPr>
              <a:t>４．自治体</a:t>
            </a:r>
            <a:r>
              <a:rPr lang="en-US" altLang="zh-TW" b="1" dirty="0" smtClean="0">
                <a:solidFill>
                  <a:schemeClr val="bg1"/>
                </a:solidFill>
                <a:latin typeface="Meiryo UI" panose="020B0604030504040204" pitchFamily="50" charset="-128"/>
                <a:ea typeface="Meiryo UI" panose="020B0604030504040204" pitchFamily="50" charset="-128"/>
              </a:rPr>
              <a:t>SDGs</a:t>
            </a:r>
            <a:r>
              <a:rPr lang="zh-TW" altLang="en-US" b="1" dirty="0" smtClean="0">
                <a:solidFill>
                  <a:schemeClr val="bg1"/>
                </a:solidFill>
                <a:latin typeface="Meiryo UI" panose="020B0604030504040204" pitchFamily="50" charset="-128"/>
                <a:ea typeface="Meiryo UI" panose="020B0604030504040204" pitchFamily="50" charset="-128"/>
              </a:rPr>
              <a:t>指標</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6</a:t>
            </a:fld>
            <a:endParaRPr lang="ja-JP" altLang="en-US"/>
          </a:p>
        </p:txBody>
      </p:sp>
      <p:sp>
        <p:nvSpPr>
          <p:cNvPr id="7" name="正方形/長方形 6"/>
          <p:cNvSpPr/>
          <p:nvPr/>
        </p:nvSpPr>
        <p:spPr>
          <a:xfrm>
            <a:off x="122229" y="800101"/>
            <a:ext cx="9640105" cy="5818414"/>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a:spcAft>
                <a:spcPts val="300"/>
              </a:spcAft>
            </a:pPr>
            <a:r>
              <a:rPr kumimoji="1" lang="ja-JP" altLang="en-US" sz="1600" dirty="0">
                <a:latin typeface="Meiryo UI" panose="020B0604030504040204" pitchFamily="50" charset="-128"/>
                <a:ea typeface="Meiryo UI" panose="020B0604030504040204" pitchFamily="50" charset="-128"/>
              </a:rPr>
              <a:t>　</a:t>
            </a:r>
            <a:endParaRPr kumimoji="1" lang="en-US" altLang="ja-JP" sz="16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p:txBody>
      </p:sp>
      <p:sp>
        <p:nvSpPr>
          <p:cNvPr id="8" name="正方形/長方形 7"/>
          <p:cNvSpPr/>
          <p:nvPr/>
        </p:nvSpPr>
        <p:spPr>
          <a:xfrm>
            <a:off x="293686" y="965079"/>
            <a:ext cx="9234495" cy="442807"/>
          </a:xfrm>
          <a:prstGeom prst="rect">
            <a:avLst/>
          </a:prstGeom>
          <a:ln w="6350">
            <a:prstDash val="dash"/>
          </a:ln>
        </p:spPr>
        <p:style>
          <a:lnRef idx="2">
            <a:schemeClr val="dk1"/>
          </a:lnRef>
          <a:fillRef idx="1">
            <a:schemeClr val="lt1"/>
          </a:fillRef>
          <a:effectRef idx="0">
            <a:schemeClr val="dk1"/>
          </a:effectRef>
          <a:fontRef idx="minor">
            <a:schemeClr val="dk1"/>
          </a:fontRef>
        </p:style>
        <p:txBody>
          <a:bodyPr wrap="square">
            <a:noAutofit/>
          </a:bodyPr>
          <a:lstStyle/>
          <a:p>
            <a:r>
              <a:rPr lang="ja-JP" altLang="en-US" dirty="0" smtClean="0">
                <a:latin typeface="Meiryo UI" panose="020B0604030504040204" pitchFamily="50" charset="-128"/>
                <a:ea typeface="Meiryo UI" panose="020B0604030504040204" pitchFamily="50" charset="-128"/>
              </a:rPr>
              <a:t>大阪府の現状（ゴール</a:t>
            </a:r>
            <a:r>
              <a:rPr lang="ja-JP" altLang="en-US" dirty="0">
                <a:latin typeface="Meiryo UI" panose="020B0604030504040204" pitchFamily="50" charset="-128"/>
                <a:ea typeface="Meiryo UI" panose="020B0604030504040204" pitchFamily="50" charset="-128"/>
              </a:rPr>
              <a:t>別の相対</a:t>
            </a:r>
            <a:r>
              <a:rPr lang="ja-JP" altLang="en-US" dirty="0" smtClean="0">
                <a:latin typeface="Meiryo UI" panose="020B0604030504040204" pitchFamily="50" charset="-128"/>
                <a:ea typeface="Meiryo UI" panose="020B0604030504040204" pitchFamily="50" charset="-128"/>
              </a:rPr>
              <a:t>スコア </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1455602807"/>
              </p:ext>
            </p:extLst>
          </p:nvPr>
        </p:nvGraphicFramePr>
        <p:xfrm>
          <a:off x="150192" y="1649146"/>
          <a:ext cx="9702800" cy="5080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5922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a:solidFill>
                  <a:schemeClr val="bg1"/>
                </a:solidFill>
                <a:latin typeface="Meiryo UI" panose="020B0604030504040204" pitchFamily="50" charset="-128"/>
                <a:ea typeface="Meiryo UI" panose="020B0604030504040204" pitchFamily="50" charset="-128"/>
              </a:rPr>
              <a:t>４．自治体</a:t>
            </a:r>
            <a:r>
              <a:rPr lang="en-US" altLang="zh-TW" b="1" dirty="0">
                <a:solidFill>
                  <a:schemeClr val="bg1"/>
                </a:solidFill>
                <a:latin typeface="Meiryo UI" panose="020B0604030504040204" pitchFamily="50" charset="-128"/>
                <a:ea typeface="Meiryo UI" panose="020B0604030504040204" pitchFamily="50" charset="-128"/>
              </a:rPr>
              <a:t>SDGs</a:t>
            </a:r>
            <a:r>
              <a:rPr lang="zh-TW" altLang="en-US" b="1" dirty="0">
                <a:solidFill>
                  <a:schemeClr val="bg1"/>
                </a:solidFill>
                <a:latin typeface="Meiryo UI" panose="020B0604030504040204" pitchFamily="50" charset="-128"/>
                <a:ea typeface="Meiryo UI" panose="020B0604030504040204" pitchFamily="50" charset="-128"/>
              </a:rPr>
              <a:t>指標</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7</a:t>
            </a:fld>
            <a:endParaRPr lang="ja-JP" altLang="en-US"/>
          </a:p>
        </p:txBody>
      </p:sp>
      <p:sp>
        <p:nvSpPr>
          <p:cNvPr id="4" name="正方形/長方形 3"/>
          <p:cNvSpPr/>
          <p:nvPr/>
        </p:nvSpPr>
        <p:spPr>
          <a:xfrm>
            <a:off x="105483" y="727431"/>
            <a:ext cx="9346689" cy="6072513"/>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a:noAutofit/>
          </a:bodyPr>
          <a:lstStyle/>
          <a:p>
            <a:pPr marL="185738" indent="-185738"/>
            <a:endParaRPr lang="en-US" altLang="ja-JP" sz="2000" b="1" dirty="0" smtClean="0">
              <a:latin typeface="Meiryo UI" panose="020B0604030504040204" pitchFamily="50" charset="-128"/>
              <a:ea typeface="Meiryo UI" panose="020B0604030504040204" pitchFamily="50" charset="-128"/>
            </a:endParaRPr>
          </a:p>
          <a:p>
            <a:pPr marL="185738" indent="-185738"/>
            <a:r>
              <a:rPr lang="en-US" altLang="ja-JP" sz="2000" dirty="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大阪府の相対スコアが特に高いゴール</a:t>
            </a:r>
            <a:r>
              <a:rPr lang="en-US" altLang="ja-JP" sz="2000" dirty="0" smtClean="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185738" indent="-185738"/>
            <a:r>
              <a:rPr lang="en-US" altLang="ja-JP"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実施手段」（</a:t>
            </a:r>
            <a:r>
              <a:rPr lang="en-US" altLang="ja-JP" dirty="0">
                <a:latin typeface="Meiryo UI" panose="020B0604030504040204" pitchFamily="50" charset="-128"/>
                <a:ea typeface="Meiryo UI" panose="020B0604030504040204" pitchFamily="50" charset="-128"/>
              </a:rPr>
              <a:t>96.81%</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→世帯当たりインターネットブロードバンド契約率やインターネット普及率が高い</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13</a:t>
            </a:r>
            <a:r>
              <a:rPr lang="ja-JP" altLang="en-US" dirty="0">
                <a:latin typeface="Meiryo UI" panose="020B0604030504040204" pitchFamily="50" charset="-128"/>
                <a:ea typeface="Meiryo UI" panose="020B0604030504040204" pitchFamily="50" charset="-128"/>
              </a:rPr>
              <a:t>気候変動」（</a:t>
            </a:r>
            <a:r>
              <a:rPr lang="en-US" altLang="ja-JP" dirty="0">
                <a:latin typeface="Meiryo UI" panose="020B0604030504040204" pitchFamily="50" charset="-128"/>
                <a:ea typeface="Meiryo UI" panose="020B0604030504040204" pitchFamily="50" charset="-128"/>
              </a:rPr>
              <a:t>80.36%</a:t>
            </a:r>
            <a:r>
              <a:rPr lang="ja-JP" altLang="en-US" dirty="0">
                <a:latin typeface="Meiryo UI" panose="020B0604030504040204" pitchFamily="50" charset="-128"/>
                <a:ea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→防災会議の設置や温暖化に関する計画の策定</a:t>
            </a:r>
            <a:r>
              <a:rPr lang="ja-JP" altLang="en-US" dirty="0" smtClean="0">
                <a:latin typeface="Meiryo UI" panose="020B0604030504040204" pitchFamily="50" charset="-128"/>
                <a:ea typeface="Meiryo UI" panose="020B0604030504040204" pitchFamily="50" charset="-128"/>
              </a:rPr>
              <a:t>等の取組みが進んでいる</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不平等」</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70.92%</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→労働生産性や財政力指数</a:t>
            </a:r>
            <a:r>
              <a:rPr lang="ja-JP" altLang="en-US" dirty="0" smtClean="0">
                <a:latin typeface="Meiryo UI" panose="020B0604030504040204" pitchFamily="50" charset="-128"/>
                <a:ea typeface="Meiryo UI" panose="020B0604030504040204" pitchFamily="50" charset="-128"/>
              </a:rPr>
              <a:t>等につい</a:t>
            </a:r>
            <a:r>
              <a:rPr lang="ja-JP" altLang="en-US" dirty="0">
                <a:latin typeface="Meiryo UI" panose="020B0604030504040204" pitchFamily="50" charset="-128"/>
                <a:ea typeface="Meiryo UI" panose="020B0604030504040204" pitchFamily="50" charset="-128"/>
              </a:rPr>
              <a:t>て</a:t>
            </a:r>
            <a:r>
              <a:rPr lang="ja-JP" altLang="en-US" dirty="0" smtClean="0">
                <a:latin typeface="Meiryo UI" panose="020B0604030504040204" pitchFamily="50" charset="-128"/>
                <a:ea typeface="Meiryo UI" panose="020B0604030504040204" pitchFamily="50" charset="-128"/>
              </a:rPr>
              <a:t>都市部</a:t>
            </a:r>
            <a:r>
              <a:rPr lang="ja-JP" altLang="en-US" dirty="0">
                <a:latin typeface="Meiryo UI" panose="020B0604030504040204" pitchFamily="50" charset="-128"/>
                <a:ea typeface="Meiryo UI" panose="020B0604030504040204" pitchFamily="50" charset="-128"/>
              </a:rPr>
              <a:t>で高くなる傾向が</a:t>
            </a:r>
            <a:r>
              <a:rPr lang="ja-JP" altLang="en-US" dirty="0" smtClean="0">
                <a:latin typeface="Meiryo UI" panose="020B0604030504040204" pitchFamily="50" charset="-128"/>
                <a:ea typeface="Meiryo UI" panose="020B0604030504040204" pitchFamily="50" charset="-128"/>
              </a:rPr>
              <a:t>ある</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「６水・衛生」（</a:t>
            </a:r>
            <a:r>
              <a:rPr lang="en-US" altLang="ja-JP" dirty="0">
                <a:latin typeface="Meiryo UI" panose="020B0604030504040204" pitchFamily="50" charset="-128"/>
                <a:ea typeface="Meiryo UI" panose="020B0604030504040204" pitchFamily="50" charset="-128"/>
              </a:rPr>
              <a:t>69.15%</a:t>
            </a:r>
            <a:r>
              <a:rPr lang="ja-JP" altLang="en-US" dirty="0">
                <a:latin typeface="Meiryo UI" panose="020B0604030504040204" pitchFamily="50" charset="-128"/>
                <a:ea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→上下水道の普及が進んでいる</a:t>
            </a:r>
            <a:endParaRPr lang="en-US" altLang="ja-JP" dirty="0" smtClean="0">
              <a:latin typeface="Meiryo UI" panose="020B0604030504040204" pitchFamily="50" charset="-128"/>
              <a:ea typeface="Meiryo UI" panose="020B0604030504040204" pitchFamily="50" charset="-128"/>
            </a:endParaRPr>
          </a:p>
          <a:p>
            <a:pPr marL="185738" indent="-185738"/>
            <a:endParaRPr lang="en-US" altLang="ja-JP" dirty="0" smtClean="0">
              <a:latin typeface="Meiryo UI" panose="020B0604030504040204" pitchFamily="50" charset="-128"/>
              <a:ea typeface="Meiryo UI" panose="020B0604030504040204" pitchFamily="50" charset="-128"/>
            </a:endParaRPr>
          </a:p>
          <a:p>
            <a:pPr marL="185738" indent="-185738"/>
            <a:endParaRPr lang="en-US" altLang="ja-JP" dirty="0">
              <a:latin typeface="Meiryo UI" panose="020B0604030504040204" pitchFamily="50" charset="-128"/>
              <a:ea typeface="Meiryo UI" panose="020B0604030504040204" pitchFamily="50" charset="-128"/>
            </a:endParaRPr>
          </a:p>
          <a:p>
            <a:pPr marL="185738" indent="-185738"/>
            <a:r>
              <a:rPr lang="en-US" altLang="ja-JP" sz="2000" dirty="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大阪府の相対スコアが特に低いゴール</a:t>
            </a:r>
            <a:r>
              <a:rPr lang="en-US" altLang="ja-JP" sz="2000" dirty="0" smtClean="0">
                <a:latin typeface="Meiryo UI" panose="020B0604030504040204" pitchFamily="50" charset="-128"/>
                <a:ea typeface="Meiryo UI" panose="020B0604030504040204" pitchFamily="50" charset="-128"/>
              </a:rPr>
              <a:t>】</a:t>
            </a:r>
          </a:p>
          <a:p>
            <a:pPr marL="185738" indent="-185738"/>
            <a:r>
              <a:rPr lang="en-US" altLang="ja-JP" dirty="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14</a:t>
            </a:r>
            <a:r>
              <a:rPr lang="ja-JP" altLang="en-US" dirty="0">
                <a:latin typeface="Meiryo UI" panose="020B0604030504040204" pitchFamily="50" charset="-128"/>
                <a:ea typeface="Meiryo UI" panose="020B0604030504040204" pitchFamily="50" charset="-128"/>
                <a:cs typeface="Meiryo UI" panose="020B0604030504040204" pitchFamily="50" charset="-128"/>
              </a:rPr>
              <a:t>海洋資源」</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12.77%</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人口</a:t>
            </a:r>
            <a:r>
              <a:rPr lang="ja-JP" altLang="en-US" dirty="0" smtClean="0">
                <a:latin typeface="Meiryo UI" panose="020B0604030504040204" pitchFamily="50" charset="-128"/>
                <a:ea typeface="Meiryo UI" panose="020B0604030504040204" pitchFamily="50" charset="-128"/>
              </a:rPr>
              <a:t>当たりの漁獲量や府内</a:t>
            </a:r>
            <a:r>
              <a:rPr lang="ja-JP" altLang="en-US" dirty="0">
                <a:latin typeface="Meiryo UI" panose="020B0604030504040204" pitchFamily="50" charset="-128"/>
                <a:ea typeface="Meiryo UI" panose="020B0604030504040204" pitchFamily="50" charset="-128"/>
              </a:rPr>
              <a:t>総生産に対する水産業算出</a:t>
            </a:r>
            <a:r>
              <a:rPr lang="ja-JP" altLang="en-US" dirty="0" smtClean="0">
                <a:latin typeface="Meiryo UI" panose="020B0604030504040204" pitchFamily="50" charset="-128"/>
                <a:ea typeface="Meiryo UI" panose="020B0604030504040204" pitchFamily="50" charset="-128"/>
              </a:rPr>
              <a:t>額等が低い</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16</a:t>
            </a:r>
            <a:r>
              <a:rPr lang="ja-JP" altLang="en-US" dirty="0">
                <a:latin typeface="Meiryo UI" panose="020B0604030504040204" pitchFamily="50" charset="-128"/>
                <a:ea typeface="Meiryo UI" panose="020B0604030504040204" pitchFamily="50" charset="-128"/>
                <a:cs typeface="Meiryo UI" panose="020B0604030504040204" pitchFamily="50" charset="-128"/>
              </a:rPr>
              <a:t>平和」（</a:t>
            </a:r>
            <a:r>
              <a:rPr lang="en-US" altLang="ja-JP" dirty="0">
                <a:latin typeface="Meiryo UI" panose="020B0604030504040204" pitchFamily="50" charset="-128"/>
                <a:ea typeface="Meiryo UI" panose="020B0604030504040204" pitchFamily="50" charset="-128"/>
                <a:cs typeface="Meiryo UI" panose="020B0604030504040204" pitchFamily="50" charset="-128"/>
              </a:rPr>
              <a:t>18.57</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rPr>
              <a:t>殺人やわいせつ等の</a:t>
            </a:r>
            <a:r>
              <a:rPr lang="ja-JP" altLang="en-US" dirty="0" smtClean="0">
                <a:latin typeface="Meiryo UI" panose="020B0604030504040204" pitchFamily="50" charset="-128"/>
                <a:ea typeface="Meiryo UI" panose="020B0604030504040204" pitchFamily="50" charset="-128"/>
              </a:rPr>
              <a:t>犯罪認知件数が全国との比較で高い</a:t>
            </a:r>
            <a:endParaRPr lang="en-US" altLang="ja-JP" dirty="0" smtClean="0">
              <a:latin typeface="Meiryo UI" panose="020B0604030504040204" pitchFamily="50" charset="-128"/>
              <a:ea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15</a:t>
            </a:r>
            <a:r>
              <a:rPr lang="ja-JP" altLang="en-US" dirty="0">
                <a:latin typeface="Meiryo UI" panose="020B0604030504040204" pitchFamily="50" charset="-128"/>
                <a:ea typeface="Meiryo UI" panose="020B0604030504040204" pitchFamily="50" charset="-128"/>
                <a:cs typeface="Meiryo UI" panose="020B0604030504040204" pitchFamily="50" charset="-128"/>
              </a:rPr>
              <a:t>陸上資源」（</a:t>
            </a:r>
            <a:r>
              <a:rPr lang="en-US" altLang="ja-JP" dirty="0">
                <a:latin typeface="Meiryo UI" panose="020B0604030504040204" pitchFamily="50" charset="-128"/>
                <a:ea typeface="Meiryo UI" panose="020B0604030504040204" pitchFamily="50" charset="-128"/>
                <a:cs typeface="Meiryo UI" panose="020B0604030504040204" pitchFamily="50" charset="-128"/>
              </a:rPr>
              <a:t>31</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21%</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森林面積</a:t>
            </a:r>
            <a:r>
              <a:rPr lang="ja-JP" altLang="en-US" dirty="0" smtClean="0">
                <a:latin typeface="Meiryo UI" panose="020B0604030504040204" pitchFamily="50" charset="-128"/>
                <a:ea typeface="Meiryo UI" panose="020B0604030504040204" pitchFamily="50" charset="-128"/>
              </a:rPr>
              <a:t>割合や面積当たり絶滅</a:t>
            </a:r>
            <a:r>
              <a:rPr lang="ja-JP" altLang="en-US" dirty="0">
                <a:latin typeface="Meiryo UI" panose="020B0604030504040204" pitchFamily="50" charset="-128"/>
                <a:ea typeface="Meiryo UI" panose="020B0604030504040204" pitchFamily="50" charset="-128"/>
              </a:rPr>
              <a:t>危惧</a:t>
            </a:r>
            <a:r>
              <a:rPr lang="ja-JP" altLang="en-US" dirty="0" smtClean="0">
                <a:latin typeface="Meiryo UI" panose="020B0604030504040204" pitchFamily="50" charset="-128"/>
                <a:ea typeface="Meiryo UI" panose="020B0604030504040204" pitchFamily="50" charset="-128"/>
              </a:rPr>
              <a:t>種数等が低い</a:t>
            </a:r>
            <a:endParaRPr lang="en-US" altLang="ja-JP" dirty="0" smtClean="0">
              <a:latin typeface="Meiryo UI" panose="020B0604030504040204" pitchFamily="50" charset="-128"/>
              <a:ea typeface="Meiryo UI" panose="020B0604030504040204" pitchFamily="50" charset="-128"/>
            </a:endParaRPr>
          </a:p>
          <a:p>
            <a:pPr marL="185738" indent="-185738"/>
            <a:endParaRPr lang="en-US" altLang="ja-JP" dirty="0">
              <a:latin typeface="Meiryo UI" panose="020B0604030504040204" pitchFamily="50" charset="-128"/>
              <a:ea typeface="Meiryo UI" panose="020B0604030504040204" pitchFamily="50" charset="-128"/>
            </a:endParaRPr>
          </a:p>
          <a:p>
            <a:pPr marL="185738" indent="-185738"/>
            <a:endParaRPr lang="en-US" altLang="ja-JP" dirty="0">
              <a:latin typeface="Meiryo UI" panose="020B0604030504040204" pitchFamily="50" charset="-128"/>
              <a:ea typeface="Meiryo UI" panose="020B0604030504040204" pitchFamily="50" charset="-128"/>
            </a:endParaRPr>
          </a:p>
          <a:p>
            <a:pPr marL="185738" indent="-185738"/>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endParaRPr>
          </a:p>
          <a:p>
            <a:pPr marL="185738" indent="-185738"/>
            <a:endParaRPr lang="en-US" altLang="ja-JP" dirty="0">
              <a:latin typeface="Meiryo UI" panose="020B0604030504040204" pitchFamily="50" charset="-128"/>
              <a:ea typeface="Meiryo UI" panose="020B0604030504040204" pitchFamily="50" charset="-128"/>
            </a:endParaRPr>
          </a:p>
          <a:p>
            <a:pPr marL="185738" indent="-185738"/>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81601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71500"/>
          </a:xfrm>
          <a:prstGeom prst="rect">
            <a:avLst/>
          </a:prstGeom>
          <a:solidFill>
            <a:schemeClr val="tx1">
              <a:lumMod val="50000"/>
              <a:lumOff val="5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５．未来都市の各ゴール</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370982FC-8480-46E8-A234-72C222607BBB}" type="slidenum">
              <a:rPr lang="ja-JP" altLang="en-US" smtClean="0"/>
              <a:pPr/>
              <a:t>8</a:t>
            </a:fld>
            <a:endParaRPr lang="ja-JP" altLang="en-US"/>
          </a:p>
        </p:txBody>
      </p:sp>
      <p:sp>
        <p:nvSpPr>
          <p:cNvPr id="6" name="テキスト ボックス 5"/>
          <p:cNvSpPr txBox="1"/>
          <p:nvPr/>
        </p:nvSpPr>
        <p:spPr>
          <a:xfrm>
            <a:off x="204640" y="670477"/>
            <a:ext cx="9496719" cy="4524315"/>
          </a:xfrm>
          <a:prstGeom prst="rect">
            <a:avLst/>
          </a:prstGeom>
          <a:noFill/>
          <a:ln w="12700">
            <a:solidFill>
              <a:schemeClr val="accent1"/>
            </a:solidFill>
          </a:ln>
        </p:spPr>
        <p:txBody>
          <a:bodyPr wrap="square" rtlCol="0">
            <a:spAutoFit/>
          </a:bodyPr>
          <a:lstStyle/>
          <a:p>
            <a:pPr marL="185738" marR="0" lvl="0" indent="-185738" algn="l" defTabSz="457200" rtl="0" eaLnBrk="1" fontAlgn="auto" latinLnBrk="0" hangingPunct="1">
              <a:lnSpc>
                <a:spcPct val="100000"/>
              </a:lnSpc>
              <a:spcBef>
                <a:spcPts val="0"/>
              </a:spcBef>
              <a:spcAft>
                <a:spcPts val="0"/>
              </a:spcAft>
              <a:buClrTx/>
              <a:buSzTx/>
              <a:buFontTx/>
              <a:buNone/>
              <a:tabLst/>
              <a:defRPr/>
            </a:pPr>
            <a:r>
              <a:rPr lang="en-US" altLang="ja-JP" sz="1600" dirty="0" smtClean="0">
                <a:solidFill>
                  <a:prstClr val="black"/>
                </a:solidFill>
                <a:latin typeface="Meiryo UI" panose="020B0604030504040204" pitchFamily="50" charset="-128"/>
                <a:ea typeface="Meiryo UI" panose="020B0604030504040204" pitchFamily="50" charset="-128"/>
              </a:rPr>
              <a:t>【SDGs</a:t>
            </a:r>
            <a:r>
              <a:rPr lang="ja-JP" altLang="en-US" sz="1600" dirty="0" smtClean="0">
                <a:solidFill>
                  <a:prstClr val="black"/>
                </a:solidFill>
                <a:latin typeface="Meiryo UI" panose="020B0604030504040204" pitchFamily="50" charset="-128"/>
                <a:ea typeface="Meiryo UI" panose="020B0604030504040204" pitchFamily="50" charset="-128"/>
              </a:rPr>
              <a:t>未来都市の概要</a:t>
            </a:r>
            <a:r>
              <a:rPr lang="en-US" altLang="ja-JP" sz="1600" dirty="0" smtClean="0">
                <a:solidFill>
                  <a:prstClr val="black"/>
                </a:solidFill>
                <a:latin typeface="Meiryo UI" panose="020B0604030504040204" pitchFamily="50" charset="-128"/>
                <a:ea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中長期を見通した持続可能なまちづくりのため、地方創生に資する、地方自治体による持続可能な開発目標（</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SDGs</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）の達成に向けた取組を推進していくことが重要。</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地方創生分野における日本の「</a:t>
            </a:r>
            <a:r>
              <a:rPr lang="en-US" altLang="ja-JP" sz="1600" dirty="0" smtClean="0">
                <a:solidFill>
                  <a:prstClr val="black"/>
                </a:solidFill>
                <a:latin typeface="Meiryo UI" panose="020B0604030504040204" pitchFamily="50" charset="-128"/>
                <a:ea typeface="Meiryo UI" panose="020B0604030504040204" pitchFamily="50" charset="-128"/>
              </a:rPr>
              <a:t>SDGs</a:t>
            </a:r>
            <a:r>
              <a:rPr lang="ja-JP" altLang="en-US" sz="1600" dirty="0" smtClean="0">
                <a:solidFill>
                  <a:prstClr val="black"/>
                </a:solidFill>
                <a:latin typeface="Meiryo UI" panose="020B0604030504040204" pitchFamily="50" charset="-128"/>
                <a:ea typeface="Meiryo UI" panose="020B0604030504040204" pitchFamily="50" charset="-128"/>
              </a:rPr>
              <a:t>モデル」の構築に向け、平成</a:t>
            </a:r>
            <a:r>
              <a:rPr lang="en-US" altLang="ja-JP" sz="1600" dirty="0" smtClean="0">
                <a:solidFill>
                  <a:prstClr val="black"/>
                </a:solidFill>
                <a:latin typeface="Meiryo UI" panose="020B0604030504040204" pitchFamily="50" charset="-128"/>
                <a:ea typeface="Meiryo UI" panose="020B0604030504040204" pitchFamily="50" charset="-128"/>
              </a:rPr>
              <a:t>30</a:t>
            </a:r>
            <a:r>
              <a:rPr lang="ja-JP" altLang="en-US" sz="1600" dirty="0" smtClean="0">
                <a:solidFill>
                  <a:prstClr val="black"/>
                </a:solidFill>
                <a:latin typeface="Meiryo UI" panose="020B0604030504040204" pitchFamily="50" charset="-128"/>
                <a:ea typeface="Meiryo UI" panose="020B0604030504040204" pitchFamily="50" charset="-128"/>
              </a:rPr>
              <a:t>年</a:t>
            </a:r>
            <a:r>
              <a:rPr lang="en-US" altLang="ja-JP" sz="1600" dirty="0" smtClean="0">
                <a:solidFill>
                  <a:prstClr val="black"/>
                </a:solidFill>
                <a:latin typeface="Meiryo UI" panose="020B0604030504040204" pitchFamily="50" charset="-128"/>
                <a:ea typeface="Meiryo UI" panose="020B0604030504040204" pitchFamily="50" charset="-128"/>
              </a:rPr>
              <a:t>6</a:t>
            </a:r>
            <a:r>
              <a:rPr lang="ja-JP" altLang="en-US" sz="1600" dirty="0" smtClean="0">
                <a:solidFill>
                  <a:prstClr val="black"/>
                </a:solidFill>
                <a:latin typeface="Meiryo UI" panose="020B0604030504040204" pitchFamily="50" charset="-128"/>
                <a:ea typeface="Meiryo UI" panose="020B0604030504040204" pitchFamily="50" charset="-128"/>
              </a:rPr>
              <a:t>月に自治体による</a:t>
            </a:r>
            <a:r>
              <a:rPr lang="en-US" altLang="ja-JP" sz="1600" dirty="0" smtClean="0">
                <a:solidFill>
                  <a:prstClr val="black"/>
                </a:solidFill>
                <a:latin typeface="Meiryo UI" panose="020B0604030504040204" pitchFamily="50" charset="-128"/>
                <a:ea typeface="Meiryo UI" panose="020B0604030504040204" pitchFamily="50" charset="-128"/>
              </a:rPr>
              <a:t>SDGs</a:t>
            </a:r>
            <a:r>
              <a:rPr lang="ja-JP" altLang="en-US" sz="1600" dirty="0" smtClean="0">
                <a:solidFill>
                  <a:prstClr val="black"/>
                </a:solidFill>
                <a:latin typeface="Meiryo UI" panose="020B0604030504040204" pitchFamily="50" charset="-128"/>
                <a:ea typeface="Meiryo UI" panose="020B0604030504040204" pitchFamily="50" charset="-128"/>
              </a:rPr>
              <a:t>の達成に向けた優れた取組を提案する都市を「</a:t>
            </a:r>
            <a:r>
              <a:rPr lang="en-US" altLang="ja-JP" sz="1600" dirty="0" smtClean="0">
                <a:solidFill>
                  <a:prstClr val="black"/>
                </a:solidFill>
                <a:latin typeface="Meiryo UI" panose="020B0604030504040204" pitchFamily="50" charset="-128"/>
                <a:ea typeface="Meiryo UI" panose="020B0604030504040204" pitchFamily="50" charset="-128"/>
              </a:rPr>
              <a:t>SDGs</a:t>
            </a:r>
            <a:r>
              <a:rPr lang="ja-JP" altLang="en-US" sz="1600" dirty="0" smtClean="0">
                <a:solidFill>
                  <a:prstClr val="black"/>
                </a:solidFill>
                <a:latin typeface="Meiryo UI" panose="020B0604030504040204" pitchFamily="50" charset="-128"/>
                <a:ea typeface="Meiryo UI" panose="020B0604030504040204" pitchFamily="50" charset="-128"/>
              </a:rPr>
              <a:t>未来都市」として選定。（</a:t>
            </a:r>
            <a:r>
              <a:rPr lang="en-US" altLang="ja-JP" sz="1600" dirty="0" smtClean="0">
                <a:solidFill>
                  <a:prstClr val="black"/>
                </a:solidFill>
                <a:latin typeface="Meiryo UI" panose="020B0604030504040204" pitchFamily="50" charset="-128"/>
                <a:ea typeface="Meiryo UI" panose="020B0604030504040204" pitchFamily="50" charset="-128"/>
              </a:rPr>
              <a:t>29</a:t>
            </a:r>
            <a:r>
              <a:rPr lang="ja-JP" altLang="en-US" sz="1600" dirty="0" smtClean="0">
                <a:solidFill>
                  <a:prstClr val="black"/>
                </a:solidFill>
                <a:latin typeface="Meiryo UI" panose="020B0604030504040204" pitchFamily="50" charset="-128"/>
                <a:ea typeface="Meiryo UI" panose="020B0604030504040204" pitchFamily="50" charset="-128"/>
              </a:rPr>
              <a:t>都市を選定）</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未来都市が取り組むゴール</a:t>
            </a:r>
            <a:r>
              <a:rPr lang="en-US" altLang="ja-JP" sz="1600" dirty="0" smtClean="0">
                <a:solidFill>
                  <a:prstClr val="black"/>
                </a:solidFill>
                <a:latin typeface="Meiryo UI" panose="020B0604030504040204" pitchFamily="50" charset="-128"/>
                <a:ea typeface="Meiryo UI" panose="020B0604030504040204" pitchFamily="50" charset="-128"/>
              </a:rPr>
              <a:t>】</a:t>
            </a:r>
          </a:p>
          <a:p>
            <a:pPr marL="185738" lvl="0" indent="-185738" defTabSz="457200">
              <a:defRPr/>
            </a:pPr>
            <a:r>
              <a:rPr lang="ja-JP" altLang="en-US" sz="1600" dirty="0" smtClean="0">
                <a:solidFill>
                  <a:prstClr val="black"/>
                </a:solidFill>
                <a:latin typeface="Meiryo UI" panose="020B0604030504040204" pitchFamily="50" charset="-128"/>
                <a:ea typeface="Meiryo UI" panose="020B0604030504040204" pitchFamily="50" charset="-128"/>
              </a:rPr>
              <a:t>○各未来都市では経済、社会、環境の</a:t>
            </a:r>
            <a:r>
              <a:rPr lang="en-US" altLang="ja-JP" sz="1600" dirty="0" smtClean="0">
                <a:solidFill>
                  <a:prstClr val="black"/>
                </a:solidFill>
                <a:latin typeface="Meiryo UI" panose="020B0604030504040204" pitchFamily="50" charset="-128"/>
                <a:ea typeface="Meiryo UI" panose="020B0604030504040204" pitchFamily="50" charset="-128"/>
              </a:rPr>
              <a:t>3</a:t>
            </a:r>
            <a:r>
              <a:rPr lang="ja-JP" altLang="en-US" sz="1600" dirty="0" smtClean="0">
                <a:solidFill>
                  <a:prstClr val="black"/>
                </a:solidFill>
                <a:latin typeface="Meiryo UI" panose="020B0604030504040204" pitchFamily="50" charset="-128"/>
                <a:ea typeface="Meiryo UI" panose="020B0604030504040204" pitchFamily="50" charset="-128"/>
              </a:rPr>
              <a:t>分野別に取り組むゴールが整理されている。</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185738" lvl="0" indent="-185738" defTabSz="457200">
              <a:defRPr/>
            </a:pPr>
            <a:r>
              <a:rPr lang="ja-JP" altLang="en-US" sz="1600" dirty="0">
                <a:solidFill>
                  <a:prstClr val="black"/>
                </a:solidFill>
                <a:latin typeface="Meiryo UI" panose="020B0604030504040204" pitchFamily="50" charset="-128"/>
                <a:ea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185738" lvl="0" indent="-185738" defTabSz="457200">
              <a:defRPr/>
            </a:pPr>
            <a:r>
              <a:rPr lang="ja-JP" altLang="en-US" sz="1600" dirty="0">
                <a:solidFill>
                  <a:prstClr val="black"/>
                </a:solidFill>
                <a:latin typeface="Meiryo UI" panose="020B0604030504040204" pitchFamily="50" charset="-128"/>
                <a:ea typeface="Meiryo UI" panose="020B0604030504040204" pitchFamily="50" charset="-128"/>
              </a:rPr>
              <a:t>〇</a:t>
            </a:r>
            <a:r>
              <a:rPr lang="ja-JP" altLang="en-US" sz="1600" dirty="0" smtClean="0">
                <a:solidFill>
                  <a:prstClr val="black"/>
                </a:solidFill>
                <a:latin typeface="Meiryo UI" panose="020B0604030504040204" pitchFamily="50" charset="-128"/>
                <a:ea typeface="Meiryo UI" panose="020B0604030504040204" pitchFamily="50" charset="-128"/>
              </a:rPr>
              <a:t>取り組む都市数が多いゴール</a:t>
            </a:r>
            <a:endParaRPr lang="en-US" altLang="ja-JP" sz="1600" dirty="0">
              <a:solidFill>
                <a:prstClr val="black"/>
              </a:solidFill>
              <a:latin typeface="Meiryo UI" panose="020B0604030504040204" pitchFamily="50" charset="-128"/>
              <a:ea typeface="Meiryo UI" panose="020B0604030504040204" pitchFamily="50" charset="-128"/>
            </a:endParaRPr>
          </a:p>
          <a:p>
            <a:pPr marL="185738" lvl="0" indent="-185738" defTabSz="457200">
              <a:defRPr/>
            </a:pPr>
            <a:r>
              <a:rPr lang="ja-JP" altLang="en-US" sz="1600" dirty="0" smtClean="0">
                <a:solidFill>
                  <a:prstClr val="black"/>
                </a:solidFill>
                <a:latin typeface="Meiryo UI" panose="020B0604030504040204" pitchFamily="50" charset="-128"/>
                <a:ea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rPr>
              <a:t>8</a:t>
            </a:r>
            <a:r>
              <a:rPr lang="ja-JP" altLang="en-US" sz="1600" dirty="0" smtClean="0">
                <a:solidFill>
                  <a:prstClr val="black"/>
                </a:solidFill>
                <a:latin typeface="Meiryo UI" panose="020B0604030504040204" pitchFamily="50" charset="-128"/>
                <a:ea typeface="Meiryo UI" panose="020B0604030504040204" pitchFamily="50" charset="-128"/>
              </a:rPr>
              <a:t>経済成長・雇用」（</a:t>
            </a:r>
            <a:r>
              <a:rPr lang="en-US" altLang="ja-JP" sz="1600" dirty="0" smtClean="0">
                <a:solidFill>
                  <a:prstClr val="black"/>
                </a:solidFill>
                <a:latin typeface="Meiryo UI" panose="020B0604030504040204" pitchFamily="50" charset="-128"/>
                <a:ea typeface="Meiryo UI" panose="020B0604030504040204" pitchFamily="50" charset="-128"/>
              </a:rPr>
              <a:t>27</a:t>
            </a:r>
            <a:r>
              <a:rPr lang="ja-JP" altLang="en-US" sz="1600" dirty="0" smtClean="0">
                <a:solidFill>
                  <a:prstClr val="black"/>
                </a:solidFill>
                <a:latin typeface="Meiryo UI" panose="020B0604030504040204" pitchFamily="50" charset="-128"/>
                <a:ea typeface="Meiryo UI" panose="020B0604030504040204" pitchFamily="50" charset="-128"/>
              </a:rPr>
              <a:t>都市）</a:t>
            </a:r>
            <a:r>
              <a:rPr lang="ja-JP" altLang="en-US" sz="1600" dirty="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「１１持続可能な都市」（</a:t>
            </a:r>
            <a:r>
              <a:rPr lang="en-US" altLang="ja-JP" sz="1600" dirty="0" smtClean="0">
                <a:solidFill>
                  <a:prstClr val="black"/>
                </a:solidFill>
                <a:latin typeface="Meiryo UI" panose="020B0604030504040204" pitchFamily="50" charset="-128"/>
                <a:ea typeface="Meiryo UI" panose="020B0604030504040204" pitchFamily="50" charset="-128"/>
              </a:rPr>
              <a:t>27</a:t>
            </a:r>
            <a:r>
              <a:rPr lang="ja-JP" altLang="en-US" sz="1600" dirty="0" smtClean="0">
                <a:solidFill>
                  <a:prstClr val="black"/>
                </a:solidFill>
                <a:latin typeface="Meiryo UI" panose="020B0604030504040204" pitchFamily="50" charset="-128"/>
                <a:ea typeface="Meiryo UI" panose="020B0604030504040204" pitchFamily="50" charset="-128"/>
              </a:rPr>
              <a:t>都市）、</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185738" lvl="0" indent="-185738" defTabSz="457200">
              <a:defRPr/>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・「９インフラ、産業、イノベーション」（</a:t>
            </a:r>
            <a:r>
              <a:rPr lang="en-US" altLang="ja-JP" sz="1600" dirty="0" smtClean="0">
                <a:solidFill>
                  <a:prstClr val="black"/>
                </a:solidFill>
                <a:latin typeface="Meiryo UI" panose="020B0604030504040204" pitchFamily="50" charset="-128"/>
                <a:ea typeface="Meiryo UI" panose="020B0604030504040204" pitchFamily="50" charset="-128"/>
              </a:rPr>
              <a:t>2</a:t>
            </a:r>
            <a:r>
              <a:rPr lang="ja-JP" altLang="en-US" sz="1600" dirty="0" smtClean="0">
                <a:solidFill>
                  <a:prstClr val="black"/>
                </a:solidFill>
                <a:latin typeface="Meiryo UI" panose="020B0604030504040204" pitchFamily="50" charset="-128"/>
                <a:ea typeface="Meiryo UI" panose="020B0604030504040204" pitchFamily="50" charset="-128"/>
              </a:rPr>
              <a:t>２都市）、「７エネルギー」（</a:t>
            </a:r>
            <a:r>
              <a:rPr lang="en-US" altLang="ja-JP" sz="1600" dirty="0" smtClean="0">
                <a:solidFill>
                  <a:prstClr val="black"/>
                </a:solidFill>
                <a:latin typeface="Meiryo UI" panose="020B0604030504040204" pitchFamily="50" charset="-128"/>
                <a:ea typeface="Meiryo UI" panose="020B0604030504040204" pitchFamily="50" charset="-128"/>
              </a:rPr>
              <a:t>20</a:t>
            </a:r>
            <a:r>
              <a:rPr lang="ja-JP" altLang="en-US" sz="1600" dirty="0" smtClean="0">
                <a:solidFill>
                  <a:prstClr val="black"/>
                </a:solidFill>
                <a:latin typeface="Meiryo UI" panose="020B0604030504040204" pitchFamily="50" charset="-128"/>
                <a:ea typeface="Meiryo UI" panose="020B0604030504040204" pitchFamily="50" charset="-128"/>
              </a:rPr>
              <a:t>都市）、</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185738" lvl="0" indent="-185738" defTabSz="457200">
              <a:defRPr/>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・「１２持続可能な生産と消費」（１</a:t>
            </a:r>
            <a:r>
              <a:rPr lang="ja-JP" altLang="en-US" sz="1600" dirty="0">
                <a:solidFill>
                  <a:prstClr val="black"/>
                </a:solidFill>
                <a:latin typeface="Meiryo UI" panose="020B0604030504040204" pitchFamily="50" charset="-128"/>
                <a:ea typeface="Meiryo UI" panose="020B0604030504040204" pitchFamily="50" charset="-128"/>
              </a:rPr>
              <a:t>９</a:t>
            </a:r>
            <a:r>
              <a:rPr lang="ja-JP" altLang="en-US" sz="1600" dirty="0" smtClean="0">
                <a:solidFill>
                  <a:prstClr val="black"/>
                </a:solidFill>
                <a:latin typeface="Meiryo UI" panose="020B0604030504040204" pitchFamily="50" charset="-128"/>
                <a:ea typeface="Meiryo UI" panose="020B0604030504040204" pitchFamily="50" charset="-128"/>
              </a:rPr>
              <a:t>都市）、「１３気候変動」（</a:t>
            </a:r>
            <a:r>
              <a:rPr lang="en-US" altLang="ja-JP" sz="1600" dirty="0" smtClean="0">
                <a:solidFill>
                  <a:prstClr val="black"/>
                </a:solidFill>
                <a:latin typeface="Meiryo UI" panose="020B0604030504040204" pitchFamily="50" charset="-128"/>
                <a:ea typeface="Meiryo UI" panose="020B0604030504040204" pitchFamily="50" charset="-128"/>
              </a:rPr>
              <a:t>1</a:t>
            </a:r>
            <a:r>
              <a:rPr lang="ja-JP" altLang="en-US" sz="1600" dirty="0" smtClean="0">
                <a:solidFill>
                  <a:prstClr val="black"/>
                </a:solidFill>
                <a:latin typeface="Meiryo UI" panose="020B0604030504040204" pitchFamily="50" charset="-128"/>
                <a:ea typeface="Meiryo UI" panose="020B0604030504040204" pitchFamily="50" charset="-128"/>
              </a:rPr>
              <a:t>９都市）</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lang="en-US" altLang="ja-JP" sz="1600" dirty="0" smtClean="0">
              <a:solidFill>
                <a:prstClr val="black"/>
              </a:solidFill>
              <a:latin typeface="Meiryo UI" panose="020B0604030504040204" pitchFamily="50" charset="-128"/>
              <a:ea typeface="Meiryo UI" panose="020B0604030504040204" pitchFamily="50" charset="-128"/>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r>
              <a:rPr lang="ja-JP" altLang="en-US" sz="1600" dirty="0" smtClean="0">
                <a:solidFill>
                  <a:prstClr val="black"/>
                </a:solidFill>
                <a:latin typeface="Meiryo UI" panose="020B0604030504040204" pitchFamily="50" charset="-128"/>
                <a:ea typeface="Meiryo UI" panose="020B0604030504040204" pitchFamily="50" charset="-128"/>
              </a:rPr>
              <a:t>○取り組む都市数が少ないゴール</a:t>
            </a:r>
            <a:endParaRPr lang="en-US" altLang="ja-JP" sz="1600" dirty="0">
              <a:solidFill>
                <a:prstClr val="black"/>
              </a:solidFill>
              <a:latin typeface="Meiryo UI" panose="020B0604030504040204" pitchFamily="50" charset="-128"/>
              <a:ea typeface="Meiryo UI" panose="020B0604030504040204" pitchFamily="50" charset="-128"/>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r>
              <a:rPr lang="ja-JP" altLang="en-US" sz="1600" dirty="0" smtClean="0">
                <a:solidFill>
                  <a:prstClr val="black"/>
                </a:solidFill>
                <a:latin typeface="Meiryo UI" panose="020B0604030504040204" pitchFamily="50" charset="-128"/>
                <a:ea typeface="Meiryo UI" panose="020B0604030504040204" pitchFamily="50" charset="-128"/>
              </a:rPr>
              <a:t>　「１貧困」（５都市）、「２飢餓」（</a:t>
            </a:r>
            <a:r>
              <a:rPr lang="en-US" altLang="ja-JP" sz="1600" dirty="0" smtClean="0">
                <a:solidFill>
                  <a:prstClr val="black"/>
                </a:solidFill>
                <a:latin typeface="Meiryo UI" panose="020B0604030504040204" pitchFamily="50" charset="-128"/>
                <a:ea typeface="Meiryo UI" panose="020B0604030504040204" pitchFamily="50" charset="-128"/>
              </a:rPr>
              <a:t>5</a:t>
            </a:r>
            <a:r>
              <a:rPr lang="ja-JP" altLang="en-US" sz="1600" dirty="0" smtClean="0">
                <a:solidFill>
                  <a:prstClr val="black"/>
                </a:solidFill>
                <a:latin typeface="Meiryo UI" panose="020B0604030504040204" pitchFamily="50" charset="-128"/>
                <a:ea typeface="Meiryo UI" panose="020B0604030504040204" pitchFamily="50" charset="-128"/>
              </a:rPr>
              <a:t>都市）、</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「６水・衛生」（</a:t>
            </a:r>
            <a:r>
              <a:rPr lang="en-US" altLang="ja-JP" sz="1600" dirty="0" smtClean="0">
                <a:solidFill>
                  <a:prstClr val="black"/>
                </a:solidFill>
                <a:latin typeface="Meiryo UI" panose="020B0604030504040204" pitchFamily="50" charset="-128"/>
                <a:ea typeface="Meiryo UI" panose="020B0604030504040204" pitchFamily="50" charset="-128"/>
              </a:rPr>
              <a:t>5</a:t>
            </a:r>
            <a:r>
              <a:rPr lang="ja-JP" altLang="en-US" sz="1600" dirty="0" smtClean="0">
                <a:solidFill>
                  <a:prstClr val="black"/>
                </a:solidFill>
                <a:latin typeface="Meiryo UI" panose="020B0604030504040204" pitchFamily="50" charset="-128"/>
                <a:ea typeface="Meiryo UI" panose="020B0604030504040204" pitchFamily="50" charset="-128"/>
              </a:rPr>
              <a:t>都市）、「</a:t>
            </a:r>
            <a:r>
              <a:rPr lang="en-US" altLang="ja-JP" sz="1600" dirty="0" smtClean="0">
                <a:solidFill>
                  <a:prstClr val="black"/>
                </a:solidFill>
                <a:latin typeface="Meiryo UI" panose="020B0604030504040204" pitchFamily="50" charset="-128"/>
                <a:ea typeface="Meiryo UI" panose="020B0604030504040204" pitchFamily="50" charset="-128"/>
              </a:rPr>
              <a:t>16</a:t>
            </a:r>
            <a:r>
              <a:rPr lang="ja-JP" altLang="en-US" sz="1600" dirty="0" smtClean="0">
                <a:solidFill>
                  <a:prstClr val="black"/>
                </a:solidFill>
                <a:latin typeface="Meiryo UI" panose="020B0604030504040204" pitchFamily="50" charset="-128"/>
                <a:ea typeface="Meiryo UI" panose="020B0604030504040204" pitchFamily="50" charset="-128"/>
              </a:rPr>
              <a:t>平和」（</a:t>
            </a:r>
            <a:r>
              <a:rPr lang="en-US" altLang="ja-JP" sz="1600" dirty="0" smtClean="0">
                <a:solidFill>
                  <a:prstClr val="black"/>
                </a:solidFill>
                <a:latin typeface="Meiryo UI" panose="020B0604030504040204" pitchFamily="50" charset="-128"/>
                <a:ea typeface="Meiryo UI" panose="020B0604030504040204" pitchFamily="50" charset="-128"/>
              </a:rPr>
              <a:t>4</a:t>
            </a:r>
            <a:r>
              <a:rPr lang="ja-JP" altLang="en-US" sz="1600" dirty="0" smtClean="0">
                <a:solidFill>
                  <a:prstClr val="black"/>
                </a:solidFill>
                <a:latin typeface="Meiryo UI" panose="020B0604030504040204" pitchFamily="50" charset="-128"/>
                <a:ea typeface="Meiryo UI" panose="020B0604030504040204" pitchFamily="50" charset="-128"/>
              </a:rPr>
              <a:t>都市）</a:t>
            </a:r>
            <a:r>
              <a:rPr lang="ja-JP" altLang="en-US" sz="1600" dirty="0">
                <a:solidFill>
                  <a:prstClr val="black"/>
                </a:solidFill>
                <a:latin typeface="Meiryo UI" panose="020B0604030504040204" pitchFamily="50" charset="-128"/>
                <a:ea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20367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4287</TotalTime>
  <Words>3303</Words>
  <Application>Microsoft Office PowerPoint</Application>
  <PresentationFormat>A4 210 x 297 mm</PresentationFormat>
  <Paragraphs>1182</Paragraphs>
  <Slides>35</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35</vt:i4>
      </vt:variant>
    </vt:vector>
  </HeadingPairs>
  <TitlesOfParts>
    <vt:vector size="44" baseType="lpstr">
      <vt:lpstr>HG丸ｺﾞｼｯｸM-PRO</vt:lpstr>
      <vt:lpstr>Meiryo UI</vt:lpstr>
      <vt:lpstr>ＭＳ 明朝</vt:lpstr>
      <vt:lpstr>游ゴシック</vt:lpstr>
      <vt:lpstr>游ゴシック Light</vt:lpstr>
      <vt:lpstr>Arial</vt:lpstr>
      <vt:lpstr>Century</vt:lpstr>
      <vt:lpstr>Times New Roman</vt:lpstr>
      <vt:lpstr>Office テーマ</vt:lpstr>
      <vt:lpstr>PowerPoint プレゼンテーション</vt:lpstr>
      <vt:lpstr>目次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田中　大貴</cp:lastModifiedBy>
  <cp:revision>405</cp:revision>
  <cp:lastPrinted>2019-04-24T00:59:03Z</cp:lastPrinted>
  <dcterms:created xsi:type="dcterms:W3CDTF">2019-01-22T09:31:17Z</dcterms:created>
  <dcterms:modified xsi:type="dcterms:W3CDTF">2019-09-24T05:31:24Z</dcterms:modified>
</cp:coreProperties>
</file>