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4" r:id="rId2"/>
    <p:sldId id="275" r:id="rId3"/>
    <p:sldId id="260" r:id="rId4"/>
    <p:sldId id="261" r:id="rId5"/>
    <p:sldId id="268" r:id="rId6"/>
    <p:sldId id="264" r:id="rId7"/>
    <p:sldId id="262" r:id="rId8"/>
    <p:sldId id="269" r:id="rId9"/>
    <p:sldId id="276" r:id="rId10"/>
    <p:sldId id="272" r:id="rId11"/>
    <p:sldId id="277" r:id="rId12"/>
    <p:sldId id="278" r:id="rId13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西野" initials="N" lastIdx="6" clrIdx="0">
    <p:extLst>
      <p:ext uri="{19B8F6BF-5375-455C-9EA6-DF929625EA0E}">
        <p15:presenceInfo xmlns:p15="http://schemas.microsoft.com/office/powerpoint/2012/main" userId="西野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6811" autoAdjust="0"/>
  </p:normalViewPr>
  <p:slideViewPr>
    <p:cSldViewPr snapToGrid="0">
      <p:cViewPr varScale="1">
        <p:scale>
          <a:sx n="61" d="100"/>
          <a:sy n="61" d="100"/>
        </p:scale>
        <p:origin x="15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C5FBB-1765-4BD8-A132-FD1CE8DCA15C}" type="datetimeFigureOut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D2018-12B5-4154-B822-D74A671BF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8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277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F4E2E8D-31F8-47DD-A178-60E61B6CD341}" type="slidenum">
              <a:rPr lang="ja-JP" altLang="en-US" smtClean="0"/>
              <a:pPr/>
              <a:t>1</a:t>
            </a:fld>
            <a:endParaRPr lang="ja-JP" alt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9005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ja-JP" dirty="0" smtClean="0"/>
          </a:p>
        </p:txBody>
      </p:sp>
      <p:sp>
        <p:nvSpPr>
          <p:cNvPr id="4198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93DD743-7A15-4508-A538-F4A0B74FF4F7}" type="slidenum">
              <a:rPr lang="ja-JP" altLang="en-US" smtClean="0"/>
              <a:pPr/>
              <a:t>10</a:t>
            </a:fld>
            <a:endParaRPr lang="ja-JP" alt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3551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ja-JP" smtClean="0"/>
          </a:p>
        </p:txBody>
      </p:sp>
      <p:sp>
        <p:nvSpPr>
          <p:cNvPr id="4403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BADD4F6-84FC-4DF0-8821-84CB003A84E3}" type="slidenum">
              <a:rPr lang="ja-JP" altLang="en-US" smtClean="0"/>
              <a:pPr/>
              <a:t>11</a:t>
            </a:fld>
            <a:endParaRPr lang="ja-JP" alt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3711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smtClean="0"/>
          </a:p>
        </p:txBody>
      </p:sp>
      <p:sp>
        <p:nvSpPr>
          <p:cNvPr id="4608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2AF7492-B846-46BC-9B1A-3DC105A9EE35}" type="slidenum">
              <a:rPr lang="ja-JP" altLang="en-US" smtClean="0"/>
              <a:pPr/>
              <a:t>12</a:t>
            </a:fld>
            <a:endParaRPr lang="ja-JP" alt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79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ja-JP" smtClean="0"/>
          </a:p>
        </p:txBody>
      </p:sp>
      <p:sp>
        <p:nvSpPr>
          <p:cNvPr id="3482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1D79CA2-8617-4C16-9299-33DE13E0996E}" type="slidenum">
              <a:rPr lang="ja-JP" altLang="en-US" smtClean="0"/>
              <a:pPr/>
              <a:t>2</a:t>
            </a:fld>
            <a:endParaRPr lang="ja-JP" alt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243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2018-12B5-4154-B822-D74A671BF24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452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39941" name="スライド番号プレースホルダー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C49E76F-55C4-41AE-8D5D-B534FE00B049}" type="slidenum">
              <a:rPr lang="ja-JP" altLang="en-US" smtClean="0"/>
              <a:pPr/>
              <a:t>4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589160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ja-JP" dirty="0" smtClean="0"/>
          </a:p>
        </p:txBody>
      </p:sp>
      <p:sp>
        <p:nvSpPr>
          <p:cNvPr id="3686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6B51750-4E24-4B28-BAF9-1CF8371B040D}" type="slidenum">
              <a:rPr lang="ja-JP" altLang="en-US" smtClean="0"/>
              <a:pPr/>
              <a:t>5</a:t>
            </a:fld>
            <a:endParaRPr lang="ja-JP" alt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3896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4506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DA54F52-FCF1-477C-AD5B-3C09564DD321}" type="slidenum">
              <a:rPr lang="ja-JP" altLang="en-US" smtClean="0"/>
              <a:pPr/>
              <a:t>6</a:t>
            </a:fld>
            <a:endParaRPr lang="ja-JP" alt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0203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4198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93DD743-7A15-4508-A538-F4A0B74FF4F7}" type="slidenum">
              <a:rPr lang="ja-JP" altLang="en-US" smtClean="0"/>
              <a:pPr/>
              <a:t>7</a:t>
            </a:fld>
            <a:endParaRPr lang="ja-JP" alt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3954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4198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93DD743-7A15-4508-A538-F4A0B74FF4F7}" type="slidenum">
              <a:rPr lang="ja-JP" altLang="en-US" smtClean="0"/>
              <a:pPr/>
              <a:t>8</a:t>
            </a:fld>
            <a:endParaRPr lang="ja-JP" alt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402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2018-12B5-4154-B822-D74A671BF24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01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8C79-6052-44E4-81A7-0F270EB90590}" type="datetimeFigureOut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A95E-9D1B-40F1-87D5-A02163DB79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49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8C79-6052-44E4-81A7-0F270EB90590}" type="datetimeFigureOut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A95E-9D1B-40F1-87D5-A02163DB79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90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8C79-6052-44E4-81A7-0F270EB90590}" type="datetimeFigureOut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A95E-9D1B-40F1-87D5-A02163DB79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052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85051" y="188641"/>
            <a:ext cx="8774310" cy="461665"/>
          </a:xfrm>
        </p:spPr>
        <p:txBody>
          <a:bodyPr>
            <a:spAutoFit/>
          </a:bodyPr>
          <a:lstStyle>
            <a:lvl1pPr algn="l">
              <a:def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185348" y="6309321"/>
            <a:ext cx="8673897" cy="161583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/>
          </p:nvPr>
        </p:nvSpPr>
        <p:spPr>
          <a:xfrm>
            <a:off x="185349" y="3104965"/>
            <a:ext cx="1853071" cy="30777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/>
          </p:nvPr>
        </p:nvSpPr>
        <p:spPr>
          <a:xfrm>
            <a:off x="185051" y="3769295"/>
            <a:ext cx="1298432" cy="21544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/>
          </p:nvPr>
        </p:nvSpPr>
        <p:spPr>
          <a:xfrm>
            <a:off x="185051" y="4365105"/>
            <a:ext cx="1102866" cy="161583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84639" y="764704"/>
            <a:ext cx="8774723" cy="525886"/>
          </a:xfrm>
          <a:solidFill>
            <a:srgbClr val="99D6EC"/>
          </a:solidFill>
          <a:ln>
            <a:noFill/>
          </a:ln>
        </p:spPr>
        <p:txBody>
          <a:bodyPr lIns="216000" tIns="108000" rIns="216000" bIns="108000" rtlCol="0">
            <a:spAutoFit/>
          </a:bodyPr>
          <a:lstStyle>
            <a:lvl1pPr>
              <a:def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3" name="日付プレースホルダー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50EA7-2833-4084-B5D4-52945F13115F}" type="datetime1">
              <a:rPr lang="ja-JP" altLang="en-US"/>
              <a:pPr>
                <a:defRPr/>
              </a:pPr>
              <a:t>2019/4/22</a:t>
            </a:fld>
            <a:endParaRPr lang="ja-JP" altLang="en-US"/>
          </a:p>
        </p:txBody>
      </p:sp>
      <p:sp>
        <p:nvSpPr>
          <p:cNvPr id="14" name="フッター プレースホルダー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5" name="スライド番号プレースホルダー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E4659-AEE7-4E80-AD4A-11CF8BCECD5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436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8C79-6052-44E4-81A7-0F270EB90590}" type="datetimeFigureOut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A95E-9D1B-40F1-87D5-A02163DB79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4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8C79-6052-44E4-81A7-0F270EB90590}" type="datetimeFigureOut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A95E-9D1B-40F1-87D5-A02163DB79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10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8C79-6052-44E4-81A7-0F270EB90590}" type="datetimeFigureOut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A95E-9D1B-40F1-87D5-A02163DB79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93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8C79-6052-44E4-81A7-0F270EB90590}" type="datetimeFigureOut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A95E-9D1B-40F1-87D5-A02163DB79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58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8C79-6052-44E4-81A7-0F270EB90590}" type="datetimeFigureOut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A95E-9D1B-40F1-87D5-A02163DB79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80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8C79-6052-44E4-81A7-0F270EB90590}" type="datetimeFigureOut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A95E-9D1B-40F1-87D5-A02163DB79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316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8C79-6052-44E4-81A7-0F270EB90590}" type="datetimeFigureOut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A95E-9D1B-40F1-87D5-A02163DB79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6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8C79-6052-44E4-81A7-0F270EB90590}" type="datetimeFigureOut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A95E-9D1B-40F1-87D5-A02163DB79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73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78C79-6052-44E4-81A7-0F270EB90590}" type="datetimeFigureOut">
              <a:rPr kumimoji="1" lang="ja-JP" altLang="en-US" smtClean="0"/>
              <a:t>2019/4/22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BA95E-9D1B-40F1-87D5-A02163DB79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75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ansai-sdgs-platform.jp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タイトル 5"/>
          <p:cNvSpPr>
            <a:spLocks noGrp="1"/>
          </p:cNvSpPr>
          <p:nvPr>
            <p:ph type="ctrTitle"/>
          </p:nvPr>
        </p:nvSpPr>
        <p:spPr>
          <a:xfrm>
            <a:off x="914400" y="2323216"/>
            <a:ext cx="7834313" cy="1059043"/>
          </a:xfrm>
        </p:spPr>
        <p:txBody>
          <a:bodyPr>
            <a:normAutofit fontScale="90000"/>
          </a:bodyPr>
          <a:lstStyle/>
          <a:p>
            <a:r>
              <a:rPr lang="ja-JP" altLang="en-US" sz="40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0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関西</a:t>
            </a:r>
            <a:r>
              <a:rPr lang="en-US" altLang="ja-JP" sz="40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lang="ja-JP" altLang="en-US" sz="40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プラットフォーム</a:t>
            </a:r>
            <a:r>
              <a:rPr lang="en-US" altLang="ja-JP" sz="40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40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40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の取り組み</a:t>
            </a:r>
          </a:p>
        </p:txBody>
      </p:sp>
      <p:sp>
        <p:nvSpPr>
          <p:cNvPr id="31747" name="サブタイトル 6"/>
          <p:cNvSpPr>
            <a:spLocks noGrp="1"/>
          </p:cNvSpPr>
          <p:nvPr>
            <p:ph type="subTitle" idx="1"/>
          </p:nvPr>
        </p:nvSpPr>
        <p:spPr>
          <a:xfrm>
            <a:off x="2124075" y="4292600"/>
            <a:ext cx="6761163" cy="1873250"/>
          </a:xfrm>
        </p:spPr>
        <p:txBody>
          <a:bodyPr/>
          <a:lstStyle/>
          <a:p>
            <a:pPr algn="r"/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JICA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関西 参事役 兼 市民参加協力課長／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関西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プラットフォーム事務局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加藤 健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1748" name="Picture 2" descr="C:\Users\imai\Desktop\SGDS 日本語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1" r="18732" b="78040"/>
          <a:stretch>
            <a:fillRect/>
          </a:stretch>
        </p:blipFill>
        <p:spPr bwMode="auto">
          <a:xfrm>
            <a:off x="4276725" y="478500"/>
            <a:ext cx="44719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8038185" y="115888"/>
            <a:ext cx="887836" cy="2982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資料３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88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21"/>
          <p:cNvSpPr>
            <a:spLocks noChangeArrowheads="1"/>
          </p:cNvSpPr>
          <p:nvPr/>
        </p:nvSpPr>
        <p:spPr bwMode="auto">
          <a:xfrm>
            <a:off x="321543" y="96709"/>
            <a:ext cx="8513614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【2019</a:t>
            </a:r>
            <a:r>
              <a:rPr kumimoji="0" lang="ja-JP" altLang="en-US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年度の取り組み方針</a:t>
            </a:r>
            <a:r>
              <a:rPr kumimoji="0" lang="en-US" altLang="ja-JP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0" lang="ja-JP" altLang="en-US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0" lang="en-US" altLang="ja-JP" sz="2800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プレースホルダー 4"/>
          <p:cNvSpPr txBox="1">
            <a:spLocks/>
          </p:cNvSpPr>
          <p:nvPr/>
        </p:nvSpPr>
        <p:spPr>
          <a:xfrm>
            <a:off x="321543" y="814022"/>
            <a:ext cx="8685274" cy="5854064"/>
          </a:xfrm>
          <a:prstGeom prst="rect">
            <a:avLst/>
          </a:prstGeom>
        </p:spPr>
        <p:txBody>
          <a:bodyPr/>
          <a:lstStyle>
            <a:lvl1pPr marL="33972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382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70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26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3753" indent="-22852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799" indent="-22852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7846" indent="-22852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4891" indent="-22852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運営要領 第</a:t>
            </a:r>
            <a:r>
              <a:rPr lang="en-US" altLang="ja-JP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条および</a:t>
            </a:r>
            <a:r>
              <a:rPr lang="en-US" altLang="ja-JP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条に基づき、以下の取り組みを展開。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関西</a:t>
            </a:r>
            <a:r>
              <a:rPr lang="ja-JP" altLang="en-US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地域における</a:t>
            </a:r>
            <a:r>
              <a:rPr lang="en-US" altLang="ja-JP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の認知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拡大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多様な</a:t>
            </a:r>
            <a:r>
              <a:rPr lang="ja-JP" altLang="en-US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アクタ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ーの連携・協働の促進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ja-JP" sz="2400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その他　本会の目的を達成するために必要な活動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ja-JP" sz="2400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21544" y="3755122"/>
            <a:ext cx="7373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会員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団体の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に貢献する活動の広報・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発信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・プラットフォーム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を通じた会員団体の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活動発信（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継続）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AutoNum type="arabicParenBoth"/>
            </a:pP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プラットフォーム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を活用した会員主体の活動の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促進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・分科会の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促進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上の協働促進ツールの検討　（例：共創スペース）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21545" y="1953060"/>
            <a:ext cx="6752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に関連するセミナー等のイベントの開催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・プラットフォーム主催コアイベント：年間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回程度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認知拡大に資する取り組みへの参画（随時）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AutoNum type="arabicParenBoth"/>
            </a:pP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会員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団体が実施する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関連イベントへの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協力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・後援・イベント告知等を通じた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協力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21543" y="5595645"/>
            <a:ext cx="7613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にかかる関西地域における取り組み状況の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調査」実施・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発信（継続）、　　調査結果を踏まえた上記１・２に資する取り組みの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検討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AutoNum type="arabicParenBoth"/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推進に資する資料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整備の促進（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にかかる広報資料等）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54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正方形/長方形 21"/>
          <p:cNvSpPr>
            <a:spLocks noChangeArrowheads="1"/>
          </p:cNvSpPr>
          <p:nvPr/>
        </p:nvSpPr>
        <p:spPr bwMode="auto">
          <a:xfrm>
            <a:off x="375557" y="188913"/>
            <a:ext cx="8436657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b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kumimoji="0" lang="ja-JP" altLang="en-US" b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の可能性と課題</a:t>
            </a:r>
            <a:endParaRPr kumimoji="0" lang="en-US" altLang="ja-JP" b="1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21"/>
          <p:cNvSpPr>
            <a:spLocks noChangeArrowheads="1"/>
          </p:cNvSpPr>
          <p:nvPr/>
        </p:nvSpPr>
        <p:spPr bwMode="auto">
          <a:xfrm>
            <a:off x="837860" y="909637"/>
            <a:ext cx="7512050" cy="59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0" lang="en-US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kumimoji="0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のメリット・可能性</a:t>
            </a:r>
            <a:r>
              <a:rPr kumimoji="0" lang="en-US" altLang="ja-JP" sz="2585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0" lang="en-US" altLang="ja-JP" sz="2585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ja-JP" altLang="en-US" sz="1846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（１</a:t>
            </a:r>
            <a:r>
              <a:rPr kumimoji="0" lang="ja-JP" altLang="en-US" sz="1846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0" lang="en-US" altLang="ja-JP" sz="1846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kumimoji="0" lang="ja-JP" altLang="en-US" sz="1846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は多様なアクターをつなぐ共通</a:t>
            </a:r>
            <a:r>
              <a:rPr kumimoji="0" lang="ja-JP" altLang="en-US" sz="1846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言語</a:t>
            </a:r>
            <a:endParaRPr kumimoji="0" lang="en-US" altLang="ja-JP" sz="1846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ja-JP" sz="1846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0" lang="ja-JP" altLang="en-US" sz="1846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従来</a:t>
            </a:r>
            <a:r>
              <a:rPr kumimoji="0" lang="ja-JP" altLang="en-US" sz="1846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つながるチャンスがなかったアクター同士</a:t>
            </a:r>
            <a:r>
              <a:rPr kumimoji="0" lang="ja-JP" altLang="en-US" sz="1846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0" lang="en-US" altLang="ja-JP" sz="1846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kumimoji="0" lang="ja-JP" altLang="en-US" sz="1846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0" lang="ja-JP" altLang="en-US" sz="1846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軸</a:t>
            </a:r>
            <a:r>
              <a:rPr kumimoji="0" lang="en-US" altLang="ja-JP" sz="1846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0" lang="ja-JP" altLang="en-US" sz="1846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0" lang="ja-JP" altLang="en-US" sz="1846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した新たな</a:t>
            </a:r>
            <a:r>
              <a:rPr kumimoji="0" lang="ja-JP" altLang="en-US" sz="1846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ネットワーク</a:t>
            </a:r>
            <a:endParaRPr kumimoji="0" lang="en-US" altLang="ja-JP" sz="1846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ja-JP" sz="1846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0" lang="ja-JP" altLang="en-US" sz="1846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⇒社会課題解決に</a:t>
            </a:r>
            <a:r>
              <a:rPr kumimoji="0" lang="ja-JP" altLang="en-US" sz="1846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向けた効果的</a:t>
            </a:r>
            <a:r>
              <a:rPr kumimoji="0" lang="ja-JP" altLang="en-US" sz="1846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な連携</a:t>
            </a:r>
            <a:endParaRPr kumimoji="0" lang="en-US" altLang="ja-JP" sz="1846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ja-JP" sz="1846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0" lang="en-US" altLang="ja-JP" sz="1846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ja-JP" altLang="en-US" sz="1846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（２）</a:t>
            </a:r>
            <a:r>
              <a:rPr kumimoji="0" lang="ja-JP" altLang="en-US" sz="1846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多様な経験・知見の共有</a:t>
            </a:r>
            <a:r>
              <a:rPr kumimoji="0" lang="ja-JP" altLang="en-US" sz="1846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を通じ、社会課題解決の新たな</a:t>
            </a:r>
            <a:r>
              <a:rPr kumimoji="0" lang="ja-JP" altLang="en-US" sz="1846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アイデ</a:t>
            </a:r>
            <a:r>
              <a:rPr kumimoji="0" lang="en-US" altLang="ja-JP" sz="1846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0" lang="ja-JP" altLang="en-US" sz="1846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</a:t>
            </a:r>
            <a:r>
              <a:rPr kumimoji="0" lang="ja-JP" altLang="en-US" sz="1846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創出・イノベーション</a:t>
            </a:r>
            <a:r>
              <a:rPr kumimoji="0" lang="ja-JP" altLang="en-US" sz="1846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の可能性</a:t>
            </a:r>
            <a:endParaRPr kumimoji="0" lang="en-US" altLang="ja-JP" sz="1846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kumimoji="0" lang="en-US" altLang="ja-JP" sz="2400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0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課題</a:t>
            </a:r>
            <a:endParaRPr kumimoji="0" lang="en-US" altLang="ja-JP" sz="2215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ja-JP" altLang="en-US" sz="18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（１</a:t>
            </a:r>
            <a:r>
              <a:rPr kumimoji="0" lang="ja-JP" altLang="en-US" sz="185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）「</a:t>
            </a:r>
            <a:r>
              <a:rPr kumimoji="0" lang="en-US" altLang="ja-JP" sz="18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kumimoji="0" lang="ja-JP" altLang="en-US" sz="18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認知</a:t>
            </a:r>
            <a:r>
              <a:rPr kumimoji="0" lang="ja-JP" altLang="en-US" sz="185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」の</a:t>
            </a:r>
            <a:r>
              <a:rPr kumimoji="0" lang="ja-JP" altLang="en-US" sz="18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次の手：</a:t>
            </a:r>
            <a:endParaRPr kumimoji="0" lang="en-US" altLang="ja-JP" sz="185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ja-JP" altLang="en-US" sz="18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0" lang="ja-JP" altLang="en-US" sz="18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0" lang="ja-JP" altLang="en-US" sz="185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⇒●腹落ち・自分ゴト化</a:t>
            </a:r>
            <a:endParaRPr kumimoji="0" lang="en-US" altLang="ja-JP" sz="185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ja-JP" altLang="en-US" sz="18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0" lang="ja-JP" altLang="en-US" sz="185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●ステップ可視化</a:t>
            </a:r>
            <a:endParaRPr kumimoji="0" lang="en-US" altLang="ja-JP" sz="185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ja-JP" altLang="en-US" sz="18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0" lang="ja-JP" altLang="en-US" sz="185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●サポートツール：事業展開</a:t>
            </a:r>
            <a:r>
              <a:rPr kumimoji="0" lang="ja-JP" altLang="en-US" sz="18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ツール、財源、</a:t>
            </a:r>
            <a:r>
              <a:rPr kumimoji="0" lang="ja-JP" altLang="en-US" sz="185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人的資源</a:t>
            </a:r>
            <a:endParaRPr kumimoji="0" lang="en-US" altLang="ja-JP" sz="185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ja-JP" altLang="en-US" sz="185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0" lang="en-US" altLang="ja-JP" sz="18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0" lang="ja-JP" altLang="en-US" sz="185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0" lang="ja-JP" altLang="en-US" sz="185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若者</a:t>
            </a:r>
            <a:r>
              <a:rPr kumimoji="0" lang="ja-JP" altLang="en-US" sz="185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への浸透・若いチカラの発揮</a:t>
            </a:r>
            <a:endParaRPr kumimoji="0" lang="en-US" altLang="ja-JP" sz="18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kumimoji="0" lang="en-US" altLang="ja-JP" sz="2585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ja-JP" altLang="en-US" sz="2585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0" lang="ja-JP" altLang="en-US" sz="2585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参加団体の自発的参画</a:t>
            </a:r>
            <a:r>
              <a:rPr kumimoji="0" lang="ja-JP" altLang="en-US" sz="2585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により、知恵を結集し、ここ</a:t>
            </a:r>
            <a:r>
              <a:rPr kumimoji="0" lang="ja-JP" altLang="en-US" sz="2585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関西からイノベーション</a:t>
            </a:r>
            <a:r>
              <a:rPr kumimoji="0" lang="ja-JP" altLang="en-US" sz="2585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を狙う」</a:t>
            </a:r>
            <a:endParaRPr kumimoji="0" lang="en-US" altLang="ja-JP" sz="2585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41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タイトル 2"/>
          <p:cNvSpPr txBox="1">
            <a:spLocks/>
          </p:cNvSpPr>
          <p:nvPr/>
        </p:nvSpPr>
        <p:spPr bwMode="auto">
          <a:xfrm>
            <a:off x="1476375" y="-12700"/>
            <a:ext cx="7200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 b="1">
              <a:solidFill>
                <a:srgbClr val="376092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pic>
        <p:nvPicPr>
          <p:cNvPr id="45059" name="Picture 2" descr="新JICAロ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4352925"/>
            <a:ext cx="220345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正方形/長方形 21"/>
          <p:cNvSpPr>
            <a:spLocks noChangeArrowheads="1"/>
          </p:cNvSpPr>
          <p:nvPr/>
        </p:nvSpPr>
        <p:spPr bwMode="auto">
          <a:xfrm>
            <a:off x="1187450" y="444500"/>
            <a:ext cx="770572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JICA</a:t>
            </a:r>
            <a:r>
              <a:rPr kumimoji="0" lang="ja-JP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関西ミッション</a:t>
            </a:r>
            <a:endParaRPr kumimoji="0" lang="en-US" altLang="ja-JP" sz="4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ja-JP" altLang="en-US" sz="44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4000" b="1" dirty="0">
                <a:latin typeface="Calibri" panose="020F0502020204030204" pitchFamily="34" charset="0"/>
              </a:rPr>
              <a:t>“私たち</a:t>
            </a:r>
            <a:r>
              <a:rPr kumimoji="0" lang="en-US" altLang="ja-JP" sz="4000" b="1" dirty="0">
                <a:latin typeface="Calibri" panose="020F0502020204030204" pitchFamily="34" charset="0"/>
              </a:rPr>
              <a:t>JICA</a:t>
            </a:r>
            <a:r>
              <a:rPr kumimoji="0" lang="ja-JP" altLang="en-US" sz="4000" b="1" dirty="0">
                <a:latin typeface="Calibri" panose="020F0502020204030204" pitchFamily="34" charset="0"/>
              </a:rPr>
              <a:t>関西は、</a:t>
            </a:r>
            <a:endParaRPr kumimoji="0" lang="en-US" altLang="ja-JP" sz="40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4000" b="1" dirty="0">
                <a:latin typeface="Calibri" panose="020F0502020204030204" pitchFamily="34" charset="0"/>
              </a:rPr>
              <a:t>途上国と関西を信頼でつなぎ、</a:t>
            </a:r>
            <a:endParaRPr kumimoji="0" lang="en-US" altLang="ja-JP" sz="40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4000" b="1" dirty="0">
                <a:latin typeface="Calibri" panose="020F0502020204030204" pitchFamily="34" charset="0"/>
              </a:rPr>
              <a:t>ともに「持続可能な開発目標（</a:t>
            </a:r>
            <a:r>
              <a:rPr kumimoji="0" lang="en-US" altLang="ja-JP" sz="4000" b="1" dirty="0">
                <a:latin typeface="Calibri" panose="020F0502020204030204" pitchFamily="34" charset="0"/>
              </a:rPr>
              <a:t>SDGs</a:t>
            </a:r>
            <a:r>
              <a:rPr kumimoji="0" lang="ja-JP" altLang="en-US" sz="4000" b="1" dirty="0">
                <a:latin typeface="Calibri" panose="020F0502020204030204" pitchFamily="34" charset="0"/>
              </a:rPr>
              <a:t>）」の達成に貢献します。“</a:t>
            </a:r>
            <a:endParaRPr kumimoji="0" lang="en-US" altLang="ja-JP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正方形/長方形 21"/>
          <p:cNvSpPr>
            <a:spLocks noChangeArrowheads="1"/>
          </p:cNvSpPr>
          <p:nvPr/>
        </p:nvSpPr>
        <p:spPr bwMode="auto">
          <a:xfrm>
            <a:off x="1035050" y="188913"/>
            <a:ext cx="7777163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「進取の精神」・「三方よし」の関西</a:t>
            </a:r>
            <a:endParaRPr kumimoji="0"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3796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95363"/>
            <a:ext cx="3863203" cy="514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プレースホルダー 4"/>
          <p:cNvSpPr txBox="1">
            <a:spLocks/>
          </p:cNvSpPr>
          <p:nvPr/>
        </p:nvSpPr>
        <p:spPr>
          <a:xfrm>
            <a:off x="4716463" y="1052513"/>
            <a:ext cx="4248150" cy="5414962"/>
          </a:xfrm>
          <a:prstGeom prst="rect">
            <a:avLst/>
          </a:prstGeom>
        </p:spPr>
        <p:txBody>
          <a:bodyPr/>
          <a:lstStyle>
            <a:lvl1pPr marL="33972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382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70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26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3753" indent="-22852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799" indent="-22852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7846" indent="-22852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4891" indent="-22852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１．大阪・関西万博（</a:t>
            </a:r>
            <a:r>
              <a:rPr lang="en-US" altLang="ja-JP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「いのち輝く未来社会のデザイン」</a:t>
            </a:r>
            <a:endParaRPr lang="en-US" altLang="ja-JP" sz="2400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lang="en-US" altLang="ja-JP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SDG</a:t>
            </a:r>
            <a:r>
              <a:rPr lang="ja-JP" altLang="en-US" sz="2400" kern="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ｓ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を前面に打ち出す万博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若者の躍動（例：</a:t>
            </a:r>
            <a:r>
              <a:rPr lang="en-US" altLang="ja-JP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WAKAZO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２．地域に根差した知見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ja-JP" sz="2400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「三方よし」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防災、水環境、ものづくり、環境、文化財</a:t>
            </a:r>
            <a:endParaRPr lang="en-US" altLang="ja-JP" sz="2400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1"/>
          <p:cNvSpPr txBox="1">
            <a:spLocks noChangeArrowheads="1"/>
          </p:cNvSpPr>
          <p:nvPr/>
        </p:nvSpPr>
        <p:spPr bwMode="auto">
          <a:xfrm>
            <a:off x="98474" y="6133514"/>
            <a:ext cx="47689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sz="1600" dirty="0" err="1"/>
              <a:t>thinkexpo</a:t>
            </a:r>
            <a:r>
              <a:rPr lang="ja-JP" altLang="en-US" sz="1600" dirty="0"/>
              <a:t>みんなの未来フェスティバルの</a:t>
            </a:r>
            <a:r>
              <a:rPr lang="ja-JP" altLang="en-US" sz="1600" dirty="0" smtClean="0"/>
              <a:t>様子</a:t>
            </a:r>
            <a:endParaRPr lang="en-US" altLang="ja-JP" sz="1600" dirty="0" smtClean="0"/>
          </a:p>
          <a:p>
            <a:pPr eaLnBrk="1" hangingPunct="1"/>
            <a:r>
              <a:rPr lang="en-US" altLang="ja-JP" sz="1600" dirty="0" smtClean="0"/>
              <a:t>SDGs</a:t>
            </a:r>
            <a:r>
              <a:rPr lang="ja-JP" altLang="en-US" sz="1600" dirty="0" smtClean="0"/>
              <a:t>テーマゾーンに出展 （写真提供：</a:t>
            </a:r>
            <a:r>
              <a:rPr lang="en-US" altLang="ja-JP" sz="1600" dirty="0" smtClean="0"/>
              <a:t>JICA</a:t>
            </a:r>
            <a:r>
              <a:rPr lang="ja-JP" altLang="en-US" sz="1600" dirty="0" smtClean="0"/>
              <a:t>関西）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173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 txBox="1">
            <a:spLocks/>
          </p:cNvSpPr>
          <p:nvPr/>
        </p:nvSpPr>
        <p:spPr>
          <a:xfrm>
            <a:off x="174625" y="1166813"/>
            <a:ext cx="5903913" cy="57626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Gill Sans MT" pitchFamily="34" charset="0"/>
                <a:ea typeface="HGｺﾞｼｯｸE" pitchFamily="4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Gill Sans MT" pitchFamily="34" charset="0"/>
                <a:ea typeface="HGｺﾞｼｯｸE" pitchFamily="4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Gill Sans MT" pitchFamily="34" charset="0"/>
                <a:ea typeface="HGｺﾞｼｯｸE" pitchFamily="4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Gill Sans MT" pitchFamily="34" charset="0"/>
                <a:ea typeface="HGｺﾞｼｯｸE" pitchFamily="4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Gill Sans MT" pitchFamily="34" charset="0"/>
                <a:ea typeface="HGｺﾞｼｯｸE" pitchFamily="49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Gill Sans MT" pitchFamily="34" charset="0"/>
                <a:ea typeface="HGｺﾞｼｯｸE" pitchFamily="49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Gill Sans MT" pitchFamily="34" charset="0"/>
                <a:ea typeface="HGｺﾞｼｯｸE" pitchFamily="49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Gill Sans MT" pitchFamily="34" charset="0"/>
                <a:ea typeface="HGｺﾞｼｯｸE" pitchFamily="49" charset="-128"/>
              </a:defRPr>
            </a:lvl9pPr>
            <a:extLst/>
          </a:lstStyle>
          <a:p>
            <a:pPr>
              <a:spcAft>
                <a:spcPts val="1200"/>
              </a:spcAft>
              <a:defRPr/>
            </a:pPr>
            <a:r>
              <a:rPr lang="ja-JP" altLang="en-US" sz="3200" b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関西</a:t>
            </a:r>
            <a:r>
              <a:rPr lang="en-US" altLang="ja-JP" sz="3200" b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SDGs</a:t>
            </a:r>
            <a:r>
              <a:rPr lang="ja-JP" altLang="en-US" sz="3200" b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プラットフォーム</a:t>
            </a:r>
          </a:p>
        </p:txBody>
      </p:sp>
      <p:sp>
        <p:nvSpPr>
          <p:cNvPr id="8" name="テキスト プレースホルダー 7"/>
          <p:cNvSpPr txBox="1">
            <a:spLocks/>
          </p:cNvSpPr>
          <p:nvPr/>
        </p:nvSpPr>
        <p:spPr>
          <a:xfrm>
            <a:off x="900113" y="2565400"/>
            <a:ext cx="8064500" cy="35274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p"/>
              <a:defRPr/>
            </a:pP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2017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日設立。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buFont typeface="Wingdings" panose="05000000000000000000" pitchFamily="2" charset="2"/>
              <a:buChar char="p"/>
              <a:defRPr/>
            </a:pP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SDGs</a:t>
            </a:r>
            <a:r>
              <a:rPr lang="ja-JP" altLang="en-US" sz="2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への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取組みが、関西の民間企業、市民社会・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NPO/NGO</a:t>
            </a:r>
            <a:r>
              <a:rPr lang="ja-JP" altLang="en-US" sz="2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大学・研究機関、自治体・政府機関、すべての人々にとって重要であることを広くアピール。</a:t>
            </a:r>
          </a:p>
          <a:p>
            <a:pPr algn="just">
              <a:buFont typeface="Wingdings" panose="05000000000000000000" pitchFamily="2" charset="2"/>
              <a:buChar char="p"/>
              <a:defRPr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各ステークホルダーの連携と協働により、関西において持続的社会の構築に向けた活動や、高い社会的価値を生み出す経済活動を加速。</a:t>
            </a:r>
          </a:p>
          <a:p>
            <a:pPr algn="just">
              <a:buFont typeface="Wingdings" panose="05000000000000000000" pitchFamily="2" charset="2"/>
              <a:buChar char="p"/>
              <a:defRPr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多様な参加者の自発的な取組、新たな連携を促進。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39738"/>
            <a:ext cx="2849563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4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テキスト プレースホルダー 4"/>
          <p:cNvSpPr>
            <a:spLocks noGrp="1"/>
          </p:cNvSpPr>
          <p:nvPr>
            <p:ph type="body" sz="quarter" idx="14"/>
          </p:nvPr>
        </p:nvSpPr>
        <p:spPr>
          <a:xfrm>
            <a:off x="2082800" y="1220788"/>
            <a:ext cx="6861175" cy="1846262"/>
          </a:xfrm>
        </p:spPr>
        <p:txBody>
          <a:bodyPr wrap="square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ja-JP" altLang="en-US" dirty="0" smtClean="0"/>
              <a:t>①シンポジウム、ワークショップ（ゴール別勉強会）等のイベント実施</a:t>
            </a:r>
            <a:endParaRPr lang="en-US" altLang="ja-JP" dirty="0" smtClean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ja-JP" altLang="en-US" dirty="0" smtClean="0"/>
              <a:t>②</a:t>
            </a:r>
            <a:r>
              <a:rPr lang="en-US" altLang="ja-JP" dirty="0" smtClean="0"/>
              <a:t>Web</a:t>
            </a:r>
            <a:r>
              <a:rPr lang="ja-JP" altLang="en-US" dirty="0" smtClean="0"/>
              <a:t>サイトの設置、</a:t>
            </a:r>
            <a:r>
              <a:rPr lang="en-US" altLang="ja-JP" dirty="0" smtClean="0"/>
              <a:t>SNS</a:t>
            </a:r>
            <a:r>
              <a:rPr lang="ja-JP" altLang="en-US" dirty="0" err="1" smtClean="0"/>
              <a:t>での</a:t>
            </a:r>
            <a:r>
              <a:rPr lang="ja-JP" altLang="en-US" dirty="0" smtClean="0"/>
              <a:t>情報発信</a:t>
            </a:r>
            <a:endParaRPr lang="en-US" altLang="ja-JP" dirty="0" smtClean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ja-JP" altLang="en-US" dirty="0" smtClean="0"/>
              <a:t>③メディア向け発信</a:t>
            </a:r>
            <a:endParaRPr lang="en-US" altLang="ja-JP" dirty="0" smtClean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ja-JP" altLang="en-US" dirty="0" smtClean="0"/>
              <a:t>④参加団体イベントへの協力</a:t>
            </a:r>
            <a:r>
              <a:rPr lang="en-US" altLang="ja-JP" dirty="0" smtClean="0"/>
              <a:t>(</a:t>
            </a:r>
            <a:r>
              <a:rPr lang="ja-JP" altLang="en-US" dirty="0" smtClean="0"/>
              <a:t>イベント告知、ロゴ・マテリアル使用</a:t>
            </a:r>
            <a:r>
              <a:rPr lang="en-US" altLang="ja-JP" dirty="0" smtClean="0"/>
              <a:t>)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ja-JP" altLang="en-US" dirty="0" smtClean="0"/>
              <a:t>⑤参加団体の活動紹介（</a:t>
            </a:r>
            <a:r>
              <a:rPr lang="en-US" altLang="ja-JP" dirty="0" smtClean="0"/>
              <a:t>Web</a:t>
            </a:r>
            <a:r>
              <a:rPr lang="ja-JP" altLang="en-US" dirty="0" smtClean="0"/>
              <a:t>サイト、</a:t>
            </a:r>
            <a:r>
              <a:rPr lang="en-US" altLang="ja-JP" dirty="0" smtClean="0"/>
              <a:t>SNS</a:t>
            </a:r>
            <a:r>
              <a:rPr lang="ja-JP" altLang="en-US" dirty="0" err="1" smtClean="0"/>
              <a:t>での</a:t>
            </a:r>
            <a:r>
              <a:rPr lang="ja-JP" altLang="en-US" dirty="0" smtClean="0"/>
              <a:t>情報発信）</a:t>
            </a:r>
            <a:endParaRPr lang="en-US" altLang="ja-JP" dirty="0" smtClean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ja-JP" altLang="en-US" dirty="0" smtClean="0"/>
              <a:t>⑥</a:t>
            </a:r>
            <a:r>
              <a:rPr lang="en-US" altLang="ja-JP" dirty="0" smtClean="0"/>
              <a:t>SDGs</a:t>
            </a:r>
            <a:r>
              <a:rPr lang="ja-JP" altLang="en-US" dirty="0" smtClean="0"/>
              <a:t>ロゴ普及（使用希望者サポート）、独自ロゴ・バナー検討</a:t>
            </a:r>
          </a:p>
        </p:txBody>
      </p:sp>
      <p:sp>
        <p:nvSpPr>
          <p:cNvPr id="38915" name="角丸四角形 8"/>
          <p:cNvSpPr>
            <a:spLocks noChangeArrowheads="1"/>
          </p:cNvSpPr>
          <p:nvPr/>
        </p:nvSpPr>
        <p:spPr bwMode="auto">
          <a:xfrm>
            <a:off x="201613" y="1196975"/>
            <a:ext cx="1689100" cy="46037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kumimoji="0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主な活動内容</a:t>
            </a:r>
          </a:p>
        </p:txBody>
      </p:sp>
      <p:sp>
        <p:nvSpPr>
          <p:cNvPr id="38916" name="角丸四角形 9"/>
          <p:cNvSpPr>
            <a:spLocks noChangeArrowheads="1"/>
          </p:cNvSpPr>
          <p:nvPr/>
        </p:nvSpPr>
        <p:spPr bwMode="auto">
          <a:xfrm>
            <a:off x="233363" y="3357563"/>
            <a:ext cx="1689100" cy="4318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活動期間</a:t>
            </a:r>
          </a:p>
        </p:txBody>
      </p:sp>
      <p:sp>
        <p:nvSpPr>
          <p:cNvPr id="38917" name="テキスト プレースホルダー 4"/>
          <p:cNvSpPr>
            <a:spLocks noGrp="1"/>
          </p:cNvSpPr>
          <p:nvPr>
            <p:ph type="body" sz="quarter" idx="14"/>
          </p:nvPr>
        </p:nvSpPr>
        <p:spPr>
          <a:xfrm>
            <a:off x="2051050" y="3419475"/>
            <a:ext cx="4736874" cy="27699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/>
              <a:t>2020</a:t>
            </a:r>
            <a:r>
              <a:rPr lang="ja-JP" altLang="en-US" dirty="0" smtClean="0"/>
              <a:t>年度までを集中取り組み期間として活動</a:t>
            </a:r>
          </a:p>
        </p:txBody>
      </p:sp>
      <p:sp>
        <p:nvSpPr>
          <p:cNvPr id="38918" name="角丸四角形 12"/>
          <p:cNvSpPr>
            <a:spLocks noChangeArrowheads="1"/>
          </p:cNvSpPr>
          <p:nvPr/>
        </p:nvSpPr>
        <p:spPr bwMode="auto">
          <a:xfrm>
            <a:off x="233363" y="4149725"/>
            <a:ext cx="1689100" cy="4318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会員</a:t>
            </a:r>
            <a:endParaRPr kumimoji="0"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919" name="テキスト プレースホルダー 4"/>
          <p:cNvSpPr>
            <a:spLocks noGrp="1"/>
          </p:cNvSpPr>
          <p:nvPr>
            <p:ph type="body" sz="quarter" idx="14"/>
          </p:nvPr>
        </p:nvSpPr>
        <p:spPr>
          <a:xfrm>
            <a:off x="2125663" y="4149725"/>
            <a:ext cx="7018337" cy="775597"/>
          </a:xfrm>
        </p:spPr>
        <p:txBody>
          <a:bodyPr wrap="square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ja-JP" altLang="en-US" dirty="0" smtClean="0"/>
              <a:t>趣旨に賛同する関西圏の民間企業・経済団体、</a:t>
            </a:r>
            <a:r>
              <a:rPr lang="en-US" altLang="ja-JP" dirty="0" smtClean="0"/>
              <a:t>NGO</a:t>
            </a:r>
            <a:r>
              <a:rPr lang="ja-JP" altLang="en-US" dirty="0" smtClean="0"/>
              <a:t>／</a:t>
            </a:r>
            <a:r>
              <a:rPr lang="en-US" altLang="ja-JP" dirty="0" smtClean="0"/>
              <a:t>NPO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大学・研究機関、自治体・政府機関等</a:t>
            </a:r>
            <a:r>
              <a:rPr lang="en-US" altLang="ja-JP" dirty="0"/>
              <a:t>640</a:t>
            </a:r>
            <a:r>
              <a:rPr lang="ja-JP" altLang="en-US" dirty="0" smtClean="0"/>
              <a:t>団体</a:t>
            </a:r>
            <a:r>
              <a:rPr lang="ja-JP" altLang="en-US" sz="1600" dirty="0" smtClean="0"/>
              <a:t>（</a:t>
            </a:r>
            <a:r>
              <a:rPr lang="en-US" altLang="ja-JP" sz="1600" dirty="0" smtClean="0"/>
              <a:t>2019</a:t>
            </a:r>
            <a:r>
              <a:rPr lang="ja-JP" altLang="en-US" sz="1600" dirty="0" smtClean="0"/>
              <a:t>年月</a:t>
            </a:r>
            <a:r>
              <a:rPr lang="en-US" altLang="ja-JP" sz="1600" dirty="0"/>
              <a:t>4</a:t>
            </a:r>
            <a:r>
              <a:rPr lang="ja-JP" altLang="en-US" sz="1600" dirty="0" smtClean="0"/>
              <a:t>月</a:t>
            </a:r>
            <a:r>
              <a:rPr lang="en-US" altLang="ja-JP" sz="1600" dirty="0" smtClean="0"/>
              <a:t>19</a:t>
            </a:r>
            <a:r>
              <a:rPr lang="ja-JP" altLang="en-US" sz="1600" dirty="0" smtClean="0"/>
              <a:t>日時点）</a:t>
            </a:r>
            <a:endParaRPr lang="en-US" altLang="ja-JP" sz="1600" dirty="0" smtClean="0"/>
          </a:p>
        </p:txBody>
      </p:sp>
      <p:sp>
        <p:nvSpPr>
          <p:cNvPr id="38920" name="角丸四角形 14"/>
          <p:cNvSpPr>
            <a:spLocks noChangeArrowheads="1"/>
          </p:cNvSpPr>
          <p:nvPr/>
        </p:nvSpPr>
        <p:spPr bwMode="auto">
          <a:xfrm>
            <a:off x="187325" y="5013325"/>
            <a:ext cx="1689100" cy="4318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共同事務局</a:t>
            </a:r>
            <a:endParaRPr kumimoji="0"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921" name="テキスト プレースホルダー 4"/>
          <p:cNvSpPr>
            <a:spLocks noGrp="1"/>
          </p:cNvSpPr>
          <p:nvPr>
            <p:ph type="body" sz="quarter" idx="14"/>
          </p:nvPr>
        </p:nvSpPr>
        <p:spPr>
          <a:xfrm>
            <a:off x="2051050" y="5075238"/>
            <a:ext cx="6034088" cy="3079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/>
              <a:t>JICA</a:t>
            </a:r>
            <a:r>
              <a:rPr lang="ja-JP" altLang="en-US" dirty="0" smtClean="0"/>
              <a:t>関西、近畿経済産業局、関西広域連合本部事務局</a:t>
            </a:r>
            <a:endParaRPr lang="en-US" altLang="ja-JP" dirty="0" smtClean="0"/>
          </a:p>
        </p:txBody>
      </p:sp>
      <p:sp>
        <p:nvSpPr>
          <p:cNvPr id="38922" name="正方形/長方形 1"/>
          <p:cNvSpPr>
            <a:spLocks noChangeArrowheads="1"/>
          </p:cNvSpPr>
          <p:nvPr/>
        </p:nvSpPr>
        <p:spPr bwMode="auto">
          <a:xfrm>
            <a:off x="2051050" y="5815013"/>
            <a:ext cx="653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0" lang="en-US" altLang="ja-JP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http</a:t>
            </a:r>
            <a:r>
              <a:rPr kumimoji="0" lang="en-US" altLang="ja-JP" sz="200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://</a:t>
            </a:r>
            <a:r>
              <a:rPr kumimoji="0" lang="en-US" altLang="ja-JP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kansai-sdgs-platform.jp/</a:t>
            </a:r>
            <a:r>
              <a:rPr kumimoji="0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掲載フォーム提出</a:t>
            </a:r>
          </a:p>
        </p:txBody>
      </p:sp>
      <p:sp>
        <p:nvSpPr>
          <p:cNvPr id="38923" name="角丸四角形 14"/>
          <p:cNvSpPr>
            <a:spLocks noChangeArrowheads="1"/>
          </p:cNvSpPr>
          <p:nvPr/>
        </p:nvSpPr>
        <p:spPr bwMode="auto">
          <a:xfrm>
            <a:off x="187325" y="5815013"/>
            <a:ext cx="1689100" cy="4318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会員登録手続</a:t>
            </a:r>
            <a:endParaRPr kumimoji="0"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924" name="正方形/長方形 21"/>
          <p:cNvSpPr>
            <a:spLocks noChangeArrowheads="1"/>
          </p:cNvSpPr>
          <p:nvPr/>
        </p:nvSpPr>
        <p:spPr bwMode="auto">
          <a:xfrm>
            <a:off x="1035050" y="188913"/>
            <a:ext cx="7777163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関西</a:t>
            </a:r>
            <a:r>
              <a:rPr kumimoji="0" lang="en-US" altLang="ja-JP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kumimoji="0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プラットフォーム</a:t>
            </a:r>
            <a:endParaRPr kumimoji="0"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8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正方形/長方形 21"/>
          <p:cNvSpPr>
            <a:spLocks noChangeArrowheads="1"/>
          </p:cNvSpPr>
          <p:nvPr/>
        </p:nvSpPr>
        <p:spPr bwMode="auto">
          <a:xfrm>
            <a:off x="1035050" y="188913"/>
            <a:ext cx="7777163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ja-JP" alt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会員登録の概況</a:t>
            </a:r>
            <a:endParaRPr kumimoji="0"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843" name="テキスト ボックス 1"/>
          <p:cNvSpPr txBox="1">
            <a:spLocks noChangeArrowheads="1"/>
          </p:cNvSpPr>
          <p:nvPr/>
        </p:nvSpPr>
        <p:spPr bwMode="auto">
          <a:xfrm>
            <a:off x="154683" y="4754724"/>
            <a:ext cx="45558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1600" dirty="0" smtClean="0"/>
              <a:t>関西</a:t>
            </a:r>
            <a:r>
              <a:rPr lang="en-US" altLang="ja-JP" sz="1600" dirty="0" smtClean="0"/>
              <a:t>SDGs</a:t>
            </a:r>
            <a:r>
              <a:rPr lang="ja-JP" altLang="en-US" sz="1600" dirty="0" smtClean="0"/>
              <a:t>プラットフォーム・コアイベント</a:t>
            </a:r>
            <a:endParaRPr lang="en-US" altLang="ja-JP" sz="1600" dirty="0" smtClean="0"/>
          </a:p>
          <a:p>
            <a:pPr eaLnBrk="1" hangingPunct="1"/>
            <a:r>
              <a:rPr lang="ja-JP" altLang="en-US" sz="1600" dirty="0" smtClean="0"/>
              <a:t>「誰ひとり取り残さない防災に向けて</a:t>
            </a:r>
            <a:endParaRPr lang="en-US" altLang="ja-JP" sz="1600" dirty="0" smtClean="0"/>
          </a:p>
          <a:p>
            <a:pPr eaLnBrk="1" hangingPunct="1"/>
            <a:r>
              <a:rPr lang="ja-JP" altLang="en-US" sz="1600" dirty="0" smtClean="0"/>
              <a:t>～</a:t>
            </a:r>
            <a:r>
              <a:rPr lang="en-US" altLang="ja-JP" sz="1600" dirty="0" smtClean="0"/>
              <a:t>SDGs</a:t>
            </a:r>
            <a:r>
              <a:rPr lang="ja-JP" altLang="en-US" sz="1600" dirty="0" smtClean="0"/>
              <a:t>の視点から考える」シンポジウム</a:t>
            </a:r>
            <a:endParaRPr lang="en-US" altLang="ja-JP" sz="1600" dirty="0" smtClean="0"/>
          </a:p>
          <a:p>
            <a:pPr eaLnBrk="1" hangingPunct="1"/>
            <a:r>
              <a:rPr lang="ja-JP" altLang="en-US" sz="1600" dirty="0" smtClean="0"/>
              <a:t>（主催：関西</a:t>
            </a:r>
            <a:r>
              <a:rPr lang="en-US" altLang="ja-JP" sz="1600" dirty="0" smtClean="0"/>
              <a:t>SDGs</a:t>
            </a:r>
            <a:r>
              <a:rPr lang="ja-JP" altLang="en-US" sz="1600" dirty="0" smtClean="0"/>
              <a:t>プラットフォーム、神戸市）</a:t>
            </a:r>
            <a:endParaRPr lang="en-US" altLang="ja-JP" sz="1600" dirty="0"/>
          </a:p>
          <a:p>
            <a:pPr eaLnBrk="1" hangingPunct="1"/>
            <a:r>
              <a:rPr lang="ja-JP" altLang="en-US" sz="1600" dirty="0" smtClean="0"/>
              <a:t>（写真提供：</a:t>
            </a:r>
            <a:r>
              <a:rPr lang="en-US" altLang="ja-JP" sz="1600" dirty="0" smtClean="0"/>
              <a:t>JICA</a:t>
            </a:r>
            <a:r>
              <a:rPr lang="ja-JP" altLang="en-US" sz="1600" dirty="0" smtClean="0"/>
              <a:t>関西）</a:t>
            </a:r>
            <a:endParaRPr lang="ja-JP" altLang="en-US" sz="1600" dirty="0"/>
          </a:p>
        </p:txBody>
      </p:sp>
      <p:sp>
        <p:nvSpPr>
          <p:cNvPr id="14" name="テキスト プレースホルダー 4"/>
          <p:cNvSpPr txBox="1">
            <a:spLocks/>
          </p:cNvSpPr>
          <p:nvPr/>
        </p:nvSpPr>
        <p:spPr>
          <a:xfrm>
            <a:off x="4360985" y="1165054"/>
            <a:ext cx="4631764" cy="5414962"/>
          </a:xfrm>
          <a:prstGeom prst="rect">
            <a:avLst/>
          </a:prstGeom>
        </p:spPr>
        <p:txBody>
          <a:bodyPr/>
          <a:lstStyle>
            <a:lvl1pPr marL="33972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382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70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26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3753" indent="-22852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799" indent="-22852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7846" indent="-22852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4891" indent="-22852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会員数：</a:t>
            </a:r>
            <a:r>
              <a:rPr lang="en-US" altLang="ja-JP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640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団体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ja-JP" altLang="en-US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（</a:t>
            </a:r>
            <a:r>
              <a:rPr lang="en-US" altLang="ja-JP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日時点）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ja-JP" sz="2400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内訳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ja-JP" altLang="en-US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2400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683105"/>
              </p:ext>
            </p:extLst>
          </p:nvPr>
        </p:nvGraphicFramePr>
        <p:xfrm>
          <a:off x="4710523" y="2825896"/>
          <a:ext cx="3932687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526">
                  <a:extLst>
                    <a:ext uri="{9D8B030D-6E8A-4147-A177-3AD203B41FA5}">
                      <a16:colId xmlns:a16="http://schemas.microsoft.com/office/drawing/2014/main" val="1136743656"/>
                    </a:ext>
                  </a:extLst>
                </a:gridCol>
                <a:gridCol w="1449161">
                  <a:extLst>
                    <a:ext uri="{9D8B030D-6E8A-4147-A177-3AD203B41FA5}">
                      <a16:colId xmlns:a16="http://schemas.microsoft.com/office/drawing/2014/main" val="2238499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分類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団体数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356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企業・金融機関・</a:t>
                      </a:r>
                      <a:endParaRPr lang="en-US" altLang="ja-JP" sz="1800" kern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ja-JP" altLang="en-US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その他関連団体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415</a:t>
                      </a:r>
                      <a:r>
                        <a:rPr lang="ja-JP" altLang="en-US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（</a:t>
                      </a:r>
                      <a:r>
                        <a:rPr lang="en-US" altLang="ja-JP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65</a:t>
                      </a:r>
                      <a:r>
                        <a:rPr lang="ja-JP" altLang="en-US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995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市民団体・</a:t>
                      </a:r>
                      <a:r>
                        <a:rPr lang="en-US" altLang="ja-JP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NGO</a:t>
                      </a:r>
                      <a:r>
                        <a:rPr lang="ja-JP" altLang="en-US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</a:t>
                      </a:r>
                      <a:r>
                        <a:rPr lang="en-US" altLang="ja-JP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NPO</a:t>
                      </a:r>
                      <a:r>
                        <a:rPr lang="ja-JP" altLang="en-US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</a:t>
                      </a:r>
                      <a:endParaRPr lang="en-US" altLang="ja-JP" sz="1800" kern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ja-JP" altLang="en-US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その他団体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129</a:t>
                      </a:r>
                      <a:r>
                        <a:rPr lang="ja-JP" altLang="en-US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（</a:t>
                      </a:r>
                      <a:r>
                        <a:rPr lang="en-US" altLang="ja-JP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r>
                        <a:rPr lang="ja-JP" altLang="en-US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78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自治体・政府関係機関・</a:t>
                      </a:r>
                      <a:endParaRPr lang="en-US" altLang="ja-JP" sz="1800" kern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ja-JP" altLang="en-US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公益法人等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62</a:t>
                      </a:r>
                      <a:r>
                        <a:rPr lang="ja-JP" altLang="en-US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（</a:t>
                      </a:r>
                      <a:r>
                        <a:rPr lang="en-US" altLang="ja-JP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lang="ja-JP" altLang="en-US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730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大学・研究機関・</a:t>
                      </a:r>
                      <a:endParaRPr lang="en-US" altLang="ja-JP" sz="1800" kern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ja-JP" altLang="en-US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教育関連機関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</a:t>
                      </a:r>
                    </a:p>
                    <a:p>
                      <a:pPr algn="ctr"/>
                      <a:r>
                        <a:rPr lang="ja-JP" altLang="en-US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lang="ja-JP" altLang="en-US" sz="1800" kern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％）</a:t>
                      </a:r>
                      <a:endParaRPr kumimoji="1" lang="ja-JP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196462"/>
                  </a:ext>
                </a:extLst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2" y="1524283"/>
            <a:ext cx="4082896" cy="306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正方形/長方形 21"/>
          <p:cNvSpPr>
            <a:spLocks noChangeArrowheads="1"/>
          </p:cNvSpPr>
          <p:nvPr/>
        </p:nvSpPr>
        <p:spPr bwMode="auto">
          <a:xfrm>
            <a:off x="334964" y="188915"/>
            <a:ext cx="8513614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0" lang="ja-JP" altLang="en-US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プラットフォーム活動概況</a:t>
            </a:r>
            <a:r>
              <a:rPr kumimoji="0" lang="en-US" altLang="ja-JP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0" lang="ja-JP" altLang="en-US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コアイベント</a:t>
            </a:r>
            <a:endParaRPr kumimoji="0" lang="en-US" altLang="ja-JP" sz="2800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035" name="テキスト ボックス 1"/>
          <p:cNvSpPr txBox="1">
            <a:spLocks noChangeArrowheads="1"/>
          </p:cNvSpPr>
          <p:nvPr/>
        </p:nvSpPr>
        <p:spPr bwMode="auto">
          <a:xfrm>
            <a:off x="334963" y="4606925"/>
            <a:ext cx="414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1600" dirty="0"/>
              <a:t>鈴木大地 スポーツ庁長官 基調講演</a:t>
            </a:r>
          </a:p>
        </p:txBody>
      </p:sp>
      <p:sp>
        <p:nvSpPr>
          <p:cNvPr id="44036" name="テキスト ボックス 1"/>
          <p:cNvSpPr txBox="1">
            <a:spLocks noChangeArrowheads="1"/>
          </p:cNvSpPr>
          <p:nvPr/>
        </p:nvSpPr>
        <p:spPr bwMode="auto">
          <a:xfrm>
            <a:off x="4854574" y="4603750"/>
            <a:ext cx="4289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1600" dirty="0" smtClean="0"/>
              <a:t>トークセッション（両写真提供：</a:t>
            </a:r>
            <a:r>
              <a:rPr lang="en-US" altLang="ja-JP" sz="1600" dirty="0" smtClean="0"/>
              <a:t>JICA</a:t>
            </a:r>
            <a:r>
              <a:rPr lang="ja-JP" altLang="en-US" sz="1600" dirty="0" smtClean="0"/>
              <a:t>関西）</a:t>
            </a:r>
            <a:endParaRPr lang="ja-JP" altLang="en-US" sz="1600" dirty="0"/>
          </a:p>
        </p:txBody>
      </p:sp>
      <p:pic>
        <p:nvPicPr>
          <p:cNvPr id="44037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1646238"/>
            <a:ext cx="3944938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647825"/>
            <a:ext cx="394652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プレースホルダー 4"/>
          <p:cNvSpPr txBox="1">
            <a:spLocks/>
          </p:cNvSpPr>
          <p:nvPr/>
        </p:nvSpPr>
        <p:spPr>
          <a:xfrm>
            <a:off x="1092200" y="5084763"/>
            <a:ext cx="6767513" cy="1535112"/>
          </a:xfrm>
          <a:prstGeom prst="rect">
            <a:avLst/>
          </a:prstGeom>
        </p:spPr>
        <p:txBody>
          <a:bodyPr/>
          <a:lstStyle>
            <a:lvl1pPr marL="33972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382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70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26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3753" indent="-22852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799" indent="-22852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7846" indent="-22852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4891" indent="-22852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ja-JP" altLang="en-US" sz="20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◆市民に親しみやすい「スポーツ」をテーマに、</a:t>
            </a:r>
            <a:r>
              <a:rPr lang="en-US" altLang="ja-JP" sz="20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0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の理解促進</a:t>
            </a:r>
            <a:endParaRPr lang="en-US" altLang="ja-JP" sz="20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ja-JP" altLang="en-US" sz="2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・「誰も取り残さない」</a:t>
            </a:r>
            <a:endParaRPr lang="en-US" altLang="ja-JP" sz="20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ja-JP" altLang="en-US" sz="20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2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　・</a:t>
            </a:r>
            <a:r>
              <a:rPr lang="ja-JP" altLang="en-US" sz="20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健康</a:t>
            </a:r>
            <a:r>
              <a:rPr lang="ja-JP" altLang="en-US" sz="2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（ゴール</a:t>
            </a:r>
            <a:r>
              <a:rPr lang="ja-JP" altLang="en-US" sz="20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ja-JP" altLang="en-US" sz="2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20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ja-JP" altLang="en-US" sz="20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ja-JP" altLang="en-US" sz="2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・女性のリーダーシップ（ゴール５</a:t>
            </a:r>
            <a:r>
              <a:rPr lang="ja-JP" altLang="en-US" sz="20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20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ja-JP" altLang="en-US" sz="20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ja-JP" altLang="en-US" sz="2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・平和構築（</a:t>
            </a:r>
            <a:r>
              <a:rPr lang="ja-JP" altLang="en-US" sz="20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ゴール</a:t>
            </a:r>
            <a:r>
              <a:rPr lang="en-US" altLang="ja-JP" sz="20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lang="ja-JP" altLang="en-US" sz="20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20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defRPr/>
            </a:pPr>
            <a:endParaRPr lang="en-US" altLang="ja-JP" sz="20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defRPr/>
            </a:pPr>
            <a:endParaRPr lang="en-US" altLang="ja-JP" sz="20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040" name="テキスト ボックス 1"/>
          <p:cNvSpPr txBox="1">
            <a:spLocks noChangeArrowheads="1"/>
          </p:cNvSpPr>
          <p:nvPr/>
        </p:nvSpPr>
        <p:spPr bwMode="auto">
          <a:xfrm>
            <a:off x="759679" y="867123"/>
            <a:ext cx="81897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関西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フォーラム～健やかな未来を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つくる関西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からの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アクション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（スポーツをキーワードにした市民向け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理解シンポジウム）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24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19795"/>
            <a:ext cx="34163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テキスト ボックス 1"/>
          <p:cNvSpPr txBox="1">
            <a:spLocks noChangeArrowheads="1"/>
          </p:cNvSpPr>
          <p:nvPr/>
        </p:nvSpPr>
        <p:spPr bwMode="auto">
          <a:xfrm>
            <a:off x="336453" y="3267940"/>
            <a:ext cx="40386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ja-JP" altLang="en-US" sz="1600" dirty="0" smtClean="0"/>
              <a:t>国連本部におけるプラットフォーム</a:t>
            </a:r>
            <a:r>
              <a:rPr lang="ja-JP" altLang="en-US" sz="1600" dirty="0"/>
              <a:t>展示</a:t>
            </a:r>
            <a:endParaRPr lang="en-US" altLang="ja-JP" sz="1600" dirty="0"/>
          </a:p>
          <a:p>
            <a:pPr eaLnBrk="1" hangingPunct="1"/>
            <a:r>
              <a:rPr lang="ja-JP" altLang="en-US" sz="1600" dirty="0" smtClean="0"/>
              <a:t>（写真提供：</a:t>
            </a:r>
            <a:r>
              <a:rPr lang="en-US" altLang="ja-JP" sz="1600" dirty="0" smtClean="0"/>
              <a:t>JICA</a:t>
            </a:r>
            <a:r>
              <a:rPr lang="ja-JP" altLang="en-US" sz="1600" dirty="0" smtClean="0"/>
              <a:t>関西）</a:t>
            </a:r>
            <a:endParaRPr lang="ja-JP" altLang="en-US" sz="1600" dirty="0"/>
          </a:p>
        </p:txBody>
      </p:sp>
      <p:pic>
        <p:nvPicPr>
          <p:cNvPr id="40969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74" y="3866784"/>
            <a:ext cx="3543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テキスト ボックス 1"/>
          <p:cNvSpPr txBox="1">
            <a:spLocks noChangeArrowheads="1"/>
          </p:cNvSpPr>
          <p:nvPr/>
        </p:nvSpPr>
        <p:spPr bwMode="auto">
          <a:xfrm>
            <a:off x="431923" y="6228984"/>
            <a:ext cx="409787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1600" dirty="0"/>
              <a:t>エコプロ</a:t>
            </a:r>
            <a:r>
              <a:rPr lang="en-US" altLang="ja-JP" sz="1600" dirty="0" smtClean="0"/>
              <a:t>2018</a:t>
            </a:r>
            <a:r>
              <a:rPr lang="ja-JP" altLang="en-US" sz="1600" dirty="0" err="1" smtClean="0"/>
              <a:t>での</a:t>
            </a:r>
            <a:r>
              <a:rPr lang="ja-JP" altLang="en-US" sz="1600" dirty="0" smtClean="0"/>
              <a:t>プラットフォームブース　</a:t>
            </a:r>
            <a:endParaRPr lang="en-US" altLang="ja-JP" sz="1600" dirty="0" smtClean="0"/>
          </a:p>
          <a:p>
            <a:pPr eaLnBrk="1" hangingPunct="1"/>
            <a:r>
              <a:rPr lang="ja-JP" altLang="en-US" sz="1600" dirty="0" smtClean="0"/>
              <a:t>（写真提供：</a:t>
            </a:r>
            <a:r>
              <a:rPr lang="en-US" altLang="ja-JP" sz="1600" dirty="0" smtClean="0"/>
              <a:t>JICA</a:t>
            </a:r>
            <a:r>
              <a:rPr lang="ja-JP" altLang="en-US" sz="1600" dirty="0" smtClean="0"/>
              <a:t>関西）</a:t>
            </a:r>
            <a:endParaRPr lang="ja-JP" altLang="en-US" sz="1600" dirty="0"/>
          </a:p>
        </p:txBody>
      </p:sp>
      <p:sp>
        <p:nvSpPr>
          <p:cNvPr id="11" name="正方形/長方形 21"/>
          <p:cNvSpPr>
            <a:spLocks noChangeArrowheads="1"/>
          </p:cNvSpPr>
          <p:nvPr/>
        </p:nvSpPr>
        <p:spPr bwMode="auto">
          <a:xfrm>
            <a:off x="321543" y="96709"/>
            <a:ext cx="8513614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0" lang="ja-JP" altLang="en-US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プラットフォーム活動概況</a:t>
            </a:r>
            <a:r>
              <a:rPr kumimoji="0" lang="en-US" altLang="ja-JP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0" lang="ja-JP" altLang="en-US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0" lang="en-US" altLang="ja-JP" sz="2800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プレースホルダー 4"/>
          <p:cNvSpPr txBox="1">
            <a:spLocks/>
          </p:cNvSpPr>
          <p:nvPr/>
        </p:nvSpPr>
        <p:spPr>
          <a:xfrm>
            <a:off x="4375053" y="814021"/>
            <a:ext cx="4631764" cy="5999737"/>
          </a:xfrm>
          <a:prstGeom prst="rect">
            <a:avLst/>
          </a:prstGeom>
        </p:spPr>
        <p:txBody>
          <a:bodyPr/>
          <a:lstStyle>
            <a:lvl1pPr marL="33972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382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70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26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3753" indent="-22852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799" indent="-22852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7846" indent="-22852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4891" indent="-22852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国際舞台での発信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ja-JP" altLang="en-US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（米ニューヨーク　国連本部）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ja-JP" altLang="en-US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2400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・</a:t>
            </a:r>
            <a:r>
              <a:rPr lang="en-US" altLang="ja-JP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に係る国連ハイレベル政</a:t>
            </a:r>
            <a:r>
              <a:rPr lang="en-US" altLang="ja-JP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治フォーラムにおける日本政府主</a:t>
            </a:r>
            <a:r>
              <a:rPr lang="en-US" altLang="ja-JP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催レセプションでの展示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ja-JP" sz="2400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展示による</a:t>
            </a:r>
            <a:r>
              <a:rPr lang="en-US" altLang="ja-JP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啓発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ja-JP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ja-JP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・エコプロ</a:t>
            </a:r>
            <a:r>
              <a:rPr lang="en-US" altLang="ja-JP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ja-JP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・大阪・関西万博誘致の機を捉</a:t>
            </a:r>
            <a:r>
              <a:rPr lang="en-US" altLang="ja-JP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えた</a:t>
            </a:r>
            <a:r>
              <a:rPr lang="en-US" altLang="ja-JP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展示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ja-JP" sz="2400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分科会活動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会員主体の企画への後援・協力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ja-JP" altLang="en-US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2400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10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0" name="テキスト ボックス 1"/>
          <p:cNvSpPr txBox="1">
            <a:spLocks noChangeArrowheads="1"/>
          </p:cNvSpPr>
          <p:nvPr/>
        </p:nvSpPr>
        <p:spPr bwMode="auto">
          <a:xfrm>
            <a:off x="1667752" y="5857290"/>
            <a:ext cx="629603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/>
              <a:t>本調査のリサーチチーム用ロゴ案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（</a:t>
            </a:r>
            <a:r>
              <a:rPr lang="ja-JP" altLang="ja-JP" dirty="0"/>
              <a:t>暫定</a:t>
            </a:r>
            <a:r>
              <a:rPr lang="en-US" altLang="ja-JP" dirty="0"/>
              <a:t>/</a:t>
            </a:r>
            <a:r>
              <a:rPr lang="ja-JP" altLang="ja-JP" dirty="0"/>
              <a:t>商標登録確認中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11" name="正方形/長方形 21"/>
          <p:cNvSpPr>
            <a:spLocks noChangeArrowheads="1"/>
          </p:cNvSpPr>
          <p:nvPr/>
        </p:nvSpPr>
        <p:spPr bwMode="auto">
          <a:xfrm>
            <a:off x="321543" y="96709"/>
            <a:ext cx="8513614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0" lang="ja-JP" altLang="en-US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プラットフォーム活動概況</a:t>
            </a:r>
            <a:r>
              <a:rPr kumimoji="0" lang="en-US" altLang="ja-JP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0" lang="ja-JP" altLang="en-US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0" lang="en-US" altLang="ja-JP" sz="2800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プレースホルダー 4"/>
          <p:cNvSpPr txBox="1">
            <a:spLocks/>
          </p:cNvSpPr>
          <p:nvPr/>
        </p:nvSpPr>
        <p:spPr>
          <a:xfrm>
            <a:off x="321543" y="814022"/>
            <a:ext cx="8685274" cy="3631370"/>
          </a:xfrm>
          <a:prstGeom prst="rect">
            <a:avLst/>
          </a:prstGeom>
        </p:spPr>
        <p:txBody>
          <a:bodyPr/>
          <a:lstStyle>
            <a:lvl1pPr marL="33972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382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70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26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3753" indent="-22852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799" indent="-22852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7846" indent="-22852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4891" indent="-22852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ja-JP" altLang="en-US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にかかる関西地域における取り組み状況の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調査」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ja-JP" sz="2400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・関西</a:t>
            </a:r>
            <a:r>
              <a:rPr lang="en-US" altLang="ja-JP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プラットフォーム、関西経済連合会、大阪商工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会議所</a:t>
            </a:r>
            <a:r>
              <a:rPr lang="en-US" altLang="ja-JP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連名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にて調査協力を呼びかけ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ja-JP" altLang="en-US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・調査対象：関西地域の企業・経済関連団体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ja-JP" altLang="en-US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・ウェブ調査：</a:t>
            </a:r>
            <a:r>
              <a:rPr lang="en-US" altLang="ja-JP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r>
            <a:r>
              <a:rPr lang="ja-JP" altLang="en-US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日（火）～</a:t>
            </a:r>
            <a:r>
              <a:rPr lang="en-US" altLang="ja-JP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日（金）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ja-JP" altLang="en-US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ヒアリング調査（一部）：</a:t>
            </a:r>
            <a:r>
              <a:rPr lang="en-US" altLang="ja-JP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ja-JP" altLang="en-US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・</a:t>
            </a:r>
            <a:r>
              <a:rPr lang="en-US" altLang="ja-JP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4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月速報の見込み、その後　セミナー開催を検討</a:t>
            </a:r>
            <a:endParaRPr lang="en-US" altLang="ja-JP" sz="2400" kern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162" y="4304715"/>
            <a:ext cx="30003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682560-6C05-4544-8635-CB330E393469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  <p:sp>
        <p:nvSpPr>
          <p:cNvPr id="39939" name="正方形/長方形 21"/>
          <p:cNvSpPr>
            <a:spLocks noChangeArrowheads="1"/>
          </p:cNvSpPr>
          <p:nvPr/>
        </p:nvSpPr>
        <p:spPr bwMode="auto">
          <a:xfrm>
            <a:off x="1054100" y="82550"/>
            <a:ext cx="7777163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kumimoji="0" lang="ja-JP" altLang="en-US" sz="1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0" lang="en-US" altLang="ja-JP" sz="1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0" lang="ja-JP" altLang="en-US" sz="1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0" lang="en-US" altLang="ja-JP" sz="1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0" lang="ja-JP" altLang="en-US" sz="1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0" lang="ja-JP" altLang="en-US" sz="1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プラットフォーム主催・後援等イベント例</a:t>
            </a:r>
            <a:endParaRPr kumimoji="0" lang="en-US" altLang="ja-JP" sz="1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81299"/>
              </p:ext>
            </p:extLst>
          </p:nvPr>
        </p:nvGraphicFramePr>
        <p:xfrm>
          <a:off x="179614" y="571499"/>
          <a:ext cx="8784771" cy="6110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745">
                  <a:extLst>
                    <a:ext uri="{9D8B030D-6E8A-4147-A177-3AD203B41FA5}">
                      <a16:colId xmlns:a16="http://schemas.microsoft.com/office/drawing/2014/main" val="684064658"/>
                    </a:ext>
                  </a:extLst>
                </a:gridCol>
                <a:gridCol w="413641">
                  <a:extLst>
                    <a:ext uri="{9D8B030D-6E8A-4147-A177-3AD203B41FA5}">
                      <a16:colId xmlns:a16="http://schemas.microsoft.com/office/drawing/2014/main" val="604141593"/>
                    </a:ext>
                  </a:extLst>
                </a:gridCol>
                <a:gridCol w="4180114">
                  <a:extLst>
                    <a:ext uri="{9D8B030D-6E8A-4147-A177-3AD203B41FA5}">
                      <a16:colId xmlns:a16="http://schemas.microsoft.com/office/drawing/2014/main" val="1897038050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3122842249"/>
                    </a:ext>
                  </a:extLst>
                </a:gridCol>
                <a:gridCol w="3037114">
                  <a:extLst>
                    <a:ext uri="{9D8B030D-6E8A-4147-A177-3AD203B41FA5}">
                      <a16:colId xmlns:a16="http://schemas.microsoft.com/office/drawing/2014/main" val="4044840496"/>
                    </a:ext>
                  </a:extLst>
                </a:gridCol>
              </a:tblGrid>
              <a:tr h="9602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年</a:t>
                      </a:r>
                      <a:endParaRPr lang="ja-JP" altLang="en-US" sz="900" b="1" i="0" u="none" strike="noStrike">
                        <a:solidFill>
                          <a:srgbClr val="FFFFFF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実施月</a:t>
                      </a:r>
                      <a:endParaRPr lang="ja-JP" altLang="en-US" sz="900" b="1" i="0" u="none" strike="noStrike">
                        <a:solidFill>
                          <a:srgbClr val="FFFFFF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タイトル</a:t>
                      </a:r>
                      <a:endParaRPr lang="ja-JP" altLang="en-US" sz="900" b="1" i="0" u="none" strike="noStrike">
                        <a:solidFill>
                          <a:srgbClr val="FFFFFF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協力形態</a:t>
                      </a:r>
                      <a:endParaRPr lang="ja-JP" altLang="en-US" sz="900" b="1" i="0" u="none" strike="noStrike">
                        <a:solidFill>
                          <a:srgbClr val="FFFFFF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主催</a:t>
                      </a:r>
                      <a:endParaRPr lang="ja-JP" altLang="en-US" sz="900" b="1" i="0" u="none" strike="noStrike">
                        <a:solidFill>
                          <a:srgbClr val="FFFFFF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extLst>
                  <a:ext uri="{0D108BD9-81ED-4DB2-BD59-A6C34878D82A}">
                    <a16:rowId xmlns:a16="http://schemas.microsoft.com/office/drawing/2014/main" val="2775959876"/>
                  </a:ext>
                </a:extLst>
              </a:tr>
              <a:tr h="3482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2019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u="none" strike="noStrike">
                          <a:effectLst/>
                        </a:rPr>
                        <a:t>1</a:t>
                      </a:r>
                      <a:r>
                        <a:rPr lang="ja-JP" altLang="en-US" sz="900" u="none" strike="noStrike">
                          <a:effectLst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u="none" strike="noStrike">
                          <a:effectLst/>
                        </a:rPr>
                        <a:t>SDGs</a:t>
                      </a:r>
                      <a:r>
                        <a:rPr lang="ja-JP" altLang="en-US" sz="900" u="none" strike="noStrike">
                          <a:effectLst/>
                        </a:rPr>
                        <a:t>えんづくりプログラム「コットンペーパーにコットン</a:t>
                      </a:r>
                      <a:r>
                        <a:rPr lang="en-US" altLang="ja-JP" sz="900" u="none" strike="noStrike">
                          <a:effectLst/>
                        </a:rPr>
                        <a:t>&amp;</a:t>
                      </a:r>
                      <a:r>
                        <a:rPr lang="ja-JP" altLang="en-US" sz="900" u="none" strike="noStrike">
                          <a:effectLst/>
                        </a:rPr>
                        <a:t>間伐材を利用して作るエコリサイクル筆を使って年の初めの</a:t>
                      </a:r>
                      <a:r>
                        <a:rPr lang="en-US" altLang="ja-JP" sz="900" u="none" strike="noStrike">
                          <a:effectLst/>
                        </a:rPr>
                        <a:t>SDGs</a:t>
                      </a:r>
                      <a:r>
                        <a:rPr lang="ja-JP" altLang="en-US" sz="900" u="none" strike="noStrike">
                          <a:effectLst/>
                        </a:rPr>
                        <a:t>書初め体験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後援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株式会社スマイリーアース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extLst>
                  <a:ext uri="{0D108BD9-81ED-4DB2-BD59-A6C34878D82A}">
                    <a16:rowId xmlns:a16="http://schemas.microsoft.com/office/drawing/2014/main" val="4143277146"/>
                  </a:ext>
                </a:extLst>
              </a:tr>
              <a:tr h="3335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2019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u="none" strike="noStrike">
                          <a:effectLst/>
                        </a:rPr>
                        <a:t>1</a:t>
                      </a:r>
                      <a:r>
                        <a:rPr lang="ja-JP" altLang="en-US" sz="900" u="none" strike="noStrike">
                          <a:effectLst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スマートテクノロジー新技術説明会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後援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公立大学法人 大阪府立大学、公立大学法人 大阪市立大学、公立大学法人 兵庫県立大学、国立研究開発法人 科学技術振興機構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extLst>
                  <a:ext uri="{0D108BD9-81ED-4DB2-BD59-A6C34878D82A}">
                    <a16:rowId xmlns:a16="http://schemas.microsoft.com/office/drawing/2014/main" val="1106285495"/>
                  </a:ext>
                </a:extLst>
              </a:tr>
              <a:tr h="2066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2019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u="none" strike="noStrike">
                          <a:effectLst/>
                        </a:rPr>
                        <a:t>1</a:t>
                      </a:r>
                      <a:r>
                        <a:rPr lang="ja-JP" altLang="en-US" sz="900" u="none" strike="noStrike">
                          <a:effectLst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エコビジネスイノベーション研修コース海外研修生と日本企業の交流会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後援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effectLst/>
                        </a:rPr>
                        <a:t>（一財）海外産業人材育成協会</a:t>
                      </a:r>
                      <a:endParaRPr lang="zh-TW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extLst>
                  <a:ext uri="{0D108BD9-81ED-4DB2-BD59-A6C34878D82A}">
                    <a16:rowId xmlns:a16="http://schemas.microsoft.com/office/drawing/2014/main" val="3527536231"/>
                  </a:ext>
                </a:extLst>
              </a:tr>
              <a:tr h="2036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2019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u="none" strike="noStrike">
                          <a:effectLst/>
                        </a:rPr>
                        <a:t>2</a:t>
                      </a:r>
                      <a:r>
                        <a:rPr lang="ja-JP" altLang="en-US" sz="900" u="none" strike="noStrike">
                          <a:effectLst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大津　みんなで</a:t>
                      </a:r>
                      <a:r>
                        <a:rPr lang="en-US" altLang="ja-JP" sz="900" u="none" strike="noStrike">
                          <a:effectLst/>
                        </a:rPr>
                        <a:t>SDGs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後援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大津市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extLst>
                  <a:ext uri="{0D108BD9-81ED-4DB2-BD59-A6C34878D82A}">
                    <a16:rowId xmlns:a16="http://schemas.microsoft.com/office/drawing/2014/main" val="2772770977"/>
                  </a:ext>
                </a:extLst>
              </a:tr>
              <a:tr h="3085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2019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u="none" strike="noStrike">
                          <a:effectLst/>
                        </a:rPr>
                        <a:t>2</a:t>
                      </a:r>
                      <a:r>
                        <a:rPr lang="ja-JP" altLang="en-US" sz="900" u="none" strike="noStrike">
                          <a:effectLst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ワンワールド・フェスティバル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後援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ワン・ワールド・フェスティバル実行委員会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extLst>
                  <a:ext uri="{0D108BD9-81ED-4DB2-BD59-A6C34878D82A}">
                    <a16:rowId xmlns:a16="http://schemas.microsoft.com/office/drawing/2014/main" val="989510992"/>
                  </a:ext>
                </a:extLst>
              </a:tr>
              <a:tr h="4347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2019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u="none" strike="noStrike">
                          <a:effectLst/>
                        </a:rPr>
                        <a:t>2</a:t>
                      </a:r>
                      <a:r>
                        <a:rPr lang="ja-JP" altLang="en-US" sz="900" u="none" strike="noStrike">
                          <a:effectLst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企業と</a:t>
                      </a:r>
                      <a:r>
                        <a:rPr lang="en-US" altLang="ja-JP" sz="900" u="none" strike="noStrike">
                          <a:effectLst/>
                        </a:rPr>
                        <a:t>NPO/NGO</a:t>
                      </a:r>
                      <a:r>
                        <a:rPr lang="ja-JP" altLang="en-US" sz="900" u="none" strike="noStrike">
                          <a:effectLst/>
                        </a:rPr>
                        <a:t>：これからの協働のかたち～</a:t>
                      </a:r>
                      <a:r>
                        <a:rPr lang="en-US" altLang="ja-JP" sz="900" u="none" strike="noStrike">
                          <a:effectLst/>
                        </a:rPr>
                        <a:t>SDGs</a:t>
                      </a:r>
                      <a:r>
                        <a:rPr lang="ja-JP" altLang="en-US" sz="900" u="none" strike="noStrike">
                          <a:effectLst/>
                        </a:rPr>
                        <a:t>でつなげる京都と世界～（第</a:t>
                      </a:r>
                      <a:r>
                        <a:rPr lang="en-US" altLang="ja-JP" sz="900" u="none" strike="noStrike">
                          <a:effectLst/>
                        </a:rPr>
                        <a:t>8</a:t>
                      </a:r>
                      <a:r>
                        <a:rPr lang="ja-JP" altLang="en-US" sz="900" u="none" strike="noStrike">
                          <a:effectLst/>
                        </a:rPr>
                        <a:t>回かんさい</a:t>
                      </a:r>
                      <a:r>
                        <a:rPr lang="en-US" altLang="ja-JP" sz="900" u="none" strike="noStrike">
                          <a:effectLst/>
                        </a:rPr>
                        <a:t>CS</a:t>
                      </a:r>
                      <a:r>
                        <a:rPr lang="ja-JP" altLang="en-US" sz="900" u="none" strike="noStrike">
                          <a:effectLst/>
                        </a:rPr>
                        <a:t>ネットワークフォーラム）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後援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effectLst/>
                        </a:rPr>
                        <a:t>（特活）関西</a:t>
                      </a:r>
                      <a:r>
                        <a:rPr lang="en-US" altLang="zh-TW" sz="900" u="none" strike="noStrike">
                          <a:effectLst/>
                        </a:rPr>
                        <a:t>NGO</a:t>
                      </a:r>
                      <a:r>
                        <a:rPr lang="zh-TW" altLang="en-US" sz="900" u="none" strike="noStrike">
                          <a:effectLst/>
                        </a:rPr>
                        <a:t>協議会</a:t>
                      </a:r>
                      <a:endParaRPr lang="zh-TW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extLst>
                  <a:ext uri="{0D108BD9-81ED-4DB2-BD59-A6C34878D82A}">
                    <a16:rowId xmlns:a16="http://schemas.microsoft.com/office/drawing/2014/main" val="2615265080"/>
                  </a:ext>
                </a:extLst>
              </a:tr>
              <a:tr h="3734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2019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u="none" strike="noStrike">
                          <a:effectLst/>
                        </a:rPr>
                        <a:t>2</a:t>
                      </a:r>
                      <a:r>
                        <a:rPr lang="ja-JP" altLang="en-US" sz="900" u="none" strike="noStrike">
                          <a:effectLst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グローバル・コンパクト・ネットワーク・ジャパン（</a:t>
                      </a:r>
                      <a:r>
                        <a:rPr lang="en-US" altLang="ja-JP" sz="900" u="none" strike="noStrike">
                          <a:effectLst/>
                        </a:rPr>
                        <a:t>GCNJ</a:t>
                      </a:r>
                      <a:r>
                        <a:rPr lang="ja-JP" altLang="en-US" sz="900" u="none" strike="noStrike">
                          <a:effectLst/>
                        </a:rPr>
                        <a:t>）「ラーニングフォーラム</a:t>
                      </a:r>
                      <a:r>
                        <a:rPr lang="en-US" altLang="ja-JP" sz="900" u="none" strike="noStrike">
                          <a:effectLst/>
                        </a:rPr>
                        <a:t>in</a:t>
                      </a:r>
                      <a:r>
                        <a:rPr lang="ja-JP" altLang="en-US" sz="900" u="none" strike="noStrike">
                          <a:effectLst/>
                        </a:rPr>
                        <a:t>関西～</a:t>
                      </a:r>
                      <a:r>
                        <a:rPr lang="en-US" altLang="ja-JP" sz="900" u="none" strike="noStrike">
                          <a:effectLst/>
                        </a:rPr>
                        <a:t>SDGs</a:t>
                      </a:r>
                      <a:r>
                        <a:rPr lang="ja-JP" altLang="en-US" sz="900" u="none" strike="noStrike">
                          <a:effectLst/>
                        </a:rPr>
                        <a:t>採択から</a:t>
                      </a:r>
                      <a:r>
                        <a:rPr lang="en-US" altLang="ja-JP" sz="900" u="none" strike="noStrike">
                          <a:effectLst/>
                        </a:rPr>
                        <a:t>3</a:t>
                      </a:r>
                      <a:r>
                        <a:rPr lang="ja-JP" altLang="en-US" sz="900" u="none" strike="noStrike">
                          <a:effectLst/>
                        </a:rPr>
                        <a:t>年、振返りと今後の取組み～」（大阪）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後援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一般社団法人　グローバル・コンパクト・ネットワーク・ジャパン </a:t>
                      </a:r>
                      <a:r>
                        <a:rPr lang="en-US" altLang="ja-JP" sz="900" u="none" strike="noStrike">
                          <a:effectLst/>
                        </a:rPr>
                        <a:t>(GCNJ)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extLst>
                  <a:ext uri="{0D108BD9-81ED-4DB2-BD59-A6C34878D82A}">
                    <a16:rowId xmlns:a16="http://schemas.microsoft.com/office/drawing/2014/main" val="4153367193"/>
                  </a:ext>
                </a:extLst>
              </a:tr>
              <a:tr h="387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2019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u="none" strike="noStrike">
                          <a:effectLst/>
                        </a:rPr>
                        <a:t>2</a:t>
                      </a:r>
                      <a:r>
                        <a:rPr lang="ja-JP" altLang="en-US" sz="900" u="none" strike="noStrike">
                          <a:effectLst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関西女性活躍推進シンポジウム「すべての女性が活躍できる関西へ～私たちができること～」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後援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関西広域連合、関西女性活躍推進フォーラム、男女共同参画推進連携会議、関西経済連合会、ひょうご女性の活躍推進会議、内閣府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extLst>
                  <a:ext uri="{0D108BD9-81ED-4DB2-BD59-A6C34878D82A}">
                    <a16:rowId xmlns:a16="http://schemas.microsoft.com/office/drawing/2014/main" val="898104159"/>
                  </a:ext>
                </a:extLst>
              </a:tr>
              <a:tr h="27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2019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u="none" strike="noStrike">
                          <a:effectLst/>
                        </a:rPr>
                        <a:t>2</a:t>
                      </a:r>
                      <a:r>
                        <a:rPr lang="ja-JP" altLang="en-US" sz="900" u="none" strike="noStrike">
                          <a:effectLst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u="none" strike="noStrike">
                          <a:effectLst/>
                        </a:rPr>
                        <a:t>SDGs</a:t>
                      </a:r>
                      <a:r>
                        <a:rPr lang="ja-JP" altLang="en-US" sz="900" u="none" strike="noStrike">
                          <a:effectLst/>
                        </a:rPr>
                        <a:t>とサプライチェーン：持続可能な調達勉強会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後援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グローバル・コンパクト・ネットワーク・ジャパン（</a:t>
                      </a:r>
                      <a:r>
                        <a:rPr lang="en-US" altLang="ja-JP" sz="900" u="none" strike="noStrike">
                          <a:effectLst/>
                        </a:rPr>
                        <a:t>GCNJ</a:t>
                      </a:r>
                      <a:r>
                        <a:rPr lang="ja-JP" altLang="en-US" sz="900" u="none" strike="noStrike">
                          <a:effectLst/>
                        </a:rPr>
                        <a:t>）サプライチェーン分科会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extLst>
                  <a:ext uri="{0D108BD9-81ED-4DB2-BD59-A6C34878D82A}">
                    <a16:rowId xmlns:a16="http://schemas.microsoft.com/office/drawing/2014/main" val="2559959370"/>
                  </a:ext>
                </a:extLst>
              </a:tr>
              <a:tr h="4515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2019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u="none" strike="noStrike">
                          <a:effectLst/>
                        </a:rPr>
                        <a:t>2</a:t>
                      </a:r>
                      <a:r>
                        <a:rPr lang="ja-JP" altLang="en-US" sz="900" u="none" strike="noStrike">
                          <a:effectLst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第</a:t>
                      </a:r>
                      <a:r>
                        <a:rPr lang="en-US" altLang="ja-JP" sz="900" u="none" strike="noStrike">
                          <a:effectLst/>
                        </a:rPr>
                        <a:t>14</a:t>
                      </a:r>
                      <a:r>
                        <a:rPr lang="ja-JP" altLang="en-US" sz="900" u="none" strike="noStrike">
                          <a:effectLst/>
                        </a:rPr>
                        <a:t>回市民活動わく広場</a:t>
                      </a:r>
                      <a:r>
                        <a:rPr lang="en-US" altLang="ja-JP" sz="900" u="none" strike="noStrike">
                          <a:effectLst/>
                        </a:rPr>
                        <a:t>in</a:t>
                      </a:r>
                      <a:r>
                        <a:rPr lang="ja-JP" altLang="en-US" sz="900" u="none" strike="noStrike">
                          <a:effectLst/>
                        </a:rPr>
                        <a:t>とんだばやし（愛称：ひろとん）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後援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u="none" strike="noStrike">
                          <a:effectLst/>
                        </a:rPr>
                        <a:t>NPO</a:t>
                      </a:r>
                      <a:r>
                        <a:rPr lang="ja-JP" altLang="en-US" sz="900" u="none" strike="noStrike">
                          <a:effectLst/>
                        </a:rPr>
                        <a:t>法人きんきうぇぶ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extLst>
                  <a:ext uri="{0D108BD9-81ED-4DB2-BD59-A6C34878D82A}">
                    <a16:rowId xmlns:a16="http://schemas.microsoft.com/office/drawing/2014/main" val="3989106910"/>
                  </a:ext>
                </a:extLst>
              </a:tr>
              <a:tr h="3055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2019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u="none" strike="noStrike">
                          <a:effectLst/>
                        </a:rPr>
                        <a:t>2</a:t>
                      </a:r>
                      <a:r>
                        <a:rPr lang="ja-JP" altLang="en-US" sz="900" u="none" strike="noStrike">
                          <a:effectLst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中堅・中小企業向け</a:t>
                      </a:r>
                      <a:r>
                        <a:rPr lang="en-US" altLang="ja-JP" sz="900" u="none" strike="noStrike">
                          <a:effectLst/>
                        </a:rPr>
                        <a:t>SDGs</a:t>
                      </a:r>
                      <a:r>
                        <a:rPr lang="ja-JP" altLang="en-US" sz="900" u="none" strike="noStrike">
                          <a:effectLst/>
                        </a:rPr>
                        <a:t>セミナー </a:t>
                      </a:r>
                      <a:r>
                        <a:rPr lang="en-US" altLang="ja-JP" sz="900" u="none" strike="noStrike">
                          <a:effectLst/>
                        </a:rPr>
                        <a:t>in </a:t>
                      </a:r>
                      <a:r>
                        <a:rPr lang="ja-JP" altLang="en-US" sz="900" u="none" strike="noStrike">
                          <a:effectLst/>
                        </a:rPr>
                        <a:t>大阪　～</a:t>
                      </a:r>
                      <a:r>
                        <a:rPr lang="en-US" altLang="ja-JP" sz="900" u="none" strike="noStrike">
                          <a:effectLst/>
                        </a:rPr>
                        <a:t>SDGs</a:t>
                      </a:r>
                      <a:r>
                        <a:rPr lang="ja-JP" altLang="en-US" sz="900" u="none" strike="noStrike">
                          <a:effectLst/>
                        </a:rPr>
                        <a:t>時代のビジネス環境変化～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分科会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日本貿易振興機構（ジェトロ）大阪本部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extLst>
                  <a:ext uri="{0D108BD9-81ED-4DB2-BD59-A6C34878D82A}">
                    <a16:rowId xmlns:a16="http://schemas.microsoft.com/office/drawing/2014/main" val="578314835"/>
                  </a:ext>
                </a:extLst>
              </a:tr>
              <a:tr h="3034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2019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u="none" strike="noStrike">
                          <a:effectLst/>
                        </a:rPr>
                        <a:t>2</a:t>
                      </a:r>
                      <a:r>
                        <a:rPr lang="ja-JP" altLang="en-US" sz="900" u="none" strike="noStrike">
                          <a:effectLst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未来価値創造シンポジウム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後援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NPO</a:t>
                      </a:r>
                      <a:r>
                        <a:rPr lang="ja-JP" altLang="en-US" sz="900" u="none" strike="noStrike">
                          <a:effectLst/>
                        </a:rPr>
                        <a:t>法人　</a:t>
                      </a:r>
                      <a:r>
                        <a:rPr lang="en-US" sz="900" u="none" strike="noStrike">
                          <a:effectLst/>
                        </a:rPr>
                        <a:t>Deep People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extLst>
                  <a:ext uri="{0D108BD9-81ED-4DB2-BD59-A6C34878D82A}">
                    <a16:rowId xmlns:a16="http://schemas.microsoft.com/office/drawing/2014/main" val="1611344866"/>
                  </a:ext>
                </a:extLst>
              </a:tr>
              <a:tr h="3173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2019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u="none" strike="noStrike">
                          <a:effectLst/>
                        </a:rPr>
                        <a:t>2</a:t>
                      </a:r>
                      <a:r>
                        <a:rPr lang="ja-JP" altLang="en-US" sz="900" u="none" strike="noStrike">
                          <a:effectLst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持続可能な社会・なりわい・暮らし　ささやまミーティング</a:t>
                      </a:r>
                      <a:r>
                        <a:rPr lang="en-US" altLang="ja-JP" sz="900" u="none" strike="noStrike">
                          <a:effectLst/>
                        </a:rPr>
                        <a:t>2019</a:t>
                      </a:r>
                      <a:br>
                        <a:rPr lang="en-US" altLang="ja-JP" sz="900" u="none" strike="noStrike">
                          <a:effectLst/>
                        </a:rPr>
                      </a:br>
                      <a:r>
                        <a:rPr lang="ja-JP" altLang="en-US" sz="900" u="none" strike="noStrike">
                          <a:effectLst/>
                        </a:rPr>
                        <a:t>第</a:t>
                      </a:r>
                      <a:r>
                        <a:rPr lang="en-US" altLang="ja-JP" sz="900" u="none" strike="noStrike">
                          <a:effectLst/>
                        </a:rPr>
                        <a:t>14</a:t>
                      </a:r>
                      <a:r>
                        <a:rPr lang="ja-JP" altLang="en-US" sz="900" u="none" strike="noStrike">
                          <a:effectLst/>
                        </a:rPr>
                        <a:t>回エコネット近畿情報交流会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後援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特定非営利活動法人 近畿 環境市民活動 相互支援センタ ー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extLst>
                  <a:ext uri="{0D108BD9-81ED-4DB2-BD59-A6C34878D82A}">
                    <a16:rowId xmlns:a16="http://schemas.microsoft.com/office/drawing/2014/main" val="2371835321"/>
                  </a:ext>
                </a:extLst>
              </a:tr>
              <a:tr h="4752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2019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u="none" strike="noStrike">
                          <a:effectLst/>
                        </a:rPr>
                        <a:t>2</a:t>
                      </a:r>
                      <a:r>
                        <a:rPr lang="ja-JP" altLang="en-US" sz="900" u="none" strike="noStrike">
                          <a:effectLst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滋賀</a:t>
                      </a:r>
                      <a:r>
                        <a:rPr lang="en-US" altLang="ja-JP" sz="900" u="none" strike="noStrike">
                          <a:effectLst/>
                        </a:rPr>
                        <a:t>×</a:t>
                      </a:r>
                      <a:r>
                        <a:rPr lang="ja-JP" altLang="en-US" sz="900" u="none" strike="noStrike">
                          <a:effectLst/>
                        </a:rPr>
                        <a:t>ＳＤＧｓシンポジウム「北欧・幸福の社会モデル」に学ぶ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後援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滋賀県、滋賀経済団体連合会（滋賀県商工会議所連合会、滋賀県商工会連合会、滋賀県中小企業団体中央会、滋賀経済同友会、（一社）滋賀経済産業協会、（公社）びわこビジターズビューロー）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extLst>
                  <a:ext uri="{0D108BD9-81ED-4DB2-BD59-A6C34878D82A}">
                    <a16:rowId xmlns:a16="http://schemas.microsoft.com/office/drawing/2014/main" val="1826926042"/>
                  </a:ext>
                </a:extLst>
              </a:tr>
              <a:tr h="238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2019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u="none" strike="noStrike">
                          <a:effectLst/>
                        </a:rPr>
                        <a:t>2</a:t>
                      </a:r>
                      <a:r>
                        <a:rPr lang="ja-JP" altLang="en-US" sz="900" u="none" strike="noStrike">
                          <a:effectLst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学習会「子どもの権利から考える　国連勧誘と</a:t>
                      </a:r>
                      <a:r>
                        <a:rPr lang="en-US" altLang="ja-JP" sz="900" u="none" strike="noStrike">
                          <a:effectLst/>
                        </a:rPr>
                        <a:t>SDG</a:t>
                      </a:r>
                      <a:r>
                        <a:rPr lang="ja-JP" altLang="en-US" sz="900" u="none" strike="noStrike">
                          <a:effectLst/>
                        </a:rPr>
                        <a:t>ｓから」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後援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子どもの権利条約　関西ネットワーク事務局（</a:t>
                      </a:r>
                      <a:r>
                        <a:rPr lang="en-US" altLang="ja-JP" sz="900" u="none" strike="noStrike">
                          <a:effectLst/>
                        </a:rPr>
                        <a:t>CAP</a:t>
                      </a:r>
                      <a:r>
                        <a:rPr lang="ja-JP" altLang="en-US" sz="900" u="none" strike="noStrike">
                          <a:effectLst/>
                        </a:rPr>
                        <a:t>センター・</a:t>
                      </a:r>
                      <a:r>
                        <a:rPr lang="en-US" altLang="ja-JP" sz="900" u="none" strike="noStrike">
                          <a:effectLst/>
                        </a:rPr>
                        <a:t>JAPAN</a:t>
                      </a:r>
                      <a:r>
                        <a:rPr lang="ja-JP" altLang="en-US" sz="900" u="none" strike="noStrike">
                          <a:effectLst/>
                        </a:rPr>
                        <a:t>）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extLst>
                  <a:ext uri="{0D108BD9-81ED-4DB2-BD59-A6C34878D82A}">
                    <a16:rowId xmlns:a16="http://schemas.microsoft.com/office/drawing/2014/main" val="1415657564"/>
                  </a:ext>
                </a:extLst>
              </a:tr>
              <a:tr h="2975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2019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u="none" strike="noStrike">
                          <a:effectLst/>
                        </a:rPr>
                        <a:t>3</a:t>
                      </a:r>
                      <a:r>
                        <a:rPr lang="ja-JP" altLang="en-US" sz="900" u="none" strike="noStrike">
                          <a:effectLst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国際開発学会社会連携委員会講演会「</a:t>
                      </a:r>
                      <a:r>
                        <a:rPr lang="en-US" altLang="ja-JP" sz="900" u="none" strike="noStrike">
                          <a:effectLst/>
                        </a:rPr>
                        <a:t>SDGs</a:t>
                      </a:r>
                      <a:r>
                        <a:rPr lang="ja-JP" altLang="en-US" sz="900" u="none" strike="noStrike">
                          <a:effectLst/>
                        </a:rPr>
                        <a:t>達成に向けた資金をどう確保するのか～国際連帯税の可能性」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協力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国際開発学会社会連携委員会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extLst>
                  <a:ext uri="{0D108BD9-81ED-4DB2-BD59-A6C34878D82A}">
                    <a16:rowId xmlns:a16="http://schemas.microsoft.com/office/drawing/2014/main" val="2624015613"/>
                  </a:ext>
                </a:extLst>
              </a:tr>
              <a:tr h="2133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2019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u="none" strike="noStrike">
                          <a:effectLst/>
                        </a:rPr>
                        <a:t>3</a:t>
                      </a:r>
                      <a:r>
                        <a:rPr lang="ja-JP" altLang="en-US" sz="900" u="none" strike="noStrike">
                          <a:effectLst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国際女性デー </a:t>
                      </a:r>
                      <a:r>
                        <a:rPr lang="en-US" sz="900" u="none" strike="noStrike">
                          <a:effectLst/>
                        </a:rPr>
                        <a:t>HAPPY WOMAN FESTA OSAKA 2019　</a:t>
                      </a:r>
                      <a:r>
                        <a:rPr lang="ja-JP" altLang="en-US" sz="900" u="none" strike="noStrike">
                          <a:effectLst/>
                        </a:rPr>
                        <a:t>大阪市中央公会堂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後援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Happy Woman</a:t>
                      </a:r>
                      <a:r>
                        <a:rPr lang="ja-JP" altLang="en-US" sz="900" u="none" strike="noStrike">
                          <a:effectLst/>
                        </a:rPr>
                        <a:t>実行委員会関西事務局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extLst>
                  <a:ext uri="{0D108BD9-81ED-4DB2-BD59-A6C34878D82A}">
                    <a16:rowId xmlns:a16="http://schemas.microsoft.com/office/drawing/2014/main" val="1435406569"/>
                  </a:ext>
                </a:extLst>
              </a:tr>
              <a:tr h="27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2019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u="none" strike="noStrike">
                          <a:effectLst/>
                        </a:rPr>
                        <a:t>3</a:t>
                      </a:r>
                      <a:r>
                        <a:rPr lang="ja-JP" altLang="en-US" sz="900" u="none" strike="noStrike">
                          <a:effectLst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シンポジウム「誰ひとり取り残さない防災に向けて～</a:t>
                      </a:r>
                      <a:r>
                        <a:rPr lang="en-US" altLang="ja-JP" sz="900" u="none" strike="noStrike">
                          <a:effectLst/>
                        </a:rPr>
                        <a:t>SDGs</a:t>
                      </a:r>
                      <a:r>
                        <a:rPr lang="ja-JP" altLang="en-US" sz="900" u="none" strike="noStrike">
                          <a:effectLst/>
                        </a:rPr>
                        <a:t>の視点から考える～」（プラットフォーム・コアイベント）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主催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神戸市</a:t>
                      </a:r>
                      <a:br>
                        <a:rPr lang="ja-JP" altLang="en-US" sz="900" u="none" strike="noStrike" dirty="0">
                          <a:effectLst/>
                        </a:rPr>
                      </a:br>
                      <a:r>
                        <a:rPr lang="ja-JP" altLang="en-US" sz="900" u="none" strike="noStrike" dirty="0">
                          <a:effectLst/>
                        </a:rPr>
                        <a:t>関西</a:t>
                      </a:r>
                      <a:r>
                        <a:rPr lang="en-US" altLang="ja-JP" sz="900" u="none" strike="noStrike" dirty="0">
                          <a:effectLst/>
                        </a:rPr>
                        <a:t>SDGs</a:t>
                      </a:r>
                      <a:r>
                        <a:rPr lang="ja-JP" altLang="en-US" sz="900" u="none" strike="noStrike" dirty="0">
                          <a:effectLst/>
                        </a:rPr>
                        <a:t>プラットフォーム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2088" marR="2088" marT="2088" marB="0" anchor="ctr"/>
                </a:tc>
                <a:extLst>
                  <a:ext uri="{0D108BD9-81ED-4DB2-BD59-A6C34878D82A}">
                    <a16:rowId xmlns:a16="http://schemas.microsoft.com/office/drawing/2014/main" val="1019219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0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766</TotalTime>
  <Words>1261</Words>
  <Application>Microsoft Office PowerPoint</Application>
  <PresentationFormat>画面に合わせる (4:3)</PresentationFormat>
  <Paragraphs>267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4" baseType="lpstr">
      <vt:lpstr>HGP明朝B</vt:lpstr>
      <vt:lpstr>Meiryo UI</vt:lpstr>
      <vt:lpstr>ＭＳ Ｐゴシック</vt:lpstr>
      <vt:lpstr>ＭＳ 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　関西SDGsプラットフォーム の取り組み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関西SDGsプラットフォーム 総会説明資料</dc:title>
  <dc:creator>JICA</dc:creator>
  <cp:lastModifiedBy>大阪府</cp:lastModifiedBy>
  <cp:revision>65</cp:revision>
  <cp:lastPrinted>2019-04-22T00:15:15Z</cp:lastPrinted>
  <dcterms:created xsi:type="dcterms:W3CDTF">2019-03-11T06:27:41Z</dcterms:created>
  <dcterms:modified xsi:type="dcterms:W3CDTF">2019-04-22T00:19:55Z</dcterms:modified>
</cp:coreProperties>
</file>