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0" r:id="rId2"/>
    <p:sldId id="257" r:id="rId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28" userDrawn="1">
          <p15:clr>
            <a:srgbClr val="A4A3A4"/>
          </p15:clr>
        </p15:guide>
        <p15:guide id="2" pos="309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6" d="100"/>
          <a:sy n="66" d="100"/>
        </p:scale>
        <p:origin x="450" y="72"/>
      </p:cViewPr>
      <p:guideLst>
        <p:guide orient="horz" pos="2228"/>
        <p:guide pos="309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ADC004DA-1050-4399-AC60-3F835403D04A}" type="datetimeFigureOut">
              <a:rPr kumimoji="1" lang="ja-JP" altLang="en-US" smtClean="0"/>
              <a:t>2019/4/10</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BA841F3B-5A04-41FB-8249-8E399CC488D9}" type="slidenum">
              <a:rPr kumimoji="1" lang="ja-JP" altLang="en-US" smtClean="0"/>
              <a:t>‹#›</a:t>
            </a:fld>
            <a:endParaRPr kumimoji="1" lang="ja-JP" altLang="en-US"/>
          </a:p>
        </p:txBody>
      </p:sp>
    </p:spTree>
    <p:extLst>
      <p:ext uri="{BB962C8B-B14F-4D97-AF65-F5344CB8AC3E}">
        <p14:creationId xmlns:p14="http://schemas.microsoft.com/office/powerpoint/2010/main" val="29686845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A841F3B-5A04-41FB-8249-8E399CC488D9}" type="slidenum">
              <a:rPr kumimoji="1" lang="ja-JP" altLang="en-US" smtClean="0"/>
              <a:t>2</a:t>
            </a:fld>
            <a:endParaRPr kumimoji="1" lang="ja-JP" altLang="en-US"/>
          </a:p>
        </p:txBody>
      </p:sp>
    </p:spTree>
    <p:extLst>
      <p:ext uri="{BB962C8B-B14F-4D97-AF65-F5344CB8AC3E}">
        <p14:creationId xmlns:p14="http://schemas.microsoft.com/office/powerpoint/2010/main" val="2772772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5828EEF-306C-45B4-A5F5-8030C714DA6F}" type="datetimeFigureOut">
              <a:rPr kumimoji="1" lang="ja-JP" altLang="en-US" smtClean="0"/>
              <a:t>2019/4/10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1EF540-5CB6-483A-A4DA-F9E60F8B4EFB}" type="slidenum">
              <a:rPr kumimoji="1" lang="ja-JP" altLang="en-US" smtClean="0"/>
              <a:t>‹#›</a:t>
            </a:fld>
            <a:endParaRPr kumimoji="1" lang="ja-JP" altLang="en-US"/>
          </a:p>
        </p:txBody>
      </p:sp>
    </p:spTree>
    <p:extLst>
      <p:ext uri="{BB962C8B-B14F-4D97-AF65-F5344CB8AC3E}">
        <p14:creationId xmlns:p14="http://schemas.microsoft.com/office/powerpoint/2010/main" val="775925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5828EEF-306C-45B4-A5F5-8030C714DA6F}" type="datetimeFigureOut">
              <a:rPr kumimoji="1" lang="ja-JP" altLang="en-US" smtClean="0"/>
              <a:t>2019/4/10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1EF540-5CB6-483A-A4DA-F9E60F8B4EFB}" type="slidenum">
              <a:rPr kumimoji="1" lang="ja-JP" altLang="en-US" smtClean="0"/>
              <a:t>‹#›</a:t>
            </a:fld>
            <a:endParaRPr kumimoji="1" lang="ja-JP" altLang="en-US"/>
          </a:p>
        </p:txBody>
      </p:sp>
    </p:spTree>
    <p:extLst>
      <p:ext uri="{BB962C8B-B14F-4D97-AF65-F5344CB8AC3E}">
        <p14:creationId xmlns:p14="http://schemas.microsoft.com/office/powerpoint/2010/main" val="4067413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5828EEF-306C-45B4-A5F5-8030C714DA6F}" type="datetimeFigureOut">
              <a:rPr kumimoji="1" lang="ja-JP" altLang="en-US" smtClean="0"/>
              <a:t>2019/4/10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1EF540-5CB6-483A-A4DA-F9E60F8B4EFB}" type="slidenum">
              <a:rPr kumimoji="1" lang="ja-JP" altLang="en-US" smtClean="0"/>
              <a:t>‹#›</a:t>
            </a:fld>
            <a:endParaRPr kumimoji="1" lang="ja-JP" altLang="en-US"/>
          </a:p>
        </p:txBody>
      </p:sp>
    </p:spTree>
    <p:extLst>
      <p:ext uri="{BB962C8B-B14F-4D97-AF65-F5344CB8AC3E}">
        <p14:creationId xmlns:p14="http://schemas.microsoft.com/office/powerpoint/2010/main" val="3815286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5828EEF-306C-45B4-A5F5-8030C714DA6F}" type="datetimeFigureOut">
              <a:rPr kumimoji="1" lang="ja-JP" altLang="en-US" smtClean="0"/>
              <a:t>2019/4/10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1EF540-5CB6-483A-A4DA-F9E60F8B4EFB}" type="slidenum">
              <a:rPr kumimoji="1" lang="ja-JP" altLang="en-US" smtClean="0"/>
              <a:t>‹#›</a:t>
            </a:fld>
            <a:endParaRPr kumimoji="1" lang="ja-JP" altLang="en-US"/>
          </a:p>
        </p:txBody>
      </p:sp>
    </p:spTree>
    <p:extLst>
      <p:ext uri="{BB962C8B-B14F-4D97-AF65-F5344CB8AC3E}">
        <p14:creationId xmlns:p14="http://schemas.microsoft.com/office/powerpoint/2010/main" val="3723120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5828EEF-306C-45B4-A5F5-8030C714DA6F}" type="datetimeFigureOut">
              <a:rPr kumimoji="1" lang="ja-JP" altLang="en-US" smtClean="0"/>
              <a:t>2019/4/10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1EF540-5CB6-483A-A4DA-F9E60F8B4EFB}" type="slidenum">
              <a:rPr kumimoji="1" lang="ja-JP" altLang="en-US" smtClean="0"/>
              <a:t>‹#›</a:t>
            </a:fld>
            <a:endParaRPr kumimoji="1" lang="ja-JP" altLang="en-US"/>
          </a:p>
        </p:txBody>
      </p:sp>
    </p:spTree>
    <p:extLst>
      <p:ext uri="{BB962C8B-B14F-4D97-AF65-F5344CB8AC3E}">
        <p14:creationId xmlns:p14="http://schemas.microsoft.com/office/powerpoint/2010/main" val="2618855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5828EEF-306C-45B4-A5F5-8030C714DA6F}" type="datetimeFigureOut">
              <a:rPr kumimoji="1" lang="ja-JP" altLang="en-US" smtClean="0"/>
              <a:t>2019/4/10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1EF540-5CB6-483A-A4DA-F9E60F8B4EFB}" type="slidenum">
              <a:rPr kumimoji="1" lang="ja-JP" altLang="en-US" smtClean="0"/>
              <a:t>‹#›</a:t>
            </a:fld>
            <a:endParaRPr kumimoji="1" lang="ja-JP" altLang="en-US"/>
          </a:p>
        </p:txBody>
      </p:sp>
    </p:spTree>
    <p:extLst>
      <p:ext uri="{BB962C8B-B14F-4D97-AF65-F5344CB8AC3E}">
        <p14:creationId xmlns:p14="http://schemas.microsoft.com/office/powerpoint/2010/main" val="207643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5828EEF-306C-45B4-A5F5-8030C714DA6F}" type="datetimeFigureOut">
              <a:rPr kumimoji="1" lang="ja-JP" altLang="en-US" smtClean="0"/>
              <a:t>2019/4/10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61EF540-5CB6-483A-A4DA-F9E60F8B4EFB}" type="slidenum">
              <a:rPr kumimoji="1" lang="ja-JP" altLang="en-US" smtClean="0"/>
              <a:t>‹#›</a:t>
            </a:fld>
            <a:endParaRPr kumimoji="1" lang="ja-JP" altLang="en-US"/>
          </a:p>
        </p:txBody>
      </p:sp>
    </p:spTree>
    <p:extLst>
      <p:ext uri="{BB962C8B-B14F-4D97-AF65-F5344CB8AC3E}">
        <p14:creationId xmlns:p14="http://schemas.microsoft.com/office/powerpoint/2010/main" val="4198443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5828EEF-306C-45B4-A5F5-8030C714DA6F}" type="datetimeFigureOut">
              <a:rPr kumimoji="1" lang="ja-JP" altLang="en-US" smtClean="0"/>
              <a:t>2019/4/10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61EF540-5CB6-483A-A4DA-F9E60F8B4EFB}" type="slidenum">
              <a:rPr kumimoji="1" lang="ja-JP" altLang="en-US" smtClean="0"/>
              <a:t>‹#›</a:t>
            </a:fld>
            <a:endParaRPr kumimoji="1" lang="ja-JP" altLang="en-US"/>
          </a:p>
        </p:txBody>
      </p:sp>
    </p:spTree>
    <p:extLst>
      <p:ext uri="{BB962C8B-B14F-4D97-AF65-F5344CB8AC3E}">
        <p14:creationId xmlns:p14="http://schemas.microsoft.com/office/powerpoint/2010/main" val="2708761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828EEF-306C-45B4-A5F5-8030C714DA6F}" type="datetimeFigureOut">
              <a:rPr kumimoji="1" lang="ja-JP" altLang="en-US" smtClean="0"/>
              <a:t>2019/4/10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61EF540-5CB6-483A-A4DA-F9E60F8B4EFB}" type="slidenum">
              <a:rPr kumimoji="1" lang="ja-JP" altLang="en-US" smtClean="0"/>
              <a:t>‹#›</a:t>
            </a:fld>
            <a:endParaRPr kumimoji="1" lang="ja-JP" altLang="en-US"/>
          </a:p>
        </p:txBody>
      </p:sp>
    </p:spTree>
    <p:extLst>
      <p:ext uri="{BB962C8B-B14F-4D97-AF65-F5344CB8AC3E}">
        <p14:creationId xmlns:p14="http://schemas.microsoft.com/office/powerpoint/2010/main" val="4206534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5828EEF-306C-45B4-A5F5-8030C714DA6F}" type="datetimeFigureOut">
              <a:rPr kumimoji="1" lang="ja-JP" altLang="en-US" smtClean="0"/>
              <a:t>2019/4/10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1EF540-5CB6-483A-A4DA-F9E60F8B4EFB}" type="slidenum">
              <a:rPr kumimoji="1" lang="ja-JP" altLang="en-US" smtClean="0"/>
              <a:t>‹#›</a:t>
            </a:fld>
            <a:endParaRPr kumimoji="1" lang="ja-JP" altLang="en-US"/>
          </a:p>
        </p:txBody>
      </p:sp>
    </p:spTree>
    <p:extLst>
      <p:ext uri="{BB962C8B-B14F-4D97-AF65-F5344CB8AC3E}">
        <p14:creationId xmlns:p14="http://schemas.microsoft.com/office/powerpoint/2010/main" val="3395294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5828EEF-306C-45B4-A5F5-8030C714DA6F}" type="datetimeFigureOut">
              <a:rPr kumimoji="1" lang="ja-JP" altLang="en-US" smtClean="0"/>
              <a:t>2019/4/10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1EF540-5CB6-483A-A4DA-F9E60F8B4EFB}" type="slidenum">
              <a:rPr kumimoji="1" lang="ja-JP" altLang="en-US" smtClean="0"/>
              <a:t>‹#›</a:t>
            </a:fld>
            <a:endParaRPr kumimoji="1" lang="ja-JP" altLang="en-US"/>
          </a:p>
        </p:txBody>
      </p:sp>
    </p:spTree>
    <p:extLst>
      <p:ext uri="{BB962C8B-B14F-4D97-AF65-F5344CB8AC3E}">
        <p14:creationId xmlns:p14="http://schemas.microsoft.com/office/powerpoint/2010/main" val="80229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828EEF-306C-45B4-A5F5-8030C714DA6F}" type="datetimeFigureOut">
              <a:rPr kumimoji="1" lang="ja-JP" altLang="en-US" smtClean="0"/>
              <a:t>2019/4/10</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1EF540-5CB6-483A-A4DA-F9E60F8B4EFB}" type="slidenum">
              <a:rPr kumimoji="1" lang="ja-JP" altLang="en-US" smtClean="0"/>
              <a:t>‹#›</a:t>
            </a:fld>
            <a:endParaRPr kumimoji="1" lang="ja-JP" altLang="en-US"/>
          </a:p>
        </p:txBody>
      </p:sp>
    </p:spTree>
    <p:extLst>
      <p:ext uri="{BB962C8B-B14F-4D97-AF65-F5344CB8AC3E}">
        <p14:creationId xmlns:p14="http://schemas.microsoft.com/office/powerpoint/2010/main" val="9355392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209"/>
            <a:ext cx="9906000" cy="459173"/>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r>
              <a:rPr kumimoji="1" lang="ja-JP" altLang="en-US" sz="2000" b="1" dirty="0" smtClean="0">
                <a:latin typeface="Meiryo UI" panose="020B0604030504040204" pitchFamily="50" charset="-128"/>
                <a:ea typeface="Meiryo UI" panose="020B0604030504040204" pitchFamily="50" charset="-128"/>
              </a:rPr>
              <a:t>大阪府の</a:t>
            </a:r>
            <a:r>
              <a:rPr kumimoji="1" lang="en-US" altLang="ja-JP" sz="2000" b="1" dirty="0" smtClean="0">
                <a:latin typeface="Meiryo UI" panose="020B0604030504040204" pitchFamily="50" charset="-128"/>
                <a:ea typeface="Meiryo UI" panose="020B0604030504040204" pitchFamily="50" charset="-128"/>
              </a:rPr>
              <a:t>SDGs</a:t>
            </a:r>
            <a:r>
              <a:rPr kumimoji="1" lang="ja-JP" altLang="en-US" sz="2000" b="1" dirty="0" smtClean="0">
                <a:latin typeface="Meiryo UI" panose="020B0604030504040204" pitchFamily="50" charset="-128"/>
                <a:ea typeface="Meiryo UI" panose="020B0604030504040204" pitchFamily="50" charset="-128"/>
              </a:rPr>
              <a:t>に関するこれまでの取組み及び今後の方針</a:t>
            </a:r>
            <a:endParaRPr kumimoji="1" lang="en-US" altLang="ja-JP" sz="2000" b="1" dirty="0" smtClean="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304019" y="821702"/>
            <a:ext cx="9297961" cy="831460"/>
          </a:xfrm>
          <a:prstGeom prst="rect">
            <a:avLst/>
          </a:prstGeom>
          <a:noFill/>
          <a:ln w="6350" cmpd="sng">
            <a:solidFill>
              <a:srgbClr val="92D050"/>
            </a:solidFill>
            <a:prstDash val="solid"/>
          </a:ln>
        </p:spPr>
        <p:txBody>
          <a:bodyPr wrap="none" lIns="72000" tIns="36000" rtlCol="0" anchor="t" anchorCtr="0">
            <a:noAutofit/>
          </a:bodyPr>
          <a:lstStyle/>
          <a:p>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第１回大阪府</a:t>
            </a: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SDGs</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推進本部会議（</a:t>
            </a: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H30.4.2</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SDGs</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の理念の理解促進</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（府民向け普及啓発　</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庁内</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・市町村向けの勉強会</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の開催</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など</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SDGs</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推進に向けた具体的取組・方向性の</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検討</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（先進事例の情報収集　</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各部局</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関連の個別分野に</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ついて何</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ができるかを</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検討</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1" u="none"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各部局の取組を通じた</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SDGs</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の</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推進</a:t>
            </a:r>
            <a:endParaRPr lang="ja-JP"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下矢印 17"/>
          <p:cNvSpPr/>
          <p:nvPr/>
        </p:nvSpPr>
        <p:spPr>
          <a:xfrm>
            <a:off x="2881499" y="1775315"/>
            <a:ext cx="4032000" cy="271643"/>
          </a:xfrm>
          <a:prstGeom prst="downArrow">
            <a:avLst>
              <a:gd name="adj1" fmla="val 50000"/>
              <a:gd name="adj2" fmla="val 219123"/>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2487630933"/>
              </p:ext>
            </p:extLst>
          </p:nvPr>
        </p:nvGraphicFramePr>
        <p:xfrm>
          <a:off x="271248" y="2141814"/>
          <a:ext cx="4697794" cy="4515005"/>
        </p:xfrm>
        <a:graphic>
          <a:graphicData uri="http://schemas.openxmlformats.org/drawingml/2006/table">
            <a:tbl>
              <a:tblPr firstRow="1" bandRow="1">
                <a:tableStyleId>{5C22544A-7EE6-4342-B048-85BDC9FD1C3A}</a:tableStyleId>
              </a:tblPr>
              <a:tblGrid>
                <a:gridCol w="4697794">
                  <a:extLst>
                    <a:ext uri="{9D8B030D-6E8A-4147-A177-3AD203B41FA5}">
                      <a16:colId xmlns:a16="http://schemas.microsoft.com/office/drawing/2014/main" val="3523923268"/>
                    </a:ext>
                  </a:extLst>
                </a:gridCol>
              </a:tblGrid>
              <a:tr h="135937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府民向け普及啓発</a:t>
                      </a:r>
                      <a:endParaRPr kumimoji="1"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①万博誘致と連動した、展示会の開催、ショッピングモールでのブース出展等</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②包括連携協定を締結している</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FC</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大阪と「</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SDGs</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スペシャルマッチ」を開催</a:t>
                      </a: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15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財務部、福祉部、健康医療部、環境農林水産部</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③その他、部局の主催する各種イベントにおける啓発活動</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抜粋）</a:t>
                      </a: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・ららぽーと和泉におけるパネル展示</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「体力測定会」「えほんのひろば」</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府民文化部、教育庁</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・泉大津フェニックスコンサートでのパネル展示　　　　　　　　　     　</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都市整備部</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・サイクルイベントでのパネル展示　　　　　　　　　　　　　　　　 　</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住宅まちづくり部</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等</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77930986"/>
                  </a:ext>
                </a:extLst>
              </a:tr>
              <a:tr h="109362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庁内・市町村職員の理解促進</a:t>
                      </a:r>
                      <a:endParaRPr kumimoji="1"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〇庁内・市町村職員向け勉強会</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計</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回開催）</a:t>
                      </a:r>
                      <a:endPar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講師</a:t>
                      </a:r>
                      <a:r>
                        <a:rPr kumimoji="0"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】JICA</a:t>
                      </a:r>
                      <a:r>
                        <a:rPr kumimoji="0"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関西 西野所長、法政大学　川久保准教授、慶應義塾大学　蟹江教授</a:t>
                      </a:r>
                      <a:endPar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〇市町村への啓発</a:t>
                      </a:r>
                      <a:endPar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・市町村ブロック会議での啓発</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計</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8</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回、</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42</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総務部、政策企画部</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・関心のある市と、個別に意見交換を実施（</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3666684"/>
                  </a:ext>
                </a:extLst>
              </a:tr>
              <a:tr h="18360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◆庁内各部局の主体的取組</a:t>
                      </a:r>
                      <a:endParaRPr kumimoji="1"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457200" rtl="0" eaLnBrk="1" fontAlgn="auto" latinLnBrk="0" hangingPunct="1">
                        <a:lnSpc>
                          <a:spcPct val="100000"/>
                        </a:lnSpc>
                        <a:spcBef>
                          <a:spcPts val="0"/>
                        </a:spcBef>
                        <a:spcAft>
                          <a:spcPts val="0"/>
                        </a:spcAft>
                        <a:buClrTx/>
                        <a:buSzTx/>
                        <a:buFontTx/>
                        <a:buNone/>
                        <a:tabLst/>
                        <a:defRPr/>
                      </a:pP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〈SDGs</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を計画に反映</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「いのち輝く未来社会」をめざすビジョン</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の策定                     </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政策企画部</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85725" marR="0" lvl="0" indent="-85725"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21</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世紀の新環境総合計画」の改定　　　　　　　　　　 </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環境農林水産部</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85725" marR="0" lvl="0" indent="-85725"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・「大阪府まち・ひと・しごと創生総合戦略」の改定                    </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政策企画部</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等</a:t>
                      </a:r>
                      <a:endPar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457200" rtl="0" eaLnBrk="1" fontAlgn="auto" latinLnBrk="0" hangingPunct="1">
                        <a:lnSpc>
                          <a:spcPct val="100000"/>
                        </a:lnSpc>
                        <a:spcBef>
                          <a:spcPts val="0"/>
                        </a:spcBef>
                        <a:spcAft>
                          <a:spcPts val="0"/>
                        </a:spcAft>
                        <a:buClrTx/>
                        <a:buSzTx/>
                        <a:buFontTx/>
                        <a:buNone/>
                        <a:tabLst/>
                        <a:defRPr/>
                      </a:pP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〈SDGs</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関連事業</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・企業との包括連携協定締結時に</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SDGs</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の観点を反映                   </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財務部</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85725" marR="0" lvl="0" indent="-85725"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ATC</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グリーンエコプラザと連携した「</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SDGs</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ビジネス研究会」の設置  </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商工労働部</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85725" marR="0" lvl="0" indent="-85725"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・中小企業向けセミナーの開催                                         </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商工労働部</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85725" marR="0" lvl="0" indent="-85725"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・大阪市と共同での「おおさかプラスチックごみゼロ宣言」　　     </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環境農林水産部</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0"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各部局の府民向け普及啓発については上記に記載</a:t>
                      </a:r>
                      <a:endParaRPr kumimoji="0"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2775210"/>
                  </a:ext>
                </a:extLst>
              </a:tr>
            </a:tbl>
          </a:graphicData>
        </a:graphic>
      </p:graphicFrame>
      <p:graphicFrame>
        <p:nvGraphicFramePr>
          <p:cNvPr id="24" name="表 23"/>
          <p:cNvGraphicFramePr>
            <a:graphicFrameLocks noGrp="1"/>
          </p:cNvGraphicFramePr>
          <p:nvPr>
            <p:extLst>
              <p:ext uri="{D42A27DB-BD31-4B8C-83A1-F6EECF244321}">
                <p14:modId xmlns:p14="http://schemas.microsoft.com/office/powerpoint/2010/main" val="3624931592"/>
              </p:ext>
            </p:extLst>
          </p:nvPr>
        </p:nvGraphicFramePr>
        <p:xfrm>
          <a:off x="5080665" y="2133562"/>
          <a:ext cx="4608000" cy="4515637"/>
        </p:xfrm>
        <a:graphic>
          <a:graphicData uri="http://schemas.openxmlformats.org/drawingml/2006/table">
            <a:tbl>
              <a:tblPr firstRow="1" bandRow="1">
                <a:tableStyleId>{5C22544A-7EE6-4342-B048-85BDC9FD1C3A}</a:tableStyleId>
              </a:tblPr>
              <a:tblGrid>
                <a:gridCol w="4608000">
                  <a:extLst>
                    <a:ext uri="{9D8B030D-6E8A-4147-A177-3AD203B41FA5}">
                      <a16:colId xmlns:a16="http://schemas.microsoft.com/office/drawing/2014/main" val="3523923268"/>
                    </a:ext>
                  </a:extLst>
                </a:gridCol>
              </a:tblGrid>
              <a:tr h="104733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◆庁内部局ヒアリング</a:t>
                      </a:r>
                      <a:endParaRPr kumimoji="0"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〇</a:t>
                      </a:r>
                      <a:r>
                        <a:rPr kumimoji="0" lang="ja-JP" altLang="en-US" sz="1050" b="0" i="0" u="none" strike="noStrike" kern="1200" cap="none" spc="-15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セミナーやイベント</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における啓発や、計画へのマッピングなどできることから取組み。</a:t>
                      </a:r>
                      <a:endPar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〇部局内での更なる理念の浸透や庁外との連携に課題。</a:t>
                      </a:r>
                      <a:endPar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〇さらなる取組みを検討するも具体化には至っていない状態。</a:t>
                      </a:r>
                      <a:endPar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77930986"/>
                  </a:ext>
                </a:extLst>
              </a:tr>
              <a:tr h="95086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◆市町村ヒアリング</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（ブロック会議等での意見）</a:t>
                      </a:r>
                      <a:endPar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〇役所内での意思統一や部局間での温度差が課題。</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〇先進的自治体の取組事例や民間企業等</a:t>
                      </a:r>
                      <a:r>
                        <a:rPr kumimoji="0" lang="ja-JP" altLang="en-US" sz="1050" b="0" i="0" u="none" strike="noStrike" kern="1200" cap="none" spc="-15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ステークホルダー</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との連携機会について</a:t>
                      </a:r>
                      <a:endPar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情報共有が必要。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3666684"/>
                  </a:ext>
                </a:extLst>
              </a:tr>
              <a:tr h="93897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◆先進都市ヒアリング</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滋賀県、堺市、近江八幡市、尼崎市）</a:t>
                      </a:r>
                      <a:endParaRPr kumimoji="1" lang="en-US" altLang="ja-JP" sz="105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〇先進自治体は、これまでの環境分野での取組をきっかけに開始。</a:t>
                      </a:r>
                      <a:endPar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〇主な取組は、総合計画をはじめとする既存計画へのマッピング。</a:t>
                      </a:r>
                      <a:endPar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〇今後の取組みを探っているところ。</a:t>
                      </a:r>
                      <a:endPar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1736670"/>
                  </a:ext>
                </a:extLst>
              </a:tr>
              <a:tr h="157845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◆有識者ヒアリング</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法政大学川久保准教授等の学識者や国際協力機関等）</a:t>
                      </a:r>
                      <a:endPar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〇</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SDGs</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の１７個のゴールを全て網羅する必要はない。</a:t>
                      </a:r>
                      <a:endPar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〇</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強みを伸ばす、弱みを克服するという観点が必要。</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〇ターゲットを絞った取組みを進めていくことが重要。</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〇大阪府であれば、やはり外せない視点は万博。</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強みとして活用していくべき。</a:t>
                      </a:r>
                      <a:endPar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〇環境分野の取組みがきっかけという自治体多い。</a:t>
                      </a:r>
                      <a:endPar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教育を入れるべきという声が必ず出てくる。　　　　　　　　　　　　　　　　　　等　　　　</a:t>
                      </a:r>
                      <a:endPar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2775210"/>
                  </a:ext>
                </a:extLst>
              </a:tr>
            </a:tbl>
          </a:graphicData>
        </a:graphic>
      </p:graphicFrame>
      <p:sp>
        <p:nvSpPr>
          <p:cNvPr id="7" name="正方形/長方形 6"/>
          <p:cNvSpPr/>
          <p:nvPr/>
        </p:nvSpPr>
        <p:spPr>
          <a:xfrm>
            <a:off x="144636" y="652225"/>
            <a:ext cx="9684000" cy="6135435"/>
          </a:xfrm>
          <a:prstGeom prst="rect">
            <a:avLst/>
          </a:prstGeom>
          <a:noFill/>
          <a:ln w="95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107072" y="495280"/>
            <a:ext cx="1734545" cy="227285"/>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kumimoji="1" lang="ja-JP" altLang="en-US" sz="1400" b="1" spc="300" dirty="0" smtClean="0">
                <a:latin typeface="Meiryo UI" panose="020B0604030504040204" pitchFamily="50" charset="-128"/>
                <a:ea typeface="Meiryo UI" panose="020B0604030504040204" pitchFamily="50" charset="-128"/>
              </a:rPr>
              <a:t>これまでの取組</a:t>
            </a:r>
            <a:endParaRPr kumimoji="1" lang="ja-JP" altLang="en-US" sz="1400" b="1" spc="300" dirty="0">
              <a:latin typeface="Meiryo UI" panose="020B0604030504040204" pitchFamily="50" charset="-128"/>
              <a:ea typeface="Meiryo UI" panose="020B0604030504040204" pitchFamily="50" charset="-128"/>
            </a:endParaRPr>
          </a:p>
        </p:txBody>
      </p:sp>
      <p:sp>
        <p:nvSpPr>
          <p:cNvPr id="2" name="正方形/長方形 1"/>
          <p:cNvSpPr/>
          <p:nvPr/>
        </p:nvSpPr>
        <p:spPr>
          <a:xfrm>
            <a:off x="8830258" y="76065"/>
            <a:ext cx="887836" cy="29824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資料１</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93255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03599" y="769293"/>
            <a:ext cx="9297961" cy="2664000"/>
          </a:xfrm>
          <a:prstGeom prst="rect">
            <a:avLst/>
          </a:prstGeom>
          <a:noFill/>
          <a:ln w="6350" cmpd="sng">
            <a:solidFill>
              <a:srgbClr val="92D050"/>
            </a:solidFill>
            <a:prstDash val="solid"/>
          </a:ln>
        </p:spPr>
        <p:txBody>
          <a:bodyPr wrap="none" lIns="72000" tIns="36000" rtlCol="0" anchor="t" anchorCtr="0">
            <a:noAutofit/>
          </a:bodyPr>
          <a:lstStyle/>
          <a:p>
            <a:pPr>
              <a:lnSpc>
                <a:spcPts val="1500"/>
              </a:lnSpc>
            </a:pPr>
            <a:endParaRPr kumimoji="1"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＜普及啓発・理念の理解促進＞</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・庁内・市町村職員向け勉強会を通じて、参加者</a:t>
            </a:r>
            <a:r>
              <a:rPr lang="ja-JP" altLang="en-US" sz="1400" dirty="0">
                <a:latin typeface="Meiryo UI" panose="020B0604030504040204" pitchFamily="50" charset="-128"/>
                <a:ea typeface="Meiryo UI" panose="020B0604030504040204" pitchFamily="50" charset="-128"/>
              </a:rPr>
              <a:t>の</a:t>
            </a:r>
            <a:r>
              <a:rPr lang="en-US" altLang="ja-JP" sz="1400" u="sng" dirty="0">
                <a:latin typeface="Meiryo UI" panose="020B0604030504040204" pitchFamily="50" charset="-128"/>
                <a:ea typeface="Meiryo UI" panose="020B0604030504040204" pitchFamily="50" charset="-128"/>
              </a:rPr>
              <a:t>85</a:t>
            </a:r>
            <a:r>
              <a:rPr lang="ja-JP" altLang="en-US" sz="1400" u="sng" dirty="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が</a:t>
            </a:r>
            <a:r>
              <a:rPr lang="en-US" altLang="ja-JP" sz="1400" dirty="0" smtClean="0">
                <a:latin typeface="Meiryo UI" panose="020B0604030504040204" pitchFamily="50" charset="-128"/>
                <a:ea typeface="Meiryo UI" panose="020B0604030504040204" pitchFamily="50" charset="-128"/>
              </a:rPr>
              <a:t>SDGs</a:t>
            </a:r>
            <a:r>
              <a:rPr lang="ja-JP" altLang="en-US" sz="1400" dirty="0">
                <a:latin typeface="Meiryo UI" panose="020B0604030504040204" pitchFamily="50" charset="-128"/>
                <a:ea typeface="Meiryo UI" panose="020B0604030504040204" pitchFamily="50" charset="-128"/>
              </a:rPr>
              <a:t>に対する意識や取り組み姿勢が</a:t>
            </a:r>
            <a:r>
              <a:rPr lang="ja-JP" altLang="en-US" sz="1400" dirty="0" smtClean="0">
                <a:latin typeface="Meiryo UI" panose="020B0604030504040204" pitchFamily="50" charset="-128"/>
                <a:ea typeface="Meiryo UI" panose="020B0604030504040204" pitchFamily="50" charset="-128"/>
              </a:rPr>
              <a:t>変化</a:t>
            </a:r>
            <a:endParaRPr lang="en-US" altLang="ja-JP" sz="1400" dirty="0" smtClean="0">
              <a:latin typeface="Meiryo UI" panose="020B0604030504040204" pitchFamily="50" charset="-128"/>
              <a:ea typeface="Meiryo UI" panose="020B0604030504040204" pitchFamily="50" charset="-128"/>
            </a:endParaRPr>
          </a:p>
          <a:p>
            <a:pPr>
              <a:lnSpc>
                <a:spcPts val="15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・府民の</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SDGs</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認知度は約</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18</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18</a:t>
            </a:r>
            <a:r>
              <a:rPr lang="ja-JP" altLang="ja-JP"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歳</a:t>
            </a:r>
            <a:r>
              <a:rPr lang="ja-JP" altLang="ja-JP"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以上の府民</a:t>
            </a:r>
            <a:r>
              <a:rPr lang="en-US" altLang="ja-JP"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1000</a:t>
            </a:r>
            <a:r>
              <a:rPr lang="ja-JP" altLang="ja-JP"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人を対象としたインターネット調査</a:t>
            </a:r>
            <a:r>
              <a:rPr lang="en-US" altLang="ja-JP"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【2018.11</a:t>
            </a:r>
            <a:r>
              <a:rPr lang="en-US" altLang="ja-JP"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i="1" dirty="0">
              <a:latin typeface="Meiryo UI" panose="020B0604030504040204" pitchFamily="50" charset="-128"/>
              <a:ea typeface="Meiryo UI" panose="020B0604030504040204" pitchFamily="50" charset="-128"/>
            </a:endParaRPr>
          </a:p>
          <a:p>
            <a:pPr>
              <a:lnSpc>
                <a:spcPts val="1500"/>
              </a:lnSpc>
            </a:pPr>
            <a:endParaRPr lang="en-US" altLang="ja-JP" sz="1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endParaRPr lang="en-US" altLang="ja-JP" sz="14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en-US" altLang="ja-JP" sz="14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＜庁内各部局の主体的取組＞</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・各種イベントやセミナーを活用した府民・企業向け啓発を各部局で</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・各種計画への</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SDGs</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の反映（</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部）、</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SDGs</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に関連した事業（３部）といった取組みを実施</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下矢印 17"/>
          <p:cNvSpPr/>
          <p:nvPr/>
        </p:nvSpPr>
        <p:spPr>
          <a:xfrm>
            <a:off x="877498" y="3635013"/>
            <a:ext cx="4068000" cy="576000"/>
          </a:xfrm>
          <a:prstGeom prst="downArrow">
            <a:avLst>
              <a:gd name="adj1" fmla="val 50000"/>
              <a:gd name="adj2" fmla="val 219123"/>
            </a:avLst>
          </a:prstGeom>
        </p:spPr>
        <p:style>
          <a:lnRef idx="1">
            <a:schemeClr val="accent6"/>
          </a:lnRef>
          <a:fillRef idx="2">
            <a:schemeClr val="accent6"/>
          </a:fillRef>
          <a:effectRef idx="1">
            <a:schemeClr val="accent6"/>
          </a:effectRef>
          <a:fontRef idx="minor">
            <a:schemeClr val="dk1"/>
          </a:fontRef>
        </p:style>
        <p:txBody>
          <a:bodyPr wrap="none" rtlCol="0" anchor="ctr">
            <a:noAutofit/>
          </a:bodyPr>
          <a:lstStyle/>
          <a:p>
            <a:pPr algn="ct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大阪・関西万博の開催決定</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さらに</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の取組みを加速させるために</a:t>
            </a:r>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角丸四角形 4"/>
          <p:cNvSpPr/>
          <p:nvPr/>
        </p:nvSpPr>
        <p:spPr>
          <a:xfrm>
            <a:off x="304018" y="605470"/>
            <a:ext cx="1989015" cy="274192"/>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kumimoji="1" lang="ja-JP" altLang="en-US" sz="1600" b="1" spc="300" dirty="0" smtClean="0">
                <a:latin typeface="Meiryo UI" panose="020B0604030504040204" pitchFamily="50" charset="-128"/>
                <a:ea typeface="Meiryo UI" panose="020B0604030504040204" pitchFamily="50" charset="-128"/>
              </a:rPr>
              <a:t>到達点の整理</a:t>
            </a:r>
            <a:endParaRPr kumimoji="1" lang="ja-JP" altLang="en-US" sz="1600" b="1" spc="3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5242671" y="3444248"/>
            <a:ext cx="4070139" cy="923182"/>
          </a:xfrm>
          <a:prstGeom prst="rect">
            <a:avLst/>
          </a:prstGeom>
          <a:noFill/>
          <a:ln w="6350">
            <a:noFill/>
            <a:prstDash val="solid"/>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altLang="en-US" sz="14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◆有識者の意見</a:t>
            </a:r>
            <a:endParaRPr lang="en-US" altLang="ja-JP" sz="14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4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強みを伸ばす、弱みを克服するという観点が必要</a:t>
            </a:r>
            <a:endParaRPr lang="en-US" altLang="ja-JP" sz="14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・万博を</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強み</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として活用していくべき</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kern="100" spc="-15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400" kern="100" spc="-15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ターゲットを絞った取組みを進めていくことが</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重要</a:t>
            </a:r>
            <a:endParaRPr lang="ja-JP" sz="1400" kern="100" spc="-15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2" name="テキスト ボックス 11"/>
          <p:cNvSpPr txBox="1"/>
          <p:nvPr/>
        </p:nvSpPr>
        <p:spPr>
          <a:xfrm>
            <a:off x="303599" y="4413530"/>
            <a:ext cx="9360000" cy="2342111"/>
          </a:xfrm>
          <a:prstGeom prst="rect">
            <a:avLst/>
          </a:prstGeom>
          <a:noFill/>
          <a:ln w="6350" cmpd="sng">
            <a:solidFill>
              <a:srgbClr val="92D050"/>
            </a:solidFill>
            <a:prstDash val="solid"/>
          </a:ln>
        </p:spPr>
        <p:txBody>
          <a:bodyPr wrap="none" lIns="72000" tIns="36000" rtlCol="0" anchor="t" anchorCtr="0">
            <a:noAutofit/>
          </a:bodyPr>
          <a:lstStyle/>
          <a:p>
            <a:endPar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〇普及啓発活動の継続・強化</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〇各部局の主体的取組みを</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推進</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〇大阪がめざす</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SDGs</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先進都市の姿を明確化</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304018" y="4280896"/>
            <a:ext cx="1989015" cy="274192"/>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kumimoji="1" lang="ja-JP" altLang="en-US" sz="1600" b="1" spc="300" dirty="0" smtClean="0">
                <a:latin typeface="Meiryo UI" panose="020B0604030504040204" pitchFamily="50" charset="-128"/>
                <a:ea typeface="Meiryo UI" panose="020B0604030504040204" pitchFamily="50" charset="-128"/>
              </a:rPr>
              <a:t>今後の方針</a:t>
            </a:r>
            <a:endParaRPr kumimoji="1" lang="ja-JP" altLang="en-US" sz="1600" b="1" spc="30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3398030" y="5028703"/>
            <a:ext cx="5724000" cy="288000"/>
          </a:xfrm>
          <a:prstGeom prst="rect">
            <a:avLst/>
          </a:prstGeom>
          <a:noFill/>
          <a:ln w="12700">
            <a:solidFill>
              <a:schemeClr val="accent6"/>
            </a:solidFill>
          </a:ln>
        </p:spPr>
        <p:txBody>
          <a:bodyPr wrap="square" rtlCol="0">
            <a:spAutoFit/>
          </a:bodyPr>
          <a:lstStyle/>
          <a:p>
            <a:pPr lvl="0"/>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啓発や計画への反映といった現状でできる各部局の</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取組みを拡大</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3052029" y="4622136"/>
            <a:ext cx="6059245" cy="288000"/>
          </a:xfrm>
          <a:prstGeom prst="rect">
            <a:avLst/>
          </a:prstGeom>
          <a:noFill/>
          <a:ln w="12700">
            <a:solidFill>
              <a:schemeClr val="accent6"/>
            </a:solidFill>
          </a:ln>
        </p:spPr>
        <p:txBody>
          <a:bodyPr wrap="square" rtlCol="0">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各部局主催のイベント等での普及啓発活動の強化によるさらなる理念の理解促進</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4209658" y="5419875"/>
            <a:ext cx="4901616" cy="523220"/>
          </a:xfrm>
          <a:prstGeom prst="rect">
            <a:avLst/>
          </a:prstGeom>
          <a:noFill/>
          <a:ln w="12700">
            <a:solidFill>
              <a:schemeClr val="accent6"/>
            </a:solidFill>
          </a:ln>
        </p:spPr>
        <p:txBody>
          <a:bodyPr wrap="square" rtlCol="0">
            <a:spAutoFit/>
          </a:bodyPr>
          <a:lstStyle/>
          <a:p>
            <a:pPr lvl="0"/>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市町村をはじめ各ステークホルダーと共有し、</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万博の視点や大阪の強みを踏まえた新たな取組みの創出</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大かっこ 18"/>
          <p:cNvSpPr/>
          <p:nvPr/>
        </p:nvSpPr>
        <p:spPr>
          <a:xfrm>
            <a:off x="4209658" y="6121812"/>
            <a:ext cx="4186951" cy="504000"/>
          </a:xfrm>
          <a:prstGeom prst="bracketPair">
            <a:avLst>
              <a:gd name="adj" fmla="val 12398"/>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lvl="0"/>
            <a:r>
              <a:rPr kumimoji="1"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i="1" dirty="0" smtClean="0">
                <a:latin typeface="Meiryo UI" panose="020B0604030504040204" pitchFamily="50" charset="-128"/>
                <a:ea typeface="Meiryo UI" panose="020B0604030504040204" pitchFamily="50" charset="-128"/>
              </a:rPr>
              <a:t>めざす</a:t>
            </a:r>
            <a:r>
              <a:rPr kumimoji="1" lang="ja-JP" altLang="en-US" sz="1400" i="1" dirty="0">
                <a:latin typeface="Meiryo UI" panose="020B0604030504040204" pitchFamily="50" charset="-128"/>
                <a:ea typeface="Meiryo UI" panose="020B0604030504040204" pitchFamily="50" charset="-128"/>
              </a:rPr>
              <a:t>姿やゴールの</a:t>
            </a:r>
            <a:r>
              <a:rPr kumimoji="1" lang="ja-JP" altLang="en-US" sz="1400" i="1" dirty="0" smtClean="0">
                <a:latin typeface="Meiryo UI" panose="020B0604030504040204" pitchFamily="50" charset="-128"/>
                <a:ea typeface="Meiryo UI" panose="020B0604030504040204" pitchFamily="50" charset="-128"/>
              </a:rPr>
              <a:t>絞り込み　　</a:t>
            </a:r>
            <a:endParaRPr kumimoji="1" lang="en-US" altLang="ja-JP" sz="1400" i="1" dirty="0" smtClean="0">
              <a:latin typeface="Meiryo UI" panose="020B0604030504040204" pitchFamily="50" charset="-128"/>
              <a:ea typeface="Meiryo UI" panose="020B0604030504040204" pitchFamily="50" charset="-128"/>
            </a:endParaRPr>
          </a:p>
          <a:p>
            <a:pPr lvl="0"/>
            <a:r>
              <a:rPr kumimoji="1" lang="ja-JP" altLang="en-US" sz="1400" i="1" dirty="0" smtClean="0">
                <a:latin typeface="Meiryo UI" panose="020B0604030504040204" pitchFamily="50" charset="-128"/>
                <a:ea typeface="Meiryo UI" panose="020B0604030504040204" pitchFamily="50" charset="-128"/>
              </a:rPr>
              <a:t>・具体的目標　</a:t>
            </a:r>
            <a:r>
              <a:rPr kumimoji="1" lang="ja-JP" altLang="en-US" sz="1400" i="1" dirty="0">
                <a:latin typeface="Meiryo UI" panose="020B0604030504040204" pitchFamily="50" charset="-128"/>
                <a:ea typeface="Meiryo UI" panose="020B0604030504040204" pitchFamily="50" charset="-128"/>
              </a:rPr>
              <a:t> </a:t>
            </a:r>
            <a:r>
              <a:rPr kumimoji="1" lang="ja-JP" altLang="en-US" sz="1400" i="1" dirty="0" smtClean="0">
                <a:latin typeface="Meiryo UI" panose="020B0604030504040204" pitchFamily="50" charset="-128"/>
                <a:ea typeface="Meiryo UI" panose="020B0604030504040204" pitchFamily="50" charset="-128"/>
              </a:rPr>
              <a:t>・進捗管理方法　　といったことを議論</a:t>
            </a:r>
            <a:endParaRPr kumimoji="1"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角丸四角形 20"/>
          <p:cNvSpPr/>
          <p:nvPr/>
        </p:nvSpPr>
        <p:spPr>
          <a:xfrm>
            <a:off x="1447980" y="6099749"/>
            <a:ext cx="1912507" cy="540000"/>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めざす姿の検討に向けた</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有識者ＷＧの設置</a:t>
            </a:r>
            <a:endPar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右矢印 19"/>
          <p:cNvSpPr/>
          <p:nvPr/>
        </p:nvSpPr>
        <p:spPr>
          <a:xfrm>
            <a:off x="3673733" y="6102155"/>
            <a:ext cx="324000" cy="504000"/>
          </a:xfrm>
          <a:prstGeom prst="rightArrow">
            <a:avLst>
              <a:gd name="adj1" fmla="val 50000"/>
              <a:gd name="adj2" fmla="val 100000"/>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23" name="テキスト ボックス 22"/>
          <p:cNvSpPr txBox="1"/>
          <p:nvPr/>
        </p:nvSpPr>
        <p:spPr>
          <a:xfrm>
            <a:off x="1994030" y="2789741"/>
            <a:ext cx="5488820" cy="523220"/>
          </a:xfrm>
          <a:prstGeom prst="rect">
            <a:avLst/>
          </a:prstGeom>
          <a:noFill/>
          <a:ln w="12700">
            <a:solidFill>
              <a:schemeClr val="accent6"/>
            </a:solidFill>
          </a:ln>
        </p:spPr>
        <p:txBody>
          <a:bodyPr wrap="square" rtlCol="0">
            <a:spAutoFit/>
          </a:bodyPr>
          <a:lstStyle/>
          <a:p>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課題</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・各部で依然として濃淡</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SDGs</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の計画への反映等の次に踏み出せていない状態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p:cNvSpPr txBox="1"/>
          <p:nvPr/>
        </p:nvSpPr>
        <p:spPr>
          <a:xfrm>
            <a:off x="1994030" y="1668659"/>
            <a:ext cx="2808000" cy="307777"/>
          </a:xfrm>
          <a:prstGeom prst="rect">
            <a:avLst/>
          </a:prstGeom>
          <a:noFill/>
          <a:ln w="12700">
            <a:solidFill>
              <a:schemeClr val="accent6"/>
            </a:solidFill>
          </a:ln>
        </p:spPr>
        <p:txBody>
          <a:bodyPr wrap="square" rtlCol="0" anchor="ctr">
            <a:spAutoFit/>
          </a:bodyPr>
          <a:lstStyle/>
          <a:p>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課題</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・さらなる理念の理解促進</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2432369" y="5688653"/>
            <a:ext cx="1699246" cy="261610"/>
          </a:xfrm>
          <a:prstGeom prst="rect">
            <a:avLst/>
          </a:prstGeom>
          <a:noFill/>
          <a:ln w="12700">
            <a:noFill/>
          </a:ln>
        </p:spPr>
        <p:txBody>
          <a:bodyPr wrap="square" rtlCol="0" anchor="ctr">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今</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前半めど）</a:t>
            </a:r>
            <a:endParaRPr lang="ja-JP"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p:cNvSpPr txBox="1"/>
          <p:nvPr/>
        </p:nvSpPr>
        <p:spPr>
          <a:xfrm>
            <a:off x="296517" y="152905"/>
            <a:ext cx="9297961" cy="460924"/>
          </a:xfrm>
          <a:prstGeom prst="rect">
            <a:avLst/>
          </a:prstGeom>
          <a:noFill/>
          <a:ln w="6350" cmpd="sng">
            <a:solidFill>
              <a:srgbClr val="92D050"/>
            </a:solidFill>
            <a:prstDash val="solid"/>
          </a:ln>
        </p:spPr>
        <p:txBody>
          <a:bodyPr wrap="none" lIns="72000" tIns="36000" rtlCol="0" anchor="t" anchorCtr="0">
            <a:noAutofit/>
          </a:bodyPr>
          <a:lstStyle/>
          <a:p>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第２回大阪府</a:t>
            </a: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SDGs</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推進本部会議（</a:t>
            </a: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H31.2.14</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・到達点の確認、今後の方針の決定</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6754176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1239</TotalTime>
  <Words>492</Words>
  <Application>Microsoft Office PowerPoint</Application>
  <PresentationFormat>A4 210 x 297 mm</PresentationFormat>
  <Paragraphs>97</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Meiryo UI</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dc:creator>
  <cp:lastModifiedBy>幡中　力</cp:lastModifiedBy>
  <cp:revision>155</cp:revision>
  <cp:lastPrinted>2019-04-08T06:10:31Z</cp:lastPrinted>
  <dcterms:created xsi:type="dcterms:W3CDTF">2019-02-01T00:27:44Z</dcterms:created>
  <dcterms:modified xsi:type="dcterms:W3CDTF">2019-04-10T04:02:59Z</dcterms:modified>
</cp:coreProperties>
</file>