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7" r:id="rId2"/>
    <p:sldId id="287" r:id="rId3"/>
    <p:sldId id="292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9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93E1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 showGuides="1">
      <p:cViewPr>
        <p:scale>
          <a:sx n="100" d="100"/>
          <a:sy n="100" d="100"/>
        </p:scale>
        <p:origin x="276" y="-582"/>
      </p:cViewPr>
      <p:guideLst>
        <p:guide orient="horz" pos="2296"/>
        <p:guide pos="29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04DA-1050-4399-AC60-3F835403D04A}" type="datetimeFigureOut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41F3B-5A04-41FB-8249-8E399CC48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8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41F3B-5A04-41FB-8249-8E399CC488D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3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E5E4-EBD4-4E6B-9B8F-AE6A81CC5D4B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3325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25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ECFC-80D5-4350-802C-ED71881DA3E1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3F0C1-9698-4DFC-9EB0-90A8ACDB8024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C8C-B156-473B-A11E-94A86555C07F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2948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20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8A3F-F450-4F32-AC85-ED70EF530137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9696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5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59D3-CC65-4B80-A213-D2C30BCF9ADC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99696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4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6E9B-E771-40A1-9AC5-EEE3BE0F1A39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65956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4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04D-DB4E-42DE-8067-45EFAA7811AA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2704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6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EFD9-CCB9-48BC-9053-7B77B516C704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99695" y="635166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34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1243-E776-43BC-B53F-93437F73F83E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12948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94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7CA6-396E-4869-81DB-1BACCCB6C9DE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9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9FFAA-F752-4F3C-8657-1B919B63F326}" type="datetime1">
              <a:rPr kumimoji="1" lang="ja-JP" altLang="en-US" smtClean="0"/>
              <a:t>2019/6/25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45167" y="2998569"/>
            <a:ext cx="843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　有識者ワーキンググループ　資料①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331965" y="485776"/>
            <a:ext cx="1247463" cy="8419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40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これまでのＷＧで有識者からいただいた主な意見の体系整理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17995" y="2731665"/>
            <a:ext cx="4673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8022148" y="4831589"/>
            <a:ext cx="1116000" cy="54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13" name="楕円 12"/>
          <p:cNvSpPr/>
          <p:nvPr/>
        </p:nvSpPr>
        <p:spPr>
          <a:xfrm>
            <a:off x="8006932" y="4287708"/>
            <a:ext cx="1116000" cy="54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7480581" y="1065702"/>
            <a:ext cx="2160000" cy="4345237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360000" rtlCol="0" anchor="t"/>
          <a:lstStyle/>
          <a:p>
            <a:pPr marL="258763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広く府民や企業の声を吸上げ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「めざす姿」を実現するために、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府の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取組みと、府民・企業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全てがつながっていく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という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「ストーリー」を具体化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うえで、府として注力すべき、柱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となるゴールを整理していくべき。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>
              <a:spcBef>
                <a:spcPts val="12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府民や企業が、当事者として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メリットを感じる仕掛が必要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>
              <a:spcBef>
                <a:spcPts val="3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⇒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を橋渡しに、様々な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パートナーシップを構築する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ことや、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ビジネス面で積極的　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に活用していく</a:t>
            </a:r>
            <a:r>
              <a:rPr lang="ja-JP" altLang="en-US" sz="1050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r>
              <a:rPr lang="ja-JP" altLang="en-US" sz="1050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なども含む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82929" y="1352618"/>
            <a:ext cx="3600000" cy="46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172602" y="842579"/>
            <a:ext cx="3803196" cy="1764000"/>
          </a:xfrm>
          <a:prstGeom prst="rect">
            <a:avLst/>
          </a:prstGeom>
          <a:noFill/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612000" rtlCol="0" anchor="t"/>
          <a:lstStyle/>
          <a:p>
            <a:pPr marL="258763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 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だけでなく、様々な主体とのパートナシップにより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取組むもの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であるということを基本に、めざす姿を整理する必要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1463" indent="-258763">
              <a:spcBef>
                <a:spcPts val="8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平易な言葉、具体例を示すなど府民への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わかりやすさ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が重要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1463" indent="-258763">
              <a:spcBef>
                <a:spcPts val="6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 「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誰ひとり取り残さない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変革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」といった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の特徴が活か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14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されるよう、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野心的で背伸びするくらいの意気込み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が必要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46475" y="636945"/>
            <a:ext cx="3852000" cy="324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全体的な考え方の整理　　　　　　　　　　　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8530" y="3060332"/>
            <a:ext cx="3816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540000" rtlCol="0" anchor="t"/>
          <a:lstStyle/>
          <a:p>
            <a:pPr marL="357188" indent="-258763">
              <a:spcBef>
                <a:spcPts val="3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■ </a:t>
            </a:r>
            <a:r>
              <a:rPr lang="en-US" altLang="ja-JP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SDGs17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ゴールの現時点の到達点を検証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258763">
              <a:spcBef>
                <a:spcPts val="6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・  国連アジェンダのインディケーターや、政府実施指針、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　自治体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指標などを用いた定量的な検証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258763">
              <a:spcBef>
                <a:spcPts val="6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・  庁内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各部局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のゴール別取組み状況などの検証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258763">
              <a:spcBef>
                <a:spcPts val="6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258763">
              <a:spcBef>
                <a:spcPts val="600"/>
              </a:spcBef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52403" y="2826123"/>
            <a:ext cx="3852000" cy="324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府の到達点（課題）の検証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　　　　　　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02585" y="5491184"/>
            <a:ext cx="380227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504000" rtlCol="0" anchor="t"/>
          <a:lstStyle/>
          <a:p>
            <a:pPr marL="357188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■ いのちビジョンや成長戦略、まちひとしごと戦略と、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14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ゴールとの関係性、取組みの方向性を分析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76458" y="5242687"/>
            <a:ext cx="3852000" cy="324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既存計画等の整合性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500676" y="1117893"/>
            <a:ext cx="2664000" cy="4284000"/>
          </a:xfrm>
          <a:prstGeom prst="rect">
            <a:avLst/>
          </a:prstGeom>
          <a:ln w="317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432000" rtlCol="0" anchor="t"/>
          <a:lstStyle/>
          <a:p>
            <a:pPr marL="258763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は国際目標なので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国際的に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大阪の「めざす姿」がどのように伝わるの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u="sng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lang="ja-JP" altLang="en-US" sz="105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考慮すべき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>
              <a:spcBef>
                <a:spcPts val="6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⇒ 例えば、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「高齢化」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は、既に先進国だけ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の問題ではなく、世界全体で進んでおり、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日本にイニシアティブが期待されている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最先端の知見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や他の国で取組むことが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できていない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対応策、工夫などを万博で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発信できれば大きな国際貢献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となる。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今を生きる我々だけでなく、将来世代に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思いをはせ、どのような社会を残すのか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8763" indent="-258763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いう視点が重要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472757" y="881218"/>
            <a:ext cx="2700000" cy="2771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めざす姿 「たたき台」（取組の方向性）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78719" y="1271932"/>
            <a:ext cx="12960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WG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の主な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大かっこ 38"/>
          <p:cNvSpPr/>
          <p:nvPr/>
        </p:nvSpPr>
        <p:spPr>
          <a:xfrm>
            <a:off x="357902" y="3549945"/>
            <a:ext cx="3427937" cy="1368000"/>
          </a:xfrm>
          <a:prstGeom prst="bracketPair">
            <a:avLst>
              <a:gd name="adj" fmla="val 102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大かっこ 39"/>
          <p:cNvSpPr/>
          <p:nvPr/>
        </p:nvSpPr>
        <p:spPr>
          <a:xfrm>
            <a:off x="400963" y="5954435"/>
            <a:ext cx="3393433" cy="468000"/>
          </a:xfrm>
          <a:prstGeom prst="bracketPair">
            <a:avLst>
              <a:gd name="adj" fmla="val 102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609673" y="4330800"/>
            <a:ext cx="2448000" cy="94735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tIns="72000" rIns="36000" rtlCol="0" anchor="t" anchorCtr="0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・世界への貢献を意識した「めざす姿」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・府として次世代に残す「めざす姿」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3" name="直線矢印コネクタ 42"/>
          <p:cNvCxnSpPr>
            <a:endCxn id="36" idx="1"/>
          </p:cNvCxnSpPr>
          <p:nvPr/>
        </p:nvCxnSpPr>
        <p:spPr>
          <a:xfrm>
            <a:off x="3975798" y="1572278"/>
            <a:ext cx="524878" cy="1687615"/>
          </a:xfrm>
          <a:prstGeom prst="straightConnector1">
            <a:avLst/>
          </a:prstGeom>
          <a:ln w="15875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右矢印 43"/>
          <p:cNvSpPr/>
          <p:nvPr/>
        </p:nvSpPr>
        <p:spPr>
          <a:xfrm>
            <a:off x="3860617" y="1349616"/>
            <a:ext cx="396000" cy="167715"/>
          </a:xfrm>
          <a:prstGeom prst="rightArrow">
            <a:avLst>
              <a:gd name="adj1" fmla="val 50000"/>
              <a:gd name="adj2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7447058" y="639712"/>
            <a:ext cx="2196000" cy="468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市民、民間セクターの意見も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踏まえ、各部の取組みに反映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57017" y="1197373"/>
            <a:ext cx="12240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WG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の主な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7718440" y="4328259"/>
            <a:ext cx="1830603" cy="4444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市民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企業との意見交換型ワークショップの開催　など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二等辺三角形 47"/>
          <p:cNvSpPr/>
          <p:nvPr/>
        </p:nvSpPr>
        <p:spPr>
          <a:xfrm rot="10800000">
            <a:off x="6414822" y="5505792"/>
            <a:ext cx="1836000" cy="108000"/>
          </a:xfrm>
          <a:prstGeom prst="triangle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右矢印 48"/>
          <p:cNvSpPr/>
          <p:nvPr/>
        </p:nvSpPr>
        <p:spPr>
          <a:xfrm>
            <a:off x="4175826" y="656235"/>
            <a:ext cx="3276000" cy="167715"/>
          </a:xfrm>
          <a:prstGeom prst="rightArrow">
            <a:avLst>
              <a:gd name="adj1" fmla="val 50000"/>
              <a:gd name="adj2" fmla="val 10969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右矢印 49"/>
          <p:cNvSpPr/>
          <p:nvPr/>
        </p:nvSpPr>
        <p:spPr>
          <a:xfrm rot="16200000">
            <a:off x="3846200" y="1008887"/>
            <a:ext cx="720000" cy="180000"/>
          </a:xfrm>
          <a:prstGeom prst="rightArrow">
            <a:avLst>
              <a:gd name="adj1" fmla="val 50000"/>
              <a:gd name="adj2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7709692" y="4941268"/>
            <a:ext cx="1791822" cy="4444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庁内各部、市町村の具体的取組みを議論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93601" y="4452410"/>
            <a:ext cx="3133448" cy="4444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有識者から評価をいただき、府として伸ばすべきゴール、底上げすべきゴールなどについて、議論を深める</a:t>
            </a:r>
            <a:endParaRPr kumimoji="1"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右矢印 54"/>
          <p:cNvSpPr/>
          <p:nvPr/>
        </p:nvSpPr>
        <p:spPr>
          <a:xfrm>
            <a:off x="596016" y="4509346"/>
            <a:ext cx="97585" cy="342428"/>
          </a:xfrm>
          <a:prstGeom prst="rightArrow">
            <a:avLst>
              <a:gd name="adj1" fmla="val 50000"/>
              <a:gd name="adj2" fmla="val 1586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右矢印 55"/>
          <p:cNvSpPr/>
          <p:nvPr/>
        </p:nvSpPr>
        <p:spPr>
          <a:xfrm>
            <a:off x="4828811" y="4874918"/>
            <a:ext cx="97585" cy="288000"/>
          </a:xfrm>
          <a:prstGeom prst="rightArrow">
            <a:avLst>
              <a:gd name="adj1" fmla="val 50000"/>
              <a:gd name="adj2" fmla="val 1586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4926396" y="4796689"/>
            <a:ext cx="1959980" cy="4444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ゴールの絞り込み</a:t>
            </a:r>
            <a:endParaRPr kumimoji="1"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 </a:t>
            </a:r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具体的な目標の整理 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8" name="直線矢印コネクタ 57"/>
          <p:cNvCxnSpPr>
            <a:stCxn id="29" idx="3"/>
            <a:endCxn id="36" idx="1"/>
          </p:cNvCxnSpPr>
          <p:nvPr/>
        </p:nvCxnSpPr>
        <p:spPr>
          <a:xfrm flipV="1">
            <a:off x="3994530" y="3259893"/>
            <a:ext cx="506146" cy="790439"/>
          </a:xfrm>
          <a:prstGeom prst="straightConnector1">
            <a:avLst/>
          </a:prstGeom>
          <a:ln w="15875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31" idx="3"/>
            <a:endCxn id="36" idx="1"/>
          </p:cNvCxnSpPr>
          <p:nvPr/>
        </p:nvCxnSpPr>
        <p:spPr>
          <a:xfrm flipV="1">
            <a:off x="4004855" y="3259893"/>
            <a:ext cx="495821" cy="2735291"/>
          </a:xfrm>
          <a:prstGeom prst="straightConnector1">
            <a:avLst/>
          </a:prstGeom>
          <a:ln w="15875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68663" y="1079366"/>
            <a:ext cx="12960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WG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の主な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677670" y="1074586"/>
            <a:ext cx="1728000" cy="1846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引き続き議論を深める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9659" y="3274095"/>
            <a:ext cx="720000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　題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" name="グループ化 5"/>
          <p:cNvGrpSpPr>
            <a:grpSpLocks noChangeAspect="1"/>
          </p:cNvGrpSpPr>
          <p:nvPr/>
        </p:nvGrpSpPr>
        <p:grpSpPr>
          <a:xfrm>
            <a:off x="4828811" y="5422500"/>
            <a:ext cx="4667038" cy="900000"/>
            <a:chOff x="1524651" y="5523062"/>
            <a:chExt cx="6816591" cy="1314524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908728" y="5895006"/>
              <a:ext cx="920083" cy="727675"/>
              <a:chOff x="6084003" y="5945424"/>
              <a:chExt cx="920083" cy="727675"/>
            </a:xfrm>
          </p:grpSpPr>
          <p:grpSp>
            <p:nvGrpSpPr>
              <p:cNvPr id="68" name="グループ化 67"/>
              <p:cNvGrpSpPr/>
              <p:nvPr/>
            </p:nvGrpSpPr>
            <p:grpSpPr>
              <a:xfrm>
                <a:off x="6315139" y="5945424"/>
                <a:ext cx="462273" cy="478723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99" name="二等辺三角形 9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二等辺三角形 99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9" name="グループ化 68"/>
              <p:cNvGrpSpPr/>
              <p:nvPr/>
            </p:nvGrpSpPr>
            <p:grpSpPr>
              <a:xfrm>
                <a:off x="6084003" y="6244151"/>
                <a:ext cx="473400" cy="428948"/>
                <a:chOff x="1562100" y="3091404"/>
                <a:chExt cx="2601137" cy="2378324"/>
              </a:xfrm>
            </p:grpSpPr>
            <p:sp>
              <p:nvSpPr>
                <p:cNvPr id="97" name="二等辺三角形 9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" name="二等辺三角形 9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0" name="二等辺三角形 69"/>
              <p:cNvSpPr/>
              <p:nvPr/>
            </p:nvSpPr>
            <p:spPr>
              <a:xfrm rot="7320000" flipV="1">
                <a:off x="6397667" y="6395549"/>
                <a:ext cx="412046" cy="12441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1" name="グループ化 70"/>
              <p:cNvGrpSpPr/>
              <p:nvPr/>
            </p:nvGrpSpPr>
            <p:grpSpPr>
              <a:xfrm>
                <a:off x="6534705" y="6243730"/>
                <a:ext cx="469381" cy="423149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95" name="二等辺三角形 9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二等辺三角形 9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2" name="二等辺三角形 71"/>
              <p:cNvSpPr/>
              <p:nvPr/>
            </p:nvSpPr>
            <p:spPr>
              <a:xfrm>
                <a:off x="6084003" y="5945424"/>
                <a:ext cx="920083" cy="71971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楕円 75"/>
              <p:cNvSpPr>
                <a:spLocks noChangeAspect="1"/>
              </p:cNvSpPr>
              <p:nvPr/>
            </p:nvSpPr>
            <p:spPr>
              <a:xfrm flipV="1">
                <a:off x="6307433" y="6226259"/>
                <a:ext cx="481584" cy="39850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楕円 76"/>
              <p:cNvSpPr>
                <a:spLocks noChangeAspect="1"/>
              </p:cNvSpPr>
              <p:nvPr/>
            </p:nvSpPr>
            <p:spPr>
              <a:xfrm flipV="1">
                <a:off x="6430008" y="6331381"/>
                <a:ext cx="228703" cy="18925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78" name="図 77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64739" y="6351197"/>
                <a:ext cx="82881" cy="88557"/>
              </a:xfrm>
              <a:prstGeom prst="rect">
                <a:avLst/>
              </a:prstGeom>
            </p:spPr>
          </p:pic>
          <p:pic>
            <p:nvPicPr>
              <p:cNvPr id="79" name="図 78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55286" y="6101939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0" name="図 79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506613" y="6236152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1" name="図 80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537209" y="6100967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2" name="図 81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350740" y="6452643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3" name="図 82"/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209010" y="6480192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4" name="図 83"/>
              <p:cNvPicPr>
                <a:picLocks noChangeAspect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158510" y="6572330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5" name="図 84"/>
              <p:cNvPicPr>
                <a:picLocks noChangeAspect="1"/>
              </p:cNvPicPr>
              <p:nvPr/>
            </p:nvPicPr>
            <p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238066" y="6570181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6" name="図 85"/>
              <p:cNvPicPr>
                <a:picLocks noChangeAspect="1"/>
              </p:cNvPicPr>
              <p:nvPr/>
            </p:nvPicPr>
            <p:blipFill>
              <a:blip r:embed="rId11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320473" y="6571472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7" name="図 86"/>
              <p:cNvPicPr>
                <a:picLocks noChangeAspect="1"/>
              </p:cNvPicPr>
              <p:nvPr/>
            </p:nvPicPr>
            <p:blipFill>
              <a:blip r:embed="rId1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260357" y="6266532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8" name="図 87"/>
              <p:cNvPicPr>
                <a:picLocks noChangeAspect="1"/>
              </p:cNvPicPr>
              <p:nvPr/>
            </p:nvPicPr>
            <p:blipFill>
              <a:blip r:embed="rId1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54517" y="6258405"/>
                <a:ext cx="82881" cy="88557"/>
              </a:xfrm>
              <a:prstGeom prst="rect">
                <a:avLst/>
              </a:prstGeom>
            </p:spPr>
          </p:pic>
          <p:pic>
            <p:nvPicPr>
              <p:cNvPr id="89" name="図 88"/>
              <p:cNvPicPr>
                <a:picLocks noChangeAspect="1"/>
              </p:cNvPicPr>
              <p:nvPr/>
            </p:nvPicPr>
            <p:blipFill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61842" y="6488213"/>
                <a:ext cx="82881" cy="88557"/>
              </a:xfrm>
              <a:prstGeom prst="rect">
                <a:avLst/>
              </a:prstGeom>
            </p:spPr>
          </p:pic>
          <p:pic>
            <p:nvPicPr>
              <p:cNvPr id="90" name="図 89"/>
              <p:cNvPicPr>
                <a:picLocks noChangeAspect="1"/>
              </p:cNvPicPr>
              <p:nvPr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843267" y="6484668"/>
                <a:ext cx="82881" cy="88557"/>
              </a:xfrm>
              <a:prstGeom prst="rect">
                <a:avLst/>
              </a:prstGeom>
            </p:spPr>
          </p:pic>
          <p:pic>
            <p:nvPicPr>
              <p:cNvPr id="91" name="図 90"/>
              <p:cNvPicPr>
                <a:picLocks noChangeAspect="1"/>
              </p:cNvPicPr>
              <p:nvPr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61842" y="6573086"/>
                <a:ext cx="82881" cy="88557"/>
              </a:xfrm>
              <a:prstGeom prst="rect">
                <a:avLst/>
              </a:prstGeom>
            </p:spPr>
          </p:pic>
          <p:pic>
            <p:nvPicPr>
              <p:cNvPr id="92" name="図 91"/>
              <p:cNvPicPr>
                <a:picLocks noChangeAspect="1"/>
              </p:cNvPicPr>
              <p:nvPr/>
            </p:nvPicPr>
            <p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844160" y="6571038"/>
                <a:ext cx="82881" cy="88557"/>
              </a:xfrm>
              <a:prstGeom prst="rect">
                <a:avLst/>
              </a:prstGeom>
            </p:spPr>
          </p:pic>
          <p:pic>
            <p:nvPicPr>
              <p:cNvPr id="93" name="図 92"/>
              <p:cNvPicPr>
                <a:picLocks noChangeAspect="1"/>
              </p:cNvPicPr>
              <p:nvPr/>
            </p:nvPicPr>
            <p:blipFill>
              <a:blip r:embed="rId1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511762" y="6427405"/>
                <a:ext cx="82881" cy="88557"/>
              </a:xfrm>
              <a:prstGeom prst="rect">
                <a:avLst/>
              </a:prstGeom>
            </p:spPr>
          </p:pic>
          <p:pic>
            <p:nvPicPr>
              <p:cNvPr id="94" name="図 93"/>
              <p:cNvPicPr>
                <a:picLocks noChangeAspect="1"/>
              </p:cNvPicPr>
              <p:nvPr/>
            </p:nvPicPr>
            <p:blipFill>
              <a:blip r:embed="rId1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545704" y="6350915"/>
                <a:ext cx="82881" cy="88557"/>
              </a:xfrm>
              <a:prstGeom prst="rect">
                <a:avLst/>
              </a:prstGeom>
            </p:spPr>
          </p:pic>
        </p:grpSp>
        <p:grpSp>
          <p:nvGrpSpPr>
            <p:cNvPr id="166" name="グループ化 165"/>
            <p:cNvGrpSpPr>
              <a:grpSpLocks/>
            </p:cNvGrpSpPr>
            <p:nvPr/>
          </p:nvGrpSpPr>
          <p:grpSpPr>
            <a:xfrm>
              <a:off x="4583094" y="5682073"/>
              <a:ext cx="828000" cy="868459"/>
              <a:chOff x="5632054" y="1613389"/>
              <a:chExt cx="3466378" cy="3801017"/>
            </a:xfrm>
          </p:grpSpPr>
          <p:grpSp>
            <p:nvGrpSpPr>
              <p:cNvPr id="167" name="グループ化 166"/>
              <p:cNvGrpSpPr/>
              <p:nvPr/>
            </p:nvGrpSpPr>
            <p:grpSpPr>
              <a:xfrm rot="3600000">
                <a:off x="7111348" y="2146218"/>
                <a:ext cx="1808731" cy="2036796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95" name="二等辺三角形 194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" name="二等辺三角形 195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" name="グループ化 167"/>
              <p:cNvGrpSpPr/>
              <p:nvPr/>
            </p:nvGrpSpPr>
            <p:grpSpPr>
              <a:xfrm rot="3600000">
                <a:off x="5639284" y="2070297"/>
                <a:ext cx="1852267" cy="1825023"/>
                <a:chOff x="1562100" y="3091404"/>
                <a:chExt cx="2601137" cy="2378324"/>
              </a:xfrm>
            </p:grpSpPr>
            <p:sp>
              <p:nvSpPr>
                <p:cNvPr id="193" name="二等辺三角形 192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" name="二等辺三角形 193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69" name="二等辺三角形 168"/>
              <p:cNvSpPr/>
              <p:nvPr/>
            </p:nvSpPr>
            <p:spPr>
              <a:xfrm rot="10920000" flipV="1">
                <a:off x="6245687" y="3696462"/>
                <a:ext cx="1753110" cy="48679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70" name="グループ化 169"/>
              <p:cNvGrpSpPr/>
              <p:nvPr/>
            </p:nvGrpSpPr>
            <p:grpSpPr>
              <a:xfrm rot="3600000">
                <a:off x="6537177" y="3595960"/>
                <a:ext cx="1836543" cy="1800350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91" name="二等辺三角形 190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" name="二等辺三角形 191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71" name="二等辺三角形 170"/>
              <p:cNvSpPr/>
              <p:nvPr/>
            </p:nvSpPr>
            <p:spPr>
              <a:xfrm rot="3600000">
                <a:off x="5767364" y="1882321"/>
                <a:ext cx="3599999" cy="306213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" name="楕円 171"/>
              <p:cNvSpPr>
                <a:spLocks noChangeAspect="1"/>
              </p:cNvSpPr>
              <p:nvPr/>
            </p:nvSpPr>
            <p:spPr>
              <a:xfrm rot="3600000" flipV="1">
                <a:off x="6190393" y="2835575"/>
                <a:ext cx="1884288" cy="16954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楕円 172"/>
              <p:cNvSpPr>
                <a:spLocks noChangeAspect="1"/>
              </p:cNvSpPr>
              <p:nvPr/>
            </p:nvSpPr>
            <p:spPr>
              <a:xfrm rot="3600000" flipV="1">
                <a:off x="6675736" y="3268680"/>
                <a:ext cx="894843" cy="80519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74" name="図 173"/>
              <p:cNvPicPr preferRelativeResize="0"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98013" y="3504119"/>
                <a:ext cx="324287" cy="314873"/>
              </a:xfrm>
              <a:prstGeom prst="rect">
                <a:avLst/>
              </a:prstGeom>
            </p:spPr>
          </p:pic>
          <p:pic>
            <p:nvPicPr>
              <p:cNvPr id="175" name="図 174"/>
              <p:cNvPicPr preferRelativeResize="0">
                <a:picLocks noChangeAspect="1"/>
              </p:cNvPicPr>
              <p:nvPr/>
            </p:nvPicPr>
            <p:blipFill>
              <a:blip r:embed="rId1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30067" y="3486457"/>
                <a:ext cx="324287" cy="314873"/>
              </a:xfrm>
              <a:prstGeom prst="rect">
                <a:avLst/>
              </a:prstGeom>
            </p:spPr>
          </p:pic>
          <p:pic>
            <p:nvPicPr>
              <p:cNvPr id="176" name="図 175"/>
              <p:cNvPicPr>
                <a:picLocks noChangeAspect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32054" y="2685664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77" name="図 176"/>
              <p:cNvPicPr>
                <a:picLocks noChangeAspect="1"/>
              </p:cNvPicPr>
              <p:nvPr/>
            </p:nvPicPr>
            <p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983155" y="2687357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78" name="図 177"/>
              <p:cNvPicPr>
                <a:picLocks noChangeAspect="1"/>
              </p:cNvPicPr>
              <p:nvPr/>
            </p:nvPicPr>
            <p:blipFill>
              <a:blip r:embed="rId11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31740" y="3045173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79" name="図 178"/>
              <p:cNvPicPr>
                <a:picLocks noChangeAspect="1"/>
              </p:cNvPicPr>
              <p:nvPr/>
            </p:nvPicPr>
            <p:blipFill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800836" y="4604955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0" name="図 179"/>
              <p:cNvPicPr>
                <a:picLocks noChangeAspect="1"/>
              </p:cNvPicPr>
              <p:nvPr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26007" y="4603166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1" name="図 180"/>
              <p:cNvPicPr>
                <a:picLocks noChangeAspect="1"/>
              </p:cNvPicPr>
              <p:nvPr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800836" y="4949982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2" name="図 181"/>
              <p:cNvPicPr>
                <a:picLocks noChangeAspect="1"/>
              </p:cNvPicPr>
              <p:nvPr/>
            </p:nvPicPr>
            <p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33375" y="4960795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3" name="図 182"/>
              <p:cNvPicPr>
                <a:picLocks noChangeAspect="1"/>
              </p:cNvPicPr>
              <p:nvPr/>
            </p:nvPicPr>
            <p:blipFill>
              <a:blip r:embed="rId1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36305" y="3801330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4" name="図 183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44722" y="3059222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5" name="図 18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879986" y="2831706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6" name="図 185"/>
              <p:cNvPicPr>
                <a:picLocks noChangeAspect="1"/>
              </p:cNvPicPr>
              <p:nvPr/>
            </p:nvPicPr>
            <p:blipFill>
              <a:blip r:embed="rId1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278635" y="2650226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7" name="図 186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907240" y="2785024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88" name="図 187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34862" y="2779198"/>
                <a:ext cx="333269" cy="369135"/>
              </a:xfrm>
              <a:prstGeom prst="rect">
                <a:avLst/>
              </a:prstGeom>
            </p:spPr>
          </p:pic>
          <p:pic>
            <p:nvPicPr>
              <p:cNvPr id="189" name="図 188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502735" y="3225173"/>
                <a:ext cx="333269" cy="360000"/>
              </a:xfrm>
              <a:prstGeom prst="rect">
                <a:avLst/>
              </a:prstGeom>
            </p:spPr>
          </p:pic>
          <p:pic>
            <p:nvPicPr>
              <p:cNvPr id="190" name="図 189"/>
              <p:cNvPicPr>
                <a:picLocks noChangeAspect="1"/>
              </p:cNvPicPr>
              <p:nvPr/>
            </p:nvPicPr>
            <p:blipFill>
              <a:blip r:embed="rId1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597292" y="3801330"/>
                <a:ext cx="333269" cy="360000"/>
              </a:xfrm>
              <a:prstGeom prst="rect">
                <a:avLst/>
              </a:prstGeom>
            </p:spPr>
          </p:pic>
        </p:grpSp>
        <p:grpSp>
          <p:nvGrpSpPr>
            <p:cNvPr id="197" name="グループ化 196"/>
            <p:cNvGrpSpPr/>
            <p:nvPr/>
          </p:nvGrpSpPr>
          <p:grpSpPr>
            <a:xfrm>
              <a:off x="4993198" y="5894040"/>
              <a:ext cx="920083" cy="727675"/>
              <a:chOff x="6266809" y="3728525"/>
              <a:chExt cx="920083" cy="727675"/>
            </a:xfrm>
          </p:grpSpPr>
          <p:grpSp>
            <p:nvGrpSpPr>
              <p:cNvPr id="198" name="グループ化 197"/>
              <p:cNvGrpSpPr/>
              <p:nvPr/>
            </p:nvGrpSpPr>
            <p:grpSpPr>
              <a:xfrm>
                <a:off x="6497945" y="3728525"/>
                <a:ext cx="462273" cy="478723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26" name="二等辺三角形 225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7" name="二等辺三角形 226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9" name="グループ化 198"/>
              <p:cNvGrpSpPr/>
              <p:nvPr/>
            </p:nvGrpSpPr>
            <p:grpSpPr>
              <a:xfrm>
                <a:off x="6266809" y="4027252"/>
                <a:ext cx="473400" cy="428948"/>
                <a:chOff x="1562100" y="3091404"/>
                <a:chExt cx="2601137" cy="2378324"/>
              </a:xfrm>
            </p:grpSpPr>
            <p:sp>
              <p:nvSpPr>
                <p:cNvPr id="224" name="二等辺三角形 223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" name="二等辺三角形 224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0" name="二等辺三角形 199"/>
              <p:cNvSpPr/>
              <p:nvPr/>
            </p:nvSpPr>
            <p:spPr>
              <a:xfrm rot="7320000" flipV="1">
                <a:off x="6580473" y="4178650"/>
                <a:ext cx="412046" cy="12441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01" name="グループ化 200"/>
              <p:cNvGrpSpPr/>
              <p:nvPr/>
            </p:nvGrpSpPr>
            <p:grpSpPr>
              <a:xfrm>
                <a:off x="6717511" y="4026831"/>
                <a:ext cx="469381" cy="423149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22" name="二等辺三角形 221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3" name="二等辺三角形 222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2" name="二等辺三角形 201"/>
              <p:cNvSpPr/>
              <p:nvPr/>
            </p:nvSpPr>
            <p:spPr>
              <a:xfrm>
                <a:off x="6266809" y="3728525"/>
                <a:ext cx="920083" cy="71971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3" name="楕円 202"/>
              <p:cNvSpPr>
                <a:spLocks noChangeAspect="1"/>
              </p:cNvSpPr>
              <p:nvPr/>
            </p:nvSpPr>
            <p:spPr>
              <a:xfrm flipV="1">
                <a:off x="6490239" y="4009360"/>
                <a:ext cx="481584" cy="39850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楕円 203"/>
              <p:cNvSpPr>
                <a:spLocks noChangeAspect="1"/>
              </p:cNvSpPr>
              <p:nvPr/>
            </p:nvSpPr>
            <p:spPr>
              <a:xfrm flipV="1">
                <a:off x="6612814" y="4114482"/>
                <a:ext cx="228703" cy="18925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05" name="図 20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546601" y="4081914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06" name="図 205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38092" y="3885040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07" name="図 206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89419" y="4019253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08" name="図 207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20015" y="3884068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09" name="図 208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34729" y="4164795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0" name="図 209"/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391816" y="4263293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1" name="図 210"/>
              <p:cNvPicPr>
                <a:picLocks noChangeAspect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341316" y="4355431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2" name="図 211"/>
              <p:cNvPicPr>
                <a:picLocks noChangeAspect="1"/>
              </p:cNvPicPr>
              <p:nvPr/>
            </p:nvPicPr>
            <p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20872" y="4353282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3" name="図 212"/>
              <p:cNvPicPr>
                <a:picLocks noChangeAspect="1"/>
              </p:cNvPicPr>
              <p:nvPr/>
            </p:nvPicPr>
            <p:blipFill>
              <a:blip r:embed="rId11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503279" y="4354573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4" name="図 213"/>
              <p:cNvPicPr>
                <a:picLocks noChangeAspect="1"/>
              </p:cNvPicPr>
              <p:nvPr/>
            </p:nvPicPr>
            <p:blipFill>
              <a:blip r:embed="rId1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43163" y="4049633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5" name="図 214"/>
              <p:cNvPicPr>
                <a:picLocks noChangeAspect="1"/>
              </p:cNvPicPr>
              <p:nvPr/>
            </p:nvPicPr>
            <p:blipFill>
              <a:blip r:embed="rId1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871628" y="4076486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6" name="図 215"/>
              <p:cNvPicPr>
                <a:picLocks noChangeAspect="1"/>
              </p:cNvPicPr>
              <p:nvPr/>
            </p:nvPicPr>
            <p:blipFill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944648" y="4271314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7" name="図 216"/>
              <p:cNvPicPr>
                <a:picLocks noChangeAspect="1"/>
              </p:cNvPicPr>
              <p:nvPr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26073" y="4267769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8" name="図 217"/>
              <p:cNvPicPr>
                <a:picLocks noChangeAspect="1"/>
              </p:cNvPicPr>
              <p:nvPr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944648" y="4356187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19" name="図 218"/>
              <p:cNvPicPr>
                <a:picLocks noChangeAspect="1"/>
              </p:cNvPicPr>
              <p:nvPr/>
            </p:nvPicPr>
            <p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26966" y="4354139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20" name="図 219"/>
              <p:cNvPicPr>
                <a:picLocks noChangeAspect="1"/>
              </p:cNvPicPr>
              <p:nvPr/>
            </p:nvPicPr>
            <p:blipFill>
              <a:blip r:embed="rId1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20014" y="4165431"/>
                <a:ext cx="82881" cy="88557"/>
              </a:xfrm>
              <a:prstGeom prst="rect">
                <a:avLst/>
              </a:prstGeom>
            </p:spPr>
          </p:pic>
          <p:pic>
            <p:nvPicPr>
              <p:cNvPr id="221" name="図 220"/>
              <p:cNvPicPr>
                <a:picLocks noChangeAspect="1"/>
              </p:cNvPicPr>
              <p:nvPr/>
            </p:nvPicPr>
            <p:blipFill>
              <a:blip r:embed="rId1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83944" y="4305958"/>
                <a:ext cx="82881" cy="88557"/>
              </a:xfrm>
              <a:prstGeom prst="rect">
                <a:avLst/>
              </a:prstGeom>
            </p:spPr>
          </p:pic>
        </p:grpSp>
        <p:grpSp>
          <p:nvGrpSpPr>
            <p:cNvPr id="228" name="グループ化 227"/>
            <p:cNvGrpSpPr>
              <a:grpSpLocks/>
            </p:cNvGrpSpPr>
            <p:nvPr/>
          </p:nvGrpSpPr>
          <p:grpSpPr>
            <a:xfrm>
              <a:off x="6767020" y="5689900"/>
              <a:ext cx="823019" cy="868459"/>
              <a:chOff x="5652906" y="1613389"/>
              <a:chExt cx="3445526" cy="3801017"/>
            </a:xfrm>
          </p:grpSpPr>
          <p:grpSp>
            <p:nvGrpSpPr>
              <p:cNvPr id="229" name="グループ化 228"/>
              <p:cNvGrpSpPr/>
              <p:nvPr/>
            </p:nvGrpSpPr>
            <p:grpSpPr>
              <a:xfrm rot="3600000">
                <a:off x="7111348" y="2146218"/>
                <a:ext cx="1808731" cy="2036796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40" name="二等辺三角形 239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" name="二等辺三角形 240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" name="グループ化 229"/>
              <p:cNvGrpSpPr/>
              <p:nvPr/>
            </p:nvGrpSpPr>
            <p:grpSpPr>
              <a:xfrm rot="3600000">
                <a:off x="5639284" y="2070297"/>
                <a:ext cx="1852267" cy="1825023"/>
                <a:chOff x="1562100" y="3091404"/>
                <a:chExt cx="2601137" cy="2378324"/>
              </a:xfrm>
            </p:grpSpPr>
            <p:sp>
              <p:nvSpPr>
                <p:cNvPr id="238" name="二等辺三角形 237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" name="二等辺三角形 238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1" name="二等辺三角形 230"/>
              <p:cNvSpPr/>
              <p:nvPr/>
            </p:nvSpPr>
            <p:spPr>
              <a:xfrm rot="10920000" flipV="1">
                <a:off x="6245687" y="3696462"/>
                <a:ext cx="1753110" cy="48679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2" name="グループ化 231"/>
              <p:cNvGrpSpPr/>
              <p:nvPr/>
            </p:nvGrpSpPr>
            <p:grpSpPr>
              <a:xfrm rot="3600000">
                <a:off x="6537177" y="3595960"/>
                <a:ext cx="1836543" cy="1800350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36" name="二等辺三角形 235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7" name="二等辺三角形 236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3" name="二等辺三角形 232"/>
              <p:cNvSpPr/>
              <p:nvPr/>
            </p:nvSpPr>
            <p:spPr>
              <a:xfrm rot="3600000">
                <a:off x="5767364" y="1882321"/>
                <a:ext cx="3599999" cy="306213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" name="楕円 233"/>
              <p:cNvSpPr>
                <a:spLocks noChangeAspect="1"/>
              </p:cNvSpPr>
              <p:nvPr/>
            </p:nvSpPr>
            <p:spPr>
              <a:xfrm rot="3600000" flipV="1">
                <a:off x="6190393" y="2835575"/>
                <a:ext cx="1884288" cy="16954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" name="楕円 234"/>
              <p:cNvSpPr>
                <a:spLocks noChangeAspect="1"/>
              </p:cNvSpPr>
              <p:nvPr/>
            </p:nvSpPr>
            <p:spPr>
              <a:xfrm rot="3600000" flipV="1">
                <a:off x="6675736" y="3268680"/>
                <a:ext cx="894843" cy="80519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2" name="グループ化 241"/>
            <p:cNvGrpSpPr/>
            <p:nvPr/>
          </p:nvGrpSpPr>
          <p:grpSpPr>
            <a:xfrm>
              <a:off x="6101085" y="5910407"/>
              <a:ext cx="920083" cy="727675"/>
              <a:chOff x="6266809" y="3728525"/>
              <a:chExt cx="920083" cy="727675"/>
            </a:xfrm>
          </p:grpSpPr>
          <p:grpSp>
            <p:nvGrpSpPr>
              <p:cNvPr id="243" name="グループ化 242"/>
              <p:cNvGrpSpPr/>
              <p:nvPr/>
            </p:nvGrpSpPr>
            <p:grpSpPr>
              <a:xfrm>
                <a:off x="6497945" y="3728525"/>
                <a:ext cx="462273" cy="478723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54" name="二等辺三角形 253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" name="二等辺三角形 254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4" name="グループ化 243"/>
              <p:cNvGrpSpPr/>
              <p:nvPr/>
            </p:nvGrpSpPr>
            <p:grpSpPr>
              <a:xfrm>
                <a:off x="6266809" y="4027252"/>
                <a:ext cx="473400" cy="428948"/>
                <a:chOff x="1562100" y="3091404"/>
                <a:chExt cx="2601137" cy="2378324"/>
              </a:xfrm>
            </p:grpSpPr>
            <p:sp>
              <p:nvSpPr>
                <p:cNvPr id="252" name="二等辺三角形 251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3" name="二等辺三角形 252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5" name="二等辺三角形 244"/>
              <p:cNvSpPr/>
              <p:nvPr/>
            </p:nvSpPr>
            <p:spPr>
              <a:xfrm rot="7320000" flipV="1">
                <a:off x="6580473" y="4178650"/>
                <a:ext cx="412046" cy="12441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46" name="グループ化 245"/>
              <p:cNvGrpSpPr/>
              <p:nvPr/>
            </p:nvGrpSpPr>
            <p:grpSpPr>
              <a:xfrm>
                <a:off x="6717511" y="4026831"/>
                <a:ext cx="469381" cy="423149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50" name="二等辺三角形 249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1" name="二等辺三角形 250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7" name="二等辺三角形 246"/>
              <p:cNvSpPr/>
              <p:nvPr/>
            </p:nvSpPr>
            <p:spPr>
              <a:xfrm>
                <a:off x="6266809" y="3728525"/>
                <a:ext cx="920083" cy="71971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8" name="楕円 247"/>
              <p:cNvSpPr>
                <a:spLocks noChangeAspect="1"/>
              </p:cNvSpPr>
              <p:nvPr/>
            </p:nvSpPr>
            <p:spPr>
              <a:xfrm flipV="1">
                <a:off x="6490239" y="4009360"/>
                <a:ext cx="481584" cy="39850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9" name="楕円 248"/>
              <p:cNvSpPr>
                <a:spLocks noChangeAspect="1"/>
              </p:cNvSpPr>
              <p:nvPr/>
            </p:nvSpPr>
            <p:spPr>
              <a:xfrm flipV="1">
                <a:off x="6612814" y="4114482"/>
                <a:ext cx="228703" cy="18925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6" name="グループ化 255"/>
            <p:cNvGrpSpPr>
              <a:grpSpLocks/>
            </p:cNvGrpSpPr>
            <p:nvPr/>
          </p:nvGrpSpPr>
          <p:grpSpPr>
            <a:xfrm>
              <a:off x="5666398" y="5708243"/>
              <a:ext cx="823019" cy="868459"/>
              <a:chOff x="5652906" y="1613389"/>
              <a:chExt cx="3445526" cy="3801017"/>
            </a:xfrm>
          </p:grpSpPr>
          <p:grpSp>
            <p:nvGrpSpPr>
              <p:cNvPr id="257" name="グループ化 256"/>
              <p:cNvGrpSpPr/>
              <p:nvPr/>
            </p:nvGrpSpPr>
            <p:grpSpPr>
              <a:xfrm rot="3600000">
                <a:off x="7111348" y="2146218"/>
                <a:ext cx="1808731" cy="2036796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68" name="二等辺三角形 267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" name="二等辺三角形 268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8" name="グループ化 257"/>
              <p:cNvGrpSpPr/>
              <p:nvPr/>
            </p:nvGrpSpPr>
            <p:grpSpPr>
              <a:xfrm rot="3600000">
                <a:off x="5639284" y="2070297"/>
                <a:ext cx="1852267" cy="1825023"/>
                <a:chOff x="1562100" y="3091404"/>
                <a:chExt cx="2601137" cy="2378324"/>
              </a:xfrm>
            </p:grpSpPr>
            <p:sp>
              <p:nvSpPr>
                <p:cNvPr id="266" name="二等辺三角形 265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" name="二等辺三角形 266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9" name="二等辺三角形 258"/>
              <p:cNvSpPr/>
              <p:nvPr/>
            </p:nvSpPr>
            <p:spPr>
              <a:xfrm rot="10920000" flipV="1">
                <a:off x="6245687" y="3696462"/>
                <a:ext cx="1753110" cy="48679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60" name="グループ化 259"/>
              <p:cNvGrpSpPr/>
              <p:nvPr/>
            </p:nvGrpSpPr>
            <p:grpSpPr>
              <a:xfrm rot="3600000">
                <a:off x="6537177" y="3595960"/>
                <a:ext cx="1836543" cy="1800350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64" name="二等辺三角形 263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" name="二等辺三角形 264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1" name="二等辺三角形 260"/>
              <p:cNvSpPr/>
              <p:nvPr/>
            </p:nvSpPr>
            <p:spPr>
              <a:xfrm rot="3600000">
                <a:off x="5767364" y="1882321"/>
                <a:ext cx="3599999" cy="306213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2" name="楕円 261"/>
              <p:cNvSpPr>
                <a:spLocks noChangeAspect="1"/>
              </p:cNvSpPr>
              <p:nvPr/>
            </p:nvSpPr>
            <p:spPr>
              <a:xfrm rot="3600000" flipV="1">
                <a:off x="6190393" y="2835575"/>
                <a:ext cx="1884288" cy="16954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" name="楕円 262"/>
              <p:cNvSpPr>
                <a:spLocks noChangeAspect="1"/>
              </p:cNvSpPr>
              <p:nvPr/>
            </p:nvSpPr>
            <p:spPr>
              <a:xfrm rot="3600000" flipV="1">
                <a:off x="6675736" y="3268680"/>
                <a:ext cx="894843" cy="80519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0" name="グループ化 269"/>
            <p:cNvGrpSpPr>
              <a:grpSpLocks/>
            </p:cNvGrpSpPr>
            <p:nvPr/>
          </p:nvGrpSpPr>
          <p:grpSpPr>
            <a:xfrm>
              <a:off x="3470058" y="5692532"/>
              <a:ext cx="823019" cy="868459"/>
              <a:chOff x="5652906" y="1613389"/>
              <a:chExt cx="3445526" cy="3801017"/>
            </a:xfrm>
          </p:grpSpPr>
          <p:grpSp>
            <p:nvGrpSpPr>
              <p:cNvPr id="271" name="グループ化 270"/>
              <p:cNvGrpSpPr/>
              <p:nvPr/>
            </p:nvGrpSpPr>
            <p:grpSpPr>
              <a:xfrm rot="3600000">
                <a:off x="7111348" y="2146218"/>
                <a:ext cx="1808731" cy="2036796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82" name="二等辺三角形 281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3" name="二等辺三角形 282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" name="グループ化 271"/>
              <p:cNvGrpSpPr/>
              <p:nvPr/>
            </p:nvGrpSpPr>
            <p:grpSpPr>
              <a:xfrm rot="3600000">
                <a:off x="5639284" y="2070297"/>
                <a:ext cx="1852267" cy="1825023"/>
                <a:chOff x="1562100" y="3091404"/>
                <a:chExt cx="2601137" cy="2378324"/>
              </a:xfrm>
            </p:grpSpPr>
            <p:sp>
              <p:nvSpPr>
                <p:cNvPr id="280" name="二等辺三角形 279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1" name="二等辺三角形 280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3" name="二等辺三角形 272"/>
              <p:cNvSpPr/>
              <p:nvPr/>
            </p:nvSpPr>
            <p:spPr>
              <a:xfrm rot="10920000" flipV="1">
                <a:off x="6245687" y="3696462"/>
                <a:ext cx="1753110" cy="48679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4" name="グループ化 273"/>
              <p:cNvGrpSpPr/>
              <p:nvPr/>
            </p:nvGrpSpPr>
            <p:grpSpPr>
              <a:xfrm rot="3600000">
                <a:off x="6537177" y="3595960"/>
                <a:ext cx="1836543" cy="1800350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78" name="二等辺三角形 277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9" name="二等辺三角形 278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5" name="二等辺三角形 274"/>
              <p:cNvSpPr/>
              <p:nvPr/>
            </p:nvSpPr>
            <p:spPr>
              <a:xfrm rot="3600000">
                <a:off x="5767364" y="1882321"/>
                <a:ext cx="3599999" cy="306213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6" name="楕円 275"/>
              <p:cNvSpPr>
                <a:spLocks noChangeAspect="1"/>
              </p:cNvSpPr>
              <p:nvPr/>
            </p:nvSpPr>
            <p:spPr>
              <a:xfrm rot="3600000" flipV="1">
                <a:off x="6190393" y="2835575"/>
                <a:ext cx="1884288" cy="16954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" name="楕円 276"/>
              <p:cNvSpPr>
                <a:spLocks noChangeAspect="1"/>
              </p:cNvSpPr>
              <p:nvPr/>
            </p:nvSpPr>
            <p:spPr>
              <a:xfrm rot="3600000" flipV="1">
                <a:off x="6675736" y="3268680"/>
                <a:ext cx="894843" cy="80519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4" name="グループ化 283"/>
            <p:cNvGrpSpPr/>
            <p:nvPr/>
          </p:nvGrpSpPr>
          <p:grpSpPr>
            <a:xfrm>
              <a:off x="2786280" y="5899591"/>
              <a:ext cx="920083" cy="727675"/>
              <a:chOff x="6266809" y="3728525"/>
              <a:chExt cx="920083" cy="727675"/>
            </a:xfrm>
          </p:grpSpPr>
          <p:grpSp>
            <p:nvGrpSpPr>
              <p:cNvPr id="285" name="グループ化 284"/>
              <p:cNvGrpSpPr/>
              <p:nvPr/>
            </p:nvGrpSpPr>
            <p:grpSpPr>
              <a:xfrm>
                <a:off x="6497945" y="3728525"/>
                <a:ext cx="462273" cy="478723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96" name="二等辺三角形 295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" name="二等辺三角形 296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6" name="グループ化 285"/>
              <p:cNvGrpSpPr/>
              <p:nvPr/>
            </p:nvGrpSpPr>
            <p:grpSpPr>
              <a:xfrm>
                <a:off x="6266809" y="4027252"/>
                <a:ext cx="473400" cy="428948"/>
                <a:chOff x="1562100" y="3091404"/>
                <a:chExt cx="2601137" cy="2378324"/>
              </a:xfrm>
            </p:grpSpPr>
            <p:sp>
              <p:nvSpPr>
                <p:cNvPr id="294" name="二等辺三角形 293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" name="二等辺三角形 294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7" name="二等辺三角形 286"/>
              <p:cNvSpPr/>
              <p:nvPr/>
            </p:nvSpPr>
            <p:spPr>
              <a:xfrm rot="7320000" flipV="1">
                <a:off x="6580473" y="4178650"/>
                <a:ext cx="412046" cy="12441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88" name="グループ化 287"/>
              <p:cNvGrpSpPr/>
              <p:nvPr/>
            </p:nvGrpSpPr>
            <p:grpSpPr>
              <a:xfrm>
                <a:off x="6717511" y="4026831"/>
                <a:ext cx="469381" cy="423149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92" name="二等辺三角形 291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" name="二等辺三角形 292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9" name="二等辺三角形 288"/>
              <p:cNvSpPr/>
              <p:nvPr/>
            </p:nvSpPr>
            <p:spPr>
              <a:xfrm>
                <a:off x="6266809" y="3728525"/>
                <a:ext cx="920083" cy="71971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" name="楕円 289"/>
              <p:cNvSpPr>
                <a:spLocks noChangeAspect="1"/>
              </p:cNvSpPr>
              <p:nvPr/>
            </p:nvSpPr>
            <p:spPr>
              <a:xfrm flipV="1">
                <a:off x="6490239" y="4009360"/>
                <a:ext cx="481584" cy="39850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1" name="楕円 290"/>
              <p:cNvSpPr>
                <a:spLocks noChangeAspect="1"/>
              </p:cNvSpPr>
              <p:nvPr/>
            </p:nvSpPr>
            <p:spPr>
              <a:xfrm flipV="1">
                <a:off x="6612814" y="4114482"/>
                <a:ext cx="228703" cy="18925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8" name="グループ化 297"/>
            <p:cNvGrpSpPr>
              <a:grpSpLocks/>
            </p:cNvGrpSpPr>
            <p:nvPr/>
          </p:nvGrpSpPr>
          <p:grpSpPr>
            <a:xfrm>
              <a:off x="2342277" y="5692769"/>
              <a:ext cx="823019" cy="868459"/>
              <a:chOff x="5652906" y="1613389"/>
              <a:chExt cx="3445526" cy="3801017"/>
            </a:xfrm>
          </p:grpSpPr>
          <p:grpSp>
            <p:nvGrpSpPr>
              <p:cNvPr id="299" name="グループ化 298"/>
              <p:cNvGrpSpPr/>
              <p:nvPr/>
            </p:nvGrpSpPr>
            <p:grpSpPr>
              <a:xfrm rot="3600000">
                <a:off x="7111348" y="2146218"/>
                <a:ext cx="1808731" cy="2036796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310" name="二等辺三角形 309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1" name="二等辺三角形 310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0" name="グループ化 299"/>
              <p:cNvGrpSpPr/>
              <p:nvPr/>
            </p:nvGrpSpPr>
            <p:grpSpPr>
              <a:xfrm rot="3600000">
                <a:off x="5639284" y="2070297"/>
                <a:ext cx="1852267" cy="1825023"/>
                <a:chOff x="1562100" y="3091404"/>
                <a:chExt cx="2601137" cy="2378324"/>
              </a:xfrm>
            </p:grpSpPr>
            <p:sp>
              <p:nvSpPr>
                <p:cNvPr id="308" name="二等辺三角形 307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9" name="二等辺三角形 308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1" name="二等辺三角形 300"/>
              <p:cNvSpPr/>
              <p:nvPr/>
            </p:nvSpPr>
            <p:spPr>
              <a:xfrm rot="10920000" flipV="1">
                <a:off x="6245687" y="3696462"/>
                <a:ext cx="1753110" cy="48679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02" name="グループ化 301"/>
              <p:cNvGrpSpPr/>
              <p:nvPr/>
            </p:nvGrpSpPr>
            <p:grpSpPr>
              <a:xfrm rot="3600000">
                <a:off x="6537177" y="3595960"/>
                <a:ext cx="1836543" cy="1800350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306" name="二等辺三角形 305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7" name="二等辺三角形 306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3" name="二等辺三角形 302"/>
              <p:cNvSpPr/>
              <p:nvPr/>
            </p:nvSpPr>
            <p:spPr>
              <a:xfrm rot="3600000">
                <a:off x="5767364" y="1882321"/>
                <a:ext cx="3599999" cy="306213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4" name="楕円 303"/>
              <p:cNvSpPr>
                <a:spLocks noChangeAspect="1"/>
              </p:cNvSpPr>
              <p:nvPr/>
            </p:nvSpPr>
            <p:spPr>
              <a:xfrm rot="3600000" flipV="1">
                <a:off x="6190393" y="2835575"/>
                <a:ext cx="1884288" cy="16954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" name="楕円 304"/>
              <p:cNvSpPr>
                <a:spLocks noChangeAspect="1"/>
              </p:cNvSpPr>
              <p:nvPr/>
            </p:nvSpPr>
            <p:spPr>
              <a:xfrm rot="3600000" flipV="1">
                <a:off x="6675736" y="3268680"/>
                <a:ext cx="894843" cy="80519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2" name="グループ化 311"/>
            <p:cNvGrpSpPr/>
            <p:nvPr/>
          </p:nvGrpSpPr>
          <p:grpSpPr>
            <a:xfrm>
              <a:off x="1685559" y="5903907"/>
              <a:ext cx="920083" cy="727675"/>
              <a:chOff x="6266809" y="3728525"/>
              <a:chExt cx="920083" cy="727675"/>
            </a:xfrm>
          </p:grpSpPr>
          <p:grpSp>
            <p:nvGrpSpPr>
              <p:cNvPr id="313" name="グループ化 312"/>
              <p:cNvGrpSpPr/>
              <p:nvPr/>
            </p:nvGrpSpPr>
            <p:grpSpPr>
              <a:xfrm>
                <a:off x="6497945" y="3728525"/>
                <a:ext cx="462273" cy="478723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324" name="二等辺三角形 323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5" name="二等辺三角形 324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4" name="グループ化 313"/>
              <p:cNvGrpSpPr/>
              <p:nvPr/>
            </p:nvGrpSpPr>
            <p:grpSpPr>
              <a:xfrm>
                <a:off x="6266809" y="4027252"/>
                <a:ext cx="473400" cy="428948"/>
                <a:chOff x="1562100" y="3091404"/>
                <a:chExt cx="2601137" cy="2378324"/>
              </a:xfrm>
            </p:grpSpPr>
            <p:sp>
              <p:nvSpPr>
                <p:cNvPr id="322" name="二等辺三角形 321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3" name="二等辺三角形 322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5" name="二等辺三角形 314"/>
              <p:cNvSpPr/>
              <p:nvPr/>
            </p:nvSpPr>
            <p:spPr>
              <a:xfrm rot="7320000" flipV="1">
                <a:off x="6580473" y="4178650"/>
                <a:ext cx="412046" cy="12441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6" name="グループ化 315"/>
              <p:cNvGrpSpPr/>
              <p:nvPr/>
            </p:nvGrpSpPr>
            <p:grpSpPr>
              <a:xfrm>
                <a:off x="6717511" y="4026831"/>
                <a:ext cx="469381" cy="423149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320" name="二等辺三角形 319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1" name="二等辺三角形 320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7" name="二等辺三角形 316"/>
              <p:cNvSpPr/>
              <p:nvPr/>
            </p:nvSpPr>
            <p:spPr>
              <a:xfrm>
                <a:off x="6266809" y="3728525"/>
                <a:ext cx="920083" cy="71971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" name="楕円 317"/>
              <p:cNvSpPr>
                <a:spLocks noChangeAspect="1"/>
              </p:cNvSpPr>
              <p:nvPr/>
            </p:nvSpPr>
            <p:spPr>
              <a:xfrm flipV="1">
                <a:off x="6490239" y="4009360"/>
                <a:ext cx="481584" cy="39850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" name="楕円 318"/>
              <p:cNvSpPr>
                <a:spLocks noChangeAspect="1"/>
              </p:cNvSpPr>
              <p:nvPr/>
            </p:nvSpPr>
            <p:spPr>
              <a:xfrm flipV="1">
                <a:off x="6612814" y="4114482"/>
                <a:ext cx="228703" cy="18925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6" name="グループ化 325"/>
            <p:cNvGrpSpPr/>
            <p:nvPr/>
          </p:nvGrpSpPr>
          <p:grpSpPr>
            <a:xfrm>
              <a:off x="7224219" y="5897183"/>
              <a:ext cx="920083" cy="727675"/>
              <a:chOff x="6266809" y="3728525"/>
              <a:chExt cx="920083" cy="727675"/>
            </a:xfrm>
          </p:grpSpPr>
          <p:grpSp>
            <p:nvGrpSpPr>
              <p:cNvPr id="327" name="グループ化 326"/>
              <p:cNvGrpSpPr/>
              <p:nvPr/>
            </p:nvGrpSpPr>
            <p:grpSpPr>
              <a:xfrm>
                <a:off x="6497945" y="3728525"/>
                <a:ext cx="462273" cy="478723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338" name="二等辺三角形 337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9" name="二等辺三角形 338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8" name="グループ化 327"/>
              <p:cNvGrpSpPr/>
              <p:nvPr/>
            </p:nvGrpSpPr>
            <p:grpSpPr>
              <a:xfrm>
                <a:off x="6266809" y="4027252"/>
                <a:ext cx="473400" cy="428948"/>
                <a:chOff x="1562100" y="3091404"/>
                <a:chExt cx="2601137" cy="2378324"/>
              </a:xfrm>
            </p:grpSpPr>
            <p:sp>
              <p:nvSpPr>
                <p:cNvPr id="336" name="二等辺三角形 335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" name="二等辺三角形 336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9" name="二等辺三角形 328"/>
              <p:cNvSpPr/>
              <p:nvPr/>
            </p:nvSpPr>
            <p:spPr>
              <a:xfrm rot="7320000" flipV="1">
                <a:off x="6580473" y="4178650"/>
                <a:ext cx="412046" cy="12441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30" name="グループ化 329"/>
              <p:cNvGrpSpPr/>
              <p:nvPr/>
            </p:nvGrpSpPr>
            <p:grpSpPr>
              <a:xfrm>
                <a:off x="6717511" y="4026831"/>
                <a:ext cx="469381" cy="423149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334" name="二等辺三角形 333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" name="二等辺三角形 334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1" name="二等辺三角形 330"/>
              <p:cNvSpPr/>
              <p:nvPr/>
            </p:nvSpPr>
            <p:spPr>
              <a:xfrm>
                <a:off x="6266809" y="3728525"/>
                <a:ext cx="920083" cy="719716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" name="楕円 331"/>
              <p:cNvSpPr>
                <a:spLocks noChangeAspect="1"/>
              </p:cNvSpPr>
              <p:nvPr/>
            </p:nvSpPr>
            <p:spPr>
              <a:xfrm flipV="1">
                <a:off x="6490239" y="4009360"/>
                <a:ext cx="481584" cy="39850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" name="楕円 332"/>
              <p:cNvSpPr>
                <a:spLocks noChangeAspect="1"/>
              </p:cNvSpPr>
              <p:nvPr/>
            </p:nvSpPr>
            <p:spPr>
              <a:xfrm flipV="1">
                <a:off x="6612814" y="4114482"/>
                <a:ext cx="228703" cy="18925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" name="台形 2"/>
            <p:cNvSpPr/>
            <p:nvPr/>
          </p:nvSpPr>
          <p:spPr>
            <a:xfrm>
              <a:off x="1524651" y="5671076"/>
              <a:ext cx="157563" cy="1150092"/>
            </a:xfrm>
            <a:prstGeom prst="trapezoid">
              <a:avLst/>
            </a:prstGeom>
            <a:blipFill>
              <a:blip r:embed="rId20"/>
              <a:tile tx="0" ty="0" sx="100000" sy="100000" flip="none" algn="tl"/>
            </a:blipFill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台形 339"/>
            <p:cNvSpPr/>
            <p:nvPr/>
          </p:nvSpPr>
          <p:spPr>
            <a:xfrm>
              <a:off x="8183679" y="5687494"/>
              <a:ext cx="157563" cy="1150092"/>
            </a:xfrm>
            <a:prstGeom prst="trapezoid">
              <a:avLst/>
            </a:prstGeom>
            <a:blipFill>
              <a:blip r:embed="rId20"/>
              <a:tile tx="0" ty="0" sx="100000" sy="100000" flip="none" algn="tl"/>
            </a:blipFill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" name="台形 340"/>
            <p:cNvSpPr/>
            <p:nvPr/>
          </p:nvSpPr>
          <p:spPr>
            <a:xfrm rot="5400000">
              <a:off x="4916732" y="3422783"/>
              <a:ext cx="36000" cy="6516000"/>
            </a:xfrm>
            <a:prstGeom prst="trapezoid">
              <a:avLst>
                <a:gd name="adj" fmla="val 0"/>
              </a:avLst>
            </a:prstGeom>
            <a:blipFill>
              <a:blip r:embed="rId20"/>
              <a:tile tx="0" ty="0" sx="100000" sy="100000" flip="none" algn="tl"/>
            </a:blipFill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弧 4"/>
            <p:cNvSpPr/>
            <p:nvPr/>
          </p:nvSpPr>
          <p:spPr>
            <a:xfrm flipV="1">
              <a:off x="7176330" y="5528050"/>
              <a:ext cx="1008000" cy="359141"/>
            </a:xfrm>
            <a:prstGeom prst="arc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" name="円弧 342"/>
            <p:cNvSpPr/>
            <p:nvPr/>
          </p:nvSpPr>
          <p:spPr>
            <a:xfrm flipH="1" flipV="1">
              <a:off x="1640591" y="5523062"/>
              <a:ext cx="1008000" cy="359141"/>
            </a:xfrm>
            <a:prstGeom prst="arc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4" name="正方形/長方形 343"/>
          <p:cNvSpPr/>
          <p:nvPr/>
        </p:nvSpPr>
        <p:spPr>
          <a:xfrm>
            <a:off x="9131939" y="6201553"/>
            <a:ext cx="794312" cy="4444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4902818" y="6454631"/>
            <a:ext cx="4284000" cy="0"/>
          </a:xfrm>
          <a:prstGeom prst="straightConnector1">
            <a:avLst/>
          </a:prstGeom>
          <a:ln w="28575">
            <a:solidFill>
              <a:schemeClr val="tx1"/>
            </a:solidFill>
            <a:headEnd w="lg" len="lg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正方形/長方形 344"/>
          <p:cNvSpPr/>
          <p:nvPr/>
        </p:nvSpPr>
        <p:spPr>
          <a:xfrm>
            <a:off x="5203873" y="6242625"/>
            <a:ext cx="3977435" cy="4444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や市町村、府民、企業など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、全て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の主体が協調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して取組みを進める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（“橋”のように、取組みがつながっていくイメージ）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2" name="テキスト ボックス 341"/>
          <p:cNvSpPr txBox="1"/>
          <p:nvPr/>
        </p:nvSpPr>
        <p:spPr>
          <a:xfrm>
            <a:off x="4589887" y="4031177"/>
            <a:ext cx="1728000" cy="1846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引き続き議論を深める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6" name="テキスト ボックス 345"/>
          <p:cNvSpPr txBox="1"/>
          <p:nvPr/>
        </p:nvSpPr>
        <p:spPr>
          <a:xfrm>
            <a:off x="9508933" y="6520258"/>
            <a:ext cx="3600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/>
              <a:t>1</a:t>
            </a:r>
            <a:endParaRPr kumimoji="1" lang="ja-JP" altLang="en-US" sz="1400" b="1" dirty="0"/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7538845" y="4017634"/>
            <a:ext cx="1548000" cy="1846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今後調整を進める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7" name="テキスト ボックス 346"/>
          <p:cNvSpPr txBox="1"/>
          <p:nvPr/>
        </p:nvSpPr>
        <p:spPr>
          <a:xfrm>
            <a:off x="357902" y="5675663"/>
            <a:ext cx="720000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　題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39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26296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SDGs17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ゴールの現時点の到達点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課題の検証について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88304" y="1570364"/>
            <a:ext cx="3803196" cy="109433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 bIns="72000" rtlCol="0" anchor="t"/>
          <a:lstStyle/>
          <a:p>
            <a:pPr marL="87313" indent="4763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諸外国から見て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日本や大阪が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秀でていることは何か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という視点が必要。 一方で、国連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アジェンダに基づく指標は、自治体が使えるレベルのもの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。ローカライズ指標として、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「自治体</a:t>
            </a:r>
            <a:r>
              <a:rPr lang="en-US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が開発されており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自治体間の強みや課題の比較、見える化が可能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75500" y="1290921"/>
            <a:ext cx="3816000" cy="288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ＷＧにおける主な意見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34267" y="962479"/>
            <a:ext cx="9131134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 </a:t>
            </a:r>
            <a:r>
              <a:rPr kumimoji="1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SDGs17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ゴールに直接関連する指標の達成状況、強み、弱みを分析（国際的な観点や国内における優位性等の比較） </a:t>
            </a:r>
            <a:endParaRPr kumimoji="1" lang="ja-JP" altLang="en-US" sz="14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69685" y="5134288"/>
            <a:ext cx="3803196" cy="1080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 bIns="72000" rtlCol="0" anchor="t"/>
          <a:lstStyle/>
          <a:p>
            <a:pPr marL="87313" indent="4763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の推進で最も重要なのは、地域の住民や企業が</a:t>
            </a:r>
            <a:r>
              <a:rPr lang="en-US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をどのように捉えているか、その声をしっかり把握すること。行政の優先順位と、府民や企業などの優先順位は異なる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。双方にとってプライオリティの高いゴールに優先的に取組むという分析が必要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672352" y="4850043"/>
            <a:ext cx="3816000" cy="288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ＷＧにおける主な意見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22668" y="6485084"/>
            <a:ext cx="9077020" cy="184666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現時点の到達点や課題を踏まえ、府として伸ばすべきゴールや底上げすべきゴールについて議論を深め、「めざす姿」の検討につなげる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333011" y="1566915"/>
            <a:ext cx="3803196" cy="108302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44000" bIns="72000" rtlCol="0" anchor="t"/>
          <a:lstStyle/>
          <a:p>
            <a:pPr marL="87313" indent="4763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各国の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達成状況を比較した「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SDSN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指標（国際比較指標）」及び、「自治体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指標」を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ゴール毎に、国際的な強みや、他府県・都市間におけるゴール別の優位性や、課題などを分析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5320207" y="1287471"/>
            <a:ext cx="3816000" cy="288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手法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5290810" y="5118061"/>
            <a:ext cx="3803196" cy="1080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 bIns="72000" rtlCol="0" anchor="t"/>
          <a:lstStyle/>
          <a:p>
            <a:pPr marL="87313" indent="4763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府民（企業）アンケートを実施し、環境面や経済面、生活面、社会面など、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ゴールに関連する要素別に、男女、各年齢層でどのようなニーズがあるのかを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整理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。「①」、「②」と、府民から見た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ゴールの重要度との整合性を分析する。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5278006" y="4835454"/>
            <a:ext cx="3816000" cy="288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手法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16308" y="4539339"/>
            <a:ext cx="7690783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SDGs17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ゴールの各要素（環境面、経済面、生活面など）について府民の重要度</a:t>
            </a:r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分析</a:t>
            </a:r>
            <a:endParaRPr kumimoji="1" lang="ja-JP" altLang="en-US" sz="14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1" name="右矢印 80"/>
          <p:cNvSpPr/>
          <p:nvPr/>
        </p:nvSpPr>
        <p:spPr>
          <a:xfrm>
            <a:off x="4758596" y="1600559"/>
            <a:ext cx="307041" cy="61377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右矢印 81"/>
          <p:cNvSpPr/>
          <p:nvPr/>
        </p:nvSpPr>
        <p:spPr>
          <a:xfrm>
            <a:off x="4734588" y="5189386"/>
            <a:ext cx="307041" cy="61377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二等辺三角形 83"/>
          <p:cNvSpPr/>
          <p:nvPr/>
        </p:nvSpPr>
        <p:spPr>
          <a:xfrm rot="10800000">
            <a:off x="3986067" y="6325950"/>
            <a:ext cx="1800000" cy="108000"/>
          </a:xfrm>
          <a:prstGeom prst="triangle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95460" y="3421563"/>
            <a:ext cx="3803196" cy="900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 bIns="72000" rtlCol="0" anchor="t"/>
          <a:lstStyle/>
          <a:p>
            <a:pPr marL="87313" indent="4763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地域に根差した取組みにしていくことがとても大事になる。自分たち（府）の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現状認識や取組みを踏まえ、何が大切となるのか強弱をつけて考え、どのゴールにつなげるのか整理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すれば意味のあるものとなる。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82658" y="3158305"/>
            <a:ext cx="3816000" cy="288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ＷＧにおける主な意見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275507" y="3447675"/>
            <a:ext cx="3803196" cy="900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 bIns="72000" rtlCol="0" anchor="t"/>
          <a:lstStyle/>
          <a:p>
            <a:pPr marL="87313" indent="4763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ゴールに関連する各部の取組み等を踏まえ、個別の統計データや指標などから、定量的に他府県や都市間の比較を行い、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の観点から強化、充実すべきかを分析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275509" y="3185886"/>
            <a:ext cx="3816000" cy="288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手法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3811" y="2844428"/>
            <a:ext cx="7690783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SDGs17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ゴールに関連する各部の取組みに関する統計データなどを分析</a:t>
            </a:r>
            <a:endParaRPr kumimoji="1" lang="ja-JP" altLang="en-US" sz="14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4732547" y="3481686"/>
            <a:ext cx="307041" cy="61377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508933" y="6520258"/>
            <a:ext cx="3600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/>
              <a:t>2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8603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6830</TotalTime>
  <Words>571</Words>
  <Application>Microsoft Office PowerPoint</Application>
  <PresentationFormat>A4 210 x 297 mm</PresentationFormat>
  <Paragraphs>86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田中　大貴</cp:lastModifiedBy>
  <cp:revision>521</cp:revision>
  <cp:lastPrinted>2019-06-21T10:46:16Z</cp:lastPrinted>
  <dcterms:created xsi:type="dcterms:W3CDTF">2019-02-01T00:27:44Z</dcterms:created>
  <dcterms:modified xsi:type="dcterms:W3CDTF">2019-06-25T07:48:17Z</dcterms:modified>
</cp:coreProperties>
</file>