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9" r:id="rId6"/>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5F9127"/>
    <a:srgbClr val="83C937"/>
    <a:srgbClr val="DBEEF4"/>
    <a:srgbClr val="93CDDD"/>
    <a:srgbClr val="93FF93"/>
    <a:srgbClr val="00FF00"/>
    <a:srgbClr val="0033CC"/>
    <a:srgbClr val="3B6AFF"/>
    <a:srgbClr val="BFE2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015" autoAdjust="0"/>
    <p:restoredTop sz="98741" autoAdjust="0"/>
  </p:normalViewPr>
  <p:slideViewPr>
    <p:cSldViewPr>
      <p:cViewPr>
        <p:scale>
          <a:sx n="100" d="100"/>
          <a:sy n="100" d="100"/>
        </p:scale>
        <p:origin x="216"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678" cy="497461"/>
          </a:xfrm>
          <a:prstGeom prst="rect">
            <a:avLst/>
          </a:prstGeom>
        </p:spPr>
        <p:txBody>
          <a:bodyPr vert="horz" lIns="62985" tIns="31493" rIns="62985" bIns="3149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0" y="2"/>
            <a:ext cx="2950765" cy="497461"/>
          </a:xfrm>
          <a:prstGeom prst="rect">
            <a:avLst/>
          </a:prstGeom>
        </p:spPr>
        <p:txBody>
          <a:bodyPr vert="horz" lIns="62985" tIns="31493" rIns="62985" bIns="31493" rtlCol="0"/>
          <a:lstStyle>
            <a:lvl1pPr algn="r">
              <a:defRPr sz="800"/>
            </a:lvl1pPr>
          </a:lstStyle>
          <a:p>
            <a:fld id="{8CA45051-9D0E-4C2A-8274-F00C3EDE59CE}" type="datetimeFigureOut">
              <a:rPr kumimoji="1" lang="ja-JP" altLang="en-US" smtClean="0"/>
              <a:t>2016/11/26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85" tIns="31493" rIns="62985" bIns="31493" rtlCol="0" anchor="ctr"/>
          <a:lstStyle/>
          <a:p>
            <a:endParaRPr lang="ja-JP" altLang="en-US"/>
          </a:p>
        </p:txBody>
      </p:sp>
      <p:sp>
        <p:nvSpPr>
          <p:cNvPr id="5" name="ノート プレースホルダー 4"/>
          <p:cNvSpPr>
            <a:spLocks noGrp="1"/>
          </p:cNvSpPr>
          <p:nvPr>
            <p:ph type="body" sz="quarter" idx="3"/>
          </p:nvPr>
        </p:nvSpPr>
        <p:spPr>
          <a:xfrm>
            <a:off x="680612" y="4720939"/>
            <a:ext cx="5445978" cy="4472757"/>
          </a:xfrm>
          <a:prstGeom prst="rect">
            <a:avLst/>
          </a:prstGeom>
        </p:spPr>
        <p:txBody>
          <a:bodyPr vert="horz" lIns="62985" tIns="31493" rIns="62985" bIns="3149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6363"/>
          </a:xfrm>
          <a:prstGeom prst="rect">
            <a:avLst/>
          </a:prstGeom>
        </p:spPr>
        <p:txBody>
          <a:bodyPr vert="horz" lIns="62985" tIns="31493" rIns="62985" bIns="3149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0" y="9440779"/>
            <a:ext cx="2950765" cy="496363"/>
          </a:xfrm>
          <a:prstGeom prst="rect">
            <a:avLst/>
          </a:prstGeom>
        </p:spPr>
        <p:txBody>
          <a:bodyPr vert="horz" lIns="62985" tIns="31493" rIns="62985" bIns="31493" rtlCol="0" anchor="b"/>
          <a:lstStyle>
            <a:lvl1pPr algn="r">
              <a:defRPr sz="800"/>
            </a:lvl1pPr>
          </a:lstStyle>
          <a:p>
            <a:fld id="{91CE2C97-3705-4FB2-868C-603569BC1342}" type="slidenum">
              <a:rPr kumimoji="1" lang="ja-JP" altLang="en-US" smtClean="0"/>
              <a:t>‹#›</a:t>
            </a:fld>
            <a:endParaRPr kumimoji="1" lang="ja-JP" altLang="en-US"/>
          </a:p>
        </p:txBody>
      </p:sp>
    </p:spTree>
    <p:extLst>
      <p:ext uri="{BB962C8B-B14F-4D97-AF65-F5344CB8AC3E}">
        <p14:creationId xmlns:p14="http://schemas.microsoft.com/office/powerpoint/2010/main" val="7283684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CE2C97-3705-4FB2-868C-603569BC1342}" type="slidenum">
              <a:rPr kumimoji="1" lang="ja-JP" altLang="en-US" smtClean="0"/>
              <a:t>1</a:t>
            </a:fld>
            <a:endParaRPr kumimoji="1" lang="ja-JP" altLang="en-US"/>
          </a:p>
        </p:txBody>
      </p:sp>
    </p:spTree>
    <p:extLst>
      <p:ext uri="{BB962C8B-B14F-4D97-AF65-F5344CB8AC3E}">
        <p14:creationId xmlns:p14="http://schemas.microsoft.com/office/powerpoint/2010/main" val="95489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93454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09781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781112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892629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160657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20455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104091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015005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753387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257746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D7D4E1-0AD3-4783-9D39-4BD0861F1829}" type="datetimeFigureOut">
              <a:rPr kumimoji="1" lang="ja-JP" altLang="en-US" smtClean="0"/>
              <a:t>2016/11/26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54069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ACD7D4E1-0AD3-4783-9D39-4BD0861F1829}" type="datetimeFigureOut">
              <a:rPr kumimoji="1" lang="ja-JP" altLang="en-US" smtClean="0"/>
              <a:t>2016/11/26</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0A7A16-730D-4E03-B7DF-EEE304FC1226}" type="slidenum">
              <a:rPr kumimoji="1" lang="ja-JP" altLang="en-US" smtClean="0"/>
              <a:t>‹#›</a:t>
            </a:fld>
            <a:endParaRPr kumimoji="1" lang="ja-JP" altLang="en-US"/>
          </a:p>
        </p:txBody>
      </p:sp>
    </p:spTree>
    <p:extLst>
      <p:ext uri="{BB962C8B-B14F-4D97-AF65-F5344CB8AC3E}">
        <p14:creationId xmlns:p14="http://schemas.microsoft.com/office/powerpoint/2010/main" val="3387414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9050" y="9524"/>
            <a:ext cx="12768035" cy="470596"/>
          </a:xfrm>
          <a:prstGeom prst="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大阪府立産業技術総合研究所と大阪市立工業研究所の統合について</a:t>
            </a:r>
            <a:endPar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2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 </a:t>
            </a:r>
            <a:r>
              <a:rPr lang="ja-JP" altLang="en-US" sz="12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知</a:t>
            </a:r>
            <a:r>
              <a:rPr lang="ja-JP" altLang="en-US" sz="12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と技術の支援拠点「スーパー公設試</a:t>
            </a:r>
            <a:r>
              <a:rPr lang="ja-JP" altLang="en-US" sz="12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」の設立 ～</a:t>
            </a:r>
            <a:endParaRPr lang="ja-JP" altLang="en-US" sz="12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aphicFrame>
        <p:nvGraphicFramePr>
          <p:cNvPr id="69" name="表 68"/>
          <p:cNvGraphicFramePr>
            <a:graphicFrameLocks noGrp="1"/>
          </p:cNvGraphicFramePr>
          <p:nvPr>
            <p:extLst>
              <p:ext uri="{D42A27DB-BD31-4B8C-83A1-F6EECF244321}">
                <p14:modId xmlns:p14="http://schemas.microsoft.com/office/powerpoint/2010/main" val="2738077429"/>
              </p:ext>
            </p:extLst>
          </p:nvPr>
        </p:nvGraphicFramePr>
        <p:xfrm>
          <a:off x="187319" y="1263427"/>
          <a:ext cx="5927730" cy="3033117"/>
        </p:xfrm>
        <a:graphic>
          <a:graphicData uri="http://schemas.openxmlformats.org/drawingml/2006/table">
            <a:tbl>
              <a:tblPr/>
              <a:tblGrid>
                <a:gridCol w="337595"/>
                <a:gridCol w="746080"/>
                <a:gridCol w="4844055"/>
              </a:tblGrid>
              <a:tr h="236242">
                <a:tc gridSpan="2">
                  <a:txBody>
                    <a:bodyPr/>
                    <a:lstStyle/>
                    <a:p>
                      <a:pPr marL="1270" algn="ctr">
                        <a:lnSpc>
                          <a:spcPct val="100000"/>
                        </a:lnSpc>
                        <a:spcAft>
                          <a:spcPts val="0"/>
                        </a:spcAft>
                      </a:pPr>
                      <a:r>
                        <a:rPr lang="ja-JP" altLang="en-US" sz="1100" b="0" kern="100" dirty="0" smtClean="0">
                          <a:solidFill>
                            <a:schemeClr val="tx1"/>
                          </a:solidFill>
                          <a:effectLst/>
                          <a:latin typeface="Meiryo UI" pitchFamily="50" charset="-128"/>
                          <a:ea typeface="Meiryo UI" pitchFamily="50" charset="-128"/>
                          <a:cs typeface="Meiryo UI" pitchFamily="50" charset="-128"/>
                        </a:rPr>
                        <a:t>項　　目 </a:t>
                      </a:r>
                      <a:endParaRPr lang="ja-JP" sz="1100" b="0" kern="100" dirty="0">
                        <a:solidFill>
                          <a:schemeClr val="tx1"/>
                        </a:solidFill>
                        <a:effectLst/>
                        <a:latin typeface="Meiryo UI" pitchFamily="50" charset="-128"/>
                        <a:ea typeface="Meiryo UI" pitchFamily="50" charset="-128"/>
                        <a:cs typeface="Meiryo UI" pitchFamily="50" charset="-128"/>
                      </a:endParaRPr>
                    </a:p>
                  </a:txBody>
                  <a:tcPr marL="62865" marR="62865"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1270" algn="ctr">
                        <a:lnSpc>
                          <a:spcPts val="1700"/>
                        </a:lnSpc>
                        <a:spcAft>
                          <a:spcPts val="0"/>
                        </a:spcAft>
                      </a:pPr>
                      <a:endParaRPr 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0000"/>
                        </a:lnSpc>
                        <a:spcAft>
                          <a:spcPts val="0"/>
                        </a:spcAft>
                      </a:pPr>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   　  　容　</a:t>
                      </a:r>
                      <a:r>
                        <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62865" marR="62865"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716055">
                <a:tc rowSpan="5">
                  <a:txBody>
                    <a:bodyPr/>
                    <a:lstStyle/>
                    <a:p>
                      <a:pPr marL="1270" marR="0" indent="0" algn="ctr" defTabSz="1280160" rtl="0" eaLnBrk="1" fontAlgn="auto" latinLnBrk="0" hangingPunct="1">
                        <a:lnSpc>
                          <a:spcPct val="100000"/>
                        </a:lnSpc>
                        <a:spcBef>
                          <a:spcPts val="0"/>
                        </a:spcBef>
                        <a:spcAft>
                          <a:spcPts val="0"/>
                        </a:spcAft>
                        <a:buClrTx/>
                        <a:buSzTx/>
                        <a:buFontTx/>
                        <a:buNone/>
                        <a:tabLst/>
                        <a:defRPr/>
                      </a:pPr>
                      <a:r>
                        <a:rPr lang="ja-JP" altLang="en-US" sz="1050" b="0" kern="100" spc="60" baseline="0" dirty="0" smtClean="0">
                          <a:solidFill>
                            <a:schemeClr val="tx1"/>
                          </a:solidFill>
                          <a:effectLst/>
                          <a:latin typeface="Meiryo UI" pitchFamily="50" charset="-128"/>
                          <a:ea typeface="Meiryo UI" pitchFamily="50" charset="-128"/>
                          <a:cs typeface="Meiryo UI" pitchFamily="50" charset="-128"/>
                        </a:rPr>
                        <a:t>定款記載事項</a:t>
                      </a:r>
                      <a:r>
                        <a:rPr lang="ja-JP" altLang="en-US" sz="1000" b="0" kern="100" spc="60" baseline="0" dirty="0" smtClean="0">
                          <a:solidFill>
                            <a:schemeClr val="tx1"/>
                          </a:solidFill>
                          <a:effectLst/>
                          <a:latin typeface="Meiryo UI" pitchFamily="50" charset="-128"/>
                          <a:ea typeface="Meiryo UI" pitchFamily="50" charset="-128"/>
                          <a:cs typeface="Meiryo UI" pitchFamily="50" charset="-128"/>
                        </a:rPr>
                        <a:t>（主なもの</a:t>
                      </a:r>
                      <a:r>
                        <a:rPr lang="ja-JP" altLang="en-US" sz="1000" b="0" kern="100" dirty="0" smtClean="0">
                          <a:solidFill>
                            <a:schemeClr val="tx1"/>
                          </a:solidFill>
                          <a:effectLst/>
                          <a:latin typeface="Meiryo UI" pitchFamily="50" charset="-128"/>
                          <a:ea typeface="Meiryo UI" pitchFamily="50" charset="-128"/>
                          <a:cs typeface="Meiryo UI" pitchFamily="50" charset="-128"/>
                        </a:rPr>
                        <a:t>）</a:t>
                      </a:r>
                      <a:endParaRPr lang="ja-JP" sz="1000" b="0" kern="100" dirty="0">
                        <a:solidFill>
                          <a:schemeClr val="tx1"/>
                        </a:solidFill>
                        <a:effectLst/>
                        <a:latin typeface="Meiryo UI" pitchFamily="50" charset="-128"/>
                        <a:ea typeface="Meiryo UI" pitchFamily="50" charset="-128"/>
                        <a:cs typeface="Meiryo UI" pitchFamily="50" charset="-128"/>
                      </a:endParaRPr>
                    </a:p>
                  </a:txBody>
                  <a:tcPr marL="62865" marR="62865" marT="0" marB="0" vert="eaVert"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1270" marR="0" indent="0" algn="ctr" defTabSz="1280160" rtl="0" eaLnBrk="1" fontAlgn="auto" latinLnBrk="0" hangingPunct="1">
                        <a:lnSpc>
                          <a:spcPct val="100000"/>
                        </a:lnSpc>
                        <a:spcBef>
                          <a:spcPts val="0"/>
                        </a:spcBef>
                        <a:spcAft>
                          <a:spcPts val="0"/>
                        </a:spcAft>
                        <a:buClrTx/>
                        <a:buSzTx/>
                        <a:buFontTx/>
                        <a:buNone/>
                        <a:tabLst/>
                        <a:defRPr/>
                      </a:pPr>
                      <a:r>
                        <a:rPr lang="ja-JP" altLang="en-US" sz="1100" b="0" kern="100" dirty="0" smtClean="0">
                          <a:solidFill>
                            <a:schemeClr val="tx1"/>
                          </a:solidFill>
                          <a:effectLst/>
                          <a:latin typeface="Meiryo UI" pitchFamily="50" charset="-128"/>
                          <a:ea typeface="Meiryo UI" pitchFamily="50" charset="-128"/>
                          <a:cs typeface="Meiryo UI" pitchFamily="50" charset="-128"/>
                        </a:rPr>
                        <a:t>目　　的</a:t>
                      </a:r>
                      <a:endParaRPr lang="en-US" altLang="ja-JP" sz="1100" b="0" kern="100" dirty="0" smtClean="0">
                        <a:solidFill>
                          <a:schemeClr val="tx1"/>
                        </a:solidFill>
                        <a:effectLst/>
                        <a:latin typeface="Meiryo UI" pitchFamily="50" charset="-128"/>
                        <a:ea typeface="Meiryo UI" pitchFamily="50" charset="-128"/>
                        <a:cs typeface="Meiryo UI"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20000"/>
                        <a:lumOff val="80000"/>
                      </a:schemeClr>
                    </a:solidFill>
                  </a:tcPr>
                </a:tc>
                <a:tc>
                  <a:txBody>
                    <a:bodyPr/>
                    <a:lstStyle/>
                    <a:p>
                      <a:pPr>
                        <a:lnSpc>
                          <a:spcPct val="100000"/>
                        </a:lnSpc>
                      </a:pPr>
                      <a:r>
                        <a:rPr kumimoji="1" lang="ja-JP" altLang="en-US"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産業技術に関する試験、研究、相談その他の支援を行うとともに、これらの成果の普及</a:t>
                      </a:r>
                      <a:endParaRPr kumimoji="1" lang="en-US"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及び実用化を促進することにより、産業技術とものづくりを支える知と技術の支援拠点と</a:t>
                      </a:r>
                      <a:endParaRPr kumimoji="1" lang="en-US"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en-US" altLang="ja-JP" sz="105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して、中小企業の振興等を図り、もって大阪経済及び産業の発展並びに住民生活の向</a:t>
                      </a:r>
                      <a:endParaRPr kumimoji="1" lang="en-US"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05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上に寄与することを目的とする。</a:t>
                      </a:r>
                      <a:endParaRPr kumimoji="1" lang="en-US"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244802">
                <a:tc vMerge="1">
                  <a:txBody>
                    <a:bodyPr/>
                    <a:lstStyle/>
                    <a:p>
                      <a:endParaRPr kumimoji="1" lang="ja-JP" altLang="en-US"/>
                    </a:p>
                  </a:txBody>
                  <a:tcPr/>
                </a:tc>
                <a:tc>
                  <a:txBody>
                    <a:bodyPr/>
                    <a:lstStyle/>
                    <a:p>
                      <a:pPr marL="1270" algn="ctr">
                        <a:lnSpc>
                          <a:spcPct val="100000"/>
                        </a:lnSpc>
                        <a:spcAft>
                          <a:spcPts val="0"/>
                        </a:spcAft>
                      </a:pPr>
                      <a:r>
                        <a:rPr lang="ja-JP" altLang="en-US" sz="1100" b="0" kern="100" dirty="0" smtClean="0">
                          <a:solidFill>
                            <a:schemeClr val="tx1"/>
                          </a:solidFill>
                          <a:effectLst/>
                          <a:latin typeface="Meiryo UI" pitchFamily="50" charset="-128"/>
                          <a:ea typeface="Meiryo UI" pitchFamily="50" charset="-128"/>
                          <a:cs typeface="Meiryo UI" pitchFamily="50" charset="-128"/>
                        </a:rPr>
                        <a:t>名　　称</a:t>
                      </a:r>
                      <a:endParaRPr lang="ja-JP" sz="1100" b="0" kern="100" dirty="0">
                        <a:solidFill>
                          <a:schemeClr val="tx1"/>
                        </a:solidFill>
                        <a:effectLst/>
                        <a:latin typeface="Meiryo UI" pitchFamily="50" charset="-128"/>
                        <a:ea typeface="Meiryo UI" pitchFamily="50" charset="-128"/>
                        <a:cs typeface="Meiryo UI"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20000"/>
                        <a:lumOff val="80000"/>
                      </a:schemeClr>
                    </a:solid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 地方独立行政法人　大阪産業技術研究所</a:t>
                      </a:r>
                      <a:endParaRPr kumimoji="1" lang="ja-JP" altLang="en-US" sz="1050" b="0" dirty="0">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r>
              <a:tr h="206520">
                <a:tc vMerge="1">
                  <a:txBody>
                    <a:bodyPr/>
                    <a:lstStyle/>
                    <a:p>
                      <a:endParaRPr kumimoji="1" lang="ja-JP" altLang="en-US"/>
                    </a:p>
                  </a:txBody>
                  <a:tcPr/>
                </a:tc>
                <a:tc>
                  <a:txBody>
                    <a:bodyPr/>
                    <a:lstStyle/>
                    <a:p>
                      <a:pPr marL="1270" algn="ctr">
                        <a:lnSpc>
                          <a:spcPct val="100000"/>
                        </a:lnSpc>
                        <a:spcAft>
                          <a:spcPts val="0"/>
                        </a:spcAft>
                      </a:pPr>
                      <a:r>
                        <a:rPr lang="ja-JP" altLang="en-US" sz="1100" b="0" kern="100" dirty="0" smtClean="0">
                          <a:solidFill>
                            <a:schemeClr val="tx1"/>
                          </a:solidFill>
                          <a:effectLst/>
                          <a:latin typeface="Meiryo UI" pitchFamily="50" charset="-128"/>
                          <a:ea typeface="Meiryo UI" pitchFamily="50" charset="-128"/>
                          <a:cs typeface="Meiryo UI" pitchFamily="50" charset="-128"/>
                        </a:rPr>
                        <a:t>設立団体</a:t>
                      </a:r>
                      <a:endParaRPr lang="ja-JP" sz="1100" b="0" kern="100" dirty="0">
                        <a:solidFill>
                          <a:schemeClr val="tx1"/>
                        </a:solidFill>
                        <a:effectLst/>
                        <a:latin typeface="Meiryo UI" pitchFamily="50" charset="-128"/>
                        <a:ea typeface="Meiryo UI" pitchFamily="50" charset="-128"/>
                        <a:cs typeface="Meiryo UI"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大阪府及び大阪市</a:t>
                      </a:r>
                      <a:endPar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r>
              <a:tr h="392160">
                <a:tc vMerge="1">
                  <a:txBody>
                    <a:bodyPr/>
                    <a:lstStyle/>
                    <a:p>
                      <a:endParaRPr kumimoji="1" lang="ja-JP" altLang="en-US"/>
                    </a:p>
                  </a:txBody>
                  <a:tcPr/>
                </a:tc>
                <a:tc>
                  <a:txBody>
                    <a:bodyPr/>
                    <a:lstStyle/>
                    <a:p>
                      <a:pPr marL="1270" algn="ctr">
                        <a:lnSpc>
                          <a:spcPct val="100000"/>
                        </a:lnSpc>
                        <a:spcAft>
                          <a:spcPts val="0"/>
                        </a:spcAft>
                      </a:pPr>
                      <a:r>
                        <a:rPr lang="ja-JP" altLang="en-US" sz="1100" b="0" kern="100" dirty="0" smtClean="0">
                          <a:solidFill>
                            <a:schemeClr val="tx1"/>
                          </a:solidFill>
                          <a:effectLst/>
                          <a:latin typeface="Meiryo UI" pitchFamily="50" charset="-128"/>
                          <a:ea typeface="Meiryo UI" pitchFamily="50" charset="-128"/>
                          <a:cs typeface="Meiryo UI" pitchFamily="50" charset="-128"/>
                        </a:rPr>
                        <a:t>事務所</a:t>
                      </a:r>
                      <a:endParaRPr lang="en-US" altLang="ja-JP" sz="1100" b="0" kern="100" dirty="0" smtClean="0">
                        <a:solidFill>
                          <a:schemeClr val="tx1"/>
                        </a:solidFill>
                        <a:effectLst/>
                        <a:latin typeface="Meiryo UI" pitchFamily="50" charset="-128"/>
                        <a:ea typeface="Meiryo UI" pitchFamily="50" charset="-128"/>
                        <a:cs typeface="Meiryo UI" pitchFamily="50" charset="-128"/>
                      </a:endParaRPr>
                    </a:p>
                    <a:p>
                      <a:pPr marL="1270" algn="ctr">
                        <a:lnSpc>
                          <a:spcPct val="100000"/>
                        </a:lnSpc>
                        <a:spcAft>
                          <a:spcPts val="0"/>
                        </a:spcAft>
                      </a:pPr>
                      <a:r>
                        <a:rPr lang="ja-JP" altLang="en-US" sz="1100" b="0" kern="100" dirty="0" smtClean="0">
                          <a:solidFill>
                            <a:schemeClr val="tx1"/>
                          </a:solidFill>
                          <a:effectLst/>
                          <a:latin typeface="Meiryo UI" pitchFamily="50" charset="-128"/>
                          <a:ea typeface="Meiryo UI" pitchFamily="50" charset="-128"/>
                          <a:cs typeface="Meiryo UI" pitchFamily="50" charset="-128"/>
                        </a:rPr>
                        <a:t>所在地</a:t>
                      </a:r>
                      <a:endParaRPr lang="ja-JP" altLang="ja-JP" sz="1100" b="0" kern="100" dirty="0">
                        <a:solidFill>
                          <a:schemeClr val="tx1"/>
                        </a:solidFill>
                        <a:effectLst/>
                        <a:latin typeface="Meiryo UI" pitchFamily="50" charset="-128"/>
                        <a:ea typeface="Meiryo UI" pitchFamily="50" charset="-128"/>
                        <a:cs typeface="Meiryo UI"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20000"/>
                        <a:lumOff val="80000"/>
                      </a:schemeClr>
                    </a:solidFill>
                  </a:tcPr>
                </a:tc>
                <a:tc>
                  <a:txBody>
                    <a:bodyPr/>
                    <a:lstStyle/>
                    <a:p>
                      <a:pPr>
                        <a:lnSpc>
                          <a:spcPct val="100000"/>
                        </a:lnSpc>
                      </a:pP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主たる事務所の所在地：和泉市（現・産技研）</a:t>
                      </a:r>
                      <a:endPar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両研究所</a:t>
                      </a:r>
                      <a:r>
                        <a:rPr lang="ja-JP"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施設を「和泉</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ｾﾝﾀｰ</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「森之宮</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ｾﾝﾀｰ</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」とし</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て併存活用</a:t>
                      </a:r>
                      <a:endPar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r>
              <a:tr h="392160">
                <a:tc vMerge="1">
                  <a:txBody>
                    <a:bodyPr/>
                    <a:lstStyle/>
                    <a:p>
                      <a:endParaRPr kumimoji="1" lang="ja-JP" altLang="en-US"/>
                    </a:p>
                  </a:txBody>
                  <a:tcPr/>
                </a:tc>
                <a:tc>
                  <a:txBody>
                    <a:bodyPr/>
                    <a:lstStyle/>
                    <a:p>
                      <a:pPr marL="1270" algn="ctr">
                        <a:lnSpc>
                          <a:spcPct val="100000"/>
                        </a:lnSpc>
                        <a:spcAft>
                          <a:spcPts val="0"/>
                        </a:spcAft>
                      </a:pPr>
                      <a:r>
                        <a:rPr lang="ja-JP" altLang="en-US" sz="1100" b="0" kern="100" dirty="0" smtClean="0">
                          <a:solidFill>
                            <a:schemeClr val="tx1"/>
                          </a:solidFill>
                          <a:effectLst/>
                          <a:latin typeface="Meiryo UI" pitchFamily="50" charset="-128"/>
                          <a:ea typeface="Meiryo UI" pitchFamily="50" charset="-128"/>
                          <a:cs typeface="Meiryo UI" pitchFamily="50" charset="-128"/>
                        </a:rPr>
                        <a:t>役　　員</a:t>
                      </a:r>
                      <a:endParaRPr lang="ja-JP" altLang="ja-JP" sz="1100" b="0" kern="100" dirty="0">
                        <a:solidFill>
                          <a:schemeClr val="tx1"/>
                        </a:solidFill>
                        <a:effectLst/>
                        <a:latin typeface="Meiryo UI" pitchFamily="50" charset="-128"/>
                        <a:ea typeface="Meiryo UI" pitchFamily="50" charset="-128"/>
                        <a:cs typeface="Meiryo UI"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nSpc>
                          <a:spcPct val="100000"/>
                        </a:lnSpc>
                      </a:pPr>
                      <a:r>
                        <a:rPr kumimoji="1" lang="ja-JP" altLang="en-US"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理事長</a:t>
                      </a:r>
                      <a:r>
                        <a:rPr kumimoji="1" lang="en-US"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、副理事長</a:t>
                      </a:r>
                      <a:r>
                        <a:rPr kumimoji="1" lang="en-US"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、理事</a:t>
                      </a:r>
                      <a:r>
                        <a:rPr kumimoji="1" lang="en-US"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以内及び監事</a:t>
                      </a:r>
                      <a:r>
                        <a:rPr kumimoji="1" lang="en-US"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r>
                        <a:rPr kumimoji="1" lang="ja-JP"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以内</a:t>
                      </a:r>
                      <a:endParaRPr kumimoji="1" lang="en-US" altLang="ja-JP" sz="1050" b="0" strike="sngStrike" kern="12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現在の常勤役員数　産技研：</a:t>
                      </a:r>
                      <a:r>
                        <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名、市工研：</a:t>
                      </a:r>
                      <a:r>
                        <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名</a:t>
                      </a:r>
                    </a:p>
                  </a:txBody>
                  <a:tcPr marL="62865" marR="62865"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r>
              <a:tr h="206520">
                <a:tc gridSpan="2">
                  <a:txBody>
                    <a:bodyPr/>
                    <a:lstStyle/>
                    <a:p>
                      <a:pPr marL="1270" algn="ctr">
                        <a:lnSpc>
                          <a:spcPct val="100000"/>
                        </a:lnSpc>
                        <a:spcAft>
                          <a:spcPts val="0"/>
                        </a:spcAft>
                      </a:pPr>
                      <a:r>
                        <a:rPr lang="ja-JP" altLang="en-US" sz="1100" b="0" kern="100" dirty="0" smtClean="0">
                          <a:solidFill>
                            <a:schemeClr val="tx1"/>
                          </a:solidFill>
                          <a:effectLst/>
                          <a:latin typeface="Meiryo UI" pitchFamily="50" charset="-128"/>
                          <a:ea typeface="Meiryo UI" pitchFamily="50" charset="-128"/>
                          <a:cs typeface="Meiryo UI" pitchFamily="50" charset="-128"/>
                        </a:rPr>
                        <a:t>設立方式</a:t>
                      </a:r>
                      <a:endParaRPr lang="ja-JP" altLang="ja-JP" sz="1100" b="0" kern="100" dirty="0">
                        <a:solidFill>
                          <a:schemeClr val="tx1"/>
                        </a:solidFill>
                        <a:effectLst/>
                        <a:latin typeface="Meiryo UI" pitchFamily="50" charset="-128"/>
                        <a:ea typeface="Meiryo UI" pitchFamily="50" charset="-128"/>
                        <a:cs typeface="Meiryo UI"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marL="1270" algn="ctr">
                        <a:lnSpc>
                          <a:spcPts val="1700"/>
                        </a:lnSpc>
                        <a:spcAft>
                          <a:spcPts val="0"/>
                        </a:spcAft>
                      </a:pPr>
                      <a:endParaRPr lang="ja-JP" altLang="ja-JP" sz="1100" b="1"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l">
                        <a:lnSpc>
                          <a:spcPct val="100000"/>
                        </a:lnSpc>
                        <a:spcAft>
                          <a:spcPts val="0"/>
                        </a:spcAft>
                      </a:pP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 地方独立行政法人法第</a:t>
                      </a:r>
                      <a:r>
                        <a:rPr lang="en-US" altLang="ja-JP" sz="1050" b="0" kern="100" dirty="0" smtClean="0">
                          <a:effectLst/>
                          <a:latin typeface="Meiryo UI" panose="020B0604030504040204" pitchFamily="50" charset="-128"/>
                          <a:ea typeface="Meiryo UI" panose="020B0604030504040204" pitchFamily="50" charset="-128"/>
                          <a:cs typeface="Meiryo UI" panose="020B0604030504040204" pitchFamily="50" charset="-128"/>
                        </a:rPr>
                        <a:t>112</a:t>
                      </a: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条に基づく「新設合併」方式</a:t>
                      </a:r>
                      <a:endParaRPr lang="en-US" altLang="ja-JP" sz="1050" b="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8658">
                <a:tc gridSpan="2">
                  <a:txBody>
                    <a:bodyPr/>
                    <a:lstStyle/>
                    <a:p>
                      <a:pPr marL="1270" marR="0" indent="0" algn="ctr" defTabSz="914400" rtl="0" eaLnBrk="1" fontAlgn="auto" latinLnBrk="0" hangingPunct="1">
                        <a:lnSpc>
                          <a:spcPct val="100000"/>
                        </a:lnSpc>
                        <a:spcBef>
                          <a:spcPts val="0"/>
                        </a:spcBef>
                        <a:spcAft>
                          <a:spcPts val="0"/>
                        </a:spcAft>
                        <a:buClrTx/>
                        <a:buSzTx/>
                        <a:buFontTx/>
                        <a:buNone/>
                        <a:tabLst/>
                        <a:defRPr/>
                      </a:pPr>
                      <a:r>
                        <a:rPr lang="ja-JP" altLang="en-US" sz="1100" b="0" kern="100" dirty="0" smtClean="0">
                          <a:solidFill>
                            <a:schemeClr val="tx1"/>
                          </a:solidFill>
                          <a:effectLst/>
                          <a:latin typeface="Meiryo UI" pitchFamily="50" charset="-128"/>
                          <a:ea typeface="Meiryo UI" pitchFamily="50" charset="-128"/>
                          <a:cs typeface="Meiryo UI" pitchFamily="50" charset="-128"/>
                        </a:rPr>
                        <a:t>予算・人員計画</a:t>
                      </a:r>
                      <a:endParaRPr lang="en-US" altLang="ja-JP" sz="1100" b="0" kern="100" dirty="0" smtClean="0">
                        <a:solidFill>
                          <a:schemeClr val="tx1"/>
                        </a:solidFill>
                        <a:effectLst/>
                        <a:latin typeface="Meiryo UI" pitchFamily="50" charset="-128"/>
                        <a:ea typeface="Meiryo UI" pitchFamily="50" charset="-128"/>
                        <a:cs typeface="Meiryo UI" pitchFamily="50" charset="-128"/>
                      </a:endParaRPr>
                    </a:p>
                    <a:p>
                      <a:pPr marL="1270" marR="0" indent="0" algn="ctr" defTabSz="914400" rtl="0" eaLnBrk="1" fontAlgn="auto" latinLnBrk="0" hangingPunct="1">
                        <a:lnSpc>
                          <a:spcPct val="100000"/>
                        </a:lnSpc>
                        <a:spcBef>
                          <a:spcPts val="0"/>
                        </a:spcBef>
                        <a:spcAft>
                          <a:spcPts val="0"/>
                        </a:spcAft>
                        <a:buClrTx/>
                        <a:buSzTx/>
                        <a:buFontTx/>
                        <a:buNone/>
                        <a:tabLst/>
                        <a:defRPr/>
                      </a:pPr>
                      <a:r>
                        <a:rPr lang="en-US" altLang="ja-JP" sz="1050" b="0" kern="100" dirty="0" smtClean="0">
                          <a:solidFill>
                            <a:schemeClr val="tx1"/>
                          </a:solidFill>
                          <a:effectLst/>
                          <a:latin typeface="Meiryo UI" pitchFamily="50" charset="-128"/>
                          <a:ea typeface="Meiryo UI" pitchFamily="50" charset="-128"/>
                          <a:cs typeface="Meiryo UI" pitchFamily="50" charset="-128"/>
                        </a:rPr>
                        <a:t>(H28</a:t>
                      </a:r>
                      <a:r>
                        <a:rPr lang="ja-JP" altLang="en-US" sz="1050" b="0" kern="100" dirty="0" smtClean="0">
                          <a:solidFill>
                            <a:schemeClr val="tx1"/>
                          </a:solidFill>
                          <a:effectLst/>
                          <a:latin typeface="Meiryo UI" pitchFamily="50" charset="-128"/>
                          <a:ea typeface="Meiryo UI" pitchFamily="50" charset="-128"/>
                          <a:cs typeface="Meiryo UI" pitchFamily="50" charset="-128"/>
                        </a:rPr>
                        <a:t>年度ﾍﾞｰｽ</a:t>
                      </a:r>
                      <a:r>
                        <a:rPr lang="en-US" altLang="ja-JP" sz="1050" b="0" kern="100" dirty="0" smtClean="0">
                          <a:solidFill>
                            <a:schemeClr val="tx1"/>
                          </a:solidFill>
                          <a:effectLst/>
                          <a:latin typeface="Meiryo UI" pitchFamily="50" charset="-128"/>
                          <a:ea typeface="Meiryo UI" pitchFamily="50" charset="-128"/>
                          <a:cs typeface="Meiryo UI" pitchFamily="50" charset="-128"/>
                        </a:rPr>
                        <a:t>)</a:t>
                      </a:r>
                      <a:endParaRPr lang="ja-JP" altLang="ja-JP" sz="1050" b="0" kern="100" dirty="0">
                        <a:solidFill>
                          <a:schemeClr val="tx1"/>
                        </a:solidFill>
                        <a:effectLst/>
                        <a:latin typeface="Meiryo UI" pitchFamily="50" charset="-128"/>
                        <a:ea typeface="Meiryo UI" pitchFamily="50" charset="-128"/>
                        <a:cs typeface="Meiryo UI"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marL="0" marR="0" indent="0" algn="l" defTabSz="957816" rtl="0" eaLnBrk="1" fontAlgn="auto" latinLnBrk="0" hangingPunct="1">
                        <a:lnSpc>
                          <a:spcPct val="100000"/>
                        </a:lnSpc>
                        <a:spcBef>
                          <a:spcPts val="0"/>
                        </a:spcBef>
                        <a:spcAft>
                          <a:spcPts val="0"/>
                        </a:spcAft>
                        <a:buClrTx/>
                        <a:buSzTx/>
                        <a:buFontTx/>
                        <a:buNone/>
                        <a:tabLst/>
                        <a:defRPr/>
                      </a:pPr>
                      <a:r>
                        <a:rPr lang="ja-JP" altLang="en-US" sz="1050" b="0" kern="100"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予算</a:t>
                      </a:r>
                      <a:r>
                        <a:rPr lang="en-US" altLang="ja-JP" sz="1050" b="0" kern="100" dirty="0" smtClean="0">
                          <a:effectLst/>
                          <a:latin typeface="Meiryo UI" panose="020B0604030504040204" pitchFamily="50" charset="-128"/>
                          <a:ea typeface="Meiryo UI" panose="020B0604030504040204" pitchFamily="50" charset="-128"/>
                          <a:cs typeface="Meiryo UI" panose="020B0604030504040204" pitchFamily="50" charset="-128"/>
                        </a:rPr>
                        <a:t>:40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1,800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  </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産技研</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8,800</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万円、市工研</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3,000</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57816" rtl="0" eaLnBrk="1" fontAlgn="auto" latinLnBrk="0" hangingPunct="1">
                        <a:lnSpc>
                          <a:spcPct val="100000"/>
                        </a:lnSpc>
                        <a:spcBef>
                          <a:spcPts val="0"/>
                        </a:spcBef>
                        <a:spcAft>
                          <a:spcPts val="0"/>
                        </a:spcAft>
                        <a:buClrTx/>
                        <a:buSzTx/>
                        <a:buFontTx/>
                        <a:buNone/>
                        <a:tabLst/>
                        <a:defRPr/>
                      </a:pP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 運営費交付金</a:t>
                      </a:r>
                      <a:r>
                        <a:rPr lang="en-US" altLang="ja-JP" sz="105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5,000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　 </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産技研</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4,400</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万円、市工研</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600</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万円</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ct val="100000"/>
                        </a:lnSpc>
                        <a:spcBef>
                          <a:spcPts val="0"/>
                        </a:spcBef>
                        <a:spcAft>
                          <a:spcPts val="0"/>
                        </a:spcAft>
                        <a:buClrTx/>
                        <a:buSzTx/>
                        <a:buFontTx/>
                        <a:buNone/>
                        <a:tabLst/>
                        <a:defRPr/>
                      </a:pP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 人員</a:t>
                      </a:r>
                      <a:r>
                        <a:rPr lang="en-US" altLang="ja-JP" sz="1050" b="0" kern="100" dirty="0" smtClean="0">
                          <a:effectLst/>
                          <a:latin typeface="Meiryo UI" panose="020B0604030504040204" pitchFamily="50" charset="-128"/>
                          <a:ea typeface="Meiryo UI" panose="020B0604030504040204" pitchFamily="50" charset="-128"/>
                          <a:cs typeface="Meiryo UI" panose="020B0604030504040204" pitchFamily="50" charset="-128"/>
                        </a:rPr>
                        <a:t>:249</a:t>
                      </a:r>
                      <a:r>
                        <a:rPr lang="ja-JP" altLang="en-US" sz="1050" b="0" kern="100" dirty="0" smtClean="0">
                          <a:effectLst/>
                          <a:latin typeface="Meiryo UI" panose="020B0604030504040204" pitchFamily="50" charset="-128"/>
                          <a:ea typeface="Meiryo UI" panose="020B0604030504040204" pitchFamily="50" charset="-128"/>
                          <a:cs typeface="Meiryo UI" panose="020B0604030504040204" pitchFamily="50" charset="-128"/>
                        </a:rPr>
                        <a:t>名</a:t>
                      </a:r>
                      <a:r>
                        <a:rPr lang="en-US" altLang="ja-JP" sz="105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うち研究員</a:t>
                      </a:r>
                      <a:r>
                        <a:rPr lang="en-US" altLang="ja-JP"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210</a:t>
                      </a:r>
                      <a:r>
                        <a:rPr lang="ja-JP" altLang="en-US" sz="105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産技研</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:156</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a:t>
                      </a: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うち研究員</a:t>
                      </a:r>
                      <a:r>
                        <a:rPr lang="en-US" altLang="ja-JP" sz="900" b="0" kern="100" dirty="0" smtClean="0">
                          <a:effectLst/>
                          <a:latin typeface="Meiryo UI" panose="020B0604030504040204" pitchFamily="50" charset="-128"/>
                          <a:ea typeface="Meiryo UI" panose="020B0604030504040204" pitchFamily="50" charset="-128"/>
                          <a:cs typeface="Meiryo UI" panose="020B0604030504040204" pitchFamily="50" charset="-128"/>
                        </a:rPr>
                        <a:t>131</a:t>
                      </a:r>
                      <a:r>
                        <a:rPr lang="ja-JP" altLang="en-US" sz="900" b="0" kern="100" dirty="0" smtClean="0">
                          <a:effectLst/>
                          <a:latin typeface="Meiryo UI" panose="020B0604030504040204" pitchFamily="50" charset="-128"/>
                          <a:ea typeface="Meiryo UI" panose="020B0604030504040204" pitchFamily="50" charset="-128"/>
                          <a:cs typeface="Meiryo UI" panose="020B0604030504040204" pitchFamily="50" charset="-128"/>
                        </a:rPr>
                        <a:t>名</a:t>
                      </a:r>
                      <a:r>
                        <a:rPr lang="en-US" altLang="ja-JP" sz="90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err="1"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b="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ct val="100000"/>
                        </a:lnSpc>
                        <a:spcBef>
                          <a:spcPts val="0"/>
                        </a:spcBef>
                        <a:spcAft>
                          <a:spcPts val="0"/>
                        </a:spcAft>
                        <a:buClrTx/>
                        <a:buSzTx/>
                        <a:buFontTx/>
                        <a:buNone/>
                        <a:tabLst/>
                        <a:defRPr/>
                      </a:pPr>
                      <a:r>
                        <a:rPr lang="ja-JP" altLang="en-US" sz="900" b="0" kern="100" dirty="0" smtClean="0">
                          <a:effectLst/>
                          <a:latin typeface="Meiryo UI" panose="020B0604030504040204" pitchFamily="50" charset="-128"/>
                          <a:ea typeface="Meiryo UI" panose="020B0604030504040204" pitchFamily="50" charset="-128"/>
                          <a:cs typeface="Meiryo UI" panose="020B0604030504040204" pitchFamily="50" charset="-128"/>
                        </a:rPr>
                        <a:t>　　 　　　　　　　　　　　　　　　　　　　　　　　　　　市工研</a:t>
                      </a:r>
                      <a:r>
                        <a:rPr lang="en-US" altLang="ja-JP" sz="900" b="0" kern="100" dirty="0" smtClean="0">
                          <a:effectLst/>
                          <a:latin typeface="Meiryo UI" panose="020B0604030504040204" pitchFamily="50" charset="-128"/>
                          <a:ea typeface="Meiryo UI" panose="020B0604030504040204" pitchFamily="50" charset="-128"/>
                          <a:cs typeface="Meiryo UI" panose="020B0604030504040204" pitchFamily="50" charset="-128"/>
                        </a:rPr>
                        <a:t>:93</a:t>
                      </a:r>
                      <a:r>
                        <a:rPr lang="ja-JP" altLang="en-US" sz="900" b="0" kern="100" dirty="0" smtClean="0">
                          <a:effectLst/>
                          <a:latin typeface="Meiryo UI" panose="020B0604030504040204" pitchFamily="50" charset="-128"/>
                          <a:ea typeface="Meiryo UI" panose="020B0604030504040204" pitchFamily="50" charset="-128"/>
                          <a:cs typeface="Meiryo UI" panose="020B0604030504040204" pitchFamily="50" charset="-128"/>
                        </a:rPr>
                        <a:t>名</a:t>
                      </a:r>
                      <a:r>
                        <a:rPr lang="en-US" altLang="ja-JP" sz="90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effectLst/>
                          <a:latin typeface="Meiryo UI" panose="020B0604030504040204" pitchFamily="50" charset="-128"/>
                          <a:ea typeface="Meiryo UI" panose="020B0604030504040204" pitchFamily="50" charset="-128"/>
                          <a:cs typeface="Meiryo UI" panose="020B0604030504040204" pitchFamily="50" charset="-128"/>
                        </a:rPr>
                        <a:t>うち研究員</a:t>
                      </a:r>
                      <a:r>
                        <a:rPr lang="en-US" altLang="ja-JP" sz="900" b="0" kern="100" dirty="0" smtClean="0">
                          <a:effectLst/>
                          <a:latin typeface="Meiryo UI" panose="020B0604030504040204" pitchFamily="50" charset="-128"/>
                          <a:ea typeface="Meiryo UI" panose="020B0604030504040204" pitchFamily="50" charset="-128"/>
                          <a:cs typeface="Meiryo UI" panose="020B0604030504040204" pitchFamily="50" charset="-128"/>
                        </a:rPr>
                        <a:t>79</a:t>
                      </a:r>
                      <a:r>
                        <a:rPr lang="ja-JP" altLang="en-US" sz="900" b="0" kern="100" dirty="0" smtClean="0">
                          <a:effectLst/>
                          <a:latin typeface="Meiryo UI" panose="020B0604030504040204" pitchFamily="50" charset="-128"/>
                          <a:ea typeface="Meiryo UI" panose="020B0604030504040204" pitchFamily="50" charset="-128"/>
                          <a:cs typeface="Meiryo UI" panose="020B0604030504040204" pitchFamily="50" charset="-128"/>
                        </a:rPr>
                        <a:t>名</a:t>
                      </a:r>
                      <a:r>
                        <a:rPr lang="en-US" altLang="ja-JP" sz="90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9" name="テキスト ボックス 158"/>
          <p:cNvSpPr txBox="1"/>
          <p:nvPr/>
        </p:nvSpPr>
        <p:spPr>
          <a:xfrm>
            <a:off x="6744202" y="1191632"/>
            <a:ext cx="984565" cy="259045"/>
          </a:xfrm>
          <a:prstGeom prst="rect">
            <a:avLst/>
          </a:prstGeom>
          <a:noFill/>
        </p:spPr>
        <p:txBody>
          <a:bodyPr wrap="none" rtlCol="0">
            <a:spAutoFit/>
          </a:bodyPr>
          <a:lstStyle/>
          <a:p>
            <a:pPr>
              <a:lnSpc>
                <a:spcPts val="13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目　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0" name="テキスト ボックス 159"/>
          <p:cNvSpPr txBox="1"/>
          <p:nvPr/>
        </p:nvSpPr>
        <p:spPr>
          <a:xfrm>
            <a:off x="7102896" y="1420416"/>
            <a:ext cx="5922640" cy="412934"/>
          </a:xfrm>
          <a:prstGeom prst="rect">
            <a:avLst/>
          </a:prstGeom>
          <a:noFill/>
        </p:spPr>
        <p:txBody>
          <a:bodyPr wrap="square" rtlCol="0">
            <a:spAutoFit/>
          </a:bodyPr>
          <a:lstStyle/>
          <a:p>
            <a:pPr>
              <a:lnSpc>
                <a:spcPts val="1100"/>
              </a:lnSpc>
              <a:spcAft>
                <a:spcPts val="300"/>
              </a:spcAft>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両研究所の強みを融合して生まれる総合力を活かし、大阪の経済成長の源泉となる産業技術と</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spcAft>
                <a:spcPts val="300"/>
              </a:spcAft>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ものづくりを支える知と技術の支援拠点「スーパー公設試」を目指す。</a:t>
            </a:r>
          </a:p>
        </p:txBody>
      </p:sp>
      <p:sp>
        <p:nvSpPr>
          <p:cNvPr id="161" name="テキスト ボックス 160"/>
          <p:cNvSpPr txBox="1"/>
          <p:nvPr/>
        </p:nvSpPr>
        <p:spPr>
          <a:xfrm>
            <a:off x="6744420" y="1848272"/>
            <a:ext cx="2892138" cy="259045"/>
          </a:xfrm>
          <a:prstGeom prst="rect">
            <a:avLst/>
          </a:prstGeom>
          <a:noFill/>
        </p:spPr>
        <p:txBody>
          <a:bodyPr wrap="none" rtlCol="0">
            <a:spAutoFit/>
          </a:bodyPr>
          <a:lstStyle/>
          <a:p>
            <a:pPr>
              <a:lnSpc>
                <a:spcPts val="13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「スーパー公設試」として目指すべき機能</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2" name="グループ化 161"/>
          <p:cNvGrpSpPr/>
          <p:nvPr/>
        </p:nvGrpSpPr>
        <p:grpSpPr>
          <a:xfrm>
            <a:off x="6891540" y="2089700"/>
            <a:ext cx="5857058" cy="982708"/>
            <a:chOff x="239791" y="1363330"/>
            <a:chExt cx="5857058" cy="982708"/>
          </a:xfrm>
        </p:grpSpPr>
        <p:sp>
          <p:nvSpPr>
            <p:cNvPr id="163" name="テキスト ボックス 162"/>
            <p:cNvSpPr txBox="1"/>
            <p:nvPr/>
          </p:nvSpPr>
          <p:spPr>
            <a:xfrm>
              <a:off x="239791" y="1363330"/>
              <a:ext cx="5557932" cy="592470"/>
            </a:xfrm>
            <a:prstGeom prst="rect">
              <a:avLst/>
            </a:prstGeom>
            <a:noFill/>
          </p:spPr>
          <p:txBody>
            <a:bodyPr wrap="none" rtlCol="0">
              <a:spAutoFit/>
            </a:bodyPr>
            <a:lstStyle/>
            <a:p>
              <a:pPr marL="295200" lvl="0" indent="-162000">
                <a:lnSpc>
                  <a:spcPts val="1300"/>
                </a:lnSpc>
                <a:buFont typeface="Wingdings" pitchFamily="2" charset="2"/>
                <a:buChar char="Ø"/>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両研究所</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の「得意な分野」と「得意な支援」を融合。それぞれの強みを活かす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大阪の多様な製造業、様々な </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技術的課題への総合的な（フルセット）対応</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開発から製造支援さらに事業化支援まで、</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一気通貫支援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を目指す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4" name="テキスト ボックス 163"/>
            <p:cNvSpPr txBox="1"/>
            <p:nvPr/>
          </p:nvSpPr>
          <p:spPr>
            <a:xfrm>
              <a:off x="258391" y="1920280"/>
              <a:ext cx="5838458" cy="425758"/>
            </a:xfrm>
            <a:prstGeom prst="rect">
              <a:avLst/>
            </a:prstGeom>
            <a:noFill/>
          </p:spPr>
          <p:txBody>
            <a:bodyPr wrap="none" rtlCol="0">
              <a:spAutoFit/>
            </a:bodyPr>
            <a:lstStyle/>
            <a:p>
              <a:pPr marL="295200" lvl="0" indent="-162000">
                <a:lnSpc>
                  <a:spcPts val="1300"/>
                </a:lnSpc>
                <a:buFont typeface="Wingdings" pitchFamily="2" charset="2"/>
                <a:buChar char="Ø"/>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両研究所</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の研究員の技術力・ノウハウ・知財等を結集。</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3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垣根</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を越えた分野</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のプロジェクト研究により、</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大阪・関西の産業技術の先導</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を目指す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 name="グループ化 2"/>
          <p:cNvGrpSpPr/>
          <p:nvPr/>
        </p:nvGrpSpPr>
        <p:grpSpPr>
          <a:xfrm>
            <a:off x="6936109" y="3144416"/>
            <a:ext cx="5761670" cy="2463661"/>
            <a:chOff x="6820245" y="4544033"/>
            <a:chExt cx="5819429" cy="2485148"/>
          </a:xfrm>
        </p:grpSpPr>
        <p:sp>
          <p:nvSpPr>
            <p:cNvPr id="166" name="正方形/長方形 165"/>
            <p:cNvSpPr/>
            <p:nvPr/>
          </p:nvSpPr>
          <p:spPr>
            <a:xfrm>
              <a:off x="6845847" y="5076825"/>
              <a:ext cx="955237" cy="178764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正方形/長方形 166"/>
            <p:cNvSpPr/>
            <p:nvPr/>
          </p:nvSpPr>
          <p:spPr>
            <a:xfrm>
              <a:off x="6843713" y="4558194"/>
              <a:ext cx="5586412" cy="52367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正方形/長方形 167"/>
            <p:cNvSpPr/>
            <p:nvPr/>
          </p:nvSpPr>
          <p:spPr>
            <a:xfrm>
              <a:off x="6845847" y="4544033"/>
              <a:ext cx="5568472" cy="53488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69" name="正方形/長方形 168"/>
            <p:cNvSpPr/>
            <p:nvPr/>
          </p:nvSpPr>
          <p:spPr>
            <a:xfrm>
              <a:off x="6845847" y="4548496"/>
              <a:ext cx="5579697" cy="231596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70" name="正方形/長方形 169"/>
            <p:cNvSpPr/>
            <p:nvPr/>
          </p:nvSpPr>
          <p:spPr>
            <a:xfrm>
              <a:off x="6845847" y="4544033"/>
              <a:ext cx="955237" cy="23204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71" name="正方形/長方形 170"/>
            <p:cNvSpPr/>
            <p:nvPr/>
          </p:nvSpPr>
          <p:spPr>
            <a:xfrm>
              <a:off x="8730206" y="4547047"/>
              <a:ext cx="928913" cy="2317418"/>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72" name="正方形/長方形 171"/>
            <p:cNvSpPr/>
            <p:nvPr/>
          </p:nvSpPr>
          <p:spPr>
            <a:xfrm>
              <a:off x="10588032" y="4544033"/>
              <a:ext cx="928913" cy="2320431"/>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73" name="正方形/長方形 172"/>
            <p:cNvSpPr/>
            <p:nvPr/>
          </p:nvSpPr>
          <p:spPr>
            <a:xfrm>
              <a:off x="6845847" y="5078922"/>
              <a:ext cx="5579807" cy="904585"/>
            </a:xfrm>
            <a:prstGeom prst="rect">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cxnSp>
          <p:nvCxnSpPr>
            <p:cNvPr id="174" name="直線コネクタ 173"/>
            <p:cNvCxnSpPr/>
            <p:nvPr/>
          </p:nvCxnSpPr>
          <p:spPr>
            <a:xfrm>
              <a:off x="6857185" y="4558194"/>
              <a:ext cx="943790" cy="51863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75" name="テキスト ボックス 174"/>
            <p:cNvSpPr txBox="1"/>
            <p:nvPr/>
          </p:nvSpPr>
          <p:spPr>
            <a:xfrm>
              <a:off x="7762876" y="4558194"/>
              <a:ext cx="1052546"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技術・市場情報の収集・提供</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6" name="テキスト ボックス 175"/>
            <p:cNvSpPr txBox="1"/>
            <p:nvPr/>
          </p:nvSpPr>
          <p:spPr>
            <a:xfrm>
              <a:off x="6857185" y="4737642"/>
              <a:ext cx="907477" cy="337313"/>
            </a:xfrm>
            <a:prstGeom prst="rect">
              <a:avLst/>
            </a:prstGeom>
            <a:noFill/>
          </p:spPr>
          <p:txBody>
            <a:bodyPr wrap="square" rtlCol="0">
              <a:spAutoFit/>
            </a:bodyPr>
            <a:lstStyle/>
            <a:p>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支援分野</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7" name="テキスト ボックス 176"/>
            <p:cNvSpPr txBox="1"/>
            <p:nvPr/>
          </p:nvSpPr>
          <p:spPr>
            <a:xfrm>
              <a:off x="7234238" y="4561208"/>
              <a:ext cx="838586"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ステージ</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テキスト ボックス 177"/>
            <p:cNvSpPr txBox="1"/>
            <p:nvPr/>
          </p:nvSpPr>
          <p:spPr>
            <a:xfrm>
              <a:off x="8753475" y="4561208"/>
              <a:ext cx="980053" cy="2308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研究開発支援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9" name="テキスト ボックス 178"/>
            <p:cNvSpPr txBox="1"/>
            <p:nvPr/>
          </p:nvSpPr>
          <p:spPr>
            <a:xfrm>
              <a:off x="9691688" y="4558227"/>
              <a:ext cx="996548" cy="230832"/>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製品</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開発支援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0" name="テキスト ボックス 179"/>
            <p:cNvSpPr txBox="1"/>
            <p:nvPr/>
          </p:nvSpPr>
          <p:spPr>
            <a:xfrm>
              <a:off x="10747246" y="4555890"/>
              <a:ext cx="1029117" cy="210821"/>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製造</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1" name="テキスト ボックス 180"/>
            <p:cNvSpPr txBox="1"/>
            <p:nvPr/>
          </p:nvSpPr>
          <p:spPr>
            <a:xfrm>
              <a:off x="11525250" y="4558227"/>
              <a:ext cx="1114424" cy="477054"/>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事業化支援</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マーケティング、</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デザイン支援等</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2" name="テキスト ボックス 181"/>
            <p:cNvSpPr txBox="1"/>
            <p:nvPr/>
          </p:nvSpPr>
          <p:spPr>
            <a:xfrm>
              <a:off x="6820245" y="5090387"/>
              <a:ext cx="1029117" cy="845625"/>
            </a:xfrm>
            <a:prstGeom prst="rect">
              <a:avLst/>
            </a:prstGeom>
            <a:noFill/>
          </p:spPr>
          <p:txBody>
            <a:bodyPr wrap="square" rtlCol="0" anchor="ctr">
              <a:spAutoFit/>
            </a:bodyPr>
            <a:lstStyle/>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機械・加工</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情報管理・</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システム制御</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金　属</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電気・電子</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テキスト ボックス 182"/>
            <p:cNvSpPr txBox="1"/>
            <p:nvPr/>
          </p:nvSpPr>
          <p:spPr>
            <a:xfrm>
              <a:off x="6820245" y="5971739"/>
              <a:ext cx="1029117" cy="845625"/>
            </a:xfrm>
            <a:prstGeom prst="rect">
              <a:avLst/>
            </a:prstGeom>
            <a:noFill/>
          </p:spPr>
          <p:txBody>
            <a:bodyPr wrap="square" rtlCol="0" anchor="ctr">
              <a:spAutoFit/>
            </a:bodyPr>
            <a:lstStyle/>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電子材料</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高分子</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ナノ材料</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化　学</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バイオ・食品</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4" name="円弧 183"/>
            <p:cNvSpPr/>
            <p:nvPr/>
          </p:nvSpPr>
          <p:spPr>
            <a:xfrm>
              <a:off x="8749266" y="5093083"/>
              <a:ext cx="2779018" cy="1763054"/>
            </a:xfrm>
            <a:prstGeom prst="arc">
              <a:avLst>
                <a:gd name="adj1" fmla="val 10747276"/>
                <a:gd name="adj2" fmla="val 16193983"/>
              </a:avLst>
            </a:prstGeom>
            <a:pattFill prst="ltDnDiag">
              <a:fgClr>
                <a:schemeClr val="tx1"/>
              </a:fgClr>
              <a:bgClr>
                <a:schemeClr val="bg1"/>
              </a:bgClr>
            </a:pattFill>
            <a:ln w="1270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5" name="円弧 184"/>
            <p:cNvSpPr/>
            <p:nvPr/>
          </p:nvSpPr>
          <p:spPr>
            <a:xfrm rot="10800000">
              <a:off x="8749141" y="5099732"/>
              <a:ext cx="2782400" cy="1756404"/>
            </a:xfrm>
            <a:prstGeom prst="arc">
              <a:avLst>
                <a:gd name="adj1" fmla="val 10830333"/>
                <a:gd name="adj2" fmla="val 16248556"/>
              </a:avLst>
            </a:prstGeom>
            <a:pattFill prst="ltDnDiag"/>
            <a:ln w="12700">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6" name="角丸四角形 185"/>
            <p:cNvSpPr/>
            <p:nvPr/>
          </p:nvSpPr>
          <p:spPr>
            <a:xfrm>
              <a:off x="8745885" y="5983508"/>
              <a:ext cx="1391199" cy="872630"/>
            </a:xfrm>
            <a:prstGeom prst="roundRect">
              <a:avLst>
                <a:gd name="adj" fmla="val 11231"/>
              </a:avLst>
            </a:prstGeom>
            <a:solidFill>
              <a:schemeClr val="accent3">
                <a:lumMod val="40000"/>
                <a:lumOff val="6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87" name="角丸四角形 186"/>
            <p:cNvSpPr/>
            <p:nvPr/>
          </p:nvSpPr>
          <p:spPr>
            <a:xfrm>
              <a:off x="10137085" y="5093084"/>
              <a:ext cx="1391199" cy="887059"/>
            </a:xfrm>
            <a:prstGeom prst="roundRect">
              <a:avLst>
                <a:gd name="adj" fmla="val 11231"/>
              </a:avLst>
            </a:prstGeom>
            <a:solidFill>
              <a:schemeClr val="accent6">
                <a:lumMod val="20000"/>
                <a:lumOff val="8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88" name="テキスト ボックス 187"/>
            <p:cNvSpPr txBox="1"/>
            <p:nvPr/>
          </p:nvSpPr>
          <p:spPr>
            <a:xfrm>
              <a:off x="10274982" y="5445237"/>
              <a:ext cx="1153045" cy="247569"/>
            </a:xfrm>
            <a:prstGeom prst="rect">
              <a:avLst/>
            </a:prstGeom>
            <a:solidFill>
              <a:schemeClr val="accent6">
                <a:lumMod val="20000"/>
                <a:lumOff val="80000"/>
              </a:schemeClr>
            </a:solidFill>
            <a:ln>
              <a:noFill/>
            </a:ln>
          </p:spPr>
          <p:txBody>
            <a:bodyPr wrap="square" lIns="36000" rIns="36000" rtlCol="0">
              <a:spAutoFit/>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産技研の強み</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テキスト ボックス 188"/>
            <p:cNvSpPr txBox="1"/>
            <p:nvPr/>
          </p:nvSpPr>
          <p:spPr>
            <a:xfrm>
              <a:off x="8864962" y="6328447"/>
              <a:ext cx="1153045" cy="247569"/>
            </a:xfrm>
            <a:prstGeom prst="rect">
              <a:avLst/>
            </a:prstGeom>
            <a:solidFill>
              <a:schemeClr val="accent3">
                <a:lumMod val="40000"/>
                <a:lumOff val="60000"/>
              </a:schemeClr>
            </a:solidFill>
            <a:ln>
              <a:noFill/>
            </a:ln>
          </p:spPr>
          <p:txBody>
            <a:bodyPr wrap="square" lIns="36000" rIns="36000" rtlCol="0">
              <a:spAutoFit/>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市工研の強み</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0" name="右矢印 189"/>
            <p:cNvSpPr/>
            <p:nvPr/>
          </p:nvSpPr>
          <p:spPr>
            <a:xfrm>
              <a:off x="10078696" y="6328743"/>
              <a:ext cx="277285" cy="196773"/>
            </a:xfrm>
            <a:prstGeom prst="rightArrow">
              <a:avLst>
                <a:gd name="adj1" fmla="val 64371"/>
                <a:gd name="adj2" fmla="val 63636"/>
              </a:avLst>
            </a:prstGeom>
            <a:solidFill>
              <a:schemeClr val="tx1">
                <a:lumMod val="85000"/>
                <a:lumOff val="1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91" name="右矢印 190"/>
            <p:cNvSpPr/>
            <p:nvPr/>
          </p:nvSpPr>
          <p:spPr>
            <a:xfrm rot="5400000">
              <a:off x="10773736" y="5849833"/>
              <a:ext cx="155532" cy="350808"/>
            </a:xfrm>
            <a:prstGeom prst="rightArrow">
              <a:avLst>
                <a:gd name="adj1" fmla="val 64371"/>
                <a:gd name="adj2" fmla="val 63636"/>
              </a:avLst>
            </a:prstGeom>
            <a:solidFill>
              <a:schemeClr val="tx1">
                <a:lumMod val="85000"/>
                <a:lumOff val="1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92" name="右矢印 191"/>
            <p:cNvSpPr/>
            <p:nvPr/>
          </p:nvSpPr>
          <p:spPr>
            <a:xfrm rot="16200000" flipV="1">
              <a:off x="9363716" y="5763817"/>
              <a:ext cx="155532" cy="350808"/>
            </a:xfrm>
            <a:prstGeom prst="rightArrow">
              <a:avLst>
                <a:gd name="adj1" fmla="val 64371"/>
                <a:gd name="adj2" fmla="val 63636"/>
              </a:avLst>
            </a:prstGeom>
            <a:solidFill>
              <a:schemeClr val="tx1">
                <a:lumMod val="85000"/>
                <a:lumOff val="1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93" name="右矢印 192"/>
            <p:cNvSpPr/>
            <p:nvPr/>
          </p:nvSpPr>
          <p:spPr>
            <a:xfrm flipH="1">
              <a:off x="9921694" y="5445238"/>
              <a:ext cx="277285" cy="196773"/>
            </a:xfrm>
            <a:prstGeom prst="rightArrow">
              <a:avLst>
                <a:gd name="adj1" fmla="val 64371"/>
                <a:gd name="adj2" fmla="val 63636"/>
              </a:avLst>
            </a:prstGeom>
            <a:solidFill>
              <a:schemeClr val="tx1">
                <a:lumMod val="85000"/>
                <a:lumOff val="1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94" name="星 32 193"/>
            <p:cNvSpPr/>
            <p:nvPr/>
          </p:nvSpPr>
          <p:spPr>
            <a:xfrm>
              <a:off x="9037027" y="5347674"/>
              <a:ext cx="825006" cy="481978"/>
            </a:xfrm>
            <a:prstGeom prst="star32">
              <a:avLst>
                <a:gd name="adj" fmla="val 4200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195" name="テキスト ボックス 194"/>
            <p:cNvSpPr txBox="1"/>
            <p:nvPr/>
          </p:nvSpPr>
          <p:spPr>
            <a:xfrm>
              <a:off x="9088203" y="5409644"/>
              <a:ext cx="724722" cy="378637"/>
            </a:xfrm>
            <a:prstGeom prst="rect">
              <a:avLst/>
            </a:prstGeom>
            <a:noFill/>
          </p:spPr>
          <p:txBody>
            <a:bodyPr wrap="square" lIns="36000" rIns="36000" rtlCol="0">
              <a:spAutoFit/>
            </a:bodyPr>
            <a:lstStyle/>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強みの</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融合</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6" name="円/楕円 195"/>
            <p:cNvSpPr/>
            <p:nvPr/>
          </p:nvSpPr>
          <p:spPr>
            <a:xfrm>
              <a:off x="8195462" y="5166962"/>
              <a:ext cx="439138" cy="1639940"/>
            </a:xfrm>
            <a:prstGeom prst="ellipse">
              <a:avLst/>
            </a:prstGeom>
            <a:ln w="12700">
              <a:prstDash val="sysDot"/>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統合を機に機能強化</a:t>
              </a:r>
            </a:p>
          </p:txBody>
        </p:sp>
        <p:sp>
          <p:nvSpPr>
            <p:cNvPr id="197" name="円/楕円 196"/>
            <p:cNvSpPr/>
            <p:nvPr/>
          </p:nvSpPr>
          <p:spPr>
            <a:xfrm>
              <a:off x="11758363" y="5147046"/>
              <a:ext cx="429507" cy="1664906"/>
            </a:xfrm>
            <a:prstGeom prst="ellipse">
              <a:avLst/>
            </a:prstGeom>
            <a:ln w="12700">
              <a:prstDash val="sysDot"/>
            </a:ln>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統合を機に機能強化</a:t>
              </a:r>
            </a:p>
          </p:txBody>
        </p:sp>
        <p:cxnSp>
          <p:nvCxnSpPr>
            <p:cNvPr id="198" name="直線矢印コネクタ 197"/>
            <p:cNvCxnSpPr/>
            <p:nvPr/>
          </p:nvCxnSpPr>
          <p:spPr>
            <a:xfrm>
              <a:off x="8107304" y="5115017"/>
              <a:ext cx="0" cy="1738106"/>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199" name="テキスト ボックス 198"/>
            <p:cNvSpPr txBox="1"/>
            <p:nvPr/>
          </p:nvSpPr>
          <p:spPr>
            <a:xfrm>
              <a:off x="7752507" y="4971800"/>
              <a:ext cx="370263" cy="2057381"/>
            </a:xfrm>
            <a:prstGeom prst="rect">
              <a:avLst/>
            </a:prstGeom>
            <a:noFill/>
          </p:spPr>
          <p:txBody>
            <a:bodyPr vert="eaVert" wrap="square" rtlCol="0">
              <a:spAutoFit/>
            </a:bodyPr>
            <a:lstStyle/>
            <a:p>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多様な技術分野に総合対応</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00" name="直線矢印コネクタ 199"/>
            <p:cNvCxnSpPr/>
            <p:nvPr/>
          </p:nvCxnSpPr>
          <p:spPr>
            <a:xfrm flipH="1">
              <a:off x="8704412" y="5018343"/>
              <a:ext cx="2812533" cy="4981"/>
            </a:xfrm>
            <a:prstGeom prst="straightConnector1">
              <a:avLst/>
            </a:prstGeom>
            <a:ln w="19050">
              <a:solidFill>
                <a:schemeClr val="tx1"/>
              </a:solidFill>
              <a:headEnd type="triangle" w="med" len="lg"/>
              <a:tailEnd type="triangle" w="med" len="lg"/>
            </a:ln>
          </p:spPr>
          <p:style>
            <a:lnRef idx="1">
              <a:schemeClr val="accent1"/>
            </a:lnRef>
            <a:fillRef idx="0">
              <a:schemeClr val="accent1"/>
            </a:fillRef>
            <a:effectRef idx="0">
              <a:schemeClr val="accent1"/>
            </a:effectRef>
            <a:fontRef idx="minor">
              <a:schemeClr val="tx1"/>
            </a:fontRef>
          </p:style>
        </p:cxnSp>
        <p:sp>
          <p:nvSpPr>
            <p:cNvPr id="201" name="テキスト ボックス 200"/>
            <p:cNvSpPr txBox="1"/>
            <p:nvPr/>
          </p:nvSpPr>
          <p:spPr>
            <a:xfrm>
              <a:off x="8479083" y="4795580"/>
              <a:ext cx="3297282" cy="253916"/>
            </a:xfrm>
            <a:prstGeom prst="rect">
              <a:avLst/>
            </a:prstGeom>
            <a:noFill/>
          </p:spPr>
          <p:txBody>
            <a:bodyPr wrap="square" rtlCol="0">
              <a:spAutoFit/>
            </a:bodyPr>
            <a:lstStyle/>
            <a:p>
              <a:pPr algn="ct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研究開発から製造まで一気通貫支援</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2" name="星 32 201"/>
            <p:cNvSpPr/>
            <p:nvPr/>
          </p:nvSpPr>
          <p:spPr>
            <a:xfrm>
              <a:off x="10404212" y="6149431"/>
              <a:ext cx="825007" cy="463244"/>
            </a:xfrm>
            <a:prstGeom prst="star32">
              <a:avLst>
                <a:gd name="adj" fmla="val 42005"/>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smtClean="0">
                <a:solidFill>
                  <a:srgbClr val="00B050"/>
                </a:solidFill>
              </a:endParaRPr>
            </a:p>
          </p:txBody>
        </p:sp>
        <p:sp>
          <p:nvSpPr>
            <p:cNvPr id="203" name="テキスト ボックス 202"/>
            <p:cNvSpPr txBox="1"/>
            <p:nvPr/>
          </p:nvSpPr>
          <p:spPr>
            <a:xfrm>
              <a:off x="10448667" y="6206917"/>
              <a:ext cx="724722" cy="378637"/>
            </a:xfrm>
            <a:prstGeom prst="rect">
              <a:avLst/>
            </a:prstGeom>
            <a:noFill/>
          </p:spPr>
          <p:txBody>
            <a:bodyPr wrap="square" lIns="36000" rIns="36000" rtlCol="0">
              <a:spAutoFit/>
            </a:bodyPr>
            <a:lstStyle/>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強みの</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融合</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p:cNvGrpSpPr/>
          <p:nvPr/>
        </p:nvGrpSpPr>
        <p:grpSpPr>
          <a:xfrm>
            <a:off x="142315" y="8184976"/>
            <a:ext cx="12506195" cy="1316142"/>
            <a:chOff x="-77496" y="8412607"/>
            <a:chExt cx="6595477" cy="1316142"/>
          </a:xfrm>
        </p:grpSpPr>
        <p:sp>
          <p:nvSpPr>
            <p:cNvPr id="11" name="ホームベース 10"/>
            <p:cNvSpPr/>
            <p:nvPr/>
          </p:nvSpPr>
          <p:spPr>
            <a:xfrm>
              <a:off x="19050" y="8660787"/>
              <a:ext cx="971550" cy="911838"/>
            </a:xfrm>
            <a:prstGeom prst="homePlate">
              <a:avLst>
                <a:gd name="adj" fmla="val 12539"/>
              </a:avLst>
            </a:prstGeom>
            <a:no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77496" y="8644842"/>
              <a:ext cx="1107492" cy="938719"/>
            </a:xfrm>
            <a:prstGeom prst="rect">
              <a:avLst/>
            </a:prstGeom>
          </p:spPr>
          <p:txBody>
            <a:bodyPr wrap="square" anchor="ctr">
              <a:spAutoFit/>
            </a:bodyPr>
            <a:lstStyle/>
            <a:p>
              <a:pPr lvl="0" algn="ctr">
                <a:lnSpc>
                  <a:spcPts val="1100"/>
                </a:lnSpc>
              </a:pPr>
              <a:r>
                <a:rPr lang="ja-JP" altLang="en-US" sz="1000" b="1" u="sng" dirty="0">
                  <a:solidFill>
                    <a:prstClr val="black"/>
                  </a:solidFill>
                  <a:latin typeface="Meiryo UI" panose="020B0604030504040204" pitchFamily="50" charset="-128"/>
                  <a:ea typeface="Meiryo UI" panose="020B0604030504040204" pitchFamily="50" charset="-128"/>
                </a:rPr>
                <a:t>合同</a:t>
              </a:r>
              <a:r>
                <a:rPr lang="ja-JP" altLang="en-US" sz="1000" b="1" u="sng" dirty="0" smtClean="0">
                  <a:solidFill>
                    <a:prstClr val="black"/>
                  </a:solidFill>
                  <a:latin typeface="Meiryo UI" panose="020B0604030504040204" pitchFamily="50" charset="-128"/>
                  <a:ea typeface="Meiryo UI" panose="020B0604030504040204" pitchFamily="50" charset="-128"/>
                </a:rPr>
                <a:t>経営戦略会議</a:t>
              </a:r>
              <a:endParaRPr lang="en-US" altLang="ja-JP" sz="1000" b="1" u="sng" dirty="0" smtClean="0">
                <a:solidFill>
                  <a:prstClr val="black"/>
                </a:solidFill>
                <a:latin typeface="Meiryo UI" panose="020B0604030504040204" pitchFamily="50" charset="-128"/>
                <a:ea typeface="Meiryo UI" panose="020B0604030504040204" pitchFamily="50" charset="-128"/>
              </a:endParaRPr>
            </a:p>
            <a:p>
              <a:pPr lvl="0" algn="ctr">
                <a:lnSpc>
                  <a:spcPts val="1100"/>
                </a:lnSpc>
              </a:pPr>
              <a:endParaRPr lang="en-US" altLang="ja-JP" sz="300" b="1" u="sng" dirty="0">
                <a:solidFill>
                  <a:prstClr val="black"/>
                </a:solidFill>
                <a:latin typeface="Meiryo UI" panose="020B0604030504040204" pitchFamily="50" charset="-128"/>
                <a:ea typeface="Meiryo UI" panose="020B0604030504040204" pitchFamily="50" charset="-128"/>
              </a:endParaRPr>
            </a:p>
            <a:p>
              <a:pPr lvl="0" algn="ctr">
                <a:lnSpc>
                  <a:spcPts val="1100"/>
                </a:lnSpc>
              </a:pPr>
              <a:r>
                <a:rPr lang="ja-JP" altLang="en-US" sz="900" dirty="0" smtClean="0">
                  <a:solidFill>
                    <a:prstClr val="black"/>
                  </a:solidFill>
                  <a:latin typeface="Meiryo UI" panose="020B0604030504040204" pitchFamily="50" charset="-128"/>
                  <a:ea typeface="Meiryo UI" panose="020B0604030504040204" pitchFamily="50" charset="-128"/>
                </a:rPr>
                <a:t>両研究所理事長</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lgn="ctr">
                <a:lnSpc>
                  <a:spcPts val="1100"/>
                </a:lnSpc>
              </a:pPr>
              <a:r>
                <a:rPr lang="ja-JP" altLang="en-US" sz="900" dirty="0" smtClean="0">
                  <a:solidFill>
                    <a:prstClr val="black"/>
                  </a:solidFill>
                  <a:latin typeface="Meiryo UI" panose="020B0604030504040204" pitchFamily="50" charset="-128"/>
                  <a:ea typeface="Meiryo UI" panose="020B0604030504040204" pitchFamily="50" charset="-128"/>
                </a:rPr>
                <a:t>大阪府、大阪市</a:t>
              </a:r>
              <a:endParaRPr lang="en-US" altLang="ja-JP" sz="900" dirty="0">
                <a:solidFill>
                  <a:prstClr val="black"/>
                </a:solidFill>
                <a:latin typeface="Meiryo UI" panose="020B0604030504040204" pitchFamily="50" charset="-128"/>
                <a:ea typeface="Meiryo UI" panose="020B0604030504040204" pitchFamily="50" charset="-128"/>
              </a:endParaRPr>
            </a:p>
            <a:p>
              <a:pPr lvl="0" algn="ctr">
                <a:lnSpc>
                  <a:spcPts val="1100"/>
                </a:lnSpc>
              </a:pPr>
              <a:r>
                <a:rPr lang="ja-JP" altLang="en-US" sz="900" dirty="0">
                  <a:solidFill>
                    <a:prstClr val="black"/>
                  </a:solidFill>
                  <a:latin typeface="Meiryo UI" panose="020B0604030504040204" pitchFamily="50" charset="-128"/>
                  <a:ea typeface="Meiryo UI" panose="020B0604030504040204" pitchFamily="50" charset="-128"/>
                </a:rPr>
                <a:t>中小企業経営者</a:t>
              </a:r>
              <a:endParaRPr lang="en-US" altLang="ja-JP" sz="900" dirty="0">
                <a:solidFill>
                  <a:prstClr val="black"/>
                </a:solidFill>
                <a:latin typeface="Meiryo UI" panose="020B0604030504040204" pitchFamily="50" charset="-128"/>
                <a:ea typeface="Meiryo UI" panose="020B0604030504040204" pitchFamily="50" charset="-128"/>
              </a:endParaRPr>
            </a:p>
            <a:p>
              <a:pPr lvl="0" algn="ctr">
                <a:lnSpc>
                  <a:spcPts val="1100"/>
                </a:lnSpc>
              </a:pPr>
              <a:r>
                <a:rPr lang="ja-JP" altLang="en-US" sz="900" dirty="0">
                  <a:solidFill>
                    <a:prstClr val="black"/>
                  </a:solidFill>
                  <a:latin typeface="Meiryo UI" panose="020B0604030504040204" pitchFamily="50" charset="-128"/>
                  <a:ea typeface="Meiryo UI" panose="020B0604030504040204" pitchFamily="50" charset="-128"/>
                </a:rPr>
                <a:t>大学教授</a:t>
              </a:r>
            </a:p>
          </p:txBody>
        </p:sp>
        <p:sp>
          <p:nvSpPr>
            <p:cNvPr id="234" name="正方形/長方形 233"/>
            <p:cNvSpPr/>
            <p:nvPr/>
          </p:nvSpPr>
          <p:spPr>
            <a:xfrm>
              <a:off x="1009650" y="8656553"/>
              <a:ext cx="314325" cy="915214"/>
            </a:xfrm>
            <a:prstGeom prst="rect">
              <a:avLst/>
            </a:prstGeom>
            <a:solidFill>
              <a:schemeClr val="tx2">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35" name="正方形/長方形 234"/>
            <p:cNvSpPr/>
            <p:nvPr/>
          </p:nvSpPr>
          <p:spPr>
            <a:xfrm>
              <a:off x="1038224" y="8668281"/>
              <a:ext cx="257175" cy="861774"/>
            </a:xfrm>
            <a:prstGeom prst="rect">
              <a:avLst/>
            </a:prstGeom>
          </p:spPr>
          <p:txBody>
            <a:bodyPr wrap="square">
              <a:spAutoFit/>
            </a:bodyPr>
            <a:lstStyle/>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統</a:t>
              </a:r>
              <a:endParaRPr lang="en-US" altLang="ja-JP"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合</a:t>
              </a:r>
              <a:endParaRPr lang="en-US" altLang="ja-JP"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計</a:t>
              </a:r>
              <a:endParaRPr lang="en-US" altLang="ja-JP"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画</a:t>
              </a:r>
              <a:endParaRPr lang="en-US" altLang="ja-JP"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案</a:t>
              </a:r>
              <a:endParaRPr lang="ja-JP" altLang="en-US" sz="105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36" name="ホームベース 235"/>
            <p:cNvSpPr/>
            <p:nvPr/>
          </p:nvSpPr>
          <p:spPr>
            <a:xfrm>
              <a:off x="1471537" y="8653344"/>
              <a:ext cx="571081" cy="921633"/>
            </a:xfrm>
            <a:prstGeom prst="homePlate">
              <a:avLst>
                <a:gd name="adj" fmla="val 12539"/>
              </a:avLst>
            </a:prstGeom>
            <a:no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37" name="正方形/長方形 236"/>
            <p:cNvSpPr/>
            <p:nvPr/>
          </p:nvSpPr>
          <p:spPr>
            <a:xfrm>
              <a:off x="1309979" y="8751498"/>
              <a:ext cx="849795" cy="741229"/>
            </a:xfrm>
            <a:prstGeom prst="rect">
              <a:avLst/>
            </a:prstGeom>
          </p:spPr>
          <p:txBody>
            <a:bodyPr wrap="square">
              <a:spAutoFit/>
            </a:bodyPr>
            <a:lstStyle/>
            <a:p>
              <a:pPr lvl="0" algn="ctr">
                <a:spcAft>
                  <a:spcPts val="200"/>
                </a:spcAft>
              </a:pPr>
              <a:r>
                <a:rPr lang="ja-JP" altLang="en-US" sz="1000" b="1" u="sng" dirty="0" smtClean="0">
                  <a:solidFill>
                    <a:prstClr val="black"/>
                  </a:solidFill>
                  <a:latin typeface="Meiryo UI" panose="020B0604030504040204" pitchFamily="50" charset="-128"/>
                  <a:ea typeface="Meiryo UI" panose="020B0604030504040204" pitchFamily="50" charset="-128"/>
                </a:rPr>
                <a:t>タスクフォース</a:t>
              </a:r>
              <a:endParaRPr lang="en-US" altLang="ja-JP" sz="1000" b="1" u="sng" dirty="0" smtClean="0">
                <a:solidFill>
                  <a:prstClr val="black"/>
                </a:solidFill>
                <a:latin typeface="Meiryo UI" panose="020B0604030504040204" pitchFamily="50" charset="-128"/>
                <a:ea typeface="Meiryo UI" panose="020B0604030504040204" pitchFamily="50" charset="-128"/>
              </a:endParaRPr>
            </a:p>
            <a:p>
              <a:pPr lvl="0" algn="ctr">
                <a:spcAft>
                  <a:spcPts val="200"/>
                </a:spcAft>
              </a:pPr>
              <a:endParaRPr lang="en-US" altLang="ja-JP" sz="900" b="1" u="sng" dirty="0" smtClean="0">
                <a:solidFill>
                  <a:prstClr val="black"/>
                </a:solidFill>
                <a:latin typeface="Meiryo UI" panose="020B0604030504040204" pitchFamily="50" charset="-128"/>
                <a:ea typeface="Meiryo UI" panose="020B0604030504040204" pitchFamily="50" charset="-128"/>
              </a:endParaRPr>
            </a:p>
            <a:p>
              <a:pPr lvl="0" algn="ctr">
                <a:spcAft>
                  <a:spcPts val="200"/>
                </a:spcAft>
              </a:pPr>
              <a:r>
                <a:rPr lang="ja-JP" altLang="en-US" sz="900" dirty="0" smtClean="0">
                  <a:solidFill>
                    <a:prstClr val="black"/>
                  </a:solidFill>
                  <a:latin typeface="Meiryo UI" panose="020B0604030504040204" pitchFamily="50" charset="-128"/>
                  <a:ea typeface="Meiryo UI" panose="020B0604030504040204" pitchFamily="50" charset="-128"/>
                </a:rPr>
                <a:t>両研究所理事長</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lgn="ctr">
                <a:lnSpc>
                  <a:spcPts val="1100"/>
                </a:lnSpc>
              </a:pPr>
              <a:r>
                <a:rPr lang="ja-JP" altLang="en-US" sz="900" dirty="0">
                  <a:solidFill>
                    <a:prstClr val="black"/>
                  </a:solidFill>
                  <a:latin typeface="Meiryo UI" panose="020B0604030504040204" pitchFamily="50" charset="-128"/>
                  <a:ea typeface="Meiryo UI" panose="020B0604030504040204" pitchFamily="50" charset="-128"/>
                </a:rPr>
                <a:t>大阪</a:t>
              </a:r>
              <a:r>
                <a:rPr lang="ja-JP" altLang="en-US" sz="900" dirty="0" smtClean="0">
                  <a:solidFill>
                    <a:prstClr val="black"/>
                  </a:solidFill>
                  <a:latin typeface="Meiryo UI" panose="020B0604030504040204" pitchFamily="50" charset="-128"/>
                  <a:ea typeface="Meiryo UI" panose="020B0604030504040204" pitchFamily="50" charset="-128"/>
                </a:rPr>
                <a:t>府、大阪市</a:t>
              </a: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238" name="正方形/長方形 237"/>
            <p:cNvSpPr/>
            <p:nvPr/>
          </p:nvSpPr>
          <p:spPr>
            <a:xfrm>
              <a:off x="2082802" y="8647491"/>
              <a:ext cx="457117" cy="933339"/>
            </a:xfrm>
            <a:prstGeom prst="rect">
              <a:avLst/>
            </a:prstGeom>
            <a:solidFill>
              <a:schemeClr val="tx2">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42" name="正方形/長方形 241"/>
            <p:cNvSpPr/>
            <p:nvPr/>
          </p:nvSpPr>
          <p:spPr>
            <a:xfrm>
              <a:off x="2700664" y="8636013"/>
              <a:ext cx="1049863" cy="973743"/>
            </a:xfrm>
            <a:prstGeom prst="rect">
              <a:avLst/>
            </a:prstGeom>
            <a:solidFill>
              <a:schemeClr val="accent1">
                <a:lumMod val="20000"/>
                <a:lumOff val="80000"/>
              </a:schemeClr>
            </a:solid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43" name="正方形/長方形 242"/>
            <p:cNvSpPr/>
            <p:nvPr/>
          </p:nvSpPr>
          <p:spPr>
            <a:xfrm>
              <a:off x="2770724" y="8728609"/>
              <a:ext cx="984015" cy="836126"/>
            </a:xfrm>
            <a:prstGeom prst="rect">
              <a:avLst/>
            </a:prstGeom>
          </p:spPr>
          <p:txBody>
            <a:bodyPr wrap="square">
              <a:spAutoFit/>
            </a:bodyPr>
            <a:lstStyle/>
            <a:p>
              <a:pPr lvl="0" algn="ctr">
                <a:lnSpc>
                  <a:spcPts val="1200"/>
                </a:lnSpc>
                <a:spcAft>
                  <a:spcPts val="200"/>
                </a:spcAft>
              </a:pPr>
              <a:r>
                <a:rPr lang="en-US" altLang="ja-JP" sz="1050" b="1" u="sng" dirty="0" smtClean="0">
                  <a:solidFill>
                    <a:prstClr val="black"/>
                  </a:solidFill>
                  <a:latin typeface="Meiryo UI" panose="020B0604030504040204" pitchFamily="50" charset="-128"/>
                  <a:ea typeface="Meiryo UI" panose="020B0604030504040204" pitchFamily="50" charset="-128"/>
                </a:rPr>
                <a:t>9</a:t>
              </a:r>
              <a:r>
                <a:rPr lang="ja-JP" altLang="en-US" sz="1050" b="1" u="sng" dirty="0" smtClean="0">
                  <a:solidFill>
                    <a:prstClr val="black"/>
                  </a:solidFill>
                  <a:latin typeface="Meiryo UI" panose="020B0604030504040204" pitchFamily="50" charset="-128"/>
                  <a:ea typeface="Meiryo UI" panose="020B0604030504040204" pitchFamily="50" charset="-128"/>
                </a:rPr>
                <a:t>月議会</a:t>
              </a:r>
              <a:r>
                <a:rPr lang="en-US" altLang="ja-JP" sz="700" b="1" u="sng" dirty="0" smtClean="0">
                  <a:solidFill>
                    <a:prstClr val="black"/>
                  </a:solidFill>
                  <a:latin typeface="Meiryo UI" panose="020B0604030504040204" pitchFamily="50" charset="-128"/>
                  <a:ea typeface="Meiryo UI" panose="020B0604030504040204" pitchFamily="50" charset="-128"/>
                </a:rPr>
                <a:t>(</a:t>
              </a:r>
              <a:r>
                <a:rPr lang="ja-JP" altLang="en-US" sz="700" b="1" u="sng" dirty="0" smtClean="0">
                  <a:solidFill>
                    <a:prstClr val="black"/>
                  </a:solidFill>
                  <a:latin typeface="Meiryo UI" panose="020B0604030504040204" pitchFamily="50" charset="-128"/>
                  <a:ea typeface="Meiryo UI" panose="020B0604030504040204" pitchFamily="50" charset="-128"/>
                </a:rPr>
                <a:t>前半</a:t>
              </a:r>
              <a:r>
                <a:rPr lang="en-US" altLang="ja-JP" sz="700" b="1" u="sng" dirty="0" smtClean="0">
                  <a:solidFill>
                    <a:prstClr val="black"/>
                  </a:solidFill>
                  <a:latin typeface="Meiryo UI" panose="020B0604030504040204" pitchFamily="50" charset="-128"/>
                  <a:ea typeface="Meiryo UI" panose="020B0604030504040204" pitchFamily="50" charset="-128"/>
                </a:rPr>
                <a:t>)</a:t>
              </a:r>
            </a:p>
            <a:p>
              <a:pPr lvl="0">
                <a:lnSpc>
                  <a:spcPts val="1100"/>
                </a:lnSpc>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lnSpc>
                  <a:spcPts val="1100"/>
                </a:lnSpc>
              </a:pPr>
              <a:r>
                <a:rPr lang="ja-JP" altLang="en-US" sz="900" dirty="0" smtClean="0">
                  <a:solidFill>
                    <a:prstClr val="black"/>
                  </a:solidFill>
                  <a:latin typeface="Meiryo UI" panose="020B0604030504040204" pitchFamily="50" charset="-128"/>
                  <a:ea typeface="Meiryo UI" panose="020B0604030504040204" pitchFamily="50" charset="-128"/>
                </a:rPr>
                <a:t>　・新設合併法人の定款</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lnSpc>
                  <a:spcPts val="1100"/>
                </a:lnSpc>
              </a:pPr>
              <a:r>
                <a:rPr lang="ja-JP" altLang="en-US" sz="900" dirty="0" smtClean="0">
                  <a:solidFill>
                    <a:prstClr val="black"/>
                  </a:solidFill>
                  <a:latin typeface="Meiryo UI" panose="020B0604030504040204" pitchFamily="50" charset="-128"/>
                  <a:ea typeface="Meiryo UI" panose="020B0604030504040204" pitchFamily="50" charset="-128"/>
                </a:rPr>
                <a:t>　・評価委員会の府市共同設置</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lnSpc>
                  <a:spcPts val="1100"/>
                </a:lnSpc>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にかかる規約　　　　　　  ほか</a:t>
              </a: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244" name="二等辺三角形 243"/>
            <p:cNvSpPr/>
            <p:nvPr/>
          </p:nvSpPr>
          <p:spPr>
            <a:xfrm rot="5400000">
              <a:off x="2365635" y="9083077"/>
              <a:ext cx="485902" cy="62166"/>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9" name="二等辺三角形 248"/>
            <p:cNvSpPr/>
            <p:nvPr/>
          </p:nvSpPr>
          <p:spPr>
            <a:xfrm rot="5400000">
              <a:off x="1145191" y="9083077"/>
              <a:ext cx="485902" cy="62166"/>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0" name="二等辺三角形 249"/>
            <p:cNvSpPr/>
            <p:nvPr/>
          </p:nvSpPr>
          <p:spPr>
            <a:xfrm rot="5400000">
              <a:off x="3580846" y="9083077"/>
              <a:ext cx="485902" cy="62166"/>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1" name="正方形/長方形 250"/>
            <p:cNvSpPr/>
            <p:nvPr/>
          </p:nvSpPr>
          <p:spPr>
            <a:xfrm>
              <a:off x="3906640" y="8647491"/>
              <a:ext cx="314325" cy="933339"/>
            </a:xfrm>
            <a:prstGeom prst="rect">
              <a:avLst/>
            </a:prstGeom>
            <a:solidFill>
              <a:schemeClr val="tx2">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52" name="正方形/長方形 251"/>
            <p:cNvSpPr/>
            <p:nvPr/>
          </p:nvSpPr>
          <p:spPr>
            <a:xfrm>
              <a:off x="3944615" y="8741572"/>
              <a:ext cx="492443" cy="987177"/>
            </a:xfrm>
            <a:prstGeom prst="rect">
              <a:avLst/>
            </a:prstGeom>
          </p:spPr>
          <p:txBody>
            <a:bodyPr vert="eaVert" wrap="square" anchor="b">
              <a:spAutoFit/>
            </a:bodyPr>
            <a:lstStyle/>
            <a:p>
              <a:pPr lvl="0">
                <a:lnSpc>
                  <a:spcPts val="1200"/>
                </a:lnSpc>
              </a:pPr>
              <a:r>
                <a:rPr lang="ja-JP" altLang="en-US" sz="1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中期計画案</a:t>
              </a:r>
              <a:endParaRPr lang="en-US" altLang="ja-JP" sz="1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lnSpc>
                  <a:spcPts val="1200"/>
                </a:lnSpc>
              </a:pPr>
              <a:r>
                <a:rPr lang="ja-JP" altLang="en-US" sz="1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中期目標案</a:t>
              </a:r>
              <a:endParaRPr lang="ja-JP" altLang="en-US" sz="10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53" name="二等辺三角形 252"/>
            <p:cNvSpPr/>
            <p:nvPr/>
          </p:nvSpPr>
          <p:spPr>
            <a:xfrm rot="5400000">
              <a:off x="4074526" y="9083077"/>
              <a:ext cx="485902" cy="62166"/>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4" name="正方形/長方形 253"/>
            <p:cNvSpPr/>
            <p:nvPr/>
          </p:nvSpPr>
          <p:spPr>
            <a:xfrm>
              <a:off x="4400320" y="8646192"/>
              <a:ext cx="264440" cy="935936"/>
            </a:xfrm>
            <a:prstGeom prst="rect">
              <a:avLst/>
            </a:prstGeom>
            <a:no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56" name="正方形/長方形 255"/>
            <p:cNvSpPr/>
            <p:nvPr/>
          </p:nvSpPr>
          <p:spPr>
            <a:xfrm>
              <a:off x="4713186" y="8646192"/>
              <a:ext cx="256764" cy="935936"/>
            </a:xfrm>
            <a:prstGeom prst="rect">
              <a:avLst/>
            </a:prstGeom>
            <a:noFill/>
            <a:ln w="63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58" name="正方形/長方形 257"/>
            <p:cNvSpPr/>
            <p:nvPr/>
          </p:nvSpPr>
          <p:spPr>
            <a:xfrm>
              <a:off x="5148941" y="8645855"/>
              <a:ext cx="680359" cy="926770"/>
            </a:xfrm>
            <a:prstGeom prst="rect">
              <a:avLst/>
            </a:prstGeom>
            <a:solidFill>
              <a:schemeClr val="bg1"/>
            </a:solid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59" name="正方形/長方形 258"/>
            <p:cNvSpPr/>
            <p:nvPr/>
          </p:nvSpPr>
          <p:spPr>
            <a:xfrm>
              <a:off x="5076825" y="8660517"/>
              <a:ext cx="838201" cy="836126"/>
            </a:xfrm>
            <a:prstGeom prst="rect">
              <a:avLst/>
            </a:prstGeom>
          </p:spPr>
          <p:txBody>
            <a:bodyPr wrap="square">
              <a:spAutoFit/>
            </a:bodyPr>
            <a:lstStyle/>
            <a:p>
              <a:pPr lvl="0" algn="ctr">
                <a:lnSpc>
                  <a:spcPts val="1200"/>
                </a:lnSpc>
                <a:spcAft>
                  <a:spcPts val="200"/>
                </a:spcAft>
              </a:pPr>
              <a:r>
                <a:rPr lang="en-US" altLang="ja-JP" sz="1050" b="1" u="sng" dirty="0" smtClean="0">
                  <a:solidFill>
                    <a:prstClr val="black"/>
                  </a:solidFill>
                  <a:latin typeface="Meiryo UI" panose="020B0604030504040204" pitchFamily="50" charset="-128"/>
                  <a:ea typeface="Meiryo UI" panose="020B0604030504040204" pitchFamily="50" charset="-128"/>
                </a:rPr>
                <a:t>2</a:t>
              </a:r>
              <a:r>
                <a:rPr lang="ja-JP" altLang="en-US" sz="1050" b="1" u="sng" dirty="0" smtClean="0">
                  <a:solidFill>
                    <a:prstClr val="black"/>
                  </a:solidFill>
                  <a:latin typeface="Meiryo UI" panose="020B0604030504040204" pitchFamily="50" charset="-128"/>
                  <a:ea typeface="Meiryo UI" panose="020B0604030504040204" pitchFamily="50" charset="-128"/>
                </a:rPr>
                <a:t>月議会</a:t>
              </a:r>
              <a:endParaRPr lang="en-US" altLang="ja-JP" sz="1050" b="1" u="sng" dirty="0" smtClean="0">
                <a:solidFill>
                  <a:prstClr val="black"/>
                </a:solidFill>
                <a:latin typeface="Meiryo UI" panose="020B0604030504040204" pitchFamily="50" charset="-128"/>
                <a:ea typeface="Meiryo UI" panose="020B0604030504040204" pitchFamily="50" charset="-128"/>
              </a:endParaRPr>
            </a:p>
            <a:p>
              <a:pPr lvl="0">
                <a:lnSpc>
                  <a:spcPts val="1100"/>
                </a:lnSpc>
              </a:pPr>
              <a:endParaRPr lang="en-US" altLang="ja-JP" sz="900" dirty="0" smtClean="0">
                <a:solidFill>
                  <a:prstClr val="black"/>
                </a:solidFill>
                <a:latin typeface="Meiryo UI" panose="020B0604030504040204" pitchFamily="50" charset="-128"/>
                <a:ea typeface="Meiryo UI" panose="020B0604030504040204" pitchFamily="50" charset="-128"/>
              </a:endParaRPr>
            </a:p>
            <a:p>
              <a:pPr lvl="0">
                <a:lnSpc>
                  <a:spcPts val="1100"/>
                </a:lnSpc>
              </a:pPr>
              <a:r>
                <a:rPr lang="ja-JP" altLang="en-US" sz="900" dirty="0" smtClean="0">
                  <a:solidFill>
                    <a:prstClr val="black"/>
                  </a:solidFill>
                  <a:latin typeface="Meiryo UI" panose="020B0604030504040204" pitchFamily="50" charset="-128"/>
                  <a:ea typeface="Meiryo UI" panose="020B0604030504040204" pitchFamily="50" charset="-128"/>
                </a:rPr>
                <a:t>　・新設合併法人の</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lnSpc>
                  <a:spcPts val="1100"/>
                </a:lnSpc>
              </a:pPr>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　中期目標</a:t>
              </a:r>
              <a:endParaRPr lang="en-US" altLang="ja-JP" sz="900" dirty="0" smtClean="0">
                <a:solidFill>
                  <a:prstClr val="black"/>
                </a:solidFill>
                <a:latin typeface="Meiryo UI" panose="020B0604030504040204" pitchFamily="50" charset="-128"/>
                <a:ea typeface="Meiryo UI" panose="020B0604030504040204" pitchFamily="50" charset="-128"/>
              </a:endParaRPr>
            </a:p>
            <a:p>
              <a:pPr lvl="0">
                <a:lnSpc>
                  <a:spcPts val="1100"/>
                </a:lnSpc>
              </a:pPr>
              <a:r>
                <a:rPr lang="ja-JP" altLang="en-US" sz="900" dirty="0" smtClean="0">
                  <a:solidFill>
                    <a:prstClr val="black"/>
                  </a:solidFill>
                  <a:latin typeface="Meiryo UI" panose="020B0604030504040204" pitchFamily="50" charset="-128"/>
                  <a:ea typeface="Meiryo UI" panose="020B0604030504040204" pitchFamily="50" charset="-128"/>
                </a:rPr>
                <a:t>　・</a:t>
              </a:r>
              <a:r>
                <a:rPr lang="en-US" altLang="ja-JP" sz="900" dirty="0" smtClean="0">
                  <a:solidFill>
                    <a:prstClr val="black"/>
                  </a:solidFill>
                  <a:latin typeface="Meiryo UI" panose="020B0604030504040204" pitchFamily="50" charset="-128"/>
                  <a:ea typeface="Meiryo UI" panose="020B0604030504040204" pitchFamily="50" charset="-128"/>
                </a:rPr>
                <a:t>H29</a:t>
              </a:r>
              <a:r>
                <a:rPr lang="ja-JP" altLang="en-US" sz="900" dirty="0" smtClean="0">
                  <a:solidFill>
                    <a:prstClr val="black"/>
                  </a:solidFill>
                  <a:latin typeface="Meiryo UI" panose="020B0604030504040204" pitchFamily="50" charset="-128"/>
                  <a:ea typeface="Meiryo UI" panose="020B0604030504040204" pitchFamily="50" charset="-128"/>
                </a:rPr>
                <a:t>年度予算　　 ほか</a:t>
              </a:r>
              <a:endParaRPr lang="ja-JP" altLang="en-US" sz="900" dirty="0">
                <a:solidFill>
                  <a:prstClr val="black"/>
                </a:solidFill>
                <a:latin typeface="Meiryo UI" panose="020B0604030504040204" pitchFamily="50" charset="-128"/>
                <a:ea typeface="Meiryo UI" panose="020B0604030504040204" pitchFamily="50" charset="-128"/>
              </a:endParaRPr>
            </a:p>
          </p:txBody>
        </p:sp>
        <p:sp>
          <p:nvSpPr>
            <p:cNvPr id="260" name="二等辺三角形 259"/>
            <p:cNvSpPr/>
            <p:nvPr/>
          </p:nvSpPr>
          <p:spPr>
            <a:xfrm rot="5400000">
              <a:off x="4838672" y="9083077"/>
              <a:ext cx="485902" cy="62166"/>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5" name="二等辺三角形 244"/>
            <p:cNvSpPr/>
            <p:nvPr/>
          </p:nvSpPr>
          <p:spPr>
            <a:xfrm rot="5400000">
              <a:off x="5655962" y="9083077"/>
              <a:ext cx="485902" cy="62166"/>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8" name="正方形/長方形 247"/>
            <p:cNvSpPr/>
            <p:nvPr/>
          </p:nvSpPr>
          <p:spPr>
            <a:xfrm>
              <a:off x="6203656" y="8634916"/>
              <a:ext cx="314325" cy="941697"/>
            </a:xfrm>
            <a:prstGeom prst="rect">
              <a:avLst/>
            </a:prstGeom>
            <a:solidFill>
              <a:srgbClr val="3B6A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61" name="正方形/長方形 260"/>
            <p:cNvSpPr/>
            <p:nvPr/>
          </p:nvSpPr>
          <p:spPr>
            <a:xfrm>
              <a:off x="6232231" y="8658154"/>
              <a:ext cx="257175" cy="861774"/>
            </a:xfrm>
            <a:prstGeom prst="rect">
              <a:avLst/>
            </a:prstGeom>
          </p:spPr>
          <p:txBody>
            <a:bodyPr wrap="square" anchor="ctr">
              <a:spAutoFit/>
            </a:bodyPr>
            <a:lstStyle/>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新</a:t>
              </a:r>
              <a:endParaRPr lang="en-US" altLang="ja-JP"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法</a:t>
              </a:r>
              <a:endParaRPr lang="en-US" altLang="ja-JP"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lang="en-US" altLang="ja-JP"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設</a:t>
              </a:r>
              <a:endParaRPr lang="en-US" altLang="ja-JP"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lvl="0" algn="ctr">
                <a:lnSpc>
                  <a:spcPts val="1200"/>
                </a:lnSpc>
              </a:pPr>
              <a:r>
                <a:rPr lang="ja-JP" altLang="en-US" sz="105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立</a:t>
              </a:r>
              <a:endParaRPr lang="ja-JP" altLang="en-US" sz="105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63" name="正方形/長方形 262"/>
            <p:cNvSpPr/>
            <p:nvPr/>
          </p:nvSpPr>
          <p:spPr bwMode="auto">
            <a:xfrm>
              <a:off x="-29381" y="8432605"/>
              <a:ext cx="935968" cy="284176"/>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900" dirty="0" smtClean="0">
                  <a:solidFill>
                    <a:schemeClr val="tx1"/>
                  </a:solidFill>
                  <a:latin typeface="Meiryo UI" pitchFamily="50" charset="-128"/>
                  <a:ea typeface="Meiryo UI" pitchFamily="50" charset="-128"/>
                  <a:cs typeface="Meiryo UI" pitchFamily="50" charset="-128"/>
                </a:rPr>
                <a:t>H24.11</a:t>
              </a:r>
              <a:r>
                <a:rPr lang="ja-JP" altLang="en-US" sz="900" dirty="0" smtClean="0">
                  <a:solidFill>
                    <a:schemeClr val="tx1"/>
                  </a:solidFill>
                  <a:latin typeface="Meiryo UI" pitchFamily="50" charset="-128"/>
                  <a:ea typeface="Meiryo UI" pitchFamily="50" charset="-128"/>
                  <a:cs typeface="Meiryo UI" pitchFamily="50" charset="-128"/>
                </a:rPr>
                <a:t>～</a:t>
              </a:r>
              <a:endParaRPr lang="en-US" altLang="ja-JP" sz="900" dirty="0" smtClean="0">
                <a:solidFill>
                  <a:schemeClr val="tx1"/>
                </a:solidFill>
                <a:latin typeface="Meiryo UI" pitchFamily="50" charset="-128"/>
                <a:ea typeface="Meiryo UI" pitchFamily="50" charset="-128"/>
                <a:cs typeface="Meiryo UI" pitchFamily="50" charset="-128"/>
              </a:endParaRPr>
            </a:p>
            <a:p>
              <a:pPr>
                <a:defRPr/>
              </a:pP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264" name="正方形/長方形 263"/>
            <p:cNvSpPr/>
            <p:nvPr/>
          </p:nvSpPr>
          <p:spPr bwMode="auto">
            <a:xfrm>
              <a:off x="1010031" y="8432605"/>
              <a:ext cx="685939" cy="284176"/>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900" dirty="0" smtClean="0">
                  <a:solidFill>
                    <a:schemeClr val="tx1"/>
                  </a:solidFill>
                  <a:latin typeface="Meiryo UI" pitchFamily="50" charset="-128"/>
                  <a:ea typeface="Meiryo UI" pitchFamily="50" charset="-128"/>
                  <a:cs typeface="Meiryo UI" pitchFamily="50" charset="-128"/>
                </a:rPr>
                <a:t>H26.7</a:t>
              </a:r>
            </a:p>
            <a:p>
              <a:pPr>
                <a:defRPr/>
              </a:pP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265" name="正方形/長方形 264"/>
            <p:cNvSpPr/>
            <p:nvPr/>
          </p:nvSpPr>
          <p:spPr bwMode="auto">
            <a:xfrm>
              <a:off x="2689046" y="8412607"/>
              <a:ext cx="685939" cy="284176"/>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900" dirty="0" smtClean="0">
                  <a:solidFill>
                    <a:schemeClr val="tx1"/>
                  </a:solidFill>
                  <a:latin typeface="Meiryo UI" pitchFamily="50" charset="-128"/>
                  <a:ea typeface="Meiryo UI" pitchFamily="50" charset="-128"/>
                  <a:cs typeface="Meiryo UI" pitchFamily="50" charset="-128"/>
                </a:rPr>
                <a:t>H28.9</a:t>
              </a:r>
            </a:p>
            <a:p>
              <a:pPr>
                <a:defRPr/>
              </a:pP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266" name="正方形/長方形 265"/>
            <p:cNvSpPr/>
            <p:nvPr/>
          </p:nvSpPr>
          <p:spPr bwMode="auto">
            <a:xfrm>
              <a:off x="5805407" y="8416256"/>
              <a:ext cx="685939" cy="284176"/>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lgn="r">
                <a:defRPr/>
              </a:pPr>
              <a:r>
                <a:rPr lang="en-US" altLang="ja-JP" sz="900" dirty="0" smtClean="0">
                  <a:solidFill>
                    <a:schemeClr val="tx1"/>
                  </a:solidFill>
                  <a:latin typeface="Meiryo UI" pitchFamily="50" charset="-128"/>
                  <a:ea typeface="Meiryo UI" pitchFamily="50" charset="-128"/>
                  <a:cs typeface="Meiryo UI" pitchFamily="50" charset="-128"/>
                </a:rPr>
                <a:t>H29.4</a:t>
              </a:r>
            </a:p>
            <a:p>
              <a:pPr algn="r">
                <a:defRPr/>
              </a:pPr>
              <a:endParaRPr lang="ja-JP" altLang="en-US" sz="900" dirty="0">
                <a:solidFill>
                  <a:schemeClr val="tx1"/>
                </a:solidFill>
                <a:latin typeface="Meiryo UI" pitchFamily="50" charset="-128"/>
                <a:ea typeface="Meiryo UI" pitchFamily="50" charset="-128"/>
                <a:cs typeface="Meiryo UI" pitchFamily="50" charset="-128"/>
              </a:endParaRPr>
            </a:p>
          </p:txBody>
        </p:sp>
      </p:grpSp>
      <p:grpSp>
        <p:nvGrpSpPr>
          <p:cNvPr id="10" name="グループ化 9"/>
          <p:cNvGrpSpPr/>
          <p:nvPr/>
        </p:nvGrpSpPr>
        <p:grpSpPr>
          <a:xfrm>
            <a:off x="7004316" y="5583350"/>
            <a:ext cx="5404745" cy="2097570"/>
            <a:chOff x="7032891" y="5495926"/>
            <a:chExt cx="5404745" cy="2097570"/>
          </a:xfrm>
        </p:grpSpPr>
        <p:sp>
          <p:nvSpPr>
            <p:cNvPr id="205" name="二等辺三角形 204"/>
            <p:cNvSpPr/>
            <p:nvPr/>
          </p:nvSpPr>
          <p:spPr>
            <a:xfrm rot="10800000" flipV="1">
              <a:off x="8589615" y="5495926"/>
              <a:ext cx="2202532" cy="361950"/>
            </a:xfrm>
            <a:prstGeom prst="triangle">
              <a:avLst/>
            </a:prstGeom>
            <a:solidFill>
              <a:schemeClr val="tx2">
                <a:lumMod val="40000"/>
                <a:lumOff val="60000"/>
              </a:schemeClr>
            </a:solidFill>
            <a:ln w="12700">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800"/>
            </a:p>
          </p:txBody>
        </p:sp>
        <p:sp>
          <p:nvSpPr>
            <p:cNvPr id="207" name="角丸四角形 206"/>
            <p:cNvSpPr/>
            <p:nvPr/>
          </p:nvSpPr>
          <p:spPr>
            <a:xfrm>
              <a:off x="9841203" y="6055931"/>
              <a:ext cx="2596433" cy="1537565"/>
            </a:xfrm>
            <a:prstGeom prst="roundRect">
              <a:avLst>
                <a:gd name="adj" fmla="val 1412"/>
              </a:avLst>
            </a:prstGeom>
            <a:solidFill>
              <a:schemeClr val="bg1"/>
            </a:solid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700"/>
                </a:lnSpc>
              </a:pP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相談件数：</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27,820</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得意な分野</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化学、高分子、バイオ・食品、ナノ材料</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得意</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研究開発支援～製品開発支援</a:t>
              </a:r>
              <a:endParaRPr lang="en-US" altLang="ja-JP"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受託研究：</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707</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テーマ（収入</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特許実施契約：</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190</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外部資金獲得：</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件（収入</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0.7</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支援実績データベース：約</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万件　</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0" name="角丸四角形 209"/>
            <p:cNvSpPr/>
            <p:nvPr/>
          </p:nvSpPr>
          <p:spPr>
            <a:xfrm>
              <a:off x="7032891" y="6066309"/>
              <a:ext cx="2592288" cy="1519235"/>
            </a:xfrm>
            <a:prstGeom prst="roundRect">
              <a:avLst>
                <a:gd name="adj" fmla="val 2499"/>
              </a:avLst>
            </a:prstGeom>
            <a:solidFill>
              <a:schemeClr val="bg1"/>
            </a:solid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lstStyle/>
            <a:p>
              <a:pPr>
                <a:lnSpc>
                  <a:spcPts val="700"/>
                </a:lnSpc>
              </a:pP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相談件数：</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72,475</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得意な分野</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u="sng"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機械</a:t>
              </a:r>
              <a:r>
                <a:rPr lang="ja-JP" altLang="en-US" sz="900" u="sng" spc="-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・加工、金属</a:t>
              </a:r>
              <a:r>
                <a:rPr lang="ja-JP" altLang="en-US" sz="900" u="sng"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u="sng" spc="-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a:t>
              </a:r>
              <a:r>
                <a:rPr lang="ja-JP" altLang="en-US" sz="900" u="sng"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・電子、情報システム</a:t>
              </a:r>
              <a:r>
                <a:rPr lang="ja-JP" altLang="en-US" sz="900" spc="-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900" spc="-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得意</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製品開発支援～</a:t>
              </a:r>
              <a:r>
                <a:rPr lang="ja-JP" altLang="en-US" sz="9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a:t>
              </a:r>
              <a:r>
                <a:rPr lang="ja-JP" altLang="en-US"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9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依頼試験：</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19,978</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点（収入</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設備開放：</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8,973</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件（収入</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機器利用技術講習会：</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286</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支援実績データベース：約</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万件　</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1" name="角丸四角形 210"/>
            <p:cNvSpPr/>
            <p:nvPr/>
          </p:nvSpPr>
          <p:spPr>
            <a:xfrm>
              <a:off x="7706398" y="5952728"/>
              <a:ext cx="1259403" cy="213027"/>
            </a:xfrm>
            <a:prstGeom prst="roundRect">
              <a:avLst>
                <a:gd name="adj" fmla="val 50000"/>
              </a:avLst>
            </a:prstGeom>
            <a:solidFill>
              <a:schemeClr val="accent2">
                <a:lumMod val="40000"/>
                <a:lumOff val="60000"/>
              </a:schemeClr>
            </a:solidFill>
            <a:ln w="6350">
              <a:solidFill>
                <a:schemeClr val="accent2">
                  <a:lumMod val="75000"/>
                </a:schemeClr>
              </a:solidFill>
            </a:ln>
            <a:effectLst/>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産技研の強み</a:t>
              </a:r>
              <a:endParaRPr kumimoji="1" lang="ja-JP" altLang="en-US" sz="1000" b="1" dirty="0">
                <a:solidFill>
                  <a:schemeClr val="tx1"/>
                </a:solidFill>
                <a:latin typeface="Meiryo UI" pitchFamily="50" charset="-128"/>
                <a:ea typeface="Meiryo UI" pitchFamily="50" charset="-128"/>
                <a:cs typeface="Meiryo UI" pitchFamily="50" charset="-128"/>
              </a:endParaRPr>
            </a:p>
          </p:txBody>
        </p:sp>
        <p:sp>
          <p:nvSpPr>
            <p:cNvPr id="209" name="角丸四角形 208"/>
            <p:cNvSpPr/>
            <p:nvPr/>
          </p:nvSpPr>
          <p:spPr>
            <a:xfrm>
              <a:off x="10561283" y="5952728"/>
              <a:ext cx="1259403" cy="207768"/>
            </a:xfrm>
            <a:prstGeom prst="roundRect">
              <a:avLst>
                <a:gd name="adj" fmla="val 50000"/>
              </a:avLst>
            </a:prstGeom>
            <a:solidFill>
              <a:schemeClr val="accent2">
                <a:lumMod val="40000"/>
                <a:lumOff val="60000"/>
              </a:schemeClr>
            </a:solidFill>
            <a:ln w="6350">
              <a:solidFill>
                <a:schemeClr val="accent2">
                  <a:lumMod val="75000"/>
                </a:schemeClr>
              </a:solidFill>
            </a:ln>
            <a:effectLst/>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smtClean="0">
                  <a:solidFill>
                    <a:schemeClr val="tx1"/>
                  </a:solidFill>
                  <a:latin typeface="Meiryo UI" pitchFamily="50" charset="-128"/>
                  <a:ea typeface="Meiryo UI" pitchFamily="50" charset="-128"/>
                  <a:cs typeface="Meiryo UI" pitchFamily="50" charset="-128"/>
                </a:rPr>
                <a:t>市工研の強み</a:t>
              </a:r>
              <a:endParaRPr kumimoji="1" lang="ja-JP" altLang="en-US" sz="1000" b="1" dirty="0">
                <a:solidFill>
                  <a:schemeClr val="tx1"/>
                </a:solidFill>
                <a:latin typeface="Meiryo UI" pitchFamily="50" charset="-128"/>
                <a:ea typeface="Meiryo UI" pitchFamily="50" charset="-128"/>
                <a:cs typeface="Meiryo UI" pitchFamily="50" charset="-128"/>
              </a:endParaRPr>
            </a:p>
          </p:txBody>
        </p:sp>
      </p:grpSp>
      <p:sp>
        <p:nvSpPr>
          <p:cNvPr id="137" name="正方形/長方形 136"/>
          <p:cNvSpPr/>
          <p:nvPr/>
        </p:nvSpPr>
        <p:spPr bwMode="auto">
          <a:xfrm>
            <a:off x="3016424" y="8185781"/>
            <a:ext cx="685939" cy="284176"/>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900" dirty="0" smtClean="0">
                <a:solidFill>
                  <a:schemeClr val="tx1"/>
                </a:solidFill>
                <a:latin typeface="Meiryo UI" pitchFamily="50" charset="-128"/>
                <a:ea typeface="Meiryo UI" pitchFamily="50" charset="-128"/>
                <a:cs typeface="Meiryo UI" pitchFamily="50" charset="-128"/>
              </a:rPr>
              <a:t>H28.4</a:t>
            </a:r>
            <a:r>
              <a:rPr lang="ja-JP" altLang="en-US" sz="900" dirty="0" smtClean="0">
                <a:solidFill>
                  <a:schemeClr val="tx1"/>
                </a:solidFill>
                <a:latin typeface="Meiryo UI" pitchFamily="50" charset="-128"/>
                <a:ea typeface="Meiryo UI" pitchFamily="50" charset="-128"/>
                <a:cs typeface="Meiryo UI" pitchFamily="50" charset="-128"/>
              </a:rPr>
              <a:t>～</a:t>
            </a:r>
            <a:endParaRPr lang="en-US" altLang="ja-JP" sz="900" dirty="0" smtClean="0">
              <a:solidFill>
                <a:schemeClr val="tx1"/>
              </a:solidFill>
              <a:latin typeface="Meiryo UI" pitchFamily="50" charset="-128"/>
              <a:ea typeface="Meiryo UI" pitchFamily="50" charset="-128"/>
              <a:cs typeface="Meiryo UI" pitchFamily="50" charset="-128"/>
            </a:endParaRPr>
          </a:p>
          <a:p>
            <a:pPr>
              <a:defRPr/>
            </a:pP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138" name="角丸四角形 137"/>
          <p:cNvSpPr/>
          <p:nvPr/>
        </p:nvSpPr>
        <p:spPr>
          <a:xfrm>
            <a:off x="114951" y="7902258"/>
            <a:ext cx="2040238" cy="282718"/>
          </a:xfrm>
          <a:prstGeom prst="roundRect">
            <a:avLst>
              <a:gd name="adj" fmla="val 49736"/>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4. </a:t>
            </a:r>
            <a:r>
              <a:rPr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経緯・スケジュール</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9160" y="4507384"/>
            <a:ext cx="6319632" cy="1805384"/>
            <a:chOff x="24018" y="766366"/>
            <a:chExt cx="6319632" cy="1805384"/>
          </a:xfrm>
        </p:grpSpPr>
        <p:sp>
          <p:nvSpPr>
            <p:cNvPr id="6" name="角丸四角形 5"/>
            <p:cNvSpPr/>
            <p:nvPr/>
          </p:nvSpPr>
          <p:spPr>
            <a:xfrm>
              <a:off x="150640" y="766366"/>
              <a:ext cx="2505744" cy="289818"/>
            </a:xfrm>
            <a:prstGeom prst="roundRect">
              <a:avLst>
                <a:gd name="adj" fmla="val 49736"/>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法人運営の基本的な考え方</a:t>
              </a:r>
              <a:endPar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24018" y="1121282"/>
              <a:ext cx="6319632" cy="1450468"/>
            </a:xfrm>
            <a:prstGeom prst="roundRect">
              <a:avLst>
                <a:gd name="adj" fmla="val 0"/>
              </a:avLst>
            </a:prstGeom>
            <a:noFill/>
            <a:ln w="19050" cap="flat" cmpd="sng" algn="ctr">
              <a:noFill/>
              <a:prstDash val="solid"/>
            </a:ln>
            <a:effectLst/>
          </p:spPr>
          <p:txBody>
            <a:bodyPr rtlCol="0" anchor="ctr"/>
            <a:lstStyle/>
            <a:p>
              <a:pPr marR="0" lvl="0" defTabSz="914400" eaLnBrk="1" fontAlgn="auto" latinLnBrk="0" hangingPunct="1">
                <a:spcBef>
                  <a:spcPts val="0"/>
                </a:spcBef>
                <a:spcAft>
                  <a:spcPts val="0"/>
                </a:spcAft>
                <a:buClrTx/>
                <a:buSzTx/>
                <a:tabLst/>
                <a:defRPr/>
              </a:pP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1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企業支援機能</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：両研究所の</a:t>
              </a:r>
              <a:r>
                <a:rPr kumimoji="0" lang="ja-JP"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優れた経営資源</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の融合により、大阪の多様な製造業・技術分野への総合</a:t>
              </a:r>
              <a:endPar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defTabSz="914400" eaLnBrk="1" fontAlgn="auto" latinLnBrk="0" hangingPunct="1">
                <a:spcBef>
                  <a:spcPts val="0"/>
                </a:spcBef>
                <a:spcAft>
                  <a:spcPts val="0"/>
                </a:spcAft>
                <a:buClrTx/>
                <a:buSzTx/>
                <a:tabLst/>
                <a:defRPr/>
              </a:pP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的な対応と、研究開発から製造さらに事業化支援までの一気通貫の支援を目指す。</a:t>
              </a:r>
              <a:endPar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defTabSz="914400" eaLnBrk="1" fontAlgn="auto" latinLnBrk="0" hangingPunct="1">
                <a:spcBef>
                  <a:spcPts val="0"/>
                </a:spcBef>
                <a:spcAft>
                  <a:spcPts val="0"/>
                </a:spcAft>
                <a:buClrTx/>
                <a:buSzTx/>
                <a:tabLst/>
                <a:defRPr/>
              </a:pPr>
              <a:endParaRPr kumimoji="0" lang="en-US" altLang="ja-JP" sz="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spcBef>
                  <a:spcPts val="0"/>
                </a:spcBef>
                <a:spcAft>
                  <a:spcPts val="0"/>
                </a:spcAft>
                <a:buClrTx/>
                <a:buSzTx/>
                <a:buFontTx/>
                <a:buNone/>
                <a:tabLst/>
                <a:defRPr/>
              </a:pPr>
              <a:r>
                <a:rPr kumimoji="0" lang="ja-JP" altLang="en-US" sz="11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1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財政運営・組織体制</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：地方独立行政法人として、自主・自律的な法人運営と理事長のリーダーシップの</a:t>
              </a:r>
              <a:endPar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spcBef>
                  <a:spcPts val="0"/>
                </a:spcBef>
                <a:spcAft>
                  <a:spcPts val="0"/>
                </a:spcAft>
                <a:buClrTx/>
                <a:buSzTx/>
                <a:buFontTx/>
                <a:buNone/>
                <a:tabLst/>
                <a:defRPr/>
              </a:pP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もと、「攻め」の事業運営を更に向上させ、利用者の拡大を収入の増加につなげ、</a:t>
              </a:r>
              <a:endPar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spcBef>
                  <a:spcPts val="0"/>
                </a:spcBef>
                <a:spcAft>
                  <a:spcPts val="0"/>
                </a:spcAft>
                <a:buClrTx/>
                <a:buSzTx/>
                <a:buFontTx/>
                <a:buNone/>
                <a:tabLst/>
                <a:defRPr/>
              </a:pP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それをもって支援機能の強化を図るといった好循環の運営を目指す</a:t>
              </a:r>
              <a:r>
                <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defTabSz="914400" eaLnBrk="1" fontAlgn="auto" latinLnBrk="0" hangingPunct="1">
                <a:spcBef>
                  <a:spcPts val="0"/>
                </a:spcBef>
                <a:spcAft>
                  <a:spcPts val="0"/>
                </a:spcAft>
                <a:buClrTx/>
                <a:buSzTx/>
                <a:buFontTx/>
                <a:buNone/>
                <a:tabLst/>
                <a:defRPr/>
              </a:pPr>
              <a:endParaRPr kumimoji="0" lang="en-US" altLang="ja-JP" sz="3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spcBef>
                  <a:spcPts val="0"/>
                </a:spcBef>
                <a:spcAft>
                  <a:spcPts val="0"/>
                </a:spcAft>
                <a:buClrTx/>
                <a:buSzTx/>
                <a:buFontTx/>
                <a:buNone/>
                <a:tabLst/>
                <a:defRPr/>
              </a:pP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100" b="1"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財源等の運営基盤</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：円滑な法人運営の基盤となる財源（運営費交付金）等については、設立団体 </a:t>
              </a:r>
              <a:endPar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auto" latinLnBrk="0" hangingPunct="1">
                <a:spcBef>
                  <a:spcPts val="0"/>
                </a:spcBef>
                <a:spcAft>
                  <a:spcPts val="0"/>
                </a:spcAft>
                <a:buClrTx/>
                <a:buSzTx/>
                <a:buFontTx/>
                <a:buNone/>
                <a:tabLst/>
                <a:defRPr/>
              </a:pPr>
              <a:r>
                <a:rPr kumimoji="0" lang="en-US" altLang="ja-JP"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1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が責任を持って措置する。</a:t>
              </a:r>
              <a:endPar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640160" y="6528792"/>
            <a:ext cx="5545955" cy="1152128"/>
            <a:chOff x="640160" y="6610028"/>
            <a:chExt cx="5545955" cy="1152128"/>
          </a:xfrm>
        </p:grpSpPr>
        <p:grpSp>
          <p:nvGrpSpPr>
            <p:cNvPr id="151" name="グループ化 150"/>
            <p:cNvGrpSpPr/>
            <p:nvPr/>
          </p:nvGrpSpPr>
          <p:grpSpPr>
            <a:xfrm>
              <a:off x="640160" y="6865048"/>
              <a:ext cx="1379471" cy="897108"/>
              <a:chOff x="7552928" y="8545015"/>
              <a:chExt cx="1296144" cy="936105"/>
            </a:xfrm>
          </p:grpSpPr>
          <p:sp>
            <p:nvSpPr>
              <p:cNvPr id="157" name="正方形/長方形 156"/>
              <p:cNvSpPr/>
              <p:nvPr/>
            </p:nvSpPr>
            <p:spPr>
              <a:xfrm>
                <a:off x="7552928" y="8545015"/>
                <a:ext cx="1296144" cy="494209"/>
              </a:xfrm>
              <a:prstGeom prst="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Meiryo UI" pitchFamily="50" charset="-128"/>
                    <a:ea typeface="Meiryo UI" pitchFamily="50" charset="-128"/>
                    <a:cs typeface="Meiryo UI" pitchFamily="50" charset="-128"/>
                  </a:rPr>
                  <a:t>府　→　</a:t>
                </a:r>
                <a:r>
                  <a:rPr kumimoji="1" lang="ja-JP" altLang="en-US" sz="1000" dirty="0" smtClean="0">
                    <a:solidFill>
                      <a:schemeClr val="tx1"/>
                    </a:solidFill>
                    <a:latin typeface="Meiryo UI" pitchFamily="50" charset="-128"/>
                    <a:ea typeface="Meiryo UI" pitchFamily="50" charset="-128"/>
                    <a:cs typeface="Meiryo UI" pitchFamily="50" charset="-128"/>
                  </a:rPr>
                  <a:t>産技研</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900" dirty="0" smtClean="0">
                    <a:solidFill>
                      <a:schemeClr val="tx1"/>
                    </a:solidFill>
                    <a:latin typeface="Meiryo UI" pitchFamily="50" charset="-128"/>
                    <a:ea typeface="Meiryo UI" pitchFamily="50" charset="-128"/>
                    <a:cs typeface="Meiryo UI" pitchFamily="50" charset="-128"/>
                  </a:rPr>
                  <a:t>H28</a:t>
                </a:r>
                <a:r>
                  <a:rPr lang="ja-JP" altLang="en-US" sz="900" dirty="0" smtClean="0">
                    <a:solidFill>
                      <a:schemeClr val="tx1"/>
                    </a:solidFill>
                    <a:latin typeface="Meiryo UI" pitchFamily="50" charset="-128"/>
                    <a:ea typeface="Meiryo UI" pitchFamily="50" charset="-128"/>
                    <a:cs typeface="Meiryo UI" pitchFamily="50" charset="-128"/>
                  </a:rPr>
                  <a:t>予算　</a:t>
                </a:r>
                <a:r>
                  <a:rPr lang="en-US" altLang="ja-JP" sz="900" dirty="0" smtClean="0">
                    <a:solidFill>
                      <a:schemeClr val="tx1"/>
                    </a:solidFill>
                    <a:latin typeface="Meiryo UI" pitchFamily="50" charset="-128"/>
                    <a:ea typeface="Meiryo UI" pitchFamily="50" charset="-128"/>
                    <a:cs typeface="Meiryo UI" pitchFamily="50" charset="-128"/>
                  </a:rPr>
                  <a:t>19.4</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ja-JP" altLang="en-US" sz="900" dirty="0">
                  <a:solidFill>
                    <a:schemeClr val="tx1"/>
                  </a:solidFill>
                  <a:latin typeface="Meiryo UI" pitchFamily="50" charset="-128"/>
                  <a:ea typeface="Meiryo UI" pitchFamily="50" charset="-128"/>
                  <a:cs typeface="Meiryo UI" pitchFamily="50" charset="-128"/>
                </a:endParaRPr>
              </a:p>
            </p:txBody>
          </p:sp>
          <p:sp>
            <p:nvSpPr>
              <p:cNvPr id="158" name="正方形/長方形 157"/>
              <p:cNvSpPr/>
              <p:nvPr/>
            </p:nvSpPr>
            <p:spPr>
              <a:xfrm>
                <a:off x="7552928" y="9121080"/>
                <a:ext cx="1296144" cy="360040"/>
              </a:xfrm>
              <a:prstGeom prst="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市　→　市工研</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900" dirty="0" smtClean="0">
                    <a:solidFill>
                      <a:schemeClr val="tx1"/>
                    </a:solidFill>
                    <a:latin typeface="Meiryo UI" pitchFamily="50" charset="-128"/>
                    <a:ea typeface="Meiryo UI" pitchFamily="50" charset="-128"/>
                    <a:cs typeface="Meiryo UI" pitchFamily="50" charset="-128"/>
                  </a:rPr>
                  <a:t>H28</a:t>
                </a:r>
                <a:r>
                  <a:rPr lang="ja-JP" altLang="en-US" sz="900" dirty="0" smtClean="0">
                    <a:solidFill>
                      <a:schemeClr val="tx1"/>
                    </a:solidFill>
                    <a:latin typeface="Meiryo UI" pitchFamily="50" charset="-128"/>
                    <a:ea typeface="Meiryo UI" pitchFamily="50" charset="-128"/>
                    <a:cs typeface="Meiryo UI" pitchFamily="50" charset="-128"/>
                  </a:rPr>
                  <a:t>予算　</a:t>
                </a:r>
                <a:r>
                  <a:rPr lang="en-US" altLang="ja-JP" sz="900" dirty="0" smtClean="0">
                    <a:solidFill>
                      <a:schemeClr val="tx1"/>
                    </a:solidFill>
                    <a:latin typeface="Meiryo UI" pitchFamily="50" charset="-128"/>
                    <a:ea typeface="Meiryo UI" pitchFamily="50" charset="-128"/>
                    <a:cs typeface="Meiryo UI" pitchFamily="50" charset="-128"/>
                  </a:rPr>
                  <a:t>12.1</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ja-JP" altLang="en-US" sz="900" dirty="0">
                  <a:solidFill>
                    <a:schemeClr val="tx1"/>
                  </a:solidFill>
                  <a:latin typeface="Meiryo UI" pitchFamily="50" charset="-128"/>
                  <a:ea typeface="Meiryo UI" pitchFamily="50" charset="-128"/>
                  <a:cs typeface="Meiryo UI" pitchFamily="50" charset="-128"/>
                </a:endParaRPr>
              </a:p>
            </p:txBody>
          </p:sp>
        </p:grpSp>
        <p:grpSp>
          <p:nvGrpSpPr>
            <p:cNvPr id="16" name="グループ化 15"/>
            <p:cNvGrpSpPr/>
            <p:nvPr/>
          </p:nvGrpSpPr>
          <p:grpSpPr>
            <a:xfrm>
              <a:off x="2416059" y="6865049"/>
              <a:ext cx="1400567" cy="897107"/>
              <a:chOff x="2416059" y="7071845"/>
              <a:chExt cx="1400567" cy="897107"/>
            </a:xfrm>
          </p:grpSpPr>
          <p:sp>
            <p:nvSpPr>
              <p:cNvPr id="153" name="正方形/長方形 152"/>
              <p:cNvSpPr/>
              <p:nvPr/>
            </p:nvSpPr>
            <p:spPr>
              <a:xfrm>
                <a:off x="2416059" y="7469945"/>
                <a:ext cx="1400567" cy="212444"/>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Meiryo UI" pitchFamily="50" charset="-128"/>
                    <a:ea typeface="Meiryo UI" pitchFamily="50" charset="-128"/>
                    <a:cs typeface="Meiryo UI" pitchFamily="50" charset="-128"/>
                  </a:rPr>
                  <a:t>共通経費</a:t>
                </a:r>
                <a:endParaRPr kumimoji="1" lang="ja-JP" altLang="en-US" sz="900" dirty="0">
                  <a:solidFill>
                    <a:schemeClr val="tx1"/>
                  </a:solidFill>
                  <a:latin typeface="Meiryo UI" pitchFamily="50" charset="-128"/>
                  <a:ea typeface="Meiryo UI" pitchFamily="50" charset="-128"/>
                  <a:cs typeface="Meiryo UI" pitchFamily="50" charset="-128"/>
                </a:endParaRPr>
              </a:p>
            </p:txBody>
          </p:sp>
          <p:grpSp>
            <p:nvGrpSpPr>
              <p:cNvPr id="152" name="グループ化 151"/>
              <p:cNvGrpSpPr/>
              <p:nvPr/>
            </p:nvGrpSpPr>
            <p:grpSpPr>
              <a:xfrm>
                <a:off x="2417196" y="7071845"/>
                <a:ext cx="1399429" cy="897107"/>
                <a:chOff x="7552928" y="8545016"/>
                <a:chExt cx="1296144" cy="936104"/>
              </a:xfrm>
            </p:grpSpPr>
            <p:sp>
              <p:nvSpPr>
                <p:cNvPr id="155" name="正方形/長方形 154"/>
                <p:cNvSpPr/>
                <p:nvPr/>
              </p:nvSpPr>
              <p:spPr>
                <a:xfrm>
                  <a:off x="7552928" y="8545016"/>
                  <a:ext cx="1296144" cy="408484"/>
                </a:xfrm>
                <a:prstGeom prst="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Meiryo UI" pitchFamily="50" charset="-128"/>
                      <a:ea typeface="Meiryo UI" pitchFamily="50" charset="-128"/>
                      <a:cs typeface="Meiryo UI" pitchFamily="50" charset="-128"/>
                    </a:rPr>
                    <a:t>和泉ｾﾝﾀｰ</a:t>
                  </a: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仮称</a:t>
                  </a: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156" name="正方形/長方形 155"/>
                <p:cNvSpPr/>
                <p:nvPr/>
              </p:nvSpPr>
              <p:spPr>
                <a:xfrm>
                  <a:off x="7552928" y="9182100"/>
                  <a:ext cx="1296144" cy="299020"/>
                </a:xfrm>
                <a:prstGeom prst="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森之宮ｾﾝﾀｰ</a:t>
                  </a: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仮称</a:t>
                  </a:r>
                  <a:r>
                    <a:rPr kumimoji="1" lang="en-US" altLang="ja-JP"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p:txBody>
            </p:sp>
          </p:grpSp>
        </p:grpSp>
        <p:sp>
          <p:nvSpPr>
            <p:cNvPr id="154" name="右矢印 153"/>
            <p:cNvSpPr/>
            <p:nvPr/>
          </p:nvSpPr>
          <p:spPr>
            <a:xfrm>
              <a:off x="2155189" y="7141082"/>
              <a:ext cx="141155" cy="414049"/>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テキスト ボックス 147"/>
            <p:cNvSpPr txBox="1"/>
            <p:nvPr/>
          </p:nvSpPr>
          <p:spPr>
            <a:xfrm>
              <a:off x="4753094" y="6981885"/>
              <a:ext cx="1433021" cy="738664"/>
            </a:xfrm>
            <a:prstGeom prst="rect">
              <a:avLst/>
            </a:prstGeom>
            <a:solidFill>
              <a:schemeClr val="bg1"/>
            </a:solidFill>
            <a:ln>
              <a:solidFill>
                <a:srgbClr val="4BACC6"/>
              </a:solidFill>
              <a:prstDash val="solid"/>
            </a:ln>
          </p:spPr>
          <p:txBody>
            <a:bodyPr wrap="square" rtlCol="0">
              <a:spAutoFit/>
            </a:bodyPr>
            <a:lstStyle/>
            <a:p>
              <a:r>
                <a:rPr kumimoji="1" lang="ja-JP" altLang="en-US" sz="900" dirty="0" smtClean="0">
                  <a:latin typeface="Meiryo UI" pitchFamily="50" charset="-128"/>
                  <a:ea typeface="Meiryo UI" pitchFamily="50" charset="-128"/>
                  <a:cs typeface="Meiryo UI" pitchFamily="50" charset="-128"/>
                </a:rPr>
                <a:t>内容に応じて</a:t>
              </a:r>
              <a:endParaRPr kumimoji="1" lang="en-US" altLang="ja-JP" sz="900" dirty="0" smtClean="0">
                <a:latin typeface="Meiryo UI" pitchFamily="50" charset="-128"/>
                <a:ea typeface="Meiryo UI" pitchFamily="50" charset="-128"/>
                <a:cs typeface="Meiryo UI" pitchFamily="50" charset="-128"/>
              </a:endParaRPr>
            </a:p>
            <a:p>
              <a:r>
                <a:rPr kumimoji="1" lang="ja-JP" altLang="en-US" sz="900" dirty="0" smtClean="0">
                  <a:latin typeface="Meiryo UI" pitchFamily="50" charset="-128"/>
                  <a:ea typeface="Meiryo UI" pitchFamily="50" charset="-128"/>
                  <a:cs typeface="Meiryo UI" pitchFamily="50" charset="-128"/>
                </a:rPr>
                <a:t>均等</a:t>
              </a:r>
              <a:r>
                <a:rPr lang="ja-JP" altLang="en-US" sz="900" dirty="0" smtClean="0">
                  <a:latin typeface="Meiryo UI" pitchFamily="50" charset="-128"/>
                  <a:ea typeface="Meiryo UI" pitchFamily="50" charset="-128"/>
                  <a:cs typeface="Meiryo UI" pitchFamily="50" charset="-128"/>
                </a:rPr>
                <a:t>又は応分</a:t>
              </a:r>
              <a:r>
                <a:rPr lang="ja-JP" altLang="en-US" sz="900" dirty="0">
                  <a:latin typeface="Meiryo UI" pitchFamily="50" charset="-128"/>
                  <a:ea typeface="Meiryo UI" pitchFamily="50" charset="-128"/>
                  <a:cs typeface="Meiryo UI" pitchFamily="50" charset="-128"/>
                </a:rPr>
                <a:t>の</a:t>
              </a:r>
              <a:r>
                <a:rPr lang="ja-JP" altLang="en-US" sz="900" dirty="0" smtClean="0">
                  <a:latin typeface="Meiryo UI" pitchFamily="50" charset="-128"/>
                  <a:ea typeface="Meiryo UI" pitchFamily="50" charset="-128"/>
                  <a:cs typeface="Meiryo UI" pitchFamily="50" charset="-128"/>
                </a:rPr>
                <a:t>負担</a:t>
              </a:r>
              <a:endParaRPr lang="en-US" altLang="ja-JP" sz="900" dirty="0" smtClean="0">
                <a:latin typeface="Meiryo UI" pitchFamily="50" charset="-128"/>
                <a:ea typeface="Meiryo UI" pitchFamily="50" charset="-128"/>
                <a:cs typeface="Meiryo UI" pitchFamily="50" charset="-128"/>
              </a:endParaRPr>
            </a:p>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役員人件費、</a:t>
              </a:r>
              <a:r>
                <a:rPr lang="ja-JP" altLang="en-US" sz="800" dirty="0" smtClean="0">
                  <a:latin typeface="Meiryo UI" pitchFamily="50" charset="-128"/>
                  <a:ea typeface="Meiryo UI" pitchFamily="50" charset="-128"/>
                  <a:cs typeface="Meiryo UI" pitchFamily="50" charset="-128"/>
                </a:rPr>
                <a:t>会計監査人</a:t>
              </a:r>
              <a:endParaRPr lang="en-US" altLang="ja-JP" sz="800" dirty="0" smtClean="0">
                <a:latin typeface="Meiryo UI" pitchFamily="50" charset="-128"/>
                <a:ea typeface="Meiryo UI" pitchFamily="50" charset="-128"/>
                <a:cs typeface="Meiryo UI" pitchFamily="50" charset="-128"/>
              </a:endParaRPr>
            </a:p>
            <a:p>
              <a:r>
                <a:rPr lang="en-US" altLang="ja-JP"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経費、施設</a:t>
              </a:r>
              <a:r>
                <a:rPr lang="ja-JP" altLang="en-US" sz="800" dirty="0">
                  <a:latin typeface="Meiryo UI" pitchFamily="50" charset="-128"/>
                  <a:ea typeface="Meiryo UI" pitchFamily="50" charset="-128"/>
                  <a:cs typeface="Meiryo UI" pitchFamily="50" charset="-128"/>
                </a:rPr>
                <a:t>設備</a:t>
              </a:r>
              <a:r>
                <a:rPr lang="ja-JP" altLang="en-US" sz="800" dirty="0" smtClean="0">
                  <a:latin typeface="Meiryo UI" pitchFamily="50" charset="-128"/>
                  <a:ea typeface="Meiryo UI" pitchFamily="50" charset="-128"/>
                  <a:cs typeface="Meiryo UI" pitchFamily="50" charset="-128"/>
                </a:rPr>
                <a:t>維持管理</a:t>
              </a:r>
              <a:endParaRPr lang="en-US" altLang="ja-JP" sz="800" dirty="0" smtClean="0">
                <a:latin typeface="Meiryo UI" pitchFamily="50" charset="-128"/>
                <a:ea typeface="Meiryo UI" pitchFamily="50" charset="-128"/>
                <a:cs typeface="Meiryo UI" pitchFamily="50" charset="-128"/>
              </a:endParaRPr>
            </a:p>
            <a:p>
              <a:r>
                <a:rPr lang="en-US" altLang="ja-JP"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費等</a:t>
              </a:r>
              <a:r>
                <a:rPr lang="en-US" altLang="ja-JP" sz="800" dirty="0" smtClean="0">
                  <a:latin typeface="Meiryo UI" pitchFamily="50" charset="-128"/>
                  <a:ea typeface="Meiryo UI" pitchFamily="50" charset="-128"/>
                  <a:cs typeface="Meiryo UI" pitchFamily="50" charset="-128"/>
                </a:rPr>
                <a:t>)</a:t>
              </a:r>
              <a:endParaRPr kumimoji="1" lang="ja-JP" altLang="en-US" sz="800" dirty="0">
                <a:latin typeface="Meiryo UI" pitchFamily="50" charset="-128"/>
                <a:ea typeface="Meiryo UI" pitchFamily="50" charset="-128"/>
                <a:cs typeface="Meiryo UI" pitchFamily="50" charset="-128"/>
              </a:endParaRPr>
            </a:p>
          </p:txBody>
        </p:sp>
        <p:sp>
          <p:nvSpPr>
            <p:cNvPr id="145" name="テキスト ボックス 144"/>
            <p:cNvSpPr txBox="1"/>
            <p:nvPr/>
          </p:nvSpPr>
          <p:spPr>
            <a:xfrm>
              <a:off x="1000200" y="6610028"/>
              <a:ext cx="646331" cy="230832"/>
            </a:xfrm>
            <a:prstGeom prst="rect">
              <a:avLst/>
            </a:prstGeom>
            <a:noFill/>
          </p:spPr>
          <p:txBody>
            <a:bodyPr wrap="none" rtlCol="0">
              <a:spAutoFit/>
            </a:bodyPr>
            <a:lstStyle/>
            <a:p>
              <a:r>
                <a:rPr lang="ja-JP" altLang="en-US" sz="900" b="1" dirty="0">
                  <a:latin typeface="Meiryo UI" pitchFamily="50" charset="-128"/>
                  <a:ea typeface="Meiryo UI" pitchFamily="50" charset="-128"/>
                  <a:cs typeface="Meiryo UI" pitchFamily="50" charset="-128"/>
                </a:rPr>
                <a:t>＜</a:t>
              </a:r>
              <a:r>
                <a:rPr kumimoji="1" lang="ja-JP" altLang="en-US" sz="900" b="1" dirty="0" smtClean="0">
                  <a:latin typeface="Meiryo UI" pitchFamily="50" charset="-128"/>
                  <a:ea typeface="Meiryo UI" pitchFamily="50" charset="-128"/>
                  <a:cs typeface="Meiryo UI" pitchFamily="50" charset="-128"/>
                </a:rPr>
                <a:t>現行＞</a:t>
              </a:r>
              <a:endParaRPr kumimoji="1" lang="ja-JP" altLang="en-US" sz="900" b="1" dirty="0">
                <a:latin typeface="Meiryo UI" pitchFamily="50" charset="-128"/>
                <a:ea typeface="Meiryo UI" pitchFamily="50" charset="-128"/>
                <a:cs typeface="Meiryo UI" pitchFamily="50" charset="-128"/>
              </a:endParaRPr>
            </a:p>
          </p:txBody>
        </p:sp>
        <p:sp>
          <p:nvSpPr>
            <p:cNvPr id="146" name="テキスト ボックス 145"/>
            <p:cNvSpPr txBox="1"/>
            <p:nvPr/>
          </p:nvSpPr>
          <p:spPr>
            <a:xfrm>
              <a:off x="2758733" y="6610028"/>
              <a:ext cx="761747" cy="230832"/>
            </a:xfrm>
            <a:prstGeom prst="rect">
              <a:avLst/>
            </a:prstGeom>
            <a:noFill/>
          </p:spPr>
          <p:txBody>
            <a:bodyPr wrap="none" rtlCol="0">
              <a:spAutoFit/>
            </a:bodyPr>
            <a:lstStyle/>
            <a:p>
              <a:r>
                <a:rPr kumimoji="1" lang="ja-JP" altLang="en-US" sz="900" b="1" dirty="0" smtClean="0">
                  <a:latin typeface="Meiryo UI" pitchFamily="50" charset="-128"/>
                  <a:ea typeface="Meiryo UI" pitchFamily="50" charset="-128"/>
                  <a:cs typeface="Meiryo UI" pitchFamily="50" charset="-128"/>
                </a:rPr>
                <a:t>＜統合後＞</a:t>
              </a:r>
              <a:endParaRPr kumimoji="1" lang="ja-JP" altLang="en-US" sz="900" b="1" dirty="0">
                <a:latin typeface="Meiryo UI" pitchFamily="50" charset="-128"/>
                <a:ea typeface="Meiryo UI" pitchFamily="50" charset="-128"/>
                <a:cs typeface="Meiryo UI" pitchFamily="50" charset="-128"/>
              </a:endParaRPr>
            </a:p>
          </p:txBody>
        </p:sp>
        <p:grpSp>
          <p:nvGrpSpPr>
            <p:cNvPr id="15" name="グループ化 14"/>
            <p:cNvGrpSpPr/>
            <p:nvPr/>
          </p:nvGrpSpPr>
          <p:grpSpPr>
            <a:xfrm>
              <a:off x="3617843" y="6930643"/>
              <a:ext cx="1126774" cy="789889"/>
              <a:chOff x="3371585" y="7137439"/>
              <a:chExt cx="765215" cy="789889"/>
            </a:xfrm>
          </p:grpSpPr>
          <p:sp>
            <p:nvSpPr>
              <p:cNvPr id="149" name="テキスト ボックス 148"/>
              <p:cNvSpPr txBox="1"/>
              <p:nvPr/>
            </p:nvSpPr>
            <p:spPr>
              <a:xfrm>
                <a:off x="3583316" y="7137439"/>
                <a:ext cx="386682" cy="246221"/>
              </a:xfrm>
              <a:prstGeom prst="rect">
                <a:avLst/>
              </a:prstGeom>
              <a:noFill/>
            </p:spPr>
            <p:txBody>
              <a:bodyPr wrap="none" rtlCol="0">
                <a:spAutoFit/>
              </a:bodyPr>
              <a:lstStyle/>
              <a:p>
                <a:r>
                  <a:rPr kumimoji="1" lang="ja-JP" altLang="en-US" sz="1000" b="1" u="sng" dirty="0" smtClean="0">
                    <a:latin typeface="Meiryo UI" pitchFamily="50" charset="-128"/>
                    <a:ea typeface="Meiryo UI" pitchFamily="50" charset="-128"/>
                    <a:cs typeface="Meiryo UI" pitchFamily="50" charset="-128"/>
                  </a:rPr>
                  <a:t>府負担</a:t>
                </a:r>
                <a:endParaRPr kumimoji="1" lang="ja-JP" altLang="en-US" sz="1000" b="1" u="sng" dirty="0">
                  <a:latin typeface="Meiryo UI" pitchFamily="50" charset="-128"/>
                  <a:ea typeface="Meiryo UI" pitchFamily="50" charset="-128"/>
                  <a:cs typeface="Meiryo UI" pitchFamily="50" charset="-128"/>
                </a:endParaRPr>
              </a:p>
            </p:txBody>
          </p:sp>
          <p:sp>
            <p:nvSpPr>
              <p:cNvPr id="150" name="テキスト ボックス 149"/>
              <p:cNvSpPr txBox="1"/>
              <p:nvPr/>
            </p:nvSpPr>
            <p:spPr>
              <a:xfrm>
                <a:off x="3583316" y="7679643"/>
                <a:ext cx="386682" cy="246221"/>
              </a:xfrm>
              <a:prstGeom prst="rect">
                <a:avLst/>
              </a:prstGeom>
              <a:noFill/>
            </p:spPr>
            <p:txBody>
              <a:bodyPr wrap="none" rtlCol="0">
                <a:spAutoFit/>
              </a:bodyPr>
              <a:lstStyle/>
              <a:p>
                <a:r>
                  <a:rPr kumimoji="1" lang="ja-JP" altLang="en-US" sz="1000" b="1" u="sng" dirty="0" smtClean="0">
                    <a:latin typeface="Meiryo UI" pitchFamily="50" charset="-128"/>
                    <a:ea typeface="Meiryo UI" pitchFamily="50" charset="-128"/>
                    <a:cs typeface="Meiryo UI" pitchFamily="50" charset="-128"/>
                  </a:rPr>
                  <a:t>市負担</a:t>
                </a:r>
                <a:endParaRPr kumimoji="1" lang="ja-JP" altLang="en-US" sz="1000" b="1" u="sng" dirty="0">
                  <a:latin typeface="Meiryo UI" pitchFamily="50" charset="-128"/>
                  <a:ea typeface="Meiryo UI" pitchFamily="50" charset="-128"/>
                  <a:cs typeface="Meiryo UI" pitchFamily="50" charset="-128"/>
                </a:endParaRPr>
              </a:p>
            </p:txBody>
          </p:sp>
          <p:cxnSp>
            <p:nvCxnSpPr>
              <p:cNvPr id="140" name="直線コネクタ 139"/>
              <p:cNvCxnSpPr/>
              <p:nvPr/>
            </p:nvCxnSpPr>
            <p:spPr>
              <a:xfrm flipV="1">
                <a:off x="3436619" y="7572850"/>
                <a:ext cx="700181" cy="1"/>
              </a:xfrm>
              <a:prstGeom prst="line">
                <a:avLst/>
              </a:prstGeom>
              <a:ln>
                <a:solidFill>
                  <a:srgbClr val="0070C0"/>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41" name="グループ化 140"/>
              <p:cNvGrpSpPr/>
              <p:nvPr/>
            </p:nvGrpSpPr>
            <p:grpSpPr>
              <a:xfrm>
                <a:off x="3371585" y="7171209"/>
                <a:ext cx="232518" cy="756119"/>
                <a:chOff x="10740330" y="8648700"/>
                <a:chExt cx="237232" cy="788987"/>
              </a:xfrm>
            </p:grpSpPr>
            <p:sp>
              <p:nvSpPr>
                <p:cNvPr id="142" name="左矢印 141"/>
                <p:cNvSpPr/>
                <p:nvPr/>
              </p:nvSpPr>
              <p:spPr>
                <a:xfrm>
                  <a:off x="10740330" y="8648700"/>
                  <a:ext cx="237232" cy="215444"/>
                </a:xfrm>
                <a:prstGeom prst="lef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左矢印 142"/>
                <p:cNvSpPr/>
                <p:nvPr/>
              </p:nvSpPr>
              <p:spPr>
                <a:xfrm>
                  <a:off x="10740330" y="9222243"/>
                  <a:ext cx="237232" cy="215444"/>
                </a:xfrm>
                <a:prstGeom prst="lef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39" name="角丸四角形 138"/>
          <p:cNvSpPr/>
          <p:nvPr/>
        </p:nvSpPr>
        <p:spPr>
          <a:xfrm>
            <a:off x="64096" y="6296630"/>
            <a:ext cx="6262482" cy="1816338"/>
          </a:xfrm>
          <a:prstGeom prst="roundRect">
            <a:avLst>
              <a:gd name="adj" fmla="val 0"/>
            </a:avLst>
          </a:prstGeom>
          <a:noFill/>
          <a:ln w="19050" cap="flat" cmpd="sng" algn="ctr">
            <a:noFill/>
            <a:prstDash val="solid"/>
          </a:ln>
          <a:effectLst/>
        </p:spPr>
        <p:txBody>
          <a:bodyPr rtlCol="0" anchor="t"/>
          <a:lstStyle/>
          <a:p>
            <a:pPr marL="0" marR="0" lvl="0" indent="0" defTabSz="914400" eaLnBrk="1" fontAlgn="auto" latinLnBrk="0" hangingPunct="1">
              <a:spcBef>
                <a:spcPts val="0"/>
              </a:spcBef>
              <a:spcAft>
                <a:spcPts val="600"/>
              </a:spcAft>
              <a:buClrTx/>
              <a:buSzTx/>
              <a:buFontTx/>
              <a:buNone/>
              <a:tabLst/>
              <a:defRPr/>
            </a:pPr>
            <a:r>
              <a:rPr kumimoji="0" lang="ja-JP" altLang="en-US" sz="105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運営費交付金　府市負担の考え方</a:t>
            </a:r>
            <a:endParaRPr kumimoji="0" lang="en-US" altLang="ja-JP" sz="105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正方形/長方形 213"/>
          <p:cNvSpPr/>
          <p:nvPr/>
        </p:nvSpPr>
        <p:spPr>
          <a:xfrm>
            <a:off x="11578322" y="8436858"/>
            <a:ext cx="423339" cy="900246"/>
          </a:xfrm>
          <a:prstGeom prst="rect">
            <a:avLst/>
          </a:prstGeom>
          <a:ln>
            <a:solidFill>
              <a:schemeClr val="accent1"/>
            </a:solidFill>
          </a:ln>
        </p:spPr>
        <p:txBody>
          <a:bodyPr wrap="square">
            <a:spAutoFit/>
          </a:bodyPr>
          <a:lstStyle/>
          <a:p>
            <a:pPr lvl="0" algn="ctr">
              <a:lnSpc>
                <a:spcPts val="900"/>
              </a:lnSpc>
            </a:pPr>
            <a:r>
              <a:rPr lang="ja-JP" altLang="en-US" sz="1000" dirty="0" smtClean="0">
                <a:solidFill>
                  <a:prstClr val="black"/>
                </a:solidFill>
                <a:latin typeface="Meiryo UI" panose="020B0604030504040204" pitchFamily="50" charset="-128"/>
                <a:ea typeface="Meiryo UI" panose="020B0604030504040204" pitchFamily="50" charset="-128"/>
              </a:rPr>
              <a:t>総務大臣</a:t>
            </a:r>
            <a:endParaRPr lang="en-US" altLang="ja-JP" sz="1000" dirty="0" smtClean="0">
              <a:solidFill>
                <a:prstClr val="black"/>
              </a:solidFill>
              <a:latin typeface="Meiryo UI" panose="020B0604030504040204" pitchFamily="50" charset="-128"/>
              <a:ea typeface="Meiryo UI" panose="020B0604030504040204" pitchFamily="50" charset="-128"/>
            </a:endParaRPr>
          </a:p>
          <a:p>
            <a:pPr lvl="0" algn="ctr">
              <a:lnSpc>
                <a:spcPts val="900"/>
              </a:lnSpc>
            </a:pPr>
            <a:r>
              <a:rPr lang="ja-JP" altLang="en-US" sz="1000" dirty="0" smtClean="0">
                <a:solidFill>
                  <a:prstClr val="black"/>
                </a:solidFill>
                <a:latin typeface="Meiryo UI" panose="020B0604030504040204" pitchFamily="50" charset="-128"/>
                <a:ea typeface="Meiryo UI" panose="020B0604030504040204" pitchFamily="50" charset="-128"/>
              </a:rPr>
              <a:t>の</a:t>
            </a:r>
            <a:endParaRPr lang="en-US" altLang="ja-JP" sz="1000" dirty="0" smtClean="0">
              <a:solidFill>
                <a:prstClr val="black"/>
              </a:solidFill>
              <a:latin typeface="Meiryo UI" panose="020B0604030504040204" pitchFamily="50" charset="-128"/>
              <a:ea typeface="Meiryo UI" panose="020B0604030504040204" pitchFamily="50" charset="-128"/>
            </a:endParaRPr>
          </a:p>
          <a:p>
            <a:pPr lvl="0" algn="ctr">
              <a:lnSpc>
                <a:spcPts val="900"/>
              </a:lnSpc>
            </a:pPr>
            <a:r>
              <a:rPr lang="ja-JP" altLang="en-US" sz="1000" dirty="0" smtClean="0">
                <a:solidFill>
                  <a:prstClr val="black"/>
                </a:solidFill>
                <a:latin typeface="Meiryo UI" panose="020B0604030504040204" pitchFamily="50" charset="-128"/>
                <a:ea typeface="Meiryo UI" panose="020B0604030504040204" pitchFamily="50" charset="-128"/>
              </a:rPr>
              <a:t>認可</a:t>
            </a:r>
            <a:endParaRPr lang="ja-JP" altLang="en-US" sz="1000" dirty="0">
              <a:solidFill>
                <a:prstClr val="black"/>
              </a:solidFill>
              <a:latin typeface="Meiryo UI" panose="020B0604030504040204" pitchFamily="50" charset="-128"/>
              <a:ea typeface="Meiryo UI" panose="020B0604030504040204" pitchFamily="50" charset="-128"/>
            </a:endParaRPr>
          </a:p>
        </p:txBody>
      </p:sp>
      <p:sp>
        <p:nvSpPr>
          <p:cNvPr id="121" name="正方形/長方形 120"/>
          <p:cNvSpPr/>
          <p:nvPr/>
        </p:nvSpPr>
        <p:spPr>
          <a:xfrm>
            <a:off x="3855986" y="8504416"/>
            <a:ext cx="1611362" cy="784830"/>
          </a:xfrm>
          <a:prstGeom prst="rect">
            <a:avLst/>
          </a:prstGeom>
        </p:spPr>
        <p:txBody>
          <a:bodyPr wrap="square">
            <a:spAutoFit/>
          </a:bodyPr>
          <a:lstStyle/>
          <a:p>
            <a:pPr lvl="0" algn="ctr">
              <a:spcAft>
                <a:spcPts val="200"/>
              </a:spcAft>
            </a:pPr>
            <a:r>
              <a:rPr lang="ja-JP" altLang="en-US" sz="1000" b="1" u="sng" dirty="0" smtClean="0">
                <a:solidFill>
                  <a:schemeClr val="bg1"/>
                </a:solidFill>
                <a:latin typeface="Meiryo UI" panose="020B0604030504040204" pitchFamily="50" charset="-128"/>
                <a:ea typeface="Meiryo UI" panose="020B0604030504040204" pitchFamily="50" charset="-128"/>
              </a:rPr>
              <a:t>副首都推進</a:t>
            </a:r>
            <a:endParaRPr lang="en-US" altLang="ja-JP" sz="1000" b="1" u="sng" dirty="0" smtClean="0">
              <a:solidFill>
                <a:schemeClr val="bg1"/>
              </a:solidFill>
              <a:latin typeface="Meiryo UI" panose="020B0604030504040204" pitchFamily="50" charset="-128"/>
              <a:ea typeface="Meiryo UI" panose="020B0604030504040204" pitchFamily="50" charset="-128"/>
            </a:endParaRPr>
          </a:p>
          <a:p>
            <a:pPr lvl="0" algn="ctr">
              <a:spcAft>
                <a:spcPts val="200"/>
              </a:spcAft>
            </a:pPr>
            <a:r>
              <a:rPr lang="ja-JP" altLang="en-US" sz="1000" b="1" u="sng" dirty="0">
                <a:solidFill>
                  <a:schemeClr val="bg1"/>
                </a:solidFill>
                <a:latin typeface="Meiryo UI" panose="020B0604030504040204" pitchFamily="50" charset="-128"/>
                <a:ea typeface="Meiryo UI" panose="020B0604030504040204" pitchFamily="50" charset="-128"/>
              </a:rPr>
              <a:t>本部</a:t>
            </a:r>
            <a:r>
              <a:rPr lang="ja-JP" altLang="en-US" sz="1000" b="1" u="sng" dirty="0" smtClean="0">
                <a:solidFill>
                  <a:schemeClr val="bg1"/>
                </a:solidFill>
                <a:latin typeface="Meiryo UI" panose="020B0604030504040204" pitchFamily="50" charset="-128"/>
                <a:ea typeface="Meiryo UI" panose="020B0604030504040204" pitchFamily="50" charset="-128"/>
              </a:rPr>
              <a:t>会議</a:t>
            </a:r>
            <a:endParaRPr lang="en-US" altLang="ja-JP" sz="1000" b="1" u="sng" dirty="0" smtClean="0">
              <a:solidFill>
                <a:schemeClr val="bg1"/>
              </a:solidFill>
              <a:latin typeface="Meiryo UI" panose="020B0604030504040204" pitchFamily="50" charset="-128"/>
              <a:ea typeface="Meiryo UI" panose="020B0604030504040204" pitchFamily="50" charset="-128"/>
            </a:endParaRPr>
          </a:p>
          <a:p>
            <a:pPr lvl="0" algn="ctr">
              <a:spcAft>
                <a:spcPts val="200"/>
              </a:spcAft>
            </a:pPr>
            <a:endParaRPr lang="en-US" altLang="ja-JP" sz="1000" b="1" u="sng" dirty="0">
              <a:solidFill>
                <a:schemeClr val="bg1"/>
              </a:solidFill>
              <a:latin typeface="Meiryo UI" panose="020B0604030504040204" pitchFamily="50" charset="-128"/>
              <a:ea typeface="Meiryo UI" panose="020B0604030504040204" pitchFamily="50" charset="-128"/>
            </a:endParaRPr>
          </a:p>
          <a:p>
            <a:pPr lvl="0" algn="ctr">
              <a:spcAft>
                <a:spcPts val="200"/>
              </a:spcAft>
            </a:pPr>
            <a:r>
              <a:rPr lang="ja-JP" altLang="en-US" sz="900" b="1" dirty="0" smtClean="0">
                <a:solidFill>
                  <a:schemeClr val="bg1"/>
                </a:solidFill>
                <a:latin typeface="Meiryo UI" panose="020B0604030504040204" pitchFamily="50" charset="-128"/>
                <a:ea typeface="Meiryo UI" panose="020B0604030504040204" pitchFamily="50" charset="-128"/>
              </a:rPr>
              <a:t>検討結果報告書</a:t>
            </a:r>
            <a:endParaRPr lang="ja-JP" altLang="en-US" sz="800" dirty="0">
              <a:solidFill>
                <a:schemeClr val="bg1"/>
              </a:solidFill>
              <a:latin typeface="Meiryo UI" panose="020B0604030504040204" pitchFamily="50" charset="-128"/>
              <a:ea typeface="Meiryo UI" panose="020B0604030504040204" pitchFamily="50" charset="-128"/>
            </a:endParaRPr>
          </a:p>
        </p:txBody>
      </p:sp>
      <p:sp>
        <p:nvSpPr>
          <p:cNvPr id="122" name="正方形/長方形 121"/>
          <p:cNvSpPr/>
          <p:nvPr/>
        </p:nvSpPr>
        <p:spPr bwMode="auto">
          <a:xfrm>
            <a:off x="4168552" y="8184976"/>
            <a:ext cx="685939" cy="284176"/>
          </a:xfrm>
          <a:prstGeom prst="rect">
            <a:avLst/>
          </a:prstGeom>
          <a:noFill/>
          <a:ln>
            <a:noFill/>
            <a:headEnd type="none" w="med" len="med"/>
            <a:tailEnd type="none" w="med" len="med"/>
          </a:ln>
          <a:extLst/>
        </p:spPr>
        <p:style>
          <a:lnRef idx="2">
            <a:schemeClr val="dk1"/>
          </a:lnRef>
          <a:fillRef idx="1">
            <a:schemeClr val="lt1"/>
          </a:fillRef>
          <a:effectRef idx="0">
            <a:schemeClr val="dk1"/>
          </a:effectRef>
          <a:fontRef idx="minor">
            <a:schemeClr val="dk1"/>
          </a:fontRef>
        </p:style>
        <p:txBody>
          <a:bodyPr/>
          <a:lstStyle/>
          <a:p>
            <a:pPr>
              <a:defRPr/>
            </a:pPr>
            <a:r>
              <a:rPr lang="en-US" altLang="ja-JP" sz="900" dirty="0" smtClean="0">
                <a:solidFill>
                  <a:schemeClr val="tx1"/>
                </a:solidFill>
                <a:latin typeface="Meiryo UI" pitchFamily="50" charset="-128"/>
                <a:ea typeface="Meiryo UI" pitchFamily="50" charset="-128"/>
                <a:cs typeface="Meiryo UI" pitchFamily="50" charset="-128"/>
              </a:rPr>
              <a:t>H28.8</a:t>
            </a:r>
          </a:p>
          <a:p>
            <a:pPr>
              <a:defRPr/>
            </a:pP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123" name="正方形/長方形 122"/>
          <p:cNvSpPr/>
          <p:nvPr/>
        </p:nvSpPr>
        <p:spPr>
          <a:xfrm>
            <a:off x="8617039" y="8425876"/>
            <a:ext cx="492443" cy="987177"/>
          </a:xfrm>
          <a:prstGeom prst="rect">
            <a:avLst/>
          </a:prstGeom>
        </p:spPr>
        <p:txBody>
          <a:bodyPr vert="eaVert" wrap="square" anchor="b">
            <a:spAutoFit/>
          </a:bodyPr>
          <a:lstStyle/>
          <a:p>
            <a:pPr lvl="0">
              <a:lnSpc>
                <a:spcPts val="1200"/>
              </a:lnSpc>
            </a:pPr>
            <a:r>
              <a:rPr lang="ja-JP" altLang="en-US" sz="1000" dirty="0" smtClean="0">
                <a:latin typeface="Meiryo UI" panose="020B0604030504040204" pitchFamily="50" charset="-128"/>
                <a:ea typeface="Meiryo UI" panose="020B0604030504040204" pitchFamily="50" charset="-128"/>
              </a:rPr>
              <a:t>共同評価委員会</a:t>
            </a: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smtClean="0">
                <a:latin typeface="Meiryo UI" panose="020B0604030504040204" pitchFamily="50" charset="-128"/>
                <a:ea typeface="Meiryo UI" panose="020B0604030504040204" pitchFamily="50" charset="-128"/>
              </a:rPr>
              <a:t>　　　意見聴取</a:t>
            </a:r>
            <a:endParaRPr lang="ja-JP" altLang="en-US" sz="1000" dirty="0">
              <a:latin typeface="Meiryo UI" panose="020B0604030504040204" pitchFamily="50" charset="-128"/>
              <a:ea typeface="Meiryo UI" panose="020B0604030504040204" pitchFamily="50" charset="-128"/>
            </a:endParaRPr>
          </a:p>
        </p:txBody>
      </p:sp>
      <p:sp>
        <p:nvSpPr>
          <p:cNvPr id="124" name="正方形/長方形 123"/>
          <p:cNvSpPr/>
          <p:nvPr/>
        </p:nvSpPr>
        <p:spPr>
          <a:xfrm>
            <a:off x="9230021" y="8472455"/>
            <a:ext cx="492443" cy="987177"/>
          </a:xfrm>
          <a:prstGeom prst="rect">
            <a:avLst/>
          </a:prstGeom>
        </p:spPr>
        <p:txBody>
          <a:bodyPr vert="eaVert" wrap="square" anchor="b">
            <a:spAutoFit/>
          </a:bodyPr>
          <a:lstStyle/>
          <a:p>
            <a:pPr lvl="0">
              <a:lnSpc>
                <a:spcPts val="1200"/>
              </a:lnSpc>
            </a:pPr>
            <a:r>
              <a:rPr lang="ja-JP" altLang="en-US" sz="1000" dirty="0" smtClean="0">
                <a:latin typeface="Meiryo UI" panose="020B0604030504040204" pitchFamily="50" charset="-128"/>
                <a:ea typeface="Meiryo UI" panose="020B0604030504040204" pitchFamily="50" charset="-128"/>
              </a:rPr>
              <a:t>総務省</a:t>
            </a: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smtClean="0">
                <a:latin typeface="Meiryo UI" panose="020B0604030504040204" pitchFamily="50" charset="-128"/>
                <a:ea typeface="Meiryo UI" panose="020B0604030504040204" pitchFamily="50" charset="-128"/>
              </a:rPr>
              <a:t>合併認可申請</a:t>
            </a:r>
            <a:endParaRPr lang="ja-JP" altLang="en-US" sz="1000" dirty="0">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150640" y="830918"/>
            <a:ext cx="8958842" cy="297274"/>
            <a:chOff x="150640" y="752217"/>
            <a:chExt cx="8958842" cy="297274"/>
          </a:xfrm>
        </p:grpSpPr>
        <p:sp>
          <p:nvSpPr>
            <p:cNvPr id="17" name="角丸四角形 16"/>
            <p:cNvSpPr/>
            <p:nvPr/>
          </p:nvSpPr>
          <p:spPr>
            <a:xfrm>
              <a:off x="6797900" y="752217"/>
              <a:ext cx="2311582" cy="297274"/>
            </a:xfrm>
            <a:prstGeom prst="roundRect">
              <a:avLst>
                <a:gd name="adj" fmla="val 49736"/>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 </a:t>
              </a:r>
              <a:r>
                <a:rPr lang="ja-JP" altLang="en-US"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統合法人の目標・機能</a:t>
              </a:r>
              <a:endPar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角丸四角形 119"/>
            <p:cNvSpPr/>
            <p:nvPr/>
          </p:nvSpPr>
          <p:spPr>
            <a:xfrm>
              <a:off x="150640" y="755945"/>
              <a:ext cx="1868660" cy="289818"/>
            </a:xfrm>
            <a:prstGeom prst="roundRect">
              <a:avLst>
                <a:gd name="adj" fmla="val 49736"/>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統合法人の概要</a:t>
              </a:r>
              <a:endParaRPr kumimoji="1" lang="ja-JP" altLang="en-US" sz="12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テキスト ボックス 7"/>
          <p:cNvSpPr txBox="1"/>
          <p:nvPr/>
        </p:nvSpPr>
        <p:spPr>
          <a:xfrm>
            <a:off x="9437762" y="5581600"/>
            <a:ext cx="492443"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融合</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1400861" y="504880"/>
            <a:ext cx="1273951" cy="3545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資料２</a:t>
            </a:r>
            <a:endParaRPr kumimoji="1" lang="ja-JP" altLang="en-US" dirty="0">
              <a:solidFill>
                <a:schemeClr val="tx1"/>
              </a:solidFill>
            </a:endParaRPr>
          </a:p>
        </p:txBody>
      </p:sp>
    </p:spTree>
    <p:extLst>
      <p:ext uri="{BB962C8B-B14F-4D97-AF65-F5344CB8AC3E}">
        <p14:creationId xmlns:p14="http://schemas.microsoft.com/office/powerpoint/2010/main" val="3154639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ホームベース 362"/>
          <p:cNvSpPr/>
          <p:nvPr/>
        </p:nvSpPr>
        <p:spPr>
          <a:xfrm rot="5400000">
            <a:off x="2764273" y="5340537"/>
            <a:ext cx="410442" cy="1101971"/>
          </a:xfrm>
          <a:prstGeom prst="homePlate">
            <a:avLst>
              <a:gd name="adj" fmla="val 44001"/>
            </a:avLst>
          </a:prstGeom>
          <a:solidFill>
            <a:schemeClr val="bg1"/>
          </a:solidFill>
          <a:ln>
            <a:solidFill>
              <a:srgbClr val="006600"/>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648647881"/>
              </p:ext>
            </p:extLst>
          </p:nvPr>
        </p:nvGraphicFramePr>
        <p:xfrm>
          <a:off x="374046" y="1402841"/>
          <a:ext cx="5243972" cy="3921633"/>
        </p:xfrm>
        <a:graphic>
          <a:graphicData uri="http://schemas.openxmlformats.org/drawingml/2006/table">
            <a:tbl>
              <a:tblPr firstRow="1" bandRow="1">
                <a:tableStyleId>{BC89EF96-8CEA-46FF-86C4-4CE0E7609802}</a:tableStyleId>
              </a:tblPr>
              <a:tblGrid>
                <a:gridCol w="422590"/>
                <a:gridCol w="1032164"/>
                <a:gridCol w="223520"/>
                <a:gridCol w="302953"/>
                <a:gridCol w="1357745"/>
                <a:gridCol w="223520"/>
                <a:gridCol w="330662"/>
                <a:gridCol w="1350818"/>
              </a:tblGrid>
              <a:tr h="293893">
                <a:tc gridSpan="2">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rowSpan="4">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6350" cap="flat" cmpd="sng" algn="ctr">
                      <a:solidFill>
                        <a:schemeClr val="tx1"/>
                      </a:solidFill>
                      <a:prstDash val="sysDot"/>
                      <a:round/>
                      <a:headEnd type="none" w="med" len="med"/>
                      <a:tailEnd type="none" w="med" len="med"/>
                    </a:lnL>
                    <a:lnR w="9525"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tcPr>
                </a:tc>
                <a:tc rowSpan="4" gridSpan="2">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tcPr>
                </a:tc>
                <a:tc gridSpan="2">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tcPr>
                </a:tc>
                <a:tc hMerge="1">
                  <a:txBody>
                    <a:bodyPr/>
                    <a:lstStyle/>
                    <a:p>
                      <a:endParaRPr kumimoji="1" lang="ja-JP" altLang="en-US" sz="14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3893">
                <a:tc gridSpan="2">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alpha val="20000"/>
                      </a:schemeClr>
                    </a:solidFill>
                  </a:tcPr>
                </a:tc>
                <a:tc h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gridSpan="2" v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3-C</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0" marR="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c>
                  <a:txBody>
                    <a:bodyPr/>
                    <a:lstStyle/>
                    <a:p>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国際基準対応の推進</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r>
              <a:tr h="422471">
                <a:tc rowSpan="6" gridSpan="2">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9525"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alpha val="20000"/>
                      </a:schemeClr>
                    </a:solidFill>
                  </a:tcPr>
                </a:tc>
                <a:tc rowSpan="6" h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gridSpan="2" v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3-B</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0" marR="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c>
                  <a:txBody>
                    <a:bodyPr/>
                    <a:lstStyle/>
                    <a:p>
                      <a:pPr algn="l"/>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産学官連携による</a:t>
                      </a:r>
                      <a:endPar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ｵｰﾌﾟﾝｲﾉﾍﾞｰｼｮﾝの推進</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r>
              <a:tr h="422471">
                <a:tc gridSpan="2" v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gridSpan="2" v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3-A</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0" marR="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c>
                  <a:txBody>
                    <a:bodyPr/>
                    <a:lstStyle/>
                    <a:p>
                      <a:pPr algn="l"/>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技術力の結集による</a:t>
                      </a:r>
                      <a:endPar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成長分野の研究開発</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r>
              <a:tr h="422471">
                <a:tc gridSpan="2" v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2-D</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顧客ビッグデータを</a:t>
                      </a:r>
                      <a:endPar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活用した企業支援</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50" b="0" dirty="0" smtClean="0">
                          <a:latin typeface="Meiryo UI" panose="020B0604030504040204" pitchFamily="50" charset="-128"/>
                          <a:ea typeface="Meiryo UI" panose="020B0604030504040204" pitchFamily="50" charset="-128"/>
                          <a:cs typeface="Meiryo UI" panose="020B0604030504040204" pitchFamily="50" charset="-128"/>
                        </a:rPr>
                        <a:t>2-D</a:t>
                      </a:r>
                      <a:endParaRPr kumimoji="1" lang="ja-JP" altLang="en-US" sz="850" b="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50" b="0" dirty="0" smtClean="0">
                          <a:latin typeface="Meiryo UI" panose="020B0604030504040204" pitchFamily="50" charset="-128"/>
                          <a:ea typeface="Meiryo UI" panose="020B0604030504040204" pitchFamily="50" charset="-128"/>
                          <a:cs typeface="Meiryo UI" panose="020B0604030504040204" pitchFamily="50" charset="-128"/>
                        </a:rPr>
                        <a:t>顧客ビッグデータを</a:t>
                      </a:r>
                      <a:endParaRPr kumimoji="1" lang="en-US" altLang="ja-JP" sz="850" b="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b="0" dirty="0" smtClean="0">
                          <a:latin typeface="Meiryo UI" panose="020B0604030504040204" pitchFamily="50" charset="-128"/>
                          <a:ea typeface="Meiryo UI" panose="020B0604030504040204" pitchFamily="50" charset="-128"/>
                          <a:cs typeface="Meiryo UI" panose="020B0604030504040204" pitchFamily="50" charset="-128"/>
                        </a:rPr>
                        <a:t>活用した企業支援</a:t>
                      </a:r>
                      <a:endParaRPr kumimoji="1" lang="ja-JP" altLang="en-US" sz="850" b="0"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422471">
                <a:tc gridSpan="2" v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2-C</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研究開発から製造までの一気通貫の支援</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50" b="0" dirty="0" smtClean="0">
                          <a:latin typeface="Meiryo UI" panose="020B0604030504040204" pitchFamily="50" charset="-128"/>
                          <a:ea typeface="Meiryo UI" panose="020B0604030504040204" pitchFamily="50" charset="-128"/>
                          <a:cs typeface="Meiryo UI" panose="020B0604030504040204" pitchFamily="50" charset="-128"/>
                        </a:rPr>
                        <a:t>2-C</a:t>
                      </a:r>
                      <a:endParaRPr kumimoji="1" lang="ja-JP" altLang="en-US" sz="850" b="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50" b="0" dirty="0" smtClean="0">
                          <a:latin typeface="Meiryo UI" panose="020B0604030504040204" pitchFamily="50" charset="-128"/>
                          <a:ea typeface="Meiryo UI" panose="020B0604030504040204" pitchFamily="50" charset="-128"/>
                          <a:cs typeface="Meiryo UI" panose="020B0604030504040204" pitchFamily="50" charset="-128"/>
                        </a:rPr>
                        <a:t>研究開発から製造まで</a:t>
                      </a:r>
                      <a:endParaRPr kumimoji="1" lang="en-US" altLang="ja-JP" sz="850" b="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b="0" dirty="0" smtClean="0">
                          <a:latin typeface="Meiryo UI" panose="020B0604030504040204" pitchFamily="50" charset="-128"/>
                          <a:ea typeface="Meiryo UI" panose="020B0604030504040204" pitchFamily="50" charset="-128"/>
                          <a:cs typeface="Meiryo UI" panose="020B0604030504040204" pitchFamily="50" charset="-128"/>
                        </a:rPr>
                        <a:t>の一気通貫の支援</a:t>
                      </a:r>
                      <a:endParaRPr kumimoji="1" lang="ja-JP" altLang="en-US" sz="850" b="0"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293893">
                <a:tc gridSpan="2" v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2-B</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利用ｻｰﾋﾞｽのﾜﾝｽﾄｯﾌﾟ化</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50" b="0" dirty="0" smtClean="0">
                          <a:latin typeface="Meiryo UI" panose="020B0604030504040204" pitchFamily="50" charset="-128"/>
                          <a:ea typeface="Meiryo UI" panose="020B0604030504040204" pitchFamily="50" charset="-128"/>
                          <a:cs typeface="Meiryo UI" panose="020B0604030504040204" pitchFamily="50" charset="-128"/>
                        </a:rPr>
                        <a:t>2-B</a:t>
                      </a:r>
                      <a:endParaRPr kumimoji="1" lang="ja-JP" altLang="en-US" sz="850" b="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50" b="0" dirty="0" smtClean="0">
                          <a:latin typeface="Meiryo UI" panose="020B0604030504040204" pitchFamily="50" charset="-128"/>
                          <a:ea typeface="Meiryo UI" panose="020B0604030504040204" pitchFamily="50" charset="-128"/>
                          <a:cs typeface="Meiryo UI" panose="020B0604030504040204" pitchFamily="50" charset="-128"/>
                        </a:rPr>
                        <a:t>利用ｻｰﾋﾞｽのﾜﾝｽﾄｯﾌﾟ化</a:t>
                      </a:r>
                      <a:endParaRPr kumimoji="1" lang="ja-JP" altLang="en-US" sz="850" b="0"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293893">
                <a:tc gridSpan="2" vMerge="1">
                  <a:txBody>
                    <a:bodyPr/>
                    <a:lstStyle/>
                    <a:p>
                      <a:pPr algn="ct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9525" cap="flat" cmpd="sng" algn="ctr">
                      <a:solidFill>
                        <a:schemeClr val="tx1"/>
                      </a:solidFill>
                      <a:prstDash val="sys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2-A</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ja-JP" altLang="en-US" sz="850" b="1" dirty="0" smtClean="0">
                          <a:latin typeface="Meiryo UI" panose="020B0604030504040204" pitchFamily="50" charset="-128"/>
                          <a:ea typeface="Meiryo UI" panose="020B0604030504040204" pitchFamily="50" charset="-128"/>
                          <a:cs typeface="Meiryo UI" panose="020B0604030504040204" pitchFamily="50" charset="-128"/>
                        </a:rPr>
                        <a:t>管理部門の効率化</a:t>
                      </a:r>
                      <a:endParaRPr kumimoji="1" lang="ja-JP" altLang="en-US" sz="85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DBEEF4"/>
                    </a:solidFill>
                  </a:tcPr>
                </a:tc>
                <a:tc>
                  <a:txBody>
                    <a:bodyPr/>
                    <a:lstStyle/>
                    <a:p>
                      <a:pPr algn="ct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850" b="0" dirty="0" smtClean="0">
                          <a:latin typeface="Meiryo UI" panose="020B0604030504040204" pitchFamily="50" charset="-128"/>
                          <a:ea typeface="Meiryo UI" panose="020B0604030504040204" pitchFamily="50" charset="-128"/>
                          <a:cs typeface="Meiryo UI" panose="020B0604030504040204" pitchFamily="50" charset="-128"/>
                        </a:rPr>
                        <a:t>2-A</a:t>
                      </a:r>
                      <a:endParaRPr kumimoji="1" lang="ja-JP" altLang="en-US" sz="850" b="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50" b="0" dirty="0" smtClean="0">
                          <a:latin typeface="Meiryo UI" panose="020B0604030504040204" pitchFamily="50" charset="-128"/>
                          <a:ea typeface="Meiryo UI" panose="020B0604030504040204" pitchFamily="50" charset="-128"/>
                          <a:cs typeface="Meiryo UI" panose="020B0604030504040204" pitchFamily="50" charset="-128"/>
                        </a:rPr>
                        <a:t>管理部門の効率化</a:t>
                      </a:r>
                      <a:endParaRPr kumimoji="1" lang="ja-JP" altLang="en-US" sz="850" b="0"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56177">
                <a:tc>
                  <a:txBody>
                    <a:bodyPr/>
                    <a:lstStyle/>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1-F</a:t>
                      </a:r>
                    </a:p>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1-E</a:t>
                      </a:r>
                    </a:p>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1-D</a:t>
                      </a:r>
                    </a:p>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1-C</a:t>
                      </a:r>
                    </a:p>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1-B</a:t>
                      </a:r>
                    </a:p>
                    <a:p>
                      <a:pPr algn="ctr"/>
                      <a:r>
                        <a:rPr kumimoji="1" lang="en-US" altLang="ja-JP" sz="850" b="1" dirty="0" smtClean="0">
                          <a:latin typeface="Meiryo UI" panose="020B0604030504040204" pitchFamily="50" charset="-128"/>
                          <a:ea typeface="Meiryo UI" panose="020B0604030504040204" pitchFamily="50" charset="-128"/>
                          <a:cs typeface="Meiryo UI" panose="020B0604030504040204" pitchFamily="50" charset="-128"/>
                        </a:rPr>
                        <a:t>1-</a:t>
                      </a:r>
                      <a:r>
                        <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人 材 育 成</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自 主 研 究</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受 託 研 究</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機 器 貸 出</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依 頼 試 験</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技 術 相 談</a:t>
                      </a:r>
                      <a:endParaRPr kumimoji="1" lang="ja-JP" altLang="en-US" sz="850" dirty="0">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850" b="0" dirty="0" smtClean="0">
                          <a:latin typeface="Meiryo UI" panose="020B0604030504040204" pitchFamily="50" charset="-128"/>
                          <a:ea typeface="Meiryo UI" panose="020B0604030504040204" pitchFamily="50" charset="-128"/>
                          <a:cs typeface="Meiryo UI" panose="020B0604030504040204" pitchFamily="50" charset="-128"/>
                        </a:rPr>
                        <a:t>1-F</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1-E</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1-D</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1-C</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1-B</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a:t>
                      </a:r>
                      <a:endParaRPr kumimoji="1" lang="ja-JP" altLang="en-US"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人 材 育 成</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自 主 研 究</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受 託 研 究</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機 器 貸 出</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依 頼 試 験</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技 術 相 談</a:t>
                      </a:r>
                    </a:p>
                  </a:txBody>
                  <a:tcPr marL="99060" marR="99060" anchor="ctr">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850" b="0" dirty="0" smtClean="0">
                          <a:latin typeface="Meiryo UI" panose="020B0604030504040204" pitchFamily="50" charset="-128"/>
                          <a:ea typeface="Meiryo UI" panose="020B0604030504040204" pitchFamily="50" charset="-128"/>
                          <a:cs typeface="Meiryo UI" panose="020B0604030504040204" pitchFamily="50" charset="-128"/>
                        </a:rPr>
                        <a:t>1-F</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1-E</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1-D</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1-C</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1-B</a:t>
                      </a:r>
                    </a:p>
                    <a:p>
                      <a:pPr marL="0" marR="0" lvl="0" indent="0" algn="ctr" defTabSz="1280160" rtl="0" eaLnBrk="1" fontAlgn="auto" latinLnBrk="0" hangingPunct="1">
                        <a:lnSpc>
                          <a:spcPct val="100000"/>
                        </a:lnSpc>
                        <a:spcBef>
                          <a:spcPts val="0"/>
                        </a:spcBef>
                        <a:spcAft>
                          <a:spcPts val="0"/>
                        </a:spcAft>
                        <a:buClrTx/>
                        <a:buSzTx/>
                        <a:buFontTx/>
                        <a:buNone/>
                        <a:tabLst/>
                        <a:defRPr/>
                      </a:pPr>
                      <a:r>
                        <a:rPr kumimoji="1" lang="en-US" altLang="ja-JP"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a:t>
                      </a:r>
                      <a:endParaRPr kumimoji="1" lang="ja-JP" altLang="en-US" sz="8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人 材 育 成</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自 主 研 究</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受 託 研 究</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機 器 貸 出</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依 頼 試 験</a:t>
                      </a:r>
                      <a:endParaRPr kumimoji="1" lang="en-US" altLang="ja-JP" sz="8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50" dirty="0" smtClean="0">
                          <a:latin typeface="Meiryo UI" panose="020B0604030504040204" pitchFamily="50" charset="-128"/>
                          <a:ea typeface="Meiryo UI" panose="020B0604030504040204" pitchFamily="50" charset="-128"/>
                          <a:cs typeface="Meiryo UI" panose="020B0604030504040204" pitchFamily="50" charset="-128"/>
                        </a:rPr>
                        <a:t>技 術 相 談</a:t>
                      </a:r>
                    </a:p>
                  </a:txBody>
                  <a:tcPr marL="99060" marR="99060" anchor="ctr">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547364848"/>
              </p:ext>
            </p:extLst>
          </p:nvPr>
        </p:nvGraphicFramePr>
        <p:xfrm>
          <a:off x="352129" y="984176"/>
          <a:ext cx="5286672" cy="365760"/>
        </p:xfrm>
        <a:graphic>
          <a:graphicData uri="http://schemas.openxmlformats.org/drawingml/2006/table">
            <a:tbl>
              <a:tblPr firstRow="1" bandRow="1">
                <a:tableStyleId>{5C22544A-7EE6-4342-B048-85BDC9FD1C3A}</a:tableStyleId>
              </a:tblPr>
              <a:tblGrid>
                <a:gridCol w="1693786"/>
                <a:gridCol w="1832724"/>
                <a:gridCol w="1760162"/>
              </a:tblGrid>
              <a:tr h="149736">
                <a:tc>
                  <a:txBody>
                    <a:bodyPr/>
                    <a:lstStyle/>
                    <a:p>
                      <a:pPr algn="ctr"/>
                      <a:r>
                        <a:rPr kumimoji="1" lang="ja-JP" altLang="en-US"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これまで</a:t>
                      </a:r>
                      <a:endParaRPr kumimoji="1"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実施してきたこと</a:t>
                      </a:r>
                      <a:endParaRPr kumimoji="1" lang="ja-JP" altLang="en-US"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solidFill>
                      <a:srgbClr val="377BCD"/>
                    </a:solidFill>
                  </a:tcPr>
                </a:tc>
                <a:tc>
                  <a:txBody>
                    <a:bodyPr/>
                    <a:lstStyle/>
                    <a:p>
                      <a:pPr algn="ctr"/>
                      <a:r>
                        <a:rPr kumimoji="1" lang="ja-JP" altLang="en-US"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統合によってできること</a:t>
                      </a:r>
                      <a:endParaRPr kumimoji="1" lang="ja-JP" altLang="en-US"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solidFill>
                      <a:srgbClr val="377BCD"/>
                    </a:solidFill>
                  </a:tcPr>
                </a:tc>
                <a:tc>
                  <a:txBody>
                    <a:bodyPr/>
                    <a:lstStyle/>
                    <a:p>
                      <a:pPr algn="ctr"/>
                      <a:r>
                        <a:rPr kumimoji="1" lang="ja-JP" altLang="en-US"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スーパー公設試</a:t>
                      </a:r>
                      <a:endParaRPr kumimoji="1" lang="en-US" altLang="ja-JP"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としてできること</a:t>
                      </a:r>
                      <a:endParaRPr kumimoji="1" lang="ja-JP" altLang="en-US" sz="9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solidFill>
                      <a:srgbClr val="377BCD"/>
                    </a:solidFill>
                  </a:tcPr>
                </a:tc>
              </a:tr>
            </a:tbl>
          </a:graphicData>
        </a:graphic>
      </p:graphicFrame>
      <p:sp>
        <p:nvSpPr>
          <p:cNvPr id="135" name="角丸四角形 134"/>
          <p:cNvSpPr/>
          <p:nvPr/>
        </p:nvSpPr>
        <p:spPr>
          <a:xfrm>
            <a:off x="187036" y="817427"/>
            <a:ext cx="5597237" cy="4783411"/>
          </a:xfrm>
          <a:prstGeom prst="roundRect">
            <a:avLst>
              <a:gd name="adj" fmla="val 4071"/>
            </a:avLst>
          </a:pr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23" name="グループ化 22"/>
          <p:cNvGrpSpPr/>
          <p:nvPr/>
        </p:nvGrpSpPr>
        <p:grpSpPr>
          <a:xfrm>
            <a:off x="367145" y="625257"/>
            <a:ext cx="5253767" cy="3446330"/>
            <a:chOff x="247720" y="366940"/>
            <a:chExt cx="5968536" cy="3000821"/>
          </a:xfrm>
        </p:grpSpPr>
        <p:grpSp>
          <p:nvGrpSpPr>
            <p:cNvPr id="5" name="グループ化 4"/>
            <p:cNvGrpSpPr/>
            <p:nvPr/>
          </p:nvGrpSpPr>
          <p:grpSpPr>
            <a:xfrm>
              <a:off x="280053" y="685440"/>
              <a:ext cx="4344217" cy="307522"/>
              <a:chOff x="342467" y="922472"/>
              <a:chExt cx="5938812" cy="413495"/>
            </a:xfrm>
          </p:grpSpPr>
          <p:sp>
            <p:nvSpPr>
              <p:cNvPr id="6" name="右矢印 5"/>
              <p:cNvSpPr/>
              <p:nvPr/>
            </p:nvSpPr>
            <p:spPr>
              <a:xfrm>
                <a:off x="2577276" y="975926"/>
                <a:ext cx="393583" cy="36004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solidFill>
                    <a:prstClr val="white"/>
                  </a:solidFill>
                </a:endParaRPr>
              </a:p>
            </p:txBody>
          </p:sp>
          <p:sp>
            <p:nvSpPr>
              <p:cNvPr id="7" name="右矢印 6"/>
              <p:cNvSpPr/>
              <p:nvPr/>
            </p:nvSpPr>
            <p:spPr>
              <a:xfrm>
                <a:off x="5429811" y="975927"/>
                <a:ext cx="405872" cy="360040"/>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00">
                  <a:solidFill>
                    <a:prstClr val="white"/>
                  </a:solidFill>
                </a:endParaRPr>
              </a:p>
            </p:txBody>
          </p:sp>
          <p:sp>
            <p:nvSpPr>
              <p:cNvPr id="8" name="角丸四角形 7"/>
              <p:cNvSpPr/>
              <p:nvPr/>
            </p:nvSpPr>
            <p:spPr>
              <a:xfrm>
                <a:off x="342467" y="922472"/>
                <a:ext cx="332343" cy="329187"/>
              </a:xfrm>
              <a:prstGeom prst="roundRect">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endPar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046198" y="933624"/>
                <a:ext cx="380071" cy="318035"/>
              </a:xfrm>
              <a:prstGeom prst="roundRect">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5953830" y="933623"/>
                <a:ext cx="327449" cy="318037"/>
              </a:xfrm>
              <a:prstGeom prst="roundRect">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endPar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p:cNvGrpSpPr/>
            <p:nvPr/>
          </p:nvGrpSpPr>
          <p:grpSpPr>
            <a:xfrm>
              <a:off x="247720" y="1092852"/>
              <a:ext cx="5968536" cy="2274909"/>
              <a:chOff x="449314" y="1292800"/>
              <a:chExt cx="8837172" cy="3308907"/>
            </a:xfrm>
          </p:grpSpPr>
          <p:grpSp>
            <p:nvGrpSpPr>
              <p:cNvPr id="12" name="グループ化 11"/>
              <p:cNvGrpSpPr/>
              <p:nvPr/>
            </p:nvGrpSpPr>
            <p:grpSpPr>
              <a:xfrm>
                <a:off x="449314" y="2802292"/>
                <a:ext cx="2501849" cy="1799415"/>
                <a:chOff x="414751" y="2800350"/>
                <a:chExt cx="2309399" cy="1799415"/>
              </a:xfrm>
            </p:grpSpPr>
            <p:cxnSp>
              <p:nvCxnSpPr>
                <p:cNvPr id="17" name="直線コネクタ 16"/>
                <p:cNvCxnSpPr/>
                <p:nvPr/>
              </p:nvCxnSpPr>
              <p:spPr>
                <a:xfrm flipV="1">
                  <a:off x="414751" y="4589115"/>
                  <a:ext cx="2309399" cy="10650"/>
                </a:xfrm>
                <a:prstGeom prst="line">
                  <a:avLst/>
                </a:prstGeom>
                <a:ln w="76200">
                  <a:solidFill>
                    <a:srgbClr val="F68426">
                      <a:alpha val="80000"/>
                    </a:srgbClr>
                  </a:solidFill>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2699792" y="2800350"/>
                  <a:ext cx="5308" cy="1780778"/>
                </a:xfrm>
                <a:prstGeom prst="straightConnector1">
                  <a:avLst/>
                </a:prstGeom>
                <a:ln w="76200">
                  <a:solidFill>
                    <a:srgbClr val="F68426">
                      <a:alpha val="80000"/>
                    </a:srgb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3" name="グループ化 12"/>
              <p:cNvGrpSpPr/>
              <p:nvPr/>
            </p:nvGrpSpPr>
            <p:grpSpPr>
              <a:xfrm>
                <a:off x="3147545" y="1292800"/>
                <a:ext cx="2969247" cy="1496263"/>
                <a:chOff x="407763" y="2825892"/>
                <a:chExt cx="2261475" cy="1589801"/>
              </a:xfrm>
            </p:grpSpPr>
            <p:cxnSp>
              <p:nvCxnSpPr>
                <p:cNvPr id="15" name="直線コネクタ 14"/>
                <p:cNvCxnSpPr/>
                <p:nvPr/>
              </p:nvCxnSpPr>
              <p:spPr>
                <a:xfrm>
                  <a:off x="407763" y="4407209"/>
                  <a:ext cx="2261475" cy="8484"/>
                </a:xfrm>
                <a:prstGeom prst="line">
                  <a:avLst/>
                </a:prstGeom>
                <a:ln w="76200">
                  <a:solidFill>
                    <a:srgbClr val="F68426">
                      <a:alpha val="80000"/>
                    </a:srgbClr>
                  </a:solidFill>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flipV="1">
                  <a:off x="2650014" y="2825892"/>
                  <a:ext cx="19224" cy="1589801"/>
                </a:xfrm>
                <a:prstGeom prst="straightConnector1">
                  <a:avLst/>
                </a:prstGeom>
                <a:ln w="76200">
                  <a:solidFill>
                    <a:srgbClr val="F68426">
                      <a:alpha val="80000"/>
                    </a:srgb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14" name="直線矢印コネクタ 13"/>
              <p:cNvCxnSpPr/>
              <p:nvPr/>
            </p:nvCxnSpPr>
            <p:spPr>
              <a:xfrm flipV="1">
                <a:off x="6237913" y="1327644"/>
                <a:ext cx="3048573" cy="2256"/>
              </a:xfrm>
              <a:prstGeom prst="straightConnector1">
                <a:avLst/>
              </a:prstGeom>
              <a:ln w="76200">
                <a:solidFill>
                  <a:srgbClr val="F68426">
                    <a:alpha val="80000"/>
                  </a:srgb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2" name="角丸四角形 21"/>
            <p:cNvSpPr/>
            <p:nvPr/>
          </p:nvSpPr>
          <p:spPr>
            <a:xfrm>
              <a:off x="1929873" y="366940"/>
              <a:ext cx="2542903" cy="249822"/>
            </a:xfrm>
            <a:prstGeom prst="roundRect">
              <a:avLst>
                <a:gd name="adj" fmla="val 49736"/>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5. </a:t>
              </a:r>
              <a:r>
                <a:rPr lang="ja-JP" altLang="en-US" sz="12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スーパー公設試への進化</a:t>
              </a:r>
              <a:endParaRPr lang="ja-JP" altLang="en-US" sz="12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49" name="グループ化 148"/>
          <p:cNvGrpSpPr/>
          <p:nvPr/>
        </p:nvGrpSpPr>
        <p:grpSpPr>
          <a:xfrm>
            <a:off x="280120" y="6384776"/>
            <a:ext cx="5832648" cy="1440160"/>
            <a:chOff x="6760840" y="768151"/>
            <a:chExt cx="5832648" cy="1440160"/>
          </a:xfrm>
        </p:grpSpPr>
        <p:grpSp>
          <p:nvGrpSpPr>
            <p:cNvPr id="47" name="グループ化 46"/>
            <p:cNvGrpSpPr/>
            <p:nvPr/>
          </p:nvGrpSpPr>
          <p:grpSpPr>
            <a:xfrm>
              <a:off x="7206604" y="1059438"/>
              <a:ext cx="5386884" cy="1148873"/>
              <a:chOff x="149820" y="5418903"/>
              <a:chExt cx="5386884" cy="1148873"/>
            </a:xfrm>
          </p:grpSpPr>
          <p:sp>
            <p:nvSpPr>
              <p:cNvPr id="25" name="角丸四角形 24"/>
              <p:cNvSpPr/>
              <p:nvPr/>
            </p:nvSpPr>
            <p:spPr>
              <a:xfrm>
                <a:off x="149820" y="5418903"/>
                <a:ext cx="5344531" cy="1148873"/>
              </a:xfrm>
              <a:prstGeom prst="roundRect">
                <a:avLst>
                  <a:gd name="adj" fmla="val 10104"/>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46" name="グループ化 45"/>
              <p:cNvGrpSpPr/>
              <p:nvPr/>
            </p:nvGrpSpPr>
            <p:grpSpPr>
              <a:xfrm>
                <a:off x="180975" y="5491896"/>
                <a:ext cx="5355729" cy="1036896"/>
                <a:chOff x="-13643" y="6109852"/>
                <a:chExt cx="5355729" cy="1036896"/>
              </a:xfrm>
            </p:grpSpPr>
            <p:sp>
              <p:nvSpPr>
                <p:cNvPr id="42" name="正方形/長方形 41"/>
                <p:cNvSpPr/>
                <p:nvPr/>
              </p:nvSpPr>
              <p:spPr>
                <a:xfrm>
                  <a:off x="-13643" y="6570684"/>
                  <a:ext cx="706149" cy="15787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統合後</a:t>
                  </a:r>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p:cNvGrpSpPr/>
                <p:nvPr/>
              </p:nvGrpSpPr>
              <p:grpSpPr>
                <a:xfrm>
                  <a:off x="-13643" y="6109852"/>
                  <a:ext cx="5355729" cy="1036896"/>
                  <a:chOff x="-13643" y="6109852"/>
                  <a:chExt cx="5355729" cy="1036896"/>
                </a:xfrm>
              </p:grpSpPr>
              <p:pic>
                <p:nvPicPr>
                  <p:cNvPr id="26" name="Picture 4" descr="C:\Users\shimadaka\AppData\Local\Microsoft\Windows\Temporary Internet Files\Content.IE5\63ZB9V4B\lgi01b2013102016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9532" y="6282652"/>
                    <a:ext cx="532737" cy="342246"/>
                  </a:xfrm>
                  <a:prstGeom prst="rect">
                    <a:avLst/>
                  </a:prstGeom>
                  <a:noFill/>
                  <a:extLst>
                    <a:ext uri="{909E8E84-426E-40DD-AFC4-6F175D3DCCD1}">
                      <a14:hiddenFill xmlns:a14="http://schemas.microsoft.com/office/drawing/2010/main">
                        <a:solidFill>
                          <a:srgbClr val="FFFFFF"/>
                        </a:solidFill>
                      </a14:hiddenFill>
                    </a:ext>
                  </a:extLst>
                </p:spPr>
              </p:pic>
              <p:sp>
                <p:nvSpPr>
                  <p:cNvPr id="27" name="テキスト ボックス 26"/>
                  <p:cNvSpPr txBox="1"/>
                  <p:nvPr/>
                </p:nvSpPr>
                <p:spPr>
                  <a:xfrm>
                    <a:off x="4620720" y="6561973"/>
                    <a:ext cx="721366" cy="584775"/>
                  </a:xfrm>
                  <a:prstGeom prst="rect">
                    <a:avLst/>
                  </a:prstGeom>
                  <a:noFill/>
                </p:spPr>
                <p:txBody>
                  <a:bodyPr wrap="square" rtlCol="0" anchor="ctr">
                    <a:spAutoFit/>
                  </a:bodyPr>
                  <a:lstStyle/>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必要時は、</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両</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を繋いだﾈｯﾄ</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TV</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ｼｽﾃﾑ</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により相談</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4" name="グループ化 43"/>
                  <p:cNvGrpSpPr/>
                  <p:nvPr/>
                </p:nvGrpSpPr>
                <p:grpSpPr>
                  <a:xfrm>
                    <a:off x="-13643" y="6109852"/>
                    <a:ext cx="4430664" cy="1036896"/>
                    <a:chOff x="-13643" y="6109852"/>
                    <a:chExt cx="4430664" cy="1036896"/>
                  </a:xfrm>
                </p:grpSpPr>
                <p:sp>
                  <p:nvSpPr>
                    <p:cNvPr id="29" name="角丸四角形 28"/>
                    <p:cNvSpPr/>
                    <p:nvPr/>
                  </p:nvSpPr>
                  <p:spPr>
                    <a:xfrm>
                      <a:off x="2215085" y="6148160"/>
                      <a:ext cx="2201936" cy="172858"/>
                    </a:xfrm>
                    <a:prstGeom prst="roundRect">
                      <a:avLst>
                        <a:gd name="adj" fmla="val 6562"/>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産技研まで往復約</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時間程度かかる</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下矢印 29"/>
                    <p:cNvSpPr/>
                    <p:nvPr/>
                  </p:nvSpPr>
                  <p:spPr>
                    <a:xfrm rot="13560961">
                      <a:off x="1993333" y="6183594"/>
                      <a:ext cx="211076" cy="143872"/>
                    </a:xfrm>
                    <a:prstGeom prst="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solidFill>
                          <a:prstClr val="white"/>
                        </a:solidFill>
                      </a:endParaRPr>
                    </a:p>
                  </p:txBody>
                </p:sp>
                <p:sp>
                  <p:nvSpPr>
                    <p:cNvPr id="31" name="角丸四角形 30"/>
                    <p:cNvSpPr/>
                    <p:nvPr/>
                  </p:nvSpPr>
                  <p:spPr>
                    <a:xfrm>
                      <a:off x="2215085" y="6381389"/>
                      <a:ext cx="2201936" cy="172858"/>
                    </a:xfrm>
                    <a:prstGeom prst="roundRect">
                      <a:avLst>
                        <a:gd name="adj" fmla="val 6562"/>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約</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円の旅費がかかる</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下矢印 31"/>
                    <p:cNvSpPr/>
                    <p:nvPr/>
                  </p:nvSpPr>
                  <p:spPr>
                    <a:xfrm rot="16200000">
                      <a:off x="2006693" y="6372813"/>
                      <a:ext cx="211076" cy="143879"/>
                    </a:xfrm>
                    <a:prstGeom prst="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solidFill>
                          <a:prstClr val="white"/>
                        </a:solidFill>
                      </a:endParaRPr>
                    </a:p>
                  </p:txBody>
                </p:sp>
                <p:sp>
                  <p:nvSpPr>
                    <p:cNvPr id="33" name="ホームベース 32"/>
                    <p:cNvSpPr/>
                    <p:nvPr/>
                  </p:nvSpPr>
                  <p:spPr>
                    <a:xfrm>
                      <a:off x="759349" y="6138636"/>
                      <a:ext cx="1186057" cy="152400"/>
                    </a:xfrm>
                    <a:prstGeom prst="homePlate">
                      <a:avLst>
                        <a:gd name="adj" fmla="val 26484"/>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市工研で受付できない</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ホームベース 33"/>
                    <p:cNvSpPr/>
                    <p:nvPr/>
                  </p:nvSpPr>
                  <p:spPr>
                    <a:xfrm>
                      <a:off x="607022" y="6357709"/>
                      <a:ext cx="1401232" cy="172800"/>
                    </a:xfrm>
                    <a:prstGeom prst="homePlate">
                      <a:avLst>
                        <a:gd name="adj" fmla="val 26484"/>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産技研へ出向いて申込み</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13643" y="6109852"/>
                      <a:ext cx="706149" cy="1728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統合前</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2215085" y="6685858"/>
                      <a:ext cx="2201936" cy="172858"/>
                    </a:xfrm>
                    <a:prstGeom prst="roundRect">
                      <a:avLst>
                        <a:gd name="adj" fmla="val 6562"/>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森之宮</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9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まで往</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復約</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分～</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時間以内</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下矢印 37"/>
                    <p:cNvSpPr/>
                    <p:nvPr/>
                  </p:nvSpPr>
                  <p:spPr>
                    <a:xfrm rot="13560961">
                      <a:off x="1993333" y="6732893"/>
                      <a:ext cx="211076" cy="14387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solidFill>
                          <a:prstClr val="white"/>
                        </a:solidFill>
                      </a:endParaRPr>
                    </a:p>
                  </p:txBody>
                </p:sp>
                <p:sp>
                  <p:nvSpPr>
                    <p:cNvPr id="39" name="角丸四角形 38"/>
                    <p:cNvSpPr/>
                    <p:nvPr/>
                  </p:nvSpPr>
                  <p:spPr>
                    <a:xfrm>
                      <a:off x="2215085" y="6930724"/>
                      <a:ext cx="2201936" cy="172858"/>
                    </a:xfrm>
                    <a:prstGeom prst="roundRect">
                      <a:avLst>
                        <a:gd name="adj" fmla="val 6562"/>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500</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円以下の旅費で済む</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下矢印 39"/>
                    <p:cNvSpPr/>
                    <p:nvPr/>
                  </p:nvSpPr>
                  <p:spPr>
                    <a:xfrm rot="16200000">
                      <a:off x="2006693" y="6969270"/>
                      <a:ext cx="211076" cy="143879"/>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solidFill>
                          <a:prstClr val="white"/>
                        </a:solidFill>
                      </a:endParaRPr>
                    </a:p>
                  </p:txBody>
                </p:sp>
                <p:sp>
                  <p:nvSpPr>
                    <p:cNvPr id="41" name="ホームベース 40"/>
                    <p:cNvSpPr/>
                    <p:nvPr/>
                  </p:nvSpPr>
                  <p:spPr>
                    <a:xfrm>
                      <a:off x="607022" y="6760415"/>
                      <a:ext cx="1401232" cy="314325"/>
                    </a:xfrm>
                    <a:prstGeom prst="homePlate">
                      <a:avLst>
                        <a:gd name="adj" fmla="val 26484"/>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森之宮Ｃで和泉Ｃでの</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依頼試験の申込ができる</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3" name="加算記号 42"/>
                  <p:cNvSpPr/>
                  <p:nvPr/>
                </p:nvSpPr>
                <p:spPr>
                  <a:xfrm>
                    <a:off x="4445596" y="6684766"/>
                    <a:ext cx="249838" cy="245958"/>
                  </a:xfrm>
                  <a:prstGeom prst="mathPlu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50">
                      <a:solidFill>
                        <a:prstClr val="white"/>
                      </a:solidFill>
                    </a:endParaRPr>
                  </a:p>
                </p:txBody>
              </p:sp>
            </p:grpSp>
          </p:grpSp>
        </p:grpSp>
        <p:sp>
          <p:nvSpPr>
            <p:cNvPr id="139" name="テキスト ボックス 138"/>
            <p:cNvSpPr txBox="1"/>
            <p:nvPr/>
          </p:nvSpPr>
          <p:spPr>
            <a:xfrm>
              <a:off x="6760840" y="768151"/>
              <a:ext cx="4929555" cy="261610"/>
            </a:xfrm>
            <a:prstGeom prst="rect">
              <a:avLst/>
            </a:prstGeom>
            <a:noFill/>
          </p:spPr>
          <p:txBody>
            <a:bodyPr wrap="none" rtlCol="0">
              <a:spAutoFit/>
            </a:bodyPr>
            <a:lstStyle/>
            <a:p>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2-B</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）相談・利用申請のワンストップ化による企業の利便性向上とスピードアップ</a:t>
              </a:r>
              <a:endPar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59" name="グループ化 158"/>
          <p:cNvGrpSpPr/>
          <p:nvPr/>
        </p:nvGrpSpPr>
        <p:grpSpPr>
          <a:xfrm>
            <a:off x="280120" y="7917326"/>
            <a:ext cx="5787145" cy="1563794"/>
            <a:chOff x="6760840" y="2018710"/>
            <a:chExt cx="5787145" cy="1563794"/>
          </a:xfrm>
        </p:grpSpPr>
        <p:grpSp>
          <p:nvGrpSpPr>
            <p:cNvPr id="79" name="グループ化 78"/>
            <p:cNvGrpSpPr/>
            <p:nvPr/>
          </p:nvGrpSpPr>
          <p:grpSpPr>
            <a:xfrm>
              <a:off x="7187372" y="2296369"/>
              <a:ext cx="5360613" cy="1286135"/>
              <a:chOff x="133738" y="7134296"/>
              <a:chExt cx="5360613" cy="1286135"/>
            </a:xfrm>
          </p:grpSpPr>
          <p:grpSp>
            <p:nvGrpSpPr>
              <p:cNvPr id="75" name="グループ化 74"/>
              <p:cNvGrpSpPr/>
              <p:nvPr/>
            </p:nvGrpSpPr>
            <p:grpSpPr>
              <a:xfrm>
                <a:off x="2482159" y="7908380"/>
                <a:ext cx="356457" cy="138340"/>
                <a:chOff x="2322978" y="8138383"/>
                <a:chExt cx="356457" cy="138340"/>
              </a:xfrm>
            </p:grpSpPr>
            <p:sp>
              <p:nvSpPr>
                <p:cNvPr id="61" name="下矢印 60"/>
                <p:cNvSpPr/>
                <p:nvPr/>
              </p:nvSpPr>
              <p:spPr>
                <a:xfrm>
                  <a:off x="2322978" y="8157438"/>
                  <a:ext cx="106303" cy="113525"/>
                </a:xfrm>
                <a:prstGeom prst="downArrow">
                  <a:avLst/>
                </a:prstGeom>
                <a:solidFill>
                  <a:schemeClr val="accent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endParaRPr>
                </a:p>
              </p:txBody>
            </p:sp>
            <p:sp>
              <p:nvSpPr>
                <p:cNvPr id="62" name="上矢印 61"/>
                <p:cNvSpPr/>
                <p:nvPr/>
              </p:nvSpPr>
              <p:spPr>
                <a:xfrm>
                  <a:off x="2548391" y="8138383"/>
                  <a:ext cx="131044" cy="138340"/>
                </a:xfrm>
                <a:prstGeom prst="upArrow">
                  <a:avLst/>
                </a:prstGeom>
                <a:solidFill>
                  <a:schemeClr val="accent1">
                    <a:lumMod val="75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endParaRPr>
                </a:p>
              </p:txBody>
            </p:sp>
          </p:grpSp>
          <p:sp>
            <p:nvSpPr>
              <p:cNvPr id="51" name="角丸四角形 50"/>
              <p:cNvSpPr/>
              <p:nvPr/>
            </p:nvSpPr>
            <p:spPr>
              <a:xfrm>
                <a:off x="193253" y="7134296"/>
                <a:ext cx="5301098" cy="1286135"/>
              </a:xfrm>
              <a:prstGeom prst="roundRect">
                <a:avLst>
                  <a:gd name="adj" fmla="val 4473"/>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69" name="グループ化 68"/>
              <p:cNvGrpSpPr/>
              <p:nvPr/>
            </p:nvGrpSpPr>
            <p:grpSpPr>
              <a:xfrm>
                <a:off x="3160577" y="7248872"/>
                <a:ext cx="2232111" cy="281583"/>
                <a:chOff x="2918589" y="7248872"/>
                <a:chExt cx="2232111" cy="281583"/>
              </a:xfrm>
            </p:grpSpPr>
            <p:sp>
              <p:nvSpPr>
                <p:cNvPr id="50" name="角丸四角形 49"/>
                <p:cNvSpPr/>
                <p:nvPr/>
              </p:nvSpPr>
              <p:spPr>
                <a:xfrm>
                  <a:off x="4586065" y="7253039"/>
                  <a:ext cx="564635" cy="277416"/>
                </a:xfrm>
                <a:prstGeom prst="roundRect">
                  <a:avLst>
                    <a:gd name="adj" fmla="val 17209"/>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製品化</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→販売</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ホームベース 51"/>
                <p:cNvSpPr/>
                <p:nvPr/>
              </p:nvSpPr>
              <p:spPr>
                <a:xfrm>
                  <a:off x="3749406" y="7248872"/>
                  <a:ext cx="935640" cy="279202"/>
                </a:xfrm>
                <a:prstGeom prst="homePlate">
                  <a:avLst>
                    <a:gd name="adj" fmla="val 21129"/>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Ａ社と産技研で</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製品開発・評価</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ホームベース 52"/>
                <p:cNvSpPr/>
                <p:nvPr/>
              </p:nvSpPr>
              <p:spPr>
                <a:xfrm>
                  <a:off x="2918589" y="7253039"/>
                  <a:ext cx="907849" cy="277416"/>
                </a:xfrm>
                <a:prstGeom prst="homePlate">
                  <a:avLst>
                    <a:gd name="adj" fmla="val 26484"/>
                  </a:avLst>
                </a:prstGeom>
                <a:solidFill>
                  <a:schemeClr val="accent1">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Ａ社と市工研・</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産</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技研で契約</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0" name="グループ化 69"/>
              <p:cNvGrpSpPr/>
              <p:nvPr/>
            </p:nvGrpSpPr>
            <p:grpSpPr>
              <a:xfrm>
                <a:off x="810139" y="7248872"/>
                <a:ext cx="2068244" cy="281583"/>
                <a:chOff x="784176" y="7248872"/>
                <a:chExt cx="2068244" cy="281583"/>
              </a:xfrm>
            </p:grpSpPr>
            <p:sp>
              <p:nvSpPr>
                <p:cNvPr id="49" name="角丸四角形 48"/>
                <p:cNvSpPr/>
                <p:nvPr/>
              </p:nvSpPr>
              <p:spPr>
                <a:xfrm>
                  <a:off x="2398495" y="7248872"/>
                  <a:ext cx="453925" cy="277416"/>
                </a:xfrm>
                <a:prstGeom prst="roundRect">
                  <a:avLst>
                    <a:gd name="adj" fmla="val 11876"/>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材料開発</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ホームベース 53"/>
                <p:cNvSpPr/>
                <p:nvPr/>
              </p:nvSpPr>
              <p:spPr>
                <a:xfrm>
                  <a:off x="1463757" y="7253039"/>
                  <a:ext cx="1046746" cy="277416"/>
                </a:xfrm>
                <a:prstGeom prst="homePlate">
                  <a:avLst>
                    <a:gd name="adj" fmla="val 26484"/>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Ａ社と市工研で</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共同研究</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ホームベース 58"/>
                <p:cNvSpPr/>
                <p:nvPr/>
              </p:nvSpPr>
              <p:spPr>
                <a:xfrm>
                  <a:off x="784176" y="7253039"/>
                  <a:ext cx="891440" cy="277416"/>
                </a:xfrm>
                <a:prstGeom prst="homePlate">
                  <a:avLst>
                    <a:gd name="adj" fmla="val 26484"/>
                  </a:avLst>
                </a:prstGeom>
                <a:solidFill>
                  <a:schemeClr val="accent1">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Ａ社と市工研</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契約</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3" name="グループ化 72"/>
              <p:cNvGrpSpPr/>
              <p:nvPr/>
            </p:nvGrpSpPr>
            <p:grpSpPr>
              <a:xfrm>
                <a:off x="802000" y="7640717"/>
                <a:ext cx="2069909" cy="277416"/>
                <a:chOff x="402803" y="7879249"/>
                <a:chExt cx="2198128" cy="277416"/>
              </a:xfrm>
            </p:grpSpPr>
            <p:sp>
              <p:nvSpPr>
                <p:cNvPr id="55" name="角丸四角形 54"/>
                <p:cNvSpPr/>
                <p:nvPr/>
              </p:nvSpPr>
              <p:spPr>
                <a:xfrm>
                  <a:off x="2134206" y="7879249"/>
                  <a:ext cx="466725" cy="277416"/>
                </a:xfrm>
                <a:prstGeom prst="roundRect">
                  <a:avLst>
                    <a:gd name="adj" fmla="val 11876"/>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材料開発</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ホームベース 57"/>
                <p:cNvSpPr/>
                <p:nvPr/>
              </p:nvSpPr>
              <p:spPr>
                <a:xfrm>
                  <a:off x="1279104" y="7879249"/>
                  <a:ext cx="957162" cy="277416"/>
                </a:xfrm>
                <a:prstGeom prst="homePlate">
                  <a:avLst>
                    <a:gd name="adj" fmla="val 26484"/>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Ａ社と森之宮</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a:t>
                  </a:r>
                </a:p>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で共同研究</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ホームベース 59"/>
                <p:cNvSpPr/>
                <p:nvPr/>
              </p:nvSpPr>
              <p:spPr>
                <a:xfrm>
                  <a:off x="402803" y="7879249"/>
                  <a:ext cx="972190" cy="277416"/>
                </a:xfrm>
                <a:prstGeom prst="homePlate">
                  <a:avLst>
                    <a:gd name="adj" fmla="val 26484"/>
                  </a:avLst>
                </a:prstGeom>
                <a:solidFill>
                  <a:schemeClr val="accent1">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Ａ社と統合法人</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契約</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4" name="正方形/長方形 63"/>
              <p:cNvSpPr/>
              <p:nvPr/>
            </p:nvSpPr>
            <p:spPr>
              <a:xfrm>
                <a:off x="136104" y="7225530"/>
                <a:ext cx="722446" cy="1728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▽統合前</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p:cNvSpPr/>
              <p:nvPr/>
            </p:nvSpPr>
            <p:spPr>
              <a:xfrm>
                <a:off x="133738" y="7608912"/>
                <a:ext cx="722446" cy="1728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▼統合後</a:t>
                </a:r>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211262" y="7988383"/>
                <a:ext cx="163433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☆共同研究から製品開発まで、</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森之宮</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と和泉</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が一体的に支援</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下矢印 70"/>
              <p:cNvSpPr/>
              <p:nvPr/>
            </p:nvSpPr>
            <p:spPr>
              <a:xfrm rot="16200000">
                <a:off x="2910954" y="7359426"/>
                <a:ext cx="211076" cy="143879"/>
              </a:xfrm>
              <a:prstGeom prst="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a:solidFill>
                    <a:prstClr val="white"/>
                  </a:solidFill>
                </a:endParaRPr>
              </a:p>
            </p:txBody>
          </p:sp>
          <p:grpSp>
            <p:nvGrpSpPr>
              <p:cNvPr id="74" name="グループ化 73"/>
              <p:cNvGrpSpPr/>
              <p:nvPr/>
            </p:nvGrpSpPr>
            <p:grpSpPr>
              <a:xfrm>
                <a:off x="1860128" y="8040960"/>
                <a:ext cx="1415809" cy="278184"/>
                <a:chOff x="1860128" y="8269774"/>
                <a:chExt cx="1415809" cy="278184"/>
              </a:xfrm>
            </p:grpSpPr>
            <p:sp>
              <p:nvSpPr>
                <p:cNvPr id="56" name="角丸四角形 55"/>
                <p:cNvSpPr/>
                <p:nvPr/>
              </p:nvSpPr>
              <p:spPr>
                <a:xfrm>
                  <a:off x="2717378" y="8269774"/>
                  <a:ext cx="558559" cy="277416"/>
                </a:xfrm>
                <a:prstGeom prst="roundRect">
                  <a:avLst>
                    <a:gd name="adj" fmla="val 1720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製品化</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→販売</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ホームベース 56"/>
                <p:cNvSpPr/>
                <p:nvPr/>
              </p:nvSpPr>
              <p:spPr>
                <a:xfrm>
                  <a:off x="1860128" y="8270963"/>
                  <a:ext cx="962025" cy="276995"/>
                </a:xfrm>
                <a:prstGeom prst="homePlate">
                  <a:avLst>
                    <a:gd name="adj" fmla="val 21129"/>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Ａ社と和泉</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製品開発・評価</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7" name="角丸四角形 76"/>
              <p:cNvSpPr/>
              <p:nvPr/>
            </p:nvSpPr>
            <p:spPr>
              <a:xfrm>
                <a:off x="3347500" y="7700351"/>
                <a:ext cx="2107096" cy="556182"/>
              </a:xfrm>
              <a:prstGeom prst="roundRect">
                <a:avLst>
                  <a:gd name="adj" fmla="val 8089"/>
                </a:avLst>
              </a:prstGeom>
              <a:solidFill>
                <a:schemeClr val="bg1"/>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◎秘密保持契約</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(NDA)</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締結の必要日数</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者契約</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46</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　→  </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者契約</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17</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8" name="テキスト ボックス 147"/>
            <p:cNvSpPr txBox="1"/>
            <p:nvPr/>
          </p:nvSpPr>
          <p:spPr>
            <a:xfrm>
              <a:off x="6760840" y="2018710"/>
              <a:ext cx="4434592" cy="261610"/>
            </a:xfrm>
            <a:prstGeom prst="rect">
              <a:avLst/>
            </a:prstGeom>
            <a:noFill/>
          </p:spPr>
          <p:txBody>
            <a:bodyPr wrap="square" rtlCol="0">
              <a:spAutoFit/>
            </a:bodyPr>
            <a:lstStyle/>
            <a:p>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2-B</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）企業との共同研究等の契約手続の一本化によるスピードアップ</a:t>
              </a:r>
              <a:endPar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5" name="グループ化 84"/>
          <p:cNvGrpSpPr/>
          <p:nvPr/>
        </p:nvGrpSpPr>
        <p:grpSpPr>
          <a:xfrm>
            <a:off x="7633874" y="6890787"/>
            <a:ext cx="4743590" cy="862141"/>
            <a:chOff x="6511979" y="2142189"/>
            <a:chExt cx="4797434" cy="905095"/>
          </a:xfrm>
        </p:grpSpPr>
        <p:sp>
          <p:nvSpPr>
            <p:cNvPr id="89" name="角丸四角形 88"/>
            <p:cNvSpPr/>
            <p:nvPr/>
          </p:nvSpPr>
          <p:spPr>
            <a:xfrm>
              <a:off x="6511979" y="2366923"/>
              <a:ext cx="731782" cy="464159"/>
            </a:xfrm>
            <a:prstGeom prst="roundRect">
              <a:avLst>
                <a:gd name="adj" fmla="val 11381"/>
              </a:avLst>
            </a:prstGeom>
            <a:solidFill>
              <a:schemeClr val="bg1"/>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相談窓口のﾜﾝｽﾄｯﾌﾟ化</a:t>
              </a:r>
            </a:p>
          </p:txBody>
        </p:sp>
        <p:sp>
          <p:nvSpPr>
            <p:cNvPr id="90" name="二等辺三角形 89"/>
            <p:cNvSpPr/>
            <p:nvPr/>
          </p:nvSpPr>
          <p:spPr>
            <a:xfrm rot="16200000" flipV="1">
              <a:off x="7102236" y="2589962"/>
              <a:ext cx="457501" cy="77951"/>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91" name="角丸四角形 90"/>
            <p:cNvSpPr/>
            <p:nvPr/>
          </p:nvSpPr>
          <p:spPr>
            <a:xfrm>
              <a:off x="7424353" y="2225377"/>
              <a:ext cx="1205347" cy="821907"/>
            </a:xfrm>
            <a:prstGeom prst="roundRect">
              <a:avLst>
                <a:gd name="adj" fmla="val 5749"/>
              </a:avLst>
            </a:prstGeom>
            <a:solidFill>
              <a:schemeClr val="bg1"/>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lnSpc>
                  <a:spcPts val="500"/>
                </a:lnSpc>
              </a:pP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spcAft>
                  <a:spcPts val="300"/>
                </a:spcAft>
              </a:pP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＜材料開発＞</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○ﾌﾟﾗｽﾁｯｸ材料製造技術</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分解性</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の添加剤</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ノウハウ</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○混合・成形技術</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角丸四角形 91"/>
            <p:cNvSpPr/>
            <p:nvPr/>
          </p:nvSpPr>
          <p:spPr>
            <a:xfrm>
              <a:off x="7524301" y="2142189"/>
              <a:ext cx="1005449" cy="193793"/>
            </a:xfrm>
            <a:prstGeom prst="roundRect">
              <a:avLst/>
            </a:prstGeom>
            <a:solidFill>
              <a:srgbClr val="006600"/>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ja-JP" altLang="en-US" sz="9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市工研の強み</a:t>
              </a:r>
            </a:p>
          </p:txBody>
        </p:sp>
        <p:sp>
          <p:nvSpPr>
            <p:cNvPr id="93" name="二等辺三角形 92"/>
            <p:cNvSpPr/>
            <p:nvPr/>
          </p:nvSpPr>
          <p:spPr>
            <a:xfrm rot="16200000" flipV="1">
              <a:off x="8497255" y="2577747"/>
              <a:ext cx="457501" cy="102381"/>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94" name="角丸四角形 93"/>
            <p:cNvSpPr/>
            <p:nvPr/>
          </p:nvSpPr>
          <p:spPr>
            <a:xfrm>
              <a:off x="8843484" y="2229675"/>
              <a:ext cx="1206000" cy="817607"/>
            </a:xfrm>
            <a:prstGeom prst="roundRect">
              <a:avLst>
                <a:gd name="adj" fmla="val 5770"/>
              </a:avLst>
            </a:prstGeom>
            <a:solidFill>
              <a:schemeClr val="bg1"/>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lnSpc>
                  <a:spcPts val="500"/>
                </a:lnSpc>
              </a:pP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spcAft>
                  <a:spcPts val="300"/>
                </a:spcAft>
              </a:pP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＜加工・試験評価＞</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○金型等成形技術</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○試験・評価</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（耐熱性等の環境評価・</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強度）</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角丸四角形 94"/>
            <p:cNvSpPr/>
            <p:nvPr/>
          </p:nvSpPr>
          <p:spPr>
            <a:xfrm>
              <a:off x="8953284" y="2148477"/>
              <a:ext cx="1005449" cy="193793"/>
            </a:xfrm>
            <a:prstGeom prst="roundRect">
              <a:avLst/>
            </a:prstGeom>
            <a:solidFill>
              <a:srgbClr val="0033CC"/>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ja-JP" altLang="en-US" sz="9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産技研の強み</a:t>
              </a:r>
            </a:p>
          </p:txBody>
        </p:sp>
        <p:sp>
          <p:nvSpPr>
            <p:cNvPr id="96" name="二等辺三角形 95"/>
            <p:cNvSpPr/>
            <p:nvPr/>
          </p:nvSpPr>
          <p:spPr>
            <a:xfrm rot="16200000" flipV="1">
              <a:off x="9925377" y="2577746"/>
              <a:ext cx="457501" cy="102381"/>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97" name="角丸四角形 96"/>
            <p:cNvSpPr/>
            <p:nvPr/>
          </p:nvSpPr>
          <p:spPr>
            <a:xfrm>
              <a:off x="10266125" y="2302592"/>
              <a:ext cx="1043288" cy="711303"/>
            </a:xfrm>
            <a:prstGeom prst="roundRect">
              <a:avLst>
                <a:gd name="adj" fmla="val 6602"/>
              </a:avLst>
            </a:prstGeom>
            <a:solidFill>
              <a:schemeClr val="bg1"/>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ctr">
                <a:spcAft>
                  <a:spcPts val="600"/>
                </a:spcAft>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部品・製品化</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・自動車部品</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・情報家電部品</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・生活関連用具　など</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6" name="正方形/長方形 85"/>
          <p:cNvSpPr/>
          <p:nvPr/>
        </p:nvSpPr>
        <p:spPr>
          <a:xfrm>
            <a:off x="7012233" y="6658000"/>
            <a:ext cx="5344531" cy="230832"/>
          </a:xfrm>
          <a:prstGeom prst="rect">
            <a:avLst/>
          </a:prstGeom>
        </p:spPr>
        <p:txBody>
          <a:bodyPr wrap="square">
            <a:spAutoFit/>
          </a:bodyPr>
          <a:lstStyle/>
          <a:p>
            <a:r>
              <a:rPr lang="ja-JP" altLang="en-US" sz="900" dirty="0" smtClean="0">
                <a:solidFill>
                  <a:prstClr val="black"/>
                </a:solidFill>
                <a:latin typeface="Meiryo UI" panose="020B0604030504040204" pitchFamily="50" charset="-128"/>
                <a:ea typeface="Meiryo UI" panose="020B0604030504040204" pitchFamily="50" charset="-128"/>
              </a:rPr>
              <a:t>開発の手戻りを最小限にして開発ｽﾋﾟｰﾄﾞの短縮とコスト縮減を実現</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87" name="角丸四角形 86"/>
          <p:cNvSpPr/>
          <p:nvPr/>
        </p:nvSpPr>
        <p:spPr>
          <a:xfrm>
            <a:off x="7011830" y="6638925"/>
            <a:ext cx="5484970" cy="1209675"/>
          </a:xfrm>
          <a:prstGeom prst="roundRect">
            <a:avLst>
              <a:gd name="adj" fmla="val 7536"/>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0" name="正方形/長方形 99"/>
          <p:cNvSpPr/>
          <p:nvPr/>
        </p:nvSpPr>
        <p:spPr>
          <a:xfrm>
            <a:off x="6990795" y="6874969"/>
            <a:ext cx="706149" cy="15787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統合後</a:t>
            </a:r>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8" name="テキスト ボックス 157"/>
          <p:cNvSpPr txBox="1"/>
          <p:nvPr/>
        </p:nvSpPr>
        <p:spPr>
          <a:xfrm>
            <a:off x="6544816" y="6339190"/>
            <a:ext cx="5738254" cy="261610"/>
          </a:xfrm>
          <a:prstGeom prst="rect">
            <a:avLst/>
          </a:prstGeom>
          <a:noFill/>
        </p:spPr>
        <p:txBody>
          <a:bodyPr wrap="square" rtlCol="0">
            <a:spAutoFit/>
          </a:bodyPr>
          <a:lstStyle/>
          <a:p>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2-C</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開発</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から製造までの一気通貫支援を実施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3" name="グループ化 132"/>
          <p:cNvGrpSpPr/>
          <p:nvPr/>
        </p:nvGrpSpPr>
        <p:grpSpPr>
          <a:xfrm>
            <a:off x="7012234" y="8277224"/>
            <a:ext cx="5509246" cy="1170871"/>
            <a:chOff x="5550420" y="5351392"/>
            <a:chExt cx="5509246" cy="1216385"/>
          </a:xfrm>
        </p:grpSpPr>
        <p:grpSp>
          <p:nvGrpSpPr>
            <p:cNvPr id="104" name="グループ化 103"/>
            <p:cNvGrpSpPr/>
            <p:nvPr/>
          </p:nvGrpSpPr>
          <p:grpSpPr>
            <a:xfrm>
              <a:off x="5550420" y="5351392"/>
              <a:ext cx="5484566" cy="1216385"/>
              <a:chOff x="149820" y="5351392"/>
              <a:chExt cx="5484566" cy="1216385"/>
            </a:xfrm>
          </p:grpSpPr>
          <p:sp>
            <p:nvSpPr>
              <p:cNvPr id="105" name="角丸四角形 104"/>
              <p:cNvSpPr/>
              <p:nvPr/>
            </p:nvSpPr>
            <p:spPr>
              <a:xfrm>
                <a:off x="149820" y="5351392"/>
                <a:ext cx="5484566" cy="1216385"/>
              </a:xfrm>
              <a:prstGeom prst="roundRect">
                <a:avLst>
                  <a:gd name="adj" fmla="val 10104"/>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7" name="正方形/長方形 106"/>
              <p:cNvSpPr/>
              <p:nvPr/>
            </p:nvSpPr>
            <p:spPr>
              <a:xfrm>
                <a:off x="180975" y="5405171"/>
                <a:ext cx="706149" cy="22328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統合後</a:t>
                </a:r>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27" name="円柱 126"/>
            <p:cNvSpPr/>
            <p:nvPr/>
          </p:nvSpPr>
          <p:spPr>
            <a:xfrm>
              <a:off x="5947098" y="5628460"/>
              <a:ext cx="2041320" cy="883657"/>
            </a:xfrm>
            <a:prstGeom prst="can">
              <a:avLst>
                <a:gd name="adj" fmla="val 17251"/>
              </a:avLst>
            </a:prstGeom>
            <a:noFill/>
            <a:ln w="95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万件超のビッグデータ</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（産技研</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万件、市工研</a:t>
              </a:r>
              <a:r>
                <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万件の企業支援実績）</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テキスト ボックス 128"/>
            <p:cNvSpPr txBox="1"/>
            <p:nvPr/>
          </p:nvSpPr>
          <p:spPr>
            <a:xfrm>
              <a:off x="8204397" y="5779208"/>
              <a:ext cx="2855269" cy="607506"/>
            </a:xfrm>
            <a:prstGeom prst="rect">
              <a:avLst/>
            </a:prstGeom>
            <a:noFill/>
          </p:spPr>
          <p:txBody>
            <a:bodyPr wrap="none" rtlCol="0">
              <a:spAutoFit/>
            </a:bodyPr>
            <a:lstStyle/>
            <a:p>
              <a:pPr defTabSz="914400"/>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迅速</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かつ網羅的な技術マッチング、</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ビジネスマッチング</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（技術支援ｺｰﾃﾞｨﾈｰﾀｰがマッチング等を支援）</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00"/>
              <a:endParaRPr lang="en-US" altLang="ja-JP" sz="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00"/>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業界ニーズを的確に把握し必要な研究開発に集中投資</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63" name="テキスト ボックス 162"/>
          <p:cNvSpPr txBox="1"/>
          <p:nvPr/>
        </p:nvSpPr>
        <p:spPr>
          <a:xfrm>
            <a:off x="6544816" y="7995374"/>
            <a:ext cx="5738254" cy="261610"/>
          </a:xfrm>
          <a:prstGeom prst="rect">
            <a:avLst/>
          </a:prstGeom>
          <a:noFill/>
        </p:spPr>
        <p:txBody>
          <a:bodyPr wrap="square" rtlCol="0">
            <a:spAutoFit/>
          </a:bodyPr>
          <a:lstStyle/>
          <a:p>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2-D</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）ビッグデータの活用により的確かつスピーディに企業を支援</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5" name="角丸四角形 354"/>
          <p:cNvSpPr/>
          <p:nvPr/>
        </p:nvSpPr>
        <p:spPr>
          <a:xfrm>
            <a:off x="138545" y="6200775"/>
            <a:ext cx="12566073" cy="3351933"/>
          </a:xfrm>
          <a:prstGeom prst="roundRect">
            <a:avLst>
              <a:gd name="adj" fmla="val 4663"/>
            </a:avLst>
          </a:prstGeom>
          <a:noFill/>
          <a:ln w="1905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8" name="角丸四角形 357"/>
          <p:cNvSpPr/>
          <p:nvPr/>
        </p:nvSpPr>
        <p:spPr>
          <a:xfrm>
            <a:off x="308384" y="6076497"/>
            <a:ext cx="1915952" cy="236271"/>
          </a:xfrm>
          <a:prstGeom prst="roundRect">
            <a:avLst>
              <a:gd name="adj" fmla="val 49736"/>
            </a:avLst>
          </a:prstGeom>
          <a:solidFill>
            <a:srgbClr val="5F91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統合によってできること</a:t>
            </a:r>
            <a:endParaRPr lang="ja-JP" altLang="en-US" sz="12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62" name="ホームベース 361"/>
          <p:cNvSpPr/>
          <p:nvPr/>
        </p:nvSpPr>
        <p:spPr>
          <a:xfrm>
            <a:off x="5830450" y="2541052"/>
            <a:ext cx="282318" cy="1107420"/>
          </a:xfrm>
          <a:prstGeom prst="homePlate">
            <a:avLst>
              <a:gd name="adj" fmla="val 33645"/>
            </a:avLst>
          </a:prstGeom>
          <a:solidFill>
            <a:schemeClr val="bg1"/>
          </a:solidFill>
          <a:ln>
            <a:solidFill>
              <a:srgbClr val="006600"/>
            </a:solidFill>
          </a:ln>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361" name="角丸四角形 360"/>
          <p:cNvSpPr/>
          <p:nvPr/>
        </p:nvSpPr>
        <p:spPr>
          <a:xfrm>
            <a:off x="6158345" y="923924"/>
            <a:ext cx="6542533" cy="5172819"/>
          </a:xfrm>
          <a:prstGeom prst="roundRect">
            <a:avLst>
              <a:gd name="adj" fmla="val 2141"/>
            </a:avLst>
          </a:prstGeom>
          <a:noFill/>
          <a:ln w="1905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217" name="グループ化 216"/>
          <p:cNvGrpSpPr/>
          <p:nvPr/>
        </p:nvGrpSpPr>
        <p:grpSpPr>
          <a:xfrm>
            <a:off x="6112768" y="4944616"/>
            <a:ext cx="6432523" cy="1075583"/>
            <a:chOff x="60858" y="6346483"/>
            <a:chExt cx="5775553" cy="1075583"/>
          </a:xfrm>
        </p:grpSpPr>
        <p:sp>
          <p:nvSpPr>
            <p:cNvPr id="234" name="角丸四角形 233"/>
            <p:cNvSpPr/>
            <p:nvPr/>
          </p:nvSpPr>
          <p:spPr>
            <a:xfrm>
              <a:off x="439204" y="6621567"/>
              <a:ext cx="5397207" cy="769326"/>
            </a:xfrm>
            <a:prstGeom prst="roundRect">
              <a:avLst>
                <a:gd name="adj" fmla="val 10104"/>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47" name="テキスト ボックス 246"/>
            <p:cNvSpPr txBox="1"/>
            <p:nvPr/>
          </p:nvSpPr>
          <p:spPr>
            <a:xfrm>
              <a:off x="60858" y="6346483"/>
              <a:ext cx="5738254" cy="261610"/>
            </a:xfrm>
            <a:prstGeom prst="rect">
              <a:avLst/>
            </a:prstGeom>
            <a:noFill/>
          </p:spPr>
          <p:txBody>
            <a:bodyPr wrap="square" rtlCol="0">
              <a:spAutoFit/>
            </a:bodyPr>
            <a:lstStyle/>
            <a:p>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3-C</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）優れた機器・ノウハウを活用した国際基準対応の推進</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6" name="正方形/長方形 235"/>
            <p:cNvSpPr/>
            <p:nvPr/>
          </p:nvSpPr>
          <p:spPr>
            <a:xfrm>
              <a:off x="500078" y="6672808"/>
              <a:ext cx="4927033" cy="7492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▼国際規格に対応した性能評価試験等により、電子・電気分野の企業の海外展開を支援</a:t>
              </a:r>
              <a:endParaRPr lang="en-US" altLang="ja-JP"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en-US" altLang="zh-TW"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LED</a:t>
              </a:r>
              <a:r>
                <a:rPr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電球試験（</a:t>
              </a:r>
              <a:r>
                <a:rPr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JNLA</a:t>
              </a:r>
              <a:r>
                <a:rPr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ILAC-MRA</a:t>
              </a:r>
              <a:r>
                <a:rPr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認定／</a:t>
              </a:r>
              <a:r>
                <a:rPr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zh-TW"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zh-TW"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電磁波</a:t>
              </a:r>
              <a:r>
                <a:rPr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関連試験（</a:t>
              </a:r>
              <a:r>
                <a:rPr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VLAC</a:t>
              </a:r>
              <a:r>
                <a:rPr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認定／Ｈ</a:t>
              </a:r>
              <a:r>
                <a:rPr lang="en-US" altLang="zh-TW"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zh-TW"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zh-TW"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性能</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評価に係る</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コンサルティング、セミナーの実施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0" name="角丸四角形 359"/>
          <p:cNvSpPr/>
          <p:nvPr/>
        </p:nvSpPr>
        <p:spPr>
          <a:xfrm>
            <a:off x="6326660" y="801112"/>
            <a:ext cx="2335198" cy="236271"/>
          </a:xfrm>
          <a:prstGeom prst="roundRect">
            <a:avLst>
              <a:gd name="adj" fmla="val 49736"/>
            </a:avLst>
          </a:prstGeom>
          <a:solidFill>
            <a:srgbClr val="5F91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スーパー公設試としてできること</a:t>
            </a:r>
            <a:endParaRPr lang="ja-JP" altLang="en-US" sz="12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8" name="グループ化 47"/>
          <p:cNvGrpSpPr/>
          <p:nvPr/>
        </p:nvGrpSpPr>
        <p:grpSpPr>
          <a:xfrm>
            <a:off x="5986483" y="1200200"/>
            <a:ext cx="6572661" cy="1478453"/>
            <a:chOff x="6038504" y="778972"/>
            <a:chExt cx="6572661" cy="1478453"/>
          </a:xfrm>
        </p:grpSpPr>
        <p:sp>
          <p:nvSpPr>
            <p:cNvPr id="327" name="正方形/長方形 326"/>
            <p:cNvSpPr/>
            <p:nvPr/>
          </p:nvSpPr>
          <p:spPr>
            <a:xfrm>
              <a:off x="6943725" y="1628775"/>
              <a:ext cx="2562225" cy="523875"/>
            </a:xfrm>
            <a:prstGeom prst="rect">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5" name="角丸四角形 324"/>
            <p:cNvSpPr/>
            <p:nvPr/>
          </p:nvSpPr>
          <p:spPr>
            <a:xfrm>
              <a:off x="7615134" y="1543701"/>
              <a:ext cx="1219553" cy="148496"/>
            </a:xfrm>
            <a:prstGeom prst="roundRect">
              <a:avLst>
                <a:gd name="adj" fmla="val 50000"/>
              </a:avLst>
            </a:prstGeom>
            <a:solidFill>
              <a:srgbClr val="5F91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エネルギー</a:t>
              </a:r>
              <a:r>
                <a:rPr lang="en-US" altLang="ja-JP" sz="9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電池</a:t>
              </a:r>
              <a:endPar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31" name="テキスト ボックス 330"/>
            <p:cNvSpPr txBox="1"/>
            <p:nvPr/>
          </p:nvSpPr>
          <p:spPr>
            <a:xfrm>
              <a:off x="9775233" y="1728575"/>
              <a:ext cx="2540592" cy="369332"/>
            </a:xfrm>
            <a:prstGeom prst="rect">
              <a:avLst/>
            </a:prstGeom>
            <a:noFill/>
          </p:spPr>
          <p:txBody>
            <a:bodyPr wrap="squar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新たな医療・福祉・健康関連産業の創出を目指し、先進器具・材料等を開発</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2" name="テキスト ボックス 331"/>
            <p:cNvSpPr txBox="1"/>
            <p:nvPr/>
          </p:nvSpPr>
          <p:spPr>
            <a:xfrm>
              <a:off x="6976864" y="1734325"/>
              <a:ext cx="2507418" cy="369332"/>
            </a:xfrm>
            <a:prstGeom prst="rect">
              <a:avLst/>
            </a:prstGeom>
            <a:noFill/>
          </p:spPr>
          <p:txBody>
            <a:bodyPr wrap="none" rtlCol="0">
              <a:spAutoFit/>
            </a:bodyPr>
            <a:lstStyle/>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次世代の蓄電デバイスとして、シート型全固体電池</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を両研究所が共同で開発</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8" name="正方形/長方形 247"/>
            <p:cNvSpPr/>
            <p:nvPr/>
          </p:nvSpPr>
          <p:spPr>
            <a:xfrm>
              <a:off x="9715500" y="1628775"/>
              <a:ext cx="2562225" cy="523875"/>
            </a:xfrm>
            <a:prstGeom prst="rect">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35" name="グループ化 34"/>
            <p:cNvGrpSpPr/>
            <p:nvPr/>
          </p:nvGrpSpPr>
          <p:grpSpPr>
            <a:xfrm>
              <a:off x="6038504" y="778972"/>
              <a:ext cx="6572661" cy="1478453"/>
              <a:chOff x="5986483" y="778972"/>
              <a:chExt cx="6572661" cy="1478453"/>
            </a:xfrm>
          </p:grpSpPr>
          <p:grpSp>
            <p:nvGrpSpPr>
              <p:cNvPr id="24" name="グループ化 23"/>
              <p:cNvGrpSpPr/>
              <p:nvPr/>
            </p:nvGrpSpPr>
            <p:grpSpPr>
              <a:xfrm>
                <a:off x="5986483" y="778972"/>
                <a:ext cx="6572661" cy="1478453"/>
                <a:chOff x="5986483" y="778972"/>
                <a:chExt cx="6572661" cy="1478453"/>
              </a:xfrm>
            </p:grpSpPr>
            <p:sp>
              <p:nvSpPr>
                <p:cNvPr id="220" name="角丸四角形 219"/>
                <p:cNvSpPr/>
                <p:nvPr/>
              </p:nvSpPr>
              <p:spPr>
                <a:xfrm>
                  <a:off x="6505575" y="1064672"/>
                  <a:ext cx="6053569" cy="1192753"/>
                </a:xfrm>
                <a:prstGeom prst="roundRect">
                  <a:avLst>
                    <a:gd name="adj" fmla="val 10104"/>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6" name="テキスト ボックス 225"/>
                <p:cNvSpPr txBox="1"/>
                <p:nvPr/>
              </p:nvSpPr>
              <p:spPr>
                <a:xfrm>
                  <a:off x="5986483" y="778972"/>
                  <a:ext cx="6390981" cy="261610"/>
                </a:xfrm>
                <a:prstGeom prst="rect">
                  <a:avLst/>
                </a:prstGeom>
                <a:noFill/>
              </p:spPr>
              <p:txBody>
                <a:bodyPr wrap="square" rtlCol="0">
                  <a:spAutoFit/>
                </a:bodyPr>
                <a:lstStyle/>
                <a:p>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）成長分野における戦略的研究の推進</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2" name="正方形/長方形 221"/>
                <p:cNvSpPr/>
                <p:nvPr/>
              </p:nvSpPr>
              <p:spPr>
                <a:xfrm>
                  <a:off x="6589191" y="1067004"/>
                  <a:ext cx="5932289" cy="978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▼理事長のワントップマネジメントのもと、人材・機器設備・知的財産等の優れた資源を結集し、</a:t>
                  </a: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成長分野の研究開発を戦略的に実施</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26" name="角丸四角形 325"/>
              <p:cNvSpPr/>
              <p:nvPr/>
            </p:nvSpPr>
            <p:spPr>
              <a:xfrm>
                <a:off x="10395166" y="1543701"/>
                <a:ext cx="1219553" cy="148496"/>
              </a:xfrm>
              <a:prstGeom prst="roundRect">
                <a:avLst>
                  <a:gd name="adj" fmla="val 50000"/>
                </a:avLst>
              </a:prstGeom>
              <a:solidFill>
                <a:srgbClr val="5F91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ライフ</a:t>
                </a:r>
                <a:r>
                  <a:rPr lang="en-US" altLang="ja-JP" sz="9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メディカル</a:t>
                </a:r>
                <a:endPar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324" name="角丸四角形 323"/>
          <p:cNvSpPr/>
          <p:nvPr/>
        </p:nvSpPr>
        <p:spPr>
          <a:xfrm>
            <a:off x="10027642" y="3441343"/>
            <a:ext cx="2205806" cy="972415"/>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角丸四角形 226"/>
          <p:cNvSpPr/>
          <p:nvPr/>
        </p:nvSpPr>
        <p:spPr>
          <a:xfrm>
            <a:off x="6490855" y="3026271"/>
            <a:ext cx="6068289" cy="1773506"/>
          </a:xfrm>
          <a:prstGeom prst="roundRect">
            <a:avLst>
              <a:gd name="adj" fmla="val 10104"/>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3" name="テキスト ボックス 232"/>
          <p:cNvSpPr txBox="1"/>
          <p:nvPr/>
        </p:nvSpPr>
        <p:spPr>
          <a:xfrm>
            <a:off x="5986484" y="2738790"/>
            <a:ext cx="6390980" cy="261610"/>
          </a:xfrm>
          <a:prstGeom prst="rect">
            <a:avLst/>
          </a:prstGeom>
          <a:noFill/>
        </p:spPr>
        <p:txBody>
          <a:bodyPr wrap="square" rtlCol="0">
            <a:spAutoFit/>
          </a:bodyPr>
          <a:lstStyle/>
          <a:p>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3-B</a:t>
            </a: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）産学官連携によるオープンイノベーションの推進</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9" name="正方形/長方形 228"/>
          <p:cNvSpPr/>
          <p:nvPr/>
        </p:nvSpPr>
        <p:spPr>
          <a:xfrm>
            <a:off x="6589191" y="3081303"/>
            <a:ext cx="5932289" cy="9782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▼これまで培った豊富なネットワークを活かし、産学官の人材・知・資金を結集した場（コンソーシアム）</a:t>
            </a:r>
            <a:endPar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を形成・拡大し、大阪発のイノベーションを創出</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9" name="テキスト ボックス 318"/>
          <p:cNvSpPr txBox="1"/>
          <p:nvPr/>
        </p:nvSpPr>
        <p:spPr>
          <a:xfrm>
            <a:off x="7375190" y="4118620"/>
            <a:ext cx="761747" cy="207749"/>
          </a:xfrm>
          <a:prstGeom prst="rect">
            <a:avLst/>
          </a:prstGeom>
          <a:noFill/>
        </p:spPr>
        <p:txBody>
          <a:bodyPr wrap="none" rtlCol="0">
            <a:spAutoFit/>
          </a:bodyPr>
          <a:lstStyle/>
          <a:p>
            <a:pPr algn="ctr"/>
            <a:r>
              <a:rPr lang="ja-JP" altLang="en-US" sz="75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rPr>
              <a:t>＜連携強化＞</a:t>
            </a:r>
            <a:endParaRPr lang="ja-JP" altLang="en-US" sz="75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sp>
        <p:nvSpPr>
          <p:cNvPr id="340" name="正方形/長方形 339"/>
          <p:cNvSpPr/>
          <p:nvPr/>
        </p:nvSpPr>
        <p:spPr>
          <a:xfrm>
            <a:off x="7631608" y="7538187"/>
            <a:ext cx="1433488" cy="323165"/>
          </a:xfrm>
          <a:prstGeom prst="rect">
            <a:avLst/>
          </a:prstGeom>
        </p:spPr>
        <p:txBody>
          <a:bodyPr wrap="square">
            <a:spAutoFit/>
          </a:bodyPr>
          <a:lstStyle/>
          <a:p>
            <a:pPr lvl="0"/>
            <a:r>
              <a:rPr lang="ja-JP" altLang="en-US" sz="750" dirty="0" smtClean="0">
                <a:solidFill>
                  <a:prstClr val="black"/>
                </a:solidFill>
                <a:latin typeface="Meiryo UI" panose="020B0604030504040204" pitchFamily="50" charset="-128"/>
                <a:ea typeface="Meiryo UI" panose="020B0604030504040204" pitchFamily="50" charset="-128"/>
              </a:rPr>
              <a:t>機能性ﾌﾟﾗｽﾁｯｸ</a:t>
            </a:r>
            <a:endParaRPr lang="en-US" altLang="ja-JP" sz="750" dirty="0" smtClean="0">
              <a:solidFill>
                <a:prstClr val="black"/>
              </a:solidFill>
              <a:latin typeface="Meiryo UI" panose="020B0604030504040204" pitchFamily="50" charset="-128"/>
              <a:ea typeface="Meiryo UI" panose="020B0604030504040204" pitchFamily="50" charset="-128"/>
            </a:endParaRPr>
          </a:p>
          <a:p>
            <a:pPr lvl="0"/>
            <a:r>
              <a:rPr lang="en-US" altLang="ja-JP" sz="750" dirty="0" smtClean="0">
                <a:solidFill>
                  <a:prstClr val="black"/>
                </a:solidFill>
                <a:latin typeface="Meiryo UI" panose="020B0604030504040204" pitchFamily="50" charset="-128"/>
                <a:ea typeface="Meiryo UI" panose="020B0604030504040204" pitchFamily="50" charset="-128"/>
              </a:rPr>
              <a:t>(</a:t>
            </a:r>
            <a:r>
              <a:rPr lang="ja-JP" altLang="en-US" sz="750" dirty="0" smtClean="0">
                <a:solidFill>
                  <a:prstClr val="black"/>
                </a:solidFill>
                <a:latin typeface="Meiryo UI" panose="020B0604030504040204" pitchFamily="50" charset="-128"/>
                <a:ea typeface="Meiryo UI" panose="020B0604030504040204" pitchFamily="50" charset="-128"/>
              </a:rPr>
              <a:t>抗菌性等</a:t>
            </a:r>
            <a:r>
              <a:rPr lang="en-US" altLang="ja-JP" sz="750" dirty="0" smtClean="0">
                <a:solidFill>
                  <a:prstClr val="black"/>
                </a:solidFill>
                <a:latin typeface="Meiryo UI" panose="020B0604030504040204" pitchFamily="50" charset="-128"/>
                <a:ea typeface="Meiryo UI" panose="020B0604030504040204" pitchFamily="50" charset="-128"/>
              </a:rPr>
              <a:t>)</a:t>
            </a:r>
            <a:r>
              <a:rPr lang="ja-JP" altLang="en-US" sz="750" dirty="0" smtClean="0">
                <a:solidFill>
                  <a:prstClr val="black"/>
                </a:solidFill>
                <a:latin typeface="Meiryo UI" panose="020B0604030504040204" pitchFamily="50" charset="-128"/>
                <a:ea typeface="Meiryo UI" panose="020B0604030504040204" pitchFamily="50" charset="-128"/>
              </a:rPr>
              <a:t>の開発</a:t>
            </a:r>
            <a:endParaRPr lang="en-US" altLang="ja-JP" sz="750" dirty="0">
              <a:solidFill>
                <a:prstClr val="black"/>
              </a:solidFill>
              <a:latin typeface="Meiryo UI" panose="020B0604030504040204" pitchFamily="50" charset="-128"/>
              <a:ea typeface="Meiryo UI" panose="020B0604030504040204" pitchFamily="50" charset="-128"/>
            </a:endParaRPr>
          </a:p>
        </p:txBody>
      </p:sp>
      <p:sp>
        <p:nvSpPr>
          <p:cNvPr id="103" name="二等辺三角形 102"/>
          <p:cNvSpPr/>
          <p:nvPr/>
        </p:nvSpPr>
        <p:spPr>
          <a:xfrm flipV="1">
            <a:off x="9111903" y="4518039"/>
            <a:ext cx="860722" cy="210553"/>
          </a:xfrm>
          <a:prstGeom prst="triangle">
            <a:avLst/>
          </a:prstGeom>
          <a:solidFill>
            <a:srgbClr val="93CDDD"/>
          </a:solidFill>
          <a:ln>
            <a:solidFill>
              <a:srgbClr val="93CD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p:cNvGrpSpPr/>
          <p:nvPr/>
        </p:nvGrpSpPr>
        <p:grpSpPr>
          <a:xfrm>
            <a:off x="6852469" y="3504456"/>
            <a:ext cx="5335294" cy="1312513"/>
            <a:chOff x="6852469" y="3369335"/>
            <a:chExt cx="5335294" cy="1312513"/>
          </a:xfrm>
        </p:grpSpPr>
        <p:sp>
          <p:nvSpPr>
            <p:cNvPr id="84" name="角丸四角形 83"/>
            <p:cNvSpPr/>
            <p:nvPr/>
          </p:nvSpPr>
          <p:spPr>
            <a:xfrm>
              <a:off x="6852469" y="3448837"/>
              <a:ext cx="2205806" cy="972415"/>
            </a:xfrm>
            <a:prstGeom prst="round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8" name="グループ化 67"/>
            <p:cNvGrpSpPr/>
            <p:nvPr/>
          </p:nvGrpSpPr>
          <p:grpSpPr>
            <a:xfrm>
              <a:off x="9256199" y="3738404"/>
              <a:ext cx="614677" cy="679370"/>
              <a:chOff x="9256199" y="3441477"/>
              <a:chExt cx="614677" cy="679370"/>
            </a:xfrm>
          </p:grpSpPr>
          <p:sp>
            <p:nvSpPr>
              <p:cNvPr id="292" name="台形 291"/>
              <p:cNvSpPr/>
              <p:nvPr/>
            </p:nvSpPr>
            <p:spPr>
              <a:xfrm>
                <a:off x="9256199" y="3648472"/>
                <a:ext cx="614677" cy="472375"/>
              </a:xfrm>
              <a:prstGeom prst="trapezoid">
                <a:avLst>
                  <a:gd name="adj" fmla="val 32835"/>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kern="0">
                  <a:solidFill>
                    <a:srgbClr val="FFFFFF"/>
                  </a:solidFill>
                  <a:sym typeface="Arial"/>
                </a:endParaRPr>
              </a:p>
            </p:txBody>
          </p:sp>
          <p:sp>
            <p:nvSpPr>
              <p:cNvPr id="294" name="台形 293"/>
              <p:cNvSpPr/>
              <p:nvPr/>
            </p:nvSpPr>
            <p:spPr>
              <a:xfrm>
                <a:off x="9324975" y="3441477"/>
                <a:ext cx="476249" cy="600147"/>
              </a:xfrm>
              <a:prstGeom prst="trapezoid">
                <a:avLst>
                  <a:gd name="adj" fmla="val 29143"/>
                </a:avLst>
              </a:prstGeom>
              <a:solidFill>
                <a:srgbClr val="93C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kern="0">
                  <a:solidFill>
                    <a:srgbClr val="FFFFFF"/>
                  </a:solidFill>
                  <a:sym typeface="Arial"/>
                </a:endParaRPr>
              </a:p>
            </p:txBody>
          </p:sp>
        </p:grpSp>
        <p:grpSp>
          <p:nvGrpSpPr>
            <p:cNvPr id="318" name="グループ化 317"/>
            <p:cNvGrpSpPr/>
            <p:nvPr/>
          </p:nvGrpSpPr>
          <p:grpSpPr>
            <a:xfrm>
              <a:off x="6904856" y="3469977"/>
              <a:ext cx="2105612" cy="547430"/>
              <a:chOff x="2153195" y="1996143"/>
              <a:chExt cx="2364014" cy="547430"/>
            </a:xfrm>
          </p:grpSpPr>
          <p:sp>
            <p:nvSpPr>
              <p:cNvPr id="320" name="角丸四角形 319"/>
              <p:cNvSpPr/>
              <p:nvPr/>
            </p:nvSpPr>
            <p:spPr>
              <a:xfrm>
                <a:off x="3337622" y="2276873"/>
                <a:ext cx="1179587" cy="266700"/>
              </a:xfrm>
              <a:prstGeom prst="roundRect">
                <a:avLst/>
              </a:prstGeom>
              <a:solidFill>
                <a:srgbClr val="00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kern="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rPr>
                  <a:t>スーパー公設試</a:t>
                </a:r>
                <a:endParaRPr lang="ja-JP" altLang="en-US" sz="900" b="1" kern="0" dirty="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sp>
            <p:nvSpPr>
              <p:cNvPr id="321" name="角丸四角形 320"/>
              <p:cNvSpPr/>
              <p:nvPr/>
            </p:nvSpPr>
            <p:spPr>
              <a:xfrm>
                <a:off x="2153195" y="2276872"/>
                <a:ext cx="761653" cy="24288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kern="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rPr>
                  <a:t>大学等</a:t>
                </a:r>
                <a:endParaRPr lang="ja-JP" altLang="en-US" sz="900" b="1" kern="0" dirty="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sp>
            <p:nvSpPr>
              <p:cNvPr id="322" name="テキスト ボックス 321"/>
              <p:cNvSpPr txBox="1"/>
              <p:nvPr/>
            </p:nvSpPr>
            <p:spPr>
              <a:xfrm>
                <a:off x="2234040" y="1996143"/>
                <a:ext cx="2280611" cy="215444"/>
              </a:xfrm>
              <a:prstGeom prst="rect">
                <a:avLst/>
              </a:prstGeom>
              <a:noFill/>
            </p:spPr>
            <p:txBody>
              <a:bodyPr wrap="none" rtlCol="0">
                <a:spAutoFit/>
              </a:bodyPr>
              <a:lstStyle/>
              <a:p>
                <a:r>
                  <a:rPr lang="ja-JP" altLang="en-US"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rPr>
                  <a:t>研究開発支援／製品開発支援／製造支援</a:t>
                </a:r>
                <a:endPar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sp>
            <p:nvSpPr>
              <p:cNvPr id="323" name="左右矢印 322"/>
              <p:cNvSpPr/>
              <p:nvPr/>
            </p:nvSpPr>
            <p:spPr>
              <a:xfrm>
                <a:off x="2961644" y="2266901"/>
                <a:ext cx="357959" cy="257175"/>
              </a:xfrm>
              <a:prstGeom prst="lef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kern="0">
                  <a:solidFill>
                    <a:srgbClr val="FFFFFF"/>
                  </a:solidFill>
                  <a:sym typeface="Arial"/>
                </a:endParaRPr>
              </a:p>
            </p:txBody>
          </p:sp>
        </p:grpSp>
        <p:sp>
          <p:nvSpPr>
            <p:cNvPr id="305" name="円/楕円 304"/>
            <p:cNvSpPr/>
            <p:nvPr/>
          </p:nvSpPr>
          <p:spPr>
            <a:xfrm>
              <a:off x="9170229" y="3369335"/>
              <a:ext cx="814576" cy="340642"/>
            </a:xfrm>
            <a:prstGeom prst="ellipse">
              <a:avLst/>
            </a:prstGeom>
            <a:solidFill>
              <a:schemeClr val="accent5">
                <a:lumMod val="60000"/>
                <a:lumOff val="40000"/>
              </a:schemeClr>
            </a:solidFill>
            <a:ln>
              <a:noFill/>
            </a:ln>
            <a:scene3d>
              <a:camera prst="orthographicFront"/>
              <a:lightRig rig="threePt" dir="t"/>
            </a:scene3d>
            <a:sp3d>
              <a:bevelT w="101600" prst="ribl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rPr>
                <a:t>企業</a:t>
              </a:r>
            </a:p>
          </p:txBody>
        </p:sp>
        <p:sp>
          <p:nvSpPr>
            <p:cNvPr id="316" name="テキスト ボックス 315"/>
            <p:cNvSpPr txBox="1"/>
            <p:nvPr/>
          </p:nvSpPr>
          <p:spPr>
            <a:xfrm>
              <a:off x="7249759" y="4161423"/>
              <a:ext cx="1239273" cy="230832"/>
            </a:xfrm>
            <a:prstGeom prst="rect">
              <a:avLst/>
            </a:prstGeom>
            <a:noFill/>
          </p:spPr>
          <p:txBody>
            <a:bodyPr wrap="square" rtlCol="0">
              <a:spAutoFit/>
            </a:bodyPr>
            <a:lstStyle/>
            <a:p>
              <a:r>
                <a:rPr lang="ja-JP" altLang="en-US" sz="9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rPr>
                <a:t>知と技術の支援拠点</a:t>
              </a:r>
              <a:endPar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grpSp>
          <p:nvGrpSpPr>
            <p:cNvPr id="311" name="グループ化 310"/>
            <p:cNvGrpSpPr/>
            <p:nvPr/>
          </p:nvGrpSpPr>
          <p:grpSpPr>
            <a:xfrm>
              <a:off x="10067350" y="3513351"/>
              <a:ext cx="2120413" cy="507057"/>
              <a:chOff x="3654002" y="2869952"/>
              <a:chExt cx="2380632" cy="507057"/>
            </a:xfrm>
          </p:grpSpPr>
          <p:sp>
            <p:nvSpPr>
              <p:cNvPr id="313" name="角丸四角形 312"/>
              <p:cNvSpPr/>
              <p:nvPr/>
            </p:nvSpPr>
            <p:spPr>
              <a:xfrm>
                <a:off x="3654002" y="3115072"/>
                <a:ext cx="1059343" cy="26193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kern="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rPr>
                  <a:t>経営支援機関</a:t>
                </a:r>
                <a:endParaRPr lang="ja-JP" altLang="en-US" sz="900" b="1" kern="0" dirty="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sp>
            <p:nvSpPr>
              <p:cNvPr id="314" name="角丸四角形 313"/>
              <p:cNvSpPr/>
              <p:nvPr/>
            </p:nvSpPr>
            <p:spPr>
              <a:xfrm>
                <a:off x="5196632" y="3134122"/>
                <a:ext cx="815025" cy="242887"/>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b="1" kern="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rPr>
                  <a:t>金融機関</a:t>
                </a:r>
                <a:endParaRPr lang="ja-JP" altLang="en-US" sz="900" b="1" kern="0" dirty="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sp>
            <p:nvSpPr>
              <p:cNvPr id="315" name="テキスト ボックス 314"/>
              <p:cNvSpPr txBox="1"/>
              <p:nvPr/>
            </p:nvSpPr>
            <p:spPr>
              <a:xfrm>
                <a:off x="3741424" y="2869952"/>
                <a:ext cx="2293210" cy="215444"/>
              </a:xfrm>
              <a:prstGeom prst="rect">
                <a:avLst/>
              </a:prstGeom>
              <a:noFill/>
            </p:spPr>
            <p:txBody>
              <a:bodyPr wrap="none" rtlCol="0">
                <a:spAutoFit/>
              </a:bodyPr>
              <a:lstStyle/>
              <a:p>
                <a:r>
                  <a:rPr lang="ja-JP" altLang="en-US" sz="8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rPr>
                  <a:t>販路開拓／デザイン／資金調達／海外展開</a:t>
                </a:r>
                <a:endParaRPr lang="ja-JP" altLang="en-US" sz="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grpSp>
        <p:sp>
          <p:nvSpPr>
            <p:cNvPr id="308" name="左右矢印 307"/>
            <p:cNvSpPr/>
            <p:nvPr/>
          </p:nvSpPr>
          <p:spPr>
            <a:xfrm>
              <a:off x="11059843" y="3782333"/>
              <a:ext cx="352942" cy="257175"/>
            </a:xfrm>
            <a:prstGeom prst="lef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kern="0">
                <a:solidFill>
                  <a:srgbClr val="FFFFFF"/>
                </a:solidFill>
                <a:sym typeface="Arial"/>
              </a:endParaRPr>
            </a:p>
          </p:txBody>
        </p:sp>
        <p:sp>
          <p:nvSpPr>
            <p:cNvPr id="309" name="テキスト ボックス 308"/>
            <p:cNvSpPr txBox="1"/>
            <p:nvPr/>
          </p:nvSpPr>
          <p:spPr>
            <a:xfrm>
              <a:off x="10535709" y="4089415"/>
              <a:ext cx="1048038" cy="230832"/>
            </a:xfrm>
            <a:prstGeom prst="rect">
              <a:avLst/>
            </a:prstGeom>
            <a:noFill/>
          </p:spPr>
          <p:txBody>
            <a:bodyPr wrap="none" rtlCol="0">
              <a:spAutoFit/>
            </a:bodyPr>
            <a:lstStyle/>
            <a:p>
              <a:r>
                <a:rPr lang="ja-JP" altLang="en-US" sz="9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rPr>
                <a:t>経営と金融の支援拠点</a:t>
              </a:r>
              <a:endPar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grpSp>
          <p:nvGrpSpPr>
            <p:cNvPr id="67" name="グループ化 66"/>
            <p:cNvGrpSpPr/>
            <p:nvPr/>
          </p:nvGrpSpPr>
          <p:grpSpPr>
            <a:xfrm>
              <a:off x="8993088" y="3939982"/>
              <a:ext cx="1125976" cy="365457"/>
              <a:chOff x="8948829" y="4061123"/>
              <a:chExt cx="1295400" cy="365457"/>
            </a:xfrm>
          </p:grpSpPr>
          <p:sp>
            <p:nvSpPr>
              <p:cNvPr id="310" name="左右矢印 309"/>
              <p:cNvSpPr/>
              <p:nvPr/>
            </p:nvSpPr>
            <p:spPr>
              <a:xfrm>
                <a:off x="8948829" y="4061123"/>
                <a:ext cx="1295400" cy="365457"/>
              </a:xfrm>
              <a:prstGeom prst="lef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kern="0">
                  <a:solidFill>
                    <a:srgbClr val="FFFFFF"/>
                  </a:solidFill>
                  <a:sym typeface="Arial"/>
                </a:endParaRPr>
              </a:p>
            </p:txBody>
          </p:sp>
          <p:sp>
            <p:nvSpPr>
              <p:cNvPr id="302" name="テキスト ボックス 301"/>
              <p:cNvSpPr txBox="1"/>
              <p:nvPr/>
            </p:nvSpPr>
            <p:spPr>
              <a:xfrm>
                <a:off x="9277054" y="4126151"/>
                <a:ext cx="531399" cy="230832"/>
              </a:xfrm>
              <a:prstGeom prst="rect">
                <a:avLst/>
              </a:prstGeom>
              <a:noFill/>
            </p:spPr>
            <p:txBody>
              <a:bodyPr wrap="none" rtlCol="0">
                <a:spAutoFit/>
              </a:bodyPr>
              <a:lstStyle/>
              <a:p>
                <a:r>
                  <a:rPr lang="ja-JP" altLang="en-US" sz="900" kern="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rPr>
                  <a:t>連携強化</a:t>
                </a:r>
                <a:endParaRPr lang="ja-JP" altLang="en-US" sz="900" kern="0" dirty="0">
                  <a:solidFill>
                    <a:srgbClr val="FFFFFF"/>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grpSp>
        <p:sp>
          <p:nvSpPr>
            <p:cNvPr id="341" name="テキスト ボックス 340"/>
            <p:cNvSpPr txBox="1"/>
            <p:nvPr/>
          </p:nvSpPr>
          <p:spPr>
            <a:xfrm>
              <a:off x="8556280" y="4451016"/>
              <a:ext cx="2066968" cy="230832"/>
            </a:xfrm>
            <a:prstGeom prst="rect">
              <a:avLst/>
            </a:prstGeom>
            <a:noFill/>
          </p:spPr>
          <p:txBody>
            <a:bodyPr wrap="square" rtlCol="0">
              <a:spAutoFit/>
            </a:bodyPr>
            <a:lstStyle/>
            <a:p>
              <a:pPr algn="ctr"/>
              <a:r>
                <a:rPr lang="ja-JP" altLang="en-US" sz="9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rPr>
                <a:t>大阪</a:t>
              </a:r>
              <a:r>
                <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rPr>
                <a:t>発</a:t>
              </a:r>
              <a:r>
                <a:rPr lang="ja-JP" altLang="en-US" sz="9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rPr>
                <a:t>のイノベーション創出を拡大</a:t>
              </a:r>
              <a:endParaRPr lang="ja-JP" altLang="en-US" sz="9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sym typeface="Arial"/>
              </a:endParaRPr>
            </a:p>
          </p:txBody>
        </p:sp>
      </p:grpSp>
      <p:sp>
        <p:nvSpPr>
          <p:cNvPr id="342" name="正方形/長方形 341"/>
          <p:cNvSpPr/>
          <p:nvPr/>
        </p:nvSpPr>
        <p:spPr>
          <a:xfrm>
            <a:off x="19050" y="9524"/>
            <a:ext cx="12768035" cy="470596"/>
          </a:xfrm>
          <a:prstGeom prst="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3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大阪府立産業技術総合研究所と大阪市立工業研究所の統合について</a:t>
            </a:r>
            <a:endParaRPr kumimoji="1" lang="en-US" altLang="ja-JP" sz="13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gn="ctr"/>
            <a:r>
              <a:rPr lang="ja-JP" altLang="en-US" sz="11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 </a:t>
            </a:r>
            <a:r>
              <a:rPr lang="ja-JP" altLang="en-US" sz="11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知</a:t>
            </a:r>
            <a:r>
              <a:rPr lang="ja-JP" altLang="en-US" sz="11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と技術の支援拠点「スーパー公設試</a:t>
            </a:r>
            <a:r>
              <a:rPr lang="ja-JP" altLang="en-US" sz="11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」の設立 ～</a:t>
            </a:r>
            <a:endParaRPr lang="ja-JP" altLang="en-US" sz="11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sp>
        <p:nvSpPr>
          <p:cNvPr id="2" name="テキスト ボックス 1"/>
          <p:cNvSpPr txBox="1"/>
          <p:nvPr/>
        </p:nvSpPr>
        <p:spPr>
          <a:xfrm>
            <a:off x="4640508" y="9206222"/>
            <a:ext cx="697627"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＜短縮＞</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2" name="グループ化 101"/>
          <p:cNvGrpSpPr/>
          <p:nvPr/>
        </p:nvGrpSpPr>
        <p:grpSpPr>
          <a:xfrm>
            <a:off x="8933049" y="3675907"/>
            <a:ext cx="1254030" cy="188589"/>
            <a:chOff x="8933049" y="3576464"/>
            <a:chExt cx="1254030" cy="188589"/>
          </a:xfrm>
        </p:grpSpPr>
        <p:cxnSp>
          <p:nvCxnSpPr>
            <p:cNvPr id="298" name="直線矢印コネクタ 297"/>
            <p:cNvCxnSpPr/>
            <p:nvPr/>
          </p:nvCxnSpPr>
          <p:spPr>
            <a:xfrm flipV="1">
              <a:off x="8933049" y="3576464"/>
              <a:ext cx="358680" cy="144785"/>
            </a:xfrm>
            <a:prstGeom prst="straightConnector1">
              <a:avLst/>
            </a:prstGeom>
            <a:ln w="57150">
              <a:solidFill>
                <a:srgbClr val="83C937"/>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0" name="直線矢印コネクタ 299"/>
            <p:cNvCxnSpPr/>
            <p:nvPr/>
          </p:nvCxnSpPr>
          <p:spPr>
            <a:xfrm>
              <a:off x="9847449" y="3576464"/>
              <a:ext cx="339630" cy="188589"/>
            </a:xfrm>
            <a:prstGeom prst="straightConnector1">
              <a:avLst/>
            </a:prstGeom>
            <a:ln w="57150">
              <a:solidFill>
                <a:srgbClr val="83C937"/>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20" name="角丸四角形 19"/>
          <p:cNvSpPr/>
          <p:nvPr/>
        </p:nvSpPr>
        <p:spPr>
          <a:xfrm>
            <a:off x="7525265" y="9020175"/>
            <a:ext cx="1838529" cy="288977"/>
          </a:xfrm>
          <a:prstGeom prst="roundRect">
            <a:avLst/>
          </a:prstGeom>
          <a:noFill/>
          <a:ln w="952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法人では困難だった企業支援情報</a:t>
            </a:r>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共有化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8" name="二等辺三角形 177"/>
          <p:cNvSpPr/>
          <p:nvPr/>
        </p:nvSpPr>
        <p:spPr>
          <a:xfrm rot="16200000" flipV="1">
            <a:off x="9398176" y="8921925"/>
            <a:ext cx="531084" cy="103564"/>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174" name="角丸四角形 173"/>
          <p:cNvSpPr/>
          <p:nvPr/>
        </p:nvSpPr>
        <p:spPr>
          <a:xfrm>
            <a:off x="2843706" y="5736704"/>
            <a:ext cx="244726" cy="271642"/>
          </a:xfrm>
          <a:prstGeom prst="roundRect">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角丸四角形 174"/>
          <p:cNvSpPr/>
          <p:nvPr/>
        </p:nvSpPr>
        <p:spPr>
          <a:xfrm>
            <a:off x="5863330" y="2992866"/>
            <a:ext cx="210843" cy="271644"/>
          </a:xfrm>
          <a:prstGeom prst="roundRect">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endPar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9131917" y="625257"/>
            <a:ext cx="184731" cy="400110"/>
          </a:xfrm>
          <a:prstGeom prst="rect">
            <a:avLst/>
          </a:prstGeom>
          <a:noFill/>
        </p:spPr>
        <p:txBody>
          <a:bodyPr wrap="none" rtlCol="0">
            <a:spAutoFit/>
          </a:bodyPr>
          <a:lstStyle/>
          <a:p>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574640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69D4CA-DA7F-48C1-A9F2-DE9DC39B0848}">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schemas.openxmlformats.org/package/2006/metadata/core-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3F673FB1-BB74-4D87-AE43-19CAA3615E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4750B8E-AC1B-486A-93D9-94F16FA64D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1841</TotalTime>
  <Words>1356</Words>
  <Application>Microsoft Office PowerPoint</Application>
  <PresentationFormat>A3 297x420 mm</PresentationFormat>
  <Paragraphs>356</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2016-08-25T05:23:17Z</cp:lastPrinted>
  <dcterms:created xsi:type="dcterms:W3CDTF">2016-07-29T04:45:02Z</dcterms:created>
  <dcterms:modified xsi:type="dcterms:W3CDTF">2016-11-26T04:42:35Z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