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4401800" cy="10440988"/>
  <p:notesSz cx="9777413" cy="6646863"/>
  <p:defaultTextStyle>
    <a:defPPr>
      <a:defRPr lang="ja-JP"/>
    </a:defPPr>
    <a:lvl1pPr marL="0" algn="l" defTabSz="1419515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1pPr>
    <a:lvl2pPr marL="709757" algn="l" defTabSz="1419515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2pPr>
    <a:lvl3pPr marL="1419515" algn="l" defTabSz="1419515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3pPr>
    <a:lvl4pPr marL="2129272" algn="l" defTabSz="1419515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4pPr>
    <a:lvl5pPr marL="2839029" algn="l" defTabSz="1419515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5pPr>
    <a:lvl6pPr marL="3548786" algn="l" defTabSz="1419515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6pPr>
    <a:lvl7pPr marL="4258544" algn="l" defTabSz="1419515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7pPr>
    <a:lvl8pPr marL="4968301" algn="l" defTabSz="1419515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8pPr>
    <a:lvl9pPr marL="5678058" algn="l" defTabSz="1419515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384" autoAdjust="0"/>
  </p:normalViewPr>
  <p:slideViewPr>
    <p:cSldViewPr>
      <p:cViewPr>
        <p:scale>
          <a:sx n="80" d="100"/>
          <a:sy n="80" d="100"/>
        </p:scale>
        <p:origin x="-396" y="-72"/>
      </p:cViewPr>
      <p:guideLst>
        <p:guide orient="horz" pos="5783"/>
        <p:guide pos="4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36771" cy="332290"/>
          </a:xfrm>
          <a:prstGeom prst="rect">
            <a:avLst/>
          </a:prstGeom>
        </p:spPr>
        <p:txBody>
          <a:bodyPr vert="horz" lIns="61771" tIns="30885" rIns="61771" bIns="30885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38482" y="0"/>
            <a:ext cx="4236771" cy="332290"/>
          </a:xfrm>
          <a:prstGeom prst="rect">
            <a:avLst/>
          </a:prstGeom>
        </p:spPr>
        <p:txBody>
          <a:bodyPr vert="horz" lIns="61771" tIns="30885" rIns="61771" bIns="30885" rtlCol="0"/>
          <a:lstStyle>
            <a:lvl1pPr algn="r">
              <a:defRPr sz="800"/>
            </a:lvl1pPr>
          </a:lstStyle>
          <a:p>
            <a:fld id="{97DC4E83-5AAC-4D06-818B-BD120A4FD65E}" type="datetimeFigureOut">
              <a:rPr kumimoji="1" lang="ja-JP" altLang="en-US" smtClean="0"/>
              <a:t>2016/8/15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171825" y="498475"/>
            <a:ext cx="3435350" cy="2492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1771" tIns="30885" rIns="61771" bIns="3088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77634" y="3157288"/>
            <a:ext cx="7822146" cy="2990611"/>
          </a:xfrm>
          <a:prstGeom prst="rect">
            <a:avLst/>
          </a:prstGeom>
        </p:spPr>
        <p:txBody>
          <a:bodyPr vert="horz" lIns="61771" tIns="30885" rIns="61771" bIns="3088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13513"/>
            <a:ext cx="4236771" cy="332290"/>
          </a:xfrm>
          <a:prstGeom prst="rect">
            <a:avLst/>
          </a:prstGeom>
        </p:spPr>
        <p:txBody>
          <a:bodyPr vert="horz" lIns="61771" tIns="30885" rIns="61771" bIns="30885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38482" y="6313513"/>
            <a:ext cx="4236771" cy="332290"/>
          </a:xfrm>
          <a:prstGeom prst="rect">
            <a:avLst/>
          </a:prstGeom>
        </p:spPr>
        <p:txBody>
          <a:bodyPr vert="horz" lIns="61771" tIns="30885" rIns="61771" bIns="30885" rtlCol="0" anchor="b"/>
          <a:lstStyle>
            <a:lvl1pPr algn="r">
              <a:defRPr sz="800"/>
            </a:lvl1pPr>
          </a:lstStyle>
          <a:p>
            <a:fld id="{E911079A-2B72-46F5-B2A3-761E6776E3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080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1079A-2B72-46F5-B2A3-761E6776E3B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042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80135" y="3243474"/>
            <a:ext cx="12241530" cy="223804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160270" y="5916560"/>
            <a:ext cx="10081260" cy="26682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09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19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29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39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48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2585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968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6780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2016/8/15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2016/8/15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441305" y="418125"/>
            <a:ext cx="3240405" cy="8908676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20090" y="418125"/>
            <a:ext cx="9481185" cy="8908676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2016/8/15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2016/8/15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37643" y="6709302"/>
            <a:ext cx="12241530" cy="2073696"/>
          </a:xfrm>
        </p:spPr>
        <p:txBody>
          <a:bodyPr anchor="t"/>
          <a:lstStyle>
            <a:lvl1pPr algn="l">
              <a:defRPr sz="62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137643" y="4425337"/>
            <a:ext cx="12241530" cy="2283965"/>
          </a:xfrm>
        </p:spPr>
        <p:txBody>
          <a:bodyPr anchor="b"/>
          <a:lstStyle>
            <a:lvl1pPr marL="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1pPr>
            <a:lvl2pPr marL="709757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41951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29272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83902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54878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258544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496830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67805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2016/8/15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20090" y="2436232"/>
            <a:ext cx="6360795" cy="6890569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7320915" y="2436232"/>
            <a:ext cx="6360795" cy="6890569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2016/8/15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0090" y="2337139"/>
            <a:ext cx="6363296" cy="974008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09757" indent="0">
              <a:buNone/>
              <a:defRPr sz="3100" b="1"/>
            </a:lvl2pPr>
            <a:lvl3pPr marL="1419515" indent="0">
              <a:buNone/>
              <a:defRPr sz="2800" b="1"/>
            </a:lvl3pPr>
            <a:lvl4pPr marL="2129272" indent="0">
              <a:buNone/>
              <a:defRPr sz="2500" b="1"/>
            </a:lvl4pPr>
            <a:lvl5pPr marL="2839029" indent="0">
              <a:buNone/>
              <a:defRPr sz="2500" b="1"/>
            </a:lvl5pPr>
            <a:lvl6pPr marL="3548786" indent="0">
              <a:buNone/>
              <a:defRPr sz="2500" b="1"/>
            </a:lvl6pPr>
            <a:lvl7pPr marL="4258544" indent="0">
              <a:buNone/>
              <a:defRPr sz="2500" b="1"/>
            </a:lvl7pPr>
            <a:lvl8pPr marL="4968301" indent="0">
              <a:buNone/>
              <a:defRPr sz="2500" b="1"/>
            </a:lvl8pPr>
            <a:lvl9pPr marL="5678058" indent="0">
              <a:buNone/>
              <a:defRPr sz="25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720090" y="3311147"/>
            <a:ext cx="6363296" cy="6015653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315915" y="2337139"/>
            <a:ext cx="6365796" cy="974008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09757" indent="0">
              <a:buNone/>
              <a:defRPr sz="3100" b="1"/>
            </a:lvl2pPr>
            <a:lvl3pPr marL="1419515" indent="0">
              <a:buNone/>
              <a:defRPr sz="2800" b="1"/>
            </a:lvl3pPr>
            <a:lvl4pPr marL="2129272" indent="0">
              <a:buNone/>
              <a:defRPr sz="2500" b="1"/>
            </a:lvl4pPr>
            <a:lvl5pPr marL="2839029" indent="0">
              <a:buNone/>
              <a:defRPr sz="2500" b="1"/>
            </a:lvl5pPr>
            <a:lvl6pPr marL="3548786" indent="0">
              <a:buNone/>
              <a:defRPr sz="2500" b="1"/>
            </a:lvl6pPr>
            <a:lvl7pPr marL="4258544" indent="0">
              <a:buNone/>
              <a:defRPr sz="2500" b="1"/>
            </a:lvl7pPr>
            <a:lvl8pPr marL="4968301" indent="0">
              <a:buNone/>
              <a:defRPr sz="2500" b="1"/>
            </a:lvl8pPr>
            <a:lvl9pPr marL="5678058" indent="0">
              <a:buNone/>
              <a:defRPr sz="25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7315915" y="3311147"/>
            <a:ext cx="6365796" cy="6015653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2016/8/15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2016/8/15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2016/8/15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0091" y="415706"/>
            <a:ext cx="4738093" cy="1769167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630704" y="415707"/>
            <a:ext cx="8051006" cy="8911094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7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720091" y="2184874"/>
            <a:ext cx="4738093" cy="7141927"/>
          </a:xfrm>
        </p:spPr>
        <p:txBody>
          <a:bodyPr/>
          <a:lstStyle>
            <a:lvl1pPr marL="0" indent="0">
              <a:buNone/>
              <a:defRPr sz="2200"/>
            </a:lvl1pPr>
            <a:lvl2pPr marL="709757" indent="0">
              <a:buNone/>
              <a:defRPr sz="1900"/>
            </a:lvl2pPr>
            <a:lvl3pPr marL="1419515" indent="0">
              <a:buNone/>
              <a:defRPr sz="1600"/>
            </a:lvl3pPr>
            <a:lvl4pPr marL="2129272" indent="0">
              <a:buNone/>
              <a:defRPr sz="1400"/>
            </a:lvl4pPr>
            <a:lvl5pPr marL="2839029" indent="0">
              <a:buNone/>
              <a:defRPr sz="1400"/>
            </a:lvl5pPr>
            <a:lvl6pPr marL="3548786" indent="0">
              <a:buNone/>
              <a:defRPr sz="1400"/>
            </a:lvl6pPr>
            <a:lvl7pPr marL="4258544" indent="0">
              <a:buNone/>
              <a:defRPr sz="1400"/>
            </a:lvl7pPr>
            <a:lvl8pPr marL="4968301" indent="0">
              <a:buNone/>
              <a:defRPr sz="1400"/>
            </a:lvl8pPr>
            <a:lvl9pPr marL="5678058" indent="0">
              <a:buNone/>
              <a:defRPr sz="14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2016/8/15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22854" y="7308692"/>
            <a:ext cx="8641080" cy="862832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822854" y="932922"/>
            <a:ext cx="8641080" cy="6264593"/>
          </a:xfrm>
        </p:spPr>
        <p:txBody>
          <a:bodyPr/>
          <a:lstStyle>
            <a:lvl1pPr marL="0" indent="0">
              <a:buNone/>
              <a:defRPr sz="5000"/>
            </a:lvl1pPr>
            <a:lvl2pPr marL="709757" indent="0">
              <a:buNone/>
              <a:defRPr sz="4300"/>
            </a:lvl2pPr>
            <a:lvl3pPr marL="1419515" indent="0">
              <a:buNone/>
              <a:defRPr sz="3700"/>
            </a:lvl3pPr>
            <a:lvl4pPr marL="2129272" indent="0">
              <a:buNone/>
              <a:defRPr sz="3100"/>
            </a:lvl4pPr>
            <a:lvl5pPr marL="2839029" indent="0">
              <a:buNone/>
              <a:defRPr sz="3100"/>
            </a:lvl5pPr>
            <a:lvl6pPr marL="3548786" indent="0">
              <a:buNone/>
              <a:defRPr sz="3100"/>
            </a:lvl6pPr>
            <a:lvl7pPr marL="4258544" indent="0">
              <a:buNone/>
              <a:defRPr sz="3100"/>
            </a:lvl7pPr>
            <a:lvl8pPr marL="4968301" indent="0">
              <a:buNone/>
              <a:defRPr sz="3100"/>
            </a:lvl8pPr>
            <a:lvl9pPr marL="5678058" indent="0">
              <a:buNone/>
              <a:defRPr sz="3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822854" y="8171524"/>
            <a:ext cx="8641080" cy="1225365"/>
          </a:xfrm>
        </p:spPr>
        <p:txBody>
          <a:bodyPr/>
          <a:lstStyle>
            <a:lvl1pPr marL="0" indent="0">
              <a:buNone/>
              <a:defRPr sz="2200"/>
            </a:lvl1pPr>
            <a:lvl2pPr marL="709757" indent="0">
              <a:buNone/>
              <a:defRPr sz="1900"/>
            </a:lvl2pPr>
            <a:lvl3pPr marL="1419515" indent="0">
              <a:buNone/>
              <a:defRPr sz="1600"/>
            </a:lvl3pPr>
            <a:lvl4pPr marL="2129272" indent="0">
              <a:buNone/>
              <a:defRPr sz="1400"/>
            </a:lvl4pPr>
            <a:lvl5pPr marL="2839029" indent="0">
              <a:buNone/>
              <a:defRPr sz="1400"/>
            </a:lvl5pPr>
            <a:lvl6pPr marL="3548786" indent="0">
              <a:buNone/>
              <a:defRPr sz="1400"/>
            </a:lvl6pPr>
            <a:lvl7pPr marL="4258544" indent="0">
              <a:buNone/>
              <a:defRPr sz="1400"/>
            </a:lvl7pPr>
            <a:lvl8pPr marL="4968301" indent="0">
              <a:buNone/>
              <a:defRPr sz="1400"/>
            </a:lvl8pPr>
            <a:lvl9pPr marL="5678058" indent="0">
              <a:buNone/>
              <a:defRPr sz="14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2016/8/15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720090" y="418123"/>
            <a:ext cx="12961620" cy="1740165"/>
          </a:xfrm>
          <a:prstGeom prst="rect">
            <a:avLst/>
          </a:prstGeom>
        </p:spPr>
        <p:txBody>
          <a:bodyPr vert="horz" lIns="141951" tIns="70976" rIns="141951" bIns="70976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0090" y="2436232"/>
            <a:ext cx="12961620" cy="6890569"/>
          </a:xfrm>
          <a:prstGeom prst="rect">
            <a:avLst/>
          </a:prstGeom>
        </p:spPr>
        <p:txBody>
          <a:bodyPr vert="horz" lIns="141951" tIns="70976" rIns="141951" bIns="70976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720090" y="9677250"/>
            <a:ext cx="3360420" cy="555886"/>
          </a:xfrm>
          <a:prstGeom prst="rect">
            <a:avLst/>
          </a:prstGeom>
        </p:spPr>
        <p:txBody>
          <a:bodyPr vert="horz" lIns="141951" tIns="70976" rIns="141951" bIns="7097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2016/8/15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920615" y="9677250"/>
            <a:ext cx="4560570" cy="555886"/>
          </a:xfrm>
          <a:prstGeom prst="rect">
            <a:avLst/>
          </a:prstGeom>
        </p:spPr>
        <p:txBody>
          <a:bodyPr vert="horz" lIns="141951" tIns="70976" rIns="141951" bIns="7097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10321290" y="9677250"/>
            <a:ext cx="3360420" cy="555886"/>
          </a:xfrm>
          <a:prstGeom prst="rect">
            <a:avLst/>
          </a:prstGeom>
        </p:spPr>
        <p:txBody>
          <a:bodyPr vert="horz" lIns="141951" tIns="70976" rIns="141951" bIns="7097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19515" rtl="0" eaLnBrk="1" latinLnBrk="0" hangingPunct="1">
        <a:spcBef>
          <a:spcPct val="0"/>
        </a:spcBef>
        <a:buNone/>
        <a:defRPr kumimoji="1" sz="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2318" indent="-532318" algn="l" defTabSz="1419515" rtl="0" eaLnBrk="1" latinLnBrk="0" hangingPunct="1">
        <a:spcBef>
          <a:spcPct val="20000"/>
        </a:spcBef>
        <a:buFont typeface="Arial" pitchFamily="34" charset="0"/>
        <a:buChar char="•"/>
        <a:defRPr kumimoji="1" sz="5000" kern="1200">
          <a:solidFill>
            <a:schemeClr val="tx1"/>
          </a:solidFill>
          <a:latin typeface="+mn-lt"/>
          <a:ea typeface="+mn-ea"/>
          <a:cs typeface="+mn-cs"/>
        </a:defRPr>
      </a:lvl1pPr>
      <a:lvl2pPr marL="1153356" indent="-443598" algn="l" defTabSz="1419515" rtl="0" eaLnBrk="1" latinLnBrk="0" hangingPunct="1">
        <a:spcBef>
          <a:spcPct val="20000"/>
        </a:spcBef>
        <a:buFont typeface="Arial" pitchFamily="34" charset="0"/>
        <a:buChar char="–"/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1774393" indent="-354879" algn="l" defTabSz="1419515" rtl="0" eaLnBrk="1" latinLnBrk="0" hangingPunct="1">
        <a:spcBef>
          <a:spcPct val="20000"/>
        </a:spcBef>
        <a:buFont typeface="Arial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3pPr>
      <a:lvl4pPr marL="2484150" indent="-354879" algn="l" defTabSz="1419515" rtl="0" eaLnBrk="1" latinLnBrk="0" hangingPunct="1">
        <a:spcBef>
          <a:spcPct val="20000"/>
        </a:spcBef>
        <a:buFont typeface="Arial" pitchFamily="34" charset="0"/>
        <a:buChar char="–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93908" indent="-354879" algn="l" defTabSz="1419515" rtl="0" eaLnBrk="1" latinLnBrk="0" hangingPunct="1">
        <a:spcBef>
          <a:spcPct val="20000"/>
        </a:spcBef>
        <a:buFont typeface="Arial" pitchFamily="34" charset="0"/>
        <a:buChar char="»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03665" indent="-354879" algn="l" defTabSz="1419515" rtl="0" eaLnBrk="1" latinLnBrk="0" hangingPunct="1">
        <a:spcBef>
          <a:spcPct val="20000"/>
        </a:spcBef>
        <a:buFont typeface="Arial" pitchFamily="34" charset="0"/>
        <a:buChar char="•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13422" indent="-354879" algn="l" defTabSz="1419515" rtl="0" eaLnBrk="1" latinLnBrk="0" hangingPunct="1">
        <a:spcBef>
          <a:spcPct val="20000"/>
        </a:spcBef>
        <a:buFont typeface="Arial" pitchFamily="34" charset="0"/>
        <a:buChar char="•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323180" indent="-354879" algn="l" defTabSz="1419515" rtl="0" eaLnBrk="1" latinLnBrk="0" hangingPunct="1">
        <a:spcBef>
          <a:spcPct val="20000"/>
        </a:spcBef>
        <a:buFont typeface="Arial" pitchFamily="34" charset="0"/>
        <a:buChar char="•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032937" indent="-354879" algn="l" defTabSz="1419515" rtl="0" eaLnBrk="1" latinLnBrk="0" hangingPunct="1">
        <a:spcBef>
          <a:spcPct val="20000"/>
        </a:spcBef>
        <a:buFont typeface="Arial" pitchFamily="34" charset="0"/>
        <a:buChar char="•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19515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09757" algn="l" defTabSz="1419515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19515" algn="l" defTabSz="1419515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29272" algn="l" defTabSz="1419515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39029" algn="l" defTabSz="1419515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48786" algn="l" defTabSz="1419515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58544" algn="l" defTabSz="1419515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968301" algn="l" defTabSz="1419515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678058" algn="l" defTabSz="1419515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正方形/長方形 37"/>
          <p:cNvSpPr/>
          <p:nvPr/>
        </p:nvSpPr>
        <p:spPr>
          <a:xfrm>
            <a:off x="99327" y="5051093"/>
            <a:ext cx="8618769" cy="5253522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dirty="0"/>
          </a:p>
        </p:txBody>
      </p:sp>
      <p:sp>
        <p:nvSpPr>
          <p:cNvPr id="36" name="正方形/長方形 35"/>
          <p:cNvSpPr/>
          <p:nvPr/>
        </p:nvSpPr>
        <p:spPr>
          <a:xfrm>
            <a:off x="135197" y="912447"/>
            <a:ext cx="8555680" cy="3875999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4824636" y="1250726"/>
            <a:ext cx="3773454" cy="188153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0" y="251942"/>
            <a:ext cx="14400000" cy="288032"/>
          </a:xfrm>
          <a:solidFill>
            <a:schemeClr val="tx2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kumimoji="1" lang="ja-JP" altLang="en-US" sz="1800" b="1" dirty="0" smtClean="0"/>
              <a:t>公立大学法人大阪府立大学　第３期中期目標（素案）　</a:t>
            </a:r>
            <a:r>
              <a:rPr kumimoji="1" lang="ja-JP" altLang="en-US" sz="1800" b="1" dirty="0" smtClean="0"/>
              <a:t>　</a:t>
            </a:r>
            <a:r>
              <a:rPr kumimoji="1" lang="en-US" altLang="ja-JP" sz="1800" b="1" dirty="0" smtClean="0"/>
              <a:t>【</a:t>
            </a:r>
            <a:r>
              <a:rPr kumimoji="1" lang="ja-JP" altLang="en-US" sz="1800" b="1" dirty="0" smtClean="0"/>
              <a:t>平成２９～３４年度</a:t>
            </a:r>
            <a:r>
              <a:rPr lang="en-US" altLang="ja-JP" sz="1800" b="1" dirty="0" smtClean="0"/>
              <a:t>】</a:t>
            </a:r>
            <a:r>
              <a:rPr kumimoji="1" lang="ja-JP" altLang="en-US" sz="1800" b="1" dirty="0" smtClean="0"/>
              <a:t>の概要</a:t>
            </a:r>
            <a:endParaRPr kumimoji="1" lang="ja-JP" altLang="en-US" sz="1800" b="1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201068" y="708216"/>
            <a:ext cx="3759472" cy="4078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300" b="1" dirty="0" smtClean="0">
                <a:solidFill>
                  <a:schemeClr val="accent6">
                    <a:lumMod val="50000"/>
                  </a:schemeClr>
                </a:solidFill>
                <a:latin typeface="ＭＳ Ｐゴシック"/>
              </a:rPr>
              <a:t>■</a:t>
            </a:r>
            <a:r>
              <a:rPr lang="ja-JP" altLang="ja-JP" sz="1300" b="1" dirty="0" smtClean="0">
                <a:solidFill>
                  <a:prstClr val="black"/>
                </a:solidFill>
                <a:latin typeface="ＭＳ Ｐゴシック"/>
              </a:rPr>
              <a:t>第</a:t>
            </a:r>
            <a:r>
              <a:rPr lang="ja-JP" altLang="en-US" sz="1300" b="1" dirty="0" smtClean="0">
                <a:solidFill>
                  <a:prstClr val="black"/>
                </a:solidFill>
                <a:latin typeface="ＭＳ Ｐゴシック"/>
              </a:rPr>
              <a:t>３</a:t>
            </a:r>
            <a:r>
              <a:rPr lang="ja-JP" altLang="ja-JP" sz="1300" b="1" dirty="0" smtClean="0">
                <a:solidFill>
                  <a:prstClr val="black"/>
                </a:solidFill>
                <a:latin typeface="ＭＳ Ｐゴシック"/>
              </a:rPr>
              <a:t>期 </a:t>
            </a:r>
            <a:r>
              <a:rPr lang="ja-JP" altLang="ja-JP" sz="1300" b="1" dirty="0">
                <a:solidFill>
                  <a:prstClr val="black"/>
                </a:solidFill>
                <a:latin typeface="ＭＳ Ｐゴシック"/>
              </a:rPr>
              <a:t>中期</a:t>
            </a:r>
            <a:r>
              <a:rPr lang="ja-JP" altLang="ja-JP" sz="1300" b="1" dirty="0" smtClean="0">
                <a:solidFill>
                  <a:prstClr val="black"/>
                </a:solidFill>
                <a:latin typeface="ＭＳ Ｐゴシック"/>
              </a:rPr>
              <a:t>目標の</a:t>
            </a:r>
            <a:r>
              <a:rPr lang="ja-JP" altLang="en-US" sz="1300" b="1" dirty="0" smtClean="0">
                <a:solidFill>
                  <a:prstClr val="black"/>
                </a:solidFill>
                <a:latin typeface="ＭＳ Ｐゴシック"/>
              </a:rPr>
              <a:t>基本的な考え方</a:t>
            </a:r>
            <a:endParaRPr lang="ja-JP" altLang="en-US" sz="1300" b="1" dirty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360140" y="1116038"/>
            <a:ext cx="4084440" cy="1925866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3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  <a:p>
            <a:pPr lvl="0" defTabSz="914400">
              <a:defRPr/>
            </a:pPr>
            <a:r>
              <a:rPr kumimoji="0" lang="en-US" altLang="ja-JP" sz="1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ＭＳ Ｐゴシック"/>
                <a:ea typeface="ＭＳ Ｐゴシック"/>
              </a:rPr>
              <a:t>【</a:t>
            </a:r>
            <a:r>
              <a:rPr kumimoji="0" lang="ja-JP" altLang="en-US" sz="1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ＭＳ Ｐゴシック"/>
                <a:ea typeface="ＭＳ Ｐゴシック"/>
              </a:rPr>
              <a:t>策定の</a:t>
            </a:r>
            <a:r>
              <a:rPr kumimoji="0" lang="ja-JP" altLang="en-US" sz="1200" b="1" kern="0" dirty="0" smtClean="0">
                <a:latin typeface="ＭＳ Ｐゴシック"/>
              </a:rPr>
              <a:t>基本的な考え方</a:t>
            </a:r>
            <a:r>
              <a:rPr kumimoji="0" lang="en-US" altLang="ja-JP" sz="1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ＭＳ Ｐゴシック"/>
                <a:ea typeface="ＭＳ Ｐゴシック"/>
              </a:rPr>
              <a:t>】</a:t>
            </a:r>
            <a:r>
              <a:rPr kumimoji="0" lang="ja-JP" altLang="en-US" sz="1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ＭＳ Ｐゴシック"/>
                <a:ea typeface="ＭＳ Ｐゴシック"/>
              </a:rPr>
              <a:t>　</a:t>
            </a:r>
            <a:endParaRPr kumimoji="0" lang="en-US" altLang="ja-JP" sz="12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ＭＳ Ｐゴシック"/>
              <a:ea typeface="ＭＳ Ｐゴシック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1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ＭＳ Ｐゴシック"/>
              <a:ea typeface="ＭＳ Ｐゴシック"/>
            </a:endParaRP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ja-JP" altLang="en-US" sz="1100" kern="0" dirty="0" smtClean="0">
                <a:latin typeface="ＭＳ Ｐゴシック"/>
                <a:ea typeface="ＭＳ Ｐゴシック"/>
              </a:rPr>
              <a:t>大阪府立大学は、法人化以降、府立三大学の統合、府立高専の法人運営化、学域制度改革など、大規模な改革を</a:t>
            </a:r>
            <a:r>
              <a:rPr kumimoji="0" lang="ja-JP" altLang="en-US" sz="1100" kern="0" dirty="0">
                <a:latin typeface="ＭＳ Ｐゴシック"/>
                <a:ea typeface="ＭＳ Ｐゴシック"/>
              </a:rPr>
              <a:t>実行</a:t>
            </a:r>
            <a:endParaRPr kumimoji="0" lang="en-US" altLang="ja-JP" sz="200" kern="0" dirty="0">
              <a:latin typeface="ＭＳ Ｐゴシック"/>
              <a:ea typeface="ＭＳ Ｐゴシック"/>
            </a:endParaRP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endParaRPr kumimoji="0" lang="en-US" altLang="ja-JP" sz="2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ＭＳ Ｐゴシック"/>
              <a:ea typeface="ＭＳ Ｐゴシック"/>
            </a:endParaRPr>
          </a:p>
          <a:p>
            <a:pPr marL="171450" lvl="0" indent="-171450" defTabSz="914400">
              <a:buFont typeface="Wingdings" panose="05000000000000000000" pitchFamily="2" charset="2"/>
              <a:buChar char="l"/>
              <a:defRPr/>
            </a:pPr>
            <a:endParaRPr kumimoji="0" lang="en-US" altLang="ja-JP" sz="1100" kern="0" dirty="0" smtClean="0">
              <a:latin typeface="ＭＳ Ｐゴシック"/>
              <a:ea typeface="ＭＳ Ｐゴシック"/>
            </a:endParaRPr>
          </a:p>
          <a:p>
            <a:pPr marL="171450" lvl="0" indent="-171450" defTabSz="914400">
              <a:buFont typeface="Wingdings" panose="05000000000000000000" pitchFamily="2" charset="2"/>
              <a:buChar char="l"/>
              <a:defRPr/>
            </a:pPr>
            <a:r>
              <a:rPr kumimoji="0" lang="ja-JP" altLang="en-US" sz="1100" kern="0" dirty="0" smtClean="0">
                <a:latin typeface="ＭＳ Ｐゴシック"/>
                <a:ea typeface="ＭＳ Ｐゴシック"/>
              </a:rPr>
              <a:t>これらの組織改革を通して、教育・研究の充実強化、地域貢献などに大きな成果</a:t>
            </a:r>
            <a:endParaRPr kumimoji="0" lang="en-US" altLang="ja-JP" sz="1100" kern="0" dirty="0" smtClean="0">
              <a:latin typeface="ＭＳ Ｐゴシック"/>
              <a:ea typeface="ＭＳ Ｐゴシック"/>
            </a:endParaRP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endParaRPr kumimoji="0" lang="en-US" altLang="ja-JP" sz="1100" kern="0" dirty="0">
              <a:latin typeface="ＭＳ Ｐゴシック"/>
              <a:ea typeface="ＭＳ Ｐゴシック"/>
            </a:endParaRP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ja-JP" altLang="en-US" sz="1100" kern="0" dirty="0" smtClean="0">
                <a:latin typeface="ＭＳ Ｐゴシック"/>
                <a:ea typeface="ＭＳ Ｐゴシック"/>
              </a:rPr>
              <a:t>府大と市大においては、大学統合による高度研究型大学をめざして、「新・公立大学　大阪モデル（基本構想）」をとりまとめ</a:t>
            </a:r>
            <a:endParaRPr kumimoji="0" lang="en-US" altLang="ja-JP" sz="11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ＭＳ Ｐゴシック"/>
              <a:ea typeface="ＭＳ Ｐゴシック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100" kern="0" dirty="0">
              <a:latin typeface="ＭＳ Ｐゴシック"/>
              <a:ea typeface="ＭＳ Ｐゴシック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100" kern="0" dirty="0">
              <a:latin typeface="ＭＳ Ｐゴシック"/>
              <a:ea typeface="ＭＳ Ｐゴシック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kern="0" dirty="0" smtClean="0">
                <a:latin typeface="ＭＳ Ｐゴシック"/>
                <a:ea typeface="ＭＳ Ｐゴシック"/>
              </a:rPr>
              <a:t>　</a:t>
            </a:r>
            <a:endParaRPr kumimoji="0" lang="en-US" altLang="ja-JP" sz="1100" kern="0" dirty="0" smtClean="0">
              <a:latin typeface="ＭＳ Ｐゴシック"/>
              <a:ea typeface="ＭＳ Ｐゴシック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kern="0" dirty="0">
                <a:latin typeface="ＭＳ Ｐゴシック"/>
                <a:ea typeface="ＭＳ Ｐゴシック"/>
              </a:rPr>
              <a:t>　</a:t>
            </a:r>
            <a:r>
              <a:rPr kumimoji="0" lang="ja-JP" altLang="en-US" sz="1100" kern="0" dirty="0" smtClean="0">
                <a:latin typeface="ＭＳ Ｐゴシック"/>
                <a:ea typeface="ＭＳ Ｐゴシック"/>
              </a:rPr>
              <a:t>　</a:t>
            </a:r>
            <a:endParaRPr kumimoji="0" lang="en-US" altLang="ja-JP" sz="1100" kern="0" dirty="0" smtClean="0">
              <a:latin typeface="ＭＳ Ｐゴシック"/>
              <a:ea typeface="ＭＳ Ｐゴシック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1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ＭＳ Ｐゴシック"/>
              <a:ea typeface="ＭＳ Ｐゴシック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100" kern="0" dirty="0" smtClean="0">
              <a:latin typeface="ＭＳ Ｐゴシック"/>
              <a:ea typeface="ＭＳ Ｐゴシック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1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ＭＳ Ｐゴシック"/>
              <a:ea typeface="ＭＳ Ｐゴシック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　　</a:t>
            </a:r>
            <a:endParaRPr kumimoji="0" lang="en-US" altLang="ja-JP" sz="9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</p:txBody>
      </p:sp>
      <p:sp>
        <p:nvSpPr>
          <p:cNvPr id="25" name="コンテンツ プレースホルダー 2"/>
          <p:cNvSpPr txBox="1">
            <a:spLocks/>
          </p:cNvSpPr>
          <p:nvPr/>
        </p:nvSpPr>
        <p:spPr>
          <a:xfrm>
            <a:off x="144115" y="5364510"/>
            <a:ext cx="8546761" cy="496602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ja-JP" altLang="en-US" sz="1100" b="1" dirty="0" smtClean="0">
                <a:solidFill>
                  <a:sysClr val="windowText" lastClr="000000"/>
                </a:solidFill>
                <a:latin typeface="ＭＳ Ｐゴシック"/>
              </a:rPr>
              <a:t>～ポイント～</a:t>
            </a:r>
            <a:endParaRPr lang="en-US" altLang="ja-JP" sz="1100" b="1" dirty="0" smtClean="0">
              <a:solidFill>
                <a:sysClr val="windowText" lastClr="000000"/>
              </a:solidFill>
              <a:latin typeface="ＭＳ Ｐゴシック"/>
            </a:endParaRPr>
          </a:p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ja-JP" altLang="en-US" sz="1100" b="1" dirty="0" smtClean="0">
                <a:solidFill>
                  <a:sysClr val="windowText" lastClr="000000"/>
                </a:solidFill>
                <a:latin typeface="ＭＳ Ｐゴシック"/>
              </a:rPr>
              <a:t>◇これまでの取組の承継・発展　</a:t>
            </a:r>
            <a:r>
              <a:rPr lang="ja-JP" altLang="en-US" sz="1100" b="1" dirty="0">
                <a:solidFill>
                  <a:sysClr val="windowText" lastClr="000000"/>
                </a:solidFill>
                <a:latin typeface="ＭＳ Ｐゴシック"/>
              </a:rPr>
              <a:t> </a:t>
            </a:r>
            <a:r>
              <a:rPr lang="ja-JP" altLang="en-US" sz="1100" b="1" dirty="0" smtClean="0">
                <a:solidFill>
                  <a:sysClr val="windowText" lastClr="000000"/>
                </a:solidFill>
                <a:latin typeface="ＭＳ Ｐゴシック"/>
              </a:rPr>
              <a:t>　◇連携強化による新たな取組の創造　　 ◇社会情勢・国施策</a:t>
            </a: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Ｐゴシック"/>
                <a:ea typeface="ＭＳ Ｐゴシック"/>
              </a:rPr>
              <a:t>等を考慮した様々な改善・改革の実施</a:t>
            </a:r>
            <a:endParaRPr kumimoji="1" lang="en-US" altLang="ja-JP" sz="11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ＭＳ Ｐゴシック"/>
              <a:ea typeface="ＭＳ Ｐゴシック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1" lang="en-US" altLang="ja-JP" sz="10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</a:endParaRPr>
          </a:p>
          <a:p>
            <a:pPr marL="0" marR="0" lvl="0" indent="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1" lang="ja-JP" altLang="en-US" sz="11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</a:endParaRPr>
          </a:p>
        </p:txBody>
      </p:sp>
      <p:sp>
        <p:nvSpPr>
          <p:cNvPr id="40" name="タイトル 1"/>
          <p:cNvSpPr txBox="1">
            <a:spLocks/>
          </p:cNvSpPr>
          <p:nvPr/>
        </p:nvSpPr>
        <p:spPr>
          <a:xfrm>
            <a:off x="201068" y="4884680"/>
            <a:ext cx="3471440" cy="4078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300" b="1" dirty="0" smtClean="0">
                <a:solidFill>
                  <a:schemeClr val="accent6">
                    <a:lumMod val="50000"/>
                  </a:schemeClr>
                </a:solidFill>
                <a:latin typeface="ＭＳ Ｐゴシック"/>
              </a:rPr>
              <a:t>■</a:t>
            </a:r>
            <a:r>
              <a:rPr lang="ja-JP" altLang="en-US" sz="1300" b="1" dirty="0" smtClean="0">
                <a:solidFill>
                  <a:prstClr val="black"/>
                </a:solidFill>
                <a:latin typeface="ＭＳ Ｐゴシック"/>
              </a:rPr>
              <a:t>教育研究等の質の向上に関する目標</a:t>
            </a:r>
            <a:endParaRPr lang="ja-JP" altLang="en-US" sz="1300" b="1" dirty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41" name="コンテンツ プレースホルダー 2"/>
          <p:cNvSpPr txBox="1">
            <a:spLocks/>
          </p:cNvSpPr>
          <p:nvPr/>
        </p:nvSpPr>
        <p:spPr>
          <a:xfrm>
            <a:off x="216123" y="5868566"/>
            <a:ext cx="4165369" cy="43204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altLang="ja-JP" sz="1100" b="1" dirty="0" smtClean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altLang="ja-JP" sz="1100" b="1" dirty="0" smtClean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altLang="ja-JP" sz="1100" b="1" dirty="0" smtClean="0">
                <a:latin typeface="+mj-ea"/>
                <a:ea typeface="+mj-ea"/>
              </a:rPr>
              <a:t>【</a:t>
            </a:r>
            <a:r>
              <a:rPr lang="ja-JP" altLang="en-US" sz="1100" b="1" dirty="0" smtClean="0">
                <a:latin typeface="+mj-ea"/>
                <a:ea typeface="+mj-ea"/>
              </a:rPr>
              <a:t>教育</a:t>
            </a:r>
            <a:r>
              <a:rPr lang="en-US" altLang="ja-JP" sz="1100" b="1" dirty="0" smtClean="0">
                <a:latin typeface="+mj-ea"/>
                <a:ea typeface="+mj-ea"/>
              </a:rPr>
              <a:t>】</a:t>
            </a: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050" dirty="0" smtClean="0">
                <a:latin typeface="+mj-ea"/>
              </a:rPr>
              <a:t>○国の入試制度改革への対応　</a:t>
            </a:r>
            <a:endParaRPr lang="en-US" altLang="ja-JP" sz="1050" dirty="0" smtClean="0">
              <a:latin typeface="+mj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050" dirty="0" smtClean="0">
                <a:latin typeface="+mj-ea"/>
                <a:ea typeface="+mj-ea"/>
              </a:rPr>
              <a:t>　・多面的</a:t>
            </a:r>
            <a:r>
              <a:rPr lang="ja-JP" altLang="en-US" sz="1050" dirty="0">
                <a:latin typeface="+mj-ea"/>
                <a:ea typeface="+mj-ea"/>
              </a:rPr>
              <a:t>・総合的な評価を行う多様な入学者</a:t>
            </a:r>
            <a:r>
              <a:rPr lang="ja-JP" altLang="en-US" sz="1050" dirty="0" smtClean="0">
                <a:latin typeface="+mj-ea"/>
                <a:ea typeface="+mj-ea"/>
              </a:rPr>
              <a:t>選抜の実施</a:t>
            </a:r>
            <a:endParaRPr lang="en-US" altLang="ja-JP" sz="1050" dirty="0" smtClean="0">
              <a:latin typeface="+mj-ea"/>
              <a:ea typeface="+mj-ea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ja-JP" altLang="en-US" sz="1050" dirty="0" smtClean="0">
                <a:latin typeface="+mj-ea"/>
                <a:ea typeface="+mj-ea"/>
              </a:rPr>
              <a:t>○人材育成と教育内容</a:t>
            </a:r>
            <a:endParaRPr lang="en-US" altLang="ja-JP" sz="1050" dirty="0" smtClean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050" dirty="0" smtClean="0">
                <a:latin typeface="+mj-ea"/>
                <a:ea typeface="+mj-ea"/>
              </a:rPr>
              <a:t>　</a:t>
            </a:r>
            <a:r>
              <a:rPr lang="ja-JP" altLang="en-US" sz="1050" dirty="0">
                <a:latin typeface="+mj-ea"/>
                <a:ea typeface="+mj-ea"/>
              </a:rPr>
              <a:t>・幅広い教養と高い専門性を</a:t>
            </a:r>
            <a:r>
              <a:rPr lang="ja-JP" altLang="en-US" sz="1050" dirty="0" smtClean="0">
                <a:latin typeface="+mj-ea"/>
                <a:ea typeface="+mj-ea"/>
              </a:rPr>
              <a:t>備えた国際社会で活躍できる人材育成</a:t>
            </a:r>
            <a:r>
              <a:rPr lang="ja-JP" altLang="en-US" sz="1050" dirty="0">
                <a:latin typeface="+mj-ea"/>
                <a:ea typeface="+mj-ea"/>
              </a:rPr>
              <a:t>　</a:t>
            </a:r>
            <a:endParaRPr lang="en-US" altLang="ja-JP" sz="1050" dirty="0" smtClean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050" dirty="0">
                <a:latin typeface="+mj-ea"/>
                <a:ea typeface="+mj-ea"/>
              </a:rPr>
              <a:t>　</a:t>
            </a:r>
            <a:r>
              <a:rPr lang="ja-JP" altLang="en-US" sz="1050" dirty="0" smtClean="0">
                <a:latin typeface="+mj-ea"/>
                <a:ea typeface="+mj-ea"/>
              </a:rPr>
              <a:t>　産業界等と</a:t>
            </a:r>
            <a:r>
              <a:rPr lang="ja-JP" altLang="en-US" sz="1050" dirty="0">
                <a:latin typeface="+mj-ea"/>
                <a:ea typeface="+mj-ea"/>
              </a:rPr>
              <a:t>連携した</a:t>
            </a:r>
            <a:r>
              <a:rPr lang="ja-JP" altLang="en-US" sz="1050" dirty="0" smtClean="0">
                <a:latin typeface="+mj-ea"/>
                <a:ea typeface="+mj-ea"/>
              </a:rPr>
              <a:t>教育の実施</a:t>
            </a:r>
            <a:endParaRPr lang="ja-JP" altLang="en-US" sz="1050" dirty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050" dirty="0">
                <a:latin typeface="+mj-ea"/>
                <a:ea typeface="+mj-ea"/>
              </a:rPr>
              <a:t>　・異文化理解やコミュニケーション力などを重視した</a:t>
            </a:r>
            <a:r>
              <a:rPr lang="ja-JP" altLang="en-US" sz="1050" dirty="0" smtClean="0">
                <a:latin typeface="+mj-ea"/>
                <a:ea typeface="+mj-ea"/>
              </a:rPr>
              <a:t>教育</a:t>
            </a:r>
            <a:r>
              <a:rPr lang="ja-JP" altLang="en-US" sz="1050" dirty="0">
                <a:latin typeface="+mj-ea"/>
                <a:ea typeface="+mj-ea"/>
              </a:rPr>
              <a:t>の</a:t>
            </a:r>
            <a:r>
              <a:rPr lang="ja-JP" altLang="en-US" sz="1050" dirty="0" smtClean="0">
                <a:latin typeface="+mj-ea"/>
                <a:ea typeface="+mj-ea"/>
              </a:rPr>
              <a:t>展開</a:t>
            </a:r>
            <a:endParaRPr lang="en-US" altLang="ja-JP" sz="1050" dirty="0" smtClean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050" dirty="0">
                <a:latin typeface="+mj-ea"/>
                <a:ea typeface="+mj-ea"/>
              </a:rPr>
              <a:t>　</a:t>
            </a:r>
            <a:r>
              <a:rPr lang="ja-JP" altLang="en-US" sz="1050" dirty="0" smtClean="0">
                <a:latin typeface="+mj-ea"/>
                <a:ea typeface="+mj-ea"/>
              </a:rPr>
              <a:t>　学生の国際流動性を高めるための支援制度の充実</a:t>
            </a:r>
            <a:endParaRPr lang="en-US" altLang="ja-JP" sz="1050" dirty="0" smtClean="0">
              <a:latin typeface="+mj-ea"/>
              <a:ea typeface="+mj-ea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ja-JP" altLang="en-US" sz="1050" dirty="0" smtClean="0">
                <a:latin typeface="+mj-ea"/>
                <a:ea typeface="+mj-ea"/>
              </a:rPr>
              <a:t>○教育の質の保証</a:t>
            </a:r>
            <a:endParaRPr lang="en-US" altLang="ja-JP" sz="1050" dirty="0" smtClean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050" dirty="0">
                <a:latin typeface="+mj-ea"/>
                <a:ea typeface="+mj-ea"/>
              </a:rPr>
              <a:t>　</a:t>
            </a:r>
            <a:r>
              <a:rPr lang="ja-JP" altLang="en-US" sz="1050" dirty="0" smtClean="0">
                <a:latin typeface="+mj-ea"/>
                <a:ea typeface="+mj-ea"/>
              </a:rPr>
              <a:t>・教育の質</a:t>
            </a:r>
            <a:r>
              <a:rPr lang="ja-JP" altLang="en-US" sz="1050" dirty="0">
                <a:latin typeface="+mj-ea"/>
                <a:ea typeface="+mj-ea"/>
              </a:rPr>
              <a:t>保証のための</a:t>
            </a:r>
            <a:r>
              <a:rPr lang="en-US" altLang="ja-JP" sz="1050" dirty="0">
                <a:latin typeface="+mj-ea"/>
                <a:ea typeface="+mj-ea"/>
              </a:rPr>
              <a:t>PDCA</a:t>
            </a:r>
            <a:r>
              <a:rPr lang="ja-JP" altLang="en-US" sz="1050" dirty="0" smtClean="0">
                <a:latin typeface="+mj-ea"/>
                <a:ea typeface="+mj-ea"/>
              </a:rPr>
              <a:t>サイクルの構築</a:t>
            </a:r>
            <a:endParaRPr lang="ja-JP" altLang="en-US" sz="1050" dirty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050" dirty="0" smtClean="0">
                <a:latin typeface="+mj-ea"/>
                <a:ea typeface="+mj-ea"/>
              </a:rPr>
              <a:t>　・国際</a:t>
            </a:r>
            <a:r>
              <a:rPr lang="ja-JP" altLang="en-US" sz="1050" dirty="0">
                <a:latin typeface="+mj-ea"/>
                <a:ea typeface="+mj-ea"/>
              </a:rPr>
              <a:t>通用性のある教育</a:t>
            </a:r>
            <a:r>
              <a:rPr lang="ja-JP" altLang="en-US" sz="1050" dirty="0" smtClean="0">
                <a:latin typeface="+mj-ea"/>
                <a:ea typeface="+mj-ea"/>
              </a:rPr>
              <a:t>カリキュラム展開</a:t>
            </a:r>
            <a:endParaRPr lang="en-US" altLang="ja-JP" sz="1050" dirty="0" smtClean="0">
              <a:latin typeface="+mj-ea"/>
              <a:ea typeface="+mj-ea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ja-JP" altLang="en-US" sz="1050" dirty="0" smtClean="0">
                <a:latin typeface="+mj-ea"/>
                <a:ea typeface="+mj-ea"/>
              </a:rPr>
              <a:t>○学生支援</a:t>
            </a:r>
            <a:endParaRPr lang="en-US" altLang="ja-JP" sz="1050" dirty="0" smtClean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050" dirty="0">
                <a:latin typeface="+mj-ea"/>
                <a:ea typeface="+mj-ea"/>
              </a:rPr>
              <a:t>　・</a:t>
            </a:r>
            <a:r>
              <a:rPr lang="ja-JP" altLang="en-US" sz="1050" dirty="0" smtClean="0">
                <a:latin typeface="+mj-ea"/>
                <a:ea typeface="+mj-ea"/>
              </a:rPr>
              <a:t>学生に対する支援</a:t>
            </a:r>
            <a:r>
              <a:rPr lang="ja-JP" altLang="en-US" sz="1050" dirty="0">
                <a:latin typeface="+mj-ea"/>
                <a:ea typeface="+mj-ea"/>
              </a:rPr>
              <a:t>制度の</a:t>
            </a:r>
            <a:r>
              <a:rPr lang="ja-JP" altLang="en-US" sz="1050" dirty="0" smtClean="0">
                <a:latin typeface="+mj-ea"/>
                <a:ea typeface="+mj-ea"/>
              </a:rPr>
              <a:t>充実、就学</a:t>
            </a:r>
            <a:r>
              <a:rPr lang="ja-JP" altLang="en-US" sz="1050" dirty="0">
                <a:latin typeface="+mj-ea"/>
                <a:ea typeface="+mj-ea"/>
              </a:rPr>
              <a:t>環境の整備</a:t>
            </a:r>
            <a:r>
              <a:rPr lang="ja-JP" altLang="en-US" sz="1050" dirty="0" smtClean="0">
                <a:latin typeface="+mj-ea"/>
                <a:ea typeface="+mj-ea"/>
              </a:rPr>
              <a:t>等</a:t>
            </a:r>
            <a:endParaRPr lang="en-US" altLang="ja-JP" sz="1050" dirty="0" smtClean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ja-JP" sz="1050" dirty="0" smtClean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1050" dirty="0" smtClean="0">
                <a:latin typeface="+mj-ea"/>
                <a:ea typeface="+mj-ea"/>
              </a:rPr>
              <a:t>　</a:t>
            </a:r>
            <a:endParaRPr lang="en-US" altLang="ja-JP" sz="1050" dirty="0" smtClean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altLang="ja-JP" sz="1050" dirty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altLang="ja-JP" sz="1050" dirty="0" smtClean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altLang="ja-JP" sz="1100" b="1" dirty="0" smtClean="0">
                <a:latin typeface="+mj-ea"/>
                <a:ea typeface="+mj-ea"/>
              </a:rPr>
              <a:t>【</a:t>
            </a:r>
            <a:r>
              <a:rPr lang="ja-JP" altLang="en-US" sz="1100" b="1" dirty="0" smtClean="0">
                <a:latin typeface="+mj-ea"/>
                <a:ea typeface="+mj-ea"/>
              </a:rPr>
              <a:t>教育</a:t>
            </a:r>
            <a:r>
              <a:rPr lang="en-US" altLang="ja-JP" sz="1100" b="1" dirty="0" smtClean="0">
                <a:latin typeface="+mj-ea"/>
                <a:ea typeface="+mj-ea"/>
              </a:rPr>
              <a:t>】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1050" dirty="0" smtClean="0">
                <a:latin typeface="+mj-ea"/>
                <a:ea typeface="+mj-ea"/>
              </a:rPr>
              <a:t>　・リーダー的資質を備えた実践的技術者の養成</a:t>
            </a:r>
            <a:endParaRPr lang="en-US" altLang="ja-JP" sz="1050" dirty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1050" dirty="0" smtClean="0">
                <a:latin typeface="+mj-ea"/>
                <a:ea typeface="+mj-ea"/>
              </a:rPr>
              <a:t>　・就職や進学など多様な進路への円滑な接続</a:t>
            </a:r>
            <a:endParaRPr lang="en-US" altLang="ja-JP" sz="1050" dirty="0" smtClean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050" dirty="0" smtClean="0">
                <a:latin typeface="+mj-ea"/>
              </a:rPr>
              <a:t>　・</a:t>
            </a:r>
            <a:r>
              <a:rPr lang="ja-JP" altLang="en-US" sz="1050" dirty="0">
                <a:latin typeface="+mj-ea"/>
              </a:rPr>
              <a:t>専攻科生の海外インターンシップ派遣</a:t>
            </a:r>
            <a:r>
              <a:rPr lang="ja-JP" altLang="en-US" sz="1050" dirty="0" smtClean="0">
                <a:latin typeface="+mj-ea"/>
              </a:rPr>
              <a:t>の推進</a:t>
            </a:r>
            <a:endParaRPr lang="en-US" altLang="ja-JP" sz="1050" dirty="0" smtClean="0">
              <a:latin typeface="+mj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050" dirty="0">
                <a:latin typeface="+mj-ea"/>
              </a:rPr>
              <a:t>　</a:t>
            </a:r>
            <a:r>
              <a:rPr lang="ja-JP" altLang="en-US" sz="1050" dirty="0" smtClean="0">
                <a:latin typeface="+mj-ea"/>
              </a:rPr>
              <a:t>　府</a:t>
            </a:r>
            <a:r>
              <a:rPr lang="ja-JP" altLang="en-US" sz="1050" dirty="0">
                <a:latin typeface="+mj-ea"/>
              </a:rPr>
              <a:t>大と</a:t>
            </a:r>
            <a:r>
              <a:rPr lang="ja-JP" altLang="en-US" sz="1050" dirty="0" smtClean="0">
                <a:latin typeface="+mj-ea"/>
              </a:rPr>
              <a:t>連携した</a:t>
            </a:r>
            <a:r>
              <a:rPr lang="ja-JP" altLang="en-US" sz="1050" dirty="0">
                <a:latin typeface="+mj-ea"/>
              </a:rPr>
              <a:t>多文化</a:t>
            </a:r>
            <a:r>
              <a:rPr lang="ja-JP" altLang="en-US" sz="1050" dirty="0" smtClean="0">
                <a:latin typeface="+mj-ea"/>
              </a:rPr>
              <a:t>交流の検討</a:t>
            </a:r>
            <a:endParaRPr lang="en-US" altLang="ja-JP" sz="1100" dirty="0" smtClean="0">
              <a:latin typeface="+mj-ea"/>
              <a:ea typeface="+mj-ea"/>
            </a:endParaRPr>
          </a:p>
        </p:txBody>
      </p:sp>
      <p:sp>
        <p:nvSpPr>
          <p:cNvPr id="42" name="コンテンツ プレースホルダー 2"/>
          <p:cNvSpPr txBox="1">
            <a:spLocks/>
          </p:cNvSpPr>
          <p:nvPr/>
        </p:nvSpPr>
        <p:spPr>
          <a:xfrm>
            <a:off x="4586933" y="5861112"/>
            <a:ext cx="3989478" cy="43640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US" altLang="ja-JP" sz="1100" b="1" dirty="0" smtClean="0">
              <a:latin typeface="+mj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100" b="1" dirty="0" smtClean="0">
                <a:latin typeface="+mj-ea"/>
              </a:rPr>
              <a:t>【</a:t>
            </a:r>
            <a:r>
              <a:rPr lang="ja-JP" altLang="en-US" sz="1100" b="1" dirty="0" smtClean="0">
                <a:latin typeface="+mj-ea"/>
              </a:rPr>
              <a:t>研究</a:t>
            </a:r>
            <a:r>
              <a:rPr lang="en-US" altLang="ja-JP" sz="1100" b="1" dirty="0" smtClean="0">
                <a:latin typeface="+mj-ea"/>
              </a:rPr>
              <a:t>】</a:t>
            </a:r>
            <a:endParaRPr lang="en-US" altLang="ja-JP" sz="1100" b="1" dirty="0">
              <a:latin typeface="+mj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050" dirty="0" smtClean="0">
                <a:latin typeface="+mj-ea"/>
              </a:rPr>
              <a:t>　・イノベーション</a:t>
            </a:r>
            <a:r>
              <a:rPr lang="ja-JP" altLang="en-US" sz="1050" dirty="0">
                <a:latin typeface="+mj-ea"/>
              </a:rPr>
              <a:t>の創出</a:t>
            </a:r>
            <a:r>
              <a:rPr lang="ja-JP" altLang="en-US" sz="1050" dirty="0" smtClean="0">
                <a:latin typeface="+mj-ea"/>
              </a:rPr>
              <a:t>に向け先端的</a:t>
            </a:r>
            <a:r>
              <a:rPr lang="ja-JP" altLang="en-US" sz="1050" dirty="0">
                <a:latin typeface="+mj-ea"/>
              </a:rPr>
              <a:t>な研究や異分野融合による</a:t>
            </a:r>
            <a:r>
              <a:rPr lang="ja-JP" altLang="en-US" sz="1050" dirty="0" smtClean="0">
                <a:latin typeface="+mj-ea"/>
              </a:rPr>
              <a:t>研</a:t>
            </a:r>
            <a:endParaRPr lang="en-US" altLang="ja-JP" sz="1050" dirty="0" smtClean="0">
              <a:latin typeface="+mj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050" dirty="0">
                <a:latin typeface="+mj-ea"/>
              </a:rPr>
              <a:t>　</a:t>
            </a:r>
            <a:r>
              <a:rPr lang="ja-JP" altLang="en-US" sz="1050" dirty="0" smtClean="0">
                <a:latin typeface="+mj-ea"/>
              </a:rPr>
              <a:t>　究</a:t>
            </a:r>
            <a:r>
              <a:rPr lang="ja-JP" altLang="en-US" sz="1050" dirty="0">
                <a:latin typeface="+mj-ea"/>
              </a:rPr>
              <a:t>を</a:t>
            </a:r>
            <a:r>
              <a:rPr lang="ja-JP" altLang="en-US" sz="1050" dirty="0" smtClean="0">
                <a:latin typeface="+mj-ea"/>
              </a:rPr>
              <a:t>推進</a:t>
            </a:r>
            <a:endParaRPr lang="en-US" altLang="ja-JP" sz="1050" dirty="0">
              <a:latin typeface="+mj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050" dirty="0">
                <a:latin typeface="+mj-ea"/>
              </a:rPr>
              <a:t>　</a:t>
            </a:r>
            <a:r>
              <a:rPr lang="ja-JP" altLang="en-US" sz="1050" dirty="0" smtClean="0">
                <a:latin typeface="+mj-ea"/>
              </a:rPr>
              <a:t>・分野</a:t>
            </a:r>
            <a:r>
              <a:rPr lang="ja-JP" altLang="en-US" sz="1050" dirty="0">
                <a:latin typeface="+mj-ea"/>
              </a:rPr>
              <a:t>横断的な研究</a:t>
            </a:r>
            <a:r>
              <a:rPr lang="ja-JP" altLang="en-US" sz="1050" dirty="0" smtClean="0">
                <a:latin typeface="+mj-ea"/>
              </a:rPr>
              <a:t>体制を拡充。他機関と連携</a:t>
            </a:r>
            <a:r>
              <a:rPr lang="ja-JP" altLang="en-US" sz="1050" dirty="0">
                <a:latin typeface="+mj-ea"/>
              </a:rPr>
              <a:t>し</a:t>
            </a:r>
            <a:r>
              <a:rPr lang="ja-JP" altLang="en-US" sz="1050" dirty="0" smtClean="0">
                <a:latin typeface="+mj-ea"/>
              </a:rPr>
              <a:t>オープンイノベー</a:t>
            </a:r>
            <a:endParaRPr lang="en-US" altLang="ja-JP" sz="1050" dirty="0" smtClean="0">
              <a:latin typeface="+mj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050" dirty="0">
                <a:latin typeface="+mj-ea"/>
              </a:rPr>
              <a:t>　</a:t>
            </a:r>
            <a:r>
              <a:rPr lang="ja-JP" altLang="en-US" sz="1050" dirty="0" smtClean="0">
                <a:latin typeface="+mj-ea"/>
              </a:rPr>
              <a:t>　ション</a:t>
            </a:r>
            <a:r>
              <a:rPr lang="ja-JP" altLang="en-US" sz="1050" dirty="0">
                <a:latin typeface="+mj-ea"/>
              </a:rPr>
              <a:t>を</a:t>
            </a:r>
            <a:r>
              <a:rPr lang="ja-JP" altLang="en-US" sz="1050" dirty="0" smtClean="0">
                <a:latin typeface="+mj-ea"/>
              </a:rPr>
              <a:t>推進</a:t>
            </a:r>
            <a:endParaRPr lang="en-US" altLang="ja-JP" sz="1050" dirty="0">
              <a:latin typeface="+mj-ea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100" b="1" dirty="0" smtClean="0">
                <a:latin typeface="+mj-ea"/>
              </a:rPr>
              <a:t>【</a:t>
            </a:r>
            <a:r>
              <a:rPr lang="ja-JP" altLang="en-US" sz="1100" b="1" dirty="0" smtClean="0">
                <a:latin typeface="+mj-ea"/>
              </a:rPr>
              <a:t>地域貢献</a:t>
            </a:r>
            <a:r>
              <a:rPr lang="en-US" altLang="ja-JP" sz="1100" b="1" dirty="0" smtClean="0">
                <a:latin typeface="+mj-ea"/>
              </a:rPr>
              <a:t>】</a:t>
            </a:r>
            <a:endParaRPr lang="en-US" altLang="ja-JP" sz="1100" b="1" dirty="0">
              <a:latin typeface="+mj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050" dirty="0">
                <a:latin typeface="+mj-ea"/>
                <a:ea typeface="+mj-ea"/>
              </a:rPr>
              <a:t>　</a:t>
            </a:r>
            <a:r>
              <a:rPr lang="ja-JP" altLang="en-US" sz="1050" dirty="0" smtClean="0">
                <a:latin typeface="+mj-ea"/>
                <a:ea typeface="+mj-ea"/>
              </a:rPr>
              <a:t>・産学連携を強化し大阪</a:t>
            </a:r>
            <a:r>
              <a:rPr lang="ja-JP" altLang="en-US" sz="1050" dirty="0">
                <a:latin typeface="+mj-ea"/>
                <a:ea typeface="+mj-ea"/>
              </a:rPr>
              <a:t>の産業活性化に</a:t>
            </a:r>
            <a:r>
              <a:rPr lang="ja-JP" altLang="en-US" sz="1050" dirty="0" smtClean="0">
                <a:latin typeface="+mj-ea"/>
                <a:ea typeface="+mj-ea"/>
              </a:rPr>
              <a:t>貢献</a:t>
            </a:r>
            <a:endParaRPr lang="en-US" altLang="ja-JP" sz="1050" dirty="0" smtClean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050" dirty="0" smtClean="0">
                <a:latin typeface="+mj-ea"/>
                <a:ea typeface="+mj-ea"/>
              </a:rPr>
              <a:t>　・府民・地域の多様な生涯</a:t>
            </a:r>
            <a:r>
              <a:rPr lang="ja-JP" altLang="en-US" sz="1050" dirty="0">
                <a:latin typeface="+mj-ea"/>
                <a:ea typeface="+mj-ea"/>
              </a:rPr>
              <a:t>学習</a:t>
            </a:r>
            <a:r>
              <a:rPr lang="ja-JP" altLang="en-US" sz="1050" dirty="0" smtClean="0">
                <a:latin typeface="+mj-ea"/>
                <a:ea typeface="+mj-ea"/>
              </a:rPr>
              <a:t>ニーズ</a:t>
            </a:r>
            <a:r>
              <a:rPr lang="ja-JP" altLang="en-US" sz="1050" dirty="0">
                <a:latin typeface="+mj-ea"/>
                <a:ea typeface="+mj-ea"/>
              </a:rPr>
              <a:t>への</a:t>
            </a:r>
            <a:r>
              <a:rPr lang="ja-JP" altLang="en-US" sz="1050" dirty="0" smtClean="0">
                <a:latin typeface="+mj-ea"/>
                <a:ea typeface="+mj-ea"/>
              </a:rPr>
              <a:t>対応</a:t>
            </a:r>
            <a:endParaRPr lang="en-US" altLang="ja-JP" sz="1050" dirty="0" smtClean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050" dirty="0" smtClean="0">
                <a:latin typeface="+mj-ea"/>
                <a:ea typeface="+mj-ea"/>
              </a:rPr>
              <a:t>　・自治体</a:t>
            </a:r>
            <a:r>
              <a:rPr lang="ja-JP" altLang="en-US" sz="1050" dirty="0">
                <a:latin typeface="+mj-ea"/>
                <a:ea typeface="+mj-ea"/>
              </a:rPr>
              <a:t>との連携を強化</a:t>
            </a:r>
            <a:r>
              <a:rPr lang="ja-JP" altLang="en-US" sz="1050" dirty="0" smtClean="0">
                <a:latin typeface="+mj-ea"/>
                <a:ea typeface="+mj-ea"/>
              </a:rPr>
              <a:t>して政策課題に対応するなど「</a:t>
            </a:r>
            <a:r>
              <a:rPr lang="ja-JP" altLang="en-US" sz="1050" dirty="0">
                <a:latin typeface="+mj-ea"/>
                <a:ea typeface="+mj-ea"/>
              </a:rPr>
              <a:t>大阪の</a:t>
            </a:r>
            <a:r>
              <a:rPr lang="ja-JP" altLang="en-US" sz="1050" dirty="0" smtClean="0">
                <a:latin typeface="+mj-ea"/>
                <a:ea typeface="+mj-ea"/>
              </a:rPr>
              <a:t>シン</a:t>
            </a:r>
            <a:endParaRPr lang="en-US" altLang="ja-JP" sz="1050" dirty="0" smtClean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050" dirty="0">
                <a:latin typeface="+mj-ea"/>
                <a:ea typeface="+mj-ea"/>
              </a:rPr>
              <a:t>　</a:t>
            </a:r>
            <a:r>
              <a:rPr lang="ja-JP" altLang="en-US" sz="1050" dirty="0" smtClean="0">
                <a:latin typeface="+mj-ea"/>
                <a:ea typeface="+mj-ea"/>
              </a:rPr>
              <a:t>　クタンク」の役割を発揮</a:t>
            </a:r>
            <a:endParaRPr lang="en-US" altLang="ja-JP" sz="1050" dirty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050" dirty="0" smtClean="0">
                <a:latin typeface="+mj-ea"/>
                <a:ea typeface="+mj-ea"/>
              </a:rPr>
              <a:t>　・</a:t>
            </a:r>
            <a:r>
              <a:rPr lang="ja-JP" altLang="en-US" sz="1050" dirty="0" smtClean="0">
                <a:latin typeface="+mj-ea"/>
              </a:rPr>
              <a:t>諸機関との連携による地域課題解決に向けた取組を推進</a:t>
            </a:r>
            <a:endParaRPr lang="en-US" altLang="ja-JP" sz="1050" dirty="0" smtClean="0">
              <a:latin typeface="+mj-ea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100" b="1" dirty="0" smtClean="0">
                <a:latin typeface="+mj-ea"/>
              </a:rPr>
              <a:t>【</a:t>
            </a:r>
            <a:r>
              <a:rPr lang="ja-JP" altLang="en-US" sz="1100" b="1" dirty="0" smtClean="0">
                <a:latin typeface="+mj-ea"/>
              </a:rPr>
              <a:t>グローバル化</a:t>
            </a:r>
            <a:r>
              <a:rPr lang="en-US" altLang="ja-JP" sz="1100" b="1" dirty="0" smtClean="0">
                <a:latin typeface="+mj-ea"/>
              </a:rPr>
              <a:t>】</a:t>
            </a:r>
            <a:endParaRPr lang="en-US" altLang="ja-JP" sz="1100" b="1" dirty="0">
              <a:latin typeface="+mj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050" dirty="0" smtClean="0">
                <a:latin typeface="+mj-ea"/>
                <a:ea typeface="+mj-ea"/>
              </a:rPr>
              <a:t>　・大阪の公立</a:t>
            </a:r>
            <a:r>
              <a:rPr lang="ja-JP" altLang="en-US" sz="1050" dirty="0">
                <a:latin typeface="+mj-ea"/>
                <a:ea typeface="+mj-ea"/>
              </a:rPr>
              <a:t>大学としての優位性を</a:t>
            </a:r>
            <a:r>
              <a:rPr lang="ja-JP" altLang="en-US" sz="1050" dirty="0" smtClean="0">
                <a:latin typeface="+mj-ea"/>
                <a:ea typeface="+mj-ea"/>
              </a:rPr>
              <a:t>活かし、特</a:t>
            </a:r>
            <a:r>
              <a:rPr lang="ja-JP" altLang="en-US" sz="1050" dirty="0">
                <a:latin typeface="+mj-ea"/>
                <a:ea typeface="+mj-ea"/>
              </a:rPr>
              <a:t>に、アセアン地域</a:t>
            </a:r>
            <a:r>
              <a:rPr lang="ja-JP" altLang="en-US" sz="1050" dirty="0" smtClean="0">
                <a:latin typeface="+mj-ea"/>
                <a:ea typeface="+mj-ea"/>
              </a:rPr>
              <a:t>諸</a:t>
            </a:r>
            <a:endParaRPr lang="en-US" altLang="ja-JP" sz="1050" dirty="0" smtClean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050" dirty="0">
                <a:latin typeface="+mj-ea"/>
                <a:ea typeface="+mj-ea"/>
              </a:rPr>
              <a:t>　</a:t>
            </a:r>
            <a:r>
              <a:rPr lang="ja-JP" altLang="en-US" sz="1050" dirty="0" smtClean="0">
                <a:latin typeface="+mj-ea"/>
                <a:ea typeface="+mj-ea"/>
              </a:rPr>
              <a:t>　国</a:t>
            </a:r>
            <a:r>
              <a:rPr lang="ja-JP" altLang="en-US" sz="1050" dirty="0">
                <a:latin typeface="+mj-ea"/>
                <a:ea typeface="+mj-ea"/>
              </a:rPr>
              <a:t>などのアジアの大学や大阪府・府内市町村との</a:t>
            </a:r>
            <a:r>
              <a:rPr lang="ja-JP" altLang="en-US" sz="1050" dirty="0" smtClean="0">
                <a:latin typeface="+mj-ea"/>
                <a:ea typeface="+mj-ea"/>
              </a:rPr>
              <a:t>グローバル化</a:t>
            </a:r>
            <a:endParaRPr lang="en-US" altLang="ja-JP" sz="1050" dirty="0" smtClean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050" dirty="0">
                <a:latin typeface="+mj-ea"/>
                <a:ea typeface="+mj-ea"/>
              </a:rPr>
              <a:t>　</a:t>
            </a:r>
            <a:r>
              <a:rPr lang="ja-JP" altLang="en-US" sz="1050" dirty="0" smtClean="0">
                <a:latin typeface="+mj-ea"/>
                <a:ea typeface="+mj-ea"/>
              </a:rPr>
              <a:t>　施策</a:t>
            </a:r>
            <a:r>
              <a:rPr lang="ja-JP" altLang="en-US" sz="1050" dirty="0">
                <a:latin typeface="+mj-ea"/>
                <a:ea typeface="+mj-ea"/>
              </a:rPr>
              <a:t>と連携</a:t>
            </a:r>
            <a:r>
              <a:rPr lang="ja-JP" altLang="en-US" sz="1050" dirty="0" smtClean="0">
                <a:latin typeface="+mj-ea"/>
                <a:ea typeface="+mj-ea"/>
              </a:rPr>
              <a:t>しつつ、教育・研究・地域貢献活動を推進</a:t>
            </a:r>
            <a:endParaRPr lang="en-US" altLang="ja-JP" sz="1050" dirty="0" smtClean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ja-JP" sz="1050" b="1" dirty="0" smtClean="0">
              <a:latin typeface="+mj-ea"/>
            </a:endParaRPr>
          </a:p>
          <a:p>
            <a:pPr marL="0" indent="0">
              <a:lnSpc>
                <a:spcPts val="600"/>
              </a:lnSpc>
              <a:spcBef>
                <a:spcPts val="0"/>
              </a:spcBef>
              <a:buNone/>
            </a:pPr>
            <a:endParaRPr lang="en-US" altLang="ja-JP" sz="1050" b="1" dirty="0" smtClean="0">
              <a:latin typeface="+mj-ea"/>
            </a:endParaRPr>
          </a:p>
          <a:p>
            <a:pPr marL="0" indent="0">
              <a:lnSpc>
                <a:spcPts val="600"/>
              </a:lnSpc>
              <a:spcBef>
                <a:spcPts val="0"/>
              </a:spcBef>
              <a:buNone/>
            </a:pPr>
            <a:endParaRPr lang="en-US" altLang="ja-JP" sz="1050" b="1" dirty="0">
              <a:latin typeface="+mj-ea"/>
            </a:endParaRPr>
          </a:p>
          <a:p>
            <a:pPr marL="0" indent="0">
              <a:lnSpc>
                <a:spcPts val="600"/>
              </a:lnSpc>
              <a:spcBef>
                <a:spcPts val="0"/>
              </a:spcBef>
              <a:buNone/>
            </a:pPr>
            <a:endParaRPr lang="en-US" altLang="ja-JP" sz="1050" b="1" dirty="0" smtClean="0">
              <a:latin typeface="+mj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100" b="1" dirty="0" smtClean="0">
                <a:latin typeface="+mj-ea"/>
              </a:rPr>
              <a:t>【</a:t>
            </a:r>
            <a:r>
              <a:rPr lang="ja-JP" altLang="en-US" sz="1100" b="1" dirty="0" smtClean="0">
                <a:latin typeface="+mj-ea"/>
              </a:rPr>
              <a:t>研究・地域貢献</a:t>
            </a:r>
            <a:r>
              <a:rPr lang="en-US" altLang="ja-JP" sz="1100" b="1" dirty="0" smtClean="0">
                <a:latin typeface="+mj-ea"/>
              </a:rPr>
              <a:t>】</a:t>
            </a: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050" dirty="0" smtClean="0">
                <a:latin typeface="+mj-ea"/>
                <a:ea typeface="+mj-ea"/>
              </a:rPr>
              <a:t>　</a:t>
            </a:r>
            <a:r>
              <a:rPr lang="ja-JP" altLang="en-US" sz="1050" dirty="0">
                <a:latin typeface="+mj-ea"/>
              </a:rPr>
              <a:t>・府大と連携を深めながら外部との共同研究を</a:t>
            </a:r>
            <a:r>
              <a:rPr lang="ja-JP" altLang="en-US" sz="1050" dirty="0" smtClean="0">
                <a:latin typeface="+mj-ea"/>
              </a:rPr>
              <a:t>拡大</a:t>
            </a:r>
            <a:endParaRPr lang="en-US" altLang="ja-JP" sz="1050" dirty="0" smtClean="0">
              <a:latin typeface="+mj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050" dirty="0" smtClean="0">
                <a:latin typeface="+mj-ea"/>
              </a:rPr>
              <a:t>　・</a:t>
            </a:r>
            <a:r>
              <a:rPr lang="ja-JP" altLang="en-US" sz="1050" dirty="0">
                <a:latin typeface="+mj-ea"/>
              </a:rPr>
              <a:t>小･中学生などを対象とする公開講座</a:t>
            </a:r>
            <a:r>
              <a:rPr lang="ja-JP" altLang="en-US" sz="1050" dirty="0" smtClean="0">
                <a:latin typeface="+mj-ea"/>
              </a:rPr>
              <a:t>等の拡充</a:t>
            </a:r>
            <a:endParaRPr lang="en-US" altLang="ja-JP" sz="1050" dirty="0" smtClean="0">
              <a:latin typeface="+mj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050" dirty="0">
                <a:latin typeface="+mj-ea"/>
              </a:rPr>
              <a:t>　</a:t>
            </a:r>
            <a:r>
              <a:rPr lang="ja-JP" altLang="en-US" sz="1050" dirty="0" smtClean="0">
                <a:latin typeface="+mj-ea"/>
              </a:rPr>
              <a:t>　社会人リカレント教育</a:t>
            </a:r>
            <a:r>
              <a:rPr lang="ja-JP" altLang="en-US" sz="1050" dirty="0">
                <a:latin typeface="+mj-ea"/>
              </a:rPr>
              <a:t>の検討</a:t>
            </a:r>
            <a:endParaRPr lang="en-US" altLang="ja-JP" sz="1050" dirty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ja-JP" sz="1050" dirty="0">
              <a:latin typeface="+mj-ea"/>
            </a:endParaRPr>
          </a:p>
          <a:p>
            <a:pPr marL="0" indent="0" algn="r">
              <a:spcBef>
                <a:spcPts val="0"/>
              </a:spcBef>
              <a:buFont typeface="Arial" pitchFamily="34" charset="0"/>
              <a:buNone/>
            </a:pPr>
            <a:endParaRPr lang="en-US" altLang="ja-JP" sz="1050" dirty="0" smtClean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altLang="ja-JP" sz="1100" dirty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altLang="ja-JP" sz="1100" dirty="0" smtClean="0">
              <a:latin typeface="+mj-ea"/>
              <a:ea typeface="+mj-ea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8785076" y="815894"/>
            <a:ext cx="5544616" cy="5700744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タイトル 1"/>
          <p:cNvSpPr txBox="1">
            <a:spLocks/>
          </p:cNvSpPr>
          <p:nvPr/>
        </p:nvSpPr>
        <p:spPr>
          <a:xfrm>
            <a:off x="8937916" y="666612"/>
            <a:ext cx="2453967" cy="4078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300" b="1" dirty="0" smtClean="0">
                <a:solidFill>
                  <a:schemeClr val="accent6">
                    <a:lumMod val="50000"/>
                  </a:schemeClr>
                </a:solidFill>
                <a:latin typeface="ＭＳ Ｐゴシック"/>
              </a:rPr>
              <a:t>■</a:t>
            </a:r>
            <a:r>
              <a:rPr lang="ja-JP" altLang="en-US" sz="1300" b="1" dirty="0" smtClean="0">
                <a:solidFill>
                  <a:prstClr val="black"/>
                </a:solidFill>
                <a:latin typeface="ＭＳ Ｐゴシック"/>
              </a:rPr>
              <a:t>業務運営等に関する目標</a:t>
            </a:r>
            <a:endParaRPr lang="ja-JP" altLang="en-US" sz="1300" b="1" dirty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45" name="コンテンツ プレースホルダー 2"/>
          <p:cNvSpPr txBox="1">
            <a:spLocks/>
          </p:cNvSpPr>
          <p:nvPr/>
        </p:nvSpPr>
        <p:spPr>
          <a:xfrm>
            <a:off x="8821786" y="1146441"/>
            <a:ext cx="5450417" cy="496603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ja-JP" altLang="en-US" sz="1100" b="1" dirty="0" smtClean="0">
                <a:solidFill>
                  <a:sysClr val="windowText" lastClr="000000"/>
                </a:solidFill>
                <a:latin typeface="ＭＳ Ｐゴシック"/>
              </a:rPr>
              <a:t>～ポイント～　</a:t>
            </a:r>
            <a:endParaRPr lang="en-US" altLang="ja-JP" sz="1100" b="1" dirty="0" smtClean="0">
              <a:solidFill>
                <a:sysClr val="windowText" lastClr="000000"/>
              </a:solidFill>
              <a:latin typeface="ＭＳ Ｐゴシック"/>
            </a:endParaRPr>
          </a:p>
          <a:p>
            <a:pPr marL="0" lvl="0" indent="0" algn="ctr">
              <a:spcBef>
                <a:spcPts val="0"/>
              </a:spcBef>
              <a:buNone/>
              <a:defRPr/>
            </a:pP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Ｐゴシック"/>
                <a:ea typeface="ＭＳ Ｐゴシック"/>
              </a:rPr>
              <a:t>◇</a:t>
            </a:r>
            <a:r>
              <a:rPr kumimoji="0" lang="ja-JP" altLang="en-US" sz="1100" b="1" kern="0" dirty="0">
                <a:solidFill>
                  <a:prstClr val="black"/>
                </a:solidFill>
                <a:latin typeface="ＭＳ Ｐゴシック"/>
              </a:rPr>
              <a:t>経営資源の強化・</a:t>
            </a:r>
            <a:r>
              <a:rPr kumimoji="0" lang="ja-JP" altLang="en-US" sz="1100" b="1" kern="0" dirty="0" smtClean="0">
                <a:solidFill>
                  <a:prstClr val="black"/>
                </a:solidFill>
                <a:latin typeface="ＭＳ Ｐゴシック"/>
              </a:rPr>
              <a:t>活用　　◇研究公正の推進などリスクマネジメントの取組強化</a:t>
            </a:r>
            <a:endParaRPr kumimoji="1" lang="en-US" altLang="ja-JP" sz="11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ＭＳ Ｐゴシック"/>
              <a:ea typeface="ＭＳ Ｐゴシック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1" lang="en-US" altLang="ja-JP" sz="10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</a:endParaRPr>
          </a:p>
          <a:p>
            <a:pPr marL="0" marR="0" lvl="0" indent="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1" lang="ja-JP" altLang="en-US" sz="11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</a:endParaRPr>
          </a:p>
        </p:txBody>
      </p:sp>
      <p:sp>
        <p:nvSpPr>
          <p:cNvPr id="46" name="コンテンツ プレースホルダー 2"/>
          <p:cNvSpPr txBox="1">
            <a:spLocks/>
          </p:cNvSpPr>
          <p:nvPr/>
        </p:nvSpPr>
        <p:spPr>
          <a:xfrm>
            <a:off x="8842565" y="1643044"/>
            <a:ext cx="5429638" cy="48735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ja-JP" altLang="en-US" sz="1100" b="1" dirty="0" smtClean="0">
                <a:latin typeface="+mj-ea"/>
              </a:rPr>
              <a:t>■業務運営の改善及び効率化に関する目標</a:t>
            </a:r>
            <a:endParaRPr lang="en-US" altLang="ja-JP" sz="1100" b="1" dirty="0" smtClean="0">
              <a:latin typeface="+mj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050" dirty="0" smtClean="0">
                <a:latin typeface="+mj-ea"/>
              </a:rPr>
              <a:t>　・理事長・学長のトップマネジメントを支える理事・副学長の役割・権限の明確化</a:t>
            </a:r>
            <a:endParaRPr lang="en-US" altLang="ja-JP" sz="1050" dirty="0" smtClean="0">
              <a:latin typeface="+mj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050" dirty="0" smtClean="0">
                <a:latin typeface="+mj-ea"/>
              </a:rPr>
              <a:t>　・新大学実現を見据えて、法人業務、大学業務及び</a:t>
            </a:r>
            <a:r>
              <a:rPr lang="ja-JP" altLang="en-US" sz="1050" dirty="0">
                <a:latin typeface="+mj-ea"/>
              </a:rPr>
              <a:t>高等専門学校</a:t>
            </a:r>
            <a:r>
              <a:rPr lang="ja-JP" altLang="en-US" sz="1050" dirty="0" smtClean="0">
                <a:latin typeface="+mj-ea"/>
              </a:rPr>
              <a:t>業務に対応した組織への</a:t>
            </a:r>
            <a:endParaRPr lang="en-US" altLang="ja-JP" sz="1050" dirty="0" smtClean="0">
              <a:latin typeface="+mj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050" dirty="0">
                <a:latin typeface="+mj-ea"/>
              </a:rPr>
              <a:t>　</a:t>
            </a:r>
            <a:r>
              <a:rPr lang="ja-JP" altLang="en-US" sz="1050" dirty="0" smtClean="0">
                <a:latin typeface="+mj-ea"/>
              </a:rPr>
              <a:t>　見直し検討</a:t>
            </a:r>
            <a:endParaRPr lang="en-US" altLang="ja-JP" sz="1050" dirty="0" smtClean="0">
              <a:latin typeface="+mj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050" dirty="0" smtClean="0">
                <a:latin typeface="+mj-ea"/>
              </a:rPr>
              <a:t>　・多様な優れた人材の確保・活用・育成・登用の推進、柔軟な人事制度の創設</a:t>
            </a:r>
            <a:endParaRPr lang="en-US" altLang="ja-JP" sz="1050" dirty="0" smtClean="0">
              <a:latin typeface="+mj-ea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ja-JP" sz="1050" dirty="0" smtClean="0">
              <a:latin typeface="+mj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100" b="1" dirty="0" smtClean="0">
                <a:latin typeface="+mj-ea"/>
              </a:rPr>
              <a:t>■財務内容の改善に関する目標</a:t>
            </a:r>
            <a:endParaRPr lang="en-US" altLang="ja-JP" sz="1100" b="1" dirty="0">
              <a:latin typeface="+mj-ea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1050" dirty="0" smtClean="0">
                <a:latin typeface="+mj-ea"/>
                <a:ea typeface="+mj-ea"/>
              </a:rPr>
              <a:t>　・自己収入の確保に引き続き努めるとともに、全学的な業務改善を推進し運営経費を抑制</a:t>
            </a:r>
            <a:endParaRPr lang="en-US" altLang="ja-JP" sz="1050" dirty="0" smtClean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050" dirty="0">
                <a:latin typeface="+mj-ea"/>
                <a:ea typeface="+mj-ea"/>
              </a:rPr>
              <a:t>　・運営費交付金については</a:t>
            </a:r>
            <a:r>
              <a:rPr lang="ja-JP" altLang="en-US" sz="1050" dirty="0" smtClean="0">
                <a:latin typeface="+mj-ea"/>
                <a:ea typeface="+mj-ea"/>
              </a:rPr>
              <a:t>、現状の水準は維持しながら、自己</a:t>
            </a:r>
            <a:r>
              <a:rPr lang="ja-JP" altLang="en-US" sz="1050" dirty="0">
                <a:latin typeface="+mj-ea"/>
                <a:ea typeface="+mj-ea"/>
              </a:rPr>
              <a:t>収入の確保と経費の</a:t>
            </a:r>
            <a:r>
              <a:rPr lang="ja-JP" altLang="en-US" sz="1050" dirty="0" smtClean="0">
                <a:latin typeface="+mj-ea"/>
                <a:ea typeface="+mj-ea"/>
              </a:rPr>
              <a:t>抑制の</a:t>
            </a:r>
            <a:endParaRPr lang="en-US" altLang="ja-JP" sz="1050" dirty="0" smtClean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050" dirty="0">
                <a:latin typeface="+mj-ea"/>
                <a:ea typeface="+mj-ea"/>
              </a:rPr>
              <a:t>　</a:t>
            </a:r>
            <a:r>
              <a:rPr lang="ja-JP" altLang="en-US" sz="1050" dirty="0" smtClean="0">
                <a:latin typeface="+mj-ea"/>
                <a:ea typeface="+mj-ea"/>
              </a:rPr>
              <a:t>　取組を</a:t>
            </a:r>
            <a:r>
              <a:rPr lang="ja-JP" altLang="en-US" sz="1050" dirty="0">
                <a:latin typeface="+mj-ea"/>
                <a:ea typeface="+mj-ea"/>
              </a:rPr>
              <a:t>継続すること</a:t>
            </a:r>
            <a:r>
              <a:rPr lang="ja-JP" altLang="en-US" sz="1050" dirty="0" smtClean="0">
                <a:latin typeface="+mj-ea"/>
                <a:ea typeface="+mj-ea"/>
              </a:rPr>
              <a:t>などに</a:t>
            </a:r>
            <a:r>
              <a:rPr lang="ja-JP" altLang="en-US" sz="1050" dirty="0">
                <a:latin typeface="+mj-ea"/>
                <a:ea typeface="+mj-ea"/>
              </a:rPr>
              <a:t>より、引き続き適正化に努め</a:t>
            </a:r>
            <a:r>
              <a:rPr lang="ja-JP" altLang="en-US" sz="1050" dirty="0" smtClean="0">
                <a:latin typeface="+mj-ea"/>
                <a:ea typeface="+mj-ea"/>
              </a:rPr>
              <a:t>、教育研究に必要となる運営費</a:t>
            </a:r>
            <a:endParaRPr lang="en-US" altLang="ja-JP" sz="1050" dirty="0" smtClean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050" dirty="0">
                <a:latin typeface="+mj-ea"/>
                <a:ea typeface="+mj-ea"/>
              </a:rPr>
              <a:t>　</a:t>
            </a:r>
            <a:r>
              <a:rPr lang="ja-JP" altLang="en-US" sz="1050" dirty="0" smtClean="0">
                <a:latin typeface="+mj-ea"/>
                <a:ea typeface="+mj-ea"/>
              </a:rPr>
              <a:t>　を確保</a:t>
            </a:r>
            <a:endParaRPr lang="en-US" altLang="ja-JP" sz="1050" dirty="0" smtClean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altLang="ja-JP" sz="1050" dirty="0" smtClean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100" b="1" dirty="0" smtClean="0">
                <a:latin typeface="+mj-ea"/>
              </a:rPr>
              <a:t>■自己点検・評価及び当該状況に係る情報の提供に関する目標</a:t>
            </a:r>
            <a:endParaRPr lang="en-US" altLang="ja-JP" sz="1100" dirty="0" smtClean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1050" dirty="0" smtClean="0">
                <a:latin typeface="+mj-ea"/>
                <a:ea typeface="+mj-ea"/>
              </a:rPr>
              <a:t>　・教育研究活動・業務運営について点検・評価し、その結果を改善に活用</a:t>
            </a:r>
            <a:endParaRPr lang="en-US" altLang="ja-JP" sz="1050" dirty="0" smtClean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1050" dirty="0">
                <a:latin typeface="+mj-ea"/>
                <a:ea typeface="+mj-ea"/>
              </a:rPr>
              <a:t>　</a:t>
            </a:r>
            <a:r>
              <a:rPr lang="ja-JP" altLang="en-US" sz="1050" dirty="0" smtClean="0">
                <a:latin typeface="+mj-ea"/>
                <a:ea typeface="+mj-ea"/>
              </a:rPr>
              <a:t>・情報の公開による説明責任の履行、戦略的広報によるブランド力の向上</a:t>
            </a:r>
            <a:endParaRPr lang="en-US" altLang="ja-JP" sz="1050" dirty="0" smtClean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ja-JP" sz="1100" b="1" dirty="0" smtClean="0">
              <a:latin typeface="+mj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100" b="1" dirty="0" smtClean="0">
                <a:latin typeface="+mj-ea"/>
              </a:rPr>
              <a:t>■その他業務運営に関する重要目標</a:t>
            </a:r>
            <a:endParaRPr lang="en-US" altLang="ja-JP" sz="1100" b="1" dirty="0" smtClean="0">
              <a:latin typeface="+mj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050" dirty="0" smtClean="0">
                <a:latin typeface="+mj-ea"/>
              </a:rPr>
              <a:t>〔</a:t>
            </a:r>
            <a:r>
              <a:rPr lang="ja-JP" altLang="en-US" sz="1050" dirty="0" smtClean="0">
                <a:latin typeface="+mj-ea"/>
              </a:rPr>
              <a:t>施設設備の整備</a:t>
            </a:r>
            <a:r>
              <a:rPr lang="en-US" altLang="ja-JP" sz="1050" dirty="0" smtClean="0">
                <a:latin typeface="+mj-ea"/>
              </a:rPr>
              <a:t>〕</a:t>
            </a: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050" dirty="0" smtClean="0">
                <a:latin typeface="+mj-ea"/>
              </a:rPr>
              <a:t>　・施設整備プランに基づき、耐震改修や老朽化対策を計画的に実施し、教育研究環境の整</a:t>
            </a:r>
            <a:endParaRPr lang="en-US" altLang="ja-JP" sz="1050" dirty="0" smtClean="0">
              <a:latin typeface="+mj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050" dirty="0">
                <a:latin typeface="+mj-ea"/>
              </a:rPr>
              <a:t>　</a:t>
            </a:r>
            <a:r>
              <a:rPr lang="ja-JP" altLang="en-US" sz="1050" dirty="0" smtClean="0">
                <a:latin typeface="+mj-ea"/>
              </a:rPr>
              <a:t>　備を推進</a:t>
            </a:r>
            <a:endParaRPr lang="en-US" altLang="ja-JP" sz="1050" dirty="0" smtClean="0">
              <a:latin typeface="+mj-ea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050" dirty="0" smtClean="0">
                <a:latin typeface="+mj-ea"/>
              </a:rPr>
              <a:t>〔</a:t>
            </a:r>
            <a:r>
              <a:rPr lang="ja-JP" altLang="en-US" sz="1050" dirty="0" smtClean="0">
                <a:latin typeface="+mj-ea"/>
              </a:rPr>
              <a:t>安全管理</a:t>
            </a:r>
            <a:r>
              <a:rPr lang="en-US" altLang="ja-JP" sz="1050" dirty="0" smtClean="0">
                <a:latin typeface="+mj-ea"/>
              </a:rPr>
              <a:t>〕</a:t>
            </a: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050" dirty="0">
                <a:latin typeface="+mj-ea"/>
              </a:rPr>
              <a:t>　</a:t>
            </a:r>
            <a:r>
              <a:rPr lang="ja-JP" altLang="en-US" sz="1050" dirty="0" smtClean="0">
                <a:latin typeface="+mj-ea"/>
              </a:rPr>
              <a:t>・学生・教職員が安全・安心に活動できる教育環境の整備</a:t>
            </a:r>
            <a:endParaRPr lang="en-US" altLang="ja-JP" sz="1050" dirty="0" smtClean="0">
              <a:latin typeface="+mj-ea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050" dirty="0" smtClean="0">
                <a:latin typeface="+mj-ea"/>
              </a:rPr>
              <a:t>〔</a:t>
            </a:r>
            <a:r>
              <a:rPr lang="ja-JP" altLang="en-US" sz="1050" dirty="0" smtClean="0">
                <a:latin typeface="+mj-ea"/>
              </a:rPr>
              <a:t>コンプライアンス・リスクマネジメント</a:t>
            </a:r>
            <a:r>
              <a:rPr lang="en-US" altLang="ja-JP" sz="1050" dirty="0" smtClean="0">
                <a:latin typeface="+mj-ea"/>
              </a:rPr>
              <a:t>〕</a:t>
            </a: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050" dirty="0">
                <a:latin typeface="+mj-ea"/>
              </a:rPr>
              <a:t>　</a:t>
            </a:r>
            <a:r>
              <a:rPr lang="ja-JP" altLang="en-US" sz="1050" dirty="0" smtClean="0">
                <a:latin typeface="+mj-ea"/>
              </a:rPr>
              <a:t>・研究公正の推進や研究費不正使用の防止等の内部統制体制、コンプライアンスやリスク</a:t>
            </a:r>
            <a:endParaRPr lang="en-US" altLang="ja-JP" sz="1050" dirty="0" smtClean="0">
              <a:latin typeface="+mj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050" dirty="0">
                <a:latin typeface="+mj-ea"/>
              </a:rPr>
              <a:t>　</a:t>
            </a:r>
            <a:r>
              <a:rPr lang="ja-JP" altLang="en-US" sz="1050" dirty="0" smtClean="0">
                <a:latin typeface="+mj-ea"/>
              </a:rPr>
              <a:t>　マネジメントの徹底に向けた取組</a:t>
            </a:r>
            <a:endParaRPr lang="en-US" altLang="ja-JP" sz="1050" dirty="0" smtClean="0">
              <a:latin typeface="+mj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050" dirty="0">
                <a:latin typeface="+mj-ea"/>
              </a:rPr>
              <a:t>　</a:t>
            </a:r>
            <a:endParaRPr lang="en-US" altLang="ja-JP" sz="1050" dirty="0" smtClean="0">
              <a:latin typeface="+mj-ea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en-US" altLang="ja-JP" sz="1050" dirty="0">
              <a:latin typeface="+mj-ea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ja-JP" sz="1050" dirty="0">
              <a:latin typeface="+mj-ea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ja-JP" sz="1050" dirty="0">
              <a:latin typeface="+mj-ea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altLang="ja-JP" sz="1050" dirty="0" smtClean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altLang="ja-JP" sz="1050" dirty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altLang="ja-JP" sz="1050" dirty="0" smtClean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altLang="ja-JP" sz="1050" dirty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altLang="ja-JP" sz="1050" dirty="0" smtClean="0">
              <a:latin typeface="+mj-ea"/>
              <a:ea typeface="+mj-ea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16124" y="5868567"/>
            <a:ext cx="2232248" cy="28657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ja-JP" altLang="en-US" sz="1100" b="1" dirty="0" smtClean="0">
                <a:solidFill>
                  <a:schemeClr val="tx1"/>
                </a:solidFill>
                <a:latin typeface="+mn-ea"/>
              </a:rPr>
              <a:t>大　　阪　　府　　立　　大　　学</a:t>
            </a:r>
            <a:endParaRPr kumimoji="1" lang="ja-JP" altLang="en-US" sz="11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224508" y="8604902"/>
            <a:ext cx="2223864" cy="288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b="1" dirty="0" smtClean="0">
                <a:solidFill>
                  <a:schemeClr val="tx1"/>
                </a:solidFill>
                <a:latin typeface="+mn-ea"/>
              </a:rPr>
              <a:t>大阪府</a:t>
            </a:r>
            <a:r>
              <a:rPr lang="ja-JP" altLang="en-US" sz="1100" b="1" dirty="0">
                <a:solidFill>
                  <a:schemeClr val="tx1"/>
                </a:solidFill>
                <a:latin typeface="+mn-ea"/>
              </a:rPr>
              <a:t>立大学工業高等専門</a:t>
            </a:r>
            <a:r>
              <a:rPr lang="ja-JP" altLang="en-US" sz="1100" b="1" dirty="0" smtClean="0">
                <a:solidFill>
                  <a:schemeClr val="tx1"/>
                </a:solidFill>
                <a:latin typeface="+mn-ea"/>
              </a:rPr>
              <a:t>学校</a:t>
            </a:r>
            <a:endParaRPr kumimoji="1" lang="ja-JP" altLang="en-US" sz="11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4405528" y="3404347"/>
            <a:ext cx="3773454" cy="736027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3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  <a:p>
            <a:pPr lvl="0" defTabSz="914400">
              <a:defRPr/>
            </a:pPr>
            <a:endParaRPr kumimoji="0" lang="en-US" altLang="ja-JP" sz="1100" kern="0" dirty="0">
              <a:solidFill>
                <a:prstClr val="black"/>
              </a:solidFill>
              <a:latin typeface="ＭＳ Ｐゴシック"/>
            </a:endParaRPr>
          </a:p>
          <a:p>
            <a:pPr lvl="0" defTabSz="914400">
              <a:defRPr/>
            </a:pPr>
            <a:r>
              <a:rPr kumimoji="0" lang="ja-JP" altLang="en-US" sz="1100" kern="0" dirty="0" smtClean="0">
                <a:solidFill>
                  <a:prstClr val="black"/>
                </a:solidFill>
                <a:latin typeface="ＭＳ Ｐゴシック"/>
              </a:rPr>
              <a:t>○　研究</a:t>
            </a:r>
            <a:r>
              <a:rPr kumimoji="0" lang="ja-JP" altLang="en-US" sz="1100" kern="0" dirty="0">
                <a:solidFill>
                  <a:prstClr val="black"/>
                </a:solidFill>
                <a:latin typeface="ＭＳ Ｐゴシック"/>
              </a:rPr>
              <a:t>成果の</a:t>
            </a:r>
            <a:r>
              <a:rPr kumimoji="0" lang="ja-JP" altLang="en-US" sz="1100" kern="0" dirty="0" smtClean="0">
                <a:solidFill>
                  <a:prstClr val="black"/>
                </a:solidFill>
                <a:latin typeface="ＭＳ Ｐゴシック"/>
              </a:rPr>
              <a:t>社会への</a:t>
            </a:r>
            <a:r>
              <a:rPr kumimoji="0" lang="ja-JP" altLang="en-US" sz="1100" kern="0" dirty="0">
                <a:solidFill>
                  <a:prstClr val="black"/>
                </a:solidFill>
                <a:latin typeface="ＭＳ Ｐゴシック"/>
              </a:rPr>
              <a:t>還元を図り、もって地域社会</a:t>
            </a:r>
            <a:r>
              <a:rPr kumimoji="0" lang="ja-JP" altLang="en-US" sz="1100" kern="0" dirty="0" smtClean="0">
                <a:solidFill>
                  <a:prstClr val="black"/>
                </a:solidFill>
                <a:latin typeface="ＭＳ Ｐゴシック"/>
              </a:rPr>
              <a:t>及び</a:t>
            </a:r>
            <a:endParaRPr kumimoji="0" lang="en-US" altLang="ja-JP" sz="1100" kern="0" dirty="0" smtClean="0">
              <a:solidFill>
                <a:prstClr val="black"/>
              </a:solidFill>
              <a:latin typeface="ＭＳ Ｐゴシック"/>
            </a:endParaRPr>
          </a:p>
          <a:p>
            <a:pPr lvl="0" defTabSz="914400">
              <a:defRPr/>
            </a:pPr>
            <a:r>
              <a:rPr kumimoji="0" lang="ja-JP" altLang="en-US" sz="1100" kern="0" dirty="0">
                <a:solidFill>
                  <a:prstClr val="black"/>
                </a:solidFill>
                <a:latin typeface="ＭＳ Ｐゴシック"/>
              </a:rPr>
              <a:t>　</a:t>
            </a:r>
            <a:r>
              <a:rPr kumimoji="0" lang="ja-JP" altLang="en-US" sz="1100" kern="0" dirty="0" smtClean="0">
                <a:solidFill>
                  <a:prstClr val="black"/>
                </a:solidFill>
                <a:latin typeface="ＭＳ Ｐゴシック"/>
              </a:rPr>
              <a:t>　国際</a:t>
            </a:r>
            <a:r>
              <a:rPr kumimoji="0" lang="ja-JP" altLang="en-US" sz="1100" kern="0" dirty="0">
                <a:solidFill>
                  <a:prstClr val="black"/>
                </a:solidFill>
                <a:latin typeface="ＭＳ Ｐゴシック"/>
              </a:rPr>
              <a:t>社会の発展に寄与</a:t>
            </a:r>
            <a:r>
              <a:rPr kumimoji="0" lang="ja-JP" altLang="en-US" sz="1100" kern="0" dirty="0" smtClean="0">
                <a:solidFill>
                  <a:prstClr val="black"/>
                </a:solidFill>
                <a:latin typeface="ＭＳ Ｐゴシック"/>
              </a:rPr>
              <a:t>する</a:t>
            </a:r>
            <a:endParaRPr kumimoji="0" lang="en-US" altLang="ja-JP" sz="110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/>
              <a:ea typeface="ＭＳ Ｐゴシック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8776691" y="7128371"/>
            <a:ext cx="5544616" cy="3187339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4" name="タイトル 1"/>
          <p:cNvSpPr txBox="1">
            <a:spLocks/>
          </p:cNvSpPr>
          <p:nvPr/>
        </p:nvSpPr>
        <p:spPr>
          <a:xfrm>
            <a:off x="8915012" y="7020694"/>
            <a:ext cx="4974247" cy="4078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300" b="1" dirty="0" smtClean="0">
                <a:solidFill>
                  <a:schemeClr val="accent6">
                    <a:lumMod val="50000"/>
                  </a:schemeClr>
                </a:solidFill>
                <a:latin typeface="ＭＳ Ｐゴシック"/>
              </a:rPr>
              <a:t>■</a:t>
            </a:r>
            <a:r>
              <a:rPr lang="ja-JP" altLang="en-US" sz="1300" b="1" dirty="0" smtClean="0">
                <a:solidFill>
                  <a:prstClr val="black"/>
                </a:solidFill>
                <a:latin typeface="ＭＳ Ｐゴシック"/>
              </a:rPr>
              <a:t>大阪市</a:t>
            </a:r>
            <a:r>
              <a:rPr lang="ja-JP" altLang="en-US" sz="1300" b="1" dirty="0">
                <a:solidFill>
                  <a:prstClr val="black"/>
                </a:solidFill>
                <a:latin typeface="ＭＳ Ｐゴシック"/>
              </a:rPr>
              <a:t>立大学</a:t>
            </a:r>
            <a:r>
              <a:rPr lang="ja-JP" altLang="en-US" sz="1300" b="1" dirty="0" smtClean="0">
                <a:solidFill>
                  <a:prstClr val="black"/>
                </a:solidFill>
                <a:latin typeface="ＭＳ Ｐゴシック"/>
              </a:rPr>
              <a:t>との統合による新大学の実現に関する目標</a:t>
            </a:r>
            <a:endParaRPr lang="ja-JP" altLang="en-US" sz="1300" b="1" dirty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55" name="コンテンツ プレースホルダー 2"/>
          <p:cNvSpPr txBox="1">
            <a:spLocks/>
          </p:cNvSpPr>
          <p:nvPr/>
        </p:nvSpPr>
        <p:spPr>
          <a:xfrm>
            <a:off x="8848699" y="8061365"/>
            <a:ext cx="5328592" cy="20383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altLang="ja-JP" sz="1100" b="1" dirty="0" smtClean="0">
                <a:latin typeface="+mj-ea"/>
              </a:rPr>
              <a:t>【</a:t>
            </a:r>
            <a:r>
              <a:rPr lang="ja-JP" altLang="en-US" sz="1100" b="1" dirty="0" smtClean="0">
                <a:latin typeface="+mj-ea"/>
              </a:rPr>
              <a:t>新大学の実現</a:t>
            </a:r>
            <a:r>
              <a:rPr lang="en-US" altLang="ja-JP" sz="1100" b="1" dirty="0" smtClean="0">
                <a:latin typeface="+mj-ea"/>
              </a:rPr>
              <a:t>】</a:t>
            </a:r>
            <a:endParaRPr lang="en-US" altLang="ja-JP" sz="1100" b="1" dirty="0">
              <a:latin typeface="+mj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100" dirty="0" smtClean="0">
                <a:latin typeface="+mj-ea"/>
                <a:ea typeface="+mj-ea"/>
              </a:rPr>
              <a:t>　</a:t>
            </a:r>
            <a:r>
              <a:rPr lang="ja-JP" altLang="en-US" sz="1050" dirty="0" smtClean="0">
                <a:latin typeface="+mj-ea"/>
                <a:ea typeface="+mj-ea"/>
              </a:rPr>
              <a:t>・世界的な大学間競争を勝ち抜き、より強い大阪を実現するための知的インフラ拠点として</a:t>
            </a:r>
            <a:endParaRPr lang="en-US" altLang="ja-JP" sz="1050" dirty="0" smtClean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050" dirty="0" smtClean="0">
                <a:latin typeface="+mj-ea"/>
                <a:ea typeface="+mj-ea"/>
              </a:rPr>
              <a:t>　　存在感を高めるため、「新・公立大学」大阪モデル（基本構想）を踏まえ、世界に展開する</a:t>
            </a:r>
            <a:endParaRPr lang="en-US" altLang="ja-JP" sz="1050" dirty="0" smtClean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050" dirty="0">
                <a:latin typeface="+mj-ea"/>
                <a:ea typeface="+mj-ea"/>
              </a:rPr>
              <a:t>　</a:t>
            </a:r>
            <a:r>
              <a:rPr lang="ja-JP" altLang="en-US" sz="1050" dirty="0" smtClean="0">
                <a:latin typeface="+mj-ea"/>
                <a:ea typeface="+mj-ea"/>
              </a:rPr>
              <a:t>　高度な研究型の公立大学を目指し、</a:t>
            </a:r>
            <a:r>
              <a:rPr lang="ja-JP" altLang="en-US" sz="1050" dirty="0" smtClean="0">
                <a:latin typeface="+mj-ea"/>
              </a:rPr>
              <a:t>府</a:t>
            </a:r>
            <a:r>
              <a:rPr lang="ja-JP" altLang="en-US" sz="1050" dirty="0">
                <a:latin typeface="+mj-ea"/>
              </a:rPr>
              <a:t>、</a:t>
            </a:r>
            <a:r>
              <a:rPr lang="ja-JP" altLang="en-US" sz="1050" dirty="0" smtClean="0">
                <a:latin typeface="+mj-ea"/>
              </a:rPr>
              <a:t>市</a:t>
            </a:r>
            <a:r>
              <a:rPr lang="ja-JP" altLang="en-US" sz="1050" dirty="0">
                <a:latin typeface="+mj-ea"/>
              </a:rPr>
              <a:t>及び</a:t>
            </a:r>
            <a:r>
              <a:rPr lang="ja-JP" altLang="en-US" sz="1050" dirty="0" smtClean="0">
                <a:latin typeface="+mj-ea"/>
              </a:rPr>
              <a:t>市</a:t>
            </a:r>
            <a:r>
              <a:rPr lang="ja-JP" altLang="en-US" sz="1050" dirty="0">
                <a:latin typeface="+mj-ea"/>
              </a:rPr>
              <a:t>大</a:t>
            </a:r>
            <a:r>
              <a:rPr lang="ja-JP" altLang="en-US" sz="1050" dirty="0" smtClean="0">
                <a:latin typeface="+mj-ea"/>
              </a:rPr>
              <a:t>と</a:t>
            </a:r>
            <a:r>
              <a:rPr lang="ja-JP" altLang="en-US" sz="1050" dirty="0">
                <a:latin typeface="+mj-ea"/>
                <a:ea typeface="+mj-ea"/>
              </a:rPr>
              <a:t>緊密に</a:t>
            </a:r>
            <a:r>
              <a:rPr lang="ja-JP" altLang="en-US" sz="1050" dirty="0" smtClean="0">
                <a:latin typeface="+mj-ea"/>
              </a:rPr>
              <a:t>連携を図りながら、法人</a:t>
            </a:r>
            <a:endParaRPr lang="en-US" altLang="ja-JP" sz="1050" dirty="0" smtClean="0">
              <a:latin typeface="+mj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050" dirty="0">
                <a:latin typeface="+mj-ea"/>
              </a:rPr>
              <a:t>　</a:t>
            </a:r>
            <a:r>
              <a:rPr lang="ja-JP" altLang="en-US" sz="1050" dirty="0" smtClean="0">
                <a:latin typeface="+mj-ea"/>
              </a:rPr>
              <a:t>　統合から大学統合に至る準備が円滑に進むよう取り組み、</a:t>
            </a:r>
            <a:r>
              <a:rPr lang="ja-JP" altLang="en-US" sz="1050" dirty="0" smtClean="0">
                <a:latin typeface="+mj-ea"/>
                <a:ea typeface="+mj-ea"/>
              </a:rPr>
              <a:t>今中期目標期間中を目途に</a:t>
            </a:r>
            <a:endParaRPr lang="en-US" altLang="ja-JP" sz="1050" dirty="0" smtClean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050" dirty="0">
                <a:latin typeface="+mj-ea"/>
                <a:ea typeface="+mj-ea"/>
              </a:rPr>
              <a:t>　</a:t>
            </a:r>
            <a:r>
              <a:rPr lang="ja-JP" altLang="en-US" sz="1050" dirty="0" smtClean="0">
                <a:latin typeface="+mj-ea"/>
                <a:ea typeface="+mj-ea"/>
              </a:rPr>
              <a:t>　新大学の実現を図る</a:t>
            </a:r>
            <a:endParaRPr lang="en-US" altLang="ja-JP" sz="1050" dirty="0" smtClean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700" dirty="0" smtClean="0">
                <a:latin typeface="+mj-ea"/>
                <a:ea typeface="+mj-ea"/>
              </a:rPr>
              <a:t>　</a:t>
            </a:r>
            <a:endParaRPr lang="en-US" altLang="ja-JP" sz="1100" b="1" dirty="0" smtClean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100" b="1" dirty="0" smtClean="0">
                <a:latin typeface="+mj-ea"/>
              </a:rPr>
              <a:t>【</a:t>
            </a:r>
            <a:r>
              <a:rPr lang="ja-JP" altLang="en-US" sz="1100" b="1" dirty="0" smtClean="0">
                <a:latin typeface="+mj-ea"/>
              </a:rPr>
              <a:t>連携</a:t>
            </a:r>
            <a:r>
              <a:rPr lang="ja-JP" altLang="en-US" sz="1100" b="1" dirty="0">
                <a:latin typeface="+mj-ea"/>
              </a:rPr>
              <a:t>・共同化</a:t>
            </a:r>
            <a:r>
              <a:rPr lang="ja-JP" altLang="en-US" sz="1100" b="1" dirty="0" smtClean="0">
                <a:latin typeface="+mj-ea"/>
              </a:rPr>
              <a:t>の実施</a:t>
            </a:r>
            <a:r>
              <a:rPr lang="en-US" altLang="ja-JP" sz="1100" b="1" dirty="0" smtClean="0">
                <a:latin typeface="+mj-ea"/>
              </a:rPr>
              <a:t>】</a:t>
            </a: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100" dirty="0">
                <a:latin typeface="+mj-ea"/>
              </a:rPr>
              <a:t>　</a:t>
            </a:r>
            <a:r>
              <a:rPr lang="ja-JP" altLang="en-US" sz="1050" dirty="0" smtClean="0">
                <a:latin typeface="+mj-ea"/>
              </a:rPr>
              <a:t>・市大との連携を強化し、</a:t>
            </a:r>
            <a:r>
              <a:rPr lang="ja-JP" altLang="en-US" sz="1100" dirty="0" smtClean="0">
                <a:latin typeface="+mj-ea"/>
                <a:ea typeface="+mj-ea"/>
              </a:rPr>
              <a:t>法人</a:t>
            </a:r>
            <a:r>
              <a:rPr lang="ja-JP" altLang="en-US" sz="1100" dirty="0">
                <a:latin typeface="+mj-ea"/>
                <a:ea typeface="+mj-ea"/>
              </a:rPr>
              <a:t>・</a:t>
            </a:r>
            <a:r>
              <a:rPr lang="ja-JP" altLang="en-US" sz="1100" dirty="0" smtClean="0">
                <a:latin typeface="+mj-ea"/>
                <a:ea typeface="+mj-ea"/>
              </a:rPr>
              <a:t>大学業務や</a:t>
            </a:r>
            <a:r>
              <a:rPr lang="ja-JP" altLang="en-US" sz="1100" dirty="0">
                <a:latin typeface="+mj-ea"/>
                <a:ea typeface="+mj-ea"/>
              </a:rPr>
              <a:t>教育研究の共同</a:t>
            </a:r>
            <a:r>
              <a:rPr lang="ja-JP" altLang="en-US" sz="1100" dirty="0" smtClean="0">
                <a:latin typeface="+mj-ea"/>
                <a:ea typeface="+mj-ea"/>
              </a:rPr>
              <a:t>実施など、</a:t>
            </a:r>
            <a:endParaRPr lang="en-US" altLang="ja-JP" sz="1100" dirty="0" smtClean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100" dirty="0">
                <a:latin typeface="+mj-ea"/>
                <a:ea typeface="+mj-ea"/>
              </a:rPr>
              <a:t>　</a:t>
            </a:r>
            <a:r>
              <a:rPr lang="ja-JP" altLang="en-US" sz="1100" dirty="0" smtClean="0">
                <a:latin typeface="+mj-ea"/>
                <a:ea typeface="+mj-ea"/>
              </a:rPr>
              <a:t>　連携・共同化が可能なものについて、先行して実施</a:t>
            </a:r>
            <a:endParaRPr lang="en-US" altLang="ja-JP" sz="1100" dirty="0" smtClean="0">
              <a:latin typeface="+mj-ea"/>
              <a:ea typeface="+mj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050" dirty="0" smtClean="0">
                <a:latin typeface="+mj-ea"/>
                <a:ea typeface="+mj-ea"/>
              </a:rPr>
              <a:t>　</a:t>
            </a:r>
            <a:endParaRPr lang="en-US" altLang="ja-JP" sz="1050" dirty="0" smtClean="0">
              <a:latin typeface="+mj-ea"/>
              <a:ea typeface="+mj-ea"/>
            </a:endParaRPr>
          </a:p>
        </p:txBody>
      </p:sp>
      <p:sp>
        <p:nvSpPr>
          <p:cNvPr id="56" name="コンテンツ プレースホルダー 2"/>
          <p:cNvSpPr txBox="1">
            <a:spLocks/>
          </p:cNvSpPr>
          <p:nvPr/>
        </p:nvSpPr>
        <p:spPr>
          <a:xfrm>
            <a:off x="8808070" y="7485301"/>
            <a:ext cx="5521622" cy="504056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ja-JP" altLang="en-US" sz="1100" b="1" dirty="0" smtClean="0">
                <a:solidFill>
                  <a:sysClr val="windowText" lastClr="000000"/>
                </a:solidFill>
                <a:latin typeface="ＭＳ Ｐゴシック"/>
              </a:rPr>
              <a:t>～ポイント～</a:t>
            </a:r>
            <a:endParaRPr lang="en-US" altLang="ja-JP" sz="1100" b="1" dirty="0" smtClean="0">
              <a:solidFill>
                <a:sysClr val="windowText" lastClr="000000"/>
              </a:solidFill>
              <a:latin typeface="ＭＳ Ｐゴシック"/>
            </a:endParaRPr>
          </a:p>
          <a:p>
            <a:pPr marL="0" lvl="0" indent="0" algn="ctr">
              <a:spcBef>
                <a:spcPts val="0"/>
              </a:spcBef>
              <a:buNone/>
              <a:defRPr/>
            </a:pP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ＭＳ Ｐゴシック"/>
                <a:ea typeface="ＭＳ Ｐゴシック"/>
              </a:rPr>
              <a:t>◇新大学実現への具体的な検討と手続きの推進</a:t>
            </a:r>
            <a:r>
              <a:rPr kumimoji="0" lang="ja-JP" altLang="en-US" sz="1100" b="1" kern="0" dirty="0" smtClean="0">
                <a:solidFill>
                  <a:prstClr val="black"/>
                </a:solidFill>
                <a:latin typeface="ＭＳ Ｐゴシック"/>
              </a:rPr>
              <a:t>　　◇市大との連携・業務共同化の実施</a:t>
            </a:r>
            <a:endParaRPr kumimoji="1" lang="en-US" altLang="ja-JP" sz="10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</a:endParaRPr>
          </a:p>
          <a:p>
            <a:pPr marL="0" marR="0" lvl="0" indent="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1" lang="ja-JP" altLang="en-US" sz="11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12080" y="3276278"/>
            <a:ext cx="3773454" cy="1106949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3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  <a:p>
            <a:pPr lvl="0" defTabSz="914400">
              <a:defRPr/>
            </a:pPr>
            <a:r>
              <a:rPr kumimoji="0" lang="en-US" altLang="ja-JP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/>
              </a:rPr>
              <a:t>【</a:t>
            </a:r>
            <a:r>
              <a:rPr kumimoji="0" lang="ja-JP" altLang="en-US" sz="1200" b="1" kern="0" dirty="0" smtClean="0">
                <a:solidFill>
                  <a:prstClr val="black"/>
                </a:solidFill>
                <a:latin typeface="ＭＳ Ｐゴシック"/>
              </a:rPr>
              <a:t>基本的な目標</a:t>
            </a:r>
            <a:r>
              <a:rPr kumimoji="0" lang="en-US" altLang="ja-JP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/>
              </a:rPr>
              <a:t>】</a:t>
            </a:r>
            <a:r>
              <a:rPr kumimoji="0" lang="ja-JP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/>
              </a:rPr>
              <a:t>　</a:t>
            </a:r>
            <a:endParaRPr kumimoji="0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/>
              <a:ea typeface="ＭＳ Ｐゴシック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1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  <a:p>
            <a:pPr lvl="0" defTabSz="914400">
              <a:defRPr/>
            </a:pPr>
            <a:r>
              <a:rPr kumimoji="0" lang="ja-JP" altLang="en-US" sz="1100" kern="0" dirty="0" smtClean="0">
                <a:solidFill>
                  <a:prstClr val="black"/>
                </a:solidFill>
                <a:latin typeface="ＭＳ Ｐゴシック"/>
              </a:rPr>
              <a:t>○　広い</a:t>
            </a:r>
            <a:r>
              <a:rPr kumimoji="0" lang="ja-JP" altLang="en-US" sz="1100" kern="0" dirty="0">
                <a:solidFill>
                  <a:prstClr val="black"/>
                </a:solidFill>
                <a:latin typeface="ＭＳ Ｐゴシック"/>
              </a:rPr>
              <a:t>分野の総合的な知識と深い</a:t>
            </a:r>
            <a:r>
              <a:rPr kumimoji="0" lang="ja-JP" altLang="en-US" sz="1100" kern="0" dirty="0" smtClean="0">
                <a:solidFill>
                  <a:prstClr val="black"/>
                </a:solidFill>
                <a:latin typeface="ＭＳ Ｐゴシック"/>
              </a:rPr>
              <a:t>専門的学術</a:t>
            </a:r>
            <a:r>
              <a:rPr kumimoji="0" lang="ja-JP" altLang="en-US" sz="1100" kern="0" dirty="0">
                <a:solidFill>
                  <a:prstClr val="black"/>
                </a:solidFill>
                <a:latin typeface="ＭＳ Ｐゴシック"/>
              </a:rPr>
              <a:t>を</a:t>
            </a:r>
            <a:r>
              <a:rPr kumimoji="0" lang="ja-JP" altLang="en-US" sz="1100" kern="0" dirty="0" smtClean="0">
                <a:solidFill>
                  <a:prstClr val="black"/>
                </a:solidFill>
                <a:latin typeface="ＭＳ Ｐゴシック"/>
              </a:rPr>
              <a:t>教授研究</a:t>
            </a:r>
            <a:endParaRPr kumimoji="0" lang="en-US" altLang="ja-JP" sz="1100" kern="0" dirty="0" smtClean="0">
              <a:solidFill>
                <a:prstClr val="black"/>
              </a:solidFill>
              <a:latin typeface="ＭＳ Ｐゴシック"/>
            </a:endParaRPr>
          </a:p>
          <a:p>
            <a:pPr lvl="0" defTabSz="914400">
              <a:defRPr/>
            </a:pPr>
            <a:r>
              <a:rPr kumimoji="0" lang="ja-JP" altLang="en-US" sz="1100" kern="0" dirty="0">
                <a:solidFill>
                  <a:prstClr val="black"/>
                </a:solidFill>
                <a:latin typeface="ＭＳ Ｐゴシック"/>
              </a:rPr>
              <a:t>　</a:t>
            </a:r>
            <a:r>
              <a:rPr kumimoji="0" lang="ja-JP" altLang="en-US" sz="1100" kern="0" dirty="0" smtClean="0">
                <a:solidFill>
                  <a:prstClr val="black"/>
                </a:solidFill>
                <a:latin typeface="ＭＳ Ｐゴシック"/>
              </a:rPr>
              <a:t>　し</a:t>
            </a:r>
            <a:r>
              <a:rPr kumimoji="0" lang="ja-JP" altLang="en-US" sz="1100" kern="0" dirty="0">
                <a:solidFill>
                  <a:prstClr val="black"/>
                </a:solidFill>
                <a:latin typeface="ＭＳ Ｐゴシック"/>
              </a:rPr>
              <a:t>、豊かな人間性と高い知性を備え、応用力や</a:t>
            </a:r>
            <a:r>
              <a:rPr kumimoji="0" lang="ja-JP" altLang="en-US" sz="1100" kern="0" dirty="0" smtClean="0">
                <a:solidFill>
                  <a:prstClr val="black"/>
                </a:solidFill>
                <a:latin typeface="ＭＳ Ｐゴシック"/>
              </a:rPr>
              <a:t>実践力に</a:t>
            </a:r>
            <a:endParaRPr kumimoji="0" lang="en-US" altLang="ja-JP" sz="1100" kern="0" dirty="0" smtClean="0">
              <a:solidFill>
                <a:prstClr val="black"/>
              </a:solidFill>
              <a:latin typeface="ＭＳ Ｐゴシック"/>
            </a:endParaRPr>
          </a:p>
          <a:p>
            <a:pPr lvl="0" defTabSz="914400">
              <a:defRPr/>
            </a:pPr>
            <a:r>
              <a:rPr kumimoji="0" lang="ja-JP" altLang="en-US" sz="1100" kern="0" dirty="0">
                <a:solidFill>
                  <a:prstClr val="black"/>
                </a:solidFill>
                <a:latin typeface="ＭＳ Ｐゴシック"/>
              </a:rPr>
              <a:t>　</a:t>
            </a:r>
            <a:r>
              <a:rPr kumimoji="0" lang="ja-JP" altLang="en-US" sz="1100" kern="0" dirty="0" smtClean="0">
                <a:solidFill>
                  <a:prstClr val="black"/>
                </a:solidFill>
                <a:latin typeface="ＭＳ Ｐゴシック"/>
              </a:rPr>
              <a:t>　富む</a:t>
            </a:r>
            <a:r>
              <a:rPr kumimoji="0" lang="ja-JP" altLang="en-US" sz="1100" kern="0" dirty="0">
                <a:solidFill>
                  <a:prstClr val="black"/>
                </a:solidFill>
                <a:latin typeface="ＭＳ Ｐゴシック"/>
              </a:rPr>
              <a:t>有為な人材の育成を</a:t>
            </a:r>
            <a:r>
              <a:rPr kumimoji="0" lang="ja-JP" altLang="en-US" sz="1100" kern="0" dirty="0" smtClean="0">
                <a:solidFill>
                  <a:prstClr val="black"/>
                </a:solidFill>
                <a:latin typeface="ＭＳ Ｐゴシック"/>
              </a:rPr>
              <a:t>行う</a:t>
            </a:r>
            <a:endParaRPr kumimoji="0" lang="en-US" altLang="ja-JP" sz="1100" kern="0" dirty="0" smtClean="0">
              <a:solidFill>
                <a:prstClr val="black"/>
              </a:solidFill>
              <a:latin typeface="ＭＳ Ｐゴシック"/>
            </a:endParaRPr>
          </a:p>
          <a:p>
            <a:pPr lvl="0" defTabSz="914400">
              <a:defRPr/>
            </a:pPr>
            <a:endParaRPr kumimoji="0" lang="en-US" altLang="ja-JP" sz="1100" kern="0" dirty="0" smtClean="0">
              <a:solidFill>
                <a:prstClr val="black"/>
              </a:solidFill>
              <a:latin typeface="ＭＳ Ｐゴシック"/>
            </a:endParaRPr>
          </a:p>
          <a:p>
            <a:pPr marL="171450" lvl="0" indent="-171450" defTabSz="914400">
              <a:buFont typeface="Arial" panose="020B0604020202020204" pitchFamily="34" charset="0"/>
              <a:buChar char="•"/>
              <a:defRPr/>
            </a:pPr>
            <a:endParaRPr kumimoji="0" lang="en-US" altLang="ja-JP" sz="1100" kern="0" dirty="0" smtClean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12080" y="3284869"/>
            <a:ext cx="8012956" cy="9995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4804445" y="1260054"/>
            <a:ext cx="3773454" cy="1781850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3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ＭＳ Ｐゴシック"/>
                <a:ea typeface="ＭＳ Ｐゴシック"/>
              </a:rPr>
              <a:t>　◆</a:t>
            </a:r>
            <a:r>
              <a:rPr kumimoji="0" lang="ja-JP" altLang="en-US" sz="1200" b="1" kern="0" dirty="0" smtClean="0">
                <a:latin typeface="ＭＳ Ｐゴシック"/>
                <a:ea typeface="ＭＳ Ｐゴシック"/>
              </a:rPr>
              <a:t>これまでの大学改革の取組の継続・発展</a:t>
            </a:r>
            <a:endParaRPr kumimoji="0" lang="en-US" altLang="ja-JP" sz="1200" b="1" kern="0" dirty="0" smtClean="0">
              <a:latin typeface="ＭＳ Ｐゴシック"/>
              <a:ea typeface="ＭＳ Ｐゴシック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kern="0" dirty="0">
              <a:latin typeface="ＭＳ Ｐゴシック"/>
              <a:ea typeface="ＭＳ Ｐゴシック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kern="0" dirty="0" smtClean="0">
                <a:latin typeface="ＭＳ Ｐゴシック"/>
                <a:ea typeface="ＭＳ Ｐゴシック"/>
              </a:rPr>
              <a:t>　　</a:t>
            </a:r>
            <a:r>
              <a:rPr kumimoji="0" lang="ja-JP" altLang="en-US" sz="1200" b="1" kern="0" dirty="0" smtClean="0">
                <a:latin typeface="ＭＳ Ｐゴシック"/>
                <a:ea typeface="ＭＳ Ｐゴシック"/>
              </a:rPr>
              <a:t>大阪府立大学</a:t>
            </a:r>
            <a:endParaRPr kumimoji="0" lang="en-US" altLang="ja-JP" sz="1200" b="1" kern="0" dirty="0" smtClean="0">
              <a:latin typeface="ＭＳ Ｐゴシック"/>
              <a:ea typeface="ＭＳ Ｐゴシック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kern="0" dirty="0" smtClean="0">
                <a:latin typeface="ＭＳ Ｐゴシック"/>
                <a:ea typeface="ＭＳ Ｐゴシック"/>
              </a:rPr>
              <a:t>　　・社会のリーダーとなりうる高度な人材の育成</a:t>
            </a:r>
            <a:endParaRPr kumimoji="0" lang="en-US" altLang="ja-JP" sz="1200" kern="0" dirty="0" smtClean="0">
              <a:latin typeface="ＭＳ Ｐゴシック"/>
              <a:ea typeface="ＭＳ Ｐゴシック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kern="0" dirty="0">
                <a:latin typeface="ＭＳ Ｐゴシック"/>
                <a:ea typeface="ＭＳ Ｐゴシック"/>
              </a:rPr>
              <a:t>　</a:t>
            </a:r>
            <a:r>
              <a:rPr kumimoji="0" lang="ja-JP" altLang="en-US" sz="1200" kern="0" dirty="0" smtClean="0">
                <a:latin typeface="ＭＳ Ｐゴシック"/>
                <a:ea typeface="ＭＳ Ｐゴシック"/>
              </a:rPr>
              <a:t>　・地域・産業界との連携強化</a:t>
            </a:r>
            <a:endParaRPr kumimoji="0" lang="en-US" altLang="ja-JP" sz="1200" kern="0" dirty="0" smtClean="0">
              <a:latin typeface="ＭＳ Ｐゴシック"/>
              <a:ea typeface="ＭＳ Ｐゴシック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kern="0" dirty="0">
                <a:latin typeface="ＭＳ Ｐゴシック"/>
                <a:ea typeface="ＭＳ Ｐゴシック"/>
              </a:rPr>
              <a:t>　</a:t>
            </a:r>
            <a:r>
              <a:rPr kumimoji="0" lang="ja-JP" altLang="en-US" sz="1200" kern="0" dirty="0" smtClean="0">
                <a:latin typeface="ＭＳ Ｐゴシック"/>
                <a:ea typeface="ＭＳ Ｐゴシック"/>
              </a:rPr>
              <a:t>　・大阪のイノベーションを牽引できる高度研究型大学</a:t>
            </a:r>
            <a:endParaRPr kumimoji="0" lang="en-US" altLang="ja-JP" sz="1200" kern="0" dirty="0" smtClean="0">
              <a:latin typeface="ＭＳ Ｐゴシック"/>
              <a:ea typeface="ＭＳ Ｐゴシック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kern="0" dirty="0">
              <a:latin typeface="ＭＳ Ｐゴシック"/>
              <a:ea typeface="ＭＳ Ｐゴシック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kern="0" dirty="0" smtClean="0">
                <a:latin typeface="ＭＳ Ｐゴシック"/>
                <a:ea typeface="ＭＳ Ｐゴシック"/>
              </a:rPr>
              <a:t>　　</a:t>
            </a:r>
            <a:r>
              <a:rPr kumimoji="0" lang="ja-JP" altLang="en-US" sz="1200" b="1" kern="0" dirty="0" smtClean="0">
                <a:latin typeface="ＭＳ Ｐゴシック"/>
                <a:ea typeface="ＭＳ Ｐゴシック"/>
              </a:rPr>
              <a:t>工業高等専門学校</a:t>
            </a:r>
            <a:endParaRPr kumimoji="0" lang="en-US" altLang="ja-JP" sz="1200" b="1" kern="0" dirty="0" smtClean="0">
              <a:latin typeface="ＭＳ Ｐゴシック"/>
              <a:ea typeface="ＭＳ Ｐゴシック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kern="0" dirty="0">
                <a:latin typeface="ＭＳ Ｐゴシック"/>
                <a:ea typeface="ＭＳ Ｐゴシック"/>
              </a:rPr>
              <a:t>　</a:t>
            </a:r>
            <a:r>
              <a:rPr kumimoji="0" lang="ja-JP" altLang="en-US" sz="1200" kern="0" dirty="0" smtClean="0">
                <a:latin typeface="ＭＳ Ｐゴシック"/>
                <a:ea typeface="ＭＳ Ｐゴシック"/>
              </a:rPr>
              <a:t>　・創造力ある実践的技術者の養成</a:t>
            </a:r>
            <a:endParaRPr kumimoji="0" lang="en-US" altLang="ja-JP" sz="1200" kern="0" dirty="0" smtClean="0">
              <a:latin typeface="ＭＳ Ｐゴシック"/>
              <a:ea typeface="ＭＳ Ｐゴシック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1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ＭＳ Ｐゴシック"/>
              <a:ea typeface="ＭＳ Ｐゴシック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100" kern="0" dirty="0" smtClean="0">
              <a:latin typeface="ＭＳ Ｐゴシック"/>
              <a:ea typeface="ＭＳ Ｐゴシック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1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ＭＳ Ｐゴシック"/>
              <a:ea typeface="ＭＳ Ｐゴシック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　　</a:t>
            </a:r>
            <a:endParaRPr kumimoji="0" lang="en-US" altLang="ja-JP" sz="9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</p:txBody>
      </p:sp>
      <p:sp>
        <p:nvSpPr>
          <p:cNvPr id="7" name="二等辺三角形 6"/>
          <p:cNvSpPr/>
          <p:nvPr/>
        </p:nvSpPr>
        <p:spPr>
          <a:xfrm rot="5400000">
            <a:off x="3986536" y="2007229"/>
            <a:ext cx="1244152" cy="21602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432148" y="4374748"/>
            <a:ext cx="7992888" cy="413698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3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  <a:p>
            <a:pPr lvl="0" defTabSz="914400">
              <a:defRPr/>
            </a:pPr>
            <a:r>
              <a:rPr kumimoji="0" lang="en-US" altLang="ja-JP" sz="1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ＭＳ Ｐゴシック"/>
                <a:ea typeface="ＭＳ Ｐゴシック"/>
              </a:rPr>
              <a:t>【</a:t>
            </a:r>
            <a:r>
              <a:rPr kumimoji="0" lang="ja-JP" altLang="en-US" sz="1200" b="1" kern="0" dirty="0">
                <a:latin typeface="ＭＳ Ｐゴシック"/>
                <a:ea typeface="ＭＳ Ｐゴシック"/>
              </a:rPr>
              <a:t>中期目標期間</a:t>
            </a:r>
            <a:r>
              <a:rPr kumimoji="0" lang="en-US" altLang="ja-JP" sz="1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ＭＳ Ｐゴシック"/>
                <a:ea typeface="ＭＳ Ｐゴシック"/>
              </a:rPr>
              <a:t>】</a:t>
            </a:r>
            <a:r>
              <a:rPr kumimoji="0" lang="ja-JP" altLang="en-US" sz="1200" b="1" kern="0" dirty="0">
                <a:latin typeface="ＭＳ Ｐゴシック"/>
                <a:ea typeface="ＭＳ Ｐゴシック"/>
              </a:rPr>
              <a:t>　</a:t>
            </a:r>
            <a:r>
              <a:rPr kumimoji="0" lang="ja-JP" altLang="en-US" sz="1200" kern="0" dirty="0" smtClean="0">
                <a:latin typeface="ＭＳ Ｐゴシック"/>
                <a:ea typeface="ＭＳ Ｐゴシック"/>
              </a:rPr>
              <a:t>　</a:t>
            </a:r>
            <a:r>
              <a:rPr kumimoji="0" lang="ja-JP" altLang="en-US" sz="1100" kern="0" dirty="0" smtClean="0">
                <a:latin typeface="ＭＳ Ｐゴシック"/>
                <a:ea typeface="ＭＳ Ｐゴシック"/>
              </a:rPr>
              <a:t>○平成２９年４月１日から平成３５年３月３１日</a:t>
            </a:r>
            <a:r>
              <a:rPr kumimoji="0" lang="ja-JP" altLang="en-US" sz="1100" kern="0" dirty="0">
                <a:latin typeface="ＭＳ Ｐゴシック"/>
                <a:ea typeface="ＭＳ Ｐゴシック"/>
              </a:rPr>
              <a:t>まで</a:t>
            </a:r>
            <a:r>
              <a:rPr kumimoji="0" lang="ja-JP" altLang="en-US" sz="1100" kern="0" dirty="0" smtClean="0">
                <a:latin typeface="ＭＳ Ｐゴシック"/>
                <a:ea typeface="ＭＳ Ｐゴシック"/>
              </a:rPr>
              <a:t>の６年間</a:t>
            </a:r>
            <a:r>
              <a:rPr kumimoji="0" lang="ja-JP" altLang="en-US" sz="11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ＭＳ Ｐゴシック"/>
                <a:ea typeface="ＭＳ Ｐゴシック"/>
              </a:rPr>
              <a:t>　</a:t>
            </a:r>
            <a:endParaRPr kumimoji="0" lang="en-US" altLang="ja-JP" sz="11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ＭＳ Ｐゴシック"/>
              <a:ea typeface="ＭＳ Ｐゴシック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100" kern="0" dirty="0">
              <a:latin typeface="ＭＳ Ｐゴシック"/>
              <a:ea typeface="ＭＳ Ｐゴシック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100" kern="0" dirty="0">
              <a:latin typeface="ＭＳ Ｐゴシック"/>
              <a:ea typeface="ＭＳ Ｐゴシック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kern="0" dirty="0" smtClean="0">
                <a:latin typeface="ＭＳ Ｐゴシック"/>
                <a:ea typeface="ＭＳ Ｐゴシック"/>
              </a:rPr>
              <a:t>　</a:t>
            </a:r>
            <a:endParaRPr kumimoji="0" lang="en-US" altLang="ja-JP" sz="1100" kern="0" dirty="0" smtClean="0">
              <a:latin typeface="ＭＳ Ｐゴシック"/>
              <a:ea typeface="ＭＳ Ｐゴシック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kern="0" dirty="0">
                <a:latin typeface="ＭＳ Ｐゴシック"/>
                <a:ea typeface="ＭＳ Ｐゴシック"/>
              </a:rPr>
              <a:t>　</a:t>
            </a:r>
            <a:r>
              <a:rPr kumimoji="0" lang="ja-JP" altLang="en-US" sz="1100" kern="0" dirty="0" smtClean="0">
                <a:latin typeface="ＭＳ Ｐゴシック"/>
                <a:ea typeface="ＭＳ Ｐゴシック"/>
              </a:rPr>
              <a:t>　</a:t>
            </a:r>
            <a:endParaRPr kumimoji="0" lang="en-US" altLang="ja-JP" sz="1100" kern="0" dirty="0" smtClean="0">
              <a:latin typeface="ＭＳ Ｐゴシック"/>
              <a:ea typeface="ＭＳ Ｐゴシック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1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ＭＳ Ｐゴシック"/>
              <a:ea typeface="ＭＳ Ｐゴシック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100" kern="0" dirty="0" smtClean="0">
              <a:latin typeface="ＭＳ Ｐゴシック"/>
              <a:ea typeface="ＭＳ Ｐゴシック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1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ＭＳ Ｐゴシック"/>
              <a:ea typeface="ＭＳ Ｐゴシック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　　</a:t>
            </a:r>
            <a:endParaRPr kumimoji="0" lang="en-US" altLang="ja-JP" sz="9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177564" y="190967"/>
            <a:ext cx="108012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資料２－１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887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136</Words>
  <Application>Microsoft Office PowerPoint</Application>
  <PresentationFormat>ユーザー設定</PresentationFormat>
  <Paragraphs>159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公立大学法人大阪府立大学　第３期中期目標（素案）　　【平成２９～３４年度】の概要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公立大学法人大阪府立大学　第３期中期目標（素案）　　【平成２９～３４年度】の概要</dc:title>
  <cp:lastModifiedBy>HOSTNAME</cp:lastModifiedBy>
  <cp:revision>1</cp:revision>
  <cp:lastPrinted>2016-08-15T01:27:39Z</cp:lastPrinted>
  <dcterms:created xsi:type="dcterms:W3CDTF">2016-05-02T04:27:56Z</dcterms:created>
  <dcterms:modified xsi:type="dcterms:W3CDTF">2016-08-15T01:28:03Z</dcterms:modified>
</cp:coreProperties>
</file>