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74"/>
  </p:notesMasterIdLst>
  <p:handoutMasterIdLst>
    <p:handoutMasterId r:id="rId75"/>
  </p:handoutMasterIdLst>
  <p:sldIdLst>
    <p:sldId id="994" r:id="rId5"/>
    <p:sldId id="1883" r:id="rId6"/>
    <p:sldId id="1576" r:id="rId7"/>
    <p:sldId id="1802" r:id="rId8"/>
    <p:sldId id="1803" r:id="rId9"/>
    <p:sldId id="1804" r:id="rId10"/>
    <p:sldId id="1805" r:id="rId11"/>
    <p:sldId id="1796" r:id="rId12"/>
    <p:sldId id="1926" r:id="rId13"/>
    <p:sldId id="1927" r:id="rId14"/>
    <p:sldId id="1943" r:id="rId15"/>
    <p:sldId id="1929" r:id="rId16"/>
    <p:sldId id="1930" r:id="rId17"/>
    <p:sldId id="1931" r:id="rId18"/>
    <p:sldId id="1932" r:id="rId19"/>
    <p:sldId id="1964" r:id="rId20"/>
    <p:sldId id="1934" r:id="rId21"/>
    <p:sldId id="1944" r:id="rId22"/>
    <p:sldId id="1936" r:id="rId23"/>
    <p:sldId id="1937" r:id="rId24"/>
    <p:sldId id="1948" r:id="rId25"/>
    <p:sldId id="1940" r:id="rId26"/>
    <p:sldId id="1947" r:id="rId27"/>
    <p:sldId id="1945" r:id="rId28"/>
    <p:sldId id="1966" r:id="rId29"/>
    <p:sldId id="1942" r:id="rId30"/>
    <p:sldId id="1755" r:id="rId31"/>
    <p:sldId id="1968" r:id="rId32"/>
    <p:sldId id="1813" r:id="rId33"/>
    <p:sldId id="1967" r:id="rId34"/>
    <p:sldId id="1970" r:id="rId35"/>
    <p:sldId id="1816" r:id="rId36"/>
    <p:sldId id="1965" r:id="rId37"/>
    <p:sldId id="1863" r:id="rId38"/>
    <p:sldId id="1864" r:id="rId39"/>
    <p:sldId id="1865" r:id="rId40"/>
    <p:sldId id="1866" r:id="rId41"/>
    <p:sldId id="1867" r:id="rId42"/>
    <p:sldId id="1868" r:id="rId43"/>
    <p:sldId id="1869" r:id="rId44"/>
    <p:sldId id="1870" r:id="rId45"/>
    <p:sldId id="1871" r:id="rId46"/>
    <p:sldId id="1872" r:id="rId47"/>
    <p:sldId id="1873" r:id="rId48"/>
    <p:sldId id="1874" r:id="rId49"/>
    <p:sldId id="1875" r:id="rId50"/>
    <p:sldId id="1876" r:id="rId51"/>
    <p:sldId id="1877" r:id="rId52"/>
    <p:sldId id="1878" r:id="rId53"/>
    <p:sldId id="1879" r:id="rId54"/>
    <p:sldId id="1950" r:id="rId55"/>
    <p:sldId id="1951" r:id="rId56"/>
    <p:sldId id="1952" r:id="rId57"/>
    <p:sldId id="1953" r:id="rId58"/>
    <p:sldId id="1954" r:id="rId59"/>
    <p:sldId id="1955" r:id="rId60"/>
    <p:sldId id="1956" r:id="rId61"/>
    <p:sldId id="1957" r:id="rId62"/>
    <p:sldId id="1958" r:id="rId63"/>
    <p:sldId id="1959" r:id="rId64"/>
    <p:sldId id="1960" r:id="rId65"/>
    <p:sldId id="1961" r:id="rId66"/>
    <p:sldId id="1962" r:id="rId67"/>
    <p:sldId id="1963" r:id="rId68"/>
    <p:sldId id="1881" r:id="rId69"/>
    <p:sldId id="1922" r:id="rId70"/>
    <p:sldId id="1923" r:id="rId71"/>
    <p:sldId id="1924" r:id="rId72"/>
    <p:sldId id="1925" r:id="rId7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根　みゆき" initials="川根　みゆき" lastIdx="1" clrIdx="0">
    <p:extLst>
      <p:ext uri="{19B8F6BF-5375-455C-9EA6-DF929625EA0E}">
        <p15:presenceInfo xmlns:p15="http://schemas.microsoft.com/office/powerpoint/2012/main" userId="S-1-5-21-161959346-1900351369-444732941-195774" providerId="AD"/>
      </p:ext>
    </p:extLst>
  </p:cmAuthor>
  <p:cmAuthor id="2" name="岡崎　誠" initials="岡崎　誠" lastIdx="12" clrIdx="1">
    <p:extLst>
      <p:ext uri="{19B8F6BF-5375-455C-9EA6-DF929625EA0E}">
        <p15:presenceInfo xmlns:p15="http://schemas.microsoft.com/office/powerpoint/2012/main" userId="S-1-5-21-161959346-1900351369-444732941-6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99FF"/>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1" autoAdjust="0"/>
    <p:restoredTop sz="98057" autoAdjust="0"/>
  </p:normalViewPr>
  <p:slideViewPr>
    <p:cSldViewPr>
      <p:cViewPr varScale="1">
        <p:scale>
          <a:sx n="74" d="100"/>
          <a:sy n="74" d="100"/>
        </p:scale>
        <p:origin x="1170" y="72"/>
      </p:cViewPr>
      <p:guideLst>
        <p:guide orient="horz" pos="2160"/>
        <p:guide pos="2880"/>
      </p:guideLst>
    </p:cSldViewPr>
  </p:slideViewPr>
  <p:outlineViewPr>
    <p:cViewPr>
      <p:scale>
        <a:sx n="33" d="100"/>
        <a:sy n="33" d="100"/>
      </p:scale>
      <p:origin x="0" y="1422"/>
    </p:cViewPr>
  </p:outlin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waneM\AppData\Local\Microsoft\Windows\INetCache\Content.Outlook\0QF0Z0TX\&#12450;&#12531;&#12465;&#12540;&#12488;&#32080;&#265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87830687830686"/>
          <c:y val="0.21238938053097345"/>
          <c:w val="0.46384479717813049"/>
          <c:h val="0.77581120943952797"/>
        </c:manualLayout>
      </c:layout>
      <c:pieChart>
        <c:varyColors val="1"/>
        <c:ser>
          <c:idx val="0"/>
          <c:order val="0"/>
          <c:spPr>
            <a:pattFill prst="pct5">
              <a:fgClr>
                <a:schemeClr val="accent1"/>
              </a:fgClr>
              <a:bgClr>
                <a:schemeClr val="bg1"/>
              </a:bgClr>
            </a:pattFill>
          </c:spPr>
          <c:dPt>
            <c:idx val="0"/>
            <c:bubble3D val="0"/>
            <c:spPr>
              <a:pattFill prst="pct25">
                <a:fgClr>
                  <a:srgbClr val="0070C0"/>
                </a:fgClr>
                <a:bgClr>
                  <a:schemeClr val="bg1"/>
                </a:bgClr>
              </a:pattFill>
              <a:ln>
                <a:noFill/>
              </a:ln>
              <a:effectLst/>
            </c:spPr>
            <c:extLst>
              <c:ext xmlns:c16="http://schemas.microsoft.com/office/drawing/2014/chart" uri="{C3380CC4-5D6E-409C-BE32-E72D297353CC}">
                <c16:uniqueId val="{00000001-D2AB-4229-8822-BBA583A1062A}"/>
              </c:ext>
            </c:extLst>
          </c:dPt>
          <c:dPt>
            <c:idx val="1"/>
            <c:bubble3D val="0"/>
            <c:spPr>
              <a:pattFill prst="pct90">
                <a:fgClr>
                  <a:schemeClr val="accent1"/>
                </a:fgClr>
                <a:bgClr>
                  <a:schemeClr val="bg1"/>
                </a:bgClr>
              </a:pattFill>
              <a:ln>
                <a:noFill/>
              </a:ln>
              <a:effectLst/>
            </c:spPr>
            <c:extLst>
              <c:ext xmlns:c16="http://schemas.microsoft.com/office/drawing/2014/chart" uri="{C3380CC4-5D6E-409C-BE32-E72D297353CC}">
                <c16:uniqueId val="{00000003-D2AB-4229-8822-BBA583A1062A}"/>
              </c:ext>
            </c:extLst>
          </c:dPt>
          <c:dPt>
            <c:idx val="2"/>
            <c:bubble3D val="0"/>
            <c:spPr>
              <a:pattFill prst="pct30">
                <a:fgClr>
                  <a:srgbClr val="0070C0"/>
                </a:fgClr>
                <a:bgClr>
                  <a:schemeClr val="bg1"/>
                </a:bgClr>
              </a:pattFill>
              <a:ln>
                <a:noFill/>
              </a:ln>
              <a:effectLst/>
            </c:spPr>
            <c:extLst>
              <c:ext xmlns:c16="http://schemas.microsoft.com/office/drawing/2014/chart" uri="{C3380CC4-5D6E-409C-BE32-E72D297353CC}">
                <c16:uniqueId val="{00000005-D2AB-4229-8822-BBA583A1062A}"/>
              </c:ext>
            </c:extLst>
          </c:dPt>
          <c:dPt>
            <c:idx val="3"/>
            <c:bubble3D val="0"/>
            <c:spPr>
              <a:pattFill prst="pct20">
                <a:fgClr>
                  <a:srgbClr val="0070C0"/>
                </a:fgClr>
                <a:bgClr>
                  <a:schemeClr val="bg1"/>
                </a:bgClr>
              </a:pattFill>
              <a:ln>
                <a:noFill/>
              </a:ln>
              <a:effectLst/>
            </c:spPr>
            <c:extLst>
              <c:ext xmlns:c16="http://schemas.microsoft.com/office/drawing/2014/chart" uri="{C3380CC4-5D6E-409C-BE32-E72D297353CC}">
                <c16:uniqueId val="{00000007-D2AB-4229-8822-BBA583A1062A}"/>
              </c:ext>
            </c:extLst>
          </c:dPt>
          <c:dPt>
            <c:idx val="4"/>
            <c:bubble3D val="0"/>
            <c:spPr>
              <a:pattFill prst="pct75">
                <a:fgClr>
                  <a:schemeClr val="accent1"/>
                </a:fgClr>
                <a:bgClr>
                  <a:schemeClr val="bg1"/>
                </a:bgClr>
              </a:pattFill>
              <a:ln>
                <a:noFill/>
              </a:ln>
              <a:effectLst/>
            </c:spPr>
            <c:extLst>
              <c:ext xmlns:c16="http://schemas.microsoft.com/office/drawing/2014/chart" uri="{C3380CC4-5D6E-409C-BE32-E72D297353CC}">
                <c16:uniqueId val="{00000009-D2AB-4229-8822-BBA583A1062A}"/>
              </c:ext>
            </c:extLst>
          </c:dPt>
          <c:dLbls>
            <c:dLbl>
              <c:idx val="0"/>
              <c:layout>
                <c:manualLayout>
                  <c:x val="-0.1112470225299723"/>
                  <c:y val="0.1424144361820524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AB-4229-8822-BBA583A1062A}"/>
                </c:ext>
              </c:extLst>
            </c:dLbl>
            <c:dLbl>
              <c:idx val="1"/>
              <c:layout>
                <c:manualLayout>
                  <c:x val="-9.5450388482169704E-2"/>
                  <c:y val="-0.106967289808053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AB-4229-8822-BBA583A1062A}"/>
                </c:ext>
              </c:extLst>
            </c:dLbl>
            <c:dLbl>
              <c:idx val="2"/>
              <c:layout>
                <c:manualLayout>
                  <c:x val="8.4933508034759561E-2"/>
                  <c:y val="-0.115779298193233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AB-4229-8822-BBA583A1062A}"/>
                </c:ext>
              </c:extLst>
            </c:dLbl>
            <c:dLbl>
              <c:idx val="3"/>
              <c:layout>
                <c:manualLayout>
                  <c:x val="9.5788210354227396E-2"/>
                  <c:y val="0.1622158069474201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AB-4229-8822-BBA583A1062A}"/>
                </c:ext>
              </c:extLst>
            </c:dLbl>
            <c:dLbl>
              <c:idx val="4"/>
              <c:layout>
                <c:manualLayout>
                  <c:x val="5.4033582765839271E-2"/>
                  <c:y val="3.8446092417803997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ysClr val="windowText" lastClr="000000"/>
                      </a:solidFill>
                      <a:latin typeface="HGPｺﾞｼｯｸM" panose="020B0600000000000000" pitchFamily="50" charset="-128"/>
                      <a:ea typeface="HGPｺﾞｼｯｸM" panose="020B06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33008183027268273"/>
                      <c:h val="0.28612429326262984"/>
                    </c:manualLayout>
                  </c15:layout>
                </c:ext>
                <c:ext xmlns:c16="http://schemas.microsoft.com/office/drawing/2014/chart" uri="{C3380CC4-5D6E-409C-BE32-E72D297353CC}">
                  <c16:uniqueId val="{00000009-D2AB-4229-8822-BBA583A1062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HGPｺﾞｼｯｸM" panose="020B0600000000000000" pitchFamily="50" charset="-128"/>
                    <a:ea typeface="HGPｺﾞｼｯｸM" panose="020B0600000000000000" pitchFamily="50" charset="-128"/>
                    <a:cs typeface="+mn-cs"/>
                  </a:defRPr>
                </a:pPr>
                <a:endParaRPr lang="ja-JP"/>
              </a:p>
            </c:txPr>
            <c:dLblPos val="ctr"/>
            <c:showLegendKey val="0"/>
            <c:showVal val="1"/>
            <c:showCatName val="1"/>
            <c:showSerName val="0"/>
            <c:showPercent val="0"/>
            <c:showBubbleSize val="0"/>
            <c:showLeaderLines val="1"/>
            <c:leaderLines>
              <c:spPr>
                <a:ln w="9525">
                  <a:solidFill>
                    <a:schemeClr val="tx1"/>
                  </a:solidFill>
                </a:ln>
                <a:effectLst/>
              </c:spPr>
            </c:leaderLines>
            <c:extLst>
              <c:ext xmlns:c15="http://schemas.microsoft.com/office/drawing/2012/chart" uri="{CE6537A1-D6FC-4f65-9D91-7224C49458BB}"/>
            </c:extLst>
          </c:dLbls>
          <c:cat>
            <c:strRef>
              <c:f>Sheet1!$D$5:$D$9</c:f>
              <c:strCache>
                <c:ptCount val="5"/>
                <c:pt idx="0">
                  <c:v>７割以上削減できそう</c:v>
                </c:pt>
                <c:pt idx="1">
                  <c:v>４～6割程度削減できそう</c:v>
                </c:pt>
                <c:pt idx="2">
                  <c:v>１～３割削減できそう</c:v>
                </c:pt>
                <c:pt idx="3">
                  <c:v>あまり変わらなさそう</c:v>
                </c:pt>
                <c:pt idx="4">
                  <c:v>余計に時間がかかりそう</c:v>
                </c:pt>
              </c:strCache>
            </c:strRef>
          </c:cat>
          <c:val>
            <c:numRef>
              <c:f>Sheet1!$E$5:$E$9</c:f>
              <c:numCache>
                <c:formatCode>0%</c:formatCode>
                <c:ptCount val="5"/>
                <c:pt idx="0">
                  <c:v>0.18</c:v>
                </c:pt>
                <c:pt idx="1">
                  <c:v>0.28999999999999998</c:v>
                </c:pt>
                <c:pt idx="2">
                  <c:v>0.32</c:v>
                </c:pt>
                <c:pt idx="3">
                  <c:v>0.16</c:v>
                </c:pt>
                <c:pt idx="4">
                  <c:v>0.05</c:v>
                </c:pt>
              </c:numCache>
            </c:numRef>
          </c:val>
          <c:extLst>
            <c:ext xmlns:c16="http://schemas.microsoft.com/office/drawing/2014/chart" uri="{C3380CC4-5D6E-409C-BE32-E72D297353CC}">
              <c16:uniqueId val="{0000000A-D2AB-4229-8822-BBA583A1062A}"/>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BF868B9E-B285-4A45-9CF7-6DC8372BDF37}" type="datetimeFigureOut">
              <a:rPr kumimoji="1" lang="ja-JP" altLang="en-US" smtClean="0"/>
              <a:t>2020/2/6</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07C14DE1-35E5-49A1-9D54-83ABAF301631}" type="slidenum">
              <a:rPr kumimoji="1" lang="ja-JP" altLang="en-US" smtClean="0"/>
              <a:t>‹#›</a:t>
            </a:fld>
            <a:endParaRPr kumimoji="1" lang="ja-JP" altLang="en-US"/>
          </a:p>
        </p:txBody>
      </p:sp>
    </p:spTree>
    <p:extLst>
      <p:ext uri="{BB962C8B-B14F-4D97-AF65-F5344CB8AC3E}">
        <p14:creationId xmlns:p14="http://schemas.microsoft.com/office/powerpoint/2010/main" val="291048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r>
              <a:rPr kumimoji="1" lang="ja-JP" altLang="en-US" smtClean="0"/>
              <a:t>部局意見照会用</a:t>
            </a:r>
            <a:r>
              <a:rPr kumimoji="1" lang="en-US" altLang="ja-JP" smtClean="0"/>
              <a:t>ver.</a:t>
            </a:r>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3F2D28A0-6F62-4A73-959C-6359E5DDD042}" type="datetimeFigureOut">
              <a:rPr kumimoji="1" lang="ja-JP" altLang="en-US" smtClean="0"/>
              <a:t>2020/2/6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51875A66-8240-4C7B-8F63-ACC40D2513BA}" type="slidenum">
              <a:rPr kumimoji="1" lang="ja-JP" altLang="en-US" smtClean="0"/>
              <a:t>‹#›</a:t>
            </a:fld>
            <a:endParaRPr kumimoji="1" lang="ja-JP" altLang="en-US"/>
          </a:p>
        </p:txBody>
      </p:sp>
    </p:spTree>
    <p:extLst>
      <p:ext uri="{BB962C8B-B14F-4D97-AF65-F5344CB8AC3E}">
        <p14:creationId xmlns:p14="http://schemas.microsoft.com/office/powerpoint/2010/main" val="31366482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0</a:t>
            </a:fld>
            <a:endParaRPr lang="ja-JP" altLang="en-US" dirty="0">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dirty="0" smtClean="0"/>
              <a:t>部局意見照会用</a:t>
            </a:r>
            <a:r>
              <a:rPr kumimoji="1" lang="en-US" altLang="ja-JP" dirty="0" smtClean="0"/>
              <a:t>ver.</a:t>
            </a:r>
            <a:endParaRPr kumimoji="1" lang="ja-JP" altLang="en-US" dirty="0"/>
          </a:p>
        </p:txBody>
      </p:sp>
    </p:spTree>
    <p:extLst>
      <p:ext uri="{BB962C8B-B14F-4D97-AF65-F5344CB8AC3E}">
        <p14:creationId xmlns:p14="http://schemas.microsoft.com/office/powerpoint/2010/main" val="221075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a:t>
            </a:fld>
            <a:endParaRPr lang="ja-JP" altLang="en-US">
              <a:solidFill>
                <a:prstClr val="black"/>
              </a:solidFill>
            </a:endParaRPr>
          </a:p>
        </p:txBody>
      </p:sp>
      <p:sp>
        <p:nvSpPr>
          <p:cNvPr id="5" name="ヘッダー プレースホルダー 4"/>
          <p:cNvSpPr>
            <a:spLocks noGrp="1"/>
          </p:cNvSpPr>
          <p:nvPr>
            <p:ph type="hdr" sz="quarter" idx="11"/>
          </p:nvPr>
        </p:nvSpPr>
        <p:spPr/>
        <p:txBody>
          <a:bodyPr/>
          <a:lstStyle/>
          <a:p>
            <a:r>
              <a:rPr kumimoji="1" lang="ja-JP" altLang="en-US" smtClean="0"/>
              <a:t>部局意見照会用</a:t>
            </a:r>
            <a:r>
              <a:rPr kumimoji="1" lang="en-US" altLang="ja-JP" smtClean="0"/>
              <a:t>ver.</a:t>
            </a:r>
            <a:endParaRPr kumimoji="1" lang="ja-JP" altLang="en-US"/>
          </a:p>
        </p:txBody>
      </p:sp>
    </p:spTree>
    <p:extLst>
      <p:ext uri="{BB962C8B-B14F-4D97-AF65-F5344CB8AC3E}">
        <p14:creationId xmlns:p14="http://schemas.microsoft.com/office/powerpoint/2010/main" val="13793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3793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777EF0-3F4C-46BE-95A4-3421FFFD8177}"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206636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1875A66-8240-4C7B-8F63-ACC40D2513BA}" type="slidenum">
              <a:rPr lang="ja-JP" altLang="en-US">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335634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B65995-D060-42C8-8F20-A1FCCDAC011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238866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1042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8304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60488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80030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417612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9185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5261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1443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2727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38448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C51E5E-691E-48DE-A204-CB25103CED8D}" type="datetimeFigureOut">
              <a:rPr kumimoji="1" lang="ja-JP" altLang="en-US" smtClean="0"/>
              <a:t>2020/2/6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207283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1E5E-691E-48DE-A204-CB25103CED8D}" type="datetimeFigureOut">
              <a:rPr kumimoji="1" lang="ja-JP" altLang="en-US" smtClean="0"/>
              <a:t>2020/2/6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1D223-6A27-4327-8087-FA06212A7E85}" type="slidenum">
              <a:rPr kumimoji="1" lang="ja-JP" altLang="en-US" smtClean="0"/>
              <a:t>‹#›</a:t>
            </a:fld>
            <a:endParaRPr kumimoji="1" lang="ja-JP" altLang="en-US"/>
          </a:p>
        </p:txBody>
      </p:sp>
    </p:spTree>
    <p:extLst>
      <p:ext uri="{BB962C8B-B14F-4D97-AF65-F5344CB8AC3E}">
        <p14:creationId xmlns:p14="http://schemas.microsoft.com/office/powerpoint/2010/main" val="108370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gyokaku/sounding/index.htm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jpe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image" Target="../media/image27.png"/><Relationship Id="rId10" Type="http://schemas.microsoft.com/office/2007/relationships/hdphoto" Target="../media/hdphoto2.wdp"/><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p:cNvGrpSpPr/>
          <p:nvPr/>
        </p:nvGrpSpPr>
        <p:grpSpPr>
          <a:xfrm>
            <a:off x="686012" y="3068959"/>
            <a:ext cx="7714567" cy="582299"/>
            <a:chOff x="677956" y="2723260"/>
            <a:chExt cx="7714567" cy="1020270"/>
          </a:xfrm>
        </p:grpSpPr>
        <p:sp>
          <p:nvSpPr>
            <p:cNvPr id="3" name="正方形/長方形 2"/>
            <p:cNvSpPr/>
            <p:nvPr/>
          </p:nvSpPr>
          <p:spPr>
            <a:xfrm>
              <a:off x="1507590" y="2723260"/>
              <a:ext cx="6055297" cy="916755"/>
            </a:xfrm>
            <a:prstGeom prst="rect">
              <a:avLst/>
            </a:prstGeom>
          </p:spPr>
          <p:txBody>
            <a:bodyPr wrap="square">
              <a:spAutoFit/>
            </a:bodyPr>
            <a:lstStyle/>
            <a:p>
              <a:pPr algn="ct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年度　大阪府</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行政経営の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677956" y="3743530"/>
              <a:ext cx="771456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9" name="正方形/長方形 8"/>
          <p:cNvSpPr/>
          <p:nvPr/>
        </p:nvSpPr>
        <p:spPr>
          <a:xfrm>
            <a:off x="3283558" y="5724255"/>
            <a:ext cx="2188542" cy="707886"/>
          </a:xfrm>
          <a:prstGeom prst="rect">
            <a:avLst/>
          </a:prstGeom>
        </p:spPr>
        <p:txBody>
          <a:bodyPr wrap="square">
            <a:spAutoFit/>
          </a:bodyPr>
          <a:lstStyle/>
          <a:p>
            <a:pPr algn="dist"/>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 成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31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　阪　府</a:t>
            </a:r>
          </a:p>
        </p:txBody>
      </p:sp>
      <p:graphicFrame>
        <p:nvGraphicFramePr>
          <p:cNvPr id="6" name="オブジェクト 5"/>
          <p:cNvGraphicFramePr>
            <a:graphicFrameLocks noChangeAspect="1"/>
          </p:cNvGraphicFramePr>
          <p:nvPr/>
        </p:nvGraphicFramePr>
        <p:xfrm>
          <a:off x="161925" y="285750"/>
          <a:ext cx="428625" cy="361950"/>
        </p:xfrm>
        <a:graphic>
          <a:graphicData uri="http://schemas.openxmlformats.org/presentationml/2006/ole">
            <mc:AlternateContent xmlns:mc="http://schemas.openxmlformats.org/markup-compatibility/2006">
              <mc:Choice xmlns:v="urn:schemas-microsoft-com:vml" Requires="v">
                <p:oleObj spid="_x0000_s1616" r:id="rId4" imgW="914286" imgH="666667" progId="">
                  <p:embed/>
                </p:oleObj>
              </mc:Choice>
              <mc:Fallback>
                <p:oleObj r:id="rId4" imgW="914286" imgH="66666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285750"/>
                        <a:ext cx="428625" cy="361950"/>
                      </a:xfrm>
                      <a:prstGeom prst="rect">
                        <a:avLst/>
                      </a:prstGeom>
                      <a:noFill/>
                    </p:spPr>
                  </p:pic>
                </p:oleObj>
              </mc:Fallback>
            </mc:AlternateContent>
          </a:graphicData>
        </a:graphic>
      </p:graphicFrame>
      <p:sp>
        <p:nvSpPr>
          <p:cNvPr id="7" name="Text Box 4"/>
          <p:cNvSpPr txBox="1">
            <a:spLocks noChangeArrowheads="1"/>
          </p:cNvSpPr>
          <p:nvPr/>
        </p:nvSpPr>
        <p:spPr bwMode="auto">
          <a:xfrm>
            <a:off x="686015" y="332656"/>
            <a:ext cx="1147233" cy="3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900" dirty="0">
                <a:solidFill>
                  <a:srgbClr val="000000"/>
                </a:solidFill>
                <a:latin typeface="HG丸ｺﾞｼｯｸM-PRO"/>
                <a:ea typeface="HG丸ｺﾞｼｯｸM-PRO"/>
              </a:rPr>
              <a:t>大阪府</a:t>
            </a:r>
          </a:p>
        </p:txBody>
      </p:sp>
    </p:spTree>
    <p:extLst>
      <p:ext uri="{BB962C8B-B14F-4D97-AF65-F5344CB8AC3E}">
        <p14:creationId xmlns:p14="http://schemas.microsoft.com/office/powerpoint/2010/main" val="1676302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9859" y="381000"/>
            <a:ext cx="8887636" cy="6069638"/>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◆多様な企業との対話によるアイデア収集・市場ニーズ把握（サウンディング型市場調査）</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等との</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「対話</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」により、公平性と透明性を担保しつつ</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、幅広く</a:t>
            </a:r>
            <a:r>
              <a:rPr kumimoji="1" lang="ja-JP" altLang="en-US" sz="120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提案・意見を募る市場</a:t>
            </a:r>
            <a:r>
              <a:rPr kumimoji="1" lang="ja-JP" altLang="en-US" sz="120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調査を</a:t>
            </a:r>
            <a:r>
              <a:rPr lang="ja-JP" altLang="en-US" sz="1200"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行い、</a:t>
            </a:r>
            <a:r>
              <a:rPr lang="ja-JP" altLang="en-US" sz="1200" noProof="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a:t>
            </a:r>
            <a:r>
              <a:rPr lang="ja-JP" altLang="en-US" sz="1200"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アイデアや</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市場のニーズを</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把握</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実施事例</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sng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323419" y="1673806"/>
            <a:ext cx="8614066" cy="1530171"/>
            <a:chOff x="296372" y="1886576"/>
            <a:chExt cx="8614066" cy="1422775"/>
          </a:xfrm>
        </p:grpSpPr>
        <p:pic>
          <p:nvPicPr>
            <p:cNvPr id="4" name="Picture 2" descr="D:\UedaYu\Desktop\naga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72" y="1942290"/>
              <a:ext cx="8614066" cy="136706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404493" y="1886576"/>
              <a:ext cx="1530170" cy="363710"/>
            </a:xfrm>
            <a:prstGeom prst="roundRect">
              <a:avLst>
                <a:gd name="adj" fmla="val 22172"/>
              </a:avLst>
            </a:prstGeom>
            <a:noFill/>
            <a:ln w="6350">
              <a:noFill/>
              <a:prstDash val="solid"/>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基本的な流れ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7" name="グループ化 16"/>
          <p:cNvGrpSpPr/>
          <p:nvPr/>
        </p:nvGrpSpPr>
        <p:grpSpPr>
          <a:xfrm>
            <a:off x="252370" y="4059070"/>
            <a:ext cx="8662614" cy="1723925"/>
            <a:chOff x="252370" y="4419110"/>
            <a:chExt cx="8662614" cy="1723925"/>
          </a:xfrm>
        </p:grpSpPr>
        <p:sp>
          <p:nvSpPr>
            <p:cNvPr id="6" name="角丸四角形 5"/>
            <p:cNvSpPr/>
            <p:nvPr/>
          </p:nvSpPr>
          <p:spPr>
            <a:xfrm>
              <a:off x="252370" y="4419110"/>
              <a:ext cx="2835316" cy="1723925"/>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○事業の実現可能性の検討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IR</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事業の事業性や開発条件</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6079668" y="4419110"/>
              <a:ext cx="2835316"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○指定管理者の募集要件の検討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・府営公園の新たな指定管理者</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制度の検討</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・門真スポーツセンターの管理運営</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方法の検討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b="0" i="0" u="none" strike="sng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3166019" y="4419110"/>
              <a:ext cx="2835316" cy="1706389"/>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○施設の活性化や跡地活用に係る検討</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・箕面森町土地活用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・旧大阪府立成人病センター跡地活用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等</a:t>
              </a:r>
              <a:endParaRPr kumimoji="1" lang="ja-JP" altLang="en-US" sz="1200" b="0" i="0" u="none" strike="sng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 name="正方形/長方形 12"/>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右中かっこ 8"/>
          <p:cNvSpPr/>
          <p:nvPr/>
        </p:nvSpPr>
        <p:spPr>
          <a:xfrm rot="5400000">
            <a:off x="3494223" y="-79051"/>
            <a:ext cx="265347" cy="6210693"/>
          </a:xfrm>
          <a:prstGeom prst="rightBrace">
            <a:avLst>
              <a:gd name="adj1" fmla="val 47819"/>
              <a:gd name="adj2" fmla="val 520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2591780" y="3203975"/>
            <a:ext cx="1822702"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サウンディング型市場調査</a:t>
            </a:r>
          </a:p>
        </p:txBody>
      </p:sp>
      <p:sp>
        <p:nvSpPr>
          <p:cNvPr id="15" name="テキスト ボックス 14"/>
          <p:cNvSpPr txBox="1"/>
          <p:nvPr/>
        </p:nvSpPr>
        <p:spPr>
          <a:xfrm>
            <a:off x="1147942" y="6084295"/>
            <a:ext cx="6848116" cy="28801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詳細は、府</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ページ：</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hlinkClick r:id="rId3"/>
              </a:rPr>
              <a:t>http://www.pref.osaka.lg.jp/gyokaku/sounding/index.html</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1061610" y="3740233"/>
            <a:ext cx="5805645" cy="273829"/>
            <a:chOff x="1196625" y="3740233"/>
            <a:chExt cx="5805645" cy="273829"/>
          </a:xfrm>
        </p:grpSpPr>
        <p:sp>
          <p:nvSpPr>
            <p:cNvPr id="14" name="テキスト ボックス 13"/>
            <p:cNvSpPr txBox="1"/>
            <p:nvPr/>
          </p:nvSpPr>
          <p:spPr>
            <a:xfrm>
              <a:off x="1196625" y="3740233"/>
              <a:ext cx="5805645" cy="273829"/>
            </a:xfrm>
            <a:prstGeom prst="rect">
              <a:avLst/>
            </a:prstGeom>
            <a:noFill/>
            <a:ln>
              <a:noFill/>
            </a:ln>
          </p:spPr>
          <p:txBody>
            <a:bodyPr wrap="none" rtlCol="0">
              <a:noAutofit/>
            </a:bodyPr>
            <a:lstStyle/>
            <a:p>
              <a:pPr>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200" b="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a:t>
              </a: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H31.1</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末時点</a:t>
              </a: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直線矢印コネクタ 17"/>
            <p:cNvCxnSpPr/>
            <p:nvPr/>
          </p:nvCxnSpPr>
          <p:spPr>
            <a:xfrm>
              <a:off x="2501770" y="3853292"/>
              <a:ext cx="507365" cy="0"/>
            </a:xfrm>
            <a:prstGeom prst="straightConnector1">
              <a:avLst/>
            </a:prstGeom>
            <a:ln w="19050">
              <a:tailEnd type="arrow"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464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2" name="角丸四角形 11"/>
          <p:cNvSpPr/>
          <p:nvPr/>
        </p:nvSpPr>
        <p:spPr>
          <a:xfrm>
            <a:off x="206515" y="368659"/>
            <a:ext cx="8821395" cy="608197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を活用した生産性の向上（議事録作成支援）</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lang="en-US" altLang="ja-JP" sz="11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音声認識技術（</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）を活用した効率化</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261938" marR="0" lvl="0" indent="-261938"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などの次世代技術を活用することにより、議事録作成業務を軽減する。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261938"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月より、</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音声認識技術を使った支援</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ツールを試験的に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年度からの本格導入を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kumimoji="1" lang="ja-JP" altLang="en-US" sz="12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3" name="グループ化 2"/>
          <p:cNvGrpSpPr/>
          <p:nvPr/>
        </p:nvGrpSpPr>
        <p:grpSpPr>
          <a:xfrm>
            <a:off x="746574" y="1904714"/>
            <a:ext cx="7858134" cy="2199361"/>
            <a:chOff x="431540" y="2483895"/>
            <a:chExt cx="8179812" cy="2473809"/>
          </a:xfrm>
        </p:grpSpPr>
        <p:sp>
          <p:nvSpPr>
            <p:cNvPr id="56" name="ホームベース 55"/>
            <p:cNvSpPr/>
            <p:nvPr/>
          </p:nvSpPr>
          <p:spPr>
            <a:xfrm>
              <a:off x="3446875" y="2483895"/>
              <a:ext cx="543976" cy="2430270"/>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56"/>
            <p:cNvSpPr txBox="1"/>
            <p:nvPr/>
          </p:nvSpPr>
          <p:spPr>
            <a:xfrm>
              <a:off x="3325526" y="2573904"/>
              <a:ext cx="560657" cy="2383800"/>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ＡＩの活用による働き方改革！</a:t>
              </a:r>
              <a:endParaRPr kumimoji="1" lang="en-US" altLang="ja-JP"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（会議における事務負担の軽減）</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1"/>
            <p:cNvGrpSpPr/>
            <p:nvPr/>
          </p:nvGrpSpPr>
          <p:grpSpPr>
            <a:xfrm>
              <a:off x="431540" y="2618910"/>
              <a:ext cx="8179812" cy="2312476"/>
              <a:chOff x="431540" y="2618910"/>
              <a:chExt cx="8179812" cy="2312476"/>
            </a:xfrm>
          </p:grpSpPr>
          <p:grpSp>
            <p:nvGrpSpPr>
              <p:cNvPr id="22" name="グループ化 21"/>
              <p:cNvGrpSpPr/>
              <p:nvPr/>
            </p:nvGrpSpPr>
            <p:grpSpPr>
              <a:xfrm>
                <a:off x="4436984" y="2740678"/>
                <a:ext cx="4174368" cy="2190708"/>
                <a:chOff x="3152800" y="2547753"/>
                <a:chExt cx="3977374" cy="1873176"/>
              </a:xfrm>
            </p:grpSpPr>
            <p:sp>
              <p:nvSpPr>
                <p:cNvPr id="23" name="テキスト ボックス 22"/>
                <p:cNvSpPr txBox="1"/>
                <p:nvPr/>
              </p:nvSpPr>
              <p:spPr>
                <a:xfrm>
                  <a:off x="3152800" y="3929687"/>
                  <a:ext cx="1690309" cy="491242"/>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①  ・</a:t>
                  </a:r>
                  <a:r>
                    <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IC</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レコーダー等で音声を録音</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・マイクにより音声認識率を</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向上</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・ミキサーにより音声を集約</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テキスト ボックス 24"/>
                <p:cNvSpPr txBox="1"/>
                <p:nvPr/>
              </p:nvSpPr>
              <p:spPr>
                <a:xfrm>
                  <a:off x="5139128" y="2876902"/>
                  <a:ext cx="1991046"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defPPr>
                    <a:defRPr lang="ja-JP"/>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②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音声</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認識支援ツールに</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よりテキスト化</a:t>
                  </a: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辞書登録に</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より変換率を向上</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5236078" y="4002278"/>
                  <a:ext cx="1733145"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③  ・発言メモや音声データを使って、</a:t>
                  </a:r>
                  <a:endParaRPr kumimoji="1" lang="en-US" altLang="ja-JP"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誤変換を修正</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8" name="グループ化 27"/>
                <p:cNvGrpSpPr/>
                <p:nvPr/>
              </p:nvGrpSpPr>
              <p:grpSpPr>
                <a:xfrm>
                  <a:off x="3296813" y="2547753"/>
                  <a:ext cx="3672411" cy="1390147"/>
                  <a:chOff x="3008781" y="2562284"/>
                  <a:chExt cx="3888435" cy="1390147"/>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942" y="2745443"/>
                    <a:ext cx="810001" cy="810000"/>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4942" y="3522206"/>
                    <a:ext cx="238256" cy="25920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28" y="3113899"/>
                    <a:ext cx="291600" cy="388800"/>
                  </a:xfrm>
                  <a:prstGeom prst="rect">
                    <a:avLst/>
                  </a:prstGeom>
                </p:spPr>
              </p:pic>
              <p:grpSp>
                <p:nvGrpSpPr>
                  <p:cNvPr id="34" name="グループ化 33"/>
                  <p:cNvGrpSpPr>
                    <a:grpSpLocks noChangeAspect="1"/>
                  </p:cNvGrpSpPr>
                  <p:nvPr/>
                </p:nvGrpSpPr>
                <p:grpSpPr>
                  <a:xfrm>
                    <a:off x="5204226" y="3327784"/>
                    <a:ext cx="461653" cy="574479"/>
                    <a:chOff x="0" y="0"/>
                    <a:chExt cx="949902" cy="1182055"/>
                  </a:xfrm>
                </p:grpSpPr>
                <p:pic>
                  <p:nvPicPr>
                    <p:cNvPr id="45" name="図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49902" cy="1182055"/>
                    </a:xfrm>
                    <a:prstGeom prst="rect">
                      <a:avLst/>
                    </a:prstGeom>
                  </p:spPr>
                </p:pic>
                <p:sp>
                  <p:nvSpPr>
                    <p:cNvPr id="46" name="爆発 1 45"/>
                    <p:cNvSpPr/>
                    <p:nvPr/>
                  </p:nvSpPr>
                  <p:spPr>
                    <a:xfrm>
                      <a:off x="567170" y="129020"/>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爆発 1 46"/>
                    <p:cNvSpPr/>
                    <p:nvPr/>
                  </p:nvSpPr>
                  <p:spPr>
                    <a:xfrm>
                      <a:off x="433820" y="71004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8" name="爆発 1 47"/>
                    <p:cNvSpPr/>
                    <p:nvPr/>
                  </p:nvSpPr>
                  <p:spPr>
                    <a:xfrm>
                      <a:off x="233795" y="309995"/>
                      <a:ext cx="228600"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348" y="3458480"/>
                    <a:ext cx="518400" cy="387761"/>
                  </a:xfrm>
                  <a:prstGeom prst="rect">
                    <a:avLst/>
                  </a:prstGeom>
                </p:spPr>
              </p:pic>
              <p:sp>
                <p:nvSpPr>
                  <p:cNvPr id="36" name="ホームベース 35"/>
                  <p:cNvSpPr/>
                  <p:nvPr/>
                </p:nvSpPr>
                <p:spPr>
                  <a:xfrm>
                    <a:off x="4434541" y="3308299"/>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ホームベース 36"/>
                  <p:cNvSpPr/>
                  <p:nvPr/>
                </p:nvSpPr>
                <p:spPr>
                  <a:xfrm>
                    <a:off x="5082613" y="3298721"/>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1641" y="3272031"/>
                    <a:ext cx="545575" cy="680400"/>
                  </a:xfrm>
                  <a:prstGeom prst="rect">
                    <a:avLst/>
                  </a:prstGeom>
                </p:spPr>
              </p:pic>
              <p:sp>
                <p:nvSpPr>
                  <p:cNvPr id="39" name="ホームベース 38"/>
                  <p:cNvSpPr/>
                  <p:nvPr/>
                </p:nvSpPr>
                <p:spPr>
                  <a:xfrm>
                    <a:off x="6249144"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0743" y="3491165"/>
                    <a:ext cx="518400" cy="387761"/>
                  </a:xfrm>
                  <a:prstGeom prst="rect">
                    <a:avLst/>
                  </a:prstGeom>
                </p:spPr>
              </p:pic>
              <p:sp>
                <p:nvSpPr>
                  <p:cNvPr id="41" name="雲形吹き出し 40"/>
                  <p:cNvSpPr/>
                  <p:nvPr/>
                </p:nvSpPr>
                <p:spPr>
                  <a:xfrm>
                    <a:off x="4101212" y="2562284"/>
                    <a:ext cx="935703" cy="511637"/>
                  </a:xfrm>
                  <a:prstGeom prst="cloudCallout">
                    <a:avLst>
                      <a:gd name="adj1" fmla="val 24467"/>
                      <a:gd name="adj2" fmla="val 143998"/>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endParaRPr>
                  </a:p>
                </p:txBody>
              </p:sp>
              <p:sp>
                <p:nvSpPr>
                  <p:cNvPr id="42" name="テキスト ボックス 10"/>
                  <p:cNvSpPr txBox="1"/>
                  <p:nvPr/>
                </p:nvSpPr>
                <p:spPr>
                  <a:xfrm>
                    <a:off x="4391956" y="2664139"/>
                    <a:ext cx="522922" cy="249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ＡＩ</a:t>
                    </a:r>
                  </a:p>
                </p:txBody>
              </p:sp>
              <p:sp>
                <p:nvSpPr>
                  <p:cNvPr id="43" name="ホームベース 42"/>
                  <p:cNvSpPr/>
                  <p:nvPr/>
                </p:nvSpPr>
                <p:spPr>
                  <a:xfrm>
                    <a:off x="5660219" y="3334466"/>
                    <a:ext cx="129615" cy="511775"/>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grpSp>
          <p:grpSp>
            <p:nvGrpSpPr>
              <p:cNvPr id="49" name="グループ化 48"/>
              <p:cNvGrpSpPr/>
              <p:nvPr/>
            </p:nvGrpSpPr>
            <p:grpSpPr>
              <a:xfrm>
                <a:off x="431540" y="3176551"/>
                <a:ext cx="2513004" cy="1401816"/>
                <a:chOff x="431540" y="3751458"/>
                <a:chExt cx="2513004" cy="1401816"/>
              </a:xfrm>
            </p:grpSpPr>
            <p:sp>
              <p:nvSpPr>
                <p:cNvPr id="50" name="テキスト ボックス 49"/>
                <p:cNvSpPr txBox="1"/>
                <p:nvPr/>
              </p:nvSpPr>
              <p:spPr>
                <a:xfrm>
                  <a:off x="568232" y="4578758"/>
                  <a:ext cx="2376312" cy="574516"/>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・会議中に職員が発言をメモとり</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・加えて後日ボイスレコーダー</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聞きながら作成</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所要時間は会議</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時間の３倍</a:t>
                  </a: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程度</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pic>
              <p:nvPicPr>
                <p:cNvPr id="51" name="図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540" y="3751458"/>
                  <a:ext cx="810000" cy="810000"/>
                </a:xfrm>
                <a:prstGeom prst="rect">
                  <a:avLst/>
                </a:prstGeom>
              </p:spPr>
            </p:pic>
            <p:pic>
              <p:nvPicPr>
                <p:cNvPr id="52" name="図 5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53215" y="4014065"/>
                  <a:ext cx="453600" cy="565696"/>
                </a:xfrm>
                <a:prstGeom prst="rect">
                  <a:avLst/>
                </a:prstGeom>
              </p:spPr>
            </p:pic>
            <p:sp>
              <p:nvSpPr>
                <p:cNvPr id="53" name="右矢印 52"/>
                <p:cNvSpPr/>
                <p:nvPr/>
              </p:nvSpPr>
              <p:spPr>
                <a:xfrm>
                  <a:off x="1421849" y="4089054"/>
                  <a:ext cx="1079063" cy="315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4" name="図 5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0021" y="3882154"/>
                  <a:ext cx="388800" cy="392727"/>
                </a:xfrm>
                <a:prstGeom prst="rect">
                  <a:avLst/>
                </a:prstGeom>
              </p:spPr>
            </p:pic>
          </p:grpSp>
          <p:sp>
            <p:nvSpPr>
              <p:cNvPr id="55" name="円/楕円 54"/>
              <p:cNvSpPr/>
              <p:nvPr/>
            </p:nvSpPr>
            <p:spPr>
              <a:xfrm>
                <a:off x="3163205" y="2618910"/>
                <a:ext cx="907349" cy="2162127"/>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681538" y="2845805"/>
                <a:ext cx="8163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（導入前）</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テキスト ボックス 58"/>
              <p:cNvSpPr txBox="1"/>
              <p:nvPr/>
            </p:nvSpPr>
            <p:spPr>
              <a:xfrm>
                <a:off x="4461798" y="2741477"/>
                <a:ext cx="8244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（導入後）</a:t>
                </a:r>
                <a:endParaRPr kumimoji="1" lang="ja-JP" altLang="en-US" sz="11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sp>
        <p:nvSpPr>
          <p:cNvPr id="63" name="正方形/長方形 62"/>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＜参考事例２＞</a:t>
            </a:r>
          </a:p>
        </p:txBody>
      </p:sp>
      <p:sp>
        <p:nvSpPr>
          <p:cNvPr id="60" name="角丸四角形 59"/>
          <p:cNvSpPr/>
          <p:nvPr/>
        </p:nvSpPr>
        <p:spPr>
          <a:xfrm>
            <a:off x="543304" y="4257090"/>
            <a:ext cx="8095276" cy="2030874"/>
          </a:xfrm>
          <a:prstGeom prst="roundRect">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100" b="0" i="0" u="none" strike="noStrike" kern="1200" cap="none" spc="0" normalizeH="0" baseline="0" noProof="0" dirty="0" smtClean="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試行開始（先行利用希望所属） ⇒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ja-JP" altLang="en-US" sz="1100" b="0" i="0" u="none" strike="noStrike" kern="1200" cap="none" spc="0" normalizeH="0" baseline="0" noProof="0" dirty="0" smtClean="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全庁試行開始</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延べ</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85</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所属で利用（</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H30.9</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時点）</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（試行実施後のアンケート結果）</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利用所属における満足度：</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議事録作成の効率化：約</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割で効果を実感（右円グラフ参照）</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問：操作に慣れたら、本サービスは議事録作成にどの</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程度寄与</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しますか。</a:t>
            </a:r>
            <a:r>
              <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1" name="グラフ 60"/>
          <p:cNvGraphicFramePr>
            <a:graphicFrameLocks/>
          </p:cNvGraphicFramePr>
          <p:nvPr>
            <p:extLst>
              <p:ext uri="{D42A27DB-BD31-4B8C-83A1-F6EECF244321}">
                <p14:modId xmlns:p14="http://schemas.microsoft.com/office/powerpoint/2010/main" val="1013195650"/>
              </p:ext>
            </p:extLst>
          </p:nvPr>
        </p:nvGraphicFramePr>
        <p:xfrm>
          <a:off x="5067055" y="4149080"/>
          <a:ext cx="3812583" cy="2129882"/>
        </p:xfrm>
        <a:graphic>
          <a:graphicData uri="http://schemas.openxmlformats.org/drawingml/2006/chart">
            <c:chart xmlns:c="http://schemas.openxmlformats.org/drawingml/2006/chart" xmlns:r="http://schemas.openxmlformats.org/officeDocument/2006/relationships" r:id="rId12"/>
          </a:graphicData>
        </a:graphic>
      </p:graphicFrame>
      <p:sp>
        <p:nvSpPr>
          <p:cNvPr id="65" name="正方形/長方形 6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664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endParaRPr>
          </a:p>
        </p:txBody>
      </p:sp>
      <p:sp>
        <p:nvSpPr>
          <p:cNvPr id="19" name="正方形/長方形 18"/>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角丸四角形 19"/>
          <p:cNvSpPr/>
          <p:nvPr/>
        </p:nvSpPr>
        <p:spPr>
          <a:xfrm>
            <a:off x="206100" y="413665"/>
            <a:ext cx="8821395" cy="591224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活用した庁内業務の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 </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・業務改革課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を使った業務効率化</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府職員</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パソコン上で行っている単純</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繰り返し作業を</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により自動化し、業務効率化を図る。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3676446" y="3248981"/>
            <a:ext cx="5181090" cy="2475274"/>
          </a:xfrm>
          <a:prstGeom prst="rect">
            <a:avLst/>
          </a:prstGeom>
        </p:spPr>
      </p:pic>
      <p:sp>
        <p:nvSpPr>
          <p:cNvPr id="22" name="角丸四角形 21"/>
          <p:cNvSpPr/>
          <p:nvPr/>
        </p:nvSpPr>
        <p:spPr>
          <a:xfrm>
            <a:off x="296317" y="1853825"/>
            <a:ext cx="8640960" cy="4140460"/>
          </a:xfrm>
          <a:prstGeom prst="roundRect">
            <a:avLst>
              <a:gd name="adj" fmla="val 4762"/>
            </a:avLst>
          </a:prstGeom>
          <a:noFill/>
          <a:ln w="25400">
            <a:solidFill>
              <a:schemeClr val="accent1"/>
            </a:solidFill>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sz="1200" b="1" dirty="0" smtClean="0">
                <a:solidFill>
                  <a:prstClr val="black"/>
                </a:solidFill>
                <a:latin typeface="メイリオ" panose="020B0604030504040204" pitchFamily="50" charset="-128"/>
                <a:ea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年度の実施</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○時間外</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集計報告</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業務・府立</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学校通知</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業務・予防</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接種実施状況照会業務</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など７</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業務で</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業務</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図ること</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を目的とした実証実験を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実施（富士通株式会社との共同実施）。以下の効果及び課題を確認。</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（効果）</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作業</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時間の</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削減</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・人為的ミスの防止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・人事異動</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時等の業務引継ぎの</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円滑化</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（課題）</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・作業量や頻度等が一定規模以上の業務の選定</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運用やサポート体制の構築</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・職員</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の業務スタイル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やスキル</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合った</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RPA</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ソフトウェアの選定</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⇒平成</a:t>
            </a:r>
            <a:r>
              <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31</a:t>
            </a:r>
            <a:r>
              <a:rPr kumimoji="1" lang="ja-JP" altLang="en-US"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年度は、実証実験の結果を踏まえ</a:t>
            </a:r>
            <a:r>
              <a:rPr lang="ja-JP" altLang="en-US" sz="1200" dirty="0" smtClean="0">
                <a:solidFill>
                  <a:prstClr val="black"/>
                </a:solidFill>
                <a:latin typeface="メイリオ" panose="020B0604030504040204" pitchFamily="50" charset="-128"/>
                <a:ea typeface="メイリオ" panose="020B0604030504040204" pitchFamily="50" charset="-128"/>
              </a:rPr>
              <a:t>試行</a:t>
            </a:r>
            <a:r>
              <a:rPr lang="ja-JP" altLang="en-US" sz="1200" dirty="0">
                <a:solidFill>
                  <a:prstClr val="black"/>
                </a:solidFill>
                <a:latin typeface="メイリオ" panose="020B0604030504040204" pitchFamily="50" charset="-128"/>
                <a:ea typeface="メイリオ" panose="020B0604030504040204" pitchFamily="50" charset="-128"/>
              </a:rPr>
              <a:t>導入</a:t>
            </a:r>
            <a:r>
              <a:rPr lang="ja-JP" altLang="en-US" sz="1200" dirty="0" smtClean="0">
                <a:solidFill>
                  <a:prstClr val="black"/>
                </a:solidFill>
                <a:latin typeface="メイリオ" panose="020B0604030504040204" pitchFamily="50" charset="-128"/>
                <a:ea typeface="メイリオ" panose="020B0604030504040204" pitchFamily="50" charset="-128"/>
              </a:rPr>
              <a:t>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a:defRPr/>
            </a:pPr>
            <a:r>
              <a:rPr lang="ja-JP" altLang="en-US" sz="1200" dirty="0">
                <a:solidFill>
                  <a:srgbClr val="0000FF"/>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実際</a:t>
            </a:r>
            <a:r>
              <a:rPr lang="ja-JP" altLang="en-US" sz="1200" dirty="0">
                <a:solidFill>
                  <a:schemeClr val="tx1"/>
                </a:solidFill>
                <a:latin typeface="メイリオ" panose="020B0604030504040204" pitchFamily="50" charset="-128"/>
                <a:ea typeface="メイリオ" panose="020B0604030504040204" pitchFamily="50" charset="-128"/>
              </a:rPr>
              <a:t>の運用における課題や最適な運用体制を検証する</a:t>
            </a:r>
            <a:r>
              <a:rPr lang="ja-JP" altLang="en-US" sz="1200" dirty="0" smtClean="0">
                <a:solidFill>
                  <a:schemeClr val="tx1"/>
                </a:solidFill>
                <a:latin typeface="メイリオ" panose="020B0604030504040204" pitchFamily="50" charset="-128"/>
                <a:ea typeface="メイリオ" panose="020B0604030504040204" pitchFamily="50" charset="-128"/>
              </a:rPr>
              <a:t>と</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lvl="0">
              <a:defRPr/>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とも</a:t>
            </a:r>
            <a:r>
              <a:rPr lang="ja-JP" altLang="en-US" sz="1200" dirty="0">
                <a:solidFill>
                  <a:schemeClr val="tx1"/>
                </a:solidFill>
                <a:latin typeface="メイリオ" panose="020B0604030504040204" pitchFamily="50" charset="-128"/>
                <a:ea typeface="メイリオ" panose="020B0604030504040204" pitchFamily="50" charset="-128"/>
              </a:rPr>
              <a:t>に</a:t>
            </a:r>
            <a:r>
              <a:rPr lang="ja-JP" altLang="en-US" sz="1200" dirty="0" smtClean="0">
                <a:solidFill>
                  <a:schemeClr val="tx1"/>
                </a:solidFill>
                <a:latin typeface="メイリオ" panose="020B0604030504040204" pitchFamily="50" charset="-128"/>
                <a:ea typeface="メイリオ" panose="020B0604030504040204" pitchFamily="50" charset="-128"/>
              </a:rPr>
              <a:t>、さら</a:t>
            </a:r>
            <a:r>
              <a:rPr lang="ja-JP" altLang="en-US" sz="1200" dirty="0">
                <a:solidFill>
                  <a:schemeClr val="tx1"/>
                </a:solidFill>
                <a:latin typeface="メイリオ" panose="020B0604030504040204" pitchFamily="50" charset="-128"/>
                <a:ea typeface="メイリオ" panose="020B0604030504040204" pitchFamily="50" charset="-128"/>
              </a:rPr>
              <a:t>なるニーズの把握、適用業務の拡大をめざす。</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941930" y="3013367"/>
            <a:ext cx="2221439" cy="235613"/>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zh-TW"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例</a:t>
            </a:r>
            <a:r>
              <a:rPr kumimoji="1" lang="zh-TW"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）時間外集計報告業務</a:t>
            </a:r>
            <a:endPar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823137" y="3175594"/>
            <a:ext cx="810298" cy="353701"/>
          </a:xfrm>
          <a:prstGeom prst="rect">
            <a:avLst/>
          </a:prstGeom>
          <a:no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US" altLang="ja-JP" sz="12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199035" y="6055880"/>
            <a:ext cx="1901325" cy="270030"/>
          </a:xfrm>
          <a:prstGeom prst="rect">
            <a:avLst/>
          </a:prstGeom>
          <a:no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US" altLang="ja-JP" sz="12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※SSC</a:t>
            </a:r>
            <a:r>
              <a:rPr lang="ja-JP" altLang="en-US" sz="1200" baseline="30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＝総務サービスセンター</a:t>
            </a: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0717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sp>
        <p:nvSpPr>
          <p:cNvPr id="12" name="角丸四角形 11"/>
          <p:cNvSpPr/>
          <p:nvPr/>
        </p:nvSpPr>
        <p:spPr>
          <a:xfrm>
            <a:off x="71500" y="548680"/>
            <a:ext cx="9009100" cy="5901958"/>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IoT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を活用した社会課題解決（高齢者見守りサービスの実証実験</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大阪府住宅供給公社</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公社の賃貸住宅で</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実証</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実験</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400"/>
              </a:lnSpc>
            </a:pP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齢者宅の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冷蔵庫ドア等（</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回</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は開け閉めを⾏</a:t>
            </a:r>
            <a:r>
              <a:rPr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場所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に振動を感知するセンサを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取り付け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、開閉時に送信され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信号を</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やメールで通知し、⻑時間使用がない等の異変を離れて暮らす親族が確認できる仕組み。</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・通信環境や使い勝手等を試すため、公社の賃貸住宅入居者からモニターを募り、実証実験を実施（</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H30.8</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lvl="1">
              <a:lnSpc>
                <a:spcPts val="18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（大阪府住宅供給公社、株式会社</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VALUECARE</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京セラコミュニケーションシステム株式会社による連携事業）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85850" lvl="2" indent="-171450">
              <a:buFont typeface="Arial" panose="020B0604020202020204" pitchFamily="34" charset="0"/>
              <a:buChar cha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85850" lvl="2" indent="-171450">
              <a:buFont typeface="Arial" panose="020B0604020202020204" pitchFamily="34" charset="0"/>
              <a:buChar char="•"/>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sp>
        <p:nvSpPr>
          <p:cNvPr id="1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smtClean="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75" y="3051305"/>
            <a:ext cx="77819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8" name="正方形/長方形 1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10</a:t>
            </a:r>
            <a:endParaRPr lang="ja-JP" altLang="en-US" dirty="0">
              <a:solidFill>
                <a:schemeClr val="tx1"/>
              </a:solidFill>
            </a:endParaRPr>
          </a:p>
        </p:txBody>
      </p:sp>
      <p:sp>
        <p:nvSpPr>
          <p:cNvPr id="2" name="テキスト ボックス 1"/>
          <p:cNvSpPr txBox="1"/>
          <p:nvPr/>
        </p:nvSpPr>
        <p:spPr>
          <a:xfrm>
            <a:off x="1646675" y="5695806"/>
            <a:ext cx="5850650" cy="298479"/>
          </a:xfrm>
          <a:prstGeom prst="rect">
            <a:avLst/>
          </a:prstGeom>
          <a:noFill/>
          <a:ln>
            <a:noFill/>
          </a:ln>
        </p:spPr>
        <p:txBody>
          <a:bodyPr wrap="none" rtlCol="0">
            <a:noAutofit/>
          </a:bodyP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今後、実証実験後のモニターアンケート結果を踏まえ、公社賃貸住宅に導入予定。</a:t>
            </a:r>
          </a:p>
        </p:txBody>
      </p:sp>
    </p:spTree>
    <p:extLst>
      <p:ext uri="{BB962C8B-B14F-4D97-AF65-F5344CB8AC3E}">
        <p14:creationId xmlns:p14="http://schemas.microsoft.com/office/powerpoint/2010/main" val="300706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7836" y="380999"/>
            <a:ext cx="8760425" cy="6069639"/>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た</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効果的な広報（ターゲティング広報）</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ターゲティング広報の活用</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smtClean="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24"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テキスト ボックス 4"/>
          <p:cNvSpPr txBox="1"/>
          <p:nvPr/>
        </p:nvSpPr>
        <p:spPr>
          <a:xfrm>
            <a:off x="6510444" y="943343"/>
            <a:ext cx="16169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≪イメージ図≫</a:t>
            </a: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8" name="図 7"/>
          <p:cNvPicPr>
            <a:picLocks noChangeAspect="1"/>
          </p:cNvPicPr>
          <p:nvPr/>
        </p:nvPicPr>
        <p:blipFill>
          <a:blip r:embed="rId2"/>
          <a:stretch>
            <a:fillRect/>
          </a:stretch>
        </p:blipFill>
        <p:spPr>
          <a:xfrm>
            <a:off x="5846607" y="902993"/>
            <a:ext cx="2944623" cy="5371042"/>
          </a:xfrm>
          <a:prstGeom prst="rect">
            <a:avLst/>
          </a:prstGeom>
        </p:spPr>
      </p:pic>
      <p:sp>
        <p:nvSpPr>
          <p:cNvPr id="9" name="雲形吹き出し 8"/>
          <p:cNvSpPr/>
          <p:nvPr/>
        </p:nvSpPr>
        <p:spPr>
          <a:xfrm>
            <a:off x="7008304" y="979866"/>
            <a:ext cx="669041" cy="378904"/>
          </a:xfrm>
          <a:prstGeom prst="cloudCallout">
            <a:avLst>
              <a:gd name="adj1" fmla="val -76035"/>
              <a:gd name="adj2" fmla="val 97225"/>
            </a:avLst>
          </a:prstGeom>
          <a:ln/>
        </p:spPr>
        <p:style>
          <a:lnRef idx="1">
            <a:schemeClr val="accent2"/>
          </a:lnRef>
          <a:fillRef idx="2">
            <a:schemeClr val="accent2"/>
          </a:fillRef>
          <a:effectRef idx="1">
            <a:schemeClr val="accent2"/>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性別</a:t>
            </a:r>
          </a:p>
        </p:txBody>
      </p:sp>
      <p:sp>
        <p:nvSpPr>
          <p:cNvPr id="10" name="雲形吹き出し 9"/>
          <p:cNvSpPr/>
          <p:nvPr/>
        </p:nvSpPr>
        <p:spPr>
          <a:xfrm>
            <a:off x="5924937" y="2441101"/>
            <a:ext cx="706443" cy="392153"/>
          </a:xfrm>
          <a:prstGeom prst="cloudCallout">
            <a:avLst>
              <a:gd name="adj1" fmla="val 34850"/>
              <a:gd name="adj2" fmla="val -145437"/>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エリア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雲形吹き出し 10"/>
          <p:cNvSpPr/>
          <p:nvPr/>
        </p:nvSpPr>
        <p:spPr>
          <a:xfrm>
            <a:off x="7264697" y="3629877"/>
            <a:ext cx="900100" cy="405045"/>
          </a:xfrm>
          <a:prstGeom prst="cloudCallout">
            <a:avLst>
              <a:gd name="adj1" fmla="val -69071"/>
              <a:gd name="adj2" fmla="val -46061"/>
            </a:avLst>
          </a:prstGeom>
          <a:ln/>
        </p:spPr>
        <p:style>
          <a:lnRef idx="1">
            <a:schemeClr val="accent4"/>
          </a:lnRef>
          <a:fillRef idx="2">
            <a:schemeClr val="accent4"/>
          </a:fillRef>
          <a:effectRef idx="1">
            <a:schemeClr val="accent4"/>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検索履歴</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雲形吹き出し 15"/>
          <p:cNvSpPr/>
          <p:nvPr/>
        </p:nvSpPr>
        <p:spPr>
          <a:xfrm>
            <a:off x="5940843" y="926372"/>
            <a:ext cx="720080" cy="378545"/>
          </a:xfrm>
          <a:prstGeom prst="cloudCallout">
            <a:avLst>
              <a:gd name="adj1" fmla="val 24277"/>
              <a:gd name="adj2" fmla="val 105864"/>
            </a:avLst>
          </a:prstGeom>
          <a:ln/>
        </p:spPr>
        <p:style>
          <a:lnRef idx="1">
            <a:schemeClr val="accent3"/>
          </a:lnRef>
          <a:fillRef idx="2">
            <a:schemeClr val="accent3"/>
          </a:fillRef>
          <a:effectRef idx="1">
            <a:schemeClr val="accent3"/>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年齢</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4035400047"/>
              </p:ext>
            </p:extLst>
          </p:nvPr>
        </p:nvGraphicFramePr>
        <p:xfrm>
          <a:off x="435541" y="2701478"/>
          <a:ext cx="5175575" cy="1160123"/>
        </p:xfrm>
        <a:graphic>
          <a:graphicData uri="http://schemas.openxmlformats.org/drawingml/2006/table">
            <a:tbl>
              <a:tblPr firstRow="1" firstCol="1" bandRow="1">
                <a:tableStyleId>{5940675A-B579-460E-94D1-54222C63F5DA}</a:tableStyleId>
              </a:tblPr>
              <a:tblGrid>
                <a:gridCol w="1927515">
                  <a:extLst>
                    <a:ext uri="{9D8B030D-6E8A-4147-A177-3AD203B41FA5}">
                      <a16:colId xmlns:a16="http://schemas.microsoft.com/office/drawing/2014/main" val="2266881924"/>
                    </a:ext>
                  </a:extLst>
                </a:gridCol>
                <a:gridCol w="3248060">
                  <a:extLst>
                    <a:ext uri="{9D8B030D-6E8A-4147-A177-3AD203B41FA5}">
                      <a16:colId xmlns:a16="http://schemas.microsoft.com/office/drawing/2014/main" val="2128091051"/>
                    </a:ext>
                  </a:extLst>
                </a:gridCol>
              </a:tblGrid>
              <a:tr h="27031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利用するデータ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accent6"/>
                    </a:solidFill>
                  </a:tcPr>
                </a:tc>
                <a:extLst>
                  <a:ext uri="{0D108BD9-81ED-4DB2-BD59-A6C34878D82A}">
                    <a16:rowId xmlns:a16="http://schemas.microsoft.com/office/drawing/2014/main" val="633772032"/>
                  </a:ext>
                </a:extLst>
              </a:tr>
              <a:tr h="292158">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行動ターゲティング型</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ユーザーの検索・閲覧履歴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21748867"/>
                  </a:ext>
                </a:extLst>
              </a:tr>
              <a:tr h="319325">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属性ターゲティング型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年齢・性別・居住地など個人の属性</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27583469"/>
                  </a:ext>
                </a:extLst>
              </a:tr>
              <a:tr h="270030">
                <a:tc>
                  <a:txBody>
                    <a:bodyPr/>
                    <a:lstStyle/>
                    <a:p>
                      <a:pPr algn="ctr"/>
                      <a:r>
                        <a:rPr lang="ja-JP" altLang="en-US" sz="1200" dirty="0" smtClean="0">
                          <a:solidFill>
                            <a:schemeClr val="tx1"/>
                          </a:solidFill>
                          <a:latin typeface="Meiryo UI" panose="020B0604030504040204" pitchFamily="50" charset="-128"/>
                          <a:ea typeface="Meiryo UI" panose="020B0604030504040204" pitchFamily="50" charset="-128"/>
                        </a:rPr>
                        <a:t>コンテンツ連動型</a:t>
                      </a:r>
                      <a:endParaRPr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ユーザーが閲覧しているサイトやアプリの内容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51671548"/>
                  </a:ext>
                </a:extLst>
              </a:tr>
            </a:tbl>
          </a:graphicData>
        </a:graphic>
      </p:graphicFrame>
      <p:sp>
        <p:nvSpPr>
          <p:cNvPr id="22" name="角丸四角形 21"/>
          <p:cNvSpPr/>
          <p:nvPr/>
        </p:nvSpPr>
        <p:spPr>
          <a:xfrm>
            <a:off x="395620" y="4243710"/>
            <a:ext cx="5323252" cy="1710190"/>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・梅毒検査の受診</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健康医療部保健医療室医療対策課</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HIV</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検査の受診啓発</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健康医療部保健医療室医療対策課</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a:ln>
                  <a:noFill/>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・薬物乱用防止</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健康医療部薬務課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・セミナー周知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商工労働部</a:t>
            </a:r>
            <a:r>
              <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中小企業支援室</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商業・サービス産業課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近</a:t>
            </a:r>
            <a:r>
              <a:rPr kumimoji="1" lang="ja-JP" altLang="en-US" sz="1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飛鳥博物館イベント</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教育庁文化財</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保護課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・弥生文化博物館イベント周知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教育庁文化財保護課</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tab pos="266700" algn="l"/>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・公社賃貸住宅　入居者</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募集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住宅供給公社</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393231" y="2364252"/>
            <a:ext cx="2553587" cy="227836"/>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☆代表的なターゲティングの種類</a:t>
            </a:r>
          </a:p>
        </p:txBody>
      </p:sp>
      <p:sp>
        <p:nvSpPr>
          <p:cNvPr id="18" name="テキスト ボックス 17"/>
          <p:cNvSpPr txBox="1"/>
          <p:nvPr/>
        </p:nvSpPr>
        <p:spPr>
          <a:xfrm>
            <a:off x="566555" y="1469765"/>
            <a:ext cx="4883131" cy="617782"/>
          </a:xfrm>
          <a:prstGeom prst="rect">
            <a:avLst/>
          </a:prstGeom>
          <a:noFill/>
          <a:ln>
            <a:noFill/>
          </a:ln>
        </p:spPr>
        <p:txBody>
          <a:bodyPr wrap="square" rtlCol="0">
            <a:noAutofit/>
          </a:bodyPr>
          <a:lstStyle/>
          <a:p>
            <a:pPr lvl="0">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インターネット利用者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属性</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や閲覧履歴等に基づいて対象者</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を絞り込み</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サイトの一部に広告を表示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するターゲティング広報を活用することによって、府政に関する情報発信の多様化を図る。</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53964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9" name="角丸四角形 28"/>
          <p:cNvSpPr/>
          <p:nvPr/>
        </p:nvSpPr>
        <p:spPr>
          <a:xfrm>
            <a:off x="135231" y="362484"/>
            <a:ext cx="8892264" cy="603684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◆データ分析に基づいた効果的な政策立案（</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（大阪府健康づくり支援プラットフォーム整備等事業）</a:t>
            </a:r>
            <a:endPar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健康医療部 国民健康保険課・健康づくり課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主体的</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な健康づくりの推進とデータ分析・研究</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の健康づくりに対する意識の向上と実践を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促すため、個人に対するインセンティブを活用した「大阪府健康づくり支援プラットフォーム整備等事業」を実施。</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⇒健康寿命延伸／医療費適正化へ</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6102170" y="2213865"/>
            <a:ext cx="2755619" cy="3327942"/>
            <a:chOff x="6160966" y="2258870"/>
            <a:chExt cx="2755619" cy="3327942"/>
          </a:xfrm>
        </p:grpSpPr>
        <p:sp>
          <p:nvSpPr>
            <p:cNvPr id="3" name="テキスト ボックス 2"/>
            <p:cNvSpPr txBox="1"/>
            <p:nvPr/>
          </p:nvSpPr>
          <p:spPr>
            <a:xfrm>
              <a:off x="6160966" y="2258870"/>
              <a:ext cx="2755619" cy="3327942"/>
            </a:xfrm>
            <a:prstGeom prst="rect">
              <a:avLst/>
            </a:prstGeom>
            <a:solidFill>
              <a:schemeClr val="bg1">
                <a:lumMod val="95000"/>
              </a:schemeClr>
            </a:solid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事業のながれ</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tab pos="174625" algn="l"/>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①健康マイレージ事業による府民の主体的な健康づくり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・歩数や特定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健診受診等に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応じて府民</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ポイントを付与</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マイページ</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にて個人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の健康</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情報</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を</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「見える化」。</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②上記の基盤を整備し、データを蓄積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健診等のデータ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や府民</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健康</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行動</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に係るデータ</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を蓄積。</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③データ分析</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大学等研究機関や企業等との連携により</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、蓄積</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したデータを効果的な施策立案</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に役立てる</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トライプ矢印 1"/>
            <p:cNvSpPr/>
            <p:nvPr/>
          </p:nvSpPr>
          <p:spPr>
            <a:xfrm rot="5400000">
              <a:off x="7327427" y="4251555"/>
              <a:ext cx="422695" cy="632495"/>
            </a:xfrm>
            <a:prstGeom prst="stripedRightArrow">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14" name="グループ化 13"/>
          <p:cNvGrpSpPr/>
          <p:nvPr/>
        </p:nvGrpSpPr>
        <p:grpSpPr>
          <a:xfrm>
            <a:off x="165798" y="2258870"/>
            <a:ext cx="5930968" cy="3923776"/>
            <a:chOff x="165798" y="2563406"/>
            <a:chExt cx="5930968" cy="3923776"/>
          </a:xfrm>
        </p:grpSpPr>
        <p:sp>
          <p:nvSpPr>
            <p:cNvPr id="52" name="矢印: 右 59">
              <a:extLst>
                <a:ext uri="{FF2B5EF4-FFF2-40B4-BE49-F238E27FC236}">
                  <a16:creationId xmlns:a16="http://schemas.microsoft.com/office/drawing/2014/main" id="{7C10BBE6-0073-48ED-A749-347E96417540}"/>
                </a:ext>
              </a:extLst>
            </p:cNvPr>
            <p:cNvSpPr/>
            <p:nvPr/>
          </p:nvSpPr>
          <p:spPr>
            <a:xfrm>
              <a:off x="1448970" y="3104567"/>
              <a:ext cx="718204" cy="574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13" name="グループ化 12"/>
            <p:cNvGrpSpPr/>
            <p:nvPr/>
          </p:nvGrpSpPr>
          <p:grpSpPr>
            <a:xfrm>
              <a:off x="165798" y="2563406"/>
              <a:ext cx="5930968" cy="3923776"/>
              <a:chOff x="165798" y="2563406"/>
              <a:chExt cx="5930968" cy="3923776"/>
            </a:xfrm>
          </p:grpSpPr>
          <p:sp>
            <p:nvSpPr>
              <p:cNvPr id="53" name="矢印: 左 58">
                <a:extLst>
                  <a:ext uri="{FF2B5EF4-FFF2-40B4-BE49-F238E27FC236}">
                    <a16:creationId xmlns:a16="http://schemas.microsoft.com/office/drawing/2014/main" id="{87A50867-E3E1-42CB-96B7-857734AE4CAD}"/>
                  </a:ext>
                </a:extLst>
              </p:cNvPr>
              <p:cNvSpPr/>
              <p:nvPr/>
            </p:nvSpPr>
            <p:spPr>
              <a:xfrm>
                <a:off x="1420190" y="3571268"/>
                <a:ext cx="701528" cy="566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p:cNvGrpSpPr/>
              <p:nvPr/>
            </p:nvGrpSpPr>
            <p:grpSpPr>
              <a:xfrm>
                <a:off x="165798" y="2563406"/>
                <a:ext cx="5930968" cy="3923776"/>
                <a:chOff x="165798" y="2563406"/>
                <a:chExt cx="5930968" cy="3923776"/>
              </a:xfrm>
            </p:grpSpPr>
            <p:grpSp>
              <p:nvGrpSpPr>
                <p:cNvPr id="7" name="グループ化 6"/>
                <p:cNvGrpSpPr>
                  <a:grpSpLocks noChangeAspect="1"/>
                </p:cNvGrpSpPr>
                <p:nvPr/>
              </p:nvGrpSpPr>
              <p:grpSpPr>
                <a:xfrm>
                  <a:off x="165798" y="2563406"/>
                  <a:ext cx="5930968" cy="3923776"/>
                  <a:chOff x="565302" y="1100460"/>
                  <a:chExt cx="9157344" cy="6058264"/>
                </a:xfrm>
              </p:grpSpPr>
              <p:sp>
                <p:nvSpPr>
                  <p:cNvPr id="8" name="正方形/長方形 7">
                    <a:extLst>
                      <a:ext uri="{FF2B5EF4-FFF2-40B4-BE49-F238E27FC236}">
                        <a16:creationId xmlns:a16="http://schemas.microsoft.com/office/drawing/2014/main" id="{AD167F78-E83D-4268-AD88-6A3A67DDEE1C}"/>
                      </a:ext>
                    </a:extLst>
                  </p:cNvPr>
                  <p:cNvSpPr/>
                  <p:nvPr/>
                </p:nvSpPr>
                <p:spPr>
                  <a:xfrm>
                    <a:off x="3780543" y="1122863"/>
                    <a:ext cx="2727393" cy="26433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四角形: 角を丸くする 4">
                    <a:extLst>
                      <a:ext uri="{FF2B5EF4-FFF2-40B4-BE49-F238E27FC236}">
                        <a16:creationId xmlns:a16="http://schemas.microsoft.com/office/drawing/2014/main" id="{9EF0B234-705B-43FB-968D-15DEE85716CF}"/>
                      </a:ext>
                    </a:extLst>
                  </p:cNvPr>
                  <p:cNvSpPr/>
                  <p:nvPr/>
                </p:nvSpPr>
                <p:spPr>
                  <a:xfrm>
                    <a:off x="1538705" y="4268378"/>
                    <a:ext cx="7234169" cy="2890346"/>
                  </a:xfrm>
                  <a:prstGeom prst="roundRect">
                    <a:avLst>
                      <a:gd name="adj" fmla="val 90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フローチャート: 磁気ディスク 11">
                    <a:extLst>
                      <a:ext uri="{FF2B5EF4-FFF2-40B4-BE49-F238E27FC236}">
                        <a16:creationId xmlns:a16="http://schemas.microsoft.com/office/drawing/2014/main" id="{C5A5F15B-189E-4A4B-9C8E-34C1B971A22D}"/>
                      </a:ext>
                    </a:extLst>
                  </p:cNvPr>
                  <p:cNvSpPr/>
                  <p:nvPr/>
                </p:nvSpPr>
                <p:spPr>
                  <a:xfrm>
                    <a:off x="3929737" y="3161022"/>
                    <a:ext cx="2465868" cy="565375"/>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en-US" altLang="ja-JP" sz="1200" b="0" i="0" u="none" strike="noStrike" kern="1200" cap="none" spc="0" normalizeH="0" baseline="3000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*6</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データベース</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a:extLst>
                      <a:ext uri="{FF2B5EF4-FFF2-40B4-BE49-F238E27FC236}">
                        <a16:creationId xmlns:a16="http://schemas.microsoft.com/office/drawing/2014/main" id="{9786D6D1-42C1-486F-BDE5-BD59BCF08034}"/>
                      </a:ext>
                    </a:extLst>
                  </p:cNvPr>
                  <p:cNvSpPr/>
                  <p:nvPr/>
                </p:nvSpPr>
                <p:spPr>
                  <a:xfrm>
                    <a:off x="1650335" y="4158835"/>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府民</a:t>
                    </a:r>
                  </a:p>
                </p:txBody>
              </p:sp>
              <p:sp>
                <p:nvSpPr>
                  <p:cNvPr id="20" name="矢印: 右 6">
                    <a:extLst>
                      <a:ext uri="{FF2B5EF4-FFF2-40B4-BE49-F238E27FC236}">
                        <a16:creationId xmlns:a16="http://schemas.microsoft.com/office/drawing/2014/main" id="{76BEE964-54CF-40C9-A065-3EDDD147FD51}"/>
                      </a:ext>
                    </a:extLst>
                  </p:cNvPr>
                  <p:cNvSpPr/>
                  <p:nvPr/>
                </p:nvSpPr>
                <p:spPr>
                  <a:xfrm rot="16200000">
                    <a:off x="4990129" y="3618240"/>
                    <a:ext cx="277918" cy="833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1" name="図 20">
                    <a:extLst>
                      <a:ext uri="{FF2B5EF4-FFF2-40B4-BE49-F238E27FC236}">
                        <a16:creationId xmlns:a16="http://schemas.microsoft.com/office/drawing/2014/main" id="{D8110862-83C8-4920-9E14-0382892D87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0750" y="1830856"/>
                    <a:ext cx="1447219" cy="1447219"/>
                  </a:xfrm>
                  <a:prstGeom prst="rect">
                    <a:avLst/>
                  </a:prstGeom>
                </p:spPr>
              </p:pic>
              <p:sp>
                <p:nvSpPr>
                  <p:cNvPr id="22" name="正方形/長方形 21">
                    <a:extLst>
                      <a:ext uri="{FF2B5EF4-FFF2-40B4-BE49-F238E27FC236}">
                        <a16:creationId xmlns:a16="http://schemas.microsoft.com/office/drawing/2014/main" id="{F17E8524-B680-4AA4-9555-4967926F2910}"/>
                      </a:ext>
                    </a:extLst>
                  </p:cNvPr>
                  <p:cNvSpPr/>
                  <p:nvPr/>
                </p:nvSpPr>
                <p:spPr>
                  <a:xfrm>
                    <a:off x="1271139" y="1850659"/>
                    <a:ext cx="1024980"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a:t>
                    </a:r>
                  </a:p>
                </p:txBody>
              </p:sp>
              <p:pic>
                <p:nvPicPr>
                  <p:cNvPr id="23" name="図 22">
                    <a:extLst>
                      <a:ext uri="{FF2B5EF4-FFF2-40B4-BE49-F238E27FC236}">
                        <a16:creationId xmlns:a16="http://schemas.microsoft.com/office/drawing/2014/main" id="{A4315D46-067D-4440-9EF9-6939BF103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7703" y="2020612"/>
                    <a:ext cx="1581116" cy="1417074"/>
                  </a:xfrm>
                  <a:prstGeom prst="rect">
                    <a:avLst/>
                  </a:prstGeom>
                </p:spPr>
              </p:pic>
              <p:pic>
                <p:nvPicPr>
                  <p:cNvPr id="24" name="Picture 3">
                    <a:extLst>
                      <a:ext uri="{FF2B5EF4-FFF2-40B4-BE49-F238E27FC236}">
                        <a16:creationId xmlns:a16="http://schemas.microsoft.com/office/drawing/2014/main" id="{96ACFD1C-CA28-4788-94D3-6926B892240A}"/>
                      </a:ext>
                    </a:extLst>
                  </p:cNvPr>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aturation sat="40000"/>
                            </a14:imgEffect>
                          </a14:imgLayer>
                        </a14:imgProps>
                      </a:ext>
                      <a:ext uri="{28A0092B-C50C-407E-A947-70E740481C1C}">
                        <a14:useLocalDpi xmlns:a14="http://schemas.microsoft.com/office/drawing/2010/main" val="0"/>
                      </a:ext>
                    </a:extLst>
                  </a:blip>
                  <a:srcRect/>
                  <a:stretch/>
                </p:blipFill>
                <p:spPr bwMode="auto">
                  <a:xfrm>
                    <a:off x="4259446" y="1300330"/>
                    <a:ext cx="1733958" cy="958809"/>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75846BFA-29DB-49C6-9DCF-3802E9D8A613}"/>
                      </a:ext>
                    </a:extLst>
                  </p:cNvPr>
                  <p:cNvSpPr/>
                  <p:nvPr/>
                </p:nvSpPr>
                <p:spPr>
                  <a:xfrm>
                    <a:off x="3998173" y="1100460"/>
                    <a:ext cx="1024979" cy="3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a:t>
                    </a:r>
                  </a:p>
                </p:txBody>
              </p:sp>
              <p:sp>
                <p:nvSpPr>
                  <p:cNvPr id="26" name="正方形/長方形 25">
                    <a:extLst>
                      <a:ext uri="{FF2B5EF4-FFF2-40B4-BE49-F238E27FC236}">
                        <a16:creationId xmlns:a16="http://schemas.microsoft.com/office/drawing/2014/main" id="{2920DD0C-93BD-497F-A30B-467FF46ABDB8}"/>
                      </a:ext>
                    </a:extLst>
                  </p:cNvPr>
                  <p:cNvSpPr/>
                  <p:nvPr/>
                </p:nvSpPr>
                <p:spPr>
                  <a:xfrm>
                    <a:off x="7430884" y="1666759"/>
                    <a:ext cx="1944324" cy="305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大学・研究機関</a:t>
                    </a:r>
                  </a:p>
                </p:txBody>
              </p:sp>
              <p:sp>
                <p:nvSpPr>
                  <p:cNvPr id="31" name="矢印: 左 58">
                    <a:extLst>
                      <a:ext uri="{FF2B5EF4-FFF2-40B4-BE49-F238E27FC236}">
                        <a16:creationId xmlns:a16="http://schemas.microsoft.com/office/drawing/2014/main" id="{87A50867-E3E1-42CB-96B7-857734AE4CAD}"/>
                      </a:ext>
                    </a:extLst>
                  </p:cNvPr>
                  <p:cNvSpPr/>
                  <p:nvPr/>
                </p:nvSpPr>
                <p:spPr>
                  <a:xfrm>
                    <a:off x="6528638" y="2864737"/>
                    <a:ext cx="1050818" cy="8779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連携</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矢印: 右 59">
                    <a:extLst>
                      <a:ext uri="{FF2B5EF4-FFF2-40B4-BE49-F238E27FC236}">
                        <a16:creationId xmlns:a16="http://schemas.microsoft.com/office/drawing/2014/main" id="{7C10BBE6-0073-48ED-A749-347E96417540}"/>
                      </a:ext>
                    </a:extLst>
                  </p:cNvPr>
                  <p:cNvSpPr/>
                  <p:nvPr/>
                </p:nvSpPr>
                <p:spPr>
                  <a:xfrm>
                    <a:off x="6566884" y="2078600"/>
                    <a:ext cx="1050817" cy="860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提供</a:t>
                    </a: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34" name="図 33" descr="おもちゃ が含まれている画像&#10;&#10;高い精度で生成された説明">
                    <a:extLst>
                      <a:ext uri="{FF2B5EF4-FFF2-40B4-BE49-F238E27FC236}">
                        <a16:creationId xmlns:a16="http://schemas.microsoft.com/office/drawing/2014/main" id="{1CEB0327-4317-451A-B70A-A766D7DE9A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9352" y="2381306"/>
                    <a:ext cx="723294" cy="1104265"/>
                  </a:xfrm>
                  <a:prstGeom prst="rect">
                    <a:avLst/>
                  </a:prstGeom>
                </p:spPr>
              </p:pic>
              <p:sp>
                <p:nvSpPr>
                  <p:cNvPr id="35" name="テキスト ボックス 34">
                    <a:extLst>
                      <a:ext uri="{FF2B5EF4-FFF2-40B4-BE49-F238E27FC236}">
                        <a16:creationId xmlns:a16="http://schemas.microsoft.com/office/drawing/2014/main" id="{3DEFB9B5-187B-431A-8449-624D55820963}"/>
                      </a:ext>
                    </a:extLst>
                  </p:cNvPr>
                  <p:cNvSpPr txBox="1"/>
                  <p:nvPr/>
                </p:nvSpPr>
                <p:spPr>
                  <a:xfrm>
                    <a:off x="4460918" y="2315624"/>
                    <a:ext cx="2143148" cy="891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保健事業</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企画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○データヘルス推進</a:t>
                    </a:r>
                  </a:p>
                </p:txBody>
              </p:sp>
              <p:sp>
                <p:nvSpPr>
                  <p:cNvPr id="36" name="フローチャート: 磁気ディスク 35">
                    <a:extLst>
                      <a:ext uri="{FF2B5EF4-FFF2-40B4-BE49-F238E27FC236}">
                        <a16:creationId xmlns:a16="http://schemas.microsoft.com/office/drawing/2014/main" id="{C90AEA36-5250-4F2E-BC05-16E53B8EDD44}"/>
                      </a:ext>
                    </a:extLst>
                  </p:cNvPr>
                  <p:cNvSpPr/>
                  <p:nvPr/>
                </p:nvSpPr>
                <p:spPr>
                  <a:xfrm>
                    <a:off x="5677869" y="1157957"/>
                    <a:ext cx="1448593" cy="539696"/>
                  </a:xfrm>
                  <a:prstGeom prst="flowChartMagneticDisk">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各種統計</a:t>
                    </a:r>
                  </a:p>
                </p:txBody>
              </p:sp>
              <p:pic>
                <p:nvPicPr>
                  <p:cNvPr id="37" name="図 36">
                    <a:extLst>
                      <a:ext uri="{FF2B5EF4-FFF2-40B4-BE49-F238E27FC236}">
                        <a16:creationId xmlns:a16="http://schemas.microsoft.com/office/drawing/2014/main" id="{207A175E-1967-43F5-8173-BAC568B214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4859" y="1589448"/>
                    <a:ext cx="638506" cy="730766"/>
                  </a:xfrm>
                  <a:prstGeom prst="rect">
                    <a:avLst/>
                  </a:prstGeom>
                </p:spPr>
              </p:pic>
              <p:pic>
                <p:nvPicPr>
                  <p:cNvPr id="38" name="図 37">
                    <a:extLst>
                      <a:ext uri="{FF2B5EF4-FFF2-40B4-BE49-F238E27FC236}">
                        <a16:creationId xmlns:a16="http://schemas.microsoft.com/office/drawing/2014/main" id="{0D89EB50-038F-4DD8-AC54-EFA2C129593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2641" y="1830856"/>
                    <a:ext cx="959570" cy="959570"/>
                  </a:xfrm>
                  <a:prstGeom prst="rect">
                    <a:avLst/>
                  </a:prstGeom>
                </p:spPr>
              </p:pic>
              <p:pic>
                <p:nvPicPr>
                  <p:cNvPr id="39" name="図 38">
                    <a:extLst>
                      <a:ext uri="{FF2B5EF4-FFF2-40B4-BE49-F238E27FC236}">
                        <a16:creationId xmlns:a16="http://schemas.microsoft.com/office/drawing/2014/main" id="{8702F945-70E4-41ED-8FC3-F818B0F72F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2300" y="2737571"/>
                    <a:ext cx="729379" cy="729380"/>
                  </a:xfrm>
                  <a:prstGeom prst="rect">
                    <a:avLst/>
                  </a:prstGeom>
                </p:spPr>
              </p:pic>
              <p:sp>
                <p:nvSpPr>
                  <p:cNvPr id="40" name="テキスト ボックス 39">
                    <a:extLst>
                      <a:ext uri="{FF2B5EF4-FFF2-40B4-BE49-F238E27FC236}">
                        <a16:creationId xmlns:a16="http://schemas.microsoft.com/office/drawing/2014/main" id="{F3BD7489-DC28-4DDF-AB57-3EED7E5CBE83}"/>
                      </a:ext>
                    </a:extLst>
                  </p:cNvPr>
                  <p:cNvSpPr txBox="1"/>
                  <p:nvPr/>
                </p:nvSpPr>
                <p:spPr>
                  <a:xfrm>
                    <a:off x="565302" y="3473528"/>
                    <a:ext cx="2735099" cy="6652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○効果的な保健事業企画</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データヘルス</a:t>
                    </a:r>
                    <a:r>
                      <a:rPr kumimoji="1" lang="en-US" altLang="ja-JP" sz="1100" b="0" i="0" u="none" strike="noStrike" kern="1200" cap="none" spc="0" normalizeH="0" baseline="30000" noProof="0" dirty="0" smtClean="0">
                        <a:ln>
                          <a:noFill/>
                        </a:ln>
                        <a:effectLst/>
                        <a:uLnTx/>
                        <a:uFillTx/>
                        <a:latin typeface="Meiryo UI" panose="020B0604030504040204" pitchFamily="50" charset="-128"/>
                        <a:ea typeface="Meiryo UI" panose="020B0604030504040204" pitchFamily="50" charset="-128"/>
                        <a:cs typeface="+mn-cs"/>
                      </a:rPr>
                      <a:t>*5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a:extLst>
                      <a:ext uri="{FF2B5EF4-FFF2-40B4-BE49-F238E27FC236}">
                        <a16:creationId xmlns:a16="http://schemas.microsoft.com/office/drawing/2014/main" id="{A92E574E-8416-4968-87F4-BFDDABD2D1B3}"/>
                      </a:ext>
                    </a:extLst>
                  </p:cNvPr>
                  <p:cNvSpPr txBox="1"/>
                  <p:nvPr/>
                </p:nvSpPr>
                <p:spPr>
                  <a:xfrm>
                    <a:off x="7621302" y="3406488"/>
                    <a:ext cx="1987073" cy="391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○データ分析・研究</a:t>
                    </a:r>
                  </a:p>
                </p:txBody>
              </p:sp>
              <p:sp>
                <p:nvSpPr>
                  <p:cNvPr id="44" name="ホームベース 43"/>
                  <p:cNvSpPr/>
                  <p:nvPr/>
                </p:nvSpPr>
                <p:spPr>
                  <a:xfrm>
                    <a:off x="7430884" y="1116670"/>
                    <a:ext cx="1890115" cy="469138"/>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100" b="0" i="0" u="none" strike="noStrike" kern="1200" cap="none" spc="0" normalizeH="0" baseline="0" noProof="0" dirty="0" smtClean="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a:t>
                    </a:r>
                    <a:endParaRPr kumimoji="1" lang="ja-JP" altLang="en-US" sz="11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4" name="図 3" descr="画面の領域"/>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46675" y="4660739"/>
                  <a:ext cx="3687365" cy="1791126"/>
                </a:xfrm>
                <a:prstGeom prst="rect">
                  <a:avLst/>
                </a:prstGeom>
                <a:noFill/>
                <a:effectLst/>
              </p:spPr>
            </p:pic>
            <p:pic>
              <p:nvPicPr>
                <p:cNvPr id="27" name="図 26"/>
                <p:cNvPicPr>
                  <a:picLocks noChangeAspect="1"/>
                </p:cNvPicPr>
                <p:nvPr/>
              </p:nvPicPr>
              <p:blipFill>
                <a:blip r:embed="rId11"/>
                <a:stretch>
                  <a:fillRect/>
                </a:stretch>
              </p:blipFill>
              <p:spPr>
                <a:xfrm>
                  <a:off x="2290685" y="5828247"/>
                  <a:ext cx="438950" cy="512108"/>
                </a:xfrm>
                <a:prstGeom prst="rect">
                  <a:avLst/>
                </a:prstGeom>
              </p:spPr>
            </p:pic>
            <p:pic>
              <p:nvPicPr>
                <p:cNvPr id="28" name="図 27"/>
                <p:cNvPicPr>
                  <a:picLocks noChangeAspect="1"/>
                </p:cNvPicPr>
                <p:nvPr/>
              </p:nvPicPr>
              <p:blipFill>
                <a:blip r:embed="rId12"/>
                <a:stretch>
                  <a:fillRect/>
                </a:stretch>
              </p:blipFill>
              <p:spPr>
                <a:xfrm>
                  <a:off x="1175100" y="5324891"/>
                  <a:ext cx="471575" cy="946049"/>
                </a:xfrm>
                <a:prstGeom prst="rect">
                  <a:avLst/>
                </a:prstGeom>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5423" y="4925422"/>
                  <a:ext cx="885632" cy="307260"/>
                </a:xfrm>
                <a:prstGeom prst="rect">
                  <a:avLst/>
                </a:prstGeom>
              </p:spPr>
            </p:pic>
            <p:pic>
              <p:nvPicPr>
                <p:cNvPr id="55" name="図 54">
                  <a:extLst>
                    <a:ext uri="{FF2B5EF4-FFF2-40B4-BE49-F238E27FC236}">
                      <a16:creationId xmlns:a16="http://schemas.microsoft.com/office/drawing/2014/main" id="{2B980DE5-429F-489E-8632-C698A280D9B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00823" y="5761926"/>
                  <a:ext cx="529330" cy="552825"/>
                </a:xfrm>
                <a:prstGeom prst="rect">
                  <a:avLst/>
                </a:prstGeom>
              </p:spPr>
            </p:pic>
            <p:pic>
              <p:nvPicPr>
                <p:cNvPr id="56" name="図 55">
                  <a:extLst>
                    <a:ext uri="{FF2B5EF4-FFF2-40B4-BE49-F238E27FC236}">
                      <a16:creationId xmlns:a16="http://schemas.microsoft.com/office/drawing/2014/main" id="{70A1F9C2-2CBE-4F1B-885C-82FD80A1C52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flipH="1">
                  <a:off x="2124984" y="5383541"/>
                  <a:ext cx="293009" cy="609812"/>
                </a:xfrm>
                <a:prstGeom prst="rect">
                  <a:avLst/>
                </a:prstGeom>
              </p:spPr>
            </p:pic>
          </p:grpSp>
        </p:grpSp>
      </p:grpSp>
      <p:sp>
        <p:nvSpPr>
          <p:cNvPr id="42" name="テキスト ボックス 41"/>
          <p:cNvSpPr txBox="1"/>
          <p:nvPr/>
        </p:nvSpPr>
        <p:spPr>
          <a:xfrm>
            <a:off x="206515" y="6444335"/>
            <a:ext cx="8203650" cy="423171"/>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医療</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保険者が、電子的に保有された健康医療情報を活用した分析を行った上で行う、加入者の健康状態に即したより効果的・効率的な保健事業</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(*6) Personal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Health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Record</a:t>
            </a:r>
            <a:r>
              <a:rPr kumimoji="1" lang="ja-JP" altLang="en-US" sz="800" b="0"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参加者本人の健康情報（体重・血圧・歩数等</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の運動</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データ等）のこと。</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652120" y="5679250"/>
            <a:ext cx="3401870" cy="585065"/>
          </a:xfrm>
          <a:prstGeom prst="rect">
            <a:avLst/>
          </a:prstGeom>
          <a:noFill/>
          <a:ln>
            <a:noFill/>
          </a:ln>
        </p:spPr>
        <p:txBody>
          <a:bodyPr wrap="none" rtlCol="0">
            <a:no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Ｈ</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ら</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、大阪市・門真市・岬町で</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モデル事業</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開始。</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月より府内全域に拡大して本格実施を予定。</a:t>
            </a:r>
          </a:p>
        </p:txBody>
      </p:sp>
    </p:spTree>
    <p:extLst>
      <p:ext uri="{BB962C8B-B14F-4D97-AF65-F5344CB8AC3E}">
        <p14:creationId xmlns:p14="http://schemas.microsoft.com/office/powerpoint/2010/main" val="686589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5" y="484698"/>
            <a:ext cx="8943453" cy="5872386"/>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向上①</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した教育相談の実施）</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教育庁 教育センター</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を活用した教育相談の試行実施</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若年層の多くが</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をコミュニケーション手段とする中、</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を活用した教育相談により多様な相談体制を構築する。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791580" y="2066078"/>
            <a:ext cx="7515835" cy="2037997"/>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を活用した教育相談の試行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府立高校</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校の</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年生・</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年生　</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6000</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名</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程度　</a:t>
            </a:r>
            <a:endPar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期間</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】H30.1.8</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a:t>
            </a:r>
            <a:r>
              <a:rPr kumimoji="0" lang="ja-JP" altLang="en-US"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のうち月曜日と金曜日</a:t>
            </a:r>
            <a:endParaRPr kumimoji="0" lang="en-US" altLang="ja-JP" sz="1200" b="0"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ja-JP"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0" lang="ja-JP" altLang="en-US" sz="12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0" lang="en-US" altLang="ja-JP" sz="1200" b="1" i="0" u="none" strike="noStrike" kern="0" cap="all" spc="0" normalizeH="0" baseline="0" noProof="0" dirty="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上記試行実施の拡大（文部科学省の事業を活用）</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a:t>
            </a:r>
            <a:r>
              <a:rPr kumimoji="0" lang="en-US" altLang="ja-JP" sz="12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府内</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全て</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の中学校、高等学校、支援学校中学部・高等部（政令市立を除く）の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生徒</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期間</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第１期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H30.7.15</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7.28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第２期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H30.8.19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9.9</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第３期</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H31.1.6</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1.19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正方形/長方形 13"/>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20" name="グループ化 19"/>
          <p:cNvGrpSpPr/>
          <p:nvPr/>
        </p:nvGrpSpPr>
        <p:grpSpPr>
          <a:xfrm>
            <a:off x="1550708" y="4284095"/>
            <a:ext cx="5991622" cy="2072988"/>
            <a:chOff x="1521328" y="4416352"/>
            <a:chExt cx="5991622" cy="2072988"/>
          </a:xfrm>
        </p:grpSpPr>
        <p:sp>
          <p:nvSpPr>
            <p:cNvPr id="12" name="右矢印 11"/>
            <p:cNvSpPr/>
            <p:nvPr/>
          </p:nvSpPr>
          <p:spPr>
            <a:xfrm>
              <a:off x="2701954" y="5007083"/>
              <a:ext cx="671512" cy="628175"/>
            </a:xfrm>
            <a:prstGeom prst="rightArrow">
              <a:avLst/>
            </a:prstGeom>
            <a:solidFill>
              <a:srgbClr val="FFC000"/>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1521328" y="4416352"/>
              <a:ext cx="1117811" cy="2057476"/>
              <a:chOff x="1884457" y="4431864"/>
              <a:chExt cx="1117811" cy="2057476"/>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606" y="4431864"/>
                <a:ext cx="983514" cy="1748469"/>
              </a:xfrm>
              <a:prstGeom prst="rect">
                <a:avLst/>
              </a:prstGeom>
              <a:ln w="3175">
                <a:solidFill>
                  <a:schemeClr val="tx1"/>
                </a:solidFill>
              </a:ln>
            </p:spPr>
          </p:pic>
          <p:sp>
            <p:nvSpPr>
              <p:cNvPr id="3" name="テキスト ボックス 2"/>
              <p:cNvSpPr txBox="1"/>
              <p:nvPr/>
            </p:nvSpPr>
            <p:spPr>
              <a:xfrm>
                <a:off x="1884457" y="6252772"/>
                <a:ext cx="1117811" cy="236568"/>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LINE</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の友達追加</a:t>
                </a:r>
              </a:p>
            </p:txBody>
          </p:sp>
        </p:grpSp>
        <p:grpSp>
          <p:nvGrpSpPr>
            <p:cNvPr id="11" name="グループ化 10"/>
            <p:cNvGrpSpPr/>
            <p:nvPr/>
          </p:nvGrpSpPr>
          <p:grpSpPr>
            <a:xfrm>
              <a:off x="3411928" y="4560153"/>
              <a:ext cx="2017995" cy="1929187"/>
              <a:chOff x="3398996" y="4560153"/>
              <a:chExt cx="2017995" cy="1929187"/>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96" y="4560153"/>
                <a:ext cx="2017995" cy="1508390"/>
              </a:xfrm>
              <a:prstGeom prst="rect">
                <a:avLst/>
              </a:prstGeom>
              <a:ln w="3175">
                <a:solidFill>
                  <a:schemeClr val="tx1"/>
                </a:solidFill>
              </a:ln>
            </p:spPr>
          </p:pic>
          <p:sp>
            <p:nvSpPr>
              <p:cNvPr id="15" name="テキスト ボックス 14"/>
              <p:cNvSpPr txBox="1"/>
              <p:nvPr/>
            </p:nvSpPr>
            <p:spPr>
              <a:xfrm>
                <a:off x="3894092" y="6252772"/>
                <a:ext cx="937834" cy="236568"/>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相談開始画面</a:t>
                </a:r>
              </a:p>
            </p:txBody>
          </p:sp>
        </p:grpSp>
        <p:sp>
          <p:nvSpPr>
            <p:cNvPr id="16" name="テキスト ボックス 15"/>
            <p:cNvSpPr txBox="1"/>
            <p:nvPr/>
          </p:nvSpPr>
          <p:spPr>
            <a:xfrm>
              <a:off x="6112743" y="6263914"/>
              <a:ext cx="1400207" cy="225426"/>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相談画面（イメージ）</a:t>
              </a:r>
            </a:p>
          </p:txBody>
        </p:sp>
        <p:sp>
          <p:nvSpPr>
            <p:cNvPr id="19" name="右矢印 18"/>
            <p:cNvSpPr/>
            <p:nvPr/>
          </p:nvSpPr>
          <p:spPr>
            <a:xfrm>
              <a:off x="5537376" y="5007083"/>
              <a:ext cx="671512" cy="628175"/>
            </a:xfrm>
            <a:prstGeom prst="rightArrow">
              <a:avLst/>
            </a:prstGeom>
            <a:solidFill>
              <a:srgbClr val="FFC000"/>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1" name="図 20"/>
          <p:cNvPicPr>
            <a:picLocks noChangeAspect="1"/>
          </p:cNvPicPr>
          <p:nvPr/>
        </p:nvPicPr>
        <p:blipFill rotWithShape="1">
          <a:blip r:embed="rId4"/>
          <a:srcRect l="2301" t="11803" r="2301" b="11803"/>
          <a:stretch/>
        </p:blipFill>
        <p:spPr>
          <a:xfrm rot="5400000">
            <a:off x="5836843" y="4583505"/>
            <a:ext cx="2010765" cy="1141916"/>
          </a:xfrm>
          <a:prstGeom prst="rect">
            <a:avLst/>
          </a:prstGeom>
        </p:spPr>
      </p:pic>
    </p:spTree>
    <p:extLst>
      <p:ext uri="{BB962C8B-B14F-4D97-AF65-F5344CB8AC3E}">
        <p14:creationId xmlns:p14="http://schemas.microsoft.com/office/powerpoint/2010/main" val="39573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6505" y="413665"/>
            <a:ext cx="8892264" cy="598566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SNS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向上②</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アプリを活用した防災意識の向上）</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危機</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管理室 災害対策課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i="0" u="none" strike="noStrike" kern="1200" cap="none" spc="0" normalizeH="0" baseline="0" noProof="0" dirty="0" smtClean="0">
                <a:ln>
                  <a:noFill/>
                </a:ln>
                <a:solidFill>
                  <a:srgbClr val="0000FF"/>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防災速報（</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）」アプリの新機能を</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a:t>
            </a: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JAPAN</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と共同開発</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府と</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 JAPAN</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「災害に係る情報発信等に関する協定」を締結。</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H29</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アプリを通じて「自治体からの緊急情報」の提供を開始。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アプリの新機能として「訓練モード」を共同開発。</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今後、</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880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万人訓練」等で活用し、府民の防災意識の向上に努めていく。</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「訓練モード（防災トレーニング）」の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特色</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4358908" y="3203975"/>
            <a:ext cx="4554204" cy="2880320"/>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・当アプリの新機能である「訓練モード」を、自治体の訓練と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連動した形で使用。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・大津波警報が出された時の避難手順などをクイズ形式で</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確認</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できるようにし、</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府民に災害への備えを促す</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・災害別に、付近の避難場所に関する情報を地図上で見える化。</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Yahoo!</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防災速報」と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「緊急地震速報」や「国民保護情報」など</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ユーザーの安全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な暮らしに役立つ情報を配信</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サービス。スマートフォン</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の防災用アプリとしては</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人気の高い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アプリである。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58" y="2933945"/>
            <a:ext cx="4108555" cy="3330370"/>
          </a:xfrm>
          <a:prstGeom prst="rect">
            <a:avLst/>
          </a:prstGeom>
        </p:spPr>
      </p:pic>
      <p:sp>
        <p:nvSpPr>
          <p:cNvPr id="11" name="正方形/長方形 1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14</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8849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5291" y="548679"/>
            <a:ext cx="8821395" cy="5850651"/>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p>
            <a:pPr lvl="0" algn="ju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SNS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向上③</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r">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広告付案内表示板の設置）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広告付案内表示板の設置</a:t>
            </a:r>
            <a:r>
              <a:rPr kumimoji="1" lang="en-US" altLang="ja-JP" sz="15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施設などの空きスペースに広告付案内表示板を設置することにより、施設の利便性向上</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使用料収入</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341531" y="5364214"/>
            <a:ext cx="8478930" cy="855095"/>
          </a:xfrm>
          <a:prstGeom prst="roundRect">
            <a:avLst/>
          </a:prstGeom>
          <a:noFill/>
          <a:ln>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実施状況</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・大阪府大手前庁舎</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本館</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別館　　　　（使用料収入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1,296,000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円／年）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総務部庁舎室庁舎管理課</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・交番</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（広告付地理</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案内板）３件　　　　（使用料収入合計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511,870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円／年）</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大阪府警察本部地域総務課</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3" name="正方形/長方形 42"/>
          <p:cNvSpPr/>
          <p:nvPr/>
        </p:nvSpPr>
        <p:spPr>
          <a:xfrm>
            <a:off x="236599" y="8620"/>
            <a:ext cx="208515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8" name="正方形/長方形 3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15</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5373769" y="4859899"/>
            <a:ext cx="2610290" cy="324296"/>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府庁大手前庁舎（本館）の設置例</a:t>
            </a: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330" y="2562446"/>
            <a:ext cx="4086233" cy="2298506"/>
          </a:xfrm>
          <a:prstGeom prst="rect">
            <a:avLst/>
          </a:prstGeom>
        </p:spPr>
      </p:pic>
      <p:sp>
        <p:nvSpPr>
          <p:cNvPr id="11" name="正方形/長方形 10"/>
          <p:cNvSpPr/>
          <p:nvPr/>
        </p:nvSpPr>
        <p:spPr>
          <a:xfrm>
            <a:off x="4772546" y="2919791"/>
            <a:ext cx="2925325" cy="1252711"/>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7739090" y="3386159"/>
            <a:ext cx="658335" cy="770864"/>
          </a:xfrm>
          <a:prstGeom prst="rect">
            <a:avLst/>
          </a:prstGeom>
          <a:noFill/>
          <a:ln w="5715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4617005" y="2257383"/>
            <a:ext cx="1602581" cy="249476"/>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庁舎及び周辺案内図</a:t>
            </a:r>
          </a:p>
        </p:txBody>
      </p:sp>
      <p:sp>
        <p:nvSpPr>
          <p:cNvPr id="46" name="テキスト ボックス 45"/>
          <p:cNvSpPr txBox="1"/>
          <p:nvPr/>
        </p:nvSpPr>
        <p:spPr>
          <a:xfrm>
            <a:off x="7345734" y="2258870"/>
            <a:ext cx="1357006" cy="283229"/>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広告掲載スペース</a:t>
            </a:r>
          </a:p>
        </p:txBody>
      </p:sp>
      <p:cxnSp>
        <p:nvCxnSpPr>
          <p:cNvPr id="14" name="直線コネクタ 13"/>
          <p:cNvCxnSpPr/>
          <p:nvPr/>
        </p:nvCxnSpPr>
        <p:spPr>
          <a:xfrm>
            <a:off x="4666425" y="2481101"/>
            <a:ext cx="1475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380137" y="2484647"/>
            <a:ext cx="0" cy="406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グループ化 12"/>
          <p:cNvGrpSpPr/>
          <p:nvPr/>
        </p:nvGrpSpPr>
        <p:grpSpPr>
          <a:xfrm>
            <a:off x="425188" y="2213865"/>
            <a:ext cx="4207504" cy="2835315"/>
            <a:chOff x="425188" y="2618910"/>
            <a:chExt cx="4207504" cy="2835315"/>
          </a:xfrm>
        </p:grpSpPr>
        <p:cxnSp>
          <p:nvCxnSpPr>
            <p:cNvPr id="35" name="直線矢印コネクタ 34"/>
            <p:cNvCxnSpPr/>
            <p:nvPr/>
          </p:nvCxnSpPr>
          <p:spPr>
            <a:xfrm rot="16260000" flipH="1">
              <a:off x="1838602" y="3489018"/>
              <a:ext cx="42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rot="16260000" flipH="1">
              <a:off x="1710328" y="4614143"/>
              <a:ext cx="42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426641" y="3725398"/>
              <a:ext cx="960026" cy="585543"/>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　政</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426641" y="2618910"/>
              <a:ext cx="980668" cy="568120"/>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1449774" y="4864775"/>
              <a:ext cx="936893" cy="589450"/>
            </a:xfrm>
            <a:prstGeom prst="roundRect">
              <a:avLst/>
            </a:prstGeom>
            <a:ln/>
          </p:spPr>
          <p:style>
            <a:lnRef idx="1">
              <a:schemeClr val="accent5"/>
            </a:lnRef>
            <a:fillRef idx="2">
              <a:schemeClr val="accent5"/>
            </a:fillRef>
            <a:effectRef idx="1">
              <a:schemeClr val="accent5"/>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　民</a:t>
              </a: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25188" y="3294066"/>
              <a:ext cx="1664763" cy="324296"/>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設置場所の提供</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（行政財産目的外使用許可）</a:t>
              </a:r>
            </a:p>
          </p:txBody>
        </p:sp>
        <p:sp>
          <p:nvSpPr>
            <p:cNvPr id="19" name="テキスト ボックス 18"/>
            <p:cNvSpPr txBox="1"/>
            <p:nvPr/>
          </p:nvSpPr>
          <p:spPr>
            <a:xfrm>
              <a:off x="2144580" y="3263487"/>
              <a:ext cx="2488112" cy="354065"/>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使用料の支払い</a:t>
              </a:r>
              <a:endParaRPr kumimoji="1" lang="en-US" altLang="ja-JP"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案内表示板の設置・保守</a:t>
              </a:r>
              <a:endParaRPr kumimoji="1" lang="en-US" altLang="ja-JP"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174975" y="4478954"/>
              <a:ext cx="1914871" cy="24803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府民向け情報案内の充実</a:t>
              </a:r>
            </a:p>
          </p:txBody>
        </p:sp>
        <p:cxnSp>
          <p:nvCxnSpPr>
            <p:cNvPr id="50" name="直線矢印コネクタ 49"/>
            <p:cNvCxnSpPr/>
            <p:nvPr/>
          </p:nvCxnSpPr>
          <p:spPr>
            <a:xfrm rot="5400000" flipH="1">
              <a:off x="1573814" y="3459025"/>
              <a:ext cx="42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2442548" y="2669035"/>
              <a:ext cx="1647298" cy="489935"/>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広告料収入の確保</a:t>
              </a:r>
            </a:p>
          </p:txBody>
        </p:sp>
        <p:sp>
          <p:nvSpPr>
            <p:cNvPr id="33" name="楕円 32"/>
            <p:cNvSpPr/>
            <p:nvPr/>
          </p:nvSpPr>
          <p:spPr>
            <a:xfrm>
              <a:off x="2414285" y="4919285"/>
              <a:ext cx="1675561" cy="489935"/>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の利便性向上</a:t>
              </a:r>
            </a:p>
          </p:txBody>
        </p:sp>
        <p:sp>
          <p:nvSpPr>
            <p:cNvPr id="32" name="楕円 31"/>
            <p:cNvSpPr/>
            <p:nvPr/>
          </p:nvSpPr>
          <p:spPr>
            <a:xfrm>
              <a:off x="2414285" y="3799333"/>
              <a:ext cx="1647298" cy="489935"/>
            </a:xfrm>
            <a:prstGeom prst="ellipse">
              <a:avLst/>
            </a:prstGeom>
            <a:ln/>
          </p:spPr>
          <p:style>
            <a:lnRef idx="1">
              <a:schemeClr val="accent1"/>
            </a:lnRef>
            <a:fillRef idx="2">
              <a:schemeClr val="accent1"/>
            </a:fillRef>
            <a:effectRef idx="1">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使用料収入の確保</a:t>
              </a:r>
            </a:p>
          </p:txBody>
        </p:sp>
      </p:grpSp>
      <p:cxnSp>
        <p:nvCxnSpPr>
          <p:cNvPr id="39" name="直線コネクタ 38"/>
          <p:cNvCxnSpPr/>
          <p:nvPr/>
        </p:nvCxnSpPr>
        <p:spPr>
          <a:xfrm>
            <a:off x="7380460" y="2490858"/>
            <a:ext cx="133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8037385" y="2506859"/>
            <a:ext cx="0" cy="864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438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45362" y="503675"/>
            <a:ext cx="8859545" cy="594066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lvl="0">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SNS</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向上④</a:t>
            </a:r>
            <a:endParaRPr kumimoji="1" lang="en-US" altLang="ja-JP" sz="1600" b="1"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（府営住宅駐車場の</a:t>
            </a:r>
            <a:r>
              <a:rPr kumimoji="1" lang="ja-JP" altLang="en-US" sz="1600" b="1" i="0" u="none" strike="noStrike" kern="1200" cap="none" spc="-4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空き</a:t>
            </a:r>
            <a:r>
              <a:rPr kumimoji="1" lang="ja-JP" altLang="en-US" sz="16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区画への民間予約</a:t>
            </a:r>
            <a:r>
              <a:rPr kumimoji="1" lang="ja-JP" altLang="en-US" sz="1600" b="1" i="0" u="none" strike="noStrike" kern="1200" cap="none" spc="-4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駐車場サービス</a:t>
            </a:r>
            <a:r>
              <a:rPr kumimoji="1" lang="ja-JP" altLang="en-US" sz="16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の導入）</a:t>
            </a:r>
            <a:endParaRPr kumimoji="1" lang="en-US" altLang="ja-JP" sz="14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住宅まちづくり部 住宅経営室 施設保全課</a:t>
            </a:r>
            <a:r>
              <a:rPr kumimoji="1" lang="en-US" altLang="ja-JP" sz="1100" b="1" i="0" u="none" strike="noStrike" kern="1200" cap="none" spc="-4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予約駐車場サービスを提供する企業への積極的アプローチ：</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利便性の向上／新たな収入源の確保</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H29.6</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予約駐車場サービスの実施企業を訪問</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企業が提供するサービス内容や、府営住宅駐車場での実施に</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あたっての課題等をヒアリング。</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H29.11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府営住宅約</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団地の</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うち</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おいて</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、予約駐車場サービス</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運営する</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事業者</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を先行募集。</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募集地区の拡大に向けて、運営上の課題を検証。</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H30.2</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団地にて最初のサービス開始。</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H30.11</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残りの</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244</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団地）を</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対象に、</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公募し、事業者を決定。</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sng"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 </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各団地の駐車場の利用状況などを考慮しながら順次サービスを開始。　　</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5247075" y="4821284"/>
            <a:ext cx="2790310" cy="1080120"/>
          </a:xfrm>
          <a:prstGeom prst="roundRect">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年度の実施状況</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H30.4</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118</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区画で実施</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116505" y="8620"/>
            <a:ext cx="177011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2" name="グループ化 1"/>
          <p:cNvGrpSpPr/>
          <p:nvPr/>
        </p:nvGrpSpPr>
        <p:grpSpPr>
          <a:xfrm>
            <a:off x="418312" y="4031088"/>
            <a:ext cx="4108682" cy="2278232"/>
            <a:chOff x="393667" y="4573633"/>
            <a:chExt cx="3810519" cy="2085527"/>
          </a:xfrm>
        </p:grpSpPr>
        <p:pic>
          <p:nvPicPr>
            <p:cNvPr id="5" name="Picture 2" descr="予約駐車場サービスの流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67" y="4923578"/>
              <a:ext cx="3810519" cy="173558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986823" y="4573633"/>
              <a:ext cx="2602168" cy="272396"/>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予約駐車場サービスのイメージ</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100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1795" y="1898830"/>
            <a:ext cx="8805700" cy="2677656"/>
          </a:xfrm>
          <a:prstGeom prst="rect">
            <a:avLst/>
          </a:prstGeom>
          <a:noFill/>
          <a:ln>
            <a:noFill/>
          </a:ln>
        </p:spPr>
        <p:txBody>
          <a:bodyPr wrap="square" rtlCol="0">
            <a:spAutoFit/>
          </a:bodyPr>
          <a:lstStyle/>
          <a:p>
            <a:pPr marL="342900" indent="-342900" defTabSz="647700">
              <a:lnSpc>
                <a:spcPct val="150000"/>
              </a:lnSpc>
              <a:spcBef>
                <a:spcPct val="0"/>
              </a:spcBef>
              <a:tabLst>
                <a:tab pos="8256588" algn="r"/>
              </a:tabLst>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はじめに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大阪府行政経営の取組み」は、「行財政改革推進プラン（案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」終了後も、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自律的で創造性を発揮する行財政運営体制の確立」に向けた改革の取組みを継続する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の取組みをまとめているものです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のみならず、府民・企業・市町村・国など、社会全体で課題解決する「新たな行政経営の取組み」と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毎年度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の予算査定、出資法人、公の施設の点検結果等を通じた「健全で規律ある行財政運営」を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通じ</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defTabSz="647700">
              <a:lnSpc>
                <a:spcPct val="150000"/>
              </a:lnSpc>
              <a:spcBef>
                <a:spcPct val="0"/>
              </a:spcBef>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、大阪府は、今後もたゆみない改革を進めていきます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2963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6" y="107340"/>
            <a:ext cx="9025771" cy="412934"/>
          </a:xfrm>
          <a:prstGeom prst="rect">
            <a:avLst/>
          </a:prstGeom>
        </p:spPr>
        <p:txBody>
          <a:bodyPr wrap="square">
            <a:spAutoFit/>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）社会課題解決につながる共創の仕組みづくり</a:t>
            </a:r>
            <a:endParaRPr kumimoji="1" lang="en-US" altLang="ja-JP"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直線コネクタ 2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正方形/長方形 12"/>
          <p:cNvSpPr/>
          <p:nvPr/>
        </p:nvSpPr>
        <p:spPr>
          <a:xfrm>
            <a:off x="384607" y="4227765"/>
            <a:ext cx="8383507" cy="1687997"/>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等への実証フィールドの提供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実証事業検討チーム</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（大阪府、大阪市、大阪商工会議所）</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による実証事業の支援</a:t>
            </a:r>
            <a:endParaRPr kumimoji="1" lang="en-US" altLang="ja-JP" sz="1100" b="1" i="0" u="none" strike="sngStrike" kern="1200" cap="none" spc="0" normalizeH="0" baseline="0" noProof="0" dirty="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ドローン</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によるインフラ等点検の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規制緩和を通じた事業創造</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（都市公園内保育所の設置、民間事業者による川床や船着場の設置　等）</a:t>
            </a:r>
          </a:p>
        </p:txBody>
      </p:sp>
      <p:sp>
        <p:nvSpPr>
          <p:cNvPr id="19" name="正方形/長方形 18"/>
          <p:cNvSpPr/>
          <p:nvPr/>
        </p:nvSpPr>
        <p:spPr>
          <a:xfrm>
            <a:off x="373057" y="1583905"/>
            <a:ext cx="8383507" cy="2135556"/>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インターネットテレビや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などによる多様な広報の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a:t>
            </a:r>
            <a:endParaRPr lang="en-US" altLang="ja-JP" sz="11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a:p>
            <a:pPr marL="742950" lvl="1" indent="-285750">
              <a:buFont typeface="Arial" panose="020B0604020202020204" pitchFamily="34" charset="0"/>
              <a:buChar char="•"/>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社会課題の解決につながるビジネスの創出・成長</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市町村と連携した社会課題解決の取組み</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個人の専門知識を生かした課題解決（「プロボノ</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」による伴走型支援</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投資を誘導する</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仕組みづくり</a:t>
            </a:r>
            <a:endPar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ソーシャル</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・インパクトボンド</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SIB</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）、クラウドファンディング</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aseline="30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の活用　等）</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00971" y="1268760"/>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新たな連携の追求</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8750" y="567492"/>
            <a:ext cx="8740099" cy="791278"/>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府民</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多様なプレーヤーとの連携を深め、それらを束ねる「起点」となることで、より多くの社会資源が社会課題解決に振り向けられるよう取り組みます。</a:t>
            </a:r>
            <a:endParaRPr kumimoji="0" lang="ja-JP" altLang="en-US" sz="1600" b="0"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92680" y="3932999"/>
            <a:ext cx="8064896" cy="357607"/>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民間の活躍環境の整備</a:t>
            </a:r>
            <a:endParaRPr kumimoji="0" lang="ja-JP" altLang="en-US" sz="1600" b="1" i="0" u="none" strike="no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1500" y="6129300"/>
            <a:ext cx="8352928" cy="683695"/>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(*7)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職業上で培った専門的な知識・スキルを活かし社会貢献すること。</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(*8)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民間活用による効果が高く効率的と想定される事業を民間事業者が実施し、行政は、あらかじめ合意した成果目標が達成された場合に、事業実施に要したコストに成果報酬</a:t>
            </a:r>
            <a:endPar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を加えて事後的に支払うもの。</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インターネット上</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で多数の人から資金を募る仕組み。様々な理由でお金を必要としている人に対し、共感した人が一口</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1,000</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円程度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インタ</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ーネット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を通じて</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出資する。</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プロジェクト</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を立ち上げる実行者は、個人、団体、企業、自治体など様々ある。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17</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4059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68659"/>
            <a:ext cx="8839822" cy="6255695"/>
          </a:xfrm>
          <a:prstGeom prst="roundRect">
            <a:avLst>
              <a:gd name="adj" fmla="val 4447"/>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◆公民連携の推進（公民戦略連携デスクの取組み）</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財務部 </a:t>
            </a:r>
            <a:r>
              <a:rPr kumimoji="1" lang="ja-JP" altLang="en-US"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行政経営課</a:t>
            </a:r>
            <a:r>
              <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3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・企業･大学等と府庁の各担当部局を繋ぐワンストップ窓口として「公民戦略連携デスク」を設置</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18</a:t>
            </a:r>
            <a:endParaRPr lang="ja-JP" altLang="en-US" dirty="0">
              <a:solidFill>
                <a:schemeClr val="tx1"/>
              </a:solidFill>
            </a:endParaRPr>
          </a:p>
        </p:txBody>
      </p:sp>
      <p:pic>
        <p:nvPicPr>
          <p:cNvPr id="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32" y="4417653"/>
            <a:ext cx="4060985" cy="18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a:xfrm>
            <a:off x="328821" y="3982818"/>
            <a:ext cx="4064949" cy="400110"/>
          </a:xfrm>
          <a:prstGeom prst="rect">
            <a:avLst/>
          </a:prstGeom>
          <a:solidFill>
            <a:schemeClr val="tx2">
              <a:lumMod val="60000"/>
              <a:lumOff val="40000"/>
            </a:schemeClr>
          </a:solidFill>
        </p:spPr>
        <p:txBody>
          <a:bodyPr wrap="square" rtlCol="0">
            <a:spAutoFit/>
          </a:bodyPr>
          <a:lstStyle/>
          <a:p>
            <a:r>
              <a:rPr lang="en-US" altLang="ja-JP" sz="1000" dirty="0" smtClean="0">
                <a:solidFill>
                  <a:schemeClr val="bg1"/>
                </a:solidFill>
                <a:latin typeface="Meiryo UI" panose="020B0604030504040204" pitchFamily="50" charset="-128"/>
                <a:ea typeface="Meiryo UI" panose="020B0604030504040204" pitchFamily="50" charset="-128"/>
              </a:rPr>
              <a:t>【</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デスク設置後、府と企業や大学との包括連携協定</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締結数</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年間で</a:t>
            </a:r>
            <a:r>
              <a:rPr lang="en-US" altLang="ja-JP"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倍以上に</a:t>
            </a: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増加</a:t>
            </a:r>
            <a:r>
              <a:rPr kumimoji="1" lang="en-US" altLang="ja-JP" sz="1000" dirty="0" smtClean="0">
                <a:solidFill>
                  <a:schemeClr val="bg1"/>
                </a:solidFill>
                <a:latin typeface="Meiryo UI" panose="020B0604030504040204" pitchFamily="50" charset="-128"/>
                <a:ea typeface="Meiryo UI" panose="020B0604030504040204" pitchFamily="50" charset="-128"/>
              </a:rPr>
              <a:t>】</a:t>
            </a:r>
            <a:endParaRPr kumimoji="1" lang="en-US" altLang="ja-JP" sz="1000" dirty="0">
              <a:solidFill>
                <a:schemeClr val="bg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115504573"/>
              </p:ext>
            </p:extLst>
          </p:nvPr>
        </p:nvGraphicFramePr>
        <p:xfrm>
          <a:off x="4614065" y="1356829"/>
          <a:ext cx="4307899" cy="2162181"/>
        </p:xfrm>
        <a:graphic>
          <a:graphicData uri="http://schemas.openxmlformats.org/drawingml/2006/table">
            <a:tbl>
              <a:tblPr bandRow="1">
                <a:tableStyleId>{5C22544A-7EE6-4342-B048-85BDC9FD1C3A}</a:tableStyleId>
              </a:tblPr>
              <a:tblGrid>
                <a:gridCol w="2060375">
                  <a:extLst>
                    <a:ext uri="{9D8B030D-6E8A-4147-A177-3AD203B41FA5}">
                      <a16:colId xmlns:a16="http://schemas.microsoft.com/office/drawing/2014/main" val="20000"/>
                    </a:ext>
                  </a:extLst>
                </a:gridCol>
                <a:gridCol w="1123200">
                  <a:extLst>
                    <a:ext uri="{9D8B030D-6E8A-4147-A177-3AD203B41FA5}">
                      <a16:colId xmlns:a16="http://schemas.microsoft.com/office/drawing/2014/main" val="20001"/>
                    </a:ext>
                  </a:extLst>
                </a:gridCol>
                <a:gridCol w="1124324">
                  <a:extLst>
                    <a:ext uri="{9D8B030D-6E8A-4147-A177-3AD203B41FA5}">
                      <a16:colId xmlns:a16="http://schemas.microsoft.com/office/drawing/2014/main" val="682711076"/>
                    </a:ext>
                  </a:extLst>
                </a:gridCol>
              </a:tblGrid>
              <a:tr h="399536">
                <a:tc>
                  <a:txBody>
                    <a:bodyPr/>
                    <a:lstStyle/>
                    <a:p>
                      <a:pPr marL="0" indent="0" algn="ctr">
                        <a:lnSpc>
                          <a:spcPts val="700"/>
                        </a:lnSpc>
                        <a:buFont typeface="Wingdings" panose="05000000000000000000" pitchFamily="2" charset="2"/>
                        <a:buNone/>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gn="ctr">
                        <a:lnSpc>
                          <a:spcPts val="700"/>
                        </a:lnSpc>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p>
                  </a:txBody>
                  <a:tcPr marT="108000" marB="108000" anchor="ctr"/>
                </a:tc>
                <a:extLst>
                  <a:ext uri="{0D108BD9-81ED-4DB2-BD59-A6C34878D82A}">
                    <a16:rowId xmlns:a16="http://schemas.microsoft.com/office/drawing/2014/main" val="1493685583"/>
                  </a:ext>
                </a:extLst>
              </a:tr>
              <a:tr h="362283">
                <a:tc>
                  <a:txBody>
                    <a:bodyPr/>
                    <a:lstStyle/>
                    <a:p>
                      <a:pPr marL="0" indent="0">
                        <a:lnSpc>
                          <a:spcPts val="700"/>
                        </a:lnSpc>
                        <a:buFont typeface="Wingdings" panose="05000000000000000000" pitchFamily="2" charset="2"/>
                        <a:buNone/>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◆包括連携協定締結数</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0"/>
                  </a:ext>
                </a:extLst>
              </a:tr>
              <a:tr h="458153">
                <a:tc>
                  <a:txBody>
                    <a:bodyPr/>
                    <a:lstStyle/>
                    <a:p>
                      <a:pPr>
                        <a:lnSpc>
                          <a:spcPts val="7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◆企業と部局との連携数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700"/>
                        </a:lnSpc>
                      </a:pP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（うち、デスクがコーディネートしたもの）</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1"/>
                  </a:ext>
                </a:extLst>
              </a:tr>
              <a:tr h="362283">
                <a:tc>
                  <a:txBody>
                    <a:bodyPr/>
                    <a:lstStyle/>
                    <a:p>
                      <a:pPr>
                        <a:lnSpc>
                          <a:spcPts val="7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◆ネットワーク企業数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extLst>
                  <a:ext uri="{0D108BD9-81ED-4DB2-BD59-A6C34878D82A}">
                    <a16:rowId xmlns:a16="http://schemas.microsoft.com/office/drawing/2014/main" val="10002"/>
                  </a:ext>
                </a:extLst>
              </a:tr>
              <a:tr h="579926">
                <a:tc>
                  <a:txBody>
                    <a:bodyPr/>
                    <a:lstStyle/>
                    <a:p>
                      <a:pPr>
                        <a:lnSpc>
                          <a:spcPts val="700"/>
                        </a:lnSpc>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◆直接的効果額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700"/>
                        </a:lnSpc>
                      </a:pPr>
                      <a:r>
                        <a:rPr kumimoji="1" lang="ja-JP" altLang="en-US" sz="6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（デスクが関わった取組みについて「仮に府が直接実</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700"/>
                        </a:lnSpc>
                      </a:pP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施した場合に必要となる金額」を試算）</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tc>
                  <a:txBody>
                    <a:bodyPr/>
                    <a:lstStyle/>
                    <a:p>
                      <a:pPr>
                        <a:lnSpc>
                          <a:spcPts val="700"/>
                        </a:lnSpc>
                      </a:pP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tc>
                <a:extLst>
                  <a:ext uri="{0D108BD9-81ED-4DB2-BD59-A6C34878D82A}">
                    <a16:rowId xmlns:a16="http://schemas.microsoft.com/office/drawing/2014/main" val="10003"/>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133332202"/>
              </p:ext>
            </p:extLst>
          </p:nvPr>
        </p:nvGraphicFramePr>
        <p:xfrm>
          <a:off x="4542965" y="3957802"/>
          <a:ext cx="4394520" cy="2486533"/>
        </p:xfrm>
        <a:graphic>
          <a:graphicData uri="http://schemas.openxmlformats.org/drawingml/2006/table">
            <a:tbl>
              <a:tblPr firstRow="1" bandRow="1">
                <a:tableStyleId>{5C22544A-7EE6-4342-B048-85BDC9FD1C3A}</a:tableStyleId>
              </a:tblPr>
              <a:tblGrid>
                <a:gridCol w="682094">
                  <a:extLst>
                    <a:ext uri="{9D8B030D-6E8A-4147-A177-3AD203B41FA5}">
                      <a16:colId xmlns:a16="http://schemas.microsoft.com/office/drawing/2014/main" val="20000"/>
                    </a:ext>
                  </a:extLst>
                </a:gridCol>
                <a:gridCol w="3712426">
                  <a:extLst>
                    <a:ext uri="{9D8B030D-6E8A-4147-A177-3AD203B41FA5}">
                      <a16:colId xmlns:a16="http://schemas.microsoft.com/office/drawing/2014/main" val="20001"/>
                    </a:ext>
                  </a:extLst>
                </a:gridCol>
              </a:tblGrid>
              <a:tr h="215827">
                <a:tc>
                  <a:txBody>
                    <a:bodyPr/>
                    <a:lstStyle/>
                    <a:p>
                      <a:pPr algn="ctr">
                        <a:lnSpc>
                          <a:spcPts val="4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分野</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9050"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tcPr>
                </a:tc>
                <a:tc>
                  <a:txBody>
                    <a:bodyPr/>
                    <a:lstStyle/>
                    <a:p>
                      <a:pPr algn="ctr">
                        <a:lnSpc>
                          <a:spcPts val="400"/>
                        </a:lnSpc>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項　　目</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74699">
                <a:tc rowSpan="3">
                  <a:txBody>
                    <a:bodyPr/>
                    <a:lstStyle/>
                    <a:p>
                      <a:pPr marL="0" marR="0" indent="0" algn="ctr" defTabSz="914400" rtl="0" eaLnBrk="1" fontAlgn="auto" latinLnBrk="0" hangingPunct="1">
                        <a:lnSpc>
                          <a:spcPts val="800"/>
                        </a:lnSpc>
                        <a:spcBef>
                          <a:spcPts val="0"/>
                        </a:spcBef>
                        <a:spcAft>
                          <a:spcPts val="0"/>
                        </a:spcAft>
                        <a:buClrTx/>
                        <a:buSzTx/>
                        <a:buFontTx/>
                        <a:buNone/>
                        <a:tabLst/>
                        <a:defRPr/>
                      </a:pPr>
                      <a:r>
                        <a:rPr kumimoji="1" lang="ja-JP" altLang="en-US" sz="7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rPr>
                        <a:t>子ども・教育</a:t>
                      </a:r>
                      <a:endParaRPr kumimoji="1" lang="en-US" altLang="ja-JP" sz="7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府内の赤ちゃんが生まれた家庭への「はじまるばこ」のプレゼント</a:t>
                      </a:r>
                      <a:endParaRPr kumimoji="1" lang="en-US" altLang="ja-JP"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74699">
                <a:tc v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100" kern="1200" dirty="0" smtClean="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子ども食堂、居場所づくりへの支援</a:t>
                      </a:r>
                      <a:endParaRPr kumimoji="1" lang="en-US" altLang="ja-JP"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74699">
                <a:tc vMerge="1">
                  <a:txBody>
                    <a:bodyPr/>
                    <a:lstStyle/>
                    <a:p>
                      <a:endParaRPr lang="ja-JP" altLang="en-US" dirty="0"/>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子ども達への多様な経験の機会の提供</a:t>
                      </a:r>
                      <a:endParaRPr kumimoji="1" lang="en-US" altLang="ja-JP" sz="7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74699">
                <a:tc rowSpan="3">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損保・生保各社による健康づくりへの啓発</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74318">
                <a:tc vMerge="1">
                  <a:txBody>
                    <a:bodyPr/>
                    <a:lstStyle/>
                    <a:p>
                      <a:pPr marL="0" marR="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レストランでの「</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V.O.S.</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メニュー」の提供や、レシピ紹介による健康づくりへの寄与</a:t>
                      </a:r>
                      <a:endParaRPr kumimoji="1" lang="en-US" altLang="ja-JP" sz="700" u="none" dirty="0" smtClean="0">
                        <a:solidFill>
                          <a:schemeClr val="tx1"/>
                        </a:solidFill>
                        <a:latin typeface="+mn-ea"/>
                        <a:ea typeface="+mn-ea"/>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74699">
                <a:tc v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Well-Being OSAKA Lab</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～健康経営＆働き方改革～」の設立</a:t>
                      </a:r>
                      <a:r>
                        <a:rPr kumimoji="1" lang="en-US" altLang="ja-JP" sz="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創発ダイアログから生まれた取組み</a:t>
                      </a:r>
                      <a:r>
                        <a:rPr kumimoji="1" lang="en-US" altLang="ja-JP" sz="6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74699">
                <a:tc rowSpan="2">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安全・安心</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防災・防犯への協力</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74699">
                <a:tc vMerge="1">
                  <a:txBody>
                    <a:bodyPr/>
                    <a:lstStyle/>
                    <a:p>
                      <a:endParaRPr lang="ja-JP" altLang="en-US" dirty="0"/>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安全運転サポート車の普及による交通安全啓発の実施</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74699">
                <a:tc rowSpan="2">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雇用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支援学校等の生徒や障がいのある方を対象とする就労支援研修、職場実習の実施</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74699">
                <a:tc vMerge="1">
                  <a:txBody>
                    <a:bodyPr/>
                    <a:lstStyle/>
                    <a:p>
                      <a:pPr marL="0" marR="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女性の活躍推進への協力</a:t>
                      </a:r>
                      <a:endPar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174699">
                <a:tc rowSpan="3">
                  <a:txBody>
                    <a:bodyPr/>
                    <a:lstStyle/>
                    <a:p>
                      <a:pPr marL="0" marR="0" indent="0" algn="ctr" defTabSz="914400" rtl="0" eaLnBrk="1" fontAlgn="auto" latinLnBrk="0" hangingPunct="1">
                        <a:lnSpc>
                          <a:spcPts val="400"/>
                        </a:lnSpc>
                        <a:spcBef>
                          <a:spcPts val="0"/>
                        </a:spcBef>
                        <a:spcAft>
                          <a:spcPts val="0"/>
                        </a:spcAft>
                        <a:buClrTx/>
                        <a:buSzTx/>
                        <a:buFontTx/>
                        <a:buNone/>
                        <a:tabLst/>
                        <a:defRPr/>
                      </a:pP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府政の</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PR</a:t>
                      </a:r>
                    </a:p>
                  </a:txBody>
                  <a:tcPr marL="72000" marR="72000" marT="36000" marB="36000"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インターネット</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TV</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等を活用した府政</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PR(OSAKA</a:t>
                      </a: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愛鑑（おおさかめいかん）の取組み</a:t>
                      </a:r>
                      <a:r>
                        <a:rPr kumimoji="1" lang="en-US" altLang="ja-JP" sz="700" u="none"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74699">
                <a:tc vMerge="1">
                  <a:txBody>
                    <a:bodyPr/>
                    <a:lstStyle/>
                    <a:p>
                      <a:endParaRPr kumimoji="1" lang="ja-JP" altLang="en-US"/>
                    </a:p>
                  </a:txBody>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アーティストやスポーツ選手と連携した府政</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174699">
                <a:tc vMerge="1">
                  <a:txBody>
                    <a:bodyPr/>
                    <a:lstStyle/>
                    <a:p>
                      <a:pPr marL="0" marR="0" indent="0" algn="ctr" defTabSz="914400" rtl="0" eaLnBrk="1" fontAlgn="auto" latinLnBrk="0" hangingPunct="1">
                        <a:lnSpc>
                          <a:spcPts val="1200"/>
                        </a:lnSpc>
                        <a:spcBef>
                          <a:spcPts val="0"/>
                        </a:spcBef>
                        <a:spcAft>
                          <a:spcPts val="0"/>
                        </a:spcAft>
                        <a:buClrTx/>
                        <a:buSzTx/>
                        <a:buFontTx/>
                        <a:buNone/>
                        <a:tabLst/>
                        <a:defRPr/>
                      </a:pP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txBody>
                  <a:tcPr vert="eaVert" anchor="ctr">
                    <a:lnL w="19050"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ts val="400"/>
                        </a:lnSpc>
                        <a:spcBef>
                          <a:spcPts val="0"/>
                        </a:spcBef>
                        <a:spcAft>
                          <a:spcPts val="0"/>
                        </a:spcAft>
                        <a:buClrTx/>
                        <a:buSzTx/>
                        <a:buFontTx/>
                        <a:buNone/>
                        <a:tabLst/>
                        <a:defRPr/>
                      </a:pPr>
                      <a:r>
                        <a:rPr kumimoji="1" lang="ja-JP" altLang="en-US"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企業主催のイベントにおける府政</a:t>
                      </a:r>
                      <a:r>
                        <a:rPr kumimoji="1" lang="en-US" altLang="ja-JP" sz="7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p>
                  </a:txBody>
                  <a:tcPr marL="72000" marR="72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6" name="タイトル 5"/>
          <p:cNvSpPr txBox="1">
            <a:spLocks/>
          </p:cNvSpPr>
          <p:nvPr/>
        </p:nvSpPr>
        <p:spPr>
          <a:xfrm>
            <a:off x="4526995" y="3627126"/>
            <a:ext cx="3955495"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公民連携による取り組み事例（主なもの）（平成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09965" y="6282006"/>
            <a:ext cx="4173676" cy="200055"/>
          </a:xfrm>
          <a:prstGeom prst="rect">
            <a:avLst/>
          </a:prstGeom>
          <a:noFill/>
        </p:spPr>
        <p:txBody>
          <a:bodyPr wrap="square" rtlCol="0">
            <a:spAutoFit/>
          </a:bodyPr>
          <a:lstStyle/>
          <a:p>
            <a:r>
              <a:rPr lang="en-US" altLang="ja-JP" sz="700" dirty="0" smtClean="0">
                <a:latin typeface="Meiryo UI" panose="020B0604030504040204" pitchFamily="50" charset="-128"/>
                <a:ea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rPr>
              <a:t>これ以外に「中小企業振興」や「健康づくり」など、個別政策分野で各部局が対応している事業連携協定がある</a:t>
            </a:r>
            <a:endParaRPr kumimoji="1" lang="en-US" altLang="ja-JP" sz="700" dirty="0">
              <a:latin typeface="Meiryo UI" panose="020B0604030504040204" pitchFamily="50" charset="-128"/>
              <a:ea typeface="Meiryo UI" panose="020B0604030504040204" pitchFamily="50" charset="-128"/>
            </a:endParaRPr>
          </a:p>
        </p:txBody>
      </p:sp>
      <p:sp>
        <p:nvSpPr>
          <p:cNvPr id="30" name="タイトル 5"/>
          <p:cNvSpPr txBox="1">
            <a:spLocks/>
          </p:cNvSpPr>
          <p:nvPr/>
        </p:nvSpPr>
        <p:spPr>
          <a:xfrm>
            <a:off x="4580385" y="1016836"/>
            <a:ext cx="1566790" cy="43194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連携の取組み効果</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44699" y="1040142"/>
            <a:ext cx="4282295" cy="2973923"/>
            <a:chOff x="280615" y="1088706"/>
            <a:chExt cx="4119750" cy="2342995"/>
          </a:xfrm>
        </p:grpSpPr>
        <p:sp>
          <p:nvSpPr>
            <p:cNvPr id="45" name="角丸四角形 44"/>
            <p:cNvSpPr/>
            <p:nvPr/>
          </p:nvSpPr>
          <p:spPr>
            <a:xfrm>
              <a:off x="280615" y="1088706"/>
              <a:ext cx="4119750" cy="2293334"/>
            </a:xfrm>
            <a:prstGeom prst="roundRect">
              <a:avLst>
                <a:gd name="adj" fmla="val 3108"/>
              </a:avLst>
            </a:prstGeom>
            <a:solidFill>
              <a:schemeClr val="bg1">
                <a:lumMod val="9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2" name="図 3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324" y="1300981"/>
              <a:ext cx="3975765" cy="2130720"/>
            </a:xfrm>
            <a:prstGeom prst="rect">
              <a:avLst/>
            </a:prstGeom>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9594" y="1320193"/>
              <a:ext cx="516159" cy="199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ストライプ矢印 43"/>
            <p:cNvSpPr/>
            <p:nvPr/>
          </p:nvSpPr>
          <p:spPr>
            <a:xfrm rot="10800000" flipH="1">
              <a:off x="3683697" y="1873647"/>
              <a:ext cx="94466" cy="825036"/>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grpSp>
      <p:sp>
        <p:nvSpPr>
          <p:cNvPr id="46" name="テキスト ボックス 45"/>
          <p:cNvSpPr txBox="1"/>
          <p:nvPr/>
        </p:nvSpPr>
        <p:spPr>
          <a:xfrm>
            <a:off x="301300" y="1088740"/>
            <a:ext cx="1171514" cy="319432"/>
          </a:xfrm>
          <a:prstGeom prst="rect">
            <a:avLst/>
          </a:prstGeom>
          <a:noFill/>
          <a:ln>
            <a:noFill/>
          </a:ln>
        </p:spPr>
        <p:txBody>
          <a:bodyPr wrap="square" rtlCol="0">
            <a:noAutofit/>
          </a:bodyPr>
          <a:lstStyle/>
          <a:p>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目　的</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27919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68660"/>
            <a:ext cx="8839822" cy="62556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◆インターネットテレビや</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等による多様な広報の推進</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愛鑑（おおさかめいかん））</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目的</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新しい広報の仕組みを作り、大阪をもっと好きになってもらうための情報を発信</a:t>
            </a:r>
            <a:endPar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・動画配信</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2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テレビ、ラジオ等を通じて、府民に分かりやすい情報発信を</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実施</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府、市町村、企業、様々な主体が連携し、より分かりやすく、効率的に情報発信できる仕組みづくり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2"/>
          <p:cNvGrpSpPr/>
          <p:nvPr/>
        </p:nvGrpSpPr>
        <p:grpSpPr>
          <a:xfrm>
            <a:off x="159482" y="1695614"/>
            <a:ext cx="3285572" cy="4298671"/>
            <a:chOff x="161303" y="1506006"/>
            <a:chExt cx="3285572" cy="4298671"/>
          </a:xfrm>
        </p:grpSpPr>
        <p:grpSp>
          <p:nvGrpSpPr>
            <p:cNvPr id="17" name="グループ化 16"/>
            <p:cNvGrpSpPr/>
            <p:nvPr/>
          </p:nvGrpSpPr>
          <p:grpSpPr>
            <a:xfrm>
              <a:off x="161303" y="1506006"/>
              <a:ext cx="3195562" cy="2408461"/>
              <a:chOff x="-3462" y="4490854"/>
              <a:chExt cx="3671671" cy="2499388"/>
            </a:xfrm>
          </p:grpSpPr>
          <p:pic>
            <p:nvPicPr>
              <p:cNvPr id="1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29" r="4691"/>
              <a:stretch/>
            </p:blipFill>
            <p:spPr bwMode="auto">
              <a:xfrm>
                <a:off x="94126" y="5928915"/>
                <a:ext cx="1906546" cy="106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68546" y="4490854"/>
                <a:ext cx="3300278" cy="35949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大阪府チャンネル</a:t>
                </a:r>
                <a:endParaRPr kumimoji="1" lang="ja-JP" altLang="en-US" sz="12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21" name="テキスト ボックス 20">
                <a:extLst>
                  <a:ext uri="{FF2B5EF4-FFF2-40B4-BE49-F238E27FC236}">
                    <a16:creationId xmlns:a16="http://schemas.microsoft.com/office/drawing/2014/main" id="{AA06E65D-7891-2F4F-982E-67486385BB33}"/>
                  </a:ext>
                </a:extLst>
              </p:cNvPr>
              <p:cNvSpPr txBox="1"/>
              <p:nvPr/>
            </p:nvSpPr>
            <p:spPr>
              <a:xfrm>
                <a:off x="-3462" y="4833645"/>
                <a:ext cx="3671671" cy="1652875"/>
              </a:xfrm>
              <a:prstGeom prst="rect">
                <a:avLst/>
              </a:prstGeom>
              <a:noFill/>
            </p:spPr>
            <p:txBody>
              <a:bodyPr wrap="square" rtlCol="0">
                <a:spAutoFit/>
              </a:bodyPr>
              <a:lstStyle/>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府政情報を発信する大阪府専用のインターネットテレビ</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番組</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lang="ja-JP" altLang="en-US" sz="1050" noProof="0" dirty="0" smtClean="0">
                    <a:solidFill>
                      <a:prstClr val="black"/>
                    </a:solidFill>
                    <a:latin typeface="Meiryo" panose="020B0604030504040204" pitchFamily="34" charset="-128"/>
                    <a:ea typeface="Meiryo" panose="020B0604030504040204" pitchFamily="34" charset="-128"/>
                  </a:rPr>
                  <a:t>平成</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30</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4</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月より放送開始</a:t>
                </a: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毎月</a:t>
                </a: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第一木曜日 </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12:00~13:00</a:t>
                </a: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FRESH!!</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（インターネットテレビ）で</a:t>
                </a: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視聴可能</a:t>
                </a: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ja-JP" altLang="en-US"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22" name="Picture 5" descr="Z:\05公民戦略連携デスク\2200■大阪府チャンネル■\素材（QR、\QR_Code1522806785.png"/>
              <p:cNvPicPr>
                <a:picLocks noChangeAspect="1" noChangeArrowheads="1"/>
              </p:cNvPicPr>
              <p:nvPr/>
            </p:nvPicPr>
            <p:blipFill rotWithShape="1">
              <a:blip r:embed="rId3">
                <a:extLst>
                  <a:ext uri="{28A0092B-C50C-407E-A947-70E740481C1C}">
                    <a14:useLocalDpi xmlns:a14="http://schemas.microsoft.com/office/drawing/2010/main" val="0"/>
                  </a:ext>
                </a:extLst>
              </a:blip>
              <a:srcRect l="7280" t="8555" r="8333" b="6848"/>
              <a:stretch/>
            </p:blipFill>
            <p:spPr bwMode="auto">
              <a:xfrm>
                <a:off x="2911499" y="5362346"/>
                <a:ext cx="522589" cy="523888"/>
              </a:xfrm>
              <a:prstGeom prst="rect">
                <a:avLst/>
              </a:prstGeom>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405" y="6043448"/>
                <a:ext cx="1369427" cy="76992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8" name="グループ化 47"/>
            <p:cNvGrpSpPr/>
            <p:nvPr/>
          </p:nvGrpSpPr>
          <p:grpSpPr>
            <a:xfrm>
              <a:off x="248948" y="3920967"/>
              <a:ext cx="3197927" cy="1883710"/>
              <a:chOff x="457914" y="3918644"/>
              <a:chExt cx="3197927" cy="1883710"/>
            </a:xfrm>
          </p:grpSpPr>
          <p:sp>
            <p:nvSpPr>
              <p:cNvPr id="51" name="正方形/長方形 50"/>
              <p:cNvSpPr/>
              <p:nvPr/>
            </p:nvSpPr>
            <p:spPr>
              <a:xfrm>
                <a:off x="488162" y="4208023"/>
                <a:ext cx="2452646" cy="286536"/>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215"/>
                  </a:lnSpc>
                  <a:spcBef>
                    <a:spcPts val="0"/>
                  </a:spcBef>
                  <a:spcAft>
                    <a:spcPts val="0"/>
                  </a:spcAft>
                  <a:buClrTx/>
                  <a:buSzTx/>
                  <a:buFontTx/>
                  <a:buNone/>
                  <a:tabLst/>
                  <a:defRPr/>
                </a:pPr>
                <a:r>
                  <a:rPr kumimoji="1" lang="ja-JP" altLang="en-US"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　　ラジオ</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FM</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ちゃお）</a:t>
                </a:r>
              </a:p>
            </p:txBody>
          </p:sp>
          <p:sp>
            <p:nvSpPr>
              <p:cNvPr id="52" name="テキスト ボックス 51">
                <a:extLst>
                  <a:ext uri="{FF2B5EF4-FFF2-40B4-BE49-F238E27FC236}">
                    <a16:creationId xmlns:a16="http://schemas.microsoft.com/office/drawing/2014/main" id="{AA06E65D-7891-2F4F-982E-67486385BB33}"/>
                  </a:ext>
                </a:extLst>
              </p:cNvPr>
              <p:cNvSpPr txBox="1"/>
              <p:nvPr/>
            </p:nvSpPr>
            <p:spPr>
              <a:xfrm>
                <a:off x="457914" y="4509120"/>
                <a:ext cx="2496325" cy="553998"/>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lang="ja-JP" altLang="en-US" sz="969" dirty="0" smtClean="0">
                    <a:solidFill>
                      <a:prstClr val="black"/>
                    </a:solidFill>
                    <a:latin typeface="Meiryo" panose="020B0604030504040204" pitchFamily="34" charset="-128"/>
                    <a:ea typeface="Meiryo" panose="020B0604030504040204" pitchFamily="34" charset="-128"/>
                  </a:rPr>
                  <a:t>平成</a:t>
                </a:r>
                <a:r>
                  <a:rPr lang="en-US" altLang="ja-JP" sz="969" dirty="0" smtClean="0">
                    <a:solidFill>
                      <a:prstClr val="black"/>
                    </a:solidFill>
                    <a:latin typeface="Meiryo" panose="020B0604030504040204" pitchFamily="34" charset="-128"/>
                    <a:ea typeface="Meiryo" panose="020B0604030504040204" pitchFamily="34" charset="-128"/>
                  </a:rPr>
                  <a:t>30</a:t>
                </a:r>
                <a:r>
                  <a:rPr lang="ja-JP" altLang="en-US" sz="969" dirty="0" smtClean="0">
                    <a:solidFill>
                      <a:prstClr val="black"/>
                    </a:solidFill>
                    <a:latin typeface="Meiryo" panose="020B0604030504040204" pitchFamily="34" charset="-128"/>
                    <a:ea typeface="Meiryo" panose="020B0604030504040204" pitchFamily="34" charset="-128"/>
                  </a:rPr>
                  <a:t>年</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4</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12</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月実施</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・毎回</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、大阪府職員やゲストが</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登場し</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大阪府政の情報を発信</a:t>
                </a:r>
                <a:endPar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53" name="正方形/長方形 52"/>
              <p:cNvSpPr/>
              <p:nvPr/>
            </p:nvSpPr>
            <p:spPr>
              <a:xfrm>
                <a:off x="499603" y="5086555"/>
                <a:ext cx="2407641" cy="31061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215"/>
                  </a:lnSpc>
                  <a:spcBef>
                    <a:spcPts val="0"/>
                  </a:spcBef>
                  <a:spcAft>
                    <a:spcPts val="0"/>
                  </a:spcAft>
                  <a:buClrTx/>
                  <a:buSzTx/>
                  <a:buFontTx/>
                  <a:buNone/>
                  <a:tabLst/>
                  <a:defRPr/>
                </a:pPr>
                <a:r>
                  <a:rPr kumimoji="1" lang="ja-JP" altLang="en-US"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J:COM</a:t>
                </a:r>
              </a:p>
            </p:txBody>
          </p:sp>
          <p:sp>
            <p:nvSpPr>
              <p:cNvPr id="54" name="テキスト ボックス 53">
                <a:extLst>
                  <a:ext uri="{FF2B5EF4-FFF2-40B4-BE49-F238E27FC236}">
                    <a16:creationId xmlns:a16="http://schemas.microsoft.com/office/drawing/2014/main" id="{AA06E65D-7891-2F4F-982E-67486385BB33}"/>
                  </a:ext>
                </a:extLst>
              </p:cNvPr>
              <p:cNvSpPr txBox="1"/>
              <p:nvPr/>
            </p:nvSpPr>
            <p:spPr>
              <a:xfrm>
                <a:off x="505821" y="5402244"/>
                <a:ext cx="3150020" cy="400110"/>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lang="ja-JP" altLang="en-US" sz="969" dirty="0" smtClean="0">
                    <a:solidFill>
                      <a:prstClr val="black"/>
                    </a:solidFill>
                    <a:latin typeface="Meiryo" panose="020B0604030504040204" pitchFamily="34" charset="-128"/>
                    <a:ea typeface="Meiryo" panose="020B0604030504040204" pitchFamily="34" charset="-128"/>
                  </a:rPr>
                  <a:t>平成</a:t>
                </a:r>
                <a:r>
                  <a:rPr lang="en-US" altLang="ja-JP" sz="969" dirty="0" smtClean="0">
                    <a:solidFill>
                      <a:prstClr val="black"/>
                    </a:solidFill>
                    <a:latin typeface="Meiryo" panose="020B0604030504040204" pitchFamily="34" charset="-128"/>
                    <a:ea typeface="Meiryo" panose="020B0604030504040204" pitchFamily="34" charset="-128"/>
                  </a:rPr>
                  <a:t>30</a:t>
                </a:r>
                <a:r>
                  <a:rPr lang="ja-JP" altLang="en-US" sz="969" dirty="0" smtClean="0">
                    <a:solidFill>
                      <a:prstClr val="black"/>
                    </a:solidFill>
                    <a:latin typeface="Meiryo" panose="020B0604030504040204" pitchFamily="34" charset="-128"/>
                    <a:ea typeface="Meiryo" panose="020B0604030504040204" pitchFamily="34" charset="-128"/>
                  </a:rPr>
                  <a:t>年</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6</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11</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月実施</a:t>
                </a:r>
                <a: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
                </a:r>
                <a:br>
                  <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b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や市町村の取組みを</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紹介</a:t>
                </a:r>
                <a:endPar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55" name="Picture 15" descr="\\G0000sv0ns501\d11485$\doc\05公民戦略連携デスク\H29 ＊各種取組み＊\H30.03.07 OSAKA愛鑑（おおさかめいかん）\3　素材（写真、QR、バナー）\1 ロゴ\OSAKA愛鑑ぷらす!!赤190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503" y="3918644"/>
                <a:ext cx="1106358" cy="24926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 name="図 4"/>
          <p:cNvPicPr>
            <a:picLocks noChangeAspect="1"/>
          </p:cNvPicPr>
          <p:nvPr/>
        </p:nvPicPr>
        <p:blipFill>
          <a:blip r:embed="rId6"/>
          <a:stretch>
            <a:fillRect/>
          </a:stretch>
        </p:blipFill>
        <p:spPr>
          <a:xfrm>
            <a:off x="2977526" y="1763815"/>
            <a:ext cx="3740520" cy="4569596"/>
          </a:xfrm>
          <a:prstGeom prst="rect">
            <a:avLst/>
          </a:prstGeom>
        </p:spPr>
      </p:pic>
      <p:grpSp>
        <p:nvGrpSpPr>
          <p:cNvPr id="2" name="グループ化 1"/>
          <p:cNvGrpSpPr/>
          <p:nvPr/>
        </p:nvGrpSpPr>
        <p:grpSpPr>
          <a:xfrm>
            <a:off x="6507215" y="1641019"/>
            <a:ext cx="2493910" cy="4938331"/>
            <a:chOff x="6507215" y="1506004"/>
            <a:chExt cx="2493910" cy="4938331"/>
          </a:xfrm>
        </p:grpSpPr>
        <p:sp>
          <p:nvSpPr>
            <p:cNvPr id="57" name="角丸四角形 56"/>
            <p:cNvSpPr/>
            <p:nvPr/>
          </p:nvSpPr>
          <p:spPr>
            <a:xfrm>
              <a:off x="6552220" y="1506004"/>
              <a:ext cx="2344164" cy="4938331"/>
            </a:xfrm>
            <a:prstGeom prst="roundRect">
              <a:avLst/>
            </a:prstGeom>
            <a:solidFill>
              <a:schemeClr val="bg1">
                <a:lumMod val="85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6567909" y="2929974"/>
              <a:ext cx="2317474" cy="40901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Twitter【</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meikan_osaka</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59" name="正方形/長方形 58"/>
            <p:cNvSpPr/>
            <p:nvPr/>
          </p:nvSpPr>
          <p:spPr>
            <a:xfrm>
              <a:off x="6548316" y="1908068"/>
              <a:ext cx="2344164" cy="3508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ホームページ（動画掲載）</a:t>
              </a:r>
            </a:p>
          </p:txBody>
        </p:sp>
        <p:sp>
          <p:nvSpPr>
            <p:cNvPr id="60" name="正方形/長方形 59"/>
            <p:cNvSpPr/>
            <p:nvPr/>
          </p:nvSpPr>
          <p:spPr>
            <a:xfrm>
              <a:off x="6567909" y="4154023"/>
              <a:ext cx="2318227" cy="405254"/>
            </a:xfrm>
            <a:prstGeom prst="rect">
              <a:avLst/>
            </a:prstGeom>
            <a:solidFill>
              <a:srgbClr val="F979E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イノベーション（対話型セミナー）</a:t>
              </a:r>
            </a:p>
          </p:txBody>
        </p:sp>
        <p:sp>
          <p:nvSpPr>
            <p:cNvPr id="61" name="テキスト ボックス 60">
              <a:extLst>
                <a:ext uri="{FF2B5EF4-FFF2-40B4-BE49-F238E27FC236}">
                  <a16:creationId xmlns:a16="http://schemas.microsoft.com/office/drawing/2014/main" id="{AA06E65D-7891-2F4F-982E-67486385BB33}"/>
                </a:ext>
              </a:extLst>
            </p:cNvPr>
            <p:cNvSpPr txBox="1"/>
            <p:nvPr/>
          </p:nvSpPr>
          <p:spPr>
            <a:xfrm>
              <a:off x="6562477" y="4536248"/>
              <a:ext cx="2438648" cy="539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様々</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な分野で活躍する</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トップランナ</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ーをゲスト</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に迎え、気になる話題</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を</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深掘ります</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2" name="正方形/長方形 61"/>
            <p:cNvSpPr/>
            <p:nvPr/>
          </p:nvSpPr>
          <p:spPr>
            <a:xfrm>
              <a:off x="6562477" y="3479032"/>
              <a:ext cx="2345692" cy="5800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215"/>
                </a:lnSpc>
                <a:spcBef>
                  <a:spcPts val="0"/>
                </a:spcBef>
                <a:spcAft>
                  <a:spcPts val="0"/>
                </a:spcAft>
                <a:buClrTx/>
                <a:buSzTx/>
                <a:buFontTx/>
                <a:buNone/>
                <a:tabLst/>
                <a:defRPr/>
              </a:pPr>
              <a:r>
                <a:rPr kumimoji="1" lang="en-US" altLang="ja-JP"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Instagram</a:t>
              </a:r>
            </a:p>
            <a:p>
              <a:pPr marL="0" marR="0" lvl="0" indent="0" algn="ctr" defTabSz="914400" rtl="0" eaLnBrk="1" fontAlgn="auto" latinLnBrk="0" hangingPunct="1">
                <a:lnSpc>
                  <a:spcPts val="2215"/>
                </a:lnSpc>
                <a:spcBef>
                  <a:spcPts val="0"/>
                </a:spcBef>
                <a:spcAft>
                  <a:spcPts val="0"/>
                </a:spcAft>
                <a:buClrTx/>
                <a:buSzTx/>
                <a:buFontTx/>
                <a:buNone/>
                <a:tabLst/>
                <a:defRPr/>
              </a:pPr>
              <a:r>
                <a:rPr kumimoji="1" lang="en-US" altLang="ja-JP" sz="1108" b="1"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en-US" altLang="ja-JP" sz="1108" b="1"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mn-cs"/>
                </a:rPr>
                <a:t>meikan_osaka</a:t>
              </a:r>
              <a:r>
                <a:rPr kumimoji="1" lang="en-US" altLang="ja-JP"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endParaRPr kumimoji="1" lang="ja-JP" altLang="en-US" sz="1108"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3" name="テキスト ボックス 62">
              <a:extLst>
                <a:ext uri="{FF2B5EF4-FFF2-40B4-BE49-F238E27FC236}">
                  <a16:creationId xmlns:a16="http://schemas.microsoft.com/office/drawing/2014/main" id="{AA06E65D-7891-2F4F-982E-67486385BB33}"/>
                </a:ext>
              </a:extLst>
            </p:cNvPr>
            <p:cNvSpPr txBox="1"/>
            <p:nvPr/>
          </p:nvSpPr>
          <p:spPr>
            <a:xfrm>
              <a:off x="6507215" y="2289937"/>
              <a:ext cx="2322907" cy="553998"/>
            </a:xfrm>
            <a:prstGeom prst="rect">
              <a:avLst/>
            </a:prstGeom>
            <a:noFill/>
          </p:spPr>
          <p:txBody>
            <a:bodyPr wrap="square"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大阪府</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や府内市町村の魅力</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いっぱい</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の</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動画や</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、大阪</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愛に溢れる</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著名人か</a:t>
              </a:r>
              <a:endParaRPr kumimoji="1" lang="en-US" altLang="ja-JP"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ja-JP" altLang="en-US" sz="969" b="0" i="0" u="none" strike="noStrike" kern="1200" cap="none" spc="0" normalizeH="0" baseline="0" noProof="0" dirty="0" err="1" smtClean="0">
                  <a:ln>
                    <a:noFill/>
                  </a:ln>
                  <a:solidFill>
                    <a:prstClr val="black"/>
                  </a:solidFill>
                  <a:effectLst/>
                  <a:uLnTx/>
                  <a:uFillTx/>
                  <a:latin typeface="Meiryo" panose="020B0604030504040204" pitchFamily="34" charset="-128"/>
                  <a:ea typeface="Meiryo" panose="020B0604030504040204" pitchFamily="34" charset="-128"/>
                  <a:cs typeface="+mn-cs"/>
                </a:rPr>
                <a:t>らの</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応援</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メッセージなど</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を</a:t>
              </a: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掲載中</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4" name="テキスト ボックス 63">
              <a:extLst>
                <a:ext uri="{FF2B5EF4-FFF2-40B4-BE49-F238E27FC236}">
                  <a16:creationId xmlns:a16="http://schemas.microsoft.com/office/drawing/2014/main" id="{AA06E65D-7891-2F4F-982E-67486385BB33}"/>
                </a:ext>
              </a:extLst>
            </p:cNvPr>
            <p:cNvSpPr txBox="1"/>
            <p:nvPr/>
          </p:nvSpPr>
          <p:spPr>
            <a:xfrm>
              <a:off x="6521266" y="5013177"/>
              <a:ext cx="2055430" cy="6605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これまでのテーマ＞</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a:t>
              </a:r>
              <a:r>
                <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1</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回　ケンコー経営</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㈱ディー・エヌ・エー　平井 孝幸氏</a:t>
              </a:r>
              <a:endPar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㈱バイオバンク　髙畑 宗明</a:t>
              </a:r>
              <a:r>
                <a:rPr kumimoji="1" lang="ja-JP" altLang="en-US" sz="831"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氏</a:t>
              </a:r>
              <a:endParaRPr kumimoji="1" lang="en-US" altLang="ja-JP" sz="923"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65" name="テキスト ボックス 64">
              <a:extLst>
                <a:ext uri="{FF2B5EF4-FFF2-40B4-BE49-F238E27FC236}">
                  <a16:creationId xmlns:a16="http://schemas.microsoft.com/office/drawing/2014/main" id="{AA06E65D-7891-2F4F-982E-67486385BB33}"/>
                </a:ext>
              </a:extLst>
            </p:cNvPr>
            <p:cNvSpPr txBox="1"/>
            <p:nvPr/>
          </p:nvSpPr>
          <p:spPr>
            <a:xfrm>
              <a:off x="6507215" y="5598242"/>
              <a:ext cx="2400954" cy="7954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a:t>
              </a:r>
              <a:r>
                <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2</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回　マーケティング</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四條畷市</a:t>
              </a:r>
              <a:r>
                <a:rPr kumimoji="1" lang="ja-JP" altLang="en-US" sz="831"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rPr>
                <a:t>役所</a:t>
              </a:r>
              <a:endParaRPr kumimoji="1" lang="en-US" altLang="ja-JP" sz="831" b="0" i="0" u="none" strike="noStrike" kern="1200" cap="none" spc="0" normalizeH="0" baseline="0" noProof="0" dirty="0" smtClean="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マーケティング監　西垣内 渉氏</a:t>
              </a:r>
              <a:endPar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・第</a:t>
              </a:r>
              <a:r>
                <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3</a:t>
              </a: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回　人づくり革命</a:t>
              </a:r>
              <a:endParaRPr kumimoji="1" lang="en-US" altLang="ja-JP"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a:t>
              </a:r>
              <a:r>
                <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ECC</a:t>
              </a: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周防信宏氏　　㈱</a:t>
              </a:r>
              <a:r>
                <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D2C</a:t>
              </a:r>
              <a:r>
                <a:rPr kumimoji="1" lang="ja-JP" altLang="en-US"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　前川 英之氏</a:t>
              </a:r>
              <a:endParaRPr kumimoji="1" lang="en-US" altLang="ja-JP" sz="831"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grpSp>
      <p:sp>
        <p:nvSpPr>
          <p:cNvPr id="27" name="正方形/長方形 26"/>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19</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角丸四角形 5"/>
          <p:cNvSpPr/>
          <p:nvPr/>
        </p:nvSpPr>
        <p:spPr>
          <a:xfrm>
            <a:off x="254620" y="5989634"/>
            <a:ext cx="2595393" cy="34377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今後、新たな情報発信方法を検討中</a:t>
            </a:r>
          </a:p>
        </p:txBody>
      </p:sp>
    </p:spTree>
    <p:extLst>
      <p:ext uri="{BB962C8B-B14F-4D97-AF65-F5344CB8AC3E}">
        <p14:creationId xmlns:p14="http://schemas.microsoft.com/office/powerpoint/2010/main" val="2742944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1303" y="323655"/>
            <a:ext cx="8839822" cy="6036613"/>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◆複数企業・大学との連携と協働（創発ダイアログ）</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財務部 行政経営課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フローチャート: 抜出し 51"/>
          <p:cNvSpPr/>
          <p:nvPr/>
        </p:nvSpPr>
        <p:spPr>
          <a:xfrm rot="10800000">
            <a:off x="4163549" y="3429000"/>
            <a:ext cx="830179" cy="246706"/>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146603" y="773705"/>
            <a:ext cx="21580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創発ダイアログとは</a:t>
            </a: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236599" y="-36385"/>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58621" y="6366444"/>
            <a:ext cx="8595955" cy="482936"/>
          </a:xfrm>
          <a:prstGeom prst="rect">
            <a:avLst/>
          </a:prstGeom>
          <a:noFill/>
          <a:ln>
            <a:noFill/>
          </a:ln>
        </p:spPr>
        <p:txBody>
          <a:bodyPr wrap="none" rtlCol="0">
            <a:noAutofit/>
          </a:bodyPr>
          <a:lstStyle/>
          <a:p>
            <a:pPr lvl="0">
              <a:defRPr/>
            </a:pP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 Sustainable Development </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Goals</a:t>
            </a:r>
            <a:r>
              <a:rPr kumimoji="1" lang="ja-JP" altLang="en-US" sz="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持続可能な開発目標。</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誰一人取り残さない」持続可能で多様性</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と包摂性</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のある社会の実現のため</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2030</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を年限と</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国際目標で</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下に</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169</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のターゲット、</a:t>
            </a:r>
            <a:r>
              <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232</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指標が定められている。発展途上国のみならず、先進国自身</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が取り組む</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べき課題であること、また、自治体を</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含めた様々</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ステークホル</a:t>
            </a: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ダーが取り組むべき</a:t>
            </a: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目標とされて</a:t>
            </a:r>
            <a:r>
              <a:rPr kumimoji="1"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p>
        </p:txBody>
      </p:sp>
      <p:grpSp>
        <p:nvGrpSpPr>
          <p:cNvPr id="17" name="グループ化 16"/>
          <p:cNvGrpSpPr/>
          <p:nvPr/>
        </p:nvGrpSpPr>
        <p:grpSpPr>
          <a:xfrm>
            <a:off x="267417" y="1043735"/>
            <a:ext cx="8622444" cy="2308324"/>
            <a:chOff x="267417" y="1178750"/>
            <a:chExt cx="8622444" cy="2308324"/>
          </a:xfrm>
        </p:grpSpPr>
        <p:sp>
          <p:nvSpPr>
            <p:cNvPr id="29" name="テキスト ボックス 9"/>
            <p:cNvSpPr txBox="1"/>
            <p:nvPr/>
          </p:nvSpPr>
          <p:spPr>
            <a:xfrm>
              <a:off x="267417" y="1178750"/>
              <a:ext cx="8622444" cy="2308324"/>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公民連携で解決すべき行政課題をテーマに設定し、複数の事業者（公・民）間による「対話」から様々なアイデアを</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生み出す公民連携の新たな仕組み</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今まで</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企業等と府の</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の取組み</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今までの取組みに加え、複数の事業者を巻き込んだ</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新たな取組みを推進</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創発ダイアログ実績</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（１）テーマ「健康」（平成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の企業・大学より</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名が参加</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（２）テーマ「子どもの貧困」（平成</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の企業</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より</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名が参加</a:t>
              </a:r>
              <a:endParaRPr kumimoji="1" lang="ja-JP" altLang="en-US" sz="1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091" y="1493785"/>
              <a:ext cx="3203384" cy="185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グループ化 33"/>
          <p:cNvGrpSpPr/>
          <p:nvPr/>
        </p:nvGrpSpPr>
        <p:grpSpPr>
          <a:xfrm>
            <a:off x="257963" y="3720045"/>
            <a:ext cx="8724527" cy="2544270"/>
            <a:chOff x="257963" y="3918068"/>
            <a:chExt cx="8724527" cy="2544270"/>
          </a:xfrm>
        </p:grpSpPr>
        <p:sp>
          <p:nvSpPr>
            <p:cNvPr id="35" name="テキスト ボックス 34"/>
            <p:cNvSpPr txBox="1"/>
            <p:nvPr/>
          </p:nvSpPr>
          <p:spPr>
            <a:xfrm>
              <a:off x="267418" y="3969060"/>
              <a:ext cx="41648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創発ダイアログから生まれた取組み例</a:t>
              </a:r>
              <a:r>
                <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9"/>
            <p:cNvSpPr txBox="1"/>
            <p:nvPr/>
          </p:nvSpPr>
          <p:spPr>
            <a:xfrm>
              <a:off x="257964" y="4221957"/>
              <a:ext cx="8229471" cy="1277273"/>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Well-Being OSAKA Lab</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の設立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日設立</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・大阪府と企業・大学が連携し、働き方改革や健康経営等に関する課題・情報を</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共有し、課題解決に向けた取組みを進め、発信</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企業・大学が参画（平成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・ホームページでの情報発信、セミナーやダイアログの開催</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・府民向けセミナー・啓発など、企業の連携による取組みも創出</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9"/>
            <p:cNvSpPr txBox="1"/>
            <p:nvPr/>
          </p:nvSpPr>
          <p:spPr>
            <a:xfrm>
              <a:off x="257963" y="5454225"/>
              <a:ext cx="4735765" cy="938719"/>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）①大阪府</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スペシャルマッチ・おおさかこどもデーの開催</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（主催</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　協力</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:ET-KING</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小林製薬、ダイドードリンコ等）</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日開催</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SDGs</a:t>
              </a:r>
              <a:r>
                <a:rPr kumimoji="1" lang="en-US" altLang="ja-JP" sz="1100" b="0" i="0" u="none" strike="noStrike" kern="1200" cap="none" spc="0" normalizeH="0" baseline="3000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1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府内の子どもたちの無料招待など</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ET-KING</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によるライブへの無料招待</a:t>
              </a: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Shape 54"/>
            <p:cNvPicPr preferRelativeResize="0">
              <a:picLocks noChangeAspect="1"/>
            </p:cNvPicPr>
            <p:nvPr/>
          </p:nvPicPr>
          <p:blipFill rotWithShape="1">
            <a:blip r:embed="rId3">
              <a:alphaModFix/>
            </a:blip>
            <a:srcRect t="33670" b="31291"/>
            <a:stretch/>
          </p:blipFill>
          <p:spPr>
            <a:xfrm>
              <a:off x="2725561" y="3969060"/>
              <a:ext cx="901334" cy="345390"/>
            </a:xfrm>
            <a:prstGeom prst="rect">
              <a:avLst/>
            </a:prstGeom>
            <a:noFill/>
            <a:ln>
              <a:noFill/>
            </a:ln>
          </p:spPr>
        </p:pic>
        <p:pic>
          <p:nvPicPr>
            <p:cNvPr id="39" name="図 38"/>
            <p:cNvPicPr>
              <a:picLocks noChangeAspect="1"/>
            </p:cNvPicPr>
            <p:nvPr/>
          </p:nvPicPr>
          <p:blipFill>
            <a:blip r:embed="rId4"/>
            <a:stretch>
              <a:fillRect/>
            </a:stretch>
          </p:blipFill>
          <p:spPr>
            <a:xfrm>
              <a:off x="5564486" y="4059070"/>
              <a:ext cx="3418004" cy="2299903"/>
            </a:xfrm>
            <a:prstGeom prst="rect">
              <a:avLst/>
            </a:prstGeom>
          </p:spPr>
        </p:pic>
        <p:sp>
          <p:nvSpPr>
            <p:cNvPr id="40" name="角丸四角形 39"/>
            <p:cNvSpPr/>
            <p:nvPr/>
          </p:nvSpPr>
          <p:spPr>
            <a:xfrm>
              <a:off x="267418" y="3918068"/>
              <a:ext cx="8622444" cy="2544270"/>
            </a:xfrm>
            <a:prstGeom prst="roundRect">
              <a:avLst>
                <a:gd name="adj" fmla="val 8763"/>
              </a:avLst>
            </a:prstGeom>
            <a:ln w="22225">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3182332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8102" y="8620"/>
            <a:ext cx="2085151"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45" name="角丸四角形 44"/>
          <p:cNvSpPr/>
          <p:nvPr/>
        </p:nvSpPr>
        <p:spPr>
          <a:xfrm>
            <a:off x="116505" y="368660"/>
            <a:ext cx="8964095" cy="6106895"/>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◆企業や市町村と連携した社会課題解決の取組み①（近未来技術等社会実装事業）</a:t>
            </a:r>
            <a:endPar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政策企画部 企画室 政策課</a:t>
            </a:r>
            <a:r>
              <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自動運転システムの活用による、新たな移動</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サービス</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創出</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と健康</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寿命</a:t>
            </a:r>
            <a:r>
              <a:rPr kumimoji="1" lang="ja-JP" altLang="en-US"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r>
              <a:rPr kumimoji="1" lang="en-US" altLang="ja-JP" sz="14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（事業スキーム）</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➢内閣府において公募のあった「近未来技術等社会実装事業</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」に大阪府・河内長野市が共同提案</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し、事業採択。</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※1</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年度に向けて、</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や自動運転等の近未来技術を活用したサービスの社会実装を行い、地方創生を図る。全国で</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件採択。</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※2</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：高齢化が進むオールドニュータウン（南花台地区）において、自動運転を活用した新たな移動サービスを実現。</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➢国、大阪府、河内長野市、学識者、地域住民、民間事業者で構成する「近未来技術地域実装協議会」を設置。</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（事業内容）</a:t>
            </a:r>
            <a:endPar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2018</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年度までの事業計画（車両サイズ、走行ルート、事業主体、実証方法等）を策定。</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a:t>
            </a:r>
            <a:r>
              <a:rPr kumimoji="1" lang="en-US" altLang="ja-JP"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年度：自動走行に必要な高精度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3D</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マップの作成。自動運転の実証実験を実施。採算性等の事業化の検証。</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2019(H31)</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の実証実験の結果を踏まえ</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、自動運転を活用した移動サービスの事業化（社会実装）</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93663" marR="0" lvl="1" indent="0" algn="l" defTabSz="9144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をめざす。</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521550" y="3609020"/>
            <a:ext cx="3050788" cy="2745305"/>
            <a:chOff x="836585" y="3879050"/>
            <a:chExt cx="2668367" cy="2508321"/>
          </a:xfrm>
        </p:grpSpPr>
        <p:pic>
          <p:nvPicPr>
            <p:cNvPr id="8" name="Picture 2" descr="C:\Users\H3038349\Pictures\河内長野_切り取り.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85" y="3895842"/>
              <a:ext cx="2668367" cy="2491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394" y="4908737"/>
              <a:ext cx="861485" cy="8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836585" y="3879050"/>
              <a:ext cx="2475275" cy="405044"/>
            </a:xfrm>
            <a:prstGeom prst="rect">
              <a:avLst/>
            </a:prstGeom>
            <a:solidFill>
              <a:schemeClr val="bg1"/>
            </a:solid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all" spc="0" normalizeH="0" baseline="0" noProof="0" dirty="0" smtClean="0">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・実証エリア：河内長野市南花台地区</a:t>
              </a:r>
              <a:endParaRPr kumimoji="0" lang="en-US" altLang="ja-JP" sz="1100" b="1" i="0" u="none" strike="noStrike" kern="0" cap="all" spc="0" normalizeH="0" baseline="0" noProof="0" dirty="0" smtClean="0">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all" spc="0" normalizeH="0" baseline="0" noProof="0" dirty="0" smtClean="0">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・走行ルート：地域と調整中</a:t>
              </a:r>
            </a:p>
          </p:txBody>
        </p:sp>
      </p:grpSp>
      <p:grpSp>
        <p:nvGrpSpPr>
          <p:cNvPr id="3" name="グループ化 2"/>
          <p:cNvGrpSpPr/>
          <p:nvPr/>
        </p:nvGrpSpPr>
        <p:grpSpPr>
          <a:xfrm>
            <a:off x="3761910" y="3609020"/>
            <a:ext cx="4563642" cy="2565285"/>
            <a:chOff x="4192922" y="3834045"/>
            <a:chExt cx="4563642" cy="2565285"/>
          </a:xfrm>
        </p:grpSpPr>
        <p:sp>
          <p:nvSpPr>
            <p:cNvPr id="5" name="テキスト ボックス 4"/>
            <p:cNvSpPr txBox="1"/>
            <p:nvPr/>
          </p:nvSpPr>
          <p:spPr>
            <a:xfrm>
              <a:off x="5723092" y="3834045"/>
              <a:ext cx="1575175" cy="27003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＜事業の実施体制＞</a:t>
              </a:r>
            </a:p>
          </p:txBody>
        </p:sp>
        <p:sp>
          <p:nvSpPr>
            <p:cNvPr id="11" name="テキスト ボックス 10"/>
            <p:cNvSpPr txBox="1"/>
            <p:nvPr/>
          </p:nvSpPr>
          <p:spPr>
            <a:xfrm>
              <a:off x="4597968" y="4059070"/>
              <a:ext cx="3740112" cy="1261884"/>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5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大阪府・河内長野市　近未来技術地域実装協議会</a:t>
              </a:r>
              <a:endParaRPr kumimoji="1" lang="en-US" altLang="ja-JP" sz="11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構成</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・国（内閣府その他関係省庁）、府、河内長野市、</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識者</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地域</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住民、民間事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会長：関西大学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江川直樹教授</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4192922" y="5814265"/>
              <a:ext cx="2205244" cy="585065"/>
            </a:xfrm>
            <a:prstGeom prst="rect">
              <a:avLst/>
            </a:prstGeom>
            <a:solidFill>
              <a:schemeClr val="bg1"/>
            </a:solidFill>
            <a:ln>
              <a:solidFill>
                <a:schemeClr val="tx1"/>
              </a:solid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河内長野市</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地域公共交通会議</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6551320" y="5807157"/>
              <a:ext cx="2205244" cy="592173"/>
            </a:xfrm>
            <a:prstGeom prst="rect">
              <a:avLst/>
            </a:prstGeom>
            <a:solidFill>
              <a:schemeClr val="bg1"/>
            </a:solidFill>
            <a:ln>
              <a:solidFill>
                <a:schemeClr val="tx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南花台スマートエイジング</a:t>
              </a:r>
              <a:endParaRPr kumimoji="1" lang="en-US" altLang="ja-JP"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総合</a:t>
              </a: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研究会</a:t>
              </a:r>
              <a:endPar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上下矢印 17"/>
            <p:cNvSpPr/>
            <p:nvPr/>
          </p:nvSpPr>
          <p:spPr>
            <a:xfrm rot="1771006">
              <a:off x="5259022" y="5233075"/>
              <a:ext cx="338755" cy="821052"/>
            </a:xfrm>
            <a:prstGeom prst="up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上下矢印 18"/>
            <p:cNvSpPr/>
            <p:nvPr/>
          </p:nvSpPr>
          <p:spPr>
            <a:xfrm rot="19465244">
              <a:off x="7341053" y="5186304"/>
              <a:ext cx="338755" cy="821052"/>
            </a:xfrm>
            <a:prstGeom prst="upDownArrow">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4454386" y="5499085"/>
              <a:ext cx="2096934" cy="2701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公共交通のあり方について連携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6872128" y="5503374"/>
              <a:ext cx="1665269" cy="265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まちづくり施策との連携</a:t>
              </a:r>
              <a:endPar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p:cNvSpPr txBox="1"/>
          <p:nvPr/>
        </p:nvSpPr>
        <p:spPr>
          <a:xfrm>
            <a:off x="7929716" y="3789040"/>
            <a:ext cx="1142784" cy="1386443"/>
          </a:xfrm>
          <a:prstGeom prst="rect">
            <a:avLst/>
          </a:prstGeom>
          <a:noFill/>
          <a:ln>
            <a:noFill/>
          </a:ln>
        </p:spPr>
        <p:txBody>
          <a:bodyPr wrap="square" rtlCol="0">
            <a:noAutofit/>
          </a:bodyPr>
          <a:lstStyle/>
          <a:p>
            <a:pPr marL="93663" marR="0" lvl="0" indent="-93663"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協議会運営に当たっては、河内長野市における公共交通施策やまちづくりの取組みとの関連性を踏まえ、関係の会議体と連携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9946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2204" y="496153"/>
            <a:ext cx="8820980" cy="5903177"/>
          </a:xfrm>
          <a:prstGeom prst="roundRect">
            <a:avLst>
              <a:gd name="adj" fmla="val 4915"/>
            </a:avLst>
          </a:prstGeom>
          <a:noFill/>
        </p:spPr>
        <p:style>
          <a:lnRef idx="2">
            <a:schemeClr val="dk1"/>
          </a:lnRef>
          <a:fillRef idx="1">
            <a:schemeClr val="lt1"/>
          </a:fillRef>
          <a:effectRef idx="0">
            <a:schemeClr val="dk1"/>
          </a:effectRef>
          <a:fontRef idx="minor">
            <a:schemeClr val="dk1"/>
          </a:fontRef>
        </p:style>
        <p:txBody>
          <a:bodyPr rot="0" spcFirstLastPara="0" vert="horz" wrap="square" lIns="54000" tIns="54000" rIns="54000" bIns="54000" numCol="1" spcCol="0" rtlCol="0" fromWordArt="0" anchor="t" anchorCtr="0" forceAA="0" compatLnSpc="1">
            <a:prstTxWarp prst="textNoShape">
              <a:avLst/>
            </a:prstTxWarp>
            <a:noAutofit/>
          </a:bodyPr>
          <a:lstStyle/>
          <a:p>
            <a:pPr lvl="0" defTabSz="685800">
              <a:defRPr/>
            </a:pP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企業や市町村と</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連携した社会課題解決の取組み②（府営住宅の</a:t>
            </a:r>
            <a:r>
              <a:rPr kumimoji="1" lang="ja-JP" altLang="en-US" sz="16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空室</a:t>
            </a:r>
            <a:r>
              <a:rPr kumimoji="1" lang="ja-JP" altLang="en-US"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a:t>
            </a:r>
            <a:endParaRPr kumimoji="1" lang="en-US" altLang="ja-JP" sz="16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3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住宅まちづくり部 住宅経営室 経営管理課</a:t>
            </a:r>
            <a:r>
              <a:rPr kumimoji="1" lang="en-US" altLang="ja-JP" sz="1100" b="1" i="0" u="none" strike="noStrike" kern="1200" cap="none" spc="-3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6858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の空き住戸を</a:t>
            </a:r>
            <a:r>
              <a:rPr kumimoji="1" lang="ja-JP" altLang="en-US" sz="1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活用した新たな機能</a:t>
            </a: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導入</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・府営</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住宅の住戸を子育て支援</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施設、子ども</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・若者の支援</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拠点、高齢者</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の見守り施設</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等の地域コミュニティの活性化や</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685800">
              <a:defRPr/>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住民への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提供に資する用途に活用</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末現在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戸を活用中）</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活用にあたっては、</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ほか、地域で活動</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NP</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O</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の様々な主体と連携し展開</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活用事例１：小規模保育事業所（交野梅ヶ枝住宅）</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活用事例２</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：子ども・若者支援拠点（茨木安威</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住宅</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044794085"/>
              </p:ext>
            </p:extLst>
          </p:nvPr>
        </p:nvGraphicFramePr>
        <p:xfrm>
          <a:off x="5023293" y="2753926"/>
          <a:ext cx="3264313" cy="1172759"/>
        </p:xfrm>
        <a:graphic>
          <a:graphicData uri="http://schemas.openxmlformats.org/drawingml/2006/table">
            <a:tbl>
              <a:tblPr>
                <a:tableStyleId>{5940675A-B579-460E-94D1-54222C63F5DA}</a:tableStyleId>
              </a:tblPr>
              <a:tblGrid>
                <a:gridCol w="733513">
                  <a:extLst>
                    <a:ext uri="{9D8B030D-6E8A-4147-A177-3AD203B41FA5}">
                      <a16:colId xmlns:a16="http://schemas.microsoft.com/office/drawing/2014/main" val="20000"/>
                    </a:ext>
                  </a:extLst>
                </a:gridCol>
                <a:gridCol w="2530800">
                  <a:extLst>
                    <a:ext uri="{9D8B030D-6E8A-4147-A177-3AD203B41FA5}">
                      <a16:colId xmlns:a16="http://schemas.microsoft.com/office/drawing/2014/main" val="20001"/>
                    </a:ext>
                  </a:extLst>
                </a:gridCol>
              </a:tblGrid>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使用住戸</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戸（</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3LDK</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65.47</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開設</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H30.7.3</a:t>
                      </a:r>
                      <a:endPar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時間</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週</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日 </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時</a:t>
                      </a:r>
                    </a:p>
                  </a:txBody>
                  <a:tcPr marL="4946" marR="4946" marT="10319"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0800">
                <a:tc>
                  <a:txBody>
                    <a:bodyPr/>
                    <a:lstStyle/>
                    <a:p>
                      <a:pPr algn="ctr" fontAlgn="ct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対象者</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ja-JP" altLang="en-US" sz="105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中高生等の子ども～概ね</a:t>
                      </a:r>
                      <a:r>
                        <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歳の若者と</a:t>
                      </a:r>
                      <a:endParaRPr lang="en-US" altLang="ja-JP"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baseline="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0" i="0" u="none" strike="no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その保護者</a:t>
                      </a:r>
                      <a:endParaRPr lang="ja-JP" altLang="en-US" sz="1050" b="0" i="0" u="none" strike="noStrike"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4946" marR="4946" marT="10319"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3"/>
                  </a:ext>
                </a:extLst>
              </a:tr>
            </a:tbl>
          </a:graphicData>
        </a:graphic>
      </p:graphicFrame>
      <p:sp>
        <p:nvSpPr>
          <p:cNvPr id="13" name="正方形/長方形 12"/>
          <p:cNvSpPr/>
          <p:nvPr/>
        </p:nvSpPr>
        <p:spPr>
          <a:xfrm>
            <a:off x="4746684" y="4104075"/>
            <a:ext cx="3999600" cy="946846"/>
          </a:xfrm>
          <a:prstGeom prst="rect">
            <a:avLst/>
          </a:prstGeom>
          <a:solidFill>
            <a:srgbClr val="DAE7F6"/>
          </a:solidFill>
          <a:ln>
            <a:noFill/>
          </a:ln>
        </p:spPr>
        <p:style>
          <a:lnRef idx="2">
            <a:schemeClr val="dk1">
              <a:shade val="50000"/>
            </a:schemeClr>
          </a:lnRef>
          <a:fillRef idx="1">
            <a:schemeClr val="dk1"/>
          </a:fillRef>
          <a:effectRef idx="0">
            <a:schemeClr val="dk1"/>
          </a:effectRef>
          <a:fontRef idx="minor">
            <a:schemeClr val="lt1"/>
          </a:fontRef>
        </p:style>
        <p:txBody>
          <a:bodyPr lIns="27000" rIns="27000" rtlCol="0" anchor="ctr"/>
          <a:lstStyle/>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〇茨木市のユースプラザ事業として、子ども・</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若者の居場所</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社会経験・交流の場の提供やセミナー等を開催するとともに、</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子ども・若者と保護者等の相談窓口を</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開設</a:t>
            </a: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442034" y="3715144"/>
            <a:ext cx="2758676" cy="18466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68827636"/>
              </p:ext>
            </p:extLst>
          </p:nvPr>
        </p:nvGraphicFramePr>
        <p:xfrm>
          <a:off x="701570" y="2753925"/>
          <a:ext cx="3266320" cy="1126236"/>
        </p:xfrm>
        <a:graphic>
          <a:graphicData uri="http://schemas.openxmlformats.org/drawingml/2006/table">
            <a:tbl>
              <a:tblPr>
                <a:tableStyleId>{5940675A-B579-460E-94D1-54222C63F5DA}</a:tableStyleId>
              </a:tblPr>
              <a:tblGrid>
                <a:gridCol w="734400">
                  <a:extLst>
                    <a:ext uri="{9D8B030D-6E8A-4147-A177-3AD203B41FA5}">
                      <a16:colId xmlns:a16="http://schemas.microsoft.com/office/drawing/2014/main" val="3746493707"/>
                    </a:ext>
                  </a:extLst>
                </a:gridCol>
                <a:gridCol w="2531920">
                  <a:extLst>
                    <a:ext uri="{9D8B030D-6E8A-4147-A177-3AD203B41FA5}">
                      <a16:colId xmlns:a16="http://schemas.microsoft.com/office/drawing/2014/main" val="3993549165"/>
                    </a:ext>
                  </a:extLst>
                </a:gridCol>
              </a:tblGrid>
              <a:tr h="282318">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使用住戸</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tc>
                  <a:txBody>
                    <a:bodyPr/>
                    <a:lstStyle/>
                    <a:p>
                      <a:pPr algn="l"/>
                      <a:r>
                        <a:rPr kumimoji="1" lang="en-US" altLang="ja-JP" sz="1050" baseline="0" dirty="0" smtClean="0">
                          <a:solidFill>
                            <a:schemeClr val="tx1"/>
                          </a:solidFill>
                          <a:latin typeface="メイリオ" panose="020B0604030504040204" pitchFamily="50" charset="-128"/>
                          <a:ea typeface="メイリオ" panose="020B0604030504040204" pitchFamily="50" charset="-128"/>
                        </a:rPr>
                        <a:t> 1</a:t>
                      </a:r>
                      <a:r>
                        <a:rPr kumimoji="1" lang="ja-JP" altLang="en-US" sz="1050" baseline="0" dirty="0" smtClean="0">
                          <a:solidFill>
                            <a:schemeClr val="tx1"/>
                          </a:solidFill>
                          <a:latin typeface="メイリオ" panose="020B0604030504040204" pitchFamily="50" charset="-128"/>
                          <a:ea typeface="メイリオ" panose="020B0604030504040204" pitchFamily="50" charset="-128"/>
                        </a:rPr>
                        <a:t>戸（</a:t>
                      </a:r>
                      <a:r>
                        <a:rPr kumimoji="1" lang="en-US" altLang="ja-JP" sz="1050" baseline="0" dirty="0" smtClean="0">
                          <a:solidFill>
                            <a:schemeClr val="tx1"/>
                          </a:solidFill>
                          <a:latin typeface="メイリオ" panose="020B0604030504040204" pitchFamily="50" charset="-128"/>
                          <a:ea typeface="メイリオ" panose="020B0604030504040204" pitchFamily="50" charset="-128"/>
                        </a:rPr>
                        <a:t>4DK</a:t>
                      </a:r>
                      <a:r>
                        <a:rPr kumimoji="1" lang="ja-JP" altLang="en-US" sz="1050" baseline="0" dirty="0" smtClean="0">
                          <a:solidFill>
                            <a:schemeClr val="tx1"/>
                          </a:solidFill>
                          <a:latin typeface="メイリオ" panose="020B0604030504040204" pitchFamily="50" charset="-128"/>
                          <a:ea typeface="メイリオ" panose="020B0604030504040204" pitchFamily="50" charset="-128"/>
                        </a:rPr>
                        <a:t>・</a:t>
                      </a:r>
                      <a:r>
                        <a:rPr kumimoji="1" lang="en-US" altLang="ja-JP" sz="1050" baseline="0" dirty="0" smtClean="0">
                          <a:solidFill>
                            <a:schemeClr val="tx1"/>
                          </a:solidFill>
                          <a:latin typeface="メイリオ" panose="020B0604030504040204" pitchFamily="50" charset="-128"/>
                          <a:ea typeface="メイリオ" panose="020B0604030504040204" pitchFamily="50" charset="-128"/>
                        </a:rPr>
                        <a:t>74.73</a:t>
                      </a:r>
                      <a:r>
                        <a:rPr kumimoji="1" lang="ja-JP" altLang="en-US" sz="1050" baseline="0" dirty="0" smtClean="0">
                          <a:solidFill>
                            <a:schemeClr val="tx1"/>
                          </a:solidFill>
                          <a:latin typeface="メイリオ" panose="020B0604030504040204" pitchFamily="50" charset="-128"/>
                          <a:ea typeface="メイリオ" panose="020B0604030504040204" pitchFamily="50" charset="-128"/>
                        </a:rPr>
                        <a:t>㎡）</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extLst>
                  <a:ext uri="{0D108BD9-81ED-4DB2-BD59-A6C34878D82A}">
                    <a16:rowId xmlns:a16="http://schemas.microsoft.com/office/drawing/2014/main" val="1765826176"/>
                  </a:ext>
                </a:extLst>
              </a:tr>
              <a:tr h="280800">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開設</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tc>
                  <a:txBody>
                    <a:bodyPr/>
                    <a:lstStyle/>
                    <a:p>
                      <a:pPr algn="l"/>
                      <a:r>
                        <a:rPr kumimoji="1" lang="en-US" altLang="ja-JP" sz="1050" dirty="0" smtClean="0">
                          <a:solidFill>
                            <a:schemeClr val="tx1"/>
                          </a:solidFill>
                          <a:latin typeface="メイリオ" panose="020B0604030504040204" pitchFamily="50" charset="-128"/>
                          <a:ea typeface="メイリオ" panose="020B0604030504040204" pitchFamily="50" charset="-128"/>
                        </a:rPr>
                        <a:t> H29.4.1</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extLst>
                  <a:ext uri="{0D108BD9-81ED-4DB2-BD59-A6C34878D82A}">
                    <a16:rowId xmlns:a16="http://schemas.microsoft.com/office/drawing/2014/main" val="2551953420"/>
                  </a:ext>
                </a:extLst>
              </a:tr>
              <a:tr h="282318">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時間</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tc>
                  <a:txBody>
                    <a:bodyPr/>
                    <a:lstStyle/>
                    <a:p>
                      <a:pPr algn="l"/>
                      <a:r>
                        <a:rPr kumimoji="1" lang="en-US" altLang="ja-JP" sz="1050" dirty="0" smtClean="0">
                          <a:solidFill>
                            <a:schemeClr val="tx1"/>
                          </a:solidFill>
                          <a:latin typeface="メイリオ" panose="020B0604030504040204" pitchFamily="50" charset="-128"/>
                          <a:ea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rPr>
                        <a:t>月～土 </a:t>
                      </a:r>
                      <a:r>
                        <a:rPr kumimoji="1" lang="en-US" altLang="ja-JP" sz="1050" dirty="0" smtClean="0">
                          <a:solidFill>
                            <a:schemeClr val="tx1"/>
                          </a:solidFill>
                          <a:latin typeface="メイリオ" panose="020B0604030504040204" pitchFamily="50" charset="-128"/>
                          <a:ea typeface="メイリオ" panose="020B0604030504040204" pitchFamily="50" charset="-128"/>
                        </a:rPr>
                        <a:t>7</a:t>
                      </a:r>
                      <a:r>
                        <a:rPr kumimoji="1" lang="ja-JP" altLang="en-US" sz="1050" dirty="0" smtClean="0">
                          <a:solidFill>
                            <a:schemeClr val="tx1"/>
                          </a:solidFill>
                          <a:latin typeface="メイリオ" panose="020B0604030504040204" pitchFamily="50" charset="-128"/>
                          <a:ea typeface="メイリオ" panose="020B0604030504040204" pitchFamily="50" charset="-128"/>
                        </a:rPr>
                        <a:t>時～</a:t>
                      </a:r>
                      <a:r>
                        <a:rPr kumimoji="1" lang="en-US" altLang="ja-JP" sz="1050" dirty="0" smtClean="0">
                          <a:solidFill>
                            <a:schemeClr val="tx1"/>
                          </a:solidFill>
                          <a:latin typeface="メイリオ" panose="020B0604030504040204" pitchFamily="50" charset="-128"/>
                          <a:ea typeface="メイリオ" panose="020B0604030504040204" pitchFamily="50" charset="-128"/>
                        </a:rPr>
                        <a:t>19</a:t>
                      </a:r>
                      <a:r>
                        <a:rPr kumimoji="1" lang="ja-JP" altLang="en-US" sz="1050" dirty="0" smtClean="0">
                          <a:solidFill>
                            <a:schemeClr val="tx1"/>
                          </a:solidFill>
                          <a:latin typeface="メイリオ" panose="020B0604030504040204" pitchFamily="50" charset="-128"/>
                          <a:ea typeface="メイリオ" panose="020B0604030504040204" pitchFamily="50" charset="-128"/>
                        </a:rPr>
                        <a:t>時（祝祭日除く）</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tc>
                <a:extLst>
                  <a:ext uri="{0D108BD9-81ED-4DB2-BD59-A6C34878D82A}">
                    <a16:rowId xmlns:a16="http://schemas.microsoft.com/office/drawing/2014/main" val="1641797511"/>
                  </a:ext>
                </a:extLst>
              </a:tr>
              <a:tr h="280800">
                <a:tc>
                  <a:txBody>
                    <a:bodyPr/>
                    <a:lstStyle/>
                    <a:p>
                      <a:pPr algn="ctr"/>
                      <a:r>
                        <a:rPr kumimoji="1" lang="ja-JP" altLang="en-US" sz="1050" dirty="0" smtClean="0">
                          <a:solidFill>
                            <a:schemeClr val="tx1"/>
                          </a:solidFill>
                          <a:latin typeface="メイリオ" panose="020B0604030504040204" pitchFamily="50" charset="-128"/>
                          <a:ea typeface="メイリオ" panose="020B0604030504040204" pitchFamily="50" charset="-128"/>
                        </a:rPr>
                        <a:t>定員</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lnR w="12700" cap="flat" cmpd="sng" algn="ctr">
                      <a:solidFill>
                        <a:schemeClr val="tx1"/>
                      </a:solidFill>
                      <a:prstDash val="solid"/>
                      <a:round/>
                      <a:headEnd type="none" w="med" len="med"/>
                      <a:tailEnd type="none" w="med" len="med"/>
                    </a:lnR>
                  </a:tcPr>
                </a:tc>
                <a:tc>
                  <a:txBody>
                    <a:bodyPr/>
                    <a:lstStyle/>
                    <a:p>
                      <a:pPr algn="l"/>
                      <a:r>
                        <a:rPr kumimoji="1" lang="en-US" altLang="ja-JP" sz="1050" dirty="0" smtClean="0">
                          <a:solidFill>
                            <a:schemeClr val="tx1"/>
                          </a:solidFill>
                          <a:latin typeface="メイリオ" panose="020B0604030504040204" pitchFamily="50" charset="-128"/>
                          <a:ea typeface="メイリオ" panose="020B0604030504040204" pitchFamily="50" charset="-128"/>
                        </a:rPr>
                        <a:t> 15</a:t>
                      </a:r>
                      <a:r>
                        <a:rPr kumimoji="1" lang="ja-JP" altLang="en-US" sz="1050" dirty="0" smtClean="0">
                          <a:solidFill>
                            <a:schemeClr val="tx1"/>
                          </a:solidFill>
                          <a:latin typeface="メイリオ" panose="020B0604030504040204" pitchFamily="50" charset="-128"/>
                          <a:ea typeface="メイリオ" panose="020B0604030504040204" pitchFamily="50" charset="-128"/>
                        </a:rPr>
                        <a:t>名</a:t>
                      </a: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marL="5400" marR="5400" marT="1080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85148892"/>
                  </a:ext>
                </a:extLst>
              </a:tr>
            </a:tbl>
          </a:graphicData>
        </a:graphic>
      </p:graphicFrame>
      <p:sp>
        <p:nvSpPr>
          <p:cNvPr id="23" name="正方形/長方形 22"/>
          <p:cNvSpPr/>
          <p:nvPr/>
        </p:nvSpPr>
        <p:spPr>
          <a:xfrm>
            <a:off x="431090" y="4104075"/>
            <a:ext cx="4001011" cy="946846"/>
          </a:xfrm>
          <a:prstGeom prst="rect">
            <a:avLst/>
          </a:prstGeom>
          <a:solidFill>
            <a:srgbClr val="DAE7F6"/>
          </a:solidFill>
          <a:ln>
            <a:noFill/>
          </a:ln>
        </p:spPr>
        <p:style>
          <a:lnRef idx="2">
            <a:schemeClr val="dk1">
              <a:shade val="50000"/>
            </a:schemeClr>
          </a:lnRef>
          <a:fillRef idx="1">
            <a:schemeClr val="dk1"/>
          </a:fillRef>
          <a:effectRef idx="0">
            <a:schemeClr val="dk1"/>
          </a:effectRef>
          <a:fontRef idx="minor">
            <a:schemeClr val="lt1"/>
          </a:fontRef>
        </p:style>
        <p:txBody>
          <a:bodyPr lIns="27000" rIns="27000" rtlCol="0" anchor="ctr"/>
          <a:lstStyle/>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〇交野市の意向に基づき、待機児童対策のため府営住宅の空室を</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小規模保育事業に活用</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集会所のコミュニティサロンでイベントが開催される際には、</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ts val="105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園児も参加して交流を行って</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endPar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339632" y="5319210"/>
            <a:ext cx="8509684" cy="930126"/>
          </a:xfrm>
          <a:prstGeom prst="roundRect">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これまでの実施</a:t>
            </a:r>
            <a:r>
              <a:rPr kumimoji="1" lang="ja-JP" altLang="en-US"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状況</a:t>
            </a:r>
            <a:r>
              <a:rPr kumimoji="1" lang="en-US" altLang="ja-JP" sz="12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a:t>
            </a:r>
            <a:r>
              <a:rPr kumimoji="1" lang="ja-JP" altLang="en-US" sz="1200" b="0" i="0" u="none" strike="noStrike" kern="1200" cap="none" spc="0" normalizeH="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団地</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戸 （取組みが終了したものを含む）（</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lang="en-US" altLang="ja-JP" sz="1200" noProof="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末</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現在）</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（上記以外の活用事例</a:t>
            </a:r>
            <a:r>
              <a:rPr kumimoji="1" lang="en-US"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若者の職業的自立用住居、高齢者見守り・交流拠点、お試し居住用住居　等）</a:t>
            </a:r>
            <a:endParaRPr kumimoji="1" lang="en-US"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236599" y="8620"/>
            <a:ext cx="1590095"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Calibri"/>
                <a:ea typeface="ＭＳ Ｐゴシック" panose="020B0600070205080204" pitchFamily="50" charset="-128"/>
              </a:rPr>
              <a:t>22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8655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236599" y="8620"/>
            <a:ext cx="1680106" cy="5262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36000" rIns="0" rtlCol="0" anchor="ct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＜参考事例</a:t>
            </a: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角丸四角形 10"/>
          <p:cNvSpPr/>
          <p:nvPr/>
        </p:nvSpPr>
        <p:spPr>
          <a:xfrm>
            <a:off x="161303" y="368660"/>
            <a:ext cx="8839822" cy="6111680"/>
          </a:xfrm>
          <a:prstGeom prst="roundRect">
            <a:avLst>
              <a:gd name="adj" fmla="val 4915"/>
            </a:avLst>
          </a:prstGeom>
        </p:spPr>
        <p:style>
          <a:lnRef idx="2">
            <a:schemeClr val="dk1"/>
          </a:lnRef>
          <a:fillRef idx="1">
            <a:schemeClr val="lt1"/>
          </a:fillRef>
          <a:effectRef idx="0">
            <a:schemeClr val="dk1"/>
          </a:effectRef>
          <a:fontRef idx="minor">
            <a:schemeClr val="dk1"/>
          </a:fontRef>
        </p:style>
        <p:txBody>
          <a:bodyPr rot="0" spcFirstLastPara="0" vert="horz" wrap="square" lIns="72000" tIns="72000" rIns="36000" bIns="36000" numCol="1" spcCol="0" rtlCol="0" fromWordArt="0" anchor="t" anchorCtr="0" forceAA="0" compatLnSpc="1">
            <a:prstTxWarp prst="textNoShape">
              <a:avLst/>
            </a:prstTxWarp>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◆実証事業検討チームによる企業等への実証フィールドの提供</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政策企画部 企画室 政策課、商工労働部 成長産業振興室 産業創造課、都市整備部 事業管理室 事業企画課</a:t>
            </a:r>
            <a:r>
              <a:rPr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82299" y="1015875"/>
            <a:ext cx="8489925" cy="646331"/>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大阪市、大阪商工会議所では</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、先端技術を活用した実証事業の実施・成果普及を通じた産業振興、地域経済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の　</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一層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の活性化を目的に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、「実証事業検討チーム」を設置。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での実証事業を希望する事業者を大阪内外から広く募り、実証事業が円滑・効果的に実施できるように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4815567" y="1628800"/>
            <a:ext cx="4056658" cy="2231380"/>
          </a:xfrm>
          <a:prstGeom prst="rect">
            <a:avLst/>
          </a:prstGeom>
          <a:ln>
            <a:solidFill>
              <a:schemeClr val="tx1"/>
            </a:solidFill>
          </a:ln>
        </p:spPr>
        <p:txBody>
          <a:bodyPr wrap="square">
            <a:spAutoFit/>
          </a:bodyPr>
          <a:lstStyle/>
          <a:p>
            <a:endParaRPr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対象分野</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先進的なまちづくり</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②</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Io</a:t>
            </a:r>
            <a:r>
              <a:rPr lang="en-US" altLang="ja-JP" sz="1100" dirty="0" err="1">
                <a:latin typeface="メイリオ" panose="020B0604030504040204" pitchFamily="50" charset="-128"/>
                <a:ea typeface="メイリオ" panose="020B0604030504040204" pitchFamily="50" charset="-128"/>
                <a:cs typeface="メイリオ" panose="020B0604030504040204" pitchFamily="50" charset="-128"/>
              </a:rPr>
              <a:t>T</a:t>
            </a:r>
            <a:r>
              <a:rPr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ロボットテクノロジー</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自動運転</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④</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ドローン</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⑤</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人工知能）</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ヘルスケア</a:t>
            </a:r>
            <a:b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ビッグデータ</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の内容</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①</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大阪府・市の関連施設における実証フィールドの提供</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企業間連携による民間企業保有施設等での実証事業</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41373" y="3924055"/>
            <a:ext cx="8461097" cy="2495125"/>
          </a:xfrm>
          <a:prstGeom prst="roundRect">
            <a:avLst>
              <a:gd name="adj" fmla="val 5163"/>
            </a:avLst>
          </a:prstGeom>
          <a:noFill/>
          <a:ln w="28575">
            <a:prstDash val="dash"/>
          </a:ln>
        </p:spPr>
        <p:style>
          <a:lnRef idx="2">
            <a:schemeClr val="accent1"/>
          </a:lnRef>
          <a:fillRef idx="1">
            <a:schemeClr val="lt1"/>
          </a:fillRef>
          <a:effectRef idx="0">
            <a:schemeClr val="accent1"/>
          </a:effectRef>
          <a:fontRef idx="minor">
            <a:schemeClr val="dk1"/>
          </a:fontRef>
        </p:style>
        <p:txBody>
          <a:bodyPr lIns="36000" rIns="0" rtlCol="0" anchor="ctr"/>
          <a:lstStyle/>
          <a:p>
            <a:pPr>
              <a:lnSpc>
                <a:spcPts val="1300"/>
              </a:lnSpc>
            </a:pPr>
            <a:r>
              <a:rPr lang="en-US" altLang="ja-JP" sz="1200" b="1" dirty="0" smtClean="0">
                <a:solidFill>
                  <a:schemeClr val="tx1"/>
                </a:solidFill>
                <a:latin typeface="メイリオ" panose="020B0604030504040204" pitchFamily="50" charset="-128"/>
                <a:ea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rPr>
              <a:t>平成</a:t>
            </a:r>
            <a:r>
              <a:rPr lang="en-US" altLang="ja-JP" sz="1200" b="1" dirty="0" smtClean="0">
                <a:solidFill>
                  <a:schemeClr val="tx1"/>
                </a:solidFill>
                <a:latin typeface="メイリオ" panose="020B0604030504040204" pitchFamily="50" charset="-128"/>
                <a:ea typeface="メイリオ" panose="020B0604030504040204" pitchFamily="50" charset="-128"/>
              </a:rPr>
              <a:t>30</a:t>
            </a:r>
            <a:r>
              <a:rPr lang="ja-JP" altLang="en-US" sz="1200" b="1" dirty="0" smtClean="0">
                <a:solidFill>
                  <a:schemeClr val="tx1"/>
                </a:solidFill>
                <a:latin typeface="メイリオ" panose="020B0604030504040204" pitchFamily="50" charset="-128"/>
                <a:ea typeface="メイリオ" panose="020B0604030504040204" pitchFamily="50" charset="-128"/>
              </a:rPr>
              <a:t>年度の実施状況</a:t>
            </a:r>
            <a:r>
              <a:rPr lang="en-US" altLang="ja-JP" sz="1200" dirty="0" smtClean="0">
                <a:solidFill>
                  <a:schemeClr val="tx1"/>
                </a:solidFill>
                <a:latin typeface="メイリオ" panose="020B0604030504040204" pitchFamily="50" charset="-128"/>
                <a:ea typeface="メイリオ" panose="020B0604030504040204" pitchFamily="50" charset="-128"/>
              </a:rPr>
              <a:t>】</a:t>
            </a:r>
          </a:p>
          <a:p>
            <a:r>
              <a:rPr lang="ja-JP" altLang="en-US" sz="1200" dirty="0" smtClean="0">
                <a:solidFill>
                  <a:schemeClr val="tx1"/>
                </a:solidFill>
                <a:latin typeface="メイリオ" panose="020B0604030504040204" pitchFamily="50" charset="-128"/>
                <a:ea typeface="メイリオ" panose="020B0604030504040204" pitchFamily="50" charset="-128"/>
              </a:rPr>
              <a:t>　 ①寝屋川</a:t>
            </a:r>
            <a:r>
              <a:rPr lang="ja-JP" altLang="en-US" sz="1200" dirty="0">
                <a:solidFill>
                  <a:schemeClr val="tx1"/>
                </a:solidFill>
                <a:latin typeface="メイリオ" panose="020B0604030504040204" pitchFamily="50" charset="-128"/>
                <a:ea typeface="メイリオ" panose="020B0604030504040204" pitchFamily="50" charset="-128"/>
              </a:rPr>
              <a:t>水系の地下施設「三ツ島</a:t>
            </a:r>
            <a:r>
              <a:rPr lang="ja-JP" altLang="en-US" sz="1200" dirty="0" smtClean="0">
                <a:solidFill>
                  <a:schemeClr val="tx1"/>
                </a:solidFill>
                <a:latin typeface="メイリオ" panose="020B0604030504040204" pitchFamily="50" charset="-128"/>
                <a:ea typeface="メイリオ" panose="020B0604030504040204" pitchFamily="50" charset="-128"/>
              </a:rPr>
              <a:t>調節池」</a:t>
            </a:r>
            <a:r>
              <a:rPr lang="ja-JP" altLang="en-US" sz="1200" dirty="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中鴻池調節</a:t>
            </a:r>
            <a:r>
              <a:rPr lang="ja-JP" altLang="en-US" sz="1200" dirty="0" smtClean="0">
                <a:solidFill>
                  <a:schemeClr val="tx1"/>
                </a:solidFill>
                <a:latin typeface="メイリオ" panose="020B0604030504040204" pitchFamily="50" charset="-128"/>
                <a:ea typeface="メイリオ" panose="020B0604030504040204" pitchFamily="50" charset="-128"/>
              </a:rPr>
              <a:t>池」をフィールド</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と</a:t>
            </a:r>
            <a:r>
              <a:rPr lang="ja-JP" altLang="en-US" sz="1200" dirty="0">
                <a:solidFill>
                  <a:schemeClr val="tx1"/>
                </a:solidFill>
                <a:latin typeface="メイリオ" panose="020B0604030504040204" pitchFamily="50" charset="-128"/>
                <a:ea typeface="メイリオ" panose="020B0604030504040204" pitchFamily="50" charset="-128"/>
              </a:rPr>
              <a:t>した地下河川構造物に対する点検手法</a:t>
            </a:r>
            <a:r>
              <a:rPr lang="ja-JP" altLang="en-US" sz="1200" dirty="0" smtClean="0">
                <a:solidFill>
                  <a:schemeClr val="tx1"/>
                </a:solidFill>
                <a:latin typeface="メイリオ" panose="020B0604030504040204" pitchFamily="50" charset="-128"/>
                <a:ea typeface="メイリオ" panose="020B0604030504040204" pitchFamily="50" charset="-128"/>
              </a:rPr>
              <a:t>の実証を支援</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en-US" altLang="ja-JP" sz="1050" dirty="0" smtClean="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＜実施期間＞</a:t>
            </a:r>
            <a:r>
              <a:rPr lang="en-US" altLang="ja-JP" sz="1050" dirty="0" smtClean="0">
                <a:solidFill>
                  <a:schemeClr val="tx1"/>
                </a:solidFill>
                <a:latin typeface="メイリオ" panose="020B0604030504040204" pitchFamily="50" charset="-128"/>
                <a:ea typeface="メイリオ" panose="020B0604030504040204" pitchFamily="50" charset="-128"/>
              </a:rPr>
              <a:t>H30.8.27</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8.28</a:t>
            </a: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＜実施概要＞</a:t>
            </a:r>
            <a:r>
              <a:rPr lang="ja-JP" altLang="en-US" sz="1050" dirty="0">
                <a:solidFill>
                  <a:schemeClr val="tx1"/>
                </a:solidFill>
                <a:latin typeface="メイリオ" panose="020B0604030504040204" pitchFamily="50" charset="-128"/>
                <a:ea typeface="メイリオ" panose="020B0604030504040204" pitchFamily="50" charset="-128"/>
              </a:rPr>
              <a:t>点検が困難な地下河川構造物</a:t>
            </a:r>
            <a:r>
              <a:rPr lang="ja-JP" altLang="en-US" sz="1050" dirty="0" smtClean="0">
                <a:solidFill>
                  <a:schemeClr val="tx1"/>
                </a:solidFill>
                <a:latin typeface="メイリオ" panose="020B0604030504040204" pitchFamily="50" charset="-128"/>
                <a:ea typeface="メイリオ" panose="020B0604030504040204" pitchFamily="50" charset="-128"/>
              </a:rPr>
              <a:t>について</a:t>
            </a:r>
            <a:r>
              <a:rPr lang="ja-JP" altLang="en-US" sz="1050" dirty="0">
                <a:solidFill>
                  <a:schemeClr val="tx1"/>
                </a:solidFill>
                <a:latin typeface="メイリオ" panose="020B0604030504040204" pitchFamily="50" charset="-128"/>
                <a:ea typeface="メイリオ" panose="020B0604030504040204" pitchFamily="50" charset="-128"/>
              </a:rPr>
              <a:t>、ドローン</a:t>
            </a:r>
            <a:r>
              <a:rPr lang="ja-JP" altLang="en-US" sz="1050" dirty="0" smtClean="0">
                <a:solidFill>
                  <a:schemeClr val="tx1"/>
                </a:solidFill>
                <a:latin typeface="メイリオ" panose="020B0604030504040204" pitchFamily="50" charset="-128"/>
                <a:ea typeface="メイリオ" panose="020B0604030504040204" pitchFamily="50" charset="-128"/>
              </a:rPr>
              <a:t>や各種</a:t>
            </a:r>
            <a:r>
              <a:rPr lang="ja-JP" altLang="en-US" sz="1050" dirty="0">
                <a:solidFill>
                  <a:schemeClr val="tx1"/>
                </a:solidFill>
                <a:latin typeface="メイリオ" panose="020B0604030504040204" pitchFamily="50" charset="-128"/>
                <a:ea typeface="メイリオ" panose="020B0604030504040204" pitchFamily="50" charset="-128"/>
              </a:rPr>
              <a:t>レーザ計測機器</a:t>
            </a:r>
            <a:r>
              <a:rPr lang="ja-JP" altLang="en-US" sz="1050" dirty="0" smtClean="0">
                <a:solidFill>
                  <a:schemeClr val="tx1"/>
                </a:solidFill>
                <a:latin typeface="メイリオ" panose="020B0604030504040204" pitchFamily="50" charset="-128"/>
                <a:ea typeface="メイリオ" panose="020B0604030504040204" pitchFamily="50" charset="-128"/>
              </a:rPr>
              <a:t>、</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カメラ</a:t>
            </a:r>
            <a:r>
              <a:rPr lang="ja-JP" altLang="en-US" sz="1050" dirty="0">
                <a:solidFill>
                  <a:schemeClr val="tx1"/>
                </a:solidFill>
                <a:latin typeface="メイリオ" panose="020B0604030504040204" pitchFamily="50" charset="-128"/>
                <a:ea typeface="メイリオ" panose="020B0604030504040204" pitchFamily="50" charset="-128"/>
              </a:rPr>
              <a:t>画像解析技術等を用いて計測・分析</a:t>
            </a:r>
            <a:endParaRPr lang="en-US" altLang="ja-JP" sz="1050" dirty="0">
              <a:solidFill>
                <a:schemeClr val="tx1"/>
              </a:solidFill>
              <a:latin typeface="メイリオ" panose="020B0604030504040204" pitchFamily="50" charset="-128"/>
              <a:ea typeface="メイリオ" panose="020B0604030504040204" pitchFamily="50" charset="-128"/>
            </a:endParaRPr>
          </a:p>
          <a:p>
            <a:pPr>
              <a:lnSpc>
                <a:spcPts val="1300"/>
              </a:lnSpc>
            </a:pP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②</a:t>
            </a:r>
            <a:r>
              <a:rPr lang="ja-JP" altLang="en-US" sz="1200" dirty="0">
                <a:solidFill>
                  <a:schemeClr val="tx1"/>
                </a:solidFill>
                <a:latin typeface="メイリオ" panose="020B0604030504040204" pitchFamily="50" charset="-128"/>
                <a:ea typeface="メイリオ" panose="020B0604030504040204" pitchFamily="50" charset="-128"/>
              </a:rPr>
              <a:t>大阪城</a:t>
            </a:r>
            <a:r>
              <a:rPr lang="ja-JP" altLang="en-US" sz="1200" dirty="0" smtClean="0">
                <a:solidFill>
                  <a:schemeClr val="tx1"/>
                </a:solidFill>
                <a:latin typeface="メイリオ" panose="020B0604030504040204" pitchFamily="50" charset="-128"/>
                <a:ea typeface="メイリオ" panose="020B0604030504040204" pitchFamily="50" charset="-128"/>
              </a:rPr>
              <a:t>公園をフィールドとした「</a:t>
            </a:r>
            <a:r>
              <a:rPr lang="ja-JP" altLang="en-US" sz="1200" dirty="0">
                <a:solidFill>
                  <a:schemeClr val="tx1"/>
                </a:solidFill>
                <a:latin typeface="メイリオ" panose="020B0604030504040204" pitchFamily="50" charset="-128"/>
                <a:ea typeface="メイリオ" panose="020B0604030504040204" pitchFamily="50" charset="-128"/>
              </a:rPr>
              <a:t>超小型電動モビリティ用</a:t>
            </a:r>
            <a:r>
              <a:rPr lang="en-US" altLang="ja-JP" sz="1200" dirty="0">
                <a:solidFill>
                  <a:schemeClr val="tx1"/>
                </a:solidFill>
                <a:latin typeface="メイリオ" panose="020B0604030504040204" pitchFamily="50" charset="-128"/>
                <a:ea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rPr>
              <a:t>ワイヤレス</a:t>
            </a:r>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充電</a:t>
            </a:r>
            <a:r>
              <a:rPr lang="ja-JP" altLang="en-US" sz="1200" dirty="0">
                <a:solidFill>
                  <a:schemeClr val="tx1"/>
                </a:solidFill>
                <a:latin typeface="メイリオ" panose="020B0604030504040204" pitchFamily="50" charset="-128"/>
                <a:ea typeface="メイリオ" panose="020B0604030504040204" pitchFamily="50" charset="-128"/>
              </a:rPr>
              <a:t>システム」に関する実証を</a:t>
            </a:r>
            <a:r>
              <a:rPr lang="ja-JP" altLang="en-US" sz="1200" dirty="0" smtClean="0">
                <a:solidFill>
                  <a:schemeClr val="tx1"/>
                </a:solidFill>
                <a:latin typeface="メイリオ" panose="020B0604030504040204" pitchFamily="50" charset="-128"/>
                <a:ea typeface="メイリオ" panose="020B0604030504040204" pitchFamily="50" charset="-128"/>
              </a:rPr>
              <a:t>支援</a:t>
            </a:r>
            <a:endParaRPr lang="en-US" altLang="ja-JP" sz="1200" dirty="0" smtClean="0">
              <a:solidFill>
                <a:schemeClr val="tx1"/>
              </a:solidFill>
              <a:latin typeface="メイリオ" panose="020B0604030504040204" pitchFamily="50" charset="-128"/>
              <a:ea typeface="メイリオ" panose="020B0604030504040204" pitchFamily="50" charset="-128"/>
            </a:endParaRPr>
          </a:p>
          <a:p>
            <a:r>
              <a:rPr lang="ja-JP" altLang="en-US" sz="1200" spc="-100" dirty="0">
                <a:solidFill>
                  <a:schemeClr val="tx1"/>
                </a:solidFill>
                <a:latin typeface="メイリオ" panose="020B0604030504040204" pitchFamily="50" charset="-128"/>
                <a:ea typeface="メイリオ" panose="020B0604030504040204" pitchFamily="50" charset="-128"/>
              </a:rPr>
              <a:t>　</a:t>
            </a:r>
            <a:r>
              <a:rPr lang="ja-JP" altLang="en-US" sz="1200" spc="-100" dirty="0" smtClean="0">
                <a:solidFill>
                  <a:schemeClr val="tx1"/>
                </a:solidFill>
                <a:latin typeface="メイリオ" panose="020B0604030504040204" pitchFamily="50" charset="-128"/>
                <a:ea typeface="メイリオ" panose="020B0604030504040204" pitchFamily="50" charset="-128"/>
              </a:rPr>
              <a:t>　</a:t>
            </a:r>
            <a:r>
              <a:rPr lang="en-US" altLang="ja-JP" sz="1200" spc="-100" dirty="0" smtClean="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＜実施期間</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H30.12.10</a:t>
            </a:r>
            <a:r>
              <a:rPr lang="ja-JP" altLang="en-US" sz="1050" dirty="0" smtClean="0">
                <a:solidFill>
                  <a:schemeClr val="tx1"/>
                </a:solidFill>
                <a:latin typeface="メイリオ" panose="020B0604030504040204" pitchFamily="50" charset="-128"/>
                <a:ea typeface="メイリオ" panose="020B0604030504040204" pitchFamily="50" charset="-128"/>
              </a:rPr>
              <a:t>～</a:t>
            </a:r>
            <a:r>
              <a:rPr lang="en-US" altLang="ja-JP" sz="1050" dirty="0" smtClean="0">
                <a:solidFill>
                  <a:schemeClr val="tx1"/>
                </a:solidFill>
                <a:latin typeface="メイリオ" panose="020B0604030504040204" pitchFamily="50" charset="-128"/>
                <a:ea typeface="メイリオ" panose="020B0604030504040204" pitchFamily="50" charset="-128"/>
              </a:rPr>
              <a:t>H31.1.31</a:t>
            </a: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＜実施概要＞駐車するだけで充電ができる設備を用いて、公園内の巡回や設備の確認・点検等に</a:t>
            </a:r>
            <a:endParaRPr lang="en-US" altLang="ja-JP" sz="1050" dirty="0" smtClean="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rPr>
              <a:t>　　　　　　　 利用する車両の消費電力や充電頻度・時間、バッテリ残量等を計測・分析</a:t>
            </a:r>
            <a:endParaRPr lang="en-US" altLang="ja-JP" sz="105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lang="ja-JP" altLang="en-US" sz="1100" dirty="0" smtClean="0">
                <a:solidFill>
                  <a:schemeClr val="tx1"/>
                </a:solidFill>
                <a:latin typeface="メイリオ" panose="020B0604030504040204" pitchFamily="50" charset="-128"/>
                <a:ea typeface="メイリオ" panose="020B0604030504040204" pitchFamily="50" charset="-128"/>
              </a:rPr>
              <a:t>　　</a:t>
            </a:r>
            <a:r>
              <a:rPr lang="en-US" altLang="ja-JP" sz="1100" dirty="0" smtClean="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上記以外に協議中の事業提案については、協議が整い次第、順次実証を実施予定。</a:t>
            </a:r>
            <a:endParaRPr lang="en-US" altLang="ja-JP" sz="1100" dirty="0" smtClean="0">
              <a:solidFill>
                <a:schemeClr val="tx1"/>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6088758" y="4458480"/>
            <a:ext cx="1467068" cy="1179247"/>
            <a:chOff x="5944584" y="5122777"/>
            <a:chExt cx="1467068" cy="1179247"/>
          </a:xfrm>
        </p:grpSpPr>
        <p:pic>
          <p:nvPicPr>
            <p:cNvPr id="19" name="Picture 3" descr="三ツ島ドローン撮影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4422" r="17722" b="19637"/>
            <a:stretch>
              <a:fillRect/>
            </a:stretch>
          </p:blipFill>
          <p:spPr bwMode="auto">
            <a:xfrm>
              <a:off x="6174118" y="5340418"/>
              <a:ext cx="1008000" cy="96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0"/>
            <p:cNvSpPr txBox="1"/>
            <p:nvPr/>
          </p:nvSpPr>
          <p:spPr>
            <a:xfrm>
              <a:off x="5944584" y="5122777"/>
              <a:ext cx="1467068" cy="247792"/>
            </a:xfrm>
            <a:prstGeom prst="rect">
              <a:avLst/>
            </a:prstGeom>
            <a:noFill/>
          </p:spPr>
          <p:txBody>
            <a:bodyPr wrap="none" rtlCol="0">
              <a:spAutoFit/>
            </a:bodyPr>
            <a:lstStyle/>
            <a:p>
              <a:r>
                <a:rPr kumimoji="1" lang="ja-JP" altLang="en-US" sz="1000" dirty="0" smtClean="0">
                  <a:latin typeface="メイリオ" panose="020B0604030504040204" pitchFamily="50" charset="-128"/>
                  <a:ea typeface="メイリオ" panose="020B0604030504040204" pitchFamily="50" charset="-128"/>
                </a:rPr>
                <a:t>ドローンを用いた点検</a:t>
              </a:r>
              <a:endParaRPr kumimoji="1" lang="ja-JP" altLang="en-US" sz="1000" dirty="0">
                <a:latin typeface="メイリオ" panose="020B0604030504040204" pitchFamily="50" charset="-128"/>
                <a:ea typeface="メイリオ" panose="020B0604030504040204" pitchFamily="50" charset="-128"/>
              </a:endParaRPr>
            </a:p>
          </p:txBody>
        </p:sp>
      </p:grpSp>
      <p:grpSp>
        <p:nvGrpSpPr>
          <p:cNvPr id="3" name="グループ化 2"/>
          <p:cNvGrpSpPr/>
          <p:nvPr/>
        </p:nvGrpSpPr>
        <p:grpSpPr>
          <a:xfrm>
            <a:off x="7247731" y="4787305"/>
            <a:ext cx="1644749" cy="1475614"/>
            <a:chOff x="7297154" y="5082491"/>
            <a:chExt cx="1644749" cy="1475614"/>
          </a:xfrm>
        </p:grpSpPr>
        <p:pic>
          <p:nvPicPr>
            <p:cNvPr id="20" name="Picture 5" descr="チャージングドック駐車イメージ"/>
            <p:cNvPicPr>
              <a:picLocks noChangeAspect="1" noChangeArrowheads="1"/>
            </p:cNvPicPr>
            <p:nvPr/>
          </p:nvPicPr>
          <p:blipFill>
            <a:blip r:embed="rId4" cstate="print">
              <a:extLst>
                <a:ext uri="{28A0092B-C50C-407E-A947-70E740481C1C}">
                  <a14:useLocalDpi xmlns:a14="http://schemas.microsoft.com/office/drawing/2010/main" val="0"/>
                </a:ext>
              </a:extLst>
            </a:blip>
            <a:srcRect l="18192" r="12994"/>
            <a:stretch>
              <a:fillRect/>
            </a:stretch>
          </p:blipFill>
          <p:spPr bwMode="auto">
            <a:xfrm>
              <a:off x="7572933" y="5082491"/>
              <a:ext cx="1116000" cy="919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7297154" y="6039291"/>
              <a:ext cx="1644749" cy="518814"/>
            </a:xfrm>
            <a:prstGeom prst="rect">
              <a:avLst/>
            </a:prstGeom>
            <a:noFill/>
          </p:spPr>
          <p:txBody>
            <a:bodyPr wrap="square" rtlCol="0">
              <a:spAutoFit/>
            </a:bodyPr>
            <a:lstStyle/>
            <a:p>
              <a:pPr>
                <a:lnSpc>
                  <a:spcPts val="1100"/>
                </a:lnSpc>
              </a:pPr>
              <a:r>
                <a:rPr lang="ja-JP" altLang="en-US" sz="1000" dirty="0" smtClean="0">
                  <a:latin typeface="メイリオ" panose="020B0604030504040204" pitchFamily="50" charset="-128"/>
                  <a:ea typeface="メイリオ" panose="020B0604030504040204" pitchFamily="50" charset="-128"/>
                </a:rPr>
                <a:t>超小型電動モビリティ用ワイヤレス充電システム</a:t>
              </a:r>
              <a:r>
                <a:rPr lang="ja-JP" altLang="ja-JP" sz="1000" dirty="0" smtClean="0">
                  <a:latin typeface="メイリオ" panose="020B0604030504040204" pitchFamily="50" charset="-128"/>
                  <a:ea typeface="メイリオ" panose="020B0604030504040204" pitchFamily="50" charset="-128"/>
                </a:rPr>
                <a:t>（イメージ）</a:t>
              </a:r>
              <a:endParaRPr lang="ja-JP" altLang="ja-JP" sz="1000" dirty="0">
                <a:latin typeface="メイリオ" panose="020B0604030504040204" pitchFamily="50" charset="-128"/>
                <a:ea typeface="メイリオ" panose="020B0604030504040204" pitchFamily="50" charset="-128"/>
              </a:endParaRPr>
            </a:p>
          </p:txBody>
        </p:sp>
      </p:grpSp>
      <p:grpSp>
        <p:nvGrpSpPr>
          <p:cNvPr id="6" name="グループ化 5"/>
          <p:cNvGrpSpPr/>
          <p:nvPr/>
        </p:nvGrpSpPr>
        <p:grpSpPr>
          <a:xfrm>
            <a:off x="165944" y="1898830"/>
            <a:ext cx="4415270" cy="1777792"/>
            <a:chOff x="569212" y="1737206"/>
            <a:chExt cx="4415270" cy="1777792"/>
          </a:xfrm>
        </p:grpSpPr>
        <p:grpSp>
          <p:nvGrpSpPr>
            <p:cNvPr id="23" name="グループ化 22"/>
            <p:cNvGrpSpPr/>
            <p:nvPr/>
          </p:nvGrpSpPr>
          <p:grpSpPr>
            <a:xfrm>
              <a:off x="569212" y="1737206"/>
              <a:ext cx="4415270" cy="1777792"/>
              <a:chOff x="550836" y="1791386"/>
              <a:chExt cx="4415270" cy="1766524"/>
            </a:xfrm>
          </p:grpSpPr>
          <p:grpSp>
            <p:nvGrpSpPr>
              <p:cNvPr id="25" name="グループ化 24"/>
              <p:cNvGrpSpPr/>
              <p:nvPr/>
            </p:nvGrpSpPr>
            <p:grpSpPr>
              <a:xfrm>
                <a:off x="837063" y="1791386"/>
                <a:ext cx="1845337" cy="499984"/>
                <a:chOff x="92666" y="2853522"/>
                <a:chExt cx="2656461" cy="719748"/>
              </a:xfrm>
            </p:grpSpPr>
            <p:sp>
              <p:nvSpPr>
                <p:cNvPr id="37" name="角丸四角形 36"/>
                <p:cNvSpPr/>
                <p:nvPr/>
              </p:nvSpPr>
              <p:spPr>
                <a:xfrm>
                  <a:off x="92666" y="2988859"/>
                  <a:ext cx="2656461" cy="584411"/>
                </a:xfrm>
                <a:prstGeom prst="roundRect">
                  <a:avLst>
                    <a:gd name="adj" fmla="val 101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実証事業</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実施主体</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987069" y="2853522"/>
                  <a:ext cx="875045" cy="376599"/>
                </a:xfrm>
                <a:prstGeom prst="rect">
                  <a:avLst/>
                </a:prstGeom>
                <a:solidFill>
                  <a:schemeClr val="bg1"/>
                </a:solidFill>
              </p:spPr>
              <p:txBody>
                <a:bodyPr wrap="none">
                  <a:spAutoFit/>
                </a:bodyPr>
                <a:lstStyle/>
                <a:p>
                  <a:pPr algn="ctr">
                    <a:defRPr/>
                  </a:pP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事業者</a:t>
                  </a:r>
                </a:p>
              </p:txBody>
            </p:sp>
          </p:grpSp>
          <p:grpSp>
            <p:nvGrpSpPr>
              <p:cNvPr id="26" name="グループ化 25"/>
              <p:cNvGrpSpPr/>
              <p:nvPr/>
            </p:nvGrpSpPr>
            <p:grpSpPr>
              <a:xfrm>
                <a:off x="3404962" y="2123539"/>
                <a:ext cx="1561144" cy="884963"/>
                <a:chOff x="4556898" y="3245654"/>
                <a:chExt cx="2247350" cy="1273943"/>
              </a:xfrm>
            </p:grpSpPr>
            <p:sp>
              <p:nvSpPr>
                <p:cNvPr id="35" name="角丸四角形 34"/>
                <p:cNvSpPr/>
                <p:nvPr/>
              </p:nvSpPr>
              <p:spPr>
                <a:xfrm>
                  <a:off x="4556898" y="3429000"/>
                  <a:ext cx="2247350" cy="1090597"/>
                </a:xfrm>
                <a:prstGeom prst="roundRect">
                  <a:avLst>
                    <a:gd name="adj" fmla="val 7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500"/>
                    </a:lnSpc>
                  </a:pP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a:t>
                  </a: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阪府、大阪市、</a:t>
                  </a:r>
                  <a:endParaRPr lang="en-US" altLang="ja-JP"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500"/>
                    </a:lnSpc>
                  </a:pPr>
                  <a:r>
                    <a:rPr lang="ja-JP" altLang="en-US" sz="11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大阪商工会議所で構成</a:t>
                  </a:r>
                  <a:endParaRPr lang="en-US" altLang="ja-JP"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100"/>
                    </a:lnSpc>
                    <a:spcBef>
                      <a:spcPts val="400"/>
                    </a:spcBef>
                  </a:pPr>
                  <a:r>
                    <a:rPr lang="ja-JP" altLang="en-US" sz="10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（窓口：大阪商工会議所）</a:t>
                  </a:r>
                  <a:endParaRPr lang="en-US" altLang="ja-JP" sz="1600" spc="-1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4749270" y="3245654"/>
                  <a:ext cx="1927314" cy="391367"/>
                </a:xfrm>
                <a:prstGeom prst="rect">
                  <a:avLst/>
                </a:prstGeom>
                <a:solidFill>
                  <a:schemeClr val="bg1"/>
                </a:solidFill>
              </p:spPr>
              <p:txBody>
                <a:bodyPr wrap="none">
                  <a:spAutoFit/>
                </a:bodyPr>
                <a:lstStyle/>
                <a:p>
                  <a:pPr algn="ctr">
                    <a:lnSpc>
                      <a:spcPts val="1400"/>
                    </a:lnSpc>
                    <a:defRPr/>
                  </a:pPr>
                  <a:r>
                    <a:rPr lang="ja-JP" altLang="en-US" sz="1100" b="1" spc="-100" dirty="0">
                      <a:latin typeface="メイリオ" panose="020B0604030504040204" pitchFamily="50" charset="-128"/>
                      <a:ea typeface="メイリオ" panose="020B0604030504040204" pitchFamily="50" charset="-128"/>
                      <a:cs typeface="メイリオ" panose="020B0604030504040204" pitchFamily="50" charset="-128"/>
                    </a:rPr>
                    <a:t>実証事業検討</a:t>
                  </a:r>
                  <a:r>
                    <a:rPr lang="ja-JP" altLang="en-US" sz="1100" b="1" spc="-100" dirty="0" smtClean="0">
                      <a:latin typeface="メイリオ" panose="020B0604030504040204" pitchFamily="50" charset="-128"/>
                      <a:ea typeface="メイリオ" panose="020B0604030504040204" pitchFamily="50" charset="-128"/>
                      <a:cs typeface="メイリオ" panose="020B0604030504040204" pitchFamily="50" charset="-128"/>
                    </a:rPr>
                    <a:t>チーム</a:t>
                  </a:r>
                  <a:endParaRPr lang="ja-JP" altLang="en-US" sz="1100" b="1" spc="-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7" name="正方形/長方形 26"/>
              <p:cNvSpPr/>
              <p:nvPr/>
            </p:nvSpPr>
            <p:spPr>
              <a:xfrm>
                <a:off x="2682400" y="1931899"/>
                <a:ext cx="959931" cy="246221"/>
              </a:xfrm>
              <a:prstGeom prst="rect">
                <a:avLst/>
              </a:prstGeom>
            </p:spPr>
            <p:txBody>
              <a:bodyPr wrap="square">
                <a:spAutoFit/>
              </a:bodyPr>
              <a:lstStyle/>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事業の提案</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837063" y="2649916"/>
                <a:ext cx="1845401" cy="838921"/>
                <a:chOff x="986618" y="4519596"/>
                <a:chExt cx="2656552" cy="1207662"/>
              </a:xfrm>
            </p:grpSpPr>
            <p:sp>
              <p:nvSpPr>
                <p:cNvPr id="33" name="角丸四角形 32"/>
                <p:cNvSpPr/>
                <p:nvPr/>
              </p:nvSpPr>
              <p:spPr>
                <a:xfrm>
                  <a:off x="986618" y="4646032"/>
                  <a:ext cx="2656552" cy="1081226"/>
                </a:xfrm>
                <a:prstGeom prst="roundRect">
                  <a:avLst>
                    <a:gd name="adj" fmla="val 54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関連</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施設や</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大阪商工会議所の会員企業</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482194" y="4519596"/>
                  <a:ext cx="1668862" cy="376599"/>
                </a:xfrm>
                <a:prstGeom prst="rect">
                  <a:avLst/>
                </a:prstGeom>
                <a:solidFill>
                  <a:schemeClr val="bg1"/>
                </a:solidFill>
              </p:spPr>
              <p:txBody>
                <a:bodyPr wrap="none">
                  <a:spAutoFit/>
                </a:bodyPr>
                <a:lstStyle/>
                <a:p>
                  <a:pPr algn="ctr">
                    <a:defRPr/>
                  </a:pPr>
                  <a:r>
                    <a:rPr lang="ja-JP" altLang="en-US" sz="1100" b="1" spc="-150" dirty="0" smtClean="0">
                      <a:latin typeface="メイリオ" panose="020B0604030504040204" pitchFamily="50" charset="-128"/>
                      <a:ea typeface="メイリオ" panose="020B0604030504040204" pitchFamily="50" charset="-128"/>
                      <a:cs typeface="メイリオ" panose="020B0604030504040204" pitchFamily="50" charset="-128"/>
                    </a:rPr>
                    <a:t>フィールド管理者</a:t>
                  </a:r>
                  <a:endParaRPr lang="ja-JP" altLang="en-US" sz="1600" b="1" spc="-15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9" name="正方形/長方形 28"/>
              <p:cNvSpPr/>
              <p:nvPr/>
            </p:nvSpPr>
            <p:spPr>
              <a:xfrm>
                <a:off x="2630267" y="3142412"/>
                <a:ext cx="1321028" cy="415498"/>
              </a:xfrm>
              <a:prstGeom prst="rect">
                <a:avLst/>
              </a:prstGeom>
            </p:spPr>
            <p:txBody>
              <a:bodyPr wrap="square">
                <a:spAutoFit/>
              </a:bodyPr>
              <a:lstStyle/>
              <a:p>
                <a:pPr marL="88900" indent="-88900"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フィールド調査・</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事前協議</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550836" y="2314139"/>
                <a:ext cx="979991" cy="425758"/>
              </a:xfrm>
              <a:prstGeom prst="rect">
                <a:avLst/>
              </a:prstGeom>
            </p:spPr>
            <p:txBody>
              <a:bodyPr wrap="square">
                <a:spAutoFit/>
              </a:bodyPr>
              <a:lstStyle/>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必要な</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8900" indent="-88900" algn="ct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費用負担</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右矢印 30"/>
              <p:cNvSpPr/>
              <p:nvPr/>
            </p:nvSpPr>
            <p:spPr>
              <a:xfrm rot="2058522">
                <a:off x="2709863" y="2249632"/>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rot="8989603">
                <a:off x="2716029" y="2900193"/>
                <a:ext cx="625194" cy="192287"/>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9" name="右矢印 38"/>
            <p:cNvSpPr/>
            <p:nvPr/>
          </p:nvSpPr>
          <p:spPr>
            <a:xfrm rot="16200000">
              <a:off x="1718673" y="2321529"/>
              <a:ext cx="351061" cy="22502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右矢印 39"/>
            <p:cNvSpPr/>
            <p:nvPr/>
          </p:nvSpPr>
          <p:spPr>
            <a:xfrm rot="5400000" flipV="1">
              <a:off x="1352358" y="2337808"/>
              <a:ext cx="351061" cy="237576"/>
            </a:xfrm>
            <a:prstGeom prst="rightArrow">
              <a:avLst>
                <a:gd name="adj1" fmla="val 58262"/>
                <a:gd name="adj2" fmla="val 66516"/>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006715" y="2258870"/>
              <a:ext cx="1006889" cy="389009"/>
            </a:xfrm>
            <a:prstGeom prst="rect">
              <a:avLst/>
            </a:prstGeom>
            <a:noFill/>
            <a:ln>
              <a:noFill/>
            </a:ln>
          </p:spPr>
          <p:txBody>
            <a:bodyPr wrap="none" rtlCol="0">
              <a:noAutofit/>
            </a:bodyPr>
            <a:lstStyle/>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フィールドの</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提供</a:t>
              </a:r>
            </a:p>
          </p:txBody>
        </p:sp>
      </p:grpSp>
      <p:sp>
        <p:nvSpPr>
          <p:cNvPr id="41" name="正方形/長方形 4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23</a:t>
            </a:r>
            <a:endParaRPr lang="ja-JP" altLang="en-US" dirty="0">
              <a:solidFill>
                <a:schemeClr val="tx1"/>
              </a:solidFill>
            </a:endParaRPr>
          </a:p>
        </p:txBody>
      </p:sp>
    </p:spTree>
    <p:extLst>
      <p:ext uri="{BB962C8B-B14F-4D97-AF65-F5344CB8AC3E}">
        <p14:creationId xmlns:p14="http://schemas.microsoft.com/office/powerpoint/2010/main" val="3616119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24</a:t>
            </a:r>
            <a:endParaRPr lang="ja-JP" altLang="en-US" dirty="0">
              <a:solidFill>
                <a:schemeClr val="tx1"/>
              </a:solidFill>
            </a:endParaRPr>
          </a:p>
        </p:txBody>
      </p:sp>
      <p:cxnSp>
        <p:nvCxnSpPr>
          <p:cNvPr id="6" name="直線コネクタ 5"/>
          <p:cNvCxnSpPr/>
          <p:nvPr/>
        </p:nvCxnSpPr>
        <p:spPr>
          <a:xfrm>
            <a:off x="971600" y="128106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8"/>
          <p:cNvSpPr txBox="1"/>
          <p:nvPr/>
        </p:nvSpPr>
        <p:spPr>
          <a:xfrm>
            <a:off x="705620" y="68369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３　健全</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で規律ある行財政</a:t>
            </a:r>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運営 </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970735" y="1493785"/>
            <a:ext cx="7200800" cy="1754326"/>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組織運営体制</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２）財政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dirty="0">
                <a:latin typeface="Meiryo UI" panose="020B0604030504040204" pitchFamily="50" charset="-128"/>
                <a:ea typeface="Meiryo UI" panose="020B0604030504040204" pitchFamily="50" charset="-128"/>
                <a:cs typeface="Meiryo UI" panose="020B0604030504040204" pitchFamily="50" charset="-128"/>
              </a:rPr>
              <a:t>歳入確保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　　　  ②歳出改革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（３）出資法人等の改革　　</a:t>
            </a: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（４）公の施設の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改革</a:t>
            </a:r>
          </a:p>
        </p:txBody>
      </p:sp>
    </p:spTree>
    <p:extLst>
      <p:ext uri="{BB962C8B-B14F-4D97-AF65-F5344CB8AC3E}">
        <p14:creationId xmlns:p14="http://schemas.microsoft.com/office/powerpoint/2010/main" val="3883904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（１）組織運営体制</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25</a:t>
            </a:r>
            <a:endParaRPr lang="ja-JP" altLang="en-US" dirty="0">
              <a:solidFill>
                <a:prstClr val="black"/>
              </a:solidFill>
            </a:endParaRPr>
          </a:p>
        </p:txBody>
      </p:sp>
      <p:sp>
        <p:nvSpPr>
          <p:cNvPr id="10" name="正方形/長方形 9"/>
          <p:cNvSpPr/>
          <p:nvPr/>
        </p:nvSpPr>
        <p:spPr>
          <a:xfrm>
            <a:off x="300101" y="771086"/>
            <a:ext cx="8668748" cy="4278094"/>
          </a:xfrm>
          <a:prstGeom prst="rect">
            <a:avLst/>
          </a:prstGeom>
        </p:spPr>
        <p:txBody>
          <a:bodyPr wrap="square">
            <a:spAutoFit/>
          </a:bodyPr>
          <a:lstStyle/>
          <a:p>
            <a:pPr marL="174625" indent="-174625" defTabSz="647700">
              <a:spcBef>
                <a:spcPct val="0"/>
              </a:spcBef>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自律的な改革を支える体制の構築</a:t>
            </a:r>
          </a:p>
          <a:p>
            <a:pPr marL="174625" indent="-174625" defTabSz="647700">
              <a:spcBef>
                <a:spcPct val="0"/>
              </a:spcBef>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新たな課題に的確に対応し、最大の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パフォーマンスを発揮することができるよう、求める人材を適切に確保するとともに、職員が働きやすい環境づくりを進め、女性職員を幅広い分野へ積極的に任用します。</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また、再任用職員の短時間・フルタイム勤務の運用等、府庁の様々な人材を最大限活用することにより、必要な組織人員体制を整え、自律的な改革を進めます。</a:t>
            </a:r>
          </a:p>
          <a:p>
            <a:pPr marL="174625" indent="-174625" defTabSz="647700">
              <a:spcBef>
                <a:spcPct val="0"/>
              </a:spcBef>
              <a:tabLst>
                <a:tab pos="8256588" algn="r"/>
              </a:tabLst>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働き方改革の実現</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大阪府庁版「働き方改革」（第１弾、第２弾）を踏まえ、柔軟な働き方の浸透を図るとともに、長時間労働の是正などに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取り組み、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働く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職員の心身の健康確保・ワークライフバランス・女性活躍の促進等を図ります。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strike="sngStrike"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の組織体制と人員編成</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府政の重要課題に適切に対応するとともに、効率的かつ効果的な行政運営を図るため、大阪・関西万博の開催に向けて万博協力室を設置するなど、必要な組織体制の整備を行います。</a:t>
            </a:r>
          </a:p>
          <a:p>
            <a:pPr marL="174625" indent="-174625" defTabSz="647700">
              <a:spcBef>
                <a:spcPct val="0"/>
              </a:spcBef>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員編成については、事務事業の見直しや事務の効率化等による組織のスリム化に努めつつ、安全・安心の確保に向けた取組みや緊急かつ重要な行政需要に適切に対応していくことができるよう、重点的に人員を配置していきます。</a:t>
            </a:r>
          </a:p>
        </p:txBody>
      </p:sp>
      <p:sp>
        <p:nvSpPr>
          <p:cNvPr id="16" name="正方形/長方形 15"/>
          <p:cNvSpPr/>
          <p:nvPr/>
        </p:nvSpPr>
        <p:spPr>
          <a:xfrm>
            <a:off x="300100" y="5427474"/>
            <a:ext cx="8749933" cy="864000"/>
          </a:xfrm>
          <a:prstGeom prst="rect">
            <a:avLst/>
          </a:prstGeom>
          <a:no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職員数管理目標</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2017</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29</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2018</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の職員数管理目標は、</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8,465</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2017(H29</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当初グロス職員数</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）を上限とする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グロス職員数＝　常勤職員数（フルタイム再任用数含む）＋常勤換算後の短時間</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再任用数）</a:t>
            </a:r>
          </a:p>
        </p:txBody>
      </p:sp>
    </p:spTree>
    <p:extLst>
      <p:ext uri="{BB962C8B-B14F-4D97-AF65-F5344CB8AC3E}">
        <p14:creationId xmlns:p14="http://schemas.microsoft.com/office/powerpoint/2010/main" val="4221527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正方形/長方形 11"/>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26</a:t>
            </a:r>
            <a:endParaRPr lang="ja-JP" altLang="en-US" dirty="0">
              <a:solidFill>
                <a:prstClr val="black"/>
              </a:solidFill>
            </a:endParaRPr>
          </a:p>
        </p:txBody>
      </p:sp>
      <p:sp>
        <p:nvSpPr>
          <p:cNvPr id="14" name="正方形/長方形 13"/>
          <p:cNvSpPr/>
          <p:nvPr/>
        </p:nvSpPr>
        <p:spPr>
          <a:xfrm>
            <a:off x="26495" y="107340"/>
            <a:ext cx="8820472" cy="369332"/>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運営</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83873" y="1043735"/>
            <a:ext cx="8784977" cy="4955203"/>
          </a:xfrm>
          <a:prstGeom prst="rect">
            <a:avLst/>
          </a:prstGeom>
          <a:noFill/>
        </p:spPr>
        <p:txBody>
          <a:bodyPr wrap="square" rtlCol="0">
            <a:spAutoFit/>
          </a:bodyPr>
          <a:lstStyle/>
          <a:p>
            <a:pPr marL="252000" indent="-457200"/>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52000" indent="-4572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以降も多額の収支不足が見込まれることから、これまでの改革の取組みを継承しつつ、財政運営基本条例に基づき、将来世代に負担を先送りしないよう、健全で規律ある財政運営を行います。</a:t>
            </a:r>
          </a:p>
          <a:p>
            <a:pPr marL="252000" indent="-457200"/>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当面の財政運営の取組み（案）」に掲げた取組み例などの歳入確保や歳出の見直しについて検討・具体化をすすめるとともに、それでもなお収支不足額が生じる場合は、財政調整基金を機動的に活用したうえで、年度を通じた効果的・効率的な予算執行により対応していき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marL="381000" indent="-17463"/>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減債基金積立不足額の計画的解消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en-US" altLang="ja-JP" sz="14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年度末までの減債基金の復元完了をめざします（ただし、税収の急激な落ち込み等不測の事態が生じた場合は、柔軟に対応します）。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2019(H31)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１，３４２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財政調整基金の確保</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marL="363538"/>
            <a:r>
              <a:rPr lang="ja-JP" altLang="en-US" sz="1400" dirty="0">
                <a:latin typeface="Meiryo UI" panose="020B0604030504040204" pitchFamily="50" charset="-128"/>
                <a:ea typeface="Meiryo UI" panose="020B0604030504040204" pitchFamily="50" charset="-128"/>
                <a:cs typeface="Meiryo UI" panose="020B0604030504040204" pitchFamily="50" charset="-128"/>
              </a:rPr>
              <a:t>財政リスクの対応については、財政運営基本条例に基づく目標額（</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億円）の確保に努めます。</a:t>
            </a:r>
          </a:p>
          <a:p>
            <a:pPr marL="252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　財政調整基金残高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2019(H31)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末見込み）　１，１４８</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大かっこ 5"/>
          <p:cNvSpPr/>
          <p:nvPr/>
        </p:nvSpPr>
        <p:spPr>
          <a:xfrm>
            <a:off x="1160404" y="4284095"/>
            <a:ext cx="7290810" cy="4500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a:t>
            </a:r>
            <a:r>
              <a:rPr lang="ja-JP" altLang="en-US" sz="1200" dirty="0" smtClean="0">
                <a:solidFill>
                  <a:prstClr val="black"/>
                </a:solidFill>
              </a:rPr>
              <a:t>注）財政再建団体転落回避のため、</a:t>
            </a:r>
            <a:r>
              <a:rPr lang="en-US" altLang="ja-JP" sz="1200" dirty="0" smtClean="0">
                <a:solidFill>
                  <a:prstClr val="black"/>
                </a:solidFill>
              </a:rPr>
              <a:t>2001(H13)</a:t>
            </a:r>
            <a:r>
              <a:rPr lang="ja-JP" altLang="en-US" sz="1200" dirty="0" smtClean="0">
                <a:solidFill>
                  <a:prstClr val="black"/>
                </a:solidFill>
              </a:rPr>
              <a:t>～</a:t>
            </a:r>
            <a:r>
              <a:rPr lang="en-US" altLang="ja-JP" sz="1200" dirty="0" smtClean="0">
                <a:solidFill>
                  <a:prstClr val="black"/>
                </a:solidFill>
              </a:rPr>
              <a:t>2007(H19)</a:t>
            </a:r>
            <a:r>
              <a:rPr lang="ja-JP" altLang="en-US" sz="1200" dirty="0" smtClean="0">
                <a:solidFill>
                  <a:prstClr val="black"/>
                </a:solidFill>
              </a:rPr>
              <a:t>年度の間に、減債基金から合計</a:t>
            </a:r>
            <a:r>
              <a:rPr lang="en-US" altLang="ja-JP" sz="1200" dirty="0" smtClean="0">
                <a:solidFill>
                  <a:prstClr val="black"/>
                </a:solidFill>
              </a:rPr>
              <a:t>5,202</a:t>
            </a:r>
            <a:r>
              <a:rPr lang="ja-JP" altLang="en-US" sz="1200" dirty="0" smtClean="0">
                <a:solidFill>
                  <a:prstClr val="black"/>
                </a:solidFill>
              </a:rPr>
              <a:t>億円の</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　　借入れを実施したため、減債基金残高が積み立てておくべき額に比して不足</a:t>
            </a:r>
            <a:endParaRPr lang="ja-JP" altLang="en-US" sz="1200" dirty="0">
              <a:solidFill>
                <a:prstClr val="black"/>
              </a:solidFill>
            </a:endParaRPr>
          </a:p>
        </p:txBody>
      </p:sp>
    </p:spTree>
    <p:extLst>
      <p:ext uri="{BB962C8B-B14F-4D97-AF65-F5344CB8AC3E}">
        <p14:creationId xmlns:p14="http://schemas.microsoft.com/office/powerpoint/2010/main" val="142749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81871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4" name="直線コネクタ 3"/>
          <p:cNvCxnSpPr/>
          <p:nvPr/>
        </p:nvCxnSpPr>
        <p:spPr>
          <a:xfrm>
            <a:off x="179512" y="121753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3"/>
          <p:cNvSpPr txBox="1">
            <a:spLocks noChangeArrowheads="1"/>
          </p:cNvSpPr>
          <p:nvPr/>
        </p:nvSpPr>
        <p:spPr>
          <a:xfrm>
            <a:off x="341530" y="1583795"/>
            <a:ext cx="8325925" cy="4524315"/>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　行政</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姿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）現状認識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）目標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３）行動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指針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　　・・・・・・・・・・・・・・・・・・・・・・・・・・・・・・・・・・・・・・・・・・・・・・・　</a:t>
            </a: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（１）社会課題に挑戦し続ける活力ある組織づくり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（２）社会課題解決につながる共創の仕組みづくり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健全で規律ある行財政運営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（１）組織運営体制　　・・・・・・・・・・・・・・・・・・・・・・・・・・・・・・・・・・・・・・・・・・・・・・・・・・・・・・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（２）財政運営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①歳入確保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②歳出改革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（３）出資法人等の改革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（４）公の施設の改革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None/>
              <a:tabLst>
                <a:tab pos="8256588" algn="r"/>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＜具体的取組み編</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txBox="1">
            <a:spLocks noChangeArrowheads="1"/>
          </p:cNvSpPr>
          <p:nvPr/>
        </p:nvSpPr>
        <p:spPr>
          <a:xfrm>
            <a:off x="8000900" y="1607211"/>
            <a:ext cx="693017"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txBox="1">
            <a:spLocks noChangeArrowheads="1"/>
          </p:cNvSpPr>
          <p:nvPr/>
        </p:nvSpPr>
        <p:spPr>
          <a:xfrm>
            <a:off x="8000900" y="2778023"/>
            <a:ext cx="693017" cy="830997"/>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１７</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txBox="1">
            <a:spLocks noChangeArrowheads="1"/>
          </p:cNvSpPr>
          <p:nvPr/>
        </p:nvSpPr>
        <p:spPr>
          <a:xfrm>
            <a:off x="7992380" y="3744035"/>
            <a:ext cx="693017" cy="1815882"/>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２５</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２７</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２７</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２８</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3"/>
          <p:cNvSpPr txBox="1">
            <a:spLocks noChangeArrowheads="1"/>
          </p:cNvSpPr>
          <p:nvPr/>
        </p:nvSpPr>
        <p:spPr>
          <a:xfrm>
            <a:off x="8000900" y="5724255"/>
            <a:ext cx="693017" cy="338554"/>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３１</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6618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72595" y="1136647"/>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税については</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課税自主権を活用した収入</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確保に取り組むとともに、徴収</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向上方策の推進</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に取り組みます。</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 「大阪府ファシリティマネジメント基本方針」に基づく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などによる府有財産の売却や、債権、出資による権利、株式等の有効活用等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をすすめます。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442430" y="6489340"/>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27</a:t>
            </a:r>
            <a:endParaRPr lang="ja-JP" altLang="en-US" dirty="0">
              <a:solidFill>
                <a:prstClr val="black"/>
              </a:solidFill>
            </a:endParaRPr>
          </a:p>
        </p:txBody>
      </p:sp>
      <p:cxnSp>
        <p:nvCxnSpPr>
          <p:cNvPr id="17" name="直線コネクタ 16"/>
          <p:cNvCxnSpPr/>
          <p:nvPr/>
        </p:nvCxnSpPr>
        <p:spPr>
          <a:xfrm>
            <a:off x="183873" y="77370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正方形/長方形 19"/>
          <p:cNvSpPr/>
          <p:nvPr/>
        </p:nvSpPr>
        <p:spPr>
          <a:xfrm>
            <a:off x="26495" y="107340"/>
            <a:ext cx="8820472" cy="646331"/>
          </a:xfrm>
          <a:prstGeom prst="rect">
            <a:avLst/>
          </a:prstGeom>
        </p:spPr>
        <p:txBody>
          <a:bodyPr wrap="square">
            <a:spAutoFit/>
          </a:bodyPr>
          <a:lstStyle/>
          <a:p>
            <a:pPr marL="252000" indent="-457200"/>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（２）財政運営</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①歳入確保、②歳出改革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大かっこ 8"/>
          <p:cNvSpPr/>
          <p:nvPr/>
        </p:nvSpPr>
        <p:spPr>
          <a:xfrm>
            <a:off x="558128" y="4734145"/>
            <a:ext cx="8300177" cy="1440160"/>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■ファシリティマネジメント基本方針</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月改訂</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に基づき、計画的な改修</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予防保全</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着実に実施し、長寿命化により維持･更新</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建替</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経費の軽減･平準化を図るとともに、引き続き、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総量の最適化･有効活用に取り組みます</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福祉・高齢者福祉交付金のより効果的な配分方法等や私学助成トータルのあり方の検討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どを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行います</a:t>
            </a:r>
          </a:p>
          <a:p>
            <a:r>
              <a:rPr lang="ja-JP" altLang="en-US" sz="1400"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400"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33505" y="3506669"/>
            <a:ext cx="8485711" cy="1077218"/>
          </a:xfrm>
          <a:prstGeom prst="rect">
            <a:avLst/>
          </a:prstGeom>
          <a:noFill/>
        </p:spPr>
        <p:txBody>
          <a:bodyPr wrap="square" rtlCol="0">
            <a:spAutoFit/>
          </a:bodyPr>
          <a:lstStyle/>
          <a:p>
            <a:pPr marL="177800" indent="-177800"/>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②歳出改革</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85738"/>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限られた財源や人材で最大の効果を発揮していくため、ＰＤＣＡサイクルによる施策効果の高い事業への重点化や、政策実現に向けた民間との幅広い分野の連携、業務フローの点検見直しによる業務の改善と効率化などに取り組みます。</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86789" y="2245550"/>
            <a:ext cx="8080666" cy="111466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＜主な取組み</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宿泊税、森林環境税</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法人二</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税の超過課税による収入確保に</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取り組みます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大阪府域地方税徴収機構の共同徴収を継続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■元公共</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職業安定所敷地など府有財産の売却</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をすすめます　　</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4768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右矢印 50"/>
          <p:cNvSpPr/>
          <p:nvPr/>
        </p:nvSpPr>
        <p:spPr bwMode="auto">
          <a:xfrm>
            <a:off x="2740757" y="3329019"/>
            <a:ext cx="3316822" cy="1522789"/>
          </a:xfrm>
          <a:prstGeom prst="rightArrow">
            <a:avLst>
              <a:gd name="adj1" fmla="val 50000"/>
              <a:gd name="adj2" fmla="val 208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7452320" y="6237312"/>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8" name="正方形/長方形 7"/>
          <p:cNvSpPr/>
          <p:nvPr/>
        </p:nvSpPr>
        <p:spPr>
          <a:xfrm>
            <a:off x="150391" y="408744"/>
            <a:ext cx="8730970" cy="1600438"/>
          </a:xfrm>
          <a:prstGeom prst="rect">
            <a:avLst/>
          </a:prstGeom>
        </p:spPr>
        <p:txBody>
          <a:bodyPr wrap="square">
            <a:spAutoFit/>
          </a:bodyPr>
          <a:lstStyle/>
          <a:p>
            <a:pPr>
              <a:defRPr/>
            </a:pP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指定出資法人</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○指定出資</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これまでに策定した行財政計画に基づく取組み状況や進捗状況を踏まえ、点検を実施しました。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また、孫法人（３法人）についても、出資元法人の関与の状況等を確認・点検しました。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年度において、（公財）大阪産業振興機構は、（公財）大阪市都市型産業振興センターとの統合を予定しています。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一財）大阪府</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タウン管理財団は、（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公財）大阪府都市整備推進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の早期統合をめざし、同年中を目途に合併契約を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締結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する予定であり、これによ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までの出資法人改革において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、廃止・統合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とした出資法人について、見直しが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完了する見込みです。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引き続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き、点検に基づく改革の方向性の具体化を図るとともに、「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出資法人等への関与</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事項</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定める条例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に基づく経営評価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的関与の必要性の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点検等により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の法人に対する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関与の見直し、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法人の経営改善をすすめます。</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9427" y="44624"/>
            <a:ext cx="8333101"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（３）出資法人等の改革</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3318" name="正方形/長方形 36"/>
          <p:cNvSpPr>
            <a:spLocks noChangeArrowheads="1"/>
          </p:cNvSpPr>
          <p:nvPr/>
        </p:nvSpPr>
        <p:spPr bwMode="auto">
          <a:xfrm>
            <a:off x="126009" y="1989616"/>
            <a:ext cx="2299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＜出資法人改革の進捗＞</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73091" y="2317729"/>
            <a:ext cx="2342764" cy="3859118"/>
            <a:chOff x="322201" y="2078851"/>
            <a:chExt cx="2342764" cy="3859118"/>
          </a:xfrm>
        </p:grpSpPr>
        <p:sp>
          <p:nvSpPr>
            <p:cNvPr id="85" name="角丸四角形 4"/>
            <p:cNvSpPr>
              <a:spLocks noChangeArrowheads="1"/>
            </p:cNvSpPr>
            <p:nvPr/>
          </p:nvSpPr>
          <p:spPr bwMode="auto">
            <a:xfrm>
              <a:off x="425143" y="2179697"/>
              <a:ext cx="2071189" cy="371654"/>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財政再建プログラム（案）</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H20.6</a:t>
              </a:r>
            </a:p>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134"/>
            <p:cNvSpPr/>
            <p:nvPr/>
          </p:nvSpPr>
          <p:spPr bwMode="auto">
            <a:xfrm>
              <a:off x="456578" y="3598528"/>
              <a:ext cx="2012591" cy="401912"/>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・類似の事業を行う法人と統合する法人</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bwMode="auto">
            <a:xfrm>
              <a:off x="447103" y="4085372"/>
              <a:ext cx="2027265" cy="340395"/>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・事業を民営化する法人</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bwMode="auto">
            <a:xfrm>
              <a:off x="449680" y="4495810"/>
              <a:ext cx="2024688" cy="939327"/>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一定の自己収入を有する法人で、府の財</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政的・人的関与を最小限に抑制し、自立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化を促す法人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うち出資比率が</a:t>
              </a:r>
              <a:r>
                <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を超えるため指定出資法人として残る法人</a:t>
              </a:r>
              <a:r>
                <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8" name="正方形/長方形 137"/>
            <p:cNvSpPr/>
            <p:nvPr/>
          </p:nvSpPr>
          <p:spPr bwMode="auto">
            <a:xfrm>
              <a:off x="441308" y="5534461"/>
              <a:ext cx="2033060" cy="28001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bwMode="auto">
            <a:xfrm>
              <a:off x="322201" y="2078851"/>
              <a:ext cx="2342764" cy="385911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bwMode="auto">
            <a:xfrm>
              <a:off x="456578" y="2626207"/>
              <a:ext cx="2008317" cy="882176"/>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撤退</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・法人が行う事業を見直した結果、廃止</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又は撤退する法人</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・府の施策を代替している法人で、事業</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精査後、事業を府で実施し、廃止する法</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6" name="正方形/長方形 55"/>
          <p:cNvSpPr/>
          <p:nvPr/>
        </p:nvSpPr>
        <p:spPr>
          <a:xfrm>
            <a:off x="8487435" y="6524091"/>
            <a:ext cx="607604"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latin typeface="Calibri" panose="020F0502020204030204" pitchFamily="34" charset="0"/>
                <a:cs typeface="Calibri" panose="020F0502020204030204" pitchFamily="34" charset="0"/>
              </a:rPr>
              <a:t>28</a:t>
            </a:r>
            <a:endParaRPr lang="ja-JP" altLang="en-US" dirty="0">
              <a:solidFill>
                <a:prstClr val="black"/>
              </a:solidFill>
              <a:latin typeface="Calibri" panose="020F0502020204030204" pitchFamily="34" charset="0"/>
              <a:cs typeface="Calibri" panose="020F0502020204030204" pitchFamily="34" charset="0"/>
            </a:endParaRPr>
          </a:p>
        </p:txBody>
      </p:sp>
      <p:grpSp>
        <p:nvGrpSpPr>
          <p:cNvPr id="38" name="グループ化 37"/>
          <p:cNvGrpSpPr/>
          <p:nvPr/>
        </p:nvGrpSpPr>
        <p:grpSpPr>
          <a:xfrm>
            <a:off x="6091010" y="2200087"/>
            <a:ext cx="2385265" cy="4170122"/>
            <a:chOff x="6485738" y="2560238"/>
            <a:chExt cx="2623792" cy="3914179"/>
          </a:xfrm>
        </p:grpSpPr>
        <p:sp>
          <p:nvSpPr>
            <p:cNvPr id="40" name="角丸四角形 4"/>
            <p:cNvSpPr>
              <a:spLocks noChangeArrowheads="1"/>
            </p:cNvSpPr>
            <p:nvPr/>
          </p:nvSpPr>
          <p:spPr bwMode="auto">
            <a:xfrm>
              <a:off x="6634255" y="2612256"/>
              <a:ext cx="2314050" cy="37290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年度行政経営の取組み</a:t>
              </a:r>
              <a:endPar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bwMode="auto">
            <a:xfrm>
              <a:off x="6614254" y="3052750"/>
              <a:ext cx="2377001" cy="288129"/>
            </a:xfrm>
            <a:prstGeom prst="rect">
              <a:avLst/>
            </a:prstGeom>
            <a:solidFill>
              <a:schemeClr val="accent5">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大阪府タウン管理財団</a:t>
              </a:r>
              <a:r>
                <a:rPr lang="ja-JP" altLang="en-US"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7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6614252" y="3432936"/>
              <a:ext cx="2377001" cy="539403"/>
            </a:xfrm>
            <a:prstGeom prst="rect">
              <a:avLst/>
            </a:prstGeom>
            <a:solidFill>
              <a:schemeClr val="accent4">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133985">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a:t>
              </a:r>
              <a:endParaRPr lang="en-US" altLang="ja-JP" sz="7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266700">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大阪外</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環状</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7" name="正方形/長方形 56"/>
            <p:cNvSpPr/>
            <p:nvPr/>
          </p:nvSpPr>
          <p:spPr bwMode="auto">
            <a:xfrm>
              <a:off x="6614253" y="4066578"/>
              <a:ext cx="2377001" cy="701792"/>
            </a:xfrm>
            <a:prstGeom prst="rect">
              <a:avLst/>
            </a:prstGeom>
            <a:solidFill>
              <a:schemeClr val="accent2">
                <a:lumMod val="20000"/>
                <a:lumOff val="80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○抜本的見直し</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会議場</a:t>
              </a:r>
              <a:endParaRPr lang="en-US" altLang="ja-JP" sz="8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大阪府保健医療</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機構</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大阪府道路公社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埠頭</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bwMode="auto">
            <a:xfrm>
              <a:off x="6614252" y="4869191"/>
              <a:ext cx="2377001" cy="1514018"/>
            </a:xfrm>
            <a:prstGeom prst="rect">
              <a:avLst/>
            </a:prstGeom>
            <a:solidFill>
              <a:schemeClr val="bg1">
                <a:lumMod val="95000"/>
              </a:schemeClr>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○存続</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大阪国際平和</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大阪府国際交流</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千里ライフサイエンス振興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大阪信用保証協会</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西成労働福祉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大阪府みどり公社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大阪府漁業振興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基金</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大阪府都市整備推進センター</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大阪高速</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大阪府土地開発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大阪府住宅供給</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大阪府文化財</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大阪府育英会</a:t>
              </a:r>
            </a:p>
          </p:txBody>
        </p:sp>
        <p:sp>
          <p:nvSpPr>
            <p:cNvPr id="59" name="正方形/長方形 58"/>
            <p:cNvSpPr/>
            <p:nvPr/>
          </p:nvSpPr>
          <p:spPr bwMode="auto">
            <a:xfrm>
              <a:off x="6485738" y="2560238"/>
              <a:ext cx="2623792" cy="3914179"/>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大かっこ 4"/>
          <p:cNvSpPr/>
          <p:nvPr/>
        </p:nvSpPr>
        <p:spPr>
          <a:xfrm>
            <a:off x="450738" y="5348012"/>
            <a:ext cx="1845205" cy="22502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6" name="グループ化 5"/>
          <p:cNvGrpSpPr/>
          <p:nvPr/>
        </p:nvGrpSpPr>
        <p:grpSpPr>
          <a:xfrm>
            <a:off x="3092512" y="2316917"/>
            <a:ext cx="2356899" cy="4193283"/>
            <a:chOff x="3101955" y="1881959"/>
            <a:chExt cx="2356899" cy="4193283"/>
          </a:xfrm>
        </p:grpSpPr>
        <p:sp>
          <p:nvSpPr>
            <p:cNvPr id="61" name="正方形/長方形 60"/>
            <p:cNvSpPr/>
            <p:nvPr/>
          </p:nvSpPr>
          <p:spPr bwMode="auto">
            <a:xfrm>
              <a:off x="3189315" y="2851880"/>
              <a:ext cx="2269539" cy="484167"/>
            </a:xfrm>
            <a:prstGeom prst="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defRPr/>
              </a:pP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○統合</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大阪国際ビジネス振興</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 </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33985">
                <a:defRPr/>
              </a:pP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大阪がん予防検診</a:t>
              </a:r>
              <a:r>
                <a:rPr lang="ja-JP"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bwMode="auto">
            <a:xfrm>
              <a:off x="3185196" y="3363239"/>
              <a:ext cx="2273658" cy="455846"/>
            </a:xfrm>
            <a:prstGeom prst="rect">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都市開発㈱ </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大阪府食品流通</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Ｃ</a:t>
              </a:r>
              <a:endPar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bwMode="auto">
            <a:xfrm>
              <a:off x="3185196" y="3865090"/>
              <a:ext cx="2273658" cy="1860754"/>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○自立化</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大阪府マリーナ</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大阪府公園</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大阪府総合福祉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大阪繊維リソースセンター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職業能力開発</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アジア・太平洋人権情報</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大阪府男女共同参画推進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大阪府スポーツ・教育振興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大阪国際児童</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文学館</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大阪体育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大阪府青少年活動</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大阪府文化振興</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大阪府地域福祉推進</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大阪府障害者福祉</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事業団</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bwMode="auto">
            <a:xfrm>
              <a:off x="3190948" y="2246072"/>
              <a:ext cx="2267906" cy="548709"/>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93663">
                <a:lnSpc>
                  <a:spcPts val="800"/>
                </a:lnSpc>
                <a:defRPr/>
              </a:pPr>
              <a:r>
                <a:rPr lang="ja-JP" altLang="en-US"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r>
                <a:rPr lang="en-US" altLang="ja-JP"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大阪生涯職業教育振興</a:t>
              </a:r>
              <a:r>
                <a:rPr lang="zh-TW"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協会</a:t>
              </a:r>
              <a:endParaRPr lang="en-US" altLang="zh-TW"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a:t>
              </a:r>
              <a:r>
                <a:rPr lang="en-US" altLang="ja-JP"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大阪府水道サービス</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公社</a:t>
              </a:r>
              <a:endPar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indent="133985">
                <a:lnSpc>
                  <a:spcPts val="800"/>
                </a:lnSpc>
                <a:defRPr/>
              </a:pPr>
              <a:r>
                <a:rPr lang="ja-JP" altLang="en-US" sz="8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財</a:t>
              </a:r>
              <a:r>
                <a:rPr lang="en-US" altLang="zh-TW"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大阪府産業基盤整備</a:t>
              </a:r>
              <a:r>
                <a:rPr lang="zh-TW" altLang="en-US" sz="8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協会</a:t>
              </a:r>
              <a:endParaRPr lang="ja-JP" altLang="en-US" sz="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3101955" y="5736688"/>
              <a:ext cx="2298872" cy="338554"/>
            </a:xfrm>
            <a:prstGeom prst="rect">
              <a:avLst/>
            </a:prstGeom>
          </p:spPr>
          <p:txBody>
            <a:bodyPr wrap="square">
              <a:spAutoFit/>
            </a:bodyPr>
            <a:lstStyle/>
            <a:p>
              <a:pPr>
                <a:defRPr/>
              </a:pP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法人名称については、財政再建プログラム</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　　</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策定時のものとする。</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4"/>
            <p:cNvSpPr>
              <a:spLocks noChangeArrowheads="1"/>
            </p:cNvSpPr>
            <p:nvPr/>
          </p:nvSpPr>
          <p:spPr bwMode="auto">
            <a:xfrm>
              <a:off x="3269914" y="1881959"/>
              <a:ext cx="2103681" cy="295247"/>
            </a:xfrm>
            <a:prstGeom prst="roundRect">
              <a:avLst>
                <a:gd name="adj" fmla="val 16667"/>
              </a:avLst>
            </a:prstGeom>
            <a:solidFill>
              <a:srgbClr val="0070C0"/>
            </a:solidFill>
            <a:ln w="19050" algn="ctr">
              <a:solidFill>
                <a:srgbClr val="002060"/>
              </a:solidFill>
              <a:prstDash val="solid"/>
              <a:round/>
              <a:headEnd/>
              <a:tailEnd/>
            </a:ln>
          </p:spPr>
          <p:txBody>
            <a:bodyPr wrap="none" lIns="0" tIns="72000" rIns="0" bIns="72000" anchor="ctr"/>
            <a:lstStyle/>
            <a:p>
              <a:pPr algn="ct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廃止・統合等（</a:t>
              </a:r>
              <a:r>
                <a:rPr lang="en-US" altLang="ja-JP" sz="1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04510192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975857"/>
              </p:ext>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6" name="正方形/長方形 5"/>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29</a:t>
            </a:r>
            <a:endParaRPr lang="ja-JP" altLang="en-US" dirty="0">
              <a:solidFill>
                <a:prstClr val="black"/>
              </a:solidFill>
            </a:endParaRPr>
          </a:p>
        </p:txBody>
      </p:sp>
      <p:sp>
        <p:nvSpPr>
          <p:cNvPr id="13" name="正方形/長方形 15"/>
          <p:cNvSpPr>
            <a:spLocks noChangeArrowheads="1"/>
          </p:cNvSpPr>
          <p:nvPr/>
        </p:nvSpPr>
        <p:spPr bwMode="auto">
          <a:xfrm>
            <a:off x="178499" y="821372"/>
            <a:ext cx="8902101" cy="57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引き続き</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の法人との統合等をめざします。</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＜これまでの進捗状況＞</a:t>
            </a:r>
            <a:endPar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地方独立行政法人の設置）</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　 学　　公立大学法人大阪府立大学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2005(H17)</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病 　院　　地方独立行政法人大阪府立病院機構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2006(H18)</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研究所　　地方独立行政法人大阪府立産業技術総合研究所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2012(H24)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独立行政法人大阪府立環境農林水産総合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2012(H24)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独立行政法人の府</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市共同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地方独立行政法人大阪健康安全基盤研究所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2017(H29)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（府立公衆衛生研究所、市立環境科学研究所衛生部門の統合）</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研究所　　 地方独立行政法人大阪産業技術研究所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2017(H29)</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（府立産業技術総合研究所、市立工業研究所の法人統合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　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公立大学法人大阪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2019(H31)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月設立］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月大学統合を想定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＜今後の新たな</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府市の地方独立行政法人の統合）</a:t>
            </a: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府立病院、市民病院の法人統合を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めざす。</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の設立に向けた検討</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府市の文化施設</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８施設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（博物館等）を一体運営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するため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、市単独による地方独立行政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700"/>
              </a:lnSpc>
              <a:spcBef>
                <a:spcPct val="0"/>
              </a:spcBef>
              <a:spcAft>
                <a:spcPct val="0"/>
              </a:spcAf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を設立する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とともに、府</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合流手法について検討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26495" y="107340"/>
            <a:ext cx="8820472" cy="369332"/>
          </a:xfrm>
          <a:prstGeom prst="rect">
            <a:avLst/>
          </a:prstGeom>
        </p:spPr>
        <p:txBody>
          <a:bodyPr wrap="square">
            <a:spAutoFit/>
          </a:bodyPr>
          <a:lstStyle/>
          <a:p>
            <a:pPr marL="252000" indent="-457200"/>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0872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1"/>
          <p:cNvSpPr>
            <a:spLocks noChangeArrowheads="1"/>
          </p:cNvSpPr>
          <p:nvPr/>
        </p:nvSpPr>
        <p:spPr bwMode="auto">
          <a:xfrm>
            <a:off x="179511" y="1673805"/>
            <a:ext cx="2817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1400" dirty="0">
                <a:solidFill>
                  <a:prstClr val="black"/>
                </a:solidFill>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a:t>
            </a:r>
            <a:r>
              <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点検状況</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51" name="グループ化 2"/>
          <p:cNvGrpSpPr>
            <a:grpSpLocks/>
          </p:cNvGrpSpPr>
          <p:nvPr/>
        </p:nvGrpSpPr>
        <p:grpSpPr bwMode="auto">
          <a:xfrm>
            <a:off x="236529" y="2092282"/>
            <a:ext cx="8481032" cy="4406244"/>
            <a:chOff x="-10498" y="1401925"/>
            <a:chExt cx="8811401" cy="3871586"/>
          </a:xfrm>
        </p:grpSpPr>
        <p:sp>
          <p:nvSpPr>
            <p:cNvPr id="5" name="正方形/長方形 4"/>
            <p:cNvSpPr/>
            <p:nvPr/>
          </p:nvSpPr>
          <p:spPr>
            <a:xfrm>
              <a:off x="40713" y="1779916"/>
              <a:ext cx="2322091" cy="3451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青少年海洋センター・ファミリー棟</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○万国</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博覧会記念公園</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男女共同参画・青少年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国際会議場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上方演芸資料館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○江之子島文化芸術創造センター</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者交流促進センター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者自立センター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○砂川厚生福祉センター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こんごう</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稲スポーツセンター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大型児童館ビッグバン</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修徳学院</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どもライフサポートセンター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女性自立支援</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センター（２寮）</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労働センター</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高等職業技術</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専門校（５校）</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○府民の森（９園地）</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ja-JP" altLang="ja-JP" sz="1000" kern="100" dirty="0">
                <a:solidFill>
                  <a:prstClr val="black"/>
                </a:solidFill>
                <a:ea typeface="ＭＳ 明朝"/>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ctr">
                <a:lnSpc>
                  <a:spcPts val="1500"/>
                </a:lnSpc>
                <a:defRPr/>
              </a:pPr>
              <a:r>
                <a:rPr lang="en-US" sz="1000" kern="100" dirty="0">
                  <a:solidFill>
                    <a:srgbClr val="000000"/>
                  </a:solidFill>
                  <a:latin typeface="ＭＳ ゴシック"/>
                  <a:ea typeface="ＭＳ 明朝"/>
                  <a:cs typeface="Times New Roman"/>
                </a:rPr>
                <a:t> </a:t>
              </a:r>
              <a:endParaRPr lang="ja-JP" altLang="en-US" sz="1000" kern="100" dirty="0">
                <a:solidFill>
                  <a:prstClr val="white"/>
                </a:solidFill>
                <a:ea typeface="ＭＳ 明朝"/>
                <a:cs typeface="Times New Roman"/>
              </a:endParaRPr>
            </a:p>
          </p:txBody>
        </p:sp>
        <p:sp>
          <p:nvSpPr>
            <p:cNvPr id="6" name="正方形/長方形 5"/>
            <p:cNvSpPr/>
            <p:nvPr/>
          </p:nvSpPr>
          <p:spPr>
            <a:xfrm>
              <a:off x="2078444" y="1681021"/>
              <a:ext cx="1946424" cy="3521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金剛登山道駐車場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花の文化園</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港湾施設</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駐車場（３箇所）</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狭山池博物館</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○府営公園（</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体育会館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臨海スポーツセンター</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○漕艇センター</a:t>
              </a: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中之島図書館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少年自然の家</a:t>
              </a:r>
              <a:endPar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弥生文化博物館</a:t>
              </a:r>
            </a:p>
            <a:p>
              <a:pPr algn="just">
                <a:lnSpc>
                  <a:spcPts val="1500"/>
                </a:lnSpc>
                <a:defRPr/>
              </a:pPr>
              <a:r>
                <a:rPr lang="ja-JP"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飛鳥博物館</a:t>
              </a: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a:t>
              </a:r>
              <a:r>
                <a:rPr lang="ja-JP" altLang="en-US" sz="10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丘</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＋府営住宅（</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団地</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公表時点</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en-US" altLang="ja-JP" sz="1000" kern="100" dirty="0">
                <a:solidFill>
                  <a:prstClr val="black"/>
                </a:solidFill>
                <a:ea typeface="ＭＳ ゴシック"/>
                <a:cs typeface="Times New Roman"/>
              </a:endParaRPr>
            </a:p>
            <a:p>
              <a:pPr algn="just">
                <a:lnSpc>
                  <a:spcPts val="1500"/>
                </a:lnSpc>
                <a:defRPr/>
              </a:pPr>
              <a:endParaRPr lang="ja-JP" altLang="ja-JP" sz="1000" kern="100" dirty="0">
                <a:solidFill>
                  <a:prstClr val="white"/>
                </a:solidFill>
                <a:ea typeface="ＭＳ 明朝"/>
                <a:cs typeface="Times New Roman"/>
              </a:endParaRPr>
            </a:p>
            <a:p>
              <a:pPr algn="just">
                <a:lnSpc>
                  <a:spcPts val="1500"/>
                </a:lnSpc>
                <a:defRPr/>
              </a:pPr>
              <a:endParaRPr lang="ja-JP" altLang="en-US" sz="1000" kern="100" dirty="0">
                <a:solidFill>
                  <a:prstClr val="white"/>
                </a:solidFill>
                <a:ea typeface="ＭＳ 明朝"/>
                <a:cs typeface="Times New Roman"/>
              </a:endParaRPr>
            </a:p>
          </p:txBody>
        </p:sp>
        <p:sp>
          <p:nvSpPr>
            <p:cNvPr id="7" name="角丸四角形 6"/>
            <p:cNvSpPr/>
            <p:nvPr/>
          </p:nvSpPr>
          <p:spPr>
            <a:xfrm>
              <a:off x="-10498" y="1519543"/>
              <a:ext cx="3903758" cy="3753968"/>
            </a:xfrm>
            <a:prstGeom prst="roundRect">
              <a:avLst>
                <a:gd name="adj" fmla="val 9167"/>
              </a:avLst>
            </a:prstGeom>
            <a:no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solidFill>
                  <a:prstClr val="white"/>
                </a:solidFill>
              </a:endParaRPr>
            </a:p>
          </p:txBody>
        </p:sp>
        <p:sp>
          <p:nvSpPr>
            <p:cNvPr id="4" name="正方形/長方形 3"/>
            <p:cNvSpPr/>
            <p:nvPr/>
          </p:nvSpPr>
          <p:spPr>
            <a:xfrm>
              <a:off x="1201759" y="1401925"/>
              <a:ext cx="1326908" cy="3077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公の施設</a:t>
              </a:r>
              <a:endParaRPr lang="ja-JP" altLang="en-US" sz="1400"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4447947" y="1565503"/>
              <a:ext cx="4352956" cy="3308272"/>
            </a:xfrm>
            <a:prstGeom prst="roundRect">
              <a:avLst>
                <a:gd name="adj" fmla="val 8611"/>
              </a:avLst>
            </a:prstGeom>
            <a:noFill/>
            <a:ln w="38100" cap="flat" cmpd="sng" algn="ctr">
              <a:solidFill>
                <a:srgbClr val="4F81BD">
                  <a:shade val="50000"/>
                </a:srgbClr>
              </a:solidFill>
              <a:prstDash val="solid"/>
            </a:ln>
            <a:effectLst>
              <a:outerShdw blurRad="50800" dist="38100" dir="2700000" algn="tl" rotWithShape="0">
                <a:prstClr val="black">
                  <a:alpha val="40000"/>
                </a:prstClr>
              </a:outerShdw>
            </a:effectLst>
          </p:spPr>
          <p:txBody>
            <a:bodyPr/>
            <a:lstStyle/>
            <a:p>
              <a:pPr indent="114300">
                <a:defRPr/>
              </a:pPr>
              <a:r>
                <a:rPr lang="en-US" sz="900" kern="100" dirty="0">
                  <a:solidFill>
                    <a:prstClr val="black"/>
                  </a:solidFill>
                  <a:latin typeface="ＭＳ ゴシック"/>
                  <a:ea typeface="ＭＳ 明朝"/>
                  <a:cs typeface="Times New Roman"/>
                </a:rPr>
                <a:t> </a:t>
              </a:r>
              <a:endParaRPr lang="ja-JP" altLang="en-US" sz="1050" kern="100" dirty="0">
                <a:solidFill>
                  <a:prstClr val="black"/>
                </a:solidFill>
                <a:latin typeface="Century"/>
                <a:ea typeface="ＭＳ 明朝"/>
                <a:cs typeface="Times New Roman"/>
              </a:endParaRPr>
            </a:p>
          </p:txBody>
        </p:sp>
        <p:sp>
          <p:nvSpPr>
            <p:cNvPr id="13" name="正方形/長方形 12"/>
            <p:cNvSpPr/>
            <p:nvPr/>
          </p:nvSpPr>
          <p:spPr>
            <a:xfrm>
              <a:off x="5048140" y="1420141"/>
              <a:ext cx="3082384" cy="290724"/>
            </a:xfrm>
            <a:prstGeom prst="rect">
              <a:avLst/>
            </a:prstGeom>
            <a:solidFill>
              <a:sysClr val="window" lastClr="FFFFFF"/>
            </a:solidFill>
            <a:ln w="25400" cap="flat" cmpd="sng" algn="ctr">
              <a:solidFill>
                <a:srgbClr val="4F81BD">
                  <a:shade val="50000"/>
                </a:srgbClr>
              </a:solidFill>
              <a:prstDash val="solid"/>
            </a:ln>
            <a:effectLst/>
          </p:spPr>
          <p:txBody>
            <a:bodyPr anchor="ctr"/>
            <a:lstStyle/>
            <a:p>
              <a:pPr algn="ctr">
                <a:defRPr/>
              </a:pPr>
              <a:r>
                <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重点的に</a:t>
              </a:r>
              <a:r>
                <a:rPr lang="ja-JP" altLang="en-US" sz="14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取組みをすすめる施設</a:t>
              </a:r>
              <a:endParaRPr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2" name="右矢印 14"/>
            <p:cNvSpPr>
              <a:spLocks noChangeArrowheads="1"/>
            </p:cNvSpPr>
            <p:nvPr/>
          </p:nvSpPr>
          <p:spPr bwMode="auto">
            <a:xfrm>
              <a:off x="4006324" y="2550371"/>
              <a:ext cx="371438" cy="1617804"/>
            </a:xfrm>
            <a:prstGeom prst="rightArrow">
              <a:avLst>
                <a:gd name="adj1" fmla="val 47944"/>
                <a:gd name="adj2" fmla="val 50000"/>
              </a:avLst>
            </a:prstGeom>
            <a:solidFill>
              <a:srgbClr val="4F81BD"/>
            </a:solidFill>
            <a:ln w="25400" algn="ctr">
              <a:solidFill>
                <a:srgbClr val="385D8A"/>
              </a:solidFill>
              <a:miter lim="800000"/>
              <a:headEnd/>
              <a:tailEnd/>
            </a:ln>
          </p:spPr>
          <p:txBody>
            <a:bodyPr anchor="ctr"/>
            <a:lstStyle/>
            <a:p>
              <a:pPr fontAlgn="base">
                <a:spcBef>
                  <a:spcPct val="0"/>
                </a:spcBef>
                <a:spcAft>
                  <a:spcPct val="0"/>
                </a:spcAft>
              </a:pPr>
              <a:endParaRPr lang="ja-JP" altLang="en-US">
                <a:solidFill>
                  <a:prstClr val="black"/>
                </a:solidFill>
              </a:endParaRPr>
            </a:p>
          </p:txBody>
        </p:sp>
      </p:grpSp>
      <p:sp>
        <p:nvSpPr>
          <p:cNvPr id="2053" name="正方形/長方形 15"/>
          <p:cNvSpPr>
            <a:spLocks noChangeArrowheads="1"/>
          </p:cNvSpPr>
          <p:nvPr/>
        </p:nvSpPr>
        <p:spPr bwMode="auto">
          <a:xfrm>
            <a:off x="372217" y="568132"/>
            <a:ext cx="8577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施設（府営住宅を除く）＋府営住宅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について、これまでの取組みの進捗状況や社会</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の変化</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を踏まえた点検を実施し、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については、次期指定管理者の選定手続を行う予定の施設を中心と</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施設について重点的に取組みをすすめていきます。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800"/>
              </a:lnSpc>
              <a:spcBef>
                <a:spcPct val="0"/>
              </a:spcBef>
              <a:spcAft>
                <a:spcPct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その他の施設についても、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ファシリティマネジメント基本方針」に基づく総量最適化等の観点から、点検を行います。</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スライド番号プレースホルダー 3"/>
          <p:cNvSpPr>
            <a:spLocks noGrp="1"/>
          </p:cNvSpPr>
          <p:nvPr>
            <p:ph type="sldNum" sz="quarter" idx="12"/>
          </p:nvPr>
        </p:nvSpPr>
        <p:spPr>
          <a:xfrm>
            <a:off x="3801368" y="6946443"/>
            <a:ext cx="2124004" cy="533007"/>
          </a:xfrm>
        </p:spPr>
        <p:txBody>
          <a:bodyPr/>
          <a:lstStyle/>
          <a:p>
            <a:pPr>
              <a:lnSpc>
                <a:spcPts val="1500"/>
              </a:lnSpc>
              <a:defRPr/>
            </a:pPr>
            <a:r>
              <a:rPr lang="ja-JP" altLang="en-US" kern="100" dirty="0" smtClean="0">
                <a:solidFill>
                  <a:prstClr val="black">
                    <a:tint val="75000"/>
                  </a:prstClr>
                </a:solidFill>
                <a:latin typeface="Century"/>
                <a:ea typeface="ＭＳ 明朝"/>
                <a:cs typeface="Times New Roman"/>
              </a:rPr>
              <a:t>　</a:t>
            </a:r>
            <a:endParaRPr lang="ja-JP" altLang="ja-JP" kern="100" dirty="0">
              <a:solidFill>
                <a:prstClr val="black">
                  <a:tint val="75000"/>
                </a:prstClr>
              </a:solidFill>
              <a:latin typeface="Century"/>
              <a:ea typeface="ＭＳ 明朝"/>
              <a:cs typeface="Times New Roman"/>
            </a:endParaRPr>
          </a:p>
          <a:p>
            <a:pPr>
              <a:defRPr/>
            </a:pPr>
            <a:endParaRPr lang="ja-JP" altLang="en-US" dirty="0">
              <a:solidFill>
                <a:prstClr val="black">
                  <a:tint val="75000"/>
                </a:prstClr>
              </a:solidFill>
            </a:endParaRPr>
          </a:p>
        </p:txBody>
      </p:sp>
      <p:sp>
        <p:nvSpPr>
          <p:cNvPr id="23" name="正方形/長方形 22"/>
          <p:cNvSpPr/>
          <p:nvPr/>
        </p:nvSpPr>
        <p:spPr>
          <a:xfrm>
            <a:off x="170511" y="89338"/>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（４）公</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正方形/長方形 18"/>
          <p:cNvSpPr/>
          <p:nvPr/>
        </p:nvSpPr>
        <p:spPr>
          <a:xfrm>
            <a:off x="8416567"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30</a:t>
            </a:r>
            <a:endParaRPr lang="ja-JP" altLang="en-US" dirty="0">
              <a:solidFill>
                <a:prstClr val="black"/>
              </a:solidFill>
            </a:endParaRPr>
          </a:p>
        </p:txBody>
      </p:sp>
      <p:sp>
        <p:nvSpPr>
          <p:cNvPr id="17" name="正方形/長方形 16"/>
          <p:cNvSpPr/>
          <p:nvPr/>
        </p:nvSpPr>
        <p:spPr bwMode="auto">
          <a:xfrm>
            <a:off x="4510365" y="2619503"/>
            <a:ext cx="4157090" cy="3059747"/>
          </a:xfrm>
          <a:prstGeom prst="rect">
            <a:avLst/>
          </a:prstGeom>
          <a:noFill/>
          <a:ln w="25400" cap="flat" cmpd="sng" algn="ctr">
            <a:noFill/>
            <a:prstDash val="solid"/>
          </a:ln>
          <a:effectLst/>
        </p:spPr>
        <p:txBody>
          <a:bodyPr/>
          <a:lstStyle/>
          <a:p>
            <a:pPr lvl="0">
              <a:lnSpc>
                <a:spcPct val="150000"/>
              </a:lnSpc>
              <a:defRPr/>
            </a:pPr>
            <a:r>
              <a:rPr lang="ja-JP" altLang="en-US" sz="13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青少年海洋センター、青少年海洋センター・</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ファミリー棟</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稲スポーツセンター</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女性自立支援センター（２寮）</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kern="100" dirty="0" smtClean="0">
                <a:latin typeface="Meiryo UI" panose="020B0604030504040204" pitchFamily="50" charset="-128"/>
                <a:ea typeface="Meiryo UI" panose="020B0604030504040204" pitchFamily="50" charset="-128"/>
                <a:cs typeface="Meiryo UI" panose="020B0604030504040204" pitchFamily="50" charset="-128"/>
              </a:rPr>
              <a:t>中河内救命救急センター</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労働センター</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府民の森ちはや</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園地、金剛登山道</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駐車場</a:t>
            </a:r>
            <a:endParaRPr lang="en-US" altLang="ja-JP" sz="13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堺泉北港の緑地</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門真スポーツセンター　</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弥生文化</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博物館、近</a:t>
            </a:r>
            <a:r>
              <a:rPr lang="ja-JP" altLang="en-US" sz="1300" kern="100" dirty="0" err="1">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飛鳥</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博物館</a:t>
            </a:r>
            <a:r>
              <a:rPr lang="ja-JP" altLang="en-US" sz="13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defRPr/>
            </a:pP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近</a:t>
            </a:r>
            <a:r>
              <a:rPr lang="ja-JP" altLang="en-US" sz="1300" kern="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lang="ja-JP" altLang="en-US"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飛鳥風土記の丘</a:t>
            </a:r>
            <a:endParaRPr lang="en-US" altLang="ja-JP" sz="13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92919" y="6129194"/>
            <a:ext cx="184731" cy="369332"/>
          </a:xfrm>
          <a:prstGeom prst="rect">
            <a:avLst/>
          </a:prstGeom>
        </p:spPr>
        <p:txBody>
          <a:bodyPr wrap="none">
            <a:spAutoFit/>
          </a:bodyPr>
          <a:lstStyle/>
          <a:p>
            <a:endParaRPr lang="ja-JP" altLang="en-US" dirty="0">
              <a:solidFill>
                <a:prstClr val="black"/>
              </a:solidFill>
            </a:endParaRPr>
          </a:p>
        </p:txBody>
      </p:sp>
    </p:spTree>
    <p:extLst>
      <p:ext uri="{BB962C8B-B14F-4D97-AF65-F5344CB8AC3E}">
        <p14:creationId xmlns:p14="http://schemas.microsoft.com/office/powerpoint/2010/main" val="21721073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7058" y="1493785"/>
            <a:ext cx="8136904" cy="1200329"/>
          </a:xfrm>
          <a:prstGeom prst="rect">
            <a:avLst/>
          </a:prstGeom>
          <a:ln w="6350">
            <a:solidFill>
              <a:schemeClr val="tx1"/>
            </a:solidFill>
          </a:ln>
        </p:spPr>
        <p:txBody>
          <a:bodyPr wrap="square">
            <a:spAutoFit/>
          </a:bodyPr>
          <a:lstStyle/>
          <a:p>
            <a:pPr algn="ct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年度大阪府行政経営の取組み等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＜具体的取組み編＞</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txBox="1">
            <a:spLocks noChangeArrowheads="1"/>
          </p:cNvSpPr>
          <p:nvPr/>
        </p:nvSpPr>
        <p:spPr>
          <a:xfrm>
            <a:off x="441140" y="3383995"/>
            <a:ext cx="8325925" cy="1323439"/>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spcBef>
                <a:spcPct val="0"/>
              </a:spcBef>
              <a:buFont typeface="Wingdings" pitchFamily="2" charset="2"/>
              <a:buNone/>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＜目次＞</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の施設の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　　・・・・・・・・・・・・・・・・・・・・・・・・・・・・・・・・・・・・・・・・・・・・・・・・・・・</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txBox="1">
            <a:spLocks noChangeArrowheads="1"/>
          </p:cNvSpPr>
          <p:nvPr/>
        </p:nvSpPr>
        <p:spPr>
          <a:xfrm>
            <a:off x="7767355" y="3630216"/>
            <a:ext cx="683596" cy="1077218"/>
          </a:xfrm>
          <a:prstGeom prst="rect">
            <a:avLst/>
          </a:prstGeom>
          <a:ln>
            <a:noFill/>
            <a:prstDash val="sysDash"/>
          </a:ln>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３２</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３８</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４８</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defTabSz="647700">
              <a:spcBef>
                <a:spcPct val="0"/>
              </a:spcBef>
              <a:buFont typeface="Wingdings" pitchFamily="2" charset="2"/>
              <a:buNone/>
              <a:tabLst>
                <a:tab pos="8256588" algn="r"/>
              </a:tabLst>
              <a:defRPr/>
            </a:pPr>
            <a:r>
              <a:rPr lang="ja-JP" altLang="en-US" sz="16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６３</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397425" y="653152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31</a:t>
            </a:r>
            <a:endParaRPr lang="ja-JP" altLang="en-US" dirty="0">
              <a:solidFill>
                <a:prstClr val="black"/>
              </a:solidFill>
            </a:endParaRPr>
          </a:p>
        </p:txBody>
      </p:sp>
    </p:spTree>
    <p:extLst>
      <p:ext uri="{BB962C8B-B14F-4D97-AF65-F5344CB8AC3E}">
        <p14:creationId xmlns:p14="http://schemas.microsoft.com/office/powerpoint/2010/main" val="499012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1510" y="-560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コネクタ 3"/>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テキスト ボックス 4"/>
          <p:cNvSpPr txBox="1"/>
          <p:nvPr/>
        </p:nvSpPr>
        <p:spPr>
          <a:xfrm>
            <a:off x="161510" y="399577"/>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508851726"/>
              </p:ext>
            </p:extLst>
          </p:nvPr>
        </p:nvGraphicFramePr>
        <p:xfrm>
          <a:off x="246146" y="773985"/>
          <a:ext cx="8651708" cy="5585572"/>
        </p:xfrm>
        <a:graphic>
          <a:graphicData uri="http://schemas.openxmlformats.org/drawingml/2006/table">
            <a:tbl>
              <a:tblPr firstRow="1" bandRow="1">
                <a:tableStyleId>{5940675A-B579-460E-94D1-54222C63F5DA}</a:tableStyleId>
              </a:tblPr>
              <a:tblGrid>
                <a:gridCol w="405547">
                  <a:extLst>
                    <a:ext uri="{9D8B030D-6E8A-4147-A177-3AD203B41FA5}">
                      <a16:colId xmlns:a16="http://schemas.microsoft.com/office/drawing/2014/main" val="20000"/>
                    </a:ext>
                  </a:extLst>
                </a:gridCol>
                <a:gridCol w="1417266">
                  <a:extLst>
                    <a:ext uri="{9D8B030D-6E8A-4147-A177-3AD203B41FA5}">
                      <a16:colId xmlns:a16="http://schemas.microsoft.com/office/drawing/2014/main" val="20001"/>
                    </a:ext>
                  </a:extLst>
                </a:gridCol>
                <a:gridCol w="3626651">
                  <a:extLst>
                    <a:ext uri="{9D8B030D-6E8A-4147-A177-3AD203B41FA5}">
                      <a16:colId xmlns:a16="http://schemas.microsoft.com/office/drawing/2014/main" val="20003"/>
                    </a:ext>
                  </a:extLst>
                </a:gridCol>
                <a:gridCol w="3202244">
                  <a:extLst>
                    <a:ext uri="{9D8B030D-6E8A-4147-A177-3AD203B41FA5}">
                      <a16:colId xmlns:a16="http://schemas.microsoft.com/office/drawing/2014/main" val="20004"/>
                    </a:ext>
                  </a:extLst>
                </a:gridCol>
              </a:tblGrid>
              <a:tr h="40476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最終予算における効果額）</a:t>
                      </a:r>
                      <a:endPar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extLst>
                  <a:ext uri="{0D108BD9-81ED-4DB2-BD59-A6C34878D82A}">
                    <a16:rowId xmlns:a16="http://schemas.microsoft.com/office/drawing/2014/main" val="10000"/>
                  </a:ext>
                </a:extLst>
              </a:tr>
              <a:tr h="123870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課税自主権の</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活用</a:t>
                      </a:r>
                    </a:p>
                  </a:txBody>
                  <a:tcPr anchor="ct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森林環境税</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森林の有する公益的機能を維持する環境整備のため、森林環境税を徴収。</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森林の有する公益的機能を維持する環境整備のため、森林環境税を徴収。</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1"/>
                  </a:ext>
                </a:extLst>
              </a:tr>
              <a:tr h="12387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宿泊税</a:t>
                      </a:r>
                      <a:endPar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大阪の観光や宿泊を取り巻く環境が著しく変化したことから、宿泊税のあり方等について検討を行い、免税点を</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万円未満から</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千円未満に引き下げる条例改正案を可決（</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年６月１日施行予定）。</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7.8</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観光客の受入環境整備をはじめとする大阪の観光振興の取組みを推進するため、宿泊税を徴収。</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18.7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468076">
                <a:tc vMerge="1">
                  <a:txBody>
                    <a:bodyPr/>
                    <a:lstStyle/>
                    <a:p>
                      <a:endParaRPr kumimoji="1" lang="ja-JP" altLang="en-US"/>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法人二税の超過課税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・道路網などの都市基盤整備や防災対策の充実といった大都市圏特有の緊急かつ膨大な財政需要に対処するため、法人府民税法人税割及び法人事業税の超過課税を実施。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380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・大阪経済の成長に向けた施策を推進するため、法人府民税均等割の超過課税を実施。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年度以降も引き続き実施するため、法人府民税均等割の超過課税の延長に係る議案を平成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月議会へ上程。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年度最終予算：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・道路網などの都市基盤整備や防災対策の充実といった大都市圏特有の緊急かつ膨大な財政需要に対処するため、法人府民税法人税割及び法人事業税の超過課税を引き続き実施。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374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・大阪経済の成長に向けた施策を推進するため、法人府民税均等割の超過課税を引き続き実施。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年度当初予算：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bl>
          </a:graphicData>
        </a:graphic>
      </p:graphicFrame>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32</a:t>
            </a:r>
            <a:endParaRPr lang="ja-JP" altLang="en-US" dirty="0">
              <a:solidFill>
                <a:prstClr val="black"/>
              </a:solidFill>
            </a:endParaRPr>
          </a:p>
        </p:txBody>
      </p:sp>
    </p:spTree>
    <p:extLst>
      <p:ext uri="{BB962C8B-B14F-4D97-AF65-F5344CB8AC3E}">
        <p14:creationId xmlns:p14="http://schemas.microsoft.com/office/powerpoint/2010/main" val="2411246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33</a:t>
            </a:r>
            <a:endParaRPr lang="ja-JP" altLang="en-US" dirty="0">
              <a:solidFill>
                <a:prstClr val="black"/>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913075863"/>
              </p:ext>
            </p:extLst>
          </p:nvPr>
        </p:nvGraphicFramePr>
        <p:xfrm>
          <a:off x="246146" y="773984"/>
          <a:ext cx="8651708" cy="5482664"/>
        </p:xfrm>
        <a:graphic>
          <a:graphicData uri="http://schemas.openxmlformats.org/drawingml/2006/table">
            <a:tbl>
              <a:tblPr firstRow="1" bandRow="1">
                <a:tableStyleId>{5940675A-B579-460E-94D1-54222C63F5DA}</a:tableStyleId>
              </a:tblPr>
              <a:tblGrid>
                <a:gridCol w="405547">
                  <a:extLst>
                    <a:ext uri="{9D8B030D-6E8A-4147-A177-3AD203B41FA5}">
                      <a16:colId xmlns:a16="http://schemas.microsoft.com/office/drawing/2014/main" val="20000"/>
                    </a:ext>
                  </a:extLst>
                </a:gridCol>
                <a:gridCol w="1417266">
                  <a:extLst>
                    <a:ext uri="{9D8B030D-6E8A-4147-A177-3AD203B41FA5}">
                      <a16:colId xmlns:a16="http://schemas.microsoft.com/office/drawing/2014/main" val="20001"/>
                    </a:ext>
                  </a:extLst>
                </a:gridCol>
                <a:gridCol w="3626651">
                  <a:extLst>
                    <a:ext uri="{9D8B030D-6E8A-4147-A177-3AD203B41FA5}">
                      <a16:colId xmlns:a16="http://schemas.microsoft.com/office/drawing/2014/main" val="20003"/>
                    </a:ext>
                  </a:extLst>
                </a:gridCol>
                <a:gridCol w="3202244">
                  <a:extLst>
                    <a:ext uri="{9D8B030D-6E8A-4147-A177-3AD203B41FA5}">
                      <a16:colId xmlns:a16="http://schemas.microsoft.com/office/drawing/2014/main" val="20004"/>
                    </a:ext>
                  </a:extLst>
                </a:gridCol>
              </a:tblGrid>
              <a:tr h="2247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最終予算における効果額）</a:t>
                      </a:r>
                      <a:endPar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extLst>
                  <a:ext uri="{0D108BD9-81ED-4DB2-BD59-A6C34878D82A}">
                    <a16:rowId xmlns:a16="http://schemas.microsoft.com/office/drawing/2014/main" val="10000"/>
                  </a:ext>
                </a:extLst>
              </a:tr>
              <a:tr h="240281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徴収向上方策</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府が自ら徴収する税目の徴収率の向上</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府が自ら徴収する税目について、徴収率を前年度から</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0.35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ポイント以上向上させる目標を設定し、滞納整理の早期着手の徹底などに取り組んだ。</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その結果、目標を達成。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23.8</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年度に全国上位３分の１の団体が達成している徴収率を達成するため、</a:t>
                      </a:r>
                      <a:r>
                        <a:rPr kumimoji="1" lang="ja-JP" altLang="en-US" sz="1200" b="0" i="1"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課税客体の早期かつ完全な捕捉に努めるとともに、納期内の自主納税の促進及び滞納整理を強力に推進する</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ことで徴収率を引き上げる。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13.5</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1"/>
                  </a:ext>
                </a:extLst>
              </a:tr>
              <a:tr h="243977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個人住民税</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府民税及び市町村民税</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の大阪府域地方税徴収機構における共同徴収</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大阪府域地方税徴収機構において、平成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年度は府内</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市町と共同徴収を実施。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個人住民税をはじめとした地方税の税収確保を図るため、府と参加団体との間で引き続き共同徴収を推進。</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bl>
          </a:graphicData>
        </a:graphic>
      </p:graphicFrame>
      <p:sp>
        <p:nvSpPr>
          <p:cNvPr id="17" name="正方形/長方形 16"/>
          <p:cNvSpPr/>
          <p:nvPr/>
        </p:nvSpPr>
        <p:spPr>
          <a:xfrm>
            <a:off x="161510" y="-560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161510" y="399577"/>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7717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627740295"/>
              </p:ext>
            </p:extLst>
          </p:nvPr>
        </p:nvGraphicFramePr>
        <p:xfrm>
          <a:off x="246196" y="773985"/>
          <a:ext cx="8718292" cy="5567212"/>
        </p:xfrm>
        <a:graphic>
          <a:graphicData uri="http://schemas.openxmlformats.org/drawingml/2006/table">
            <a:tbl>
              <a:tblPr firstRow="1" bandRow="1">
                <a:tableStyleId>{5940675A-B579-460E-94D1-54222C63F5DA}</a:tableStyleId>
              </a:tblPr>
              <a:tblGrid>
                <a:gridCol w="401150">
                  <a:extLst>
                    <a:ext uri="{9D8B030D-6E8A-4147-A177-3AD203B41FA5}">
                      <a16:colId xmlns:a16="http://schemas.microsoft.com/office/drawing/2014/main" val="20000"/>
                    </a:ext>
                  </a:extLst>
                </a:gridCol>
                <a:gridCol w="1529258">
                  <a:extLst>
                    <a:ext uri="{9D8B030D-6E8A-4147-A177-3AD203B41FA5}">
                      <a16:colId xmlns:a16="http://schemas.microsoft.com/office/drawing/2014/main" val="20001"/>
                    </a:ext>
                  </a:extLst>
                </a:gridCol>
                <a:gridCol w="3655536">
                  <a:extLst>
                    <a:ext uri="{9D8B030D-6E8A-4147-A177-3AD203B41FA5}">
                      <a16:colId xmlns:a16="http://schemas.microsoft.com/office/drawing/2014/main" val="20003"/>
                    </a:ext>
                  </a:extLst>
                </a:gridCol>
                <a:gridCol w="3132348">
                  <a:extLst>
                    <a:ext uri="{9D8B030D-6E8A-4147-A177-3AD203B41FA5}">
                      <a16:colId xmlns:a16="http://schemas.microsoft.com/office/drawing/2014/main" val="20004"/>
                    </a:ext>
                  </a:extLst>
                </a:gridCol>
              </a:tblGrid>
              <a:tr h="2247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最終予算における効果額）</a:t>
                      </a:r>
                      <a:endPar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6356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徴収向上方策</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個人住民税（府民税及び市町村民税）の特別徴収義務者の一斉指定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徴収率の高い特別徴収を徹底するため、平成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年５月に府内市町村において、法定要件に該当する全事業主を、特別徴収義務者に指定した。</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4.3</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億円（個人府民税）</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特別徴収割合は</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85.6%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と、前年度から約</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ポイント上昇。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2463566">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課税調査の推進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16.5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府が自ら徴収する税目について、厳正な課税調査を推進。</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9.3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34</a:t>
            </a:r>
            <a:endParaRPr lang="ja-JP" altLang="en-US" dirty="0">
              <a:solidFill>
                <a:prstClr val="black"/>
              </a:solidFill>
            </a:endParaRPr>
          </a:p>
        </p:txBody>
      </p:sp>
      <p:sp>
        <p:nvSpPr>
          <p:cNvPr id="2" name="大かっこ 1"/>
          <p:cNvSpPr/>
          <p:nvPr/>
        </p:nvSpPr>
        <p:spPr>
          <a:xfrm>
            <a:off x="2231740" y="2483895"/>
            <a:ext cx="3555395" cy="507052"/>
          </a:xfrm>
          <a:prstGeom prst="bracketPair">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161510" y="-560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5" name="テキスト ボックス 14"/>
          <p:cNvSpPr txBox="1"/>
          <p:nvPr/>
        </p:nvSpPr>
        <p:spPr>
          <a:xfrm>
            <a:off x="161510" y="399577"/>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府税収入の確保</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3669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571762579"/>
              </p:ext>
            </p:extLst>
          </p:nvPr>
        </p:nvGraphicFramePr>
        <p:xfrm>
          <a:off x="239187" y="755123"/>
          <a:ext cx="8665625" cy="5651988"/>
        </p:xfrm>
        <a:graphic>
          <a:graphicData uri="http://schemas.openxmlformats.org/drawingml/2006/table">
            <a:tbl>
              <a:tblPr firstRow="1" bandRow="1">
                <a:tableStyleId>{5940675A-B579-460E-94D1-54222C63F5DA}</a:tableStyleId>
              </a:tblPr>
              <a:tblGrid>
                <a:gridCol w="384705">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723083">
                  <a:extLst>
                    <a:ext uri="{9D8B030D-6E8A-4147-A177-3AD203B41FA5}">
                      <a16:colId xmlns:a16="http://schemas.microsoft.com/office/drawing/2014/main" val="20003"/>
                    </a:ext>
                  </a:extLst>
                </a:gridCol>
                <a:gridCol w="3117677">
                  <a:extLst>
                    <a:ext uri="{9D8B030D-6E8A-4147-A177-3AD203B41FA5}">
                      <a16:colId xmlns:a16="http://schemas.microsoft.com/office/drawing/2014/main" val="20004"/>
                    </a:ext>
                  </a:extLst>
                </a:gridCol>
              </a:tblGrid>
              <a:tr h="3653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最終予算における効果額）</a:t>
                      </a:r>
                      <a:endPar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98158">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府有財産の活用・売却</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元布施公共職業安定所敷地</a:t>
                      </a:r>
                      <a:endParaRPr lang="en-US" altLang="ja-JP" sz="1200" strike="sngStrike"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一般競争入札により落札。（</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月契約済）</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698158">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府警吹田④待機宿舎</a:t>
                      </a:r>
                      <a:endParaRPr lang="en-US" altLang="ja-JP"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一般競争入札により落札。（</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月契約済）</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15.95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2"/>
                  </a:ext>
                </a:extLst>
              </a:tr>
              <a:tr h="698158">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服部緑地公園区域外用地</a:t>
                      </a:r>
                      <a:endParaRPr lang="en-US" altLang="ja-JP"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一般競争入札により落札。（</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９月契約済）</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2.25</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zh-TW"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3"/>
                  </a:ext>
                </a:extLst>
              </a:tr>
              <a:tr h="698158">
                <a:tc vMerge="1">
                  <a:txBody>
                    <a:bodyPr/>
                    <a:lstStyle/>
                    <a:p>
                      <a:endParaRPr kumimoji="1" lang="ja-JP" altLang="en-US"/>
                    </a:p>
                  </a:txBody>
                  <a:tcPr/>
                </a:tc>
                <a:tc>
                  <a:txBody>
                    <a:bodyPr/>
                    <a:lstStyle/>
                    <a:p>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元泉大津公共職業安定所敷地</a:t>
                      </a:r>
                      <a:endParaRPr lang="en-US" altLang="ja-JP"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手続きをすすめ、平成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年度中に売却。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建物撤去完了後（平成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年度）、国より財産の返還を受け、手続きをすすめ、平成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年度中に売却。</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98158">
                <a:tc vMerge="1">
                  <a:txBody>
                    <a:bodyPr/>
                    <a:lstStyle/>
                    <a:p>
                      <a:endParaRPr kumimoji="1" lang="ja-JP" altLang="en-US"/>
                    </a:p>
                  </a:txBody>
                  <a:tcPr/>
                </a:tc>
                <a:tc>
                  <a:txBody>
                    <a:bodyPr/>
                    <a:lstStyle/>
                    <a:p>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大手前周辺土地</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一般競争入札により売却。（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月契約済）</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5"/>
                  </a:ext>
                </a:extLst>
              </a:tr>
              <a:tr h="698158">
                <a:tc vMerge="1">
                  <a:txBody>
                    <a:bodyPr/>
                    <a:lstStyle/>
                    <a:p>
                      <a:endParaRPr kumimoji="1" lang="ja-JP" altLang="en-US"/>
                    </a:p>
                  </a:txBody>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守口保健所の跡地</a:t>
                      </a:r>
                      <a:endParaRPr lang="en-US" altLang="ja-JP"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都市公園用地として、守口市に対し、平成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年度中に売却。</a:t>
                      </a:r>
                      <a:endParaRPr kumimoji="1" lang="en-US" altLang="ja-JP" sz="1200" b="0" i="0" u="none" strike="sngStrike" kern="1200" cap="none" spc="0" normalizeH="0" baseline="0" noProof="0" dirty="0" smtClean="0">
                        <a:ln>
                          <a:noFill/>
                        </a:ln>
                        <a:solidFill>
                          <a:srgbClr val="6699FF"/>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6"/>
                  </a:ext>
                </a:extLst>
              </a:tr>
              <a:tr h="698158">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元大阪府立勤労青少年会館敷地</a:t>
                      </a:r>
                      <a:endParaRPr lang="en-US" altLang="ja-JP" sz="12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随意契約により売却。（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H30.7</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月契約済）</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3.23</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zh-TW"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161510" y="390146"/>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35</a:t>
            </a:r>
            <a:endParaRPr lang="ja-JP" altLang="en-US" dirty="0">
              <a:solidFill>
                <a:prstClr val="black"/>
              </a:solidFill>
            </a:endParaRPr>
          </a:p>
        </p:txBody>
      </p:sp>
      <p:sp>
        <p:nvSpPr>
          <p:cNvPr id="18" name="正方形/長方形 17"/>
          <p:cNvSpPr/>
          <p:nvPr/>
        </p:nvSpPr>
        <p:spPr>
          <a:xfrm>
            <a:off x="161510" y="-560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8985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75160008"/>
              </p:ext>
            </p:extLst>
          </p:nvPr>
        </p:nvGraphicFramePr>
        <p:xfrm>
          <a:off x="262477" y="755123"/>
          <a:ext cx="8623466" cy="5575647"/>
        </p:xfrm>
        <a:graphic>
          <a:graphicData uri="http://schemas.openxmlformats.org/drawingml/2006/table">
            <a:tbl>
              <a:tblPr firstRow="1" bandRow="1">
                <a:tableStyleId>{5940675A-B579-460E-94D1-54222C63F5DA}</a:tableStyleId>
              </a:tblPr>
              <a:tblGrid>
                <a:gridCol w="387551">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3"/>
                    </a:ext>
                  </a:extLst>
                </a:gridCol>
                <a:gridCol w="3195355">
                  <a:extLst>
                    <a:ext uri="{9D8B030D-6E8A-4147-A177-3AD203B41FA5}">
                      <a16:colId xmlns:a16="http://schemas.microsoft.com/office/drawing/2014/main" val="20004"/>
                    </a:ext>
                  </a:extLst>
                </a:gridCol>
              </a:tblGrid>
              <a:tr h="34411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H30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最終予算における効果額）</a:t>
                      </a:r>
                      <a:endPar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6366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府有財産の活用・売却</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ビッグバン</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後背地</a:t>
                      </a:r>
                      <a:endPar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有償譲渡に向け、堺市と協議を進めた。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都市公園として必要な面積について、堺市と協議を進め、有償譲渡する。</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70130">
                <a:tc vMerge="1">
                  <a:txBody>
                    <a:bodyPr/>
                    <a:lstStyle/>
                    <a:p>
                      <a:endParaRPr kumimoji="1" lang="ja-JP" altLang="en-US"/>
                    </a:p>
                  </a:txBody>
                  <a:tcPr/>
                </a:tc>
                <a:tc>
                  <a:txBody>
                    <a:bodyPr/>
                    <a:lstStyle/>
                    <a:p>
                      <a:pPr algn="l"/>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福祉３センター</a:t>
                      </a:r>
                      <a:endPar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者社会参加促進センター、谷町福祉センター、盲人福祉センターの森之宮移転（</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年度）整備中。移転完了後、跡地の売却に取り組む。</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者社会参加促進センター、谷町福祉センター、盲人福祉センターの森之宮移転後（</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年度）、これらの跡地の売却に取り組む。</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3017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マイドーム</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おおさか</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建物を区分所有している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大阪産業振興機構については、平成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日開催の第</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回副首都推進本部会議において、</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大阪市都市型産業振興センターと平成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月の統合をめざすことや、法人の新機能等の具体的な検討を進めることが確認された。</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中小企業支援機能の強化を図る観点から、売却も含めた最良の方法を検討していく。</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71600">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堺泉北埠頭上屋</a:t>
                      </a:r>
                      <a:endPar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a:t>
                      </a: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堺泉北埠頭（株）</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に有償譲渡。</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残りの上屋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棟について、上屋利用者へのヒアリングを行い、今後の管理運営等について協議を進めた。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残りの上屋</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棟については、順次民間に有償譲渡できるよう、現在の上屋利用者と協議を進める。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161510" y="390146"/>
            <a:ext cx="2944228"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36</a:t>
            </a:r>
            <a:endParaRPr lang="ja-JP" altLang="en-US" dirty="0">
              <a:solidFill>
                <a:prstClr val="black"/>
              </a:solidFill>
            </a:endParaRPr>
          </a:p>
        </p:txBody>
      </p:sp>
      <p:sp>
        <p:nvSpPr>
          <p:cNvPr id="11" name="正方形/長方形 10"/>
          <p:cNvSpPr/>
          <p:nvPr/>
        </p:nvSpPr>
        <p:spPr>
          <a:xfrm>
            <a:off x="161510" y="-560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3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1581071"/>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１　行政経営のめざす姿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2636912"/>
            <a:ext cx="7200800" cy="369332"/>
          </a:xfrm>
          <a:prstGeom prst="rect">
            <a:avLst/>
          </a:prstGeom>
        </p:spPr>
        <p:txBody>
          <a:bodyPr wrap="square" numCol="2">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 name="正方形/長方形 9"/>
          <p:cNvSpPr/>
          <p:nvPr/>
        </p:nvSpPr>
        <p:spPr>
          <a:xfrm>
            <a:off x="971600" y="2636912"/>
            <a:ext cx="7200800" cy="923330"/>
          </a:xfrm>
          <a:prstGeom prst="rect">
            <a:avLst/>
          </a:prstGeom>
        </p:spPr>
        <p:txBody>
          <a:bodyPr wrap="square" numCol="1">
            <a:spAutoFit/>
          </a:bodyPr>
          <a:lstStyle/>
          <a:p>
            <a:pPr defTabSz="647700">
              <a:spcBef>
                <a:spcPct val="0"/>
              </a:spcBef>
              <a:tabLst>
                <a:tab pos="8256588" algn="r"/>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）現状認識</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（２）目標</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1</a:t>
            </a:r>
          </a:p>
        </p:txBody>
      </p:sp>
    </p:spTree>
    <p:extLst>
      <p:ext uri="{BB962C8B-B14F-4D97-AF65-F5344CB8AC3E}">
        <p14:creationId xmlns:p14="http://schemas.microsoft.com/office/powerpoint/2010/main" val="3743935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877228767"/>
              </p:ext>
            </p:extLst>
          </p:nvPr>
        </p:nvGraphicFramePr>
        <p:xfrm>
          <a:off x="250400" y="755953"/>
          <a:ext cx="8643200" cy="5632017"/>
        </p:xfrm>
        <a:graphic>
          <a:graphicData uri="http://schemas.openxmlformats.org/drawingml/2006/table">
            <a:tbl>
              <a:tblPr firstRow="1" bandRow="1">
                <a:tableStyleId>{5940675A-B579-460E-94D1-54222C63F5DA}</a:tableStyleId>
              </a:tblPr>
              <a:tblGrid>
                <a:gridCol w="824200">
                  <a:extLst>
                    <a:ext uri="{9D8B030D-6E8A-4147-A177-3AD203B41FA5}">
                      <a16:colId xmlns:a16="http://schemas.microsoft.com/office/drawing/2014/main" val="20000"/>
                    </a:ext>
                  </a:extLst>
                </a:gridCol>
                <a:gridCol w="1733980">
                  <a:extLst>
                    <a:ext uri="{9D8B030D-6E8A-4147-A177-3AD203B41FA5}">
                      <a16:colId xmlns:a16="http://schemas.microsoft.com/office/drawing/2014/main" val="20001"/>
                    </a:ext>
                  </a:extLst>
                </a:gridCol>
                <a:gridCol w="2889665">
                  <a:extLst>
                    <a:ext uri="{9D8B030D-6E8A-4147-A177-3AD203B41FA5}">
                      <a16:colId xmlns:a16="http://schemas.microsoft.com/office/drawing/2014/main" val="20003"/>
                    </a:ext>
                  </a:extLst>
                </a:gridCol>
                <a:gridCol w="3195355">
                  <a:extLst>
                    <a:ext uri="{9D8B030D-6E8A-4147-A177-3AD203B41FA5}">
                      <a16:colId xmlns:a16="http://schemas.microsoft.com/office/drawing/2014/main" val="20004"/>
                    </a:ext>
                  </a:extLst>
                </a:gridCol>
              </a:tblGrid>
              <a:tr h="6028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対　象</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9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最終予算における効果額）</a:t>
                      </a:r>
                      <a:endParaRPr kumimoji="1" lang="en-US" altLang="ja-JP" sz="9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内は、</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H31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当初予算における効果額</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nchor="ctr">
                    <a:solidFill>
                      <a:srgbClr val="0070C0"/>
                    </a:solidFill>
                  </a:tcPr>
                </a:tc>
                <a:extLst>
                  <a:ext uri="{0D108BD9-81ED-4DB2-BD59-A6C34878D82A}">
                    <a16:rowId xmlns:a16="http://schemas.microsoft.com/office/drawing/2014/main" val="10000"/>
                  </a:ext>
                </a:extLst>
              </a:tr>
              <a:tr h="1005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が有する債権、出資による権利、株式等の有効活用</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公益財団法人大阪府国際交流財団（</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OFIX</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法人より特定資産の一部を府に寄附。</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5.64</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1005840">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社会福祉法人大阪府障害者福祉事業団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a:t>
                      </a: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捐</a:t>
                      </a: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金全額返還について、事業団と調整</a:t>
                      </a: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年４月の民営化を踏まえ、出捐金全額返還について、引き続き事業団と調整する。</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05840">
                <a:tc vMerge="1">
                  <a:txBody>
                    <a:bodyPr/>
                    <a:lstStyle/>
                    <a:p>
                      <a:endParaRPr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一般財団法人大阪府タウン管理財団</a:t>
                      </a:r>
                      <a:endParaRPr lang="ja-JP" altLang="en-US" sz="1050" strike="sng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公益財団法人大阪府都市整備推進センターとの統合に向け、両法人及び府で構成する統合協議会を立ち上げ、調整中。</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公益財団法人大阪府都市整備推進センターとの統合作業を行っていく中で、事業継続に必要な財産を精査する。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05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株式売却又は配当</a:t>
                      </a:r>
                      <a:endPar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堺泉北埠頭株式会社の増配</a:t>
                      </a:r>
                      <a:endParaRPr kumimoji="1" lang="ja-JP" altLang="en-US" sz="1050" b="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年度より増配。</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:0.02</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今後の経営状況を踏まえ、株主に安定した配当が継続的になされるよう依頼</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4"/>
                  </a:ext>
                </a:extLst>
              </a:tr>
              <a:tr h="1005840">
                <a:tc vMerge="1">
                  <a:txBody>
                    <a:bodyPr/>
                    <a:lstStyle/>
                    <a:p>
                      <a:endParaRPr lang="ja-JP" altLang="en-US" dirty="0"/>
                    </a:p>
                  </a:txBody>
                  <a:tcPr>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大阪鶴見フラワーセンターの株式売却</a:t>
                      </a:r>
                      <a:endPar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株式売却について、引き続き検討中。大規模修繕については、平成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月に中期（</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年間）の計画を策定予定。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株式売却について、引き続き検討する。ただし、売却時期については、今後必要となる大規模修繕等を踏まえ、企業価値を見極めた上で判断する。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37</a:t>
            </a:r>
            <a:endParaRPr lang="ja-JP" altLang="en-US" dirty="0">
              <a:solidFill>
                <a:prstClr val="black"/>
              </a:solidFill>
            </a:endParaRPr>
          </a:p>
        </p:txBody>
      </p:sp>
      <p:sp>
        <p:nvSpPr>
          <p:cNvPr id="8" name="大かっこ 7"/>
          <p:cNvSpPr/>
          <p:nvPr/>
        </p:nvSpPr>
        <p:spPr>
          <a:xfrm>
            <a:off x="2860719" y="4914165"/>
            <a:ext cx="2738486" cy="435648"/>
          </a:xfrm>
          <a:prstGeom prst="bracketPair">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161509" y="390146"/>
            <a:ext cx="3150351" cy="338554"/>
          </a:xfrm>
          <a:prstGeom prst="rect">
            <a:avLst/>
          </a:prstGeom>
          <a:noFill/>
        </p:spPr>
        <p:txBody>
          <a:bodyPr wrap="square" rtlCol="0">
            <a:spAutoFit/>
          </a:bodyPr>
          <a:lstStyle/>
          <a:p>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府有財産の活用・売却など</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61510" y="-560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歳入確保</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コネクタ 19"/>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5003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405737386"/>
              </p:ext>
            </p:extLst>
          </p:nvPr>
        </p:nvGraphicFramePr>
        <p:xfrm>
          <a:off x="179512" y="785898"/>
          <a:ext cx="8775975" cy="5400000"/>
        </p:xfrm>
        <a:graphic>
          <a:graphicData uri="http://schemas.openxmlformats.org/drawingml/2006/table">
            <a:tbl>
              <a:tblPr firstRow="1" bandRow="1">
                <a:tableStyleId>{5940675A-B579-460E-94D1-54222C63F5DA}</a:tableStyleId>
              </a:tblPr>
              <a:tblGrid>
                <a:gridCol w="841148">
                  <a:extLst>
                    <a:ext uri="{9D8B030D-6E8A-4147-A177-3AD203B41FA5}">
                      <a16:colId xmlns:a16="http://schemas.microsoft.com/office/drawing/2014/main" val="20000"/>
                    </a:ext>
                  </a:extLst>
                </a:gridCol>
                <a:gridCol w="1967164">
                  <a:extLst>
                    <a:ext uri="{9D8B030D-6E8A-4147-A177-3AD203B41FA5}">
                      <a16:colId xmlns:a16="http://schemas.microsoft.com/office/drawing/2014/main" val="20001"/>
                    </a:ext>
                  </a:extLst>
                </a:gridCol>
                <a:gridCol w="3150350">
                  <a:extLst>
                    <a:ext uri="{9D8B030D-6E8A-4147-A177-3AD203B41FA5}">
                      <a16:colId xmlns:a16="http://schemas.microsoft.com/office/drawing/2014/main" val="20003"/>
                    </a:ext>
                  </a:extLst>
                </a:gridCol>
                <a:gridCol w="2817313">
                  <a:extLst>
                    <a:ext uri="{9D8B030D-6E8A-4147-A177-3AD203B41FA5}">
                      <a16:colId xmlns:a16="http://schemas.microsoft.com/office/drawing/2014/main" val="20004"/>
                    </a:ext>
                  </a:extLst>
                </a:gridCol>
              </a:tblGrid>
              <a:tr h="5868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extLst>
                  <a:ext uri="{0D108BD9-81ED-4DB2-BD59-A6C34878D82A}">
                    <a16:rowId xmlns:a16="http://schemas.microsoft.com/office/drawing/2014/main" val="10000"/>
                  </a:ext>
                </a:extLst>
              </a:tr>
              <a:tr h="1745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市町村振興補助金</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市町村が将来に向けて自律していくことを府として後押しするため、府内市町村の中核市移行や広域連携などの自律化に向けた体制整備及び行財政基盤を強化する取組みを支援する。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市町村の分権改革の取組みを支援する制度として運用し、新たな権限移譲及び広域連携体制の整備、並びに分権改革を支える行財政改革をすすめた。</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実施見込み</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・市町村への権限移譲の推進</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・広域連携体制の整備</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広域まちづくり課の共同設置　等</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・行財政改革の推進</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小学校の統廃合　等</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市町村における広域連携体制の整備、行財政基盤の強化等の取組みを後押しする制度としての役割を果たしているか、引き続き効果を検証していく。</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34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地域福祉</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・高齢者福祉交付金</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地域福祉、高齢者福祉の各分野を対象に、市町村が創意工夫を凝らし、地域の実情に沿った施策の立案、推進を行うことで、府民サービスの向上に資することを目的に交付。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主な事業に係る評価指標の検討など、より効果的な交付金の配分方法について検討中。</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市町村の活用状況を勘案するとともに、その効果検証を踏まえ、府の施策目的（セーフティネットの構築など）にも適うものとなるよう、より効果的な交付金の配分方法等を引き続き検討する。</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340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新子育て支援交付金</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乳幼児医療費助成制度の再構築に伴い、市町村における医療費助成をはじめとした子育て支援施策の充実を支援するため、交付金を交付する。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市町村の活用状況等を踏まえ、効果的な運用を検討中。</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市町村の活用状況を勘案するとともに、その効果検証を踏まえ、より効果的な運用を引き続き検討する。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38</a:t>
            </a:r>
            <a:endParaRPr lang="ja-JP" altLang="en-US" dirty="0">
              <a:solidFill>
                <a:prstClr val="black"/>
              </a:solidFill>
            </a:endParaRPr>
          </a:p>
        </p:txBody>
      </p:sp>
      <p:cxnSp>
        <p:nvCxnSpPr>
          <p:cNvPr id="10" name="直線コネクタ 9"/>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大かっこ 6"/>
          <p:cNvSpPr/>
          <p:nvPr/>
        </p:nvSpPr>
        <p:spPr>
          <a:xfrm>
            <a:off x="3041830" y="2348879"/>
            <a:ext cx="3060340" cy="765085"/>
          </a:xfrm>
          <a:prstGeom prst="bracketPair">
            <a:avLst>
              <a:gd name="adj" fmla="val 6567"/>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662053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830861938"/>
              </p:ext>
            </p:extLst>
          </p:nvPr>
        </p:nvGraphicFramePr>
        <p:xfrm>
          <a:off x="180723" y="786585"/>
          <a:ext cx="8783765" cy="5400000"/>
        </p:xfrm>
        <a:graphic>
          <a:graphicData uri="http://schemas.openxmlformats.org/drawingml/2006/table">
            <a:tbl>
              <a:tblPr firstRow="1" bandRow="1">
                <a:tableStyleId>{5940675A-B579-460E-94D1-54222C63F5DA}</a:tableStyleId>
              </a:tblPr>
              <a:tblGrid>
                <a:gridCol w="871672">
                  <a:extLst>
                    <a:ext uri="{9D8B030D-6E8A-4147-A177-3AD203B41FA5}">
                      <a16:colId xmlns:a16="http://schemas.microsoft.com/office/drawing/2014/main" val="20000"/>
                    </a:ext>
                  </a:extLst>
                </a:gridCol>
                <a:gridCol w="1944430">
                  <a:extLst>
                    <a:ext uri="{9D8B030D-6E8A-4147-A177-3AD203B41FA5}">
                      <a16:colId xmlns:a16="http://schemas.microsoft.com/office/drawing/2014/main" val="20001"/>
                    </a:ext>
                  </a:extLst>
                </a:gridCol>
                <a:gridCol w="3106793">
                  <a:extLst>
                    <a:ext uri="{9D8B030D-6E8A-4147-A177-3AD203B41FA5}">
                      <a16:colId xmlns:a16="http://schemas.microsoft.com/office/drawing/2014/main" val="20003"/>
                    </a:ext>
                  </a:extLst>
                </a:gridCol>
                <a:gridCol w="2860870">
                  <a:extLst>
                    <a:ext uri="{9D8B030D-6E8A-4147-A177-3AD203B41FA5}">
                      <a16:colId xmlns:a16="http://schemas.microsoft.com/office/drawing/2014/main" val="20004"/>
                    </a:ext>
                  </a:extLst>
                </a:gridCol>
              </a:tblGrid>
              <a:tr h="5189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solidFill>
                      <a:srgbClr val="0070C0"/>
                    </a:solidFill>
                  </a:tcPr>
                </a:tc>
                <a:extLst>
                  <a:ext uri="{0D108BD9-81ED-4DB2-BD59-A6C34878D82A}">
                    <a16:rowId xmlns:a16="http://schemas.microsoft.com/office/drawing/2014/main" val="10000"/>
                  </a:ext>
                </a:extLst>
              </a:tr>
              <a:tr h="24405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重度障がい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者在宅生活応援制度事業費</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者の自立と社会参加に向け、重度障がい者と介護する方々への在宅生活の推進とさらなる応援を目的として、重度障がい者と同居している介護者へ給付金を支給する。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事業効果やニーズの変化等、今後の制度のあり方について検討中。</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制度が定着した</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2019(H31)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年度を目途に事業効果やニーズの変化等を検証することを踏まえ、当事者を取り巻く状況の変化等について把握し、今後の制度のあり方について引き続き検討をすすめる。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40533">
                <a:tc>
                  <a:txBody>
                    <a:bodyP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大阪府ＩＴステーション事業費</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者の特性に応じた就労相談を行うとともに、障がい者の</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を活用した就労支援を包括的に行い、</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者の雇用・就労支援拠点</a:t>
                      </a:r>
                      <a:r>
                        <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として展開する。 また、専門員を配置し相談から定着までの支援体制を強化する。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施設の有効活用の観点から、平成</a:t>
                      </a:r>
                      <a:r>
                        <a:rPr kumimoji="1" lang="en-US"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年度にＩＴステーションを夕陽丘高等職業技術専門学校内に移転するために必要な調整を開始した。</a:t>
                      </a:r>
                      <a:endParaRPr kumimoji="1" lang="en-US" altLang="ja-JP" sz="1200" b="0" i="0" u="none" strike="sng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併せて、</a:t>
                      </a:r>
                      <a:r>
                        <a:rPr kumimoji="1" lang="ja-JP" altLang="ja-JP"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テレワーク推進事業やその他市町村単位で実施できる講座等を切り離すなど、事業内容</a:t>
                      </a:r>
                      <a:r>
                        <a:rPr kumimoji="1" lang="ja-JP" altLang="en-US" sz="1200" b="0" i="0" u="none" strike="noStrike" kern="1200" cap="none" spc="0" normalizeH="0" baseline="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の見直しを行った。</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施設の有効活用の観点から、ＩＴステーションを夕陽丘高等職業技術専門学校に移転する。</a:t>
                      </a:r>
                      <a:endParaRPr kumimoji="1" lang="ja-JP" altLang="en-US"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39</a:t>
            </a:r>
            <a:endParaRPr lang="ja-JP" altLang="en-US" dirty="0">
              <a:solidFill>
                <a:prstClr val="black"/>
              </a:solidFill>
            </a:endParaRPr>
          </a:p>
        </p:txBody>
      </p:sp>
      <p:sp>
        <p:nvSpPr>
          <p:cNvPr id="8" name="正方形/長方形 7"/>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1384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989919738"/>
              </p:ext>
            </p:extLst>
          </p:nvPr>
        </p:nvGraphicFramePr>
        <p:xfrm>
          <a:off x="193013" y="785899"/>
          <a:ext cx="8757973" cy="5399999"/>
        </p:xfrm>
        <a:graphic>
          <a:graphicData uri="http://schemas.openxmlformats.org/drawingml/2006/table">
            <a:tbl>
              <a:tblPr firstRow="1" bandRow="1">
                <a:tableStyleId>{5940675A-B579-460E-94D1-54222C63F5DA}</a:tableStyleId>
              </a:tblPr>
              <a:tblGrid>
                <a:gridCol w="837093">
                  <a:extLst>
                    <a:ext uri="{9D8B030D-6E8A-4147-A177-3AD203B41FA5}">
                      <a16:colId xmlns:a16="http://schemas.microsoft.com/office/drawing/2014/main" val="20000"/>
                    </a:ext>
                  </a:extLst>
                </a:gridCol>
                <a:gridCol w="1966719">
                  <a:extLst>
                    <a:ext uri="{9D8B030D-6E8A-4147-A177-3AD203B41FA5}">
                      <a16:colId xmlns:a16="http://schemas.microsoft.com/office/drawing/2014/main" val="20001"/>
                    </a:ext>
                  </a:extLst>
                </a:gridCol>
                <a:gridCol w="3105345">
                  <a:extLst>
                    <a:ext uri="{9D8B030D-6E8A-4147-A177-3AD203B41FA5}">
                      <a16:colId xmlns:a16="http://schemas.microsoft.com/office/drawing/2014/main" val="20003"/>
                    </a:ext>
                  </a:extLst>
                </a:gridCol>
                <a:gridCol w="2848816">
                  <a:extLst>
                    <a:ext uri="{9D8B030D-6E8A-4147-A177-3AD203B41FA5}">
                      <a16:colId xmlns:a16="http://schemas.microsoft.com/office/drawing/2014/main" val="20004"/>
                    </a:ext>
                  </a:extLst>
                </a:gridCol>
              </a:tblGrid>
              <a:tr h="57704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3454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国民健康保険事業費補助金</a:t>
                      </a:r>
                      <a:endParaRPr lang="en-US" altLang="zh-TW"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精神疾患患者等の経済的負担の軽減を図るために、保険者が実施する精神結核医療費の自己負担分の助成に対し補助を行い、国民健康保険の健全な財政運営を図る。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年度の国保制度改⾰に合わせて、国⺠健康保険事業費補助⾦は事業終了し、国保特別会計で実施。</a:t>
                      </a:r>
                      <a:endParaRPr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年最終予算における効果額：</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247750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総合労働事務所等運営費</a:t>
                      </a:r>
                      <a:endParaRPr lang="ja-JP" altLang="en-US" sz="120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労働行政を効率的・効果的に推進するため、総合事務所等の管理運営を行う。また、府民のセーフティネットとして使用者及び労働者からの労働に関する相談を受けるとともに、府内の労働組合に関する調査等を行い、労働問題をめぐるトラブルや労使紛争の未然防止、早期解決の促進を図り、労使関係の安定と働きやすい職場環境づくりを推進す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南大阪センター管内の市町村を訪問し、労働相談など労働行政の実態把握に努めた。</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また、新規事業である若者等へのワークルールに関する啓発事業の実施において、南大阪センター管内の市町村に参画を呼び掛け、労働行政に対する積極的な取組みを促した。</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なお、南大阪センターを含む事務所体制のあり方については、検討を行った。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「住民に身近な窓口である市町村において労働相談や労働施策の取組みが推進されること」を前提に、南大阪センター管内の市町村に対し、労働相談窓口の設置など主体的な取組みを促していく。</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なお、南大阪センターを含む事務所体制のあり方については、管内市町村における労働相談の実施状況の推移や地域労働ネットワークにおける労働関連事業の取組み実績なども踏まえ、引き続き検討する。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40</a:t>
            </a:r>
            <a:endParaRPr lang="ja-JP" altLang="en-US" dirty="0">
              <a:solidFill>
                <a:prstClr val="black"/>
              </a:solidFill>
            </a:endParaRPr>
          </a:p>
        </p:txBody>
      </p:sp>
      <p:sp>
        <p:nvSpPr>
          <p:cNvPr id="12" name="正方形/長方形 11"/>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3575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70881804"/>
              </p:ext>
            </p:extLst>
          </p:nvPr>
        </p:nvGraphicFramePr>
        <p:xfrm>
          <a:off x="179512" y="767780"/>
          <a:ext cx="8802978" cy="5400000"/>
        </p:xfrm>
        <a:graphic>
          <a:graphicData uri="http://schemas.openxmlformats.org/drawingml/2006/table">
            <a:tbl>
              <a:tblPr firstRow="1" bandRow="1">
                <a:tableStyleId>{5940675A-B579-460E-94D1-54222C63F5DA}</a:tableStyleId>
              </a:tblPr>
              <a:tblGrid>
                <a:gridCol w="837093">
                  <a:extLst>
                    <a:ext uri="{9D8B030D-6E8A-4147-A177-3AD203B41FA5}">
                      <a16:colId xmlns:a16="http://schemas.microsoft.com/office/drawing/2014/main" val="20000"/>
                    </a:ext>
                  </a:extLst>
                </a:gridCol>
                <a:gridCol w="2025225">
                  <a:extLst>
                    <a:ext uri="{9D8B030D-6E8A-4147-A177-3AD203B41FA5}">
                      <a16:colId xmlns:a16="http://schemas.microsoft.com/office/drawing/2014/main" val="20001"/>
                    </a:ext>
                  </a:extLst>
                </a:gridCol>
                <a:gridCol w="3150350">
                  <a:extLst>
                    <a:ext uri="{9D8B030D-6E8A-4147-A177-3AD203B41FA5}">
                      <a16:colId xmlns:a16="http://schemas.microsoft.com/office/drawing/2014/main" val="20003"/>
                    </a:ext>
                  </a:extLst>
                </a:gridCol>
                <a:gridCol w="2790310">
                  <a:extLst>
                    <a:ext uri="{9D8B030D-6E8A-4147-A177-3AD203B41FA5}">
                      <a16:colId xmlns:a16="http://schemas.microsoft.com/office/drawing/2014/main" val="20004"/>
                    </a:ext>
                  </a:extLst>
                </a:gridCol>
              </a:tblGrid>
              <a:tr h="6287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38560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高等職業技術専門校運営費</a:t>
                      </a:r>
                      <a:endParaRPr lang="en-US" altLang="zh-TW"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規学校卒業者及び中高年齢者等に対し基礎的な技能訓練を実施し、就職の促進を図り、産業界の要求する技能労働者の養成を図る。また、職業訓練指導員の技術指導、生活・職業指導の両面での資質向上を図るため、計画的・効率的な指導員研修を実施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芦原校・夕陽丘校を再編し、セーフティネット訓練の拠点校として新夕陽丘校を整備。あわせて施設の有効活用の観点から、福祉部所管のＩＴステーションを施設内に移転予定。</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北大阪校・東大阪校・南大阪校においては、企業ニーズや商工会・商工会議所等の意見聴取を反映し、地域の産業人材育成拠点としての機能強化を図っている。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大阪府人材育成計画に基づく技術専門校の機能の充実強化を図る取組みについて、具体的な成果指標を設定し、事業効果の検証を行う。</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訓練科目の見直し過程においては、企業ニーズや商工会・商工会議所等の意見聴取を反映し、地域の産業人材育成拠点としての機能強化を図る。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85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strike="noStrike"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中小企業取引振興事業費</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下請中小企業のセーフティネットである下請取引適正化や取引あっせん事業等の「下請取引振興事業」及び、ビジネスマッチング支援事業を実施する（公財）大阪産業振興機構への補助を行う。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大阪産業振興機構と</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大阪市都市型産業振興センターを統合して新たな法人を設立する見込み。 </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本事業については、他の事業とともに新法人事業として、大阪全体の産業振興を推進する観点から検討している。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中小企業取引振興事業については、他の事業とともに新法人事業として大阪全体の産業振興を推進する観点から検討を行ってきたところ。その中で、法人に対し新年度事業内容・組織体制の精査について働きかけを行う。</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41</a:t>
            </a:r>
            <a:endParaRPr lang="ja-JP" altLang="en-US" dirty="0">
              <a:solidFill>
                <a:prstClr val="black"/>
              </a:solidFill>
            </a:endParaRPr>
          </a:p>
        </p:txBody>
      </p:sp>
      <p:sp>
        <p:nvSpPr>
          <p:cNvPr id="15" name="正方形/長方形 14"/>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712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185561503"/>
              </p:ext>
            </p:extLst>
          </p:nvPr>
        </p:nvGraphicFramePr>
        <p:xfrm>
          <a:off x="161510" y="728700"/>
          <a:ext cx="8842467" cy="5400000"/>
        </p:xfrm>
        <a:graphic>
          <a:graphicData uri="http://schemas.openxmlformats.org/drawingml/2006/table">
            <a:tbl>
              <a:tblPr firstRow="1" bandRow="1">
                <a:tableStyleId>{5940675A-B579-460E-94D1-54222C63F5DA}</a:tableStyleId>
              </a:tblPr>
              <a:tblGrid>
                <a:gridCol w="845643">
                  <a:extLst>
                    <a:ext uri="{9D8B030D-6E8A-4147-A177-3AD203B41FA5}">
                      <a16:colId xmlns:a16="http://schemas.microsoft.com/office/drawing/2014/main" val="20000"/>
                    </a:ext>
                  </a:extLst>
                </a:gridCol>
                <a:gridCol w="2019973">
                  <a:extLst>
                    <a:ext uri="{9D8B030D-6E8A-4147-A177-3AD203B41FA5}">
                      <a16:colId xmlns:a16="http://schemas.microsoft.com/office/drawing/2014/main" val="20001"/>
                    </a:ext>
                  </a:extLst>
                </a:gridCol>
                <a:gridCol w="3114926">
                  <a:extLst>
                    <a:ext uri="{9D8B030D-6E8A-4147-A177-3AD203B41FA5}">
                      <a16:colId xmlns:a16="http://schemas.microsoft.com/office/drawing/2014/main" val="20003"/>
                    </a:ext>
                  </a:extLst>
                </a:gridCol>
                <a:gridCol w="2861925">
                  <a:extLst>
                    <a:ext uri="{9D8B030D-6E8A-4147-A177-3AD203B41FA5}">
                      <a16:colId xmlns:a16="http://schemas.microsoft.com/office/drawing/2014/main" val="20004"/>
                    </a:ext>
                  </a:extLst>
                </a:gridCol>
              </a:tblGrid>
              <a:tr h="5294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0784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大阪府ものづくり支援拠点</a:t>
                      </a:r>
                      <a:endParaRPr lang="ja-JP" altLang="en-US" sz="120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のものづくり中小企業の技術革新や活性化のため、イノベーションの創出、産学官ネットワークの構築、ビジネスマッチング、人材育成などものづくり総合支援拠点であるものづくりビジネスセンター大阪（ＭＯＢＩＯ）の事業運営を行う（公財）大阪産業振興機構及び常設展示場等運営事業者に補助を行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大阪産業振興機構と</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公財</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大阪市都市型産業振興センターを統合して新たな法人を設立する見込み。</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本事業については、他の事業とともに新法人事業として、大阪全体の産業振興を推進する観点から検討している。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年度から新法人へ当該事業を含め事業移管し、引き続き、ＭＯＢＩＯのあり方については、検討を進める。</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7129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中小企業向け融資資金貸付金</a:t>
                      </a:r>
                      <a:endParaRPr lang="ja-JP" altLang="en-US" sz="1200"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様々に頑張っている府内中小企業者に対して、事業に必要な資金を融資することにより、中小企業者の健全な事業の振興及び発展を図る。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総融資枠は</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5,000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億円（平成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年度と同額）。</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台風</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号による府内中小企業への影響に対応するため、既存の融資枠を活用し、「台風</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号対策資金」を創設した。</a:t>
                      </a:r>
                      <a:endParaRPr kumimoji="1" lang="en-US" altLang="ja-JP" sz="1200" b="0" i="0" u="none" strike="dbl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融資枠全体の見直しについては、景気動向や融資実績を踏まえ、</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度を目途に行う。　</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国の制度改正に伴う融資メニューの創設や資金需要に対応するための融資枠の増減などは、後年度の財政負担の増加が見込まれる場合は損補割合や融資条件の見直しを行う。</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9139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狭山池博物館運営事業費</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狭山池の「平成の大改修」に伴う埋蔵文化財調査で発掘された土木遺産を保存、展示し、後世にわかりやすく親しみやすく紹介し、府民の文化的向上を図る。 </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年度より</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ESCO</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事業を導入。中長期的な将来像を踏まえた効率的・効果的な運営の具体的方策について、平成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年度中に取りまとめる予定。</a:t>
                      </a:r>
                      <a:endParaRPr kumimoji="1" lang="en-US" altLang="ja-JP" sz="12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年度に取りまとめる運営方針に基づいて、他機関と連携した新たな事業実施や、研究助成金の申請などを行う。</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8450923" y="652339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42</a:t>
            </a:r>
            <a:endParaRPr lang="ja-JP" altLang="en-US" dirty="0">
              <a:solidFill>
                <a:prstClr val="black"/>
              </a:solidFill>
            </a:endParaRPr>
          </a:p>
        </p:txBody>
      </p:sp>
      <p:sp>
        <p:nvSpPr>
          <p:cNvPr id="15" name="正方形/長方形 14"/>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80338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893479988"/>
              </p:ext>
            </p:extLst>
          </p:nvPr>
        </p:nvGraphicFramePr>
        <p:xfrm>
          <a:off x="188513" y="785899"/>
          <a:ext cx="8775975" cy="5399999"/>
        </p:xfrm>
        <a:graphic>
          <a:graphicData uri="http://schemas.openxmlformats.org/drawingml/2006/table">
            <a:tbl>
              <a:tblPr firstRow="1" bandRow="1">
                <a:tableStyleId>{5940675A-B579-460E-94D1-54222C63F5DA}</a:tableStyleId>
              </a:tblPr>
              <a:tblGrid>
                <a:gridCol w="845953">
                  <a:extLst>
                    <a:ext uri="{9D8B030D-6E8A-4147-A177-3AD203B41FA5}">
                      <a16:colId xmlns:a16="http://schemas.microsoft.com/office/drawing/2014/main" val="20000"/>
                    </a:ext>
                  </a:extLst>
                </a:gridCol>
                <a:gridCol w="2007364">
                  <a:extLst>
                    <a:ext uri="{9D8B030D-6E8A-4147-A177-3AD203B41FA5}">
                      <a16:colId xmlns:a16="http://schemas.microsoft.com/office/drawing/2014/main" val="20001"/>
                    </a:ext>
                  </a:extLst>
                </a:gridCol>
                <a:gridCol w="3105345">
                  <a:extLst>
                    <a:ext uri="{9D8B030D-6E8A-4147-A177-3AD203B41FA5}">
                      <a16:colId xmlns:a16="http://schemas.microsoft.com/office/drawing/2014/main" val="20003"/>
                    </a:ext>
                  </a:extLst>
                </a:gridCol>
                <a:gridCol w="2817313">
                  <a:extLst>
                    <a:ext uri="{9D8B030D-6E8A-4147-A177-3AD203B41FA5}">
                      <a16:colId xmlns:a16="http://schemas.microsoft.com/office/drawing/2014/main" val="20004"/>
                    </a:ext>
                  </a:extLst>
                </a:gridCol>
              </a:tblGrid>
              <a:tr h="53509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32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i="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a:t>
                      </a: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流域下水道事業会計繰出金</a:t>
                      </a:r>
                      <a:endParaRPr lang="en-US" altLang="zh-TW"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下水道サービスを安定的に供給するため、地方公営企業法に定める経費の負担の原則に従い、大阪府流域下水道事業会計に対して補助・出資を行う。</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年度から地方公営企業法を適用。今後、経営戦略にもとづく取組みを進めていく。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b="0" i="0" u="none"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2432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eiryo UI" panose="020B0604030504040204" pitchFamily="50" charset="-128"/>
                        </a:rPr>
                        <a:t>府立高等学校再編整備事業費</a:t>
                      </a:r>
                      <a:endParaRPr kumimoji="1" lang="ja-JP" altLang="en-US" sz="1200" b="0" dirty="0" smtClean="0">
                        <a:latin typeface="メイリオ" panose="020B0604030504040204" pitchFamily="50" charset="-128"/>
                        <a:ea typeface="メイリオ"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府立高等学校の再編整備を推進する。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普通科総合選択制の改編、機能統合による改編等のため、実習室の整備や教具調達など必要不可欠な事業を実施した。</a:t>
                      </a:r>
                      <a:endParaRPr kumimoji="1" lang="en-US" altLang="ja-JP" sz="1200" b="0" i="0" u="none" strike="sng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閉校により生じる財源の範囲内で再編整備（学科の見直し等）に必要不可欠な事業のみを実施する。なお、閉校により生じる財源は将来的なものであり、不確実性が存在することから、事業の実施にあたっては、一定の見込みを精査したうえで判断を行う。</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43</a:t>
            </a:r>
            <a:endParaRPr lang="ja-JP" altLang="en-US" dirty="0">
              <a:solidFill>
                <a:prstClr val="black"/>
              </a:solidFill>
            </a:endParaRPr>
          </a:p>
        </p:txBody>
      </p:sp>
      <p:sp>
        <p:nvSpPr>
          <p:cNvPr id="9" name="正方形/長方形 8"/>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17843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497660822"/>
              </p:ext>
            </p:extLst>
          </p:nvPr>
        </p:nvGraphicFramePr>
        <p:xfrm>
          <a:off x="161828" y="785899"/>
          <a:ext cx="8770325" cy="5400000"/>
        </p:xfrm>
        <a:graphic>
          <a:graphicData uri="http://schemas.openxmlformats.org/drawingml/2006/table">
            <a:tbl>
              <a:tblPr firstRow="1" bandRow="1">
                <a:tableStyleId>{5940675A-B579-460E-94D1-54222C63F5DA}</a:tableStyleId>
              </a:tblPr>
              <a:tblGrid>
                <a:gridCol w="804440">
                  <a:extLst>
                    <a:ext uri="{9D8B030D-6E8A-4147-A177-3AD203B41FA5}">
                      <a16:colId xmlns:a16="http://schemas.microsoft.com/office/drawing/2014/main" val="20000"/>
                    </a:ext>
                  </a:extLst>
                </a:gridCol>
                <a:gridCol w="1985552">
                  <a:extLst>
                    <a:ext uri="{9D8B030D-6E8A-4147-A177-3AD203B41FA5}">
                      <a16:colId xmlns:a16="http://schemas.microsoft.com/office/drawing/2014/main" val="20001"/>
                    </a:ext>
                  </a:extLst>
                </a:gridCol>
                <a:gridCol w="3145018">
                  <a:extLst>
                    <a:ext uri="{9D8B030D-6E8A-4147-A177-3AD203B41FA5}">
                      <a16:colId xmlns:a16="http://schemas.microsoft.com/office/drawing/2014/main" val="20003"/>
                    </a:ext>
                  </a:extLst>
                </a:gridCol>
                <a:gridCol w="2835315">
                  <a:extLst>
                    <a:ext uri="{9D8B030D-6E8A-4147-A177-3AD203B41FA5}">
                      <a16:colId xmlns:a16="http://schemas.microsoft.com/office/drawing/2014/main" val="20004"/>
                    </a:ext>
                  </a:extLst>
                </a:gridCol>
              </a:tblGrid>
              <a:tr h="51037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448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障がいのある生徒の高校生活支援事業費</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障がいのある生徒の高校生活を支援するため、エキスパート支援員・学校生活支援員等を府立高等学校に配置する。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エキスパート支援員・学校生活支援員等を配置した。</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他府県の水準や国の動き等も踏まえ、持続可能な制度となるよう事業のあり方を見直す。</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448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小中学校生徒指導体制推進事業費</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生徒指導のノウハウを小中学校で共有することにより 、中学校区での指導体制を整え、府内における生徒指導上の課題を減少させる。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〇中学校における生徒指導機能の充実</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〇小学校におけるチーム支援体制の構築</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暴力行為の原因分析を行い、市町村福祉部局と連携した地域ぐるみの市町村の主体的な施策展開のスキームを構築するため、</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2019(H31)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年度以降スクールソーシャルワーカー</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(SSW)</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配置の補助事業化の検討を進めた。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市町村福祉部局と連携した地域ぐるみの市町村の主体的な施策展開のスキームを構築するため、</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SSW</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配置の補助事業化を開始するとともに、暴力行為等の原因分析を行い、</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年度以降は、事業主体を市町村に移行できるよう検討する。</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44</a:t>
            </a:r>
            <a:endParaRPr lang="ja-JP" altLang="en-US" dirty="0">
              <a:solidFill>
                <a:prstClr val="black"/>
              </a:solidFill>
            </a:endParaRPr>
          </a:p>
        </p:txBody>
      </p:sp>
      <p:sp>
        <p:nvSpPr>
          <p:cNvPr id="12" name="正方形/長方形 11"/>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9645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612500597"/>
              </p:ext>
            </p:extLst>
          </p:nvPr>
        </p:nvGraphicFramePr>
        <p:xfrm>
          <a:off x="199144" y="818710"/>
          <a:ext cx="8761249" cy="5400000"/>
        </p:xfrm>
        <a:graphic>
          <a:graphicData uri="http://schemas.openxmlformats.org/drawingml/2006/table">
            <a:tbl>
              <a:tblPr firstRow="1" bandRow="1">
                <a:tableStyleId>{5940675A-B579-460E-94D1-54222C63F5DA}</a:tableStyleId>
              </a:tblPr>
              <a:tblGrid>
                <a:gridCol w="840369">
                  <a:extLst>
                    <a:ext uri="{9D8B030D-6E8A-4147-A177-3AD203B41FA5}">
                      <a16:colId xmlns:a16="http://schemas.microsoft.com/office/drawing/2014/main" val="20000"/>
                    </a:ext>
                  </a:extLst>
                </a:gridCol>
                <a:gridCol w="1980220">
                  <a:extLst>
                    <a:ext uri="{9D8B030D-6E8A-4147-A177-3AD203B41FA5}">
                      <a16:colId xmlns:a16="http://schemas.microsoft.com/office/drawing/2014/main" val="20001"/>
                    </a:ext>
                  </a:extLst>
                </a:gridCol>
                <a:gridCol w="3105345">
                  <a:extLst>
                    <a:ext uri="{9D8B030D-6E8A-4147-A177-3AD203B41FA5}">
                      <a16:colId xmlns:a16="http://schemas.microsoft.com/office/drawing/2014/main" val="20003"/>
                    </a:ext>
                  </a:extLst>
                </a:gridCol>
                <a:gridCol w="2835315">
                  <a:extLst>
                    <a:ext uri="{9D8B030D-6E8A-4147-A177-3AD203B41FA5}">
                      <a16:colId xmlns:a16="http://schemas.microsoft.com/office/drawing/2014/main" val="20004"/>
                    </a:ext>
                  </a:extLst>
                </a:gridCol>
              </a:tblGrid>
              <a:tr h="5801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6066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私立高等学校等振興助成費</a:t>
                      </a:r>
                      <a:endParaRPr lang="en-US" altLang="zh-TW"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教育条件の維持向上、保護者負担の軽減及び経営</a:t>
                      </a: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の健全化</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を図り、私立学校の健全な発展に資する。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事業効果や見直した場合の影響の把握に努めるとともに、私学助成トータルのあり方について引き続き検討する。</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06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私立幼稚園振興助成費</a:t>
                      </a:r>
                      <a:endParaRPr kumimoji="1" lang="ja-JP" altLang="en-US"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教育条件の維持向上</a:t>
                      </a:r>
                      <a:r>
                        <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保護者負担の軽減及び経営の健全化を図り、私立幼稚園の健全な発展に資する。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私学助成トータルのあり方について引き続き検討する。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預かり保育事業については、詳細な効果検証を行う。</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0661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私立専修学校等振興助成費</a:t>
                      </a:r>
                      <a:endParaRPr kumimoji="1" lang="en-US" altLang="zh-TW"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教育条件の維持向上、修学上の経済的負担の軽減及び経営の健全化を図り、私立専修学校及び私立外国人学校の健全な発達に資する。 </a:t>
                      </a:r>
                      <a:endPar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私立学校振興助成法等に基づき助成を行った。</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また、本事業の効果や見直した場合の影響等の把握に努めた。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事業効果や見直した場合の影響の把握に努めるとともに、私学助成トータルのあり方について引き続き検討する。</a:t>
                      </a:r>
                      <a:endParaRPr kumimoji="1" lang="en-US" altLang="ja-JP" sz="1200" b="0" i="0" u="none" strike="dbl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45</a:t>
            </a:r>
            <a:endParaRPr lang="ja-JP" altLang="en-US" dirty="0">
              <a:solidFill>
                <a:prstClr val="black"/>
              </a:solidFill>
            </a:endParaRPr>
          </a:p>
        </p:txBody>
      </p:sp>
      <p:sp>
        <p:nvSpPr>
          <p:cNvPr id="7" name="正方形/長方形 6"/>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2511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796133312"/>
              </p:ext>
            </p:extLst>
          </p:nvPr>
        </p:nvGraphicFramePr>
        <p:xfrm>
          <a:off x="193013" y="785899"/>
          <a:ext cx="8757973" cy="5389001"/>
        </p:xfrm>
        <a:graphic>
          <a:graphicData uri="http://schemas.openxmlformats.org/drawingml/2006/table">
            <a:tbl>
              <a:tblPr firstRow="1" bandRow="1">
                <a:tableStyleId>{5940675A-B579-460E-94D1-54222C63F5DA}</a:tableStyleId>
              </a:tblPr>
              <a:tblGrid>
                <a:gridCol w="837093">
                  <a:extLst>
                    <a:ext uri="{9D8B030D-6E8A-4147-A177-3AD203B41FA5}">
                      <a16:colId xmlns:a16="http://schemas.microsoft.com/office/drawing/2014/main" val="20000"/>
                    </a:ext>
                  </a:extLst>
                </a:gridCol>
                <a:gridCol w="1966719">
                  <a:extLst>
                    <a:ext uri="{9D8B030D-6E8A-4147-A177-3AD203B41FA5}">
                      <a16:colId xmlns:a16="http://schemas.microsoft.com/office/drawing/2014/main" val="20001"/>
                    </a:ext>
                  </a:extLst>
                </a:gridCol>
                <a:gridCol w="3105345">
                  <a:extLst>
                    <a:ext uri="{9D8B030D-6E8A-4147-A177-3AD203B41FA5}">
                      <a16:colId xmlns:a16="http://schemas.microsoft.com/office/drawing/2014/main" val="20003"/>
                    </a:ext>
                  </a:extLst>
                </a:gridCol>
                <a:gridCol w="2848816">
                  <a:extLst>
                    <a:ext uri="{9D8B030D-6E8A-4147-A177-3AD203B41FA5}">
                      <a16:colId xmlns:a16="http://schemas.microsoft.com/office/drawing/2014/main" val="20004"/>
                    </a:ext>
                  </a:extLst>
                </a:gridCol>
              </a:tblGrid>
              <a:tr h="5728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080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私立高等学校等</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生徒授業料支援補助金</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「教育の機会均等」の観点から</a:t>
                      </a:r>
                      <a:r>
                        <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歳の進路選択時に公立高校・私立高校・高等専修学校の自由な学校選択の機会を保障するため、授業料支援補助事業を実施する。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年度以降の制度のあり⽅を検討した結果、多子世帯への更なる支援等について制度方針を決定済み。</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24080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私立</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学校耐震化緊急対策事業費補助金</a:t>
                      </a:r>
                      <a:endPar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私立学校施設の耐震化を促進するため補助事業を実施する。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2018(H30)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年度までであった本事業は、大阪北部地震の被害状況や今後高い確率で発生する南海トラフ地震を勘案し、</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年度までの間、引き続き私立学校施設の耐震化を促進する補助事業を実施。</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本事業は</a:t>
                      </a:r>
                      <a:r>
                        <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2020</a:t>
                      </a: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年度限りで終了する。</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2"/>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46</a:t>
            </a:r>
            <a:endParaRPr lang="ja-JP" altLang="en-US" dirty="0">
              <a:solidFill>
                <a:prstClr val="black"/>
              </a:solidFill>
            </a:endParaRPr>
          </a:p>
        </p:txBody>
      </p:sp>
      <p:sp>
        <p:nvSpPr>
          <p:cNvPr id="10" name="正方形/長方形 9"/>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82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510" y="98630"/>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（１）現状認識</a:t>
            </a:r>
          </a:p>
        </p:txBody>
      </p:sp>
      <p:sp>
        <p:nvSpPr>
          <p:cNvPr id="5" name="正方形/長方形 4"/>
          <p:cNvSpPr/>
          <p:nvPr/>
        </p:nvSpPr>
        <p:spPr>
          <a:xfrm>
            <a:off x="8432528" y="6526378"/>
            <a:ext cx="648072" cy="3101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1600" dirty="0" smtClean="0">
                <a:solidFill>
                  <a:schemeClr val="tx1"/>
                </a:solidFill>
              </a:rPr>
              <a:t>2</a:t>
            </a:r>
            <a:endParaRPr lang="ja-JP" altLang="en-US" sz="1600" dirty="0">
              <a:solidFill>
                <a:schemeClr val="tx1"/>
              </a:solidFill>
            </a:endParaRPr>
          </a:p>
        </p:txBody>
      </p:sp>
      <p:sp>
        <p:nvSpPr>
          <p:cNvPr id="6" name="正方形/長方形 5"/>
          <p:cNvSpPr/>
          <p:nvPr/>
        </p:nvSpPr>
        <p:spPr>
          <a:xfrm>
            <a:off x="255881" y="1178750"/>
            <a:ext cx="8640960" cy="3539430"/>
          </a:xfrm>
          <a:prstGeom prst="rect">
            <a:avLst/>
          </a:prstGeom>
        </p:spPr>
        <p:txBody>
          <a:bodyPr wrap="square">
            <a:spAutoFit/>
          </a:bodyPr>
          <a:lstStyle/>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人口減少・高齢化の同時進行、低所得層の増加などの課題が浮き彫りになる中、大阪の成長の実現</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と安全・安心の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確保を同時に図っていかなければ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りません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このため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当面の収支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不足に対応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しながら課題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に的確に対応しうる行財政運営体制を確立していく必要が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一方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、社会においては、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社会課題の解決に挑む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企業の増加や個人の社会参加意欲の高まり、テクノロジーの著しい進歩など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、前向きな変化が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みられます。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今後、持続可能な社会を構築していくため、府は、財政規律を堅持しつつ、府民・企業・市町村・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　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の連携を深め社会全体で課題解決する「起点」としての役割を果たさなければ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なりません。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83873"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6245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354302075"/>
              </p:ext>
            </p:extLst>
          </p:nvPr>
        </p:nvGraphicFramePr>
        <p:xfrm>
          <a:off x="193013" y="786729"/>
          <a:ext cx="8757973" cy="5465813"/>
        </p:xfrm>
        <a:graphic>
          <a:graphicData uri="http://schemas.openxmlformats.org/drawingml/2006/table">
            <a:tbl>
              <a:tblPr firstRow="1" bandRow="1">
                <a:tableStyleId>{5940675A-B579-460E-94D1-54222C63F5DA}</a:tableStyleId>
              </a:tblPr>
              <a:tblGrid>
                <a:gridCol w="810091">
                  <a:extLst>
                    <a:ext uri="{9D8B030D-6E8A-4147-A177-3AD203B41FA5}">
                      <a16:colId xmlns:a16="http://schemas.microsoft.com/office/drawing/2014/main" val="20000"/>
                    </a:ext>
                  </a:extLst>
                </a:gridCol>
                <a:gridCol w="1993721">
                  <a:extLst>
                    <a:ext uri="{9D8B030D-6E8A-4147-A177-3AD203B41FA5}">
                      <a16:colId xmlns:a16="http://schemas.microsoft.com/office/drawing/2014/main" val="20001"/>
                    </a:ext>
                  </a:extLst>
                </a:gridCol>
                <a:gridCol w="3136849">
                  <a:extLst>
                    <a:ext uri="{9D8B030D-6E8A-4147-A177-3AD203B41FA5}">
                      <a16:colId xmlns:a16="http://schemas.microsoft.com/office/drawing/2014/main" val="20003"/>
                    </a:ext>
                  </a:extLst>
                </a:gridCol>
                <a:gridCol w="2817312">
                  <a:extLst>
                    <a:ext uri="{9D8B030D-6E8A-4147-A177-3AD203B41FA5}">
                      <a16:colId xmlns:a16="http://schemas.microsoft.com/office/drawing/2014/main" val="20004"/>
                    </a:ext>
                  </a:extLst>
                </a:gridCol>
              </a:tblGrid>
              <a:tr h="5270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事業概要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0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endParaRPr kumimoji="1" lang="en-US" altLang="ja-JP" sz="9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39776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交通安全施設等整備事業費</a:t>
                      </a:r>
                      <a:endParaRPr lang="en-US" altLang="zh-TW"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交通事故が多発している道路等について、信号機、道路標識、交通管制センター等の交通安全施設を計画的に整備することで、交通環境の改善を行い、交通事故の防止を図り、交通の円滑化に資する。</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交通安全施設を計画的に整備した。</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ファシリティマネジメントの観点や耐用年数超過状況等を総合的に勘案しつつ、適正な事業規模を判断する。</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9776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違法駐車対策事業費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放置駐車に係る使用者責任の拡充、放置違反金制度、放置車両確認事務等の委託等を行う。</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違法駐車実態の見極めにより、駐車監視員は縮減。</a:t>
                      </a:r>
                      <a:endParaRPr kumimoji="1" lang="en-US" altLang="ja-JP"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2"/>
                  </a:ext>
                </a:extLst>
              </a:tr>
              <a:tr h="2143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Meiryo UI" panose="020B0604030504040204" pitchFamily="50" charset="-128"/>
                          <a:ea typeface="Meiryo UI" panose="020B0604030504040204" pitchFamily="50" charset="-128"/>
                          <a:cs typeface="Meiryo UI" panose="020B0604030504040204" pitchFamily="50" charset="-128"/>
                        </a:rPr>
                        <a:t>警察職員待機宿舎整備事業費</a:t>
                      </a:r>
                      <a:endPar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警察職員待機宿舎は、大規模災害等の発生時において、大量の警察力を迅速に動員し、初動措置を行うための体制を確立するために、警察職員を集団的に居住させる施設であるが、大阪府警察待機宿舎整備基本計画に基づき、老朽及び狭隘化が著しい宿舎の解消と整理統廃合を実施し、効果的な整備を図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計画に基づき、老朽及び狭隘化が著しい宿舎の解消と整理統廃合を実施した。</a:t>
                      </a:r>
                      <a:endParaRPr lang="en-US" altLang="ja-JP" sz="12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大規模災害等の発生時における初動措置を行う体制（集団警察力）の維持に取り組み、必要に応じて計画の検証・見直しを検討する。</a:t>
                      </a:r>
                      <a:endParaRPr kumimoji="1" lang="en-US" altLang="ja-JP" sz="12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47</a:t>
            </a:r>
            <a:endParaRPr lang="ja-JP" altLang="en-US" dirty="0">
              <a:solidFill>
                <a:prstClr val="black"/>
              </a:solidFill>
            </a:endParaRPr>
          </a:p>
        </p:txBody>
      </p:sp>
      <p:sp>
        <p:nvSpPr>
          <p:cNvPr id="10" name="正方形/長方形 9"/>
          <p:cNvSpPr/>
          <p:nvPr/>
        </p:nvSpPr>
        <p:spPr>
          <a:xfrm>
            <a:off x="161510" y="-36385"/>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歳出改革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323655"/>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3409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179512" y="967594"/>
            <a:ext cx="3111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統 合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テキスト ボックス 3"/>
          <p:cNvSpPr txBox="1">
            <a:spLocks noChangeArrowheads="1"/>
          </p:cNvSpPr>
          <p:nvPr/>
        </p:nvSpPr>
        <p:spPr bwMode="auto">
          <a:xfrm>
            <a:off x="71500" y="541775"/>
            <a:ext cx="2745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指定出資法人</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48</a:t>
            </a:r>
            <a:endParaRPr lang="ja-JP" altLang="en-US" dirty="0">
              <a:solidFill>
                <a:schemeClr val="tx1"/>
              </a:solidFill>
              <a:latin typeface="Calibri" panose="020F0502020204030204" pitchFamily="34" charset="0"/>
              <a:cs typeface="Calibri" panose="020F050202020403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261830849"/>
              </p:ext>
            </p:extLst>
          </p:nvPr>
        </p:nvGraphicFramePr>
        <p:xfrm>
          <a:off x="197507" y="1325089"/>
          <a:ext cx="8795203" cy="4025103"/>
        </p:xfrm>
        <a:graphic>
          <a:graphicData uri="http://schemas.openxmlformats.org/drawingml/2006/table">
            <a:tbl>
              <a:tblPr/>
              <a:tblGrid>
                <a:gridCol w="1422403">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079231">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大阪府タウン管理財団</a:t>
                      </a: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・地元市や関係者等の理解を求め、千里地区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における保有資産の早期処分や近隣センター</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の円滑な引継ぎをすすめる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大阪府都市整備推進センターとの早期統合</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府への特定寄附については、平成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年度に残る</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億円を寄附予定</a:t>
                      </a:r>
                      <a:endParaRPr kumimoji="1" lang="en-US" altLang="ja-JP" sz="1000" b="0" i="0" u="none" strike="noStrike" cap="none" normalizeH="0" baseline="0" dirty="0" smtClean="0">
                        <a:ln>
                          <a:noFill/>
                        </a:ln>
                        <a:solidFill>
                          <a:schemeClr val="tx1"/>
                        </a:solidFill>
                        <a:effectLst/>
                        <a:latin typeface="+mn-ea"/>
                        <a:ea typeface="+mn-ea"/>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き続き、資産処分の取組みをすすめている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○統合後の法人が安定的に</a:t>
                      </a: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公益目的事</a:t>
                      </a:r>
                      <a:endParaRPr kumimoji="1" lang="en-US" altLang="zh-TW"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zh-TW"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業比率</a:t>
                      </a:r>
                      <a:r>
                        <a:rPr kumimoji="1" lang="en-US" altLang="zh-TW"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zh-TW"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％以上</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を維持できる見込みに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なってきたことから、両法人によるワーキング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チームを設置するとともに、両法人及び府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で構成する統合協議会を立ち上げ、統合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に向けた調整をすすめている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○府への特定寄附の実施状況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ja-JP" sz="105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endParaRPr kumimoji="1" lang="en-US" altLang="ja-JP" sz="1050" b="0" i="0" u="none" strike="sng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大阪府都市整備推進センターとの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早期統合をめざし、</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月まで</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に「統合計画案」を策定した上で、同年中を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目途に合併契約を締結し、公益法人認定法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に基づく変更認定の申請手続きを行う</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との調整を行い、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千里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近隣センターの円滑な引継ぎをすすめる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000">
                <a:tc vMerge="1">
                  <a:txBody>
                    <a:bodyPr/>
                    <a:lstStyle/>
                    <a:p>
                      <a:endParaRPr kumimoji="1" lang="ja-JP" altLang="en-US"/>
                    </a:p>
                  </a:txBody>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151387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　合</a:t>
                      </a:r>
                      <a:r>
                        <a:rPr kumimoji="1" lang="ja-JP"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（できるだけ早い時期）</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地元市や関係者等の理解を求め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千里</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地区</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保有資産の早期処分</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隣センターの円滑な引継ぎを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・こうした資産処分の取組みを</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大阪府都市整備推進センターとの早期統合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6978" marR="5697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0251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473533550"/>
              </p:ext>
            </p:extLst>
          </p:nvPr>
        </p:nvGraphicFramePr>
        <p:xfrm>
          <a:off x="179512" y="1312547"/>
          <a:ext cx="8794222" cy="5086782"/>
        </p:xfrm>
        <a:graphic>
          <a:graphicData uri="http://schemas.openxmlformats.org/drawingml/2006/table">
            <a:tbl>
              <a:tblPr firstRow="1" firstCol="1" bandRow="1">
                <a:tableStyleId>{BC89EF96-8CEA-46FF-86C4-4CE0E7609802}</a:tableStyleId>
              </a:tblPr>
              <a:tblGrid>
                <a:gridCol w="1421422">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3628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1362" marR="513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97640">
                <a:tc rowSpan="3">
                  <a:txBody>
                    <a:bodyPr/>
                    <a:lstStyle/>
                    <a:p>
                      <a:pPr algn="just">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ja-JP" alt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鶴見</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フラワー</a:t>
                      </a:r>
                      <a:endPar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indent="-133350"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末に累積</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赤字</a:t>
                      </a: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○府保有の株式の売却について検討を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すすめている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の大規模修繕計画を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策定予定</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・せりシステムの更新等、市場の機能向</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上につながる取組みについて検討中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indent="-133350" algn="just">
                        <a:lnSpc>
                          <a:spcPts val="1500"/>
                        </a:lnSpc>
                        <a:spcAft>
                          <a:spcPts val="0"/>
                        </a:spcAft>
                      </a:pP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民営化に向けた条件整備</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・花</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需要及び大規模修繕、設備更新等を踏まえた会社の経営状況の見極め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・市場建設時に導入した国庫補助金の返還について、国と協議が必要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indent="-13335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・市場運営を支える卸売業者や仲卸業者等の理解・協力　　など</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○大阪府・大阪市の出資割合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indent="-1333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累積赤字解消後に府保有の株式を売却</a:t>
                      </a:r>
                    </a:p>
                    <a:p>
                      <a:pPr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・ただし、売却時期については、今後必要と</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る大規模修繕等を踏まえ、企業価値を見極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上で判断する</a:t>
                      </a: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6284">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217" marR="52217" marT="0" marB="0">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2416574">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累積赤字解消後に府</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a:t>
                      </a:r>
                      <a:r>
                        <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有の株式を売却</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・ただ</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し、売却時期については、今後必要となる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大規模修繕等を踏まえ、企業価値を見極め</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00025" marR="0" indent="-200025" algn="just" defTabSz="914400" rtl="0" eaLnBrk="1" fontAlgn="auto" latinLnBrk="0" hangingPunct="1">
                        <a:lnSpc>
                          <a:spcPts val="1500"/>
                        </a:lnSpc>
                        <a:spcBef>
                          <a:spcPts val="0"/>
                        </a:spcBef>
                        <a:spcAft>
                          <a:spcPts val="0"/>
                        </a:spcAft>
                        <a:buClrTx/>
                        <a:buSzTx/>
                        <a:buFontTx/>
                        <a:buNone/>
                        <a:tabLst/>
                        <a:defRPr/>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た上で判断する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96" marR="5219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dirty="0"/>
                    </a:p>
                  </a:txBody>
                  <a:tcPr marL="52217" marR="522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正方形/長方形 4"/>
          <p:cNvSpPr>
            <a:spLocks noChangeArrowheads="1"/>
          </p:cNvSpPr>
          <p:nvPr/>
        </p:nvSpPr>
        <p:spPr bwMode="auto">
          <a:xfrm>
            <a:off x="228200" y="924308"/>
            <a:ext cx="31774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民営化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49</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9024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latin typeface="Calibri" panose="020F0502020204030204" pitchFamily="34" charset="0"/>
                <a:cs typeface="Calibri" panose="020F0502020204030204" pitchFamily="34" charset="0"/>
              </a:rPr>
              <a:t>50</a:t>
            </a:r>
            <a:endParaRPr lang="ja-JP" altLang="en-US" dirty="0">
              <a:solidFill>
                <a:prstClr val="black"/>
              </a:solidFill>
              <a:latin typeface="Calibri" panose="020F0502020204030204" pitchFamily="34" charset="0"/>
              <a:cs typeface="Calibri" panose="020F0502020204030204" pitchFamily="34" charset="0"/>
            </a:endParaRPr>
          </a:p>
        </p:txBody>
      </p:sp>
      <p:graphicFrame>
        <p:nvGraphicFramePr>
          <p:cNvPr id="8" name="表 7"/>
          <p:cNvGraphicFramePr>
            <a:graphicFrameLocks noGrp="1"/>
          </p:cNvGraphicFramePr>
          <p:nvPr>
            <p:extLst/>
          </p:nvPr>
        </p:nvGraphicFramePr>
        <p:xfrm>
          <a:off x="166091" y="1268760"/>
          <a:ext cx="8794800" cy="4036698"/>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20149">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533400" marR="0" lvl="0" indent="-53340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080800">
                <a:tc rowSpan="3">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大阪外環状鉄道（株）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33400" indent="-5334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資本的関与を見直すとともに、府派遣職員に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事業計画に基づき、</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末</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の全線開業に向けて事業執行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○開業後、</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年度末まで家屋補償</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及び環境アセス対応等の残事業を実施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府の補助金等財政支出は</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2019(H31)</a:t>
                      </a: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・残事業完了後、株式の一部売却により資本</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的関与を見直すとともに、府派遣職員につい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ても</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その時点で引き揚げる</a:t>
                      </a: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・残事業完了後の法人の関与のあり方につい</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just" defTabSz="914400" rtl="0" eaLnBrk="1" fontAlgn="auto" latinLnBrk="0" hangingPunct="1">
                        <a:lnSpc>
                          <a:spcPts val="1500"/>
                        </a:lnSpc>
                        <a:spcBef>
                          <a:spcPts val="0"/>
                        </a:spcBef>
                        <a:spcAft>
                          <a:spcPts val="0"/>
                        </a:spcAft>
                        <a:buClrTx/>
                        <a:buSzTx/>
                        <a:buFontTx/>
                        <a:buNone/>
                        <a:tabLst/>
                        <a:defRPr/>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て検討をすすめる</a:t>
                      </a: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0149">
                <a:tc vMerge="1">
                  <a:txBody>
                    <a:bodyPr/>
                    <a:lstStyle/>
                    <a:p>
                      <a:pPr algn="just">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266700" indent="-266700" algn="just">
                        <a:lnSpc>
                          <a:spcPts val="1500"/>
                        </a:lnSpc>
                        <a:spcAft>
                          <a:spcPts val="0"/>
                        </a:spcAft>
                      </a:pPr>
                      <a:endParaRPr lang="ja-JP" sz="1000" kern="100" dirty="0">
                        <a:solidFill>
                          <a:srgbClr val="FF0000"/>
                        </a:solidFill>
                        <a:effectLst/>
                        <a:latin typeface="Century"/>
                        <a:ea typeface="ＭＳ 明朝"/>
                        <a:cs typeface="Times New Roman"/>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15600">
                <a:tc vMerge="1">
                  <a:txBody>
                    <a:bodyPr/>
                    <a:lstStyle/>
                    <a:p>
                      <a:endParaRPr kumimoji="1" lang="ja-JP" altLang="en-US"/>
                    </a:p>
                  </a:txBody>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○民営化</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・建設事業完了後、株式の一部売却により</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資本的関与を見直すとともに、府派遣職員に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ついてもその時点で引き揚げる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・建設事業完了後の法人の</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関与の</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ついて検討をすすめる</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p>
                      <a:pPr marL="533400" indent="-53340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3934" marR="539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pPr marL="533400" indent="-53340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6850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7" name="正方形/長方形 4"/>
          <p:cNvSpPr>
            <a:spLocks noChangeArrowheads="1"/>
          </p:cNvSpPr>
          <p:nvPr/>
        </p:nvSpPr>
        <p:spPr bwMode="auto">
          <a:xfrm>
            <a:off x="220502" y="839162"/>
            <a:ext cx="38106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今後の方向性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抜本的見直し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218939" y="1171326"/>
          <a:ext cx="8792853" cy="554304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77">
                  <a:extLst>
                    <a:ext uri="{9D8B030D-6E8A-4147-A177-3AD203B41FA5}">
                      <a16:colId xmlns:a16="http://schemas.microsoft.com/office/drawing/2014/main" val="20001"/>
                    </a:ext>
                  </a:extLst>
                </a:gridCol>
                <a:gridCol w="2696381">
                  <a:extLst>
                    <a:ext uri="{9D8B030D-6E8A-4147-A177-3AD203B41FA5}">
                      <a16:colId xmlns:a16="http://schemas.microsoft.com/office/drawing/2014/main" val="20002"/>
                    </a:ext>
                  </a:extLst>
                </a:gridCol>
                <a:gridCol w="2165195">
                  <a:extLst>
                    <a:ext uri="{9D8B030D-6E8A-4147-A177-3AD203B41FA5}">
                      <a16:colId xmlns:a16="http://schemas.microsoft.com/office/drawing/2014/main" val="20003"/>
                    </a:ext>
                  </a:extLst>
                </a:gridCol>
              </a:tblGrid>
              <a:tr h="201327">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94226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（株）大阪国際会議場</a:t>
                      </a: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法人の事業実施状況や経営状況等を踏まえ、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その方向性について指定管理期間中に検討</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を行う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2018(H30)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月、府立国際会議場の次</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期指定管理者に、公募により法人を指定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＜指定期間＞</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2019(H31)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○指定管理者公募時の提案内容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2014(H26)</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2018(H30)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億円、維持修繕１億円を毎年度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支出、設備等の機能向上に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年間で４億円</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支出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・国際会議誘致目標については、</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2018(H30)</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2019(H31)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2028</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・府納付金</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億円、維持修繕１億円、設備</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等の機能向上</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億円を毎年度支出</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・国際会議誘致目標については、</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70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〇経営状況等　　</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2017(H29)</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年度の決算において、前年度より</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大型催事件数が伸び悩んだことなどにより、売</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上が減少したものの、営業利益、経常利益及</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び最終利益とも</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年連続で黒字</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課　題</a:t>
                      </a:r>
                      <a:r>
                        <a:rPr kumimoji="1" lang="en-US" altLang="ja-JP" sz="10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〇府立国際会議場の今後のあり方については、</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継続協議とし、</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IR</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の開業や万博終了後の利用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状況等を見極めて判断することとしており、</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施設のあり方についての検討結果が法人運営及</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び</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法人に対する関与のあり方にも影響を及ぼす</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ては、今後の施設のあり方とあわせ、</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その具体的な方向性を検討する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41" marR="5214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4881">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841" marR="528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marL="133350" marR="0" lvl="0" indent="-133350" algn="ctr" defTabSz="914400" rtl="0" eaLnBrk="1" fontAlgn="base" latinLnBrk="0" hangingPunct="1">
                        <a:lnSpc>
                          <a:spcPts val="1400"/>
                        </a:lnSpc>
                        <a:spcBef>
                          <a:spcPct val="0"/>
                        </a:spcBef>
                        <a:spcAft>
                          <a:spcPct val="0"/>
                        </a:spcAft>
                        <a:buClrTx/>
                        <a:buSzTx/>
                        <a:buFontTx/>
                        <a:buNone/>
                        <a:tabLst/>
                        <a:defRPr/>
                      </a:pP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164564">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・府の法人に対する関与のあり方については、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法人の事業実施状況や経営状況等を踏まえ、</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引き続きその方向性について指定管理期間中</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に検討を行う</a:t>
                      </a:r>
                    </a:p>
                    <a:p>
                      <a:pPr marL="0" marR="0" indent="0" algn="just" defTabSz="914400" rtl="0" eaLnBrk="1" fontAlgn="auto" latinLnBrk="0" hangingPunct="1">
                        <a:lnSpc>
                          <a:spcPts val="1500"/>
                        </a:lnSpc>
                        <a:spcBef>
                          <a:spcPts val="0"/>
                        </a:spcBef>
                        <a:spcAft>
                          <a:spcPts val="0"/>
                        </a:spcAft>
                        <a:buClrTx/>
                        <a:buSzTx/>
                        <a:buFontTx/>
                        <a:buNone/>
                        <a:tabLst/>
                        <a:defRPr/>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52841" marR="528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dirty="0"/>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正方形/長方形 1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51</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51516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543969197"/>
              </p:ext>
            </p:extLst>
          </p:nvPr>
        </p:nvGraphicFramePr>
        <p:xfrm>
          <a:off x="191618" y="1223755"/>
          <a:ext cx="8852400" cy="5132119"/>
        </p:xfrm>
        <a:graphic>
          <a:graphicData uri="http://schemas.openxmlformats.org/drawingml/2006/table">
            <a:tbl>
              <a:tblPr/>
              <a:tblGrid>
                <a:gridCol w="1422000">
                  <a:extLst>
                    <a:ext uri="{9D8B030D-6E8A-4147-A177-3AD203B41FA5}">
                      <a16:colId xmlns:a16="http://schemas.microsoft.com/office/drawing/2014/main" val="20000"/>
                    </a:ext>
                  </a:extLst>
                </a:gridCol>
                <a:gridCol w="25668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75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8404" marR="484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127753">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（公財）大阪府保健医療財団</a:t>
                      </a: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中河内救命救急</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の運営形態の</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あり方</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て</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阪市立</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総合</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病院と</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き続き</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協議を継続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・上記協議結果や府補助事業の終了などを踏</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まえ</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自立化を検討</a:t>
                      </a: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月から、中河内救命救急センターの指定管理運営は、当該法人から</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市立東大阪医療センターへ変更</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○また、府補助事業</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車検診事業</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についても平成</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年度末で終了</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年６月に策定した</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に基づき、がん予防検診事業の収支改善の取組みをすすめている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年度がん予防検診事業の状況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・正味財産増減額は△</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百万円となり、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目標を</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百万円上回った</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・一方、がん予防事業収益は、第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期経営計画の目標値に届いていない</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期中期経営計画の進捗状況を分析し、想定した利益の確保が困難な取組みの見直しや新たな収益確保策の検討をすすめることが必要</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期中期経営計画期間中にがん予防検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診事業における収支バランスの均衡を図り、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000">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2570827">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期中期経営計画期間中にがん予防検診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事業における収支バランスの均衡を図り、</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自立化をすすめる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119" marR="52119"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52</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3151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288451980"/>
              </p:ext>
            </p:extLst>
          </p:nvPr>
        </p:nvGraphicFramePr>
        <p:xfrm>
          <a:off x="179511" y="593685"/>
          <a:ext cx="8834400" cy="5917089"/>
        </p:xfrm>
        <a:graphic>
          <a:graphicData uri="http://schemas.openxmlformats.org/drawingml/2006/table">
            <a:tbl>
              <a:tblPr/>
              <a:tblGrid>
                <a:gridCol w="1332149">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465571">
                  <a:extLst>
                    <a:ext uri="{9D8B030D-6E8A-4147-A177-3AD203B41FA5}">
                      <a16:colId xmlns:a16="http://schemas.microsoft.com/office/drawing/2014/main" val="20002"/>
                    </a:ext>
                  </a:extLst>
                </a:gridCol>
                <a:gridCol w="2516400">
                  <a:extLst>
                    <a:ext uri="{9D8B030D-6E8A-4147-A177-3AD203B41FA5}">
                      <a16:colId xmlns:a16="http://schemas.microsoft.com/office/drawing/2014/main" val="20003"/>
                    </a:ext>
                  </a:extLst>
                </a:gridCol>
              </a:tblGrid>
              <a:tr h="214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48776" marR="4877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228136">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a:t>
                      </a:r>
                      <a:r>
                        <a:rPr kumimoji="1" lang="ja-JP" altLang="en-US"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産業振興機構</a:t>
                      </a:r>
                      <a:endParaRPr kumimoji="1" lang="ja-JP" sz="1000" b="1"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大阪市都市型産業振興センターとの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統合に向けた手続きを実施し、平成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以降の法人統合をめざす</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・連携推進会議において、以下の取組みを</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①法人統合に向けた課題・手続きの協議・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②法人統合実現までの間も、連携推進会議</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において経営戦略・目標を共有し、両法人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の事業を効率的・効果的に実施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年度に府市統合本部会議において、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大阪市都市型産業振興センターとの統合の方向性を決定　　</a:t>
                      </a: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○示された基本的方向性に基づき連携推進会議</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両法人、府・市等で構成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を設置し協議・調整に努めたが、統合には至らず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月の副首都推進本部会議において、平成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月の統合をめざすことや、法人の新機能等の具体的な検討をすすめることを確認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○確認された方向性を踏まえ、新法人の将来ビジョンの策定や設立に向けた手続き等をすすめている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500"/>
                        </a:lnSpc>
                        <a:spcBef>
                          <a:spcPct val="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課題</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○統合を機に、既存事業の再編や府市から</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の事業移管をすすめるなど、大阪の中小企</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業支援を担う中核機関として、機能・体制の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強化を図る必要がある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p>
                    <a:p>
                      <a:pPr>
                        <a:lnSpc>
                          <a:spcPts val="15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大阪府市統合Ｂ項目</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大阪産業振興機構・市都市型産業振興センター</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の関連法人</a:t>
                      </a:r>
                    </a:p>
                    <a:p>
                      <a:pPr>
                        <a:lnSpc>
                          <a:spcPts val="15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第２章</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副首都に必要な機能での取組み</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産業支援や研究開発の機能･体制強化</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大阪市都市型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産業振興センターとの統合を予定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375">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2918" marR="52918"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3260203">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大阪市都市型産業振興センターとの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統合に向けた手続きを実施し、早期の法人統</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合をめざす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・引き続き、法人統合実現までの間も、経営戦</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略・目標を共有し、連携事業の実施など両法</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人の事業を効率的・効果的にすすめる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520" marR="525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34429" y="651077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latin typeface="Calibri" panose="020F0502020204030204" pitchFamily="34" charset="0"/>
                <a:cs typeface="Calibri" panose="020F0502020204030204" pitchFamily="34" charset="0"/>
              </a:rPr>
              <a:t>53</a:t>
            </a:r>
            <a:endParaRPr lang="ja-JP" alt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41645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236311" y="1177716"/>
          <a:ext cx="8795059" cy="5289455"/>
        </p:xfrm>
        <a:graphic>
          <a:graphicData uri="http://schemas.openxmlformats.org/drawingml/2006/table">
            <a:tbl>
              <a:tblPr/>
              <a:tblGrid>
                <a:gridCol w="1422000">
                  <a:extLst>
                    <a:ext uri="{9D8B030D-6E8A-4147-A177-3AD203B41FA5}">
                      <a16:colId xmlns:a16="http://schemas.microsoft.com/office/drawing/2014/main" val="20000"/>
                    </a:ext>
                  </a:extLst>
                </a:gridCol>
                <a:gridCol w="2484259">
                  <a:extLst>
                    <a:ext uri="{9D8B030D-6E8A-4147-A177-3AD203B41FA5}">
                      <a16:colId xmlns:a16="http://schemas.microsoft.com/office/drawing/2014/main" val="20001"/>
                    </a:ext>
                  </a:extLst>
                </a:gridCol>
                <a:gridCol w="24120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kumimoji="1" 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の方向性</a:t>
                      </a:r>
                    </a:p>
                  </a:txBody>
                  <a:tcPr marL="54554" marR="5455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325963">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大阪府道路公社</a:t>
                      </a: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・引き続き、利用促進、経費節減による収支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改善、国への償還期限延長の要望の継続な</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ど、借入金の償還財源の確保に努める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・利用者の視点に立った阪神都市圏高速道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路の一体的な管理・運営を実現するため、平</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年度当初を目途に道路公社路線も含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めた</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料金体系一元化をめざすとともに、接続</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する高速道路会社への路線移管に向けた取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組みをすすめる</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収支改善の取組み</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を推進</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公社経営改善方針</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(2011(H23)</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年度策定</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に基づき、維持管理</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費</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の縮減を図るなど</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収支改善に取</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いる</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年度に経営改善</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に関する新たな取組みをとりまとめ</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鳥飼仁和寺大橋</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の料金徴収期間</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(2017(H29)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2027</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○近畿圏高速道路の料金体系一元化及び堺泉北、南阪奈、第二阪奈有料道路の路線移管に関する方針が決定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・堺泉北、南阪奈は、</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西日本へ移管</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・第二阪奈は、</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2019(H31)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日に</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西日本へ移管</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・当該路線の料金体系一元化は移管時に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○箕面有料道路については、早期の路線移管をめざし、引き続き検討・調整</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kumimoji="1" lang="ja-JP" altLang="en-US"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○借入金の償還財源の確保</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路線移管の推進</a:t>
                      </a:r>
                      <a:endParaRPr kumimoji="1" 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・引き続き、利用促進、経費節減による収支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改善に取組むなど、借入金の償還財源の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確保に努める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・利用者の視点に立った近畿圏高速道路の料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金体系一元化を実現するため、箕面有料道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路の高速道路会社への早期移管をめざすと</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ともに、路線移管後の公社のあり方について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検討をすすめる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6000">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sz="1000" b="1"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51383" marR="51383"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2531492">
                <a:tc vMerge="1">
                  <a:txBody>
                    <a:bodyPr/>
                    <a:lstStyle/>
                    <a:p>
                      <a:endParaRPr kumimoji="1" lang="ja-JP" altLang="en-US"/>
                    </a:p>
                  </a:txBody>
                  <a:tcPr/>
                </a:tc>
                <a:tc>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・引き続き、利用促進、経費節減による収支</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改善に取組むなど、借入金の償還財源の確</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保に努める</a:t>
                      </a:r>
                    </a:p>
                    <a:p>
                      <a:pPr marL="0" marR="0" lvl="0" indent="0" algn="just" defTabSz="914400" rtl="0" eaLnBrk="1" fontAlgn="base" latinLnBrk="0" hangingPunct="1">
                        <a:lnSpc>
                          <a:spcPts val="15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・利用者の視点に立った近畿圏高速道路の料</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金体系一元化を実現するため、箕面有料道</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路の高速道路会社への早期移管を</a:t>
                      </a:r>
                      <a:r>
                        <a:rPr kumimoji="1" lang="ja-JP" altLang="en-US" sz="1000" b="0" i="0" u="none" strike="noStrike" cap="none" normalizeH="0" baseline="0" dirty="0" err="1"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めざすとと</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もに、路線移管後の公社のあり方について検</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討をすすめる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3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1383" marR="5138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54</a:t>
            </a:r>
            <a:endParaRPr lang="ja-JP" altLang="en-US" dirty="0">
              <a:solidFill>
                <a:schemeClr val="tx1"/>
              </a:solidFill>
            </a:endParaRPr>
          </a:p>
        </p:txBody>
      </p:sp>
    </p:spTree>
    <p:extLst>
      <p:ext uri="{BB962C8B-B14F-4D97-AF65-F5344CB8AC3E}">
        <p14:creationId xmlns:p14="http://schemas.microsoft.com/office/powerpoint/2010/main" val="17783502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956881935"/>
              </p:ext>
            </p:extLst>
          </p:nvPr>
        </p:nvGraphicFramePr>
        <p:xfrm>
          <a:off x="230980" y="1135420"/>
          <a:ext cx="8794800" cy="5502845"/>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435045">
                  <a:extLst>
                    <a:ext uri="{9D8B030D-6E8A-4147-A177-3AD203B41FA5}">
                      <a16:colId xmlns:a16="http://schemas.microsoft.com/office/drawing/2014/main" val="20002"/>
                    </a:ext>
                  </a:extLst>
                </a:gridCol>
                <a:gridCol w="2428555">
                  <a:extLst>
                    <a:ext uri="{9D8B030D-6E8A-4147-A177-3AD203B41FA5}">
                      <a16:colId xmlns:a16="http://schemas.microsoft.com/office/drawing/2014/main" val="20003"/>
                    </a:ext>
                  </a:extLst>
                </a:gridCol>
              </a:tblGrid>
              <a:tr h="21600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434384">
                <a:tc rowSpan="3">
                  <a:txBody>
                    <a:bodyPr/>
                    <a:lstStyle/>
                    <a:p>
                      <a:pPr algn="just">
                        <a:spcAft>
                          <a:spcPts val="0"/>
                        </a:spcAft>
                      </a:pP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堺泉北埠頭（株）</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年度の港湾運営会社指定、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からの運営開始をめざすとともに、経営統合</a:t>
                      </a:r>
                      <a:r>
                        <a:rPr lang="ja-JP" altLang="en-US" sz="1000" u="none"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での間</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は、法人として収益性の向上、安定的</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な経営の維持や事業展開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985" indent="-133985" algn="just">
                        <a:lnSpc>
                          <a:spcPts val="1500"/>
                        </a:lnSpc>
                        <a:spcAft>
                          <a:spcPts val="0"/>
                        </a:spcAft>
                      </a:pPr>
                      <a:r>
                        <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に府市統合本部会議</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戦略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本部会議で基本的方向性を</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985" indent="-133985"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府市港湾事業の統合</a:t>
                      </a:r>
                    </a:p>
                    <a:p>
                      <a:pPr marL="0" indent="-468000" algn="just">
                        <a:lnSpc>
                          <a:spcPts val="1500"/>
                        </a:lnSpc>
                        <a:spcAft>
                          <a:spcPts val="0"/>
                        </a:spcAf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神戸港</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a:t>
                      </a:r>
                      <a:endPar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468000" algn="just">
                        <a:lnSpc>
                          <a:spcPts val="1500"/>
                        </a:lnSpc>
                        <a:spcAft>
                          <a:spcPts val="0"/>
                        </a:spcAft>
                      </a:pPr>
                      <a:r>
                        <a:rPr lang="en-US" alt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統合後</a:t>
                      </a:r>
                      <a:r>
                        <a:rPr lang="ja-JP"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000" kern="100"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泉北埠頭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統合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4680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をめ</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a:t>
                      </a:r>
                      <a:endParaRPr lang="en-US" altLang="ja-JP" sz="100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在来</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埠頭を含め府直営部分に</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可能なところ</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から管理運営を委ねる</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ことで、</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港湾運営会社</a:t>
                      </a:r>
                      <a:r>
                        <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指定に向け、</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ノウ</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ウ</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の蓄積を図る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月、大阪港埠頭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216000" indent="-40005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と神戸港埠頭</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の経営統合により、阪神</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月、府から港湾運営</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会社の指定を受け、平成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月より助松</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1600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地区及び汐見地区のｺﾝﾃﾅ、ﾌｪﾘｰ、</a:t>
                      </a: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RORO</a:t>
                      </a:r>
                    </a:p>
                    <a:p>
                      <a:pPr marL="216000" indent="-40005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埠頭において港湾運営を開始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年８月、府市が大阪港湾</a:t>
                      </a:r>
                      <a:endPar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連携会議を設置し、港湾管理の一元化に</a:t>
                      </a:r>
                      <a:endPar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strike="noStrik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関する検討を深めている</a:t>
                      </a:r>
                      <a:endParaRPr lang="en-US" altLang="ja-JP" sz="100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月より、府から一部の府</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営上屋について事業移管を受け、既存の自</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0050" indent="-40005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社上屋と併せ上屋の一元管理を実施</a:t>
                      </a:r>
                    </a:p>
                    <a:p>
                      <a:pPr marL="401320" indent="-401320" algn="just">
                        <a:lnSpc>
                          <a:spcPts val="1500"/>
                        </a:lnSpc>
                        <a:spcAft>
                          <a:spcPts val="0"/>
                        </a:spcAft>
                      </a:pP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安定的な利益の確保</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○老朽化した施設等の計画的な更新・修繕</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r>
                        <a:rPr lang="en-US" altLang="ja-JP" sz="1000" b="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、法人として収益性の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向上、安定的な経営の維持や事業展開</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ts val="1500"/>
                        </a:lnSpc>
                        <a:spcAft>
                          <a:spcPts val="0"/>
                        </a:spcAft>
                      </a:pP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000">
                <a:tc vMerge="1">
                  <a:txBody>
                    <a:bodyPr/>
                    <a:lstStyle/>
                    <a:p>
                      <a:endParaRPr kumimoji="1" lang="ja-JP" altLang="en-US"/>
                    </a:p>
                  </a:txBody>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3636461">
                <a:tc vMerge="1">
                  <a:txBody>
                    <a:bodyPr/>
                    <a:lstStyle/>
                    <a:p>
                      <a:endParaRPr kumimoji="1" lang="ja-JP" altLang="en-US"/>
                    </a:p>
                  </a:txBody>
                  <a:tcPr/>
                </a:tc>
                <a:tc>
                  <a:txBody>
                    <a:bodyPr/>
                    <a:lstStyle/>
                    <a:p>
                      <a:pPr algn="just">
                        <a:lnSpc>
                          <a:spcPts val="1500"/>
                        </a:lnSpc>
                        <a:spcAft>
                          <a:spcPts val="0"/>
                        </a:spcAft>
                      </a:pPr>
                      <a:r>
                        <a:rPr lang="ja-JP"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○抜本的見直し</a:t>
                      </a:r>
                      <a:endParaRPr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阪神国際港湾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め</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ざす</a:t>
                      </a:r>
                    </a:p>
                    <a:p>
                      <a:pPr marL="0" indent="-252000" algn="l">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経営統合を見据え</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、法人として収益性の向</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上、安定的な経営の維持や事業展開</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252000" algn="l">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続き行</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a:t>
                      </a:r>
                      <a:endParaRPr lang="ja-JP"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55</a:t>
            </a:r>
            <a:endParaRPr lang="ja-JP" altLang="en-US" dirty="0">
              <a:solidFill>
                <a:schemeClr val="tx1"/>
              </a:solidFill>
            </a:endParaRPr>
          </a:p>
        </p:txBody>
      </p:sp>
    </p:spTree>
    <p:extLst>
      <p:ext uri="{BB962C8B-B14F-4D97-AF65-F5344CB8AC3E}">
        <p14:creationId xmlns:p14="http://schemas.microsoft.com/office/powerpoint/2010/main" val="26725563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543984"/>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5" name="正方形/長方形 4"/>
          <p:cNvSpPr>
            <a:spLocks noChangeArrowheads="1"/>
          </p:cNvSpPr>
          <p:nvPr/>
        </p:nvSpPr>
        <p:spPr bwMode="auto">
          <a:xfrm>
            <a:off x="179512" y="921206"/>
            <a:ext cx="3039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の方向性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　続 </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179512" y="1268760"/>
          <a:ext cx="8794800" cy="3833303"/>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行財政改革推進プラン</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案</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kern="100" spc="-100" baseline="0" dirty="0" err="1"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での</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015198">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a:t>
                      </a:r>
                      <a:r>
                        <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府国際交流財団</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廃止</a:t>
                      </a:r>
                      <a:endPar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・新公益法人移行時の定款の定めに基づき、</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月に法人を解散予定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○2012(H24)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年度に公益財団法人に移</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行した際の定款で、存続期間を</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３月末と規定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○来阪外客数の急増等による府の国際化</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施策を取り巻く環境の変化に対応できるよ</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う財団を存続させることを決定</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・事業について、よりきめ細かな外国人相</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談や的確な災害時の支援、さらに語学ボ</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ランティア確保などに向けた重点化を図る</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年３月に定款を変更し、存</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続期間の規定を削除</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年９月及び</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月に法人よ</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り特定資産の一部</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を府に</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寄附</a:t>
                      </a: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新中期経営計画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基づき、重点化する事業と推進体制の強化、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収入の確保に努める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による再検証を実施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6000">
                <a:tc vMerge="1">
                  <a:txBody>
                    <a:bodyPr/>
                    <a:lstStyle/>
                    <a:p>
                      <a:pPr algn="just">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pPr marL="401320" indent="-401320" algn="just">
                        <a:lnSpc>
                          <a:spcPts val="1500"/>
                        </a:lnSpc>
                        <a:spcAft>
                          <a:spcPts val="0"/>
                        </a:spcAft>
                      </a:pPr>
                      <a:endParaRPr lang="ja-JP" sz="1000" kern="100" dirty="0">
                        <a:solidFill>
                          <a:schemeClr val="tx1"/>
                        </a:solidFill>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tc vMerge="1">
                  <a:txBody>
                    <a:bodyPr/>
                    <a:lstStyle/>
                    <a:p>
                      <a:pPr algn="just">
                        <a:lnSpc>
                          <a:spcPts val="1500"/>
                        </a:lnSpc>
                        <a:spcAft>
                          <a:spcPts val="0"/>
                        </a:spcAft>
                      </a:pPr>
                      <a:endParaRPr lang="ja-JP" sz="1000" kern="100" dirty="0">
                        <a:effectLst/>
                        <a:latin typeface="Century"/>
                        <a:ea typeface="ＭＳ 明朝"/>
                        <a:cs typeface="Times New Roman"/>
                      </a:endParaRPr>
                    </a:p>
                  </a:txBody>
                  <a:tcPr marL="52918" marR="52918"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386105">
                <a:tc vMerge="1">
                  <a:txBody>
                    <a:bodyPr/>
                    <a:lstStyle/>
                    <a:p>
                      <a:endParaRPr kumimoji="1" lang="ja-JP" altLang="en-US"/>
                    </a:p>
                  </a:txBody>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・新中期経営計画</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基づき、重点化する事業と推進体制の強化、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収入の確保に努める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による再検証を実施</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・国際化戦略アクションプログラム事業の府への</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一元化に伴い、法人より、特定資産の一部が</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寄附される見込み</a:t>
                      </a:r>
                      <a:endPar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56</a:t>
            </a:r>
            <a:endParaRPr lang="ja-JP" altLang="en-US" dirty="0">
              <a:solidFill>
                <a:schemeClr val="tx1"/>
              </a:solidFill>
            </a:endParaRPr>
          </a:p>
        </p:txBody>
      </p:sp>
    </p:spTree>
    <p:extLst>
      <p:ext uri="{BB962C8B-B14F-4D97-AF65-F5344CB8AC3E}">
        <p14:creationId xmlns:p14="http://schemas.microsoft.com/office/powerpoint/2010/main" val="271394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1500" y="134343"/>
            <a:ext cx="7953031"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schemeClr val="tx1"/>
                </a:solidFill>
              </a:rPr>
              <a:t>3</a:t>
            </a:r>
            <a:endParaRPr lang="ja-JP" altLang="en-US" dirty="0">
              <a:solidFill>
                <a:schemeClr val="tx1"/>
              </a:solidFill>
            </a:endParaRPr>
          </a:p>
        </p:txBody>
      </p:sp>
      <p:sp>
        <p:nvSpPr>
          <p:cNvPr id="29" name="正方形/長方形 28"/>
          <p:cNvSpPr/>
          <p:nvPr/>
        </p:nvSpPr>
        <p:spPr>
          <a:xfrm>
            <a:off x="116505" y="737409"/>
            <a:ext cx="8884399" cy="584775"/>
          </a:xfrm>
          <a:prstGeom prst="rect">
            <a:avLst/>
          </a:prstGeom>
          <a:solidFill>
            <a:schemeClr val="bg1"/>
          </a:solidFill>
        </p:spPr>
        <p:txBody>
          <a:bodyPr wrap="square">
            <a:spAutoFit/>
          </a:bodyPr>
          <a:lstStyle/>
          <a:p>
            <a:pPr marL="355600" lvl="0" indent="-355600"/>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社会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全体で課題解決していくためには、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行政だけでなく、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府民、団体</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、企業などの多様なプレーヤーが、中長期的にめざす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姿を共有して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いることが重要です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21550" y="1749297"/>
            <a:ext cx="8456712" cy="2129753"/>
          </a:xfrm>
          <a:prstGeom prst="roundRect">
            <a:avLst>
              <a:gd name="adj" fmla="val 8043"/>
            </a:avLst>
          </a:prstGeom>
          <a:ln/>
        </p:spPr>
        <p:style>
          <a:lnRef idx="2">
            <a:schemeClr val="accent1"/>
          </a:lnRef>
          <a:fillRef idx="1">
            <a:schemeClr val="lt1"/>
          </a:fillRef>
          <a:effectRef idx="0">
            <a:schemeClr val="accent1"/>
          </a:effectRef>
          <a:fontRef idx="minor">
            <a:schemeClr val="dk1"/>
          </a:fontRef>
        </p:style>
        <p:txBody>
          <a:bodyPr wrap="square" lIns="36000" tIns="36000" rIns="72000" bIns="36000" rtlCol="0" anchor="ctr"/>
          <a:lstStyle/>
          <a:p>
            <a:pPr marL="622300" indent="-622300"/>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めざす社会の姿</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marL="622300" indent="-62230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府民</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の生活の質（ＱＯＬ）を向上させつつ、社会</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保障や環境の基盤が持続可能な形で次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世代に</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引き継がれている。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学び</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や活躍の機会の提供を通じ、多様な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人材が社会の担い手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として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育まれ、全員参加</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の社会が形成されている。</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lnSpc>
                <a:spcPts val="800"/>
              </a:lnSpc>
            </a:pP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22300" indent="-355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生活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と経済活動を</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支えるインフラについて、中長期を見通し、最少の経費</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最適な設計・運営が行われている。</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249324" y="4617173"/>
            <a:ext cx="8766346" cy="584775"/>
          </a:xfrm>
          <a:prstGeom prst="rect">
            <a:avLst/>
          </a:prstGeom>
          <a:solidFill>
            <a:schemeClr val="bg1"/>
          </a:solidFill>
        </p:spPr>
        <p:txBody>
          <a:bodyPr wrap="square">
            <a:spAutoFit/>
          </a:bodyPr>
          <a:lstStyle/>
          <a:p>
            <a:pPr marL="355600" lvl="0" indent="-3556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この「めざす</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社会の姿」</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を追求</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していくため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、府は、引き続き、「</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自律的で創造性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　発揮する行財政</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運営体制の確立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」に向け、取り組みます。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4844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30978" y="1116335"/>
          <a:ext cx="8794800" cy="3645000"/>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00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369726">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大阪高速鉄道（株）</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月に策定した中期経営計画</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に基づき、安定した需要</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確保、経営基盤の強化に努める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・車庫用地の購入</a:t>
                      </a:r>
                      <a:r>
                        <a:rPr lang="ja-JP" altLang="en-US" sz="10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時期や方法等</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府と協議をすすめる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　府が門真市駅以</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南の延伸について事業化を決定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事業スケジュール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2018(H30)</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度</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endParaRPr>
                    </a:p>
                    <a:p>
                      <a:pPr marL="401320" indent="-401320" algn="just">
                        <a:lnSpc>
                          <a:spcPts val="1500"/>
                        </a:lnSpc>
                        <a:spcAft>
                          <a:spcPts val="0"/>
                        </a:spcAft>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　　　　都市計画決定、軌道法</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特許</a:t>
                      </a:r>
                      <a:r>
                        <a:rPr kumimoji="1" lang="ja-JP" altLang="en-US" sz="1000" b="0" u="none" kern="1200" dirty="0" smtClean="0">
                          <a:solidFill>
                            <a:schemeClr val="tx1"/>
                          </a:solidFill>
                          <a:effectLst/>
                          <a:latin typeface="Meiryo UI" panose="020B0604030504040204" pitchFamily="50" charset="-128"/>
                          <a:ea typeface="Meiryo UI" panose="020B0604030504040204" pitchFamily="50" charset="-128"/>
                          <a:cs typeface="+mn-cs"/>
                        </a:rPr>
                        <a:t>取得</a:t>
                      </a:r>
                      <a:endParaRPr kumimoji="1" lang="ja-JP" altLang="ja-JP" sz="1000" b="0" u="none" kern="1200" dirty="0" smtClean="0">
                        <a:solidFill>
                          <a:schemeClr val="tx1"/>
                        </a:solidFill>
                        <a:effectLst/>
                        <a:latin typeface="Meiryo UI" panose="020B0604030504040204" pitchFamily="50" charset="-128"/>
                        <a:ea typeface="Meiryo UI" panose="020B0604030504040204" pitchFamily="50" charset="-128"/>
                        <a:cs typeface="+mn-cs"/>
                      </a:endParaRPr>
                    </a:p>
                    <a:p>
                      <a:pPr>
                        <a:lnSpc>
                          <a:spcPts val="1500"/>
                        </a:lnSpc>
                      </a:pP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2019(H31)</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度～</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endParaRPr>
                    </a:p>
                    <a:p>
                      <a:pPr>
                        <a:lnSpc>
                          <a:spcPts val="1500"/>
                        </a:lnSpc>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000" strike="noStrike" kern="1200" dirty="0" smtClean="0">
                          <a:solidFill>
                            <a:schemeClr val="tx1"/>
                          </a:solidFill>
                          <a:effectLst/>
                          <a:latin typeface="Meiryo UI" panose="020B0604030504040204" pitchFamily="50" charset="-128"/>
                          <a:ea typeface="Meiryo UI" panose="020B0604030504040204" pitchFamily="50" charset="-128"/>
                          <a:cs typeface="+mn-cs"/>
                        </a:rPr>
                        <a:t>都市計画事業認可、工事施行認可</a:t>
                      </a:r>
                    </a:p>
                    <a:p>
                      <a:pPr>
                        <a:lnSpc>
                          <a:spcPts val="1500"/>
                        </a:lnSpc>
                      </a:pP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rPr>
                        <a:t>2029</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年</a:t>
                      </a:r>
                      <a:endParaRPr kumimoji="1" lang="en-US" altLang="ja-JP" sz="1000" kern="1200" dirty="0" smtClean="0">
                        <a:solidFill>
                          <a:schemeClr val="tx1"/>
                        </a:solidFill>
                        <a:effectLst/>
                        <a:latin typeface="Meiryo UI" panose="020B0604030504040204" pitchFamily="50" charset="-128"/>
                        <a:ea typeface="Meiryo UI" panose="020B0604030504040204" pitchFamily="50" charset="-128"/>
                        <a:cs typeface="+mn-cs"/>
                      </a:endParaRPr>
                    </a:p>
                    <a:p>
                      <a:pPr>
                        <a:lnSpc>
                          <a:spcPts val="1500"/>
                        </a:lnSpc>
                      </a:pP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n-cs"/>
                        </a:rPr>
                        <a:t>　開業</a:t>
                      </a:r>
                      <a:r>
                        <a:rPr kumimoji="1" lang="ja-JP" altLang="en-US" sz="1000" strike="noStrike" kern="1200" dirty="0" smtClean="0">
                          <a:solidFill>
                            <a:schemeClr val="tx1"/>
                          </a:solidFill>
                          <a:effectLst/>
                          <a:latin typeface="Meiryo UI" panose="020B0604030504040204" pitchFamily="50" charset="-128"/>
                          <a:ea typeface="Meiryo UI" panose="020B0604030504040204" pitchFamily="50" charset="-128"/>
                          <a:cs typeface="+mn-cs"/>
                        </a:rPr>
                        <a:t>目標</a:t>
                      </a:r>
                      <a:endParaRPr kumimoji="1" lang="ja-JP" altLang="ja-JP" sz="1000" strike="noStrike" kern="1200" dirty="0" smtClean="0">
                        <a:solidFill>
                          <a:schemeClr val="tx1"/>
                        </a:solidFill>
                        <a:effectLst/>
                        <a:latin typeface="Meiryo UI" panose="020B0604030504040204" pitchFamily="50" charset="-128"/>
                        <a:ea typeface="Meiryo UI" panose="020B0604030504040204" pitchFamily="50" charset="-128"/>
                        <a:cs typeface="+mn-cs"/>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○開業から</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年が経過し、施設・設備が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marR="0" lvl="0" indent="-401320" algn="just" defTabSz="914400" rtl="0" eaLnBrk="1" fontAlgn="auto" latinLnBrk="0" hangingPunct="1">
                        <a:lnSpc>
                          <a:spcPts val="1500"/>
                        </a:lnSpc>
                        <a:spcBef>
                          <a:spcPts val="0"/>
                        </a:spcBef>
                        <a:spcAft>
                          <a:spcPts val="0"/>
                        </a:spcAft>
                        <a:buClrTx/>
                        <a:buSzTx/>
                        <a:buFontTx/>
                        <a:buNone/>
                        <a:tabLst/>
                        <a:defRPr/>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老朽化</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課　題</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○延伸事業の着実な推進</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○計画的な設備投資の実施　</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ja-JP" altLang="en-US" sz="1000" b="1"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中期経営計画</a:t>
                      </a:r>
                      <a:r>
                        <a:rPr kumimoji="1" lang="en-US" altLang="ja-JP" sz="1000" b="0" i="0" u="none" strike="noStrike" kern="1200"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H33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に基</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づき、引き続き安定した需要確保、経営基盤</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indent="-266700" algn="just">
                        <a:lnSpc>
                          <a:spcPts val="1500"/>
                        </a:lnSpc>
                        <a:spcAft>
                          <a:spcPts val="0"/>
                        </a:spcAft>
                      </a:pP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の強化に努める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・車庫用地の購入</a:t>
                      </a:r>
                      <a:r>
                        <a:rPr lang="ja-JP" altLang="en-US" sz="10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時期や方法等</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b="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府と協議をすすめる</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55771" y="6525507"/>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57</a:t>
            </a:r>
            <a:endParaRPr lang="ja-JP" altLang="en-US" dirty="0">
              <a:solidFill>
                <a:schemeClr val="tx1"/>
              </a:solidFill>
            </a:endParaRPr>
          </a:p>
        </p:txBody>
      </p:sp>
    </p:spTree>
    <p:extLst>
      <p:ext uri="{BB962C8B-B14F-4D97-AF65-F5344CB8AC3E}">
        <p14:creationId xmlns:p14="http://schemas.microsoft.com/office/powerpoint/2010/main" val="3992834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nvPr>
        </p:nvGraphicFramePr>
        <p:xfrm>
          <a:off x="230980" y="1116335"/>
          <a:ext cx="8794800" cy="4216524"/>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435045">
                  <a:extLst>
                    <a:ext uri="{9D8B030D-6E8A-4147-A177-3AD203B41FA5}">
                      <a16:colId xmlns:a16="http://schemas.microsoft.com/office/drawing/2014/main" val="20002"/>
                    </a:ext>
                  </a:extLst>
                </a:gridCol>
                <a:gridCol w="2428555">
                  <a:extLst>
                    <a:ext uri="{9D8B030D-6E8A-4147-A177-3AD203B41FA5}">
                      <a16:colId xmlns:a16="http://schemas.microsoft.com/office/drawing/2014/main" val="20003"/>
                    </a:ext>
                  </a:extLst>
                </a:gridCol>
              </a:tblGrid>
              <a:tr h="216024">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038696">
                <a:tc>
                  <a:txBody>
                    <a:bodyPr/>
                    <a:lstStyle/>
                    <a:p>
                      <a:pPr algn="just">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大阪府土地開発公社</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・長期保有資産については、平成</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解消する見込みであり、引き続き早期の解消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に努める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・また、公社のあり方については、早期に結論を</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出すべく引き続き検討をすすめる</a:t>
                      </a: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01320" indent="-401320" algn="just">
                        <a:lnSpc>
                          <a:spcPts val="15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2003(H15)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年度、府が「長期保有資産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解消計画」を策定</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計画策定時</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の長期保有資</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産を</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年度までに解消</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○計画に基づき長期保有資産を縮減</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　解消の見込み</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月に、公社のあり方に</a:t>
                      </a:r>
                      <a:r>
                        <a:rPr lang="ja-JP" altLang="en-US" sz="1000" kern="100"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つ</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いて、府の用地取得規模が一定程度縮小</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公社を活用せず府の用地取得体制の</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みで実施できる規模</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までは、公社を活用し</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た用地取得体制を維持するとし、</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次期大阪</a:t>
                      </a:r>
                      <a:endPar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府都市整備中期計画</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が策定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p>
                    <a:p>
                      <a:pPr marL="533400" indent="-533400" algn="just">
                        <a:lnSpc>
                          <a:spcPts val="1500"/>
                        </a:lnSpc>
                        <a:spcAft>
                          <a:spcPts val="0"/>
                        </a:spcAft>
                      </a:pP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年度末予定</a:t>
                      </a:r>
                      <a:r>
                        <a:rPr lang="en-US" altLang="ja-JP"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さ</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れた段階で、事業量に対応</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した公社の組織規模及び存続期間を判断</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することとした</a:t>
                      </a:r>
                    </a:p>
                    <a:p>
                      <a:pPr marL="533400" indent="-53340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01320" indent="-401320" algn="just">
                        <a:lnSpc>
                          <a:spcPts val="1500"/>
                        </a:lnSpc>
                        <a:spcAft>
                          <a:spcPts val="0"/>
                        </a:spcAft>
                      </a:pP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just">
                        <a:lnSpc>
                          <a:spcPts val="1500"/>
                        </a:lnSpc>
                        <a:spcAft>
                          <a:spcPts val="0"/>
                        </a:spcAft>
                      </a:pPr>
                      <a:r>
                        <a:rPr lang="ja-JP" altLang="en-US"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ja-JP" altLang="en-US" sz="10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・長期保有資産については、</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年度末に</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解消する見込みであり、引き続き早期の解</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indent="-533400" algn="just">
                        <a:lnSpc>
                          <a:spcPts val="15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消に努める</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lang="ja-JP" altLang="en-US" sz="1000" u="none"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府の用地取得規模が一定程度縮小する</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公社を活用せず府の用地取得体制のみで</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実施できる規模</a:t>
                      </a: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までは、公社を活用した</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33400" marR="0" lvl="0" indent="-533400" algn="just" defTabSz="914400" rtl="0" eaLnBrk="1" fontAlgn="auto" latinLnBrk="0" hangingPunct="1">
                        <a:lnSpc>
                          <a:spcPts val="1500"/>
                        </a:lnSpc>
                        <a:spcBef>
                          <a:spcPts val="0"/>
                        </a:spcBef>
                        <a:spcAft>
                          <a:spcPts val="0"/>
                        </a:spcAft>
                        <a:buClrTx/>
                        <a:buSzTx/>
                        <a:buFontTx/>
                        <a:buNone/>
                        <a:tabLst/>
                        <a:defRPr/>
                      </a:pPr>
                      <a:r>
                        <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用地取得体制を維持する</a:t>
                      </a:r>
                      <a:endParaRPr kumimoji="1" lang="en-US" altLang="ja-JP" sz="1000" b="0" i="0" u="none" strike="noStrike" kern="1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正方形/長方形 5"/>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正方形/長方形 8"/>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58</a:t>
            </a:r>
            <a:endParaRPr lang="ja-JP" altLang="en-US" dirty="0">
              <a:solidFill>
                <a:schemeClr val="tx1"/>
              </a:solidFill>
            </a:endParaRPr>
          </a:p>
        </p:txBody>
      </p:sp>
    </p:spTree>
    <p:extLst>
      <p:ext uri="{BB962C8B-B14F-4D97-AF65-F5344CB8AC3E}">
        <p14:creationId xmlns:p14="http://schemas.microsoft.com/office/powerpoint/2010/main" val="2858791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664802967"/>
              </p:ext>
            </p:extLst>
          </p:nvPr>
        </p:nvGraphicFramePr>
        <p:xfrm>
          <a:off x="230981" y="908720"/>
          <a:ext cx="8794800" cy="3944706"/>
        </p:xfrm>
        <a:graphic>
          <a:graphicData uri="http://schemas.openxmlformats.org/drawingml/2006/table">
            <a:tbl>
              <a:tblPr firstRow="1" firstCol="1" bandRow="1">
                <a:tableStyleId>{BC89EF96-8CEA-46FF-86C4-4CE0E7609802}</a:tableStyleId>
              </a:tblPr>
              <a:tblGrid>
                <a:gridCol w="1422000">
                  <a:extLst>
                    <a:ext uri="{9D8B030D-6E8A-4147-A177-3AD203B41FA5}">
                      <a16:colId xmlns:a16="http://schemas.microsoft.com/office/drawing/2014/main" val="20000"/>
                    </a:ext>
                  </a:extLst>
                </a:gridCol>
                <a:gridCol w="2509200">
                  <a:extLst>
                    <a:ext uri="{9D8B030D-6E8A-4147-A177-3AD203B41FA5}">
                      <a16:colId xmlns:a16="http://schemas.microsoft.com/office/drawing/2014/main" val="20001"/>
                    </a:ext>
                  </a:extLst>
                </a:gridCol>
                <a:gridCol w="2386800">
                  <a:extLst>
                    <a:ext uri="{9D8B030D-6E8A-4147-A177-3AD203B41FA5}">
                      <a16:colId xmlns:a16="http://schemas.microsoft.com/office/drawing/2014/main" val="20002"/>
                    </a:ext>
                  </a:extLst>
                </a:gridCol>
                <a:gridCol w="2476800">
                  <a:extLst>
                    <a:ext uri="{9D8B030D-6E8A-4147-A177-3AD203B41FA5}">
                      <a16:colId xmlns:a16="http://schemas.microsoft.com/office/drawing/2014/main" val="20003"/>
                    </a:ext>
                  </a:extLst>
                </a:gridCol>
              </a:tblGrid>
              <a:tr h="216260">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defRPr/>
                      </a:pP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年度大阪府行政経営の取組みでの方向性</a:t>
                      </a:r>
                      <a:endParaRPr kumimoji="1" lang="en-US" altLang="ja-JP" sz="1000" b="1" kern="100" spc="-10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経過・現状・課題</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a:t>
                      </a:r>
                      <a:r>
                        <a:rPr 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方向性</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372844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（公財）大阪府文化財センター</a:t>
                      </a:r>
                      <a:endParaRPr kumimoji="1" 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・大阪市の動向を注視しつつ、大阪府の文化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施設の合流手法について検討する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500"/>
                        </a:lnSpc>
                        <a:spcBef>
                          <a:spcPct val="0"/>
                        </a:spcBef>
                        <a:spcAft>
                          <a:spcPct val="0"/>
                        </a:spcAft>
                        <a:buClrTx/>
                        <a:buSzTx/>
                        <a:buFontTx/>
                        <a:buNone/>
                        <a:tabLst/>
                      </a:pPr>
                      <a:endParaRPr kumimoji="1" lang="en-US" altLang="ja-JP"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経過・現状</a:t>
                      </a:r>
                      <a:r>
                        <a:rPr kumimoji="1" lang="ja-JP" altLang="ja-JP" sz="1000" b="1"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cap="none" spc="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年度に、大阪市が５館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（大阪歴史博物館・東洋陶磁美術館・市</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立美術館・自然史博物館・市立科学館</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を地方独立行政法人化</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○大阪市の地方独立行政法人化後、府</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立弥生文化博物館、府立近</a:t>
                      </a:r>
                      <a:r>
                        <a:rPr kumimoji="1" lang="ja-JP" altLang="en-US" sz="10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飛鳥博物</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館及び日本民家集落博物館の地方独立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行政法人への合流の手法について、大阪</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ts val="1400"/>
                        </a:lnSpc>
                        <a:spcBef>
                          <a:spcPct val="0"/>
                        </a:spcBef>
                        <a:spcAft>
                          <a:spcPct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市と調整中</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存続</a:t>
                      </a:r>
                      <a:endParaRPr kumimoji="1" lang="ja-JP"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・大阪市の動向を注視しつつ、大阪府の文化</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施設の合流手法について引き続き検討する</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just" defTabSz="914400" rtl="0" eaLnBrk="1" fontAlgn="base" latinLnBrk="0" hangingPunct="1">
                        <a:lnSpc>
                          <a:spcPts val="14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59</a:t>
            </a:r>
            <a:endParaRPr lang="ja-JP" altLang="en-US" dirty="0">
              <a:solidFill>
                <a:schemeClr val="tx1"/>
              </a:solidFill>
            </a:endParaRPr>
          </a:p>
        </p:txBody>
      </p:sp>
    </p:spTree>
    <p:extLst>
      <p:ext uri="{BB962C8B-B14F-4D97-AF65-F5344CB8AC3E}">
        <p14:creationId xmlns:p14="http://schemas.microsoft.com/office/powerpoint/2010/main" val="27477886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右矢印 20"/>
          <p:cNvSpPr/>
          <p:nvPr/>
        </p:nvSpPr>
        <p:spPr>
          <a:xfrm>
            <a:off x="3991988" y="4077072"/>
            <a:ext cx="296132"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2569" name="テキスト ボックス 3"/>
          <p:cNvSpPr txBox="1">
            <a:spLocks noChangeArrowheads="1"/>
          </p:cNvSpPr>
          <p:nvPr/>
        </p:nvSpPr>
        <p:spPr bwMode="auto">
          <a:xfrm>
            <a:off x="111819" y="721447"/>
            <a:ext cx="6265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出資法人が出資等をする法人（いわゆる孫法人</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7" name="テキスト ボックス 7"/>
          <p:cNvSpPr txBox="1">
            <a:spLocks noChangeArrowheads="1"/>
          </p:cNvSpPr>
          <p:nvPr/>
        </p:nvSpPr>
        <p:spPr bwMode="auto">
          <a:xfrm>
            <a:off x="335353" y="6444648"/>
            <a:ext cx="58118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prstClr val="black"/>
                </a:solidFill>
                <a:latin typeface="ＭＳ Ｐゴシック"/>
                <a:ea typeface="ＭＳ Ｐゴシック"/>
                <a:cs typeface="Meiryo UI" panose="020B0604030504040204" pitchFamily="50" charset="-128"/>
              </a:rPr>
              <a:t>平成</a:t>
            </a:r>
            <a:r>
              <a:rPr lang="en-US" altLang="ja-JP" sz="800" dirty="0">
                <a:solidFill>
                  <a:prstClr val="black"/>
                </a:solidFill>
                <a:latin typeface="ＭＳ Ｐゴシック"/>
                <a:ea typeface="ＭＳ Ｐゴシック"/>
                <a:cs typeface="Meiryo UI" pitchFamily="50" charset="-128"/>
              </a:rPr>
              <a:t>22</a:t>
            </a:r>
            <a:r>
              <a:rPr lang="ja-JP" altLang="en-US" sz="800" dirty="0">
                <a:solidFill>
                  <a:prstClr val="black"/>
                </a:solidFill>
                <a:latin typeface="ＭＳ Ｐゴシック"/>
                <a:ea typeface="ＭＳ Ｐゴシック"/>
                <a:cs typeface="Meiryo UI" pitchFamily="50" charset="-128"/>
              </a:rPr>
              <a:t>年度から、</a:t>
            </a:r>
            <a:r>
              <a:rPr lang="ja-JP" altLang="en-US" sz="800" dirty="0" smtClean="0">
                <a:solidFill>
                  <a:prstClr val="black"/>
                </a:solidFill>
                <a:latin typeface="ＭＳ Ｐゴシック"/>
                <a:ea typeface="ＭＳ Ｐゴシック"/>
                <a:cs typeface="Meiryo UI" panose="020B0604030504040204" pitchFamily="50" charset="-128"/>
              </a:rPr>
              <a:t>出資法人</a:t>
            </a:r>
            <a:r>
              <a:rPr lang="ja-JP" altLang="en-US" sz="800" dirty="0">
                <a:solidFill>
                  <a:prstClr val="black"/>
                </a:solidFill>
                <a:latin typeface="ＭＳ Ｐゴシック"/>
                <a:ea typeface="ＭＳ Ｐゴシック"/>
                <a:cs typeface="Meiryo UI" panose="020B0604030504040204" pitchFamily="50" charset="-128"/>
              </a:rPr>
              <a:t>による孫</a:t>
            </a:r>
            <a:r>
              <a:rPr lang="ja-JP" altLang="en-US" sz="800" dirty="0" smtClean="0">
                <a:solidFill>
                  <a:prstClr val="black"/>
                </a:solidFill>
                <a:latin typeface="ＭＳ Ｐゴシック"/>
                <a:ea typeface="ＭＳ Ｐゴシック"/>
                <a:cs typeface="Meiryo UI" panose="020B0604030504040204" pitchFamily="50" charset="-128"/>
              </a:rPr>
              <a:t>法人への委託など孫</a:t>
            </a:r>
            <a:r>
              <a:rPr lang="ja-JP" altLang="en-US" sz="800" dirty="0">
                <a:solidFill>
                  <a:prstClr val="black"/>
                </a:solidFill>
                <a:latin typeface="ＭＳ Ｐゴシック"/>
                <a:ea typeface="ＭＳ Ｐゴシック"/>
                <a:cs typeface="Meiryo UI" panose="020B0604030504040204" pitchFamily="50" charset="-128"/>
              </a:rPr>
              <a:t>法人の状況について点検</a:t>
            </a:r>
            <a:r>
              <a:rPr lang="ja-JP" altLang="en-US" sz="800" dirty="0" smtClean="0">
                <a:solidFill>
                  <a:prstClr val="black"/>
                </a:solidFill>
                <a:latin typeface="ＭＳ Ｐゴシック"/>
                <a:ea typeface="ＭＳ Ｐゴシック"/>
                <a:cs typeface="Meiryo UI" panose="020B0604030504040204" pitchFamily="50" charset="-128"/>
              </a:rPr>
              <a:t>を実施</a:t>
            </a:r>
            <a:r>
              <a:rPr lang="ja-JP" altLang="en-US" sz="800" dirty="0">
                <a:solidFill>
                  <a:prstClr val="black"/>
                </a:solidFill>
                <a:latin typeface="ＭＳ Ｐゴシック"/>
                <a:ea typeface="ＭＳ Ｐゴシック"/>
                <a:cs typeface="Meiryo UI" panose="020B0604030504040204" pitchFamily="50" charset="-128"/>
              </a:rPr>
              <a:t>し</a:t>
            </a:r>
            <a:r>
              <a:rPr lang="ja-JP" altLang="en-US" sz="800" dirty="0" smtClean="0">
                <a:solidFill>
                  <a:prstClr val="black"/>
                </a:solidFill>
                <a:latin typeface="ＭＳ Ｐゴシック"/>
                <a:ea typeface="ＭＳ Ｐゴシック"/>
                <a:cs typeface="Meiryo UI" panose="020B0604030504040204" pitchFamily="50" charset="-128"/>
              </a:rPr>
              <a:t>、府</a:t>
            </a:r>
            <a:r>
              <a:rPr lang="en-US" altLang="ja-JP" sz="800" dirty="0">
                <a:solidFill>
                  <a:prstClr val="black"/>
                </a:solidFill>
                <a:latin typeface="ＭＳ Ｐゴシック"/>
                <a:ea typeface="ＭＳ Ｐゴシック"/>
                <a:cs typeface="Meiryo UI" pitchFamily="50" charset="-128"/>
              </a:rPr>
              <a:t>HP</a:t>
            </a:r>
            <a:r>
              <a:rPr lang="ja-JP" altLang="en-US" sz="800" dirty="0">
                <a:solidFill>
                  <a:prstClr val="black"/>
                </a:solidFill>
                <a:latin typeface="ＭＳ Ｐゴシック"/>
                <a:ea typeface="ＭＳ Ｐゴシック"/>
                <a:cs typeface="Meiryo UI" panose="020B0604030504040204" pitchFamily="50" charset="-128"/>
              </a:rPr>
              <a:t>に公表</a:t>
            </a:r>
            <a:endParaRPr lang="en-US" altLang="ja-JP" sz="800" dirty="0">
              <a:solidFill>
                <a:prstClr val="black"/>
              </a:solidFill>
              <a:latin typeface="ＭＳ Ｐゴシック"/>
              <a:ea typeface="ＭＳ Ｐゴシック"/>
              <a:cs typeface="Meiryo UI" panose="020B0604030504040204" pitchFamily="50" charset="-128"/>
            </a:endParaRPr>
          </a:p>
        </p:txBody>
      </p:sp>
      <p:sp>
        <p:nvSpPr>
          <p:cNvPr id="22599" name="角丸四角形 4"/>
          <p:cNvSpPr>
            <a:spLocks noChangeArrowheads="1"/>
          </p:cNvSpPr>
          <p:nvPr/>
        </p:nvSpPr>
        <p:spPr bwMode="auto">
          <a:xfrm>
            <a:off x="251521" y="2903446"/>
            <a:ext cx="3687616" cy="310409"/>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Meiryo UI" panose="020B0604030504040204" pitchFamily="50" charset="-128"/>
                <a:ea typeface="Meiryo UI" panose="020B0604030504040204" pitchFamily="50" charset="-128"/>
                <a:cs typeface="Meiryo UI" pitchFamily="50" charset="-128"/>
              </a:rPr>
              <a:t>平成</a:t>
            </a:r>
            <a:r>
              <a:rPr lang="en-US" altLang="ja-JP" sz="1000" b="1" dirty="0" smtClean="0">
                <a:solidFill>
                  <a:prstClr val="white"/>
                </a:solidFill>
                <a:latin typeface="Meiryo UI" panose="020B0604030504040204" pitchFamily="50" charset="-128"/>
                <a:ea typeface="Meiryo UI" panose="020B0604030504040204" pitchFamily="50" charset="-128"/>
                <a:cs typeface="Meiryo UI" pitchFamily="50" charset="-128"/>
              </a:rPr>
              <a:t>26</a:t>
            </a:r>
            <a:r>
              <a:rPr lang="ja-JP" altLang="en-US" sz="1000" b="1" dirty="0" smtClean="0">
                <a:solidFill>
                  <a:prstClr val="white"/>
                </a:solidFill>
                <a:latin typeface="Meiryo UI" panose="020B0604030504040204" pitchFamily="50" charset="-128"/>
                <a:ea typeface="Meiryo UI" panose="020B0604030504040204" pitchFamily="50" charset="-128"/>
                <a:cs typeface="Meiryo UI" pitchFamily="50" charset="-128"/>
              </a:rPr>
              <a:t>年度行財政</a:t>
            </a:r>
            <a:r>
              <a:rPr lang="ja-JP" altLang="en-US" sz="1000" b="1" dirty="0" smtClean="0">
                <a:solidFill>
                  <a:prstClr val="white"/>
                </a:solidFill>
                <a:latin typeface="ＭＳ Ｐゴシック" charset="-128"/>
                <a:ea typeface="Meiryo UI" pitchFamily="50" charset="-128"/>
                <a:cs typeface="Meiryo UI" pitchFamily="50" charset="-128"/>
              </a:rPr>
              <a:t>改革の取組み</a:t>
            </a: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策定時点の孫法人の状況</a:t>
            </a:r>
            <a:endParaRPr lang="en-US" altLang="ja-JP" sz="1000" b="1" dirty="0">
              <a:solidFill>
                <a:prstClr val="white"/>
              </a:solidFill>
              <a:latin typeface="ＭＳ Ｐゴシック" charset="-128"/>
              <a:ea typeface="Meiryo UI" pitchFamily="50" charset="-128"/>
              <a:cs typeface="Meiryo UI" pitchFamily="50" charset="-128"/>
            </a:endParaRPr>
          </a:p>
        </p:txBody>
      </p:sp>
      <p:sp>
        <p:nvSpPr>
          <p:cNvPr id="23" name="角丸四角形 4"/>
          <p:cNvSpPr>
            <a:spLocks noChangeArrowheads="1"/>
          </p:cNvSpPr>
          <p:nvPr/>
        </p:nvSpPr>
        <p:spPr bwMode="auto">
          <a:xfrm>
            <a:off x="4364076" y="2905519"/>
            <a:ext cx="2304256" cy="401738"/>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行財政改革推進プラン</a:t>
            </a: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ＭＳ Ｐゴシック" charset="-128"/>
                <a:ea typeface="Meiryo UI" pitchFamily="50" charset="-128"/>
                <a:cs typeface="Meiryo UI" pitchFamily="50" charset="-128"/>
              </a:rPr>
              <a:t>案</a:t>
            </a:r>
            <a:r>
              <a:rPr lang="en-US" altLang="ja-JP" sz="1000" b="1" dirty="0">
                <a:solidFill>
                  <a:prstClr val="white"/>
                </a:solidFill>
                <a:latin typeface="ＭＳ Ｐゴシック" charset="-128"/>
                <a:ea typeface="Meiryo UI" pitchFamily="50" charset="-128"/>
                <a:cs typeface="Meiryo UI" pitchFamily="50" charset="-128"/>
              </a:rPr>
              <a:t>)</a:t>
            </a:r>
            <a:r>
              <a:rPr lang="en-US" altLang="ja-JP" sz="1000" b="1" dirty="0" smtClean="0">
                <a:solidFill>
                  <a:prstClr val="white"/>
                </a:solidFill>
                <a:latin typeface="ＭＳ Ｐゴシック" charset="-128"/>
                <a:ea typeface="Meiryo UI" pitchFamily="50" charset="-128"/>
                <a:cs typeface="Meiryo UI" pitchFamily="50" charset="-128"/>
              </a:rPr>
              <a:t>』</a:t>
            </a:r>
          </a:p>
          <a:p>
            <a:pPr algn="ctr"/>
            <a:r>
              <a:rPr lang="ja-JP" altLang="en-US" sz="1000" b="1" dirty="0" smtClean="0">
                <a:solidFill>
                  <a:prstClr val="white"/>
                </a:solidFill>
                <a:latin typeface="ＭＳ Ｐゴシック" charset="-128"/>
                <a:ea typeface="Meiryo UI" pitchFamily="50" charset="-128"/>
                <a:cs typeface="Meiryo UI" pitchFamily="50" charset="-128"/>
              </a:rPr>
              <a:t>策定時点の孫法人の状況</a:t>
            </a:r>
            <a:endParaRPr lang="en-US" altLang="ja-JP" sz="1000" b="1" dirty="0" smtClean="0">
              <a:solidFill>
                <a:prstClr val="white"/>
              </a:solidFill>
              <a:latin typeface="ＭＳ Ｐゴシック" charset="-128"/>
              <a:ea typeface="Meiryo UI" pitchFamily="50" charset="-128"/>
              <a:cs typeface="Meiryo UI" pitchFamily="50" charset="-128"/>
            </a:endParaRPr>
          </a:p>
        </p:txBody>
      </p:sp>
      <p:graphicFrame>
        <p:nvGraphicFramePr>
          <p:cNvPr id="18" name="Group 83"/>
          <p:cNvGraphicFramePr>
            <a:graphicFrameLocks noGrp="1"/>
          </p:cNvGraphicFramePr>
          <p:nvPr>
            <p:extLst/>
          </p:nvPr>
        </p:nvGraphicFramePr>
        <p:xfrm>
          <a:off x="4354216" y="3406238"/>
          <a:ext cx="2376264" cy="3038410"/>
        </p:xfrm>
        <a:graphic>
          <a:graphicData uri="http://schemas.openxmlformats.org/drawingml/2006/table">
            <a:tbl>
              <a:tblPr/>
              <a:tblGrid>
                <a:gridCol w="2376264">
                  <a:extLst>
                    <a:ext uri="{9D8B030D-6E8A-4147-A177-3AD203B41FA5}">
                      <a16:colId xmlns:a16="http://schemas.microsoft.com/office/drawing/2014/main" val="20000"/>
                    </a:ext>
                  </a:extLst>
                </a:gridCol>
              </a:tblGrid>
              <a:tr h="34337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出資元法人の民営化により</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3216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59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03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H26.7</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248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出資元法人の株式譲渡により　　　　</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孫法人でなくなった法人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4"/>
                  </a:ext>
                </a:extLst>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H26.6</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51712">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6"/>
                  </a:ext>
                </a:extLst>
              </a:tr>
              <a:tr h="31043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7639">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graphicFrame>
        <p:nvGraphicFramePr>
          <p:cNvPr id="17" name="Group 83"/>
          <p:cNvGraphicFramePr>
            <a:graphicFrameLocks noGrp="1"/>
          </p:cNvGraphicFramePr>
          <p:nvPr>
            <p:extLst/>
          </p:nvPr>
        </p:nvGraphicFramePr>
        <p:xfrm>
          <a:off x="282949" y="3295312"/>
          <a:ext cx="3627403" cy="3107565"/>
        </p:xfrm>
        <a:graphic>
          <a:graphicData uri="http://schemas.openxmlformats.org/drawingml/2006/table">
            <a:tbl>
              <a:tblPr/>
              <a:tblGrid>
                <a:gridCol w="1599385">
                  <a:extLst>
                    <a:ext uri="{9D8B030D-6E8A-4147-A177-3AD203B41FA5}">
                      <a16:colId xmlns:a16="http://schemas.microsoft.com/office/drawing/2014/main" val="20000"/>
                    </a:ext>
                  </a:extLst>
                </a:gridCol>
                <a:gridCol w="2028018">
                  <a:extLst>
                    <a:ext uri="{9D8B030D-6E8A-4147-A177-3AD203B41FA5}">
                      <a16:colId xmlns:a16="http://schemas.microsoft.com/office/drawing/2014/main" val="20001"/>
                    </a:ext>
                  </a:extLst>
                </a:gridCol>
              </a:tblGrid>
              <a:tr h="230157">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解散した孫法人：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4365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365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大阪りんくうホテル（</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H23.11</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りんくう国際物流㈱ （</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H24.2</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1276">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大阪府住宅供給公社</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㈱大阪住宅公社サービス （</a:t>
                      </a:r>
                      <a:r>
                        <a:rPr kumimoji="1" lang="en-US" altLang="ja-JP" sz="9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H24.3</a:t>
                      </a: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50228">
                <a:tc gridSpan="2">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存続する孫法人：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05"/>
                  </a:ext>
                </a:extLst>
              </a:tr>
              <a:tr h="212425">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出資元法人名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孫法人名</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5516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㈱大阪府食品流通センター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㈱北部冷蔵サービスセンター</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大阪高速鉄道㈱</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617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泉北鉄道サービス㈱</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53437">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泉鉄産業㈱</a:t>
                      </a:r>
                      <a:endParaRPr kumimoji="1" lang="en-US" altLang="ja-JP"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1602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zh-TW"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大阪府都市開発㈱</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9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㈱パンジョ</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3388">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kumimoji="1" lang="en-US" altLang="ja-JP" sz="800" b="0" i="0" u="none" strike="noStrike" cap="none" spc="-100"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rPr>
                        <a:t>大阪府タウン管理財団</a:t>
                      </a:r>
                      <a:endParaRPr kumimoji="1" lang="en-US" altLang="ja-JP" sz="900" b="0" i="0" u="none" strike="noStrike" cap="none" spc="-100"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9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9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grpSp>
        <p:nvGrpSpPr>
          <p:cNvPr id="2" name="グループ化 1"/>
          <p:cNvGrpSpPr/>
          <p:nvPr/>
        </p:nvGrpSpPr>
        <p:grpSpPr>
          <a:xfrm>
            <a:off x="251521" y="1362041"/>
            <a:ext cx="8661693" cy="1150820"/>
            <a:chOff x="251521" y="332656"/>
            <a:chExt cx="8661693" cy="1670234"/>
          </a:xfrm>
        </p:grpSpPr>
        <p:sp>
          <p:nvSpPr>
            <p:cNvPr id="22530" name="正方形/長方形 6"/>
            <p:cNvSpPr>
              <a:spLocks noChangeArrowheads="1"/>
            </p:cNvSpPr>
            <p:nvPr/>
          </p:nvSpPr>
          <p:spPr bwMode="auto">
            <a:xfrm>
              <a:off x="323528" y="404666"/>
              <a:ext cx="8589686" cy="1539250"/>
            </a:xfrm>
            <a:prstGeom prst="rect">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0" tIns="72000" rIns="0" bIns="72000" anchor="ctr"/>
            <a:lstStyle/>
            <a:p>
              <a:r>
                <a:rPr lang="en-US" altLang="ja-JP" sz="1200">
                  <a:solidFill>
                    <a:prstClr val="black"/>
                  </a:solidFill>
                  <a:latin typeface="Meiryo UI" pitchFamily="50" charset="-128"/>
                  <a:ea typeface="Meiryo UI" pitchFamily="50" charset="-128"/>
                  <a:cs typeface="Meiryo UI" pitchFamily="50" charset="-128"/>
                </a:rPr>
                <a:t>  </a:t>
              </a:r>
            </a:p>
            <a:p>
              <a:r>
                <a:rPr lang="ja-JP" altLang="en-US" sz="1200">
                  <a:solidFill>
                    <a:prstClr val="black"/>
                  </a:solidFill>
                  <a:latin typeface="Meiryo UI" pitchFamily="50" charset="-128"/>
                  <a:ea typeface="Meiryo UI" pitchFamily="50" charset="-128"/>
                  <a:cs typeface="Meiryo UI" pitchFamily="50" charset="-128"/>
                </a:rPr>
                <a:t> </a:t>
              </a:r>
              <a:r>
                <a:rPr lang="en-US" altLang="ja-JP" sz="1200">
                  <a:solidFill>
                    <a:prstClr val="black"/>
                  </a:solidFill>
                  <a:latin typeface="ＭＳ Ｐゴシック" charset="-128"/>
                  <a:ea typeface="Meiryo UI" pitchFamily="50" charset="-128"/>
                  <a:cs typeface="Meiryo UI" pitchFamily="50" charset="-128"/>
                </a:rPr>
                <a:t> </a:t>
              </a:r>
            </a:p>
            <a:p>
              <a:endParaRPr lang="ja-JP" altLang="en-US" sz="1200">
                <a:solidFill>
                  <a:prstClr val="black"/>
                </a:solidFill>
                <a:latin typeface="ＭＳ Ｐゴシック" charset="-128"/>
                <a:ea typeface="Meiryo UI" pitchFamily="50" charset="-128"/>
                <a:cs typeface="Meiryo UI" pitchFamily="50" charset="-128"/>
              </a:endParaRPr>
            </a:p>
            <a:p>
              <a:r>
                <a:rPr lang="ja-JP" altLang="en-US" sz="1200">
                  <a:solidFill>
                    <a:prstClr val="black"/>
                  </a:solidFill>
                  <a:latin typeface="ＭＳ Ｐゴシック" charset="-128"/>
                  <a:ea typeface="Meiryo UI" pitchFamily="50" charset="-128"/>
                  <a:cs typeface="Meiryo UI" pitchFamily="50" charset="-128"/>
                </a:rPr>
                <a:t>  　</a:t>
              </a:r>
              <a:endParaRPr lang="ja-JP" altLang="en-US" sz="1100">
                <a:solidFill>
                  <a:prstClr val="black"/>
                </a:solidFill>
                <a:latin typeface="ＭＳ Ｐゴシック" charset="-128"/>
                <a:ea typeface="Meiryo UI" pitchFamily="50" charset="-128"/>
                <a:cs typeface="Meiryo UI" pitchFamily="50" charset="-128"/>
              </a:endParaRPr>
            </a:p>
          </p:txBody>
        </p:sp>
        <p:sp>
          <p:nvSpPr>
            <p:cNvPr id="22598" name="テキスト ボックス 16"/>
            <p:cNvSpPr txBox="1">
              <a:spLocks noChangeArrowheads="1"/>
            </p:cNvSpPr>
            <p:nvPr/>
          </p:nvSpPr>
          <p:spPr bwMode="auto">
            <a:xfrm>
              <a:off x="382673" y="685157"/>
              <a:ext cx="8517926" cy="131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財政構造改革プラン</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）」以降、孫法人については、出資元法人の関与の状況等を確認・点検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しており、平成</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年６月１日に設立された保証協会コンピュータサービス（株）</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出資元：大阪信用保証協会</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を含め、引き続き点検を実施する法人は３法人です。</a:t>
              </a:r>
              <a:endParaRPr lang="en-US" altLang="ja-JP" sz="105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今後も存続する孫法人については、引き続き、平成</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年度大阪府行政経営の取組みでの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方</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向性を踏襲し、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その必要性などに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ついて定期的に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点検</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していきます。</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600" name="角丸四角形 4"/>
            <p:cNvSpPr>
              <a:spLocks noChangeArrowheads="1"/>
            </p:cNvSpPr>
            <p:nvPr/>
          </p:nvSpPr>
          <p:spPr bwMode="auto">
            <a:xfrm>
              <a:off x="251521" y="332656"/>
              <a:ext cx="2016224" cy="307975"/>
            </a:xfrm>
            <a:prstGeom prst="roundRect">
              <a:avLst>
                <a:gd name="adj" fmla="val 16667"/>
              </a:avLst>
            </a:prstGeom>
            <a:solidFill>
              <a:srgbClr val="0070C0"/>
            </a:solidFill>
            <a:ln w="19050" algn="ctr">
              <a:solidFill>
                <a:srgbClr val="002060"/>
              </a:solidFill>
              <a:round/>
              <a:headEnd/>
              <a:tailEnd/>
            </a:ln>
          </p:spPr>
          <p:txBody>
            <a:bodyPr wrap="none" lIns="0" tIns="72000" rIns="0" bIns="72000" anchor="ctr"/>
            <a:lstStyle/>
            <a:p>
              <a:pPr algn="ctr"/>
              <a:r>
                <a:rPr lang="ja-JP" altLang="en-US" sz="1100" b="1" dirty="0">
                  <a:solidFill>
                    <a:prstClr val="white"/>
                  </a:solidFill>
                  <a:latin typeface="ＭＳ Ｐゴシック" charset="-128"/>
                  <a:ea typeface="Meiryo UI" pitchFamily="50" charset="-128"/>
                  <a:cs typeface="Meiryo UI" pitchFamily="50" charset="-128"/>
                </a:rPr>
                <a:t>点検結果・今後の取組み</a:t>
              </a:r>
              <a:endParaRPr lang="en-US" altLang="ja-JP" sz="1100" b="1" dirty="0">
                <a:solidFill>
                  <a:prstClr val="white"/>
                </a:solidFill>
                <a:latin typeface="ＭＳ Ｐゴシック" charset="-128"/>
                <a:ea typeface="Meiryo UI" pitchFamily="50" charset="-128"/>
                <a:cs typeface="Meiryo UI" pitchFamily="50" charset="-128"/>
              </a:endParaRPr>
            </a:p>
          </p:txBody>
        </p:sp>
      </p:grpSp>
      <p:sp>
        <p:nvSpPr>
          <p:cNvPr id="22" name="角丸四角形 4"/>
          <p:cNvSpPr>
            <a:spLocks noChangeArrowheads="1"/>
          </p:cNvSpPr>
          <p:nvPr/>
        </p:nvSpPr>
        <p:spPr bwMode="auto">
          <a:xfrm>
            <a:off x="6916854" y="2933146"/>
            <a:ext cx="2163746" cy="401738"/>
          </a:xfrm>
          <a:prstGeom prst="roundRect">
            <a:avLst>
              <a:gd name="adj" fmla="val 16667"/>
            </a:avLst>
          </a:prstGeom>
          <a:solidFill>
            <a:srgbClr val="0070C0"/>
          </a:solidFill>
          <a:ln w="19050" algn="ctr">
            <a:solidFill>
              <a:srgbClr val="002060"/>
            </a:solidFill>
            <a:round/>
            <a:headEnd/>
            <a:tailEnd/>
          </a:ln>
        </p:spPr>
        <p:txBody>
          <a:bodyPr wrap="none" lIns="0" tIns="36000" rIns="0" bIns="36000" anchor="ctr"/>
          <a:lstStyle/>
          <a:p>
            <a:pPr algn="ctr"/>
            <a:r>
              <a:rPr lang="en-US" altLang="ja-JP" sz="1000" b="1" dirty="0" smtClean="0">
                <a:solidFill>
                  <a:prstClr val="white"/>
                </a:solidFill>
                <a:latin typeface="ＭＳ Ｐゴシック" charset="-128"/>
                <a:ea typeface="Meiryo UI" pitchFamily="50" charset="-128"/>
                <a:cs typeface="Meiryo UI" pitchFamily="50" charset="-128"/>
              </a:rPr>
              <a:t>『</a:t>
            </a:r>
            <a:r>
              <a:rPr lang="ja-JP" altLang="en-US" sz="1000" b="1" dirty="0" smtClean="0">
                <a:solidFill>
                  <a:prstClr val="white"/>
                </a:solidFill>
                <a:latin typeface="Meiryo UI" panose="020B0604030504040204" pitchFamily="50" charset="-128"/>
                <a:ea typeface="Meiryo UI" panose="020B0604030504040204" pitchFamily="50" charset="-128"/>
                <a:cs typeface="Meiryo UI" pitchFamily="50" charset="-128"/>
              </a:rPr>
              <a:t>平成</a:t>
            </a:r>
            <a:r>
              <a:rPr lang="en-US" altLang="ja-JP" sz="1000" b="1" smtClean="0">
                <a:solidFill>
                  <a:prstClr val="white"/>
                </a:solidFill>
                <a:latin typeface="Meiryo UI" panose="020B0604030504040204" pitchFamily="50" charset="-128"/>
                <a:ea typeface="Meiryo UI" panose="020B0604030504040204" pitchFamily="50" charset="-128"/>
                <a:cs typeface="Meiryo UI" pitchFamily="50" charset="-128"/>
              </a:rPr>
              <a:t>31</a:t>
            </a:r>
            <a:r>
              <a:rPr lang="ja-JP" altLang="en-US" sz="1000" b="1" smtClean="0">
                <a:solidFill>
                  <a:prstClr val="white"/>
                </a:solidFill>
                <a:latin typeface="Meiryo UI" panose="020B0604030504040204" pitchFamily="50" charset="-128"/>
                <a:ea typeface="Meiryo UI" panose="020B0604030504040204" pitchFamily="50" charset="-128"/>
                <a:cs typeface="Meiryo UI" pitchFamily="50" charset="-128"/>
              </a:rPr>
              <a:t>年</a:t>
            </a:r>
            <a:r>
              <a:rPr lang="ja-JP" altLang="en-US" sz="1000" b="1" smtClean="0">
                <a:solidFill>
                  <a:prstClr val="white"/>
                </a:solidFill>
                <a:latin typeface="ＭＳ Ｐゴシック" charset="-128"/>
                <a:ea typeface="Meiryo UI" pitchFamily="50" charset="-128"/>
                <a:cs typeface="Meiryo UI" pitchFamily="50" charset="-128"/>
              </a:rPr>
              <a:t>度</a:t>
            </a:r>
            <a:r>
              <a:rPr lang="ja-JP" altLang="en-US" sz="1000" b="1" dirty="0">
                <a:solidFill>
                  <a:prstClr val="white"/>
                </a:solidFill>
                <a:latin typeface="ＭＳ Ｐゴシック" charset="-128"/>
                <a:ea typeface="Meiryo UI" pitchFamily="50" charset="-128"/>
                <a:cs typeface="Meiryo UI" pitchFamily="50" charset="-128"/>
              </a:rPr>
              <a:t>行政経営の</a:t>
            </a:r>
            <a:r>
              <a:rPr lang="ja-JP" altLang="en-US" sz="1000" b="1" dirty="0" smtClean="0">
                <a:solidFill>
                  <a:prstClr val="white"/>
                </a:solidFill>
                <a:latin typeface="ＭＳ Ｐゴシック" charset="-128"/>
                <a:ea typeface="Meiryo UI" pitchFamily="50" charset="-128"/>
                <a:cs typeface="Meiryo UI" pitchFamily="50" charset="-128"/>
              </a:rPr>
              <a:t>取組み</a:t>
            </a:r>
            <a:r>
              <a:rPr lang="en-US" altLang="ja-JP" sz="1000" b="1" dirty="0" smtClean="0">
                <a:solidFill>
                  <a:prstClr val="white"/>
                </a:solidFill>
                <a:latin typeface="ＭＳ Ｐゴシック" charset="-128"/>
                <a:ea typeface="Meiryo UI" pitchFamily="50" charset="-128"/>
                <a:cs typeface="Meiryo UI" pitchFamily="50" charset="-128"/>
              </a:rPr>
              <a:t>』</a:t>
            </a:r>
            <a:endParaRPr lang="ja-JP" altLang="en-US" sz="1000" b="1" dirty="0">
              <a:solidFill>
                <a:prstClr val="white"/>
              </a:solidFill>
              <a:latin typeface="ＭＳ Ｐゴシック" charset="-128"/>
              <a:ea typeface="Meiryo UI" pitchFamily="50" charset="-128"/>
              <a:cs typeface="Meiryo UI" pitchFamily="50" charset="-128"/>
            </a:endParaRPr>
          </a:p>
          <a:p>
            <a:pPr algn="ctr"/>
            <a:r>
              <a:rPr lang="ja-JP" altLang="en-US" sz="1000" b="1" dirty="0">
                <a:solidFill>
                  <a:prstClr val="white"/>
                </a:solidFill>
                <a:latin typeface="ＭＳ Ｐゴシック" charset="-128"/>
                <a:ea typeface="Meiryo UI" pitchFamily="50" charset="-128"/>
                <a:cs typeface="Meiryo UI" pitchFamily="50" charset="-128"/>
              </a:rPr>
              <a:t>に</a:t>
            </a:r>
            <a:r>
              <a:rPr lang="ja-JP" altLang="en-US" sz="1000" b="1" dirty="0" smtClean="0">
                <a:solidFill>
                  <a:prstClr val="white"/>
                </a:solidFill>
                <a:latin typeface="ＭＳ Ｐゴシック" charset="-128"/>
                <a:ea typeface="Meiryo UI" pitchFamily="50" charset="-128"/>
                <a:cs typeface="Meiryo UI" pitchFamily="50" charset="-128"/>
              </a:rPr>
              <a:t>おける孫法人の状況</a:t>
            </a:r>
            <a:endParaRPr lang="en-US" altLang="ja-JP" sz="1000" b="1" dirty="0" smtClean="0">
              <a:solidFill>
                <a:prstClr val="white"/>
              </a:solidFill>
              <a:latin typeface="ＭＳ Ｐゴシック" charset="-128"/>
              <a:ea typeface="Meiryo UI" pitchFamily="50" charset="-128"/>
              <a:cs typeface="Meiryo UI" pitchFamily="50" charset="-128"/>
            </a:endParaRPr>
          </a:p>
        </p:txBody>
      </p:sp>
      <p:graphicFrame>
        <p:nvGraphicFramePr>
          <p:cNvPr id="3" name="表 2"/>
          <p:cNvGraphicFramePr>
            <a:graphicFrameLocks noGrp="1"/>
          </p:cNvGraphicFramePr>
          <p:nvPr>
            <p:extLst/>
          </p:nvPr>
        </p:nvGraphicFramePr>
        <p:xfrm>
          <a:off x="7200403" y="3429000"/>
          <a:ext cx="1764086" cy="1250346"/>
        </p:xfrm>
        <a:graphic>
          <a:graphicData uri="http://schemas.openxmlformats.org/drawingml/2006/table">
            <a:tbl>
              <a:tblPr/>
              <a:tblGrid>
                <a:gridCol w="1764086">
                  <a:extLst>
                    <a:ext uri="{9D8B030D-6E8A-4147-A177-3AD203B41FA5}">
                      <a16:colId xmlns:a16="http://schemas.microsoft.com/office/drawing/2014/main" val="20000"/>
                    </a:ext>
                  </a:extLst>
                </a:gridCol>
              </a:tblGrid>
              <a:tr h="303979">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引き続き点検を実施する</a:t>
                      </a:r>
                      <a:endPar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　　　　　　　孫法人</a:t>
                      </a:r>
                      <a:r>
                        <a:rPr kumimoji="1" lang="en-US" altLang="ja-JP"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法人</a:t>
                      </a:r>
                      <a:r>
                        <a:rPr kumimoji="1" lang="en-US" altLang="ja-JP"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endParaRPr kumimoji="1" lang="ja-JP" altLang="en-US" sz="1000" b="1"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268302">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保証協会コンピュータサービス</a:t>
                      </a: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181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cap="none" normalizeH="0" baseline="0" dirty="0" smtClean="0">
                          <a:ln>
                            <a:noFill/>
                          </a:ln>
                          <a:solidFill>
                            <a:schemeClr val="tx1"/>
                          </a:solidFill>
                          <a:effectLst/>
                          <a:latin typeface="ＭＳ Ｐゴシック" charset="-128"/>
                          <a:ea typeface="Meiryo UI" pitchFamily="50" charset="-128"/>
                          <a:cs typeface="Meiryo UI" pitchFamily="50" charset="-128"/>
                        </a:rPr>
                        <a:t>大阪モノレールサービス㈱</a:t>
                      </a: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1816">
                <a:tc>
                  <a:txBody>
                    <a:bodyPr/>
                    <a:lstStyle/>
                    <a:p>
                      <a:pPr marL="0" marR="0" lvl="0" indent="0" algn="l" defTabSz="914400" rtl="0" eaLnBrk="1" fontAlgn="base" latinLnBrk="0" hangingPunct="1">
                        <a:lnSpc>
                          <a:spcPct val="100000"/>
                        </a:lnSpc>
                        <a:spcBef>
                          <a:spcPct val="0"/>
                        </a:spcBef>
                        <a:spcAft>
                          <a:spcPct val="0"/>
                        </a:spcAft>
                        <a:buClr>
                          <a:srgbClr val="EEECE1"/>
                        </a:buClr>
                        <a:buSzPct val="75000"/>
                        <a:buFont typeface="Wingdings" pitchFamily="2" charset="2"/>
                        <a:buNone/>
                        <a:tabLst/>
                        <a:defRPr/>
                      </a:pPr>
                      <a:r>
                        <a:rPr kumimoji="1" lang="ja-JP" altLang="en-US"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rPr>
                        <a:t>千里北センター㈱</a:t>
                      </a:r>
                      <a:endParaRPr kumimoji="1" lang="en-US" altLang="ja-JP" sz="1000" b="0" i="0" u="none" strike="noStrike" kern="1200" cap="none" spc="0" normalizeH="0" baseline="0" noProof="0" dirty="0" smtClean="0">
                        <a:ln>
                          <a:noFill/>
                        </a:ln>
                        <a:solidFill>
                          <a:prstClr val="black"/>
                        </a:solidFill>
                        <a:effectLst/>
                        <a:uLnTx/>
                        <a:uFillTx/>
                        <a:latin typeface="ＭＳ Ｐゴシック" charset="-128"/>
                        <a:ea typeface="Meiryo UI" pitchFamily="50" charset="-128"/>
                        <a:cs typeface="Meiryo UI" pitchFamily="50" charset="-128"/>
                      </a:endParaRPr>
                    </a:p>
                  </a:txBody>
                  <a:tcPr marL="90012" marR="90012"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6" name="右矢印 25"/>
          <p:cNvSpPr/>
          <p:nvPr/>
        </p:nvSpPr>
        <p:spPr>
          <a:xfrm>
            <a:off x="6800743" y="4077072"/>
            <a:ext cx="296132" cy="1512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5" name="正方形/長方形 24"/>
          <p:cNvSpPr/>
          <p:nvPr/>
        </p:nvSpPr>
        <p:spPr>
          <a:xfrm>
            <a:off x="26495" y="44333"/>
            <a:ext cx="8136904"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8" name="正方形/長方形 27"/>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60</a:t>
            </a:r>
            <a:endParaRPr lang="ja-JP" altLang="en-US" dirty="0">
              <a:solidFill>
                <a:schemeClr val="tx1"/>
              </a:solidFill>
            </a:endParaRPr>
          </a:p>
        </p:txBody>
      </p:sp>
    </p:spTree>
    <p:extLst>
      <p:ext uri="{BB962C8B-B14F-4D97-AF65-F5344CB8AC3E}">
        <p14:creationId xmlns:p14="http://schemas.microsoft.com/office/powerpoint/2010/main" val="2982195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sp>
        <p:nvSpPr>
          <p:cNvPr id="7" name="正方形/長方形 6"/>
          <p:cNvSpPr/>
          <p:nvPr/>
        </p:nvSpPr>
        <p:spPr>
          <a:xfrm>
            <a:off x="26495" y="44333"/>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Ⅲ</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179512" y="404664"/>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61</a:t>
            </a:r>
            <a:endParaRPr lang="ja-JP" altLang="en-US" dirty="0">
              <a:solidFill>
                <a:schemeClr val="tx1"/>
              </a:solidFill>
            </a:endParaRPr>
          </a:p>
        </p:txBody>
      </p:sp>
      <p:sp>
        <p:nvSpPr>
          <p:cNvPr id="11" name="テキスト ボックス 3"/>
          <p:cNvSpPr txBox="1">
            <a:spLocks noChangeArrowheads="1"/>
          </p:cNvSpPr>
          <p:nvPr/>
        </p:nvSpPr>
        <p:spPr bwMode="auto">
          <a:xfrm>
            <a:off x="179512" y="541775"/>
            <a:ext cx="2745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a:t>
            </a:r>
          </a:p>
        </p:txBody>
      </p:sp>
      <p:graphicFrame>
        <p:nvGraphicFramePr>
          <p:cNvPr id="2" name="表 1"/>
          <p:cNvGraphicFramePr>
            <a:graphicFrameLocks noGrp="1"/>
          </p:cNvGraphicFramePr>
          <p:nvPr>
            <p:extLst>
              <p:ext uri="{D42A27DB-BD31-4B8C-83A1-F6EECF244321}">
                <p14:modId xmlns:p14="http://schemas.microsoft.com/office/powerpoint/2010/main" val="2570301677"/>
              </p:ext>
            </p:extLst>
          </p:nvPr>
        </p:nvGraphicFramePr>
        <p:xfrm>
          <a:off x="221490" y="880329"/>
          <a:ext cx="8742997" cy="4831496"/>
        </p:xfrm>
        <a:graphic>
          <a:graphicData uri="http://schemas.openxmlformats.org/drawingml/2006/table">
            <a:tbl>
              <a:tblPr firstRow="1" firstCol="1" bandRow="1"/>
              <a:tblGrid>
                <a:gridCol w="2010250">
                  <a:extLst>
                    <a:ext uri="{9D8B030D-6E8A-4147-A177-3AD203B41FA5}">
                      <a16:colId xmlns:a16="http://schemas.microsoft.com/office/drawing/2014/main" val="1762916636"/>
                    </a:ext>
                  </a:extLst>
                </a:gridCol>
                <a:gridCol w="2358952">
                  <a:extLst>
                    <a:ext uri="{9D8B030D-6E8A-4147-A177-3AD203B41FA5}">
                      <a16:colId xmlns:a16="http://schemas.microsoft.com/office/drawing/2014/main" val="320924773"/>
                    </a:ext>
                  </a:extLst>
                </a:gridCol>
                <a:gridCol w="2321568">
                  <a:extLst>
                    <a:ext uri="{9D8B030D-6E8A-4147-A177-3AD203B41FA5}">
                      <a16:colId xmlns:a16="http://schemas.microsoft.com/office/drawing/2014/main" val="2651241529"/>
                    </a:ext>
                  </a:extLst>
                </a:gridCol>
                <a:gridCol w="2052227">
                  <a:extLst>
                    <a:ext uri="{9D8B030D-6E8A-4147-A177-3AD203B41FA5}">
                      <a16:colId xmlns:a16="http://schemas.microsoft.com/office/drawing/2014/main" val="2653710639"/>
                    </a:ext>
                  </a:extLst>
                </a:gridCol>
              </a:tblGrid>
              <a:tr h="395336">
                <a:tc>
                  <a:txBody>
                    <a:bodyPr/>
                    <a:lstStyle/>
                    <a:p>
                      <a:pPr algn="ctr">
                        <a:spcAft>
                          <a:spcPts val="0"/>
                        </a:spcAft>
                      </a:pPr>
                      <a:r>
                        <a:rPr lang="ja-JP" sz="1050" b="1" kern="100">
                          <a:effectLst/>
                          <a:latin typeface="游明朝" panose="02020400000000000000" pitchFamily="18" charset="-128"/>
                          <a:ea typeface="Meiryo UI" panose="020B0604030504040204" pitchFamily="50" charset="-128"/>
                          <a:cs typeface="Times New Roman" panose="02020603050405020304" pitchFamily="18" charset="0"/>
                        </a:rPr>
                        <a:t>法人名</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en-US" sz="1000" b="1" kern="100">
                          <a:effectLst/>
                          <a:latin typeface="Meiryo UI" panose="020B0604030504040204" pitchFamily="50" charset="-128"/>
                          <a:ea typeface="游明朝" panose="02020400000000000000" pitchFamily="18" charset="-128"/>
                          <a:cs typeface="Times New Roman" panose="02020603050405020304" pitchFamily="18" charset="0"/>
                        </a:rPr>
                        <a:t>(</a:t>
                      </a:r>
                      <a:r>
                        <a:rPr lang="ja-JP" sz="1000" b="1" kern="100">
                          <a:effectLst/>
                          <a:latin typeface="游明朝" panose="02020400000000000000" pitchFamily="18" charset="-128"/>
                          <a:ea typeface="Meiryo UI" panose="020B0604030504040204" pitchFamily="50" charset="-128"/>
                          <a:cs typeface="Times New Roman" panose="02020603050405020304" pitchFamily="18" charset="0"/>
                        </a:rPr>
                        <a:t>出資元法人名</a:t>
                      </a:r>
                      <a:r>
                        <a:rPr lang="en-US" sz="1000" b="1" kern="10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設立目的</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050" b="1" kern="100" dirty="0">
                          <a:effectLst/>
                          <a:latin typeface="游明朝" panose="02020400000000000000" pitchFamily="18" charset="-128"/>
                          <a:ea typeface="Meiryo UI" panose="020B0604030504040204" pitchFamily="50" charset="-128"/>
                          <a:cs typeface="Times New Roman" panose="02020603050405020304" pitchFamily="18" charset="0"/>
                        </a:rPr>
                        <a:t>主要事業</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ja-JP" altLang="en-US" sz="1050" b="1" kern="100" dirty="0" smtClean="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点検内容等</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ja-JP" sz="1050" b="1" kern="100" dirty="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今後の方向性</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19437060"/>
                  </a:ext>
                </a:extLst>
              </a:tr>
              <a:tr h="1478720">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保証</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協会</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コンピュータサービス</a:t>
                      </a:r>
                      <a:r>
                        <a:rPr 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大阪信用保証協会</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〔設立目的〕</a:t>
                      </a:r>
                    </a:p>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複数の信用保証協会で情報処理システムを共同利用するにあたり、業務の効率性の観点から一元的に保守管理等を目的に</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設立</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〔主要事業〕</a:t>
                      </a:r>
                    </a:p>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情報処理システムに係る企画・開発・運用・保守業務</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年度末時点で８信用保証協会が共同利用</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＜共同利用状況＞</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27</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年度末：５信用保証協会</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28</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年度末：７信用保証協会</a:t>
                      </a:r>
                      <a:endPar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a:t>
                      </a:r>
                      <a:r>
                        <a:rPr lang="ja-JP" altLang="en-US" sz="1050" strike="noStrike" kern="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年度末：７信用保証協会</a:t>
                      </a: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大阪信用保証協会の効率的な運営の観点から、情報処理システムの共同利用の状況について点検を行っていく</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65059"/>
                  </a:ext>
                </a:extLst>
              </a:tr>
              <a:tr h="1293880">
                <a:tc>
                  <a:txBody>
                    <a:bodyPr/>
                    <a:lstStyle/>
                    <a:p>
                      <a:pPr algn="just">
                        <a:spcAft>
                          <a:spcPts val="0"/>
                        </a:spcAft>
                      </a:pP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モノレールサービス</a:t>
                      </a:r>
                      <a:r>
                        <a:rPr 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大阪高速鉄道</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〔設立目的〕</a:t>
                      </a:r>
                    </a:p>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大阪モノレールの経営の効率化・サービス向上を目的に</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設立</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〔主要事業〕</a:t>
                      </a:r>
                    </a:p>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駅業務及びコンビ二エンスストア等の運営、モノレール施設、付帯設備、駅務機器等の保守・管理等</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駅</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清掃業務、広報宣伝業務及び大阪モノレール千里中央ビル管理業務等を実施</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大阪高速鉄道</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の効率的な運営の観点から、本法人の業務の点検を行っていく</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76474"/>
                  </a:ext>
                </a:extLst>
              </a:tr>
              <a:tr h="1663560">
                <a:tc>
                  <a:txBody>
                    <a:bodyPr/>
                    <a:lstStyle/>
                    <a:p>
                      <a:pPr algn="just">
                        <a:spcAft>
                          <a:spcPts val="0"/>
                        </a:spcAft>
                      </a:pP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千里北</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センター</a:t>
                      </a:r>
                      <a:r>
                        <a:rPr 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株</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一財</a:t>
                      </a:r>
                      <a:r>
                        <a:rPr 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大阪府</a:t>
                      </a:r>
                      <a:r>
                        <a:rPr 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タウン</a:t>
                      </a:r>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管理財団</a:t>
                      </a:r>
                      <a:r>
                        <a:rPr lang="en-US" sz="105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〔設立目的〕</a:t>
                      </a:r>
                    </a:p>
                    <a:p>
                      <a:pPr algn="just">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千里北地区センター再整備事業において、民間の活力を積極的に導入する観点から設立</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〔主要事業〕</a:t>
                      </a:r>
                    </a:p>
                    <a:p>
                      <a:pPr algn="just">
                        <a:spcAft>
                          <a:spcPts val="0"/>
                        </a:spcAft>
                      </a:pP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千里北地区専門店街の商業</a:t>
                      </a:r>
                      <a:r>
                        <a:rPr 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施設及び</a:t>
                      </a:r>
                      <a:r>
                        <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駐車場等の管理運営</a:t>
                      </a: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一財</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a:t>
                      </a:r>
                      <a:r>
                        <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タウン管理財団が所有する千里北センタービルと法人が所有する建物は一体的な商業施設であり、その効率性の観点から一元的に施設管理等を実施</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○地元市において、千里北地区における再整備手法の検討を進めるという方針に基づき、市街地再開発事業の実現性にかかる調査を実施</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一財</a:t>
                      </a:r>
                      <a:r>
                        <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a:t>
                      </a:r>
                      <a:r>
                        <a:rPr lang="ja-JP"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タウン管理財団</a:t>
                      </a: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の資産処分をすすめる中、地元市等との協議も踏まえ、法人のあり方について検討を行っていく</a:t>
                      </a: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en-US" altLang="ja-JP"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6726" marR="667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084295"/>
                  </a:ext>
                </a:extLst>
              </a:tr>
            </a:tbl>
          </a:graphicData>
        </a:graphic>
      </p:graphicFrame>
    </p:spTree>
    <p:extLst>
      <p:ext uri="{BB962C8B-B14F-4D97-AF65-F5344CB8AC3E}">
        <p14:creationId xmlns:p14="http://schemas.microsoft.com/office/powerpoint/2010/main" val="25953090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843808" y="3429000"/>
          <a:ext cx="208280" cy="36576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kumimoji="1" lang="ja-JP" altLang="en-US" dirty="0"/>
                    </a:p>
                  </a:txBody>
                  <a:tcPr>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484565811"/>
              </p:ext>
            </p:extLst>
          </p:nvPr>
        </p:nvGraphicFramePr>
        <p:xfrm>
          <a:off x="206515" y="852633"/>
          <a:ext cx="8595955" cy="5276666"/>
        </p:xfrm>
        <a:graphic>
          <a:graphicData uri="http://schemas.openxmlformats.org/drawingml/2006/table">
            <a:tbl>
              <a:tblPr firstRow="1" firstCol="1" bandRow="1">
                <a:tableStyleId>{BC89EF96-8CEA-46FF-86C4-4CE0E7609802}</a:tableStyleId>
              </a:tblPr>
              <a:tblGrid>
                <a:gridCol w="1890210">
                  <a:extLst>
                    <a:ext uri="{9D8B030D-6E8A-4147-A177-3AD203B41FA5}">
                      <a16:colId xmlns:a16="http://schemas.microsoft.com/office/drawing/2014/main" val="20000"/>
                    </a:ext>
                  </a:extLst>
                </a:gridCol>
                <a:gridCol w="610738">
                  <a:extLst>
                    <a:ext uri="{9D8B030D-6E8A-4147-A177-3AD203B41FA5}">
                      <a16:colId xmlns:a16="http://schemas.microsoft.com/office/drawing/2014/main" val="20001"/>
                    </a:ext>
                  </a:extLst>
                </a:gridCol>
                <a:gridCol w="1414487">
                  <a:extLst>
                    <a:ext uri="{9D8B030D-6E8A-4147-A177-3AD203B41FA5}">
                      <a16:colId xmlns:a16="http://schemas.microsoft.com/office/drawing/2014/main" val="20002"/>
                    </a:ext>
                  </a:extLst>
                </a:gridCol>
                <a:gridCol w="2295255">
                  <a:extLst>
                    <a:ext uri="{9D8B030D-6E8A-4147-A177-3AD203B41FA5}">
                      <a16:colId xmlns:a16="http://schemas.microsoft.com/office/drawing/2014/main" val="20004"/>
                    </a:ext>
                  </a:extLst>
                </a:gridCol>
                <a:gridCol w="2385265">
                  <a:extLst>
                    <a:ext uri="{9D8B030D-6E8A-4147-A177-3AD203B41FA5}">
                      <a16:colId xmlns:a16="http://schemas.microsoft.com/office/drawing/2014/main" val="20005"/>
                    </a:ext>
                  </a:extLst>
                </a:gridCol>
              </a:tblGrid>
              <a:tr h="537015">
                <a:tc>
                  <a:txBody>
                    <a:bodyPr/>
                    <a:lstStyle/>
                    <a:p>
                      <a:pPr algn="ctr">
                        <a:spcAft>
                          <a:spcPts val="0"/>
                        </a:spcAft>
                      </a:pPr>
                      <a:r>
                        <a:rPr lang="ja-JP" sz="11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法人名</a:t>
                      </a:r>
                      <a:endParaRPr lang="ja-JP" sz="11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1" lang="ja-JP" altLang="en-US" sz="1100" b="1" kern="100" spc="-5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今後の方向性</a:t>
                      </a:r>
                      <a:endParaRPr kumimoji="1" lang="en-US" altLang="ja-JP" sz="1100" b="1" kern="100" spc="-50" baseline="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a:spcAft>
                          <a:spcPts val="0"/>
                        </a:spcAft>
                      </a:pPr>
                      <a:endParaRPr lang="ja-JP" sz="1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年度の取組み状況</a:t>
                      </a:r>
                      <a:endParaRPr kumimoji="1" lang="en-US" altLang="ja-JP"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10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marL="52918" marR="529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578699">
                <a:tc>
                  <a:txBody>
                    <a:bodyPr/>
                    <a:lstStyle/>
                    <a:p>
                      <a:r>
                        <a:rPr kumimoji="1" lang="zh-CN"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公立大学法人</a:t>
                      </a:r>
                      <a:endParaRPr kumimoji="1" lang="en-US" altLang="zh-CN"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CN"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　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府立大学、市立大学の統合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年５月に府議会及び市会において、債権者保護手続きのための定款変更議案が可決</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12</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月に府議会及び</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市会において、新法人の中期目標を</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メイリオ" panose="020B0604030504040204" pitchFamily="50" charset="-128"/>
                        </a:rPr>
                        <a:t>　定める議案が可決</a:t>
                      </a:r>
                      <a:endParaRPr kumimoji="1" lang="en-US" altLang="ja-JP" sz="1100" b="0" i="0" u="none" strike="sng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defRPr/>
                      </a:pP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年度を目途とする両大学の統合に</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just"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よる新大学の実現に向け、府市及び両</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just"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大学で準備をすすめる</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52268">
                <a:tc>
                  <a:txBody>
                    <a:bodyPr/>
                    <a:lstStyle/>
                    <a:p>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a:t>
                      </a:r>
                      <a:endParaRPr kumimoji="1" lang="en-US" altLang="zh-TW"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大阪府立病院機構</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　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・府市共同住吉母子</a:t>
                      </a:r>
                      <a:endPar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医療センターの整備</a:t>
                      </a:r>
                      <a:endPar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・府立病院機構、市</a:t>
                      </a:r>
                      <a:endPar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民病院機構の法人</a:t>
                      </a:r>
                      <a:endPar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府市共同住吉母子医療センターを開設（</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r>
                        <a:rPr lang="ja-JP" altLang="en-US"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年４月供用開始）</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市及び府市法人と連携を図り、法人統</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just" defTabSz="914400" rtl="0" eaLnBrk="1" fontAlgn="base" latinLnBrk="0" hangingPunct="1">
                        <a:lnSpc>
                          <a:spcPts val="14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合に向けて引き続き検討をすすめる</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08684">
                <a:tc>
                  <a:txBody>
                    <a:bodyPr/>
                    <a:lstStyle/>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文化施設（対象施設）</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府：弥生文化博物館、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a:t>
                      </a:r>
                      <a:r>
                        <a:rPr kumimoji="1" lang="ja-JP" altLang="en-US" sz="110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飛鳥博物館、</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日本民家集落博物館</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市：大阪歴史博物館、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東洋陶磁美術館、</a:t>
                      </a: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自然史博物館、</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美術館、科学館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新たな地方独立行政法人の設立に向けた検討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市単独による地方独立行政法人を設立したのち、府施設を合流し、府市の文化施設８施設（博物館等）を一体運営</a:t>
                      </a:r>
                      <a:endParaRPr kumimoji="1" lang="ja-JP" altLang="en-US" sz="11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大阪市が</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r>
                        <a:rPr lang="ja-JP" altLang="en-US"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年度に設立予定の地方独立行政法人への将来的な合流について検討中</a:t>
                      </a: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95250"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市単独により設立された</a:t>
                      </a:r>
                      <a:r>
                        <a:rPr lang="ja-JP" altLang="en-US"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地方独立行政</a:t>
                      </a:r>
                      <a:endParaRPr lang="en-US" altLang="ja-JP"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l" defTabSz="914400" rtl="0" eaLnBrk="1" fontAlgn="base" latinLnBrk="0" hangingPunct="1">
                        <a:lnSpc>
                          <a:spcPts val="1400"/>
                        </a:lnSpc>
                        <a:spcBef>
                          <a:spcPct val="0"/>
                        </a:spcBef>
                        <a:spcAft>
                          <a:spcPct val="0"/>
                        </a:spcAft>
                        <a:buClrTx/>
                        <a:buSzTx/>
                        <a:buFontTx/>
                        <a:buNone/>
                        <a:tabLst/>
                        <a:defRPr/>
                      </a:pPr>
                      <a:r>
                        <a:rPr lang="ja-JP" altLang="en-US" sz="110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への、府施設の合流手法について引</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95250" marR="0" lvl="0" indent="-95250" algn="l" defTabSz="914400" rtl="0" eaLnBrk="1" fontAlgn="base" latinLnBrk="0" hangingPunct="1">
                        <a:lnSpc>
                          <a:spcPts val="1400"/>
                        </a:lnSpc>
                        <a:spcBef>
                          <a:spcPct val="0"/>
                        </a:spcBef>
                        <a:spcAft>
                          <a:spcPct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き続き検討する</a:t>
                      </a:r>
                      <a:endParaRPr kumimoji="1" lang="en-US" altLang="ja-JP"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2217" marR="5221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cxnSp>
        <p:nvCxnSpPr>
          <p:cNvPr id="8" name="直線コネクタ 7"/>
          <p:cNvCxnSpPr/>
          <p:nvPr/>
        </p:nvCxnSpPr>
        <p:spPr>
          <a:xfrm>
            <a:off x="179512" y="50367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正方形/長方形 9"/>
          <p:cNvSpPr/>
          <p:nvPr/>
        </p:nvSpPr>
        <p:spPr>
          <a:xfrm>
            <a:off x="251520" y="98630"/>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法人等の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4"/>
          <p:cNvSpPr>
            <a:spLocks noChangeArrowheads="1"/>
          </p:cNvSpPr>
          <p:nvPr/>
        </p:nvSpPr>
        <p:spPr bwMode="auto">
          <a:xfrm>
            <a:off x="341530" y="503675"/>
            <a:ext cx="21675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地方独立行政法人</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62</a:t>
            </a:r>
            <a:endParaRPr lang="ja-JP" altLang="en-US" dirty="0">
              <a:solidFill>
                <a:prstClr val="black"/>
              </a:solidFill>
            </a:endParaRPr>
          </a:p>
        </p:txBody>
      </p:sp>
    </p:spTree>
    <p:extLst>
      <p:ext uri="{BB962C8B-B14F-4D97-AF65-F5344CB8AC3E}">
        <p14:creationId xmlns:p14="http://schemas.microsoft.com/office/powerpoint/2010/main" val="23330079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70511"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2278994141"/>
              </p:ext>
            </p:extLst>
          </p:nvPr>
        </p:nvGraphicFramePr>
        <p:xfrm>
          <a:off x="429988" y="943183"/>
          <a:ext cx="8284023" cy="5501153"/>
        </p:xfrm>
        <a:graphic>
          <a:graphicData uri="http://schemas.openxmlformats.org/drawingml/2006/table">
            <a:tbl>
              <a:tblPr firstRow="1" bandRow="1">
                <a:tableStyleId>{5940675A-B579-460E-94D1-54222C63F5DA}</a:tableStyleId>
              </a:tblPr>
              <a:tblGrid>
                <a:gridCol w="1739218">
                  <a:extLst>
                    <a:ext uri="{9D8B030D-6E8A-4147-A177-3AD203B41FA5}">
                      <a16:colId xmlns:a16="http://schemas.microsoft.com/office/drawing/2014/main" val="20000"/>
                    </a:ext>
                  </a:extLst>
                </a:gridCol>
                <a:gridCol w="2224325">
                  <a:extLst>
                    <a:ext uri="{9D8B030D-6E8A-4147-A177-3AD203B41FA5}">
                      <a16:colId xmlns:a16="http://schemas.microsoft.com/office/drawing/2014/main" val="20001"/>
                    </a:ext>
                  </a:extLst>
                </a:gridCol>
                <a:gridCol w="2205245">
                  <a:extLst>
                    <a:ext uri="{9D8B030D-6E8A-4147-A177-3AD203B41FA5}">
                      <a16:colId xmlns:a16="http://schemas.microsoft.com/office/drawing/2014/main" val="20002"/>
                    </a:ext>
                  </a:extLst>
                </a:gridCol>
                <a:gridCol w="2115235">
                  <a:extLst>
                    <a:ext uri="{9D8B030D-6E8A-4147-A177-3AD203B41FA5}">
                      <a16:colId xmlns:a16="http://schemas.microsoft.com/office/drawing/2014/main" val="20003"/>
                    </a:ext>
                  </a:extLst>
                </a:gridCol>
              </a:tblGrid>
              <a:tr h="37058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年度の取組み状況</a:t>
                      </a:r>
                      <a:endPar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161593">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国際会議場</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府民に開かれた国際交流の拠点として、学術、芸術及び産業の振興に資する集会及び催物の場を提供し、もって大阪の文化及び経済の発展に寄与する。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今後の施設のあり方については継続協議とし、</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2024</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年に予定される</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ＩＲの開業や</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2025</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年</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万博終了後の利用状況等を見極めて判断することと</a:t>
                      </a:r>
                      <a:r>
                        <a:rPr kumimoji="1" lang="ja-JP" altLang="en-US" sz="1100" strike="noStrike" kern="1200" dirty="0" smtClean="0">
                          <a:solidFill>
                            <a:schemeClr val="tx1"/>
                          </a:solidFill>
                          <a:effectLst/>
                          <a:latin typeface="メイリオ" panose="020B0604030504040204" pitchFamily="50" charset="-128"/>
                          <a:ea typeface="メイリオ" panose="020B0604030504040204" pitchFamily="50" charset="-128"/>
                          <a:cs typeface="+mn-cs"/>
                        </a:rPr>
                        <a:t>した。</a:t>
                      </a:r>
                      <a:endParaRPr kumimoji="1" lang="en-US" altLang="ja-JP" sz="1100" strike="noStrike" kern="1200" dirty="0" smtClean="0">
                        <a:solidFill>
                          <a:schemeClr val="tx1"/>
                        </a:solidFill>
                        <a:effectLst/>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その上で、</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指定期間の</a:t>
                      </a:r>
                      <a:r>
                        <a:rPr kumimoji="1" lang="ja-JP" altLang="ja-JP"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長期化によるメリットを考慮し</a:t>
                      </a:r>
                      <a:r>
                        <a:rPr kumimoji="1" lang="ja-JP" altLang="en-US" sz="11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て</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2019(H31)</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年度からの次期指定期間を</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10</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年とし</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100" strike="noStrike" kern="1200" baseline="0" dirty="0" smtClean="0">
                          <a:solidFill>
                            <a:schemeClr val="tx1"/>
                          </a:solidFill>
                          <a:effectLst/>
                          <a:latin typeface="メイリオ" panose="020B0604030504040204" pitchFamily="50" charset="-128"/>
                          <a:ea typeface="メイリオ" panose="020B0604030504040204" pitchFamily="50" charset="-128"/>
                          <a:cs typeface="+mn-cs"/>
                        </a:rPr>
                        <a:t>次期指定管理者を、議会の議決を得て指定した。</a:t>
                      </a:r>
                      <a:endParaRPr lang="en-US" altLang="ja-JP" sz="110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1"/>
                  </a:ext>
                </a:extLst>
              </a:tr>
              <a:tr h="14844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稲スポーツセンター</a:t>
                      </a:r>
                    </a:p>
                    <a:p>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u="non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者のスポーツ及びレクリエーションの活動を支援し、もって障がい者</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の社会参加の促進に資する。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「府域における均衡ある</a:t>
                      </a:r>
                      <a:r>
                        <a:rPr lang="ja-JP" altLang="en-US" sz="1100" u="none" strike="noStrik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10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者スポーツ支援体制等のあり方検討部会」を開催し、①利用環境の継続性の確保と②広域的拠点性の確保の観点からの提言を得た</a:t>
                      </a:r>
                      <a:r>
                        <a:rPr lang="ja-JP" altLang="en-US" sz="1100" u="none" strike="noStrike"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i="0" u="sng"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施設運営に関し、あり方検討部会の提言を踏まえ、施設の利用環境の継続性の確保と広域拠点性の確保を図っていく。</a:t>
                      </a:r>
                      <a:endParaRPr lang="ja-JP" altLang="en-US" sz="1100" u="none" strike="sng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84489">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子どもライフサポート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家庭を離れ社会的養育を必要とする中学校卒業から</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歳までの児童に対し、集団生活を通して、進学や就職など社会的な自立に向けた支援を行う。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施設のあり方検討委員会で検討した結果、当面の間は、民間施設では支援困難な児童に対象を特化し、入所定員を</a:t>
                      </a:r>
                      <a:r>
                        <a:rPr lang="ja-JP" altLang="en-US" sz="1100" i="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i="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100" i="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a:t>
                      </a:r>
                      <a:r>
                        <a:rPr lang="ja-JP" altLang="en-US" sz="1100"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削減することとした。</a:t>
                      </a:r>
                      <a:endParaRPr lang="en-US" altLang="ja-JP" sz="1100"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63</a:t>
            </a:r>
            <a:endParaRPr lang="ja-JP" altLang="en-US" dirty="0">
              <a:solidFill>
                <a:schemeClr val="tx1"/>
              </a:solidFill>
            </a:endParaRPr>
          </a:p>
        </p:txBody>
      </p:sp>
      <p:sp>
        <p:nvSpPr>
          <p:cNvPr id="3" name="テキスト ボックス 2"/>
          <p:cNvSpPr txBox="1"/>
          <p:nvPr/>
        </p:nvSpPr>
        <p:spPr>
          <a:xfrm>
            <a:off x="296525" y="552801"/>
            <a:ext cx="8010890" cy="307777"/>
          </a:xfrm>
          <a:prstGeom prst="rect">
            <a:avLst/>
          </a:prstGeom>
          <a:noFill/>
        </p:spPr>
        <p:txBody>
          <a:bodyPr wrap="square" rtlCol="0">
            <a:spAutoFit/>
          </a:bodyPr>
          <a:lstStyle/>
          <a:p>
            <a:r>
              <a:rPr kumimoji="1" lang="ja-JP" altLang="en-US" sz="1400" dirty="0" smtClean="0">
                <a:latin typeface="+mj-ea"/>
                <a:ea typeface="+mj-ea"/>
                <a:cs typeface="メイリオ" panose="020B0604030504040204" pitchFamily="50" charset="-128"/>
              </a:rPr>
              <a:t>「平成</a:t>
            </a:r>
            <a:r>
              <a:rPr kumimoji="1" lang="en-US" altLang="ja-JP" sz="1400" dirty="0" smtClean="0">
                <a:latin typeface="+mj-ea"/>
                <a:ea typeface="+mj-ea"/>
                <a:cs typeface="メイリオ" panose="020B0604030504040204" pitchFamily="50" charset="-128"/>
              </a:rPr>
              <a:t>30</a:t>
            </a:r>
            <a:r>
              <a:rPr kumimoji="1" lang="ja-JP" altLang="en-US" sz="1400" dirty="0" smtClean="0">
                <a:latin typeface="+mj-ea"/>
                <a:ea typeface="+mj-ea"/>
                <a:cs typeface="メイリオ" panose="020B0604030504040204" pitchFamily="50" charset="-128"/>
              </a:rPr>
              <a:t>年度大阪府行政経営の取組み」掲載施設の取組み状況及び</a:t>
            </a:r>
            <a:r>
              <a:rPr lang="ja-JP" altLang="en-US" sz="1400" dirty="0" smtClean="0">
                <a:latin typeface="+mj-ea"/>
                <a:ea typeface="+mj-ea"/>
                <a:cs typeface="メイリオ" panose="020B0604030504040204" pitchFamily="50" charset="-128"/>
              </a:rPr>
              <a:t>平成</a:t>
            </a:r>
            <a:r>
              <a:rPr lang="en-US" altLang="ja-JP" sz="1400" dirty="0" smtClean="0">
                <a:latin typeface="+mj-ea"/>
                <a:ea typeface="+mj-ea"/>
                <a:cs typeface="メイリオ" panose="020B0604030504040204" pitchFamily="50" charset="-128"/>
              </a:rPr>
              <a:t>31</a:t>
            </a:r>
            <a:r>
              <a:rPr kumimoji="1" lang="ja-JP" altLang="en-US" sz="1400" dirty="0" smtClean="0">
                <a:latin typeface="+mj-ea"/>
                <a:ea typeface="+mj-ea"/>
                <a:cs typeface="メイリオ" panose="020B0604030504040204" pitchFamily="50" charset="-128"/>
              </a:rPr>
              <a:t>年度の取組み</a:t>
            </a:r>
          </a:p>
        </p:txBody>
      </p:sp>
    </p:spTree>
    <p:extLst>
      <p:ext uri="{BB962C8B-B14F-4D97-AF65-F5344CB8AC3E}">
        <p14:creationId xmlns:p14="http://schemas.microsoft.com/office/powerpoint/2010/main" val="40522306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521608908"/>
              </p:ext>
            </p:extLst>
          </p:nvPr>
        </p:nvGraphicFramePr>
        <p:xfrm>
          <a:off x="415759" y="715393"/>
          <a:ext cx="8312482" cy="5761125"/>
        </p:xfrm>
        <a:graphic>
          <a:graphicData uri="http://schemas.openxmlformats.org/drawingml/2006/table">
            <a:tbl>
              <a:tblPr firstRow="1" bandRow="1">
                <a:tableStyleId>{5940675A-B579-460E-94D1-54222C63F5DA}</a:tableStyleId>
              </a:tblPr>
              <a:tblGrid>
                <a:gridCol w="1651443">
                  <a:extLst>
                    <a:ext uri="{9D8B030D-6E8A-4147-A177-3AD203B41FA5}">
                      <a16:colId xmlns:a16="http://schemas.microsoft.com/office/drawing/2014/main" val="20000"/>
                    </a:ext>
                  </a:extLst>
                </a:gridCol>
                <a:gridCol w="2451632">
                  <a:extLst>
                    <a:ext uri="{9D8B030D-6E8A-4147-A177-3AD203B41FA5}">
                      <a16:colId xmlns:a16="http://schemas.microsoft.com/office/drawing/2014/main" val="20001"/>
                    </a:ext>
                  </a:extLst>
                </a:gridCol>
                <a:gridCol w="2094172">
                  <a:extLst>
                    <a:ext uri="{9D8B030D-6E8A-4147-A177-3AD203B41FA5}">
                      <a16:colId xmlns:a16="http://schemas.microsoft.com/office/drawing/2014/main" val="20002"/>
                    </a:ext>
                  </a:extLst>
                </a:gridCol>
                <a:gridCol w="2115235">
                  <a:extLst>
                    <a:ext uri="{9D8B030D-6E8A-4147-A177-3AD203B41FA5}">
                      <a16:colId xmlns:a16="http://schemas.microsoft.com/office/drawing/2014/main" val="20003"/>
                    </a:ext>
                  </a:extLst>
                </a:gridCol>
              </a:tblGrid>
              <a:tr h="3526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年度の取組み状況</a:t>
                      </a:r>
                      <a:endPar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extLst>
                  <a:ext uri="{0D108BD9-81ED-4DB2-BD59-A6C34878D82A}">
                    <a16:rowId xmlns:a16="http://schemas.microsoft.com/office/drawing/2014/main" val="10000"/>
                  </a:ext>
                </a:extLst>
              </a:tr>
              <a:tr h="736584">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女性自立支援センター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（あゆみ寮・のぞみ寮）</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家庭環境の破綻や生活の困窮など、様々な事情により社会生活を営むうえで困難な問題を抱えている女性を保護する。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大阪府社会福祉審議会部会</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からの、保護を必要とする女性に適切な支援を提供するための提言を受け、外部アドバイザーを交えたワーキングを設置。</a:t>
                      </a:r>
                    </a:p>
                    <a:p>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保護を必要とする女性のセーフティネットの再構築に向けた課題整理と支援ニーズを踏まえた具体的対応等を検討した</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ワーキングの検討結果に加え、対象となる女性の範囲の拡大などを検討する国の「</a:t>
                      </a:r>
                      <a:r>
                        <a:rPr kumimoji="1" lang="ja-JP" altLang="en-US" sz="11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困難な問題を抱える女性への支援のあり方に関する検討会」での議論も</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踏まえ、支援のあり方等について引き続き検討する。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00549541"/>
                  </a:ext>
                </a:extLst>
              </a:tr>
              <a:tr h="77999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中河内救命救急センター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救急患者に対し救命医療を行い、府民の生命及び健康の保持に資する。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運営形態のあり方を検討するにあたり、市立東大阪医療センターと医療連携会議を開催し、救急患者の受入れ方法等について検討を行った。</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引き続き、運営形態のあり方について、東大阪市・市立東大阪医療センターと協議を継続する。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71668">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労働組合の健全な発展並びに労働者の教養の向上及び福祉の増進に資する集会、催物等の場を提供する。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南館を含む施設全体のあり方については、次期指定期間終了</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2023</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年度）</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までに検討することと</a:t>
                      </a:r>
                      <a:r>
                        <a:rPr kumimoji="1" lang="ja-JP" altLang="en-US" sz="1100" strike="noStrike" kern="1200" baseline="0" dirty="0" smtClean="0">
                          <a:solidFill>
                            <a:schemeClr val="tx1"/>
                          </a:solidFill>
                          <a:effectLst/>
                          <a:latin typeface="メイリオ" panose="020B0604030504040204" pitchFamily="50" charset="-128"/>
                          <a:ea typeface="メイリオ" panose="020B0604030504040204" pitchFamily="50" charset="-128"/>
                          <a:cs typeface="+mn-cs"/>
                        </a:rPr>
                        <a:t>した。なお、次期指定管理者を、議会の議決を得て指定した。</a:t>
                      </a:r>
                      <a:endParaRPr lang="ja-JP" altLang="en-US" sz="1100" strike="noStrike"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次期指定期間終了までに、</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南館を含む施設全体のあり方を検討する。</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71668">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堺泉北港の緑地</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港湾施設労働者の福利厚生、地域住民等の交流の促進、地域の魅力の増進に資する。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指定管理者である泉大津市との間で、</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現指定期間終了（平成</a:t>
                      </a:r>
                      <a:r>
                        <a:rPr kumimoji="1" lang="en-US" altLang="ja-JP" sz="1100" kern="1200" dirty="0" smtClean="0">
                          <a:solidFill>
                            <a:schemeClr val="tx1"/>
                          </a:solidFill>
                          <a:effectLst/>
                          <a:latin typeface="メイリオ" panose="020B0604030504040204" pitchFamily="50" charset="-128"/>
                          <a:ea typeface="メイリオ" panose="020B0604030504040204" pitchFamily="50" charset="-128"/>
                          <a:cs typeface="+mn-cs"/>
                        </a:rPr>
                        <a:t>31</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年度）後の</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管理方法</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等、</a:t>
                      </a:r>
                      <a:r>
                        <a:rPr kumimoji="1" lang="ja-JP" altLang="ja-JP" sz="1100" kern="1200" dirty="0" smtClean="0">
                          <a:solidFill>
                            <a:schemeClr val="tx1"/>
                          </a:solidFill>
                          <a:effectLst/>
                          <a:latin typeface="メイリオ" panose="020B0604030504040204" pitchFamily="50" charset="-128"/>
                          <a:ea typeface="メイリオ" panose="020B0604030504040204" pitchFamily="50" charset="-128"/>
                          <a:cs typeface="+mn-cs"/>
                        </a:rPr>
                        <a:t>今後の施設のあり方を検討</a:t>
                      </a:r>
                      <a:r>
                        <a:rPr kumimoji="1" lang="ja-JP" altLang="en-US" sz="1100" kern="1200" dirty="0" smtClean="0">
                          <a:solidFill>
                            <a:schemeClr val="tx1"/>
                          </a:solidFill>
                          <a:effectLst/>
                          <a:latin typeface="メイリオ" panose="020B0604030504040204" pitchFamily="50" charset="-128"/>
                          <a:ea typeface="メイリオ" panose="020B0604030504040204" pitchFamily="50" charset="-128"/>
                          <a:cs typeface="+mn-cs"/>
                        </a:rPr>
                        <a:t>しており、早期に方向性を決定する予定。</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検討結果に基づき、施設管理に関して必要な手続きを行う。</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4702658"/>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64</a:t>
            </a:r>
            <a:endParaRPr lang="ja-JP" altLang="en-US" dirty="0">
              <a:solidFill>
                <a:schemeClr val="tx1"/>
              </a:solidFill>
            </a:endParaRPr>
          </a:p>
        </p:txBody>
      </p:sp>
    </p:spTree>
    <p:extLst>
      <p:ext uri="{BB962C8B-B14F-4D97-AF65-F5344CB8AC3E}">
        <p14:creationId xmlns:p14="http://schemas.microsoft.com/office/powerpoint/2010/main" val="26051563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181182941"/>
              </p:ext>
            </p:extLst>
          </p:nvPr>
        </p:nvGraphicFramePr>
        <p:xfrm>
          <a:off x="415759" y="728700"/>
          <a:ext cx="8312482" cy="5477682"/>
        </p:xfrm>
        <a:graphic>
          <a:graphicData uri="http://schemas.openxmlformats.org/drawingml/2006/table">
            <a:tbl>
              <a:tblPr firstRow="1" bandRow="1">
                <a:tableStyleId>{5940675A-B579-460E-94D1-54222C63F5DA}</a:tableStyleId>
              </a:tblPr>
              <a:tblGrid>
                <a:gridCol w="1651443">
                  <a:extLst>
                    <a:ext uri="{9D8B030D-6E8A-4147-A177-3AD203B41FA5}">
                      <a16:colId xmlns:a16="http://schemas.microsoft.com/office/drawing/2014/main" val="20000"/>
                    </a:ext>
                  </a:extLst>
                </a:gridCol>
                <a:gridCol w="2451632">
                  <a:extLst>
                    <a:ext uri="{9D8B030D-6E8A-4147-A177-3AD203B41FA5}">
                      <a16:colId xmlns:a16="http://schemas.microsoft.com/office/drawing/2014/main" val="20001"/>
                    </a:ext>
                  </a:extLst>
                </a:gridCol>
                <a:gridCol w="2033386">
                  <a:extLst>
                    <a:ext uri="{9D8B030D-6E8A-4147-A177-3AD203B41FA5}">
                      <a16:colId xmlns:a16="http://schemas.microsoft.com/office/drawing/2014/main" val="20002"/>
                    </a:ext>
                  </a:extLst>
                </a:gridCol>
                <a:gridCol w="2176021">
                  <a:extLst>
                    <a:ext uri="{9D8B030D-6E8A-4147-A177-3AD203B41FA5}">
                      <a16:colId xmlns:a16="http://schemas.microsoft.com/office/drawing/2014/main" val="20003"/>
                    </a:ext>
                  </a:extLst>
                </a:gridCol>
              </a:tblGrid>
              <a:tr h="364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年度の取組み状況</a:t>
                      </a:r>
                      <a:endParaRPr kumimoji="1" lang="en-US" altLang="ja-JP" sz="1000" b="1"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050" b="1" i="0" u="none" strike="noStrike" kern="120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extLst>
                  <a:ext uri="{0D108BD9-81ED-4DB2-BD59-A6C34878D82A}">
                    <a16:rowId xmlns:a16="http://schemas.microsoft.com/office/drawing/2014/main" val="10000"/>
                  </a:ext>
                </a:extLst>
              </a:tr>
              <a:tr h="102102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門真スポーツセンター</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体育、スポーツ及びレクリエーションの振興を図り、併せて文化的な集会及び催物の場を提供する。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ja-JP" altLang="en-US" sz="1100" b="0" i="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更なる効率的・効果的な運営方法を検討するため、サウンディング型市場調査を実施し、広く民間事業者からのアイデアを募集した。</a:t>
                      </a:r>
                      <a:endParaRPr lang="ja-JP" altLang="en-US" sz="11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市場調査の結果も踏まえ、次期指定管理者の公募内容を決定し、公募手続きを行う。</a:t>
                      </a:r>
                    </a:p>
                    <a:p>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75164046"/>
                  </a:ext>
                </a:extLst>
              </a:tr>
              <a:tr h="2228292">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中央図書館</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自治体最大規模の図書館として、府民の教養、調査研究、レクリエーシヨン等に資する。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r>
                        <a:rPr lang="ja-JP" altLang="en-US" sz="1100" b="0" i="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これまで、図書館業務については、①府の直営（専門的なレファレンス業務）、②指</a:t>
                      </a:r>
                    </a:p>
                    <a:p>
                      <a:r>
                        <a:rPr lang="ja-JP" altLang="en-US" sz="1100" b="0" i="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定管理者制度（施設運営業務）、③市場化テスト（カウンター業務等）の三手法に</a:t>
                      </a:r>
                      <a:r>
                        <a:rPr lang="ja-JP" altLang="en-US" sz="1100" b="0" i="0" strike="noStrike"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a:t>
                      </a:r>
                      <a:endParaRPr lang="ja-JP" altLang="en-US" sz="1100" b="0" i="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0" i="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り運営してきたが、③市場化テストについては見直しの検討を行い、今後はその結果</a:t>
                      </a:r>
                    </a:p>
                    <a:p>
                      <a:r>
                        <a:rPr lang="ja-JP" altLang="en-US" sz="1100" b="0" i="0" strike="noStrik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をもとに一般的なアウトソーシング事業として実施することとなった。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endParaRPr lang="ja-JP" altLang="en-US" sz="1100" i="1" strike="sng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931077305"/>
                  </a:ext>
                </a:extLst>
              </a:tr>
              <a:tr h="50405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弥生文化博物館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歴史、民俗等に関する資料を収集し、保管し、及び展示して府民の利用に供し、もって府民の文化的向上に資する。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大阪市が平成</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年度に設立予定の地方独立行政法人への将来的な合流について検討中。</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引き続き、</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大阪市が平成</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年度に設立予定の</a:t>
                      </a:r>
                      <a:r>
                        <a:rPr lang="zh-CN"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地方独立行政法人</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将来的な合流について検討</a:t>
                      </a:r>
                      <a:r>
                        <a:rPr kumimoji="1"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121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飛鳥博物館</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729081">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近</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飛鳥風土記の丘</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一須賀古墳群を保存するとともに府民にこれと親しむ場を提供し、もって府民の文化的向上に資する。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上記２博物館の</a:t>
                      </a:r>
                      <a:r>
                        <a:rPr lang="zh-CN"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地方独立行政法人</a:t>
                      </a:r>
                      <a:r>
                        <a:rPr lang="ja-JP" altLang="en-US" sz="110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合流検討と併せて、運営方法を検討中。</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引き続き、２博物館の地方独立行政法人への合流の動向を踏まえ、更なる効率的・効果的な運営方法を検討する。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65</a:t>
            </a:r>
            <a:endParaRPr lang="ja-JP" altLang="en-US" dirty="0">
              <a:solidFill>
                <a:schemeClr val="tx1"/>
              </a:solidFill>
            </a:endParaRPr>
          </a:p>
        </p:txBody>
      </p:sp>
    </p:spTree>
    <p:extLst>
      <p:ext uri="{BB962C8B-B14F-4D97-AF65-F5344CB8AC3E}">
        <p14:creationId xmlns:p14="http://schemas.microsoft.com/office/powerpoint/2010/main" val="3253075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61510" y="107920"/>
            <a:ext cx="8136904" cy="369332"/>
          </a:xfrm>
          <a:prstGeom prst="rect">
            <a:avLst/>
          </a:prstGeom>
        </p:spPr>
        <p:txBody>
          <a:bodyPr wrap="square">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公の施設の改革</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179512" y="477252"/>
            <a:ext cx="8784976" cy="0"/>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4019852031"/>
              </p:ext>
            </p:extLst>
          </p:nvPr>
        </p:nvGraphicFramePr>
        <p:xfrm>
          <a:off x="296525" y="1088740"/>
          <a:ext cx="8312482" cy="5175575"/>
        </p:xfrm>
        <a:graphic>
          <a:graphicData uri="http://schemas.openxmlformats.org/drawingml/2006/table">
            <a:tbl>
              <a:tblPr firstRow="1" bandRow="1">
                <a:tableStyleId>{5940675A-B579-460E-94D1-54222C63F5DA}</a:tableStyleId>
              </a:tblPr>
              <a:tblGrid>
                <a:gridCol w="1606737">
                  <a:extLst>
                    <a:ext uri="{9D8B030D-6E8A-4147-A177-3AD203B41FA5}">
                      <a16:colId xmlns:a16="http://schemas.microsoft.com/office/drawing/2014/main" val="20000"/>
                    </a:ext>
                  </a:extLst>
                </a:gridCol>
                <a:gridCol w="3105345">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76383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施設名</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施設概要</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年度の取組み</a:t>
                      </a:r>
                      <a:endParaRPr kumimoji="1" lang="en-US" altLang="ja-JP" sz="12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extLst>
                  <a:ext uri="{0D108BD9-81ED-4DB2-BD59-A6C34878D82A}">
                    <a16:rowId xmlns:a16="http://schemas.microsoft.com/office/drawing/2014/main" val="10000"/>
                  </a:ext>
                </a:extLst>
              </a:tr>
              <a:tr h="110293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青少年に自然と親しむ健康で文化的なレクリエーション活動の場を提供し、もって青少年の健全な育成を図る。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施設の利用状況や収支状況及び劣化度調査の結果等を踏まえ、サウンディング型市場調査などの手法も活用し、</a:t>
                      </a:r>
                      <a:r>
                        <a:rPr lang="ja-JP" altLang="en-US"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施設のあり方を検討する。</a:t>
                      </a:r>
                      <a:endParaRPr lang="en-US" altLang="ja-JP" sz="11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0293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青少年海洋センター</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・ファミリー棟</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27538220"/>
                  </a:ext>
                </a:extLst>
              </a:tr>
              <a:tr h="1102936">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府民の森　ちはや園地</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府民に自然の風景地と親しむ場を提供し、</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もって府民の健康で文化的な生活の確保に資する。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サウンディング型市場調査などの手法も活用し、指定管理者の一体公募等、地域の活性化の取組みについて検討する。</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102937">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金剛登山道駐車場</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金剛生駒紀泉国定公園の利用の増進を図る。</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66</a:t>
            </a:r>
            <a:endParaRPr lang="ja-JP" altLang="en-US" dirty="0">
              <a:solidFill>
                <a:schemeClr val="tx1"/>
              </a:solidFill>
            </a:endParaRPr>
          </a:p>
        </p:txBody>
      </p:sp>
      <p:sp>
        <p:nvSpPr>
          <p:cNvPr id="7" name="テキスト ボックス 6"/>
          <p:cNvSpPr txBox="1"/>
          <p:nvPr/>
        </p:nvSpPr>
        <p:spPr>
          <a:xfrm>
            <a:off x="179512" y="629937"/>
            <a:ext cx="7290810" cy="307777"/>
          </a:xfrm>
          <a:prstGeom prst="rect">
            <a:avLst/>
          </a:prstGeom>
          <a:noFill/>
        </p:spPr>
        <p:txBody>
          <a:bodyPr wrap="square" rtlCol="0">
            <a:spAutoFit/>
          </a:bodyPr>
          <a:lstStyle/>
          <a:p>
            <a:r>
              <a:rPr kumimoji="1" lang="ja-JP" altLang="en-US" sz="1400" dirty="0" smtClean="0">
                <a:latin typeface="+mj-ea"/>
                <a:ea typeface="+mj-ea"/>
                <a:cs typeface="メイリオ" panose="020B0604030504040204" pitchFamily="50" charset="-128"/>
              </a:rPr>
              <a:t>平成</a:t>
            </a:r>
            <a:r>
              <a:rPr kumimoji="1" lang="en-US" altLang="ja-JP" sz="1400" dirty="0" smtClean="0">
                <a:latin typeface="+mj-ea"/>
                <a:ea typeface="+mj-ea"/>
                <a:cs typeface="メイリオ" panose="020B0604030504040204" pitchFamily="50" charset="-128"/>
              </a:rPr>
              <a:t>31</a:t>
            </a:r>
            <a:r>
              <a:rPr kumimoji="1" lang="ja-JP" altLang="en-US" sz="1400" dirty="0" smtClean="0">
                <a:latin typeface="+mj-ea"/>
                <a:ea typeface="+mj-ea"/>
                <a:cs typeface="メイリオ" panose="020B0604030504040204" pitchFamily="50" charset="-128"/>
              </a:rPr>
              <a:t>年度に新たに重点的な取組みを行う施設</a:t>
            </a:r>
          </a:p>
        </p:txBody>
      </p:sp>
    </p:spTree>
    <p:extLst>
      <p:ext uri="{BB962C8B-B14F-4D97-AF65-F5344CB8AC3E}">
        <p14:creationId xmlns:p14="http://schemas.microsoft.com/office/powerpoint/2010/main" val="3159879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ホームベース 23"/>
          <p:cNvSpPr/>
          <p:nvPr/>
        </p:nvSpPr>
        <p:spPr>
          <a:xfrm>
            <a:off x="435623" y="4892498"/>
            <a:ext cx="8411852" cy="1596842"/>
          </a:xfrm>
          <a:prstGeom prst="homePlate">
            <a:avLst>
              <a:gd name="adj" fmla="val 237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 name="直線コネクタ 3"/>
          <p:cNvCxnSpPr/>
          <p:nvPr/>
        </p:nvCxnSpPr>
        <p:spPr>
          <a:xfrm>
            <a:off x="183873" y="533811"/>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08520" y="164479"/>
            <a:ext cx="8136904" cy="369332"/>
          </a:xfrm>
          <a:prstGeom prst="rect">
            <a:avLst/>
          </a:prstGeom>
        </p:spPr>
        <p:txBody>
          <a:bodyPr wrap="square">
            <a:spAutoFit/>
          </a:bodyP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（３）行動指針</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12863" y="2680755"/>
            <a:ext cx="8676962"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選　択　</a:t>
            </a:r>
            <a:r>
              <a:rPr lang="ja-JP" altLang="en-US" sz="1400" b="1" spc="-3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～多様なプレーヤーを束ね、より良い道筋を見出す</a:t>
            </a:r>
            <a:endParaRPr lang="ja-JP" altLang="en-US" sz="1600" b="1" spc="-3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415868" y="1655221"/>
            <a:ext cx="8641668"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発　見　</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～多様な「知」と交わり、新</a:t>
            </a:r>
            <a:r>
              <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b="1" spc="-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「気づき」を得る</a:t>
            </a:r>
            <a:endParaRPr lang="ja-JP" altLang="en-US" sz="1400" b="1" spc="-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55156" y="3021948"/>
            <a:ext cx="8596550"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様々な社会課題解決に臨む多様</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プレーヤーを束ねる「起点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となり、社会全体としてより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最適な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解決方法を選択する。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468443" y="2047830"/>
            <a:ext cx="8612157" cy="523220"/>
          </a:xfrm>
          <a:prstGeom prst="rect">
            <a:avLst/>
          </a:prstGeom>
          <a:noFill/>
        </p:spPr>
        <p:txBody>
          <a:bodyPr wrap="square">
            <a:spAutoFit/>
          </a:bodyPr>
          <a:lstStyle/>
          <a:p>
            <a:pPr>
              <a:tabLst>
                <a:tab pos="266700" algn="l"/>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外部の多様な価値観・アイデア・テクノロジーとの積極的な交流を通じ、課題の発見や解決に向けた新</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たな</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「気づき」が生まれやすい環境をつくる。</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173418" y="728700"/>
            <a:ext cx="8960127" cy="830997"/>
          </a:xfrm>
          <a:prstGeom prst="rect">
            <a:avLst/>
          </a:prstGeom>
          <a:solidFill>
            <a:schemeClr val="bg1"/>
          </a:solidFill>
        </p:spPr>
        <p:txBody>
          <a:bodyPr wrap="square">
            <a:spAutoFit/>
          </a:bodyPr>
          <a:lstStyle/>
          <a:p>
            <a:pPr marL="177800" lvl="0" indent="-177800"/>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「自律的で創造性を発揮する行財政運営体制の確立」に向け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）に掲げた「組み換え（シフト）」と「強みを束ねる」を改革の視点に、次の行動指針のもと、着実に成果を生み出していきます。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435623" y="3699030"/>
            <a:ext cx="8659270" cy="320601"/>
          </a:xfrm>
          <a:prstGeom prst="rect">
            <a:avLst/>
          </a:prstGeom>
        </p:spPr>
        <p:style>
          <a:lnRef idx="1">
            <a:schemeClr val="accent1"/>
          </a:lnRef>
          <a:fillRef idx="2">
            <a:schemeClr val="accent1"/>
          </a:fillRef>
          <a:effectRef idx="1">
            <a:schemeClr val="accent1"/>
          </a:effectRef>
          <a:fontRef idx="minor">
            <a:schemeClr val="dk1"/>
          </a:fontRef>
        </p:style>
        <p:txBody>
          <a:bodyPr wrap="square" lIns="72000" tIns="0" rIns="72000" bIns="0">
            <a:spAutoFit/>
          </a:bodyPr>
          <a:lstStyle/>
          <a:p>
            <a:pPr>
              <a:lnSpc>
                <a:spcPts val="2500"/>
              </a:lnSpc>
              <a:tabLst>
                <a:tab pos="266700" algn="l"/>
              </a:tabLst>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実　践　</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～「やって</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みよう」の精神を</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もち、果敢に挑戦する</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483068" y="4059070"/>
            <a:ext cx="8596550" cy="523220"/>
          </a:xfrm>
          <a:prstGeom prst="rect">
            <a:avLst/>
          </a:prstGeom>
          <a:noFill/>
        </p:spPr>
        <p:txBody>
          <a:bodyPr wrap="square">
            <a:spAutoFit/>
          </a:bodyPr>
          <a:lstStyle/>
          <a:p>
            <a:pPr>
              <a:tabLst>
                <a:tab pos="449263" algn="l"/>
              </a:tabLst>
            </a:pPr>
            <a:r>
              <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rPr>
              <a:t>新たな課題発見や課題解決に資する先進的な試みに対して、「やってみよう」という進取の気風、挑戦の精神、そして、そのような取組みを「やってみなはれ」と受容する寛容性にあふれた組織の土壌（文化</a:t>
            </a:r>
            <a:r>
              <a:rPr lang="ja-JP" altLang="en-US" sz="1400" spc="-50" dirty="0" smtClean="0">
                <a:latin typeface="メイリオ" panose="020B0604030504040204" pitchFamily="50" charset="-128"/>
                <a:ea typeface="メイリオ" panose="020B0604030504040204" pitchFamily="50" charset="-128"/>
                <a:cs typeface="メイリオ" panose="020B0604030504040204" pitchFamily="50" charset="-128"/>
              </a:rPr>
              <a:t>）を育む。</a:t>
            </a:r>
            <a:endParaRPr lang="ja-JP" altLang="en-US" sz="1400" spc="-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prstClr val="black"/>
                </a:solidFill>
              </a:rPr>
              <a:t>4</a:t>
            </a:r>
            <a:endParaRPr lang="ja-JP" altLang="en-US" dirty="0">
              <a:solidFill>
                <a:prstClr val="black"/>
              </a:solidFill>
            </a:endParaRPr>
          </a:p>
        </p:txBody>
      </p:sp>
      <p:grpSp>
        <p:nvGrpSpPr>
          <p:cNvPr id="12" name="グループ化 11"/>
          <p:cNvGrpSpPr/>
          <p:nvPr/>
        </p:nvGrpSpPr>
        <p:grpSpPr>
          <a:xfrm>
            <a:off x="895485" y="5047669"/>
            <a:ext cx="7826787" cy="1351661"/>
            <a:chOff x="-94625" y="513468"/>
            <a:chExt cx="7826787" cy="1351661"/>
          </a:xfrm>
        </p:grpSpPr>
        <p:sp>
          <p:nvSpPr>
            <p:cNvPr id="13" name="山形 12"/>
            <p:cNvSpPr/>
            <p:nvPr/>
          </p:nvSpPr>
          <p:spPr>
            <a:xfrm>
              <a:off x="-94625" y="516715"/>
              <a:ext cx="3496495" cy="1348414"/>
            </a:xfrm>
            <a:prstGeom prst="chevron">
              <a:avLst>
                <a:gd name="adj" fmla="val 24898"/>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76896" y="571211"/>
              <a:ext cx="2553451" cy="348813"/>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H27</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H29</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en-US" altLang="ja-JP" sz="9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行財政改革推進プラン（案）</a:t>
              </a: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山形 14"/>
            <p:cNvSpPr/>
            <p:nvPr/>
          </p:nvSpPr>
          <p:spPr>
            <a:xfrm>
              <a:off x="3176844" y="513468"/>
              <a:ext cx="4265573" cy="1348414"/>
            </a:xfrm>
            <a:prstGeom prst="chevron">
              <a:avLst>
                <a:gd name="adj" fmla="val 24865"/>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489819" y="593953"/>
              <a:ext cx="4242343" cy="477054"/>
            </a:xfrm>
            <a:prstGeom prst="rect">
              <a:avLst/>
            </a:prstGeom>
            <a:noFill/>
          </p:spPr>
          <p:txBody>
            <a:bodyPr wrap="square" rtlCol="0">
              <a:spAutoFit/>
            </a:bodyPr>
            <a:lstStyle/>
            <a:p>
              <a:pPr>
                <a:lnSpc>
                  <a:spcPts val="1000"/>
                </a:lnSpc>
              </a:pPr>
              <a:r>
                <a:rPr kumimoji="1"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行政</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経営</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の取組み」</a:t>
              </a:r>
              <a:endParaRPr lang="en-US" altLang="ja-JP" sz="9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lang="ja-JP" altLang="en-US" sz="900" b="1" smtClean="0">
                  <a:latin typeface="メイリオ" panose="020B0604030504040204" pitchFamily="50" charset="-128"/>
                  <a:ea typeface="メイリオ" panose="020B0604030504040204" pitchFamily="50" charset="-128"/>
                  <a:cs typeface="メイリオ" panose="020B0604030504040204" pitchFamily="50" charset="-128"/>
                </a:rPr>
                <a:t>中長期的</a:t>
              </a: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な視点も持ちつつ、単年度の取組みとして、毎年</a:t>
              </a:r>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２月公表</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右矢印 16"/>
            <p:cNvSpPr/>
            <p:nvPr/>
          </p:nvSpPr>
          <p:spPr>
            <a:xfrm>
              <a:off x="535445" y="828083"/>
              <a:ext cx="2553451" cy="496986"/>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新たな発想・視点からの行政展開</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自律的な行財政</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a:t>
              </a:r>
              <a:endParaRPr kumimoji="1"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右矢印 17"/>
            <p:cNvSpPr/>
            <p:nvPr/>
          </p:nvSpPr>
          <p:spPr>
            <a:xfrm>
              <a:off x="535445" y="1310317"/>
              <a:ext cx="2553451"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持続可能で安定的な財政運営の実現</a:t>
              </a:r>
            </a:p>
          </p:txBody>
        </p:sp>
        <p:sp>
          <p:nvSpPr>
            <p:cNvPr id="19" name="右矢印 18"/>
            <p:cNvSpPr/>
            <p:nvPr/>
          </p:nvSpPr>
          <p:spPr>
            <a:xfrm>
              <a:off x="3586250" y="875019"/>
              <a:ext cx="3326009" cy="468817"/>
            </a:xfrm>
            <a:prstGeom prst="rightArrow">
              <a:avLst>
                <a:gd name="adj1" fmla="val 73281"/>
                <a:gd name="adj2" fmla="val 47811"/>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な行政経営の取組み</a:t>
              </a:r>
            </a:p>
          </p:txBody>
        </p:sp>
        <p:sp>
          <p:nvSpPr>
            <p:cNvPr id="20" name="右矢印 19"/>
            <p:cNvSpPr/>
            <p:nvPr/>
          </p:nvSpPr>
          <p:spPr>
            <a:xfrm>
              <a:off x="3586252" y="1325069"/>
              <a:ext cx="3326008" cy="498771"/>
            </a:xfrm>
            <a:prstGeom prst="rightArrow">
              <a:avLst>
                <a:gd name="adj1" fmla="val 69048"/>
                <a:gd name="adj2" fmla="val 50000"/>
              </a:avLst>
            </a:prstGeom>
            <a:solidFill>
              <a:schemeClr val="accent3">
                <a:lumMod val="40000"/>
                <a:lumOff val="60000"/>
              </a:schemeClr>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健全で規律ある行財政</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a:t>
              </a:r>
              <a:endPar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 name="タイトル 1"/>
          <p:cNvSpPr txBox="1">
            <a:spLocks/>
          </p:cNvSpPr>
          <p:nvPr/>
        </p:nvSpPr>
        <p:spPr>
          <a:xfrm>
            <a:off x="566555" y="4734145"/>
            <a:ext cx="1485165" cy="271862"/>
          </a:xfrm>
          <a:prstGeom prst="rect">
            <a:avLst/>
          </a:prstGeom>
          <a:solidFill>
            <a:schemeClr val="bg1">
              <a:lumMod val="85000"/>
            </a:schemeClr>
          </a:solidFill>
          <a:ln>
            <a:noFill/>
          </a:ln>
          <a:scene3d>
            <a:camera prst="orthographicFront"/>
            <a:lightRig rig="threePt" dir="t"/>
          </a:scene3d>
          <a:sp3d>
            <a:bevelT/>
          </a:sp3d>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改革の継承と深化</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368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971600" y="921026"/>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705620" y="323655"/>
            <a:ext cx="8020792" cy="523220"/>
          </a:xfrm>
          <a:prstGeom prst="rect">
            <a:avLst/>
          </a:prstGeom>
          <a:noFill/>
        </p:spPr>
        <p:txBody>
          <a:bodyPr wrap="square" rtlCol="0">
            <a:spAutoFit/>
          </a:bodyPr>
          <a:lstStyle/>
          <a:p>
            <a:r>
              <a:rPr lang="ja-JP" altLang="en-US" sz="2800" dirty="0" smtClean="0">
                <a:latin typeface="Meiryo UI" panose="020B0604030504040204" pitchFamily="50" charset="-128"/>
                <a:ea typeface="Meiryo UI" panose="020B0604030504040204" pitchFamily="50" charset="-128"/>
                <a:cs typeface="Meiryo UI" panose="020B0604030504040204" pitchFamily="50" charset="-128"/>
              </a:rPr>
              <a:t>２　新たな行政経営の取組み</a:t>
            </a:r>
            <a:endParaRPr lang="en-US" altLang="ja-JP" sz="2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971600" y="1281291"/>
            <a:ext cx="7200800" cy="646331"/>
          </a:xfrm>
          <a:prstGeom prst="rect">
            <a:avLst/>
          </a:prstGeom>
        </p:spPr>
        <p:txBody>
          <a:bodyPr wrap="square" numCol="1">
            <a:spAutoFit/>
          </a:bodyPr>
          <a:lstStyle/>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ある組織づくり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defTabSz="647700">
              <a:spcBef>
                <a:spcPct val="0"/>
              </a:spcBef>
              <a:buFont typeface="Wingdings" pitchFamily="2" charset="2"/>
              <a:buNone/>
              <a:tabLst>
                <a:tab pos="8256588" algn="r"/>
              </a:tabLs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）社会課題解決につながる共創の仕組みづくり</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solidFill>
                  <a:schemeClr val="tx1"/>
                </a:solidFill>
              </a:rPr>
              <a:t>5</a:t>
            </a:r>
            <a:endParaRPr lang="ja-JP" altLang="en-US" dirty="0">
              <a:solidFill>
                <a:schemeClr val="tx1"/>
              </a:solidFill>
            </a:endParaRPr>
          </a:p>
        </p:txBody>
      </p:sp>
    </p:spTree>
    <p:extLst>
      <p:ext uri="{BB962C8B-B14F-4D97-AF65-F5344CB8AC3E}">
        <p14:creationId xmlns:p14="http://schemas.microsoft.com/office/powerpoint/2010/main" val="2815014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53525" y="26935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（１</a:t>
            </a:r>
            <a:r>
              <a:rPr kumimoji="1" lang="ja-JP" altLang="en-US" sz="1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）社会課題に挑戦し続ける活力</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ある組織づくり</a:t>
            </a:r>
          </a:p>
        </p:txBody>
      </p:sp>
      <p:cxnSp>
        <p:nvCxnSpPr>
          <p:cNvPr id="28" name="直線コネクタ 27"/>
          <p:cNvCxnSpPr/>
          <p:nvPr/>
        </p:nvCxnSpPr>
        <p:spPr>
          <a:xfrm>
            <a:off x="183873" y="683695"/>
            <a:ext cx="8784976"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3" name="グループ化 2"/>
          <p:cNvGrpSpPr/>
          <p:nvPr/>
        </p:nvGrpSpPr>
        <p:grpSpPr>
          <a:xfrm>
            <a:off x="307931" y="4636425"/>
            <a:ext cx="8515362" cy="997821"/>
            <a:chOff x="268074" y="4836744"/>
            <a:chExt cx="8515362" cy="932408"/>
          </a:xfrm>
        </p:grpSpPr>
        <p:sp>
          <p:nvSpPr>
            <p:cNvPr id="18" name="正方形/長方形 17"/>
            <p:cNvSpPr/>
            <p:nvPr/>
          </p:nvSpPr>
          <p:spPr>
            <a:xfrm>
              <a:off x="386534" y="5189304"/>
              <a:ext cx="8396902" cy="579848"/>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の多様な働き方の支援・促進（テレワークの推進　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職員の意識啓発・庁内機運の醸成（働き方改革・</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セミナーの開催、ニュースレターの発信　等</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268074" y="4836744"/>
              <a:ext cx="1726445" cy="29489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2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③ 働き方改革　　</a:t>
              </a:r>
              <a:endParaRPr kumimoji="1" lang="en-US" altLang="ja-JP" sz="1600" b="1" i="0" u="none" strike="noStrike" kern="1200" cap="none" spc="-2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4" name="グループ化 3"/>
          <p:cNvGrpSpPr/>
          <p:nvPr/>
        </p:nvGrpSpPr>
        <p:grpSpPr>
          <a:xfrm>
            <a:off x="351847" y="1414323"/>
            <a:ext cx="8404717" cy="1415468"/>
            <a:chOff x="351847" y="1310755"/>
            <a:chExt cx="8404717" cy="1415468"/>
          </a:xfrm>
        </p:grpSpPr>
        <p:sp>
          <p:nvSpPr>
            <p:cNvPr id="2" name="正方形/長方形 1"/>
            <p:cNvSpPr/>
            <p:nvPr/>
          </p:nvSpPr>
          <p:spPr>
            <a:xfrm>
              <a:off x="391704" y="1637042"/>
              <a:ext cx="8364860" cy="1089181"/>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多様な企業</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との対話によるアイデア収集・市場ニーズ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把握</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課題解決</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ビジネス</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ついての情報共有、連携・</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協力</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（セミナー</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・交流会などの</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アイデア</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提案の場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や企業</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の創業・成長支援</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事業の活用　等）</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民間</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人材の受入</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拡大</a:t>
              </a:r>
              <a:endParaRPr kumimoji="1" lang="en-US" altLang="ja-JP" sz="1400" b="1" i="0" u="none" strike="noStrike" kern="1200" cap="none" spc="-3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351847" y="1310755"/>
              <a:ext cx="3365058"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ts val="2500"/>
                </a:lnSpc>
                <a:spcBef>
                  <a:spcPts val="0"/>
                </a:spcBef>
                <a:spcAft>
                  <a:spcPts val="0"/>
                </a:spcAft>
                <a:buClrTx/>
                <a:buSzTx/>
                <a:buFontTx/>
                <a:buNone/>
                <a:tabLst>
                  <a:tab pos="266700" algn="l"/>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企業等との知の交流</a:t>
              </a:r>
              <a:endPar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3" name="正方形/長方形 12"/>
          <p:cNvSpPr/>
          <p:nvPr/>
        </p:nvSpPr>
        <p:spPr>
          <a:xfrm>
            <a:off x="183873" y="857347"/>
            <a:ext cx="8451939" cy="540060"/>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外部の多様な価値観・アイデアとの交流や、新技術を活用した生産性向上等により</a:t>
            </a:r>
            <a:r>
              <a:rPr lang="ja-JP" altLang="en-US" sz="16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社会課題に挑戦し続けることのできる活力ある組織</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めざします。</a:t>
            </a:r>
            <a:endParaRPr kumimoji="0" lang="ja-JP" altLang="en-US" sz="1600" b="0" i="0" u="none" strike="sngStrike" kern="0" cap="all" spc="0" normalizeH="0" baseline="0" noProof="0" dirty="0" smtClean="0">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432528" y="6525344"/>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5" name="グループ化 4"/>
          <p:cNvGrpSpPr/>
          <p:nvPr/>
        </p:nvGrpSpPr>
        <p:grpSpPr>
          <a:xfrm>
            <a:off x="221099" y="2975388"/>
            <a:ext cx="8816695" cy="1531063"/>
            <a:chOff x="221099" y="2919835"/>
            <a:chExt cx="8816695" cy="1397145"/>
          </a:xfrm>
        </p:grpSpPr>
        <p:sp>
          <p:nvSpPr>
            <p:cNvPr id="36" name="正方形/長方形 35"/>
            <p:cNvSpPr/>
            <p:nvPr/>
          </p:nvSpPr>
          <p:spPr>
            <a:xfrm>
              <a:off x="221099" y="2919835"/>
              <a:ext cx="8816695" cy="295543"/>
            </a:xfrm>
            <a:prstGeom prst="rect">
              <a:avLst/>
            </a:prstGeom>
            <a:noFill/>
            <a:ln w="9525">
              <a:noFill/>
            </a:ln>
          </p:spPr>
          <p:txBody>
            <a:bodyPr wrap="square" lIns="91440" tIns="45720" rIns="91440" bIns="45720" numCol="1" rtlCol="0" anchor="ctr">
              <a:no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新技術</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を活用した生産性の向上・府民サービスの充実</a:t>
              </a:r>
              <a:endParaRPr kumimoji="0" lang="ja-JP" altLang="en-US" sz="1600" b="0" i="0" u="sng" strike="noStrike" kern="0" cap="all" spc="0" normalizeH="0" baseline="0" noProof="0" dirty="0" smtClean="0">
                <a:ln/>
                <a:solidFill>
                  <a:srgbClr val="0070C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01160" y="3256916"/>
              <a:ext cx="8367651" cy="1060064"/>
            </a:xfrm>
            <a:prstGeom prst="rect">
              <a:avLst/>
            </a:prstGeom>
            <a:solidFill>
              <a:schemeClr val="bg1"/>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142" tIns="45071" rIns="90142" bIns="45071"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AI</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RPA</a:t>
              </a:r>
              <a:r>
                <a:rPr kumimoji="1" lang="en-US" altLang="ja-JP" sz="1400" b="0" i="0" u="none" strike="noStrike" kern="1200" cap="none" spc="0" normalizeH="0" baseline="30000" noProof="0" dirty="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活用による業務の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効率化</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IoT</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活用した社会課題解決</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データ</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分析</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に基づいた広報（ターゲティング広報）や政策立案（</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EBPM</a:t>
              </a:r>
              <a:r>
                <a:rPr kumimoji="1" lang="en-US" altLang="ja-JP" sz="1400" b="0" i="0" u="none" strike="noStrike" kern="1200" cap="none" spc="0" normalizeH="0" baseline="3000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SNS</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・アプリをはじめとする新たなツールを活用した府民サービスの向上</a:t>
              </a:r>
              <a:endParaRPr kumimoji="1" lang="en-US" altLang="ja-JP" sz="1100" b="1" i="0" u="none" strike="noStrike" kern="1200" cap="none" spc="0" normalizeH="0" baseline="0" noProof="0" dirty="0" smtClean="0">
                <a:ln>
                  <a:noFill/>
                </a:ln>
                <a:solidFill>
                  <a:srgbClr val="00B0F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 name="テキスト ボックス 5"/>
          <p:cNvSpPr txBox="1"/>
          <p:nvPr/>
        </p:nvSpPr>
        <p:spPr>
          <a:xfrm>
            <a:off x="228878" y="5746265"/>
            <a:ext cx="8203650" cy="1013105"/>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(*1)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社会</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課題の解決につながるビジネスのこと</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NPO</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コミュニティビジネスなどとは別に、近年は社会課題をシーズとして新たなビジネスを展開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し成長</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する企業が増えている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府商工労働部の産業化</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戦略センターでは幅広い分野においてこうした企業の創業・成長支援に</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取り組んで</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いる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(*2)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Robotic Process Automation</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の略。ソフトウェアロボットによる業務自動化の取組み。人が行うパソコン上の作業手順をソフトウェアロボットに覚えさせることで、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パソコン操作を自動化することができる</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(*3)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Internet of Things</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「モノのインターネット」のこと。様々な機械をインターネットでつなぎ、状態をモニターしたり、コントロールしたりできる。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4</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Evidence-Based </a:t>
            </a: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Policy Making</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の略。証拠に基づく政策立案。政策の企画をその場限りのエピソードに頼るのではなく、政策目的を明確化したうえで</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合理的根拠（エビデ</a:t>
            </a:r>
            <a:endPar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ンス</a:t>
            </a:r>
            <a:r>
              <a:rPr kumimoji="1" lang="ja-JP" altLang="en-US" sz="8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）に基づくものとすること。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3510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noFill/>
        </a:ln>
        <a:scene3d>
          <a:camera prst="orthographicFront"/>
          <a:lightRig rig="threePt" dir="t"/>
        </a:scene3d>
        <a:sp3d>
          <a:bevelT/>
        </a:sp3d>
      </a:spPr>
      <a:bodyPr lIns="36000" rIns="0" rtlCol="0" anchor="ctr"/>
      <a:lstStyle>
        <a:defPPr algn="ctr">
          <a:defRPr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lumMod val="85000"/>
          </a:schemeClr>
        </a:solidFill>
        <a:ln>
          <a:solidFill>
            <a:schemeClr val="tx1"/>
          </a:solidFill>
        </a:ln>
      </a:spPr>
      <a:bodyPr wrap="square" rtlCol="0">
        <a:noAutofit/>
      </a:bodyPr>
      <a:lstStyle>
        <a:defPPr>
          <a:defRPr sz="28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EF5C6CA66625842BD9EABBB207E7DCF" ma:contentTypeVersion="0" ma:contentTypeDescription="新しいドキュメントを作成します。" ma:contentTypeScope="" ma:versionID="19e100ba22bd90536024203d1e7e716f">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BAA375-4434-4683-9766-7CA0A6305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D13421D-47B8-4EE1-AFD8-43F894A84F80}">
  <ds:schemaRefs>
    <ds:schemaRef ds:uri="http://schemas.microsoft.com/sharepoint/v3/contenttype/forms"/>
  </ds:schemaRefs>
</ds:datastoreItem>
</file>

<file path=customXml/itemProps3.xml><?xml version="1.0" encoding="utf-8"?>
<ds:datastoreItem xmlns:ds="http://schemas.openxmlformats.org/officeDocument/2006/customXml" ds:itemID="{B532240C-9678-49BC-876E-9028F5F0CBF7}">
  <ds:schemaRefs>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30254</TotalTime>
  <Words>12705</Words>
  <Application>Microsoft Office PowerPoint</Application>
  <PresentationFormat>画面に合わせる (4:3)</PresentationFormat>
  <Paragraphs>2078</Paragraphs>
  <Slides>69</Slides>
  <Notes>6</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0</vt:i4>
      </vt:variant>
      <vt:variant>
        <vt:lpstr>スライド タイトル</vt:lpstr>
      </vt:variant>
      <vt:variant>
        <vt:i4>69</vt:i4>
      </vt:variant>
    </vt:vector>
  </HeadingPairs>
  <TitlesOfParts>
    <vt:vector size="83" baseType="lpstr">
      <vt:lpstr>HG丸ｺﾞｼｯｸM-PRO</vt:lpstr>
      <vt:lpstr>Meiryo UI</vt:lpstr>
      <vt:lpstr>ＭＳ Ｐゴシック</vt:lpstr>
      <vt:lpstr>ＭＳ ゴシック</vt:lpstr>
      <vt:lpstr>ＭＳ 明朝</vt:lpstr>
      <vt:lpstr>メイリオ</vt:lpstr>
      <vt:lpstr>メイリオ</vt:lpstr>
      <vt:lpstr>游明朝</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宮崎　弘行</cp:lastModifiedBy>
  <cp:revision>3282</cp:revision>
  <cp:lastPrinted>2019-02-08T09:49:50Z</cp:lastPrinted>
  <dcterms:created xsi:type="dcterms:W3CDTF">2014-06-17T12:02:58Z</dcterms:created>
  <dcterms:modified xsi:type="dcterms:W3CDTF">2020-02-06T04:20:00Z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0x010100FEF5C6CA66625842BD9EABBB207E7DCF</vt:lpwstr>
  </property>
</Properties>
</file>