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72" r:id="rId1"/>
  </p:sldMasterIdLst>
  <p:notesMasterIdLst>
    <p:notesMasterId r:id="rId9"/>
  </p:notesMasterIdLst>
  <p:sldIdLst>
    <p:sldId id="269" r:id="rId2"/>
    <p:sldId id="260" r:id="rId3"/>
    <p:sldId id="287" r:id="rId4"/>
    <p:sldId id="295" r:id="rId5"/>
    <p:sldId id="293" r:id="rId6"/>
    <p:sldId id="289" r:id="rId7"/>
    <p:sldId id="296" r:id="rId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74" d="100"/>
          <a:sy n="74" d="100"/>
        </p:scale>
        <p:origin x="1290"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9575" cy="498475"/>
          </a:xfrm>
          <a:prstGeom prst="rect">
            <a:avLst/>
          </a:prstGeom>
        </p:spPr>
        <p:txBody>
          <a:bodyPr vert="horz" lIns="91425" tIns="45712" rIns="91425" bIns="4571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2"/>
            <a:ext cx="2949575" cy="498475"/>
          </a:xfrm>
          <a:prstGeom prst="rect">
            <a:avLst/>
          </a:prstGeom>
        </p:spPr>
        <p:txBody>
          <a:bodyPr vert="horz" lIns="91425" tIns="45712" rIns="91425" bIns="45712" rtlCol="0"/>
          <a:lstStyle>
            <a:lvl1pPr algn="r">
              <a:defRPr sz="1200"/>
            </a:lvl1pPr>
          </a:lstStyle>
          <a:p>
            <a:fld id="{C82292A5-5EAB-4B2A-9D6E-764ECCA5B06A}" type="datetimeFigureOut">
              <a:rPr kumimoji="1" lang="ja-JP" altLang="en-US" smtClean="0"/>
              <a:t>2019/1/25</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2800"/>
          </a:xfrm>
          <a:prstGeom prst="rect">
            <a:avLst/>
          </a:prstGeom>
          <a:noFill/>
          <a:ln w="12700">
            <a:solidFill>
              <a:prstClr val="black"/>
            </a:solidFill>
          </a:ln>
        </p:spPr>
        <p:txBody>
          <a:bodyPr vert="horz" lIns="91425" tIns="45712" rIns="91425" bIns="45712" rtlCol="0" anchor="ctr"/>
          <a:lstStyle/>
          <a:p>
            <a:endParaRPr lang="ja-JP" altLang="en-US"/>
          </a:p>
        </p:txBody>
      </p:sp>
      <p:sp>
        <p:nvSpPr>
          <p:cNvPr id="5" name="ノート プレースホルダー 4"/>
          <p:cNvSpPr>
            <a:spLocks noGrp="1"/>
          </p:cNvSpPr>
          <p:nvPr>
            <p:ph type="body" sz="quarter" idx="3"/>
          </p:nvPr>
        </p:nvSpPr>
        <p:spPr>
          <a:xfrm>
            <a:off x="681038" y="4783140"/>
            <a:ext cx="5445125" cy="3913187"/>
          </a:xfrm>
          <a:prstGeom prst="rect">
            <a:avLst/>
          </a:prstGeom>
        </p:spPr>
        <p:txBody>
          <a:bodyPr vert="horz" lIns="91425" tIns="45712" rIns="91425" bIns="4571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25" tIns="45712" rIns="91425" bIns="457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8475"/>
          </a:xfrm>
          <a:prstGeom prst="rect">
            <a:avLst/>
          </a:prstGeom>
        </p:spPr>
        <p:txBody>
          <a:bodyPr vert="horz" lIns="91425" tIns="45712" rIns="91425" bIns="45712" rtlCol="0" anchor="b"/>
          <a:lstStyle>
            <a:lvl1pPr algn="r">
              <a:defRPr sz="1200"/>
            </a:lvl1pPr>
          </a:lstStyle>
          <a:p>
            <a:fld id="{586FE3AB-B5C7-47AC-B2FE-D3A1ACD82F0A}" type="slidenum">
              <a:rPr kumimoji="1" lang="ja-JP" altLang="en-US" smtClean="0"/>
              <a:t>‹#›</a:t>
            </a:fld>
            <a:endParaRPr kumimoji="1" lang="ja-JP" altLang="en-US"/>
          </a:p>
        </p:txBody>
      </p:sp>
    </p:spTree>
    <p:extLst>
      <p:ext uri="{BB962C8B-B14F-4D97-AF65-F5344CB8AC3E}">
        <p14:creationId xmlns:p14="http://schemas.microsoft.com/office/powerpoint/2010/main" val="13297318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B69364E-1678-4BCD-B5D8-17F1742E23DA}" type="datetime1">
              <a:rPr kumimoji="1" lang="ja-JP" altLang="en-US" smtClean="0"/>
              <a:t>2019/1/25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1615245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9AFBA7B-C595-486A-A490-9406B284A1BE}" type="datetime1">
              <a:rPr kumimoji="1" lang="ja-JP" altLang="en-US" smtClean="0"/>
              <a:t>2019/1/25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2759847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D530EF2-81F3-42D8-AA7C-D5178DD8663B}" type="datetime1">
              <a:rPr kumimoji="1" lang="ja-JP" altLang="en-US" smtClean="0"/>
              <a:t>2019/1/25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1389548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3571697-5DB4-4FEA-8784-466614EE2CED}" type="datetime1">
              <a:rPr kumimoji="1" lang="ja-JP" altLang="en-US" smtClean="0"/>
              <a:t>2019/1/25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1078804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CB9DBA3B-1538-41A7-9011-21D93F27F19B}" type="datetime1">
              <a:rPr kumimoji="1" lang="ja-JP" altLang="en-US" smtClean="0"/>
              <a:t>2019/1/25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2722219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DBCA868-B05D-40C3-BBFD-B6C332805DB7}" type="datetime1">
              <a:rPr kumimoji="1" lang="ja-JP" altLang="en-US" smtClean="0"/>
              <a:t>2019/1/25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1682118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86F7540-AEE3-4740-B0F1-CD30475D5F3B}" type="datetime1">
              <a:rPr kumimoji="1" lang="ja-JP" altLang="en-US" smtClean="0"/>
              <a:t>2019/1/25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4226412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F79F5C4-2280-4760-BB56-30D14D67EF4F}" type="datetime1">
              <a:rPr kumimoji="1" lang="ja-JP" altLang="en-US" smtClean="0"/>
              <a:t>2019/1/25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1851039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043B2DA-8FD2-4DD7-A287-019047FF6472}" type="datetime1">
              <a:rPr kumimoji="1" lang="ja-JP" altLang="en-US" smtClean="0"/>
              <a:t>2019/1/25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4288568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4FC2E9F-2839-461F-B4A2-3BF155C0AB12}" type="datetime1">
              <a:rPr kumimoji="1" lang="ja-JP" altLang="en-US" smtClean="0"/>
              <a:t>2019/1/25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29644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E3E3316-5A1D-4418-866E-C7B36E880826}" type="datetime1">
              <a:rPr kumimoji="1" lang="ja-JP" altLang="en-US" smtClean="0"/>
              <a:t>2019/1/25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225399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9D461F-2D87-43E8-8D55-7F80EBB80638}" type="datetime1">
              <a:rPr kumimoji="1" lang="ja-JP" altLang="en-US" smtClean="0"/>
              <a:t>2019/1/25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29AFAA-A018-489A-A785-FA22FCFEE371}" type="slidenum">
              <a:rPr kumimoji="1" lang="ja-JP" altLang="en-US" smtClean="0"/>
              <a:t>‹#›</a:t>
            </a:fld>
            <a:endParaRPr kumimoji="1" lang="ja-JP" altLang="en-US"/>
          </a:p>
        </p:txBody>
      </p:sp>
    </p:spTree>
    <p:extLst>
      <p:ext uri="{BB962C8B-B14F-4D97-AF65-F5344CB8AC3E}">
        <p14:creationId xmlns:p14="http://schemas.microsoft.com/office/powerpoint/2010/main" val="19666684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 y="2204864"/>
            <a:ext cx="9144000" cy="1077218"/>
          </a:xfrm>
          <a:prstGeom prst="rect">
            <a:avLst/>
          </a:prstGeom>
          <a:noFill/>
        </p:spPr>
        <p:txBody>
          <a:bodyPr wrap="square" rtlCol="0">
            <a:spAutoFit/>
          </a:bodyPr>
          <a:lstStyle/>
          <a:p>
            <a:pPr algn="ctr"/>
            <a:r>
              <a:rPr lang="en-US" altLang="ja-JP" sz="3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2019</a:t>
            </a:r>
            <a:r>
              <a:rPr lang="ja-JP" altLang="en-US" sz="3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 Ｇ</a:t>
            </a:r>
            <a:r>
              <a:rPr lang="en-US" altLang="ja-JP" sz="3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3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大阪サミットに係る</a:t>
            </a:r>
            <a:endParaRPr lang="en-US" altLang="ja-JP" sz="3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3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保健医療対策</a:t>
            </a:r>
            <a:r>
              <a:rPr lang="ja-JP" altLang="en-US" sz="3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a:t>
            </a:r>
            <a:r>
              <a:rPr lang="ja-JP" altLang="en-US" sz="3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ついて</a:t>
            </a:r>
            <a:endParaRPr lang="ja-JP" altLang="en-US" sz="3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タイトル 1"/>
          <p:cNvSpPr txBox="1">
            <a:spLocks/>
          </p:cNvSpPr>
          <p:nvPr/>
        </p:nvSpPr>
        <p:spPr bwMode="auto">
          <a:xfrm>
            <a:off x="457201" y="4725144"/>
            <a:ext cx="8229600"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fontScale="97500"/>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a:lstStyle>
          <a:p>
            <a:pPr fontAlgn="auto">
              <a:spcAft>
                <a:spcPts val="0"/>
              </a:spcAft>
              <a:defRPr/>
            </a:pPr>
            <a:r>
              <a:rPr lang="ja-JP" altLang="en-US" sz="2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大阪府健康医療部</a:t>
            </a:r>
            <a:endParaRPr lang="en-US" altLang="ja-JP" sz="2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Aft>
                <a:spcPts val="0"/>
              </a:spcAft>
              <a:defRPr/>
            </a:pPr>
            <a:r>
              <a:rPr lang="ja-JP" altLang="en-US" sz="2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大 阪 市 健 康 局</a:t>
            </a:r>
            <a:endParaRPr lang="en-US" altLang="ja-JP" sz="2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a:spcAft>
                <a:spcPts val="0"/>
              </a:spcAft>
              <a:defRPr/>
            </a:pPr>
            <a:r>
              <a:rPr lang="ja-JP" altLang="en-US" sz="28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大 阪 市 水 道 局</a:t>
            </a:r>
            <a:endParaRPr lang="en-US" altLang="ja-JP" sz="2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テキスト ボックス 4"/>
          <p:cNvSpPr txBox="1"/>
          <p:nvPr/>
        </p:nvSpPr>
        <p:spPr>
          <a:xfrm>
            <a:off x="3012457" y="3416129"/>
            <a:ext cx="3289075" cy="400110"/>
          </a:xfrm>
          <a:prstGeom prst="rect">
            <a:avLst/>
          </a:prstGeom>
          <a:noFill/>
        </p:spPr>
        <p:txBody>
          <a:bodyPr wrap="square" rtlCol="0">
            <a:spAutoFit/>
          </a:bodyPr>
          <a:lstStyle/>
          <a:p>
            <a:r>
              <a:rPr lang="ja-JP" altLang="en-US" sz="2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sz="2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31</a:t>
            </a:r>
            <a:r>
              <a:rPr lang="ja-JP" altLang="en-US" sz="2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2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2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28</a:t>
            </a:r>
            <a:r>
              <a:rPr lang="ja-JP" altLang="en-US" sz="2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日）</a:t>
            </a:r>
            <a:endParaRPr lang="ja-JP" altLang="en-US" sz="2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p:cNvSpPr/>
          <p:nvPr/>
        </p:nvSpPr>
        <p:spPr>
          <a:xfrm>
            <a:off x="7668344" y="116632"/>
            <a:ext cx="1296144" cy="432048"/>
          </a:xfrm>
          <a:prstGeom prst="rect">
            <a:avLst/>
          </a:prstGeom>
        </p:spPr>
        <p:style>
          <a:lnRef idx="2">
            <a:schemeClr val="dk1"/>
          </a:lnRef>
          <a:fillRef idx="1">
            <a:schemeClr val="lt1"/>
          </a:fillRef>
          <a:effectRef idx="0">
            <a:schemeClr val="dk1"/>
          </a:effectRef>
          <a:fontRef idx="minor">
            <a:schemeClr val="dk1"/>
          </a:fontRef>
        </p:style>
        <p:txBody>
          <a:bodyPr rtlCol="0"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ctr"/>
            <a:r>
              <a:rPr kumimoji="1" lang="ja-JP" altLang="en-US" dirty="0" smtClean="0"/>
              <a:t>資料</a:t>
            </a:r>
            <a:r>
              <a:rPr lang="ja-JP" altLang="en-US" dirty="0"/>
              <a:t>３</a:t>
            </a:r>
            <a:endParaRPr kumimoji="1" lang="ja-JP" altLang="en-US" dirty="0"/>
          </a:p>
        </p:txBody>
      </p:sp>
    </p:spTree>
    <p:extLst>
      <p:ext uri="{BB962C8B-B14F-4D97-AF65-F5344CB8AC3E}">
        <p14:creationId xmlns:p14="http://schemas.microsoft.com/office/powerpoint/2010/main" val="39480683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正方形/長方形 39"/>
          <p:cNvSpPr/>
          <p:nvPr/>
        </p:nvSpPr>
        <p:spPr>
          <a:xfrm>
            <a:off x="0" y="1"/>
            <a:ext cx="9144000" cy="494600"/>
          </a:xfrm>
          <a:prstGeom prst="rect">
            <a:avLst/>
          </a:prstGeom>
          <a:gradFill flip="none" rotWithShape="1">
            <a:gsLst>
              <a:gs pos="50000">
                <a:schemeClr val="bg1"/>
              </a:gs>
              <a:gs pos="0">
                <a:schemeClr val="accent3">
                  <a:lumMod val="60000"/>
                  <a:lumOff val="40000"/>
                </a:schemeClr>
              </a:gs>
              <a:gs pos="100000">
                <a:schemeClr val="accent3">
                  <a:lumMod val="60000"/>
                  <a:lumOff val="4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2000" dirty="0" smtClean="0">
                <a:solidFill>
                  <a:schemeClr val="tx1"/>
                </a:solidFill>
                <a:latin typeface="Meiryo UI" pitchFamily="50" charset="-128"/>
                <a:ea typeface="Meiryo UI" pitchFamily="50" charset="-128"/>
                <a:cs typeface="Meiryo UI" pitchFamily="50" charset="-128"/>
              </a:rPr>
              <a:t>　■ </a:t>
            </a:r>
            <a:r>
              <a:rPr lang="ja-JP" altLang="en-US" sz="2000" dirty="0" smtClean="0">
                <a:solidFill>
                  <a:schemeClr val="tx1"/>
                </a:solidFill>
                <a:latin typeface="Meiryo UI" panose="020B0604030504040204" pitchFamily="50" charset="-128"/>
                <a:ea typeface="Meiryo UI" panose="020B0604030504040204" pitchFamily="50" charset="-128"/>
              </a:rPr>
              <a:t>Ｇ</a:t>
            </a:r>
            <a:r>
              <a:rPr lang="en-US" altLang="ja-JP" sz="2000" dirty="0" smtClean="0">
                <a:solidFill>
                  <a:schemeClr val="tx1"/>
                </a:solidFill>
                <a:latin typeface="Meiryo UI" panose="020B0604030504040204" pitchFamily="50" charset="-128"/>
                <a:ea typeface="Meiryo UI" panose="020B0604030504040204" pitchFamily="50" charset="-128"/>
              </a:rPr>
              <a:t>20</a:t>
            </a:r>
            <a:r>
              <a:rPr lang="ja-JP" altLang="en-US" sz="2000" dirty="0" smtClean="0">
                <a:solidFill>
                  <a:schemeClr val="tx1"/>
                </a:solidFill>
                <a:latin typeface="Meiryo UI" panose="020B0604030504040204" pitchFamily="50" charset="-128"/>
                <a:ea typeface="Meiryo UI" panose="020B0604030504040204" pitchFamily="50" charset="-128"/>
              </a:rPr>
              <a:t>大阪</a:t>
            </a:r>
            <a:r>
              <a:rPr lang="ja-JP" altLang="en-US" sz="2000" dirty="0">
                <a:solidFill>
                  <a:schemeClr val="tx1"/>
                </a:solidFill>
                <a:latin typeface="Meiryo UI" panose="020B0604030504040204" pitchFamily="50" charset="-128"/>
                <a:ea typeface="Meiryo UI" panose="020B0604030504040204" pitchFamily="50" charset="-128"/>
              </a:rPr>
              <a:t>サミット　保健医療</a:t>
            </a:r>
            <a:r>
              <a:rPr lang="ja-JP" altLang="en-US" sz="2000" dirty="0" smtClean="0">
                <a:solidFill>
                  <a:schemeClr val="tx1"/>
                </a:solidFill>
                <a:latin typeface="Meiryo UI" panose="020B0604030504040204" pitchFamily="50" charset="-128"/>
                <a:ea typeface="Meiryo UI" panose="020B0604030504040204" pitchFamily="50" charset="-128"/>
              </a:rPr>
              <a:t>対策推進体制</a:t>
            </a:r>
            <a:endParaRPr lang="ja-JP" altLang="en-US" sz="2000" dirty="0">
              <a:solidFill>
                <a:schemeClr val="tx1"/>
              </a:solidFill>
              <a:latin typeface="Meiryo UI" panose="020B0604030504040204" pitchFamily="50" charset="-128"/>
              <a:ea typeface="Meiryo UI" panose="020B0604030504040204" pitchFamily="50" charset="-128"/>
            </a:endParaRPr>
          </a:p>
        </p:txBody>
      </p:sp>
      <p:sp>
        <p:nvSpPr>
          <p:cNvPr id="33" name="角丸四角形 32"/>
          <p:cNvSpPr/>
          <p:nvPr/>
        </p:nvSpPr>
        <p:spPr>
          <a:xfrm>
            <a:off x="179512" y="2151437"/>
            <a:ext cx="6336704" cy="4157883"/>
          </a:xfrm>
          <a:prstGeom prst="roundRect">
            <a:avLst>
              <a:gd name="adj" fmla="val 3377"/>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3" name="角丸四角形 2"/>
          <p:cNvSpPr/>
          <p:nvPr/>
        </p:nvSpPr>
        <p:spPr>
          <a:xfrm>
            <a:off x="550244" y="908720"/>
            <a:ext cx="5616625" cy="504056"/>
          </a:xfrm>
          <a:prstGeom prst="round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dirty="0">
                <a:latin typeface="Meiryo UI" panose="020B0604030504040204" pitchFamily="50" charset="-128"/>
                <a:ea typeface="Meiryo UI" panose="020B0604030504040204" pitchFamily="50" charset="-128"/>
              </a:rPr>
              <a:t>2019</a:t>
            </a:r>
            <a:r>
              <a:rPr lang="ja-JP" altLang="en-US" dirty="0">
                <a:latin typeface="Meiryo UI" panose="020B0604030504040204" pitchFamily="50" charset="-128"/>
                <a:ea typeface="Meiryo UI" panose="020B0604030504040204" pitchFamily="50" charset="-128"/>
              </a:rPr>
              <a:t>年Ｇ</a:t>
            </a:r>
            <a:r>
              <a:rPr lang="en-US" altLang="ja-JP" dirty="0">
                <a:latin typeface="Meiryo UI" panose="020B0604030504040204" pitchFamily="50" charset="-128"/>
                <a:ea typeface="Meiryo UI" panose="020B0604030504040204" pitchFamily="50" charset="-128"/>
              </a:rPr>
              <a:t>20</a:t>
            </a:r>
            <a:r>
              <a:rPr lang="ja-JP" altLang="en-US" dirty="0">
                <a:latin typeface="Meiryo UI" panose="020B0604030504040204" pitchFamily="50" charset="-128"/>
                <a:ea typeface="Meiryo UI" panose="020B0604030504040204" pitchFamily="50" charset="-128"/>
              </a:rPr>
              <a:t>大阪サミット推進</a:t>
            </a:r>
            <a:r>
              <a:rPr lang="ja-JP" altLang="en-US" dirty="0" smtClean="0">
                <a:latin typeface="Meiryo UI" panose="020B0604030504040204" pitchFamily="50" charset="-128"/>
                <a:ea typeface="Meiryo UI" panose="020B0604030504040204" pitchFamily="50" charset="-128"/>
              </a:rPr>
              <a:t>本部</a:t>
            </a:r>
            <a:endParaRPr lang="ja-JP" altLang="en-US" dirty="0">
              <a:latin typeface="Meiryo UI" panose="020B0604030504040204" pitchFamily="50" charset="-128"/>
              <a:ea typeface="Meiryo UI" panose="020B0604030504040204" pitchFamily="50" charset="-128"/>
            </a:endParaRPr>
          </a:p>
        </p:txBody>
      </p:sp>
      <p:cxnSp>
        <p:nvCxnSpPr>
          <p:cNvPr id="6" name="直線コネクタ 5"/>
          <p:cNvCxnSpPr/>
          <p:nvPr/>
        </p:nvCxnSpPr>
        <p:spPr>
          <a:xfrm>
            <a:off x="3347862" y="2556492"/>
            <a:ext cx="1" cy="52147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4" name="角丸四角形 3"/>
          <p:cNvSpPr/>
          <p:nvPr/>
        </p:nvSpPr>
        <p:spPr>
          <a:xfrm>
            <a:off x="550244" y="1755393"/>
            <a:ext cx="5616624" cy="792088"/>
          </a:xfrm>
          <a:prstGeom prst="roundRect">
            <a:avLst/>
          </a:prstGeom>
          <a:solidFill>
            <a:schemeClr val="tx2">
              <a:lumMod val="75000"/>
            </a:schemeClr>
          </a:solidFill>
          <a:ln w="31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latin typeface="Meiryo UI" panose="020B0604030504040204" pitchFamily="50" charset="-128"/>
                <a:ea typeface="Meiryo UI" panose="020B0604030504040204" pitchFamily="50" charset="-128"/>
              </a:rPr>
              <a:t>保健医療対策ＰＴ</a:t>
            </a:r>
            <a:endParaRPr lang="en-US" altLang="ja-JP" b="1" dirty="0" smtClean="0">
              <a:latin typeface="Meiryo UI" panose="020B0604030504040204" pitchFamily="50" charset="-128"/>
              <a:ea typeface="Meiryo UI" panose="020B0604030504040204" pitchFamily="50" charset="-128"/>
            </a:endParaRPr>
          </a:p>
          <a:p>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　　　   　　 ＰＴ長　   　　大阪府健康医療部長</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　　　   　　 副</a:t>
            </a:r>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ＰＴ長</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大阪市健康局長</a:t>
            </a:r>
            <a:endParaRPr kumimoji="1"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2" name="グループ化 11"/>
          <p:cNvGrpSpPr/>
          <p:nvPr/>
        </p:nvGrpSpPr>
        <p:grpSpPr>
          <a:xfrm>
            <a:off x="545419" y="3068959"/>
            <a:ext cx="5614181" cy="432048"/>
            <a:chOff x="539552" y="3284984"/>
            <a:chExt cx="5614181" cy="432048"/>
          </a:xfrm>
        </p:grpSpPr>
        <p:sp>
          <p:nvSpPr>
            <p:cNvPr id="10" name="角丸四角形 9"/>
            <p:cNvSpPr/>
            <p:nvPr/>
          </p:nvSpPr>
          <p:spPr>
            <a:xfrm>
              <a:off x="4353533" y="3284984"/>
              <a:ext cx="1800200" cy="432048"/>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健康局総務課</a:t>
              </a:r>
              <a:endParaRPr kumimoji="1" lang="ja-JP" altLang="en-US" sz="1600" dirty="0">
                <a:latin typeface="Meiryo UI" panose="020B0604030504040204" pitchFamily="50" charset="-128"/>
                <a:ea typeface="Meiryo UI" panose="020B0604030504040204" pitchFamily="50" charset="-128"/>
              </a:endParaRPr>
            </a:p>
          </p:txBody>
        </p:sp>
        <p:sp>
          <p:nvSpPr>
            <p:cNvPr id="8" name="角丸四角形 7"/>
            <p:cNvSpPr/>
            <p:nvPr/>
          </p:nvSpPr>
          <p:spPr>
            <a:xfrm>
              <a:off x="539552" y="3284984"/>
              <a:ext cx="1800200" cy="432048"/>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健康医療総務課</a:t>
              </a:r>
              <a:endParaRPr kumimoji="1" lang="ja-JP" altLang="en-US" dirty="0">
                <a:latin typeface="Meiryo UI" panose="020B0604030504040204" pitchFamily="50" charset="-128"/>
                <a:ea typeface="Meiryo UI" panose="020B0604030504040204" pitchFamily="50" charset="-128"/>
              </a:endParaRPr>
            </a:p>
          </p:txBody>
        </p:sp>
        <p:sp>
          <p:nvSpPr>
            <p:cNvPr id="9" name="角丸四角形 8"/>
            <p:cNvSpPr/>
            <p:nvPr/>
          </p:nvSpPr>
          <p:spPr>
            <a:xfrm>
              <a:off x="2267744" y="3284984"/>
              <a:ext cx="2160240" cy="432048"/>
            </a:xfrm>
            <a:prstGeom prst="roundRect">
              <a:avLst/>
            </a:prstGeom>
            <a:solidFill>
              <a:schemeClr val="tx2">
                <a:lumMod val="75000"/>
              </a:schemeClr>
            </a:solidFill>
            <a:ln w="9525">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b="1" dirty="0" smtClean="0">
                  <a:solidFill>
                    <a:schemeClr val="bg1"/>
                  </a:solidFill>
                  <a:latin typeface="Meiryo UI" panose="020B0604030504040204" pitchFamily="50" charset="-128"/>
                  <a:ea typeface="Meiryo UI" panose="020B0604030504040204" pitchFamily="50" charset="-128"/>
                </a:rPr>
                <a:t>総務班</a:t>
              </a:r>
              <a:endParaRPr kumimoji="1" lang="ja-JP" altLang="en-US" b="1" dirty="0">
                <a:solidFill>
                  <a:schemeClr val="bg1"/>
                </a:solidFill>
                <a:latin typeface="Meiryo UI" panose="020B0604030504040204" pitchFamily="50" charset="-128"/>
                <a:ea typeface="Meiryo UI" panose="020B0604030504040204" pitchFamily="50" charset="-128"/>
              </a:endParaRPr>
            </a:p>
          </p:txBody>
        </p:sp>
      </p:grpSp>
      <p:grpSp>
        <p:nvGrpSpPr>
          <p:cNvPr id="13" name="グループ化 12"/>
          <p:cNvGrpSpPr/>
          <p:nvPr/>
        </p:nvGrpSpPr>
        <p:grpSpPr>
          <a:xfrm>
            <a:off x="545419" y="3642729"/>
            <a:ext cx="5614181" cy="432048"/>
            <a:chOff x="539552" y="3284984"/>
            <a:chExt cx="5614181" cy="432048"/>
          </a:xfrm>
        </p:grpSpPr>
        <p:sp>
          <p:nvSpPr>
            <p:cNvPr id="14" name="角丸四角形 13"/>
            <p:cNvSpPr/>
            <p:nvPr/>
          </p:nvSpPr>
          <p:spPr>
            <a:xfrm>
              <a:off x="4353533" y="3284984"/>
              <a:ext cx="1800200" cy="432048"/>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smtClean="0">
                  <a:latin typeface="Meiryo UI" panose="020B0604030504040204" pitchFamily="50" charset="-128"/>
                  <a:ea typeface="Meiryo UI" panose="020B0604030504040204" pitchFamily="50" charset="-128"/>
                </a:rPr>
                <a:t>健康施策課</a:t>
              </a:r>
              <a:endParaRPr kumimoji="1" lang="en-US" altLang="ja-JP" sz="1200" dirty="0" smtClean="0">
                <a:latin typeface="Meiryo UI" panose="020B0604030504040204" pitchFamily="50" charset="-128"/>
                <a:ea typeface="Meiryo UI" panose="020B0604030504040204" pitchFamily="50" charset="-128"/>
              </a:endParaRPr>
            </a:p>
            <a:p>
              <a:pPr algn="ctr"/>
              <a:r>
                <a:rPr lang="ja-JP" altLang="en-US" sz="1200" dirty="0" smtClean="0">
                  <a:latin typeface="Meiryo UI" panose="020B0604030504040204" pitchFamily="50" charset="-128"/>
                  <a:ea typeface="Meiryo UI" panose="020B0604030504040204" pitchFamily="50" charset="-128"/>
                </a:rPr>
                <a:t>保健所感染症対策課</a:t>
              </a:r>
              <a:endParaRPr kumimoji="1" lang="ja-JP" altLang="en-US" sz="1200" dirty="0">
                <a:latin typeface="Meiryo UI" panose="020B0604030504040204" pitchFamily="50" charset="-128"/>
                <a:ea typeface="Meiryo UI" panose="020B0604030504040204" pitchFamily="50" charset="-128"/>
              </a:endParaRPr>
            </a:p>
          </p:txBody>
        </p:sp>
        <p:sp>
          <p:nvSpPr>
            <p:cNvPr id="15" name="角丸四角形 14"/>
            <p:cNvSpPr/>
            <p:nvPr/>
          </p:nvSpPr>
          <p:spPr>
            <a:xfrm>
              <a:off x="539552" y="3284984"/>
              <a:ext cx="1800200" cy="432048"/>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医療対策課</a:t>
              </a:r>
              <a:endParaRPr kumimoji="1" lang="ja-JP" altLang="en-US" dirty="0">
                <a:latin typeface="Meiryo UI" panose="020B0604030504040204" pitchFamily="50" charset="-128"/>
                <a:ea typeface="Meiryo UI" panose="020B0604030504040204" pitchFamily="50" charset="-128"/>
              </a:endParaRPr>
            </a:p>
          </p:txBody>
        </p:sp>
        <p:sp>
          <p:nvSpPr>
            <p:cNvPr id="16" name="角丸四角形 15"/>
            <p:cNvSpPr/>
            <p:nvPr/>
          </p:nvSpPr>
          <p:spPr>
            <a:xfrm>
              <a:off x="2267744" y="3284984"/>
              <a:ext cx="2160240" cy="432048"/>
            </a:xfrm>
            <a:prstGeom prst="roundRect">
              <a:avLst/>
            </a:prstGeom>
            <a:solidFill>
              <a:schemeClr val="tx2">
                <a:lumMod val="75000"/>
              </a:schemeClr>
            </a:solidFill>
            <a:ln w="9525">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b="1" dirty="0" smtClean="0">
                  <a:solidFill>
                    <a:schemeClr val="bg1"/>
                  </a:solidFill>
                  <a:latin typeface="Meiryo UI" panose="020B0604030504040204" pitchFamily="50" charset="-128"/>
                  <a:ea typeface="Meiryo UI" panose="020B0604030504040204" pitchFamily="50" charset="-128"/>
                </a:rPr>
                <a:t>救急医療・感染症</a:t>
              </a:r>
              <a:r>
                <a:rPr kumimoji="1" lang="ja-JP" altLang="en-US" sz="1600" b="1" dirty="0" smtClean="0">
                  <a:solidFill>
                    <a:schemeClr val="bg1"/>
                  </a:solidFill>
                  <a:latin typeface="Meiryo UI" panose="020B0604030504040204" pitchFamily="50" charset="-128"/>
                  <a:ea typeface="Meiryo UI" panose="020B0604030504040204" pitchFamily="50" charset="-128"/>
                </a:rPr>
                <a:t>班</a:t>
              </a:r>
              <a:endParaRPr kumimoji="1" lang="ja-JP" altLang="en-US" b="1" dirty="0">
                <a:solidFill>
                  <a:schemeClr val="bg1"/>
                </a:solidFill>
                <a:latin typeface="Meiryo UI" panose="020B0604030504040204" pitchFamily="50" charset="-128"/>
                <a:ea typeface="Meiryo UI" panose="020B0604030504040204" pitchFamily="50" charset="-128"/>
              </a:endParaRPr>
            </a:p>
          </p:txBody>
        </p:sp>
      </p:grpSp>
      <p:grpSp>
        <p:nvGrpSpPr>
          <p:cNvPr id="17" name="グループ化 16"/>
          <p:cNvGrpSpPr/>
          <p:nvPr/>
        </p:nvGrpSpPr>
        <p:grpSpPr>
          <a:xfrm>
            <a:off x="545419" y="4216499"/>
            <a:ext cx="5614181" cy="432048"/>
            <a:chOff x="539552" y="3284984"/>
            <a:chExt cx="5614181" cy="432048"/>
          </a:xfrm>
        </p:grpSpPr>
        <p:sp>
          <p:nvSpPr>
            <p:cNvPr id="18" name="角丸四角形 17"/>
            <p:cNvSpPr/>
            <p:nvPr/>
          </p:nvSpPr>
          <p:spPr>
            <a:xfrm>
              <a:off x="4353533" y="3284984"/>
              <a:ext cx="1800200" cy="432048"/>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latin typeface="Meiryo UI" panose="020B0604030504040204" pitchFamily="50" charset="-128"/>
                  <a:ea typeface="Meiryo UI" panose="020B0604030504040204" pitchFamily="50" charset="-128"/>
                </a:rPr>
                <a:t>健康施策課</a:t>
              </a:r>
              <a:endParaRPr lang="en-US" altLang="ja-JP" sz="1200" dirty="0">
                <a:latin typeface="Meiryo UI" panose="020B0604030504040204" pitchFamily="50" charset="-128"/>
                <a:ea typeface="Meiryo UI" panose="020B0604030504040204" pitchFamily="50" charset="-128"/>
              </a:endParaRPr>
            </a:p>
            <a:p>
              <a:pPr algn="ctr"/>
              <a:r>
                <a:rPr lang="ja-JP" altLang="en-US" sz="1200" dirty="0" smtClean="0">
                  <a:latin typeface="Meiryo UI" panose="020B0604030504040204" pitchFamily="50" charset="-128"/>
                  <a:ea typeface="Meiryo UI" panose="020B0604030504040204" pitchFamily="50" charset="-128"/>
                </a:rPr>
                <a:t>生活衛生課</a:t>
              </a:r>
              <a:endParaRPr lang="ja-JP" altLang="en-US" sz="1200" dirty="0">
                <a:latin typeface="Meiryo UI" panose="020B0604030504040204" pitchFamily="50" charset="-128"/>
                <a:ea typeface="Meiryo UI" panose="020B0604030504040204" pitchFamily="50" charset="-128"/>
              </a:endParaRPr>
            </a:p>
          </p:txBody>
        </p:sp>
        <p:sp>
          <p:nvSpPr>
            <p:cNvPr id="19" name="角丸四角形 18"/>
            <p:cNvSpPr/>
            <p:nvPr/>
          </p:nvSpPr>
          <p:spPr>
            <a:xfrm>
              <a:off x="539552" y="3284984"/>
              <a:ext cx="1800200" cy="432048"/>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薬務課</a:t>
              </a:r>
              <a:endParaRPr kumimoji="1" lang="ja-JP" altLang="en-US" dirty="0">
                <a:latin typeface="Meiryo UI" panose="020B0604030504040204" pitchFamily="50" charset="-128"/>
                <a:ea typeface="Meiryo UI" panose="020B0604030504040204" pitchFamily="50" charset="-128"/>
              </a:endParaRPr>
            </a:p>
          </p:txBody>
        </p:sp>
        <p:sp>
          <p:nvSpPr>
            <p:cNvPr id="20" name="角丸四角形 19"/>
            <p:cNvSpPr/>
            <p:nvPr/>
          </p:nvSpPr>
          <p:spPr>
            <a:xfrm>
              <a:off x="2267744" y="3284984"/>
              <a:ext cx="2160240" cy="432048"/>
            </a:xfrm>
            <a:prstGeom prst="roundRect">
              <a:avLst/>
            </a:prstGeom>
            <a:solidFill>
              <a:schemeClr val="tx2">
                <a:lumMod val="75000"/>
              </a:schemeClr>
            </a:solidFill>
            <a:ln w="9525">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医薬品</a:t>
              </a:r>
              <a:r>
                <a:rPr kumimoji="1" lang="ja-JP" altLang="en-US" sz="1600" b="1" dirty="0" smtClean="0">
                  <a:solidFill>
                    <a:schemeClr val="bg1"/>
                  </a:solidFill>
                  <a:latin typeface="Meiryo UI" panose="020B0604030504040204" pitchFamily="50" charset="-128"/>
                  <a:ea typeface="Meiryo UI" panose="020B0604030504040204" pitchFamily="50" charset="-128"/>
                </a:rPr>
                <a:t>班</a:t>
              </a:r>
              <a:endParaRPr kumimoji="1" lang="ja-JP" altLang="en-US" b="1" dirty="0">
                <a:solidFill>
                  <a:schemeClr val="bg1"/>
                </a:solidFill>
                <a:latin typeface="Meiryo UI" panose="020B0604030504040204" pitchFamily="50" charset="-128"/>
                <a:ea typeface="Meiryo UI" panose="020B0604030504040204" pitchFamily="50" charset="-128"/>
              </a:endParaRPr>
            </a:p>
          </p:txBody>
        </p:sp>
      </p:grpSp>
      <p:grpSp>
        <p:nvGrpSpPr>
          <p:cNvPr id="21" name="グループ化 20"/>
          <p:cNvGrpSpPr/>
          <p:nvPr/>
        </p:nvGrpSpPr>
        <p:grpSpPr>
          <a:xfrm>
            <a:off x="545419" y="4790269"/>
            <a:ext cx="5614181" cy="432048"/>
            <a:chOff x="539552" y="3284984"/>
            <a:chExt cx="5614181" cy="432048"/>
          </a:xfrm>
        </p:grpSpPr>
        <p:sp>
          <p:nvSpPr>
            <p:cNvPr id="22" name="角丸四角形 21"/>
            <p:cNvSpPr/>
            <p:nvPr/>
          </p:nvSpPr>
          <p:spPr>
            <a:xfrm>
              <a:off x="4353533" y="3284984"/>
              <a:ext cx="1800200" cy="432048"/>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生活衛生課</a:t>
              </a:r>
              <a:endParaRPr kumimoji="1" lang="ja-JP" altLang="en-US" sz="1600" dirty="0">
                <a:latin typeface="Meiryo UI" panose="020B0604030504040204" pitchFamily="50" charset="-128"/>
                <a:ea typeface="Meiryo UI" panose="020B0604030504040204" pitchFamily="50" charset="-128"/>
              </a:endParaRPr>
            </a:p>
          </p:txBody>
        </p:sp>
        <p:sp>
          <p:nvSpPr>
            <p:cNvPr id="23" name="角丸四角形 22"/>
            <p:cNvSpPr/>
            <p:nvPr/>
          </p:nvSpPr>
          <p:spPr>
            <a:xfrm>
              <a:off x="539552" y="3284984"/>
              <a:ext cx="1800200" cy="432048"/>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600" dirty="0">
                  <a:latin typeface="Meiryo UI" panose="020B0604030504040204" pitchFamily="50" charset="-128"/>
                  <a:ea typeface="Meiryo UI" panose="020B0604030504040204" pitchFamily="50" charset="-128"/>
                </a:rPr>
                <a:t>食</a:t>
              </a:r>
              <a:r>
                <a:rPr lang="ja-JP" altLang="en-US" sz="1600" dirty="0" smtClean="0">
                  <a:latin typeface="Meiryo UI" panose="020B0604030504040204" pitchFamily="50" charset="-128"/>
                  <a:ea typeface="Meiryo UI" panose="020B0604030504040204" pitchFamily="50" charset="-128"/>
                </a:rPr>
                <a:t>の安全</a:t>
              </a:r>
              <a:r>
                <a:rPr lang="ja-JP" altLang="en-US" sz="1600" dirty="0">
                  <a:latin typeface="Meiryo UI" panose="020B0604030504040204" pitchFamily="50" charset="-128"/>
                  <a:ea typeface="Meiryo UI" panose="020B0604030504040204" pitchFamily="50" charset="-128"/>
                </a:rPr>
                <a:t>推進</a:t>
              </a:r>
              <a:r>
                <a:rPr kumimoji="1" lang="ja-JP" altLang="en-US" sz="1600" dirty="0" smtClean="0">
                  <a:latin typeface="Meiryo UI" panose="020B0604030504040204" pitchFamily="50" charset="-128"/>
                  <a:ea typeface="Meiryo UI" panose="020B0604030504040204" pitchFamily="50" charset="-128"/>
                </a:rPr>
                <a:t>課</a:t>
              </a:r>
              <a:endParaRPr kumimoji="1" lang="ja-JP" altLang="en-US" dirty="0">
                <a:latin typeface="Meiryo UI" panose="020B0604030504040204" pitchFamily="50" charset="-128"/>
                <a:ea typeface="Meiryo UI" panose="020B0604030504040204" pitchFamily="50" charset="-128"/>
              </a:endParaRPr>
            </a:p>
          </p:txBody>
        </p:sp>
        <p:sp>
          <p:nvSpPr>
            <p:cNvPr id="24" name="角丸四角形 23"/>
            <p:cNvSpPr/>
            <p:nvPr/>
          </p:nvSpPr>
          <p:spPr>
            <a:xfrm>
              <a:off x="2267744" y="3284984"/>
              <a:ext cx="2160240" cy="432048"/>
            </a:xfrm>
            <a:prstGeom prst="roundRect">
              <a:avLst/>
            </a:prstGeom>
            <a:solidFill>
              <a:schemeClr val="tx2">
                <a:lumMod val="75000"/>
              </a:schemeClr>
            </a:solidFill>
            <a:ln w="9525">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b="1" dirty="0" smtClean="0">
                  <a:solidFill>
                    <a:schemeClr val="bg1"/>
                  </a:solidFill>
                  <a:latin typeface="Meiryo UI" panose="020B0604030504040204" pitchFamily="50" charset="-128"/>
                  <a:ea typeface="Meiryo UI" panose="020B0604030504040204" pitchFamily="50" charset="-128"/>
                </a:rPr>
                <a:t>食品衛生対策班</a:t>
              </a:r>
              <a:endParaRPr kumimoji="1" lang="ja-JP" altLang="en-US" b="1" dirty="0">
                <a:solidFill>
                  <a:schemeClr val="bg1"/>
                </a:solidFill>
                <a:latin typeface="Meiryo UI" panose="020B0604030504040204" pitchFamily="50" charset="-128"/>
                <a:ea typeface="Meiryo UI" panose="020B0604030504040204" pitchFamily="50" charset="-128"/>
              </a:endParaRPr>
            </a:p>
          </p:txBody>
        </p:sp>
      </p:grpSp>
      <p:grpSp>
        <p:nvGrpSpPr>
          <p:cNvPr id="25" name="グループ化 24"/>
          <p:cNvGrpSpPr/>
          <p:nvPr/>
        </p:nvGrpSpPr>
        <p:grpSpPr>
          <a:xfrm>
            <a:off x="545419" y="5364038"/>
            <a:ext cx="5614181" cy="432048"/>
            <a:chOff x="539552" y="3284984"/>
            <a:chExt cx="5614181" cy="432048"/>
          </a:xfrm>
        </p:grpSpPr>
        <p:sp>
          <p:nvSpPr>
            <p:cNvPr id="26" name="角丸四角形 25"/>
            <p:cNvSpPr/>
            <p:nvPr/>
          </p:nvSpPr>
          <p:spPr>
            <a:xfrm>
              <a:off x="4353533" y="3284984"/>
              <a:ext cx="1800200" cy="432048"/>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smtClean="0">
                  <a:latin typeface="Meiryo UI" panose="020B0604030504040204" pitchFamily="50" charset="-128"/>
                  <a:ea typeface="Meiryo UI" panose="020B0604030504040204" pitchFamily="50" charset="-128"/>
                </a:rPr>
                <a:t>生活衛生課</a:t>
              </a:r>
              <a:endParaRPr lang="en-US" altLang="ja-JP" sz="1200" dirty="0">
                <a:latin typeface="Meiryo UI" panose="020B0604030504040204" pitchFamily="50" charset="-128"/>
                <a:ea typeface="Meiryo UI" panose="020B0604030504040204" pitchFamily="50" charset="-128"/>
              </a:endParaRPr>
            </a:p>
            <a:p>
              <a:pPr algn="ctr"/>
              <a:r>
                <a:rPr lang="ja-JP" altLang="en-US" sz="1200" dirty="0" smtClean="0">
                  <a:latin typeface="Meiryo UI" panose="020B0604030504040204" pitchFamily="50" charset="-128"/>
                  <a:ea typeface="Meiryo UI" panose="020B0604030504040204" pitchFamily="50" charset="-128"/>
                </a:rPr>
                <a:t>水道局　総務課</a:t>
              </a:r>
              <a:endParaRPr lang="ja-JP" altLang="en-US" sz="1200" dirty="0">
                <a:latin typeface="Meiryo UI" panose="020B0604030504040204" pitchFamily="50" charset="-128"/>
                <a:ea typeface="Meiryo UI" panose="020B0604030504040204" pitchFamily="50" charset="-128"/>
              </a:endParaRPr>
            </a:p>
          </p:txBody>
        </p:sp>
        <p:sp>
          <p:nvSpPr>
            <p:cNvPr id="27" name="角丸四角形 26"/>
            <p:cNvSpPr/>
            <p:nvPr/>
          </p:nvSpPr>
          <p:spPr>
            <a:xfrm>
              <a:off x="539552" y="3284984"/>
              <a:ext cx="1800200" cy="432048"/>
            </a:xfrm>
            <a:prstGeom prst="roundRect">
              <a:avLst/>
            </a:prstGeom>
            <a:ln w="952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smtClean="0">
                  <a:latin typeface="Meiryo UI" panose="020B0604030504040204" pitchFamily="50" charset="-128"/>
                  <a:ea typeface="Meiryo UI" panose="020B0604030504040204" pitchFamily="50" charset="-128"/>
                </a:rPr>
                <a:t>環境衛生課</a:t>
              </a:r>
              <a:endParaRPr kumimoji="1" lang="ja-JP" altLang="en-US" dirty="0">
                <a:latin typeface="Meiryo UI" panose="020B0604030504040204" pitchFamily="50" charset="-128"/>
                <a:ea typeface="Meiryo UI" panose="020B0604030504040204" pitchFamily="50" charset="-128"/>
              </a:endParaRPr>
            </a:p>
          </p:txBody>
        </p:sp>
        <p:sp>
          <p:nvSpPr>
            <p:cNvPr id="28" name="角丸四角形 27"/>
            <p:cNvSpPr/>
            <p:nvPr/>
          </p:nvSpPr>
          <p:spPr>
            <a:xfrm>
              <a:off x="2267744" y="3284984"/>
              <a:ext cx="2160240" cy="432048"/>
            </a:xfrm>
            <a:prstGeom prst="roundRect">
              <a:avLst/>
            </a:prstGeom>
            <a:solidFill>
              <a:schemeClr val="tx2">
                <a:lumMod val="75000"/>
              </a:schemeClr>
            </a:solidFill>
            <a:ln w="9525">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環境衛生</a:t>
              </a:r>
              <a:r>
                <a:rPr kumimoji="1" lang="ja-JP" altLang="en-US" sz="1400" b="1" dirty="0" smtClean="0">
                  <a:solidFill>
                    <a:schemeClr val="bg1"/>
                  </a:solidFill>
                  <a:latin typeface="Meiryo UI" panose="020B0604030504040204" pitchFamily="50" charset="-128"/>
                  <a:ea typeface="Meiryo UI" panose="020B0604030504040204" pitchFamily="50" charset="-128"/>
                </a:rPr>
                <a:t>班（水道含む）</a:t>
              </a:r>
              <a:endParaRPr kumimoji="1" lang="ja-JP" altLang="en-US" sz="1600" b="1" dirty="0">
                <a:solidFill>
                  <a:schemeClr val="bg1"/>
                </a:solidFill>
                <a:latin typeface="Meiryo UI" panose="020B0604030504040204" pitchFamily="50" charset="-128"/>
                <a:ea typeface="Meiryo UI" panose="020B0604030504040204" pitchFamily="50" charset="-128"/>
              </a:endParaRPr>
            </a:p>
          </p:txBody>
        </p:sp>
      </p:grpSp>
      <p:sp>
        <p:nvSpPr>
          <p:cNvPr id="32" name="角丸四角形 31"/>
          <p:cNvSpPr/>
          <p:nvPr/>
        </p:nvSpPr>
        <p:spPr>
          <a:xfrm>
            <a:off x="545420" y="6093296"/>
            <a:ext cx="5614180" cy="432048"/>
          </a:xfrm>
          <a:prstGeom prst="roundRect">
            <a:avLst/>
          </a:prstGeom>
          <a:solidFill>
            <a:schemeClr val="accent1"/>
          </a:solidFill>
          <a:ln w="9525">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b="1" dirty="0" smtClean="0">
                <a:solidFill>
                  <a:schemeClr val="bg1"/>
                </a:solidFill>
                <a:latin typeface="Meiryo UI" panose="020B0604030504040204" pitchFamily="50" charset="-128"/>
                <a:ea typeface="Meiryo UI" panose="020B0604030504040204" pitchFamily="50" charset="-128"/>
              </a:rPr>
              <a:t>医療機関・保健所・警察・消防とのＷＧ</a:t>
            </a:r>
            <a:endParaRPr kumimoji="1" lang="ja-JP" altLang="en-US" b="1" dirty="0">
              <a:solidFill>
                <a:schemeClr val="bg1"/>
              </a:solidFill>
              <a:latin typeface="Meiryo UI" panose="020B0604030504040204" pitchFamily="50" charset="-128"/>
              <a:ea typeface="Meiryo UI" panose="020B0604030504040204" pitchFamily="50" charset="-128"/>
            </a:endParaRPr>
          </a:p>
        </p:txBody>
      </p:sp>
      <p:sp>
        <p:nvSpPr>
          <p:cNvPr id="37" name="角丸四角形 36"/>
          <p:cNvSpPr/>
          <p:nvPr/>
        </p:nvSpPr>
        <p:spPr>
          <a:xfrm>
            <a:off x="6948264" y="908720"/>
            <a:ext cx="1944216" cy="504056"/>
          </a:xfrm>
          <a:prstGeom prst="roundRect">
            <a:avLst>
              <a:gd name="adj" fmla="val 23281"/>
            </a:avLst>
          </a:prstGeom>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smtClean="0">
                <a:latin typeface="Meiryo UI" panose="020B0604030504040204" pitchFamily="50" charset="-128"/>
                <a:ea typeface="Meiryo UI" panose="020B0604030504040204" pitchFamily="50" charset="-128"/>
              </a:rPr>
              <a:t>厚生労働省</a:t>
            </a:r>
            <a:endParaRPr lang="ja-JP" altLang="en-US" dirty="0">
              <a:latin typeface="Meiryo UI" panose="020B0604030504040204" pitchFamily="50" charset="-128"/>
              <a:ea typeface="Meiryo UI" panose="020B0604030504040204" pitchFamily="50" charset="-128"/>
            </a:endParaRPr>
          </a:p>
        </p:txBody>
      </p:sp>
      <p:cxnSp>
        <p:nvCxnSpPr>
          <p:cNvPr id="38" name="直線コネクタ 37"/>
          <p:cNvCxnSpPr>
            <a:stCxn id="37" idx="2"/>
          </p:cNvCxnSpPr>
          <p:nvPr/>
        </p:nvCxnSpPr>
        <p:spPr>
          <a:xfrm>
            <a:off x="7920372" y="1412776"/>
            <a:ext cx="0" cy="34655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9" name="直線コネクタ 38"/>
          <p:cNvCxnSpPr/>
          <p:nvPr/>
        </p:nvCxnSpPr>
        <p:spPr>
          <a:xfrm flipH="1">
            <a:off x="3371500" y="1412776"/>
            <a:ext cx="1" cy="342617"/>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2" name="円/楕円 61"/>
          <p:cNvSpPr/>
          <p:nvPr/>
        </p:nvSpPr>
        <p:spPr>
          <a:xfrm>
            <a:off x="1049475" y="2596702"/>
            <a:ext cx="792088" cy="4410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bg1"/>
                </a:solidFill>
                <a:latin typeface="Meiryo UI" panose="020B0604030504040204" pitchFamily="50" charset="-128"/>
                <a:ea typeface="Meiryo UI" panose="020B0604030504040204" pitchFamily="50" charset="-128"/>
              </a:rPr>
              <a:t>府</a:t>
            </a:r>
            <a:endParaRPr kumimoji="1" lang="ja-JP" altLang="en-US" dirty="0">
              <a:solidFill>
                <a:schemeClr val="bg1"/>
              </a:solidFill>
              <a:latin typeface="Meiryo UI" panose="020B0604030504040204" pitchFamily="50" charset="-128"/>
              <a:ea typeface="Meiryo UI" panose="020B0604030504040204" pitchFamily="50" charset="-128"/>
            </a:endParaRPr>
          </a:p>
        </p:txBody>
      </p:sp>
      <p:sp>
        <p:nvSpPr>
          <p:cNvPr id="63" name="円/楕円 62"/>
          <p:cNvSpPr/>
          <p:nvPr/>
        </p:nvSpPr>
        <p:spPr>
          <a:xfrm>
            <a:off x="4863456" y="2596702"/>
            <a:ext cx="792088" cy="4410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bg1"/>
                </a:solidFill>
                <a:latin typeface="Meiryo UI" panose="020B0604030504040204" pitchFamily="50" charset="-128"/>
                <a:ea typeface="Meiryo UI" panose="020B0604030504040204" pitchFamily="50" charset="-128"/>
              </a:rPr>
              <a:t>市</a:t>
            </a:r>
            <a:endParaRPr kumimoji="1" lang="ja-JP" altLang="en-US"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6965989" y="6466133"/>
            <a:ext cx="2133600" cy="365125"/>
          </a:xfrm>
        </p:spPr>
        <p:txBody>
          <a:bodyPr/>
          <a:lstStyle/>
          <a:p>
            <a:fld id="{D529AFAA-A018-489A-A785-FA22FCFEE371}" type="slidenum">
              <a:rPr kumimoji="1" lang="ja-JP" altLang="en-US" smtClean="0"/>
              <a:t>1</a:t>
            </a:fld>
            <a:endParaRPr kumimoji="1" lang="ja-JP" altLang="en-US"/>
          </a:p>
        </p:txBody>
      </p:sp>
      <p:sp>
        <p:nvSpPr>
          <p:cNvPr id="36" name="角丸四角形 35"/>
          <p:cNvSpPr/>
          <p:nvPr/>
        </p:nvSpPr>
        <p:spPr>
          <a:xfrm>
            <a:off x="6948264" y="1759326"/>
            <a:ext cx="1944216" cy="4549993"/>
          </a:xfrm>
          <a:prstGeom prst="roundRect">
            <a:avLst>
              <a:gd name="adj" fmla="val 12614"/>
            </a:avLst>
          </a:prstGeom>
          <a:ln w="952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smtClean="0">
                <a:latin typeface="Meiryo UI" panose="020B0604030504040204" pitchFamily="50" charset="-128"/>
                <a:ea typeface="Meiryo UI" panose="020B0604030504040204" pitchFamily="50" charset="-128"/>
              </a:rPr>
              <a:t>現地</a:t>
            </a:r>
            <a:endParaRPr lang="en-US" altLang="ja-JP" dirty="0" smtClean="0">
              <a:latin typeface="Meiryo UI" panose="020B0604030504040204" pitchFamily="50" charset="-128"/>
              <a:ea typeface="Meiryo UI" panose="020B0604030504040204" pitchFamily="50" charset="-128"/>
            </a:endParaRPr>
          </a:p>
          <a:p>
            <a:pPr algn="ctr"/>
            <a:r>
              <a:rPr lang="ja-JP" altLang="en-US" dirty="0" smtClean="0">
                <a:latin typeface="Meiryo UI" panose="020B0604030504040204" pitchFamily="50" charset="-128"/>
                <a:ea typeface="Meiryo UI" panose="020B0604030504040204" pitchFamily="50" charset="-128"/>
              </a:rPr>
              <a:t>医療対策本部</a:t>
            </a:r>
            <a:endParaRPr lang="en-US" altLang="ja-JP" dirty="0" smtClean="0">
              <a:latin typeface="Meiryo UI" panose="020B0604030504040204" pitchFamily="50" charset="-128"/>
              <a:ea typeface="Meiryo UI" panose="020B0604030504040204" pitchFamily="50" charset="-128"/>
            </a:endParaRPr>
          </a:p>
          <a:p>
            <a:pPr algn="ctr"/>
            <a:endParaRPr lang="en-US" altLang="ja-JP" dirty="0">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本部長　 ：厚生労働省</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副本</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部長：大阪府</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副本部長：</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副本部長</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：医療従事者</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代表</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本部員</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：医療</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従事者</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厚労省</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府市職員</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500"/>
              </a:lnSpc>
            </a:pP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警察・消防・</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自衛隊等</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のﾘｴｿﾞﾝ参画</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調整中</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0" name="左矢印 59"/>
          <p:cNvSpPr/>
          <p:nvPr/>
        </p:nvSpPr>
        <p:spPr>
          <a:xfrm>
            <a:off x="5940152" y="1626373"/>
            <a:ext cx="1306836" cy="1093609"/>
          </a:xfrm>
          <a:prstGeom prst="leftArrow">
            <a:avLst>
              <a:gd name="adj1" fmla="val 60451"/>
              <a:gd name="adj2" fmla="val 42063"/>
            </a:avLst>
          </a:prstGeom>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latin typeface="Meiryo UI" panose="020B0604030504040204" pitchFamily="50" charset="-128"/>
                <a:ea typeface="Meiryo UI" panose="020B0604030504040204" pitchFamily="50" charset="-128"/>
              </a:rPr>
              <a:t>連携</a:t>
            </a:r>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05021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1"/>
            <a:ext cx="9144000" cy="494600"/>
          </a:xfrm>
          <a:prstGeom prst="rect">
            <a:avLst/>
          </a:prstGeom>
          <a:gradFill flip="none" rotWithShape="1">
            <a:gsLst>
              <a:gs pos="50000">
                <a:schemeClr val="bg1"/>
              </a:gs>
              <a:gs pos="0">
                <a:schemeClr val="accent3">
                  <a:lumMod val="60000"/>
                  <a:lumOff val="40000"/>
                </a:schemeClr>
              </a:gs>
              <a:gs pos="100000">
                <a:schemeClr val="accent3">
                  <a:lumMod val="60000"/>
                  <a:lumOff val="4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2000" dirty="0" smtClean="0">
                <a:solidFill>
                  <a:schemeClr val="tx1"/>
                </a:solidFill>
                <a:latin typeface="Meiryo UI" pitchFamily="50" charset="-128"/>
                <a:ea typeface="Meiryo UI" pitchFamily="50" charset="-128"/>
                <a:cs typeface="Meiryo UI" pitchFamily="50" charset="-128"/>
              </a:rPr>
              <a:t>　■ </a:t>
            </a:r>
            <a:r>
              <a:rPr lang="ja-JP" altLang="en-US" sz="2000" dirty="0" smtClean="0">
                <a:solidFill>
                  <a:schemeClr val="tx1"/>
                </a:solidFill>
                <a:latin typeface="Meiryo UI" panose="020B0604030504040204" pitchFamily="50" charset="-128"/>
                <a:ea typeface="Meiryo UI" panose="020B0604030504040204" pitchFamily="50" charset="-128"/>
              </a:rPr>
              <a:t>Ｇ</a:t>
            </a:r>
            <a:r>
              <a:rPr lang="en-US" altLang="ja-JP" sz="2000" dirty="0" smtClean="0">
                <a:solidFill>
                  <a:schemeClr val="tx1"/>
                </a:solidFill>
                <a:latin typeface="Meiryo UI" panose="020B0604030504040204" pitchFamily="50" charset="-128"/>
                <a:ea typeface="Meiryo UI" panose="020B0604030504040204" pitchFamily="50" charset="-128"/>
              </a:rPr>
              <a:t>20</a:t>
            </a:r>
            <a:r>
              <a:rPr lang="ja-JP" altLang="en-US" sz="2000" dirty="0" smtClean="0">
                <a:solidFill>
                  <a:schemeClr val="tx1"/>
                </a:solidFill>
                <a:latin typeface="Meiryo UI" panose="020B0604030504040204" pitchFamily="50" charset="-128"/>
                <a:ea typeface="Meiryo UI" panose="020B0604030504040204" pitchFamily="50" charset="-128"/>
              </a:rPr>
              <a:t>大阪</a:t>
            </a:r>
            <a:r>
              <a:rPr lang="ja-JP" altLang="en-US" sz="2000" dirty="0">
                <a:solidFill>
                  <a:schemeClr val="tx1"/>
                </a:solidFill>
                <a:latin typeface="Meiryo UI" panose="020B0604030504040204" pitchFamily="50" charset="-128"/>
                <a:ea typeface="Meiryo UI" panose="020B0604030504040204" pitchFamily="50" charset="-128"/>
              </a:rPr>
              <a:t>サミット　保健医療</a:t>
            </a:r>
            <a:r>
              <a:rPr lang="ja-JP" altLang="en-US" sz="2000" dirty="0" smtClean="0">
                <a:solidFill>
                  <a:schemeClr val="tx1"/>
                </a:solidFill>
                <a:latin typeface="Meiryo UI" panose="020B0604030504040204" pitchFamily="50" charset="-128"/>
                <a:ea typeface="Meiryo UI" panose="020B0604030504040204" pitchFamily="50" charset="-128"/>
              </a:rPr>
              <a:t>対策</a:t>
            </a:r>
            <a:r>
              <a:rPr lang="en-US" altLang="ja-JP" sz="2000" dirty="0" smtClean="0">
                <a:solidFill>
                  <a:schemeClr val="tx1"/>
                </a:solidFill>
                <a:latin typeface="Meiryo UI" panose="020B0604030504040204" pitchFamily="50" charset="-128"/>
                <a:ea typeface="Meiryo UI" panose="020B0604030504040204" pitchFamily="50" charset="-128"/>
              </a:rPr>
              <a:t>PT</a:t>
            </a:r>
            <a:r>
              <a:rPr lang="ja-JP" altLang="en-US" sz="2000" dirty="0" smtClean="0">
                <a:solidFill>
                  <a:schemeClr val="tx1"/>
                </a:solidFill>
                <a:latin typeface="Meiryo UI" panose="020B0604030504040204" pitchFamily="50" charset="-128"/>
                <a:ea typeface="Meiryo UI" panose="020B0604030504040204" pitchFamily="50" charset="-128"/>
              </a:rPr>
              <a:t>　主な事業の進捗状況</a:t>
            </a:r>
            <a:endParaRPr lang="ja-JP" altLang="en-US" sz="2000" dirty="0">
              <a:solidFill>
                <a:schemeClr val="tx1"/>
              </a:solidFill>
              <a:latin typeface="Meiryo UI" panose="020B0604030504040204" pitchFamily="50" charset="-128"/>
              <a:ea typeface="Meiryo UI" panose="020B0604030504040204" pitchFamily="50" charset="-128"/>
            </a:endParaRPr>
          </a:p>
        </p:txBody>
      </p:sp>
      <p:sp>
        <p:nvSpPr>
          <p:cNvPr id="19" name="スライド番号プレースホルダー 1"/>
          <p:cNvSpPr>
            <a:spLocks noGrp="1"/>
          </p:cNvSpPr>
          <p:nvPr>
            <p:ph type="sldNum" sz="quarter" idx="12"/>
          </p:nvPr>
        </p:nvSpPr>
        <p:spPr>
          <a:xfrm>
            <a:off x="7010400" y="6487755"/>
            <a:ext cx="2133600" cy="365125"/>
          </a:xfrm>
        </p:spPr>
        <p:txBody>
          <a:bodyPr/>
          <a:lstStyle/>
          <a:p>
            <a:fld id="{D529AFAA-A018-489A-A785-FA22FCFEE371}" type="slidenum">
              <a:rPr kumimoji="1" lang="ja-JP" altLang="en-US" smtClean="0"/>
              <a:t>2</a:t>
            </a:fld>
            <a:endParaRPr kumimoji="1" lang="ja-JP" altLang="en-US"/>
          </a:p>
        </p:txBody>
      </p:sp>
      <p:sp>
        <p:nvSpPr>
          <p:cNvPr id="27" name="角丸四角形 26"/>
          <p:cNvSpPr/>
          <p:nvPr/>
        </p:nvSpPr>
        <p:spPr>
          <a:xfrm>
            <a:off x="68747" y="567110"/>
            <a:ext cx="4198660" cy="42778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600" b="1" dirty="0" smtClean="0">
                <a:solidFill>
                  <a:schemeClr val="bg1"/>
                </a:solidFill>
                <a:latin typeface="Meiryo UI" panose="020B0604030504040204" pitchFamily="50" charset="-128"/>
                <a:ea typeface="Meiryo UI" panose="020B0604030504040204" pitchFamily="50" charset="-128"/>
              </a:rPr>
              <a:t>救急医療体制構築</a:t>
            </a:r>
            <a:r>
              <a:rPr kumimoji="1" lang="en-US" altLang="ja-JP" sz="1600" b="1" dirty="0" smtClean="0">
                <a:solidFill>
                  <a:schemeClr val="bg1"/>
                </a:solidFill>
                <a:latin typeface="Meiryo UI" panose="020B0604030504040204" pitchFamily="50" charset="-128"/>
                <a:ea typeface="Meiryo UI" panose="020B0604030504040204" pitchFamily="50" charset="-128"/>
              </a:rPr>
              <a:t>【</a:t>
            </a:r>
            <a:r>
              <a:rPr kumimoji="1" lang="ja-JP" altLang="en-US" sz="1600" b="1" dirty="0" smtClean="0">
                <a:solidFill>
                  <a:schemeClr val="bg1"/>
                </a:solidFill>
                <a:latin typeface="Meiryo UI" panose="020B0604030504040204" pitchFamily="50" charset="-128"/>
                <a:ea typeface="Meiryo UI" panose="020B0604030504040204" pitchFamily="50" charset="-128"/>
              </a:rPr>
              <a:t>首脳・地域住民</a:t>
            </a:r>
            <a:r>
              <a:rPr kumimoji="1" lang="en-US" altLang="ja-JP" sz="1600" b="1" dirty="0" smtClean="0">
                <a:solidFill>
                  <a:schemeClr val="bg1"/>
                </a:solidFill>
                <a:latin typeface="Meiryo UI" panose="020B0604030504040204" pitchFamily="50" charset="-128"/>
                <a:ea typeface="Meiryo UI" panose="020B0604030504040204" pitchFamily="50" charset="-128"/>
              </a:rPr>
              <a:t>】</a:t>
            </a:r>
            <a:endParaRPr kumimoji="1" lang="ja-JP" altLang="en-US" sz="1600" b="1" dirty="0">
              <a:solidFill>
                <a:schemeClr val="bg1"/>
              </a:solidFill>
              <a:latin typeface="Meiryo UI" panose="020B0604030504040204" pitchFamily="50" charset="-128"/>
              <a:ea typeface="Meiryo UI" panose="020B0604030504040204" pitchFamily="50" charset="-128"/>
            </a:endParaRPr>
          </a:p>
        </p:txBody>
      </p:sp>
      <p:sp>
        <p:nvSpPr>
          <p:cNvPr id="28" name="正方形/長方形 27"/>
          <p:cNvSpPr/>
          <p:nvPr/>
        </p:nvSpPr>
        <p:spPr>
          <a:xfrm>
            <a:off x="4267407" y="597764"/>
            <a:ext cx="4788024" cy="502702"/>
          </a:xfrm>
          <a:prstGeom prst="rect">
            <a:avLst/>
          </a:prstGeom>
        </p:spPr>
        <p:txBody>
          <a:bodyPr wrap="square">
            <a:spAutoFit/>
          </a:bodyPr>
          <a:lstStyle/>
          <a:p>
            <a:pPr>
              <a:lnSpc>
                <a:spcPts val="1600"/>
              </a:lnSpc>
            </a:pPr>
            <a:r>
              <a:rPr lang="ja-JP" altLang="en-US" sz="1400" b="1" dirty="0" smtClean="0">
                <a:latin typeface="Meiryo UI" panose="020B0604030504040204" pitchFamily="50" charset="-128"/>
                <a:ea typeface="Meiryo UI" panose="020B0604030504040204" pitchFamily="50" charset="-128"/>
              </a:rPr>
              <a:t>サミット期</a:t>
            </a:r>
            <a:r>
              <a:rPr lang="ja-JP" altLang="en-US" sz="1400" b="1" dirty="0">
                <a:latin typeface="Meiryo UI" panose="020B0604030504040204" pitchFamily="50" charset="-128"/>
                <a:ea typeface="Meiryo UI" panose="020B0604030504040204" pitchFamily="50" charset="-128"/>
              </a:rPr>
              <a:t>間中の首脳等の医療や地域住民の</a:t>
            </a:r>
            <a:r>
              <a:rPr lang="ja-JP" altLang="en-US" sz="1400" b="1" dirty="0" smtClean="0">
                <a:latin typeface="Meiryo UI" panose="020B0604030504040204" pitchFamily="50" charset="-128"/>
                <a:ea typeface="Meiryo UI" panose="020B0604030504040204" pitchFamily="50" charset="-128"/>
              </a:rPr>
              <a:t>医療体制</a:t>
            </a:r>
            <a:r>
              <a:rPr lang="ja-JP" altLang="en-US" sz="1400" b="1" dirty="0">
                <a:latin typeface="Meiryo UI" panose="020B0604030504040204" pitchFamily="50" charset="-128"/>
                <a:ea typeface="Meiryo UI" panose="020B0604030504040204" pitchFamily="50" charset="-128"/>
              </a:rPr>
              <a:t>確保</a:t>
            </a:r>
            <a:r>
              <a:rPr lang="ja-JP" altLang="en-US" sz="1400" b="1" dirty="0" smtClean="0">
                <a:latin typeface="Meiryo UI" panose="020B0604030504040204" pitchFamily="50" charset="-128"/>
                <a:ea typeface="Meiryo UI" panose="020B0604030504040204" pitchFamily="50" charset="-128"/>
              </a:rPr>
              <a:t>について国や関係医療機関とともに対応</a:t>
            </a:r>
            <a:endParaRPr lang="en-US" altLang="ja-JP" sz="1400" b="1" dirty="0">
              <a:latin typeface="Meiryo UI" panose="020B0604030504040204" pitchFamily="50" charset="-128"/>
              <a:ea typeface="Meiryo UI" panose="020B0604030504040204" pitchFamily="50" charset="-128"/>
            </a:endParaRPr>
          </a:p>
        </p:txBody>
      </p:sp>
      <p:sp>
        <p:nvSpPr>
          <p:cNvPr id="29" name="テキスト ボックス 28"/>
          <p:cNvSpPr txBox="1"/>
          <p:nvPr/>
        </p:nvSpPr>
        <p:spPr>
          <a:xfrm>
            <a:off x="68747" y="1044000"/>
            <a:ext cx="1959345" cy="307777"/>
          </a:xfrm>
          <a:prstGeom prst="rect">
            <a:avLst/>
          </a:prstGeom>
          <a:solidFill>
            <a:schemeClr val="bg1">
              <a:lumMod val="75000"/>
            </a:schemeClr>
          </a:solidFill>
        </p:spPr>
        <p:txBody>
          <a:bodyPr wrap="square" rtlCol="0">
            <a:spAutoFit/>
          </a:bodyPr>
          <a:lstStyle/>
          <a:p>
            <a:r>
              <a:rPr kumimoji="1" lang="ja-JP" altLang="en-US" sz="1400" dirty="0" smtClean="0">
                <a:latin typeface="Meiryo UI" panose="020B0604030504040204" pitchFamily="50" charset="-128"/>
                <a:ea typeface="Meiryo UI" panose="020B0604030504040204" pitchFamily="50" charset="-128"/>
              </a:rPr>
              <a:t>■主な取組状況</a:t>
            </a:r>
            <a:endParaRPr kumimoji="1" lang="ja-JP" altLang="en-US" sz="1400" dirty="0">
              <a:latin typeface="Meiryo UI" panose="020B0604030504040204" pitchFamily="50" charset="-128"/>
              <a:ea typeface="Meiryo UI" panose="020B0604030504040204" pitchFamily="50" charset="-128"/>
            </a:endParaRPr>
          </a:p>
        </p:txBody>
      </p:sp>
      <p:sp>
        <p:nvSpPr>
          <p:cNvPr id="30" name="正方形/長方形 29"/>
          <p:cNvSpPr/>
          <p:nvPr/>
        </p:nvSpPr>
        <p:spPr>
          <a:xfrm>
            <a:off x="68746" y="1330216"/>
            <a:ext cx="8895742" cy="1964640"/>
          </a:xfrm>
          <a:prstGeom prst="rect">
            <a:avLst/>
          </a:prstGeom>
        </p:spPr>
        <p:txBody>
          <a:bodyPr wrap="square">
            <a:spAutoFit/>
          </a:bodyPr>
          <a:lstStyle/>
          <a:p>
            <a:pPr>
              <a:lnSpc>
                <a:spcPts val="1560"/>
              </a:lnSpc>
            </a:pPr>
            <a:r>
              <a:rPr lang="ja-JP" altLang="en-US" sz="1200" dirty="0">
                <a:latin typeface="Meiryo UI" panose="020B0604030504040204" pitchFamily="50" charset="-128"/>
                <a:ea typeface="Meiryo UI" panose="020B0604030504040204" pitchFamily="50" charset="-128"/>
              </a:rPr>
              <a:t>・厚生</a:t>
            </a:r>
            <a:r>
              <a:rPr lang="ja-JP" altLang="en-US" sz="1200" dirty="0" smtClean="0">
                <a:latin typeface="Meiryo UI" panose="020B0604030504040204" pitchFamily="50" charset="-128"/>
                <a:ea typeface="Meiryo UI" panose="020B0604030504040204" pitchFamily="50" charset="-128"/>
              </a:rPr>
              <a:t>労働省の研究</a:t>
            </a:r>
            <a:r>
              <a:rPr lang="ja-JP" altLang="en-US" sz="1200" dirty="0">
                <a:latin typeface="Meiryo UI" panose="020B0604030504040204" pitchFamily="50" charset="-128"/>
                <a:ea typeface="Meiryo UI" panose="020B0604030504040204" pitchFamily="50" charset="-128"/>
              </a:rPr>
              <a:t>班会議、府市の推進会議に</a:t>
            </a:r>
            <a:r>
              <a:rPr lang="ja-JP" altLang="en-US" sz="1200" dirty="0" smtClean="0">
                <a:latin typeface="Meiryo UI" panose="020B0604030504040204" pitchFamily="50" charset="-128"/>
                <a:ea typeface="Meiryo UI" panose="020B0604030504040204" pitchFamily="50" charset="-128"/>
              </a:rPr>
              <a:t>おける検討</a:t>
            </a:r>
            <a:endParaRPr lang="en-US" altLang="ja-JP" sz="1200" dirty="0" smtClean="0">
              <a:latin typeface="Meiryo UI" panose="020B0604030504040204" pitchFamily="50" charset="-128"/>
              <a:ea typeface="Meiryo UI" panose="020B0604030504040204" pitchFamily="50" charset="-128"/>
            </a:endParaRPr>
          </a:p>
          <a:p>
            <a:pPr>
              <a:lnSpc>
                <a:spcPts val="1560"/>
              </a:lnSpc>
            </a:pPr>
            <a:r>
              <a:rPr lang="ja-JP" altLang="en-US" sz="1100" dirty="0" smtClean="0">
                <a:latin typeface="Meiryo UI" panose="020B0604030504040204" pitchFamily="50" charset="-128"/>
                <a:ea typeface="Meiryo UI" panose="020B0604030504040204" pitchFamily="50" charset="-128"/>
              </a:rPr>
              <a:t>（首脳等対応</a:t>
            </a:r>
            <a:r>
              <a:rPr lang="ja-JP" altLang="en-US" sz="1100" dirty="0">
                <a:latin typeface="Meiryo UI" panose="020B0604030504040204" pitchFamily="50" charset="-128"/>
                <a:ea typeface="Meiryo UI" panose="020B0604030504040204" pitchFamily="50" charset="-128"/>
              </a:rPr>
              <a:t>医療</a:t>
            </a:r>
            <a:r>
              <a:rPr lang="ja-JP" altLang="en-US" sz="1100" dirty="0" smtClean="0">
                <a:latin typeface="Meiryo UI" panose="020B0604030504040204" pitchFamily="50" charset="-128"/>
                <a:ea typeface="Meiryo UI" panose="020B0604030504040204" pitchFamily="50" charset="-128"/>
              </a:rPr>
              <a:t>機関選定、会議場・</a:t>
            </a:r>
            <a:r>
              <a:rPr lang="ja-JP" altLang="en-US" sz="1100" dirty="0">
                <a:latin typeface="Meiryo UI" panose="020B0604030504040204" pitchFamily="50" charset="-128"/>
                <a:ea typeface="Meiryo UI" panose="020B0604030504040204" pitchFamily="50" charset="-128"/>
              </a:rPr>
              <a:t>ホテル・空港等の各拠点</a:t>
            </a:r>
            <a:r>
              <a:rPr lang="ja-JP" altLang="en-US" sz="1100" dirty="0" smtClean="0">
                <a:latin typeface="Meiryo UI" panose="020B0604030504040204" pitchFamily="50" charset="-128"/>
                <a:ea typeface="Meiryo UI" panose="020B0604030504040204" pitchFamily="50" charset="-128"/>
              </a:rPr>
              <a:t>の体制、地域医療体制など）</a:t>
            </a:r>
            <a:endParaRPr lang="en-US" altLang="ja-JP" sz="1100" dirty="0" smtClean="0">
              <a:latin typeface="Meiryo UI" panose="020B0604030504040204" pitchFamily="50" charset="-128"/>
              <a:ea typeface="Meiryo UI" panose="020B0604030504040204" pitchFamily="50" charset="-128"/>
            </a:endParaRPr>
          </a:p>
          <a:p>
            <a:pPr>
              <a:lnSpc>
                <a:spcPts val="1560"/>
              </a:lnSpc>
              <a:spcBef>
                <a:spcPts val="600"/>
              </a:spcBef>
            </a:pPr>
            <a:r>
              <a:rPr lang="ja-JP" altLang="en-US" sz="1200" dirty="0" smtClean="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各種マニュアルの策定</a:t>
            </a:r>
            <a:r>
              <a:rPr lang="ja-JP" altLang="en-US" sz="1200" dirty="0" smtClean="0">
                <a:latin typeface="Meiryo UI" panose="020B0604030504040204" pitchFamily="50" charset="-128"/>
                <a:ea typeface="Meiryo UI" panose="020B0604030504040204" pitchFamily="50" charset="-128"/>
              </a:rPr>
              <a:t>（平成</a:t>
            </a:r>
            <a:r>
              <a:rPr lang="en-US" altLang="ja-JP" sz="1200" dirty="0" smtClean="0">
                <a:latin typeface="Meiryo UI" panose="020B0604030504040204" pitchFamily="50" charset="-128"/>
                <a:ea typeface="Meiryo UI" panose="020B0604030504040204" pitchFamily="50" charset="-128"/>
              </a:rPr>
              <a:t>31</a:t>
            </a:r>
            <a:r>
              <a:rPr lang="ja-JP" altLang="en-US" sz="1200" dirty="0" smtClean="0">
                <a:latin typeface="Meiryo UI" panose="020B0604030504040204" pitchFamily="50" charset="-128"/>
                <a:ea typeface="Meiryo UI" panose="020B0604030504040204" pitchFamily="50" charset="-128"/>
              </a:rPr>
              <a:t>年</a:t>
            </a:r>
            <a:r>
              <a:rPr lang="en-US" altLang="ja-JP" sz="1200" dirty="0" smtClean="0">
                <a:latin typeface="Meiryo UI" panose="020B0604030504040204" pitchFamily="50" charset="-128"/>
                <a:ea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rPr>
              <a:t>月）</a:t>
            </a:r>
            <a:endParaRPr lang="en-US" altLang="ja-JP" sz="1200" dirty="0">
              <a:latin typeface="Meiryo UI" panose="020B0604030504040204" pitchFamily="50" charset="-128"/>
              <a:ea typeface="Meiryo UI" panose="020B0604030504040204" pitchFamily="50" charset="-128"/>
            </a:endParaRPr>
          </a:p>
          <a:p>
            <a:pPr>
              <a:lnSpc>
                <a:spcPts val="1560"/>
              </a:lnSpc>
            </a:pPr>
            <a:r>
              <a:rPr lang="ja-JP" altLang="en-US" sz="1100" dirty="0" smtClean="0">
                <a:latin typeface="Meiryo UI" panose="020B0604030504040204" pitchFamily="50" charset="-128"/>
                <a:ea typeface="Meiryo UI" panose="020B0604030504040204" pitchFamily="50" charset="-128"/>
              </a:rPr>
              <a:t>（首脳</a:t>
            </a:r>
            <a:r>
              <a:rPr lang="ja-JP" altLang="en-US" sz="1100" dirty="0">
                <a:latin typeface="Meiryo UI" panose="020B0604030504040204" pitchFamily="50" charset="-128"/>
                <a:ea typeface="Meiryo UI" panose="020B0604030504040204" pitchFamily="50" charset="-128"/>
              </a:rPr>
              <a:t>等対応、多数傷病者対応、</a:t>
            </a:r>
            <a:r>
              <a:rPr lang="en-US" altLang="ja-JP" sz="1100" dirty="0" smtClean="0">
                <a:latin typeface="Meiryo UI" panose="020B0604030504040204" pitchFamily="50" charset="-128"/>
                <a:ea typeface="Meiryo UI" panose="020B0604030504040204" pitchFamily="50" charset="-128"/>
              </a:rPr>
              <a:t>CBRNE*</a:t>
            </a:r>
            <a:r>
              <a:rPr lang="ja-JP" altLang="en-US" sz="1100" dirty="0" smtClean="0">
                <a:latin typeface="Meiryo UI" panose="020B0604030504040204" pitchFamily="50" charset="-128"/>
                <a:ea typeface="Meiryo UI" panose="020B0604030504040204" pitchFamily="50" charset="-128"/>
              </a:rPr>
              <a:t>対応</a:t>
            </a:r>
            <a:r>
              <a:rPr lang="ja-JP" altLang="en-US" sz="1100" dirty="0">
                <a:latin typeface="Meiryo UI" panose="020B0604030504040204" pitchFamily="50" charset="-128"/>
                <a:ea typeface="Meiryo UI" panose="020B0604030504040204" pitchFamily="50" charset="-128"/>
              </a:rPr>
              <a:t>マニュアル（医療機関）</a:t>
            </a:r>
            <a:r>
              <a:rPr lang="ja-JP" altLang="en-US" sz="1100" dirty="0" smtClean="0">
                <a:latin typeface="Meiryo UI" panose="020B0604030504040204" pitchFamily="50" charset="-128"/>
                <a:ea typeface="Meiryo UI" panose="020B0604030504040204" pitchFamily="50" charset="-128"/>
              </a:rPr>
              <a:t>、地域</a:t>
            </a:r>
            <a:r>
              <a:rPr lang="ja-JP" altLang="en-US" sz="1100" dirty="0">
                <a:latin typeface="Meiryo UI" panose="020B0604030504040204" pitchFamily="50" charset="-128"/>
                <a:ea typeface="Meiryo UI" panose="020B0604030504040204" pitchFamily="50" charset="-128"/>
              </a:rPr>
              <a:t>医療・府市職員連絡員マニュアル（府市）等）</a:t>
            </a:r>
            <a:endParaRPr lang="en-US" altLang="ja-JP" sz="1100" dirty="0">
              <a:latin typeface="Meiryo UI" panose="020B0604030504040204" pitchFamily="50" charset="-128"/>
              <a:ea typeface="Meiryo UI" panose="020B0604030504040204" pitchFamily="50" charset="-128"/>
            </a:endParaRPr>
          </a:p>
          <a:p>
            <a:pPr>
              <a:lnSpc>
                <a:spcPts val="1560"/>
              </a:lnSpc>
              <a:spcBef>
                <a:spcPts val="600"/>
              </a:spcBef>
            </a:pPr>
            <a:r>
              <a:rPr lang="ja-JP" altLang="en-US" sz="1200" dirty="0">
                <a:latin typeface="Meiryo UI" panose="020B0604030504040204" pitchFamily="50" charset="-128"/>
                <a:ea typeface="Meiryo UI" panose="020B0604030504040204" pitchFamily="50" charset="-128"/>
              </a:rPr>
              <a:t>・各種訓練の実施・参画</a:t>
            </a:r>
            <a:r>
              <a:rPr lang="ja-JP" altLang="en-US" sz="1200" dirty="0" smtClean="0">
                <a:latin typeface="Meiryo UI" panose="020B0604030504040204" pitchFamily="50" charset="-128"/>
                <a:ea typeface="Meiryo UI" panose="020B0604030504040204" pitchFamily="50" charset="-128"/>
              </a:rPr>
              <a:t>（平成</a:t>
            </a:r>
            <a:r>
              <a:rPr lang="en-US" altLang="ja-JP" sz="1200" dirty="0" smtClean="0">
                <a:latin typeface="Meiryo UI" panose="020B0604030504040204" pitchFamily="50" charset="-128"/>
                <a:ea typeface="Meiryo UI" panose="020B0604030504040204" pitchFamily="50" charset="-128"/>
              </a:rPr>
              <a:t>30</a:t>
            </a:r>
            <a:r>
              <a:rPr lang="ja-JP" altLang="en-US" sz="1200" dirty="0" smtClean="0">
                <a:latin typeface="Meiryo UI" panose="020B0604030504040204" pitchFamily="50" charset="-128"/>
                <a:ea typeface="Meiryo UI" panose="020B0604030504040204" pitchFamily="50" charset="-128"/>
              </a:rPr>
              <a:t>年</a:t>
            </a:r>
            <a:r>
              <a:rPr lang="en-US" altLang="ja-JP" sz="1200" dirty="0" smtClean="0">
                <a:latin typeface="Meiryo UI" panose="020B0604030504040204" pitchFamily="50" charset="-128"/>
                <a:ea typeface="Meiryo UI" panose="020B0604030504040204" pitchFamily="50" charset="-128"/>
              </a:rPr>
              <a:t>11</a:t>
            </a:r>
            <a:r>
              <a:rPr lang="ja-JP" altLang="en-US" sz="1200" dirty="0" smtClean="0">
                <a:latin typeface="Meiryo UI" panose="020B0604030504040204" pitchFamily="50" charset="-128"/>
                <a:ea typeface="Meiryo UI" panose="020B0604030504040204" pitchFamily="50" charset="-128"/>
              </a:rPr>
              <a:t>月～）</a:t>
            </a:r>
            <a:endParaRPr lang="en-US" altLang="ja-JP" sz="1200" dirty="0">
              <a:latin typeface="Meiryo UI" panose="020B0604030504040204" pitchFamily="50" charset="-128"/>
              <a:ea typeface="Meiryo UI" panose="020B0604030504040204" pitchFamily="50" charset="-128"/>
            </a:endParaRPr>
          </a:p>
          <a:p>
            <a:pPr>
              <a:lnSpc>
                <a:spcPts val="1560"/>
              </a:lnSpc>
            </a:pPr>
            <a:r>
              <a:rPr lang="ja-JP" altLang="en-US" sz="1100" dirty="0" smtClean="0">
                <a:latin typeface="Meiryo UI" panose="020B0604030504040204" pitchFamily="50" charset="-128"/>
                <a:ea typeface="Meiryo UI" panose="020B0604030504040204" pitchFamily="50" charset="-128"/>
              </a:rPr>
              <a:t>（</a:t>
            </a:r>
            <a:r>
              <a:rPr lang="en-US" altLang="ja-JP" sz="1100" dirty="0" smtClean="0">
                <a:latin typeface="Meiryo UI" panose="020B0604030504040204" pitchFamily="50" charset="-128"/>
                <a:ea typeface="Meiryo UI" panose="020B0604030504040204" pitchFamily="50" charset="-128"/>
              </a:rPr>
              <a:t>NBC</a:t>
            </a:r>
            <a:r>
              <a:rPr lang="ja-JP" altLang="en-US" sz="1100" dirty="0">
                <a:latin typeface="Meiryo UI" panose="020B0604030504040204" pitchFamily="50" charset="-128"/>
                <a:ea typeface="Meiryo UI" panose="020B0604030504040204" pitchFamily="50" charset="-128"/>
              </a:rPr>
              <a:t>災害・テロ</a:t>
            </a:r>
            <a:r>
              <a:rPr lang="ja-JP" altLang="en-US" sz="1100" dirty="0" smtClean="0">
                <a:latin typeface="Meiryo UI" panose="020B0604030504040204" pitchFamily="50" charset="-128"/>
                <a:ea typeface="Meiryo UI" panose="020B0604030504040204" pitchFamily="50" charset="-128"/>
              </a:rPr>
              <a:t>対策研修、消防</a:t>
            </a:r>
            <a:r>
              <a:rPr lang="ja-JP" altLang="en-US" sz="1100" dirty="0">
                <a:latin typeface="Meiryo UI" panose="020B0604030504040204" pitchFamily="50" charset="-128"/>
                <a:ea typeface="Meiryo UI" panose="020B0604030504040204" pitchFamily="50" charset="-128"/>
              </a:rPr>
              <a:t>防災ヘリ離発着</a:t>
            </a:r>
            <a:r>
              <a:rPr lang="ja-JP" altLang="en-US" sz="1100" dirty="0" smtClean="0">
                <a:latin typeface="Meiryo UI" panose="020B0604030504040204" pitchFamily="50" charset="-128"/>
                <a:ea typeface="Meiryo UI" panose="020B0604030504040204" pitchFamily="50" charset="-128"/>
              </a:rPr>
              <a:t>訓練、現地</a:t>
            </a:r>
            <a:r>
              <a:rPr lang="ja-JP" altLang="en-US" sz="1100" dirty="0">
                <a:latin typeface="Meiryo UI" panose="020B0604030504040204" pitchFamily="50" charset="-128"/>
                <a:ea typeface="Meiryo UI" panose="020B0604030504040204" pitchFamily="50" charset="-128"/>
              </a:rPr>
              <a:t>医療対策本部シミュレーション、国民保護実動</a:t>
            </a:r>
            <a:r>
              <a:rPr lang="ja-JP" altLang="en-US" sz="1100" dirty="0" smtClean="0">
                <a:latin typeface="Meiryo UI" panose="020B0604030504040204" pitchFamily="50" charset="-128"/>
                <a:ea typeface="Meiryo UI" panose="020B0604030504040204" pitchFamily="50" charset="-128"/>
              </a:rPr>
              <a:t>訓練等</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a:p>
            <a:pPr>
              <a:lnSpc>
                <a:spcPts val="1560"/>
              </a:lnSpc>
              <a:spcBef>
                <a:spcPts val="300"/>
              </a:spcBef>
            </a:pPr>
            <a:r>
              <a:rPr lang="ja-JP" altLang="en-US" sz="1200" dirty="0" smtClean="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血液製剤の供給にかかる血液センターとの</a:t>
            </a:r>
            <a:r>
              <a:rPr lang="ja-JP" altLang="en-US" sz="1200" dirty="0" smtClean="0">
                <a:latin typeface="Meiryo UI" panose="020B0604030504040204" pitchFamily="50" charset="-128"/>
                <a:ea typeface="Meiryo UI" panose="020B0604030504040204" pitchFamily="50" charset="-128"/>
              </a:rPr>
              <a:t>調整</a:t>
            </a:r>
            <a:endParaRPr lang="en-US" altLang="ja-JP" sz="1200" dirty="0" smtClean="0">
              <a:latin typeface="Meiryo UI" panose="020B0604030504040204" pitchFamily="50" charset="-128"/>
              <a:ea typeface="Meiryo UI" panose="020B0604030504040204" pitchFamily="50" charset="-128"/>
            </a:endParaRPr>
          </a:p>
          <a:p>
            <a:pPr>
              <a:lnSpc>
                <a:spcPts val="1560"/>
              </a:lnSpc>
              <a:spcBef>
                <a:spcPts val="300"/>
              </a:spcBef>
            </a:pPr>
            <a:r>
              <a:rPr lang="ja-JP" altLang="en-US" sz="1200" dirty="0" smtClean="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地域医療体制に関する住民説明（平成</a:t>
            </a:r>
            <a:r>
              <a:rPr lang="en-US" altLang="ja-JP" sz="1200" dirty="0">
                <a:latin typeface="Meiryo UI" panose="020B0604030504040204" pitchFamily="50" charset="-128"/>
                <a:ea typeface="Meiryo UI" panose="020B0604030504040204" pitchFamily="50" charset="-128"/>
              </a:rPr>
              <a:t>31</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5</a:t>
            </a:r>
            <a:r>
              <a:rPr lang="ja-JP" altLang="en-US" sz="1200" dirty="0">
                <a:latin typeface="Meiryo UI" panose="020B0604030504040204" pitchFamily="50" charset="-128"/>
                <a:ea typeface="Meiryo UI" panose="020B0604030504040204" pitchFamily="50" charset="-128"/>
              </a:rPr>
              <a:t>月</a:t>
            </a:r>
            <a:r>
              <a:rPr lang="ja-JP" altLang="en-US" sz="1200" dirty="0" smtClean="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p:txBody>
      </p:sp>
      <p:sp>
        <p:nvSpPr>
          <p:cNvPr id="31" name="テキスト ボックス 30"/>
          <p:cNvSpPr txBox="1"/>
          <p:nvPr/>
        </p:nvSpPr>
        <p:spPr>
          <a:xfrm>
            <a:off x="82357" y="3395362"/>
            <a:ext cx="1928319" cy="307777"/>
          </a:xfrm>
          <a:prstGeom prst="rect">
            <a:avLst/>
          </a:prstGeom>
          <a:solidFill>
            <a:schemeClr val="bg1">
              <a:lumMod val="75000"/>
            </a:schemeClr>
          </a:solidFill>
        </p:spPr>
        <p:txBody>
          <a:bodyPr wrap="square" rtlCol="0">
            <a:spAutoFit/>
          </a:bodyPr>
          <a:lstStyle/>
          <a:p>
            <a:r>
              <a:rPr kumimoji="1" lang="ja-JP" altLang="en-US" sz="1400" dirty="0" smtClean="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期間中</a:t>
            </a:r>
            <a:r>
              <a:rPr lang="ja-JP" altLang="en-US" sz="1400" dirty="0" smtClean="0">
                <a:latin typeface="Meiryo UI" panose="020B0604030504040204" pitchFamily="50" charset="-128"/>
                <a:ea typeface="Meiryo UI" panose="020B0604030504040204" pitchFamily="50" charset="-128"/>
              </a:rPr>
              <a:t>の体制</a:t>
            </a:r>
            <a:endParaRPr kumimoji="1" lang="ja-JP" altLang="en-US" sz="1400" dirty="0">
              <a:latin typeface="Meiryo UI" panose="020B0604030504040204" pitchFamily="50" charset="-128"/>
              <a:ea typeface="Meiryo UI" panose="020B0604030504040204" pitchFamily="50" charset="-128"/>
            </a:endParaRPr>
          </a:p>
        </p:txBody>
      </p:sp>
      <p:sp>
        <p:nvSpPr>
          <p:cNvPr id="32" name="正方形/長方形 31"/>
          <p:cNvSpPr/>
          <p:nvPr/>
        </p:nvSpPr>
        <p:spPr>
          <a:xfrm>
            <a:off x="68746" y="3680413"/>
            <a:ext cx="9075254" cy="553998"/>
          </a:xfrm>
          <a:prstGeom prst="rect">
            <a:avLst/>
          </a:prstGeom>
        </p:spPr>
        <p:txBody>
          <a:bodyPr wrap="square">
            <a:spAutoFit/>
          </a:bodyPr>
          <a:lstStyle/>
          <a:p>
            <a:pPr>
              <a:lnSpc>
                <a:spcPts val="1800"/>
              </a:lnSpc>
            </a:pPr>
            <a:r>
              <a:rPr lang="ja-JP" altLang="en-US" sz="1200" dirty="0">
                <a:latin typeface="Meiryo UI" panose="020B0604030504040204" pitchFamily="50" charset="-128"/>
                <a:ea typeface="Meiryo UI" panose="020B0604030504040204" pitchFamily="50" charset="-128"/>
              </a:rPr>
              <a:t>・厚生労働省や関係医療従事者等の参画のもと、現地医療対策本部を設置し</a:t>
            </a:r>
            <a:r>
              <a:rPr lang="ja-JP" altLang="en-US" sz="1200" dirty="0" smtClean="0">
                <a:latin typeface="Meiryo UI" panose="020B0604030504040204" pitchFamily="50" charset="-128"/>
                <a:ea typeface="Meiryo UI" panose="020B0604030504040204" pitchFamily="50" charset="-128"/>
              </a:rPr>
              <a:t>、サミット</a:t>
            </a:r>
            <a:r>
              <a:rPr lang="ja-JP" altLang="en-US" sz="1200" dirty="0">
                <a:latin typeface="Meiryo UI" panose="020B0604030504040204" pitchFamily="50" charset="-128"/>
                <a:ea typeface="Meiryo UI" panose="020B0604030504040204" pitchFamily="50" charset="-128"/>
              </a:rPr>
              <a:t>救急・災害医療体制期間中（</a:t>
            </a:r>
            <a:r>
              <a:rPr lang="en-US" altLang="ja-JP" sz="1200" dirty="0">
                <a:latin typeface="Meiryo UI" panose="020B0604030504040204" pitchFamily="50" charset="-128"/>
                <a:ea typeface="Meiryo UI" panose="020B0604030504040204" pitchFamily="50" charset="-128"/>
              </a:rPr>
              <a:t>6</a:t>
            </a:r>
            <a:r>
              <a:rPr lang="ja-JP" altLang="en-US" sz="1200" dirty="0">
                <a:latin typeface="Meiryo UI" panose="020B0604030504040204" pitchFamily="50" charset="-128"/>
                <a:ea typeface="Meiryo UI" panose="020B0604030504040204" pitchFamily="50" charset="-128"/>
              </a:rPr>
              <a:t>月</a:t>
            </a:r>
            <a:r>
              <a:rPr lang="en-US" altLang="ja-JP" sz="1200" dirty="0">
                <a:latin typeface="Meiryo UI" panose="020B0604030504040204" pitchFamily="50" charset="-128"/>
                <a:ea typeface="Meiryo UI" panose="020B0604030504040204" pitchFamily="50" charset="-128"/>
              </a:rPr>
              <a:t>27</a:t>
            </a:r>
            <a:r>
              <a:rPr lang="ja-JP" altLang="en-US" sz="1200" dirty="0">
                <a:latin typeface="Meiryo UI" panose="020B0604030504040204" pitchFamily="50" charset="-128"/>
                <a:ea typeface="Meiryo UI" panose="020B0604030504040204" pitchFamily="50" charset="-128"/>
              </a:rPr>
              <a:t>日～</a:t>
            </a:r>
            <a:r>
              <a:rPr lang="en-US" altLang="ja-JP" sz="1200" dirty="0">
                <a:latin typeface="Meiryo UI" panose="020B0604030504040204" pitchFamily="50" charset="-128"/>
                <a:ea typeface="Meiryo UI" panose="020B0604030504040204" pitchFamily="50" charset="-128"/>
              </a:rPr>
              <a:t>30</a:t>
            </a:r>
            <a:r>
              <a:rPr lang="ja-JP" altLang="en-US" sz="1200" dirty="0">
                <a:latin typeface="Meiryo UI" panose="020B0604030504040204" pitchFamily="50" charset="-128"/>
                <a:ea typeface="Meiryo UI" panose="020B0604030504040204" pitchFamily="50" charset="-128"/>
              </a:rPr>
              <a:t>日）</a:t>
            </a:r>
            <a:r>
              <a:rPr lang="ja-JP" altLang="en-US" sz="1200" dirty="0" smtClean="0">
                <a:latin typeface="Meiryo UI" panose="020B0604030504040204" pitchFamily="50" charset="-128"/>
                <a:ea typeface="Meiryo UI" panose="020B0604030504040204" pitchFamily="50" charset="-128"/>
              </a:rPr>
              <a:t>に</a:t>
            </a:r>
            <a:endParaRPr lang="en-US" altLang="ja-JP" sz="1200" dirty="0" smtClean="0">
              <a:latin typeface="Meiryo UI" panose="020B0604030504040204" pitchFamily="50" charset="-128"/>
              <a:ea typeface="Meiryo UI" panose="020B0604030504040204" pitchFamily="50" charset="-128"/>
            </a:endParaRPr>
          </a:p>
          <a:p>
            <a:pPr>
              <a:lnSpc>
                <a:spcPts val="1800"/>
              </a:lnSpc>
            </a:pP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おける</a:t>
            </a:r>
            <a:r>
              <a:rPr lang="ja-JP" altLang="en-US" sz="1200" dirty="0">
                <a:latin typeface="Meiryo UI" panose="020B0604030504040204" pitchFamily="50" charset="-128"/>
                <a:ea typeface="Meiryo UI" panose="020B0604030504040204" pitchFamily="50" charset="-128"/>
              </a:rPr>
              <a:t>首脳等の救急医療体制と地域医療体制</a:t>
            </a:r>
            <a:r>
              <a:rPr lang="ja-JP" altLang="en-US" sz="1200" dirty="0" smtClean="0">
                <a:latin typeface="Meiryo UI" panose="020B0604030504040204" pitchFamily="50" charset="-128"/>
                <a:ea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rPr>
              <a:t>CBRNE</a:t>
            </a:r>
            <a:r>
              <a:rPr lang="ja-JP" altLang="en-US" sz="1200" dirty="0">
                <a:latin typeface="Meiryo UI" panose="020B0604030504040204" pitchFamily="50" charset="-128"/>
                <a:ea typeface="Meiryo UI" panose="020B0604030504040204" pitchFamily="50" charset="-128"/>
              </a:rPr>
              <a:t>災害時の体制等を</a:t>
            </a:r>
            <a:r>
              <a:rPr lang="ja-JP" altLang="en-US" sz="1200" dirty="0" smtClean="0">
                <a:latin typeface="Meiryo UI" panose="020B0604030504040204" pitchFamily="50" charset="-128"/>
                <a:ea typeface="Meiryo UI" panose="020B0604030504040204" pitchFamily="50" charset="-128"/>
              </a:rPr>
              <a:t>整備</a:t>
            </a:r>
            <a:endParaRPr lang="en-US" altLang="ja-JP" sz="1200" dirty="0" smtClean="0">
              <a:latin typeface="Meiryo UI" panose="020B0604030504040204" pitchFamily="50" charset="-128"/>
              <a:ea typeface="Meiryo UI" panose="020B0604030504040204" pitchFamily="50" charset="-128"/>
            </a:endParaRPr>
          </a:p>
        </p:txBody>
      </p:sp>
      <p:sp>
        <p:nvSpPr>
          <p:cNvPr id="33" name="正方形/長方形 32"/>
          <p:cNvSpPr/>
          <p:nvPr/>
        </p:nvSpPr>
        <p:spPr>
          <a:xfrm>
            <a:off x="6375293" y="6076530"/>
            <a:ext cx="2768707" cy="230832"/>
          </a:xfrm>
          <a:prstGeom prst="rect">
            <a:avLst/>
          </a:prstGeom>
        </p:spPr>
        <p:txBody>
          <a:bodyPr wrap="none">
            <a:spAutoFit/>
          </a:bodyPr>
          <a:lstStyle/>
          <a:p>
            <a:r>
              <a:rPr lang="en-US" altLang="ja-JP" sz="900" dirty="0" smtClean="0">
                <a:latin typeface="Meiryo UI" panose="020B0604030504040204" pitchFamily="50" charset="-128"/>
                <a:ea typeface="Meiryo UI" panose="020B0604030504040204" pitchFamily="50" charset="-128"/>
              </a:rPr>
              <a:t>*CBRNE</a:t>
            </a:r>
            <a:r>
              <a:rPr lang="ja-JP" altLang="en-US" sz="900" dirty="0" smtClean="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a:t>
            </a:r>
            <a:r>
              <a:rPr lang="ja-JP" altLang="en-US" sz="900" dirty="0" smtClean="0">
                <a:latin typeface="Meiryo UI" panose="020B0604030504040204" pitchFamily="50" charset="-128"/>
                <a:ea typeface="Meiryo UI" panose="020B0604030504040204" pitchFamily="50" charset="-128"/>
              </a:rPr>
              <a:t>化学</a:t>
            </a:r>
            <a:r>
              <a:rPr lang="ja-JP" altLang="en-US" sz="900" dirty="0">
                <a:latin typeface="Meiryo UI" panose="020B0604030504040204" pitchFamily="50" charset="-128"/>
                <a:ea typeface="Meiryo UI" panose="020B0604030504040204" pitchFamily="50" charset="-128"/>
              </a:rPr>
              <a:t>・生物・放射性物質・核および爆発物</a:t>
            </a:r>
          </a:p>
        </p:txBody>
      </p:sp>
      <p:sp>
        <p:nvSpPr>
          <p:cNvPr id="4" name="正方形/長方形 3"/>
          <p:cNvSpPr/>
          <p:nvPr/>
        </p:nvSpPr>
        <p:spPr>
          <a:xfrm>
            <a:off x="211375" y="4180704"/>
            <a:ext cx="8932625" cy="2118529"/>
          </a:xfrm>
          <a:prstGeom prst="rect">
            <a:avLst/>
          </a:prstGeom>
        </p:spPr>
        <p:txBody>
          <a:bodyPr wrap="square">
            <a:spAutoFit/>
          </a:bodyPr>
          <a:lstStyle/>
          <a:p>
            <a:pPr lvl="0">
              <a:lnSpc>
                <a:spcPts val="1800"/>
              </a:lnSpc>
              <a:defRPr/>
            </a:pPr>
            <a:r>
              <a:rPr lang="ja-JP" altLang="en-US" sz="1200" dirty="0" smtClean="0">
                <a:latin typeface="Meiryo UI" panose="020B0604030504040204" pitchFamily="50" charset="-128"/>
                <a:ea typeface="Meiryo UI" panose="020B0604030504040204" pitchFamily="50" charset="-128"/>
              </a:rPr>
              <a:t>■首脳等</a:t>
            </a:r>
            <a:endParaRPr lang="en-US" altLang="ja-JP" sz="1200" dirty="0" smtClean="0">
              <a:latin typeface="Meiryo UI" panose="020B0604030504040204" pitchFamily="50" charset="-128"/>
              <a:ea typeface="Meiryo UI" panose="020B0604030504040204" pitchFamily="50" charset="-128"/>
            </a:endParaRPr>
          </a:p>
          <a:p>
            <a:pPr lvl="0">
              <a:lnSpc>
                <a:spcPts val="1600"/>
              </a:lnSpc>
              <a:defRPr/>
            </a:pPr>
            <a:r>
              <a:rPr lang="ja-JP" altLang="en-US" sz="1200" dirty="0" smtClean="0">
                <a:latin typeface="Meiryo UI" panose="020B0604030504040204" pitchFamily="50" charset="-128"/>
                <a:ea typeface="Meiryo UI" panose="020B0604030504040204" pitchFamily="50" charset="-128"/>
              </a:rPr>
              <a:t>　会議場</a:t>
            </a:r>
            <a:r>
              <a:rPr lang="ja-JP" altLang="en-US" sz="1200" dirty="0">
                <a:latin typeface="Meiryo UI" panose="020B0604030504040204" pitchFamily="50" charset="-128"/>
                <a:ea typeface="Meiryo UI" panose="020B0604030504040204" pitchFamily="50" charset="-128"/>
              </a:rPr>
              <a:t>や各国首脳宿泊ホテル、空港などに設ける</a:t>
            </a:r>
            <a:r>
              <a:rPr lang="ja-JP" altLang="en-US" sz="1300" b="1" u="sng" dirty="0">
                <a:latin typeface="Meiryo UI" panose="020B0604030504040204" pitchFamily="50" charset="-128"/>
                <a:ea typeface="Meiryo UI" panose="020B0604030504040204" pitchFamily="50" charset="-128"/>
              </a:rPr>
              <a:t>医療拠点（医務室等）</a:t>
            </a:r>
            <a:r>
              <a:rPr lang="ja-JP" altLang="en-US" sz="1200" dirty="0">
                <a:latin typeface="Meiryo UI" panose="020B0604030504040204" pitchFamily="50" charset="-128"/>
                <a:ea typeface="Meiryo UI" panose="020B0604030504040204" pitchFamily="50" charset="-128"/>
              </a:rPr>
              <a:t>において診察の上</a:t>
            </a:r>
            <a:r>
              <a:rPr lang="ja-JP" altLang="en-US" sz="1200" dirty="0" smtClean="0">
                <a:latin typeface="Meiryo UI" panose="020B0604030504040204" pitchFamily="50" charset="-128"/>
                <a:ea typeface="Meiryo UI" panose="020B0604030504040204" pitchFamily="50" charset="-128"/>
              </a:rPr>
              <a:t>、</a:t>
            </a:r>
            <a:r>
              <a:rPr lang="ja-JP" altLang="en-US" sz="1300" b="1" u="sng" dirty="0" smtClean="0">
                <a:latin typeface="Meiryo UI" panose="020B0604030504040204" pitchFamily="50" charset="-128"/>
                <a:ea typeface="Meiryo UI" panose="020B0604030504040204" pitchFamily="50" charset="-128"/>
              </a:rPr>
              <a:t>首脳</a:t>
            </a:r>
            <a:r>
              <a:rPr lang="ja-JP" altLang="en-US" sz="1300" b="1" u="sng" dirty="0">
                <a:latin typeface="Meiryo UI" panose="020B0604030504040204" pitchFamily="50" charset="-128"/>
                <a:ea typeface="Meiryo UI" panose="020B0604030504040204" pitchFamily="50" charset="-128"/>
              </a:rPr>
              <a:t>等対応医療機関</a:t>
            </a:r>
            <a:r>
              <a:rPr lang="ja-JP" altLang="en-US" sz="1200" dirty="0">
                <a:latin typeface="Meiryo UI" panose="020B0604030504040204" pitchFamily="50" charset="-128"/>
                <a:ea typeface="Meiryo UI" panose="020B0604030504040204" pitchFamily="50" charset="-128"/>
              </a:rPr>
              <a:t>へ</a:t>
            </a:r>
            <a:r>
              <a:rPr lang="ja-JP" altLang="en-US" sz="1200" dirty="0" smtClean="0">
                <a:latin typeface="Meiryo UI" panose="020B0604030504040204" pitchFamily="50" charset="-128"/>
                <a:ea typeface="Meiryo UI" panose="020B0604030504040204" pitchFamily="50" charset="-128"/>
              </a:rPr>
              <a:t>搬送</a:t>
            </a:r>
            <a:endParaRPr lang="en-US" altLang="ja-JP" sz="1200" dirty="0" smtClean="0">
              <a:latin typeface="Meiryo UI" panose="020B0604030504040204" pitchFamily="50" charset="-128"/>
              <a:ea typeface="Meiryo UI" panose="020B0604030504040204" pitchFamily="50" charset="-128"/>
            </a:endParaRPr>
          </a:p>
          <a:p>
            <a:pPr lvl="0">
              <a:lnSpc>
                <a:spcPts val="1600"/>
              </a:lnSpc>
              <a:defRPr/>
            </a:pPr>
            <a:r>
              <a:rPr lang="ja-JP" altLang="en-US" sz="1200" dirty="0">
                <a:latin typeface="Meiryo UI" panose="020B0604030504040204" pitchFamily="50" charset="-128"/>
                <a:ea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期間中は</a:t>
            </a:r>
            <a:r>
              <a:rPr lang="en-US" altLang="ja-JP" sz="1050" dirty="0">
                <a:latin typeface="Meiryo UI" panose="020B0604030504040204" pitchFamily="50" charset="-128"/>
                <a:ea typeface="Meiryo UI" panose="020B0604030504040204" pitchFamily="50" charset="-128"/>
              </a:rPr>
              <a:t>24</a:t>
            </a:r>
            <a:r>
              <a:rPr lang="ja-JP" altLang="en-US" sz="1050" dirty="0">
                <a:latin typeface="Meiryo UI" panose="020B0604030504040204" pitchFamily="50" charset="-128"/>
                <a:ea typeface="Meiryo UI" panose="020B0604030504040204" pitchFamily="50" charset="-128"/>
              </a:rPr>
              <a:t>時間対応</a:t>
            </a:r>
            <a:r>
              <a:rPr lang="ja-JP" altLang="en-US" sz="1050" dirty="0" smtClean="0">
                <a:latin typeface="Meiryo UI" panose="020B0604030504040204" pitchFamily="50" charset="-128"/>
                <a:ea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endParaRPr>
          </a:p>
          <a:p>
            <a:pPr lvl="0">
              <a:lnSpc>
                <a:spcPts val="1800"/>
              </a:lnSpc>
              <a:defRPr/>
            </a:pPr>
            <a:r>
              <a:rPr lang="ja-JP" altLang="en-US" sz="1200" dirty="0" smtClean="0">
                <a:latin typeface="Meiryo UI" panose="020B0604030504040204" pitchFamily="50" charset="-128"/>
                <a:ea typeface="Meiryo UI" panose="020B0604030504040204" pitchFamily="50" charset="-128"/>
              </a:rPr>
              <a:t>■各国</a:t>
            </a:r>
            <a:r>
              <a:rPr lang="ja-JP" altLang="en-US" sz="1200" dirty="0">
                <a:latin typeface="Meiryo UI" panose="020B0604030504040204" pitchFamily="50" charset="-128"/>
                <a:ea typeface="Meiryo UI" panose="020B0604030504040204" pitchFamily="50" charset="-128"/>
              </a:rPr>
              <a:t>政府・マスコミ</a:t>
            </a:r>
            <a:r>
              <a:rPr lang="ja-JP" altLang="en-US" sz="1200" dirty="0" smtClean="0">
                <a:latin typeface="Meiryo UI" panose="020B0604030504040204" pitchFamily="50" charset="-128"/>
                <a:ea typeface="Meiryo UI" panose="020B0604030504040204" pitchFamily="50" charset="-128"/>
              </a:rPr>
              <a:t>関係者</a:t>
            </a:r>
            <a:endParaRPr lang="en-US" altLang="ja-JP" sz="1200" dirty="0" smtClean="0">
              <a:latin typeface="Meiryo UI" panose="020B0604030504040204" pitchFamily="50" charset="-128"/>
              <a:ea typeface="Meiryo UI" panose="020B0604030504040204" pitchFamily="50" charset="-128"/>
            </a:endParaRPr>
          </a:p>
          <a:p>
            <a:pPr lvl="0">
              <a:lnSpc>
                <a:spcPts val="1800"/>
              </a:lnSpc>
              <a:defRPr/>
            </a:pPr>
            <a:r>
              <a:rPr lang="ja-JP" altLang="en-US" sz="1200" dirty="0">
                <a:latin typeface="Meiryo UI" panose="020B0604030504040204" pitchFamily="50" charset="-128"/>
                <a:ea typeface="Meiryo UI" panose="020B0604030504040204" pitchFamily="50" charset="-128"/>
              </a:rPr>
              <a:t>　</a:t>
            </a:r>
            <a:r>
              <a:rPr lang="ja-JP" altLang="en-US" sz="1300" b="1" u="sng" dirty="0" smtClean="0">
                <a:latin typeface="Meiryo UI" panose="020B0604030504040204" pitchFamily="50" charset="-128"/>
                <a:ea typeface="Meiryo UI" panose="020B0604030504040204" pitchFamily="50" charset="-128"/>
              </a:rPr>
              <a:t>会議場</a:t>
            </a:r>
            <a:r>
              <a:rPr lang="ja-JP" altLang="en-US" sz="1300" b="1" u="sng" dirty="0">
                <a:latin typeface="Meiryo UI" panose="020B0604030504040204" pitchFamily="50" charset="-128"/>
                <a:ea typeface="Meiryo UI" panose="020B0604030504040204" pitchFamily="50" charset="-128"/>
              </a:rPr>
              <a:t>医務室や府内医療機関</a:t>
            </a:r>
            <a:r>
              <a:rPr lang="ja-JP" altLang="en-US" sz="1200" dirty="0">
                <a:latin typeface="Meiryo UI" panose="020B0604030504040204" pitchFamily="50" charset="-128"/>
                <a:ea typeface="Meiryo UI" panose="020B0604030504040204" pitchFamily="50" charset="-128"/>
              </a:rPr>
              <a:t>で</a:t>
            </a:r>
            <a:r>
              <a:rPr lang="ja-JP" altLang="en-US" sz="1200" dirty="0" smtClean="0">
                <a:latin typeface="Meiryo UI" panose="020B0604030504040204" pitchFamily="50" charset="-128"/>
                <a:ea typeface="Meiryo UI" panose="020B0604030504040204" pitchFamily="50" charset="-128"/>
              </a:rPr>
              <a:t>対応</a:t>
            </a:r>
            <a:endParaRPr lang="en-US" altLang="ja-JP" sz="1200" dirty="0" smtClean="0">
              <a:latin typeface="Meiryo UI" panose="020B0604030504040204" pitchFamily="50" charset="-128"/>
              <a:ea typeface="Meiryo UI" panose="020B0604030504040204" pitchFamily="50" charset="-128"/>
            </a:endParaRPr>
          </a:p>
          <a:p>
            <a:pPr lvl="0">
              <a:lnSpc>
                <a:spcPts val="1800"/>
              </a:lnSpc>
              <a:defRPr/>
            </a:pPr>
            <a:r>
              <a:rPr lang="ja-JP" altLang="en-US" sz="1200" dirty="0">
                <a:latin typeface="Meiryo UI" panose="020B0604030504040204" pitchFamily="50" charset="-128"/>
                <a:ea typeface="Meiryo UI" panose="020B0604030504040204" pitchFamily="50" charset="-128"/>
              </a:rPr>
              <a:t>■地域住民（地域医療体制）及びその他サミット関係者（警察・消防等含む）</a:t>
            </a:r>
          </a:p>
          <a:p>
            <a:pPr lvl="0">
              <a:lnSpc>
                <a:spcPts val="1800"/>
              </a:lnSpc>
              <a:defRPr/>
            </a:pPr>
            <a:r>
              <a:rPr lang="ja-JP" altLang="en-US" sz="1200" dirty="0">
                <a:latin typeface="Meiryo UI" panose="020B0604030504040204" pitchFamily="50" charset="-128"/>
                <a:ea typeface="Meiryo UI" panose="020B0604030504040204" pitchFamily="50" charset="-128"/>
              </a:rPr>
              <a:t>　原則、</a:t>
            </a:r>
            <a:r>
              <a:rPr lang="ja-JP" altLang="en-US" sz="1300" b="1" u="sng" dirty="0">
                <a:latin typeface="Meiryo UI" panose="020B0604030504040204" pitchFamily="50" charset="-128"/>
                <a:ea typeface="Meiryo UI" panose="020B0604030504040204" pitchFamily="50" charset="-128"/>
              </a:rPr>
              <a:t>通常の医療体制</a:t>
            </a:r>
            <a:r>
              <a:rPr lang="ja-JP" altLang="en-US" sz="1200" dirty="0">
                <a:latin typeface="Meiryo UI" panose="020B0604030504040204" pitchFamily="50" charset="-128"/>
                <a:ea typeface="Meiryo UI" panose="020B0604030504040204" pitchFamily="50" charset="-128"/>
              </a:rPr>
              <a:t>の中で対応</a:t>
            </a:r>
          </a:p>
          <a:p>
            <a:pPr lvl="0">
              <a:lnSpc>
                <a:spcPts val="1800"/>
              </a:lnSpc>
              <a:defRPr/>
            </a:pPr>
            <a:r>
              <a:rPr lang="ja-JP" altLang="en-US" sz="1200" dirty="0">
                <a:latin typeface="Meiryo UI" panose="020B0604030504040204" pitchFamily="50" charset="-128"/>
                <a:ea typeface="Meiryo UI" panose="020B0604030504040204" pitchFamily="50" charset="-128"/>
              </a:rPr>
              <a:t>　⇒咲洲内医療機関のサミット期間中の開院</a:t>
            </a:r>
            <a:r>
              <a:rPr lang="ja-JP" altLang="en-US" sz="1200" dirty="0" smtClean="0">
                <a:latin typeface="Meiryo UI" panose="020B0604030504040204" pitchFamily="50" charset="-128"/>
                <a:ea typeface="Meiryo UI" panose="020B0604030504040204" pitchFamily="50" charset="-128"/>
              </a:rPr>
              <a:t>状況（平成</a:t>
            </a:r>
            <a:r>
              <a:rPr lang="en-US" altLang="ja-JP" sz="1200" dirty="0" smtClean="0">
                <a:latin typeface="Meiryo UI" panose="020B0604030504040204" pitchFamily="50" charset="-128"/>
                <a:ea typeface="Meiryo UI" panose="020B0604030504040204" pitchFamily="50" charset="-128"/>
              </a:rPr>
              <a:t>31</a:t>
            </a:r>
            <a:r>
              <a:rPr lang="ja-JP" altLang="en-US" sz="1200" dirty="0" smtClean="0">
                <a:latin typeface="Meiryo UI" panose="020B0604030504040204" pitchFamily="50" charset="-128"/>
                <a:ea typeface="Meiryo UI" panose="020B0604030504040204" pitchFamily="50" charset="-128"/>
              </a:rPr>
              <a:t>年</a:t>
            </a:r>
            <a:r>
              <a:rPr lang="en-US" altLang="ja-JP" sz="1200" dirty="0" smtClean="0">
                <a:latin typeface="Meiryo UI" panose="020B0604030504040204" pitchFamily="50" charset="-128"/>
                <a:ea typeface="Meiryo UI" panose="020B0604030504040204" pitchFamily="50" charset="-128"/>
              </a:rPr>
              <a:t>2</a:t>
            </a:r>
            <a:r>
              <a:rPr lang="ja-JP" altLang="en-US" sz="1200" dirty="0" smtClean="0">
                <a:latin typeface="Meiryo UI" panose="020B0604030504040204" pitchFamily="50" charset="-128"/>
                <a:ea typeface="Meiryo UI" panose="020B0604030504040204" pitchFamily="50" charset="-128"/>
              </a:rPr>
              <a:t>月調査</a:t>
            </a:r>
            <a:r>
              <a:rPr lang="ja-JP" altLang="en-US" sz="1200" dirty="0">
                <a:latin typeface="Meiryo UI" panose="020B0604030504040204" pitchFamily="50" charset="-128"/>
                <a:ea typeface="Meiryo UI" panose="020B0604030504040204" pitchFamily="50" charset="-128"/>
              </a:rPr>
              <a:t>予定</a:t>
            </a:r>
            <a:r>
              <a:rPr lang="ja-JP" altLang="en-US" sz="1200" dirty="0" smtClean="0">
                <a:latin typeface="Meiryo UI" panose="020B0604030504040204" pitchFamily="50" charset="-128"/>
                <a:ea typeface="Meiryo UI" panose="020B0604030504040204" pitchFamily="50" charset="-128"/>
              </a:rPr>
              <a:t>）及び</a:t>
            </a:r>
            <a:r>
              <a:rPr lang="ja-JP" altLang="en-US" sz="1200" dirty="0">
                <a:latin typeface="Meiryo UI" panose="020B0604030504040204" pitchFamily="50" charset="-128"/>
                <a:ea typeface="Meiryo UI" panose="020B0604030504040204" pitchFamily="50" charset="-128"/>
              </a:rPr>
              <a:t>救急搬送する場合の医療体制（通常の救急搬送体制</a:t>
            </a:r>
            <a:r>
              <a:rPr lang="ja-JP" altLang="en-US" sz="1200" dirty="0" smtClean="0">
                <a:latin typeface="Meiryo UI" panose="020B0604030504040204" pitchFamily="50" charset="-128"/>
                <a:ea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endParaRPr>
          </a:p>
          <a:p>
            <a:pPr lvl="0">
              <a:lnSpc>
                <a:spcPts val="1800"/>
              </a:lnSpc>
              <a:defRPr/>
            </a:pPr>
            <a:r>
              <a:rPr lang="ja-JP" altLang="en-US" sz="1200" dirty="0" smtClean="0">
                <a:latin typeface="Meiryo UI" panose="020B0604030504040204" pitchFamily="50" charset="-128"/>
                <a:ea typeface="Meiryo UI" panose="020B0604030504040204" pitchFamily="50" charset="-128"/>
              </a:rPr>
              <a:t>　　等</a:t>
            </a:r>
            <a:r>
              <a:rPr lang="ja-JP" altLang="en-US" sz="1200" dirty="0">
                <a:latin typeface="Meiryo UI" panose="020B0604030504040204" pitchFamily="50" charset="-128"/>
                <a:ea typeface="Meiryo UI" panose="020B0604030504040204" pitchFamily="50" charset="-128"/>
              </a:rPr>
              <a:t>について</a:t>
            </a:r>
            <a:r>
              <a:rPr lang="ja-JP" altLang="en-US" sz="1200" dirty="0" smtClean="0">
                <a:latin typeface="Meiryo UI" panose="020B0604030504040204" pitchFamily="50" charset="-128"/>
                <a:ea typeface="Meiryo UI" panose="020B0604030504040204" pitchFamily="50" charset="-128"/>
              </a:rPr>
              <a:t>、住民</a:t>
            </a:r>
            <a:r>
              <a:rPr lang="ja-JP" altLang="en-US" sz="1200" dirty="0">
                <a:latin typeface="Meiryo UI" panose="020B0604030504040204" pitchFamily="50" charset="-128"/>
                <a:ea typeface="Meiryo UI" panose="020B0604030504040204" pitchFamily="50" charset="-128"/>
              </a:rPr>
              <a:t>説明会で周知</a:t>
            </a:r>
            <a:r>
              <a:rPr lang="ja-JP" altLang="en-US" sz="1200" dirty="0" smtClean="0">
                <a:latin typeface="Meiryo UI" panose="020B0604030504040204" pitchFamily="50" charset="-128"/>
                <a:ea typeface="Meiryo UI" panose="020B0604030504040204" pitchFamily="50" charset="-128"/>
              </a:rPr>
              <a:t>予定（平成</a:t>
            </a:r>
            <a:r>
              <a:rPr lang="en-US" altLang="ja-JP" sz="1200" dirty="0" smtClean="0">
                <a:latin typeface="Meiryo UI" panose="020B0604030504040204" pitchFamily="50" charset="-128"/>
                <a:ea typeface="Meiryo UI" panose="020B0604030504040204" pitchFamily="50" charset="-128"/>
              </a:rPr>
              <a:t>31</a:t>
            </a:r>
            <a:r>
              <a:rPr lang="ja-JP" altLang="en-US" sz="1200" dirty="0" smtClean="0">
                <a:latin typeface="Meiryo UI" panose="020B0604030504040204" pitchFamily="50" charset="-128"/>
                <a:ea typeface="Meiryo UI" panose="020B0604030504040204" pitchFamily="50" charset="-128"/>
              </a:rPr>
              <a:t>年</a:t>
            </a:r>
            <a:r>
              <a:rPr lang="en-US" altLang="ja-JP" sz="1200" dirty="0" smtClean="0">
                <a:latin typeface="Meiryo UI" panose="020B0604030504040204" pitchFamily="50" charset="-128"/>
                <a:ea typeface="Meiryo UI" panose="020B0604030504040204" pitchFamily="50" charset="-128"/>
              </a:rPr>
              <a:t>5</a:t>
            </a:r>
            <a:r>
              <a:rPr lang="ja-JP" altLang="en-US" sz="1200" dirty="0" smtClean="0">
                <a:latin typeface="Meiryo UI" panose="020B0604030504040204" pitchFamily="50" charset="-128"/>
                <a:ea typeface="Meiryo UI" panose="020B0604030504040204" pitchFamily="50" charset="-128"/>
              </a:rPr>
              <a:t>月）</a:t>
            </a:r>
            <a:endParaRPr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73458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1"/>
            <a:ext cx="9144000" cy="494600"/>
          </a:xfrm>
          <a:prstGeom prst="rect">
            <a:avLst/>
          </a:prstGeom>
          <a:gradFill flip="none" rotWithShape="1">
            <a:gsLst>
              <a:gs pos="50000">
                <a:schemeClr val="bg1"/>
              </a:gs>
              <a:gs pos="0">
                <a:schemeClr val="accent3">
                  <a:lumMod val="60000"/>
                  <a:lumOff val="40000"/>
                </a:schemeClr>
              </a:gs>
              <a:gs pos="100000">
                <a:schemeClr val="accent3">
                  <a:lumMod val="60000"/>
                  <a:lumOff val="4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2000" dirty="0" smtClean="0">
                <a:solidFill>
                  <a:schemeClr val="tx1"/>
                </a:solidFill>
                <a:latin typeface="Meiryo UI" pitchFamily="50" charset="-128"/>
                <a:ea typeface="Meiryo UI" pitchFamily="50" charset="-128"/>
                <a:cs typeface="Meiryo UI" pitchFamily="50" charset="-128"/>
              </a:rPr>
              <a:t>　■ </a:t>
            </a:r>
            <a:r>
              <a:rPr lang="ja-JP" altLang="en-US" sz="2000" dirty="0" smtClean="0">
                <a:solidFill>
                  <a:schemeClr val="tx1"/>
                </a:solidFill>
                <a:latin typeface="Meiryo UI" panose="020B0604030504040204" pitchFamily="50" charset="-128"/>
                <a:ea typeface="Meiryo UI" panose="020B0604030504040204" pitchFamily="50" charset="-128"/>
              </a:rPr>
              <a:t>Ｇ</a:t>
            </a:r>
            <a:r>
              <a:rPr lang="en-US" altLang="ja-JP" sz="2000" dirty="0" smtClean="0">
                <a:solidFill>
                  <a:schemeClr val="tx1"/>
                </a:solidFill>
                <a:latin typeface="Meiryo UI" panose="020B0604030504040204" pitchFamily="50" charset="-128"/>
                <a:ea typeface="Meiryo UI" panose="020B0604030504040204" pitchFamily="50" charset="-128"/>
              </a:rPr>
              <a:t>20</a:t>
            </a:r>
            <a:r>
              <a:rPr lang="ja-JP" altLang="en-US" sz="2000" dirty="0" smtClean="0">
                <a:solidFill>
                  <a:schemeClr val="tx1"/>
                </a:solidFill>
                <a:latin typeface="Meiryo UI" panose="020B0604030504040204" pitchFamily="50" charset="-128"/>
                <a:ea typeface="Meiryo UI" panose="020B0604030504040204" pitchFamily="50" charset="-128"/>
              </a:rPr>
              <a:t>大阪</a:t>
            </a:r>
            <a:r>
              <a:rPr lang="ja-JP" altLang="en-US" sz="2000" dirty="0">
                <a:solidFill>
                  <a:schemeClr val="tx1"/>
                </a:solidFill>
                <a:latin typeface="Meiryo UI" panose="020B0604030504040204" pitchFamily="50" charset="-128"/>
                <a:ea typeface="Meiryo UI" panose="020B0604030504040204" pitchFamily="50" charset="-128"/>
              </a:rPr>
              <a:t>サミット　保健医療</a:t>
            </a:r>
            <a:r>
              <a:rPr lang="ja-JP" altLang="en-US" sz="2000" dirty="0" smtClean="0">
                <a:solidFill>
                  <a:schemeClr val="tx1"/>
                </a:solidFill>
                <a:latin typeface="Meiryo UI" panose="020B0604030504040204" pitchFamily="50" charset="-128"/>
                <a:ea typeface="Meiryo UI" panose="020B0604030504040204" pitchFamily="50" charset="-128"/>
              </a:rPr>
              <a:t>対策</a:t>
            </a:r>
            <a:r>
              <a:rPr lang="en-US" altLang="ja-JP" sz="2000" dirty="0" smtClean="0">
                <a:solidFill>
                  <a:schemeClr val="tx1"/>
                </a:solidFill>
                <a:latin typeface="Meiryo UI" panose="020B0604030504040204" pitchFamily="50" charset="-128"/>
                <a:ea typeface="Meiryo UI" panose="020B0604030504040204" pitchFamily="50" charset="-128"/>
              </a:rPr>
              <a:t>PT</a:t>
            </a:r>
            <a:r>
              <a:rPr lang="ja-JP" altLang="en-US" sz="2000" dirty="0" smtClean="0">
                <a:solidFill>
                  <a:schemeClr val="tx1"/>
                </a:solidFill>
                <a:latin typeface="Meiryo UI" panose="020B0604030504040204" pitchFamily="50" charset="-128"/>
                <a:ea typeface="Meiryo UI" panose="020B0604030504040204" pitchFamily="50" charset="-128"/>
              </a:rPr>
              <a:t>　主な事業の進捗状況</a:t>
            </a:r>
            <a:endParaRPr lang="ja-JP" altLang="en-US" sz="2000" dirty="0">
              <a:solidFill>
                <a:schemeClr val="tx1"/>
              </a:solidFill>
              <a:latin typeface="Meiryo UI" panose="020B0604030504040204" pitchFamily="50" charset="-128"/>
              <a:ea typeface="Meiryo UI" panose="020B0604030504040204" pitchFamily="50" charset="-128"/>
            </a:endParaRPr>
          </a:p>
        </p:txBody>
      </p:sp>
      <p:sp>
        <p:nvSpPr>
          <p:cNvPr id="19" name="スライド番号プレースホルダー 1"/>
          <p:cNvSpPr>
            <a:spLocks noGrp="1"/>
          </p:cNvSpPr>
          <p:nvPr>
            <p:ph type="sldNum" sz="quarter" idx="12"/>
          </p:nvPr>
        </p:nvSpPr>
        <p:spPr>
          <a:xfrm>
            <a:off x="7010400" y="6459896"/>
            <a:ext cx="2133600" cy="365125"/>
          </a:xfrm>
        </p:spPr>
        <p:txBody>
          <a:bodyPr/>
          <a:lstStyle/>
          <a:p>
            <a:fld id="{D529AFAA-A018-489A-A785-FA22FCFEE371}" type="slidenum">
              <a:rPr kumimoji="1" lang="ja-JP" altLang="en-US" smtClean="0"/>
              <a:t>3</a:t>
            </a:fld>
            <a:endParaRPr kumimoji="1" lang="ja-JP" altLang="en-US"/>
          </a:p>
        </p:txBody>
      </p:sp>
      <p:sp>
        <p:nvSpPr>
          <p:cNvPr id="20" name="角丸四角形 19"/>
          <p:cNvSpPr/>
          <p:nvPr/>
        </p:nvSpPr>
        <p:spPr>
          <a:xfrm>
            <a:off x="42161" y="591659"/>
            <a:ext cx="4204866" cy="42778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600" b="1" dirty="0" smtClean="0">
                <a:solidFill>
                  <a:schemeClr val="bg1"/>
                </a:solidFill>
                <a:latin typeface="Meiryo UI" panose="020B0604030504040204" pitchFamily="50" charset="-128"/>
                <a:ea typeface="Meiryo UI" panose="020B0604030504040204" pitchFamily="50" charset="-128"/>
              </a:rPr>
              <a:t>感染症</a:t>
            </a:r>
            <a:r>
              <a:rPr lang="ja-JP" altLang="en-US" sz="1600" b="1" dirty="0">
                <a:solidFill>
                  <a:schemeClr val="bg1"/>
                </a:solidFill>
                <a:latin typeface="Meiryo UI" panose="020B0604030504040204" pitchFamily="50" charset="-128"/>
                <a:ea typeface="Meiryo UI" panose="020B0604030504040204" pitchFamily="50" charset="-128"/>
              </a:rPr>
              <a:t>対策</a:t>
            </a:r>
            <a:endParaRPr kumimoji="1" lang="ja-JP" altLang="en-US" sz="1600" b="1" dirty="0">
              <a:solidFill>
                <a:schemeClr val="bg1"/>
              </a:solidFill>
              <a:latin typeface="Meiryo UI" panose="020B0604030504040204" pitchFamily="50" charset="-128"/>
              <a:ea typeface="Meiryo UI" panose="020B0604030504040204" pitchFamily="50" charset="-128"/>
            </a:endParaRPr>
          </a:p>
        </p:txBody>
      </p:sp>
      <p:sp>
        <p:nvSpPr>
          <p:cNvPr id="21" name="正方形/長方形 20"/>
          <p:cNvSpPr/>
          <p:nvPr/>
        </p:nvSpPr>
        <p:spPr>
          <a:xfrm>
            <a:off x="4236693" y="713647"/>
            <a:ext cx="4875070" cy="451406"/>
          </a:xfrm>
          <a:prstGeom prst="rect">
            <a:avLst/>
          </a:prstGeom>
        </p:spPr>
        <p:txBody>
          <a:bodyPr wrap="square">
            <a:spAutoFit/>
          </a:bodyPr>
          <a:lstStyle/>
          <a:p>
            <a:pPr>
              <a:lnSpc>
                <a:spcPts val="1200"/>
              </a:lnSpc>
            </a:pPr>
            <a:r>
              <a:rPr lang="ja-JP" altLang="en-US" sz="1400" b="1" dirty="0">
                <a:latin typeface="Meiryo UI" panose="020B0604030504040204" pitchFamily="50" charset="-128"/>
                <a:ea typeface="Meiryo UI" panose="020B0604030504040204" pitchFamily="50" charset="-128"/>
              </a:rPr>
              <a:t>強化</a:t>
            </a:r>
            <a:r>
              <a:rPr lang="ja-JP" altLang="en-US" sz="1400" b="1" dirty="0" smtClean="0">
                <a:latin typeface="Meiryo UI" panose="020B0604030504040204" pitchFamily="50" charset="-128"/>
                <a:ea typeface="Meiryo UI" panose="020B0604030504040204" pitchFamily="50" charset="-128"/>
              </a:rPr>
              <a:t>サーベイランスの実施及び</a:t>
            </a:r>
            <a:r>
              <a:rPr lang="ja-JP" altLang="en-US" sz="1400" b="1" dirty="0">
                <a:latin typeface="Meiryo UI" panose="020B0604030504040204" pitchFamily="50" charset="-128"/>
                <a:ea typeface="Meiryo UI" panose="020B0604030504040204" pitchFamily="50" charset="-128"/>
              </a:rPr>
              <a:t>感染症発生時における</a:t>
            </a:r>
            <a:r>
              <a:rPr lang="ja-JP" altLang="en-US" sz="1400" b="1" dirty="0" smtClean="0">
                <a:latin typeface="Meiryo UI" panose="020B0604030504040204" pitchFamily="50" charset="-128"/>
                <a:ea typeface="Meiryo UI" panose="020B0604030504040204" pitchFamily="50" charset="-128"/>
              </a:rPr>
              <a:t>対応</a:t>
            </a:r>
            <a:endParaRPr lang="en-US" altLang="ja-JP" sz="1400" b="1" dirty="0" smtClean="0">
              <a:latin typeface="Meiryo UI" panose="020B0604030504040204" pitchFamily="50" charset="-128"/>
              <a:ea typeface="Meiryo UI" panose="020B0604030504040204" pitchFamily="50" charset="-128"/>
            </a:endParaRPr>
          </a:p>
          <a:p>
            <a:pPr>
              <a:lnSpc>
                <a:spcPts val="1600"/>
              </a:lnSpc>
            </a:pPr>
            <a:endParaRPr lang="en-US" altLang="ja-JP" sz="1300" dirty="0">
              <a:latin typeface="Meiryo UI" panose="020B0604030504040204" pitchFamily="50" charset="-128"/>
              <a:ea typeface="Meiryo UI" panose="020B0604030504040204" pitchFamily="50" charset="-128"/>
            </a:endParaRPr>
          </a:p>
        </p:txBody>
      </p:sp>
      <p:sp>
        <p:nvSpPr>
          <p:cNvPr id="22" name="正方形/長方形 21"/>
          <p:cNvSpPr/>
          <p:nvPr/>
        </p:nvSpPr>
        <p:spPr>
          <a:xfrm>
            <a:off x="74005" y="1478849"/>
            <a:ext cx="8865766" cy="1015663"/>
          </a:xfrm>
          <a:prstGeom prst="rect">
            <a:avLst/>
          </a:prstGeom>
        </p:spPr>
        <p:txBody>
          <a:bodyPr wrap="square">
            <a:spAutoFit/>
          </a:bodyPr>
          <a:lstStyle/>
          <a:p>
            <a:pPr>
              <a:lnSpc>
                <a:spcPts val="1800"/>
              </a:lnSpc>
            </a:pPr>
            <a:r>
              <a:rPr lang="ja-JP" altLang="en-US" sz="1200" dirty="0" smtClean="0">
                <a:latin typeface="Meiryo UI" panose="020B0604030504040204" pitchFamily="50" charset="-128"/>
                <a:ea typeface="Meiryo UI" panose="020B0604030504040204" pitchFamily="50" charset="-128"/>
              </a:rPr>
              <a:t>・強化サーベイランス計画策定  </a:t>
            </a:r>
            <a:r>
              <a:rPr lang="ja-JP" altLang="en-US" sz="1100" dirty="0" smtClean="0">
                <a:latin typeface="Meiryo UI" panose="020B0604030504040204" pitchFamily="50" charset="-128"/>
                <a:ea typeface="Meiryo UI" panose="020B0604030504040204" pitchFamily="50" charset="-128"/>
              </a:rPr>
              <a:t>（内容確定（平成</a:t>
            </a:r>
            <a:r>
              <a:rPr lang="en-US" altLang="ja-JP" sz="1100" dirty="0" smtClean="0">
                <a:latin typeface="Meiryo UI" panose="020B0604030504040204" pitchFamily="50" charset="-128"/>
                <a:ea typeface="Meiryo UI" panose="020B0604030504040204" pitchFamily="50" charset="-128"/>
              </a:rPr>
              <a:t>31</a:t>
            </a:r>
            <a:r>
              <a:rPr lang="ja-JP" altLang="en-US" sz="1100" dirty="0" smtClean="0">
                <a:latin typeface="Meiryo UI" panose="020B0604030504040204" pitchFamily="50" charset="-128"/>
                <a:ea typeface="Meiryo UI" panose="020B0604030504040204" pitchFamily="50" charset="-128"/>
              </a:rPr>
              <a:t>年</a:t>
            </a:r>
            <a:r>
              <a:rPr lang="en-US" altLang="ja-JP" sz="1100" dirty="0" smtClean="0">
                <a:latin typeface="Meiryo UI" panose="020B0604030504040204" pitchFamily="50" charset="-128"/>
                <a:ea typeface="Meiryo UI" panose="020B0604030504040204" pitchFamily="50" charset="-128"/>
              </a:rPr>
              <a:t>1</a:t>
            </a:r>
            <a:r>
              <a:rPr lang="ja-JP" altLang="en-US" sz="1100" dirty="0" smtClean="0">
                <a:latin typeface="Meiryo UI" panose="020B0604030504040204" pitchFamily="50" charset="-128"/>
                <a:ea typeface="Meiryo UI" panose="020B0604030504040204" pitchFamily="50" charset="-128"/>
              </a:rPr>
              <a:t>月）・試行運用（平成</a:t>
            </a:r>
            <a:r>
              <a:rPr lang="en-US" altLang="ja-JP" sz="1100" dirty="0" smtClean="0">
                <a:latin typeface="Meiryo UI" panose="020B0604030504040204" pitchFamily="50" charset="-128"/>
                <a:ea typeface="Meiryo UI" panose="020B0604030504040204" pitchFamily="50" charset="-128"/>
              </a:rPr>
              <a:t>31</a:t>
            </a:r>
            <a:r>
              <a:rPr lang="ja-JP" altLang="en-US" sz="1100" dirty="0" smtClean="0">
                <a:latin typeface="Meiryo UI" panose="020B0604030504040204" pitchFamily="50" charset="-128"/>
                <a:ea typeface="Meiryo UI" panose="020B0604030504040204" pitchFamily="50" charset="-128"/>
              </a:rPr>
              <a:t>年</a:t>
            </a:r>
            <a:r>
              <a:rPr lang="en-US" altLang="ja-JP" sz="1100" dirty="0" smtClean="0">
                <a:latin typeface="Meiryo UI" panose="020B0604030504040204" pitchFamily="50" charset="-128"/>
                <a:ea typeface="Meiryo UI" panose="020B0604030504040204" pitchFamily="50" charset="-128"/>
              </a:rPr>
              <a:t>3</a:t>
            </a:r>
            <a:r>
              <a:rPr lang="ja-JP" altLang="en-US" sz="1100" dirty="0" smtClean="0">
                <a:latin typeface="Meiryo UI" panose="020B0604030504040204" pitchFamily="50" charset="-128"/>
                <a:ea typeface="Meiryo UI" panose="020B0604030504040204" pitchFamily="50" charset="-128"/>
              </a:rPr>
              <a:t>月））</a:t>
            </a:r>
            <a:endParaRPr lang="en-US" altLang="ja-JP" sz="1100" dirty="0" smtClean="0">
              <a:latin typeface="Meiryo UI" panose="020B0604030504040204" pitchFamily="50" charset="-128"/>
              <a:ea typeface="Meiryo UI" panose="020B0604030504040204" pitchFamily="50" charset="-128"/>
            </a:endParaRPr>
          </a:p>
          <a:p>
            <a:pPr>
              <a:lnSpc>
                <a:spcPts val="1800"/>
              </a:lnSpc>
            </a:pPr>
            <a:r>
              <a:rPr lang="ja-JP" altLang="en-US" sz="1200" dirty="0" smtClean="0">
                <a:latin typeface="Meiryo UI" panose="020B0604030504040204" pitchFamily="50" charset="-128"/>
                <a:ea typeface="Meiryo UI" panose="020B0604030504040204" pitchFamily="50" charset="-128"/>
              </a:rPr>
              <a:t>・感染症予防啓発　　　　　　　</a:t>
            </a:r>
            <a:r>
              <a:rPr lang="ja-JP" altLang="en-US" sz="1200" dirty="0">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（宿泊施設等感染症対策講習会（平成</a:t>
            </a:r>
            <a:r>
              <a:rPr lang="en-US" altLang="ja-JP" sz="1100" dirty="0" smtClean="0">
                <a:latin typeface="Meiryo UI" panose="020B0604030504040204" pitchFamily="50" charset="-128"/>
                <a:ea typeface="Meiryo UI" panose="020B0604030504040204" pitchFamily="50" charset="-128"/>
              </a:rPr>
              <a:t>31</a:t>
            </a:r>
            <a:r>
              <a:rPr lang="ja-JP" altLang="en-US" sz="1100" dirty="0" smtClean="0">
                <a:latin typeface="Meiryo UI" panose="020B0604030504040204" pitchFamily="50" charset="-128"/>
                <a:ea typeface="Meiryo UI" panose="020B0604030504040204" pitchFamily="50" charset="-128"/>
              </a:rPr>
              <a:t>年</a:t>
            </a:r>
            <a:r>
              <a:rPr lang="en-US" altLang="ja-JP" sz="1100" dirty="0" smtClean="0">
                <a:latin typeface="Meiryo UI" panose="020B0604030504040204" pitchFamily="50" charset="-128"/>
                <a:ea typeface="Meiryo UI" panose="020B0604030504040204" pitchFamily="50" charset="-128"/>
              </a:rPr>
              <a:t>2</a:t>
            </a:r>
            <a:r>
              <a:rPr lang="ja-JP" altLang="en-US" sz="1100" dirty="0" smtClean="0">
                <a:latin typeface="Meiryo UI" panose="020B0604030504040204" pitchFamily="50" charset="-128"/>
                <a:ea typeface="Meiryo UI" panose="020B0604030504040204" pitchFamily="50" charset="-128"/>
              </a:rPr>
              <a:t>月））</a:t>
            </a:r>
            <a:endParaRPr lang="en-US" altLang="ja-JP" sz="1100" dirty="0">
              <a:latin typeface="Meiryo UI" panose="020B0604030504040204" pitchFamily="50" charset="-128"/>
              <a:ea typeface="Meiryo UI" panose="020B0604030504040204" pitchFamily="50" charset="-128"/>
            </a:endParaRPr>
          </a:p>
          <a:p>
            <a:pPr>
              <a:lnSpc>
                <a:spcPts val="1800"/>
              </a:lnSpc>
            </a:pPr>
            <a:r>
              <a:rPr lang="ja-JP" altLang="en-US" sz="1200" dirty="0" smtClean="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感染症指定医療機関</a:t>
            </a:r>
            <a:r>
              <a:rPr lang="ja-JP" altLang="en-US" sz="1200" dirty="0" smtClean="0">
                <a:latin typeface="Meiryo UI" panose="020B0604030504040204" pitchFamily="50" charset="-128"/>
                <a:ea typeface="Meiryo UI" panose="020B0604030504040204" pitchFamily="50" charset="-128"/>
              </a:rPr>
              <a:t>訓練　 </a:t>
            </a:r>
            <a:r>
              <a:rPr lang="ja-JP" altLang="en-US" sz="1100" dirty="0" smtClean="0">
                <a:latin typeface="Meiryo UI" panose="020B0604030504040204" pitchFamily="50" charset="-128"/>
                <a:ea typeface="Meiryo UI" panose="020B0604030504040204" pitchFamily="50" charset="-128"/>
              </a:rPr>
              <a:t>（感染症指定医療機関と保健所による搬送訓練（平成</a:t>
            </a:r>
            <a:r>
              <a:rPr lang="en-US" altLang="ja-JP" sz="1100" dirty="0" smtClean="0">
                <a:latin typeface="Meiryo UI" panose="020B0604030504040204" pitchFamily="50" charset="-128"/>
                <a:ea typeface="Meiryo UI" panose="020B0604030504040204" pitchFamily="50" charset="-128"/>
              </a:rPr>
              <a:t>31</a:t>
            </a:r>
            <a:r>
              <a:rPr lang="ja-JP" altLang="en-US" sz="1100" dirty="0" smtClean="0">
                <a:latin typeface="Meiryo UI" panose="020B0604030504040204" pitchFamily="50" charset="-128"/>
                <a:ea typeface="Meiryo UI" panose="020B0604030504040204" pitchFamily="50" charset="-128"/>
              </a:rPr>
              <a:t>年</a:t>
            </a:r>
            <a:r>
              <a:rPr lang="en-US" altLang="ja-JP" sz="1100" dirty="0" smtClean="0">
                <a:latin typeface="Meiryo UI" panose="020B0604030504040204" pitchFamily="50" charset="-128"/>
                <a:ea typeface="Meiryo UI" panose="020B0604030504040204" pitchFamily="50" charset="-128"/>
              </a:rPr>
              <a:t>2</a:t>
            </a:r>
            <a:r>
              <a:rPr lang="ja-JP" altLang="en-US" sz="1100" dirty="0" smtClean="0">
                <a:latin typeface="Meiryo UI" panose="020B0604030504040204" pitchFamily="50" charset="-128"/>
                <a:ea typeface="Meiryo UI" panose="020B0604030504040204" pitchFamily="50" charset="-128"/>
              </a:rPr>
              <a:t>月</a:t>
            </a: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3</a:t>
            </a:r>
            <a:r>
              <a:rPr lang="ja-JP" altLang="en-US" sz="1100" dirty="0">
                <a:latin typeface="Meiryo UI" panose="020B0604030504040204" pitchFamily="50" charset="-128"/>
                <a:ea typeface="Meiryo UI" panose="020B0604030504040204" pitchFamily="50" charset="-128"/>
              </a:rPr>
              <a:t>月</a:t>
            </a:r>
            <a:r>
              <a:rPr lang="ja-JP" altLang="en-US" sz="1100" dirty="0" smtClean="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a:p>
            <a:pPr>
              <a:lnSpc>
                <a:spcPts val="1800"/>
              </a:lnSpc>
            </a:pPr>
            <a:r>
              <a:rPr lang="ja-JP" altLang="en-US" sz="1200" dirty="0" smtClean="0">
                <a:latin typeface="Meiryo UI" panose="020B0604030504040204" pitchFamily="50" charset="-128"/>
                <a:ea typeface="Meiryo UI" panose="020B0604030504040204" pitchFamily="50" charset="-128"/>
              </a:rPr>
              <a:t>・関係機関説明会・研修会</a:t>
            </a:r>
            <a:r>
              <a:rPr lang="ja-JP" altLang="en-US" sz="1100" dirty="0">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　 （試行運用説明等（平成</a:t>
            </a:r>
            <a:r>
              <a:rPr lang="en-US" altLang="ja-JP" sz="1100" dirty="0" smtClean="0">
                <a:latin typeface="Meiryo UI" panose="020B0604030504040204" pitchFamily="50" charset="-128"/>
                <a:ea typeface="Meiryo UI" panose="020B0604030504040204" pitchFamily="50" charset="-128"/>
              </a:rPr>
              <a:t>31</a:t>
            </a:r>
            <a:r>
              <a:rPr lang="ja-JP" altLang="en-US" sz="1100" dirty="0" smtClean="0">
                <a:latin typeface="Meiryo UI" panose="020B0604030504040204" pitchFamily="50" charset="-128"/>
                <a:ea typeface="Meiryo UI" panose="020B0604030504040204" pitchFamily="50" charset="-128"/>
              </a:rPr>
              <a:t>年</a:t>
            </a:r>
            <a:r>
              <a:rPr lang="en-US" altLang="ja-JP" sz="1100" dirty="0" smtClean="0">
                <a:latin typeface="Meiryo UI" panose="020B0604030504040204" pitchFamily="50" charset="-128"/>
                <a:ea typeface="Meiryo UI" panose="020B0604030504040204" pitchFamily="50" charset="-128"/>
              </a:rPr>
              <a:t>2</a:t>
            </a:r>
            <a:r>
              <a:rPr lang="ja-JP" altLang="en-US" sz="1100" dirty="0" smtClean="0">
                <a:latin typeface="Meiryo UI" panose="020B0604030504040204" pitchFamily="50" charset="-128"/>
                <a:ea typeface="Meiryo UI" panose="020B0604030504040204" pitchFamily="50" charset="-128"/>
              </a:rPr>
              <a:t>月））</a:t>
            </a:r>
            <a:endParaRPr lang="en-US" altLang="ja-JP" sz="1200" dirty="0">
              <a:latin typeface="Meiryo UI" panose="020B0604030504040204" pitchFamily="50" charset="-128"/>
              <a:ea typeface="Meiryo UI" panose="020B0604030504040204" pitchFamily="50" charset="-128"/>
            </a:endParaRPr>
          </a:p>
        </p:txBody>
      </p:sp>
      <p:sp>
        <p:nvSpPr>
          <p:cNvPr id="23" name="テキスト ボックス 22"/>
          <p:cNvSpPr txBox="1"/>
          <p:nvPr/>
        </p:nvSpPr>
        <p:spPr>
          <a:xfrm>
            <a:off x="52011" y="1147331"/>
            <a:ext cx="2011554" cy="307777"/>
          </a:xfrm>
          <a:prstGeom prst="rect">
            <a:avLst/>
          </a:prstGeom>
          <a:solidFill>
            <a:schemeClr val="bg1">
              <a:lumMod val="75000"/>
            </a:schemeClr>
          </a:solidFill>
        </p:spPr>
        <p:txBody>
          <a:bodyPr wrap="square" rtlCol="0">
            <a:spAutoFit/>
          </a:bodyPr>
          <a:lstStyle/>
          <a:p>
            <a:r>
              <a:rPr kumimoji="1" lang="ja-JP" altLang="en-US" sz="1400" dirty="0" smtClean="0">
                <a:latin typeface="Meiryo UI" panose="020B0604030504040204" pitchFamily="50" charset="-128"/>
                <a:ea typeface="Meiryo UI" panose="020B0604030504040204" pitchFamily="50" charset="-128"/>
              </a:rPr>
              <a:t>■主な取組状況</a:t>
            </a:r>
            <a:endParaRPr kumimoji="1" lang="ja-JP" altLang="en-US" sz="1400" dirty="0">
              <a:latin typeface="Meiryo UI" panose="020B0604030504040204" pitchFamily="50" charset="-128"/>
              <a:ea typeface="Meiryo UI" panose="020B0604030504040204" pitchFamily="50" charset="-128"/>
            </a:endParaRPr>
          </a:p>
        </p:txBody>
      </p:sp>
      <p:sp>
        <p:nvSpPr>
          <p:cNvPr id="24" name="テキスト ボックス 23"/>
          <p:cNvSpPr txBox="1"/>
          <p:nvPr/>
        </p:nvSpPr>
        <p:spPr>
          <a:xfrm>
            <a:off x="54154" y="2756982"/>
            <a:ext cx="1928319" cy="307777"/>
          </a:xfrm>
          <a:prstGeom prst="rect">
            <a:avLst/>
          </a:prstGeom>
          <a:solidFill>
            <a:schemeClr val="bg1">
              <a:lumMod val="75000"/>
            </a:schemeClr>
          </a:solidFill>
        </p:spPr>
        <p:txBody>
          <a:bodyPr wrap="square" rtlCol="0">
            <a:spAutoFit/>
          </a:bodyPr>
          <a:lstStyle/>
          <a:p>
            <a:r>
              <a:rPr kumimoji="1" lang="ja-JP" altLang="en-US" sz="1400" dirty="0" smtClean="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期間中</a:t>
            </a:r>
            <a:r>
              <a:rPr lang="ja-JP" altLang="en-US" sz="1400" dirty="0" smtClean="0">
                <a:latin typeface="Meiryo UI" panose="020B0604030504040204" pitchFamily="50" charset="-128"/>
                <a:ea typeface="Meiryo UI" panose="020B0604030504040204" pitchFamily="50" charset="-128"/>
              </a:rPr>
              <a:t>の体制</a:t>
            </a:r>
            <a:endParaRPr kumimoji="1" lang="ja-JP" altLang="en-US" sz="1400" dirty="0">
              <a:latin typeface="Meiryo UI" panose="020B0604030504040204" pitchFamily="50" charset="-128"/>
              <a:ea typeface="Meiryo UI" panose="020B0604030504040204" pitchFamily="50" charset="-128"/>
            </a:endParaRPr>
          </a:p>
        </p:txBody>
      </p:sp>
      <p:sp>
        <p:nvSpPr>
          <p:cNvPr id="25" name="正方形/長方形 24"/>
          <p:cNvSpPr/>
          <p:nvPr/>
        </p:nvSpPr>
        <p:spPr>
          <a:xfrm>
            <a:off x="38114" y="3064759"/>
            <a:ext cx="9105885" cy="1502976"/>
          </a:xfrm>
          <a:prstGeom prst="rect">
            <a:avLst/>
          </a:prstGeom>
        </p:spPr>
        <p:txBody>
          <a:bodyPr wrap="square">
            <a:spAutoFit/>
          </a:bodyPr>
          <a:lstStyle/>
          <a:p>
            <a:pPr>
              <a:lnSpc>
                <a:spcPts val="1800"/>
              </a:lnSpc>
            </a:pPr>
            <a:r>
              <a:rPr lang="ja-JP" altLang="en-US" sz="1200" dirty="0" smtClean="0">
                <a:latin typeface="Meiryo UI" panose="020B0604030504040204" pitchFamily="50" charset="-128"/>
                <a:ea typeface="Meiryo UI" panose="020B0604030504040204" pitchFamily="50" charset="-128"/>
              </a:rPr>
              <a:t>・大阪健康安全基盤研究所に</a:t>
            </a:r>
            <a:r>
              <a:rPr lang="en-US" altLang="ja-JP" sz="1200" dirty="0">
                <a:latin typeface="Meiryo UI" panose="020B0604030504040204" pitchFamily="50" charset="-128"/>
                <a:ea typeface="Meiryo UI" panose="020B0604030504040204" pitchFamily="50" charset="-128"/>
              </a:rPr>
              <a:t>G20</a:t>
            </a:r>
            <a:r>
              <a:rPr lang="ja-JP" altLang="en-US" sz="1200" dirty="0">
                <a:latin typeface="Meiryo UI" panose="020B0604030504040204" pitchFamily="50" charset="-128"/>
                <a:ea typeface="Meiryo UI" panose="020B0604030504040204" pitchFamily="50" charset="-128"/>
              </a:rPr>
              <a:t>感染症情報解析</a:t>
            </a:r>
            <a:r>
              <a:rPr lang="ja-JP" altLang="en-US" sz="1200" dirty="0" smtClean="0">
                <a:latin typeface="Meiryo UI" panose="020B0604030504040204" pitchFamily="50" charset="-128"/>
                <a:ea typeface="Meiryo UI" panose="020B0604030504040204" pitchFamily="50" charset="-128"/>
              </a:rPr>
              <a:t>センターを設置</a:t>
            </a:r>
            <a:endParaRPr lang="en-US" altLang="ja-JP" sz="1200" dirty="0" smtClean="0">
              <a:latin typeface="Meiryo UI" panose="020B0604030504040204" pitchFamily="50" charset="-128"/>
              <a:ea typeface="Meiryo UI" panose="020B0604030504040204" pitchFamily="50" charset="-128"/>
            </a:endParaRPr>
          </a:p>
          <a:p>
            <a:pPr>
              <a:lnSpc>
                <a:spcPts val="1800"/>
              </a:lnSpc>
              <a:spcBef>
                <a:spcPts val="300"/>
              </a:spcBef>
            </a:pPr>
            <a:r>
              <a:rPr lang="ja-JP" altLang="en-US" sz="1200" dirty="0" smtClean="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強化</a:t>
            </a:r>
            <a:r>
              <a:rPr lang="ja-JP" altLang="en-US" sz="1200" dirty="0" smtClean="0">
                <a:latin typeface="Meiryo UI" panose="020B0604030504040204" pitchFamily="50" charset="-128"/>
                <a:ea typeface="Meiryo UI" panose="020B0604030504040204" pitchFamily="50" charset="-128"/>
              </a:rPr>
              <a:t>サーベイランス</a:t>
            </a:r>
            <a:r>
              <a:rPr lang="ja-JP" altLang="en-US" sz="1200" dirty="0">
                <a:latin typeface="Meiryo UI" panose="020B0604030504040204" pitchFamily="50" charset="-128"/>
                <a:ea typeface="Meiryo UI" panose="020B0604030504040204" pitchFamily="50" charset="-128"/>
              </a:rPr>
              <a:t>実施：実施期間 平成</a:t>
            </a:r>
            <a:r>
              <a:rPr lang="en-US" altLang="ja-JP" sz="1200" dirty="0">
                <a:latin typeface="Meiryo UI" panose="020B0604030504040204" pitchFamily="50" charset="-128"/>
                <a:ea typeface="Meiryo UI" panose="020B0604030504040204" pitchFamily="50" charset="-128"/>
              </a:rPr>
              <a:t>31</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6</a:t>
            </a:r>
            <a:r>
              <a:rPr lang="ja-JP" altLang="en-US" sz="1200" dirty="0">
                <a:latin typeface="Meiryo UI" panose="020B0604030504040204" pitchFamily="50" charset="-128"/>
                <a:ea typeface="Meiryo UI" panose="020B0604030504040204" pitchFamily="50" charset="-128"/>
              </a:rPr>
              <a:t>月</a:t>
            </a:r>
            <a:r>
              <a:rPr lang="en-US" altLang="ja-JP" sz="1200" dirty="0">
                <a:latin typeface="Meiryo UI" panose="020B0604030504040204" pitchFamily="50" charset="-128"/>
                <a:ea typeface="Meiryo UI" panose="020B0604030504040204" pitchFamily="50" charset="-128"/>
              </a:rPr>
              <a:t>10</a:t>
            </a:r>
            <a:r>
              <a:rPr lang="ja-JP" altLang="en-US" sz="1200" dirty="0">
                <a:latin typeface="Meiryo UI" panose="020B0604030504040204" pitchFamily="50" charset="-128"/>
                <a:ea typeface="Meiryo UI" panose="020B0604030504040204" pitchFamily="50" charset="-128"/>
              </a:rPr>
              <a:t>日～</a:t>
            </a:r>
            <a:r>
              <a:rPr lang="en-US" altLang="ja-JP" sz="1200" dirty="0">
                <a:latin typeface="Meiryo UI" panose="020B0604030504040204" pitchFamily="50" charset="-128"/>
                <a:ea typeface="Meiryo UI" panose="020B0604030504040204" pitchFamily="50" charset="-128"/>
              </a:rPr>
              <a:t>30</a:t>
            </a:r>
            <a:r>
              <a:rPr lang="ja-JP" altLang="en-US" sz="1200" dirty="0">
                <a:latin typeface="Meiryo UI" panose="020B0604030504040204" pitchFamily="50" charset="-128"/>
                <a:ea typeface="Meiryo UI" panose="020B0604030504040204" pitchFamily="50" charset="-128"/>
              </a:rPr>
              <a:t>日</a:t>
            </a:r>
            <a:endParaRPr lang="en-US" altLang="ja-JP" sz="1200" dirty="0" smtClean="0">
              <a:latin typeface="Meiryo UI" panose="020B0604030504040204" pitchFamily="50" charset="-128"/>
              <a:ea typeface="Meiryo UI" panose="020B0604030504040204" pitchFamily="50" charset="-128"/>
            </a:endParaRPr>
          </a:p>
          <a:p>
            <a:pPr>
              <a:lnSpc>
                <a:spcPts val="1600"/>
              </a:lnSpc>
            </a:pPr>
            <a:r>
              <a:rPr lang="ja-JP" altLang="en-US" sz="1200" dirty="0" smtClean="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通常実施している発生動向調査等に加え、大阪市内・空港周辺の重点地域等において感染力の高い疾患や救急搬送状況等についても</a:t>
            </a:r>
            <a:endParaRPr lang="en-US" altLang="ja-JP" sz="1200" dirty="0">
              <a:latin typeface="Meiryo UI" panose="020B0604030504040204" pitchFamily="50" charset="-128"/>
              <a:ea typeface="Meiryo UI" panose="020B0604030504040204" pitchFamily="50" charset="-128"/>
            </a:endParaRPr>
          </a:p>
          <a:p>
            <a:pPr>
              <a:lnSpc>
                <a:spcPts val="1600"/>
              </a:lnSpc>
            </a:pPr>
            <a:r>
              <a:rPr lang="ja-JP" altLang="en-US" sz="1200" dirty="0">
                <a:latin typeface="Meiryo UI" panose="020B0604030504040204" pitchFamily="50" charset="-128"/>
                <a:ea typeface="Meiryo UI" panose="020B0604030504040204" pitchFamily="50" charset="-128"/>
              </a:rPr>
              <a:t>　速やかに情報を集約し、</a:t>
            </a:r>
            <a:r>
              <a:rPr lang="en-US" altLang="ja-JP" sz="1200" dirty="0" smtClean="0">
                <a:latin typeface="Meiryo UI" panose="020B0604030504040204" pitchFamily="50" charset="-128"/>
                <a:ea typeface="Meiryo UI" panose="020B0604030504040204" pitchFamily="50" charset="-128"/>
              </a:rPr>
              <a:t>G20</a:t>
            </a:r>
            <a:r>
              <a:rPr lang="ja-JP" altLang="en-US" sz="1200" dirty="0" smtClean="0">
                <a:latin typeface="Meiryo UI" panose="020B0604030504040204" pitchFamily="50" charset="-128"/>
                <a:ea typeface="Meiryo UI" panose="020B0604030504040204" pitchFamily="50" charset="-128"/>
              </a:rPr>
              <a:t>感染症情報解析センターに</a:t>
            </a:r>
            <a:r>
              <a:rPr lang="ja-JP" altLang="en-US" sz="1200" dirty="0">
                <a:latin typeface="Meiryo UI" panose="020B0604030504040204" pitchFamily="50" charset="-128"/>
                <a:ea typeface="Meiryo UI" panose="020B0604030504040204" pitchFamily="50" charset="-128"/>
              </a:rPr>
              <a:t>て</a:t>
            </a:r>
            <a:r>
              <a:rPr lang="ja-JP" altLang="en-US" sz="1200" dirty="0" smtClean="0">
                <a:latin typeface="Meiryo UI" panose="020B0604030504040204" pitchFamily="50" charset="-128"/>
                <a:ea typeface="Meiryo UI" panose="020B0604030504040204" pitchFamily="50" charset="-128"/>
              </a:rPr>
              <a:t>情報</a:t>
            </a:r>
            <a:r>
              <a:rPr lang="ja-JP" altLang="en-US" sz="1200" dirty="0">
                <a:latin typeface="Meiryo UI" panose="020B0604030504040204" pitchFamily="50" charset="-128"/>
                <a:ea typeface="Meiryo UI" panose="020B0604030504040204" pitchFamily="50" charset="-128"/>
              </a:rPr>
              <a:t>集約・解析・情報共有</a:t>
            </a:r>
            <a:r>
              <a:rPr lang="ja-JP" altLang="en-US" sz="1200" dirty="0" smtClean="0">
                <a:latin typeface="Meiryo UI" panose="020B0604030504040204" pitchFamily="50" charset="-128"/>
                <a:ea typeface="Meiryo UI" panose="020B0604030504040204" pitchFamily="50" charset="-128"/>
              </a:rPr>
              <a:t>等実施）</a:t>
            </a:r>
            <a:r>
              <a:rPr lang="ja-JP" altLang="en-US" sz="1200" dirty="0">
                <a:latin typeface="Meiryo UI" panose="020B0604030504040204" pitchFamily="50" charset="-128"/>
                <a:ea typeface="Meiryo UI" panose="020B0604030504040204" pitchFamily="50" charset="-128"/>
              </a:rPr>
              <a:t>　</a:t>
            </a:r>
            <a:endParaRPr lang="en-US" altLang="ja-JP" sz="1200" dirty="0">
              <a:latin typeface="Meiryo UI" panose="020B0604030504040204" pitchFamily="50" charset="-128"/>
              <a:ea typeface="Meiryo UI" panose="020B0604030504040204" pitchFamily="50" charset="-128"/>
            </a:endParaRPr>
          </a:p>
          <a:p>
            <a:pPr>
              <a:lnSpc>
                <a:spcPts val="1800"/>
              </a:lnSpc>
              <a:spcBef>
                <a:spcPts val="300"/>
              </a:spcBef>
            </a:pPr>
            <a:r>
              <a:rPr lang="ja-JP" altLang="en-US" sz="1200" dirty="0" smtClean="0">
                <a:latin typeface="Meiryo UI" panose="020B0604030504040204" pitchFamily="50" charset="-128"/>
                <a:ea typeface="Meiryo UI" panose="020B0604030504040204" pitchFamily="50" charset="-128"/>
              </a:rPr>
              <a:t>・感染症発生時の迅速な対応</a:t>
            </a:r>
            <a:r>
              <a:rPr lang="en-US" altLang="ja-JP" sz="1200" dirty="0" smtClean="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各保健所で積極的疫学調査・健康観察等実施</a:t>
            </a:r>
            <a:r>
              <a:rPr lang="en-US" altLang="ja-JP" sz="1200" dirty="0" smtClean="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　→各保健所のみで対応が困難な場合に備え支援チームを設置　　　　　　　　　　　　　　　　　　　　　　　　　　　　　　　　　　　　　　　　　　　</a:t>
            </a:r>
            <a:endParaRPr lang="en-US" altLang="ja-JP" sz="1200" dirty="0" smtClean="0">
              <a:latin typeface="Meiryo UI" panose="020B0604030504040204" pitchFamily="50" charset="-128"/>
              <a:ea typeface="Meiryo UI" panose="020B0604030504040204" pitchFamily="50" charset="-128"/>
            </a:endParaRPr>
          </a:p>
          <a:p>
            <a:pPr>
              <a:lnSpc>
                <a:spcPts val="1800"/>
              </a:lnSpc>
            </a:pPr>
            <a:r>
              <a:rPr lang="ja-JP" altLang="en-US" sz="1200" dirty="0" smtClean="0">
                <a:latin typeface="Meiryo UI" panose="020B0604030504040204" pitchFamily="50" charset="-128"/>
                <a:ea typeface="Meiryo UI" panose="020B0604030504040204" pitchFamily="50" charset="-128"/>
              </a:rPr>
              <a:t>　　　　　　　　　　　　　　　　　　</a:t>
            </a:r>
            <a:endParaRPr lang="en-US" altLang="ja-JP" sz="1200" u="sng"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9559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7010400" y="6492875"/>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29AFAA-A018-489A-A785-FA22FCFEE371}"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3" name="正方形/長方形 2"/>
          <p:cNvSpPr/>
          <p:nvPr/>
        </p:nvSpPr>
        <p:spPr>
          <a:xfrm>
            <a:off x="0" y="1"/>
            <a:ext cx="9144000" cy="494600"/>
          </a:xfrm>
          <a:prstGeom prst="rect">
            <a:avLst/>
          </a:prstGeom>
          <a:gradFill flip="none" rotWithShape="1">
            <a:gsLst>
              <a:gs pos="50000">
                <a:schemeClr val="bg1"/>
              </a:gs>
              <a:gs pos="0">
                <a:schemeClr val="accent3">
                  <a:lumMod val="60000"/>
                  <a:lumOff val="40000"/>
                </a:schemeClr>
              </a:gs>
              <a:gs pos="100000">
                <a:schemeClr val="accent3">
                  <a:lumMod val="60000"/>
                  <a:lumOff val="4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　■ </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Ｇ</a:t>
            </a:r>
            <a:r>
              <a:rPr kumimoji="1" lang="en-US" altLang="ja-JP"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20</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大阪</a:t>
            </a:r>
            <a:r>
              <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サミット　保健医療</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対策</a:t>
            </a:r>
            <a:r>
              <a:rPr kumimoji="1" lang="en-US" altLang="ja-JP"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PT</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主な事業の進捗状況</a:t>
            </a:r>
            <a:endPar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p:cNvSpPr txBox="1"/>
          <p:nvPr/>
        </p:nvSpPr>
        <p:spPr>
          <a:xfrm>
            <a:off x="56480" y="1064798"/>
            <a:ext cx="2011554" cy="307777"/>
          </a:xfrm>
          <a:prstGeom prst="rect">
            <a:avLst/>
          </a:prstGeom>
          <a:solidFill>
            <a:schemeClr val="bg1">
              <a:lumMod val="75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■主な取組状況</a:t>
            </a:r>
          </a:p>
        </p:txBody>
      </p:sp>
      <p:sp>
        <p:nvSpPr>
          <p:cNvPr id="5" name="角丸四角形 4"/>
          <p:cNvSpPr/>
          <p:nvPr/>
        </p:nvSpPr>
        <p:spPr>
          <a:xfrm>
            <a:off x="69105" y="572192"/>
            <a:ext cx="4198660" cy="42778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テロ対策・</a:t>
            </a:r>
            <a:r>
              <a:rPr kumimoji="1" lang="ja-JP" altLang="en-US"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災害用　医</a:t>
            </a: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薬品備蓄</a:t>
            </a:r>
            <a:r>
              <a:rPr kumimoji="1" lang="ja-JP" altLang="en-US"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供給</a:t>
            </a:r>
            <a:endPar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6" name="正方形/長方形 5"/>
          <p:cNvSpPr/>
          <p:nvPr/>
        </p:nvSpPr>
        <p:spPr>
          <a:xfrm>
            <a:off x="4288272" y="637324"/>
            <a:ext cx="4913528" cy="297517"/>
          </a:xfrm>
          <a:prstGeom prst="rect">
            <a:avLst/>
          </a:prstGeom>
        </p:spPr>
        <p:txBody>
          <a:bodyPr wrap="square">
            <a:spAutoFit/>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災害用及びテロ対策用医薬品等の備蓄・供給体制の構築</a:t>
            </a:r>
            <a:endParaRPr kumimoji="1" lang="en-US" altLang="ja-JP" sz="14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sp>
        <p:nvSpPr>
          <p:cNvPr id="8" name="テキスト ボックス 7"/>
          <p:cNvSpPr txBox="1"/>
          <p:nvPr/>
        </p:nvSpPr>
        <p:spPr>
          <a:xfrm>
            <a:off x="60848" y="2355675"/>
            <a:ext cx="2011554" cy="307777"/>
          </a:xfrm>
          <a:prstGeom prst="rect">
            <a:avLst/>
          </a:prstGeom>
          <a:solidFill>
            <a:schemeClr val="bg1">
              <a:lumMod val="75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期間中</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の体制</a:t>
            </a: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正方形/長方形 8"/>
          <p:cNvSpPr/>
          <p:nvPr/>
        </p:nvSpPr>
        <p:spPr>
          <a:xfrm>
            <a:off x="69105" y="2665528"/>
            <a:ext cx="4748941" cy="295978"/>
          </a:xfrm>
          <a:prstGeom prst="rect">
            <a:avLst/>
          </a:prstGeom>
        </p:spPr>
        <p:txBody>
          <a:bodyPr wrap="square">
            <a:spAutoFit/>
          </a:bodyPr>
          <a:lstStyle/>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・テロ・災害発生時の</a:t>
            </a:r>
            <a:r>
              <a:rPr lang="ja-JP" altLang="en-US" sz="1200" dirty="0">
                <a:latin typeface="Meiryo UI" panose="020B0604030504040204" pitchFamily="50" charset="-128"/>
                <a:ea typeface="Meiryo UI" panose="020B0604030504040204" pitchFamily="50" charset="-128"/>
              </a:rPr>
              <a:t>解毒剤</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供給ルート・連絡体制の確保</a:t>
            </a:r>
            <a:endPar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p:txBody>
      </p:sp>
      <p:sp>
        <p:nvSpPr>
          <p:cNvPr id="10" name="角丸四角形 9"/>
          <p:cNvSpPr/>
          <p:nvPr/>
        </p:nvSpPr>
        <p:spPr>
          <a:xfrm>
            <a:off x="54706" y="3284136"/>
            <a:ext cx="4198660" cy="42778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毒物劇物の適正管理・監視指導</a:t>
            </a:r>
            <a:endPar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1" name="正方形/長方形 10"/>
          <p:cNvSpPr/>
          <p:nvPr/>
        </p:nvSpPr>
        <p:spPr>
          <a:xfrm>
            <a:off x="4311166" y="3349268"/>
            <a:ext cx="4863139" cy="297517"/>
          </a:xfrm>
          <a:prstGeom prst="rect">
            <a:avLst/>
          </a:prstGeom>
        </p:spPr>
        <p:txBody>
          <a:bodyPr wrap="square">
            <a:spAutoFit/>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毒物劇物取扱施設の監視指導及び危害発生時の対応</a:t>
            </a:r>
            <a:endParaRPr kumimoji="1" lang="en-US" altLang="ja-JP" sz="14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sp>
        <p:nvSpPr>
          <p:cNvPr id="12" name="正方形/長方形 11"/>
          <p:cNvSpPr/>
          <p:nvPr/>
        </p:nvSpPr>
        <p:spPr>
          <a:xfrm>
            <a:off x="27776" y="4079897"/>
            <a:ext cx="8028384" cy="1733808"/>
          </a:xfrm>
          <a:prstGeom prst="rect">
            <a:avLst/>
          </a:prstGeom>
        </p:spPr>
        <p:txBody>
          <a:bodyPr wrap="square">
            <a:spAutoFit/>
          </a:bodyPr>
          <a:lstStyle/>
          <a:p>
            <a:pPr marL="0" marR="0" lvl="0" indent="0" algn="l" defTabSz="914400" rtl="0" eaLnBrk="1" fontAlgn="auto" latinLnBrk="0" hangingPunct="1">
              <a:lnSpc>
                <a:spcPts val="22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・毒物劇物取扱施設等を対象とした監視指導・適正管理の啓発</a:t>
            </a:r>
            <a:endPar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府対象施設：</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2065</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施設のうち</a:t>
            </a:r>
            <a:r>
              <a:rPr kumimoji="1" lang="en-US" altLang="ja-JP"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654</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施設指導済み、  市</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対象施設</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en-US" altLang="ja-JP"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3473</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施設のうち</a:t>
            </a:r>
            <a:r>
              <a:rPr kumimoji="1" lang="en-US" altLang="ja-JP"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1354</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施設指導済み）</a:t>
            </a:r>
            <a:endParaRPr kumimoji="1" lang="en-US" altLang="ja-JP"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監視指導要領の策定（平成</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30</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年</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7</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月）</a:t>
            </a:r>
            <a:endPar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関係市との合同立入検査・講習会の開催等（平成</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30</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年</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8</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月～</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11</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月）</a:t>
            </a:r>
            <a:endParaRPr kumimoji="1" lang="en-US" altLang="ja-JP" sz="1200" b="0" i="0" u="none" strike="sng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啓発資料の作成・配布</a:t>
            </a:r>
            <a:endPar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危</a:t>
            </a:r>
            <a:r>
              <a:rPr kumimoji="1" lang="ja-JP" altLang="en-US" sz="1200" b="0" i="0" u="none" strike="sng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害</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発生時対応マニュアルの策定</a:t>
            </a:r>
            <a:r>
              <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平成</a:t>
            </a:r>
            <a:r>
              <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31</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年</a:t>
            </a:r>
            <a:r>
              <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4</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月</a:t>
            </a:r>
            <a:r>
              <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・運送業講習会の</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開催</a:t>
            </a:r>
            <a:endPar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p:cNvSpPr txBox="1"/>
          <p:nvPr/>
        </p:nvSpPr>
        <p:spPr>
          <a:xfrm>
            <a:off x="84256" y="3785295"/>
            <a:ext cx="2011554" cy="307777"/>
          </a:xfrm>
          <a:prstGeom prst="rect">
            <a:avLst/>
          </a:prstGeom>
          <a:solidFill>
            <a:schemeClr val="bg1">
              <a:lumMod val="75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主な取組状況</a:t>
            </a:r>
          </a:p>
        </p:txBody>
      </p:sp>
      <p:sp>
        <p:nvSpPr>
          <p:cNvPr id="14" name="テキスト ボックス 13"/>
          <p:cNvSpPr txBox="1"/>
          <p:nvPr/>
        </p:nvSpPr>
        <p:spPr>
          <a:xfrm>
            <a:off x="84256" y="5966733"/>
            <a:ext cx="2011554" cy="307777"/>
          </a:xfrm>
          <a:prstGeom prst="rect">
            <a:avLst/>
          </a:prstGeom>
          <a:solidFill>
            <a:schemeClr val="bg1">
              <a:lumMod val="75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期間中</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の体制</a:t>
            </a: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 name="正方形/長方形 14"/>
          <p:cNvSpPr/>
          <p:nvPr/>
        </p:nvSpPr>
        <p:spPr>
          <a:xfrm>
            <a:off x="27776" y="6251439"/>
            <a:ext cx="4748941" cy="323165"/>
          </a:xfrm>
          <a:prstGeom prst="rect">
            <a:avLst/>
          </a:prstGeom>
        </p:spPr>
        <p:txBody>
          <a:bodyPr wrap="square">
            <a:spAutoFit/>
          </a:bodyPr>
          <a:lstStyle/>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・毒物劇物による</a:t>
            </a:r>
            <a:r>
              <a:rPr lang="ja-JP" altLang="en-US" sz="1200" dirty="0" smtClean="0">
                <a:latin typeface="Meiryo UI" panose="020B0604030504040204" pitchFamily="50" charset="-128"/>
                <a:ea typeface="Meiryo UI" panose="020B0604030504040204" pitchFamily="50" charset="-128"/>
              </a:rPr>
              <a:t>危害発生</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時の対応体制</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の</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確保</a:t>
            </a:r>
            <a:endPar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6" name="正方形/長方形 15"/>
          <p:cNvSpPr/>
          <p:nvPr/>
        </p:nvSpPr>
        <p:spPr>
          <a:xfrm>
            <a:off x="56480" y="1334518"/>
            <a:ext cx="8878930" cy="1015663"/>
          </a:xfrm>
          <a:prstGeom prst="rect">
            <a:avLst/>
          </a:prstGeom>
        </p:spPr>
        <p:txBody>
          <a:bodyPr wrap="square">
            <a:spAutoFit/>
          </a:bodyPr>
          <a:lstStyle/>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・災害用医薬品等の備蓄・供給体制の確認</a:t>
            </a:r>
            <a:endPar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a:lnSpc>
                <a:spcPts val="1800"/>
              </a:lnSpc>
              <a:defRPr/>
            </a:pP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・テロ対策用医薬品（解毒剤）の備蓄量調査、医薬品の選定・</a:t>
            </a:r>
            <a:r>
              <a:rPr lang="ja-JP" altLang="en-US" sz="1200" dirty="0" smtClean="0">
                <a:latin typeface="Meiryo UI" panose="020B0604030504040204" pitchFamily="50" charset="-128"/>
                <a:ea typeface="Meiryo UI" panose="020B0604030504040204" pitchFamily="50" charset="-128"/>
              </a:rPr>
              <a:t>発注</a:t>
            </a:r>
            <a:endParaRPr lang="en-US" altLang="ja-JP" sz="1200" dirty="0" smtClean="0">
              <a:latin typeface="Meiryo UI" panose="020B0604030504040204" pitchFamily="50" charset="-128"/>
              <a:ea typeface="Meiryo UI" panose="020B0604030504040204" pitchFamily="50" charset="-128"/>
            </a:endParaRPr>
          </a:p>
          <a:p>
            <a:pPr>
              <a:lnSpc>
                <a:spcPts val="1800"/>
              </a:lnSpc>
              <a:defRPr/>
            </a:pP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（卸売</a:t>
            </a:r>
            <a:r>
              <a:rPr lang="ja-JP" altLang="en-US" sz="1200" dirty="0">
                <a:latin typeface="Meiryo UI" panose="020B0604030504040204" pitchFamily="50" charset="-128"/>
                <a:ea typeface="Meiryo UI" panose="020B0604030504040204" pitchFamily="50" charset="-128"/>
              </a:rPr>
              <a:t>販売業者における在庫量の概数</a:t>
            </a:r>
            <a:r>
              <a:rPr lang="ja-JP" altLang="en-US" sz="1200" dirty="0" smtClean="0">
                <a:latin typeface="Meiryo UI" panose="020B0604030504040204" pitchFamily="50" charset="-128"/>
                <a:ea typeface="Meiryo UI" panose="020B0604030504040204" pitchFamily="50" charset="-128"/>
              </a:rPr>
              <a:t>確認（</a:t>
            </a:r>
            <a:r>
              <a:rPr lang="ja-JP" altLang="en-US" sz="1200" dirty="0">
                <a:latin typeface="Meiryo UI" panose="020B0604030504040204" pitchFamily="50" charset="-128"/>
                <a:ea typeface="Meiryo UI" panose="020B0604030504040204" pitchFamily="50" charset="-128"/>
              </a:rPr>
              <a:t>平成</a:t>
            </a:r>
            <a:r>
              <a:rPr lang="en-US" altLang="ja-JP" sz="1200" dirty="0">
                <a:latin typeface="Meiryo UI" panose="020B0604030504040204" pitchFamily="50" charset="-128"/>
                <a:ea typeface="Meiryo UI" panose="020B0604030504040204" pitchFamily="50" charset="-128"/>
              </a:rPr>
              <a:t>30</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7</a:t>
            </a:r>
            <a:r>
              <a:rPr lang="ja-JP" altLang="en-US" sz="1200" dirty="0" smtClean="0">
                <a:latin typeface="Meiryo UI" panose="020B0604030504040204" pitchFamily="50" charset="-128"/>
                <a:ea typeface="Meiryo UI" panose="020B0604030504040204" pitchFamily="50" charset="-128"/>
              </a:rPr>
              <a:t>月）、購入医薬品選定（</a:t>
            </a:r>
            <a:r>
              <a:rPr lang="ja-JP" altLang="en-US" sz="1200" dirty="0">
                <a:latin typeface="Meiryo UI" panose="020B0604030504040204" pitchFamily="50" charset="-128"/>
                <a:ea typeface="Meiryo UI" panose="020B0604030504040204" pitchFamily="50" charset="-128"/>
              </a:rPr>
              <a:t>同年</a:t>
            </a:r>
            <a:r>
              <a:rPr lang="en-US" altLang="ja-JP" sz="1200" dirty="0">
                <a:latin typeface="Meiryo UI" panose="020B0604030504040204" pitchFamily="50" charset="-128"/>
                <a:ea typeface="Meiryo UI" panose="020B0604030504040204" pitchFamily="50" charset="-128"/>
              </a:rPr>
              <a:t>9</a:t>
            </a:r>
            <a:r>
              <a:rPr lang="ja-JP" altLang="en-US" sz="1200" dirty="0">
                <a:latin typeface="Meiryo UI" panose="020B0604030504040204" pitchFamily="50" charset="-128"/>
                <a:ea typeface="Meiryo UI" panose="020B0604030504040204" pitchFamily="50" charset="-128"/>
              </a:rPr>
              <a:t>月</a:t>
            </a:r>
            <a:r>
              <a:rPr lang="ja-JP" altLang="en-US" sz="1200" dirty="0" smtClean="0">
                <a:latin typeface="Meiryo UI" panose="020B0604030504040204" pitchFamily="50" charset="-128"/>
                <a:ea typeface="Meiryo UI" panose="020B0604030504040204" pitchFamily="50" charset="-128"/>
              </a:rPr>
              <a:t>））</a:t>
            </a:r>
            <a:endPar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供給体制等について国・卸売販売業者等と</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調整</a:t>
            </a:r>
            <a:endPar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233881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図 27"/>
          <p:cNvPicPr>
            <a:picLocks noChangeAspect="1"/>
          </p:cNvPicPr>
          <p:nvPr/>
        </p:nvPicPr>
        <p:blipFill>
          <a:blip r:embed="rId2"/>
          <a:stretch>
            <a:fillRect/>
          </a:stretch>
        </p:blipFill>
        <p:spPr>
          <a:xfrm>
            <a:off x="308568" y="1844824"/>
            <a:ext cx="8583912" cy="697749"/>
          </a:xfrm>
          <a:prstGeom prst="rect">
            <a:avLst/>
          </a:prstGeom>
        </p:spPr>
      </p:pic>
      <p:sp>
        <p:nvSpPr>
          <p:cNvPr id="2" name="スライド番号プレースホルダー 1"/>
          <p:cNvSpPr>
            <a:spLocks noGrp="1"/>
          </p:cNvSpPr>
          <p:nvPr>
            <p:ph type="sldNum" sz="quarter" idx="12"/>
          </p:nvPr>
        </p:nvSpPr>
        <p:spPr>
          <a:xfrm>
            <a:off x="7010400" y="6492875"/>
            <a:ext cx="2133600" cy="365125"/>
          </a:xfrm>
        </p:spPr>
        <p:txBody>
          <a:bodyPr/>
          <a:lstStyle/>
          <a:p>
            <a:fld id="{D529AFAA-A018-489A-A785-FA22FCFEE371}" type="slidenum">
              <a:rPr kumimoji="1" lang="ja-JP" altLang="en-US" smtClean="0"/>
              <a:t>5</a:t>
            </a:fld>
            <a:endParaRPr kumimoji="1" lang="ja-JP" altLang="en-US" dirty="0"/>
          </a:p>
        </p:txBody>
      </p:sp>
      <p:sp>
        <p:nvSpPr>
          <p:cNvPr id="3" name="正方形/長方形 2"/>
          <p:cNvSpPr/>
          <p:nvPr/>
        </p:nvSpPr>
        <p:spPr>
          <a:xfrm>
            <a:off x="0" y="1"/>
            <a:ext cx="9144000" cy="494600"/>
          </a:xfrm>
          <a:prstGeom prst="rect">
            <a:avLst/>
          </a:prstGeom>
          <a:gradFill flip="none" rotWithShape="1">
            <a:gsLst>
              <a:gs pos="50000">
                <a:schemeClr val="bg1"/>
              </a:gs>
              <a:gs pos="0">
                <a:schemeClr val="accent3">
                  <a:lumMod val="60000"/>
                  <a:lumOff val="40000"/>
                </a:schemeClr>
              </a:gs>
              <a:gs pos="100000">
                <a:schemeClr val="accent3">
                  <a:lumMod val="60000"/>
                  <a:lumOff val="4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2000" dirty="0" smtClean="0">
                <a:solidFill>
                  <a:schemeClr val="tx1"/>
                </a:solidFill>
                <a:latin typeface="Meiryo UI" pitchFamily="50" charset="-128"/>
                <a:ea typeface="Meiryo UI" pitchFamily="50" charset="-128"/>
                <a:cs typeface="Meiryo UI" pitchFamily="50" charset="-128"/>
              </a:rPr>
              <a:t>　■ </a:t>
            </a:r>
            <a:r>
              <a:rPr lang="ja-JP" altLang="en-US" sz="2000" dirty="0" smtClean="0">
                <a:solidFill>
                  <a:schemeClr val="tx1"/>
                </a:solidFill>
                <a:latin typeface="Meiryo UI" panose="020B0604030504040204" pitchFamily="50" charset="-128"/>
                <a:ea typeface="Meiryo UI" panose="020B0604030504040204" pitchFamily="50" charset="-128"/>
              </a:rPr>
              <a:t>Ｇ</a:t>
            </a:r>
            <a:r>
              <a:rPr lang="en-US" altLang="ja-JP" sz="2000" dirty="0" smtClean="0">
                <a:solidFill>
                  <a:schemeClr val="tx1"/>
                </a:solidFill>
                <a:latin typeface="Meiryo UI" panose="020B0604030504040204" pitchFamily="50" charset="-128"/>
                <a:ea typeface="Meiryo UI" panose="020B0604030504040204" pitchFamily="50" charset="-128"/>
              </a:rPr>
              <a:t>20</a:t>
            </a:r>
            <a:r>
              <a:rPr lang="ja-JP" altLang="en-US" sz="2000" dirty="0" smtClean="0">
                <a:solidFill>
                  <a:schemeClr val="tx1"/>
                </a:solidFill>
                <a:latin typeface="Meiryo UI" panose="020B0604030504040204" pitchFamily="50" charset="-128"/>
                <a:ea typeface="Meiryo UI" panose="020B0604030504040204" pitchFamily="50" charset="-128"/>
              </a:rPr>
              <a:t>大阪</a:t>
            </a:r>
            <a:r>
              <a:rPr lang="ja-JP" altLang="en-US" sz="2000" dirty="0">
                <a:solidFill>
                  <a:schemeClr val="tx1"/>
                </a:solidFill>
                <a:latin typeface="Meiryo UI" panose="020B0604030504040204" pitchFamily="50" charset="-128"/>
                <a:ea typeface="Meiryo UI" panose="020B0604030504040204" pitchFamily="50" charset="-128"/>
              </a:rPr>
              <a:t>サミット　保健医療</a:t>
            </a:r>
            <a:r>
              <a:rPr lang="ja-JP" altLang="en-US" sz="2000" dirty="0" smtClean="0">
                <a:solidFill>
                  <a:schemeClr val="tx1"/>
                </a:solidFill>
                <a:latin typeface="Meiryo UI" panose="020B0604030504040204" pitchFamily="50" charset="-128"/>
                <a:ea typeface="Meiryo UI" panose="020B0604030504040204" pitchFamily="50" charset="-128"/>
              </a:rPr>
              <a:t>対策</a:t>
            </a:r>
            <a:r>
              <a:rPr lang="en-US" altLang="ja-JP" sz="2000" dirty="0" smtClean="0">
                <a:solidFill>
                  <a:schemeClr val="tx1"/>
                </a:solidFill>
                <a:latin typeface="Meiryo UI" panose="020B0604030504040204" pitchFamily="50" charset="-128"/>
                <a:ea typeface="Meiryo UI" panose="020B0604030504040204" pitchFamily="50" charset="-128"/>
              </a:rPr>
              <a:t>PT</a:t>
            </a:r>
            <a:r>
              <a:rPr lang="ja-JP" altLang="en-US" sz="2000" dirty="0" smtClean="0">
                <a:solidFill>
                  <a:schemeClr val="tx1"/>
                </a:solidFill>
                <a:latin typeface="Meiryo UI" panose="020B0604030504040204" pitchFamily="50" charset="-128"/>
                <a:ea typeface="Meiryo UI" panose="020B0604030504040204" pitchFamily="50" charset="-128"/>
              </a:rPr>
              <a:t>　主な事業の進捗状況</a:t>
            </a:r>
            <a:endParaRPr lang="ja-JP" altLang="en-US" sz="2000" dirty="0">
              <a:solidFill>
                <a:schemeClr val="tx1"/>
              </a:solidFill>
              <a:latin typeface="Meiryo UI" panose="020B0604030504040204" pitchFamily="50" charset="-128"/>
              <a:ea typeface="Meiryo UI" panose="020B0604030504040204" pitchFamily="50" charset="-128"/>
            </a:endParaRPr>
          </a:p>
        </p:txBody>
      </p:sp>
      <p:sp>
        <p:nvSpPr>
          <p:cNvPr id="16" name="角丸四角形 15"/>
          <p:cNvSpPr/>
          <p:nvPr/>
        </p:nvSpPr>
        <p:spPr>
          <a:xfrm>
            <a:off x="80638" y="3873307"/>
            <a:ext cx="4198660" cy="42778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宿泊</a:t>
            </a:r>
            <a:r>
              <a:rPr kumimoji="1" lang="ja-JP" altLang="en-US" sz="1600" b="1" dirty="0" smtClean="0">
                <a:solidFill>
                  <a:schemeClr val="bg1"/>
                </a:solidFill>
                <a:latin typeface="Meiryo UI" panose="020B0604030504040204" pitchFamily="50" charset="-128"/>
                <a:ea typeface="Meiryo UI" panose="020B0604030504040204" pitchFamily="50" charset="-128"/>
              </a:rPr>
              <a:t>施設の監視指導</a:t>
            </a:r>
            <a:endParaRPr kumimoji="1" lang="ja-JP" altLang="en-US" sz="1600" b="1" dirty="0">
              <a:solidFill>
                <a:schemeClr val="bg1"/>
              </a:solidFill>
              <a:latin typeface="Meiryo UI" panose="020B0604030504040204" pitchFamily="50" charset="-128"/>
              <a:ea typeface="Meiryo UI" panose="020B0604030504040204" pitchFamily="50" charset="-128"/>
            </a:endParaRPr>
          </a:p>
        </p:txBody>
      </p:sp>
      <p:sp>
        <p:nvSpPr>
          <p:cNvPr id="17" name="正方形/長方形 16"/>
          <p:cNvSpPr/>
          <p:nvPr/>
        </p:nvSpPr>
        <p:spPr>
          <a:xfrm>
            <a:off x="4253676" y="3925255"/>
            <a:ext cx="4998844" cy="297517"/>
          </a:xfrm>
          <a:prstGeom prst="rect">
            <a:avLst/>
          </a:prstGeom>
        </p:spPr>
        <p:txBody>
          <a:bodyPr wrap="square">
            <a:spAutoFit/>
          </a:bodyPr>
          <a:lstStyle/>
          <a:p>
            <a:pPr>
              <a:lnSpc>
                <a:spcPts val="1600"/>
              </a:lnSpc>
            </a:pPr>
            <a:r>
              <a:rPr lang="ja-JP" altLang="en-US" sz="1400" b="1" dirty="0" smtClean="0">
                <a:latin typeface="Meiryo UI" panose="020B0604030504040204" pitchFamily="50" charset="-128"/>
                <a:ea typeface="Meiryo UI" panose="020B0604030504040204" pitchFamily="50" charset="-128"/>
              </a:rPr>
              <a:t>宿泊者名簿の記載や共同浴場のレジオネラ対策の重点的指導</a:t>
            </a:r>
            <a:endParaRPr lang="en-US" altLang="ja-JP" sz="1400" b="1" dirty="0">
              <a:latin typeface="Meiryo UI" panose="020B0604030504040204" pitchFamily="50" charset="-128"/>
              <a:ea typeface="Meiryo UI" panose="020B0604030504040204" pitchFamily="50" charset="-128"/>
            </a:endParaRPr>
          </a:p>
        </p:txBody>
      </p:sp>
      <p:sp>
        <p:nvSpPr>
          <p:cNvPr id="18" name="テキスト ボックス 17"/>
          <p:cNvSpPr txBox="1"/>
          <p:nvPr/>
        </p:nvSpPr>
        <p:spPr>
          <a:xfrm>
            <a:off x="112650" y="4341297"/>
            <a:ext cx="2011554" cy="307777"/>
          </a:xfrm>
          <a:prstGeom prst="rect">
            <a:avLst/>
          </a:prstGeom>
          <a:solidFill>
            <a:schemeClr val="bg1">
              <a:lumMod val="75000"/>
            </a:schemeClr>
          </a:solidFill>
        </p:spPr>
        <p:txBody>
          <a:bodyPr wrap="square" rtlCol="0">
            <a:spAutoFit/>
          </a:bodyPr>
          <a:lstStyle/>
          <a:p>
            <a:r>
              <a:rPr kumimoji="1" lang="ja-JP" altLang="en-US" sz="1400" dirty="0" smtClean="0">
                <a:latin typeface="Meiryo UI" panose="020B0604030504040204" pitchFamily="50" charset="-128"/>
                <a:ea typeface="Meiryo UI" panose="020B0604030504040204" pitchFamily="50" charset="-128"/>
              </a:rPr>
              <a:t>■主な取組状況</a:t>
            </a:r>
            <a:endParaRPr kumimoji="1" lang="ja-JP" altLang="en-US" sz="1400" dirty="0">
              <a:latin typeface="Meiryo UI" panose="020B0604030504040204" pitchFamily="50" charset="-128"/>
              <a:ea typeface="Meiryo UI" panose="020B0604030504040204" pitchFamily="50" charset="-128"/>
            </a:endParaRPr>
          </a:p>
        </p:txBody>
      </p:sp>
      <p:sp>
        <p:nvSpPr>
          <p:cNvPr id="19" name="テキスト ボックス 18"/>
          <p:cNvSpPr txBox="1"/>
          <p:nvPr/>
        </p:nvSpPr>
        <p:spPr>
          <a:xfrm>
            <a:off x="122744" y="6139543"/>
            <a:ext cx="2011554" cy="307777"/>
          </a:xfrm>
          <a:prstGeom prst="rect">
            <a:avLst/>
          </a:prstGeom>
          <a:solidFill>
            <a:schemeClr val="bg1">
              <a:lumMod val="75000"/>
            </a:schemeClr>
          </a:solidFill>
        </p:spPr>
        <p:txBody>
          <a:bodyPr wrap="square" rtlCol="0">
            <a:spAutoFit/>
          </a:bodyPr>
          <a:lstStyle/>
          <a:p>
            <a:r>
              <a:rPr kumimoji="1" lang="ja-JP" altLang="en-US" sz="1400" dirty="0" smtClean="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期間中</a:t>
            </a:r>
            <a:r>
              <a:rPr lang="ja-JP" altLang="en-US" sz="1400" dirty="0" smtClean="0">
                <a:latin typeface="Meiryo UI" panose="020B0604030504040204" pitchFamily="50" charset="-128"/>
                <a:ea typeface="Meiryo UI" panose="020B0604030504040204" pitchFamily="50" charset="-128"/>
              </a:rPr>
              <a:t>の体制</a:t>
            </a:r>
            <a:endParaRPr kumimoji="1" lang="ja-JP" altLang="en-US" sz="1400" dirty="0">
              <a:latin typeface="Meiryo UI" panose="020B0604030504040204" pitchFamily="50" charset="-128"/>
              <a:ea typeface="Meiryo UI" panose="020B0604030504040204" pitchFamily="50" charset="-128"/>
            </a:endParaRPr>
          </a:p>
        </p:txBody>
      </p:sp>
      <p:sp>
        <p:nvSpPr>
          <p:cNvPr id="20" name="正方形/長方形 19"/>
          <p:cNvSpPr/>
          <p:nvPr/>
        </p:nvSpPr>
        <p:spPr>
          <a:xfrm>
            <a:off x="132592" y="4592520"/>
            <a:ext cx="9011408" cy="1682512"/>
          </a:xfrm>
          <a:prstGeom prst="rect">
            <a:avLst/>
          </a:prstGeom>
        </p:spPr>
        <p:txBody>
          <a:bodyPr wrap="square">
            <a:spAutoFit/>
          </a:bodyPr>
          <a:lstStyle/>
          <a:p>
            <a:pPr>
              <a:lnSpc>
                <a:spcPts val="2200"/>
              </a:lnSpc>
            </a:pPr>
            <a:r>
              <a:rPr lang="ja-JP" altLang="en-US" sz="1200" dirty="0" smtClean="0">
                <a:latin typeface="Meiryo UI" panose="020B0604030504040204" pitchFamily="50" charset="-128"/>
                <a:ea typeface="Meiryo UI" panose="020B0604030504040204" pitchFamily="50" charset="-128"/>
              </a:rPr>
              <a:t>・宿泊施設向け説明会の開催（平成</a:t>
            </a:r>
            <a:r>
              <a:rPr lang="en-US" altLang="ja-JP" sz="1200" dirty="0" smtClean="0">
                <a:latin typeface="Meiryo UI" panose="020B0604030504040204" pitchFamily="50" charset="-128"/>
                <a:ea typeface="Meiryo UI" panose="020B0604030504040204" pitchFamily="50" charset="-128"/>
              </a:rPr>
              <a:t>30</a:t>
            </a:r>
            <a:r>
              <a:rPr lang="ja-JP" altLang="en-US" sz="1200" dirty="0" smtClean="0">
                <a:latin typeface="Meiryo UI" panose="020B0604030504040204" pitchFamily="50" charset="-128"/>
                <a:ea typeface="Meiryo UI" panose="020B0604030504040204" pitchFamily="50" charset="-128"/>
              </a:rPr>
              <a:t>年</a:t>
            </a:r>
            <a:r>
              <a:rPr lang="en-US" altLang="ja-JP" sz="1200" dirty="0" smtClean="0">
                <a:latin typeface="Meiryo UI" panose="020B0604030504040204" pitchFamily="50" charset="-128"/>
                <a:ea typeface="Meiryo UI" panose="020B0604030504040204" pitchFamily="50" charset="-128"/>
              </a:rPr>
              <a:t>7</a:t>
            </a:r>
            <a:r>
              <a:rPr lang="ja-JP" altLang="en-US" sz="1200" dirty="0" smtClean="0">
                <a:latin typeface="Meiryo UI" panose="020B0604030504040204" pitchFamily="50" charset="-128"/>
                <a:ea typeface="Meiryo UI" panose="020B0604030504040204" pitchFamily="50" charset="-128"/>
              </a:rPr>
              <a:t>月）</a:t>
            </a:r>
            <a:endParaRPr lang="en-US" altLang="ja-JP" sz="1200" dirty="0" smtClean="0">
              <a:latin typeface="Meiryo UI" panose="020B0604030504040204" pitchFamily="50" charset="-128"/>
              <a:ea typeface="Meiryo UI" panose="020B0604030504040204" pitchFamily="50" charset="-128"/>
            </a:endParaRPr>
          </a:p>
          <a:p>
            <a:pPr>
              <a:lnSpc>
                <a:spcPts val="1800"/>
              </a:lnSpc>
              <a:spcBef>
                <a:spcPts val="600"/>
              </a:spcBef>
            </a:pPr>
            <a:r>
              <a:rPr lang="ja-JP" altLang="en-US" sz="1200" dirty="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宿泊者名簿記載に係る大阪府警・大阪府市・府下保健所設置市連名でのリーフレット作成（平成</a:t>
            </a:r>
            <a:r>
              <a:rPr lang="en-US" altLang="ja-JP" sz="1200" dirty="0" smtClean="0">
                <a:latin typeface="Meiryo UI" panose="020B0604030504040204" pitchFamily="50" charset="-128"/>
                <a:ea typeface="Meiryo UI" panose="020B0604030504040204" pitchFamily="50" charset="-128"/>
              </a:rPr>
              <a:t>30</a:t>
            </a:r>
            <a:r>
              <a:rPr lang="ja-JP" altLang="en-US" sz="1200" dirty="0" smtClean="0">
                <a:latin typeface="Meiryo UI" panose="020B0604030504040204" pitchFamily="50" charset="-128"/>
                <a:ea typeface="Meiryo UI" panose="020B0604030504040204" pitchFamily="50" charset="-128"/>
              </a:rPr>
              <a:t>年</a:t>
            </a:r>
            <a:r>
              <a:rPr lang="en-US" altLang="ja-JP" sz="1200" dirty="0" smtClean="0">
                <a:latin typeface="Meiryo UI" panose="020B0604030504040204" pitchFamily="50" charset="-128"/>
                <a:ea typeface="Meiryo UI" panose="020B0604030504040204" pitchFamily="50" charset="-128"/>
              </a:rPr>
              <a:t>11</a:t>
            </a:r>
            <a:r>
              <a:rPr lang="ja-JP" altLang="en-US" sz="1200" dirty="0" smtClean="0">
                <a:latin typeface="Meiryo UI" panose="020B0604030504040204" pitchFamily="50" charset="-128"/>
                <a:ea typeface="Meiryo UI" panose="020B0604030504040204" pitchFamily="50" charset="-128"/>
              </a:rPr>
              <a:t>月）</a:t>
            </a:r>
            <a:endParaRPr lang="en-US" altLang="ja-JP" sz="1200" dirty="0" smtClean="0">
              <a:latin typeface="Meiryo UI" panose="020B0604030504040204" pitchFamily="50" charset="-128"/>
              <a:ea typeface="Meiryo UI" panose="020B0604030504040204" pitchFamily="50" charset="-128"/>
            </a:endParaRPr>
          </a:p>
          <a:p>
            <a:pPr>
              <a:lnSpc>
                <a:spcPts val="2200"/>
              </a:lnSpc>
            </a:pPr>
            <a:r>
              <a:rPr lang="ja-JP" altLang="en-US" sz="1200" dirty="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監視指導要領の策定（平成</a:t>
            </a:r>
            <a:r>
              <a:rPr lang="en-US" altLang="ja-JP" sz="1200" dirty="0" smtClean="0">
                <a:latin typeface="Meiryo UI" panose="020B0604030504040204" pitchFamily="50" charset="-128"/>
                <a:ea typeface="Meiryo UI" panose="020B0604030504040204" pitchFamily="50" charset="-128"/>
              </a:rPr>
              <a:t>31</a:t>
            </a:r>
            <a:r>
              <a:rPr lang="ja-JP" altLang="en-US" sz="1200" dirty="0" smtClean="0">
                <a:latin typeface="Meiryo UI" panose="020B0604030504040204" pitchFamily="50" charset="-128"/>
                <a:ea typeface="Meiryo UI" panose="020B0604030504040204" pitchFamily="50" charset="-128"/>
              </a:rPr>
              <a:t>年</a:t>
            </a:r>
            <a:r>
              <a:rPr lang="en-US" altLang="ja-JP" sz="1200" dirty="0" smtClean="0">
                <a:latin typeface="Meiryo UI" panose="020B0604030504040204" pitchFamily="50" charset="-128"/>
                <a:ea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rPr>
              <a:t>月</a:t>
            </a:r>
            <a:r>
              <a:rPr lang="ja-JP" altLang="en-US" sz="1200" dirty="0" smtClean="0">
                <a:latin typeface="Meiryo UI" panose="020B0604030504040204" pitchFamily="50" charset="-128"/>
                <a:ea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endParaRPr>
          </a:p>
          <a:p>
            <a:pPr>
              <a:lnSpc>
                <a:spcPts val="2200"/>
              </a:lnSpc>
            </a:pPr>
            <a:r>
              <a:rPr lang="ja-JP" altLang="en-US" sz="1200" dirty="0" smtClean="0">
                <a:latin typeface="Meiryo UI" panose="020B0604030504040204" pitchFamily="50" charset="-128"/>
                <a:ea typeface="Meiryo UI" panose="020B0604030504040204" pitchFamily="50" charset="-128"/>
              </a:rPr>
              <a:t>・宿泊</a:t>
            </a:r>
            <a:r>
              <a:rPr lang="ja-JP" altLang="en-US" sz="1200" dirty="0">
                <a:latin typeface="Meiryo UI" panose="020B0604030504040204" pitchFamily="50" charset="-128"/>
                <a:ea typeface="Meiryo UI" panose="020B0604030504040204" pitchFamily="50" charset="-128"/>
              </a:rPr>
              <a:t>施設・開催施設を対象とした監視</a:t>
            </a:r>
            <a:r>
              <a:rPr lang="ja-JP" altLang="en-US" sz="1200" dirty="0" smtClean="0">
                <a:latin typeface="Meiryo UI" panose="020B0604030504040204" pitchFamily="50" charset="-128"/>
                <a:ea typeface="Meiryo UI" panose="020B0604030504040204" pitchFamily="50" charset="-128"/>
              </a:rPr>
              <a:t>指導</a:t>
            </a:r>
            <a:r>
              <a:rPr lang="ja-JP" altLang="en-US" sz="1200" dirty="0">
                <a:latin typeface="Meiryo UI" panose="020B0604030504040204" pitchFamily="50" charset="-128"/>
                <a:ea typeface="Meiryo UI" panose="020B0604030504040204" pitchFamily="50" charset="-128"/>
              </a:rPr>
              <a:t>（本年度既に実施済みの施設を除く）</a:t>
            </a:r>
            <a:endParaRPr lang="en-US" altLang="ja-JP" sz="1200" dirty="0">
              <a:latin typeface="Meiryo UI" panose="020B0604030504040204" pitchFamily="50" charset="-128"/>
              <a:ea typeface="Meiryo UI" panose="020B0604030504040204" pitchFamily="50" charset="-128"/>
            </a:endParaRPr>
          </a:p>
          <a:p>
            <a:pPr>
              <a:lnSpc>
                <a:spcPts val="1600"/>
              </a:lnSpc>
            </a:pPr>
            <a:r>
              <a:rPr lang="ja-JP" altLang="en-US" sz="1200" dirty="0">
                <a:latin typeface="Meiryo UI" panose="020B0604030504040204" pitchFamily="50" charset="-128"/>
                <a:ea typeface="Meiryo UI" panose="020B0604030504040204" pitchFamily="50" charset="-128"/>
              </a:rPr>
              <a:t>（府対象施設：</a:t>
            </a:r>
            <a:r>
              <a:rPr lang="en-US" altLang="ja-JP" sz="1200" dirty="0">
                <a:latin typeface="Meiryo UI" panose="020B0604030504040204" pitchFamily="50" charset="-128"/>
                <a:ea typeface="Meiryo UI" panose="020B0604030504040204" pitchFamily="50" charset="-128"/>
              </a:rPr>
              <a:t>60</a:t>
            </a:r>
            <a:r>
              <a:rPr lang="ja-JP" altLang="en-US" sz="1200" dirty="0">
                <a:latin typeface="Meiryo UI" panose="020B0604030504040204" pitchFamily="50" charset="-128"/>
                <a:ea typeface="Meiryo UI" panose="020B0604030504040204" pitchFamily="50" charset="-128"/>
              </a:rPr>
              <a:t>施設のうち、</a:t>
            </a:r>
            <a:r>
              <a:rPr lang="en-US" altLang="ja-JP" sz="1200" dirty="0">
                <a:latin typeface="Meiryo UI" panose="020B0604030504040204" pitchFamily="50" charset="-128"/>
                <a:ea typeface="Meiryo UI" panose="020B0604030504040204" pitchFamily="50" charset="-128"/>
              </a:rPr>
              <a:t>50</a:t>
            </a:r>
            <a:r>
              <a:rPr lang="ja-JP" altLang="en-US" sz="1200" dirty="0">
                <a:latin typeface="Meiryo UI" panose="020B0604030504040204" pitchFamily="50" charset="-128"/>
                <a:ea typeface="Meiryo UI" panose="020B0604030504040204" pitchFamily="50" charset="-128"/>
              </a:rPr>
              <a:t>施設実施済み、市対象施設：</a:t>
            </a:r>
            <a:r>
              <a:rPr lang="en-US" altLang="ja-JP" sz="1200" dirty="0" smtClean="0">
                <a:latin typeface="Meiryo UI" panose="020B0604030504040204" pitchFamily="50" charset="-128"/>
                <a:ea typeface="Meiryo UI" panose="020B0604030504040204" pitchFamily="50" charset="-128"/>
              </a:rPr>
              <a:t>394</a:t>
            </a:r>
            <a:r>
              <a:rPr lang="ja-JP" altLang="en-US" sz="1200" dirty="0" smtClean="0">
                <a:latin typeface="Meiryo UI" panose="020B0604030504040204" pitchFamily="50" charset="-128"/>
                <a:ea typeface="Meiryo UI" panose="020B0604030504040204" pitchFamily="50" charset="-128"/>
              </a:rPr>
              <a:t>施設）</a:t>
            </a:r>
            <a:endParaRPr lang="ja-JP" altLang="en-US" sz="1200" dirty="0">
              <a:latin typeface="Meiryo UI" panose="020B0604030504040204" pitchFamily="50" charset="-128"/>
              <a:ea typeface="Meiryo UI" panose="020B0604030504040204" pitchFamily="50" charset="-128"/>
            </a:endParaRPr>
          </a:p>
          <a:p>
            <a:pPr>
              <a:lnSpc>
                <a:spcPts val="1800"/>
              </a:lnSpc>
            </a:pPr>
            <a:endParaRPr lang="en-US" altLang="ja-JP" sz="1200" dirty="0" smtClean="0">
              <a:latin typeface="Meiryo UI" panose="020B0604030504040204" pitchFamily="50" charset="-128"/>
              <a:ea typeface="Meiryo UI" panose="020B0604030504040204" pitchFamily="50" charset="-128"/>
            </a:endParaRPr>
          </a:p>
        </p:txBody>
      </p:sp>
      <p:sp>
        <p:nvSpPr>
          <p:cNvPr id="21" name="正方形/長方形 20"/>
          <p:cNvSpPr/>
          <p:nvPr/>
        </p:nvSpPr>
        <p:spPr>
          <a:xfrm>
            <a:off x="107442" y="6434500"/>
            <a:ext cx="8579358" cy="295978"/>
          </a:xfrm>
          <a:prstGeom prst="rect">
            <a:avLst/>
          </a:prstGeom>
        </p:spPr>
        <p:txBody>
          <a:bodyPr wrap="square">
            <a:spAutoFit/>
          </a:bodyPr>
          <a:lstStyle/>
          <a:p>
            <a:pPr>
              <a:lnSpc>
                <a:spcPts val="1800"/>
              </a:lnSpc>
            </a:pPr>
            <a:r>
              <a:rPr lang="ja-JP" altLang="en-US" sz="1200" dirty="0" smtClean="0">
                <a:latin typeface="Meiryo UI" panose="020B0604030504040204" pitchFamily="50" charset="-128"/>
                <a:ea typeface="Meiryo UI" panose="020B0604030504040204" pitchFamily="50" charset="-128"/>
              </a:rPr>
              <a:t>・危機管理事象発生時（浴場などの水質異常（テロは除く。又、飲料水については水道担当が対応）等）の対応体制の確保</a:t>
            </a:r>
            <a:endParaRPr lang="en-US" altLang="ja-JP" sz="1200" dirty="0">
              <a:latin typeface="Meiryo UI" panose="020B0604030504040204" pitchFamily="50" charset="-128"/>
              <a:ea typeface="Meiryo UI" panose="020B0604030504040204" pitchFamily="50" charset="-128"/>
            </a:endParaRPr>
          </a:p>
        </p:txBody>
      </p:sp>
      <p:sp>
        <p:nvSpPr>
          <p:cNvPr id="22" name="角丸四角形 21"/>
          <p:cNvSpPr/>
          <p:nvPr/>
        </p:nvSpPr>
        <p:spPr>
          <a:xfrm>
            <a:off x="75430" y="558746"/>
            <a:ext cx="4198660" cy="42778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600" b="1" dirty="0" smtClean="0">
                <a:solidFill>
                  <a:schemeClr val="bg1"/>
                </a:solidFill>
                <a:latin typeface="Meiryo UI" panose="020B0604030504040204" pitchFamily="50" charset="-128"/>
                <a:ea typeface="Meiryo UI" panose="020B0604030504040204" pitchFamily="50" charset="-128"/>
              </a:rPr>
              <a:t>食品関連施設の監視指導</a:t>
            </a:r>
            <a:endParaRPr kumimoji="1" lang="ja-JP" altLang="en-US" sz="1600" b="1" dirty="0">
              <a:solidFill>
                <a:schemeClr val="bg1"/>
              </a:solidFill>
              <a:latin typeface="Meiryo UI" panose="020B0604030504040204" pitchFamily="50" charset="-128"/>
              <a:ea typeface="Meiryo UI" panose="020B0604030504040204" pitchFamily="50" charset="-128"/>
            </a:endParaRPr>
          </a:p>
        </p:txBody>
      </p:sp>
      <p:sp>
        <p:nvSpPr>
          <p:cNvPr id="23" name="正方形/長方形 22"/>
          <p:cNvSpPr/>
          <p:nvPr/>
        </p:nvSpPr>
        <p:spPr>
          <a:xfrm>
            <a:off x="4248468" y="623878"/>
            <a:ext cx="4895532" cy="297517"/>
          </a:xfrm>
          <a:prstGeom prst="rect">
            <a:avLst/>
          </a:prstGeom>
        </p:spPr>
        <p:txBody>
          <a:bodyPr wrap="square">
            <a:spAutoFit/>
          </a:bodyPr>
          <a:lstStyle/>
          <a:p>
            <a:pPr>
              <a:lnSpc>
                <a:spcPts val="1600"/>
              </a:lnSpc>
            </a:pPr>
            <a:r>
              <a:rPr lang="ja-JP" altLang="en-US" sz="1400" b="1" dirty="0" smtClean="0">
                <a:latin typeface="Meiryo UI" panose="020B0604030504040204" pitchFamily="50" charset="-128"/>
                <a:ea typeface="Meiryo UI" panose="020B0604030504040204" pitchFamily="50" charset="-128"/>
              </a:rPr>
              <a:t>食品事故発生</a:t>
            </a:r>
            <a:r>
              <a:rPr lang="ja-JP" altLang="en-US" sz="1400" b="1" dirty="0">
                <a:latin typeface="Meiryo UI" panose="020B0604030504040204" pitchFamily="50" charset="-128"/>
                <a:ea typeface="Meiryo UI" panose="020B0604030504040204" pitchFamily="50" charset="-128"/>
              </a:rPr>
              <a:t>防止</a:t>
            </a:r>
            <a:r>
              <a:rPr lang="ja-JP" altLang="en-US" sz="1400" b="1" dirty="0" smtClean="0">
                <a:latin typeface="Meiryo UI" panose="020B0604030504040204" pitchFamily="50" charset="-128"/>
                <a:ea typeface="Meiryo UI" panose="020B0604030504040204" pitchFamily="50" charset="-128"/>
              </a:rPr>
              <a:t>のための監視指導及び食中毒発生時の対応</a:t>
            </a:r>
            <a:endParaRPr lang="en-US" altLang="ja-JP" sz="1400" b="1" dirty="0">
              <a:latin typeface="Meiryo UI" panose="020B0604030504040204" pitchFamily="50" charset="-128"/>
              <a:ea typeface="Meiryo UI" panose="020B0604030504040204" pitchFamily="50" charset="-128"/>
            </a:endParaRPr>
          </a:p>
        </p:txBody>
      </p:sp>
      <p:sp>
        <p:nvSpPr>
          <p:cNvPr id="24" name="正方形/長方形 23"/>
          <p:cNvSpPr/>
          <p:nvPr/>
        </p:nvSpPr>
        <p:spPr>
          <a:xfrm>
            <a:off x="107442" y="1283507"/>
            <a:ext cx="8883850" cy="1785104"/>
          </a:xfrm>
          <a:prstGeom prst="rect">
            <a:avLst/>
          </a:prstGeom>
        </p:spPr>
        <p:txBody>
          <a:bodyPr wrap="square">
            <a:spAutoFit/>
          </a:bodyPr>
          <a:lstStyle/>
          <a:p>
            <a:pPr>
              <a:lnSpc>
                <a:spcPts val="2000"/>
              </a:lnSpc>
            </a:pPr>
            <a:r>
              <a:rPr lang="ja-JP" altLang="en-US" sz="1200" dirty="0" smtClean="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食品監視指導計画の策定</a:t>
            </a:r>
            <a:r>
              <a:rPr lang="ja-JP" altLang="en-US" sz="1200" dirty="0" smtClean="0">
                <a:latin typeface="Meiryo UI" panose="020B0604030504040204" pitchFamily="50" charset="-128"/>
                <a:ea typeface="Meiryo UI" panose="020B0604030504040204" pitchFamily="50" charset="-128"/>
              </a:rPr>
              <a:t>（平成</a:t>
            </a:r>
            <a:r>
              <a:rPr lang="en-US" altLang="ja-JP" sz="1200" dirty="0" smtClean="0">
                <a:latin typeface="Meiryo UI" panose="020B0604030504040204" pitchFamily="50" charset="-128"/>
                <a:ea typeface="Meiryo UI" panose="020B0604030504040204" pitchFamily="50" charset="-128"/>
              </a:rPr>
              <a:t>30</a:t>
            </a:r>
            <a:r>
              <a:rPr lang="ja-JP" altLang="en-US" sz="1200" dirty="0" smtClean="0">
                <a:latin typeface="Meiryo UI" panose="020B0604030504040204" pitchFamily="50" charset="-128"/>
                <a:ea typeface="Meiryo UI" panose="020B0604030504040204" pitchFamily="50" charset="-128"/>
              </a:rPr>
              <a:t>年</a:t>
            </a:r>
            <a:r>
              <a:rPr lang="en-US" altLang="ja-JP" sz="1200" dirty="0" smtClean="0">
                <a:latin typeface="Meiryo UI" panose="020B0604030504040204" pitchFamily="50" charset="-128"/>
                <a:ea typeface="Meiryo UI" panose="020B0604030504040204" pitchFamily="50" charset="-128"/>
              </a:rPr>
              <a:t>12</a:t>
            </a:r>
            <a:r>
              <a:rPr lang="ja-JP" altLang="en-US" sz="1200" dirty="0" smtClean="0">
                <a:latin typeface="Meiryo UI" panose="020B0604030504040204" pitchFamily="50" charset="-128"/>
                <a:ea typeface="Meiryo UI" panose="020B0604030504040204" pitchFamily="50" charset="-128"/>
              </a:rPr>
              <a:t>月</a:t>
            </a:r>
            <a:r>
              <a:rPr lang="ja-JP" altLang="en-US" sz="1200" dirty="0">
                <a:latin typeface="Meiryo UI" panose="020B0604030504040204" pitchFamily="50" charset="-128"/>
                <a:ea typeface="Meiryo UI" panose="020B0604030504040204" pitchFamily="50" charset="-128"/>
              </a:rPr>
              <a:t>）</a:t>
            </a:r>
            <a:endParaRPr lang="en-US" altLang="ja-JP" sz="1200" dirty="0">
              <a:latin typeface="Meiryo UI" panose="020B0604030504040204" pitchFamily="50" charset="-128"/>
              <a:ea typeface="Meiryo UI" panose="020B0604030504040204" pitchFamily="50" charset="-128"/>
            </a:endParaRPr>
          </a:p>
          <a:p>
            <a:pPr>
              <a:lnSpc>
                <a:spcPts val="2000"/>
              </a:lnSpc>
            </a:pPr>
            <a:r>
              <a:rPr lang="ja-JP" altLang="en-US" sz="1200" dirty="0" smtClean="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食品関係施設等を対象とした監視指導</a:t>
            </a:r>
            <a:endParaRPr lang="en-US" altLang="ja-JP" sz="1200" dirty="0">
              <a:latin typeface="Meiryo UI" panose="020B0604030504040204" pitchFamily="50" charset="-128"/>
              <a:ea typeface="Meiryo UI" panose="020B0604030504040204" pitchFamily="50" charset="-128"/>
            </a:endParaRPr>
          </a:p>
          <a:p>
            <a:pPr>
              <a:lnSpc>
                <a:spcPts val="1400"/>
              </a:lnSpc>
            </a:pPr>
            <a:r>
              <a:rPr lang="ja-JP" altLang="en-US" sz="1400" dirty="0">
                <a:latin typeface="Meiryo UI" panose="020B0604030504040204" pitchFamily="50" charset="-128"/>
                <a:ea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府</a:t>
            </a:r>
            <a:r>
              <a:rPr lang="zh-TW" altLang="en-US" sz="1100" dirty="0">
                <a:latin typeface="Meiryo UI" panose="020B0604030504040204" pitchFamily="50" charset="-128"/>
                <a:ea typeface="Meiryo UI" panose="020B0604030504040204" pitchFamily="50" charset="-128"/>
              </a:rPr>
              <a:t>対象施設：</a:t>
            </a:r>
            <a:r>
              <a:rPr lang="ja-JP" altLang="en-US" sz="1100" dirty="0">
                <a:latin typeface="Meiryo UI" panose="020B0604030504040204" pitchFamily="50" charset="-128"/>
                <a:ea typeface="Meiryo UI" panose="020B0604030504040204" pitchFamily="50" charset="-128"/>
              </a:rPr>
              <a:t>大規模宿泊施設</a:t>
            </a:r>
            <a:r>
              <a:rPr lang="en-US" altLang="ja-JP" sz="1100" dirty="0">
                <a:latin typeface="Meiryo UI" panose="020B0604030504040204" pitchFamily="50" charset="-128"/>
                <a:ea typeface="Meiryo UI" panose="020B0604030504040204" pitchFamily="50" charset="-128"/>
              </a:rPr>
              <a:t>6</a:t>
            </a:r>
            <a:r>
              <a:rPr lang="ja-JP" altLang="en-US" sz="1100" dirty="0">
                <a:latin typeface="Meiryo UI" panose="020B0604030504040204" pitchFamily="50" charset="-128"/>
                <a:ea typeface="Meiryo UI" panose="020B0604030504040204" pitchFamily="50" charset="-128"/>
              </a:rPr>
              <a:t>施設・大規模弁当調製</a:t>
            </a:r>
            <a:r>
              <a:rPr lang="ja-JP" altLang="en-US" sz="1100" dirty="0" smtClean="0">
                <a:latin typeface="Meiryo UI" panose="020B0604030504040204" pitchFamily="50" charset="-128"/>
                <a:ea typeface="Meiryo UI" panose="020B0604030504040204" pitchFamily="50" charset="-128"/>
              </a:rPr>
              <a:t>施設</a:t>
            </a:r>
            <a:r>
              <a:rPr lang="en-US" altLang="ja-JP" sz="1100" dirty="0" smtClean="0">
                <a:latin typeface="Meiryo UI" panose="020B0604030504040204" pitchFamily="50" charset="-128"/>
                <a:ea typeface="Meiryo UI" panose="020B0604030504040204" pitchFamily="50" charset="-128"/>
              </a:rPr>
              <a:t>42</a:t>
            </a:r>
            <a:r>
              <a:rPr lang="ja-JP" altLang="en-US" sz="1100" dirty="0">
                <a:latin typeface="Meiryo UI" panose="020B0604030504040204" pitchFamily="50" charset="-128"/>
                <a:ea typeface="Meiryo UI" panose="020B0604030504040204" pitchFamily="50" charset="-128"/>
              </a:rPr>
              <a:t>施設（１次監視</a:t>
            </a:r>
            <a:r>
              <a:rPr lang="en-US" altLang="ja-JP" sz="1100" dirty="0">
                <a:latin typeface="Meiryo UI" panose="020B0604030504040204" pitchFamily="50" charset="-128"/>
                <a:ea typeface="Meiryo UI" panose="020B0604030504040204" pitchFamily="50" charset="-128"/>
              </a:rPr>
              <a:t>32</a:t>
            </a:r>
            <a:r>
              <a:rPr lang="ja-JP" altLang="en-US" sz="1100" dirty="0">
                <a:latin typeface="Meiryo UI" panose="020B0604030504040204" pitchFamily="50" charset="-128"/>
                <a:ea typeface="Meiryo UI" panose="020B0604030504040204" pitchFamily="50" charset="-128"/>
              </a:rPr>
              <a:t>施設実施済み。引き続き、１次監視及び２次監視実施中）</a:t>
            </a:r>
            <a:endParaRPr lang="en-US" altLang="ja-JP" sz="1100" dirty="0">
              <a:latin typeface="Meiryo UI" panose="020B0604030504040204" pitchFamily="50" charset="-128"/>
              <a:ea typeface="Meiryo UI" panose="020B0604030504040204" pitchFamily="50" charset="-128"/>
            </a:endParaRPr>
          </a:p>
          <a:p>
            <a:pPr>
              <a:lnSpc>
                <a:spcPts val="1400"/>
              </a:lnSpc>
            </a:pPr>
            <a:r>
              <a:rPr lang="ja-JP" altLang="en-US" sz="1100" dirty="0">
                <a:latin typeface="Meiryo UI" panose="020B0604030504040204" pitchFamily="50" charset="-128"/>
                <a:ea typeface="Meiryo UI" panose="020B0604030504040204" pitchFamily="50" charset="-128"/>
              </a:rPr>
              <a:t>　　　　　　　　　　　　　　その他食品関係施設</a:t>
            </a:r>
            <a:r>
              <a:rPr lang="en-US" altLang="ja-JP" sz="1100" dirty="0">
                <a:latin typeface="Meiryo UI" panose="020B0604030504040204" pitchFamily="50" charset="-128"/>
                <a:ea typeface="Meiryo UI" panose="020B0604030504040204" pitchFamily="50" charset="-128"/>
              </a:rPr>
              <a:t>100</a:t>
            </a:r>
            <a:r>
              <a:rPr lang="ja-JP" altLang="en-US" sz="1100" dirty="0">
                <a:latin typeface="Meiryo UI" panose="020B0604030504040204" pitchFamily="50" charset="-128"/>
                <a:ea typeface="Meiryo UI" panose="020B0604030504040204" pitchFamily="50" charset="-128"/>
              </a:rPr>
              <a:t>施設（平成</a:t>
            </a:r>
            <a:r>
              <a:rPr lang="en-US" altLang="ja-JP" sz="1100" dirty="0">
                <a:latin typeface="Meiryo UI" panose="020B0604030504040204" pitchFamily="50" charset="-128"/>
                <a:ea typeface="Meiryo UI" panose="020B0604030504040204" pitchFamily="50" charset="-128"/>
              </a:rPr>
              <a:t>31</a:t>
            </a:r>
            <a:r>
              <a:rPr lang="ja-JP" altLang="en-US" sz="1100" dirty="0" smtClean="0">
                <a:latin typeface="Meiryo UI" panose="020B0604030504040204" pitchFamily="50" charset="-128"/>
                <a:ea typeface="Meiryo UI" panose="020B0604030504040204" pitchFamily="50" charset="-128"/>
              </a:rPr>
              <a:t>年</a:t>
            </a:r>
            <a:r>
              <a:rPr lang="en-US" altLang="ja-JP" sz="1100" dirty="0" smtClean="0">
                <a:latin typeface="Meiryo UI" panose="020B0604030504040204" pitchFamily="50" charset="-128"/>
                <a:ea typeface="Meiryo UI" panose="020B0604030504040204" pitchFamily="50" charset="-128"/>
              </a:rPr>
              <a:t>4</a:t>
            </a:r>
            <a:r>
              <a:rPr lang="ja-JP" altLang="en-US" sz="1100" dirty="0" smtClean="0">
                <a:latin typeface="Meiryo UI" panose="020B0604030504040204" pitchFamily="50" charset="-128"/>
                <a:ea typeface="Meiryo UI" panose="020B0604030504040204" pitchFamily="50" charset="-128"/>
              </a:rPr>
              <a:t>月</a:t>
            </a:r>
            <a:r>
              <a:rPr lang="ja-JP" altLang="en-US" sz="1100" dirty="0">
                <a:latin typeface="Meiryo UI" panose="020B0604030504040204" pitchFamily="50" charset="-128"/>
                <a:ea typeface="Meiryo UI" panose="020B0604030504040204" pitchFamily="50" charset="-128"/>
              </a:rPr>
              <a:t>より実施）　</a:t>
            </a:r>
            <a:endParaRPr lang="en-US" altLang="ja-JP" sz="1100" dirty="0">
              <a:latin typeface="Meiryo UI" panose="020B0604030504040204" pitchFamily="50" charset="-128"/>
              <a:ea typeface="Meiryo UI" panose="020B0604030504040204" pitchFamily="50" charset="-128"/>
            </a:endParaRPr>
          </a:p>
          <a:p>
            <a:pPr>
              <a:lnSpc>
                <a:spcPts val="1400"/>
              </a:lnSpc>
            </a:pPr>
            <a:r>
              <a:rPr lang="ja-JP" altLang="en-US" sz="1100" dirty="0">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 市</a:t>
            </a:r>
            <a:r>
              <a:rPr lang="zh-TW" altLang="en-US" sz="1100" dirty="0">
                <a:latin typeface="Meiryo UI" panose="020B0604030504040204" pitchFamily="50" charset="-128"/>
                <a:ea typeface="Meiryo UI" panose="020B0604030504040204" pitchFamily="50" charset="-128"/>
              </a:rPr>
              <a:t>対象施設：</a:t>
            </a:r>
            <a:r>
              <a:rPr lang="ja-JP" altLang="en-US" sz="1100" dirty="0">
                <a:latin typeface="Meiryo UI" panose="020B0604030504040204" pitchFamily="50" charset="-128"/>
                <a:ea typeface="Meiryo UI" panose="020B0604030504040204" pitchFamily="50" charset="-128"/>
              </a:rPr>
              <a:t>大規模宿泊施設</a:t>
            </a:r>
            <a:r>
              <a:rPr lang="en-US" altLang="ja-JP" sz="1100" dirty="0">
                <a:latin typeface="Meiryo UI" panose="020B0604030504040204" pitchFamily="50" charset="-128"/>
                <a:ea typeface="Meiryo UI" panose="020B0604030504040204" pitchFamily="50" charset="-128"/>
              </a:rPr>
              <a:t>41</a:t>
            </a:r>
            <a:r>
              <a:rPr lang="ja-JP" altLang="en-US" sz="1100" dirty="0">
                <a:latin typeface="Meiryo UI" panose="020B0604030504040204" pitchFamily="50" charset="-128"/>
                <a:ea typeface="Meiryo UI" panose="020B0604030504040204" pitchFamily="50" charset="-128"/>
              </a:rPr>
              <a:t>施設・大規模弁当調製施設</a:t>
            </a:r>
            <a:r>
              <a:rPr lang="en-US" altLang="ja-JP" sz="1100" dirty="0">
                <a:latin typeface="Meiryo UI" panose="020B0604030504040204" pitchFamily="50" charset="-128"/>
                <a:ea typeface="Meiryo UI" panose="020B0604030504040204" pitchFamily="50" charset="-128"/>
              </a:rPr>
              <a:t>45</a:t>
            </a:r>
            <a:r>
              <a:rPr lang="ja-JP" altLang="en-US" sz="1100" dirty="0">
                <a:latin typeface="Meiryo UI" panose="020B0604030504040204" pitchFamily="50" charset="-128"/>
                <a:ea typeface="Meiryo UI" panose="020B0604030504040204" pitchFamily="50" charset="-128"/>
              </a:rPr>
              <a:t>施設（１次</a:t>
            </a:r>
            <a:r>
              <a:rPr lang="ja-JP" altLang="en-US" sz="1100" dirty="0" smtClean="0">
                <a:latin typeface="Meiryo UI" panose="020B0604030504040204" pitchFamily="50" charset="-128"/>
                <a:ea typeface="Meiryo UI" panose="020B0604030504040204" pitchFamily="50" charset="-128"/>
              </a:rPr>
              <a:t>監視全施設実施済み</a:t>
            </a:r>
            <a:r>
              <a:rPr lang="ja-JP" altLang="en-US" sz="1100" dirty="0">
                <a:latin typeface="Meiryo UI" panose="020B0604030504040204" pitchFamily="50" charset="-128"/>
                <a:ea typeface="Meiryo UI" panose="020B0604030504040204" pitchFamily="50" charset="-128"/>
              </a:rPr>
              <a:t>。２次監視実施中）　　　</a:t>
            </a:r>
            <a:endParaRPr lang="en-US" altLang="ja-JP" sz="1100" dirty="0">
              <a:latin typeface="Meiryo UI" panose="020B0604030504040204" pitchFamily="50" charset="-128"/>
              <a:ea typeface="Meiryo UI" panose="020B0604030504040204" pitchFamily="50" charset="-128"/>
            </a:endParaRPr>
          </a:p>
          <a:p>
            <a:pPr>
              <a:lnSpc>
                <a:spcPts val="1400"/>
              </a:lnSpc>
            </a:pPr>
            <a:r>
              <a:rPr lang="ja-JP" altLang="en-US" sz="1100" dirty="0">
                <a:latin typeface="Meiryo UI" panose="020B0604030504040204" pitchFamily="50" charset="-128"/>
                <a:ea typeface="Meiryo UI" panose="020B0604030504040204" pitchFamily="50" charset="-128"/>
              </a:rPr>
              <a:t>　　　　　　　　　　　　　　その他食品関係施設</a:t>
            </a:r>
            <a:r>
              <a:rPr lang="en-US" altLang="ja-JP" sz="1100" dirty="0">
                <a:latin typeface="Meiryo UI" panose="020B0604030504040204" pitchFamily="50" charset="-128"/>
                <a:ea typeface="Meiryo UI" panose="020B0604030504040204" pitchFamily="50" charset="-128"/>
              </a:rPr>
              <a:t>300</a:t>
            </a:r>
            <a:r>
              <a:rPr lang="ja-JP" altLang="en-US" sz="1100" dirty="0">
                <a:latin typeface="Meiryo UI" panose="020B0604030504040204" pitchFamily="50" charset="-128"/>
                <a:ea typeface="Meiryo UI" panose="020B0604030504040204" pitchFamily="50" charset="-128"/>
              </a:rPr>
              <a:t>施設（平成</a:t>
            </a:r>
            <a:r>
              <a:rPr lang="en-US" altLang="ja-JP" sz="1100" dirty="0">
                <a:latin typeface="Meiryo UI" panose="020B0604030504040204" pitchFamily="50" charset="-128"/>
                <a:ea typeface="Meiryo UI" panose="020B0604030504040204" pitchFamily="50" charset="-128"/>
              </a:rPr>
              <a:t>31</a:t>
            </a:r>
            <a:r>
              <a:rPr lang="ja-JP" altLang="en-US" sz="1100" dirty="0">
                <a:latin typeface="Meiryo UI" panose="020B0604030504040204" pitchFamily="50" charset="-128"/>
                <a:ea typeface="Meiryo UI" panose="020B0604030504040204" pitchFamily="50" charset="-128"/>
              </a:rPr>
              <a:t>年</a:t>
            </a:r>
            <a:r>
              <a:rPr lang="en-US" altLang="ja-JP" sz="1100" dirty="0">
                <a:latin typeface="Meiryo UI" panose="020B0604030504040204" pitchFamily="50" charset="-128"/>
                <a:ea typeface="Meiryo UI" panose="020B0604030504040204" pitchFamily="50" charset="-128"/>
              </a:rPr>
              <a:t>4</a:t>
            </a:r>
            <a:r>
              <a:rPr lang="ja-JP" altLang="en-US" sz="1100" dirty="0">
                <a:latin typeface="Meiryo UI" panose="020B0604030504040204" pitchFamily="50" charset="-128"/>
                <a:ea typeface="Meiryo UI" panose="020B0604030504040204" pitchFamily="50" charset="-128"/>
              </a:rPr>
              <a:t>月より実施）　</a:t>
            </a:r>
            <a:endParaRPr lang="en-US" altLang="ja-JP" sz="1100" dirty="0">
              <a:latin typeface="Meiryo UI" panose="020B0604030504040204" pitchFamily="50" charset="-128"/>
              <a:ea typeface="Meiryo UI" panose="020B0604030504040204" pitchFamily="50" charset="-128"/>
            </a:endParaRPr>
          </a:p>
          <a:p>
            <a:pPr>
              <a:lnSpc>
                <a:spcPts val="1800"/>
              </a:lnSpc>
            </a:pPr>
            <a:r>
              <a:rPr lang="ja-JP" altLang="en-US" sz="1200" dirty="0">
                <a:latin typeface="Meiryo UI" panose="020B0604030504040204" pitchFamily="50" charset="-128"/>
                <a:ea typeface="Meiryo UI" panose="020B0604030504040204" pitchFamily="50" charset="-128"/>
              </a:rPr>
              <a:t>・事業者に対する食中毒予防啓発の実施</a:t>
            </a:r>
            <a:endParaRPr lang="en-US" altLang="ja-JP" sz="1200" dirty="0">
              <a:latin typeface="Meiryo UI" panose="020B0604030504040204" pitchFamily="50" charset="-128"/>
              <a:ea typeface="Meiryo UI" panose="020B0604030504040204" pitchFamily="50" charset="-128"/>
            </a:endParaRPr>
          </a:p>
          <a:p>
            <a:pPr>
              <a:lnSpc>
                <a:spcPts val="1800"/>
              </a:lnSpc>
            </a:pPr>
            <a:r>
              <a:rPr lang="ja-JP" altLang="en-US" sz="1200" dirty="0">
                <a:latin typeface="Meiryo UI" panose="020B0604030504040204" pitchFamily="50" charset="-128"/>
                <a:ea typeface="Meiryo UI" panose="020B0604030504040204" pitchFamily="50" charset="-128"/>
              </a:rPr>
              <a:t>・食中毒対応マニュアル</a:t>
            </a:r>
            <a:r>
              <a:rPr lang="ja-JP" altLang="en-US" sz="1200" dirty="0" smtClean="0">
                <a:latin typeface="Meiryo UI" panose="020B0604030504040204" pitchFamily="50" charset="-128"/>
                <a:ea typeface="Meiryo UI" panose="020B0604030504040204" pitchFamily="50" charset="-128"/>
              </a:rPr>
              <a:t>の策定・周知</a:t>
            </a:r>
            <a:endParaRPr lang="en-US" altLang="ja-JP" sz="1200" dirty="0">
              <a:latin typeface="Meiryo UI" panose="020B0604030504040204" pitchFamily="50" charset="-128"/>
              <a:ea typeface="Meiryo UI" panose="020B0604030504040204" pitchFamily="50" charset="-128"/>
            </a:endParaRPr>
          </a:p>
        </p:txBody>
      </p:sp>
      <p:sp>
        <p:nvSpPr>
          <p:cNvPr id="25" name="テキスト ボックス 24"/>
          <p:cNvSpPr txBox="1"/>
          <p:nvPr/>
        </p:nvSpPr>
        <p:spPr>
          <a:xfrm>
            <a:off x="107442" y="1027518"/>
            <a:ext cx="2011554" cy="307777"/>
          </a:xfrm>
          <a:prstGeom prst="rect">
            <a:avLst/>
          </a:prstGeom>
          <a:solidFill>
            <a:schemeClr val="bg1">
              <a:lumMod val="75000"/>
            </a:schemeClr>
          </a:solidFill>
        </p:spPr>
        <p:txBody>
          <a:bodyPr wrap="square" rtlCol="0">
            <a:spAutoFit/>
          </a:bodyPr>
          <a:lstStyle/>
          <a:p>
            <a:r>
              <a:rPr kumimoji="1" lang="ja-JP" altLang="en-US" sz="1400" dirty="0" smtClean="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主な取組</a:t>
            </a:r>
            <a:r>
              <a:rPr lang="ja-JP" altLang="en-US" sz="1400" dirty="0" smtClean="0">
                <a:latin typeface="Meiryo UI" panose="020B0604030504040204" pitchFamily="50" charset="-128"/>
                <a:ea typeface="Meiryo UI" panose="020B0604030504040204" pitchFamily="50" charset="-128"/>
              </a:rPr>
              <a:t>状況</a:t>
            </a:r>
            <a:endParaRPr lang="ja-JP" altLang="en-US" sz="1400" dirty="0">
              <a:latin typeface="Meiryo UI" panose="020B0604030504040204" pitchFamily="50" charset="-128"/>
              <a:ea typeface="Meiryo UI" panose="020B0604030504040204" pitchFamily="50" charset="-128"/>
            </a:endParaRPr>
          </a:p>
        </p:txBody>
      </p:sp>
      <p:sp>
        <p:nvSpPr>
          <p:cNvPr id="26" name="テキスト ボックス 25"/>
          <p:cNvSpPr txBox="1"/>
          <p:nvPr/>
        </p:nvSpPr>
        <p:spPr>
          <a:xfrm>
            <a:off x="90486" y="3116705"/>
            <a:ext cx="2011554" cy="307777"/>
          </a:xfrm>
          <a:prstGeom prst="rect">
            <a:avLst/>
          </a:prstGeom>
          <a:solidFill>
            <a:schemeClr val="bg1">
              <a:lumMod val="75000"/>
            </a:schemeClr>
          </a:solidFill>
        </p:spPr>
        <p:txBody>
          <a:bodyPr wrap="square" rtlCol="0">
            <a:spAutoFit/>
          </a:bodyPr>
          <a:lstStyle/>
          <a:p>
            <a:r>
              <a:rPr kumimoji="1" lang="ja-JP" altLang="en-US" sz="1400" dirty="0" smtClean="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期間中</a:t>
            </a:r>
            <a:r>
              <a:rPr lang="ja-JP" altLang="en-US" sz="1400" dirty="0" smtClean="0">
                <a:latin typeface="Meiryo UI" panose="020B0604030504040204" pitchFamily="50" charset="-128"/>
                <a:ea typeface="Meiryo UI" panose="020B0604030504040204" pitchFamily="50" charset="-128"/>
              </a:rPr>
              <a:t>の体制</a:t>
            </a:r>
            <a:endParaRPr kumimoji="1" lang="ja-JP" altLang="en-US" sz="1400" dirty="0">
              <a:latin typeface="Meiryo UI" panose="020B0604030504040204" pitchFamily="50" charset="-128"/>
              <a:ea typeface="Meiryo UI" panose="020B0604030504040204" pitchFamily="50" charset="-128"/>
            </a:endParaRPr>
          </a:p>
        </p:txBody>
      </p:sp>
      <p:sp>
        <p:nvSpPr>
          <p:cNvPr id="27" name="正方形/長方形 26"/>
          <p:cNvSpPr/>
          <p:nvPr/>
        </p:nvSpPr>
        <p:spPr>
          <a:xfrm>
            <a:off x="132592" y="3418884"/>
            <a:ext cx="4748941" cy="295978"/>
          </a:xfrm>
          <a:prstGeom prst="rect">
            <a:avLst/>
          </a:prstGeom>
        </p:spPr>
        <p:txBody>
          <a:bodyPr wrap="square">
            <a:spAutoFit/>
          </a:bodyPr>
          <a:lstStyle/>
          <a:p>
            <a:pPr>
              <a:lnSpc>
                <a:spcPts val="1800"/>
              </a:lnSpc>
            </a:pPr>
            <a:r>
              <a:rPr lang="ja-JP" altLang="en-US" sz="1200" dirty="0" smtClean="0">
                <a:latin typeface="Meiryo UI" panose="020B0604030504040204" pitchFamily="50" charset="-128"/>
                <a:ea typeface="Meiryo UI" panose="020B0604030504040204" pitchFamily="50" charset="-128"/>
              </a:rPr>
              <a:t>・食中毒発生時の対応体制の確保</a:t>
            </a:r>
            <a:endParaRPr lang="en-US" altLang="ja-JP" sz="1200" dirty="0" smtClean="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886681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7010400" y="6472453"/>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29AFAA-A018-489A-A785-FA22FCFEE371}" type="slidenum">
              <a:rPr kumimoji="1" lang="ja-JP" altLang="en-US" sz="12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dirty="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3" name="角丸四角形 2"/>
          <p:cNvSpPr/>
          <p:nvPr/>
        </p:nvSpPr>
        <p:spPr>
          <a:xfrm>
            <a:off x="82938" y="571531"/>
            <a:ext cx="4198660" cy="427782"/>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mn-cs"/>
              </a:rPr>
              <a:t>水道施設の監視指導</a:t>
            </a:r>
            <a:endPar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4" name="正方形/長方形 3"/>
          <p:cNvSpPr/>
          <p:nvPr/>
        </p:nvSpPr>
        <p:spPr>
          <a:xfrm>
            <a:off x="4273975" y="590940"/>
            <a:ext cx="4870025" cy="502702"/>
          </a:xfrm>
          <a:prstGeom prst="rect">
            <a:avLst/>
          </a:prstGeom>
        </p:spPr>
        <p:txBody>
          <a:bodyPr wrap="square">
            <a:spAutoFit/>
          </a:bodyPr>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水道施設の危機管理対策の強化及び危機管理事象発生時の対応</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正方形/長方形 4"/>
          <p:cNvSpPr/>
          <p:nvPr/>
        </p:nvSpPr>
        <p:spPr>
          <a:xfrm>
            <a:off x="0" y="1"/>
            <a:ext cx="9144000" cy="494600"/>
          </a:xfrm>
          <a:prstGeom prst="rect">
            <a:avLst/>
          </a:prstGeom>
          <a:gradFill flip="none" rotWithShape="1">
            <a:gsLst>
              <a:gs pos="50000">
                <a:schemeClr val="bg1"/>
              </a:gs>
              <a:gs pos="0">
                <a:schemeClr val="accent3">
                  <a:lumMod val="60000"/>
                  <a:lumOff val="40000"/>
                </a:schemeClr>
              </a:gs>
              <a:gs pos="100000">
                <a:schemeClr val="accent3">
                  <a:lumMod val="60000"/>
                  <a:lumOff val="4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　■ </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Ｇ</a:t>
            </a:r>
            <a:r>
              <a:rPr kumimoji="1" lang="en-US" altLang="ja-JP"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20</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大阪</a:t>
            </a:r>
            <a:r>
              <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サミット　保健医療</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対策</a:t>
            </a:r>
            <a:r>
              <a:rPr kumimoji="1" lang="en-US" altLang="ja-JP"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PT</a:t>
            </a:r>
            <a:r>
              <a:rPr kumimoji="1" lang="ja-JP" altLang="en-US" sz="2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主な事業の進捗状況</a:t>
            </a:r>
            <a:endParaRPr kumimoji="1" lang="ja-JP" altLang="en-US"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 name="正方形/長方形 5"/>
          <p:cNvSpPr/>
          <p:nvPr/>
        </p:nvSpPr>
        <p:spPr>
          <a:xfrm>
            <a:off x="178201" y="1437450"/>
            <a:ext cx="8787597" cy="3272691"/>
          </a:xfrm>
          <a:prstGeom prst="rect">
            <a:avLst/>
          </a:prstGeom>
        </p:spPr>
        <p:txBody>
          <a:bodyPr wrap="square">
            <a:spAutoFit/>
          </a:bodyPr>
          <a:lstStyle/>
          <a:p>
            <a:pPr marL="0" marR="0" lvl="0" indent="0" algn="l" defTabSz="914400" rtl="0" eaLnBrk="1" fontAlgn="auto" latinLnBrk="0" hangingPunct="1">
              <a:lnSpc>
                <a:spcPts val="22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水道施設の監視指導体制等の強化</a:t>
            </a: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大阪府水道対策実施方針の</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策定（水道事業者等は、</a:t>
            </a:r>
            <a:r>
              <a:rPr lang="ja-JP" altLang="en-US" sz="1200" dirty="0" smtClean="0">
                <a:latin typeface="Meiryo UI" panose="020B0604030504040204" pitchFamily="50" charset="-128"/>
                <a:ea typeface="Meiryo UI" panose="020B0604030504040204" pitchFamily="50" charset="-128"/>
              </a:rPr>
              <a:t>本方針を基本に施設の重要度等に応じた水道対策を検討、実施）</a:t>
            </a:r>
            <a:endPar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lvl="0">
              <a:lnSpc>
                <a:spcPts val="1800"/>
              </a:lnSpc>
              <a:defRPr/>
            </a:pP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対象</a:t>
            </a:r>
            <a:r>
              <a:rPr lang="ja-JP" altLang="en-US" sz="1100" dirty="0" smtClean="0">
                <a:latin typeface="Meiryo UI" panose="020B0604030504040204" pitchFamily="50" charset="-128"/>
                <a:ea typeface="Meiryo UI" panose="020B0604030504040204" pitchFamily="50" charset="-128"/>
              </a:rPr>
              <a:t>施設：主</a:t>
            </a:r>
            <a:r>
              <a:rPr lang="ja-JP" altLang="en-US" sz="1100" dirty="0">
                <a:latin typeface="Meiryo UI" panose="020B0604030504040204" pitchFamily="50" charset="-128"/>
                <a:ea typeface="Meiryo UI" panose="020B0604030504040204" pitchFamily="50" charset="-128"/>
              </a:rPr>
              <a:t>会場、各国代表宿泊</a:t>
            </a:r>
            <a:r>
              <a:rPr lang="ja-JP" altLang="en-US" sz="1100" dirty="0" smtClean="0">
                <a:latin typeface="Meiryo UI" panose="020B0604030504040204" pitchFamily="50" charset="-128"/>
                <a:ea typeface="Meiryo UI" panose="020B0604030504040204" pitchFamily="50" charset="-128"/>
              </a:rPr>
              <a:t>施設、関係者</a:t>
            </a:r>
            <a:r>
              <a:rPr lang="ja-JP" altLang="en-US" sz="1100" dirty="0">
                <a:latin typeface="Meiryo UI" panose="020B0604030504040204" pitchFamily="50" charset="-128"/>
                <a:ea typeface="Meiryo UI" panose="020B0604030504040204" pitchFamily="50" charset="-128"/>
              </a:rPr>
              <a:t>宿泊</a:t>
            </a:r>
            <a:r>
              <a:rPr lang="ja-JP" altLang="en-US" sz="1100" dirty="0" smtClean="0">
                <a:latin typeface="Meiryo UI" panose="020B0604030504040204" pitchFamily="50" charset="-128"/>
                <a:ea typeface="Meiryo UI" panose="020B0604030504040204" pitchFamily="50" charset="-128"/>
              </a:rPr>
              <a:t>予定施設</a:t>
            </a:r>
            <a:r>
              <a:rPr lang="en-US" altLang="ja-JP" sz="1100" dirty="0" smtClean="0">
                <a:latin typeface="Meiryo UI" panose="020B0604030504040204" pitchFamily="50" charset="-128"/>
                <a:ea typeface="Meiryo UI" panose="020B0604030504040204" pitchFamily="50" charset="-128"/>
              </a:rPr>
              <a:t>(20</a:t>
            </a:r>
            <a:r>
              <a:rPr lang="ja-JP" altLang="en-US" sz="1100" dirty="0">
                <a:latin typeface="Meiryo UI" panose="020B0604030504040204" pitchFamily="50" charset="-128"/>
                <a:ea typeface="Meiryo UI" panose="020B0604030504040204" pitchFamily="50" charset="-128"/>
              </a:rPr>
              <a:t>市町</a:t>
            </a:r>
            <a:r>
              <a:rPr lang="en-US" altLang="ja-JP" sz="1100" dirty="0">
                <a:latin typeface="Meiryo UI" panose="020B0604030504040204" pitchFamily="50" charset="-128"/>
                <a:ea typeface="Meiryo UI" panose="020B0604030504040204" pitchFamily="50" charset="-128"/>
              </a:rPr>
              <a:t>470</a:t>
            </a:r>
            <a:r>
              <a:rPr lang="ja-JP" altLang="en-US" sz="1100" dirty="0" smtClean="0">
                <a:latin typeface="Meiryo UI" panose="020B0604030504040204" pitchFamily="50" charset="-128"/>
                <a:ea typeface="Meiryo UI" panose="020B0604030504040204" pitchFamily="50" charset="-128"/>
              </a:rPr>
              <a:t>施設</a:t>
            </a:r>
            <a:r>
              <a:rPr lang="en-US" altLang="ja-JP" sz="1100" dirty="0" smtClean="0">
                <a:latin typeface="Meiryo UI" panose="020B0604030504040204" pitchFamily="50" charset="-128"/>
                <a:ea typeface="Meiryo UI" panose="020B0604030504040204" pitchFamily="50" charset="-128"/>
              </a:rPr>
              <a:t>)</a:t>
            </a:r>
            <a:r>
              <a:rPr lang="ja-JP" altLang="en-US" sz="1100" dirty="0" err="1" smtClean="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各国首脳等の移動経路等に配水する</a:t>
            </a:r>
            <a:r>
              <a:rPr lang="ja-JP" altLang="en-US" sz="1100" dirty="0" smtClean="0">
                <a:latin typeface="Meiryo UI" panose="020B0604030504040204" pitchFamily="50" charset="-128"/>
                <a:ea typeface="Meiryo UI" panose="020B0604030504040204" pitchFamily="50" charset="-128"/>
              </a:rPr>
              <a:t>水道施設など</a:t>
            </a:r>
            <a:endParaRPr lang="ja-JP" altLang="en-US" sz="11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800"/>
              </a:lnSpc>
              <a:spcBef>
                <a:spcPts val="600"/>
              </a:spcBef>
              <a:spcAft>
                <a:spcPts val="0"/>
              </a:spcAft>
              <a:buClrTx/>
              <a:buSzTx/>
              <a:buFontTx/>
              <a:buNone/>
              <a:tabLst/>
              <a:defRPr/>
            </a:pP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・水道事業者等への立入検査</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の</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実施</a:t>
            </a:r>
            <a:endPar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［大阪府］全知事認可水道事業、専用水道（平成</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30</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年</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4</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月～</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31</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年</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2</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月）、関係水道事業者への重点立入（平成</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31</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年</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4</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月～</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5</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月</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厚生労働大臣認可水道事業への厚労省立入検査には府同行予定（平成</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31</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年</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4</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月以降</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［大阪市健康局］市内宿泊施設・開催施設（貯水槽水道等）</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394</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施設（平成</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31</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年</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1</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月～</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5</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月）、大阪市水道局と合同での</a:t>
            </a:r>
            <a:endPar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　　　　　　　　最重要施設の重点立入（平成</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31</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年</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5</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月）</a:t>
            </a:r>
          </a:p>
          <a:p>
            <a:pPr marL="0" marR="0" lvl="0" indent="0" algn="l" defTabSz="914400" rtl="0" eaLnBrk="1" fontAlgn="auto" latinLnBrk="0" hangingPunct="1">
              <a:lnSpc>
                <a:spcPts val="1800"/>
              </a:lnSpc>
              <a:spcBef>
                <a:spcPts val="20"/>
              </a:spcBef>
              <a:spcAft>
                <a:spcPts val="0"/>
              </a:spcAft>
              <a:buClrTx/>
              <a:buSzTx/>
              <a:buFontTx/>
              <a:buNone/>
              <a:tabLst/>
              <a:defRPr/>
            </a:pP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水道対策連絡会議の</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開催（平成</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30</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年</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7</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月、</a:t>
            </a:r>
            <a:r>
              <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12</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月</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）、市町</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水道行政担当者説明会の</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開催（平成</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30</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年</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8</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月</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a:t>
            </a:r>
            <a:endPar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800"/>
              </a:lnSpc>
              <a:spcBef>
                <a:spcPts val="20"/>
              </a:spcBef>
              <a:spcAft>
                <a:spcPts val="0"/>
              </a:spcAft>
              <a:buClrTx/>
              <a:buSzTx/>
              <a:buFontTx/>
              <a:buNone/>
              <a:tabLst/>
              <a:defRPr/>
            </a:pP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情報伝達訓練の</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実施（平成</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31</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年</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3</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月～</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4</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月）　不審者対応、施設事故対応等</a:t>
            </a:r>
            <a:endPar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800"/>
              </a:lnSpc>
              <a:spcBef>
                <a:spcPts val="600"/>
              </a:spcBef>
              <a:spcAft>
                <a:spcPts val="0"/>
              </a:spcAft>
              <a:buClrTx/>
              <a:buSzTx/>
              <a:buFontTx/>
              <a:buNone/>
              <a:tabLst/>
              <a:defRPr/>
            </a:pPr>
            <a:r>
              <a:rPr kumimoji="1" lang="ja-JP" altLang="en-US" sz="1400" b="1"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水道事業者等に</a:t>
            </a:r>
            <a:r>
              <a:rPr kumimoji="1" lang="ja-JP" altLang="en-US" sz="14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よる対策</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［大阪市水道局他］</a:t>
            </a:r>
            <a:endPar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水道対策実施方針</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対策</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強化</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計画書、対策強化マニュアルの</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策定</a:t>
            </a:r>
            <a:endPar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・大阪</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府警本部の指示に</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よる会場、宿泊施設及び</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首脳等移動</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経路に</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おけるマンホール封印措置の</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実施（平成</a:t>
            </a:r>
            <a:r>
              <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31</a:t>
            </a:r>
            <a:r>
              <a:rPr kumimoji="1" lang="ja-JP" altLang="en-US"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年４月以降）</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　</a:t>
            </a:r>
            <a:endParaRPr kumimoji="1" lang="en-US" altLang="ja-JP" sz="12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p:txBody>
      </p:sp>
      <p:sp>
        <p:nvSpPr>
          <p:cNvPr id="7" name="テキスト ボックス 6"/>
          <p:cNvSpPr txBox="1"/>
          <p:nvPr/>
        </p:nvSpPr>
        <p:spPr>
          <a:xfrm>
            <a:off x="174271" y="1093642"/>
            <a:ext cx="2011554" cy="307777"/>
          </a:xfrm>
          <a:prstGeom prst="rect">
            <a:avLst/>
          </a:prstGeom>
          <a:solidFill>
            <a:schemeClr val="bg1">
              <a:lumMod val="75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主な取組状況</a:t>
            </a:r>
          </a:p>
        </p:txBody>
      </p:sp>
      <p:sp>
        <p:nvSpPr>
          <p:cNvPr id="11" name="テキスト ボックス 10"/>
          <p:cNvSpPr txBox="1"/>
          <p:nvPr/>
        </p:nvSpPr>
        <p:spPr>
          <a:xfrm>
            <a:off x="174271" y="4885434"/>
            <a:ext cx="2011554" cy="307777"/>
          </a:xfrm>
          <a:prstGeom prst="rect">
            <a:avLst/>
          </a:prstGeom>
          <a:solidFill>
            <a:schemeClr val="bg1">
              <a:lumMod val="75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期間中</a:t>
            </a: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の体制</a:t>
            </a: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 name="正方形/長方形 11"/>
          <p:cNvSpPr/>
          <p:nvPr/>
        </p:nvSpPr>
        <p:spPr>
          <a:xfrm>
            <a:off x="174271" y="5234250"/>
            <a:ext cx="5405841" cy="1015663"/>
          </a:xfrm>
          <a:prstGeom prst="rect">
            <a:avLst/>
          </a:prstGeom>
        </p:spPr>
        <p:txBody>
          <a:bodyPr wrap="square">
            <a:spAutoFit/>
          </a:bodyPr>
          <a:lstStyle/>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・監視体制の強化</a:t>
            </a:r>
            <a:endPar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・対策強化計画書による警戒強化期間対応［大阪市水道局］</a:t>
            </a:r>
            <a:endPar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・厚労省への定時報告（最重要施設に係る水道施設、水道水質の異常の有無）</a:t>
            </a:r>
            <a:endPar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・危機管理事象発生時の対応体制の確保</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95805980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4239</TotalTime>
  <Words>980</Words>
  <Application>Microsoft Office PowerPoint</Application>
  <PresentationFormat>画面に合わせる (4:3)</PresentationFormat>
  <Paragraphs>163</Paragraphs>
  <Slides>7</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7</vt:i4>
      </vt:variant>
    </vt:vector>
  </HeadingPairs>
  <TitlesOfParts>
    <vt:vector size="13" baseType="lpstr">
      <vt:lpstr>Meiryo UI</vt:lpstr>
      <vt:lpstr>ＭＳ Ｐゴシック</vt:lpstr>
      <vt:lpstr>游ゴシック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平野　晃</cp:lastModifiedBy>
  <cp:revision>409</cp:revision>
  <cp:lastPrinted>2019-01-21T03:38:18Z</cp:lastPrinted>
  <dcterms:created xsi:type="dcterms:W3CDTF">2018-04-06T09:54:13Z</dcterms:created>
  <dcterms:modified xsi:type="dcterms:W3CDTF">2019-01-25T02:07:18Z</dcterms:modified>
</cp:coreProperties>
</file>