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7" r:id="rId2"/>
    <p:sldId id="276" r:id="rId3"/>
    <p:sldId id="268" r:id="rId4"/>
    <p:sldId id="275" r:id="rId5"/>
    <p:sldId id="277" r:id="rId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3274" autoAdjust="0"/>
  </p:normalViewPr>
  <p:slideViewPr>
    <p:cSldViewPr>
      <p:cViewPr varScale="1">
        <p:scale>
          <a:sx n="74" d="100"/>
          <a:sy n="74"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7838"/>
          </a:xfrm>
          <a:prstGeom prst="rect">
            <a:avLst/>
          </a:prstGeom>
        </p:spPr>
        <p:txBody>
          <a:bodyPr vert="horz" lIns="91296" tIns="45647" rIns="91296" bIns="456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5" y="3"/>
            <a:ext cx="2945448" cy="497838"/>
          </a:xfrm>
          <a:prstGeom prst="rect">
            <a:avLst/>
          </a:prstGeom>
        </p:spPr>
        <p:txBody>
          <a:bodyPr vert="horz" lIns="91296" tIns="45647" rIns="91296" bIns="45647" rtlCol="0"/>
          <a:lstStyle>
            <a:lvl1pPr algn="r">
              <a:defRPr sz="1200"/>
            </a:lvl1pPr>
          </a:lstStyle>
          <a:p>
            <a:fld id="{C82292A5-5EAB-4B2A-9D6E-764ECCA5B06A}" type="datetimeFigureOut">
              <a:rPr kumimoji="1" lang="ja-JP" altLang="en-US" smtClean="0"/>
              <a:t>2019/1/25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296" tIns="45647" rIns="91296" bIns="45647"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96" tIns="45647" rIns="91296" bIns="4564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296" tIns="45647" rIns="91296" bIns="456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5" y="9428801"/>
            <a:ext cx="2945448" cy="497838"/>
          </a:xfrm>
          <a:prstGeom prst="rect">
            <a:avLst/>
          </a:prstGeom>
        </p:spPr>
        <p:txBody>
          <a:bodyPr vert="horz" lIns="91296" tIns="45647" rIns="91296" bIns="45647" rtlCol="0" anchor="b"/>
          <a:lstStyle>
            <a:lvl1pPr algn="r">
              <a:defRPr sz="1200"/>
            </a:lvl1pPr>
          </a:lstStyle>
          <a:p>
            <a:fld id="{586FE3AB-B5C7-47AC-B2FE-D3A1ACD82F0A}" type="slidenum">
              <a:rPr kumimoji="1" lang="ja-JP" altLang="en-US" smtClean="0"/>
              <a:t>‹#›</a:t>
            </a:fld>
            <a:endParaRPr kumimoji="1" lang="ja-JP" altLang="en-US"/>
          </a:p>
        </p:txBody>
      </p:sp>
    </p:spTree>
    <p:extLst>
      <p:ext uri="{BB962C8B-B14F-4D97-AF65-F5344CB8AC3E}">
        <p14:creationId xmlns:p14="http://schemas.microsoft.com/office/powerpoint/2010/main" val="132973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078163" y="555625"/>
            <a:ext cx="3684587" cy="27638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08C615-631D-4AD2-8CDC-5C132F111DAD}" type="slidenum">
              <a:rPr lang="ja-JP" altLang="en-US" smtClean="0">
                <a:solidFill>
                  <a:prstClr val="black"/>
                </a:solidFill>
                <a:latin typeface="Calibri"/>
                <a:ea typeface="ＭＳ Ｐゴシック"/>
              </a:rPr>
              <a:pPr/>
              <a:t>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34076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07ECAC-E44C-418D-9F82-FAAAEDFCAC6A}" type="slidenum">
              <a:rPr kumimoji="1" lang="ja-JP" altLang="en-US" smtClean="0"/>
              <a:t>3</a:t>
            </a:fld>
            <a:endParaRPr kumimoji="1" lang="ja-JP" altLang="en-US"/>
          </a:p>
        </p:txBody>
      </p:sp>
    </p:spTree>
    <p:extLst>
      <p:ext uri="{BB962C8B-B14F-4D97-AF65-F5344CB8AC3E}">
        <p14:creationId xmlns:p14="http://schemas.microsoft.com/office/powerpoint/2010/main" val="217642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6FE3AB-B5C7-47AC-B2FE-D3A1ACD82F0A}" type="slidenum">
              <a:rPr kumimoji="1" lang="ja-JP" altLang="en-US" smtClean="0"/>
              <a:t>4</a:t>
            </a:fld>
            <a:endParaRPr kumimoji="1" lang="ja-JP" altLang="en-US"/>
          </a:p>
        </p:txBody>
      </p:sp>
    </p:spTree>
    <p:extLst>
      <p:ext uri="{BB962C8B-B14F-4D97-AF65-F5344CB8AC3E}">
        <p14:creationId xmlns:p14="http://schemas.microsoft.com/office/powerpoint/2010/main" val="318385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6570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71B169-AE82-4740-8CBF-433590DF2563}" type="slidenum">
              <a:rPr kumimoji="1" lang="ja-JP" altLang="en-US" smtClean="0"/>
              <a:pPr/>
              <a:t>5</a:t>
            </a:fld>
            <a:endParaRPr kumimoji="1" lang="ja-JP" altLang="en-US"/>
          </a:p>
        </p:txBody>
      </p:sp>
    </p:spTree>
    <p:extLst>
      <p:ext uri="{BB962C8B-B14F-4D97-AF65-F5344CB8AC3E}">
        <p14:creationId xmlns:p14="http://schemas.microsoft.com/office/powerpoint/2010/main" val="4109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EF08927-BCE0-4E38-BD48-CB29E8E839B4}"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61524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5AAA4E-8659-4D04-8324-620AB8A83F06}"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275984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CDA95F-B2DC-4239-A4A9-AB8A00CBFDBD}"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38954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D6E442-F969-4F0D-A9DA-4F6A9994412F}"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07880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A8630C-BB59-4A50-87C7-7540DF078C3F}" type="datetime1">
              <a:rPr kumimoji="1" lang="ja-JP" altLang="en-US" smtClean="0"/>
              <a:t>2019/1/25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272221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1F2BEDC-6AFE-4603-9AF1-2404EE6C58DC}"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68211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28F9D60-B654-4AC7-9FD1-45E646606194}" type="datetime1">
              <a:rPr kumimoji="1" lang="ja-JP" altLang="en-US" smtClean="0"/>
              <a:t>2019/1/25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422641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9E392E-62F6-444B-89B8-472463E0E473}" type="datetime1">
              <a:rPr kumimoji="1" lang="ja-JP" altLang="en-US" smtClean="0"/>
              <a:t>2019/1/25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85103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0279CB-6CCF-4650-AD13-8602A01BEC2E}" type="datetime1">
              <a:rPr kumimoji="1" lang="ja-JP" altLang="en-US" smtClean="0"/>
              <a:t>2019/1/25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428856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E39E4E-B95E-4306-969E-A9DE5287F2AA}"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2964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62DF2F4-AF50-4115-9A5C-AA0F0142C9F2}" type="datetime1">
              <a:rPr kumimoji="1" lang="ja-JP" altLang="en-US" smtClean="0"/>
              <a:t>2019/1/25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22539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40498-3CD6-4C56-B6D8-11B0506B8F60}" type="datetime1">
              <a:rPr kumimoji="1" lang="ja-JP" altLang="en-US" smtClean="0"/>
              <a:t>2019/1/25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AFAA-A018-489A-A785-FA22FCFEE371}" type="slidenum">
              <a:rPr kumimoji="1" lang="ja-JP" altLang="en-US" smtClean="0"/>
              <a:t>‹#›</a:t>
            </a:fld>
            <a:endParaRPr kumimoji="1" lang="ja-JP" altLang="en-US"/>
          </a:p>
        </p:txBody>
      </p:sp>
    </p:spTree>
    <p:extLst>
      <p:ext uri="{BB962C8B-B14F-4D97-AF65-F5344CB8AC3E}">
        <p14:creationId xmlns:p14="http://schemas.microsoft.com/office/powerpoint/2010/main" val="1966668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22" y="2636912"/>
            <a:ext cx="8878515" cy="1077218"/>
          </a:xfrm>
          <a:prstGeom prst="rect">
            <a:avLst/>
          </a:prstGeom>
          <a:noFill/>
        </p:spPr>
        <p:txBody>
          <a:bodyPr wrap="square" rtlCol="0">
            <a:spAutoFit/>
          </a:bodyPr>
          <a:lstStyle/>
          <a:p>
            <a:pPr algn="ctr"/>
            <a:r>
              <a:rPr lang="en-US" altLang="ja-JP"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 Ｇ</a:t>
            </a:r>
            <a:r>
              <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大阪サミットに係る</a:t>
            </a:r>
            <a:endParaRPr lang="en-US" altLang="ja-JP"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a:t>
            </a:r>
            <a:r>
              <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・危機管理対策に</a:t>
            </a:r>
            <a:r>
              <a:rPr lang="ja-JP" altLang="en-US" sz="3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a:t>
            </a:r>
            <a:endParaRPr lang="ja-JP" altLang="en-US" sz="3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1"/>
          <p:cNvSpPr txBox="1">
            <a:spLocks/>
          </p:cNvSpPr>
          <p:nvPr/>
        </p:nvSpPr>
        <p:spPr bwMode="auto">
          <a:xfrm>
            <a:off x="503979" y="4725144"/>
            <a:ext cx="8229600"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fontAlgn="auto">
              <a:spcAft>
                <a:spcPts val="0"/>
              </a:spcAft>
              <a:defRPr/>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大阪府危機</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管理室</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Aft>
                <a:spcPts val="0"/>
              </a:spcAf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大阪市危機管理室</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Aft>
                <a:spcPts val="0"/>
              </a:spcAft>
              <a:defRPr/>
            </a:pP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市 消 防 局</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021988" y="3848177"/>
            <a:ext cx="3193581" cy="400110"/>
          </a:xfrm>
          <a:prstGeom prst="rect">
            <a:avLst/>
          </a:prstGeom>
          <a:noFill/>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年１月</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740352" y="116632"/>
            <a:ext cx="129614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資料</a:t>
            </a:r>
            <a:r>
              <a:rPr lang="ja-JP" altLang="en-US" dirty="0"/>
              <a:t>２</a:t>
            </a:r>
            <a:endParaRPr kumimoji="1" lang="ja-JP" altLang="en-US" dirty="0"/>
          </a:p>
        </p:txBody>
      </p:sp>
    </p:spTree>
    <p:extLst>
      <p:ext uri="{BB962C8B-B14F-4D97-AF65-F5344CB8AC3E}">
        <p14:creationId xmlns:p14="http://schemas.microsoft.com/office/powerpoint/2010/main" val="276192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1"/>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a:solidFill>
                  <a:prstClr val="black"/>
                </a:solidFill>
                <a:latin typeface="Meiryo UI" pitchFamily="50" charset="-128"/>
                <a:ea typeface="Meiryo UI" pitchFamily="50" charset="-128"/>
                <a:cs typeface="Meiryo UI" pitchFamily="50" charset="-128"/>
              </a:rPr>
              <a:t>　</a:t>
            </a:r>
            <a:r>
              <a:rPr lang="ja-JP" altLang="en-US" sz="2000" dirty="0" smtClean="0">
                <a:solidFill>
                  <a:prstClr val="black"/>
                </a:solidFill>
                <a:latin typeface="Meiryo UI" pitchFamily="50" charset="-128"/>
                <a:ea typeface="Meiryo UI" pitchFamily="50" charset="-128"/>
                <a:cs typeface="Meiryo UI" pitchFamily="50" charset="-128"/>
              </a:rPr>
              <a:t>　■ スケジュール　</a:t>
            </a:r>
            <a:r>
              <a:rPr lang="ja-JP" altLang="en-US" sz="1600" dirty="0" smtClean="0">
                <a:solidFill>
                  <a:prstClr val="black"/>
                </a:solidFill>
                <a:latin typeface="Meiryo UI" pitchFamily="50" charset="-128"/>
                <a:ea typeface="Meiryo UI" pitchFamily="50" charset="-128"/>
                <a:cs typeface="Meiryo UI" pitchFamily="50" charset="-128"/>
              </a:rPr>
              <a:t>ー</a:t>
            </a:r>
            <a:r>
              <a:rPr lang="ja-JP" altLang="en-US" sz="1600" dirty="0" smtClean="0">
                <a:solidFill>
                  <a:prstClr val="black"/>
                </a:solidFill>
                <a:latin typeface="Meiryo UI" panose="020B0604030504040204" pitchFamily="50" charset="-128"/>
                <a:ea typeface="Meiryo UI" panose="020B0604030504040204" pitchFamily="50" charset="-128"/>
              </a:rPr>
              <a:t>防災</a:t>
            </a:r>
            <a:r>
              <a:rPr lang="ja-JP" altLang="en-US" sz="1600" dirty="0">
                <a:solidFill>
                  <a:prstClr val="black"/>
                </a:solidFill>
                <a:latin typeface="Meiryo UI" panose="020B0604030504040204" pitchFamily="50" charset="-128"/>
                <a:ea typeface="Meiryo UI" panose="020B0604030504040204" pitchFamily="50" charset="-128"/>
              </a:rPr>
              <a:t>・危機</a:t>
            </a:r>
            <a:r>
              <a:rPr lang="ja-JP" altLang="en-US" sz="1600" dirty="0" smtClean="0">
                <a:solidFill>
                  <a:prstClr val="black"/>
                </a:solidFill>
                <a:latin typeface="Meiryo UI" panose="020B0604030504040204" pitchFamily="50" charset="-128"/>
                <a:ea typeface="Meiryo UI" panose="020B0604030504040204" pitchFamily="50" charset="-128"/>
              </a:rPr>
              <a:t>管理</a:t>
            </a:r>
            <a:r>
              <a:rPr lang="en-US" altLang="ja-JP" sz="1600" dirty="0" smtClean="0">
                <a:solidFill>
                  <a:prstClr val="black"/>
                </a:solidFill>
                <a:latin typeface="Meiryo UI" panose="020B0604030504040204" pitchFamily="50" charset="-128"/>
                <a:ea typeface="Meiryo UI" panose="020B0604030504040204" pitchFamily="50" charset="-128"/>
              </a:rPr>
              <a:t>PT</a:t>
            </a:r>
            <a:r>
              <a:rPr lang="ja-JP" altLang="en-US" sz="1600" dirty="0" err="1" smtClean="0">
                <a:solidFill>
                  <a:prstClr val="black"/>
                </a:solidFill>
                <a:latin typeface="Meiryo UI" panose="020B0604030504040204" pitchFamily="50" charset="-128"/>
                <a:ea typeface="Meiryo UI" panose="020B0604030504040204" pitchFamily="50" charset="-128"/>
              </a:rPr>
              <a:t>ー</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38" name="角丸四角形 37"/>
          <p:cNvSpPr/>
          <p:nvPr/>
        </p:nvSpPr>
        <p:spPr>
          <a:xfrm>
            <a:off x="1547664" y="2204864"/>
            <a:ext cx="7072675" cy="3756098"/>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r>
              <a:rPr lang="ja-JP" altLang="en-US" sz="1400" dirty="0" smtClean="0">
                <a:solidFill>
                  <a:prstClr val="black"/>
                </a:solidFill>
                <a:latin typeface="Meiryo UI" panose="020B0604030504040204" pitchFamily="50" charset="-128"/>
                <a:ea typeface="Meiryo UI" panose="020B0604030504040204" pitchFamily="50" charset="-128"/>
              </a:rPr>
              <a:t>消防特別警戒に関する協議</a:t>
            </a: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740325319"/>
              </p:ext>
            </p:extLst>
          </p:nvPr>
        </p:nvGraphicFramePr>
        <p:xfrm>
          <a:off x="89749" y="506951"/>
          <a:ext cx="8940420" cy="971083"/>
        </p:xfrm>
        <a:graphic>
          <a:graphicData uri="http://schemas.openxmlformats.org/drawingml/2006/table">
            <a:tbl>
              <a:tblPr firstRow="1" bandRow="1">
                <a:tableStyleId>{2D5ABB26-0587-4C30-8999-92F81FD0307C}</a:tableStyleId>
              </a:tblPr>
              <a:tblGrid>
                <a:gridCol w="576000">
                  <a:extLst>
                    <a:ext uri="{9D8B030D-6E8A-4147-A177-3AD203B41FA5}">
                      <a16:colId xmlns:a16="http://schemas.microsoft.com/office/drawing/2014/main" val="289869109"/>
                    </a:ext>
                  </a:extLst>
                </a:gridCol>
                <a:gridCol w="576000">
                  <a:extLst>
                    <a:ext uri="{9D8B030D-6E8A-4147-A177-3AD203B41FA5}">
                      <a16:colId xmlns:a16="http://schemas.microsoft.com/office/drawing/2014/main" val="439861337"/>
                    </a:ext>
                  </a:extLst>
                </a:gridCol>
                <a:gridCol w="576000">
                  <a:extLst>
                    <a:ext uri="{9D8B030D-6E8A-4147-A177-3AD203B41FA5}">
                      <a16:colId xmlns:a16="http://schemas.microsoft.com/office/drawing/2014/main" val="1582872847"/>
                    </a:ext>
                  </a:extLst>
                </a:gridCol>
                <a:gridCol w="576000">
                  <a:extLst>
                    <a:ext uri="{9D8B030D-6E8A-4147-A177-3AD203B41FA5}">
                      <a16:colId xmlns:a16="http://schemas.microsoft.com/office/drawing/2014/main" val="10596211"/>
                    </a:ext>
                  </a:extLst>
                </a:gridCol>
                <a:gridCol w="576000">
                  <a:extLst>
                    <a:ext uri="{9D8B030D-6E8A-4147-A177-3AD203B41FA5}">
                      <a16:colId xmlns:a16="http://schemas.microsoft.com/office/drawing/2014/main" val="3612926170"/>
                    </a:ext>
                  </a:extLst>
                </a:gridCol>
                <a:gridCol w="576000">
                  <a:extLst>
                    <a:ext uri="{9D8B030D-6E8A-4147-A177-3AD203B41FA5}">
                      <a16:colId xmlns:a16="http://schemas.microsoft.com/office/drawing/2014/main" val="4256818188"/>
                    </a:ext>
                  </a:extLst>
                </a:gridCol>
                <a:gridCol w="648000">
                  <a:extLst>
                    <a:ext uri="{9D8B030D-6E8A-4147-A177-3AD203B41FA5}">
                      <a16:colId xmlns:a16="http://schemas.microsoft.com/office/drawing/2014/main" val="2169178390"/>
                    </a:ext>
                  </a:extLst>
                </a:gridCol>
                <a:gridCol w="648000">
                  <a:extLst>
                    <a:ext uri="{9D8B030D-6E8A-4147-A177-3AD203B41FA5}">
                      <a16:colId xmlns:a16="http://schemas.microsoft.com/office/drawing/2014/main" val="2900698716"/>
                    </a:ext>
                  </a:extLst>
                </a:gridCol>
                <a:gridCol w="648000">
                  <a:extLst>
                    <a:ext uri="{9D8B030D-6E8A-4147-A177-3AD203B41FA5}">
                      <a16:colId xmlns:a16="http://schemas.microsoft.com/office/drawing/2014/main" val="3152996927"/>
                    </a:ext>
                  </a:extLst>
                </a:gridCol>
                <a:gridCol w="590070">
                  <a:extLst>
                    <a:ext uri="{9D8B030D-6E8A-4147-A177-3AD203B41FA5}">
                      <a16:colId xmlns:a16="http://schemas.microsoft.com/office/drawing/2014/main" val="1215187213"/>
                    </a:ext>
                  </a:extLst>
                </a:gridCol>
                <a:gridCol w="590070">
                  <a:extLst>
                    <a:ext uri="{9D8B030D-6E8A-4147-A177-3AD203B41FA5}">
                      <a16:colId xmlns:a16="http://schemas.microsoft.com/office/drawing/2014/main" val="2275974347"/>
                    </a:ext>
                  </a:extLst>
                </a:gridCol>
                <a:gridCol w="590070">
                  <a:extLst>
                    <a:ext uri="{9D8B030D-6E8A-4147-A177-3AD203B41FA5}">
                      <a16:colId xmlns:a16="http://schemas.microsoft.com/office/drawing/2014/main" val="1599064822"/>
                    </a:ext>
                  </a:extLst>
                </a:gridCol>
                <a:gridCol w="590070">
                  <a:extLst>
                    <a:ext uri="{9D8B030D-6E8A-4147-A177-3AD203B41FA5}">
                      <a16:colId xmlns:a16="http://schemas.microsoft.com/office/drawing/2014/main" val="1362905716"/>
                    </a:ext>
                  </a:extLst>
                </a:gridCol>
                <a:gridCol w="590070">
                  <a:extLst>
                    <a:ext uri="{9D8B030D-6E8A-4147-A177-3AD203B41FA5}">
                      <a16:colId xmlns:a16="http://schemas.microsoft.com/office/drawing/2014/main" val="1108894239"/>
                    </a:ext>
                  </a:extLst>
                </a:gridCol>
                <a:gridCol w="590070">
                  <a:extLst>
                    <a:ext uri="{9D8B030D-6E8A-4147-A177-3AD203B41FA5}">
                      <a16:colId xmlns:a16="http://schemas.microsoft.com/office/drawing/2014/main" val="2336968971"/>
                    </a:ext>
                  </a:extLst>
                </a:gridCol>
              </a:tblGrid>
              <a:tr h="333044">
                <a:tc gridSpan="9">
                  <a:txBody>
                    <a:bodyPr/>
                    <a:lstStyle/>
                    <a:p>
                      <a:pPr algn="ctr"/>
                      <a:r>
                        <a:rPr kumimoji="1" lang="en-US" altLang="ja-JP" sz="2000" b="1" dirty="0" smtClean="0">
                          <a:latin typeface="Meiryo UI" panose="020B0604030504040204" pitchFamily="50" charset="-128"/>
                          <a:ea typeface="Meiryo UI" panose="020B0604030504040204" pitchFamily="50" charset="-128"/>
                        </a:rPr>
                        <a:t>2018</a:t>
                      </a:r>
                      <a:r>
                        <a:rPr kumimoji="1" lang="ja-JP" altLang="en-US" sz="2000" b="1" dirty="0" smtClean="0">
                          <a:latin typeface="Meiryo UI" panose="020B0604030504040204" pitchFamily="50" charset="-128"/>
                          <a:ea typeface="Meiryo UI" panose="020B0604030504040204" pitchFamily="50" charset="-128"/>
                        </a:rPr>
                        <a:t>年</a:t>
                      </a:r>
                      <a:endParaRPr kumimoji="1" lang="ja-JP" altLang="en-US" sz="20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6">
                  <a:txBody>
                    <a:bodyPr/>
                    <a:lstStyle/>
                    <a:p>
                      <a:pPr algn="ctr"/>
                      <a:r>
                        <a:rPr kumimoji="1" lang="en-US" altLang="ja-JP" sz="2000" b="1" dirty="0" smtClean="0">
                          <a:latin typeface="Meiryo UI" panose="020B0604030504040204" pitchFamily="50" charset="-128"/>
                          <a:ea typeface="Meiryo UI" panose="020B0604030504040204" pitchFamily="50" charset="-128"/>
                        </a:rPr>
                        <a:t>2019</a:t>
                      </a:r>
                      <a:r>
                        <a:rPr kumimoji="1" lang="ja-JP" altLang="en-US" sz="2000" b="1" dirty="0" smtClean="0">
                          <a:latin typeface="Meiryo UI" panose="020B0604030504040204" pitchFamily="50" charset="-128"/>
                          <a:ea typeface="Meiryo UI" panose="020B0604030504040204" pitchFamily="50" charset="-128"/>
                        </a:rPr>
                        <a:t>年</a:t>
                      </a:r>
                      <a:endParaRPr kumimoji="1" lang="ja-JP" altLang="en-US" sz="20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162113168"/>
                  </a:ext>
                </a:extLst>
              </a:tr>
              <a:tr h="574843">
                <a:tc>
                  <a:txBody>
                    <a:bodyPr/>
                    <a:lstStyle/>
                    <a:p>
                      <a:pPr algn="ctr"/>
                      <a:r>
                        <a:rPr kumimoji="1" lang="en-US" altLang="ja-JP" sz="1800" dirty="0" smtClean="0">
                          <a:latin typeface="Meiryo UI" panose="020B0604030504040204" pitchFamily="50" charset="-128"/>
                          <a:ea typeface="Meiryo UI" panose="020B0604030504040204" pitchFamily="50" charset="-128"/>
                        </a:rPr>
                        <a:t>4</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5</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6</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7</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8</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9</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12</a:t>
                      </a:r>
                      <a:r>
                        <a:rPr kumimoji="1" lang="ja-JP" altLang="en-US" sz="1600" dirty="0" smtClean="0">
                          <a:latin typeface="Meiryo UI" panose="020B0604030504040204" pitchFamily="50" charset="-128"/>
                          <a:ea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1</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2</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3</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4</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5</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en-US" altLang="ja-JP" sz="1800" dirty="0" smtClean="0">
                          <a:latin typeface="Meiryo UI" panose="020B0604030504040204" pitchFamily="50" charset="-128"/>
                          <a:ea typeface="Meiryo UI" panose="020B0604030504040204" pitchFamily="50" charset="-128"/>
                        </a:rPr>
                        <a:t>6</a:t>
                      </a:r>
                      <a:r>
                        <a:rPr kumimoji="1" lang="ja-JP" altLang="en-US" sz="1800" dirty="0" smtClean="0">
                          <a:latin typeface="Meiryo UI" panose="020B0604030504040204" pitchFamily="50" charset="-128"/>
                          <a:ea typeface="Meiryo UI" panose="020B0604030504040204" pitchFamily="50" charset="-128"/>
                        </a:rPr>
                        <a:t>月</a:t>
                      </a:r>
                      <a:endParaRPr kumimoji="1" lang="ja-JP" altLang="en-US" sz="1800"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413444659"/>
                  </a:ext>
                </a:extLst>
              </a:tr>
            </a:tbl>
          </a:graphicData>
        </a:graphic>
      </p:graphicFrame>
      <p:cxnSp>
        <p:nvCxnSpPr>
          <p:cNvPr id="18" name="直線コネクタ 17"/>
          <p:cNvCxnSpPr/>
          <p:nvPr/>
        </p:nvCxnSpPr>
        <p:spPr>
          <a:xfrm flipH="1">
            <a:off x="5436096" y="876300"/>
            <a:ext cx="10310" cy="55770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9756" y="1340768"/>
            <a:ext cx="8964488" cy="0"/>
          </a:xfrm>
          <a:prstGeom prst="line">
            <a:avLst/>
          </a:prstGeom>
          <a:ln w="28575"/>
        </p:spPr>
        <p:style>
          <a:lnRef idx="1">
            <a:schemeClr val="dk1"/>
          </a:lnRef>
          <a:fillRef idx="0">
            <a:schemeClr val="dk1"/>
          </a:fillRef>
          <a:effectRef idx="0">
            <a:schemeClr val="dk1"/>
          </a:effectRef>
          <a:fontRef idx="minor">
            <a:schemeClr val="tx1"/>
          </a:fontRef>
        </p:style>
      </p:cxnSp>
      <p:sp>
        <p:nvSpPr>
          <p:cNvPr id="31" name="正方形/長方形 30"/>
          <p:cNvSpPr/>
          <p:nvPr/>
        </p:nvSpPr>
        <p:spPr>
          <a:xfrm>
            <a:off x="8627591" y="1484784"/>
            <a:ext cx="448246" cy="5072380"/>
          </a:xfrm>
          <a:prstGeom prst="rect">
            <a:avLst/>
          </a:prstGeom>
          <a:solidFill>
            <a:schemeClr val="accent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Ｇ２０大阪サミット開催</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42446" y="1473764"/>
            <a:ext cx="1333210" cy="618196"/>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latin typeface="Meiryo UI" panose="020B0604030504040204" pitchFamily="50" charset="-128"/>
                <a:ea typeface="Meiryo UI" panose="020B0604030504040204" pitchFamily="50" charset="-128"/>
              </a:rPr>
              <a:t>防災関係機関、府内市町村との連携体制構築</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32" name="角丸四角形 31"/>
          <p:cNvSpPr/>
          <p:nvPr/>
        </p:nvSpPr>
        <p:spPr>
          <a:xfrm>
            <a:off x="142446" y="2204864"/>
            <a:ext cx="1333210" cy="3502921"/>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72000" rtlCol="0" anchor="ctr" anchorCtr="0"/>
          <a:lstStyle/>
          <a:p>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関係消防本部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との連携体制</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構築</a:t>
            </a:r>
            <a:endParaRPr lang="en-US" altLang="ja-JP" sz="1200" dirty="0" smtClean="0">
              <a:solidFill>
                <a:prstClr val="black"/>
              </a:solidFill>
              <a:latin typeface="Meiryo UI" panose="020B0604030504040204" pitchFamily="50" charset="-128"/>
              <a:ea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endParaRPr>
          </a:p>
          <a:p>
            <a:endParaRPr lang="en-US" altLang="ja-JP" sz="1200" dirty="0">
              <a:solidFill>
                <a:prstClr val="black"/>
              </a:solidFill>
              <a:latin typeface="Meiryo UI" panose="020B0604030504040204" pitchFamily="50" charset="-128"/>
              <a:ea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消防庁主催</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Ｇ</a:t>
            </a:r>
            <a:r>
              <a:rPr lang="en-US" altLang="ja-JP" sz="1100" dirty="0">
                <a:solidFill>
                  <a:prstClr val="black"/>
                </a:solidFill>
                <a:latin typeface="Meiryo UI" panose="020B0604030504040204" pitchFamily="50" charset="-128"/>
                <a:ea typeface="Meiryo UI" panose="020B0604030504040204" pitchFamily="50" charset="-128"/>
              </a:rPr>
              <a:t>20</a:t>
            </a:r>
            <a:r>
              <a:rPr lang="ja-JP" altLang="en-US" sz="1100" dirty="0">
                <a:solidFill>
                  <a:prstClr val="black"/>
                </a:solidFill>
                <a:latin typeface="Meiryo UI" panose="020B0604030504040204" pitchFamily="50" charset="-128"/>
                <a:ea typeface="Meiryo UI" panose="020B0604030504040204" pitchFamily="50" charset="-128"/>
              </a:rPr>
              <a:t>大阪サミット消防</a:t>
            </a:r>
            <a:r>
              <a:rPr lang="ja-JP" altLang="en-US" sz="1100" dirty="0" smtClean="0">
                <a:solidFill>
                  <a:prstClr val="black"/>
                </a:solidFill>
                <a:latin typeface="Meiryo UI" panose="020B0604030504040204" pitchFamily="50" charset="-128"/>
                <a:ea typeface="Meiryo UI" panose="020B0604030504040204" pitchFamily="50" charset="-128"/>
              </a:rPr>
              <a:t>・救急</a:t>
            </a:r>
            <a:r>
              <a:rPr lang="ja-JP" altLang="en-US" sz="1100" dirty="0">
                <a:solidFill>
                  <a:prstClr val="black"/>
                </a:solidFill>
                <a:latin typeface="Meiryo UI" panose="020B0604030504040204" pitchFamily="50" charset="-128"/>
                <a:ea typeface="Meiryo UI" panose="020B0604030504040204" pitchFamily="50" charset="-128"/>
              </a:rPr>
              <a:t>対策委員会と連携</a:t>
            </a:r>
          </a:p>
          <a:p>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8" name="右矢印 7"/>
          <p:cNvSpPr/>
          <p:nvPr/>
        </p:nvSpPr>
        <p:spPr>
          <a:xfrm>
            <a:off x="1547664" y="1481734"/>
            <a:ext cx="6934591" cy="60225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white"/>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情報共有・連絡調整</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49" name="角丸四角形 48"/>
          <p:cNvSpPr/>
          <p:nvPr/>
        </p:nvSpPr>
        <p:spPr>
          <a:xfrm>
            <a:off x="7719086" y="2650227"/>
            <a:ext cx="864096" cy="163182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各機能別</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訓練の実施</a:t>
            </a:r>
            <a:endParaRPr lang="en-US" altLang="ja-JP" sz="1100" dirty="0" smtClean="0">
              <a:solidFill>
                <a:prstClr val="black"/>
              </a:solidFill>
              <a:latin typeface="Meiryo UI" panose="020B0604030504040204" pitchFamily="50" charset="-128"/>
              <a:ea typeface="Meiryo UI" panose="020B0604030504040204" pitchFamily="50" charset="-128"/>
            </a:endParaRPr>
          </a:p>
          <a:p>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a:t>
            </a:r>
            <a:r>
              <a:rPr lang="en-US" altLang="ja-JP" sz="1000" dirty="0" smtClean="0">
                <a:solidFill>
                  <a:prstClr val="black"/>
                </a:solidFill>
                <a:latin typeface="Meiryo UI" panose="020B0604030504040204" pitchFamily="50" charset="-128"/>
                <a:ea typeface="Meiryo UI" panose="020B0604030504040204" pitchFamily="50" charset="-128"/>
              </a:rPr>
              <a:t>NBC</a:t>
            </a:r>
            <a:r>
              <a:rPr lang="ja-JP" altLang="en-US" sz="1000" dirty="0" smtClean="0">
                <a:solidFill>
                  <a:prstClr val="black"/>
                </a:solidFill>
                <a:latin typeface="Meiryo UI" panose="020B0604030504040204" pitchFamily="50" charset="-128"/>
                <a:ea typeface="Meiryo UI" panose="020B0604030504040204" pitchFamily="50" charset="-128"/>
              </a:rPr>
              <a:t>災害</a:t>
            </a:r>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・ヘリ離発着</a:t>
            </a:r>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・情報伝達、部隊運用</a:t>
            </a:r>
            <a:endParaRPr lang="en-US" altLang="ja-JP" sz="10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2686268" y="3491322"/>
            <a:ext cx="4975752" cy="756000"/>
            <a:chOff x="2699792" y="3861048"/>
            <a:chExt cx="4975752" cy="756000"/>
          </a:xfrm>
        </p:grpSpPr>
        <p:grpSp>
          <p:nvGrpSpPr>
            <p:cNvPr id="55" name="グループ化 54"/>
            <p:cNvGrpSpPr/>
            <p:nvPr/>
          </p:nvGrpSpPr>
          <p:grpSpPr>
            <a:xfrm>
              <a:off x="4161098" y="3861048"/>
              <a:ext cx="3514446" cy="756000"/>
              <a:chOff x="3833943" y="3849637"/>
              <a:chExt cx="1625166" cy="510356"/>
            </a:xfrm>
          </p:grpSpPr>
          <p:sp>
            <p:nvSpPr>
              <p:cNvPr id="56" name="ホームベース 55"/>
              <p:cNvSpPr/>
              <p:nvPr/>
            </p:nvSpPr>
            <p:spPr>
              <a:xfrm>
                <a:off x="3833943" y="3849637"/>
                <a:ext cx="1625166" cy="51035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normAutofit/>
              </a:bodyPr>
              <a:lstStyle/>
              <a:p>
                <a:r>
                  <a:rPr lang="ja-JP" altLang="en-US" sz="1200" dirty="0" smtClean="0">
                    <a:solidFill>
                      <a:prstClr val="white"/>
                    </a:solidFill>
                    <a:latin typeface="Meiryo UI" panose="020B0604030504040204" pitchFamily="50" charset="-128"/>
                    <a:ea typeface="Meiryo UI" panose="020B0604030504040204" pitchFamily="50" charset="-128"/>
                  </a:rPr>
                  <a:t>　　　　　　　　　消防特別警戒</a:t>
                </a:r>
                <a:endParaRPr lang="en-US" altLang="ja-JP" sz="1200" dirty="0" smtClean="0">
                  <a:solidFill>
                    <a:prstClr val="white"/>
                  </a:solidFill>
                  <a:latin typeface="Meiryo UI" panose="020B0604030504040204" pitchFamily="50" charset="-128"/>
                  <a:ea typeface="Meiryo UI" panose="020B0604030504040204" pitchFamily="50" charset="-128"/>
                </a:endParaRPr>
              </a:p>
              <a:p>
                <a:r>
                  <a:rPr lang="ja-JP" altLang="en-US" sz="1200" dirty="0" smtClean="0">
                    <a:solidFill>
                      <a:prstClr val="white"/>
                    </a:solidFill>
                    <a:latin typeface="Meiryo UI" panose="020B0604030504040204" pitchFamily="50" charset="-128"/>
                    <a:ea typeface="Meiryo UI" panose="020B0604030504040204" pitchFamily="50" charset="-128"/>
                  </a:rPr>
                  <a:t>　　　　　　　　　協議への参画</a:t>
                </a:r>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57" name="ホームベース 56"/>
              <p:cNvSpPr/>
              <p:nvPr/>
            </p:nvSpPr>
            <p:spPr>
              <a:xfrm>
                <a:off x="4828740" y="3849637"/>
                <a:ext cx="540596" cy="25226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rPr>
                  <a:t>　応援協定</a:t>
                </a:r>
                <a:endParaRPr lang="en-US" altLang="ja-JP" sz="1100" dirty="0" smtClean="0">
                  <a:solidFill>
                    <a:prstClr val="white"/>
                  </a:solidFill>
                  <a:latin typeface="Meiryo UI" panose="020B0604030504040204" pitchFamily="50" charset="-128"/>
                  <a:ea typeface="Meiryo UI" panose="020B0604030504040204" pitchFamily="50" charset="-128"/>
                </a:endParaRPr>
              </a:p>
              <a:p>
                <a:pPr algn="ctr"/>
                <a:r>
                  <a:rPr lang="ja-JP" altLang="en-US" sz="1100" dirty="0" smtClean="0">
                    <a:solidFill>
                      <a:prstClr val="white"/>
                    </a:solidFill>
                    <a:latin typeface="Meiryo UI" panose="020B0604030504040204" pitchFamily="50" charset="-128"/>
                    <a:ea typeface="Meiryo UI" panose="020B0604030504040204" pitchFamily="50" charset="-128"/>
                  </a:rPr>
                  <a:t>　締　　　結</a:t>
                </a:r>
                <a:endParaRPr lang="ja-JP" altLang="en-US" sz="1100" dirty="0">
                  <a:solidFill>
                    <a:prstClr val="white"/>
                  </a:solidFill>
                  <a:latin typeface="Meiryo UI" panose="020B0604030504040204" pitchFamily="50" charset="-128"/>
                  <a:ea typeface="Meiryo UI" panose="020B0604030504040204" pitchFamily="50" charset="-128"/>
                </a:endParaRPr>
              </a:p>
            </p:txBody>
          </p:sp>
        </p:grpSp>
        <p:sp>
          <p:nvSpPr>
            <p:cNvPr id="37" name="山形 36"/>
            <p:cNvSpPr/>
            <p:nvPr/>
          </p:nvSpPr>
          <p:spPr>
            <a:xfrm>
              <a:off x="2699792" y="3861048"/>
              <a:ext cx="2304256" cy="755998"/>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a:solidFill>
                    <a:prstClr val="black"/>
                  </a:solidFill>
                  <a:latin typeface="Meiryo UI" panose="020B0604030504040204" pitchFamily="50" charset="-128"/>
                  <a:ea typeface="Meiryo UI" panose="020B0604030504040204" pitchFamily="50" charset="-128"/>
                </a:rPr>
                <a:t>全国応援消防</a:t>
              </a:r>
              <a:r>
                <a:rPr lang="ja-JP" altLang="en-US" sz="1200" dirty="0" smtClean="0">
                  <a:solidFill>
                    <a:prstClr val="black"/>
                  </a:solidFill>
                  <a:latin typeface="Meiryo UI" panose="020B0604030504040204" pitchFamily="50" charset="-128"/>
                  <a:ea typeface="Meiryo UI" panose="020B0604030504040204" pitchFamily="50" charset="-128"/>
                </a:rPr>
                <a:t>本部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err="1" smtClean="0">
                  <a:solidFill>
                    <a:prstClr val="black"/>
                  </a:solidFill>
                  <a:latin typeface="Meiryo UI" panose="020B0604030504040204" pitchFamily="50" charset="-128"/>
                  <a:ea typeface="Meiryo UI" panose="020B0604030504040204" pitchFamily="50" charset="-128"/>
                </a:rPr>
                <a:t>へ</a:t>
              </a:r>
              <a:r>
                <a:rPr lang="ja-JP" altLang="en-US" sz="1200" dirty="0" err="1">
                  <a:solidFill>
                    <a:prstClr val="black"/>
                  </a:solidFill>
                  <a:latin typeface="Meiryo UI" panose="020B0604030504040204" pitchFamily="50" charset="-128"/>
                  <a:ea typeface="Meiryo UI" panose="020B0604030504040204" pitchFamily="50" charset="-128"/>
                </a:rPr>
                <a:t>の</a:t>
              </a:r>
              <a:r>
                <a:rPr lang="ja-JP" altLang="en-US" sz="1200" dirty="0">
                  <a:solidFill>
                    <a:prstClr val="black"/>
                  </a:solidFill>
                  <a:latin typeface="Meiryo UI" panose="020B0604030504040204" pitchFamily="50" charset="-128"/>
                  <a:ea typeface="Meiryo UI" panose="020B0604030504040204" pitchFamily="50" charset="-128"/>
                </a:rPr>
                <a:t>協力依頼</a:t>
              </a:r>
            </a:p>
          </p:txBody>
        </p:sp>
      </p:grpSp>
      <p:sp>
        <p:nvSpPr>
          <p:cNvPr id="52" name="山形 51"/>
          <p:cNvSpPr/>
          <p:nvPr/>
        </p:nvSpPr>
        <p:spPr>
          <a:xfrm>
            <a:off x="1732399" y="4365104"/>
            <a:ext cx="6790728" cy="756000"/>
          </a:xfrm>
          <a:prstGeom prst="chevron">
            <a:avLst/>
          </a:prstGeom>
          <a:gradFill flip="none" rotWithShape="1">
            <a:gsLst>
              <a:gs pos="10000">
                <a:srgbClr val="FF0000"/>
              </a:gs>
              <a:gs pos="86000">
                <a:schemeClr val="bg1"/>
              </a:gs>
              <a:gs pos="93000">
                <a:schemeClr val="bg1"/>
              </a:gs>
              <a:gs pos="10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サミット</a:t>
            </a:r>
            <a:r>
              <a:rPr lang="ja-JP" altLang="en-US" sz="1200" dirty="0">
                <a:solidFill>
                  <a:prstClr val="black"/>
                </a:solidFill>
                <a:latin typeface="Meiryo UI" panose="020B0604030504040204" pitchFamily="50" charset="-128"/>
                <a:ea typeface="Meiryo UI" panose="020B0604030504040204" pitchFamily="50" charset="-128"/>
              </a:rPr>
              <a:t>会場・宿泊施設</a:t>
            </a:r>
            <a:r>
              <a:rPr lang="ja-JP" altLang="en-US" sz="1200" dirty="0" smtClean="0">
                <a:solidFill>
                  <a:prstClr val="black"/>
                </a:solidFill>
                <a:latin typeface="Meiryo UI" panose="020B0604030504040204" pitchFamily="50" charset="-128"/>
                <a:ea typeface="Meiryo UI" panose="020B0604030504040204" pitchFamily="50" charset="-128"/>
              </a:rPr>
              <a:t>等の警戒対象施設</a:t>
            </a:r>
            <a:r>
              <a:rPr lang="ja-JP" altLang="en-US" sz="1200" dirty="0">
                <a:solidFill>
                  <a:prstClr val="black"/>
                </a:solidFill>
                <a:latin typeface="Meiryo UI" panose="020B0604030504040204" pitchFamily="50" charset="-128"/>
                <a:ea typeface="Meiryo UI" panose="020B0604030504040204" pitchFamily="50" charset="-128"/>
              </a:rPr>
              <a:t>への重点</a:t>
            </a:r>
            <a:r>
              <a:rPr lang="ja-JP" altLang="en-US" sz="1200" dirty="0" smtClean="0">
                <a:solidFill>
                  <a:prstClr val="black"/>
                </a:solidFill>
                <a:latin typeface="Meiryo UI" panose="020B0604030504040204" pitchFamily="50" charset="-128"/>
                <a:ea typeface="Meiryo UI" panose="020B0604030504040204" pitchFamily="50" charset="-128"/>
              </a:rPr>
              <a:t>査察</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自衛消防組織の機能確認、強化</a:t>
            </a:r>
            <a:endParaRPr lang="ja-JP" altLang="en-US" sz="1200" dirty="0">
              <a:solidFill>
                <a:prstClr val="black"/>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806454" y="2650226"/>
            <a:ext cx="5861891" cy="755998"/>
            <a:chOff x="2563347" y="3855937"/>
            <a:chExt cx="3635514" cy="504056"/>
          </a:xfrm>
        </p:grpSpPr>
        <p:sp>
          <p:nvSpPr>
            <p:cNvPr id="40" name="ホームベース 39"/>
            <p:cNvSpPr/>
            <p:nvPr/>
          </p:nvSpPr>
          <p:spPr>
            <a:xfrm>
              <a:off x="5394999" y="3855937"/>
              <a:ext cx="803862" cy="50405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200" dirty="0" smtClean="0">
                  <a:solidFill>
                    <a:prstClr val="white"/>
                  </a:solidFill>
                  <a:latin typeface="Meiryo UI" panose="020B0604030504040204" pitchFamily="50" charset="-128"/>
                  <a:ea typeface="Meiryo UI" panose="020B0604030504040204" pitchFamily="50" charset="-128"/>
                </a:rPr>
                <a:t>※</a:t>
              </a:r>
              <a:r>
                <a:rPr lang="ja-JP" altLang="en-US" sz="1200" dirty="0" smtClean="0">
                  <a:solidFill>
                    <a:prstClr val="white"/>
                  </a:solidFill>
                  <a:latin typeface="Meiryo UI" panose="020B0604030504040204" pitchFamily="50" charset="-128"/>
                  <a:ea typeface="Meiryo UI" panose="020B0604030504040204" pitchFamily="50" charset="-128"/>
                </a:rPr>
                <a:t>消防庁　</a:t>
              </a:r>
              <a:endParaRPr lang="en-US" altLang="ja-JP" sz="1200" dirty="0" smtClean="0">
                <a:solidFill>
                  <a:prstClr val="white"/>
                </a:solidFill>
                <a:latin typeface="Meiryo UI" panose="020B0604030504040204" pitchFamily="50" charset="-128"/>
                <a:ea typeface="Meiryo UI" panose="020B0604030504040204" pitchFamily="50" charset="-128"/>
              </a:endParaRPr>
            </a:p>
            <a:p>
              <a:pPr algn="r"/>
              <a:r>
                <a:rPr lang="ja-JP" altLang="en-US" sz="1200" dirty="0" smtClean="0">
                  <a:solidFill>
                    <a:prstClr val="white"/>
                  </a:solidFill>
                  <a:latin typeface="Meiryo UI" panose="020B0604030504040204" pitchFamily="50" charset="-128"/>
                  <a:ea typeface="Meiryo UI" panose="020B0604030504040204" pitchFamily="50" charset="-128"/>
                </a:rPr>
                <a:t>委員会</a:t>
              </a:r>
              <a:endParaRPr lang="en-US" altLang="ja-JP" sz="1200" dirty="0" smtClean="0">
                <a:solidFill>
                  <a:prstClr val="white"/>
                </a:solidFill>
                <a:latin typeface="Meiryo UI" panose="020B0604030504040204" pitchFamily="50" charset="-128"/>
                <a:ea typeface="Meiryo UI" panose="020B0604030504040204" pitchFamily="50" charset="-128"/>
              </a:endParaRPr>
            </a:p>
            <a:p>
              <a:pPr algn="r"/>
              <a:r>
                <a:rPr lang="ja-JP" altLang="en-US" sz="1200" dirty="0" smtClean="0">
                  <a:solidFill>
                    <a:prstClr val="white"/>
                  </a:solidFill>
                  <a:latin typeface="Meiryo UI" panose="020B0604030504040204" pitchFamily="50" charset="-128"/>
                  <a:ea typeface="Meiryo UI" panose="020B0604030504040204" pitchFamily="50" charset="-128"/>
                </a:rPr>
                <a:t>で承認</a:t>
              </a:r>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41" name="ホームベース 40"/>
            <p:cNvSpPr/>
            <p:nvPr/>
          </p:nvSpPr>
          <p:spPr>
            <a:xfrm>
              <a:off x="3608639" y="3855937"/>
              <a:ext cx="2054314" cy="504056"/>
            </a:xfrm>
            <a:prstGeom prst="homePlat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white"/>
                  </a:solidFill>
                  <a:latin typeface="Meiryo UI" panose="020B0604030504040204" pitchFamily="50" charset="-128"/>
                  <a:ea typeface="Meiryo UI" panose="020B0604030504040204" pitchFamily="50" charset="-128"/>
                </a:rPr>
                <a:t>消防特別警戒計画</a:t>
              </a:r>
              <a:r>
                <a:rPr lang="en-US" altLang="ja-JP" sz="1200" dirty="0" smtClean="0">
                  <a:solidFill>
                    <a:prstClr val="white"/>
                  </a:solidFill>
                  <a:latin typeface="Meiryo UI" panose="020B0604030504040204" pitchFamily="50" charset="-128"/>
                  <a:ea typeface="Meiryo UI" panose="020B0604030504040204" pitchFamily="50" charset="-128"/>
                </a:rPr>
                <a:t>(</a:t>
              </a:r>
              <a:r>
                <a:rPr lang="ja-JP" altLang="en-US" sz="1200" dirty="0" smtClean="0">
                  <a:solidFill>
                    <a:prstClr val="white"/>
                  </a:solidFill>
                  <a:latin typeface="Meiryo UI" panose="020B0604030504040204" pitchFamily="50" charset="-128"/>
                  <a:ea typeface="Meiryo UI" panose="020B0604030504040204" pitchFamily="50" charset="-128"/>
                </a:rPr>
                <a:t>案</a:t>
              </a:r>
              <a:r>
                <a:rPr lang="en-US" altLang="ja-JP" sz="1200" dirty="0" smtClean="0">
                  <a:solidFill>
                    <a:prstClr val="white"/>
                  </a:solidFill>
                  <a:latin typeface="Meiryo UI" panose="020B0604030504040204" pitchFamily="50" charset="-128"/>
                  <a:ea typeface="Meiryo UI" panose="020B0604030504040204" pitchFamily="50" charset="-128"/>
                </a:rPr>
                <a:t>)</a:t>
              </a:r>
              <a:endParaRPr lang="ja-JP" altLang="en-US" sz="1200" dirty="0">
                <a:solidFill>
                  <a:prstClr val="white"/>
                </a:solidFill>
                <a:latin typeface="Meiryo UI" panose="020B0604030504040204" pitchFamily="50" charset="-128"/>
                <a:ea typeface="Meiryo UI" panose="020B0604030504040204" pitchFamily="50" charset="-128"/>
              </a:endParaRPr>
            </a:p>
          </p:txBody>
        </p:sp>
        <p:sp>
          <p:nvSpPr>
            <p:cNvPr id="51" name="山形 50"/>
            <p:cNvSpPr/>
            <p:nvPr/>
          </p:nvSpPr>
          <p:spPr>
            <a:xfrm>
              <a:off x="2563347" y="3855937"/>
              <a:ext cx="1303846"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rPr>
                <a:t>消防特別警戒計画</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ct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基本計画</a:t>
              </a:r>
              <a:r>
                <a:rPr lang="en-US" altLang="ja-JP"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7046912" y="6592267"/>
            <a:ext cx="2133600" cy="365125"/>
          </a:xfrm>
        </p:spPr>
        <p:txBody>
          <a:bodyPr/>
          <a:lstStyle/>
          <a:p>
            <a:r>
              <a:rPr lang="ja-JP" altLang="en-US" dirty="0" smtClean="0">
                <a:solidFill>
                  <a:prstClr val="black"/>
                </a:solidFill>
              </a:rPr>
              <a:t>１</a:t>
            </a:r>
            <a:endParaRPr lang="ja-JP" altLang="en-US" dirty="0">
              <a:solidFill>
                <a:prstClr val="black"/>
              </a:solidFill>
            </a:endParaRPr>
          </a:p>
        </p:txBody>
      </p:sp>
      <p:sp>
        <p:nvSpPr>
          <p:cNvPr id="35" name="角丸四角形 34"/>
          <p:cNvSpPr/>
          <p:nvPr/>
        </p:nvSpPr>
        <p:spPr>
          <a:xfrm>
            <a:off x="6205487" y="2083989"/>
            <a:ext cx="319113" cy="4710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dirty="0" smtClean="0">
                <a:solidFill>
                  <a:prstClr val="white"/>
                </a:solidFill>
                <a:latin typeface="Meiryo UI" panose="020B0604030504040204" pitchFamily="50" charset="-128"/>
                <a:ea typeface="Meiryo UI" panose="020B0604030504040204" pitchFamily="50" charset="-128"/>
              </a:rPr>
              <a:t>　　　　国民保護共同訓練（２／５）</a:t>
            </a:r>
            <a:endParaRPr lang="en-US" altLang="ja-JP" sz="1400" dirty="0" smtClean="0">
              <a:solidFill>
                <a:prstClr val="white"/>
              </a:solidFill>
              <a:latin typeface="Meiryo UI" panose="020B0604030504040204" pitchFamily="50" charset="-128"/>
              <a:ea typeface="Meiryo UI" panose="020B0604030504040204" pitchFamily="50" charset="-128"/>
            </a:endParaRPr>
          </a:p>
        </p:txBody>
      </p:sp>
      <p:sp>
        <p:nvSpPr>
          <p:cNvPr id="45" name="二等辺三角形 44"/>
          <p:cNvSpPr/>
          <p:nvPr/>
        </p:nvSpPr>
        <p:spPr>
          <a:xfrm rot="5400000">
            <a:off x="6431113" y="6392969"/>
            <a:ext cx="630814" cy="1725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47" name="二等辺三角形 46"/>
          <p:cNvSpPr/>
          <p:nvPr/>
        </p:nvSpPr>
        <p:spPr>
          <a:xfrm rot="5400000">
            <a:off x="3116239" y="6344855"/>
            <a:ext cx="577562" cy="1143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endParaRPr>
          </a:p>
        </p:txBody>
      </p:sp>
      <p:sp>
        <p:nvSpPr>
          <p:cNvPr id="33" name="角丸四角形 32"/>
          <p:cNvSpPr/>
          <p:nvPr/>
        </p:nvSpPr>
        <p:spPr>
          <a:xfrm>
            <a:off x="1547664" y="6014897"/>
            <a:ext cx="1760085" cy="79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latin typeface="Meiryo UI" panose="020B0604030504040204" pitchFamily="50" charset="-128"/>
                <a:ea typeface="Meiryo UI" panose="020B0604030504040204" pitchFamily="50" charset="-128"/>
              </a:rPr>
              <a:t>自然災害・国民保護事案に係る咲洲地区などの</a:t>
            </a:r>
            <a:endParaRPr lang="en-US" altLang="ja-JP" sz="1050" dirty="0" smtClean="0">
              <a:solidFill>
                <a:prstClr val="black"/>
              </a:solidFill>
              <a:latin typeface="Meiryo UI" panose="020B0604030504040204" pitchFamily="50" charset="-128"/>
              <a:ea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rPr>
              <a:t>既存避難計画等の確認・検証</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36" name="角丸四角形 35"/>
          <p:cNvSpPr/>
          <p:nvPr/>
        </p:nvSpPr>
        <p:spPr>
          <a:xfrm>
            <a:off x="3491880" y="6005314"/>
            <a:ext cx="1615155" cy="79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追加対策事項の検討</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rPr>
              <a:t>関係機関と</a:t>
            </a:r>
            <a:r>
              <a:rPr lang="ja-JP" altLang="en-US" sz="1100" dirty="0" smtClean="0">
                <a:solidFill>
                  <a:prstClr val="black"/>
                </a:solidFill>
                <a:latin typeface="Meiryo UI" panose="020B0604030504040204" pitchFamily="50" charset="-128"/>
                <a:ea typeface="Meiryo UI" panose="020B0604030504040204" pitchFamily="50" charset="-128"/>
              </a:rPr>
              <a:t>の調整</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15" name="右矢印 14"/>
          <p:cNvSpPr/>
          <p:nvPr/>
        </p:nvSpPr>
        <p:spPr>
          <a:xfrm>
            <a:off x="5220073" y="6113229"/>
            <a:ext cx="864096" cy="681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rPr>
              <a:t>反映</a:t>
            </a:r>
            <a:endParaRPr lang="ja-JP" altLang="en-US" sz="1050" dirty="0">
              <a:solidFill>
                <a:prstClr val="white"/>
              </a:solidFill>
              <a:latin typeface="Meiryo UI" panose="020B0604030504040204" pitchFamily="50" charset="-128"/>
              <a:ea typeface="Meiryo UI" panose="020B0604030504040204" pitchFamily="50" charset="-128"/>
            </a:endParaRPr>
          </a:p>
        </p:txBody>
      </p:sp>
      <p:sp>
        <p:nvSpPr>
          <p:cNvPr id="42" name="角丸四角形 41"/>
          <p:cNvSpPr/>
          <p:nvPr/>
        </p:nvSpPr>
        <p:spPr>
          <a:xfrm>
            <a:off x="6876257" y="6002617"/>
            <a:ext cx="1648856" cy="79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訓練結果等に基づく</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避難計画等の運用</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142446" y="6018967"/>
            <a:ext cx="1333210" cy="7920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100" dirty="0" smtClean="0">
                <a:solidFill>
                  <a:prstClr val="black"/>
                </a:solidFill>
                <a:latin typeface="Meiryo UI" panose="020B0604030504040204" pitchFamily="50" charset="-128"/>
                <a:ea typeface="Meiryo UI" panose="020B0604030504040204" pitchFamily="50" charset="-128"/>
              </a:rPr>
              <a:t>　自然災害及び</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　国民保護事案</a:t>
            </a:r>
            <a:endParaRPr lang="en-US" altLang="ja-JP" sz="1100" dirty="0" smtClean="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　への対応</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491878" y="5226642"/>
            <a:ext cx="4170141" cy="650629"/>
          </a:xfrm>
          <a:prstGeom prst="homePlate">
            <a:avLst/>
          </a:prstGeom>
          <a:ln w="19050">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vert="horz" wrap="square" rtlCol="0">
            <a:noAutofit/>
          </a:bodyPr>
          <a:lstStyle/>
          <a:p>
            <a:r>
              <a:rPr lang="ja-JP" altLang="en-US" sz="1200" b="1" u="sng" dirty="0" smtClean="0">
                <a:solidFill>
                  <a:prstClr val="black"/>
                </a:solidFill>
                <a:latin typeface="Meiryo UI" panose="020B0604030504040204" pitchFamily="50" charset="-128"/>
                <a:ea typeface="Meiryo UI" panose="020B0604030504040204" pitchFamily="50" charset="-128"/>
              </a:rPr>
              <a:t>◆消防・救急体制整備にかかる予算◆</a:t>
            </a:r>
            <a:endParaRPr lang="en-US" altLang="ja-JP" sz="1200" b="1" u="sng"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消防庁から府</a:t>
            </a:r>
            <a:r>
              <a:rPr lang="ja-JP" altLang="en-US" sz="1200" dirty="0">
                <a:solidFill>
                  <a:prstClr val="black"/>
                </a:solidFill>
                <a:latin typeface="Meiryo UI" panose="020B0604030504040204" pitchFamily="50" charset="-128"/>
                <a:ea typeface="Meiryo UI" panose="020B0604030504040204" pitchFamily="50" charset="-128"/>
              </a:rPr>
              <a:t>を</a:t>
            </a:r>
            <a:r>
              <a:rPr lang="ja-JP" altLang="en-US" sz="1200" dirty="0" smtClean="0">
                <a:solidFill>
                  <a:prstClr val="black"/>
                </a:solidFill>
                <a:latin typeface="Meiryo UI" panose="020B0604030504040204" pitchFamily="50" charset="-128"/>
                <a:ea typeface="Meiryo UI" panose="020B0604030504040204" pitchFamily="50" charset="-128"/>
              </a:rPr>
              <a:t>通じた市町村への補助金</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u="sng" dirty="0" smtClean="0">
                <a:solidFill>
                  <a:prstClr val="black"/>
                </a:solidFill>
                <a:latin typeface="Meiryo UI" panose="020B0604030504040204" pitchFamily="50" charset="-128"/>
                <a:ea typeface="Meiryo UI" panose="020B0604030504040204" pitchFamily="50" charset="-128"/>
              </a:rPr>
              <a:t>約９億</a:t>
            </a:r>
            <a:r>
              <a:rPr lang="en-US" altLang="ja-JP" sz="1200" u="sng" dirty="0" smtClean="0">
                <a:solidFill>
                  <a:prstClr val="black"/>
                </a:solidFill>
                <a:latin typeface="Meiryo UI" panose="020B0604030504040204" pitchFamily="50" charset="-128"/>
                <a:ea typeface="Meiryo UI" panose="020B0604030504040204" pitchFamily="50" charset="-128"/>
              </a:rPr>
              <a:t>5,000</a:t>
            </a:r>
            <a:r>
              <a:rPr lang="ja-JP" altLang="en-US" sz="1200" u="sng" dirty="0" smtClean="0">
                <a:solidFill>
                  <a:prstClr val="black"/>
                </a:solidFill>
                <a:latin typeface="Meiryo UI" panose="020B0604030504040204" pitchFamily="50" charset="-128"/>
                <a:ea typeface="Meiryo UI" panose="020B0604030504040204" pitchFamily="50" charset="-128"/>
              </a:rPr>
              <a:t>万円</a:t>
            </a:r>
            <a:r>
              <a:rPr lang="ja-JP" altLang="en-US" sz="1200" dirty="0" smtClean="0">
                <a:solidFill>
                  <a:prstClr val="black"/>
                </a:solidFill>
                <a:latin typeface="Meiryo UI" panose="020B0604030504040204" pitchFamily="50" charset="-128"/>
                <a:ea typeface="Meiryo UI" panose="020B0604030504040204" pitchFamily="50" charset="-128"/>
              </a:rPr>
              <a:t>（補助率１０／１０）</a:t>
            </a:r>
            <a:r>
              <a:rPr lang="ja-JP" altLang="en-US" sz="1100" u="sng" dirty="0" smtClean="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endParaRPr lang="en-US" altLang="ja-JP" sz="1100" dirty="0" smtClean="0">
              <a:solidFill>
                <a:prstClr val="black"/>
              </a:solidFill>
              <a:latin typeface="Meiryo UI" panose="020B0604030504040204" pitchFamily="50" charset="-128"/>
              <a:ea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endParaRPr>
          </a:p>
          <a:p>
            <a:endParaRPr lang="en-US" altLang="ja-JP" sz="1200" dirty="0" smtClean="0">
              <a:solidFill>
                <a:prstClr val="black"/>
              </a:solidFill>
              <a:latin typeface="Meiryo UI" panose="020B0604030504040204" pitchFamily="50" charset="-128"/>
              <a:ea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7020274" y="5229200"/>
            <a:ext cx="1502854" cy="65062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r>
              <a:rPr lang="en-US" altLang="ja-JP" sz="1200" dirty="0">
                <a:solidFill>
                  <a:schemeClr val="bg1"/>
                </a:solidFill>
                <a:latin typeface="Meiryo UI" panose="020B0604030504040204" pitchFamily="50" charset="-128"/>
                <a:ea typeface="Meiryo UI" panose="020B0604030504040204" pitchFamily="50" charset="-128"/>
              </a:rPr>
              <a:t>4</a:t>
            </a:r>
            <a:r>
              <a:rPr lang="ja-JP" altLang="en-US" sz="1200" dirty="0">
                <a:solidFill>
                  <a:schemeClr val="bg1"/>
                </a:solidFill>
                <a:latin typeface="Meiryo UI" panose="020B0604030504040204" pitchFamily="50" charset="-128"/>
                <a:ea typeface="Meiryo UI" panose="020B0604030504040204" pitchFamily="50" charset="-128"/>
              </a:rPr>
              <a:t>月</a:t>
            </a:r>
            <a:r>
              <a:rPr lang="ja-JP" altLang="en-US" sz="1200" dirty="0" smtClean="0">
                <a:solidFill>
                  <a:schemeClr val="bg1"/>
                </a:solidFill>
                <a:latin typeface="Meiryo UI" panose="020B0604030504040204" pitchFamily="50" charset="-128"/>
                <a:ea typeface="Meiryo UI" panose="020B0604030504040204" pitchFamily="50" charset="-128"/>
              </a:rPr>
              <a:t>から</a:t>
            </a:r>
            <a:endParaRPr lang="en-US" altLang="ja-JP" sz="1200" dirty="0" smtClean="0">
              <a:solidFill>
                <a:schemeClr val="bg1"/>
              </a:solidFill>
              <a:latin typeface="Meiryo UI" panose="020B0604030504040204" pitchFamily="50" charset="-128"/>
              <a:ea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rPr>
              <a:t>交付開始</a:t>
            </a:r>
            <a:endParaRPr lang="ja-JP" altLang="en-US" sz="12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543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92564" y="3140968"/>
            <a:ext cx="5135368" cy="400110"/>
          </a:xfrm>
          <a:prstGeom prst="rect">
            <a:avLst/>
          </a:prstGeom>
          <a:noFill/>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防災・危機管理対策</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29581" y="3501008"/>
            <a:ext cx="2276360" cy="45719"/>
            <a:chOff x="112331" y="1221540"/>
            <a:chExt cx="2369622" cy="45719"/>
          </a:xfrm>
        </p:grpSpPr>
        <p:cxnSp>
          <p:nvCxnSpPr>
            <p:cNvPr id="37" name="直線コネクタ 36"/>
            <p:cNvCxnSpPr/>
            <p:nvPr/>
          </p:nvCxnSpPr>
          <p:spPr>
            <a:xfrm>
              <a:off x="112331" y="1221540"/>
              <a:ext cx="2369622" cy="0"/>
            </a:xfrm>
            <a:prstGeom prst="line">
              <a:avLst/>
            </a:prstGeom>
            <a:ln w="317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22216" y="1267259"/>
              <a:ext cx="2259737"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9" name="角丸四角形 28"/>
          <p:cNvSpPr/>
          <p:nvPr/>
        </p:nvSpPr>
        <p:spPr>
          <a:xfrm>
            <a:off x="175453" y="614263"/>
            <a:ext cx="8694861" cy="1254271"/>
          </a:xfrm>
          <a:prstGeom prst="roundRect">
            <a:avLst>
              <a:gd name="adj" fmla="val 6774"/>
            </a:avLst>
          </a:prstGeom>
          <a:noFill/>
          <a:ln w="19050">
            <a:solidFill>
              <a:schemeClr val="accent1"/>
            </a:solidFill>
          </a:ln>
        </p:spPr>
        <p:style>
          <a:lnRef idx="2">
            <a:schemeClr val="dk1"/>
          </a:lnRef>
          <a:fillRef idx="1">
            <a:schemeClr val="lt1"/>
          </a:fillRef>
          <a:effectRef idx="0">
            <a:schemeClr val="dk1"/>
          </a:effectRef>
          <a:fontRef idx="minor">
            <a:schemeClr val="dk1"/>
          </a:fontRef>
        </p:style>
        <p:txBody>
          <a:bodyPr rIns="0" rtlCol="0" anchor="ctr"/>
          <a:lstStyle/>
          <a:p>
            <a:r>
              <a:rPr lang="ja-JP" altLang="en-US" b="1" dirty="0" smtClean="0">
                <a:solidFill>
                  <a:schemeClr val="tx1"/>
                </a:solidFill>
                <a:latin typeface="Meiryo UI" panose="020B0604030504040204" pitchFamily="50" charset="-128"/>
                <a:ea typeface="Meiryo UI" panose="020B0604030504040204" pitchFamily="50" charset="-128"/>
              </a:rPr>
              <a:t>■ 防災・危機管理ＰＴ</a:t>
            </a:r>
            <a:r>
              <a:rPr lang="en-US" altLang="ja-JP" b="1" dirty="0" smtClean="0">
                <a:solidFill>
                  <a:schemeClr val="tx1"/>
                </a:solidFill>
                <a:latin typeface="Meiryo UI" panose="020B0604030504040204" pitchFamily="50" charset="-128"/>
                <a:ea typeface="Meiryo UI" panose="020B0604030504040204" pitchFamily="50" charset="-128"/>
              </a:rPr>
              <a:t>(5</a:t>
            </a:r>
            <a:r>
              <a:rPr lang="ja-JP" altLang="en-US" b="1" dirty="0" smtClean="0">
                <a:solidFill>
                  <a:schemeClr val="tx1"/>
                </a:solidFill>
                <a:latin typeface="Meiryo UI" panose="020B0604030504040204" pitchFamily="50" charset="-128"/>
                <a:ea typeface="Meiryo UI" panose="020B0604030504040204" pitchFamily="50" charset="-128"/>
              </a:rPr>
              <a:t>月</a:t>
            </a:r>
            <a:r>
              <a:rPr lang="en-US" altLang="ja-JP" b="1" dirty="0" smtClean="0">
                <a:solidFill>
                  <a:schemeClr val="tx1"/>
                </a:solidFill>
                <a:latin typeface="Meiryo UI" panose="020B0604030504040204" pitchFamily="50" charset="-128"/>
                <a:ea typeface="Meiryo UI" panose="020B0604030504040204" pitchFamily="50" charset="-128"/>
              </a:rPr>
              <a:t>16</a:t>
            </a:r>
            <a:r>
              <a:rPr lang="ja-JP" altLang="en-US" b="1" dirty="0" smtClean="0">
                <a:solidFill>
                  <a:schemeClr val="tx1"/>
                </a:solidFill>
                <a:latin typeface="Meiryo UI" panose="020B0604030504040204" pitchFamily="50" charset="-128"/>
                <a:ea typeface="Meiryo UI" panose="020B0604030504040204" pitchFamily="50" charset="-128"/>
              </a:rPr>
              <a:t>日設置</a:t>
            </a:r>
            <a:r>
              <a:rPr lang="en-US" altLang="ja-JP" b="1" dirty="0" smtClean="0">
                <a:solidFill>
                  <a:schemeClr val="tx1"/>
                </a:solidFill>
                <a:latin typeface="Meiryo UI" panose="020B0604030504040204" pitchFamily="50" charset="-128"/>
                <a:ea typeface="Meiryo UI" panose="020B0604030504040204" pitchFamily="50" charset="-128"/>
              </a:rPr>
              <a:t>)</a:t>
            </a:r>
          </a:p>
          <a:p>
            <a:r>
              <a:rPr lang="ja-JP" altLang="en-US" dirty="0" smtClean="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自然災害及び国民保護事案に係る既存計画の検証、追加対策の検討</a:t>
            </a:r>
          </a:p>
          <a:p>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rPr>
              <a:t>G20</a:t>
            </a:r>
            <a:r>
              <a:rPr lang="ja-JP" altLang="en-US" dirty="0" smtClean="0">
                <a:solidFill>
                  <a:schemeClr val="tx1"/>
                </a:solidFill>
                <a:latin typeface="Meiryo UI" panose="020B0604030504040204" pitchFamily="50" charset="-128"/>
                <a:ea typeface="Meiryo UI" panose="020B0604030504040204" pitchFamily="50" charset="-128"/>
              </a:rPr>
              <a:t>大阪サミット消防体制基本計画の策定、消防</a:t>
            </a:r>
            <a:r>
              <a:rPr lang="ja-JP" altLang="en-US" dirty="0">
                <a:solidFill>
                  <a:schemeClr val="tx1"/>
                </a:solidFill>
                <a:latin typeface="Meiryo UI" panose="020B0604030504040204" pitchFamily="50" charset="-128"/>
                <a:ea typeface="Meiryo UI" panose="020B0604030504040204" pitchFamily="50" charset="-128"/>
              </a:rPr>
              <a:t>特別</a:t>
            </a:r>
            <a:r>
              <a:rPr lang="ja-JP" altLang="en-US" dirty="0" smtClean="0">
                <a:solidFill>
                  <a:schemeClr val="tx1"/>
                </a:solidFill>
                <a:latin typeface="Meiryo UI" panose="020B0604030504040204" pitchFamily="50" charset="-128"/>
                <a:ea typeface="Meiryo UI" panose="020B0604030504040204" pitchFamily="50" charset="-128"/>
              </a:rPr>
              <a:t>警戒体制の構築</a:t>
            </a:r>
            <a:endParaRPr lang="ja-JP" altLang="en-US"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・サミットに関する</a:t>
            </a:r>
            <a:r>
              <a:rPr lang="ja-JP" altLang="en-US" dirty="0" smtClean="0">
                <a:solidFill>
                  <a:schemeClr val="tx1"/>
                </a:solidFill>
                <a:latin typeface="Meiryo UI" panose="020B0604030504040204" pitchFamily="50" charset="-128"/>
                <a:ea typeface="Meiryo UI" panose="020B0604030504040204" pitchFamily="50" charset="-128"/>
              </a:rPr>
              <a:t>訓練の調整・実施</a:t>
            </a:r>
            <a:r>
              <a:rPr lang="ja-JP" altLang="en-US" dirty="0">
                <a:solidFill>
                  <a:schemeClr val="tx1"/>
                </a:solidFill>
                <a:latin typeface="Meiryo UI" panose="020B0604030504040204" pitchFamily="50" charset="-128"/>
                <a:ea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rPr>
              <a:t>など</a:t>
            </a: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79512" y="1879084"/>
            <a:ext cx="8640733" cy="1261884"/>
          </a:xfrm>
          <a:prstGeom prst="rect">
            <a:avLst/>
          </a:prstGeom>
          <a:noFill/>
        </p:spPr>
        <p:txBody>
          <a:bodyPr wrap="square" rtlCol="0">
            <a:spAutoFit/>
          </a:bodyPr>
          <a:lstStyle/>
          <a:p>
            <a:pPr fontAlgn="t"/>
            <a:r>
              <a:rPr lang="ja-JP" altLang="ja-JP"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会議開催状況</a:t>
            </a:r>
            <a:endParaRPr lang="en-US" altLang="ja-JP" sz="2000" dirty="0" smtClean="0">
              <a:latin typeface="Meiryo UI" panose="020B0604030504040204" pitchFamily="50" charset="-128"/>
              <a:ea typeface="Meiryo UI" panose="020B0604030504040204" pitchFamily="50" charset="-128"/>
            </a:endParaRPr>
          </a:p>
          <a:p>
            <a:pPr fontAlgn="t"/>
            <a:endParaRPr lang="ja-JP" altLang="ja-JP" sz="8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5</a:t>
            </a:r>
            <a:r>
              <a:rPr lang="ja-JP" altLang="ja-JP"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16</a:t>
            </a:r>
            <a:r>
              <a:rPr lang="ja-JP" altLang="ja-JP" sz="1600" dirty="0" smtClean="0">
                <a:latin typeface="Meiryo UI" panose="020B0604030504040204" pitchFamily="50" charset="-128"/>
                <a:ea typeface="Meiryo UI" panose="020B0604030504040204" pitchFamily="50" charset="-128"/>
              </a:rPr>
              <a:t>日</a:t>
            </a:r>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rPr>
              <a:t>回ＰＴ</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検討</a:t>
            </a:r>
            <a:r>
              <a:rPr lang="ja-JP" altLang="ja-JP" sz="1600" dirty="0">
                <a:latin typeface="Meiryo UI" panose="020B0604030504040204" pitchFamily="50" charset="-128"/>
                <a:ea typeface="Meiryo UI" panose="020B0604030504040204" pitchFamily="50" charset="-128"/>
              </a:rPr>
              <a:t>体制、スケジュール　</a:t>
            </a:r>
            <a:r>
              <a:rPr lang="ja-JP" altLang="ja-JP" sz="1600" dirty="0" smtClean="0">
                <a:latin typeface="Meiryo UI" panose="020B0604030504040204" pitchFamily="50" charset="-128"/>
                <a:ea typeface="Meiryo UI" panose="020B0604030504040204" pitchFamily="50" charset="-128"/>
              </a:rPr>
              <a:t>など</a:t>
            </a:r>
            <a:endParaRPr lang="ja-JP" altLang="ja-JP" sz="1600" dirty="0">
              <a:latin typeface="Meiryo UI" panose="020B0604030504040204" pitchFamily="50" charset="-128"/>
              <a:ea typeface="Meiryo UI" panose="020B0604030504040204" pitchFamily="50" charset="-128"/>
            </a:endParaRPr>
          </a:p>
          <a:p>
            <a:pPr fontAlgn="t"/>
            <a:r>
              <a:rPr lang="en-US" altLang="ja-JP" sz="1600" dirty="0" smtClean="0">
                <a:latin typeface="Meiryo UI" panose="020B0604030504040204" pitchFamily="50" charset="-128"/>
                <a:ea typeface="Meiryo UI" panose="020B0604030504040204" pitchFamily="50" charset="-128"/>
              </a:rPr>
              <a:t>10</a:t>
            </a:r>
            <a:r>
              <a:rPr lang="ja-JP" altLang="ja-JP"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30</a:t>
            </a:r>
            <a:r>
              <a:rPr lang="ja-JP" altLang="ja-JP" sz="1600" dirty="0" smtClean="0">
                <a:latin typeface="Meiryo UI" panose="020B0604030504040204" pitchFamily="50" charset="-128"/>
                <a:ea typeface="Meiryo UI" panose="020B0604030504040204" pitchFamily="50" charset="-128"/>
              </a:rPr>
              <a:t>日</a:t>
            </a:r>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第</a:t>
            </a:r>
            <a:r>
              <a:rPr lang="en-US" altLang="ja-JP" sz="1600" dirty="0" smtClean="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回ＰＴ</a:t>
            </a:r>
            <a:r>
              <a:rPr lang="ja-JP" altLang="ja-JP" sz="1600" dirty="0" smtClean="0">
                <a:latin typeface="Meiryo UI" panose="020B0604030504040204" pitchFamily="50" charset="-128"/>
                <a:ea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自然</a:t>
            </a:r>
            <a:r>
              <a:rPr lang="ja-JP" altLang="ja-JP" sz="1600" dirty="0">
                <a:latin typeface="Meiryo UI" panose="020B0604030504040204" pitchFamily="50" charset="-128"/>
                <a:ea typeface="Meiryo UI" panose="020B0604030504040204" pitchFamily="50" charset="-128"/>
              </a:rPr>
              <a:t>災害に係る既存計画の検証及び必要な対応、「避難」</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国民</a:t>
            </a:r>
            <a:r>
              <a:rPr lang="ja-JP" altLang="ja-JP" sz="1600" dirty="0" smtClean="0">
                <a:latin typeface="Meiryo UI" panose="020B0604030504040204" pitchFamily="50" charset="-128"/>
                <a:ea typeface="Meiryo UI" panose="020B0604030504040204" pitchFamily="50" charset="-128"/>
              </a:rPr>
              <a:t>保護</a:t>
            </a:r>
            <a:endParaRPr lang="en-US" altLang="ja-JP" sz="1600" dirty="0" smtClean="0">
              <a:latin typeface="Meiryo UI" panose="020B0604030504040204" pitchFamily="50" charset="-128"/>
              <a:ea typeface="Meiryo UI" panose="020B0604030504040204" pitchFamily="50" charset="-128"/>
            </a:endParaRPr>
          </a:p>
          <a:p>
            <a:pPr fontAlgn="t"/>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rPr>
              <a:t>避難</a:t>
            </a:r>
            <a:r>
              <a:rPr lang="ja-JP" altLang="ja-JP" sz="1600" dirty="0">
                <a:latin typeface="Meiryo UI" panose="020B0604030504040204" pitchFamily="50" charset="-128"/>
                <a:ea typeface="Meiryo UI" panose="020B0604030504040204" pitchFamily="50" charset="-128"/>
              </a:rPr>
              <a:t>実施</a:t>
            </a:r>
            <a:r>
              <a:rPr lang="ja-JP" altLang="ja-JP" sz="1600" dirty="0" smtClean="0">
                <a:latin typeface="Meiryo UI" panose="020B0604030504040204" pitchFamily="50" charset="-128"/>
                <a:ea typeface="Meiryo UI" panose="020B0604030504040204" pitchFamily="50" charset="-128"/>
              </a:rPr>
              <a:t>要領作成</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の考え方　</a:t>
            </a:r>
            <a:r>
              <a:rPr lang="ja-JP" altLang="ja-JP" sz="1600" dirty="0" smtClean="0">
                <a:latin typeface="Meiryo UI" panose="020B0604030504040204" pitchFamily="50" charset="-128"/>
                <a:ea typeface="Meiryo UI" panose="020B0604030504040204" pitchFamily="50" charset="-128"/>
              </a:rPr>
              <a:t>など</a:t>
            </a:r>
            <a:endParaRPr kumimoji="1" lang="ja-JP" altLang="en-US" sz="16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60691" y="3501008"/>
            <a:ext cx="8640733" cy="2246769"/>
          </a:xfrm>
          <a:prstGeom prst="rect">
            <a:avLst/>
          </a:prstGeom>
          <a:noFill/>
        </p:spPr>
        <p:txBody>
          <a:bodyPr wrap="square" rtlCol="0">
            <a:spAutoFit/>
          </a:bodyPr>
          <a:lstStyle/>
          <a:p>
            <a:pPr fontAlgn="t"/>
            <a:r>
              <a:rPr lang="ja-JP"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経過</a:t>
            </a:r>
            <a:endParaRPr lang="en-US" altLang="ja-JP" sz="2000" dirty="0" smtClean="0">
              <a:latin typeface="Meiryo UI" panose="020B0604030504040204" pitchFamily="50" charset="-128"/>
              <a:ea typeface="Meiryo UI" panose="020B0604030504040204" pitchFamily="50" charset="-128"/>
            </a:endParaRPr>
          </a:p>
          <a:p>
            <a:pPr fontAlgn="t"/>
            <a:endParaRPr lang="ja-JP" altLang="ja-JP" sz="8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自然災害への対応　</a:t>
            </a:r>
            <a:endParaRPr lang="en-US" altLang="ja-JP" sz="1600" dirty="0" smtClean="0">
              <a:latin typeface="Meiryo UI" panose="020B0604030504040204" pitchFamily="50" charset="-128"/>
              <a:ea typeface="Meiryo UI" panose="020B0604030504040204" pitchFamily="50" charset="-128"/>
            </a:endParaRPr>
          </a:p>
          <a:p>
            <a:pPr lvl="1">
              <a:defRPr/>
            </a:pPr>
            <a:r>
              <a:rPr lang="ja-JP" altLang="en-US" sz="1600" dirty="0" smtClean="0">
                <a:latin typeface="Meiryo UI" panose="020B0604030504040204" pitchFamily="50" charset="-128"/>
                <a:ea typeface="Meiryo UI" panose="020B0604030504040204" pitchFamily="50" charset="-128"/>
              </a:rPr>
              <a:t>既存</a:t>
            </a:r>
            <a:r>
              <a:rPr lang="ja-JP" altLang="en-US" sz="1600" dirty="0">
                <a:latin typeface="Meiryo UI" panose="020B0604030504040204" pitchFamily="50" charset="-128"/>
                <a:ea typeface="Meiryo UI" panose="020B0604030504040204" pitchFamily="50" charset="-128"/>
              </a:rPr>
              <a:t>計画</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基本</a:t>
            </a:r>
            <a:r>
              <a:rPr lang="ja-JP" altLang="en-US" sz="1600" dirty="0" smtClean="0">
                <a:latin typeface="Meiryo UI" panose="020B0604030504040204" pitchFamily="50" charset="-128"/>
                <a:ea typeface="Meiryo UI" panose="020B0604030504040204" pitchFamily="50" charset="-128"/>
              </a:rPr>
              <a:t>とし対応する</a:t>
            </a:r>
            <a:endParaRPr lang="en-US" altLang="ja-JP" sz="1600" dirty="0">
              <a:latin typeface="Meiryo UI" panose="020B0604030504040204" pitchFamily="50" charset="-128"/>
              <a:ea typeface="Meiryo UI" panose="020B0604030504040204" pitchFamily="50" charset="-128"/>
            </a:endParaRPr>
          </a:p>
          <a:p>
            <a:pPr lvl="1">
              <a:defRPr/>
            </a:pPr>
            <a:r>
              <a:rPr lang="ja-JP" altLang="en-US" sz="1600" dirty="0" smtClean="0">
                <a:latin typeface="Meiryo UI" panose="020B0604030504040204" pitchFamily="50" charset="-128"/>
                <a:ea typeface="Meiryo UI" panose="020B0604030504040204" pitchFamily="50" charset="-128"/>
              </a:rPr>
              <a:t>ただし、</a:t>
            </a:r>
            <a:r>
              <a:rPr lang="ja-JP" altLang="ja-JP" sz="1600" dirty="0" smtClean="0">
                <a:latin typeface="Meiryo UI" panose="020B0604030504040204" pitchFamily="50" charset="-128"/>
                <a:ea typeface="Meiryo UI" panose="020B0604030504040204" pitchFamily="50" charset="-128"/>
              </a:rPr>
              <a:t>住之江区</a:t>
            </a:r>
            <a:r>
              <a:rPr lang="ja-JP" altLang="ja-JP" sz="1600" dirty="0">
                <a:latin typeface="Meiryo UI" panose="020B0604030504040204" pitchFamily="50" charset="-128"/>
                <a:ea typeface="Meiryo UI" panose="020B0604030504040204" pitchFamily="50" charset="-128"/>
              </a:rPr>
              <a:t>咲洲地区に関しては、実施される交通規制や警備の状況により住民の避難</a:t>
            </a:r>
            <a:r>
              <a:rPr lang="ja-JP" altLang="ja-JP" sz="1600" dirty="0" smtClean="0">
                <a:latin typeface="Meiryo UI" panose="020B0604030504040204" pitchFamily="50" charset="-128"/>
                <a:ea typeface="Meiryo UI" panose="020B0604030504040204" pitchFamily="50" charset="-128"/>
              </a:rPr>
              <a:t>経路</a:t>
            </a:r>
            <a:r>
              <a:rPr lang="ja-JP" altLang="en-US" sz="1600" dirty="0" smtClean="0">
                <a:latin typeface="Meiryo UI" panose="020B0604030504040204" pitchFamily="50" charset="-128"/>
                <a:ea typeface="Meiryo UI" panose="020B0604030504040204" pitchFamily="50" charset="-128"/>
              </a:rPr>
              <a:t>等を</a:t>
            </a:r>
            <a:r>
              <a:rPr lang="ja-JP" altLang="ja-JP" sz="1600" dirty="0" smtClean="0">
                <a:latin typeface="Meiryo UI" panose="020B0604030504040204" pitchFamily="50" charset="-128"/>
                <a:ea typeface="Meiryo UI" panose="020B0604030504040204" pitchFamily="50" charset="-128"/>
              </a:rPr>
              <a:t>新た</a:t>
            </a:r>
            <a:r>
              <a:rPr lang="ja-JP" altLang="ja-JP" sz="1600" dirty="0">
                <a:latin typeface="Meiryo UI" panose="020B0604030504040204" pitchFamily="50" charset="-128"/>
                <a:ea typeface="Meiryo UI" panose="020B0604030504040204" pitchFamily="50" charset="-128"/>
              </a:rPr>
              <a:t>に</a:t>
            </a:r>
            <a:r>
              <a:rPr lang="ja-JP" altLang="ja-JP" sz="1600" dirty="0" smtClean="0">
                <a:latin typeface="Meiryo UI" panose="020B0604030504040204" pitchFamily="50" charset="-128"/>
                <a:ea typeface="Meiryo UI" panose="020B0604030504040204" pitchFamily="50" charset="-128"/>
              </a:rPr>
              <a:t>設定</a:t>
            </a:r>
            <a:r>
              <a:rPr lang="ja-JP" altLang="en-US" sz="1600" dirty="0" smtClean="0">
                <a:latin typeface="Meiryo UI" panose="020B0604030504040204" pitchFamily="50" charset="-128"/>
                <a:ea typeface="Meiryo UI" panose="020B0604030504040204" pitchFamily="50" charset="-128"/>
              </a:rPr>
              <a:t>するなど規制等に応じた対応が必要である</a:t>
            </a:r>
            <a:endParaRPr lang="en-US" altLang="ja-JP" sz="1600" dirty="0" smtClean="0">
              <a:latin typeface="Meiryo UI" panose="020B0604030504040204" pitchFamily="50" charset="-128"/>
              <a:ea typeface="Meiryo UI" panose="020B0604030504040204" pitchFamily="50" charset="-128"/>
            </a:endParaRPr>
          </a:p>
          <a:p>
            <a:pPr lvl="1">
              <a:defRPr/>
            </a:pP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　国民保護事案への対応</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避難</a:t>
            </a:r>
            <a:r>
              <a:rPr lang="ja-JP" altLang="en-US" sz="1600" dirty="0">
                <a:latin typeface="Meiryo UI" panose="020B0604030504040204" pitchFamily="50" charset="-128"/>
                <a:ea typeface="Meiryo UI" panose="020B0604030504040204" pitchFamily="50" charset="-128"/>
              </a:rPr>
              <a:t>実施要領を作成するための基礎資料を事前に収集し、事案発生に</a:t>
            </a:r>
            <a:r>
              <a:rPr lang="ja-JP" altLang="en-US" sz="1600" dirty="0" smtClean="0">
                <a:latin typeface="Meiryo UI" panose="020B0604030504040204" pitchFamily="50" charset="-128"/>
                <a:ea typeface="Meiryo UI" panose="020B0604030504040204" pitchFamily="50" charset="-128"/>
              </a:rPr>
              <a:t>備える</a:t>
            </a:r>
            <a:endParaRPr lang="ja-JP" altLang="en-US" sz="16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9581" y="5797713"/>
            <a:ext cx="8640733" cy="769441"/>
          </a:xfrm>
          <a:prstGeom prst="rect">
            <a:avLst/>
          </a:prstGeom>
          <a:noFill/>
        </p:spPr>
        <p:txBody>
          <a:bodyPr wrap="square" rtlCol="0">
            <a:spAutoFit/>
          </a:bodyPr>
          <a:lstStyle/>
          <a:p>
            <a:pPr fontAlgn="t"/>
            <a:r>
              <a:rPr lang="ja-JP"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今後</a:t>
            </a:r>
            <a:r>
              <a:rPr lang="ja-JP" altLang="en-US" sz="2000" dirty="0" smtClean="0">
                <a:latin typeface="Meiryo UI" panose="020B0604030504040204" pitchFamily="50" charset="-128"/>
                <a:ea typeface="Meiryo UI" panose="020B0604030504040204" pitchFamily="50" charset="-128"/>
              </a:rPr>
              <a:t>の予定</a:t>
            </a:r>
            <a:endParaRPr lang="en-US" altLang="ja-JP" sz="2000" dirty="0" smtClean="0">
              <a:latin typeface="Meiryo UI" panose="020B0604030504040204" pitchFamily="50" charset="-128"/>
              <a:ea typeface="Meiryo UI" panose="020B0604030504040204" pitchFamily="50" charset="-128"/>
            </a:endParaRPr>
          </a:p>
          <a:p>
            <a:pPr fontAlgn="t"/>
            <a:endParaRPr lang="ja-JP" altLang="ja-JP" sz="8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国民保護共同訓練（２月５日）　場所：インテックス大阪、咲洲庁舎、ＡＴＣ</a:t>
            </a:r>
            <a:endParaRPr kumimoji="1"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0" y="0"/>
            <a:ext cx="9153057"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a:solidFill>
                  <a:schemeClr val="tx1"/>
                </a:solidFill>
                <a:latin typeface="Meiryo UI" pitchFamily="50" charset="-128"/>
                <a:ea typeface="Meiryo UI" pitchFamily="50" charset="-128"/>
              </a:rPr>
              <a:t>　</a:t>
            </a:r>
            <a:r>
              <a:rPr lang="ja-JP" altLang="en-US" sz="2000" dirty="0" smtClean="0">
                <a:solidFill>
                  <a:schemeClr val="tx1"/>
                </a:solidFill>
                <a:latin typeface="Meiryo UI" pitchFamily="50" charset="-128"/>
                <a:ea typeface="Meiryo UI" pitchFamily="50" charset="-128"/>
              </a:rPr>
              <a:t>　■ </a:t>
            </a:r>
            <a:r>
              <a:rPr lang="ja-JP" altLang="en-US" sz="2000" dirty="0">
                <a:solidFill>
                  <a:schemeClr val="tx1"/>
                </a:solidFill>
                <a:latin typeface="Meiryo UI" pitchFamily="50" charset="-128"/>
                <a:ea typeface="Meiryo UI" pitchFamily="50" charset="-128"/>
              </a:rPr>
              <a:t>既存計画</a:t>
            </a:r>
            <a:r>
              <a:rPr lang="ja-JP" altLang="en-US" sz="2000" dirty="0" smtClean="0">
                <a:solidFill>
                  <a:schemeClr val="tx1"/>
                </a:solidFill>
                <a:latin typeface="Meiryo UI" pitchFamily="50" charset="-128"/>
                <a:ea typeface="Meiryo UI" pitchFamily="50" charset="-128"/>
              </a:rPr>
              <a:t>の検証結果と対策について　</a:t>
            </a:r>
            <a:r>
              <a:rPr lang="ja-JP" altLang="en-US" sz="1600" dirty="0" err="1" smtClean="0">
                <a:solidFill>
                  <a:schemeClr val="tx1"/>
                </a:solidFill>
                <a:latin typeface="Meiryo UI" pitchFamily="50" charset="-128"/>
                <a:ea typeface="Meiryo UI" pitchFamily="50" charset="-128"/>
                <a:cs typeface="Meiryo UI" pitchFamily="50" charset="-128"/>
              </a:rPr>
              <a:t>ー</a:t>
            </a:r>
            <a:r>
              <a:rPr lang="ja-JP" altLang="en-US" sz="1600" dirty="0">
                <a:solidFill>
                  <a:schemeClr val="tx1"/>
                </a:solidFill>
                <a:latin typeface="Meiryo UI" panose="020B0604030504040204" pitchFamily="50" charset="-128"/>
                <a:ea typeface="Meiryo UI" panose="020B0604030504040204" pitchFamily="50" charset="-128"/>
              </a:rPr>
              <a:t>防災・危機管理</a:t>
            </a:r>
            <a:r>
              <a:rPr lang="en-US" altLang="ja-JP" sz="1600" dirty="0">
                <a:solidFill>
                  <a:schemeClr val="tx1"/>
                </a:solidFill>
                <a:latin typeface="Meiryo UI" panose="020B0604030504040204" pitchFamily="50" charset="-128"/>
                <a:ea typeface="Meiryo UI" panose="020B0604030504040204" pitchFamily="50" charset="-128"/>
              </a:rPr>
              <a:t>PT</a:t>
            </a:r>
            <a:r>
              <a:rPr lang="ja-JP" altLang="en-US" sz="1600" dirty="0" err="1" smtClean="0">
                <a:solidFill>
                  <a:schemeClr val="tx1"/>
                </a:solidFill>
                <a:latin typeface="Meiryo UI" panose="020B0604030504040204" pitchFamily="50" charset="-128"/>
                <a:ea typeface="Meiryo UI" panose="020B0604030504040204" pitchFamily="50" charset="-128"/>
              </a:rPr>
              <a:t>ー</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092280" y="6592267"/>
            <a:ext cx="2133600" cy="365125"/>
          </a:xfrm>
        </p:spPr>
        <p:txBody>
          <a:bodyPr/>
          <a:lstStyle/>
          <a:p>
            <a:r>
              <a:rPr kumimoji="1" lang="ja-JP" altLang="en-US" dirty="0" smtClean="0">
                <a:solidFill>
                  <a:schemeClr val="tx1"/>
                </a:solidFill>
              </a:rPr>
              <a:t>２</a:t>
            </a:r>
            <a:endParaRPr kumimoji="1" lang="en-US" altLang="ja-JP" dirty="0" smtClean="0">
              <a:solidFill>
                <a:schemeClr val="tx1"/>
              </a:solidFill>
            </a:endParaRPr>
          </a:p>
        </p:txBody>
      </p:sp>
    </p:spTree>
    <p:extLst>
      <p:ext uri="{BB962C8B-B14F-4D97-AF65-F5344CB8AC3E}">
        <p14:creationId xmlns:p14="http://schemas.microsoft.com/office/powerpoint/2010/main" val="2656283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506633"/>
            <a:ext cx="9144000" cy="6351367"/>
          </a:xfrm>
          <a:prstGeom prst="rect">
            <a:avLst/>
          </a:prstGeom>
        </p:spPr>
        <p:style>
          <a:lnRef idx="2">
            <a:schemeClr val="dk1"/>
          </a:lnRef>
          <a:fillRef idx="1">
            <a:schemeClr val="lt1"/>
          </a:fillRef>
          <a:effectRef idx="0">
            <a:schemeClr val="dk1"/>
          </a:effectRef>
          <a:fontRef idx="minor">
            <a:schemeClr val="dk1"/>
          </a:fontRef>
        </p:style>
        <p:txBody>
          <a:bodyPr vert="horz" wrap="square" rtlCol="0">
            <a:noAutofit/>
          </a:bodyPr>
          <a:lstStyle/>
          <a:p>
            <a:r>
              <a:rPr lang="ja-JP" altLang="en-US" sz="1400" b="1" u="sng" dirty="0" smtClean="0">
                <a:latin typeface="Meiryo UI" panose="020B0604030504040204" pitchFamily="50" charset="-128"/>
                <a:ea typeface="Meiryo UI" panose="020B0604030504040204" pitchFamily="50" charset="-128"/>
              </a:rPr>
              <a:t>◆取組み状況</a:t>
            </a:r>
            <a:r>
              <a:rPr kumimoji="1" lang="ja-JP" altLang="en-US" sz="1400" b="1" u="sng" dirty="0" smtClean="0">
                <a:latin typeface="Meiryo UI" panose="020B0604030504040204" pitchFamily="50" charset="-128"/>
                <a:ea typeface="Meiryo UI" panose="020B0604030504040204" pitchFamily="50" charset="-128"/>
              </a:rPr>
              <a:t>◆</a:t>
            </a:r>
            <a:endParaRPr kumimoji="1" lang="en-US" altLang="ja-JP" sz="1400" b="1" u="sng"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◇総務省消防庁</a:t>
            </a:r>
            <a:r>
              <a:rPr lang="ja-JP" altLang="en-US" sz="1200" dirty="0">
                <a:latin typeface="Meiryo UI" panose="020B0604030504040204" pitchFamily="50" charset="-128"/>
                <a:ea typeface="Meiryo UI" panose="020B0604030504040204" pitchFamily="50" charset="-128"/>
              </a:rPr>
              <a:t>及</a:t>
            </a:r>
            <a:r>
              <a:rPr lang="ja-JP" altLang="en-US" sz="1200" dirty="0" smtClean="0">
                <a:latin typeface="Meiryo UI" panose="020B0604030504040204" pitchFamily="50" charset="-128"/>
                <a:ea typeface="Meiryo UI" panose="020B0604030504040204" pitchFamily="50" charset="-128"/>
              </a:rPr>
              <a:t>び各関係機関との協力・連携体制を構築</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◇首脳会議場、空港、要人等宿泊ホテルなどのサミット関連施設に対する、防火・防災対策や</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災害発生時の消防活動について基本方針を策定</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◇万全の消防体制を確保すべく、基本方針を踏まえた「消防特別警戒計画」 を策定中</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主な会議等の開催状況</a:t>
            </a:r>
            <a:r>
              <a:rPr lang="en-US" altLang="ja-JP" sz="1200"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16</a:t>
            </a:r>
            <a:r>
              <a:rPr lang="ja-JP" altLang="en-US" sz="1200" dirty="0" smtClean="0">
                <a:latin typeface="Meiryo UI" panose="020B0604030504040204" pitchFamily="50" charset="-128"/>
                <a:ea typeface="Meiryo UI" panose="020B0604030504040204" pitchFamily="50" charset="-128"/>
              </a:rPr>
              <a:t>日　</a:t>
            </a:r>
            <a:r>
              <a:rPr lang="ja-JP" altLang="en-US" sz="1200" b="1" dirty="0" smtClean="0">
                <a:latin typeface="Meiryo UI" panose="020B0604030504040204" pitchFamily="50" charset="-128"/>
                <a:ea typeface="Meiryo UI" panose="020B0604030504040204" pitchFamily="50" charset="-128"/>
              </a:rPr>
              <a:t>第１回Ｇ</a:t>
            </a:r>
            <a:r>
              <a:rPr lang="en-US" altLang="ja-JP" sz="1200" b="1" dirty="0" smtClean="0">
                <a:latin typeface="Meiryo UI" panose="020B0604030504040204" pitchFamily="50" charset="-128"/>
                <a:ea typeface="Meiryo UI" panose="020B0604030504040204" pitchFamily="50" charset="-128"/>
              </a:rPr>
              <a:t>20</a:t>
            </a:r>
            <a:r>
              <a:rPr lang="ja-JP" altLang="en-US" sz="1200" b="1" dirty="0" smtClean="0">
                <a:latin typeface="Meiryo UI" panose="020B0604030504040204" pitchFamily="50" charset="-128"/>
                <a:ea typeface="Meiryo UI" panose="020B0604030504040204" pitchFamily="50" charset="-128"/>
              </a:rPr>
              <a:t>大阪サミット府市防災・危機管理ＰＴ</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17</a:t>
            </a:r>
            <a:r>
              <a:rPr lang="ja-JP" altLang="en-US" sz="1200" dirty="0" smtClean="0">
                <a:latin typeface="Meiryo UI" panose="020B0604030504040204" pitchFamily="50" charset="-128"/>
                <a:ea typeface="Meiryo UI" panose="020B0604030504040204" pitchFamily="50" charset="-128"/>
              </a:rPr>
              <a:t>日　第１回消防特別警戒実行委員会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日　第２回消防特別警戒実行委員会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rPr>
              <a:t>日　Ｇ</a:t>
            </a:r>
            <a:r>
              <a:rPr lang="en-US" altLang="ja-JP" sz="1200" dirty="0" smtClean="0">
                <a:latin typeface="Meiryo UI" panose="020B0604030504040204" pitchFamily="50" charset="-128"/>
                <a:ea typeface="Meiryo UI" panose="020B0604030504040204" pitchFamily="50" charset="-128"/>
              </a:rPr>
              <a:t>20</a:t>
            </a:r>
            <a:r>
              <a:rPr lang="ja-JP" altLang="en-US" sz="1200" dirty="0" smtClean="0">
                <a:latin typeface="Meiryo UI" panose="020B0604030504040204" pitchFamily="50" charset="-128"/>
                <a:ea typeface="Meiryo UI" panose="020B0604030504040204" pitchFamily="50" charset="-128"/>
              </a:rPr>
              <a:t>大阪サミット第１回消防・救急対策委員会</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日　</a:t>
            </a:r>
            <a:r>
              <a:rPr lang="ja-JP" altLang="en-US" sz="1200" b="1" dirty="0" smtClean="0">
                <a:latin typeface="Meiryo UI" panose="020B0604030504040204" pitchFamily="50" charset="-128"/>
                <a:ea typeface="Meiryo UI" panose="020B0604030504040204" pitchFamily="50" charset="-128"/>
              </a:rPr>
              <a:t>第２回Ｇ</a:t>
            </a:r>
            <a:r>
              <a:rPr lang="en-US" altLang="ja-JP" sz="1200" b="1" dirty="0" smtClean="0">
                <a:latin typeface="Meiryo UI" panose="020B0604030504040204" pitchFamily="50" charset="-128"/>
                <a:ea typeface="Meiryo UI" panose="020B0604030504040204" pitchFamily="50" charset="-128"/>
              </a:rPr>
              <a:t>20</a:t>
            </a:r>
            <a:r>
              <a:rPr lang="ja-JP" altLang="en-US" sz="1200" b="1" dirty="0" smtClean="0">
                <a:latin typeface="Meiryo UI" panose="020B0604030504040204" pitchFamily="50" charset="-128"/>
                <a:ea typeface="Meiryo UI" panose="020B0604030504040204" pitchFamily="50" charset="-128"/>
              </a:rPr>
              <a:t>大阪サミット府市防災・危機管理ＰＴ</a:t>
            </a:r>
            <a:endParaRPr lang="en-US" altLang="ja-JP" sz="1200" b="1"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14</a:t>
            </a:r>
            <a:r>
              <a:rPr lang="ja-JP" altLang="en-US" sz="1200" dirty="0" smtClean="0">
                <a:latin typeface="Meiryo UI" panose="020B0604030504040204" pitchFamily="50" charset="-128"/>
                <a:ea typeface="Meiryo UI" panose="020B0604030504040204" pitchFamily="50" charset="-128"/>
              </a:rPr>
              <a:t>日　第３回消防特別警戒実行委員会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15</a:t>
            </a:r>
            <a:r>
              <a:rPr lang="ja-JP" altLang="en-US" sz="1200" dirty="0" smtClean="0">
                <a:latin typeface="Meiryo UI" panose="020B0604030504040204" pitchFamily="50" charset="-128"/>
                <a:ea typeface="Meiryo UI" panose="020B0604030504040204" pitchFamily="50" charset="-128"/>
              </a:rPr>
              <a:t>日　Ｇ</a:t>
            </a:r>
            <a:r>
              <a:rPr lang="en-US" altLang="ja-JP" sz="1200" dirty="0" smtClean="0">
                <a:latin typeface="Meiryo UI" panose="020B0604030504040204" pitchFamily="50" charset="-128"/>
                <a:ea typeface="Meiryo UI" panose="020B0604030504040204" pitchFamily="50" charset="-128"/>
              </a:rPr>
              <a:t>20</a:t>
            </a:r>
            <a:r>
              <a:rPr lang="ja-JP" altLang="en-US" sz="1200" dirty="0" smtClean="0">
                <a:latin typeface="Meiryo UI" panose="020B0604030504040204" pitchFamily="50" charset="-128"/>
                <a:ea typeface="Meiryo UI" panose="020B0604030504040204" pitchFamily="50" charset="-128"/>
              </a:rPr>
              <a:t>大阪サミット第１回消防・救急対策委員会 警防部会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rPr>
              <a:t>日　第４</a:t>
            </a:r>
            <a:r>
              <a:rPr lang="ja-JP" altLang="en-US" sz="1200" dirty="0">
                <a:latin typeface="Meiryo UI" panose="020B0604030504040204" pitchFamily="50" charset="-128"/>
                <a:ea typeface="Meiryo UI" panose="020B0604030504040204" pitchFamily="50" charset="-128"/>
              </a:rPr>
              <a:t>回</a:t>
            </a:r>
            <a:r>
              <a:rPr lang="ja-JP" altLang="en-US" sz="1200" dirty="0" smtClean="0">
                <a:latin typeface="Meiryo UI" panose="020B0604030504040204" pitchFamily="50" charset="-128"/>
                <a:ea typeface="Meiryo UI" panose="020B0604030504040204" pitchFamily="50" charset="-128"/>
              </a:rPr>
              <a:t>消防特別警戒実行委員会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  </a:t>
            </a:r>
            <a:r>
              <a:rPr lang="en-US" altLang="ja-JP" sz="1200" dirty="0" smtClean="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日　</a:t>
            </a:r>
            <a:r>
              <a:rPr lang="en-US" altLang="ja-JP" sz="1200" dirty="0" smtClean="0">
                <a:latin typeface="Meiryo UI" panose="020B0604030504040204" pitchFamily="50" charset="-128"/>
                <a:ea typeface="Meiryo UI" panose="020B0604030504040204" pitchFamily="50" charset="-128"/>
              </a:rPr>
              <a:t>G20</a:t>
            </a:r>
            <a:r>
              <a:rPr lang="ja-JP" altLang="en-US" sz="1200" dirty="0" smtClean="0">
                <a:latin typeface="Meiryo UI" panose="020B0604030504040204" pitchFamily="50" charset="-128"/>
                <a:ea typeface="Meiryo UI" panose="020B0604030504040204" pitchFamily="50" charset="-128"/>
              </a:rPr>
              <a:t>大阪サミット第１回消防・救急対策委員会 予防部会</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7504" y="3717032"/>
            <a:ext cx="4824536" cy="309634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noAutofit/>
          </a:bodyPr>
          <a:lstStyle/>
          <a:p>
            <a:r>
              <a:rPr lang="ja-JP" altLang="en-US" sz="1400" b="1" u="sng" dirty="0" smtClean="0">
                <a:latin typeface="Meiryo UI" panose="020B0604030504040204" pitchFamily="50" charset="-128"/>
                <a:ea typeface="Meiryo UI" panose="020B0604030504040204" pitchFamily="50" charset="-128"/>
              </a:rPr>
              <a:t>◆消</a:t>
            </a:r>
            <a:r>
              <a:rPr kumimoji="1" lang="ja-JP" altLang="en-US" sz="1400" b="1" u="sng" dirty="0" smtClean="0">
                <a:latin typeface="Meiryo UI" panose="020B0604030504040204" pitchFamily="50" charset="-128"/>
                <a:ea typeface="Meiryo UI" panose="020B0604030504040204" pitchFamily="50" charset="-128"/>
              </a:rPr>
              <a:t>防特別警戒概要◆</a:t>
            </a:r>
            <a:endParaRPr kumimoji="1" lang="en-US" altLang="ja-JP" sz="1400" b="1" u="sng"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◇基本方針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・明確な指揮命令系統のもと大阪府及び関係消防本部等が一体となった</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警戒体制を確保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・府内消防本部に加え他都府県消防本部からの応援により警戒体制を確保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・応援消防本部の地元における消防力を維持確保</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・テロ災害対応部隊や広域応援を行うヘリを配備</a:t>
            </a:r>
            <a:endParaRPr lang="en-US" altLang="ja-JP" sz="6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警戒期間</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会議開催日を含む１週間程度</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警戒場所</a:t>
            </a:r>
            <a:endParaRPr kumimoji="1" lang="en-US" altLang="ja-JP" sz="12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首脳会議場、要人等宿泊施設、空港をはじめとする要人の動線等</a:t>
            </a:r>
            <a:endParaRPr lang="en-US" altLang="ja-JP" sz="1200"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警戒体制</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住民サービスの水準が低下しないよう、府内及び他都府県消防本部から</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必要な応援を受け、消防力を維持確保</a:t>
            </a:r>
            <a:endParaRPr kumimoji="1" lang="ja-JP" altLang="en-US" dirty="0">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6496" y="1584420"/>
            <a:ext cx="3960000" cy="3860804"/>
          </a:xfrm>
          <a:prstGeom prst="ellipse">
            <a:avLst/>
          </a:prstGeom>
          <a:ln>
            <a:noFill/>
          </a:ln>
          <a:effectLst>
            <a:softEdge rad="112500"/>
          </a:effectLst>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7093" y="692696"/>
            <a:ext cx="2033299" cy="1473648"/>
          </a:xfrm>
          <a:prstGeom prst="rect">
            <a:avLst/>
          </a:prstGeom>
          <a:ln>
            <a:noFill/>
          </a:ln>
          <a:effectLst>
            <a:softEdge rad="112500"/>
          </a:effectLst>
        </p:spPr>
      </p:pic>
      <p:pic>
        <p:nvPicPr>
          <p:cNvPr id="4" name="図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224" y="2954264"/>
            <a:ext cx="1044250" cy="834776"/>
          </a:xfrm>
          <a:prstGeom prst="rect">
            <a:avLst/>
          </a:prstGeom>
          <a:ln>
            <a:noFill/>
          </a:ln>
          <a:effectLst>
            <a:softEdge rad="112500"/>
          </a:effectLst>
        </p:spPr>
      </p:pic>
      <p:sp>
        <p:nvSpPr>
          <p:cNvPr id="5" name="テキスト ボックス 4"/>
          <p:cNvSpPr txBox="1"/>
          <p:nvPr/>
        </p:nvSpPr>
        <p:spPr>
          <a:xfrm>
            <a:off x="6732240" y="2853516"/>
            <a:ext cx="720080" cy="21544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smtClean="0">
                <a:solidFill>
                  <a:schemeClr val="bg1"/>
                </a:solidFill>
                <a:latin typeface="Meiryo UI" panose="020B0604030504040204" pitchFamily="50" charset="-128"/>
                <a:ea typeface="Meiryo UI" panose="020B0604030504040204" pitchFamily="50" charset="-128"/>
              </a:rPr>
              <a:t>首脳会議場</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43574" y="3212976"/>
            <a:ext cx="1572756" cy="1178048"/>
          </a:xfrm>
          <a:prstGeom prst="rect">
            <a:avLst/>
          </a:prstGeom>
          <a:ln>
            <a:noFill/>
          </a:ln>
          <a:effectLst>
            <a:softEdge rad="112500"/>
          </a:effectLst>
        </p:spPr>
      </p:pic>
      <p:pic>
        <p:nvPicPr>
          <p:cNvPr id="20" name="図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8344" y="2996952"/>
            <a:ext cx="1445068" cy="1080120"/>
          </a:xfrm>
          <a:prstGeom prst="rect">
            <a:avLst/>
          </a:prstGeom>
          <a:ln>
            <a:noFill/>
          </a:ln>
          <a:effectLst>
            <a:softEdge rad="112500"/>
          </a:effectLst>
        </p:spPr>
      </p:pic>
      <p:sp>
        <p:nvSpPr>
          <p:cNvPr id="29" name="テキスト ボックス 28"/>
          <p:cNvSpPr txBox="1"/>
          <p:nvPr/>
        </p:nvSpPr>
        <p:spPr>
          <a:xfrm>
            <a:off x="6660232" y="908720"/>
            <a:ext cx="79208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smtClean="0">
                <a:solidFill>
                  <a:schemeClr val="bg1"/>
                </a:solidFill>
                <a:latin typeface="Meiryo UI" panose="020B0604030504040204" pitchFamily="50" charset="-128"/>
                <a:ea typeface="Meiryo UI" panose="020B0604030504040204" pitchFamily="50" charset="-128"/>
              </a:rPr>
              <a:t>航空</a:t>
            </a:r>
            <a:r>
              <a:rPr lang="ja-JP" altLang="en-US" sz="800" dirty="0">
                <a:solidFill>
                  <a:schemeClr val="bg1"/>
                </a:solidFill>
                <a:latin typeface="Meiryo UI" panose="020B0604030504040204" pitchFamily="50" charset="-128"/>
                <a:ea typeface="Meiryo UI" panose="020B0604030504040204" pitchFamily="50" charset="-128"/>
              </a:rPr>
              <a:t>警戒</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5364088" y="3213556"/>
            <a:ext cx="79208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bg1"/>
                </a:solidFill>
                <a:latin typeface="Meiryo UI" panose="020B0604030504040204" pitchFamily="50" charset="-128"/>
                <a:ea typeface="Meiryo UI" panose="020B0604030504040204" pitchFamily="50" charset="-128"/>
              </a:rPr>
              <a:t>海上</a:t>
            </a:r>
            <a:r>
              <a:rPr lang="ja-JP" altLang="en-US" sz="800" dirty="0" smtClean="0">
                <a:solidFill>
                  <a:schemeClr val="bg1"/>
                </a:solidFill>
                <a:latin typeface="Meiryo UI" panose="020B0604030504040204" pitchFamily="50" charset="-128"/>
                <a:ea typeface="Meiryo UI" panose="020B0604030504040204" pitchFamily="50" charset="-128"/>
              </a:rPr>
              <a:t>警戒</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8028384" y="3068960"/>
            <a:ext cx="792088" cy="21544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smtClean="0">
                <a:solidFill>
                  <a:schemeClr val="bg1"/>
                </a:solidFill>
                <a:latin typeface="Meiryo UI" panose="020B0604030504040204" pitchFamily="50" charset="-128"/>
                <a:ea typeface="Meiryo UI" panose="020B0604030504040204" pitchFamily="50" charset="-128"/>
              </a:rPr>
              <a:t>陸上警戒</a:t>
            </a:r>
            <a:endParaRPr kumimoji="1" lang="ja-JP" altLang="en-US" sz="800" dirty="0">
              <a:solidFill>
                <a:schemeClr val="bg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8" cstate="screen">
            <a:extLst>
              <a:ext uri="{28A0092B-C50C-407E-A947-70E740481C1C}">
                <a14:useLocalDpi xmlns:a14="http://schemas.microsoft.com/office/drawing/2010/main"/>
              </a:ext>
            </a:extLst>
          </a:blip>
          <a:srcRect t="27462"/>
          <a:stretch/>
        </p:blipFill>
        <p:spPr>
          <a:xfrm>
            <a:off x="5028919" y="5085184"/>
            <a:ext cx="4079585" cy="1536791"/>
          </a:xfrm>
          <a:prstGeom prst="rect">
            <a:avLst/>
          </a:prstGeom>
          <a:ln>
            <a:noFill/>
          </a:ln>
          <a:effectLst>
            <a:softEdge rad="112500"/>
          </a:effectLst>
        </p:spPr>
      </p:pic>
      <p:sp>
        <p:nvSpPr>
          <p:cNvPr id="32" name="左右矢印 31"/>
          <p:cNvSpPr/>
          <p:nvPr/>
        </p:nvSpPr>
        <p:spPr>
          <a:xfrm rot="18900000">
            <a:off x="5397750" y="2310510"/>
            <a:ext cx="900000" cy="46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左右矢印 32"/>
          <p:cNvSpPr/>
          <p:nvPr/>
        </p:nvSpPr>
        <p:spPr>
          <a:xfrm rot="13500000">
            <a:off x="7846022" y="2310510"/>
            <a:ext cx="900000" cy="46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左右矢印 33"/>
          <p:cNvSpPr/>
          <p:nvPr/>
        </p:nvSpPr>
        <p:spPr>
          <a:xfrm rot="10800000">
            <a:off x="6624328" y="4437112"/>
            <a:ext cx="900000" cy="468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0" y="0"/>
            <a:ext cx="9144000" cy="4946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a:solidFill>
                  <a:schemeClr val="tx1"/>
                </a:solidFill>
                <a:latin typeface="Meiryo UI" pitchFamily="50" charset="-128"/>
                <a:ea typeface="Meiryo UI" pitchFamily="50" charset="-128"/>
              </a:rPr>
              <a:t>　</a:t>
            </a:r>
            <a:r>
              <a:rPr lang="ja-JP" altLang="en-US" sz="2000" dirty="0" smtClean="0">
                <a:solidFill>
                  <a:schemeClr val="tx1"/>
                </a:solidFill>
                <a:latin typeface="Meiryo UI" pitchFamily="50" charset="-128"/>
                <a:ea typeface="Meiryo UI" pitchFamily="50" charset="-128"/>
              </a:rPr>
              <a:t>　■ </a:t>
            </a:r>
            <a:r>
              <a:rPr lang="ja-JP" altLang="en-US" sz="2000" dirty="0">
                <a:solidFill>
                  <a:schemeClr val="tx1"/>
                </a:solidFill>
                <a:latin typeface="Meiryo UI" pitchFamily="50" charset="-128"/>
                <a:ea typeface="Meiryo UI" pitchFamily="50" charset="-128"/>
              </a:rPr>
              <a:t>消防</a:t>
            </a:r>
            <a:r>
              <a:rPr lang="ja-JP" altLang="en-US" sz="2000" dirty="0" smtClean="0">
                <a:solidFill>
                  <a:schemeClr val="tx1"/>
                </a:solidFill>
                <a:latin typeface="Meiryo UI" pitchFamily="50" charset="-128"/>
                <a:ea typeface="Meiryo UI" pitchFamily="50" charset="-128"/>
              </a:rPr>
              <a:t>特別警戒の取組み</a:t>
            </a:r>
            <a:r>
              <a:rPr lang="ja-JP" altLang="en-US" sz="2000" dirty="0">
                <a:solidFill>
                  <a:schemeClr val="tx1"/>
                </a:solidFill>
                <a:latin typeface="Meiryo UI" pitchFamily="50" charset="-128"/>
                <a:ea typeface="Meiryo UI" pitchFamily="50" charset="-128"/>
              </a:rPr>
              <a:t>　</a:t>
            </a:r>
            <a:r>
              <a:rPr lang="ja-JP" altLang="en-US" sz="1600" dirty="0" err="1">
                <a:solidFill>
                  <a:schemeClr val="tx1"/>
                </a:solidFill>
                <a:latin typeface="Meiryo UI" pitchFamily="50" charset="-128"/>
                <a:ea typeface="Meiryo UI" pitchFamily="50" charset="-128"/>
                <a:cs typeface="Meiryo UI" pitchFamily="50" charset="-128"/>
              </a:rPr>
              <a:t>ー</a:t>
            </a:r>
            <a:r>
              <a:rPr lang="ja-JP" altLang="en-US" sz="1600" dirty="0">
                <a:solidFill>
                  <a:schemeClr val="tx1"/>
                </a:solidFill>
                <a:latin typeface="Meiryo UI" panose="020B0604030504040204" pitchFamily="50" charset="-128"/>
                <a:ea typeface="Meiryo UI" panose="020B0604030504040204" pitchFamily="50" charset="-128"/>
              </a:rPr>
              <a:t>防災・危機管理</a:t>
            </a:r>
            <a:r>
              <a:rPr lang="en-US" altLang="ja-JP" sz="1600" dirty="0">
                <a:solidFill>
                  <a:schemeClr val="tx1"/>
                </a:solidFill>
                <a:latin typeface="Meiryo UI" panose="020B0604030504040204" pitchFamily="50" charset="-128"/>
                <a:ea typeface="Meiryo UI" panose="020B0604030504040204" pitchFamily="50" charset="-128"/>
              </a:rPr>
              <a:t>PT</a:t>
            </a:r>
            <a:r>
              <a:rPr lang="ja-JP" altLang="en-US" sz="1600" dirty="0" err="1" smtClean="0">
                <a:solidFill>
                  <a:schemeClr val="tx1"/>
                </a:solidFill>
                <a:latin typeface="Meiryo UI" panose="020B0604030504040204" pitchFamily="50" charset="-128"/>
                <a:ea typeface="Meiryo UI" panose="020B0604030504040204" pitchFamily="50" charset="-128"/>
              </a:rPr>
              <a:t>ー</a:t>
            </a:r>
            <a:endParaRPr lang="en-US" altLang="ja-JP" sz="1600" dirty="0">
              <a:solidFill>
                <a:schemeClr val="tx1"/>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68344" y="3717032"/>
            <a:ext cx="1439241" cy="955430"/>
          </a:xfrm>
          <a:prstGeom prst="rect">
            <a:avLst/>
          </a:prstGeom>
          <a:ln>
            <a:noFill/>
          </a:ln>
          <a:effectLst>
            <a:softEdge rad="112500"/>
          </a:effectLst>
        </p:spPr>
      </p:pic>
      <p:sp>
        <p:nvSpPr>
          <p:cNvPr id="7" name="スライド番号プレースホルダー 6"/>
          <p:cNvSpPr>
            <a:spLocks noGrp="1"/>
          </p:cNvSpPr>
          <p:nvPr>
            <p:ph type="sldNum" sz="quarter" idx="12"/>
          </p:nvPr>
        </p:nvSpPr>
        <p:spPr>
          <a:xfrm>
            <a:off x="7046912" y="6592267"/>
            <a:ext cx="2133600" cy="365125"/>
          </a:xfrm>
        </p:spPr>
        <p:txBody>
          <a:bodyPr/>
          <a:lstStyle/>
          <a:p>
            <a:r>
              <a:rPr kumimoji="1" lang="ja-JP" altLang="en-US" dirty="0" smtClean="0">
                <a:solidFill>
                  <a:schemeClr val="tx1"/>
                </a:solidFill>
              </a:rPr>
              <a:t>３</a:t>
            </a:r>
            <a:endParaRPr kumimoji="1" lang="ja-JP" altLang="en-US" dirty="0">
              <a:solidFill>
                <a:schemeClr val="tx1"/>
              </a:solidFill>
            </a:endParaRPr>
          </a:p>
        </p:txBody>
      </p:sp>
    </p:spTree>
    <p:extLst>
      <p:ext uri="{BB962C8B-B14F-4D97-AF65-F5344CB8AC3E}">
        <p14:creationId xmlns:p14="http://schemas.microsoft.com/office/powerpoint/2010/main" val="1799794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106"/>
          <p:cNvGraphicFramePr>
            <a:graphicFrameLocks noGrp="1"/>
          </p:cNvGraphicFramePr>
          <p:nvPr>
            <p:extLst>
              <p:ext uri="{D42A27DB-BD31-4B8C-83A1-F6EECF244321}">
                <p14:modId xmlns:p14="http://schemas.microsoft.com/office/powerpoint/2010/main" val="382574197"/>
              </p:ext>
            </p:extLst>
          </p:nvPr>
        </p:nvGraphicFramePr>
        <p:xfrm>
          <a:off x="30800" y="583936"/>
          <a:ext cx="4709273" cy="6221835"/>
        </p:xfrm>
        <a:graphic>
          <a:graphicData uri="http://schemas.openxmlformats.org/drawingml/2006/table">
            <a:tbl>
              <a:tblPr/>
              <a:tblGrid>
                <a:gridCol w="841446">
                  <a:extLst>
                    <a:ext uri="{9D8B030D-6E8A-4147-A177-3AD203B41FA5}">
                      <a16:colId xmlns:a16="http://schemas.microsoft.com/office/drawing/2014/main" val="20000"/>
                    </a:ext>
                  </a:extLst>
                </a:gridCol>
                <a:gridCol w="3867827">
                  <a:extLst>
                    <a:ext uri="{9D8B030D-6E8A-4147-A177-3AD203B41FA5}">
                      <a16:colId xmlns:a16="http://schemas.microsoft.com/office/drawing/2014/main" val="20002"/>
                    </a:ext>
                  </a:extLst>
                </a:gridCol>
              </a:tblGrid>
              <a:tr h="432047">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日　時　</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31</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年２月５日</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火</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　午後１時</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00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分～午後３時</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分</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89992" marR="89992" marT="46774" marB="4677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30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場　所</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ＡＴＣ、インテックス大阪、大阪府咲州庁舎等</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1294">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主　催</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内閣官房、　消防庁、　大阪府、　大阪市</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814353"/>
                  </a:ext>
                </a:extLst>
              </a:tr>
              <a:tr h="7028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目　的</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a:spcAft>
                          <a:spcPts val="0"/>
                        </a:spcAft>
                        <a:buNone/>
                      </a:pPr>
                      <a:r>
                        <a:rPr lang="ja-JP" altLang="en-US" sz="1050" kern="100" spc="0" baseline="0" dirty="0" smtClean="0">
                          <a:solidFill>
                            <a:schemeClr val="tx1"/>
                          </a:solidFill>
                          <a:effectLst/>
                          <a:latin typeface="Meiryo UI" panose="020B0604030504040204" pitchFamily="50" charset="-128"/>
                          <a:ea typeface="Meiryo UI" panose="020B0604030504040204" pitchFamily="50" charset="-128"/>
                          <a:cs typeface="Times New Roman"/>
                        </a:rPr>
                        <a:t>　Ｇ２０大阪サミッ</a:t>
                      </a:r>
                      <a:r>
                        <a:rPr lang="ja-JP" altLang="en-US" sz="1050" b="0" kern="100" spc="0" baseline="0" dirty="0" smtClean="0">
                          <a:solidFill>
                            <a:schemeClr val="tx1"/>
                          </a:solidFill>
                          <a:effectLst/>
                          <a:latin typeface="Meiryo UI" panose="020B0604030504040204" pitchFamily="50" charset="-128"/>
                          <a:ea typeface="Meiryo UI" panose="020B0604030504040204" pitchFamily="50" charset="-128"/>
                          <a:cs typeface="Times New Roman"/>
                        </a:rPr>
                        <a:t>トの</a:t>
                      </a:r>
                      <a:r>
                        <a:rPr lang="ja-JP" altLang="en-US" sz="1050" kern="100" spc="0" baseline="0" dirty="0" smtClean="0">
                          <a:solidFill>
                            <a:schemeClr val="tx1"/>
                          </a:solidFill>
                          <a:effectLst/>
                          <a:latin typeface="Meiryo UI" panose="020B0604030504040204" pitchFamily="50" charset="-128"/>
                          <a:ea typeface="Meiryo UI" panose="020B0604030504040204" pitchFamily="50" charset="-128"/>
                          <a:cs typeface="Times New Roman"/>
                        </a:rPr>
                        <a:t>開催に備えて、大規模テロ等緊急事態を想定し、防災機関などによる被災者救助及び住民に対する救援活動訓練等を行い、緊急事態対処にかかる連携要領の確認と対処能力の向上を図ることを目的とする。</a:t>
                      </a: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a:endParaRP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662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主　　要　　　訓練項目</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1100" b="1" kern="1200" dirty="0" smtClean="0">
                          <a:solidFill>
                            <a:schemeClr val="tx1"/>
                          </a:solidFill>
                          <a:effectLst/>
                          <a:latin typeface="Meiryo UI" panose="020B0604030504040204" pitchFamily="50" charset="-128"/>
                          <a:ea typeface="Meiryo UI" panose="020B0604030504040204" pitchFamily="50" charset="-128"/>
                          <a:cs typeface="+mn-cs"/>
                        </a:rPr>
                        <a:t>１　銃器犯自動車テロ対処訓練　</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00</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自</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動車テロを敢行した銃器犯に</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対する制圧検挙</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負傷者の救出救助</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100" b="1" kern="1200" dirty="0" smtClean="0">
                          <a:solidFill>
                            <a:schemeClr val="tx1"/>
                          </a:solidFill>
                          <a:effectLst/>
                          <a:latin typeface="Meiryo UI" panose="020B0604030504040204" pitchFamily="50" charset="-128"/>
                          <a:ea typeface="Meiryo UI" panose="020B0604030504040204" pitchFamily="50" charset="-128"/>
                          <a:cs typeface="+mn-cs"/>
                        </a:rPr>
                        <a:t>２　爆発物処理訓練　　　　　　　　</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イベント広場で発見された爆発物の処理</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pPr marL="0" indent="0">
                        <a:buNone/>
                      </a:pPr>
                      <a:r>
                        <a:rPr kumimoji="1" lang="ja-JP" altLang="en-US" sz="1100" b="1" kern="1200" baseline="0" dirty="0" smtClean="0">
                          <a:solidFill>
                            <a:schemeClr val="tx1"/>
                          </a:solidFill>
                          <a:effectLst/>
                          <a:latin typeface="Meiryo UI" panose="020B0604030504040204" pitchFamily="50" charset="-128"/>
                          <a:ea typeface="Meiryo UI" panose="020B0604030504040204" pitchFamily="50" charset="-128"/>
                          <a:cs typeface="+mn-cs"/>
                        </a:rPr>
                        <a:t>３　海上追跡捕捉訓練　　　　　 　</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55</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endParaRPr>
                    </a:p>
                    <a:p>
                      <a:pPr marL="0" indent="0">
                        <a:buNone/>
                      </a:pP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外国船立入検査　 </a:t>
                      </a:r>
                      <a:endPar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endParaRPr>
                    </a:p>
                    <a:p>
                      <a:pPr marL="0" indent="0">
                        <a:buNone/>
                      </a:pP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  巡視船による追跡捕捉</a:t>
                      </a:r>
                      <a:endParaRPr kumimoji="1" lang="en-US" altLang="ja-JP" sz="1050" kern="1200" baseline="0" dirty="0" smtClean="0">
                        <a:solidFill>
                          <a:schemeClr val="tx1"/>
                        </a:solidFill>
                        <a:effectLst/>
                        <a:latin typeface="Meiryo UI" panose="020B0604030504040204" pitchFamily="50" charset="-128"/>
                        <a:ea typeface="Meiryo UI" panose="020B0604030504040204" pitchFamily="50" charset="-128"/>
                        <a:cs typeface="+mn-cs"/>
                      </a:endParaRPr>
                    </a:p>
                    <a:p>
                      <a:pPr marL="0" indent="0">
                        <a:buNone/>
                      </a:pP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  発火貨物船に対する消火活動</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100" b="1" kern="1200" dirty="0" smtClean="0">
                          <a:solidFill>
                            <a:schemeClr val="tx1"/>
                          </a:solidFill>
                          <a:effectLst/>
                          <a:latin typeface="Meiryo UI" panose="020B0604030504040204" pitchFamily="50" charset="-128"/>
                          <a:ea typeface="Meiryo UI" panose="020B0604030504040204" pitchFamily="50" charset="-128"/>
                          <a:cs typeface="+mn-cs"/>
                        </a:rPr>
                        <a:t>４　化学剤散布事案対処訓練　　</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13</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00</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00</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イベント来場者</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の避難　　・　検知活動</a:t>
                      </a: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救出救助　　・　現場除染</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100" b="1" kern="1200" dirty="0" smtClean="0">
                          <a:solidFill>
                            <a:schemeClr val="tx1"/>
                          </a:solidFill>
                          <a:effectLst/>
                          <a:latin typeface="Meiryo UI" panose="020B0604030504040204" pitchFamily="50" charset="-128"/>
                          <a:ea typeface="Meiryo UI" panose="020B0604030504040204" pitchFamily="50" charset="-128"/>
                          <a:cs typeface="+mn-cs"/>
                        </a:rPr>
                        <a:t>５　住民避難・救援活動訓練　　　</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14</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35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15</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00</a:t>
                      </a:r>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避難者の誘導広報</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　　・　指定公共交通機関を使用した住民の運送　</a:t>
                      </a:r>
                      <a:endPar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05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50" kern="1200" baseline="0" dirty="0" smtClean="0">
                          <a:solidFill>
                            <a:schemeClr val="tx1"/>
                          </a:solidFill>
                          <a:effectLst/>
                          <a:latin typeface="Meiryo UI" panose="020B0604030504040204" pitchFamily="50" charset="-128"/>
                          <a:ea typeface="Meiryo UI" panose="020B0604030504040204" pitchFamily="50" charset="-128"/>
                          <a:cs typeface="+mn-cs"/>
                        </a:rPr>
                        <a:t> 　・　救援活動</a:t>
                      </a:r>
                      <a:endPar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endParaRP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40103">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参加機関</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lang="ja-JP" altLang="ja-JP" sz="1000" kern="100" dirty="0" smtClean="0">
                          <a:solidFill>
                            <a:schemeClr val="tx1"/>
                          </a:solidFill>
                          <a:effectLst/>
                          <a:latin typeface="Meiryo UI" panose="020B0604030504040204" pitchFamily="50" charset="-128"/>
                          <a:ea typeface="Meiryo UI" panose="020B0604030504040204" pitchFamily="50" charset="-128"/>
                          <a:cs typeface="Times New Roman"/>
                        </a:rPr>
                        <a:t>陸上自衛隊</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Times New Roman"/>
                        </a:rPr>
                        <a:t>第３師団、大阪海上保安監部、近畿運輸局、大阪入国管理局、大阪税関、近畿地方整備局、大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阪府警察、大阪市消防局、大阪大学医学部附属病院、大阪急性期・総合医療センター、国立病院機構大阪医療センター、多根総合病院、大阪市立大学附属病院、日本赤十字社大阪府支部、日本中毒情報センター、北港観光バス（株）、帝産観光バス（株）、ミズノ（株）、（株）ＮＴＴドコモ関西支社、関西電力（株）、学校法人日本教育財団大阪医専、森ノ宮医療大学、住之江区民　　　　　　　　　　　　　　　　　　　　　　</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計</a:t>
                      </a:r>
                      <a:r>
                        <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23</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機関　約</a:t>
                      </a:r>
                      <a:r>
                        <a:rPr kumimoji="1" lang="en-US" altLang="ja-JP"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550</a:t>
                      </a:r>
                      <a:r>
                        <a:rPr kumimoji="1" lang="ja-JP" altLang="en-US" sz="1000" b="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人</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30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視察者</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調整中</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1050" kern="1200" dirty="0" smtClean="0">
                          <a:solidFill>
                            <a:schemeClr val="tx1"/>
                          </a:solidFill>
                          <a:effectLst/>
                          <a:latin typeface="Meiryo UI" panose="020B0604030504040204" pitchFamily="50" charset="-128"/>
                          <a:ea typeface="Meiryo UI" panose="020B0604030504040204" pitchFamily="50" charset="-128"/>
                          <a:cs typeface="+mn-cs"/>
                        </a:rPr>
                        <a:t>大阪府、大阪市、大阪府警察、大阪市消防局、陸上自衛隊第３師団、大阪海上保安監部等の訓練参加機関幹部</a:t>
                      </a:r>
                    </a:p>
                  </a:txBody>
                  <a:tcPr marL="91432" marR="91432" marT="45694" marB="4569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1" name="正方形/長方形 30"/>
          <p:cNvSpPr/>
          <p:nvPr/>
        </p:nvSpPr>
        <p:spPr>
          <a:xfrm>
            <a:off x="-3924" y="-2805"/>
            <a:ext cx="9147924" cy="493200"/>
          </a:xfrm>
          <a:prstGeom prst="rect">
            <a:avLst/>
          </a:prstGeom>
          <a:gradFill flip="none" rotWithShape="1">
            <a:gsLst>
              <a:gs pos="50000">
                <a:schemeClr val="bg1"/>
              </a:gs>
              <a:gs pos="0">
                <a:schemeClr val="accent3">
                  <a:lumMod val="60000"/>
                  <a:lumOff val="40000"/>
                </a:schemeClr>
              </a:gs>
              <a:gs pos="100000">
                <a:schemeClr val="accent3">
                  <a:lumMod val="60000"/>
                  <a:lumOff val="4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ja-JP" altLang="en-US" sz="2000" dirty="0" smtClean="0">
                <a:solidFill>
                  <a:schemeClr val="tx1"/>
                </a:solidFill>
                <a:latin typeface="Meiryo UI" pitchFamily="50" charset="-128"/>
                <a:ea typeface="Meiryo UI" pitchFamily="50" charset="-128"/>
                <a:cs typeface="Meiryo UI" pitchFamily="50" charset="-128"/>
              </a:rPr>
              <a:t>■</a:t>
            </a:r>
            <a:r>
              <a:rPr lang="zh-TW" altLang="en-US" dirty="0">
                <a:solidFill>
                  <a:schemeClr val="tx1"/>
                </a:solidFill>
                <a:latin typeface="Meiryo UI" panose="020B0604030504040204" pitchFamily="50" charset="-128"/>
                <a:ea typeface="Meiryo UI" panose="020B0604030504040204" pitchFamily="50" charset="-128"/>
              </a:rPr>
              <a:t>平成</a:t>
            </a:r>
            <a:r>
              <a:rPr lang="en-US" altLang="zh-TW" dirty="0">
                <a:solidFill>
                  <a:schemeClr val="tx1"/>
                </a:solidFill>
                <a:latin typeface="Meiryo UI" panose="020B0604030504040204" pitchFamily="50" charset="-128"/>
                <a:ea typeface="Meiryo UI" panose="020B0604030504040204" pitchFamily="50" charset="-128"/>
              </a:rPr>
              <a:t>30</a:t>
            </a:r>
            <a:r>
              <a:rPr lang="zh-TW" altLang="en-US" dirty="0">
                <a:solidFill>
                  <a:schemeClr val="tx1"/>
                </a:solidFill>
                <a:latin typeface="Meiryo UI" panose="020B0604030504040204" pitchFamily="50" charset="-128"/>
                <a:ea typeface="Meiryo UI" panose="020B0604030504040204" pitchFamily="50" charset="-128"/>
              </a:rPr>
              <a:t>年度</a:t>
            </a:r>
            <a:r>
              <a:rPr lang="ja-JP" altLang="en-US" dirty="0">
                <a:solidFill>
                  <a:schemeClr val="tx1"/>
                </a:solidFill>
                <a:latin typeface="Meiryo UI" panose="020B0604030504040204" pitchFamily="50" charset="-128"/>
                <a:ea typeface="Meiryo UI" panose="020B0604030504040204" pitchFamily="50" charset="-128"/>
              </a:rPr>
              <a:t>Ｇ</a:t>
            </a:r>
            <a:r>
              <a:rPr lang="en-US" altLang="ja-JP" dirty="0">
                <a:solidFill>
                  <a:schemeClr val="tx1"/>
                </a:solidFill>
                <a:latin typeface="Meiryo UI" panose="020B0604030504040204" pitchFamily="50" charset="-128"/>
                <a:ea typeface="Meiryo UI" panose="020B0604030504040204" pitchFamily="50" charset="-128"/>
              </a:rPr>
              <a:t>20</a:t>
            </a:r>
            <a:r>
              <a:rPr lang="ja-JP" altLang="en-US" dirty="0">
                <a:solidFill>
                  <a:schemeClr val="tx1"/>
                </a:solidFill>
                <a:latin typeface="Meiryo UI" panose="020B0604030504040204" pitchFamily="50" charset="-128"/>
                <a:ea typeface="Meiryo UI" panose="020B0604030504040204" pitchFamily="50" charset="-128"/>
              </a:rPr>
              <a:t>大阪サミット大阪府</a:t>
            </a:r>
            <a:r>
              <a:rPr lang="zh-TW" altLang="en-US" dirty="0">
                <a:solidFill>
                  <a:schemeClr val="tx1"/>
                </a:solidFill>
                <a:latin typeface="Meiryo UI" panose="020B0604030504040204" pitchFamily="50" charset="-128"/>
                <a:ea typeface="Meiryo UI" panose="020B0604030504040204" pitchFamily="50" charset="-128"/>
              </a:rPr>
              <a:t>国民保護共同実動訓練</a:t>
            </a:r>
            <a:r>
              <a:rPr lang="zh-TW" altLang="en-US" dirty="0" smtClean="0">
                <a:solidFill>
                  <a:schemeClr val="tx1"/>
                </a:solidFill>
                <a:latin typeface="Meiryo UI" panose="020B0604030504040204" pitchFamily="50" charset="-128"/>
                <a:ea typeface="Meiryo UI" panose="020B0604030504040204" pitchFamily="50" charset="-128"/>
              </a:rPr>
              <a:t>概要</a:t>
            </a:r>
            <a:r>
              <a:rPr lang="ja-JP" altLang="en-US" dirty="0" smtClean="0">
                <a:solidFill>
                  <a:schemeClr val="tx1"/>
                </a:solidFill>
                <a:latin typeface="Meiryo UI" panose="020B0604030504040204" pitchFamily="50" charset="-128"/>
                <a:ea typeface="Meiryo UI" panose="020B0604030504040204" pitchFamily="50" charset="-128"/>
              </a:rPr>
              <a:t>　　</a:t>
            </a:r>
            <a:r>
              <a:rPr lang="ja-JP" altLang="en-US" sz="1600" dirty="0" err="1" smtClean="0">
                <a:solidFill>
                  <a:schemeClr val="tx1"/>
                </a:solidFill>
                <a:latin typeface="Meiryo UI" pitchFamily="50" charset="-128"/>
                <a:ea typeface="Meiryo UI" pitchFamily="50" charset="-128"/>
                <a:cs typeface="Meiryo UI" pitchFamily="50" charset="-128"/>
              </a:rPr>
              <a:t>ー</a:t>
            </a:r>
            <a:r>
              <a:rPr lang="ja-JP" altLang="en-US" sz="1600" dirty="0" smtClean="0">
                <a:solidFill>
                  <a:schemeClr val="tx1"/>
                </a:solidFill>
                <a:latin typeface="Meiryo UI" panose="020B0604030504040204" pitchFamily="50" charset="-128"/>
                <a:ea typeface="Meiryo UI" panose="020B0604030504040204" pitchFamily="50" charset="-128"/>
              </a:rPr>
              <a:t>防災</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危機管理</a:t>
            </a:r>
            <a:r>
              <a:rPr lang="en-US" altLang="ja-JP" sz="1600" dirty="0" smtClean="0">
                <a:solidFill>
                  <a:schemeClr val="tx1"/>
                </a:solidFill>
                <a:latin typeface="Meiryo UI" panose="020B0604030504040204" pitchFamily="50" charset="-128"/>
                <a:ea typeface="Meiryo UI" panose="020B0604030504040204" pitchFamily="50" charset="-128"/>
              </a:rPr>
              <a:t>PT</a:t>
            </a:r>
            <a:r>
              <a:rPr lang="ja-JP" altLang="en-US" sz="1600" dirty="0" err="1" smtClean="0">
                <a:solidFill>
                  <a:schemeClr val="tx1"/>
                </a:solidFill>
                <a:latin typeface="Meiryo UI" panose="020B0604030504040204" pitchFamily="50" charset="-128"/>
                <a:ea typeface="Meiryo UI" panose="020B0604030504040204" pitchFamily="50" charset="-128"/>
              </a:rPr>
              <a:t>ー</a:t>
            </a:r>
            <a:endParaRPr lang="en-US" altLang="ja-JP" sz="1600" dirty="0" smtClean="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46912" y="6520259"/>
            <a:ext cx="2133600" cy="365125"/>
          </a:xfrm>
        </p:spPr>
        <p:txBody>
          <a:bodyPr/>
          <a:lstStyle/>
          <a:p>
            <a:r>
              <a:rPr lang="ja-JP" altLang="en-US" dirty="0">
                <a:solidFill>
                  <a:schemeClr val="tx1"/>
                </a:solidFill>
              </a:rPr>
              <a:t>４</a:t>
            </a:r>
            <a:endParaRPr kumimoji="1" lang="ja-JP" altLang="en-US" dirty="0">
              <a:solidFill>
                <a:schemeClr val="tx1"/>
              </a:solidFill>
            </a:endParaRPr>
          </a:p>
        </p:txBody>
      </p:sp>
      <p:pic>
        <p:nvPicPr>
          <p:cNvPr id="28" name="図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87324" y="1062079"/>
            <a:ext cx="4317170" cy="5247241"/>
          </a:xfrm>
          <a:prstGeom prst="rect">
            <a:avLst/>
          </a:prstGeom>
        </p:spPr>
      </p:pic>
      <p:cxnSp>
        <p:nvCxnSpPr>
          <p:cNvPr id="32" name="直線矢印コネクタ 31"/>
          <p:cNvCxnSpPr>
            <a:stCxn id="36" idx="0"/>
            <a:endCxn id="51" idx="4"/>
          </p:cNvCxnSpPr>
          <p:nvPr/>
        </p:nvCxnSpPr>
        <p:spPr>
          <a:xfrm flipH="1" flipV="1">
            <a:off x="7799598" y="3923698"/>
            <a:ext cx="269791" cy="212244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34" idx="2"/>
          </p:cNvCxnSpPr>
          <p:nvPr/>
        </p:nvCxnSpPr>
        <p:spPr>
          <a:xfrm flipH="1">
            <a:off x="5224241" y="1183142"/>
            <a:ext cx="661506" cy="243189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4890085" y="628825"/>
            <a:ext cx="1991324" cy="554317"/>
          </a:xfrm>
          <a:prstGeom prst="roundRect">
            <a:avLst>
              <a:gd name="adj" fmla="val 11719"/>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Meiryo UI" panose="020B0604030504040204" pitchFamily="50" charset="-128"/>
                <a:ea typeface="Meiryo UI" panose="020B0604030504040204" pitchFamily="50" charset="-128"/>
              </a:rPr>
              <a:t>①銃器犯自動車テロ対処</a:t>
            </a:r>
            <a:r>
              <a:rPr lang="ja-JP" altLang="en-US" sz="1100" dirty="0">
                <a:solidFill>
                  <a:schemeClr val="tx1"/>
                </a:solidFill>
                <a:latin typeface="Meiryo UI" panose="020B0604030504040204" pitchFamily="50" charset="-128"/>
                <a:ea typeface="Meiryo UI" panose="020B0604030504040204" pitchFamily="50" charset="-128"/>
              </a:rPr>
              <a:t>訓練</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②爆発物処理訓練</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cxnSp>
        <p:nvCxnSpPr>
          <p:cNvPr id="35" name="直線矢印コネクタ 34"/>
          <p:cNvCxnSpPr>
            <a:stCxn id="38" idx="0"/>
            <a:endCxn id="50" idx="4"/>
          </p:cNvCxnSpPr>
          <p:nvPr/>
        </p:nvCxnSpPr>
        <p:spPr>
          <a:xfrm flipH="1" flipV="1">
            <a:off x="5730408" y="4733054"/>
            <a:ext cx="222147" cy="133059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7117785" y="6046141"/>
            <a:ext cx="1903207" cy="533046"/>
          </a:xfrm>
          <a:prstGeom prst="roundRect">
            <a:avLst>
              <a:gd name="adj" fmla="val 12743"/>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④化学剤散布事案対処訓練</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8" name="角丸四角形 37"/>
          <p:cNvSpPr/>
          <p:nvPr/>
        </p:nvSpPr>
        <p:spPr>
          <a:xfrm>
            <a:off x="5147285" y="6063652"/>
            <a:ext cx="1610539" cy="531669"/>
          </a:xfrm>
          <a:prstGeom prst="round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③海上追跡捕捉訓練</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cxnSp>
        <p:nvCxnSpPr>
          <p:cNvPr id="39" name="直線矢印コネクタ 38"/>
          <p:cNvCxnSpPr>
            <a:stCxn id="40" idx="2"/>
            <a:endCxn id="52" idx="0"/>
          </p:cNvCxnSpPr>
          <p:nvPr/>
        </p:nvCxnSpPr>
        <p:spPr>
          <a:xfrm flipH="1">
            <a:off x="7988818" y="1151302"/>
            <a:ext cx="161142" cy="165507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7231496" y="674942"/>
            <a:ext cx="1836928" cy="476360"/>
          </a:xfrm>
          <a:prstGeom prst="roundRect">
            <a:avLst>
              <a:gd name="adj" fmla="val 10823"/>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anose="020B0604030504040204" pitchFamily="50" charset="-128"/>
                <a:ea typeface="Meiryo UI" panose="020B0604030504040204" pitchFamily="50" charset="-128"/>
              </a:rPr>
              <a:t>⑤住民避難・救援</a:t>
            </a:r>
            <a:r>
              <a:rPr lang="ja-JP" altLang="en-US" sz="1100" dirty="0">
                <a:solidFill>
                  <a:schemeClr val="tx1"/>
                </a:solidFill>
                <a:latin typeface="Meiryo UI" panose="020B0604030504040204" pitchFamily="50" charset="-128"/>
                <a:ea typeface="Meiryo UI" panose="020B0604030504040204" pitchFamily="50" charset="-128"/>
              </a:rPr>
              <a:t>活動</a:t>
            </a:r>
            <a:r>
              <a:rPr lang="ja-JP" altLang="en-US" sz="1100" dirty="0" smtClean="0">
                <a:solidFill>
                  <a:schemeClr val="tx1"/>
                </a:solidFill>
                <a:latin typeface="Meiryo UI" panose="020B0604030504040204" pitchFamily="50" charset="-128"/>
                <a:ea typeface="Meiryo UI" panose="020B0604030504040204" pitchFamily="50" charset="-128"/>
              </a:rPr>
              <a:t>訓練</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rot="21005169">
            <a:off x="7702153" y="3218227"/>
            <a:ext cx="1415772" cy="276999"/>
          </a:xfrm>
          <a:prstGeom prst="rect">
            <a:avLst/>
          </a:prstGeom>
          <a:noFill/>
        </p:spPr>
        <p:txBody>
          <a:bodyPr wrap="none" rtlCol="0">
            <a:spAutoFit/>
          </a:bodyPr>
          <a:lstStyle/>
          <a:p>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インテックス大阪</a:t>
            </a:r>
            <a:endParaRPr kumimoji="1" lang="ja-JP" altLang="en-US" sz="1200" b="1" dirty="0">
              <a:solidFill>
                <a:schemeClr val="bg1"/>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5841481" y="3116788"/>
            <a:ext cx="800219" cy="276999"/>
          </a:xfrm>
          <a:prstGeom prst="rect">
            <a:avLst/>
          </a:prstGeom>
          <a:noFill/>
        </p:spPr>
        <p:txBody>
          <a:bodyPr wrap="none" rtlCol="0">
            <a:spAutoFit/>
          </a:bodyPr>
          <a:lstStyle/>
          <a:p>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咲州庁舎</a:t>
            </a:r>
            <a:endParaRPr kumimoji="1" lang="ja-JP" altLang="en-US" sz="1200" b="1" dirty="0">
              <a:solidFill>
                <a:schemeClr val="bg1"/>
              </a:solidFill>
              <a:latin typeface="ＭＳ ゴシック" panose="020B0609070205080204" pitchFamily="49" charset="-128"/>
              <a:ea typeface="ＭＳ ゴシック" panose="020B0609070205080204" pitchFamily="49" charset="-128"/>
            </a:endParaRPr>
          </a:p>
        </p:txBody>
      </p:sp>
      <p:sp>
        <p:nvSpPr>
          <p:cNvPr id="43" name="テキスト ボックス 42"/>
          <p:cNvSpPr txBox="1"/>
          <p:nvPr/>
        </p:nvSpPr>
        <p:spPr>
          <a:xfrm rot="21123749">
            <a:off x="6455277" y="2700997"/>
            <a:ext cx="954107" cy="276999"/>
          </a:xfrm>
          <a:prstGeom prst="rect">
            <a:avLst/>
          </a:prstGeom>
          <a:noFill/>
        </p:spPr>
        <p:txBody>
          <a:bodyPr wrap="none" rtlCol="0">
            <a:spAutoFit/>
          </a:bodyPr>
          <a:lstStyle/>
          <a:p>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ミズノ</a:t>
            </a:r>
            <a:r>
              <a:rPr kumimoji="1" lang="en-US" altLang="ja-JP" sz="1200" b="1" dirty="0" smtClean="0">
                <a:solidFill>
                  <a:schemeClr val="bg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株</a:t>
            </a:r>
            <a:r>
              <a:rPr lang="en-US" altLang="ja-JP" sz="1200" b="1" dirty="0">
                <a:solidFill>
                  <a:schemeClr val="bg1"/>
                </a:solidFill>
                <a:latin typeface="ＭＳ ゴシック" panose="020B0609070205080204" pitchFamily="49" charset="-128"/>
                <a:ea typeface="ＭＳ ゴシック" panose="020B0609070205080204" pitchFamily="49" charset="-128"/>
              </a:rPr>
              <a:t>)</a:t>
            </a:r>
            <a:endParaRPr kumimoji="1" lang="ja-JP" altLang="en-US" sz="1200" b="1" dirty="0">
              <a:solidFill>
                <a:schemeClr val="bg1"/>
              </a:solidFill>
              <a:latin typeface="ＭＳ ゴシック" panose="020B0609070205080204" pitchFamily="49" charset="-128"/>
              <a:ea typeface="ＭＳ ゴシック" panose="020B0609070205080204" pitchFamily="49" charset="-128"/>
            </a:endParaRPr>
          </a:p>
        </p:txBody>
      </p:sp>
      <p:sp>
        <p:nvSpPr>
          <p:cNvPr id="44" name="テキスト ボックス 43"/>
          <p:cNvSpPr txBox="1"/>
          <p:nvPr/>
        </p:nvSpPr>
        <p:spPr>
          <a:xfrm rot="20947314">
            <a:off x="8073934" y="1906925"/>
            <a:ext cx="1101584" cy="261610"/>
          </a:xfrm>
          <a:prstGeom prst="rect">
            <a:avLst/>
          </a:prstGeom>
          <a:noFill/>
        </p:spPr>
        <p:txBody>
          <a:bodyPr wrap="none" rtlCol="0">
            <a:spAutoFit/>
          </a:bodyPr>
          <a:lstStyle/>
          <a:p>
            <a:r>
              <a:rPr lang="en-US" altLang="ja-JP" sz="1100" b="1" dirty="0">
                <a:solidFill>
                  <a:schemeClr val="bg1"/>
                </a:solidFill>
                <a:latin typeface="ＭＳ ゴシック" panose="020B0609070205080204" pitchFamily="49" charset="-128"/>
                <a:ea typeface="ＭＳ ゴシック" panose="020B0609070205080204" pitchFamily="49" charset="-128"/>
              </a:rPr>
              <a:t>(</a:t>
            </a:r>
            <a:r>
              <a:rPr lang="ja-JP" altLang="en-US" sz="1100" b="1" dirty="0" smtClean="0">
                <a:solidFill>
                  <a:schemeClr val="bg1"/>
                </a:solidFill>
                <a:latin typeface="ＭＳ ゴシック" panose="020B0609070205080204" pitchFamily="49" charset="-128"/>
                <a:ea typeface="ＭＳ ゴシック" panose="020B0609070205080204" pitchFamily="49" charset="-128"/>
              </a:rPr>
              <a:t>株</a:t>
            </a:r>
            <a:r>
              <a:rPr lang="en-US" altLang="ja-JP" sz="1100" b="1" dirty="0" smtClean="0">
                <a:solidFill>
                  <a:schemeClr val="bg1"/>
                </a:solidFill>
                <a:latin typeface="ＭＳ ゴシック" panose="020B0609070205080204" pitchFamily="49" charset="-128"/>
                <a:ea typeface="ＭＳ ゴシック" panose="020B0609070205080204" pitchFamily="49" charset="-128"/>
              </a:rPr>
              <a:t>)</a:t>
            </a:r>
            <a:r>
              <a:rPr lang="en-US" altLang="ja-JP" sz="1100" b="1" dirty="0" err="1" smtClean="0">
                <a:solidFill>
                  <a:schemeClr val="bg1"/>
                </a:solidFill>
                <a:latin typeface="ＭＳ ゴシック" panose="020B0609070205080204" pitchFamily="49" charset="-128"/>
                <a:ea typeface="ＭＳ ゴシック" panose="020B0609070205080204" pitchFamily="49" charset="-128"/>
              </a:rPr>
              <a:t>NTTdocomo</a:t>
            </a:r>
            <a:endParaRPr kumimoji="1" lang="ja-JP" altLang="en-US" sz="1100" b="1" dirty="0">
              <a:solidFill>
                <a:schemeClr val="bg1"/>
              </a:solidFill>
              <a:latin typeface="ＭＳ ゴシック" panose="020B0609070205080204" pitchFamily="49" charset="-128"/>
              <a:ea typeface="ＭＳ ゴシック" panose="020B0609070205080204" pitchFamily="49" charset="-128"/>
            </a:endParaRPr>
          </a:p>
        </p:txBody>
      </p:sp>
      <p:sp>
        <p:nvSpPr>
          <p:cNvPr id="45" name="テキスト ボックス 44"/>
          <p:cNvSpPr txBox="1"/>
          <p:nvPr/>
        </p:nvSpPr>
        <p:spPr>
          <a:xfrm>
            <a:off x="5237979" y="3494010"/>
            <a:ext cx="646331" cy="276999"/>
          </a:xfrm>
          <a:prstGeom prst="rect">
            <a:avLst/>
          </a:prstGeom>
          <a:noFill/>
        </p:spPr>
        <p:txBody>
          <a:bodyPr wrap="none" rtlCol="0">
            <a:spAutoFit/>
          </a:bodyPr>
          <a:lstStyle/>
          <a:p>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ＡＴＣ</a:t>
            </a:r>
            <a:endParaRPr kumimoji="1" lang="en-US" altLang="ja-JP" sz="12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46" name="テキスト ボックス 45"/>
          <p:cNvSpPr txBox="1"/>
          <p:nvPr/>
        </p:nvSpPr>
        <p:spPr>
          <a:xfrm>
            <a:off x="4787324" y="4354174"/>
            <a:ext cx="954107" cy="276999"/>
          </a:xfrm>
          <a:prstGeom prst="rect">
            <a:avLst/>
          </a:prstGeom>
          <a:noFill/>
        </p:spPr>
        <p:txBody>
          <a:bodyPr wrap="none" rtlCol="0">
            <a:spAutoFit/>
          </a:bodyPr>
          <a:lstStyle/>
          <a:p>
            <a:r>
              <a:rPr kumimoji="1" lang="ja-JP" altLang="en-US" sz="1200" b="1" dirty="0" smtClean="0">
                <a:solidFill>
                  <a:schemeClr val="bg1"/>
                </a:solidFill>
                <a:latin typeface="ＭＳ ゴシック" panose="020B0609070205080204" pitchFamily="49" charset="-128"/>
                <a:ea typeface="ＭＳ ゴシック" panose="020B0609070205080204" pitchFamily="49" charset="-128"/>
              </a:rPr>
              <a:t>大阪南港沖</a:t>
            </a:r>
            <a:endParaRPr kumimoji="1" lang="en-US" altLang="ja-JP" sz="12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48" name="テキスト ボックス 47"/>
          <p:cNvSpPr txBox="1"/>
          <p:nvPr/>
        </p:nvSpPr>
        <p:spPr>
          <a:xfrm rot="21166976">
            <a:off x="7132014" y="2342631"/>
            <a:ext cx="800219" cy="276999"/>
          </a:xfrm>
          <a:prstGeom prst="rect">
            <a:avLst/>
          </a:prstGeom>
          <a:noFill/>
          <a:ln>
            <a:noFill/>
          </a:ln>
        </p:spPr>
        <p:txBody>
          <a:bodyPr wrap="none" rtlCol="0">
            <a:spAutoFit/>
          </a:bodyPr>
          <a:lstStyle/>
          <a:p>
            <a:r>
              <a:rPr lang="ja-JP" altLang="en-US" sz="1200" b="1" dirty="0" smtClean="0">
                <a:solidFill>
                  <a:srgbClr val="00B0F0"/>
                </a:solidFill>
                <a:latin typeface="ＭＳ ゴシック" panose="020B0609070205080204" pitchFamily="49" charset="-128"/>
                <a:ea typeface="ＭＳ ゴシック" panose="020B0609070205080204" pitchFamily="49" charset="-128"/>
              </a:rPr>
              <a:t>避難経路</a:t>
            </a:r>
            <a:endParaRPr kumimoji="1" lang="ja-JP" altLang="en-US" sz="1200" b="1" dirty="0">
              <a:solidFill>
                <a:srgbClr val="00B0F0"/>
              </a:solidFill>
              <a:latin typeface="ＭＳ ゴシック" panose="020B0609070205080204" pitchFamily="49" charset="-128"/>
              <a:ea typeface="ＭＳ ゴシック" panose="020B0609070205080204" pitchFamily="49" charset="-128"/>
            </a:endParaRPr>
          </a:p>
        </p:txBody>
      </p:sp>
      <p:sp>
        <p:nvSpPr>
          <p:cNvPr id="49" name="フローチャート: 結合子 48"/>
          <p:cNvSpPr/>
          <p:nvPr/>
        </p:nvSpPr>
        <p:spPr>
          <a:xfrm>
            <a:off x="5125910" y="3593471"/>
            <a:ext cx="180000" cy="1800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p:cNvSpPr/>
          <p:nvPr/>
        </p:nvSpPr>
        <p:spPr>
          <a:xfrm>
            <a:off x="5640408" y="4553054"/>
            <a:ext cx="180000" cy="1800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ローチャート: 結合子 50"/>
          <p:cNvSpPr/>
          <p:nvPr/>
        </p:nvSpPr>
        <p:spPr>
          <a:xfrm>
            <a:off x="7709598" y="3743698"/>
            <a:ext cx="180000" cy="1800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ローチャート: 結合子 51"/>
          <p:cNvSpPr/>
          <p:nvPr/>
        </p:nvSpPr>
        <p:spPr>
          <a:xfrm>
            <a:off x="7898818" y="2806380"/>
            <a:ext cx="180000" cy="180000"/>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6605588" y="2995613"/>
            <a:ext cx="1390650" cy="285750"/>
          </a:xfrm>
          <a:custGeom>
            <a:avLst/>
            <a:gdLst>
              <a:gd name="connsiteX0" fmla="*/ 0 w 1390650"/>
              <a:gd name="connsiteY0" fmla="*/ 285750 h 285750"/>
              <a:gd name="connsiteX1" fmla="*/ 1223962 w 1390650"/>
              <a:gd name="connsiteY1" fmla="*/ 200025 h 285750"/>
              <a:gd name="connsiteX2" fmla="*/ 1357312 w 1390650"/>
              <a:gd name="connsiteY2" fmla="*/ 114300 h 285750"/>
              <a:gd name="connsiteX3" fmla="*/ 1390650 w 1390650"/>
              <a:gd name="connsiteY3" fmla="*/ 0 h 285750"/>
            </a:gdLst>
            <a:ahLst/>
            <a:cxnLst>
              <a:cxn ang="0">
                <a:pos x="connsiteX0" y="connsiteY0"/>
              </a:cxn>
              <a:cxn ang="0">
                <a:pos x="connsiteX1" y="connsiteY1"/>
              </a:cxn>
              <a:cxn ang="0">
                <a:pos x="connsiteX2" y="connsiteY2"/>
              </a:cxn>
              <a:cxn ang="0">
                <a:pos x="connsiteX3" y="connsiteY3"/>
              </a:cxn>
            </a:cxnLst>
            <a:rect l="l" t="t" r="r" b="b"/>
            <a:pathLst>
              <a:path w="1390650" h="285750">
                <a:moveTo>
                  <a:pt x="0" y="285750"/>
                </a:moveTo>
                <a:lnTo>
                  <a:pt x="1223962" y="200025"/>
                </a:lnTo>
                <a:lnTo>
                  <a:pt x="1357312" y="114300"/>
                </a:lnTo>
                <a:lnTo>
                  <a:pt x="1390650" y="0"/>
                </a:lnTo>
              </a:path>
            </a:pathLst>
          </a:custGeom>
          <a:noFill/>
          <a:ln>
            <a:solidFill>
              <a:srgbClr val="00B0F0"/>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7653338" y="2190750"/>
            <a:ext cx="1228725" cy="1014413"/>
          </a:xfrm>
          <a:custGeom>
            <a:avLst/>
            <a:gdLst>
              <a:gd name="connsiteX0" fmla="*/ 1223962 w 1228725"/>
              <a:gd name="connsiteY0" fmla="*/ 0 h 1014413"/>
              <a:gd name="connsiteX1" fmla="*/ 1228725 w 1228725"/>
              <a:gd name="connsiteY1" fmla="*/ 100013 h 1014413"/>
              <a:gd name="connsiteX2" fmla="*/ 257175 w 1228725"/>
              <a:gd name="connsiteY2" fmla="*/ 271463 h 1014413"/>
              <a:gd name="connsiteX3" fmla="*/ 0 w 1228725"/>
              <a:gd name="connsiteY3" fmla="*/ 1014413 h 1014413"/>
            </a:gdLst>
            <a:ahLst/>
            <a:cxnLst>
              <a:cxn ang="0">
                <a:pos x="connsiteX0" y="connsiteY0"/>
              </a:cxn>
              <a:cxn ang="0">
                <a:pos x="connsiteX1" y="connsiteY1"/>
              </a:cxn>
              <a:cxn ang="0">
                <a:pos x="connsiteX2" y="connsiteY2"/>
              </a:cxn>
              <a:cxn ang="0">
                <a:pos x="connsiteX3" y="connsiteY3"/>
              </a:cxn>
            </a:cxnLst>
            <a:rect l="l" t="t" r="r" b="b"/>
            <a:pathLst>
              <a:path w="1228725" h="1014413">
                <a:moveTo>
                  <a:pt x="1223962" y="0"/>
                </a:moveTo>
                <a:lnTo>
                  <a:pt x="1228725" y="100013"/>
                </a:lnTo>
                <a:lnTo>
                  <a:pt x="257175" y="271463"/>
                </a:lnTo>
                <a:lnTo>
                  <a:pt x="0" y="1014413"/>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4047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784</Words>
  <Application>Microsoft Office PowerPoint</Application>
  <PresentationFormat>画面に合わせる (4:3)</PresentationFormat>
  <Paragraphs>193</Paragraphs>
  <Slides>5</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Meiryo UI</vt:lpstr>
      <vt:lpstr>ＭＳ Ｐゴシック</vt:lpstr>
      <vt:lpstr>ＭＳ ゴシック</vt:lpstr>
      <vt:lpstr>メイリオ</vt:lpstr>
      <vt:lpstr>游ゴシック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西井　克豊</dc:creator>
  <cp:lastModifiedBy>平野　晃</cp:lastModifiedBy>
  <cp:revision>8</cp:revision>
  <cp:lastPrinted>2019-01-23T00:58:15Z</cp:lastPrinted>
  <dcterms:modified xsi:type="dcterms:W3CDTF">2019-01-25T02:07:20Z</dcterms:modified>
</cp:coreProperties>
</file>