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7" r:id="rId2"/>
    <p:sldId id="266" r:id="rId3"/>
    <p:sldId id="262" r:id="rId4"/>
    <p:sldId id="263" r:id="rId5"/>
    <p:sldId id="264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70" d="100"/>
          <a:sy n="70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C82292A5-5EAB-4B2A-9D6E-764ECCA5B06A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6"/>
            <a:ext cx="5387982" cy="3884437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586FE3AB-B5C7-47AC-B2FE-D3A1ACD82F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3043238" y="550863"/>
            <a:ext cx="3665537" cy="27495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8C615-631D-4AD2-8CDC-5C132F111DAD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76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24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84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54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0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21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11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1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03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6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9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66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9522" y="2636912"/>
            <a:ext cx="88785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 Ｇ</a:t>
            </a:r>
            <a:r>
              <a:rPr lang="en-US" altLang="ja-JP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3200" b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大阪サミットに係る</a:t>
            </a:r>
            <a:endParaRPr lang="en-US" altLang="ja-JP" sz="32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防災</a:t>
            </a:r>
            <a:r>
              <a:rPr lang="ja-JP" altLang="en-US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・危機管理対策に</a:t>
            </a:r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endParaRPr lang="ja-JP" altLang="en-US" sz="3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 bwMode="auto">
          <a:xfrm>
            <a:off x="503979" y="4725144"/>
            <a:ext cx="82296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大阪府危機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管理室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大阪市危機管理室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 阪 市 消 防 局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21988" y="3848177"/>
            <a:ext cx="3193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年５月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日）</a:t>
            </a:r>
            <a:endParaRPr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740352" y="188640"/>
            <a:ext cx="1152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dirty="0" smtClean="0"/>
              <a:t>資料２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192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8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2195848" y="4324788"/>
            <a:ext cx="2016000" cy="21857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消防特別警戒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実行委員会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3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大阪市消防局　大阪府下ブロック幹事消防本部　泉州南消防組合泉州南広域消防本部　警戒参加消防本部</a:t>
            </a:r>
            <a:r>
              <a: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府危機管理室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3528" y="4324787"/>
            <a:ext cx="1512168" cy="21857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総務省消防庁</a:t>
            </a:r>
            <a:endParaRPr kumimoji="1"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spc="-3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kumimoji="1" lang="ja-JP" altLang="en-US" sz="1600" spc="-3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</a:t>
            </a:r>
            <a:endParaRPr kumimoji="1" lang="en-US" altLang="ja-JP" sz="1600" spc="-3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消防・救急</a:t>
            </a:r>
            <a:endParaRPr kumimoji="1"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対策委員会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（トップ：消防庁次長）</a:t>
            </a:r>
            <a:endParaRPr lang="en-US" altLang="ja-JP" sz="9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3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警防部会・予防部会の設置（予定）</a:t>
            </a:r>
            <a:endParaRPr lang="en-US" altLang="ja-JP" sz="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警防・予防計画の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策定、承認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（座長：大阪市消防局）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463989" y="4324789"/>
            <a:ext cx="2016224" cy="21857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防災・危機対策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関係機関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連絡会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3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府市危機管理室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府警本部　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大阪市消防局　自衛隊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海上保安庁等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732466" y="4324788"/>
            <a:ext cx="2016000" cy="21857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防災・危機管理連絡会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3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府危機管理室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府内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市町村危機管理部局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 flipH="1">
            <a:off x="3186266" y="4123581"/>
            <a:ext cx="45641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flipH="1">
            <a:off x="1835696" y="4888585"/>
            <a:ext cx="360040" cy="0"/>
          </a:xfrm>
          <a:prstGeom prst="line">
            <a:avLst/>
          </a:prstGeom>
          <a:ln w="762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グループ化 52"/>
          <p:cNvGrpSpPr/>
          <p:nvPr/>
        </p:nvGrpSpPr>
        <p:grpSpPr>
          <a:xfrm>
            <a:off x="2319542" y="5426365"/>
            <a:ext cx="1748402" cy="492546"/>
            <a:chOff x="2627784" y="4869160"/>
            <a:chExt cx="1748402" cy="604998"/>
          </a:xfrm>
        </p:grpSpPr>
        <p:sp>
          <p:nvSpPr>
            <p:cNvPr id="47" name="テキスト ボックス 46"/>
            <p:cNvSpPr txBox="1"/>
            <p:nvPr/>
          </p:nvSpPr>
          <p:spPr>
            <a:xfrm>
              <a:off x="2699792" y="4907091"/>
              <a:ext cx="1656184" cy="567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消防</a:t>
              </a:r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特別警戒に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関することの協議の場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大かっこ 47"/>
            <p:cNvSpPr/>
            <p:nvPr/>
          </p:nvSpPr>
          <p:spPr>
            <a:xfrm>
              <a:off x="2627784" y="4869160"/>
              <a:ext cx="1748402" cy="588115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4" name="円/楕円 53"/>
          <p:cNvSpPr/>
          <p:nvPr/>
        </p:nvSpPr>
        <p:spPr>
          <a:xfrm>
            <a:off x="2339752" y="4422304"/>
            <a:ext cx="1728192" cy="48835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消防機関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195736" y="836712"/>
            <a:ext cx="6552730" cy="9212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9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Ｇ</a:t>
            </a:r>
            <a:r>
              <a:rPr kumimoji="1" lang="en-US" altLang="ja-JP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大阪サミット推進本部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（本部長：知事　副本部長：市長）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府市関係部局や区役所等が、知事・市長のもと、主体的に取り組みを推進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79512" y="4224184"/>
            <a:ext cx="4176464" cy="235836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2195736" y="2118048"/>
            <a:ext cx="6552728" cy="1836000"/>
            <a:chOff x="2195736" y="2142633"/>
            <a:chExt cx="6552728" cy="1836000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2195736" y="2142633"/>
              <a:ext cx="6552728" cy="1836000"/>
              <a:chOff x="2555776" y="1792059"/>
              <a:chExt cx="6192688" cy="1572265"/>
            </a:xfrm>
          </p:grpSpPr>
          <p:sp>
            <p:nvSpPr>
              <p:cNvPr id="59" name="正方形/長方形 58"/>
              <p:cNvSpPr/>
              <p:nvPr/>
            </p:nvSpPr>
            <p:spPr>
              <a:xfrm>
                <a:off x="2555776" y="1792059"/>
                <a:ext cx="6192688" cy="157226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kumimoji="1" lang="ja-JP" altLang="en-US" sz="20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　</a:t>
                </a:r>
                <a:r>
                  <a:rPr lang="ja-JP" altLang="en-US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Ｇ</a:t>
                </a:r>
                <a:r>
                  <a:rPr lang="en-US" altLang="ja-JP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r>
                  <a:rPr kumimoji="1" lang="ja-JP" altLang="en-US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大阪サミット府市</a:t>
                </a:r>
                <a:r>
                  <a:rPr kumimoji="1" lang="en-US" altLang="ja-JP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/>
                </a:r>
                <a:br>
                  <a:rPr kumimoji="1" lang="en-US" altLang="ja-JP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防災・危機管理プロジェクトチーム</a:t>
                </a:r>
                <a:endParaRPr kumimoji="1" lang="en-US" altLang="ja-JP" sz="20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endParaRPr lang="en-US" altLang="ja-JP" sz="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　　府危機管理監、市危機管理監、市消防局長、</a:t>
                </a:r>
                <a:r>
                  <a:rPr lang="en-US" altLang="ja-JP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2019</a:t>
                </a:r>
                <a:r>
                  <a:rPr lang="ja-JP" altLang="en-US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年Ｇ</a:t>
                </a:r>
                <a:r>
                  <a:rPr lang="en-US" altLang="ja-JP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r>
                  <a:rPr lang="ja-JP" altLang="en-US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大阪サミット関西推進協力協議会事務局（オブザーバー）、</a:t>
                </a:r>
                <a:endParaRPr lang="en-US" altLang="ja-JP" sz="9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9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　　　その他必要に応じて関係部局長、関係区長</a:t>
                </a:r>
                <a:endParaRPr lang="en-US" altLang="ja-JP" sz="105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1" name="円/楕円 60"/>
              <p:cNvSpPr/>
              <p:nvPr/>
            </p:nvSpPr>
            <p:spPr>
              <a:xfrm>
                <a:off x="2627784" y="1831211"/>
                <a:ext cx="1728192" cy="490044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府</a:t>
                </a:r>
                <a:r>
                  <a:rPr lang="ja-JP" altLang="en-US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市合同</a:t>
                </a:r>
                <a:endParaRPr kumimoji="1" lang="ja-JP" altLang="en-US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3" name="大かっこ 62"/>
              <p:cNvSpPr/>
              <p:nvPr/>
            </p:nvSpPr>
            <p:spPr>
              <a:xfrm>
                <a:off x="7931846" y="1823605"/>
                <a:ext cx="709975" cy="523432"/>
              </a:xfrm>
              <a:prstGeom prst="bracketPair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全</a:t>
                </a:r>
                <a:r>
                  <a:rPr kumimoji="1" lang="en-US" altLang="ja-JP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r>
                  <a:rPr kumimoji="1" lang="ja-JP" altLang="en-US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回</a:t>
                </a:r>
                <a:endParaRPr kumimoji="1"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開催</a:t>
                </a:r>
                <a:endParaRPr kumimoji="1"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sz="8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必要に</a:t>
                </a:r>
                <a:r>
                  <a:rPr lang="en-US" altLang="ja-JP" sz="8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/>
                </a:r>
                <a:br>
                  <a:rPr lang="en-US" altLang="ja-JP" sz="8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応じて随時</a:t>
                </a:r>
                <a:endPara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5" name="テキスト ボックス 4"/>
            <p:cNvSpPr txBox="1"/>
            <p:nvPr/>
          </p:nvSpPr>
          <p:spPr>
            <a:xfrm>
              <a:off x="3275856" y="3150745"/>
              <a:ext cx="4412145" cy="784830"/>
            </a:xfrm>
            <a:prstGeom prst="rect">
              <a:avLst/>
            </a:prstGeom>
            <a:noFill/>
            <a:ln w="15875" cmpd="thickThin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幹事会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（府市危機管理室各課長、大阪市消防局サミット消防対策室長）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900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検討内容</a:t>
              </a:r>
              <a:endParaRPr lang="en-US" altLang="ja-JP" sz="900" u="sng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・自然災害、国民保護事案に係る既存計画の検証、策定</a:t>
              </a:r>
              <a:endPara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・サミットに関する訓練調整</a:t>
              </a:r>
              <a:endPara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・消防特別警戒に関する調整</a:t>
              </a:r>
              <a:endPara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10" name="直線コネクタ 9"/>
          <p:cNvCxnSpPr>
            <a:stCxn id="59" idx="2"/>
            <a:endCxn id="23" idx="0"/>
          </p:cNvCxnSpPr>
          <p:nvPr/>
        </p:nvCxnSpPr>
        <p:spPr>
          <a:xfrm>
            <a:off x="5472100" y="3954048"/>
            <a:ext cx="1" cy="370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7740352" y="4123581"/>
            <a:ext cx="0" cy="2012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3203848" y="4123581"/>
            <a:ext cx="0" cy="2012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円/楕円 59"/>
          <p:cNvSpPr/>
          <p:nvPr/>
        </p:nvSpPr>
        <p:spPr>
          <a:xfrm>
            <a:off x="4608005" y="4422304"/>
            <a:ext cx="1728192" cy="48835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防災機関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4572000" y="5430416"/>
            <a:ext cx="1748402" cy="492554"/>
            <a:chOff x="2627784" y="4869160"/>
            <a:chExt cx="1748402" cy="605009"/>
          </a:xfrm>
        </p:grpSpPr>
        <p:sp>
          <p:nvSpPr>
            <p:cNvPr id="65" name="テキスト ボックス 64"/>
            <p:cNvSpPr txBox="1"/>
            <p:nvPr/>
          </p:nvSpPr>
          <p:spPr>
            <a:xfrm>
              <a:off x="2699792" y="4907101"/>
              <a:ext cx="1656184" cy="56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防災関係機関との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spc="-11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連絡調整、情報共有の場</a:t>
              </a:r>
              <a:endParaRPr kumimoji="1" lang="ja-JP" altLang="en-US" sz="1200" spc="-11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7" name="大かっこ 66"/>
            <p:cNvSpPr/>
            <p:nvPr/>
          </p:nvSpPr>
          <p:spPr>
            <a:xfrm>
              <a:off x="2627784" y="4869160"/>
              <a:ext cx="1748402" cy="588115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8" name="円/楕円 67"/>
          <p:cNvSpPr/>
          <p:nvPr/>
        </p:nvSpPr>
        <p:spPr>
          <a:xfrm>
            <a:off x="6876256" y="4422304"/>
            <a:ext cx="1728192" cy="488357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9" name="グループ化 68"/>
          <p:cNvGrpSpPr/>
          <p:nvPr/>
        </p:nvGrpSpPr>
        <p:grpSpPr>
          <a:xfrm>
            <a:off x="6878408" y="5430415"/>
            <a:ext cx="1748402" cy="478800"/>
            <a:chOff x="2627784" y="4869160"/>
            <a:chExt cx="1748402" cy="588115"/>
          </a:xfrm>
        </p:grpSpPr>
        <p:sp>
          <p:nvSpPr>
            <p:cNvPr id="70" name="テキスト ボックス 69"/>
            <p:cNvSpPr txBox="1"/>
            <p:nvPr/>
          </p:nvSpPr>
          <p:spPr>
            <a:xfrm>
              <a:off x="2699792" y="4869166"/>
              <a:ext cx="1656184" cy="56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市町村</a:t>
              </a:r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との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情報共有の場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1" name="大かっこ 70"/>
            <p:cNvSpPr/>
            <p:nvPr/>
          </p:nvSpPr>
          <p:spPr>
            <a:xfrm>
              <a:off x="2627784" y="4869160"/>
              <a:ext cx="1748402" cy="588115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72" name="直線コネクタ 71"/>
          <p:cNvCxnSpPr>
            <a:endCxn id="59" idx="0"/>
          </p:cNvCxnSpPr>
          <p:nvPr/>
        </p:nvCxnSpPr>
        <p:spPr>
          <a:xfrm flipH="1">
            <a:off x="5472100" y="1758008"/>
            <a:ext cx="1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■ </a:t>
            </a:r>
            <a:r>
              <a:rPr lang="en-US" altLang="ja-JP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　防災・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危機管理推進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100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5016" y="2509158"/>
            <a:ext cx="8229600" cy="353650"/>
          </a:xfrm>
        </p:spPr>
        <p:txBody>
          <a:bodyPr>
            <a:norm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各機関との連絡会について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2000" y="2825060"/>
            <a:ext cx="7992000" cy="1261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〇消防特別警戒実行委員会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主担      ：大阪市消防局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事務局   ：大阪市消防局サミット消防対策室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参加機関：府内各ブロック幹事消防本部、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泉州南消防組合泉州南広域消防本部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警戒参加消防本部、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府危機管理室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主な内容：Ｇ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大阪サミットに係る消防特別警戒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各計画の策定含む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に関する協議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2000" y="4152562"/>
            <a:ext cx="7992000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〇防災・危機対策関係機関連絡会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主担      ：府危機管理室防災企画課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   ：消防保安課Ｇ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チーム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参加機関：府警本部、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大阪市消防局、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自衛隊、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海上保安庁、ライフライン企業　など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府市危機管理室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主な内容 ：Ｇ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大阪サミットに関する各防災関係機関との情報共有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避難計画など既存計画を修正する場合の協議　                など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2000" y="5664150"/>
            <a:ext cx="7992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〇府・市町村防災・危機管理連絡会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主担       ：府危機管理室災害対策課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    ：消防保安課Ｇ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チーム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参加機関 ：府内市町村、府市危機管理室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主な内容 ：Ｇ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大阪サミットに関する市町村との情報共有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2000" y="696759"/>
            <a:ext cx="7992000" cy="1661993"/>
          </a:xfrm>
          <a:prstGeom prst="rect">
            <a:avLst/>
          </a:prstGeom>
          <a:noFill/>
          <a:ln w="762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〇Ｇ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大阪サミット府市防災・危機管理プロジェクトチーム</a:t>
            </a:r>
            <a:endParaRPr kumimoji="1"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メンバー ：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大阪府市危機管理監、大阪市消防局長、Ｇ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大阪サミット関西推進協力協議会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（オブザ－バー）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 ：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大阪府市危機管理室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22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主な内容</a:t>
            </a:r>
            <a:r>
              <a:rPr kumimoji="1" lang="ja-JP" altLang="en-US" sz="12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・サミットの円滑な実施に関する府市の調整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　　　　　　・自然災害及び国民保護事案に係る既存計画の検証、追加対策の検討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・消防特別警戒に関する調整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・サミットに関する訓練の調整　　など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■ 防災・危機管理ＰＴ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プロジェクト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929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■ スケジュール　</a:t>
            </a:r>
            <a:r>
              <a:rPr lang="ja-JP" altLang="en-US" sz="16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ー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防災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・危機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管理</a:t>
            </a:r>
            <a:r>
              <a:rPr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PT</a:t>
            </a:r>
            <a:r>
              <a:rPr lang="ja-JP" altLang="en-US" sz="16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1547664" y="2847591"/>
            <a:ext cx="7072675" cy="2844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消防特別警戒に関する協議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/>
          </p:nvPr>
        </p:nvGraphicFramePr>
        <p:xfrm>
          <a:off x="89749" y="821625"/>
          <a:ext cx="8851050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070">
                  <a:extLst>
                    <a:ext uri="{9D8B030D-6E8A-4147-A177-3AD203B41FA5}">
                      <a16:colId xmlns:a16="http://schemas.microsoft.com/office/drawing/2014/main" val="289869109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439861337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582872847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0596211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3612926170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4256818188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2169178390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2900698716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3152996927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215187213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2275974347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599064822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362905716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1108894239"/>
                    </a:ext>
                  </a:extLst>
                </a:gridCol>
                <a:gridCol w="590070">
                  <a:extLst>
                    <a:ext uri="{9D8B030D-6E8A-4147-A177-3AD203B41FA5}">
                      <a16:colId xmlns:a16="http://schemas.microsoft.com/office/drawing/2014/main" val="2336968971"/>
                    </a:ext>
                  </a:extLst>
                </a:gridCol>
              </a:tblGrid>
              <a:tr h="333044">
                <a:tc gridSpan="9"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113168"/>
                  </a:ext>
                </a:extLst>
              </a:tr>
              <a:tr h="5748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444659"/>
                  </a:ext>
                </a:extLst>
              </a:tr>
            </a:tbl>
          </a:graphicData>
        </a:graphic>
      </p:graphicFrame>
      <p:cxnSp>
        <p:nvCxnSpPr>
          <p:cNvPr id="18" name="直線コネクタ 17"/>
          <p:cNvCxnSpPr/>
          <p:nvPr/>
        </p:nvCxnSpPr>
        <p:spPr>
          <a:xfrm flipH="1">
            <a:off x="5436096" y="876300"/>
            <a:ext cx="10310" cy="55770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89756" y="1827465"/>
            <a:ext cx="89644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627591" y="1836420"/>
            <a:ext cx="448246" cy="4720744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Ｇ２０大阪サミット開催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二等辺三角形 44"/>
          <p:cNvSpPr/>
          <p:nvPr/>
        </p:nvSpPr>
        <p:spPr>
          <a:xfrm rot="5400000">
            <a:off x="6431113" y="6155516"/>
            <a:ext cx="630814" cy="1725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二等辺三角形 46"/>
          <p:cNvSpPr/>
          <p:nvPr/>
        </p:nvSpPr>
        <p:spPr>
          <a:xfrm rot="5400000">
            <a:off x="3116239" y="6107402"/>
            <a:ext cx="577562" cy="1143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42446" y="1874700"/>
            <a:ext cx="1333210" cy="936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防災関係機関、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府内市町村との連携体制構築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142446" y="2863785"/>
            <a:ext cx="1333210" cy="2844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72000" rtlCol="0" anchor="ctr" anchorCtr="0"/>
          <a:lstStyle/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関係消防本部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との連携体制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構築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消防庁に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設置　　されるＧ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大阪サミット消防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救急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対策委員会と連携</a:t>
            </a:r>
          </a:p>
          <a:p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1547664" y="5777444"/>
            <a:ext cx="1760085" cy="792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自然災害・国民保護事案に係る咲洲地区などの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既存避難計画等の確認・検証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1547664" y="2060848"/>
            <a:ext cx="6934591" cy="60225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情報共有・連絡調整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5652120" y="1944207"/>
            <a:ext cx="343259" cy="4636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地震津波災害対策訓練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6205487" y="1944207"/>
            <a:ext cx="319113" cy="4636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国民保護共同訓練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3491880" y="5767861"/>
            <a:ext cx="1615155" cy="792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追加対策事項の検討</a:t>
            </a:r>
            <a:endParaRPr kumimoji="1"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関係機関と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の調整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5220072" y="5875776"/>
            <a:ext cx="296491" cy="6814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反映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6876257" y="5765164"/>
            <a:ext cx="1648856" cy="792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訓練結果等に基づく</a:t>
            </a:r>
            <a:endParaRPr kumimoji="1"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避難計画等の運用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6641497" y="3213063"/>
            <a:ext cx="1872000" cy="1592402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各機能別訓練の実施</a:t>
            </a:r>
            <a:endParaRPr kumimoji="1"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NBC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災害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・ヘリ離発着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・情報伝達、部隊運用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など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701338" y="3244800"/>
            <a:ext cx="3672409" cy="755998"/>
            <a:chOff x="2498155" y="3855937"/>
            <a:chExt cx="3343434" cy="504056"/>
          </a:xfrm>
        </p:grpSpPr>
        <p:sp>
          <p:nvSpPr>
            <p:cNvPr id="40" name="ホームベース 39"/>
            <p:cNvSpPr/>
            <p:nvPr/>
          </p:nvSpPr>
          <p:spPr>
            <a:xfrm>
              <a:off x="4407358" y="3855937"/>
              <a:ext cx="1434231" cy="504056"/>
            </a:xfrm>
            <a:prstGeom prst="homePlat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消防庁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委員会で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承認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" name="ホームベース 40"/>
            <p:cNvSpPr/>
            <p:nvPr/>
          </p:nvSpPr>
          <p:spPr>
            <a:xfrm>
              <a:off x="3201154" y="3855937"/>
              <a:ext cx="1648279" cy="504056"/>
            </a:xfrm>
            <a:prstGeom prst="homePlat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12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消防</a:t>
              </a:r>
              <a:r>
                <a:rPr lang="ja-JP" altLang="en-US" sz="12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特別</a:t>
              </a:r>
              <a:endPara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r"/>
              <a:r>
                <a:rPr lang="ja-JP" altLang="en-US" sz="12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警戒計画</a:t>
              </a:r>
              <a:endParaRPr lang="en-US" altLang="ja-JP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r"/>
              <a:r>
                <a:rPr lang="en-US" altLang="ja-JP" sz="12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en-US" sz="12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案</a:t>
              </a:r>
              <a:r>
                <a:rPr lang="en-US" altLang="ja-JP" sz="12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山形 50"/>
            <p:cNvSpPr/>
            <p:nvPr/>
          </p:nvSpPr>
          <p:spPr>
            <a:xfrm>
              <a:off x="2498155" y="3855937"/>
              <a:ext cx="1434231" cy="504056"/>
            </a:xfrm>
            <a:prstGeom prst="chevron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消防特別警戒計画</a:t>
              </a:r>
              <a:r>
                <a:rPr kumimoji="1" lang="en-US" altLang="ja-JP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基本構想</a:t>
              </a:r>
              <a:r>
                <a:rPr kumimoji="1" lang="en-US" altLang="ja-JP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2" name="山形 51"/>
          <p:cNvSpPr/>
          <p:nvPr/>
        </p:nvSpPr>
        <p:spPr>
          <a:xfrm>
            <a:off x="1732399" y="4863186"/>
            <a:ext cx="6790728" cy="651601"/>
          </a:xfrm>
          <a:prstGeom prst="chevron">
            <a:avLst/>
          </a:prstGeom>
          <a:gradFill flip="none" rotWithShape="1">
            <a:gsLst>
              <a:gs pos="10000">
                <a:srgbClr val="FF0000"/>
              </a:gs>
              <a:gs pos="86000">
                <a:schemeClr val="bg1"/>
              </a:gs>
              <a:gs pos="93000">
                <a:schemeClr val="bg1"/>
              </a:gs>
              <a:gs pos="100000">
                <a:schemeClr val="bg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会場・宿泊施設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等の警戒対象施設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への重点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査察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自衛</a:t>
            </a:r>
            <a:r>
              <a:rPr lang="ja-JP" altLang="en-US" sz="12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消防組織の機能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確認、強化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2843809" y="4077072"/>
            <a:ext cx="2520282" cy="728393"/>
            <a:chOff x="3158199" y="3849637"/>
            <a:chExt cx="2263744" cy="510356"/>
          </a:xfrm>
        </p:grpSpPr>
        <p:sp>
          <p:nvSpPr>
            <p:cNvPr id="56" name="ホームベース 55"/>
            <p:cNvSpPr/>
            <p:nvPr/>
          </p:nvSpPr>
          <p:spPr>
            <a:xfrm>
              <a:off x="3275859" y="3849637"/>
              <a:ext cx="2146084" cy="510356"/>
            </a:xfrm>
            <a:prstGeom prst="homePlat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消防特別警戒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協議への参画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ホームベース 56"/>
            <p:cNvSpPr/>
            <p:nvPr/>
          </p:nvSpPr>
          <p:spPr>
            <a:xfrm>
              <a:off x="3675627" y="3849637"/>
              <a:ext cx="1308546" cy="138615"/>
            </a:xfrm>
            <a:prstGeom prst="homePlat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11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応援協定締結</a:t>
              </a:r>
              <a:endParaRPr kumimoji="1" lang="ja-JP" altLang="en-US" sz="1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ホームベース 57"/>
            <p:cNvSpPr/>
            <p:nvPr/>
          </p:nvSpPr>
          <p:spPr>
            <a:xfrm>
              <a:off x="3158199" y="3849637"/>
              <a:ext cx="1075782" cy="510356"/>
            </a:xfrm>
            <a:prstGeom prst="homePlat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全国応援</a:t>
              </a:r>
              <a:endParaRPr kumimoji="1"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消防本部への協力依頼</a:t>
              </a:r>
              <a:endPara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9" name="角丸四角形 38"/>
          <p:cNvSpPr/>
          <p:nvPr/>
        </p:nvSpPr>
        <p:spPr>
          <a:xfrm>
            <a:off x="142446" y="5781514"/>
            <a:ext cx="1333210" cy="792000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自然災害及び</a:t>
            </a:r>
            <a:endParaRPr kumimoji="1"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国民保護事案</a:t>
            </a:r>
            <a:endParaRPr kumimoji="1"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への対応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97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</TotalTime>
  <Words>427</Words>
  <Application>Microsoft Office PowerPoint</Application>
  <PresentationFormat>画面に合わせる (4:3)</PresentationFormat>
  <Paragraphs>154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各機関との連絡会について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村上　正樹</cp:lastModifiedBy>
  <cp:revision>95</cp:revision>
  <cp:lastPrinted>2018-05-10T06:53:39Z</cp:lastPrinted>
  <dcterms:created xsi:type="dcterms:W3CDTF">2018-04-06T09:54:13Z</dcterms:created>
  <dcterms:modified xsi:type="dcterms:W3CDTF">2018-05-10T07:01:29Z</dcterms:modified>
</cp:coreProperties>
</file>