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79" r:id="rId5"/>
  </p:sldIdLst>
  <p:sldSz cx="12801600" cy="9601200" type="A3"/>
  <p:notesSz cx="14295438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2" userDrawn="1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平野　晃" initials="平野　晃" lastIdx="4" clrIdx="0">
    <p:extLst/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Windows ユーザー" initials="Wユ" lastIdx="1" clrIdx="2">
    <p:extLst>
      <p:ext uri="{19B8F6BF-5375-455C-9EA6-DF929625EA0E}">
        <p15:presenceInfo xmlns:p15="http://schemas.microsoft.com/office/powerpoint/2012/main" userId="Windows ユーザ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00CC"/>
    <a:srgbClr val="FF99CC"/>
    <a:srgbClr val="FFFF00"/>
    <a:srgbClr val="99CCFF"/>
    <a:srgbClr val="6699FF"/>
    <a:srgbClr val="3366FF"/>
    <a:srgbClr val="CCECFF"/>
    <a:srgbClr val="66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71" autoAdjust="0"/>
    <p:restoredTop sz="93178" autoAdjust="0"/>
  </p:normalViewPr>
  <p:slideViewPr>
    <p:cSldViewPr snapToGrid="0">
      <p:cViewPr>
        <p:scale>
          <a:sx n="75" d="100"/>
          <a:sy n="75" d="100"/>
        </p:scale>
        <p:origin x="696" y="-594"/>
      </p:cViewPr>
      <p:guideLst>
        <p:guide orient="horz" pos="3092"/>
        <p:guide pos="4032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1"/>
            <a:ext cx="6194308" cy="495293"/>
          </a:xfrm>
          <a:prstGeom prst="rect">
            <a:avLst/>
          </a:prstGeom>
        </p:spPr>
        <p:txBody>
          <a:bodyPr vert="horz" lIns="132841" tIns="66420" rIns="132841" bIns="664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096548" y="1"/>
            <a:ext cx="6196606" cy="495293"/>
          </a:xfrm>
          <a:prstGeom prst="rect">
            <a:avLst/>
          </a:prstGeom>
        </p:spPr>
        <p:txBody>
          <a:bodyPr vert="horz" lIns="132841" tIns="66420" rIns="132841" bIns="66420" rtlCol="0"/>
          <a:lstStyle>
            <a:lvl1pPr algn="r">
              <a:defRPr sz="1600"/>
            </a:lvl1pPr>
          </a:lstStyle>
          <a:p>
            <a:fld id="{C9D6B248-3D54-47A8-A0DE-457BC2D2FA40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927600" y="1230313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841" tIns="66420" rIns="132841" bIns="664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30695" y="4748300"/>
            <a:ext cx="11436350" cy="3885602"/>
          </a:xfrm>
          <a:prstGeom prst="rect">
            <a:avLst/>
          </a:prstGeom>
        </p:spPr>
        <p:txBody>
          <a:bodyPr vert="horz" lIns="132841" tIns="66420" rIns="132841" bIns="664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371026"/>
            <a:ext cx="6194308" cy="495293"/>
          </a:xfrm>
          <a:prstGeom prst="rect">
            <a:avLst/>
          </a:prstGeom>
        </p:spPr>
        <p:txBody>
          <a:bodyPr vert="horz" lIns="132841" tIns="66420" rIns="132841" bIns="664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096548" y="9371026"/>
            <a:ext cx="6196606" cy="495293"/>
          </a:xfrm>
          <a:prstGeom prst="rect">
            <a:avLst/>
          </a:prstGeom>
        </p:spPr>
        <p:txBody>
          <a:bodyPr vert="horz" lIns="132841" tIns="66420" rIns="132841" bIns="66420" rtlCol="0" anchor="b"/>
          <a:lstStyle>
            <a:lvl1pPr algn="r">
              <a:defRPr sz="1600"/>
            </a:lvl1pPr>
          </a:lstStyle>
          <a:p>
            <a:fld id="{7A4F84E2-32D7-45C7-AB06-5AF69B0ED6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55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64956">
              <a:defRPr/>
            </a:pPr>
            <a:fld id="{7A4F84E2-32D7-45C7-AB06-5AF69B0ED60B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64956">
                <a:defRPr/>
              </a:pPr>
              <a:t>1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9121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55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959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59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018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220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62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86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41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77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32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24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CF652-A775-4072-8E7F-0850E52629D1}" type="datetimeFigureOut">
              <a:rPr kumimoji="1" lang="ja-JP" altLang="en-US" smtClean="0"/>
              <a:t>2019/1/25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C556B-4B71-49F6-95F4-DAD13B87D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49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正方形/長方形 69"/>
          <p:cNvSpPr>
            <a:spLocks noChangeArrowheads="1"/>
          </p:cNvSpPr>
          <p:nvPr/>
        </p:nvSpPr>
        <p:spPr bwMode="auto">
          <a:xfrm>
            <a:off x="987109" y="5065517"/>
            <a:ext cx="11455196" cy="2588953"/>
          </a:xfrm>
          <a:prstGeom prst="roundRect">
            <a:avLst>
              <a:gd name="adj" fmla="val 6960"/>
            </a:avLst>
          </a:prstGeom>
          <a:solidFill>
            <a:schemeClr val="accent5">
              <a:lumMod val="20000"/>
              <a:lumOff val="80000"/>
              <a:alpha val="80000"/>
            </a:schemeClr>
          </a:solidFill>
          <a:ln w="9525" algn="ctr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1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6944"/>
            <a:ext cx="12801600" cy="349702"/>
          </a:xfrm>
          <a:solidFill>
            <a:srgbClr val="002060"/>
          </a:solidFill>
        </p:spPr>
        <p:txBody>
          <a:bodyPr wrap="square" tIns="36000" bIns="36000">
            <a:spAutoFit/>
          </a:bodyPr>
          <a:lstStyle/>
          <a:p>
            <a:r>
              <a:rPr lang="en-US" altLang="ja-JP" sz="2000" b="1" dirty="0" smtClean="0">
                <a:solidFill>
                  <a:schemeClr val="bg1"/>
                </a:solidFill>
                <a:latin typeface="+mj-ea"/>
              </a:rPr>
              <a:t>2019</a:t>
            </a:r>
            <a:r>
              <a:rPr lang="ja-JP" altLang="en-US" sz="2000" b="1" dirty="0" smtClean="0">
                <a:solidFill>
                  <a:schemeClr val="bg1"/>
                </a:solidFill>
                <a:latin typeface="+mj-ea"/>
              </a:rPr>
              <a:t>年</a:t>
            </a:r>
            <a:r>
              <a:rPr lang="en-US" altLang="ja-JP" sz="2000" b="1" dirty="0" smtClean="0">
                <a:solidFill>
                  <a:schemeClr val="bg1"/>
                </a:solidFill>
                <a:latin typeface="+mj-ea"/>
              </a:rPr>
              <a:t>G20</a:t>
            </a:r>
            <a:r>
              <a:rPr lang="ja-JP" altLang="en-US" sz="2000" b="1" dirty="0" smtClean="0">
                <a:solidFill>
                  <a:schemeClr val="bg1"/>
                </a:solidFill>
                <a:latin typeface="+mj-ea"/>
              </a:rPr>
              <a:t>大阪サミットに向けた主なスケジュール案</a:t>
            </a:r>
            <a:endParaRPr kumimoji="1" lang="ja-JP" altLang="en-US" sz="20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25730" y="1740054"/>
            <a:ext cx="360000" cy="3205687"/>
          </a:xfrm>
          <a:prstGeom prst="roundRect">
            <a:avLst>
              <a:gd name="adj" fmla="val 4212"/>
            </a:avLst>
          </a:prstGeom>
          <a:solidFill>
            <a:srgbClr val="FF0000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lIns="0" tIns="45603" rIns="0" bIns="45603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住民・事業者等への周知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25730" y="5065517"/>
            <a:ext cx="360000" cy="2588954"/>
          </a:xfrm>
          <a:prstGeom prst="roundRect">
            <a:avLst>
              <a:gd name="adj" fmla="val 4212"/>
            </a:avLst>
          </a:prstGeom>
          <a:solidFill>
            <a:srgbClr val="3399FF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会議環境の整備</a:t>
            </a:r>
            <a:endParaRPr kumimoji="0" lang="en-US" altLang="ja-JP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9" name="正方形/長方形 69"/>
          <p:cNvSpPr>
            <a:spLocks noChangeArrowheads="1"/>
          </p:cNvSpPr>
          <p:nvPr/>
        </p:nvSpPr>
        <p:spPr bwMode="auto">
          <a:xfrm>
            <a:off x="987110" y="1744271"/>
            <a:ext cx="11473723" cy="3201470"/>
          </a:xfrm>
          <a:prstGeom prst="roundRect">
            <a:avLst>
              <a:gd name="adj" fmla="val 3688"/>
            </a:avLst>
          </a:prstGeom>
          <a:solidFill>
            <a:schemeClr val="accent5">
              <a:lumMod val="20000"/>
              <a:lumOff val="80000"/>
              <a:alpha val="80000"/>
            </a:schemeClr>
          </a:solidFill>
          <a:ln w="9525" algn="ctr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1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5" name="正方形/長方形 69"/>
          <p:cNvSpPr>
            <a:spLocks noChangeArrowheads="1"/>
          </p:cNvSpPr>
          <p:nvPr/>
        </p:nvSpPr>
        <p:spPr bwMode="auto">
          <a:xfrm>
            <a:off x="987108" y="7786131"/>
            <a:ext cx="11455196" cy="1755198"/>
          </a:xfrm>
          <a:prstGeom prst="roundRect">
            <a:avLst>
              <a:gd name="adj" fmla="val 3360"/>
            </a:avLst>
          </a:prstGeom>
          <a:solidFill>
            <a:schemeClr val="accent5">
              <a:lumMod val="20000"/>
              <a:lumOff val="80000"/>
              <a:alpha val="80000"/>
            </a:schemeClr>
          </a:solidFill>
          <a:ln w="9525" algn="ctr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1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441130" y="7793736"/>
            <a:ext cx="475016" cy="1741464"/>
          </a:xfrm>
          <a:prstGeom prst="roundRect">
            <a:avLst>
              <a:gd name="adj" fmla="val 3835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45603" rIns="0" bIns="45603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協議会</a:t>
            </a:r>
            <a:endParaRPr kumimoji="0" lang="en-US" altLang="ja-JP" sz="11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7" name="角丸四角形 116"/>
          <p:cNvSpPr/>
          <p:nvPr/>
        </p:nvSpPr>
        <p:spPr>
          <a:xfrm>
            <a:off x="435374" y="1740055"/>
            <a:ext cx="480771" cy="3218386"/>
          </a:xfrm>
          <a:prstGeom prst="roundRect">
            <a:avLst>
              <a:gd name="adj" fmla="val 3835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45603" rIns="0" bIns="45603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</a:t>
            </a:r>
            <a:r>
              <a:rPr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議会</a:t>
            </a:r>
            <a:endParaRPr lang="en-US" altLang="ja-JP" sz="11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1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府市</a:t>
            </a:r>
            <a:endParaRPr lang="en-US" altLang="ja-JP" sz="11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</a:t>
            </a:r>
            <a:endParaRPr lang="en-US" altLang="ja-JP" sz="11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部局</a:t>
            </a:r>
            <a:endParaRPr lang="en-US" altLang="ja-JP" sz="11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9" name="角丸四角形 138"/>
          <p:cNvSpPr/>
          <p:nvPr/>
        </p:nvSpPr>
        <p:spPr>
          <a:xfrm>
            <a:off x="451999" y="6066118"/>
            <a:ext cx="477414" cy="360000"/>
          </a:xfrm>
          <a:prstGeom prst="roundRect">
            <a:avLst>
              <a:gd name="adj" fmla="val 4212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45603" rIns="0" bIns="45603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noProof="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府市</a:t>
            </a:r>
            <a:endParaRPr lang="en-US" altLang="ja-JP" sz="1100" b="1" noProof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noProof="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ＰＴ</a:t>
            </a:r>
            <a:endParaRPr kumimoji="0" lang="en-US" altLang="ja-JP" sz="11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12513834" y="393081"/>
            <a:ext cx="287766" cy="914101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Ｇ２０大阪サミット開催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1073679" y="4081156"/>
            <a:ext cx="11368625" cy="292783"/>
            <a:chOff x="1029998" y="2628407"/>
            <a:chExt cx="11368625" cy="292783"/>
          </a:xfrm>
        </p:grpSpPr>
        <p:sp>
          <p:nvSpPr>
            <p:cNvPr id="171" name="ホームベース 267"/>
            <p:cNvSpPr>
              <a:spLocks noChangeArrowheads="1"/>
            </p:cNvSpPr>
            <p:nvPr/>
          </p:nvSpPr>
          <p:spPr bwMode="auto">
            <a:xfrm>
              <a:off x="8296312" y="2633190"/>
              <a:ext cx="2457432" cy="288000"/>
            </a:xfrm>
            <a:prstGeom prst="homePlate">
              <a:avLst>
                <a:gd name="adj" fmla="val 31455"/>
              </a:avLst>
            </a:prstGeom>
            <a:solidFill>
              <a:schemeClr val="bg1"/>
            </a:solidFill>
            <a:ln w="12700" algn="ctr">
              <a:solidFill>
                <a:sysClr val="windowText" lastClr="000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36000" rIns="36000" anchor="ctr"/>
            <a:lstStyle/>
            <a:p>
              <a:pPr marL="0" marR="0" lvl="0" indent="0" algn="ctr" defTabSz="913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咲洲地区クリーンアップ作戦</a:t>
              </a:r>
              <a:endParaRPr kumimoji="1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2" name="ホームベース 267"/>
            <p:cNvSpPr>
              <a:spLocks noChangeArrowheads="1"/>
            </p:cNvSpPr>
            <p:nvPr/>
          </p:nvSpPr>
          <p:spPr bwMode="auto">
            <a:xfrm>
              <a:off x="10778623" y="2628407"/>
              <a:ext cx="1620000" cy="288000"/>
            </a:xfrm>
            <a:prstGeom prst="homePlate">
              <a:avLst>
                <a:gd name="adj" fmla="val 26114"/>
              </a:avLst>
            </a:prstGeom>
            <a:solidFill>
              <a:schemeClr val="bg1"/>
            </a:solidFill>
            <a:ln w="9525" algn="ctr">
              <a:solidFill>
                <a:sysClr val="windowText" lastClr="000000"/>
              </a:solidFill>
              <a:prstDash val="dash"/>
              <a:round/>
              <a:headEnd/>
              <a:tailEnd/>
            </a:ln>
            <a:effectLst/>
          </p:spPr>
          <p:txBody>
            <a:bodyPr lIns="36000" tIns="36000" rIns="36000" bIns="36000" anchor="ctr" anchorCtr="0"/>
            <a:lstStyle/>
            <a:p>
              <a:pPr algn="ctr" defTabSz="913965">
                <a:defRPr/>
              </a:pPr>
              <a:r>
                <a:rPr kumimoji="1" lang="ja-JP" altLang="en-US" sz="900" b="1" kern="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＜大阪府域・市域への展開＞</a:t>
              </a:r>
              <a:endParaRPr kumimoji="1" lang="en-US" altLang="ja-JP" sz="9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7" name="ホームベース 267"/>
            <p:cNvSpPr>
              <a:spLocks noChangeArrowheads="1"/>
            </p:cNvSpPr>
            <p:nvPr/>
          </p:nvSpPr>
          <p:spPr bwMode="auto">
            <a:xfrm>
              <a:off x="1029998" y="2629878"/>
              <a:ext cx="1044000" cy="288000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ysClr val="windowText" lastClr="000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tIns="0" rIns="0" bIns="0" anchor="ctr"/>
            <a:lstStyle/>
            <a:p>
              <a:pPr marL="0" marR="0" lvl="0" indent="0" algn="ctr" defTabSz="913965" rtl="0" eaLnBrk="1" fontAlgn="auto" latinLnBrk="0" hangingPunct="1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理解促進フォーラム</a:t>
              </a:r>
              <a:endParaRPr kumimoji="1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1073678" y="8271816"/>
            <a:ext cx="11341281" cy="366970"/>
            <a:chOff x="1073678" y="7308825"/>
            <a:chExt cx="11341281" cy="366970"/>
          </a:xfrm>
        </p:grpSpPr>
        <p:sp>
          <p:nvSpPr>
            <p:cNvPr id="152" name="ホームベース 267"/>
            <p:cNvSpPr>
              <a:spLocks noChangeArrowheads="1"/>
            </p:cNvSpPr>
            <p:nvPr/>
          </p:nvSpPr>
          <p:spPr bwMode="auto">
            <a:xfrm>
              <a:off x="10500360" y="7315795"/>
              <a:ext cx="1914599" cy="360000"/>
            </a:xfrm>
            <a:prstGeom prst="homePlate">
              <a:avLst>
                <a:gd name="adj" fmla="val 19861"/>
              </a:avLst>
            </a:prstGeom>
            <a:solidFill>
              <a:schemeClr val="bg1"/>
            </a:solidFill>
            <a:ln w="12700" algn="ctr">
              <a:solidFill>
                <a:sysClr val="windowText" lastClr="000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72000" rIns="36000" anchor="ctr"/>
            <a:lstStyle/>
            <a:p>
              <a:pPr marL="0" marR="0" lvl="0" indent="0" defTabSz="913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1" kern="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広報</a:t>
              </a:r>
              <a:r>
                <a:rPr kumimoji="1" lang="ja-JP" altLang="en-US" sz="1000" b="1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スペース</a:t>
              </a:r>
              <a:r>
                <a:rPr kumimoji="1" lang="ja-JP" altLang="en-US" sz="1000" b="1" kern="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を活用した魅力</a:t>
              </a:r>
              <a:r>
                <a:rPr kumimoji="1" lang="en-US" altLang="ja-JP" sz="1000" b="1" kern="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PR</a:t>
              </a:r>
            </a:p>
            <a:p>
              <a:pPr marL="171450" indent="-171450" defTabSz="913965">
                <a:buFont typeface="Wingdings" panose="05000000000000000000" pitchFamily="2" charset="2"/>
                <a:buChar char="Ø"/>
                <a:defRPr/>
              </a:pPr>
              <a:r>
                <a:rPr kumimoji="1" lang="ja-JP" altLang="en-US" sz="100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産品展示や</a:t>
              </a:r>
              <a:r>
                <a:rPr kumimoji="1" lang="en-US" altLang="ja-JP" sz="100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PR</a:t>
              </a:r>
              <a:r>
                <a:rPr kumimoji="1" lang="ja-JP" altLang="en-US" sz="100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動画放映 </a:t>
              </a:r>
              <a:r>
                <a:rPr kumimoji="1" lang="ja-JP" altLang="en-US" sz="900" kern="0" noProof="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など</a:t>
              </a:r>
              <a:endParaRPr kumimoji="1" lang="en-US" altLang="ja-JP" sz="1000" kern="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6" name="ホームベース 267"/>
            <p:cNvSpPr>
              <a:spLocks noChangeArrowheads="1"/>
            </p:cNvSpPr>
            <p:nvPr/>
          </p:nvSpPr>
          <p:spPr bwMode="auto">
            <a:xfrm>
              <a:off x="1073678" y="7308825"/>
              <a:ext cx="9396201" cy="360000"/>
            </a:xfrm>
            <a:prstGeom prst="homePlate">
              <a:avLst>
                <a:gd name="adj" fmla="val 31455"/>
              </a:avLst>
            </a:prstGeom>
            <a:solidFill>
              <a:schemeClr val="bg1"/>
            </a:solidFill>
            <a:ln w="12700" algn="ctr">
              <a:solidFill>
                <a:sysClr val="windowText" lastClr="000000"/>
              </a:solidFill>
              <a:prstDash val="dash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36000" rIns="36000" anchor="ctr"/>
            <a:lstStyle/>
            <a:p>
              <a:pPr marL="0" marR="0" lvl="0" indent="0" algn="ctr" defTabSz="913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1" kern="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広報スペースのコンセプト企画や展示産品等の選定・準備</a:t>
              </a:r>
            </a:p>
          </p:txBody>
        </p:sp>
      </p:grpSp>
      <p:sp>
        <p:nvSpPr>
          <p:cNvPr id="161" name="ホームベース 267"/>
          <p:cNvSpPr>
            <a:spLocks noChangeArrowheads="1"/>
          </p:cNvSpPr>
          <p:nvPr/>
        </p:nvSpPr>
        <p:spPr bwMode="auto">
          <a:xfrm>
            <a:off x="7895298" y="8708458"/>
            <a:ext cx="4516937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海外メディア等を通じた情報発信</a:t>
            </a:r>
            <a:endParaRPr kumimoji="1" lang="en-US" altLang="ja-JP" sz="10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marR="0" lvl="0" indent="-17145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0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大阪・関西の</a:t>
            </a:r>
            <a:r>
              <a:rPr kumimoji="1" lang="en-US" altLang="ja-JP" sz="10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</a:t>
            </a:r>
            <a:r>
              <a:rPr kumimoji="1" lang="ja-JP" altLang="en-US" sz="10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動画、サミット関連の記事掲載など</a:t>
            </a:r>
            <a:endParaRPr kumimoji="1" lang="en-US" altLang="ja-JP" sz="100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9" name="ホームベース 267"/>
          <p:cNvSpPr>
            <a:spLocks noChangeArrowheads="1"/>
          </p:cNvSpPr>
          <p:nvPr/>
        </p:nvSpPr>
        <p:spPr bwMode="auto">
          <a:xfrm>
            <a:off x="1073679" y="9110081"/>
            <a:ext cx="4379487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プレス</a:t>
            </a:r>
            <a:r>
              <a:rPr kumimoji="1" lang="ja-JP" altLang="en-US" sz="1000" b="1" kern="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ツアーの企画・実施</a:t>
            </a:r>
            <a:endParaRPr kumimoji="1" lang="en-US" altLang="ja-JP" sz="1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lvl="0" indent="-171450" defTabSz="913965">
              <a:buFont typeface="Wingdings" panose="05000000000000000000" pitchFamily="2" charset="2"/>
              <a:buChar char="Ø"/>
              <a:defRPr/>
            </a:pPr>
            <a:r>
              <a:rPr kumimoji="1" lang="ja-JP" altLang="en-US" sz="9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</a:t>
            </a:r>
            <a:r>
              <a:rPr kumimoji="1" lang="ja-JP" altLang="en-US" sz="9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プレス関係者向けプレスツアー（</a:t>
            </a:r>
            <a:r>
              <a:rPr kumimoji="1" lang="ja-JP" altLang="en-US" sz="9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</a:t>
            </a:r>
            <a:r>
              <a:rPr kumimoji="1" lang="ja-JP" altLang="en-US" sz="9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議会主催、観光局主催ツアーとの連携）</a:t>
            </a:r>
            <a:endParaRPr kumimoji="1" lang="en-US" altLang="ja-JP" sz="90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2" name="ホームベース 267"/>
          <p:cNvSpPr>
            <a:spLocks noChangeArrowheads="1"/>
          </p:cNvSpPr>
          <p:nvPr/>
        </p:nvSpPr>
        <p:spPr bwMode="auto">
          <a:xfrm>
            <a:off x="7350202" y="4494037"/>
            <a:ext cx="5092101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9525" algn="ctr">
            <a:solidFill>
              <a:sysClr val="windowText" lastClr="000000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子ども向け理解促進コンテンツの作成・配布</a:t>
            </a:r>
            <a:endParaRPr kumimoji="1" lang="ja-JP" altLang="en-US" sz="9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6" name="ホームベース 267"/>
          <p:cNvSpPr>
            <a:spLocks noChangeArrowheads="1"/>
          </p:cNvSpPr>
          <p:nvPr/>
        </p:nvSpPr>
        <p:spPr bwMode="auto">
          <a:xfrm>
            <a:off x="5691818" y="5584575"/>
            <a:ext cx="6727119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規制エリア内における住民生活・経済活動への負担軽減策の検討・実施</a:t>
            </a:r>
            <a:endParaRPr kumimoji="1" lang="ja-JP" altLang="en-US" sz="9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55001" y="731608"/>
            <a:ext cx="12434180" cy="366383"/>
            <a:chOff x="-276894" y="1482653"/>
            <a:chExt cx="6423348" cy="366383"/>
          </a:xfrm>
        </p:grpSpPr>
        <p:sp>
          <p:nvSpPr>
            <p:cNvPr id="95" name="テキスト ボックス 94"/>
            <p:cNvSpPr txBox="1"/>
            <p:nvPr/>
          </p:nvSpPr>
          <p:spPr>
            <a:xfrm>
              <a:off x="-276894" y="1482916"/>
              <a:ext cx="6422201" cy="366120"/>
            </a:xfrm>
            <a:prstGeom prst="rect">
              <a:avLst/>
            </a:prstGeom>
            <a:gradFill>
              <a:gsLst>
                <a:gs pos="0">
                  <a:srgbClr val="FFFF66"/>
                </a:gs>
                <a:gs pos="50000">
                  <a:srgbClr val="FFFFCC"/>
                </a:gs>
                <a:gs pos="100000">
                  <a:srgbClr val="FFFF66"/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lIns="72000" tIns="108000" rIns="36000" bIns="18000" rtlCol="0" anchor="t" anchorCtr="0">
              <a:noAutofit/>
            </a:bodyPr>
            <a:lstStyle/>
            <a:p>
              <a:r>
                <a:rPr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知って</a:t>
              </a:r>
              <a:r>
                <a:rPr lang="ja-JP" altLang="en-US" sz="11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もらう</a:t>
              </a:r>
              <a:endParaRPr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129210" y="1482653"/>
              <a:ext cx="6017244" cy="288000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r>
                <a:rPr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                     とも</a:t>
              </a:r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に</a:t>
              </a:r>
              <a:r>
                <a:rPr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目指す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関心を高めて理解を促す）</a:t>
              </a:r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2511733" y="1486011"/>
              <a:ext cx="3633574" cy="216000"/>
            </a:xfrm>
            <a:prstGeom prst="rect">
              <a:avLst/>
            </a:prstGeom>
            <a:gradFill>
              <a:gsLst>
                <a:gs pos="0">
                  <a:srgbClr val="FF6969"/>
                </a:gs>
                <a:gs pos="50000">
                  <a:srgbClr val="FFD1D1"/>
                </a:gs>
                <a:gs pos="100000">
                  <a:srgbClr val="FF5050"/>
                </a:gs>
              </a:gsLst>
            </a:gradFill>
            <a:ln>
              <a:solidFill>
                <a:srgbClr val="FF5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tIns="0" bIns="0" rtlCol="0" anchor="ctr" anchorCtr="0">
              <a:noAutofit/>
            </a:bodyPr>
            <a:lstStyle/>
            <a:p>
              <a:pPr algn="ctr"/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参画</a:t>
              </a:r>
              <a:r>
                <a:rPr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する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自ら行動をおこす</a:t>
              </a:r>
              <a:r>
                <a:rPr lang="en-US" altLang="ja-JP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/</a:t>
              </a:r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もてなす）</a:t>
              </a:r>
            </a:p>
          </p:txBody>
        </p:sp>
      </p:grpSp>
      <p:graphicFrame>
        <p:nvGraphicFramePr>
          <p:cNvPr id="104" name="表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570564"/>
              </p:ext>
            </p:extLst>
          </p:nvPr>
        </p:nvGraphicFramePr>
        <p:xfrm>
          <a:off x="987108" y="393080"/>
          <a:ext cx="11500225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0045">
                  <a:extLst>
                    <a:ext uri="{9D8B030D-6E8A-4147-A177-3AD203B41FA5}">
                      <a16:colId xmlns:a16="http://schemas.microsoft.com/office/drawing/2014/main" val="2275974347"/>
                    </a:ext>
                  </a:extLst>
                </a:gridCol>
                <a:gridCol w="2300045">
                  <a:extLst>
                    <a:ext uri="{9D8B030D-6E8A-4147-A177-3AD203B41FA5}">
                      <a16:colId xmlns:a16="http://schemas.microsoft.com/office/drawing/2014/main" val="1599064822"/>
                    </a:ext>
                  </a:extLst>
                </a:gridCol>
                <a:gridCol w="2300045">
                  <a:extLst>
                    <a:ext uri="{9D8B030D-6E8A-4147-A177-3AD203B41FA5}">
                      <a16:colId xmlns:a16="http://schemas.microsoft.com/office/drawing/2014/main" val="1362905716"/>
                    </a:ext>
                  </a:extLst>
                </a:gridCol>
                <a:gridCol w="2300045">
                  <a:extLst>
                    <a:ext uri="{9D8B030D-6E8A-4147-A177-3AD203B41FA5}">
                      <a16:colId xmlns:a16="http://schemas.microsoft.com/office/drawing/2014/main" val="1108894239"/>
                    </a:ext>
                  </a:extLst>
                </a:gridCol>
                <a:gridCol w="2300045">
                  <a:extLst>
                    <a:ext uri="{9D8B030D-6E8A-4147-A177-3AD203B41FA5}">
                      <a16:colId xmlns:a16="http://schemas.microsoft.com/office/drawing/2014/main" val="2336968971"/>
                    </a:ext>
                  </a:extLst>
                </a:gridCol>
              </a:tblGrid>
              <a:tr h="115324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113168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3444659"/>
                  </a:ext>
                </a:extLst>
              </a:tr>
            </a:tbl>
          </a:graphicData>
        </a:graphic>
      </p:graphicFrame>
      <p:grpSp>
        <p:nvGrpSpPr>
          <p:cNvPr id="3" name="グループ化 2"/>
          <p:cNvGrpSpPr/>
          <p:nvPr/>
        </p:nvGrpSpPr>
        <p:grpSpPr>
          <a:xfrm>
            <a:off x="1074058" y="2550433"/>
            <a:ext cx="11368246" cy="600557"/>
            <a:chOff x="1316272" y="1212072"/>
            <a:chExt cx="11126264" cy="600557"/>
          </a:xfrm>
        </p:grpSpPr>
        <p:sp>
          <p:nvSpPr>
            <p:cNvPr id="80" name="ホームベース 267"/>
            <p:cNvSpPr>
              <a:spLocks noChangeArrowheads="1"/>
            </p:cNvSpPr>
            <p:nvPr/>
          </p:nvSpPr>
          <p:spPr bwMode="auto">
            <a:xfrm>
              <a:off x="1316272" y="1214139"/>
              <a:ext cx="5394877" cy="598490"/>
            </a:xfrm>
            <a:prstGeom prst="homePlate">
              <a:avLst>
                <a:gd name="adj" fmla="val 19049"/>
              </a:avLst>
            </a:prstGeom>
            <a:solidFill>
              <a:schemeClr val="bg1"/>
            </a:solidFill>
            <a:ln w="12700" algn="ctr">
              <a:solidFill>
                <a:sysClr val="windowText" lastClr="000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44000" anchor="ctr"/>
            <a:lstStyle/>
            <a:p>
              <a:pPr marL="0" marR="0" lvl="0" indent="0" defTabSz="913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0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0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第２弾広報（サミットへの理解促進・協力の呼びかけ）</a:t>
              </a:r>
              <a:r>
                <a:rPr kumimoji="1" lang="en-US" altLang="ja-JP" sz="10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kumimoji="1" lang="en-US" altLang="ja-JP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171450" indent="-171450" defTabSz="913965">
                <a:buFont typeface="Wingdings" panose="05000000000000000000" pitchFamily="2" charset="2"/>
                <a:buChar char="Ø"/>
                <a:defRPr/>
              </a:pPr>
              <a:r>
                <a:rPr kumimoji="1" lang="ja-JP" altLang="en-US" sz="100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サミットロゴを活用したポスター・リーフレットによる周知</a:t>
              </a:r>
              <a:endParaRPr kumimoji="1" lang="en-US" altLang="ja-JP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171450" indent="-171450" defTabSz="913965">
                <a:buFont typeface="Wingdings" panose="05000000000000000000" pitchFamily="2" charset="2"/>
                <a:buChar char="Ø"/>
                <a:defRPr/>
              </a:pPr>
              <a:r>
                <a:rPr kumimoji="1" lang="ja-JP" altLang="en-US" sz="1000" kern="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デジタルサイネージによる集中的な情報発信や新聞折り込みを活用した認知度</a:t>
              </a:r>
              <a:r>
                <a:rPr kumimoji="1" lang="ja-JP" altLang="en-US" sz="1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向上</a:t>
              </a:r>
              <a:endParaRPr kumimoji="1" lang="en-US" altLang="ja-JP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6" name="ホームベース 267"/>
            <p:cNvSpPr>
              <a:spLocks noChangeArrowheads="1"/>
            </p:cNvSpPr>
            <p:nvPr/>
          </p:nvSpPr>
          <p:spPr bwMode="auto">
            <a:xfrm>
              <a:off x="6781800" y="1212072"/>
              <a:ext cx="5660736" cy="598490"/>
            </a:xfrm>
            <a:prstGeom prst="homePlate">
              <a:avLst>
                <a:gd name="adj" fmla="val 19049"/>
              </a:avLst>
            </a:prstGeom>
            <a:solidFill>
              <a:schemeClr val="bg1"/>
            </a:solidFill>
            <a:ln w="12700" algn="ctr">
              <a:solidFill>
                <a:sysClr val="windowText" lastClr="000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44000" anchor="ctr"/>
            <a:lstStyle/>
            <a:p>
              <a:pPr marL="0" marR="0" lvl="0" indent="0" defTabSz="913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0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0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第３弾広報（各種規制等への理解促進・参画への呼びかけ）</a:t>
              </a:r>
              <a:r>
                <a:rPr kumimoji="1" lang="en-US" altLang="ja-JP" sz="10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kumimoji="1" lang="en-US" altLang="ja-JP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171450" indent="-171450" defTabSz="913965">
                <a:buFont typeface="Wingdings" panose="05000000000000000000" pitchFamily="2" charset="2"/>
                <a:buChar char="Ø"/>
                <a:defRPr/>
              </a:pPr>
              <a:r>
                <a:rPr kumimoji="1" lang="ja-JP" altLang="en-US" sz="100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各種規制情報等の周知・交通総量抑制に向けたＰＲ</a:t>
              </a:r>
              <a:endParaRPr kumimoji="1" lang="en-US" altLang="ja-JP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171450" indent="-171450" defTabSz="913965">
                <a:buFont typeface="Wingdings" panose="05000000000000000000" pitchFamily="2" charset="2"/>
                <a:buChar char="Ø"/>
                <a:defRPr/>
              </a:pPr>
              <a:r>
                <a:rPr kumimoji="1" lang="ja-JP" altLang="en-US" sz="1000" kern="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サミット成功に向けた機運盛り上げ広報の展開（ポスター・リーフレット、デジタルサイネージ等）</a:t>
              </a:r>
              <a:endParaRPr kumimoji="1" lang="en-US" altLang="ja-JP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1074058" y="1832159"/>
            <a:ext cx="11368246" cy="576000"/>
            <a:chOff x="1316271" y="1867131"/>
            <a:chExt cx="11126045" cy="576000"/>
          </a:xfrm>
        </p:grpSpPr>
        <p:sp>
          <p:nvSpPr>
            <p:cNvPr id="111" name="ホームベース 267"/>
            <p:cNvSpPr>
              <a:spLocks noChangeArrowheads="1"/>
            </p:cNvSpPr>
            <p:nvPr/>
          </p:nvSpPr>
          <p:spPr bwMode="auto">
            <a:xfrm>
              <a:off x="1316271" y="1867131"/>
              <a:ext cx="11126045" cy="576000"/>
            </a:xfrm>
            <a:prstGeom prst="homePlate">
              <a:avLst>
                <a:gd name="adj" fmla="val 19049"/>
              </a:avLst>
            </a:prstGeom>
            <a:solidFill>
              <a:schemeClr val="bg1"/>
            </a:solidFill>
            <a:ln w="12700" algn="ctr">
              <a:solidFill>
                <a:sysClr val="windowText" lastClr="000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44000" anchor="ctr"/>
            <a:lstStyle/>
            <a:p>
              <a:pPr marL="0" marR="0" lvl="0" indent="0" defTabSz="913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地元住民・事業者等への説明</a:t>
              </a:r>
              <a:r>
                <a:rPr kumimoji="1" lang="en-US" altLang="ja-JP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pPr marL="171450" indent="-171450" defTabSz="913965">
                <a:buFont typeface="Wingdings" panose="05000000000000000000" pitchFamily="2" charset="2"/>
                <a:buChar char="Ø"/>
                <a:defRPr/>
              </a:pPr>
              <a:r>
                <a:rPr kumimoji="1" lang="ja-JP" altLang="en-US" sz="1000" kern="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住民説明会の開催や咲洲地区事業者連絡会などを通じた情報提供・各種影響団体への協力要請</a:t>
              </a:r>
              <a:endParaRPr kumimoji="1" lang="en-US" altLang="ja-JP" sz="10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171450" indent="-171450" defTabSz="913965">
                <a:buFont typeface="Wingdings" panose="05000000000000000000" pitchFamily="2" charset="2"/>
                <a:buChar char="Ø"/>
                <a:defRPr/>
              </a:pPr>
              <a:endParaRPr kumimoji="1" lang="en-US" altLang="ja-JP" sz="10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11" name="グループ化 10"/>
            <p:cNvGrpSpPr/>
            <p:nvPr/>
          </p:nvGrpSpPr>
          <p:grpSpPr>
            <a:xfrm>
              <a:off x="1349613" y="2246716"/>
              <a:ext cx="8924741" cy="151247"/>
              <a:chOff x="1349613" y="2261230"/>
              <a:chExt cx="8924741" cy="151247"/>
            </a:xfrm>
          </p:grpSpPr>
          <p:sp>
            <p:nvSpPr>
              <p:cNvPr id="107" name="ホームベース 267"/>
              <p:cNvSpPr>
                <a:spLocks noChangeArrowheads="1"/>
              </p:cNvSpPr>
              <p:nvPr/>
            </p:nvSpPr>
            <p:spPr bwMode="auto">
              <a:xfrm>
                <a:off x="1349613" y="2266225"/>
                <a:ext cx="920462" cy="144000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6350" algn="ctr">
                <a:solidFill>
                  <a:sysClr val="windowText" lastClr="000000"/>
                </a:solidFill>
                <a:round/>
                <a:headEnd/>
                <a:tailEnd/>
              </a:ln>
              <a:effectLst/>
            </p:spPr>
            <p:txBody>
              <a:bodyPr lIns="36000" rIns="36000" anchor="ctr"/>
              <a:lstStyle/>
              <a:p>
                <a:pPr marL="0" marR="0" lvl="0" indent="0" algn="ctr" defTabSz="91396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80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第</a:t>
                </a:r>
                <a:r>
                  <a:rPr kumimoji="1" lang="ja-JP" altLang="en-US" sz="800" kern="0" noProof="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１</a:t>
                </a:r>
                <a:r>
                  <a:rPr kumimoji="1" lang="ja-JP" altLang="en-US" sz="80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回説明会</a:t>
                </a:r>
                <a:endParaRPr kumimoji="1" lang="en-US" altLang="ja-JP" sz="80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13" name="ホームベース 267"/>
              <p:cNvSpPr>
                <a:spLocks noChangeArrowheads="1"/>
              </p:cNvSpPr>
              <p:nvPr/>
            </p:nvSpPr>
            <p:spPr bwMode="auto">
              <a:xfrm>
                <a:off x="3553478" y="2261230"/>
                <a:ext cx="2282171" cy="1440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 algn="ctr">
                <a:solidFill>
                  <a:sysClr val="windowText" lastClr="000000"/>
                </a:solidFill>
                <a:round/>
                <a:headEnd/>
                <a:tailEnd/>
              </a:ln>
              <a:effectLst/>
            </p:spPr>
            <p:txBody>
              <a:bodyPr lIns="36000" rIns="36000" anchor="ctr"/>
              <a:lstStyle/>
              <a:p>
                <a:pPr marL="0" marR="0" lvl="0" indent="0" algn="ctr" defTabSz="91396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80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第</a:t>
                </a:r>
                <a:r>
                  <a:rPr kumimoji="1" lang="ja-JP" altLang="en-US" sz="800" kern="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２</a:t>
                </a:r>
                <a:r>
                  <a:rPr kumimoji="1" lang="ja-JP" altLang="en-US" sz="80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回説明会</a:t>
                </a:r>
                <a:endParaRPr kumimoji="1" lang="en-US" altLang="ja-JP" sz="80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16" name="ホームベース 267"/>
              <p:cNvSpPr>
                <a:spLocks noChangeArrowheads="1"/>
              </p:cNvSpPr>
              <p:nvPr/>
            </p:nvSpPr>
            <p:spPr bwMode="auto">
              <a:xfrm>
                <a:off x="7992183" y="2268477"/>
                <a:ext cx="2282171" cy="144000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6350" algn="ctr">
                <a:solidFill>
                  <a:sysClr val="windowText" lastClr="000000"/>
                </a:solidFill>
                <a:round/>
                <a:headEnd/>
                <a:tailEnd/>
              </a:ln>
              <a:effectLst/>
            </p:spPr>
            <p:txBody>
              <a:bodyPr lIns="36000" rIns="36000" anchor="ctr"/>
              <a:lstStyle/>
              <a:p>
                <a:pPr marL="0" marR="0" lvl="0" indent="0" algn="ctr" defTabSz="91396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80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第</a:t>
                </a:r>
                <a:r>
                  <a:rPr kumimoji="1" lang="ja-JP" altLang="en-US" sz="800" kern="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３</a:t>
                </a:r>
                <a:r>
                  <a:rPr kumimoji="1" lang="ja-JP" altLang="en-US" sz="80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rPr>
                  <a:t>回説明会</a:t>
                </a:r>
                <a:endParaRPr kumimoji="1" lang="en-US" altLang="ja-JP" sz="80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143" name="ホームベース 267"/>
          <p:cNvSpPr>
            <a:spLocks noChangeArrowheads="1"/>
          </p:cNvSpPr>
          <p:nvPr/>
        </p:nvSpPr>
        <p:spPr bwMode="auto">
          <a:xfrm>
            <a:off x="2307282" y="3624056"/>
            <a:ext cx="10135022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PR</a:t>
            </a:r>
            <a:r>
              <a:rPr kumimoji="1" lang="ja-JP" altLang="en-US" sz="10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ツール</a:t>
            </a:r>
            <a:r>
              <a:rPr kumimoji="1" lang="ja-JP" altLang="en-US" sz="1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の作成・掲出（シティドレッシング等による機運盛り上げ）</a:t>
            </a:r>
            <a:endParaRPr kumimoji="1" lang="en-US" altLang="ja-JP" sz="1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lvl="0" indent="-171450" defTabSz="913965">
              <a:buFont typeface="Wingdings" panose="05000000000000000000" pitchFamily="2" charset="2"/>
              <a:buChar char="Ø"/>
              <a:defRPr/>
            </a:pPr>
            <a:r>
              <a:rPr kumimoji="1" lang="ja-JP" altLang="en-US" sz="9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主要大通りでのバナーフラッグ掲出、</a:t>
            </a:r>
            <a:r>
              <a:rPr kumimoji="1" lang="ja-JP" altLang="en-US" sz="9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庁舎等での懸垂幕</a:t>
            </a:r>
            <a:r>
              <a:rPr kumimoji="1" lang="ja-JP" altLang="en-US" sz="9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、のぼり等の掲出　など</a:t>
            </a:r>
            <a:endParaRPr kumimoji="1" lang="en-US" altLang="ja-JP" sz="9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0" name="ホームベース 267"/>
          <p:cNvSpPr>
            <a:spLocks noChangeArrowheads="1"/>
          </p:cNvSpPr>
          <p:nvPr/>
        </p:nvSpPr>
        <p:spPr bwMode="auto">
          <a:xfrm>
            <a:off x="1079113" y="5178144"/>
            <a:ext cx="11339824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宿泊予約センターの設置・運営</a:t>
            </a:r>
            <a:endParaRPr kumimoji="1" lang="en-US" altLang="ja-JP" sz="1000" b="1" kern="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marR="0" lvl="0" indent="-17145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en-US" altLang="ja-JP" sz="9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9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月～：各国代表団、警備関係者等への配宿　　２月～：支援事業者等への配宿、報道機関等への予約開始</a:t>
            </a:r>
            <a:endParaRPr kumimoji="1" lang="en-US" altLang="ja-JP" sz="900" kern="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1073679" y="6066118"/>
            <a:ext cx="11345258" cy="360500"/>
            <a:chOff x="1035541" y="4375079"/>
            <a:chExt cx="11345258" cy="360500"/>
          </a:xfrm>
        </p:grpSpPr>
        <p:grpSp>
          <p:nvGrpSpPr>
            <p:cNvPr id="62" name="グループ化 61"/>
            <p:cNvGrpSpPr/>
            <p:nvPr/>
          </p:nvGrpSpPr>
          <p:grpSpPr>
            <a:xfrm>
              <a:off x="2192485" y="4375079"/>
              <a:ext cx="10188314" cy="360500"/>
              <a:chOff x="2363248" y="5954944"/>
              <a:chExt cx="10188314" cy="360500"/>
            </a:xfrm>
          </p:grpSpPr>
          <p:sp>
            <p:nvSpPr>
              <p:cNvPr id="63" name="ホームベース 267"/>
              <p:cNvSpPr>
                <a:spLocks noChangeArrowheads="1"/>
              </p:cNvSpPr>
              <p:nvPr/>
            </p:nvSpPr>
            <p:spPr bwMode="auto">
              <a:xfrm>
                <a:off x="4714150" y="5955444"/>
                <a:ext cx="7837412" cy="360000"/>
              </a:xfrm>
              <a:prstGeom prst="homePlate">
                <a:avLst>
                  <a:gd name="adj" fmla="val 31455"/>
                </a:avLst>
              </a:prstGeom>
              <a:solidFill>
                <a:schemeClr val="bg1"/>
              </a:solidFill>
              <a:ln w="12700" algn="ctr">
                <a:solidFill>
                  <a:sysClr val="windowText" lastClr="000000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lIns="144000" rIns="36000" anchor="ctr"/>
              <a:lstStyle/>
              <a:p>
                <a:pPr marL="0" marR="0" lvl="0" indent="0" defTabSz="91396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000" b="1" kern="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計画に基づく準備・訓練等の実施</a:t>
                </a:r>
                <a:endParaRPr kumimoji="1" lang="en-US" altLang="ja-JP" sz="10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1450" lvl="0" indent="-171450" defTabSz="913965">
                  <a:buFont typeface="Wingdings" panose="05000000000000000000" pitchFamily="2" charset="2"/>
                  <a:buChar char="Ø"/>
                  <a:defRPr/>
                </a:pPr>
                <a:r>
                  <a:rPr kumimoji="1" lang="ja-JP" altLang="en-US" sz="1000" kern="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 各種</a:t>
                </a:r>
                <a:r>
                  <a:rPr kumimoji="1" lang="ja-JP" altLang="en-US" sz="1000" kern="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訓練（ＮＢＣ災害等）の実施、警戒対象施設への重点査察・監視指導、医薬品等の備蓄・供給、</a:t>
                </a:r>
                <a:r>
                  <a:rPr kumimoji="1" lang="ja-JP" altLang="en-US" sz="1000" kern="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強化サーベイランス等の</a:t>
                </a:r>
                <a:r>
                  <a:rPr kumimoji="1" lang="ja-JP" altLang="en-US" sz="1000" kern="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実施 など</a:t>
                </a:r>
                <a:endParaRPr kumimoji="1" lang="en-US" altLang="ja-JP" sz="90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4" name="ホームベース 267"/>
              <p:cNvSpPr>
                <a:spLocks noChangeArrowheads="1"/>
              </p:cNvSpPr>
              <p:nvPr/>
            </p:nvSpPr>
            <p:spPr bwMode="auto">
              <a:xfrm>
                <a:off x="2363248" y="5954944"/>
                <a:ext cx="2293205" cy="360000"/>
              </a:xfrm>
              <a:prstGeom prst="homePlate">
                <a:avLst>
                  <a:gd name="adj" fmla="val 26114"/>
                </a:avLst>
              </a:prstGeom>
              <a:solidFill>
                <a:schemeClr val="bg1"/>
              </a:solidFill>
              <a:ln w="9525" algn="ctr">
                <a:solidFill>
                  <a:sysClr val="windowText" lastClr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36000" tIns="36000" rIns="36000" bIns="36000" anchor="ctr" anchorCtr="0"/>
              <a:lstStyle/>
              <a:p>
                <a:pPr defTabSz="913965">
                  <a:defRPr/>
                </a:pPr>
                <a:r>
                  <a:rPr kumimoji="1" lang="ja-JP" altLang="en-US" sz="900" kern="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危機事象に対応するための各種計画策定</a:t>
                </a:r>
                <a:endParaRPr kumimoji="1" lang="en-US" altLang="ja-JP" sz="900" kern="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8" name="グループ化 7"/>
            <p:cNvGrpSpPr/>
            <p:nvPr/>
          </p:nvGrpSpPr>
          <p:grpSpPr>
            <a:xfrm>
              <a:off x="1035541" y="4405774"/>
              <a:ext cx="1044000" cy="288000"/>
              <a:chOff x="1038918" y="4405774"/>
              <a:chExt cx="1044000" cy="288000"/>
            </a:xfrm>
          </p:grpSpPr>
          <p:sp>
            <p:nvSpPr>
              <p:cNvPr id="65" name="ホームベース 267"/>
              <p:cNvSpPr>
                <a:spLocks noChangeArrowheads="1"/>
              </p:cNvSpPr>
              <p:nvPr/>
            </p:nvSpPr>
            <p:spPr bwMode="auto">
              <a:xfrm>
                <a:off x="1038918" y="4405774"/>
                <a:ext cx="1044000" cy="288000"/>
              </a:xfrm>
              <a:prstGeom prst="ellipse">
                <a:avLst/>
              </a:prstGeom>
              <a:solidFill>
                <a:schemeClr val="bg1"/>
              </a:solidFill>
              <a:ln w="12700" algn="ctr">
                <a:solidFill>
                  <a:sysClr val="windowText" lastClr="000000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lIns="0" tIns="0" rIns="0" bIns="0" anchor="ctr"/>
              <a:lstStyle/>
              <a:p>
                <a:pPr marL="0" marR="0" lvl="0" indent="0" algn="ctr" defTabSz="913965" rtl="0" eaLnBrk="1" fontAlgn="auto" latinLnBrk="0" hangingPunct="1">
                  <a:lnSpc>
                    <a:spcPts val="1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" name="正方形/長方形 4"/>
              <p:cNvSpPr/>
              <p:nvPr/>
            </p:nvSpPr>
            <p:spPr>
              <a:xfrm>
                <a:off x="1056141" y="4468893"/>
                <a:ext cx="1009553" cy="1724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defTabSz="913965">
                  <a:lnSpc>
                    <a:spcPts val="1000"/>
                  </a:lnSpc>
                  <a:defRPr/>
                </a:pPr>
                <a:r>
                  <a:rPr kumimoji="1" lang="ja-JP" altLang="en-US" sz="1000" b="1" kern="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国民保護訓練</a:t>
                </a:r>
                <a:endParaRPr kumimoji="1" lang="en-US" altLang="ja-JP" sz="1000" b="1" kern="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68" name="角丸四角形 67"/>
          <p:cNvSpPr/>
          <p:nvPr/>
        </p:nvSpPr>
        <p:spPr>
          <a:xfrm>
            <a:off x="438731" y="6504501"/>
            <a:ext cx="477414" cy="1149969"/>
          </a:xfrm>
          <a:prstGeom prst="roundRect">
            <a:avLst>
              <a:gd name="adj" fmla="val 4212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45603" rIns="0" bIns="45603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noProof="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府市</a:t>
            </a:r>
            <a:endParaRPr lang="en-US" altLang="ja-JP" sz="1100" b="1" noProof="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</a:t>
            </a:r>
            <a:endParaRPr lang="en-US" altLang="ja-JP" sz="11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部局</a:t>
            </a:r>
            <a:endParaRPr lang="en-US" altLang="ja-JP" sz="11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451512" y="5065518"/>
            <a:ext cx="477414" cy="922217"/>
          </a:xfrm>
          <a:prstGeom prst="roundRect">
            <a:avLst>
              <a:gd name="adj" fmla="val 4212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45603" rIns="0" bIns="45603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協議会</a:t>
            </a:r>
            <a:endParaRPr lang="en-US" altLang="ja-JP" sz="11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" name="ホームベース 267"/>
          <p:cNvSpPr>
            <a:spLocks noChangeArrowheads="1"/>
          </p:cNvSpPr>
          <p:nvPr/>
        </p:nvSpPr>
        <p:spPr bwMode="auto">
          <a:xfrm>
            <a:off x="1073679" y="6554666"/>
            <a:ext cx="10550700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会場・周辺道路等の環境整備</a:t>
            </a:r>
            <a:endParaRPr kumimoji="1" lang="en-US" altLang="ja-JP" sz="1000" b="1" kern="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lvl="0" indent="-171450" defTabSz="913965">
              <a:buFont typeface="Wingdings" panose="05000000000000000000" pitchFamily="2" charset="2"/>
              <a:buChar char="Ø"/>
              <a:defRPr/>
            </a:pPr>
            <a:r>
              <a:rPr kumimoji="1" lang="ja-JP" altLang="en-US" sz="9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警備上の観点から周辺道路の補修工事や河川清掃、港湾物流対策等を実施（府：都市整備部、市：都市整備局、環境局、建設局、港湾局等）</a:t>
            </a:r>
            <a:endParaRPr kumimoji="1" lang="ja-JP" altLang="en-US" sz="9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4" name="ホームベース 267"/>
          <p:cNvSpPr>
            <a:spLocks noChangeArrowheads="1"/>
          </p:cNvSpPr>
          <p:nvPr/>
        </p:nvSpPr>
        <p:spPr bwMode="auto">
          <a:xfrm>
            <a:off x="5691817" y="6957818"/>
            <a:ext cx="6727119" cy="288000"/>
          </a:xfrm>
          <a:prstGeom prst="rect">
            <a:avLst/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rIns="36000" anchor="ctr"/>
          <a:lstStyle/>
          <a:p>
            <a:pPr marL="0" marR="0" lvl="0" indent="0" algn="ctr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府ドローン条例制定・施行（</a:t>
            </a:r>
            <a:r>
              <a:rPr kumimoji="1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日～</a:t>
            </a:r>
            <a:r>
              <a:rPr kumimoji="1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日）</a:t>
            </a:r>
            <a:endParaRPr kumimoji="1" lang="en-US" altLang="ja-JP" sz="1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6" name="ホームベース 267"/>
          <p:cNvSpPr>
            <a:spLocks noChangeArrowheads="1"/>
          </p:cNvSpPr>
          <p:nvPr/>
        </p:nvSpPr>
        <p:spPr bwMode="auto">
          <a:xfrm>
            <a:off x="1073679" y="7288843"/>
            <a:ext cx="11345258" cy="288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交通総量抑制の対策、テロ対策の推進、各種規制等の情報提供など</a:t>
            </a:r>
            <a:endParaRPr kumimoji="1" lang="en-US" altLang="ja-JP" sz="1000" b="1" kern="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9" name="角丸四角形 88"/>
          <p:cNvSpPr/>
          <p:nvPr/>
        </p:nvSpPr>
        <p:spPr>
          <a:xfrm>
            <a:off x="25730" y="7794697"/>
            <a:ext cx="357693" cy="1740504"/>
          </a:xfrm>
          <a:prstGeom prst="roundRect">
            <a:avLst>
              <a:gd name="adj" fmla="val 3835"/>
            </a:avLst>
          </a:prstGeom>
          <a:solidFill>
            <a:srgbClr val="00B05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lIns="0" tIns="45603" rIns="0" bIns="45603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大阪・関西の魅力</a:t>
            </a:r>
            <a:r>
              <a:rPr kumimoji="0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PR</a:t>
            </a:r>
            <a:endParaRPr lang="en-US" altLang="ja-JP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1" name="ホームベース 267"/>
          <p:cNvSpPr>
            <a:spLocks noChangeArrowheads="1"/>
          </p:cNvSpPr>
          <p:nvPr/>
        </p:nvSpPr>
        <p:spPr bwMode="auto">
          <a:xfrm>
            <a:off x="2300932" y="4085862"/>
            <a:ext cx="5986060" cy="288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9525" algn="ctr">
            <a:solidFill>
              <a:sysClr val="windowText" lastClr="000000"/>
            </a:solidFill>
            <a:prstDash val="dash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rIns="36000" anchor="ctr"/>
          <a:lstStyle/>
          <a:p>
            <a:pPr marL="0" marR="0" lvl="0" indent="0" algn="ctr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各種イベント等を通じた周知活動</a:t>
            </a:r>
            <a:endParaRPr kumimoji="1" lang="en-US" altLang="ja-JP" sz="1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8" name="ホームベース 267"/>
          <p:cNvSpPr>
            <a:spLocks noChangeArrowheads="1"/>
          </p:cNvSpPr>
          <p:nvPr/>
        </p:nvSpPr>
        <p:spPr bwMode="auto">
          <a:xfrm>
            <a:off x="1073679" y="7841412"/>
            <a:ext cx="11345258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推薦リストの効果的な活用促進</a:t>
            </a:r>
            <a:endParaRPr kumimoji="1" lang="en-US" altLang="ja-JP" sz="1000" b="1" kern="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lvl="0" indent="-171450" defTabSz="913965">
              <a:buFont typeface="Wingdings" panose="05000000000000000000" pitchFamily="2" charset="2"/>
              <a:buChar char="Ø"/>
              <a:defRPr/>
            </a:pPr>
            <a:r>
              <a:rPr kumimoji="1" lang="ja-JP" altLang="en-US" sz="9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</a:t>
            </a:r>
            <a:r>
              <a:rPr kumimoji="1" lang="ja-JP" altLang="en-US" sz="9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議会ＨＰへの掲載、プレスツアーへの活用、地元ホテルシェフ</a:t>
            </a:r>
            <a:r>
              <a:rPr kumimoji="1" lang="ja-JP" altLang="en-US" sz="9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kumimoji="1" lang="ja-JP" altLang="en-US" sz="9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への食材ＰＲ、プレスバックへの同梱 など</a:t>
            </a:r>
            <a:endParaRPr kumimoji="1" lang="ja-JP" altLang="en-US" sz="9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角丸四角形 100"/>
          <p:cNvSpPr/>
          <p:nvPr/>
        </p:nvSpPr>
        <p:spPr>
          <a:xfrm>
            <a:off x="25730" y="1176145"/>
            <a:ext cx="890415" cy="485105"/>
          </a:xfrm>
          <a:prstGeom prst="roundRect">
            <a:avLst>
              <a:gd name="adj" fmla="val 4212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45603" rIns="0" bIns="45603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国等の動き</a:t>
            </a:r>
            <a:endParaRPr kumimoji="0" lang="en-US" altLang="ja-JP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971141" y="1052453"/>
            <a:ext cx="11515820" cy="397463"/>
            <a:chOff x="969859" y="1038615"/>
            <a:chExt cx="11515820" cy="397463"/>
          </a:xfrm>
        </p:grpSpPr>
        <p:sp>
          <p:nvSpPr>
            <p:cNvPr id="102" name="ホームベース 267"/>
            <p:cNvSpPr>
              <a:spLocks noChangeArrowheads="1"/>
            </p:cNvSpPr>
            <p:nvPr/>
          </p:nvSpPr>
          <p:spPr bwMode="auto">
            <a:xfrm>
              <a:off x="969859" y="1038615"/>
              <a:ext cx="4578220" cy="397463"/>
            </a:xfrm>
            <a:prstGeom prst="rect">
              <a:avLst/>
            </a:prstGeom>
            <a:noFill/>
            <a:ln w="12700" algn="ctr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marL="0" marR="0" lvl="0" indent="0" defTabSz="913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200" kern="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20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外務省</a:t>
              </a:r>
              <a:r>
                <a:rPr kumimoji="1" lang="en-US" altLang="ja-JP" sz="1200" kern="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】 </a:t>
              </a:r>
              <a:r>
                <a:rPr kumimoji="1" lang="ja-JP" altLang="en-US" sz="120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ロジ面・サブ面での準備の本格化</a:t>
              </a:r>
            </a:p>
          </p:txBody>
        </p:sp>
        <p:cxnSp>
          <p:nvCxnSpPr>
            <p:cNvPr id="103" name="直線矢印コネクタ 102"/>
            <p:cNvCxnSpPr/>
            <p:nvPr/>
          </p:nvCxnSpPr>
          <p:spPr>
            <a:xfrm>
              <a:off x="1073679" y="1348524"/>
              <a:ext cx="11412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ホームベース 267"/>
          <p:cNvSpPr>
            <a:spLocks noChangeArrowheads="1"/>
          </p:cNvSpPr>
          <p:nvPr/>
        </p:nvSpPr>
        <p:spPr bwMode="auto">
          <a:xfrm>
            <a:off x="5691817" y="9110081"/>
            <a:ext cx="6720418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12700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プレス</a:t>
            </a:r>
            <a:r>
              <a:rPr kumimoji="1" lang="ja-JP" altLang="en-US" sz="1000" b="1" kern="0" noProof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ツアーの企画・実施</a:t>
            </a:r>
            <a:endParaRPr kumimoji="1" lang="en-US" altLang="ja-JP" sz="1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lvl="0" indent="-171450" defTabSz="913965">
              <a:buFont typeface="Wingdings" panose="05000000000000000000" pitchFamily="2" charset="2"/>
              <a:buChar char="Ø"/>
              <a:defRPr/>
            </a:pPr>
            <a:r>
              <a:rPr kumimoji="1" lang="ja-JP" altLang="en-US" sz="9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</a:t>
            </a:r>
            <a:r>
              <a:rPr kumimoji="1" lang="ja-JP" altLang="en-US" sz="9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プレス関係者向けプレスツアー（</a:t>
            </a:r>
            <a:r>
              <a:rPr kumimoji="1" lang="ja-JP" altLang="en-US" sz="9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</a:t>
            </a:r>
            <a:r>
              <a:rPr kumimoji="1" lang="ja-JP" altLang="en-US" sz="9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議会主催、観光局主催ツアーとの連携）</a:t>
            </a:r>
            <a:endParaRPr kumimoji="1" lang="en-US" altLang="ja-JP" sz="90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0469879" y="1406865"/>
            <a:ext cx="2017082" cy="303825"/>
            <a:chOff x="8767298" y="1361694"/>
            <a:chExt cx="1764000" cy="303825"/>
          </a:xfrm>
        </p:grpSpPr>
        <p:cxnSp>
          <p:nvCxnSpPr>
            <p:cNvPr id="67" name="直線矢印コネクタ 66"/>
            <p:cNvCxnSpPr/>
            <p:nvPr/>
          </p:nvCxnSpPr>
          <p:spPr>
            <a:xfrm>
              <a:off x="8767298" y="1665519"/>
              <a:ext cx="1764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ホームベース 267"/>
            <p:cNvSpPr>
              <a:spLocks noChangeArrowheads="1"/>
            </p:cNvSpPr>
            <p:nvPr/>
          </p:nvSpPr>
          <p:spPr bwMode="auto">
            <a:xfrm>
              <a:off x="9011255" y="1361694"/>
              <a:ext cx="1290807" cy="288000"/>
            </a:xfrm>
            <a:prstGeom prst="rect">
              <a:avLst/>
            </a:prstGeom>
            <a:noFill/>
            <a:ln w="12700" algn="ctr">
              <a:noFill/>
              <a:round/>
              <a:headEnd/>
              <a:tailEnd/>
            </a:ln>
            <a:effectLst/>
          </p:spPr>
          <p:txBody>
            <a:bodyPr lIns="0" rIns="0" anchor="ctr"/>
            <a:lstStyle/>
            <a:p>
              <a:pPr marL="0" marR="0" lvl="0" indent="0" algn="ctr" defTabSz="913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1" kern="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各種</a:t>
              </a:r>
              <a:r>
                <a:rPr kumimoji="1" lang="ja-JP" alt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規制・交通総量抑制</a:t>
              </a:r>
              <a:endParaRPr kumimoji="1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marR="0" lvl="0" indent="0" algn="ctr" defTabSz="913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（開催日含む前後一定期間）</a:t>
              </a:r>
              <a:endParaRPr kumimoji="1" lang="en-US" altLang="ja-JP" sz="9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3" name="ホームベース 267"/>
          <p:cNvSpPr>
            <a:spLocks noChangeArrowheads="1"/>
          </p:cNvSpPr>
          <p:nvPr/>
        </p:nvSpPr>
        <p:spPr bwMode="auto">
          <a:xfrm>
            <a:off x="1073678" y="3185526"/>
            <a:ext cx="11368626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9525" algn="ctr">
            <a:solidFill>
              <a:sysClr val="windowText" lastClr="000000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各種メディアを通じた情報</a:t>
            </a:r>
            <a:r>
              <a:rPr kumimoji="1" lang="ja-JP" altLang="en-US" sz="10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発信</a:t>
            </a:r>
            <a:endParaRPr kumimoji="1" lang="en-US" altLang="ja-JP" sz="1000" b="1" kern="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lvl="0" indent="-171450" defTabSz="913965">
              <a:buFont typeface="Wingdings" panose="05000000000000000000" pitchFamily="2" charset="2"/>
              <a:buChar char="Ø"/>
              <a:defRPr/>
            </a:pPr>
            <a:r>
              <a:rPr kumimoji="1" lang="ja-JP" altLang="en-US" sz="9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ＨＰ、ＳＮＳを通じた情報発信、マスメディアの活用、府政だよりや市区</a:t>
            </a:r>
            <a:r>
              <a:rPr kumimoji="1" lang="ja-JP" altLang="en-US" sz="9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町村</a:t>
            </a:r>
            <a:r>
              <a:rPr kumimoji="1" lang="ja-JP" altLang="en-US" sz="9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広報誌による周知、既存イベントでのＰＲ　など</a:t>
            </a:r>
            <a:endParaRPr kumimoji="1" lang="ja-JP" altLang="en-US" sz="9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6" name="ホームベース 267"/>
          <p:cNvSpPr>
            <a:spLocks noChangeArrowheads="1"/>
          </p:cNvSpPr>
          <p:nvPr/>
        </p:nvSpPr>
        <p:spPr bwMode="auto">
          <a:xfrm>
            <a:off x="1082944" y="4493958"/>
            <a:ext cx="4370222" cy="360000"/>
          </a:xfrm>
          <a:prstGeom prst="homePlate">
            <a:avLst>
              <a:gd name="adj" fmla="val 31455"/>
            </a:avLst>
          </a:prstGeom>
          <a:solidFill>
            <a:schemeClr val="bg1"/>
          </a:solidFill>
          <a:ln w="9525" algn="ctr">
            <a:solidFill>
              <a:sysClr val="windowText" lastClr="000000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44000" rIns="36000" anchor="ctr"/>
          <a:lstStyle/>
          <a:p>
            <a:pPr marL="0" marR="0" lvl="0" indent="0" defTabSz="913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サミット講座＜</a:t>
            </a:r>
            <a:r>
              <a:rPr kumimoji="1" lang="en-US" altLang="ja-JP" sz="10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kumimoji="1" lang="ja-JP" altLang="en-US" sz="10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サミットについて学ぼう＞の実施</a:t>
            </a:r>
            <a:endParaRPr kumimoji="1" lang="en-US" altLang="ja-JP" sz="1000" b="1" kern="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280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34D15E29DDD314C892763A1095789F2" ma:contentTypeVersion="0" ma:contentTypeDescription="新しいドキュメントを作成します。" ma:contentTypeScope="" ma:versionID="174dee72d1befc18225ce75789e52c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c216975fa0084bb3f54c3fd858a610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A391B6-4D64-4B12-ACB6-8AE6305025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845683C-486B-4818-9EAD-EA333E1420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5658B7-7CE6-4ED3-89D6-FCCBC33D9495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8750</TotalTime>
  <Words>637</Words>
  <Application>Microsoft Office PowerPoint</Application>
  <PresentationFormat>A3 297x420 mm</PresentationFormat>
  <Paragraphs>74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2019年G20大阪サミットに向けた主なスケジュール案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２０１９年Ｇ２０大阪サミット開催に向けた取組みについて</dc:title>
  <dc:creator>村上　正樹</dc:creator>
  <cp:lastModifiedBy>user</cp:lastModifiedBy>
  <cp:revision>1690</cp:revision>
  <cp:lastPrinted>2019-01-25T05:41:41Z</cp:lastPrinted>
  <dcterms:created xsi:type="dcterms:W3CDTF">2018-07-13T04:58:19Z</dcterms:created>
  <dcterms:modified xsi:type="dcterms:W3CDTF">2019-01-25T05:41:41Z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0x010100734D15E29DDD314C892763A1095789F2</vt:lpwstr>
  </property>
</Properties>
</file>