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5"/>
  </p:notesMasterIdLst>
  <p:sldIdLst>
    <p:sldId id="306" r:id="rId6"/>
    <p:sldId id="271" r:id="rId7"/>
    <p:sldId id="290" r:id="rId8"/>
    <p:sldId id="304" r:id="rId9"/>
    <p:sldId id="298" r:id="rId10"/>
    <p:sldId id="288" r:id="rId11"/>
    <p:sldId id="305" r:id="rId12"/>
    <p:sldId id="299" r:id="rId13"/>
    <p:sldId id="303" r:id="rId14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0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FF9999"/>
    <a:srgbClr val="66FF33"/>
    <a:srgbClr val="FF5050"/>
    <a:srgbClr val="FFFF99"/>
    <a:srgbClr val="FF7C80"/>
    <a:srgbClr val="FF66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35" autoAdjust="0"/>
    <p:restoredTop sz="95320" autoAdjust="0"/>
  </p:normalViewPr>
  <p:slideViewPr>
    <p:cSldViewPr>
      <p:cViewPr varScale="1">
        <p:scale>
          <a:sx n="74" d="100"/>
          <a:sy n="74" d="100"/>
        </p:scale>
        <p:origin x="146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2918620" cy="493237"/>
          </a:xfrm>
          <a:prstGeom prst="rect">
            <a:avLst/>
          </a:prstGeom>
        </p:spPr>
        <p:txBody>
          <a:bodyPr vert="horz" lIns="90579" tIns="45290" rIns="90579" bIns="45290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4" y="4"/>
            <a:ext cx="2918620" cy="493237"/>
          </a:xfrm>
          <a:prstGeom prst="rect">
            <a:avLst/>
          </a:prstGeom>
        </p:spPr>
        <p:txBody>
          <a:bodyPr vert="horz" lIns="90579" tIns="45290" rIns="90579" bIns="45290" rtlCol="0"/>
          <a:lstStyle>
            <a:lvl1pPr algn="r">
              <a:defRPr sz="1300"/>
            </a:lvl1pPr>
          </a:lstStyle>
          <a:p>
            <a:fld id="{4D0BD4C8-09F5-4A2B-8D21-9F8905AB6028}" type="datetimeFigureOut">
              <a:rPr kumimoji="1" lang="ja-JP" altLang="en-US" smtClean="0"/>
              <a:t>2019/1/26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79" tIns="45290" rIns="90579" bIns="4529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3" y="4686537"/>
            <a:ext cx="5387981" cy="4439132"/>
          </a:xfrm>
          <a:prstGeom prst="rect">
            <a:avLst/>
          </a:prstGeom>
        </p:spPr>
        <p:txBody>
          <a:bodyPr vert="horz" lIns="90579" tIns="45290" rIns="90579" bIns="4529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371502"/>
            <a:ext cx="2918620" cy="493236"/>
          </a:xfrm>
          <a:prstGeom prst="rect">
            <a:avLst/>
          </a:prstGeom>
        </p:spPr>
        <p:txBody>
          <a:bodyPr vert="horz" lIns="90579" tIns="45290" rIns="90579" bIns="45290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4" y="9371502"/>
            <a:ext cx="2918620" cy="493236"/>
          </a:xfrm>
          <a:prstGeom prst="rect">
            <a:avLst/>
          </a:prstGeom>
        </p:spPr>
        <p:txBody>
          <a:bodyPr vert="horz" lIns="90579" tIns="45290" rIns="90579" bIns="45290" rtlCol="0" anchor="b"/>
          <a:lstStyle>
            <a:lvl1pPr algn="r">
              <a:defRPr sz="1300"/>
            </a:lvl1pPr>
          </a:lstStyle>
          <a:p>
            <a:fld id="{3107ECAC-E44C-418D-9F82-FAAAEDFCAC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621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7ECAC-E44C-418D-9F82-FAAAEDFCAC6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6278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7ECAC-E44C-418D-9F82-FAAAEDFCAC6A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286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7ECAC-E44C-418D-9F82-FAAAEDFCAC6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04265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7ECAC-E44C-418D-9F82-FAAAEDFCAC6A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9625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7ECAC-E44C-418D-9F82-FAAAEDFCAC6A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9978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7ECAC-E44C-418D-9F82-FAAAEDFCAC6A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477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D0B6-C1A9-4CC5-B448-CBE43A52902A}" type="datetime1">
              <a:rPr kumimoji="1" lang="ja-JP" altLang="en-US" smtClean="0"/>
              <a:t>2019/1/26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18B21-8B46-4D5B-A51D-5635EA7D4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818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B8D7C-3DF0-4678-8B2D-A0E59F23ADF6}" type="datetime1">
              <a:rPr kumimoji="1" lang="ja-JP" altLang="en-US" smtClean="0"/>
              <a:t>2019/1/26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18B21-8B46-4D5B-A51D-5635EA7D4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604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ACB9D-AE47-41B8-BC8F-E318305DDD39}" type="datetime1">
              <a:rPr kumimoji="1" lang="ja-JP" altLang="en-US" smtClean="0"/>
              <a:t>2019/1/26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18B21-8B46-4D5B-A51D-5635EA7D4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464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4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6F82A-5D21-4B6D-8B19-62A9F0F39D1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F583-1012-4CBB-8843-F2D133ABA39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953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3147-A56B-449B-93F0-AF7703F0438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F583-1012-4CBB-8843-F2D133ABA39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6362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235A4-ACD3-4AFA-9EA0-835F10C6153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F583-1012-4CBB-8843-F2D133ABA39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2397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CA46-C9AC-4BA6-AD77-DB990043022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F583-1012-4CBB-8843-F2D133ABA39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1952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3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B752-63DD-4D0F-9CAC-CAD1D743771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F583-1012-4CBB-8843-F2D133ABA39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278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DDBF-1385-420D-B05E-87A1DED3BBE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F583-1012-4CBB-8843-F2D133ABA39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1428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5939D-F8F4-4489-85CA-FC4288C83BB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F583-1012-4CBB-8843-F2D133ABA39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0220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 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19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6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19" y="143510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7652B-D231-469A-A412-7A7C9FC4E69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F583-1012-4CBB-8843-F2D133ABA39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602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0737-575F-4745-8E00-87334A8E6D8F}" type="datetime1">
              <a:rPr kumimoji="1" lang="ja-JP" altLang="en-US" smtClean="0"/>
              <a:t>2019/1/26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18B21-8B46-4D5B-A51D-5635EA7D4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7625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4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47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4892-B1B0-4577-889E-4A663084869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F583-1012-4CBB-8843-F2D133ABA39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407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B00A8-8AB2-4FCB-94F9-ED53937498B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F583-1012-4CBB-8843-F2D133ABA39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6077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30B0-947C-4654-9CC5-8F28D1817B0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F583-1012-4CBB-8843-F2D133ABA39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67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02E0B-1B9F-4F7A-BC48-BF719E3D3536}" type="datetime1">
              <a:rPr kumimoji="1" lang="ja-JP" altLang="en-US" smtClean="0"/>
              <a:t>2019/1/26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18B21-8B46-4D5B-A51D-5635EA7D4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1260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5D1E-73C9-454C-9E4C-0FDF31D41B83}" type="datetime1">
              <a:rPr kumimoji="1" lang="ja-JP" altLang="en-US" smtClean="0"/>
              <a:t>2019/1/26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18B21-8B46-4D5B-A51D-5635EA7D4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291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FDBE2-E212-44BA-A4AA-A4A3FB6AD5CD}" type="datetime1">
              <a:rPr kumimoji="1" lang="ja-JP" altLang="en-US" smtClean="0"/>
              <a:t>2019/1/26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18B21-8B46-4D5B-A51D-5635EA7D4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701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659AD-D5FE-4088-ADBE-EC1DD9276E7C}" type="datetime1">
              <a:rPr kumimoji="1" lang="ja-JP" altLang="en-US" smtClean="0"/>
              <a:t>2019/1/26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18B21-8B46-4D5B-A51D-5635EA7D4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5483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61876-9DDA-4C6E-BC9C-09C68EC81A60}" type="datetime1">
              <a:rPr kumimoji="1" lang="ja-JP" altLang="en-US" smtClean="0"/>
              <a:t>2019/1/26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18B21-8B46-4D5B-A51D-5635EA7D4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02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1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12" y="1435106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51B07-44C1-45C0-B875-AAE95C60C31B}" type="datetime1">
              <a:rPr kumimoji="1" lang="ja-JP" altLang="en-US" smtClean="0"/>
              <a:t>2019/1/26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18B21-8B46-4D5B-A51D-5635EA7D4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4683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44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1CFC-0E49-4D31-88BB-9491DFB5C4EE}" type="datetime1">
              <a:rPr kumimoji="1" lang="ja-JP" altLang="en-US" smtClean="0"/>
              <a:t>2019/1/26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18B21-8B46-4D5B-A51D-5635EA7D4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3972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9D21D-40AA-4496-92F0-3B26589997D7}" type="datetime1">
              <a:rPr kumimoji="1" lang="ja-JP" altLang="en-US" smtClean="0"/>
              <a:t>2019/1/26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18B21-8B46-4D5B-A51D-5635EA7D41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4559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DBEE2-0247-4931-899F-99620F7329F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2019/1/26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2F583-1012-4CBB-8843-F2D133ABA39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799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2276872"/>
            <a:ext cx="9144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</a:t>
            </a:r>
            <a:r>
              <a:rPr lang="ja-JP" altLang="en-US" sz="3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年Ｇ</a:t>
            </a:r>
            <a:r>
              <a:rPr lang="en-US" altLang="ja-JP" sz="3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</a:t>
            </a:r>
            <a:r>
              <a:rPr lang="ja-JP" altLang="en-US" sz="3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大阪サミット</a:t>
            </a:r>
            <a:endParaRPr lang="en-US" altLang="ja-JP" sz="3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3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開催に向けた準備状況</a:t>
            </a:r>
            <a:endParaRPr lang="ja-JP" altLang="en-US" sz="3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357301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31</a:t>
            </a:r>
            <a:r>
              <a:rPr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28</a:t>
            </a:r>
            <a:r>
              <a:rPr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endParaRPr lang="en-US" altLang="ja-JP" sz="20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ja-JP" altLang="en-US" sz="20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 bwMode="auto">
          <a:xfrm>
            <a:off x="503968" y="4797152"/>
            <a:ext cx="8229600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ja-JP" altLang="en-US" sz="2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大阪府政策企画部サミット協力室</a:t>
            </a:r>
            <a:endParaRPr lang="en-US" altLang="ja-JP" sz="28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ja-JP" altLang="en-US" sz="2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大阪市経済戦略局サミット協力室</a:t>
            </a:r>
            <a:endParaRPr lang="en-US" altLang="ja-JP" sz="28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740352" y="116632"/>
            <a:ext cx="129614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資料１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2746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368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二等辺三角形 20"/>
          <p:cNvSpPr/>
          <p:nvPr/>
        </p:nvSpPr>
        <p:spPr>
          <a:xfrm rot="10800000">
            <a:off x="1304380" y="3788306"/>
            <a:ext cx="6054844" cy="1701065"/>
          </a:xfrm>
          <a:prstGeom prst="triangle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-5649"/>
            <a:ext cx="9144000" cy="461665"/>
          </a:xfr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altLang="ja-JP" sz="2400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G20</a:t>
            </a:r>
            <a:r>
              <a:rPr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</a:t>
            </a:r>
            <a:r>
              <a:rPr lang="ja-JP" altLang="en-US" sz="2400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サミットの概要</a:t>
            </a:r>
            <a:endParaRPr lang="ja-JP" altLang="en-US" sz="2400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49190" y="525484"/>
            <a:ext cx="9056709" cy="3564000"/>
          </a:xfrm>
          <a:prstGeom prst="roundRect">
            <a:avLst>
              <a:gd name="adj" fmla="val 2563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0" rIns="0" bIns="0" rtlCol="0" anchor="t" anchorCtr="0">
            <a:spAutoFit/>
          </a:bodyPr>
          <a:lstStyle/>
          <a:p>
            <a:pPr lvl="0">
              <a:defRPr/>
            </a:pPr>
            <a:r>
              <a:rPr kumimoji="1" lang="en-US" altLang="ja-JP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日程・場所等</a:t>
            </a:r>
            <a:r>
              <a:rPr kumimoji="1" lang="en-US" altLang="ja-JP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marL="144000" indent="-171450" defTabSz="648000">
              <a:buFont typeface="Wingdings" panose="05000000000000000000" pitchFamily="2" charset="2"/>
              <a:buChar char="Ø"/>
              <a:defRPr/>
            </a:pPr>
            <a:r>
              <a:rPr kumimoji="1" lang="en-US" altLang="ja-JP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2019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日（金）・</a:t>
            </a:r>
            <a:r>
              <a:rPr kumimoji="1" lang="en-US" altLang="ja-JP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日（土）　インテックス大阪（主会議場、国際メディアセンター等）</a:t>
            </a:r>
            <a:endParaRPr kumimoji="1" lang="en-US" altLang="ja-JP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defRPr/>
            </a:pPr>
            <a:endParaRPr kumimoji="1"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defRPr/>
            </a:pPr>
            <a:endParaRPr kumimoji="1" lang="en-US" altLang="ja-JP" sz="12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>
              <a:defRPr/>
            </a:pPr>
            <a:endParaRPr lang="en-US" altLang="ja-JP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>
              <a:defRPr/>
            </a:pPr>
            <a:endParaRPr kumimoji="1" lang="en-US" altLang="ja-JP" sz="12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>
              <a:defRPr/>
            </a:pPr>
            <a:r>
              <a:rPr kumimoji="1" lang="en-US" altLang="ja-JP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参加国・国際機関</a:t>
            </a:r>
            <a:r>
              <a:rPr kumimoji="1" lang="en-US" altLang="ja-JP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marL="171450" lvl="0" indent="-171450">
              <a:buFont typeface="Wingdings" panose="05000000000000000000" pitchFamily="2" charset="2"/>
              <a:buChar char="Ø"/>
              <a:defRPr/>
            </a:pPr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G20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メンバー：アルゼンチン、豪、ブラジル、加、中、仏、独、印、インドネシア、伊、日、メキシコ、韓、南ア、露、サウジアラビア、トルコ、</a:t>
            </a:r>
            <a:endParaRPr kumimoji="1"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 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英、米、ＥＵ</a:t>
            </a:r>
            <a:endParaRPr kumimoji="1"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defRPr/>
            </a:pPr>
            <a:endParaRPr kumimoji="1" lang="ja-JP" altLang="en-US" sz="5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lvl="0" indent="-171450">
              <a:buFont typeface="Wingdings" panose="05000000000000000000" pitchFamily="2" charset="2"/>
              <a:buChar char="Ø"/>
              <a:defRPr/>
            </a:pP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招待国・国際機関：オランダ、シンガポール、スペイン、ベトナム、タイ（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ASEAN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議長国）、エジプト（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AU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議長国）、チリ（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APEC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議長国）、</a:t>
            </a:r>
            <a:endParaRPr kumimoji="1"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セネガル（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NEPAD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議長国）、国連、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IMF</a:t>
            </a:r>
            <a:r>
              <a:rPr kumimoji="1" lang="ja-JP" altLang="en-US" sz="1200" dirty="0" err="1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世界銀行、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WTO</a:t>
            </a:r>
            <a:r>
              <a:rPr kumimoji="1" lang="ja-JP" altLang="en-US" sz="1200" dirty="0" err="1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ILO</a:t>
            </a:r>
            <a:r>
              <a:rPr kumimoji="1" lang="ja-JP" altLang="en-US" sz="1200" dirty="0" err="1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FSB</a:t>
            </a:r>
            <a:r>
              <a:rPr kumimoji="1" lang="ja-JP" altLang="en-US" sz="1200" dirty="0" err="1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OECD</a:t>
            </a:r>
            <a:r>
              <a:rPr kumimoji="1" lang="ja-JP" altLang="en-US" sz="1200" dirty="0" err="1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ADB</a:t>
            </a:r>
            <a:r>
              <a:rPr kumimoji="1" lang="ja-JP" altLang="en-US" sz="1200" dirty="0" err="1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WHO</a:t>
            </a:r>
          </a:p>
          <a:p>
            <a:pPr lvl="0">
              <a:defRPr/>
            </a:pPr>
            <a:endParaRPr kumimoji="1" lang="en-US" altLang="ja-JP" sz="10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0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0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0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53" name="グループ化 52"/>
          <p:cNvGrpSpPr/>
          <p:nvPr/>
        </p:nvGrpSpPr>
        <p:grpSpPr>
          <a:xfrm>
            <a:off x="239619" y="2708920"/>
            <a:ext cx="8490972" cy="1264056"/>
            <a:chOff x="131705" y="7448967"/>
            <a:chExt cx="6749973" cy="1264056"/>
          </a:xfrm>
        </p:grpSpPr>
        <p:sp>
          <p:nvSpPr>
            <p:cNvPr id="54" name="正方形/長方形 53"/>
            <p:cNvSpPr/>
            <p:nvPr/>
          </p:nvSpPr>
          <p:spPr>
            <a:xfrm>
              <a:off x="131705" y="7568000"/>
              <a:ext cx="6749973" cy="1145023"/>
            </a:xfrm>
            <a:prstGeom prst="rect">
              <a:avLst/>
            </a:prstGeom>
            <a:noFill/>
            <a:ln w="1905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rtlCol="0" anchor="ctr"/>
            <a:lstStyle/>
            <a:p>
              <a:r>
                <a:rPr kumimoji="1" lang="ja-JP" altLang="en-US" sz="1400" b="1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☞ </a:t>
              </a:r>
              <a:r>
                <a:rPr lang="ja-JP" altLang="en-US" sz="1400" b="1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テーマ</a:t>
              </a:r>
              <a:r>
                <a:rPr kumimoji="1" lang="ja-JP" altLang="en-US" sz="1400" b="1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</a:t>
              </a:r>
              <a:r>
                <a:rPr kumimoji="1" lang="ja-JP" altLang="en-US" sz="1400" b="1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主要</a:t>
              </a:r>
              <a:r>
                <a:rPr kumimoji="1" lang="ja-JP" altLang="en-US" sz="1400" b="1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アジェンダ、会議日程・会場レイアウト等の詳細</a:t>
              </a:r>
              <a:endParaRPr kumimoji="1" lang="en-US" altLang="ja-JP" sz="14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1400" b="1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☞ 各国</a:t>
              </a:r>
              <a:r>
                <a:rPr kumimoji="1" lang="ja-JP" altLang="en-US" sz="1400" b="1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首脳来阪日程や</a:t>
              </a:r>
              <a:r>
                <a:rPr kumimoji="1" lang="ja-JP" altLang="en-US" sz="1400" b="1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要人歓迎行事、移動経路</a:t>
              </a:r>
              <a:endParaRPr kumimoji="1" lang="en-US" altLang="ja-JP" sz="14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1400" b="1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☞ 総理夫妻主催夕食会や配偶者プログラムの会場、提供される</a:t>
              </a:r>
              <a:r>
                <a:rPr lang="ja-JP" altLang="en-US" sz="1400" b="1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食事</a:t>
              </a:r>
              <a:r>
                <a:rPr kumimoji="1" lang="ja-JP" altLang="en-US" sz="1400" b="1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メニュー</a:t>
              </a:r>
              <a:endParaRPr kumimoji="1" lang="en-US" altLang="ja-JP" sz="14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1400" b="1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☞ 警備規制関係（各種規制等の実施内容、エリア、期間）　 な</a:t>
              </a:r>
              <a:r>
                <a:rPr kumimoji="1" lang="ja-JP" altLang="en-US" sz="1400" b="1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ど</a:t>
              </a:r>
              <a:r>
                <a:rPr kumimoji="1" lang="ja-JP" altLang="en-US" sz="1400" b="1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endParaRPr kumimoji="1" lang="en-US" altLang="ja-JP" sz="1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55" name="正方形/長方形 54"/>
            <p:cNvSpPr/>
            <p:nvPr/>
          </p:nvSpPr>
          <p:spPr>
            <a:xfrm>
              <a:off x="195205" y="7448967"/>
              <a:ext cx="2664000" cy="2520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15875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kumimoji="1" lang="ja-JP" altLang="en-US" sz="14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今後、国等において決定される主な項目</a:t>
              </a:r>
              <a:endPara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57" name="グループ化 56"/>
          <p:cNvGrpSpPr/>
          <p:nvPr/>
        </p:nvGrpSpPr>
        <p:grpSpPr>
          <a:xfrm>
            <a:off x="49190" y="5418535"/>
            <a:ext cx="9056709" cy="1395578"/>
            <a:chOff x="143333" y="8211363"/>
            <a:chExt cx="5944665" cy="845745"/>
          </a:xfrm>
        </p:grpSpPr>
        <p:sp>
          <p:nvSpPr>
            <p:cNvPr id="59" name="正方形/長方形 58"/>
            <p:cNvSpPr/>
            <p:nvPr/>
          </p:nvSpPr>
          <p:spPr>
            <a:xfrm>
              <a:off x="148558" y="8408751"/>
              <a:ext cx="5931111" cy="648357"/>
            </a:xfrm>
            <a:prstGeom prst="rect">
              <a:avLst/>
            </a:prstGeom>
            <a:solidFill>
              <a:schemeClr val="bg1"/>
            </a:solidFill>
            <a:ln w="22225" cmpd="sng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08000" tIns="36000" rIns="36000" bIns="36000" rtlCol="0" anchor="ctr" anchorCtr="0"/>
            <a:lstStyle/>
            <a:p>
              <a:r>
                <a:rPr lang="ja-JP" altLang="en-US" sz="14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1400" b="1" u="sng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◆住民</a:t>
              </a:r>
              <a:r>
                <a:rPr lang="ja-JP" altLang="en-US" sz="1400" b="1" u="sng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・事業者等への</a:t>
              </a:r>
              <a:r>
                <a:rPr lang="ja-JP" altLang="en-US" sz="1400" b="1" u="sng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周知</a:t>
              </a:r>
              <a:endParaRPr lang="en-US" altLang="ja-JP" sz="1400" b="1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ja-JP" altLang="ja-JP" sz="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4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1400" b="1" u="sng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◆</a:t>
              </a:r>
              <a:r>
                <a:rPr lang="ja-JP" altLang="en-US" sz="1400" b="1" u="sng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安全・安心の確保に向けた会議環境の</a:t>
              </a:r>
              <a:r>
                <a:rPr lang="ja-JP" altLang="en-US" sz="1400" b="1" u="sng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整備</a:t>
              </a:r>
              <a:endParaRPr lang="en-US" altLang="ja-JP" sz="1400" b="1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ja-JP" altLang="ja-JP" sz="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4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1400" b="1" u="sng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◆</a:t>
              </a:r>
              <a:r>
                <a:rPr lang="ja-JP" altLang="en-US" sz="1400" b="1" u="sng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サミットを通じた大阪・関西の魅力</a:t>
              </a:r>
              <a:r>
                <a:rPr lang="en-US" altLang="ja-JP" sz="1400" b="1" u="sng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PR</a:t>
              </a:r>
              <a:endParaRPr lang="en-US" altLang="ja-JP" sz="14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8" name="正方形/長方形 57"/>
            <p:cNvSpPr/>
            <p:nvPr/>
          </p:nvSpPr>
          <p:spPr>
            <a:xfrm>
              <a:off x="143333" y="8211363"/>
              <a:ext cx="5944665" cy="20322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ja-JP" altLang="en-US" sz="14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地元（協議会）が国等と連携し、安全・安心の確保</a:t>
              </a:r>
              <a:r>
                <a:rPr lang="ja-JP" altLang="en-US" sz="14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、最高</a:t>
              </a:r>
              <a:r>
                <a:rPr lang="ja-JP" altLang="en-US" sz="14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のおもてなしに向けた取組みを推進</a:t>
              </a:r>
            </a:p>
          </p:txBody>
        </p:sp>
      </p:grpSp>
      <p:sp>
        <p:nvSpPr>
          <p:cNvPr id="13" name="楕円 12"/>
          <p:cNvSpPr/>
          <p:nvPr/>
        </p:nvSpPr>
        <p:spPr>
          <a:xfrm>
            <a:off x="8820472" y="6511492"/>
            <a:ext cx="288032" cy="301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１</a:t>
            </a:r>
            <a:endParaRPr kumimoji="1" lang="ja-JP" altLang="en-US" sz="1200" dirty="0"/>
          </a:p>
        </p:txBody>
      </p:sp>
      <p:grpSp>
        <p:nvGrpSpPr>
          <p:cNvPr id="14" name="グループ化 13"/>
          <p:cNvGrpSpPr/>
          <p:nvPr/>
        </p:nvGrpSpPr>
        <p:grpSpPr>
          <a:xfrm>
            <a:off x="305570" y="985338"/>
            <a:ext cx="5911288" cy="513569"/>
            <a:chOff x="308435" y="3778354"/>
            <a:chExt cx="6078216" cy="513569"/>
          </a:xfrm>
        </p:grpSpPr>
        <p:sp>
          <p:nvSpPr>
            <p:cNvPr id="16" name="正方形/長方形 15"/>
            <p:cNvSpPr/>
            <p:nvPr/>
          </p:nvSpPr>
          <p:spPr>
            <a:xfrm>
              <a:off x="310755" y="3961383"/>
              <a:ext cx="6075896" cy="330540"/>
            </a:xfrm>
            <a:prstGeom prst="rect">
              <a:avLst/>
            </a:prstGeom>
            <a:noFill/>
            <a:ln w="1905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rtlCol="0" anchor="ctr"/>
            <a:lstStyle/>
            <a:p>
              <a:endParaRPr kumimoji="1" lang="en-US" altLang="ja-JP" sz="12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>
                <a:defRPr/>
              </a:pPr>
              <a:endParaRPr kumimoji="1" lang="en-US" altLang="ja-JP" sz="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defRPr/>
              </a:pPr>
              <a:r>
                <a:rPr kumimoji="1" lang="ja-JP" altLang="en-US" sz="12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本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会議、二国間（バイ）会談、総理夫妻主催夕食会、配偶者</a:t>
              </a:r>
              <a:r>
                <a:rPr kumimoji="1" lang="ja-JP" altLang="en-US" sz="12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プログラムなど</a:t>
              </a:r>
              <a:endPara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lvl="0">
                <a:defRPr/>
              </a:pPr>
              <a:endParaRPr kumimoji="1" lang="en-US" altLang="ja-JP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endParaRPr kumimoji="1" lang="en-US" altLang="ja-JP" sz="11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308435" y="3778354"/>
              <a:ext cx="1817032" cy="21770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15875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lvl="0">
                <a:defRPr/>
              </a:pPr>
              <a:r>
                <a:rPr kumimoji="1" lang="en-US" altLang="ja-JP" sz="12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【</a:t>
              </a:r>
              <a:r>
                <a:rPr kumimoji="1" lang="ja-JP" altLang="en-US" sz="12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予定される主な行事</a:t>
              </a:r>
              <a:r>
                <a:rPr kumimoji="1" lang="en-US" altLang="ja-JP" sz="12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】</a:t>
              </a:r>
            </a:p>
          </p:txBody>
        </p:sp>
      </p:grpSp>
      <p:sp>
        <p:nvSpPr>
          <p:cNvPr id="18" name="角丸四角形 17"/>
          <p:cNvSpPr/>
          <p:nvPr/>
        </p:nvSpPr>
        <p:spPr>
          <a:xfrm>
            <a:off x="239620" y="4234807"/>
            <a:ext cx="3996000" cy="954771"/>
          </a:xfrm>
          <a:prstGeom prst="roundRect">
            <a:avLst>
              <a:gd name="adj" fmla="val 2563"/>
            </a:avLst>
          </a:prstGeom>
          <a:solidFill>
            <a:schemeClr val="bg1"/>
          </a:solidFill>
          <a:ln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36000" rIns="0" bIns="108000" rtlCol="0" anchor="ctr" anchorCtr="0">
            <a:spAutoFit/>
          </a:bodyPr>
          <a:lstStyle/>
          <a:p>
            <a:pPr lvl="0">
              <a:defRPr/>
            </a:pPr>
            <a:endParaRPr kumimoji="1" lang="en-US" altLang="ja-JP" sz="4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>
              <a:defRPr/>
            </a:pPr>
            <a:r>
              <a:rPr kumimoji="1" lang="en-US" altLang="ja-JP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Ｇ</a:t>
            </a:r>
            <a:r>
              <a:rPr kumimoji="1" lang="en-US" altLang="ja-JP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</a:t>
            </a:r>
            <a:r>
              <a:rPr kumimoji="1" lang="ja-JP" altLang="en-US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大阪サミットにおける警備・規制等</a:t>
            </a:r>
            <a:r>
              <a:rPr kumimoji="1" lang="en-US" altLang="ja-JP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会議場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等サミット関連施設への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警戒</a:t>
            </a:r>
            <a:endParaRPr lang="en-US" altLang="ja-JP" sz="6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要人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の移動経路を中心に一時的な交通規制を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</a:t>
            </a:r>
            <a:endParaRPr lang="en-US" altLang="ja-JP" sz="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府下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の主要なソフトターゲットへの警戒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強化</a:t>
            </a:r>
            <a:endParaRPr kumimoji="1"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4427983" y="4243949"/>
            <a:ext cx="4608512" cy="936000"/>
          </a:xfrm>
          <a:prstGeom prst="roundRect">
            <a:avLst>
              <a:gd name="adj" fmla="val 5240"/>
            </a:avLst>
          </a:prstGeom>
          <a:solidFill>
            <a:schemeClr val="bg1"/>
          </a:solidFill>
          <a:ln w="635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36000" rIns="0" bIns="36000" rtlCol="0" anchor="ctr" anchorCtr="0">
            <a:spAutoFit/>
          </a:bodyPr>
          <a:lstStyle/>
          <a:p>
            <a:pPr lvl="0" algn="ctr">
              <a:defRPr/>
            </a:pPr>
            <a:r>
              <a:rPr kumimoji="1" lang="ja-JP" altLang="en-US" sz="10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＜Ｇ７</a:t>
            </a:r>
            <a:r>
              <a:rPr kumimoji="1" lang="ja-JP" altLang="en-US" sz="10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伊勢志摩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サミット（</a:t>
            </a:r>
            <a:r>
              <a:rPr kumimoji="1" lang="en-US" altLang="ja-JP" sz="10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5/26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</a:t>
            </a:r>
            <a:r>
              <a:rPr kumimoji="1" lang="en-US" altLang="ja-JP" sz="10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27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）における警備</a:t>
            </a:r>
            <a:r>
              <a:rPr kumimoji="1" lang="ja-JP" altLang="en-US" sz="10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・規制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等＞</a:t>
            </a:r>
            <a:endParaRPr kumimoji="1" lang="en-US" altLang="ja-JP" sz="1000" b="1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>
              <a:defRPr/>
            </a:pPr>
            <a:r>
              <a:rPr kumimoji="1"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・主要</a:t>
            </a:r>
            <a:r>
              <a:rPr kumimoji="1" lang="ja-JP" altLang="en-US" sz="10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関連施設における警備</a:t>
            </a:r>
          </a:p>
          <a:p>
            <a:pPr lvl="0">
              <a:defRPr/>
            </a:pPr>
            <a:r>
              <a:rPr kumimoji="1"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・高速</a:t>
            </a:r>
            <a:r>
              <a:rPr kumimoji="1" lang="ja-JP" altLang="en-US" sz="10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道路や会場周辺道路に一時的交通規制（</a:t>
            </a:r>
            <a:r>
              <a:rPr kumimoji="1" lang="en-US" altLang="ja-JP" sz="10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5/25</a:t>
            </a:r>
            <a:r>
              <a:rPr kumimoji="1" lang="ja-JP" altLang="en-US" sz="10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</a:t>
            </a:r>
            <a:r>
              <a:rPr kumimoji="1" lang="en-US" altLang="ja-JP" sz="10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28</a:t>
            </a:r>
            <a:r>
              <a:rPr kumimoji="1" lang="ja-JP" altLang="en-US" sz="10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  <a:p>
            <a:pPr lvl="0">
              <a:defRPr/>
            </a:pPr>
            <a:r>
              <a:rPr kumimoji="1"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・会場</a:t>
            </a:r>
            <a:r>
              <a:rPr kumimoji="1" lang="ja-JP" altLang="en-US" sz="10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周辺へのセキュリティフェンスの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設置</a:t>
            </a:r>
            <a:endParaRPr kumimoji="1" lang="en-US" altLang="ja-JP" sz="10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>
              <a:defRPr/>
            </a:pPr>
            <a:r>
              <a:rPr kumimoji="1"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・パス</a:t>
            </a:r>
            <a:r>
              <a:rPr kumimoji="1" lang="ja-JP" altLang="en-US" sz="10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による入場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制限、保安</a:t>
            </a:r>
            <a:r>
              <a:rPr kumimoji="1" lang="ja-JP" altLang="en-US" sz="10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検査の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</a:t>
            </a:r>
            <a:r>
              <a:rPr lang="ja-JP" altLang="en-US" sz="10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静穏</a:t>
            </a:r>
            <a:r>
              <a:rPr kumimoji="1" lang="ja-JP" altLang="en-US" sz="10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保持法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規制、ドローン規制　など</a:t>
            </a:r>
            <a:endParaRPr kumimoji="1" lang="en-US" altLang="ja-JP" sz="10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3452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4306" y="3900775"/>
            <a:ext cx="1314030" cy="1430661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-5649"/>
            <a:ext cx="9144000" cy="461665"/>
          </a:xfr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altLang="ja-JP" sz="2400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G20</a:t>
            </a:r>
            <a:r>
              <a:rPr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大阪サミット開催に</a:t>
            </a:r>
            <a:r>
              <a:rPr lang="ja-JP" altLang="en-US" sz="2400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向けた</a:t>
            </a:r>
            <a:r>
              <a:rPr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準備</a:t>
            </a:r>
            <a:r>
              <a:rPr lang="ja-JP" altLang="en-US" sz="2400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状況①</a:t>
            </a:r>
            <a:endParaRPr lang="ja-JP" altLang="en-US" sz="2400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134820" y="1841380"/>
            <a:ext cx="8964000" cy="3411796"/>
          </a:xfrm>
          <a:prstGeom prst="roundRect">
            <a:avLst>
              <a:gd name="adj" fmla="val 6755"/>
            </a:avLst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bIns="72000" rtlCol="0" anchor="ctr">
            <a:spAutoFit/>
          </a:bodyPr>
          <a:lstStyle/>
          <a:p>
            <a:pPr lvl="0" defTabSz="457200">
              <a:defRPr/>
            </a:pPr>
            <a:r>
              <a:rPr lang="ja-JP" altLang="en-US" sz="1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■地元住民・地元事業者等への説明</a:t>
            </a:r>
            <a:endParaRPr lang="en-US" altLang="ja-JP" sz="14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>
              <a:defRPr/>
            </a:pPr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・各種</a:t>
            </a:r>
            <a:r>
              <a:rPr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規制等影響団体への個別訪問、咲洲地区事業者連絡会の構築</a:t>
            </a:r>
            <a:endParaRPr lang="en-US" altLang="ja-JP" sz="13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defRPr/>
            </a:pPr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・港湾事業者へ</a:t>
            </a:r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説明会（</a:t>
            </a:r>
            <a:r>
              <a:rPr lang="en-US" altLang="ja-JP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</a:t>
            </a:r>
            <a:r>
              <a:rPr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日）及び第</a:t>
            </a:r>
            <a:r>
              <a:rPr lang="en-US" altLang="ja-JP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回住民向け説明会の実施（</a:t>
            </a:r>
            <a:r>
              <a:rPr lang="en-US" altLang="ja-JP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日・</a:t>
            </a:r>
            <a:r>
              <a:rPr lang="en-US" altLang="ja-JP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17 </a:t>
            </a:r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日・</a:t>
            </a:r>
            <a:r>
              <a:rPr lang="en-US" altLang="ja-JP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</a:t>
            </a:r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日・</a:t>
            </a:r>
            <a:r>
              <a:rPr lang="en-US" altLang="ja-JP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）など</a:t>
            </a:r>
            <a:endParaRPr lang="en-US" altLang="ja-JP" sz="13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defRPr/>
            </a:pPr>
            <a:endParaRPr lang="en-US" altLang="ja-JP" sz="13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 defTabSz="457200">
              <a:spcBef>
                <a:spcPts val="600"/>
              </a:spcBef>
              <a:defRPr/>
            </a:pPr>
            <a:r>
              <a:rPr lang="ja-JP" altLang="en-US" sz="1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■各種イベントを通じた周知活動</a:t>
            </a:r>
            <a:endParaRPr lang="en-US" altLang="ja-JP" sz="14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>
              <a:defRPr/>
            </a:pPr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・キックオフフォーラム（</a:t>
            </a:r>
            <a:r>
              <a:rPr lang="en-US" altLang="ja-JP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6/28</a:t>
            </a:r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）、経済団体主催説明会（</a:t>
            </a:r>
            <a:r>
              <a:rPr lang="en-US" altLang="ja-JP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10/16</a:t>
            </a:r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）、区民まつり、咲洲子どもフェスタ等でのブース出展 </a:t>
            </a:r>
            <a:r>
              <a:rPr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など</a:t>
            </a:r>
            <a:endParaRPr lang="en-US" altLang="ja-JP" sz="13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defRPr/>
            </a:pPr>
            <a:endParaRPr lang="en-US" altLang="ja-JP" sz="1400" b="1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 defTabSz="457200">
              <a:spcBef>
                <a:spcPts val="600"/>
              </a:spcBef>
              <a:defRPr/>
            </a:pPr>
            <a:r>
              <a:rPr lang="ja-JP" altLang="en-US" sz="1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■サミット講座「Ｇ</a:t>
            </a:r>
            <a:r>
              <a:rPr lang="en-US" altLang="ja-JP" sz="1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</a:t>
            </a:r>
            <a:r>
              <a:rPr lang="ja-JP" altLang="en-US" sz="1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サミットについて学ぼう！」の実施</a:t>
            </a:r>
          </a:p>
          <a:p>
            <a:r>
              <a:rPr lang="ja-JP" altLang="en-US" sz="13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外務省職員、大阪市職員を講師として学校に派遣し、住之江区内の小中学校を対象に実施（全</a:t>
            </a:r>
            <a:r>
              <a:rPr lang="en-US" altLang="ja-JP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14</a:t>
            </a:r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校を予定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）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icrosoft Himalaya" panose="01010100010101010101" pitchFamily="2" charset="0"/>
            </a:endParaRPr>
          </a:p>
          <a:p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icrosoft Himalaya" panose="01010100010101010101" pitchFamily="2" charset="0"/>
            </a:endParaRPr>
          </a:p>
          <a:p>
            <a:pPr lvl="0" defTabSz="457200">
              <a:spcBef>
                <a:spcPts val="600"/>
              </a:spcBef>
              <a:defRPr/>
            </a:pPr>
            <a:r>
              <a:rPr lang="ja-JP" altLang="en-US" sz="14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■</a:t>
            </a:r>
            <a:r>
              <a:rPr lang="ja-JP" altLang="en-US" sz="1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各種広報活動の展開</a:t>
            </a:r>
            <a:endParaRPr lang="en-US" altLang="ja-JP" sz="14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>
              <a:defRPr/>
            </a:pPr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ポスター約</a:t>
            </a:r>
            <a:r>
              <a:rPr lang="en-US" altLang="ja-JP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万枚、リーフレット約</a:t>
            </a:r>
            <a:r>
              <a:rPr lang="en-US" altLang="ja-JP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万枚、デジタルサイネージによる周知・ＰＲ</a:t>
            </a:r>
            <a:endParaRPr lang="en-US" altLang="ja-JP" sz="13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defRPr/>
            </a:pPr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・各市町村、広域連合構成府県市等への広報協力</a:t>
            </a:r>
            <a:endParaRPr lang="en-US" altLang="ja-JP" sz="13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defRPr/>
            </a:pPr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・府政だよりや市区町村広報誌、大商ニュース等</a:t>
            </a:r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よる情報発信　など</a:t>
            </a:r>
            <a:endParaRPr lang="en-US" altLang="ja-JP" sz="13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0" y="627909"/>
            <a:ext cx="3191152" cy="410302"/>
            <a:chOff x="0" y="627909"/>
            <a:chExt cx="3191152" cy="410302"/>
          </a:xfrm>
        </p:grpSpPr>
        <p:sp>
          <p:nvSpPr>
            <p:cNvPr id="10" name="テキスト ボックス 9"/>
            <p:cNvSpPr txBox="1"/>
            <p:nvPr/>
          </p:nvSpPr>
          <p:spPr>
            <a:xfrm>
              <a:off x="0" y="627909"/>
              <a:ext cx="31911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Ⅰ</a:t>
              </a:r>
              <a:r>
                <a:rPr lang="ja-JP" altLang="en-US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住民・事業者等への周知</a:t>
              </a:r>
              <a:endPara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grpSp>
          <p:nvGrpSpPr>
            <p:cNvPr id="4" name="グループ化 3"/>
            <p:cNvGrpSpPr/>
            <p:nvPr/>
          </p:nvGrpSpPr>
          <p:grpSpPr>
            <a:xfrm>
              <a:off x="112331" y="1002211"/>
              <a:ext cx="2592000" cy="36000"/>
              <a:chOff x="112331" y="1002211"/>
              <a:chExt cx="2369622" cy="36840"/>
            </a:xfrm>
          </p:grpSpPr>
          <p:cxnSp>
            <p:nvCxnSpPr>
              <p:cNvPr id="37" name="直線コネクタ 36"/>
              <p:cNvCxnSpPr/>
              <p:nvPr/>
            </p:nvCxnSpPr>
            <p:spPr>
              <a:xfrm>
                <a:off x="112331" y="1002211"/>
                <a:ext cx="2369622" cy="0"/>
              </a:xfrm>
              <a:prstGeom prst="line">
                <a:avLst/>
              </a:prstGeom>
              <a:ln w="3175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コネクタ 37"/>
              <p:cNvCxnSpPr/>
              <p:nvPr/>
            </p:nvCxnSpPr>
            <p:spPr>
              <a:xfrm>
                <a:off x="222216" y="1039051"/>
                <a:ext cx="2259737" cy="0"/>
              </a:xfrm>
              <a:prstGeom prst="line">
                <a:avLst/>
              </a:prstGeom>
              <a:ln w="127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" name="テキスト ボックス 20"/>
          <p:cNvSpPr txBox="1"/>
          <p:nvPr/>
        </p:nvSpPr>
        <p:spPr>
          <a:xfrm>
            <a:off x="0" y="1122673"/>
            <a:ext cx="545586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</a:t>
            </a:r>
            <a:r>
              <a:rPr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G20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大阪サミット開催までを</a:t>
            </a:r>
            <a:r>
              <a:rPr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300" dirty="0" err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つの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ステージに分けて広報活動を推進。</a:t>
            </a:r>
          </a:p>
          <a:p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・現在、「理解促進（ともに目指す）」ステージの広報活動を展開中。</a:t>
            </a:r>
          </a:p>
        </p:txBody>
      </p:sp>
      <p:pic>
        <p:nvPicPr>
          <p:cNvPr id="22" name="図 21"/>
          <p:cNvPicPr>
            <a:picLocks noChangeAspect="1"/>
          </p:cNvPicPr>
          <p:nvPr/>
        </p:nvPicPr>
        <p:blipFill rotWithShape="1">
          <a:blip r:embed="rId4"/>
          <a:srcRect l="26162" t="7703" b="73706"/>
          <a:stretch/>
        </p:blipFill>
        <p:spPr>
          <a:xfrm>
            <a:off x="4870698" y="803869"/>
            <a:ext cx="4252316" cy="637607"/>
          </a:xfrm>
          <a:prstGeom prst="rect">
            <a:avLst/>
          </a:prstGeom>
        </p:spPr>
      </p:pic>
      <p:sp>
        <p:nvSpPr>
          <p:cNvPr id="23" name="正方形/長方形 22"/>
          <p:cNvSpPr/>
          <p:nvPr/>
        </p:nvSpPr>
        <p:spPr>
          <a:xfrm>
            <a:off x="5943600" y="1052733"/>
            <a:ext cx="1809750" cy="371475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12" name="楕円 11"/>
          <p:cNvSpPr/>
          <p:nvPr/>
        </p:nvSpPr>
        <p:spPr>
          <a:xfrm>
            <a:off x="8820472" y="30772"/>
            <a:ext cx="288032" cy="301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２</a:t>
            </a:r>
            <a:endParaRPr kumimoji="1" lang="ja-JP" altLang="en-US" sz="1200" dirty="0"/>
          </a:p>
        </p:txBody>
      </p:sp>
      <p:sp>
        <p:nvSpPr>
          <p:cNvPr id="3" name="ストライプ矢印 2"/>
          <p:cNvSpPr/>
          <p:nvPr/>
        </p:nvSpPr>
        <p:spPr>
          <a:xfrm rot="5400000">
            <a:off x="3974668" y="5106452"/>
            <a:ext cx="557257" cy="1234802"/>
          </a:xfrm>
          <a:prstGeom prst="stripedRightArrow">
            <a:avLst>
              <a:gd name="adj1" fmla="val 51123"/>
              <a:gd name="adj2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12696" y="6057549"/>
            <a:ext cx="9056709" cy="64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地元住民・事業者への周知を進めてきたが、</a:t>
            </a:r>
            <a:endParaRPr lang="en-US" altLang="ja-JP" sz="16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今後は規制情報も含め、より広範囲での認知度向上に向けた取組みが必要</a:t>
            </a:r>
            <a:endParaRPr lang="ja-JP" altLang="en-US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481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105280"/>
              </p:ext>
            </p:extLst>
          </p:nvPr>
        </p:nvGraphicFramePr>
        <p:xfrm>
          <a:off x="71736" y="2158999"/>
          <a:ext cx="8987546" cy="3553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532">
                  <a:extLst>
                    <a:ext uri="{9D8B030D-6E8A-4147-A177-3AD203B41FA5}">
                      <a16:colId xmlns:a16="http://schemas.microsoft.com/office/drawing/2014/main" val="2346669488"/>
                    </a:ext>
                  </a:extLst>
                </a:gridCol>
                <a:gridCol w="6227491">
                  <a:extLst>
                    <a:ext uri="{9D8B030D-6E8A-4147-A177-3AD203B41FA5}">
                      <a16:colId xmlns:a16="http://schemas.microsoft.com/office/drawing/2014/main" val="333361014"/>
                    </a:ext>
                  </a:extLst>
                </a:gridCol>
                <a:gridCol w="2469523">
                  <a:extLst>
                    <a:ext uri="{9D8B030D-6E8A-4147-A177-3AD203B41FA5}">
                      <a16:colId xmlns:a16="http://schemas.microsoft.com/office/drawing/2014/main" val="3181155140"/>
                    </a:ext>
                  </a:extLst>
                </a:gridCol>
              </a:tblGrid>
              <a:tr h="25499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今後の対応の方向性と主な取組み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国等の検討状況を踏まえた対応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4160215"/>
                  </a:ext>
                </a:extLst>
              </a:tr>
              <a:tr h="276173"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300" b="1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認知度向上に向けた戦略的・集中的な取組み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○規制情報等の決定に伴う</a:t>
                      </a:r>
                      <a:endParaRPr kumimoji="1" lang="en-US" altLang="ja-JP" sz="14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1400" b="1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周知徹底</a:t>
                      </a:r>
                      <a:endParaRPr kumimoji="1" lang="en-US" altLang="ja-JP" sz="14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289767"/>
                  </a:ext>
                </a:extLst>
              </a:tr>
              <a:tr h="83272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60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☞</a:t>
                      </a:r>
                      <a:r>
                        <a:rPr kumimoji="1" lang="en-US" altLang="ja-JP" sz="1200" dirty="0" smtClean="0">
                          <a:latin typeface="+mn-ea"/>
                          <a:ea typeface="+mn-ea"/>
                        </a:rPr>
                        <a:t>G20</a:t>
                      </a: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ロゴマークを活用したポスター・リーフレットの展開</a:t>
                      </a:r>
                      <a:endParaRPr kumimoji="1" lang="en-US" altLang="ja-JP" sz="1200" dirty="0" smtClean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☞主要駅等でのデジタルサイネージによる周知、庁舎等での懸垂幕・横断幕の掲出</a:t>
                      </a:r>
                      <a:endParaRPr kumimoji="1" lang="en-US" altLang="ja-JP" sz="1200" dirty="0" smtClean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☞ツイッター、フェイスブックを活用した情報発信、新聞折り込みを活用した広告　　　など</a:t>
                      </a:r>
                      <a:endParaRPr kumimoji="1" lang="en-US" altLang="ja-JP" sz="1200" dirty="0" smtClean="0">
                        <a:latin typeface="+mn-ea"/>
                        <a:ea typeface="+mn-ea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6877390"/>
                  </a:ext>
                </a:extLst>
              </a:tr>
              <a:tr h="261861"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3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住民・事業者への理解促進・参画機運の醸成</a:t>
                      </a:r>
                    </a:p>
                  </a:txBody>
                  <a:tcPr marL="72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0589"/>
                  </a:ext>
                </a:extLst>
              </a:tr>
              <a:tr h="83272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6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☞</a:t>
                      </a:r>
                      <a:r>
                        <a:rPr kumimoji="1" lang="en-US" altLang="ja-JP" sz="1200" dirty="0" smtClean="0">
                          <a:latin typeface="+mn-ea"/>
                          <a:ea typeface="+mn-ea"/>
                        </a:rPr>
                        <a:t>150</a:t>
                      </a: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日前イベント「</a:t>
                      </a:r>
                      <a:r>
                        <a:rPr kumimoji="1" lang="en-US" altLang="ja-JP" sz="1200" dirty="0" smtClean="0">
                          <a:latin typeface="+mn-ea"/>
                          <a:ea typeface="+mn-ea"/>
                        </a:rPr>
                        <a:t>G20</a:t>
                      </a: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大阪サミットフォーラム」の開催</a:t>
                      </a:r>
                      <a:r>
                        <a:rPr kumimoji="1" lang="en-US" altLang="ja-JP" sz="1200" dirty="0" smtClean="0">
                          <a:latin typeface="+mn-ea"/>
                          <a:ea typeface="+mn-ea"/>
                        </a:rPr>
                        <a:t>(2/4)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☞子ども向け理解促進コンテンツ等の作成・配布（</a:t>
                      </a:r>
                      <a:r>
                        <a:rPr kumimoji="1" lang="en-US" altLang="ja-JP" sz="1200" dirty="0" smtClean="0"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月～）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☞クリーンアップ作戦の実施（</a:t>
                      </a:r>
                      <a:r>
                        <a:rPr kumimoji="1" lang="en-US" altLang="ja-JP" sz="1200" dirty="0" smtClean="0"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月～）、シティドレッシングによる機運醸成　　　など</a:t>
                      </a:r>
                      <a:endParaRPr kumimoji="1" lang="en-US" altLang="ja-JP" sz="1200" dirty="0" smtClean="0">
                        <a:latin typeface="+mn-ea"/>
                        <a:ea typeface="+mn-ea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7747861"/>
                  </a:ext>
                </a:extLst>
              </a:tr>
              <a:tr h="261861"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3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規制等の周知徹底と交通総量抑制に向けた広報・広報協力</a:t>
                      </a:r>
                    </a:p>
                  </a:txBody>
                  <a:tcPr marL="72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/>
                </a:tc>
                <a:extLst>
                  <a:ext uri="{0D108BD9-81ED-4DB2-BD59-A6C34878D82A}">
                    <a16:rowId xmlns:a16="http://schemas.microsoft.com/office/drawing/2014/main" val="2790142372"/>
                  </a:ext>
                </a:extLst>
              </a:tr>
              <a:tr h="83272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6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☞第</a:t>
                      </a:r>
                      <a:r>
                        <a:rPr kumimoji="1" lang="en-US" altLang="ja-JP" sz="1200" dirty="0" smtClean="0"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回</a:t>
                      </a:r>
                      <a:r>
                        <a:rPr kumimoji="1" lang="en-US" altLang="ja-JP" sz="1200" dirty="0" smtClean="0">
                          <a:latin typeface="+mn-ea"/>
                          <a:ea typeface="+mn-ea"/>
                        </a:rPr>
                        <a:t>(3</a:t>
                      </a: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月予定</a:t>
                      </a:r>
                      <a:r>
                        <a:rPr kumimoji="1" lang="en-US" altLang="ja-JP" sz="1200" dirty="0" smtClean="0"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・第</a:t>
                      </a:r>
                      <a:r>
                        <a:rPr kumimoji="1" lang="en-US" altLang="ja-JP" sz="1200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回</a:t>
                      </a:r>
                      <a:r>
                        <a:rPr kumimoji="1" lang="en-US" altLang="ja-JP" sz="1200" dirty="0" smtClean="0">
                          <a:latin typeface="+mn-ea"/>
                          <a:ea typeface="+mn-ea"/>
                        </a:rPr>
                        <a:t>(5</a:t>
                      </a: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月予定</a:t>
                      </a:r>
                      <a:r>
                        <a:rPr kumimoji="1" lang="en-US" altLang="ja-JP" sz="1200" dirty="0" smtClean="0"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住民向け説明会の実施</a:t>
                      </a:r>
                      <a:endParaRPr kumimoji="1" lang="en-US" altLang="ja-JP" sz="1200" dirty="0" smtClean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☞規制等の影響を受ける団体や広域連合などへの協力依頼</a:t>
                      </a:r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☞</a:t>
                      </a: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新聞折り込みでの規制情報の周知</a:t>
                      </a: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　　　など</a:t>
                      </a:r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/>
                </a:tc>
                <a:extLst>
                  <a:ext uri="{0D108BD9-81ED-4DB2-BD59-A6C34878D82A}">
                    <a16:rowId xmlns:a16="http://schemas.microsoft.com/office/drawing/2014/main" val="3750590844"/>
                  </a:ext>
                </a:extLst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-5649"/>
            <a:ext cx="9144000" cy="461665"/>
          </a:xfr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altLang="ja-JP" sz="2400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G20</a:t>
            </a:r>
            <a:r>
              <a:rPr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大阪サミット開催に</a:t>
            </a:r>
            <a:r>
              <a:rPr lang="ja-JP" altLang="en-US" sz="2400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向けた</a:t>
            </a:r>
            <a:r>
              <a:rPr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準備</a:t>
            </a:r>
            <a:r>
              <a:rPr lang="ja-JP" altLang="en-US" sz="2400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状況②</a:t>
            </a:r>
            <a:endParaRPr lang="ja-JP" altLang="en-US" sz="2400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12331" y="5834130"/>
            <a:ext cx="8906357" cy="978794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角丸四角形 31"/>
          <p:cNvSpPr/>
          <p:nvPr/>
        </p:nvSpPr>
        <p:spPr>
          <a:xfrm>
            <a:off x="138484" y="5915421"/>
            <a:ext cx="3528000" cy="180000"/>
          </a:xfrm>
          <a:prstGeom prst="round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G20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大阪サミット開催に向け各部局が取り組む事項</a:t>
            </a:r>
          </a:p>
        </p:txBody>
      </p:sp>
      <p:sp>
        <p:nvSpPr>
          <p:cNvPr id="33" name="角丸四角形 32"/>
          <p:cNvSpPr/>
          <p:nvPr/>
        </p:nvSpPr>
        <p:spPr>
          <a:xfrm>
            <a:off x="138087" y="6158779"/>
            <a:ext cx="9006569" cy="623381"/>
          </a:xfrm>
          <a:prstGeom prst="roundRect">
            <a:avLst>
              <a:gd name="adj" fmla="val 6755"/>
            </a:avLst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0" bIns="0" rtlCol="0" anchor="ctr">
            <a:spAutoFit/>
          </a:bodyPr>
          <a:lstStyle/>
          <a:p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・各所属や所管施設等でのポスター掲示やリーフレットの配布やのぼり・横断幕の掲出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・各関係団体等への各種規制や交通総量抑制に向けた協力呼びかけ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・各関係団体等へのおもてなし活動（クリーンアップ作戦等）への参画</a:t>
            </a:r>
            <a:r>
              <a:rPr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呼びかけ　　な</a:t>
            </a:r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ど</a:t>
            </a:r>
            <a:r>
              <a:rPr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</a:t>
            </a:r>
            <a:endParaRPr lang="en-US" altLang="ja-JP" sz="13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楕円 33"/>
          <p:cNvSpPr/>
          <p:nvPr/>
        </p:nvSpPr>
        <p:spPr>
          <a:xfrm>
            <a:off x="8820472" y="6511492"/>
            <a:ext cx="288032" cy="301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３</a:t>
            </a:r>
            <a:endParaRPr kumimoji="1" lang="ja-JP" altLang="en-US" sz="1200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40659" y="570144"/>
            <a:ext cx="9054391" cy="1476000"/>
            <a:chOff x="40659" y="570144"/>
            <a:chExt cx="9054391" cy="1476000"/>
          </a:xfrm>
        </p:grpSpPr>
        <p:sp>
          <p:nvSpPr>
            <p:cNvPr id="19" name="角丸四角形 18"/>
            <p:cNvSpPr/>
            <p:nvPr/>
          </p:nvSpPr>
          <p:spPr>
            <a:xfrm>
              <a:off x="40659" y="570144"/>
              <a:ext cx="9054391" cy="1476000"/>
            </a:xfrm>
            <a:prstGeom prst="roundRect">
              <a:avLst>
                <a:gd name="adj" fmla="val 10298"/>
              </a:avLst>
            </a:prstGeom>
            <a:noFill/>
            <a:ln w="254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 anchorCtr="0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ja-JP" altLang="en-US" sz="1300" b="1" kern="100" dirty="0" smtClean="0">
                  <a:solidFill>
                    <a:srgbClr val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目標</a:t>
              </a:r>
              <a:r>
                <a:rPr lang="ja-JP" altLang="en-US" sz="1300" b="1" kern="100" dirty="0">
                  <a:solidFill>
                    <a:srgbClr val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：</a:t>
              </a:r>
              <a:r>
                <a:rPr lang="ja-JP" altLang="en-US" sz="13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ミッション</a:t>
              </a:r>
              <a:r>
                <a:rPr lang="ja-JP" altLang="en-US" sz="13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の整理・役割分担の明確化</a:t>
              </a:r>
            </a:p>
            <a:p>
              <a:pPr>
                <a:lnSpc>
                  <a:spcPct val="150000"/>
                </a:lnSpc>
              </a:pPr>
              <a:endParaRPr lang="en-US" altLang="ja-JP" sz="3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1200" kern="1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altLang="en-US" sz="1200" kern="100" dirty="0" smtClean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そのため、現状の認知度を踏まえ、</a:t>
              </a:r>
              <a:r>
                <a:rPr lang="ja-JP" altLang="en-US" sz="1200" b="1" u="sng" kern="100" dirty="0" smtClean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より</a:t>
              </a:r>
              <a:r>
                <a:rPr lang="ja-JP" altLang="en-US" sz="1200" b="1" u="sng" kern="1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広範囲の住民・事</a:t>
              </a:r>
              <a:r>
                <a:rPr lang="ja-JP" altLang="en-US" sz="1200" b="1" u="sng" kern="100" dirty="0" smtClean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業者に</a:t>
              </a:r>
              <a:r>
                <a:rPr lang="ja-JP" altLang="en-US" sz="1200" b="1" u="sng" kern="1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対し</a:t>
              </a:r>
              <a:r>
                <a:rPr lang="ja-JP" altLang="en-US" sz="1200" b="1" u="sng" kern="100" dirty="0" smtClean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、認知度</a:t>
              </a:r>
              <a:r>
                <a:rPr lang="ja-JP" altLang="en-US" sz="1200" b="1" u="sng" kern="1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向上</a:t>
              </a:r>
              <a:r>
                <a:rPr lang="ja-JP" altLang="en-US" sz="1200" b="1" u="sng" kern="100" dirty="0" smtClean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に向けて効果的な広報手法を関係機関と調整し、</a:t>
              </a:r>
              <a:endParaRPr lang="en-US" altLang="ja-JP" sz="1200" b="1" u="sng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1200" b="1" kern="1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altLang="en-US" sz="1200" b="1" u="sng" kern="100" dirty="0" smtClean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戦略的</a:t>
              </a:r>
              <a:r>
                <a:rPr lang="ja-JP" altLang="en-US" sz="1200" b="1" u="sng" kern="1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・集中的な取り組みを</a:t>
              </a:r>
              <a:r>
                <a:rPr lang="ja-JP" altLang="en-US" sz="1200" b="1" u="sng" kern="100" dirty="0" smtClean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強化。</a:t>
              </a:r>
              <a:r>
                <a:rPr lang="ja-JP" altLang="en-US" sz="1200" kern="100" dirty="0" smtClean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くわえて、</a:t>
              </a:r>
              <a:r>
                <a:rPr lang="ja-JP" altLang="en-US" sz="1200" b="1" u="sng" kern="100" dirty="0" smtClean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交通</a:t>
              </a:r>
              <a:r>
                <a:rPr lang="ja-JP" altLang="en-US" sz="1200" b="1" u="sng" kern="1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総量</a:t>
              </a:r>
              <a:r>
                <a:rPr lang="ja-JP" altLang="en-US" sz="1200" b="1" u="sng" kern="100" dirty="0" smtClean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抑制・交通</a:t>
              </a:r>
              <a:r>
                <a:rPr lang="ja-JP" altLang="en-US" sz="1200" b="1" u="sng" kern="1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規制</a:t>
              </a:r>
              <a:r>
                <a:rPr lang="ja-JP" altLang="en-US" sz="1200" b="1" u="sng" kern="100" dirty="0" smtClean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に係る</a:t>
              </a:r>
              <a:r>
                <a:rPr lang="ja-JP" altLang="en-US" sz="1200" b="1" u="sng" kern="1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住民・事業者</a:t>
              </a:r>
              <a:r>
                <a:rPr lang="ja-JP" altLang="en-US" sz="1200" b="1" u="sng" kern="100" dirty="0" smtClean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の理解</a:t>
              </a:r>
              <a:r>
                <a:rPr lang="ja-JP" altLang="en-US" sz="1200" b="1" u="sng" kern="1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や、おもてなし機運を</a:t>
              </a:r>
              <a:r>
                <a:rPr lang="ja-JP" altLang="en-US" sz="1200" b="1" u="sng" kern="100" dirty="0" smtClean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醸成。</a:t>
              </a:r>
              <a:endParaRPr lang="ja-JP" altLang="en-US" sz="1200" u="sng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34168" y="648231"/>
              <a:ext cx="7972562" cy="2880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ja-JP" altLang="en-US" sz="14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サミット期間中に、住民・事業者の皆様に規制への協力やおもてなしの意を行動に移して</a:t>
              </a:r>
              <a:r>
                <a:rPr lang="ja-JP" altLang="en-US" sz="14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もらう</a:t>
              </a:r>
              <a:endPara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grpSp>
          <p:nvGrpSpPr>
            <p:cNvPr id="3" name="グループ化 2"/>
            <p:cNvGrpSpPr/>
            <p:nvPr/>
          </p:nvGrpSpPr>
          <p:grpSpPr>
            <a:xfrm>
              <a:off x="436880" y="1653245"/>
              <a:ext cx="8167568" cy="288003"/>
              <a:chOff x="251519" y="1653245"/>
              <a:chExt cx="8167568" cy="288003"/>
            </a:xfrm>
          </p:grpSpPr>
          <p:grpSp>
            <p:nvGrpSpPr>
              <p:cNvPr id="6" name="グループ化 5"/>
              <p:cNvGrpSpPr/>
              <p:nvPr/>
            </p:nvGrpSpPr>
            <p:grpSpPr>
              <a:xfrm>
                <a:off x="2985303" y="1653246"/>
                <a:ext cx="5433784" cy="288002"/>
                <a:chOff x="2967507" y="1556787"/>
                <a:chExt cx="5433784" cy="460833"/>
              </a:xfrm>
            </p:grpSpPr>
            <p:sp>
              <p:nvSpPr>
                <p:cNvPr id="5" name="山形 4"/>
                <p:cNvSpPr/>
                <p:nvPr/>
              </p:nvSpPr>
              <p:spPr>
                <a:xfrm>
                  <a:off x="2967507" y="1556789"/>
                  <a:ext cx="2700000" cy="460831"/>
                </a:xfrm>
                <a:prstGeom prst="chevron">
                  <a:avLst/>
                </a:prstGeom>
                <a:solidFill>
                  <a:srgbClr val="99FF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ja-JP" altLang="en-US" sz="1200" b="1" i="1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規制に関する情報提供</a:t>
                  </a:r>
                  <a:endParaRPr lang="en-US" altLang="ja-JP" sz="1200" b="1" i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29" name="山形 28"/>
                <p:cNvSpPr/>
                <p:nvPr/>
              </p:nvSpPr>
              <p:spPr>
                <a:xfrm>
                  <a:off x="5701291" y="1556787"/>
                  <a:ext cx="2700000" cy="460830"/>
                </a:xfrm>
                <a:prstGeom prst="chevron">
                  <a:avLst/>
                </a:prstGeom>
                <a:solidFill>
                  <a:srgbClr val="FF999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ja-JP" altLang="en-US" sz="1200" b="1" i="1" dirty="0" smtClean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実効性のある行動に移す</a:t>
                  </a:r>
                  <a:endParaRPr lang="en-US" altLang="ja-JP" sz="1200" b="1" i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  <p:sp>
            <p:nvSpPr>
              <p:cNvPr id="15" name="山形 14"/>
              <p:cNvSpPr/>
              <p:nvPr/>
            </p:nvSpPr>
            <p:spPr>
              <a:xfrm>
                <a:off x="251519" y="1653245"/>
                <a:ext cx="2700000" cy="288000"/>
              </a:xfrm>
              <a:prstGeom prst="chevron">
                <a:avLst/>
              </a:prstGeom>
              <a:solidFill>
                <a:srgbClr val="FFFF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200" b="1" i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サミット開催に関する認知度向上</a:t>
                </a:r>
                <a:endParaRPr lang="en-US" altLang="ja-JP" sz="1200" b="1" i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8516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54003" y="6203941"/>
            <a:ext cx="9056709" cy="64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宿泊先の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確保</a:t>
            </a:r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、催事調整に取り組んできたが、</a:t>
            </a:r>
            <a:endParaRPr lang="en-US" altLang="ja-JP" sz="16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今後は規制の理解促進、危機管理対策の具体化を図る必要</a:t>
            </a:r>
            <a:endParaRPr lang="ja-JP" altLang="en-US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-5649"/>
            <a:ext cx="9144000" cy="461665"/>
          </a:xfr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altLang="ja-JP" sz="2400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G20</a:t>
            </a:r>
            <a:r>
              <a:rPr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大阪サミット開催に</a:t>
            </a:r>
            <a:r>
              <a:rPr lang="ja-JP" altLang="en-US" sz="2400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向けた</a:t>
            </a:r>
            <a:r>
              <a:rPr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準備</a:t>
            </a:r>
            <a:r>
              <a:rPr lang="ja-JP" altLang="en-US" sz="2400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状況③</a:t>
            </a:r>
            <a:endParaRPr lang="ja-JP" altLang="en-US" sz="2400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19050" y="498158"/>
            <a:ext cx="4644008" cy="338554"/>
            <a:chOff x="0" y="498158"/>
            <a:chExt cx="4644008" cy="338554"/>
          </a:xfrm>
        </p:grpSpPr>
        <p:sp>
          <p:nvSpPr>
            <p:cNvPr id="41" name="テキスト ボックス 40"/>
            <p:cNvSpPr txBox="1"/>
            <p:nvPr/>
          </p:nvSpPr>
          <p:spPr>
            <a:xfrm>
              <a:off x="0" y="498158"/>
              <a:ext cx="46440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Ⅱ</a:t>
              </a:r>
              <a:r>
                <a:rPr lang="ja-JP" altLang="en-US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安全</a:t>
              </a:r>
              <a:r>
                <a:rPr lang="ja-JP" altLang="en-US" sz="16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・安心の確保に向けた会議環境の</a:t>
              </a:r>
              <a:r>
                <a:rPr lang="ja-JP" altLang="en-US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整備</a:t>
              </a:r>
              <a:endPara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grpSp>
          <p:nvGrpSpPr>
            <p:cNvPr id="3" name="グループ化 2"/>
            <p:cNvGrpSpPr/>
            <p:nvPr/>
          </p:nvGrpSpPr>
          <p:grpSpPr>
            <a:xfrm>
              <a:off x="107504" y="801544"/>
              <a:ext cx="3816000" cy="35168"/>
              <a:chOff x="99635" y="873552"/>
              <a:chExt cx="1702946" cy="35168"/>
            </a:xfrm>
          </p:grpSpPr>
          <p:cxnSp>
            <p:nvCxnSpPr>
              <p:cNvPr id="43" name="直線コネクタ 42"/>
              <p:cNvCxnSpPr/>
              <p:nvPr/>
            </p:nvCxnSpPr>
            <p:spPr>
              <a:xfrm>
                <a:off x="99635" y="873552"/>
                <a:ext cx="1700565" cy="0"/>
              </a:xfrm>
              <a:prstGeom prst="line">
                <a:avLst/>
              </a:prstGeom>
              <a:ln w="3175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コネクタ 43"/>
              <p:cNvCxnSpPr/>
              <p:nvPr/>
            </p:nvCxnSpPr>
            <p:spPr>
              <a:xfrm>
                <a:off x="180876" y="908720"/>
                <a:ext cx="1621705" cy="0"/>
              </a:xfrm>
              <a:prstGeom prst="line">
                <a:avLst/>
              </a:prstGeom>
              <a:ln w="127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5" name="テキスト ボックス 44"/>
          <p:cNvSpPr txBox="1"/>
          <p:nvPr/>
        </p:nvSpPr>
        <p:spPr>
          <a:xfrm>
            <a:off x="107504" y="832356"/>
            <a:ext cx="735132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・宿泊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サービスの円滑な提供や関係機関の調整など、受け入れに向けて最大限の支援・協力を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実施。</a:t>
            </a:r>
            <a:endParaRPr lang="ja-JP" altLang="en-US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ストライプ矢印 13"/>
          <p:cNvSpPr/>
          <p:nvPr/>
        </p:nvSpPr>
        <p:spPr>
          <a:xfrm rot="5400000">
            <a:off x="4029901" y="5396515"/>
            <a:ext cx="446791" cy="1234802"/>
          </a:xfrm>
          <a:prstGeom prst="stripedRightArrow">
            <a:avLst>
              <a:gd name="adj1" fmla="val 51123"/>
              <a:gd name="adj2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" name="グループ化 4"/>
          <p:cNvGrpSpPr/>
          <p:nvPr/>
        </p:nvGrpSpPr>
        <p:grpSpPr>
          <a:xfrm>
            <a:off x="126554" y="1124744"/>
            <a:ext cx="8963125" cy="4644000"/>
            <a:chOff x="126554" y="1123002"/>
            <a:chExt cx="8963125" cy="4644000"/>
          </a:xfrm>
        </p:grpSpPr>
        <p:sp>
          <p:nvSpPr>
            <p:cNvPr id="21" name="角丸四角形 20"/>
            <p:cNvSpPr/>
            <p:nvPr/>
          </p:nvSpPr>
          <p:spPr>
            <a:xfrm>
              <a:off x="126554" y="1123002"/>
              <a:ext cx="8963125" cy="4644000"/>
            </a:xfrm>
            <a:prstGeom prst="roundRect">
              <a:avLst>
                <a:gd name="adj" fmla="val 6755"/>
              </a:avLst>
            </a:prstGeom>
            <a:noFill/>
            <a:ln w="2222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36000" bIns="36000" rtlCol="0" anchor="ctr">
              <a:spAutoFit/>
            </a:bodyPr>
            <a:lstStyle/>
            <a:p>
              <a:pPr lvl="0">
                <a:defRPr/>
              </a:pPr>
              <a:endParaRPr lang="en-US" altLang="ja-JP" sz="12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lvl="0">
                <a:defRPr/>
              </a:pPr>
              <a:r>
                <a:rPr lang="ja-JP" altLang="en-US" sz="1400" b="1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■</a:t>
              </a:r>
              <a:r>
                <a:rPr lang="ja-JP" altLang="en-US" sz="1400" b="1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防災・危機管理、保健医療対策</a:t>
              </a:r>
              <a:r>
                <a:rPr lang="en-US" altLang="ja-JP" sz="1400" b="1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【</a:t>
              </a:r>
              <a:r>
                <a:rPr lang="ja-JP" altLang="en-US" sz="1400" b="1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府市合同ＰＴ</a:t>
              </a:r>
              <a:r>
                <a:rPr lang="en-US" altLang="ja-JP" sz="1400" b="1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】</a:t>
              </a:r>
            </a:p>
            <a:p>
              <a:pPr lvl="0">
                <a:defRPr/>
              </a:pPr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en-US" altLang="ja-JP" sz="13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防災・危機管理ＰＴ</a:t>
              </a:r>
              <a:r>
                <a:rPr lang="en-US" altLang="ja-JP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</a:p>
            <a:p>
              <a:pPr lvl="0">
                <a:defRPr/>
              </a:pPr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　・</a:t>
              </a:r>
              <a:r>
                <a:rPr lang="en-US" altLang="ja-JP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G20</a:t>
              </a:r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大阪サミット消防体制基本計画の策定、消防特別警戒体制の構築、サミットに関する訓練の調整・実施　など</a:t>
              </a:r>
            </a:p>
            <a:p>
              <a:pPr lvl="0">
                <a:defRPr/>
              </a:pPr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en-US" altLang="ja-JP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保健医療対策ＰＴ</a:t>
              </a:r>
              <a:r>
                <a:rPr lang="en-US" altLang="ja-JP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</a:p>
            <a:p>
              <a:pPr lvl="0">
                <a:defRPr/>
              </a:pPr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　・救急・災害医療体制の構築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、災害用医</a:t>
              </a:r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薬品やＮＢＣテロ対策医薬品（解毒剤）の備蓄・供給体制の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構築　など</a:t>
              </a:r>
              <a:endParaRPr lang="en-US" altLang="ja-JP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lvl="0">
                <a:defRPr/>
              </a:pPr>
              <a:endParaRPr lang="en-US" altLang="ja-JP" sz="7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lvl="0">
                <a:spcBef>
                  <a:spcPts val="600"/>
                </a:spcBef>
                <a:defRPr/>
              </a:pPr>
              <a:r>
                <a:rPr lang="ja-JP" altLang="en-US" sz="1400" b="1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■</a:t>
              </a:r>
              <a:r>
                <a:rPr lang="ja-JP" altLang="en-US" sz="1400" b="1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Ｇ</a:t>
              </a:r>
              <a:r>
                <a:rPr lang="en-US" altLang="ja-JP" sz="1400" b="1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20</a:t>
              </a:r>
              <a:r>
                <a:rPr lang="ja-JP" altLang="en-US" sz="1400" b="1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サミット開催時における小型無人機（ドローン）対策</a:t>
              </a:r>
            </a:p>
            <a:p>
              <a:pPr lvl="0">
                <a:defRPr/>
              </a:pPr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・会議の円滑な実施及び地域住民の安全確保に資するなどのため、府条例を整備（</a:t>
              </a:r>
              <a:r>
                <a:rPr lang="en-US" altLang="ja-JP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2</a:t>
              </a:r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月定例会に条例案を提出予定）</a:t>
              </a:r>
              <a:endParaRPr lang="en-US" altLang="ja-JP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lvl="0">
                <a:defRPr/>
              </a:pPr>
              <a:endParaRPr lang="en-US" altLang="ja-JP" sz="7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lvl="0">
                <a:spcBef>
                  <a:spcPts val="600"/>
                </a:spcBef>
                <a:defRPr/>
              </a:pPr>
              <a:r>
                <a:rPr lang="ja-JP" altLang="en-US" sz="1400" b="1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■</a:t>
              </a:r>
              <a:r>
                <a:rPr lang="ja-JP" altLang="en-US" sz="1400" b="1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交通総量抑制の対策</a:t>
              </a:r>
            </a:p>
            <a:p>
              <a:pPr lvl="0">
                <a:defRPr/>
              </a:pPr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・</a:t>
              </a:r>
              <a:r>
                <a:rPr lang="en-US" altLang="ja-JP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G20</a:t>
              </a:r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大阪サミット交通総量抑制連絡会（府警・協議会等）を設立し、削減目標</a:t>
              </a:r>
              <a:r>
                <a:rPr lang="en-US" altLang="ja-JP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50</a:t>
              </a:r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％を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決定</a:t>
              </a:r>
              <a:endParaRPr lang="en-US" altLang="ja-JP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lvl="0">
                <a:defRPr/>
              </a:pPr>
              <a:endParaRPr lang="en-US" altLang="ja-JP" sz="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lvl="0">
                <a:defRPr/>
              </a:pPr>
              <a:endParaRPr lang="en-US" altLang="ja-JP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lvl="0">
                <a:defRPr/>
              </a:pPr>
              <a:endParaRPr lang="en-US" altLang="ja-JP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lvl="0">
                <a:spcBef>
                  <a:spcPts val="600"/>
                </a:spcBef>
                <a:defRPr/>
              </a:pPr>
              <a:r>
                <a:rPr lang="ja-JP" altLang="en-US" sz="1400" b="1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■</a:t>
              </a:r>
              <a:r>
                <a:rPr lang="ja-JP" altLang="en-US" sz="1400" b="1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宿泊予約センターの設置・運営</a:t>
              </a:r>
            </a:p>
            <a:p>
              <a:pPr lvl="0">
                <a:defRPr/>
              </a:pPr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・サミット関係者約</a:t>
              </a:r>
              <a:r>
                <a:rPr lang="en-US" altLang="ja-JP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3</a:t>
              </a:r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万人の宿泊先を確保し、各国首脳・警備関係者等の配宿を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調整中</a:t>
              </a:r>
              <a:endParaRPr lang="en-US" altLang="ja-JP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lvl="0">
                <a:defRPr/>
              </a:pPr>
              <a:endParaRPr lang="en-US" altLang="ja-JP" sz="7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400" b="1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■サミット開催時の催事</a:t>
              </a:r>
              <a:r>
                <a:rPr lang="ja-JP" altLang="en-US" sz="1400" b="1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調整</a:t>
              </a:r>
              <a:endParaRPr lang="ja-JP" altLang="en-US" sz="1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・インテックス大阪での催事調整（</a:t>
              </a:r>
              <a:r>
                <a:rPr lang="en-US" altLang="ja-JP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5/22</a:t>
              </a:r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文書発出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）、</a:t>
              </a:r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株主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総会</a:t>
              </a:r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等の催事調整（</a:t>
              </a:r>
              <a:r>
                <a:rPr lang="en-US" altLang="ja-JP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6/4</a:t>
              </a:r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文書発出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）</a:t>
              </a:r>
              <a:endParaRPr lang="en-US" altLang="ja-JP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7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400" b="1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■外国公的機関等への視察</a:t>
              </a:r>
              <a:r>
                <a:rPr lang="ja-JP" altLang="en-US" sz="1400" b="1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対応</a:t>
              </a:r>
              <a:endParaRPr lang="en-US" altLang="ja-JP" sz="1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・駐日豪州大使館（</a:t>
              </a:r>
              <a:r>
                <a:rPr lang="en-US" altLang="ja-JP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4/20</a:t>
              </a:r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）、駐日米国大使館（</a:t>
              </a:r>
              <a:r>
                <a:rPr lang="en-US" altLang="ja-JP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6/20</a:t>
              </a:r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）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など</a:t>
              </a:r>
              <a:endParaRPr lang="en-US" altLang="ja-JP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6" name="フローチャート: 処理 15"/>
            <p:cNvSpPr/>
            <p:nvPr/>
          </p:nvSpPr>
          <p:spPr>
            <a:xfrm>
              <a:off x="289581" y="1213052"/>
              <a:ext cx="2416045" cy="229893"/>
            </a:xfrm>
            <a:prstGeom prst="flowChartProcess">
              <a:avLst/>
            </a:prstGeom>
            <a:solidFill>
              <a:srgbClr val="CCECFF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安全・安心な会議環境の確保</a:t>
              </a:r>
              <a:endParaRPr kumimoji="1" lang="en-US" altLang="ja-JP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8" name="フローチャート: 処理 17"/>
            <p:cNvSpPr/>
            <p:nvPr/>
          </p:nvSpPr>
          <p:spPr>
            <a:xfrm>
              <a:off x="298422" y="3900289"/>
              <a:ext cx="2626919" cy="229893"/>
            </a:xfrm>
            <a:prstGeom prst="flowChartProcess">
              <a:avLst/>
            </a:prstGeom>
            <a:solidFill>
              <a:srgbClr val="CCECFF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円滑な会議運営への協力支援</a:t>
              </a:r>
            </a:p>
          </p:txBody>
        </p:sp>
      </p:grpSp>
      <p:sp>
        <p:nvSpPr>
          <p:cNvPr id="19" name="楕円 18"/>
          <p:cNvSpPr/>
          <p:nvPr/>
        </p:nvSpPr>
        <p:spPr>
          <a:xfrm>
            <a:off x="8820472" y="30772"/>
            <a:ext cx="288032" cy="301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４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87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-5649"/>
            <a:ext cx="9144000" cy="461665"/>
          </a:xfr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altLang="ja-JP" sz="2400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G20</a:t>
            </a:r>
            <a:r>
              <a:rPr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大阪サミット開催に</a:t>
            </a:r>
            <a:r>
              <a:rPr lang="ja-JP" altLang="en-US" sz="2400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向けた</a:t>
            </a:r>
            <a:r>
              <a:rPr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準備</a:t>
            </a:r>
            <a:r>
              <a:rPr lang="ja-JP" altLang="en-US" sz="2400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状況④</a:t>
            </a:r>
            <a:endParaRPr lang="ja-JP" altLang="en-US" sz="2400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楕円 11"/>
          <p:cNvSpPr/>
          <p:nvPr/>
        </p:nvSpPr>
        <p:spPr>
          <a:xfrm>
            <a:off x="8820472" y="6511492"/>
            <a:ext cx="288032" cy="301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５</a:t>
            </a:r>
            <a:endParaRPr kumimoji="1" lang="ja-JP" altLang="en-US" sz="1200" dirty="0"/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8439137"/>
              </p:ext>
            </p:extLst>
          </p:nvPr>
        </p:nvGraphicFramePr>
        <p:xfrm>
          <a:off x="120958" y="908720"/>
          <a:ext cx="8987546" cy="4032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532">
                  <a:extLst>
                    <a:ext uri="{9D8B030D-6E8A-4147-A177-3AD203B41FA5}">
                      <a16:colId xmlns:a16="http://schemas.microsoft.com/office/drawing/2014/main" val="2346669488"/>
                    </a:ext>
                  </a:extLst>
                </a:gridCol>
                <a:gridCol w="5456654">
                  <a:extLst>
                    <a:ext uri="{9D8B030D-6E8A-4147-A177-3AD203B41FA5}">
                      <a16:colId xmlns:a16="http://schemas.microsoft.com/office/drawing/2014/main" val="333361014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3181155140"/>
                    </a:ext>
                  </a:extLst>
                </a:gridCol>
              </a:tblGrid>
              <a:tr h="270605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今後実施予定の主な取組み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国等の検討状況を踏まえた対応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4160215"/>
                  </a:ext>
                </a:extLst>
              </a:tr>
              <a:tr h="331533"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300" b="1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会議環境の確保に向けた体制・インフラ整備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☞会議日程や各種行事、規制エリア等の</a:t>
                      </a:r>
                    </a:p>
                    <a:p>
                      <a:pPr algn="l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 決定に伴う自主警備や関係事業者等</a:t>
                      </a:r>
                      <a:endParaRPr kumimoji="1" lang="en-US" altLang="ja-JP" sz="14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 </a:t>
                      </a:r>
                      <a:r>
                        <a:rPr kumimoji="1" lang="ja-JP" altLang="en-US" sz="1400" b="1" dirty="0" err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への</a:t>
                      </a:r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協力依頼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289767"/>
                  </a:ext>
                </a:extLst>
              </a:tr>
              <a:tr h="112900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60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☞国民保護共同訓練（</a:t>
                      </a:r>
                      <a:r>
                        <a:rPr kumimoji="1" lang="en-US" altLang="ja-JP" sz="1200" dirty="0" smtClean="0">
                          <a:latin typeface="+mn-ea"/>
                          <a:ea typeface="+mn-ea"/>
                        </a:rPr>
                        <a:t>2/5</a:t>
                      </a: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）の実施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☞テロ対策医薬品の備蓄・供給体制の構築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☞会場・周辺道路・河川等の環境整備、港湾物流対策　　　など</a:t>
                      </a:r>
                      <a:endParaRPr kumimoji="1" lang="en-US" altLang="ja-JP" sz="1200" dirty="0" smtClean="0">
                        <a:latin typeface="+mn-ea"/>
                        <a:ea typeface="+mn-ea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6877390"/>
                  </a:ext>
                </a:extLst>
              </a:tr>
              <a:tr h="314352"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3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交通総量抑制対策の実施</a:t>
                      </a:r>
                    </a:p>
                  </a:txBody>
                  <a:tcPr marL="72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0589"/>
                  </a:ext>
                </a:extLst>
              </a:tr>
              <a:tr h="83630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6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☞交通総量抑制目標達成に向けた具体的な取組み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　　（効果的なＰＲ、団体等への協力依頼等）　　など</a:t>
                      </a:r>
                    </a:p>
                  </a:txBody>
                  <a:tcPr marL="72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7747861"/>
                  </a:ext>
                </a:extLst>
              </a:tr>
              <a:tr h="314352"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3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円滑な会議運営への協力支援</a:t>
                      </a:r>
                    </a:p>
                  </a:txBody>
                  <a:tcPr marL="72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/>
                </a:tc>
                <a:extLst>
                  <a:ext uri="{0D108BD9-81ED-4DB2-BD59-A6C34878D82A}">
                    <a16:rowId xmlns:a16="http://schemas.microsoft.com/office/drawing/2014/main" val="2790142372"/>
                  </a:ext>
                </a:extLst>
              </a:tr>
              <a:tr h="83630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6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☞国内外プレス関係者の宿泊予約の受付開始（</a:t>
                      </a:r>
                      <a:r>
                        <a:rPr kumimoji="1" lang="en-US" altLang="ja-JP" sz="1200" dirty="0" smtClean="0">
                          <a:latin typeface="+mn-ea"/>
                          <a:ea typeface="+mn-ea"/>
                        </a:rPr>
                        <a:t>1/28</a:t>
                      </a: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～）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☞国主催行事の会場調整　　など</a:t>
                      </a:r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2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/>
                </a:tc>
                <a:extLst>
                  <a:ext uri="{0D108BD9-81ED-4DB2-BD59-A6C34878D82A}">
                    <a16:rowId xmlns:a16="http://schemas.microsoft.com/office/drawing/2014/main" val="3750590844"/>
                  </a:ext>
                </a:extLst>
              </a:tr>
            </a:tbl>
          </a:graphicData>
        </a:graphic>
      </p:graphicFrame>
      <p:grpSp>
        <p:nvGrpSpPr>
          <p:cNvPr id="5" name="グループ化 4"/>
          <p:cNvGrpSpPr/>
          <p:nvPr/>
        </p:nvGrpSpPr>
        <p:grpSpPr>
          <a:xfrm>
            <a:off x="139431" y="5353744"/>
            <a:ext cx="9032325" cy="1027584"/>
            <a:chOff x="264731" y="5986530"/>
            <a:chExt cx="9032325" cy="1027584"/>
          </a:xfrm>
        </p:grpSpPr>
        <p:sp>
          <p:nvSpPr>
            <p:cNvPr id="20" name="正方形/長方形 19"/>
            <p:cNvSpPr/>
            <p:nvPr/>
          </p:nvSpPr>
          <p:spPr>
            <a:xfrm>
              <a:off x="264731" y="5986530"/>
              <a:ext cx="8906357" cy="1027584"/>
            </a:xfrm>
            <a:prstGeom prst="rect">
              <a:avLst/>
            </a:prstGeom>
            <a:noFill/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角丸四角形 21"/>
            <p:cNvSpPr/>
            <p:nvPr/>
          </p:nvSpPr>
          <p:spPr>
            <a:xfrm>
              <a:off x="290884" y="6067821"/>
              <a:ext cx="3528000" cy="180000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ja-JP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G20</a:t>
              </a:r>
              <a:r>
                <a:rPr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大阪サミット開催に向け各部局が取り組む事項</a:t>
              </a:r>
            </a:p>
          </p:txBody>
        </p:sp>
        <p:sp>
          <p:nvSpPr>
            <p:cNvPr id="23" name="角丸四角形 22"/>
            <p:cNvSpPr/>
            <p:nvPr/>
          </p:nvSpPr>
          <p:spPr>
            <a:xfrm>
              <a:off x="290487" y="6311179"/>
              <a:ext cx="9006569" cy="623381"/>
            </a:xfrm>
            <a:prstGeom prst="roundRect">
              <a:avLst>
                <a:gd name="adj" fmla="val 6755"/>
              </a:avLst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0" bIns="0" rtlCol="0" anchor="ctr">
              <a:spAutoFit/>
            </a:bodyPr>
            <a:lstStyle/>
            <a:p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・会場・周辺道路等の環境整備の着実な実施</a:t>
              </a:r>
            </a:p>
            <a:p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・庁舎等での自主警備の強化</a:t>
              </a:r>
            </a:p>
            <a:p>
              <a:r>
                <a:rPr lang="ja-JP" altLang="en-US" sz="13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・円滑な警備・警護への</a:t>
              </a:r>
              <a:r>
                <a:rPr lang="ja-JP" altLang="en-US" sz="13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協力　　など　　　　　　　　　　　　　　　　　　　　　　　　　　　　　</a:t>
              </a:r>
              <a:endParaRPr lang="en-US" altLang="ja-JP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98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-5649"/>
            <a:ext cx="9144000" cy="461665"/>
          </a:xfr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altLang="ja-JP" sz="2400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G20</a:t>
            </a:r>
            <a:r>
              <a:rPr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大阪サミット開催に</a:t>
            </a:r>
            <a:r>
              <a:rPr lang="ja-JP" altLang="en-US" sz="2400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向けた</a:t>
            </a:r>
            <a:r>
              <a:rPr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準備</a:t>
            </a:r>
            <a:r>
              <a:rPr lang="ja-JP" altLang="en-US" sz="2400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状況</a:t>
            </a:r>
            <a:r>
              <a:rPr lang="ja-JP" altLang="en-US" sz="2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⑤</a:t>
            </a:r>
            <a:endParaRPr lang="ja-JP" altLang="en-US" sz="2400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角丸四角形 32"/>
          <p:cNvSpPr/>
          <p:nvPr/>
        </p:nvSpPr>
        <p:spPr>
          <a:xfrm>
            <a:off x="102369" y="1124744"/>
            <a:ext cx="8934127" cy="1044000"/>
          </a:xfrm>
          <a:prstGeom prst="roundRect">
            <a:avLst>
              <a:gd name="adj" fmla="val 6755"/>
            </a:avLst>
          </a:prstGeom>
          <a:noFill/>
          <a:ln w="2222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0" bIns="0" rtlCol="0" anchor="ctr">
            <a:spAutoFit/>
          </a:bodyPr>
          <a:lstStyle/>
          <a:p>
            <a:r>
              <a:rPr lang="ja-JP" altLang="en-US" sz="14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■地域資源活用のための取組み</a:t>
            </a:r>
            <a:endParaRPr kumimoji="1" lang="en-US" altLang="ja-JP" sz="14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・サミット関連行事への活用のため、府内市町村や関西広域連合構成府県市等に地元産品・観光資源等の推薦リストを照会</a:t>
            </a:r>
            <a:r>
              <a:rPr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lang="en-US" altLang="ja-JP" sz="13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とりまとめ　</a:t>
            </a:r>
            <a:r>
              <a:rPr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300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　</a:t>
            </a:r>
            <a:r>
              <a:rPr lang="ja-JP" altLang="en-US" sz="1300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</a:t>
            </a:r>
            <a:r>
              <a:rPr kumimoji="1" lang="ja-JP" altLang="en-US" sz="1300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へ</a:t>
            </a:r>
            <a:r>
              <a:rPr lang="ja-JP" altLang="en-US" sz="1300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推薦書の提出</a:t>
            </a:r>
            <a:r>
              <a:rPr kumimoji="1" lang="ja-JP" altLang="en-US" sz="1300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300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300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／</a:t>
            </a:r>
            <a:r>
              <a:rPr kumimoji="1" lang="en-US" altLang="ja-JP" sz="1300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kumimoji="1" lang="ja-JP" altLang="en-US" sz="1300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300" u="sng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・推薦</a:t>
            </a:r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リストのホームページ掲載、地元ホテルシェフ等への地元食材の</a:t>
            </a:r>
            <a:r>
              <a:rPr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ＰＲ</a:t>
            </a:r>
            <a:endParaRPr kumimoji="1"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-36512" y="476672"/>
            <a:ext cx="2658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Ⅲ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大阪・関西の魅力ＰＲ</a:t>
            </a:r>
            <a:endParaRPr lang="ja-JP" altLang="en-US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102369" y="796806"/>
            <a:ext cx="2174682" cy="36840"/>
            <a:chOff x="135131" y="4797152"/>
            <a:chExt cx="2174682" cy="36840"/>
          </a:xfrm>
        </p:grpSpPr>
        <p:cxnSp>
          <p:nvCxnSpPr>
            <p:cNvPr id="51" name="直線コネクタ 50"/>
            <p:cNvCxnSpPr/>
            <p:nvPr/>
          </p:nvCxnSpPr>
          <p:spPr>
            <a:xfrm>
              <a:off x="135131" y="4797152"/>
              <a:ext cx="2174682" cy="0"/>
            </a:xfrm>
            <a:prstGeom prst="line">
              <a:avLst/>
            </a:prstGeom>
            <a:ln w="317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/>
            <p:cNvCxnSpPr/>
            <p:nvPr/>
          </p:nvCxnSpPr>
          <p:spPr>
            <a:xfrm>
              <a:off x="227185" y="4833992"/>
              <a:ext cx="2073836" cy="0"/>
            </a:xfrm>
            <a:prstGeom prst="line">
              <a:avLst/>
            </a:prstGeom>
            <a:ln w="127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テキスト ボックス 49"/>
          <p:cNvSpPr txBox="1"/>
          <p:nvPr/>
        </p:nvSpPr>
        <p:spPr>
          <a:xfrm>
            <a:off x="225102" y="842972"/>
            <a:ext cx="735132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G20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大阪サミットの開催を通じて、世界に向けて大阪・関西の強みや都市魅力を発信</a:t>
            </a:r>
          </a:p>
        </p:txBody>
      </p:sp>
      <p:sp>
        <p:nvSpPr>
          <p:cNvPr id="19" name="楕円 18"/>
          <p:cNvSpPr/>
          <p:nvPr/>
        </p:nvSpPr>
        <p:spPr>
          <a:xfrm>
            <a:off x="8820472" y="30772"/>
            <a:ext cx="288032" cy="301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６</a:t>
            </a:r>
            <a:endParaRPr kumimoji="1" lang="ja-JP" altLang="en-US" sz="1200" dirty="0"/>
          </a:p>
        </p:txBody>
      </p:sp>
      <p:sp>
        <p:nvSpPr>
          <p:cNvPr id="12" name="正方形/長方形 11"/>
          <p:cNvSpPr/>
          <p:nvPr/>
        </p:nvSpPr>
        <p:spPr>
          <a:xfrm>
            <a:off x="61851" y="2420888"/>
            <a:ext cx="9056709" cy="432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サミット行事等に採択されるよう国へ働きかけるとともに、地元での魅力発信に取り組む</a:t>
            </a:r>
            <a:endParaRPr lang="ja-JP" altLang="en-US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ストライプ矢印 12"/>
          <p:cNvSpPr/>
          <p:nvPr/>
        </p:nvSpPr>
        <p:spPr>
          <a:xfrm rot="5400000">
            <a:off x="4106079" y="1683036"/>
            <a:ext cx="283770" cy="1224136"/>
          </a:xfrm>
          <a:prstGeom prst="stripedRightArrow">
            <a:avLst>
              <a:gd name="adj1" fmla="val 51123"/>
              <a:gd name="adj2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30433"/>
              </p:ext>
            </p:extLst>
          </p:nvPr>
        </p:nvGraphicFramePr>
        <p:xfrm>
          <a:off x="77341" y="2963227"/>
          <a:ext cx="8987546" cy="3070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532">
                  <a:extLst>
                    <a:ext uri="{9D8B030D-6E8A-4147-A177-3AD203B41FA5}">
                      <a16:colId xmlns:a16="http://schemas.microsoft.com/office/drawing/2014/main" val="2346669488"/>
                    </a:ext>
                  </a:extLst>
                </a:gridCol>
                <a:gridCol w="5456654">
                  <a:extLst>
                    <a:ext uri="{9D8B030D-6E8A-4147-A177-3AD203B41FA5}">
                      <a16:colId xmlns:a16="http://schemas.microsoft.com/office/drawing/2014/main" val="333361014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3181155140"/>
                    </a:ext>
                  </a:extLst>
                </a:gridCol>
              </a:tblGrid>
              <a:tr h="200598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今後実施予定の主な取組み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国等の検討状況を踏まえた対応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4160215"/>
                  </a:ext>
                </a:extLst>
              </a:tr>
              <a:tr h="287206"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300" b="1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推薦リストの効果的な活用促進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☞国主催行事等の決定・具体化に伴う</a:t>
                      </a:r>
                      <a:endParaRPr kumimoji="1" lang="en-US" altLang="ja-JP" sz="14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 地元資源活用の働きかけ</a:t>
                      </a:r>
                    </a:p>
                    <a:p>
                      <a:pPr algn="l"/>
                      <a:endParaRPr kumimoji="1" lang="ja-JP" altLang="en-US" sz="14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☞広報スペースの活用方法、展示内容等</a:t>
                      </a:r>
                      <a:endParaRPr kumimoji="1" lang="en-US" altLang="ja-JP" sz="14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 の検討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289767"/>
                  </a:ext>
                </a:extLst>
              </a:tr>
              <a:tr h="83692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60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☞プレスツアーや広報スペースへの活用</a:t>
                      </a:r>
                      <a:endParaRPr kumimoji="1" lang="en-US" altLang="ja-JP" sz="1200" dirty="0" smtClean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　 外務省や地元ホテルシェフを招いた試食会の開催</a:t>
                      </a:r>
                      <a:endParaRPr kumimoji="1" lang="en-US" altLang="ja-JP" sz="1200" dirty="0" smtClean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　 推薦リストを英語化し、海外メディア等へ発信　　　など</a:t>
                      </a:r>
                      <a:endParaRPr kumimoji="1" lang="en-US" altLang="ja-JP" sz="1200" dirty="0" smtClean="0">
                        <a:latin typeface="+mn-ea"/>
                        <a:ea typeface="+mn-ea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6877390"/>
                  </a:ext>
                </a:extLst>
              </a:tr>
              <a:tr h="233028"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en-US" altLang="ja-JP" sz="1300" b="1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G20</a:t>
                      </a:r>
                      <a:r>
                        <a:rPr kumimoji="1" lang="ja-JP" altLang="en-US" sz="1300" b="1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大阪サミットの開催を通じた世界への情報発信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0589"/>
                  </a:ext>
                </a:extLst>
              </a:tr>
              <a:tr h="334545"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☞推薦リストを活用したプレスツアーの実施</a:t>
                      </a:r>
                      <a:endParaRPr kumimoji="1" lang="en-US" altLang="ja-JP" sz="1200" dirty="0" smtClean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☞海外情報誌への記事掲載や海外通信社を通じたＰＲ動画の発信</a:t>
                      </a:r>
                      <a:endParaRPr kumimoji="1" lang="en-US" altLang="ja-JP" sz="1200" dirty="0" smtClean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☞広報スペースを活用した大阪・関西の情報発信　など</a:t>
                      </a:r>
                      <a:endParaRPr kumimoji="1" lang="en-US" altLang="ja-JP" sz="1200" dirty="0" smtClean="0">
                        <a:latin typeface="+mn-ea"/>
                        <a:ea typeface="+mn-ea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7747861"/>
                  </a:ext>
                </a:extLst>
              </a:tr>
              <a:tr h="287206"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3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来阪者への最高のおもてなし</a:t>
                      </a:r>
                    </a:p>
                  </a:txBody>
                  <a:tcPr marL="72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/>
                </a:tc>
                <a:extLst>
                  <a:ext uri="{0D108BD9-81ED-4DB2-BD59-A6C34878D82A}">
                    <a16:rowId xmlns:a16="http://schemas.microsoft.com/office/drawing/2014/main" val="279014237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6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☞地元主催歓迎行事の開催検討・調整　　など</a:t>
                      </a:r>
                    </a:p>
                  </a:txBody>
                  <a:tcPr marL="7200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/>
                </a:tc>
                <a:extLst>
                  <a:ext uri="{0D108BD9-81ED-4DB2-BD59-A6C34878D82A}">
                    <a16:rowId xmlns:a16="http://schemas.microsoft.com/office/drawing/2014/main" val="3750590844"/>
                  </a:ext>
                </a:extLst>
              </a:tr>
            </a:tbl>
          </a:graphicData>
        </a:graphic>
      </p:graphicFrame>
      <p:sp>
        <p:nvSpPr>
          <p:cNvPr id="15" name="正方形/長方形 14"/>
          <p:cNvSpPr/>
          <p:nvPr/>
        </p:nvSpPr>
        <p:spPr>
          <a:xfrm>
            <a:off x="112331" y="6067425"/>
            <a:ext cx="8906357" cy="769590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角丸四角形 15"/>
          <p:cNvSpPr/>
          <p:nvPr/>
        </p:nvSpPr>
        <p:spPr>
          <a:xfrm>
            <a:off x="204762" y="6149657"/>
            <a:ext cx="3528000" cy="180000"/>
          </a:xfrm>
          <a:prstGeom prst="round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G20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大阪サミット開催に向け各部局が取り組む事項</a:t>
            </a:r>
          </a:p>
        </p:txBody>
      </p:sp>
      <p:sp>
        <p:nvSpPr>
          <p:cNvPr id="17" name="角丸四角形 16"/>
          <p:cNvSpPr/>
          <p:nvPr/>
        </p:nvSpPr>
        <p:spPr>
          <a:xfrm>
            <a:off x="138087" y="6390060"/>
            <a:ext cx="9006569" cy="415588"/>
          </a:xfrm>
          <a:prstGeom prst="roundRect">
            <a:avLst>
              <a:gd name="adj" fmla="val 6755"/>
            </a:avLst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0" bIns="0" rtlCol="0" anchor="ctr">
            <a:spAutoFit/>
          </a:bodyPr>
          <a:lstStyle/>
          <a:p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・地場産品・食材等の確保</a:t>
            </a:r>
          </a:p>
          <a:p>
            <a:r>
              <a:rPr lang="ja-JP" altLang="en-US" sz="13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・プレスツアーの実施に向けた視察先との</a:t>
            </a:r>
            <a:r>
              <a:rPr lang="ja-JP" altLang="en-US" sz="13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調整　　など　　　　　　　　　　　　　　　　　　　　　　　　　　　　　　　　</a:t>
            </a:r>
            <a:endParaRPr lang="en-US" altLang="ja-JP" sz="13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950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8172926" y="675768"/>
            <a:ext cx="971074" cy="199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ja-JP" altLang="en-US" sz="698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（単位：百万円）</a:t>
            </a:r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/>
          </p:nvPr>
        </p:nvGraphicFramePr>
        <p:xfrm>
          <a:off x="86653" y="5701297"/>
          <a:ext cx="8733818" cy="1092264"/>
        </p:xfrm>
        <a:graphic>
          <a:graphicData uri="http://schemas.openxmlformats.org/drawingml/2006/table">
            <a:tbl>
              <a:tblPr firstRow="1" bandRow="1"/>
              <a:tblGrid>
                <a:gridCol w="849818">
                  <a:extLst>
                    <a:ext uri="{9D8B030D-6E8A-4147-A177-3AD203B41FA5}">
                      <a16:colId xmlns:a16="http://schemas.microsoft.com/office/drawing/2014/main" val="1657862741"/>
                    </a:ext>
                  </a:extLst>
                </a:gridCol>
                <a:gridCol w="5580000">
                  <a:extLst>
                    <a:ext uri="{9D8B030D-6E8A-4147-A177-3AD203B41FA5}">
                      <a16:colId xmlns:a16="http://schemas.microsoft.com/office/drawing/2014/main" val="2702710011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346686994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40798740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311011291"/>
                    </a:ext>
                  </a:extLst>
                </a:gridCol>
              </a:tblGrid>
              <a:tr h="81111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主な関係省庁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9378" marR="39378" marT="39378" marB="3937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概要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9378" marR="39378" marT="39378" marB="3937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予算額</a:t>
                      </a:r>
                      <a:endParaRPr kumimoji="1" lang="en-US" altLang="ja-JP" sz="9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9378" marR="39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kumimoji="1" lang="en-US" altLang="ja-JP" sz="6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9378" marR="39378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sz="7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114" marR="45114" marT="45114" marB="45114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567104"/>
                  </a:ext>
                </a:extLst>
              </a:tr>
              <a:tr h="119476">
                <a:tc vMerge="1"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114" marR="45114" marT="45114" marB="45114"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1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114" marR="45114" marT="45114" marB="45114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108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2018</a:t>
                      </a:r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9378" marR="39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2019</a:t>
                      </a:r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9378" marR="39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334264"/>
                  </a:ext>
                </a:extLst>
              </a:tr>
              <a:tr h="18807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外務省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9378" marR="39378" marT="39378" marB="3937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Ｇ２０大阪サミット開催経費（会場設営・運営、電力・通信インフラ関係、環境整備関連のための補助制度創設</a:t>
                      </a:r>
                      <a:r>
                        <a:rPr kumimoji="1" lang="ja-JP" altLang="en-US" sz="900" b="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など）</a:t>
                      </a:r>
                    </a:p>
                  </a:txBody>
                  <a:tcPr marL="39378" marR="39378" marT="39378" marB="3937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339.8</a:t>
                      </a:r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  <a:endParaRPr kumimoji="1" lang="en-US" altLang="ja-JP" sz="9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94269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83.3</a:t>
                      </a:r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  <a:endParaRPr kumimoji="1" lang="en-US" altLang="ja-JP" sz="9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9378" marR="39378" marT="39378" marB="3937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256.5</a:t>
                      </a:r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9378" marR="39378" marT="39378" marB="3937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4603272"/>
                  </a:ext>
                </a:extLst>
              </a:tr>
              <a:tr h="18807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警察庁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9378" marR="39378" marT="39378" marB="3937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Ｇ２０大阪サミット等の開催に伴う総合的警備対策の推進（活動旅費、警備資機材・現地指揮所等借上料 など）</a:t>
                      </a:r>
                      <a:endParaRPr kumimoji="1" lang="en-US" altLang="ja-JP" sz="9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9378" marR="39378" marT="39378" marB="3937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124.2</a:t>
                      </a:r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  <a:endParaRPr kumimoji="1" lang="en-US" altLang="ja-JP" sz="9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9378" marR="94269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9378" marR="39378" marT="39378" marB="3937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124.2</a:t>
                      </a:r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9378" marR="39378" marT="39378" marB="3937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9821359"/>
                  </a:ext>
                </a:extLst>
              </a:tr>
              <a:tr h="18807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消防庁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9378" marR="39378" marT="39378" marB="3937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9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Ｇ２０開催に向けた消防・救急体制の構築（消防・救急体制整備のための補助制度創設</a:t>
                      </a:r>
                      <a:r>
                        <a:rPr lang="en-US" altLang="ja-JP" sz="90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altLang="en-US" sz="900" b="0" kern="100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9378" marR="39378" marT="39378" marB="3937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9.5</a:t>
                      </a:r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  <a:endParaRPr kumimoji="1" lang="en-US" altLang="ja-JP" sz="9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9378" marR="94269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</a:t>
                      </a:r>
                      <a:endParaRPr kumimoji="1" lang="en-US" altLang="ja-JP" sz="9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9378" marR="39378" marT="39378" marB="3937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9.5</a:t>
                      </a:r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  <a:endParaRPr kumimoji="1" lang="en-US" altLang="ja-JP" sz="9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9378" marR="39378" marT="39378" marB="3937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5948529"/>
                  </a:ext>
                </a:extLst>
              </a:tr>
              <a:tr h="18807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厚生労働省</a:t>
                      </a:r>
                      <a:endParaRPr kumimoji="1" lang="en-US" altLang="ja-JP" sz="9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9378" marR="39378" marT="39378" marB="3937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救急医療体制の整備　など</a:t>
                      </a:r>
                    </a:p>
                  </a:txBody>
                  <a:tcPr marL="39378" marR="39378" marT="39378" marB="3937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（内数）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9378" marR="94269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9378" marR="39378" marT="39378" marB="3937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（内数）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9378" marR="39378" marT="39378" marB="3937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604551"/>
                  </a:ext>
                </a:extLst>
              </a:tr>
            </a:tbl>
          </a:graphicData>
        </a:graphic>
      </p:graphicFrame>
      <p:sp>
        <p:nvSpPr>
          <p:cNvPr id="16" name="テキスト ボックス 15"/>
          <p:cNvSpPr txBox="1"/>
          <p:nvPr/>
        </p:nvSpPr>
        <p:spPr>
          <a:xfrm>
            <a:off x="83608" y="5475026"/>
            <a:ext cx="2033688" cy="224594"/>
          </a:xfrm>
          <a:prstGeom prst="rect">
            <a:avLst/>
          </a:prstGeom>
          <a:noFill/>
        </p:spPr>
        <p:txBody>
          <a:bodyPr wrap="square" lIns="31423" tIns="31423" rIns="31423" bIns="31423" rtlCol="0">
            <a:spAutoFit/>
          </a:bodyPr>
          <a:lstStyle/>
          <a:p>
            <a:pPr>
              <a:defRPr/>
            </a:pPr>
            <a:r>
              <a:rPr lang="en-US" altLang="ja-JP" sz="1047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047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参考：国予算計上状況</a:t>
            </a:r>
            <a:r>
              <a:rPr lang="en-US" altLang="ja-JP" sz="1047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047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0" y="-5649"/>
            <a:ext cx="9144000" cy="461665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G20</a:t>
            </a:r>
            <a:r>
              <a:rPr lang="ja-JP" altLang="en-US" sz="2400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大阪サミット開催に向けた準備状況⑥</a:t>
            </a:r>
            <a:endParaRPr lang="ja-JP" altLang="en-US" sz="2400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-108520" y="459420"/>
            <a:ext cx="6084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大阪府市における現時点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の予算計上見込額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2018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年度）</a:t>
            </a:r>
            <a:endParaRPr lang="ja-JP" altLang="en-US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71968" y="768597"/>
            <a:ext cx="5328000" cy="50707"/>
            <a:chOff x="135131" y="5977405"/>
            <a:chExt cx="2174682" cy="47158"/>
          </a:xfrm>
        </p:grpSpPr>
        <p:cxnSp>
          <p:nvCxnSpPr>
            <p:cNvPr id="13" name="直線コネクタ 12"/>
            <p:cNvCxnSpPr/>
            <p:nvPr/>
          </p:nvCxnSpPr>
          <p:spPr>
            <a:xfrm>
              <a:off x="135131" y="5977405"/>
              <a:ext cx="2174682" cy="0"/>
            </a:xfrm>
            <a:prstGeom prst="line">
              <a:avLst/>
            </a:prstGeom>
            <a:ln w="317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235977" y="6024563"/>
              <a:ext cx="2073836" cy="0"/>
            </a:xfrm>
            <a:prstGeom prst="line">
              <a:avLst/>
            </a:prstGeom>
            <a:ln w="127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032878"/>
              </p:ext>
            </p:extLst>
          </p:nvPr>
        </p:nvGraphicFramePr>
        <p:xfrm>
          <a:off x="38101" y="859586"/>
          <a:ext cx="9070401" cy="42331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7133">
                  <a:extLst>
                    <a:ext uri="{9D8B030D-6E8A-4147-A177-3AD203B41FA5}">
                      <a16:colId xmlns:a16="http://schemas.microsoft.com/office/drawing/2014/main" val="856553658"/>
                    </a:ext>
                  </a:extLst>
                </a:gridCol>
                <a:gridCol w="2037227">
                  <a:extLst>
                    <a:ext uri="{9D8B030D-6E8A-4147-A177-3AD203B41FA5}">
                      <a16:colId xmlns:a16="http://schemas.microsoft.com/office/drawing/2014/main" val="545542767"/>
                    </a:ext>
                  </a:extLst>
                </a:gridCol>
                <a:gridCol w="2370855">
                  <a:extLst>
                    <a:ext uri="{9D8B030D-6E8A-4147-A177-3AD203B41FA5}">
                      <a16:colId xmlns:a16="http://schemas.microsoft.com/office/drawing/2014/main" val="2279751848"/>
                    </a:ext>
                  </a:extLst>
                </a:gridCol>
                <a:gridCol w="592646">
                  <a:extLst>
                    <a:ext uri="{9D8B030D-6E8A-4147-A177-3AD203B41FA5}">
                      <a16:colId xmlns:a16="http://schemas.microsoft.com/office/drawing/2014/main" val="3984023836"/>
                    </a:ext>
                  </a:extLst>
                </a:gridCol>
                <a:gridCol w="592646">
                  <a:extLst>
                    <a:ext uri="{9D8B030D-6E8A-4147-A177-3AD203B41FA5}">
                      <a16:colId xmlns:a16="http://schemas.microsoft.com/office/drawing/2014/main" val="3076759966"/>
                    </a:ext>
                  </a:extLst>
                </a:gridCol>
                <a:gridCol w="592646">
                  <a:extLst>
                    <a:ext uri="{9D8B030D-6E8A-4147-A177-3AD203B41FA5}">
                      <a16:colId xmlns:a16="http://schemas.microsoft.com/office/drawing/2014/main" val="2634959699"/>
                    </a:ext>
                  </a:extLst>
                </a:gridCol>
                <a:gridCol w="592646">
                  <a:extLst>
                    <a:ext uri="{9D8B030D-6E8A-4147-A177-3AD203B41FA5}">
                      <a16:colId xmlns:a16="http://schemas.microsoft.com/office/drawing/2014/main" val="486958932"/>
                    </a:ext>
                  </a:extLst>
                </a:gridCol>
                <a:gridCol w="597376">
                  <a:extLst>
                    <a:ext uri="{9D8B030D-6E8A-4147-A177-3AD203B41FA5}">
                      <a16:colId xmlns:a16="http://schemas.microsoft.com/office/drawing/2014/main" val="762903221"/>
                    </a:ext>
                  </a:extLst>
                </a:gridCol>
                <a:gridCol w="114572">
                  <a:extLst>
                    <a:ext uri="{9D8B030D-6E8A-4147-A177-3AD203B41FA5}">
                      <a16:colId xmlns:a16="http://schemas.microsoft.com/office/drawing/2014/main" val="3104887526"/>
                    </a:ext>
                  </a:extLst>
                </a:gridCol>
                <a:gridCol w="542654">
                  <a:extLst>
                    <a:ext uri="{9D8B030D-6E8A-4147-A177-3AD203B41FA5}">
                      <a16:colId xmlns:a16="http://schemas.microsoft.com/office/drawing/2014/main" val="2059811611"/>
                    </a:ext>
                  </a:extLst>
                </a:gridCol>
              </a:tblGrid>
              <a:tr h="16180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5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  <a:endParaRPr kumimoji="1" lang="ja-JP" altLang="en-US" sz="105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129" marR="55129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5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概要</a:t>
                      </a:r>
                      <a:endParaRPr kumimoji="1" lang="ja-JP" altLang="en-US" sz="105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129" marR="55129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府市関係部局</a:t>
                      </a:r>
                    </a:p>
                  </a:txBody>
                  <a:tcPr marL="55129" marR="55129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大阪府</a:t>
                      </a:r>
                      <a:endParaRPr kumimoji="1" lang="en-US" altLang="ja-JP" sz="90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sz="110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129" marR="55129" marT="0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大阪市</a:t>
                      </a:r>
                      <a:endParaRPr kumimoji="1" lang="en-US" altLang="ja-JP" sz="90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sz="110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129" marR="55129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合計</a:t>
                      </a:r>
                      <a:endParaRPr kumimoji="1" lang="en-US" altLang="ja-JP" sz="105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4399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kumimoji="1" lang="en-US" altLang="ja-JP" sz="105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4399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伊勢志摩サミット</a:t>
                      </a:r>
                      <a:endParaRPr kumimoji="1" lang="en-US" altLang="ja-JP" sz="90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4399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06277629"/>
                  </a:ext>
                </a:extLst>
              </a:tr>
              <a:tr h="17316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2018</a:t>
                      </a:r>
                      <a:r>
                        <a:rPr kumimoji="1" lang="ja-JP" altLang="en-US" sz="90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kumimoji="1" lang="en-US" altLang="ja-JP" sz="90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2019</a:t>
                      </a:r>
                      <a:r>
                        <a:rPr kumimoji="1" lang="ja-JP" altLang="en-US" sz="90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kumimoji="1" lang="en-US" altLang="ja-JP" sz="90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2018</a:t>
                      </a:r>
                      <a:r>
                        <a:rPr kumimoji="1" lang="ja-JP" altLang="en-US" sz="90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kumimoji="1" lang="en-US" altLang="ja-JP" sz="90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2019</a:t>
                      </a:r>
                      <a:r>
                        <a:rPr kumimoji="1" lang="ja-JP" altLang="en-US" sz="90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kumimoji="1" lang="en-US" altLang="ja-JP" sz="90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2978285"/>
                  </a:ext>
                </a:extLst>
              </a:tr>
              <a:tr h="596885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協議会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55129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○住民・事業者等への周知</a:t>
                      </a:r>
                    </a:p>
                    <a:p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○会議の開催支援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○大阪・関西の魅力ＰＲ</a:t>
                      </a:r>
                    </a:p>
                  </a:txBody>
                  <a:tcPr marL="55129" marR="55129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府：政策企画部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市：経済戦略局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114" marR="45114" marT="45114" marB="45114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156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(83)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365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(190)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83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(83)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185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(181)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789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(538)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i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72000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780</a:t>
                      </a:r>
                    </a:p>
                    <a:p>
                      <a:pPr algn="r"/>
                      <a:r>
                        <a:rPr kumimoji="1" lang="en-US" altLang="ja-JP" sz="9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(65)</a:t>
                      </a:r>
                      <a:endParaRPr kumimoji="1" lang="ja-JP" altLang="en-US" sz="900" i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72000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34274616"/>
                  </a:ext>
                </a:extLst>
              </a:tr>
              <a:tr h="435085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防災・危機管理</a:t>
                      </a:r>
                      <a:endParaRPr kumimoji="1" lang="en-US" altLang="ja-JP" sz="105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※</a:t>
                      </a:r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府市合同ＰＴ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2000" marR="55129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○消防特別警戒体制の整備</a:t>
                      </a:r>
                    </a:p>
                    <a:p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○防災・危機管理対策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129" marR="55129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府：危機管理室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市：消防局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kumimoji="1" lang="ja-JP" altLang="en-US" sz="1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114" marR="45114" marT="45114" marB="45114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(2)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1,167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(4)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369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(2)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1,177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100" i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８</a:t>
                      </a:r>
                      <a:r>
                        <a:rPr kumimoji="1" lang="en-US" altLang="ja-JP" sz="1100" i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i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72000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388</a:t>
                      </a:r>
                    </a:p>
                    <a:p>
                      <a:pPr algn="r"/>
                      <a:r>
                        <a:rPr kumimoji="1" lang="en-US" altLang="ja-JP" sz="9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(7)</a:t>
                      </a:r>
                      <a:endParaRPr kumimoji="1" lang="ja-JP" altLang="en-US" sz="900" i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72000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291437"/>
                  </a:ext>
                </a:extLst>
              </a:tr>
              <a:tr h="596885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保健医療</a:t>
                      </a:r>
                      <a:endParaRPr kumimoji="1" lang="en-US" altLang="ja-JP" sz="105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※</a:t>
                      </a:r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府市合同ＰＴ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2000" marR="55129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5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○救急医療体制の整備</a:t>
                      </a:r>
                      <a:endParaRPr lang="en-US" altLang="ja-JP" sz="1050" b="0" kern="100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5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○感染症対策、医薬品等対策</a:t>
                      </a:r>
                      <a:endParaRPr lang="en-US" altLang="ja-JP" sz="1050" b="0" kern="100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50" b="0" kern="1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○食品衛生・環境衛生対策</a:t>
                      </a:r>
                    </a:p>
                  </a:txBody>
                  <a:tcPr marL="55129" marR="55129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府：健康医療部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市：健康局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kumimoji="1" lang="ja-JP" altLang="en-US" sz="1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114" marR="45114" marT="45114" marB="45114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</a:t>
                      </a:r>
                      <a:endParaRPr kumimoji="1" lang="en-US" altLang="ja-JP" sz="11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128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(16)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(3)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(37)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169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(56)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900" i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72000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</a:t>
                      </a:r>
                    </a:p>
                    <a:p>
                      <a:pPr algn="r"/>
                      <a:r>
                        <a:rPr kumimoji="1" lang="en-US" altLang="ja-JP" sz="9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(31)</a:t>
                      </a:r>
                    </a:p>
                  </a:txBody>
                  <a:tcPr marL="0" marR="72000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4184925"/>
                  </a:ext>
                </a:extLst>
              </a:tr>
              <a:tr h="66068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都市インフラ・</a:t>
                      </a:r>
                      <a:endParaRPr kumimoji="1" lang="en-US" altLang="ja-JP" sz="105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環境整備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55129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○道路施設等整備</a:t>
                      </a:r>
                    </a:p>
                    <a:p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○会場・周辺道路等環境整備</a:t>
                      </a:r>
                    </a:p>
                    <a:p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○港湾物流対策</a:t>
                      </a:r>
                    </a:p>
                  </a:txBody>
                  <a:tcPr marL="55129" marR="55129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府：都市整備部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88900" indent="-88900"/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市：経済戦略局、環境局、都市整備局、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88900" indent="-88900"/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建設局、港湾局、水道局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114" marR="45114" marT="45114" marB="45114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</a:t>
                      </a:r>
                      <a:endParaRPr kumimoji="1" lang="en-US" altLang="ja-JP" sz="11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(10)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542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(360)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818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(492)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1,371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(863)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i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72000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6,168</a:t>
                      </a:r>
                    </a:p>
                    <a:p>
                      <a:pPr algn="r"/>
                      <a:r>
                        <a:rPr kumimoji="1" lang="en-US" altLang="ja-JP" sz="9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(234)</a:t>
                      </a:r>
                      <a:endParaRPr kumimoji="1" lang="ja-JP" altLang="en-US" sz="900" i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72000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14943919"/>
                  </a:ext>
                </a:extLst>
              </a:tr>
              <a:tr h="435085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警備・交通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55129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○警備・警護対策</a:t>
                      </a:r>
                    </a:p>
                    <a:p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○交通規制対策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129" marR="55129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府：府警本部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114" marR="45114" marT="45114" marB="45114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623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(403)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859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(487)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1,482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(889)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i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72000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1,759</a:t>
                      </a:r>
                    </a:p>
                    <a:p>
                      <a:pPr algn="r"/>
                      <a:r>
                        <a:rPr kumimoji="1" lang="en-US" altLang="ja-JP" sz="9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(1,062)</a:t>
                      </a:r>
                      <a:endParaRPr kumimoji="1" lang="ja-JP" altLang="en-US" sz="900" i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72000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2617025"/>
                  </a:ext>
                </a:extLst>
              </a:tr>
              <a:tr h="576633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55129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○安全・安心な会議環境の確保</a:t>
                      </a:r>
                    </a:p>
                    <a:p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○魅力発信・おもてなし・自主警備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129" marR="55129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88900" marR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府：総務部、環境農林水産部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88900" marR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市：経済戦略局、総務局、環境局、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88900" marR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建設局、港湾局、水道局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114" marR="45114" marT="45114" marB="45114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</a:t>
                      </a:r>
                      <a:endParaRPr kumimoji="1" lang="en-US" altLang="ja-JP" sz="11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82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(69)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</a:t>
                      </a:r>
                      <a:endParaRPr kumimoji="1" lang="en-US" altLang="ja-JP" sz="11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(55)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11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151</a:t>
                      </a:r>
                    </a:p>
                    <a:p>
                      <a:pPr algn="r"/>
                      <a:r>
                        <a:rPr kumimoji="1" lang="en-US" altLang="ja-JP" sz="1100" i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(124)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i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72000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142</a:t>
                      </a:r>
                    </a:p>
                    <a:p>
                      <a:pPr algn="r"/>
                      <a:r>
                        <a:rPr kumimoji="1" lang="en-US" altLang="ja-JP" sz="90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(14)</a:t>
                      </a:r>
                      <a:endParaRPr kumimoji="1" lang="ja-JP" altLang="en-US" sz="900" i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72000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97982099"/>
                  </a:ext>
                </a:extLst>
              </a:tr>
              <a:tr h="273285"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予算計上見込額（</a:t>
                      </a:r>
                      <a:r>
                        <a:rPr kumimoji="1" lang="en-US" altLang="ja-JP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2018</a:t>
                      </a:r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2019</a:t>
                      </a:r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　合計）</a:t>
                      </a:r>
                      <a:endParaRPr kumimoji="1" lang="en-US" altLang="ja-JP" sz="105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129" marR="55129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12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sz="11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129" marR="55129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3,398 </a:t>
                      </a:r>
                      <a:r>
                        <a:rPr kumimoji="1" lang="en-US" altLang="ja-JP" sz="1100" b="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(1,264)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kumimoji="1" lang="en-US" altLang="ja-JP" sz="1400" b="0" i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1976" marR="131976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2,112 </a:t>
                      </a:r>
                      <a:r>
                        <a:rPr kumimoji="1" lang="en-US" altLang="ja-JP" sz="1100" b="0" i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(1,215)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kumimoji="1" lang="en-US" altLang="ja-JP" sz="1400" b="0" i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1976" marR="131976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</a:t>
                      </a:r>
                      <a:endParaRPr kumimoji="1" lang="en-US" altLang="ja-JP" sz="1100" i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</a:t>
                      </a:r>
                      <a:endParaRPr kumimoji="1" lang="ja-JP" altLang="en-US" sz="1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55129" marB="551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899285"/>
                  </a:ext>
                </a:extLst>
              </a:tr>
              <a:tr h="323601"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全体事業費合計</a:t>
                      </a:r>
                      <a:r>
                        <a:rPr kumimoji="1" lang="ja-JP" altLang="en-US" sz="105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ja-JP" altLang="en-US" sz="105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府市重複分消し込み）</a:t>
                      </a:r>
                    </a:p>
                  </a:txBody>
                  <a:tcPr marL="55870" marR="5587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5870" marR="5587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gridSpan="5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5,138</a:t>
                      </a:r>
                      <a:r>
                        <a:rPr kumimoji="1" lang="en-US" altLang="ja-JP" sz="11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100" b="0" i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100" b="0" i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2,478</a:t>
                      </a:r>
                      <a:r>
                        <a:rPr kumimoji="1" lang="ja-JP" altLang="en-US" sz="1100" b="0" i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kumimoji="1" lang="en-US" altLang="ja-JP" sz="1100" b="0" i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kumimoji="1" lang="ja-JP" altLang="en-US" sz="13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114" marR="45114" marT="45114" marB="45114"/>
                </a:tc>
                <a:tc hMerge="1">
                  <a:txBody>
                    <a:bodyPr/>
                    <a:lstStyle/>
                    <a:p>
                      <a:pPr marL="0" marR="0" lvl="0" indent="0" algn="ctr" defTabSz="1008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i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19961" marR="4399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50" b="0" i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0" i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9,404</a:t>
                      </a:r>
                    </a:p>
                    <a:p>
                      <a:pPr algn="ctr"/>
                      <a:r>
                        <a:rPr kumimoji="1" lang="en-US" altLang="ja-JP" sz="900" b="0" i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(1,412)</a:t>
                      </a:r>
                      <a:endParaRPr kumimoji="1" lang="ja-JP" altLang="en-US" sz="900" b="0" i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189897"/>
                  </a:ext>
                </a:extLst>
              </a:tr>
            </a:tbl>
          </a:graphicData>
        </a:graphic>
      </p:graphicFrame>
      <p:sp>
        <p:nvSpPr>
          <p:cNvPr id="18" name="テキスト ボックス 17"/>
          <p:cNvSpPr txBox="1"/>
          <p:nvPr/>
        </p:nvSpPr>
        <p:spPr>
          <a:xfrm>
            <a:off x="83608" y="5065059"/>
            <a:ext cx="5424496" cy="412009"/>
          </a:xfrm>
          <a:prstGeom prst="rect">
            <a:avLst/>
          </a:prstGeom>
          <a:noFill/>
        </p:spPr>
        <p:txBody>
          <a:bodyPr wrap="square" lIns="43992" tIns="43992" rIns="43992" bIns="43992" rtlCol="0">
            <a:spAutoFit/>
          </a:bodyPr>
          <a:lstStyle/>
          <a:p>
            <a:pPr>
              <a:defRPr/>
            </a:pPr>
            <a:r>
              <a:rPr lang="en-US" altLang="ja-JP" sz="7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7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府市予算額は</a:t>
            </a:r>
            <a:r>
              <a:rPr lang="en-US" altLang="ja-JP" sz="7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7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7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ja-JP" altLang="en-US" sz="7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日時点（職員費</a:t>
            </a:r>
            <a:r>
              <a:rPr lang="ja-JP" altLang="en-US" sz="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は算定中のため含まれない</a:t>
            </a:r>
            <a:r>
              <a:rPr lang="ja-JP" altLang="en-US" sz="7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）であり、今後、予算編成過程において変動する可能性がある</a:t>
            </a:r>
            <a:endParaRPr lang="en-US" altLang="ja-JP" sz="7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lang="en-US" altLang="ja-JP" sz="7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7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　）は一般財源額　（伊勢志摩予算額は県費＋基金繰入金）</a:t>
            </a:r>
            <a:endParaRPr lang="en-US" altLang="ja-JP" sz="7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lang="en-US" altLang="ja-JP" sz="7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7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各表</a:t>
            </a:r>
            <a:r>
              <a:rPr lang="ja-JP" altLang="en-US" sz="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においては、端数処理の関係上、合計と内訳が一致しない場合が</a:t>
            </a:r>
            <a:r>
              <a:rPr lang="ja-JP" altLang="en-US" sz="7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ある </a:t>
            </a:r>
            <a:endParaRPr lang="ja-JP" altLang="en-US" sz="7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楕円 19"/>
          <p:cNvSpPr/>
          <p:nvPr/>
        </p:nvSpPr>
        <p:spPr>
          <a:xfrm>
            <a:off x="8820472" y="6504019"/>
            <a:ext cx="288032" cy="301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７</a:t>
            </a:r>
            <a:endParaRPr kumimoji="1" lang="ja-JP" altLang="en-US" sz="12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845182" y="1631287"/>
            <a:ext cx="20856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協議会予算のうち経済界負担</a:t>
            </a:r>
            <a:r>
              <a:rPr lang="en-US" altLang="ja-JP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248</a:t>
            </a:r>
            <a:r>
              <a:rPr lang="ja-JP" altLang="en-US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百万円</a:t>
            </a:r>
            <a:endParaRPr lang="ja-JP" altLang="en-US" sz="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852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ED054CE59F66C4D874848499267F6E0" ma:contentTypeVersion="0" ma:contentTypeDescription="新しいドキュメントを作成します。" ma:contentTypeScope="" ma:versionID="9912d974b6f6b0a35dbbfc029026f70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c216975fa0084bb3f54c3fd858a610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69AABF-691B-4947-9C9D-FA64D80E28DB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0C420BC-5993-4218-8859-64CF8E40049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7109F0-6B59-4A08-8DDA-6C5E3A45A2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4496</TotalTime>
  <Words>1596</Words>
  <Application>Microsoft Office PowerPoint</Application>
  <PresentationFormat>画面に合わせる (4:3)</PresentationFormat>
  <Paragraphs>346</Paragraphs>
  <Slides>9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9</vt:i4>
      </vt:variant>
    </vt:vector>
  </HeadingPairs>
  <TitlesOfParts>
    <vt:vector size="19" baseType="lpstr">
      <vt:lpstr>Meiryo UI</vt:lpstr>
      <vt:lpstr>ＭＳ Ｐゴシック</vt:lpstr>
      <vt:lpstr>ＭＳ ゴシック</vt:lpstr>
      <vt:lpstr>Arial</vt:lpstr>
      <vt:lpstr>Calibri</vt:lpstr>
      <vt:lpstr>Microsoft Himalaya</vt:lpstr>
      <vt:lpstr>Times New Roman</vt:lpstr>
      <vt:lpstr>Wingdings</vt:lpstr>
      <vt:lpstr>Office ​​テーマ</vt:lpstr>
      <vt:lpstr>1_Office ​​テーマ</vt:lpstr>
      <vt:lpstr>PowerPoint プレゼンテーション</vt:lpstr>
      <vt:lpstr>PowerPoint プレゼンテーション</vt:lpstr>
      <vt:lpstr>G20大阪サミットの概要</vt:lpstr>
      <vt:lpstr>G20大阪サミット開催に向けた準備状況①</vt:lpstr>
      <vt:lpstr>G20大阪サミット開催に向けた準備状況②</vt:lpstr>
      <vt:lpstr>G20大阪サミット開催に向けた準備状況③</vt:lpstr>
      <vt:lpstr>G20大阪サミット開催に向けた準備状況④</vt:lpstr>
      <vt:lpstr>G20大阪サミット開催に向けた準備状況⑤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MurakamiM</dc:creator>
  <cp:lastModifiedBy>平野　晃</cp:lastModifiedBy>
  <cp:revision>378</cp:revision>
  <cp:lastPrinted>2019-01-26T10:26:35Z</cp:lastPrinted>
  <dcterms:created xsi:type="dcterms:W3CDTF">2018-03-26T10:16:35Z</dcterms:created>
  <dcterms:modified xsi:type="dcterms:W3CDTF">2019-01-26T10:29:13Z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0x0101005ED054CE59F66C4D874848499267F6E0</vt:lpwstr>
  </property>
</Properties>
</file>