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56" r:id="rId2"/>
    <p:sldId id="271" r:id="rId3"/>
    <p:sldId id="272" r:id="rId4"/>
    <p:sldId id="270" r:id="rId5"/>
    <p:sldId id="273" r:id="rId6"/>
    <p:sldId id="266" r:id="rId7"/>
    <p:sldId id="262" r:id="rId8"/>
    <p:sldId id="267" r:id="rId9"/>
    <p:sldId id="268" r:id="rId10"/>
    <p:sldId id="269" r:id="rId11"/>
    <p:sldId id="265" r:id="rId12"/>
    <p:sldId id="274" r:id="rId13"/>
    <p:sldId id="275" r:id="rId14"/>
    <p:sldId id="276"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F232DB"/>
    <a:srgbClr val="AB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13FAF7D8-61DE-4509-B49E-9EB73973A70C}" type="datetimeFigureOut">
              <a:rPr kumimoji="1" lang="ja-JP" altLang="en-US" smtClean="0"/>
              <a:t>2022/6/29</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7D9E35EA-9F11-4B1E-99AC-2561412F0E9B}" type="slidenum">
              <a:rPr kumimoji="1" lang="ja-JP" altLang="en-US" smtClean="0"/>
              <a:t>‹#›</a:t>
            </a:fld>
            <a:endParaRPr kumimoji="1" lang="ja-JP" altLang="en-US"/>
          </a:p>
        </p:txBody>
      </p:sp>
    </p:spTree>
    <p:extLst>
      <p:ext uri="{BB962C8B-B14F-4D97-AF65-F5344CB8AC3E}">
        <p14:creationId xmlns:p14="http://schemas.microsoft.com/office/powerpoint/2010/main" val="28370168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D9E35EA-9F11-4B1E-99AC-2561412F0E9B}" type="slidenum">
              <a:rPr kumimoji="1" lang="ja-JP" altLang="en-US" smtClean="0"/>
              <a:t>1</a:t>
            </a:fld>
            <a:endParaRPr kumimoji="1" lang="ja-JP" altLang="en-US"/>
          </a:p>
        </p:txBody>
      </p:sp>
    </p:spTree>
    <p:extLst>
      <p:ext uri="{BB962C8B-B14F-4D97-AF65-F5344CB8AC3E}">
        <p14:creationId xmlns:p14="http://schemas.microsoft.com/office/powerpoint/2010/main" val="336279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5490798-B0EF-4681-82E8-3D3B66121142}" type="datetime1">
              <a:rPr kumimoji="1" lang="ja-JP" altLang="en-US" smtClean="0"/>
              <a:t>2022/6/29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90A4752-05C5-44F8-835D-138E5398D5BD}" type="datetime1">
              <a:rPr kumimoji="1" lang="ja-JP" altLang="en-US" smtClean="0"/>
              <a:t>2022/6/29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58FA13-BC24-4C05-B9EB-3A72BF30532D}" type="datetime1">
              <a:rPr kumimoji="1" lang="ja-JP" altLang="en-US" smtClean="0"/>
              <a:t>2022/6/29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E350230-CDDA-4891-84AD-38A46EE653DA}" type="datetime1">
              <a:rPr kumimoji="1" lang="ja-JP" altLang="en-US" smtClean="0"/>
              <a:t>2022/6/29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948D1CF-828D-4FE8-BCD5-534414A34342}" type="datetime1">
              <a:rPr kumimoji="1" lang="ja-JP" altLang="en-US" smtClean="0"/>
              <a:t>2022/6/29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AFB463C-42DF-43FA-9562-039E14C38EC2}" type="datetime1">
              <a:rPr kumimoji="1" lang="ja-JP" altLang="en-US" smtClean="0"/>
              <a:t>2022/6/29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2F3EC10-7717-4184-A4F2-8CE58C8BE2A9}" type="datetime1">
              <a:rPr kumimoji="1" lang="ja-JP" altLang="en-US" smtClean="0"/>
              <a:t>2022/6/29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58F499F-B4C1-46E9-840E-902366C4546E}" type="datetime1">
              <a:rPr kumimoji="1" lang="ja-JP" altLang="en-US" smtClean="0"/>
              <a:t>2022/6/29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6D84F5D-58C3-4E3C-8F1C-B99CA9374EC8}" type="datetime1">
              <a:rPr kumimoji="1" lang="ja-JP" altLang="en-US" smtClean="0"/>
              <a:t>2022/6/29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E0FDBB9-5369-4ABA-B191-03F595DBB96F}" type="datetime1">
              <a:rPr kumimoji="1" lang="ja-JP" altLang="en-US" smtClean="0"/>
              <a:t>2022/6/29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65A869D-8E4C-4D01-8CBD-090F5B577D3C}" type="datetime1">
              <a:rPr kumimoji="1" lang="ja-JP" altLang="en-US" smtClean="0"/>
              <a:t>2022/6/29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B05C8-885B-4037-9ACD-DD4A8FE05715}" type="datetime1">
              <a:rPr kumimoji="1" lang="ja-JP" altLang="en-US" smtClean="0"/>
              <a:t>2022/6/29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uritutaiikukaikan.jp/"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43895" y="836712"/>
            <a:ext cx="8928751" cy="1405332"/>
          </a:xfrm>
          <a:prstGeom prst="roundRect">
            <a:avLst>
              <a:gd name="adj" fmla="val 34226"/>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kumimoji="1" lang="ja-JP" altLang="en-US" sz="2900" dirty="0" smtClean="0">
                <a:ln w="18415" cmpd="sng">
                  <a:solidFill>
                    <a:srgbClr val="FFFFFF"/>
                  </a:solidFill>
                  <a:prstDash val="solid"/>
                </a:ln>
                <a:solidFill>
                  <a:srgbClr val="FFFFFF"/>
                </a:solidFill>
                <a:effectLst>
                  <a:innerShdw blurRad="63500" dist="50800" dir="13500000">
                    <a:prstClr val="black">
                      <a:alpha val="50000"/>
                    </a:prstClr>
                  </a:innerShdw>
                </a:effectLst>
              </a:rPr>
              <a:t>大阪府立体育会館「電照広告」 セールスシート （施設概要</a:t>
            </a:r>
            <a:r>
              <a:rPr lang="ja-JP" altLang="en-US" sz="2900" dirty="0" smtClean="0">
                <a:ln w="18415" cmpd="sng">
                  <a:solidFill>
                    <a:srgbClr val="FFFFFF"/>
                  </a:solidFill>
                  <a:prstDash val="solid"/>
                </a:ln>
                <a:solidFill>
                  <a:srgbClr val="FFFFFF"/>
                </a:solidFill>
                <a:effectLst>
                  <a:innerShdw blurRad="63500" dist="50800" dir="13500000">
                    <a:prstClr val="black">
                      <a:alpha val="50000"/>
                    </a:prstClr>
                  </a:innerShdw>
                </a:effectLst>
              </a:rPr>
              <a:t>）</a:t>
            </a:r>
            <a:r>
              <a:rPr kumimoji="1" lang="en-US" altLang="ja-JP" sz="2900" dirty="0" smtClean="0">
                <a:ln w="18415" cmpd="sng">
                  <a:solidFill>
                    <a:srgbClr val="FFFFFF"/>
                  </a:solidFill>
                  <a:prstDash val="solid"/>
                </a:ln>
                <a:solidFill>
                  <a:srgbClr val="FFFFFF"/>
                </a:solidFill>
                <a:effectLst>
                  <a:innerShdw blurRad="63500" dist="50800" dir="13500000">
                    <a:prstClr val="black">
                      <a:alpha val="50000"/>
                    </a:prstClr>
                  </a:innerShdw>
                </a:effectLst>
              </a:rPr>
              <a:t/>
            </a:r>
            <a:br>
              <a:rPr kumimoji="1" lang="en-US" altLang="ja-JP" sz="2900" dirty="0" smtClean="0">
                <a:ln w="18415" cmpd="sng">
                  <a:solidFill>
                    <a:srgbClr val="FFFFFF"/>
                  </a:solidFill>
                  <a:prstDash val="solid"/>
                </a:ln>
                <a:solidFill>
                  <a:srgbClr val="FFFFFF"/>
                </a:solidFill>
                <a:effectLst>
                  <a:innerShdw blurRad="63500" dist="50800" dir="13500000">
                    <a:prstClr val="black">
                      <a:alpha val="50000"/>
                    </a:prstClr>
                  </a:innerShdw>
                </a:effectLst>
              </a:rPr>
            </a:br>
            <a:r>
              <a:rPr lang="ja-JP" altLang="en-US" sz="2200" dirty="0" smtClean="0">
                <a:ln w="18415" cmpd="sng">
                  <a:solidFill>
                    <a:srgbClr val="FFFFFF"/>
                  </a:solidFill>
                  <a:prstDash val="solid"/>
                </a:ln>
                <a:solidFill>
                  <a:srgbClr val="FFFFFF"/>
                </a:solidFill>
                <a:effectLst>
                  <a:innerShdw blurRad="63500" dist="50800" dir="13500000">
                    <a:prstClr val="black">
                      <a:alpha val="50000"/>
                    </a:prstClr>
                  </a:innerShdw>
                </a:effectLst>
              </a:rPr>
              <a:t>～ 大阪府立体育会館内に電照広告を</a:t>
            </a:r>
            <a:r>
              <a:rPr kumimoji="1" lang="ja-JP" altLang="en-US" sz="2200" dirty="0" smtClean="0">
                <a:ln w="18415" cmpd="sng">
                  <a:solidFill>
                    <a:srgbClr val="FFFFFF"/>
                  </a:solidFill>
                  <a:prstDash val="solid"/>
                </a:ln>
                <a:solidFill>
                  <a:srgbClr val="FFFFFF"/>
                </a:solidFill>
                <a:effectLst>
                  <a:innerShdw blurRad="63500" dist="50800" dir="13500000">
                    <a:prstClr val="black">
                      <a:alpha val="50000"/>
                    </a:prstClr>
                  </a:innerShdw>
                </a:effectLst>
              </a:rPr>
              <a:t>掲出しませんか ～</a:t>
            </a:r>
            <a:endParaRPr kumimoji="1" lang="ja-JP" altLang="en-US" sz="22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pic>
        <p:nvPicPr>
          <p:cNvPr id="1028" name="Picture 4" descr="大阪府立体育会館">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5122058"/>
            <a:ext cx="3238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rotWithShape="1">
          <a:blip r:embed="rId5"/>
          <a:srcRect l="16619" t="37895" r="17853" b="20302"/>
          <a:stretch/>
        </p:blipFill>
        <p:spPr>
          <a:xfrm>
            <a:off x="899592" y="2530076"/>
            <a:ext cx="7417359" cy="2660305"/>
          </a:xfrm>
          <a:prstGeom prst="rect">
            <a:avLst/>
          </a:prstGeom>
          <a:ln>
            <a:noFill/>
          </a:ln>
          <a:effectLst>
            <a:softEdge rad="112500"/>
          </a:effectLst>
        </p:spPr>
      </p:pic>
      <p:sp>
        <p:nvSpPr>
          <p:cNvPr id="8" name="テキスト ボックス 7"/>
          <p:cNvSpPr txBox="1"/>
          <p:nvPr/>
        </p:nvSpPr>
        <p:spPr>
          <a:xfrm>
            <a:off x="5436096" y="5693558"/>
            <a:ext cx="3312368" cy="646331"/>
          </a:xfrm>
          <a:prstGeom prst="rect">
            <a:avLst/>
          </a:prstGeom>
          <a:noFill/>
        </p:spPr>
        <p:txBody>
          <a:bodyPr wrap="square" rtlCol="0">
            <a:spAutoFit/>
          </a:bodyPr>
          <a:lstStyle/>
          <a:p>
            <a:r>
              <a:rPr kumimoji="1" lang="ja-JP" altLang="en-US" i="1" dirty="0" smtClean="0">
                <a:latin typeface="HGSｺﾞｼｯｸM" pitchFamily="50" charset="-128"/>
                <a:ea typeface="HGSｺﾞｼｯｸM" pitchFamily="50" charset="-128"/>
              </a:rPr>
              <a:t>大阪府教育庁</a:t>
            </a:r>
            <a:endParaRPr kumimoji="1" lang="en-US" altLang="ja-JP" i="1" dirty="0" smtClean="0">
              <a:latin typeface="HGSｺﾞｼｯｸM" pitchFamily="50" charset="-128"/>
              <a:ea typeface="HGSｺﾞｼｯｸM" pitchFamily="50" charset="-128"/>
            </a:endParaRPr>
          </a:p>
          <a:p>
            <a:r>
              <a:rPr lang="ja-JP" altLang="en-US" i="1" dirty="0" smtClean="0">
                <a:latin typeface="HGSｺﾞｼｯｸM" pitchFamily="50" charset="-128"/>
                <a:ea typeface="HGSｺﾞｼｯｸM" pitchFamily="50" charset="-128"/>
              </a:rPr>
              <a:t>　　教育振興室 保健体育課</a:t>
            </a:r>
            <a:endParaRPr kumimoji="1" lang="ja-JP" altLang="en-US" i="1" dirty="0">
              <a:latin typeface="HGSｺﾞｼｯｸM" pitchFamily="50" charset="-128"/>
              <a:ea typeface="HGSｺﾞｼｯｸM"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sz="1400" smtClean="0">
                <a:solidFill>
                  <a:schemeClr val="tx1"/>
                </a:solidFill>
              </a:rPr>
              <a:t>1</a:t>
            </a:fld>
            <a:endParaRPr kumimoji="1" lang="ja-JP" altLang="en-US" sz="1400" dirty="0">
              <a:solidFill>
                <a:schemeClr val="tx1"/>
              </a:solidFill>
            </a:endParaRPr>
          </a:p>
        </p:txBody>
      </p:sp>
      <p:pic>
        <p:nvPicPr>
          <p:cNvPr id="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2518" y="4126595"/>
            <a:ext cx="1729316" cy="221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467544" y="6404628"/>
            <a:ext cx="2016224" cy="230832"/>
          </a:xfrm>
          <a:prstGeom prst="rect">
            <a:avLst/>
          </a:prstGeom>
          <a:noFill/>
        </p:spPr>
        <p:txBody>
          <a:bodyPr wrap="square" rtlCol="0">
            <a:spAutoFit/>
          </a:bodyPr>
          <a:lstStyle/>
          <a:p>
            <a:r>
              <a:rPr kumimoji="1" lang="ja-JP" altLang="en-US" sz="900" dirty="0" smtClean="0"/>
              <a:t>大阪府広報担当副知事も</a:t>
            </a:r>
            <a:r>
              <a:rPr kumimoji="1" lang="ja-JP" altLang="en-US" sz="900" dirty="0" err="1" smtClean="0"/>
              <a:t>ずやん</a:t>
            </a:r>
            <a:endParaRPr kumimoji="1" lang="ja-JP" altLang="en-US" sz="900" dirty="0"/>
          </a:p>
        </p:txBody>
      </p:sp>
    </p:spTree>
    <p:extLst>
      <p:ext uri="{BB962C8B-B14F-4D97-AF65-F5344CB8AC3E}">
        <p14:creationId xmlns:p14="http://schemas.microsoft.com/office/powerpoint/2010/main" val="70555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59370"/>
            <a:ext cx="2133600" cy="365125"/>
          </a:xfrm>
        </p:spPr>
        <p:txBody>
          <a:bodyPr/>
          <a:lstStyle/>
          <a:p>
            <a:fld id="{D2D8002D-B5B0-4BAC-B1F6-782DDCCE6D9C}" type="slidenum">
              <a:rPr kumimoji="1" lang="ja-JP" altLang="en-US" sz="1400" b="1" smtClean="0">
                <a:solidFill>
                  <a:schemeClr val="tx1"/>
                </a:solidFill>
              </a:rPr>
              <a:t>10</a:t>
            </a:fld>
            <a:endParaRPr kumimoji="1" lang="ja-JP" altLang="en-US" sz="1400" b="1" dirty="0">
              <a:solidFill>
                <a:schemeClr val="tx1"/>
              </a:solidFill>
            </a:endParaRPr>
          </a:p>
        </p:txBody>
      </p:sp>
      <p:grpSp>
        <p:nvGrpSpPr>
          <p:cNvPr id="23" name="グループ化 22"/>
          <p:cNvGrpSpPr/>
          <p:nvPr/>
        </p:nvGrpSpPr>
        <p:grpSpPr>
          <a:xfrm>
            <a:off x="120876" y="485335"/>
            <a:ext cx="9040667" cy="5826542"/>
            <a:chOff x="0" y="0"/>
            <a:chExt cx="9144000" cy="5644573"/>
          </a:xfrm>
        </p:grpSpPr>
        <p:grpSp>
          <p:nvGrpSpPr>
            <p:cNvPr id="24" name="グループ化 23"/>
            <p:cNvGrpSpPr/>
            <p:nvPr/>
          </p:nvGrpSpPr>
          <p:grpSpPr>
            <a:xfrm>
              <a:off x="0" y="6351"/>
              <a:ext cx="9144000" cy="5638222"/>
              <a:chOff x="0" y="6351"/>
              <a:chExt cx="9144000" cy="5638222"/>
            </a:xfrm>
          </p:grpSpPr>
          <p:pic>
            <p:nvPicPr>
              <p:cNvPr id="26" name="図 25" descr="http://www.furitutaiikukaikan.jp/wp-content/uploads/floo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351"/>
                <a:ext cx="9144000" cy="563822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グループ化 26"/>
              <p:cNvGrpSpPr/>
              <p:nvPr/>
            </p:nvGrpSpPr>
            <p:grpSpPr>
              <a:xfrm>
                <a:off x="5943600" y="889000"/>
                <a:ext cx="765176" cy="1428750"/>
                <a:chOff x="5943600" y="889000"/>
                <a:chExt cx="765176" cy="1428750"/>
              </a:xfrm>
            </p:grpSpPr>
            <p:sp>
              <p:nvSpPr>
                <p:cNvPr id="40" name="テキスト ボックス 27"/>
                <p:cNvSpPr txBox="1"/>
                <p:nvPr/>
              </p:nvSpPr>
              <p:spPr>
                <a:xfrm>
                  <a:off x="5943600" y="1981200"/>
                  <a:ext cx="600075" cy="336550"/>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b="1" dirty="0">
                      <a:latin typeface="HGS創英角ﾎﾟｯﾌﾟ体" pitchFamily="50" charset="-128"/>
                      <a:ea typeface="HGS創英角ﾎﾟｯﾌﾟ体" pitchFamily="50" charset="-128"/>
                    </a:rPr>
                    <a:t>④</a:t>
                  </a:r>
                  <a:endParaRPr kumimoji="1" lang="ja-JP" altLang="en-US" sz="1800" b="1" dirty="0">
                    <a:latin typeface="HGS創英角ﾎﾟｯﾌﾟ体" pitchFamily="50" charset="-128"/>
                    <a:ea typeface="HGS創英角ﾎﾟｯﾌﾟ体" pitchFamily="50" charset="-128"/>
                  </a:endParaRPr>
                </a:p>
              </p:txBody>
            </p:sp>
            <p:sp>
              <p:nvSpPr>
                <p:cNvPr id="41" name="テキスト ボックス 35"/>
                <p:cNvSpPr txBox="1"/>
                <p:nvPr/>
              </p:nvSpPr>
              <p:spPr>
                <a:xfrm>
                  <a:off x="6567488" y="889000"/>
                  <a:ext cx="141288" cy="331788"/>
                </a:xfrm>
                <a:prstGeom prst="rect">
                  <a:avLst/>
                </a:prstGeom>
                <a:solidFill>
                  <a:srgbClr val="FF0000"/>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sz="1100" b="1">
                    <a:solidFill>
                      <a:schemeClr val="bg1"/>
                    </a:solidFill>
                    <a:latin typeface="HGS創英角ｺﾞｼｯｸUB" pitchFamily="50" charset="-128"/>
                    <a:ea typeface="HGS創英角ｺﾞｼｯｸUB" pitchFamily="50" charset="-128"/>
                  </a:endParaRPr>
                </a:p>
              </p:txBody>
            </p:sp>
            <p:cxnSp>
              <p:nvCxnSpPr>
                <p:cNvPr id="42" name="直線矢印コネクタ 41"/>
                <p:cNvCxnSpPr>
                  <a:stCxn id="40" idx="0"/>
                  <a:endCxn id="41" idx="2"/>
                </p:cNvCxnSpPr>
                <p:nvPr/>
              </p:nvCxnSpPr>
              <p:spPr>
                <a:xfrm flipV="1">
                  <a:off x="6243638" y="1220788"/>
                  <a:ext cx="394494" cy="760412"/>
                </a:xfrm>
                <a:prstGeom prst="straightConnector1">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p:nvPr/>
            </p:nvGrpSpPr>
            <p:grpSpPr>
              <a:xfrm>
                <a:off x="2225675" y="3600450"/>
                <a:ext cx="1012825" cy="1455738"/>
                <a:chOff x="2225675" y="3600450"/>
                <a:chExt cx="1012825" cy="1455738"/>
              </a:xfrm>
            </p:grpSpPr>
            <p:sp>
              <p:nvSpPr>
                <p:cNvPr id="37" name="テキスト ボックス 31"/>
                <p:cNvSpPr txBox="1"/>
                <p:nvPr/>
              </p:nvSpPr>
              <p:spPr>
                <a:xfrm>
                  <a:off x="2638425" y="3600450"/>
                  <a:ext cx="600075" cy="336550"/>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b="1" dirty="0">
                      <a:latin typeface="HGS創英角ﾎﾟｯﾌﾟ体" pitchFamily="50" charset="-128"/>
                      <a:ea typeface="HGS創英角ﾎﾟｯﾌﾟ体" pitchFamily="50" charset="-128"/>
                    </a:rPr>
                    <a:t>⑦</a:t>
                  </a:r>
                  <a:endParaRPr kumimoji="1" lang="ja-JP" altLang="en-US" sz="1800" b="1" dirty="0">
                    <a:latin typeface="HGS創英角ﾎﾟｯﾌﾟ体" pitchFamily="50" charset="-128"/>
                    <a:ea typeface="HGS創英角ﾎﾟｯﾌﾟ体" pitchFamily="50" charset="-128"/>
                  </a:endParaRPr>
                </a:p>
              </p:txBody>
            </p:sp>
            <p:cxnSp>
              <p:nvCxnSpPr>
                <p:cNvPr id="38" name="直線矢印コネクタ 37"/>
                <p:cNvCxnSpPr>
                  <a:stCxn id="37" idx="2"/>
                  <a:endCxn id="39" idx="0"/>
                </p:cNvCxnSpPr>
                <p:nvPr/>
              </p:nvCxnSpPr>
              <p:spPr>
                <a:xfrm flipH="1">
                  <a:off x="2296319" y="3937000"/>
                  <a:ext cx="642144" cy="787400"/>
                </a:xfrm>
                <a:prstGeom prst="straightConnector1">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65"/>
                <p:cNvSpPr txBox="1"/>
                <p:nvPr/>
              </p:nvSpPr>
              <p:spPr>
                <a:xfrm>
                  <a:off x="2225675" y="4724400"/>
                  <a:ext cx="141288" cy="331788"/>
                </a:xfrm>
                <a:prstGeom prst="rect">
                  <a:avLst/>
                </a:prstGeom>
                <a:solidFill>
                  <a:srgbClr val="FF0000"/>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sz="1100" b="1">
                    <a:solidFill>
                      <a:schemeClr val="bg1"/>
                    </a:solidFill>
                    <a:latin typeface="HGS創英角ｺﾞｼｯｸUB" pitchFamily="50" charset="-128"/>
                    <a:ea typeface="HGS創英角ｺﾞｼｯｸUB" pitchFamily="50" charset="-128"/>
                  </a:endParaRPr>
                </a:p>
              </p:txBody>
            </p:sp>
          </p:grpSp>
          <p:grpSp>
            <p:nvGrpSpPr>
              <p:cNvPr id="29" name="グループ化 28"/>
              <p:cNvGrpSpPr/>
              <p:nvPr/>
            </p:nvGrpSpPr>
            <p:grpSpPr>
              <a:xfrm>
                <a:off x="2238375" y="889000"/>
                <a:ext cx="1095375" cy="1371600"/>
                <a:chOff x="2238375" y="889000"/>
                <a:chExt cx="1095375" cy="1371600"/>
              </a:xfrm>
            </p:grpSpPr>
            <p:sp>
              <p:nvSpPr>
                <p:cNvPr id="34" name="テキスト ボックス 28"/>
                <p:cNvSpPr txBox="1"/>
                <p:nvPr/>
              </p:nvSpPr>
              <p:spPr>
                <a:xfrm>
                  <a:off x="2733675" y="1924050"/>
                  <a:ext cx="600075" cy="336550"/>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b="1" dirty="0">
                      <a:latin typeface="HGS創英角ﾎﾟｯﾌﾟ体" pitchFamily="50" charset="-128"/>
                      <a:ea typeface="HGS創英角ﾎﾟｯﾌﾟ体" pitchFamily="50" charset="-128"/>
                    </a:rPr>
                    <a:t>⑤</a:t>
                  </a:r>
                  <a:endParaRPr kumimoji="1" lang="ja-JP" altLang="en-US" sz="1800" b="1" dirty="0">
                    <a:latin typeface="HGS創英角ﾎﾟｯﾌﾟ体" pitchFamily="50" charset="-128"/>
                    <a:ea typeface="HGS創英角ﾎﾟｯﾌﾟ体" pitchFamily="50" charset="-128"/>
                  </a:endParaRPr>
                </a:p>
              </p:txBody>
            </p:sp>
            <p:cxnSp>
              <p:nvCxnSpPr>
                <p:cNvPr id="35" name="直線矢印コネクタ 34"/>
                <p:cNvCxnSpPr>
                  <a:stCxn id="34" idx="0"/>
                  <a:endCxn id="36" idx="2"/>
                </p:cNvCxnSpPr>
                <p:nvPr/>
              </p:nvCxnSpPr>
              <p:spPr>
                <a:xfrm flipH="1" flipV="1">
                  <a:off x="2309019" y="1220788"/>
                  <a:ext cx="724694" cy="703262"/>
                </a:xfrm>
                <a:prstGeom prst="straightConnector1">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66"/>
                <p:cNvSpPr txBox="1"/>
                <p:nvPr/>
              </p:nvSpPr>
              <p:spPr>
                <a:xfrm>
                  <a:off x="2238375" y="889000"/>
                  <a:ext cx="141288" cy="331788"/>
                </a:xfrm>
                <a:prstGeom prst="rect">
                  <a:avLst/>
                </a:prstGeom>
                <a:solidFill>
                  <a:srgbClr val="FF0000"/>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sz="1100" b="1">
                    <a:solidFill>
                      <a:schemeClr val="bg1"/>
                    </a:solidFill>
                    <a:latin typeface="HGS創英角ｺﾞｼｯｸUB" pitchFamily="50" charset="-128"/>
                    <a:ea typeface="HGS創英角ｺﾞｼｯｸUB" pitchFamily="50" charset="-128"/>
                  </a:endParaRPr>
                </a:p>
              </p:txBody>
            </p:sp>
          </p:grpSp>
          <p:grpSp>
            <p:nvGrpSpPr>
              <p:cNvPr id="30" name="グループ化 29"/>
              <p:cNvGrpSpPr/>
              <p:nvPr/>
            </p:nvGrpSpPr>
            <p:grpSpPr>
              <a:xfrm>
                <a:off x="5934075" y="3562350"/>
                <a:ext cx="725488" cy="1493838"/>
                <a:chOff x="5934075" y="3562350"/>
                <a:chExt cx="725488" cy="1493838"/>
              </a:xfrm>
            </p:grpSpPr>
            <p:sp>
              <p:nvSpPr>
                <p:cNvPr id="31" name="テキスト ボックス 30"/>
                <p:cNvSpPr txBox="1"/>
                <p:nvPr/>
              </p:nvSpPr>
              <p:spPr>
                <a:xfrm>
                  <a:off x="5934075" y="3562350"/>
                  <a:ext cx="600075" cy="346075"/>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smtClean="0">
                      <a:latin typeface="HGS創英角ﾎﾟｯﾌﾟ体" pitchFamily="50" charset="-128"/>
                      <a:ea typeface="HGS創英角ﾎﾟｯﾌﾟ体" pitchFamily="50" charset="-128"/>
                    </a:rPr>
                    <a:t>⑥</a:t>
                  </a:r>
                  <a:endParaRPr kumimoji="1" lang="ja-JP" altLang="en-US" sz="1800" b="1" dirty="0">
                    <a:latin typeface="HGS創英角ﾎﾟｯﾌﾟ体" pitchFamily="50" charset="-128"/>
                    <a:ea typeface="HGS創英角ﾎﾟｯﾌﾟ体" pitchFamily="50" charset="-128"/>
                  </a:endParaRPr>
                </a:p>
              </p:txBody>
            </p:sp>
            <p:cxnSp>
              <p:nvCxnSpPr>
                <p:cNvPr id="32" name="直線矢印コネクタ 31"/>
                <p:cNvCxnSpPr>
                  <a:stCxn id="31" idx="2"/>
                  <a:endCxn id="33" idx="0"/>
                </p:cNvCxnSpPr>
                <p:nvPr/>
              </p:nvCxnSpPr>
              <p:spPr>
                <a:xfrm>
                  <a:off x="6234113" y="3908425"/>
                  <a:ext cx="354806" cy="815975"/>
                </a:xfrm>
                <a:prstGeom prst="straightConnector1">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67"/>
                <p:cNvSpPr txBox="1"/>
                <p:nvPr/>
              </p:nvSpPr>
              <p:spPr>
                <a:xfrm>
                  <a:off x="6518275" y="4724400"/>
                  <a:ext cx="141288" cy="331788"/>
                </a:xfrm>
                <a:prstGeom prst="rect">
                  <a:avLst/>
                </a:prstGeom>
                <a:solidFill>
                  <a:srgbClr val="FF0000"/>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sz="1100" b="1">
                    <a:solidFill>
                      <a:schemeClr val="bg1"/>
                    </a:solidFill>
                    <a:latin typeface="HGS創英角ｺﾞｼｯｸUB" pitchFamily="50" charset="-128"/>
                    <a:ea typeface="HGS創英角ｺﾞｼｯｸUB" pitchFamily="50" charset="-128"/>
                  </a:endParaRPr>
                </a:p>
              </p:txBody>
            </p:sp>
          </p:grpSp>
        </p:grpSp>
        <p:sp>
          <p:nvSpPr>
            <p:cNvPr id="25" name="テキスト ボックス 84"/>
            <p:cNvSpPr txBox="1"/>
            <p:nvPr/>
          </p:nvSpPr>
          <p:spPr>
            <a:xfrm>
              <a:off x="282575" y="0"/>
              <a:ext cx="2438400" cy="609600"/>
            </a:xfrm>
            <a:prstGeom prst="roundRect">
              <a:avLst>
                <a:gd name="adj" fmla="val 30620"/>
              </a:avLst>
            </a:prstGeom>
            <a:ln w="76200"/>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a:latin typeface="ＭＳ ゴシック" pitchFamily="49" charset="-128"/>
                  <a:ea typeface="ＭＳ ゴシック" pitchFamily="49" charset="-128"/>
                </a:rPr>
                <a:t>階段の上部</a:t>
              </a:r>
            </a:p>
          </p:txBody>
        </p:sp>
      </p:grpSp>
    </p:spTree>
    <p:extLst>
      <p:ext uri="{BB962C8B-B14F-4D97-AF65-F5344CB8AC3E}">
        <p14:creationId xmlns:p14="http://schemas.microsoft.com/office/powerpoint/2010/main" val="348917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49852"/>
            <a:ext cx="2133600" cy="365125"/>
          </a:xfrm>
        </p:spPr>
        <p:txBody>
          <a:bodyPr/>
          <a:lstStyle/>
          <a:p>
            <a:r>
              <a:rPr kumimoji="1" lang="en-US" altLang="ja-JP" sz="1400" b="1" dirty="0" smtClean="0">
                <a:solidFill>
                  <a:schemeClr val="tx1"/>
                </a:solidFill>
              </a:rPr>
              <a:t>11</a:t>
            </a:r>
            <a:endParaRPr kumimoji="1" lang="ja-JP" altLang="en-US" sz="1400" b="1" dirty="0">
              <a:solidFill>
                <a:schemeClr val="tx1"/>
              </a:solidFill>
            </a:endParaRPr>
          </a:p>
        </p:txBody>
      </p:sp>
      <p:grpSp>
        <p:nvGrpSpPr>
          <p:cNvPr id="3" name="グループ化 2"/>
          <p:cNvGrpSpPr/>
          <p:nvPr/>
        </p:nvGrpSpPr>
        <p:grpSpPr>
          <a:xfrm>
            <a:off x="603058" y="836712"/>
            <a:ext cx="8030495" cy="5652362"/>
            <a:chOff x="789977" y="1052736"/>
            <a:chExt cx="7208338" cy="5073677"/>
          </a:xfrm>
        </p:grpSpPr>
        <p:pic>
          <p:nvPicPr>
            <p:cNvPr id="2051" name="Picture 3" descr="D:\保健体育課\H23\03セールスシート\写真\スキャン00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9977" y="1052736"/>
              <a:ext cx="3596538" cy="5045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D:\保健体育課\H23\03セールスシート\写真\スキャン00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0472" y="1080445"/>
              <a:ext cx="3637843" cy="5045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7" name="正方形/長方形 6"/>
          <p:cNvSpPr/>
          <p:nvPr/>
        </p:nvSpPr>
        <p:spPr>
          <a:xfrm>
            <a:off x="603058" y="516675"/>
            <a:ext cx="5553118" cy="307777"/>
          </a:xfrm>
          <a:prstGeom prst="rect">
            <a:avLst/>
          </a:prstGeom>
        </p:spPr>
        <p:txBody>
          <a:bodyPr wrap="square">
            <a:spAutoFit/>
          </a:bodyPr>
          <a:lstStyle/>
          <a:p>
            <a:r>
              <a:rPr lang="ja-JP" altLang="en-US" sz="1400" dirty="0" smtClean="0">
                <a:latin typeface="HGSｺﾞｼｯｸM" pitchFamily="50" charset="-128"/>
                <a:ea typeface="HGSｺﾞｼｯｸM" pitchFamily="50" charset="-128"/>
              </a:rPr>
              <a:t>■第１競技場の競技イベント使用（平成</a:t>
            </a:r>
            <a:r>
              <a:rPr lang="en-US" altLang="ja-JP" sz="1400" dirty="0" smtClean="0">
                <a:latin typeface="HGSｺﾞｼｯｸM" pitchFamily="50" charset="-128"/>
                <a:ea typeface="HGSｺﾞｼｯｸM" pitchFamily="50" charset="-128"/>
              </a:rPr>
              <a:t>28</a:t>
            </a:r>
            <a:r>
              <a:rPr lang="ja-JP" altLang="en-US" sz="1400" dirty="0" smtClean="0">
                <a:latin typeface="HGSｺﾞｼｯｸM" pitchFamily="50" charset="-128"/>
                <a:ea typeface="HGSｺﾞｼｯｸM" pitchFamily="50" charset="-128"/>
              </a:rPr>
              <a:t>年度使用例）</a:t>
            </a:r>
            <a:endParaRPr lang="ja-JP" altLang="en-US" sz="1400" dirty="0">
              <a:latin typeface="HGPｺﾞｼｯｸM" pitchFamily="50" charset="-128"/>
              <a:ea typeface="HGPｺﾞｼｯｸM" pitchFamily="50" charset="-128"/>
            </a:endParaRPr>
          </a:p>
        </p:txBody>
      </p:sp>
      <p:sp>
        <p:nvSpPr>
          <p:cNvPr id="8" name="正方形/長方形 7"/>
          <p:cNvSpPr/>
          <p:nvPr/>
        </p:nvSpPr>
        <p:spPr>
          <a:xfrm>
            <a:off x="179512" y="4221088"/>
            <a:ext cx="1905444" cy="307777"/>
          </a:xfrm>
          <a:prstGeom prst="rect">
            <a:avLst/>
          </a:prstGeom>
        </p:spPr>
        <p:txBody>
          <a:bodyPr wrap="square">
            <a:spAutoFit/>
          </a:bodyPr>
          <a:lstStyle/>
          <a:p>
            <a:pPr algn="ctr"/>
            <a:r>
              <a:rPr lang="ja-JP" altLang="en-US" sz="1400" b="1" dirty="0" smtClean="0">
                <a:solidFill>
                  <a:srgbClr val="0000FF"/>
                </a:solidFill>
                <a:latin typeface="HGSｺﾞｼｯｸM" pitchFamily="50" charset="-128"/>
                <a:ea typeface="HGSｺﾞｼｯｸM" pitchFamily="50" charset="-128"/>
              </a:rPr>
              <a:t>大相撲（３月場所）</a:t>
            </a:r>
            <a:endParaRPr lang="en-US" altLang="ja-JP" sz="1400" b="1" dirty="0" smtClean="0">
              <a:solidFill>
                <a:srgbClr val="0000FF"/>
              </a:solidFill>
              <a:latin typeface="HGSｺﾞｼｯｸM" pitchFamily="50" charset="-128"/>
              <a:ea typeface="HGSｺﾞｼｯｸM" pitchFamily="50" charset="-128"/>
            </a:endParaRPr>
          </a:p>
        </p:txBody>
      </p:sp>
      <p:sp>
        <p:nvSpPr>
          <p:cNvPr id="9" name="正方形/長方形 8"/>
          <p:cNvSpPr/>
          <p:nvPr/>
        </p:nvSpPr>
        <p:spPr>
          <a:xfrm>
            <a:off x="2084956" y="4234988"/>
            <a:ext cx="1753017" cy="307777"/>
          </a:xfrm>
          <a:prstGeom prst="rect">
            <a:avLst/>
          </a:prstGeom>
        </p:spPr>
        <p:txBody>
          <a:bodyPr wrap="square">
            <a:spAutoFit/>
          </a:bodyPr>
          <a:lstStyle/>
          <a:p>
            <a:pPr algn="ctr"/>
            <a:r>
              <a:rPr lang="ja-JP" altLang="en-US" sz="1400" b="1" dirty="0" smtClean="0">
                <a:solidFill>
                  <a:srgbClr val="0000FF"/>
                </a:solidFill>
                <a:latin typeface="HGSｺﾞｼｯｸM" pitchFamily="50" charset="-128"/>
                <a:ea typeface="HGSｺﾞｼｯｸM" pitchFamily="50" charset="-128"/>
              </a:rPr>
              <a:t>バレーボール大会</a:t>
            </a:r>
            <a:endParaRPr lang="en-US" altLang="ja-JP" sz="1400" b="1" dirty="0" smtClean="0">
              <a:solidFill>
                <a:srgbClr val="0000FF"/>
              </a:solidFill>
              <a:latin typeface="HGSｺﾞｼｯｸM" pitchFamily="50" charset="-128"/>
              <a:ea typeface="HGSｺﾞｼｯｸM" pitchFamily="50" charset="-128"/>
            </a:endParaRPr>
          </a:p>
        </p:txBody>
      </p:sp>
      <p:sp>
        <p:nvSpPr>
          <p:cNvPr id="10" name="正方形/長方形 9"/>
          <p:cNvSpPr/>
          <p:nvPr/>
        </p:nvSpPr>
        <p:spPr>
          <a:xfrm>
            <a:off x="3837973" y="4221088"/>
            <a:ext cx="1958163" cy="307777"/>
          </a:xfrm>
          <a:prstGeom prst="rect">
            <a:avLst/>
          </a:prstGeom>
        </p:spPr>
        <p:txBody>
          <a:bodyPr wrap="square">
            <a:spAutoFit/>
          </a:bodyPr>
          <a:lstStyle/>
          <a:p>
            <a:r>
              <a:rPr lang="ja-JP" altLang="en-US" sz="1400" b="1" dirty="0" smtClean="0">
                <a:solidFill>
                  <a:srgbClr val="0000FF"/>
                </a:solidFill>
                <a:latin typeface="HGSｺﾞｼｯｸM" pitchFamily="50" charset="-128"/>
                <a:ea typeface="HGSｺﾞｼｯｸM" pitchFamily="50" charset="-128"/>
              </a:rPr>
              <a:t>ボリショイサーカス</a:t>
            </a:r>
            <a:endParaRPr lang="en-US" altLang="ja-JP" sz="1400" b="1" dirty="0" smtClean="0">
              <a:solidFill>
                <a:srgbClr val="0000FF"/>
              </a:solidFill>
              <a:latin typeface="HGSｺﾞｼｯｸM" pitchFamily="50" charset="-128"/>
              <a:ea typeface="HGSｺﾞｼｯｸM" pitchFamily="50" charset="-128"/>
            </a:endParaRPr>
          </a:p>
        </p:txBody>
      </p:sp>
      <p:sp>
        <p:nvSpPr>
          <p:cNvPr id="11" name="正方形/長方形 10"/>
          <p:cNvSpPr/>
          <p:nvPr/>
        </p:nvSpPr>
        <p:spPr>
          <a:xfrm>
            <a:off x="5436096" y="4221088"/>
            <a:ext cx="1753017" cy="307777"/>
          </a:xfrm>
          <a:prstGeom prst="rect">
            <a:avLst/>
          </a:prstGeom>
        </p:spPr>
        <p:txBody>
          <a:bodyPr wrap="square">
            <a:spAutoFit/>
          </a:bodyPr>
          <a:lstStyle/>
          <a:p>
            <a:r>
              <a:rPr lang="ja-JP" altLang="en-US" sz="1200" dirty="0" smtClean="0">
                <a:latin typeface="HGSｺﾞｼｯｸM" pitchFamily="50" charset="-128"/>
                <a:ea typeface="HGSｺﾞｼｯｸM" pitchFamily="50" charset="-128"/>
              </a:rPr>
              <a:t>　　　</a:t>
            </a:r>
            <a:r>
              <a:rPr lang="ja-JP" altLang="en-US" sz="1400" b="1" dirty="0" smtClean="0">
                <a:solidFill>
                  <a:srgbClr val="0000FF"/>
                </a:solidFill>
                <a:latin typeface="HGSｺﾞｼｯｸM" pitchFamily="50" charset="-128"/>
                <a:ea typeface="HGSｺﾞｼｯｸM" pitchFamily="50" charset="-128"/>
              </a:rPr>
              <a:t>入学式</a:t>
            </a:r>
            <a:endParaRPr lang="en-US" altLang="ja-JP" sz="1400" b="1" dirty="0" smtClean="0">
              <a:solidFill>
                <a:srgbClr val="0000FF"/>
              </a:solidFill>
              <a:latin typeface="HGSｺﾞｼｯｸM" pitchFamily="50" charset="-128"/>
              <a:ea typeface="HGSｺﾞｼｯｸM" pitchFamily="50" charset="-128"/>
            </a:endParaRPr>
          </a:p>
        </p:txBody>
      </p:sp>
      <p:sp>
        <p:nvSpPr>
          <p:cNvPr id="12" name="正方形/長方形 11"/>
          <p:cNvSpPr/>
          <p:nvPr/>
        </p:nvSpPr>
        <p:spPr>
          <a:xfrm>
            <a:off x="7068616" y="4248889"/>
            <a:ext cx="1753017" cy="307777"/>
          </a:xfrm>
          <a:prstGeom prst="rect">
            <a:avLst/>
          </a:prstGeom>
        </p:spPr>
        <p:txBody>
          <a:bodyPr wrap="square">
            <a:spAutoFit/>
          </a:bodyPr>
          <a:lstStyle/>
          <a:p>
            <a:r>
              <a:rPr lang="ja-JP" altLang="en-US" sz="1200" dirty="0" smtClean="0">
                <a:latin typeface="HGSｺﾞｼｯｸM" pitchFamily="50" charset="-128"/>
                <a:ea typeface="HGSｺﾞｼｯｸM" pitchFamily="50" charset="-128"/>
              </a:rPr>
              <a:t>　　</a:t>
            </a:r>
            <a:r>
              <a:rPr lang="ja-JP" altLang="en-US" sz="1400" b="1" dirty="0" smtClean="0">
                <a:solidFill>
                  <a:srgbClr val="0000FF"/>
                </a:solidFill>
                <a:latin typeface="HGSｺﾞｼｯｸM" pitchFamily="50" charset="-128"/>
                <a:ea typeface="HGSｺﾞｼｯｸM" pitchFamily="50" charset="-128"/>
              </a:rPr>
              <a:t>各種展示会</a:t>
            </a:r>
            <a:endParaRPr lang="en-US" altLang="ja-JP" sz="1400" b="1" dirty="0" smtClean="0">
              <a:solidFill>
                <a:srgbClr val="0000FF"/>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59300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09561" y="396249"/>
            <a:ext cx="8524875" cy="571500"/>
          </a:xfrm>
          <a:prstGeom prst="roundRect">
            <a:avLst>
              <a:gd name="adj" fmla="val 9697"/>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ln w="18415" cmpd="sng">
                  <a:solidFill>
                    <a:srgbClr val="FFFFFF"/>
                  </a:solidFill>
                  <a:prstDash val="solid"/>
                </a:ln>
                <a:solidFill>
                  <a:srgbClr val="FFFFFF"/>
                </a:solidFill>
                <a:effectLst>
                  <a:innerShdw blurRad="63500" dist="50800" dir="13500000">
                    <a:prstClr val="black">
                      <a:alpha val="50000"/>
                    </a:prstClr>
                  </a:innerShdw>
                </a:effectLst>
              </a:rPr>
              <a:t> 　立地（アクセス）　</a:t>
            </a:r>
            <a:endParaRPr lang="ja-JP" altLang="en-US" sz="32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3" name="正方形/長方形 2"/>
          <p:cNvSpPr/>
          <p:nvPr/>
        </p:nvSpPr>
        <p:spPr>
          <a:xfrm>
            <a:off x="177311" y="1556792"/>
            <a:ext cx="4086022" cy="4185761"/>
          </a:xfrm>
          <a:prstGeom prst="rect">
            <a:avLst/>
          </a:prstGeom>
        </p:spPr>
        <p:txBody>
          <a:bodyPr wrap="square">
            <a:spAutoFit/>
          </a:bodyPr>
          <a:lstStyle/>
          <a:p>
            <a:r>
              <a:rPr lang="ja-JP" altLang="en-US" sz="1400" b="1" dirty="0" smtClean="0">
                <a:latin typeface="HGSｺﾞｼｯｸM" pitchFamily="50" charset="-128"/>
                <a:ea typeface="HGSｺﾞｼｯｸM" pitchFamily="50" charset="-128"/>
              </a:rPr>
              <a:t>所在地</a:t>
            </a:r>
            <a:endParaRPr lang="en-US" altLang="ja-JP" sz="1400" b="1" dirty="0" smtClean="0">
              <a:latin typeface="HGSｺﾞｼｯｸM" pitchFamily="50" charset="-128"/>
              <a:ea typeface="HGSｺﾞｼｯｸM" pitchFamily="50" charset="-128"/>
            </a:endParaRPr>
          </a:p>
          <a:p>
            <a:r>
              <a:rPr lang="ja-JP" altLang="en-US" sz="1400" dirty="0" smtClean="0">
                <a:latin typeface="HGSｺﾞｼｯｸM" pitchFamily="50" charset="-128"/>
                <a:ea typeface="HGSｺﾞｼｯｸM" pitchFamily="50" charset="-128"/>
              </a:rPr>
              <a:t>　〒</a:t>
            </a:r>
            <a:r>
              <a:rPr lang="en-US" altLang="ja-JP" sz="1400" dirty="0">
                <a:latin typeface="HGSｺﾞｼｯｸM" pitchFamily="50" charset="-128"/>
                <a:ea typeface="HGSｺﾞｼｯｸM" pitchFamily="50" charset="-128"/>
              </a:rPr>
              <a:t>556-0011 </a:t>
            </a:r>
            <a:endParaRPr lang="en-US" altLang="ja-JP" sz="1400" dirty="0" smtClean="0">
              <a:latin typeface="HGSｺﾞｼｯｸM" pitchFamily="50" charset="-128"/>
              <a:ea typeface="HGSｺﾞｼｯｸM" pitchFamily="50" charset="-128"/>
            </a:endParaRPr>
          </a:p>
          <a:p>
            <a:r>
              <a:rPr lang="ja-JP" altLang="en-US" sz="1400" dirty="0" smtClean="0">
                <a:latin typeface="HGSｺﾞｼｯｸM" pitchFamily="50" charset="-128"/>
                <a:ea typeface="HGSｺﾞｼｯｸM" pitchFamily="50" charset="-128"/>
              </a:rPr>
              <a:t>　大阪市</a:t>
            </a:r>
            <a:r>
              <a:rPr lang="ja-JP" altLang="en-US" sz="1400" dirty="0">
                <a:latin typeface="HGSｺﾞｼｯｸM" pitchFamily="50" charset="-128"/>
                <a:ea typeface="HGSｺﾞｼｯｸM" pitchFamily="50" charset="-128"/>
              </a:rPr>
              <a:t>浪速区難波中</a:t>
            </a:r>
            <a:r>
              <a:rPr lang="en-US" altLang="ja-JP" sz="1400" dirty="0">
                <a:latin typeface="HGSｺﾞｼｯｸM" pitchFamily="50" charset="-128"/>
                <a:ea typeface="HGSｺﾞｼｯｸM" pitchFamily="50" charset="-128"/>
              </a:rPr>
              <a:t>3-4-36</a:t>
            </a:r>
          </a:p>
          <a:p>
            <a:endParaRPr lang="en-US" altLang="ja-JP" sz="1400" dirty="0" smtClean="0">
              <a:latin typeface="HGSｺﾞｼｯｸM" pitchFamily="50" charset="-128"/>
              <a:ea typeface="HGSｺﾞｼｯｸM" pitchFamily="50" charset="-128"/>
            </a:endParaRPr>
          </a:p>
          <a:p>
            <a:r>
              <a:rPr lang="ja-JP" altLang="en-US" sz="1400" b="1" dirty="0">
                <a:latin typeface="HGSｺﾞｼｯｸM" pitchFamily="50" charset="-128"/>
                <a:ea typeface="HGSｺﾞｼｯｸM" pitchFamily="50" charset="-128"/>
              </a:rPr>
              <a:t>主</a:t>
            </a:r>
            <a:r>
              <a:rPr lang="ja-JP" altLang="en-US" sz="1400" b="1" dirty="0" smtClean="0">
                <a:latin typeface="HGSｺﾞｼｯｸM" pitchFamily="50" charset="-128"/>
                <a:ea typeface="HGSｺﾞｼｯｸM" pitchFamily="50" charset="-128"/>
              </a:rPr>
              <a:t>な</a:t>
            </a:r>
            <a:r>
              <a:rPr lang="ja-JP" altLang="en-US" sz="1400" b="1" dirty="0">
                <a:latin typeface="HGSｺﾞｼｯｸM" pitchFamily="50" charset="-128"/>
                <a:ea typeface="HGSｺﾞｼｯｸM" pitchFamily="50" charset="-128"/>
              </a:rPr>
              <a:t>駅から</a:t>
            </a:r>
            <a:r>
              <a:rPr lang="ja-JP" altLang="en-US" sz="1400" b="1" dirty="0" smtClean="0">
                <a:latin typeface="HGSｺﾞｼｯｸM" pitchFamily="50" charset="-128"/>
                <a:ea typeface="HGSｺﾞｼｯｸM" pitchFamily="50" charset="-128"/>
              </a:rPr>
              <a:t>の距離</a:t>
            </a:r>
            <a:endParaRPr lang="en-US" altLang="ja-JP" sz="1400" b="1" dirty="0" smtClean="0">
              <a:latin typeface="HGSｺﾞｼｯｸM" pitchFamily="50" charset="-128"/>
              <a:ea typeface="HGSｺﾞｼｯｸM" pitchFamily="50" charset="-128"/>
            </a:endParaRPr>
          </a:p>
          <a:p>
            <a:r>
              <a:rPr lang="ja-JP" altLang="en-US" sz="1400" dirty="0" smtClean="0">
                <a:latin typeface="HGSｺﾞｼｯｸM" pitchFamily="50" charset="-128"/>
                <a:ea typeface="HGSｺﾞｼｯｸM" pitchFamily="50" charset="-128"/>
              </a:rPr>
              <a:t>・地下鉄</a:t>
            </a:r>
            <a:r>
              <a:rPr lang="ja-JP" altLang="en-US" sz="1400" dirty="0">
                <a:latin typeface="HGSｺﾞｼｯｸM" pitchFamily="50" charset="-128"/>
                <a:ea typeface="HGSｺﾞｼｯｸM" pitchFamily="50" charset="-128"/>
              </a:rPr>
              <a:t>各線なんば駅</a:t>
            </a:r>
            <a:r>
              <a:rPr lang="en-US" altLang="ja-JP" sz="1400" dirty="0">
                <a:latin typeface="HGSｺﾞｼｯｸM" pitchFamily="50" charset="-128"/>
                <a:ea typeface="HGSｺﾞｼｯｸM" pitchFamily="50" charset="-128"/>
              </a:rPr>
              <a:t>5</a:t>
            </a:r>
            <a:r>
              <a:rPr lang="ja-JP" altLang="en-US" sz="1400" dirty="0">
                <a:latin typeface="HGSｺﾞｼｯｸM" pitchFamily="50" charset="-128"/>
                <a:ea typeface="HGSｺﾞｼｯｸM" pitchFamily="50" charset="-128"/>
              </a:rPr>
              <a:t>番出口から</a:t>
            </a:r>
            <a:r>
              <a:rPr lang="en-US" altLang="ja-JP" sz="1400" dirty="0">
                <a:latin typeface="HGSｺﾞｼｯｸM" pitchFamily="50" charset="-128"/>
                <a:ea typeface="HGSｺﾞｼｯｸM" pitchFamily="50" charset="-128"/>
              </a:rPr>
              <a:t>350m</a:t>
            </a:r>
          </a:p>
          <a:p>
            <a:r>
              <a:rPr lang="ja-JP" altLang="en-US" sz="1400" dirty="0" smtClean="0">
                <a:latin typeface="HGSｺﾞｼｯｸM" pitchFamily="50" charset="-128"/>
                <a:ea typeface="HGSｺﾞｼｯｸM" pitchFamily="50" charset="-128"/>
              </a:rPr>
              <a:t>・大阪</a:t>
            </a:r>
            <a:r>
              <a:rPr lang="ja-JP" altLang="en-US" sz="1400" dirty="0">
                <a:latin typeface="HGSｺﾞｼｯｸM" pitchFamily="50" charset="-128"/>
                <a:ea typeface="HGSｺﾞｼｯｸM" pitchFamily="50" charset="-128"/>
              </a:rPr>
              <a:t>難波駅から</a:t>
            </a:r>
            <a:r>
              <a:rPr lang="en-US" altLang="ja-JP" sz="1400" dirty="0">
                <a:latin typeface="HGSｺﾞｼｯｸM" pitchFamily="50" charset="-128"/>
                <a:ea typeface="HGSｺﾞｼｯｸM" pitchFamily="50" charset="-128"/>
              </a:rPr>
              <a:t>600m</a:t>
            </a:r>
          </a:p>
          <a:p>
            <a:r>
              <a:rPr lang="ja-JP" altLang="en-US" sz="1400" dirty="0" smtClean="0">
                <a:latin typeface="HGSｺﾞｼｯｸM" pitchFamily="50" charset="-128"/>
                <a:ea typeface="HGSｺﾞｼｯｸM" pitchFamily="50" charset="-128"/>
              </a:rPr>
              <a:t>・南海</a:t>
            </a:r>
            <a:r>
              <a:rPr lang="ja-JP" altLang="en-US" sz="1400" dirty="0">
                <a:latin typeface="HGSｺﾞｼｯｸM" pitchFamily="50" charset="-128"/>
                <a:ea typeface="HGSｺﾞｼｯｸM" pitchFamily="50" charset="-128"/>
              </a:rPr>
              <a:t>なんば駅南出口から</a:t>
            </a:r>
            <a:r>
              <a:rPr lang="en-US" altLang="ja-JP" sz="1400" dirty="0">
                <a:latin typeface="HGSｺﾞｼｯｸM" pitchFamily="50" charset="-128"/>
                <a:ea typeface="HGSｺﾞｼｯｸM" pitchFamily="50" charset="-128"/>
              </a:rPr>
              <a:t>250m</a:t>
            </a:r>
          </a:p>
          <a:p>
            <a:r>
              <a:rPr lang="ja-JP" altLang="en-US" sz="1400" dirty="0" smtClean="0">
                <a:latin typeface="HGSｺﾞｼｯｸM" pitchFamily="50" charset="-128"/>
                <a:ea typeface="HGSｺﾞｼｯｸM" pitchFamily="50" charset="-128"/>
              </a:rPr>
              <a:t>・</a:t>
            </a:r>
            <a:r>
              <a:rPr lang="en-US" altLang="ja-JP" sz="1400" dirty="0" smtClean="0">
                <a:latin typeface="HGSｺﾞｼｯｸM" pitchFamily="50" charset="-128"/>
                <a:ea typeface="HGSｺﾞｼｯｸM" pitchFamily="50" charset="-128"/>
              </a:rPr>
              <a:t>JR</a:t>
            </a:r>
            <a:r>
              <a:rPr lang="ja-JP" altLang="en-US" sz="1400" dirty="0">
                <a:latin typeface="HGSｺﾞｼｯｸM" pitchFamily="50" charset="-128"/>
                <a:ea typeface="HGSｺﾞｼｯｸM" pitchFamily="50" charset="-128"/>
              </a:rPr>
              <a:t>なんば駅から</a:t>
            </a:r>
            <a:r>
              <a:rPr lang="en-US" altLang="ja-JP" sz="1400" dirty="0">
                <a:latin typeface="HGSｺﾞｼｯｸM" pitchFamily="50" charset="-128"/>
                <a:ea typeface="HGSｺﾞｼｯｸM" pitchFamily="50" charset="-128"/>
              </a:rPr>
              <a:t>800m</a:t>
            </a:r>
          </a:p>
          <a:p>
            <a:r>
              <a:rPr lang="ja-JP" altLang="en-US" sz="1400" dirty="0" smtClean="0">
                <a:latin typeface="HGSｺﾞｼｯｸM" pitchFamily="50" charset="-128"/>
                <a:ea typeface="HGSｺﾞｼｯｸM" pitchFamily="50" charset="-128"/>
              </a:rPr>
              <a:t>・大阪</a:t>
            </a:r>
            <a:r>
              <a:rPr lang="ja-JP" altLang="en-US" sz="1400" dirty="0">
                <a:latin typeface="HGSｺﾞｼｯｸM" pitchFamily="50" charset="-128"/>
                <a:ea typeface="HGSｺﾞｼｯｸM" pitchFamily="50" charset="-128"/>
              </a:rPr>
              <a:t>市営バスなんば停留所から</a:t>
            </a:r>
            <a:r>
              <a:rPr lang="en-US" altLang="ja-JP" sz="1400" dirty="0">
                <a:latin typeface="HGSｺﾞｼｯｸM" pitchFamily="50" charset="-128"/>
                <a:ea typeface="HGSｺﾞｼｯｸM" pitchFamily="50" charset="-128"/>
              </a:rPr>
              <a:t>350m</a:t>
            </a:r>
          </a:p>
          <a:p>
            <a:r>
              <a:rPr lang="ja-JP" altLang="en-US" sz="1400" dirty="0" smtClean="0">
                <a:latin typeface="HGSｺﾞｼｯｸM" pitchFamily="50" charset="-128"/>
                <a:ea typeface="HGSｺﾞｼｯｸM" pitchFamily="50" charset="-128"/>
              </a:rPr>
              <a:t>・阪神</a:t>
            </a:r>
            <a:r>
              <a:rPr lang="ja-JP" altLang="en-US" sz="1400" dirty="0">
                <a:latin typeface="HGSｺﾞｼｯｸM" pitchFamily="50" charset="-128"/>
                <a:ea typeface="HGSｺﾞｼｯｸM" pitchFamily="50" charset="-128"/>
              </a:rPr>
              <a:t>高速なんば出口から車で約</a:t>
            </a:r>
            <a:r>
              <a:rPr lang="en-US" altLang="ja-JP" sz="1400" dirty="0">
                <a:latin typeface="HGSｺﾞｼｯｸM" pitchFamily="50" charset="-128"/>
                <a:ea typeface="HGSｺﾞｼｯｸM" pitchFamily="50" charset="-128"/>
              </a:rPr>
              <a:t>5</a:t>
            </a:r>
            <a:r>
              <a:rPr lang="ja-JP" altLang="en-US" sz="1400" dirty="0">
                <a:latin typeface="HGSｺﾞｼｯｸM" pitchFamily="50" charset="-128"/>
                <a:ea typeface="HGSｺﾞｼｯｸM" pitchFamily="50" charset="-128"/>
              </a:rPr>
              <a:t>分</a:t>
            </a:r>
          </a:p>
          <a:p>
            <a:endParaRPr lang="en-US" altLang="ja-JP" sz="1400" b="1" dirty="0" smtClean="0">
              <a:latin typeface="HGSｺﾞｼｯｸM" pitchFamily="50" charset="-128"/>
              <a:ea typeface="HGSｺﾞｼｯｸM" pitchFamily="50" charset="-128"/>
            </a:endParaRPr>
          </a:p>
          <a:p>
            <a:r>
              <a:rPr lang="ja-JP" altLang="en-US" sz="1400" b="1" dirty="0" smtClean="0">
                <a:latin typeface="HGSｺﾞｼｯｸM" pitchFamily="50" charset="-128"/>
                <a:ea typeface="HGSｺﾞｼｯｸM" pitchFamily="50" charset="-128"/>
              </a:rPr>
              <a:t>主要</a:t>
            </a:r>
            <a:r>
              <a:rPr lang="ja-JP" altLang="en-US" sz="1400" b="1" dirty="0">
                <a:latin typeface="HGSｺﾞｼｯｸM" pitchFamily="50" charset="-128"/>
                <a:ea typeface="HGSｺﾞｼｯｸM" pitchFamily="50" charset="-128"/>
              </a:rPr>
              <a:t>交通機関</a:t>
            </a:r>
          </a:p>
          <a:p>
            <a:r>
              <a:rPr lang="ja-JP" altLang="en-US" sz="1400" dirty="0" smtClean="0">
                <a:latin typeface="HGSｺﾞｼｯｸM" pitchFamily="50" charset="-128"/>
                <a:ea typeface="HGSｺﾞｼｯｸM" pitchFamily="50" charset="-128"/>
              </a:rPr>
              <a:t>・大阪</a:t>
            </a:r>
            <a:r>
              <a:rPr lang="ja-JP" altLang="en-US" sz="1400" dirty="0">
                <a:latin typeface="HGSｺﾞｼｯｸM" pitchFamily="50" charset="-128"/>
                <a:ea typeface="HGSｺﾞｼｯｸM" pitchFamily="50" charset="-128"/>
              </a:rPr>
              <a:t>梅田駅（</a:t>
            </a:r>
            <a:r>
              <a:rPr lang="en-US" altLang="ja-JP" sz="1400" dirty="0">
                <a:latin typeface="HGSｺﾞｼｯｸM" pitchFamily="50" charset="-128"/>
                <a:ea typeface="HGSｺﾞｼｯｸM" pitchFamily="50" charset="-128"/>
              </a:rPr>
              <a:t>JR/</a:t>
            </a:r>
            <a:r>
              <a:rPr lang="ja-JP" altLang="en-US" sz="1400" dirty="0">
                <a:latin typeface="HGSｺﾞｼｯｸM" pitchFamily="50" charset="-128"/>
                <a:ea typeface="HGSｺﾞｼｯｸM" pitchFamily="50" charset="-128"/>
              </a:rPr>
              <a:t>阪神</a:t>
            </a:r>
            <a:r>
              <a:rPr lang="en-US" altLang="ja-JP" sz="1400" dirty="0">
                <a:latin typeface="HGSｺﾞｼｯｸM" pitchFamily="50" charset="-128"/>
                <a:ea typeface="HGSｺﾞｼｯｸM" pitchFamily="50" charset="-128"/>
              </a:rPr>
              <a:t>/</a:t>
            </a:r>
            <a:r>
              <a:rPr lang="ja-JP" altLang="en-US" sz="1400" dirty="0">
                <a:latin typeface="HGSｺﾞｼｯｸM" pitchFamily="50" charset="-128"/>
                <a:ea typeface="HGSｺﾞｼｯｸM" pitchFamily="50" charset="-128"/>
              </a:rPr>
              <a:t>阪急）から約</a:t>
            </a:r>
            <a:r>
              <a:rPr lang="en-US" altLang="ja-JP" sz="1400" dirty="0">
                <a:latin typeface="HGSｺﾞｼｯｸM" pitchFamily="50" charset="-128"/>
                <a:ea typeface="HGSｺﾞｼｯｸM" pitchFamily="50" charset="-128"/>
              </a:rPr>
              <a:t>19</a:t>
            </a:r>
            <a:r>
              <a:rPr lang="ja-JP" altLang="en-US" sz="1400" dirty="0">
                <a:latin typeface="HGSｺﾞｼｯｸM" pitchFamily="50" charset="-128"/>
                <a:ea typeface="HGSｺﾞｼｯｸM" pitchFamily="50" charset="-128"/>
              </a:rPr>
              <a:t>分</a:t>
            </a:r>
          </a:p>
          <a:p>
            <a:r>
              <a:rPr lang="ja-JP" altLang="en-US" sz="1400" dirty="0" smtClean="0">
                <a:latin typeface="HGSｺﾞｼｯｸM" pitchFamily="50" charset="-128"/>
                <a:ea typeface="HGSｺﾞｼｯｸM" pitchFamily="50" charset="-128"/>
              </a:rPr>
              <a:t>・新</a:t>
            </a:r>
            <a:r>
              <a:rPr lang="ja-JP" altLang="en-US" sz="1400" dirty="0">
                <a:latin typeface="HGSｺﾞｼｯｸM" pitchFamily="50" charset="-128"/>
                <a:ea typeface="HGSｺﾞｼｯｸM" pitchFamily="50" charset="-128"/>
              </a:rPr>
              <a:t>大阪駅（新幹線）から約</a:t>
            </a:r>
            <a:r>
              <a:rPr lang="en-US" altLang="ja-JP" sz="1400" dirty="0">
                <a:latin typeface="HGSｺﾞｼｯｸM" pitchFamily="50" charset="-128"/>
                <a:ea typeface="HGSｺﾞｼｯｸM" pitchFamily="50" charset="-128"/>
              </a:rPr>
              <a:t>23</a:t>
            </a:r>
            <a:r>
              <a:rPr lang="ja-JP" altLang="en-US" sz="1400" dirty="0">
                <a:latin typeface="HGSｺﾞｼｯｸM" pitchFamily="50" charset="-128"/>
                <a:ea typeface="HGSｺﾞｼｯｸM" pitchFamily="50" charset="-128"/>
              </a:rPr>
              <a:t>分</a:t>
            </a:r>
          </a:p>
          <a:p>
            <a:endParaRPr lang="en-US" altLang="ja-JP" sz="1400" dirty="0" smtClean="0">
              <a:latin typeface="HGSｺﾞｼｯｸM" pitchFamily="50" charset="-128"/>
              <a:ea typeface="HGSｺﾞｼｯｸM" pitchFamily="50" charset="-128"/>
            </a:endParaRPr>
          </a:p>
          <a:p>
            <a:r>
              <a:rPr lang="ja-JP" altLang="en-US" sz="1400" b="1" dirty="0" smtClean="0">
                <a:latin typeface="HGSｺﾞｼｯｸM" pitchFamily="50" charset="-128"/>
                <a:ea typeface="HGSｺﾞｼｯｸM" pitchFamily="50" charset="-128"/>
              </a:rPr>
              <a:t>空港からのアクセス</a:t>
            </a:r>
            <a:endParaRPr lang="en-US" altLang="ja-JP" sz="1400" b="1" dirty="0" smtClean="0">
              <a:latin typeface="HGSｺﾞｼｯｸM" pitchFamily="50" charset="-128"/>
              <a:ea typeface="HGSｺﾞｼｯｸM" pitchFamily="50" charset="-128"/>
            </a:endParaRPr>
          </a:p>
          <a:p>
            <a:r>
              <a:rPr lang="ja-JP" altLang="en-US" sz="1400" dirty="0" smtClean="0">
                <a:latin typeface="HGSｺﾞｼｯｸM" pitchFamily="50" charset="-128"/>
                <a:ea typeface="HGSｺﾞｼｯｸM" pitchFamily="50" charset="-128"/>
              </a:rPr>
              <a:t>・関西</a:t>
            </a:r>
            <a:r>
              <a:rPr lang="ja-JP" altLang="en-US" sz="1400" dirty="0">
                <a:latin typeface="HGSｺﾞｼｯｸM" pitchFamily="50" charset="-128"/>
                <a:ea typeface="HGSｺﾞｼｯｸM" pitchFamily="50" charset="-128"/>
              </a:rPr>
              <a:t>空港</a:t>
            </a:r>
            <a:r>
              <a:rPr lang="ja-JP" altLang="en-US" sz="1400" dirty="0" smtClean="0">
                <a:latin typeface="HGSｺﾞｼｯｸM" pitchFamily="50" charset="-128"/>
                <a:ea typeface="HGSｺﾞｼｯｸM" pitchFamily="50" charset="-128"/>
              </a:rPr>
              <a:t>から乗り換えなし 約</a:t>
            </a:r>
            <a:r>
              <a:rPr lang="en-US" altLang="ja-JP" sz="1400" dirty="0">
                <a:latin typeface="HGSｺﾞｼｯｸM" pitchFamily="50" charset="-128"/>
                <a:ea typeface="HGSｺﾞｼｯｸM" pitchFamily="50" charset="-128"/>
              </a:rPr>
              <a:t>50</a:t>
            </a:r>
            <a:r>
              <a:rPr lang="ja-JP" altLang="en-US" sz="1400" dirty="0">
                <a:latin typeface="HGSｺﾞｼｯｸM" pitchFamily="50" charset="-128"/>
                <a:ea typeface="HGSｺﾞｼｯｸM" pitchFamily="50" charset="-128"/>
              </a:rPr>
              <a:t>分</a:t>
            </a:r>
          </a:p>
          <a:p>
            <a:r>
              <a:rPr lang="ja-JP" altLang="en-US" sz="1400" dirty="0" smtClean="0">
                <a:latin typeface="HGSｺﾞｼｯｸM" pitchFamily="50" charset="-128"/>
                <a:ea typeface="HGSｺﾞｼｯｸM" pitchFamily="50" charset="-128"/>
              </a:rPr>
              <a:t>・大阪</a:t>
            </a:r>
            <a:r>
              <a:rPr lang="ja-JP" altLang="en-US" sz="1400" dirty="0">
                <a:latin typeface="HGSｺﾞｼｯｸM" pitchFamily="50" charset="-128"/>
                <a:ea typeface="HGSｺﾞｼｯｸM" pitchFamily="50" charset="-128"/>
              </a:rPr>
              <a:t>空港（伊丹空港）から約</a:t>
            </a:r>
            <a:r>
              <a:rPr lang="en-US" altLang="ja-JP" sz="1400" dirty="0">
                <a:latin typeface="HGSｺﾞｼｯｸM" pitchFamily="50" charset="-128"/>
                <a:ea typeface="HGSｺﾞｼｯｸM" pitchFamily="50" charset="-128"/>
              </a:rPr>
              <a:t>42</a:t>
            </a:r>
            <a:r>
              <a:rPr lang="ja-JP" altLang="en-US" sz="1400" dirty="0">
                <a:latin typeface="HGSｺﾞｼｯｸM" pitchFamily="50" charset="-128"/>
                <a:ea typeface="HGSｺﾞｼｯｸM" pitchFamily="50" charset="-128"/>
              </a:rPr>
              <a:t>分</a:t>
            </a:r>
          </a:p>
        </p:txBody>
      </p:sp>
      <p:sp>
        <p:nvSpPr>
          <p:cNvPr id="4" name="スライド番号プレースホルダー 3"/>
          <p:cNvSpPr>
            <a:spLocks noGrp="1"/>
          </p:cNvSpPr>
          <p:nvPr>
            <p:ph type="sldNum" sz="quarter" idx="12"/>
          </p:nvPr>
        </p:nvSpPr>
        <p:spPr>
          <a:xfrm>
            <a:off x="7010400" y="6475649"/>
            <a:ext cx="2133600" cy="365125"/>
          </a:xfrm>
        </p:spPr>
        <p:txBody>
          <a:bodyPr/>
          <a:lstStyle/>
          <a:p>
            <a:r>
              <a:rPr kumimoji="1" lang="en-US" altLang="ja-JP" sz="1400" dirty="0" smtClean="0">
                <a:solidFill>
                  <a:schemeClr val="tx1"/>
                </a:solidFill>
              </a:rPr>
              <a:t>12</a:t>
            </a:r>
            <a:endParaRPr kumimoji="1" lang="ja-JP" altLang="en-US" sz="1400" dirty="0">
              <a:solidFill>
                <a:schemeClr val="tx1"/>
              </a:solidFill>
            </a:endParaRPr>
          </a:p>
        </p:txBody>
      </p:sp>
      <p:pic>
        <p:nvPicPr>
          <p:cNvPr id="6" name="図 5"/>
          <p:cNvPicPr>
            <a:picLocks noChangeAspect="1"/>
          </p:cNvPicPr>
          <p:nvPr/>
        </p:nvPicPr>
        <p:blipFill rotWithShape="1">
          <a:blip r:embed="rId2"/>
          <a:srcRect l="42025" t="24872" r="18916" b="12099"/>
          <a:stretch/>
        </p:blipFill>
        <p:spPr>
          <a:xfrm>
            <a:off x="3779912" y="1344613"/>
            <a:ext cx="5012152" cy="4610100"/>
          </a:xfrm>
          <a:prstGeom prst="rect">
            <a:avLst/>
          </a:prstGeom>
        </p:spPr>
      </p:pic>
      <p:sp>
        <p:nvSpPr>
          <p:cNvPr id="7" name="正方形/長方形 6"/>
          <p:cNvSpPr/>
          <p:nvPr/>
        </p:nvSpPr>
        <p:spPr>
          <a:xfrm>
            <a:off x="5893332" y="3876600"/>
            <a:ext cx="360040" cy="4977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5724128" y="4509120"/>
            <a:ext cx="2304256" cy="648072"/>
          </a:xfrm>
          <a:prstGeom prst="wedgeRectCallout">
            <a:avLst>
              <a:gd name="adj1" fmla="val -34728"/>
              <a:gd name="adj2" fmla="val -909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大阪府立体育会館</a:t>
            </a:r>
            <a:endParaRPr kumimoji="1"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エディオンアリーナ大阪</a:t>
            </a:r>
            <a:r>
              <a:rPr lang="ja-JP" altLang="en-US" sz="1200" dirty="0">
                <a:solidFill>
                  <a:schemeClr val="tx1"/>
                </a:solidFill>
              </a:rPr>
              <a:t>）</a:t>
            </a:r>
            <a:endParaRPr lang="en-US" altLang="ja-JP" sz="1200" dirty="0" smtClean="0">
              <a:solidFill>
                <a:schemeClr val="tx1"/>
              </a:solidFill>
            </a:endParaRPr>
          </a:p>
        </p:txBody>
      </p:sp>
    </p:spTree>
    <p:extLst>
      <p:ext uri="{BB962C8B-B14F-4D97-AF65-F5344CB8AC3E}">
        <p14:creationId xmlns:p14="http://schemas.microsoft.com/office/powerpoint/2010/main" val="400628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76256" y="6381328"/>
            <a:ext cx="2133600" cy="365125"/>
          </a:xfrm>
        </p:spPr>
        <p:txBody>
          <a:bodyPr/>
          <a:lstStyle/>
          <a:p>
            <a:fld id="{D2D8002D-B5B0-4BAC-B1F6-782DDCCE6D9C}" type="slidenum">
              <a:rPr kumimoji="1" lang="ja-JP" altLang="en-US" sz="1400" smtClean="0"/>
              <a:t>13</a:t>
            </a:fld>
            <a:endParaRPr kumimoji="1" lang="ja-JP" altLang="en-US" sz="1400" dirty="0"/>
          </a:p>
        </p:txBody>
      </p:sp>
      <p:sp>
        <p:nvSpPr>
          <p:cNvPr id="4" name="Rectangle 3"/>
          <p:cNvSpPr>
            <a:spLocks noChangeArrowheads="1"/>
          </p:cNvSpPr>
          <p:nvPr/>
        </p:nvSpPr>
        <p:spPr bwMode="auto">
          <a:xfrm>
            <a:off x="197768" y="1124744"/>
            <a:ext cx="8478688"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rPr>
              <a:t>注）大阪府広告事業要綱第３条及び大阪府広告事業掲載基準に規定に反する愛称名、業種及び業者は応募できません。</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1100" dirty="0" smtClean="0">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1100" dirty="0">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rPr>
              <a:t>大阪府広告事業要綱</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rPr>
              <a:t>（抜すい）</a:t>
            </a:r>
            <a:endParaRPr kumimoji="1" lang="ja-JP" altLang="ja-JP"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（趣旨）</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第１条　この要綱は、府が保有する資産（以下「府資産」という。）を広告媒体として活用し、広告を掲載する事業（以下「広告事業」という。）に関して必要な事項を定めるものとする。</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（目的）</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第２条　広告事業は、府の新たな財源を確保し、府民サービスの向上と地域経済の活性化に寄与するとともに、広告主に地域貢献の機会を提供することを目的とする。</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sng"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（広告事業の範囲）</a:t>
            </a:r>
            <a:endParaRPr kumimoji="1" lang="ja-JP" altLang="ja-JP" sz="900" b="0" i="0" u="sng"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sng"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第３条</a:t>
            </a: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次の各号のいずれかに該当する広告は、掲載しない。</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（１） 法令等に違反するもの又はそのおそれのあるもの</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（２） 公序良俗に反するもの又はそのおそれのあるもの</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（３） 人権侵害となるもの又はそのおそれのあるもの</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（４） 政治性のあるもの</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（５） 宗教性のあるもの</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（６） 社会問題についての主義主張</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（７） 個人の氏名広告</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（８） 当該広告の内容を、府が推奨しているかのような誤解を与えるおそれのあるもの</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（９） 公衆に不快の念又は危害を与えるもの</a:t>
            </a:r>
            <a:endParaRPr kumimoji="1" lang="ja-JP"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a:t>
            </a:r>
            <a:r>
              <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10</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青少年保護及び健全育成の観点から適切でないもの</a:t>
            </a:r>
            <a:endParaRPr kumimoji="1" lang="ja-JP"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a:t>
            </a:r>
            <a:r>
              <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11</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消費者の利益の確保及び公正な競争の観点から適切でないもの</a:t>
            </a:r>
            <a:endParaRPr kumimoji="1" lang="ja-JP"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a:t>
            </a:r>
            <a:r>
              <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12</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前各号に掲げるもののほか、掲載する広告として妥当でないと認められるもの</a:t>
            </a:r>
            <a:endParaRPr kumimoji="1" lang="ja-JP"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２　前項に規定する広告事業の範囲に係る業種、業者及び掲載の基準については、別に定めるものとする。　（次ページへ）</a:t>
            </a:r>
            <a:endPar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endParaRPr>
          </a:p>
        </p:txBody>
      </p:sp>
      <p:sp>
        <p:nvSpPr>
          <p:cNvPr id="5" name="タイトル 1"/>
          <p:cNvSpPr txBox="1">
            <a:spLocks/>
          </p:cNvSpPr>
          <p:nvPr/>
        </p:nvSpPr>
        <p:spPr>
          <a:xfrm>
            <a:off x="309561" y="396249"/>
            <a:ext cx="8524875" cy="571500"/>
          </a:xfrm>
          <a:prstGeom prst="roundRect">
            <a:avLst>
              <a:gd name="adj" fmla="val 9697"/>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8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ln w="18415" cmpd="sng">
                  <a:solidFill>
                    <a:srgbClr val="FFFFFF"/>
                  </a:solidFill>
                  <a:prstDash val="solid"/>
                </a:ln>
                <a:solidFill>
                  <a:srgbClr val="FFFFFF"/>
                </a:solidFill>
                <a:effectLst>
                  <a:innerShdw blurRad="63500" dist="50800" dir="13500000">
                    <a:prstClr val="black">
                      <a:alpha val="50000"/>
                    </a:prstClr>
                  </a:innerShdw>
                </a:effectLst>
              </a:rPr>
              <a:t> 　大阪府広告事業要綱及び大阪府広告事業掲載基準　</a:t>
            </a:r>
            <a:endParaRPr lang="ja-JP" altLang="en-US" sz="32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28883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76256" y="6381328"/>
            <a:ext cx="2133600" cy="365125"/>
          </a:xfrm>
        </p:spPr>
        <p:txBody>
          <a:bodyPr/>
          <a:lstStyle/>
          <a:p>
            <a:fld id="{D2D8002D-B5B0-4BAC-B1F6-782DDCCE6D9C}" type="slidenum">
              <a:rPr kumimoji="1" lang="ja-JP" altLang="en-US" sz="1400" smtClean="0"/>
              <a:t>14</a:t>
            </a:fld>
            <a:endParaRPr kumimoji="1" lang="ja-JP" altLang="en-US" sz="1400" dirty="0"/>
          </a:p>
        </p:txBody>
      </p:sp>
      <p:sp>
        <p:nvSpPr>
          <p:cNvPr id="3" name="正方形/長方形 2"/>
          <p:cNvSpPr/>
          <p:nvPr/>
        </p:nvSpPr>
        <p:spPr>
          <a:xfrm>
            <a:off x="180571" y="147962"/>
            <a:ext cx="8712968" cy="6740307"/>
          </a:xfrm>
          <a:prstGeom prst="rect">
            <a:avLst/>
          </a:prstGeom>
        </p:spPr>
        <p:txBody>
          <a:bodyPr wrap="square">
            <a:spAutoFit/>
          </a:bodyPr>
          <a:lstStyle/>
          <a:p>
            <a:pPr algn="just">
              <a:spcAft>
                <a:spcPts val="0"/>
              </a:spcAft>
            </a:pPr>
            <a:r>
              <a:rPr lang="ja-JP" altLang="ja-JP" sz="1050" kern="100" dirty="0">
                <a:latin typeface="Century"/>
                <a:ea typeface="HG丸ｺﾞｼｯｸM-PRO"/>
                <a:cs typeface="Times New Roman"/>
              </a:rPr>
              <a:t>大阪府広告事業掲載</a:t>
            </a:r>
            <a:r>
              <a:rPr lang="ja-JP" altLang="ja-JP" sz="1050" kern="100" dirty="0" smtClean="0">
                <a:latin typeface="Century"/>
                <a:ea typeface="HG丸ｺﾞｼｯｸM-PRO"/>
                <a:cs typeface="Times New Roman"/>
              </a:rPr>
              <a:t>基準</a:t>
            </a:r>
            <a:r>
              <a:rPr lang="ja-JP" altLang="en-US" sz="1050" kern="100" dirty="0" smtClean="0">
                <a:latin typeface="Century"/>
                <a:ea typeface="HG丸ｺﾞｼｯｸM-PRO"/>
                <a:cs typeface="Times New Roman"/>
              </a:rPr>
              <a:t>（抜すい）</a:t>
            </a:r>
            <a:endParaRPr lang="ja-JP" altLang="ja-JP" sz="1050" kern="100" dirty="0">
              <a:latin typeface="Century"/>
              <a:ea typeface="ＭＳ 明朝"/>
              <a:cs typeface="Times New Roman"/>
            </a:endParaRPr>
          </a:p>
          <a:p>
            <a:pPr algn="just">
              <a:spcAft>
                <a:spcPts val="0"/>
              </a:spcAft>
            </a:pPr>
            <a:r>
              <a:rPr lang="ja-JP" altLang="ja-JP" sz="800" kern="100" dirty="0" smtClean="0">
                <a:latin typeface="Century"/>
                <a:ea typeface="HG丸ｺﾞｼｯｸM-PRO"/>
                <a:cs typeface="Times New Roman"/>
              </a:rPr>
              <a:t>（</a:t>
            </a:r>
            <a:r>
              <a:rPr lang="ja-JP" altLang="ja-JP" sz="800" kern="100" dirty="0">
                <a:latin typeface="Century"/>
                <a:ea typeface="HG丸ｺﾞｼｯｸM-PRO"/>
                <a:cs typeface="Times New Roman"/>
              </a:rPr>
              <a:t>趣旨）</a:t>
            </a:r>
            <a:endParaRPr lang="ja-JP" altLang="ja-JP" sz="800" kern="100" dirty="0">
              <a:latin typeface="Century"/>
              <a:ea typeface="ＭＳ 明朝"/>
              <a:cs typeface="Times New Roman"/>
            </a:endParaRPr>
          </a:p>
          <a:p>
            <a:pPr marL="133350" indent="-133350" algn="just">
              <a:spcAft>
                <a:spcPts val="0"/>
              </a:spcAft>
            </a:pPr>
            <a:r>
              <a:rPr lang="ja-JP" altLang="ja-JP" sz="800" kern="100" dirty="0">
                <a:latin typeface="Century"/>
                <a:ea typeface="HG丸ｺﾞｼｯｸM-PRO"/>
                <a:cs typeface="Times New Roman"/>
              </a:rPr>
              <a:t>１　この基準は、大阪府広告事業要綱（以下「要綱」という。）第３条第２項に規定する広告事業の範囲に係る基準を定めるものとする。 </a:t>
            </a:r>
            <a:endParaRPr lang="ja-JP" altLang="ja-JP" sz="800" kern="100" dirty="0">
              <a:latin typeface="Century"/>
              <a:ea typeface="ＭＳ 明朝"/>
              <a:cs typeface="Times New Roman"/>
            </a:endParaRPr>
          </a:p>
          <a:p>
            <a:pPr algn="just">
              <a:spcAft>
                <a:spcPts val="0"/>
              </a:spcAft>
            </a:pPr>
            <a:r>
              <a:rPr lang="en-US" altLang="ja-JP" sz="800" kern="100" dirty="0">
                <a:latin typeface="HG丸ｺﾞｼｯｸM-PRO"/>
                <a:ea typeface="ＭＳ 明朝"/>
                <a:cs typeface="Times New Roman"/>
              </a:rPr>
              <a:t> </a:t>
            </a:r>
            <a:r>
              <a:rPr lang="ja-JP" altLang="ja-JP" sz="800" u="sng" kern="100" dirty="0" smtClean="0">
                <a:latin typeface="Century"/>
                <a:ea typeface="HG丸ｺﾞｼｯｸM-PRO"/>
                <a:cs typeface="Times New Roman"/>
              </a:rPr>
              <a:t>（</a:t>
            </a:r>
            <a:r>
              <a:rPr lang="ja-JP" altLang="ja-JP" sz="800" u="sng" kern="100" dirty="0">
                <a:latin typeface="Century"/>
                <a:ea typeface="HG丸ｺﾞｼｯｸM-PRO"/>
                <a:cs typeface="Times New Roman"/>
              </a:rPr>
              <a:t>業種又は業者）</a:t>
            </a:r>
            <a:endParaRPr lang="ja-JP" altLang="ja-JP" sz="800" u="sng" kern="100" dirty="0">
              <a:latin typeface="Century"/>
              <a:ea typeface="ＭＳ 明朝"/>
              <a:cs typeface="Times New Roman"/>
            </a:endParaRPr>
          </a:p>
          <a:p>
            <a:pPr marL="133350" indent="-133350" algn="just">
              <a:spcAft>
                <a:spcPts val="0"/>
              </a:spcAft>
            </a:pPr>
            <a:r>
              <a:rPr lang="ja-JP" altLang="ja-JP" sz="800" u="sng" kern="100" dirty="0">
                <a:latin typeface="Century"/>
                <a:ea typeface="HG丸ｺﾞｼｯｸM-PRO"/>
                <a:cs typeface="Times New Roman"/>
              </a:rPr>
              <a:t>２</a:t>
            </a:r>
            <a:r>
              <a:rPr lang="ja-JP" altLang="ja-JP" sz="800" kern="100" dirty="0">
                <a:latin typeface="Century"/>
                <a:ea typeface="HG丸ｺﾞｼｯｸM-PRO"/>
                <a:cs typeface="Times New Roman"/>
              </a:rPr>
              <a:t>　次の業種又は業者の民間広告（以下「広告等」という。）は掲載しない。なお、広告等を掲載中であっても、次の業種又は業者に該当するに至った場合も同様とする。</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（１） 風俗営業等の規制及び業務の適正化等に関する法律第２条に該当するもの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（２） 消費者金融・高利貸しに係るもの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（３） たばこに係るもの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（４） ギャンブルに係るもの（宝くじに係るものを除く）</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（５） 法律の定めのない医療類似行為を行うもの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（６） 民事再生法又は会社更生法による再生又は更生手続中のもの </a:t>
            </a:r>
            <a:endParaRPr lang="ja-JP" altLang="ja-JP" sz="800" kern="100" dirty="0">
              <a:latin typeface="Century"/>
              <a:ea typeface="ＭＳ 明朝"/>
              <a:cs typeface="Times New Roman"/>
            </a:endParaRPr>
          </a:p>
          <a:p>
            <a:pPr marL="400050" indent="-400050" algn="just">
              <a:spcAft>
                <a:spcPts val="0"/>
              </a:spcAft>
            </a:pPr>
            <a:r>
              <a:rPr lang="ja-JP" altLang="ja-JP" sz="800" kern="100" dirty="0">
                <a:latin typeface="Century"/>
                <a:ea typeface="HG丸ｺﾞｼｯｸM-PRO"/>
                <a:cs typeface="Times New Roman"/>
              </a:rPr>
              <a:t>　（７） 府の入札参加停止の措置を受けているもの又は大阪府入札参加停止要綱に該当する行為を行ったもの又は不利益処分（違法又は不適当な行為によるものである場合に限る）を受けているもの</a:t>
            </a:r>
            <a:endParaRPr lang="ja-JP" altLang="ja-JP" sz="800" kern="100" dirty="0">
              <a:latin typeface="Century"/>
              <a:ea typeface="ＭＳ 明朝"/>
              <a:cs typeface="Times New Roman"/>
            </a:endParaRPr>
          </a:p>
          <a:p>
            <a:pPr marL="400050" indent="-400050" algn="just">
              <a:spcAft>
                <a:spcPts val="0"/>
              </a:spcAft>
            </a:pPr>
            <a:r>
              <a:rPr lang="ja-JP" altLang="ja-JP" sz="800" kern="100" dirty="0">
                <a:latin typeface="Century"/>
                <a:ea typeface="HG丸ｺﾞｼｯｸM-PRO"/>
                <a:cs typeface="Times New Roman"/>
              </a:rPr>
              <a:t>　（８） 暴力団員（暴力団員による不当な行為の防止等に関する法律（平成三年法律第七十七号）第二条第六号に規定する暴力団員をいう。）及び暴力団密接関係者（大阪府暴力団排除条例（平成二十二年大阪府条例第五十八号）第２条第４号に規定する暴力団密接関係者をいう。）によるもの</a:t>
            </a:r>
            <a:endParaRPr lang="ja-JP" altLang="ja-JP" sz="800" kern="100" dirty="0">
              <a:latin typeface="Century"/>
              <a:ea typeface="ＭＳ 明朝"/>
              <a:cs typeface="Times New Roman"/>
            </a:endParaRPr>
          </a:p>
          <a:p>
            <a:pPr marL="333375" indent="-333375" algn="just">
              <a:spcAft>
                <a:spcPts val="0"/>
              </a:spcAft>
            </a:pPr>
            <a:r>
              <a:rPr lang="ja-JP" altLang="ja-JP" sz="800" kern="100" dirty="0">
                <a:latin typeface="Century"/>
                <a:ea typeface="HG丸ｺﾞｼｯｸM-PRO"/>
                <a:cs typeface="Times New Roman"/>
              </a:rPr>
              <a:t>　（９） 前各号に定めるほか、掲載することが不適当であると広告掲載審査委員会（以下、「審査会」という。）が認めるもの</a:t>
            </a:r>
            <a:endParaRPr lang="ja-JP" altLang="ja-JP" sz="800" kern="100" dirty="0">
              <a:latin typeface="Century"/>
              <a:ea typeface="ＭＳ 明朝"/>
              <a:cs typeface="Times New Roman"/>
            </a:endParaRPr>
          </a:p>
          <a:p>
            <a:pPr algn="just">
              <a:spcAft>
                <a:spcPts val="0"/>
              </a:spcAft>
            </a:pPr>
            <a:r>
              <a:rPr lang="en-US" altLang="ja-JP" sz="800" kern="100" dirty="0">
                <a:latin typeface="HG丸ｺﾞｼｯｸM-PRO"/>
                <a:ea typeface="ＭＳ 明朝"/>
                <a:cs typeface="Times New Roman"/>
              </a:rPr>
              <a:t> </a:t>
            </a:r>
            <a:r>
              <a:rPr lang="ja-JP" altLang="ja-JP" sz="800" kern="100" dirty="0" smtClean="0">
                <a:latin typeface="Century"/>
                <a:ea typeface="HG丸ｺﾞｼｯｸM-PRO"/>
                <a:cs typeface="Times New Roman"/>
              </a:rPr>
              <a:t>（</a:t>
            </a:r>
            <a:r>
              <a:rPr lang="ja-JP" altLang="ja-JP" sz="800" kern="100" dirty="0">
                <a:latin typeface="Century"/>
                <a:ea typeface="HG丸ｺﾞｼｯｸM-PRO"/>
                <a:cs typeface="Times New Roman"/>
              </a:rPr>
              <a:t>掲載基準）</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３　次のいずれかに該当するものは掲載しない。</a:t>
            </a:r>
            <a:endParaRPr lang="ja-JP" altLang="ja-JP" sz="800" kern="100" dirty="0">
              <a:latin typeface="Century"/>
              <a:ea typeface="ＭＳ 明朝"/>
              <a:cs typeface="Times New Roman"/>
            </a:endParaRPr>
          </a:p>
          <a:p>
            <a:pPr marL="133350" indent="-133350" algn="just">
              <a:spcAft>
                <a:spcPts val="0"/>
              </a:spcAft>
            </a:pPr>
            <a:r>
              <a:rPr lang="ja-JP" altLang="ja-JP" sz="800" kern="100" dirty="0">
                <a:latin typeface="Century"/>
                <a:ea typeface="HG丸ｺﾞｼｯｸM-PRO"/>
                <a:cs typeface="Times New Roman"/>
              </a:rPr>
              <a:t>　　なお、府は広告等ごとに、その具体的な内容を判断するものとし、その上で修正・削除等が必要な場合は、広告主又は広告代理店（以下「広告主等」という。）に依頼できるものとする。広告主等は正当な理由がない場合は、修正・削除に応じなければならない。</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（１）法令等に違反するもの又はそのおそれがあるもの</a:t>
            </a:r>
            <a:endParaRPr lang="ja-JP" altLang="ja-JP" sz="800" kern="100" dirty="0">
              <a:latin typeface="Century"/>
              <a:ea typeface="ＭＳ 明朝"/>
              <a:cs typeface="Times New Roman"/>
            </a:endParaRPr>
          </a:p>
          <a:p>
            <a:pPr marL="533400" indent="-533400" algn="just">
              <a:spcAft>
                <a:spcPts val="0"/>
              </a:spcAft>
            </a:pPr>
            <a:r>
              <a:rPr lang="ja-JP" altLang="ja-JP" sz="800" kern="100" dirty="0">
                <a:latin typeface="Century"/>
                <a:ea typeface="HG丸ｺﾞｼｯｸM-PRO"/>
                <a:cs typeface="Times New Roman"/>
              </a:rPr>
              <a:t>　　　ア　法令等で製造、販売等が禁止されている商品、許可等を受けていない商品、粗悪品その他掲載することが不適当と認められる商品、又はサービスを提供するもの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イ　その他法令、条例及び規則、通達等に違反するもの又はそのおそれがあるもの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（２）公序良俗に反するもの又はそのおそれのあるもの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（３）人権侵害となるもの又はそのおそれがあるもの</a:t>
            </a:r>
            <a:endParaRPr lang="ja-JP" altLang="ja-JP" sz="800" kern="100" dirty="0">
              <a:latin typeface="Century"/>
              <a:ea typeface="ＭＳ 明朝"/>
              <a:cs typeface="Times New Roman"/>
            </a:endParaRPr>
          </a:p>
          <a:p>
            <a:pPr marL="533400" indent="-533400" algn="just">
              <a:spcAft>
                <a:spcPts val="0"/>
              </a:spcAft>
            </a:pPr>
            <a:r>
              <a:rPr lang="ja-JP" altLang="ja-JP" sz="800" kern="100" dirty="0">
                <a:latin typeface="Century"/>
                <a:ea typeface="HG丸ｺﾞｼｯｸM-PRO"/>
                <a:cs typeface="Times New Roman"/>
              </a:rPr>
              <a:t>　　　ア　人種、性別、</a:t>
            </a:r>
            <a:r>
              <a:rPr lang="ja-JP" altLang="ja-JP" sz="800" kern="100" dirty="0" err="1">
                <a:latin typeface="Century"/>
                <a:ea typeface="HG丸ｺﾞｼｯｸM-PRO"/>
                <a:cs typeface="Times New Roman"/>
              </a:rPr>
              <a:t>障がい</a:t>
            </a:r>
            <a:r>
              <a:rPr lang="ja-JP" altLang="ja-JP" sz="800" kern="100" dirty="0">
                <a:latin typeface="Century"/>
                <a:ea typeface="HG丸ｺﾞｼｯｸM-PRO"/>
                <a:cs typeface="Times New Roman"/>
              </a:rPr>
              <a:t>等に関する差別的な表現若しくは不当な差別につながる表現を含むもの又はそのおそれがあるもの</a:t>
            </a:r>
            <a:endParaRPr lang="ja-JP" altLang="ja-JP" sz="800" kern="100" dirty="0">
              <a:latin typeface="Century"/>
              <a:ea typeface="ＭＳ 明朝"/>
              <a:cs typeface="Times New Roman"/>
            </a:endParaRPr>
          </a:p>
          <a:p>
            <a:pPr marL="533400" indent="-533400" algn="just">
              <a:spcAft>
                <a:spcPts val="0"/>
              </a:spcAft>
            </a:pPr>
            <a:r>
              <a:rPr lang="ja-JP" altLang="ja-JP" sz="800" kern="100" dirty="0">
                <a:latin typeface="Century"/>
                <a:ea typeface="HG丸ｺﾞｼｯｸM-PRO"/>
                <a:cs typeface="Times New Roman"/>
              </a:rPr>
              <a:t>　　　イ　他の者の氏名、名称、肖像、談話若しくは商標、著作権その他の財産権を無断で使用したもの又はそのおそれがあるもの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ウ　他の者をひぼうし、中傷し又は排斥するもの又はそのおそれのあるもの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エ　その他他の者の人権を侵害するもの又はそのおそれがあるもの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（４）政治性があるもの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ア　公の選挙又は投票の事前運動に該当するもの又はそのおそれのあるもの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（５）宗教性があるもの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ア　宗教団体による布教推進を主目的とするもの又はそのおそれのあるもの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（６）社会問題についての主義主張</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ア　個人又は法人その他団体の意見広告</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イ　国内世論が大きく分かれている社会問題等に関する主義又は主張を含むもの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（７）個人の氏名広告</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（８）当該広告の内容を、府が推奨しているかのような誤解を与えるおそれのあるもの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（９）公衆に不快の念又は危害を与えるもの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a:t>
            </a:r>
            <a:r>
              <a:rPr lang="en-US" altLang="ja-JP" sz="800" kern="100" dirty="0">
                <a:latin typeface="Century"/>
                <a:ea typeface="HG丸ｺﾞｼｯｸM-PRO"/>
                <a:cs typeface="Times New Roman"/>
              </a:rPr>
              <a:t>10</a:t>
            </a:r>
            <a:r>
              <a:rPr lang="ja-JP" altLang="ja-JP" sz="800" kern="100" dirty="0">
                <a:latin typeface="Century"/>
                <a:ea typeface="HG丸ｺﾞｼｯｸM-PRO"/>
                <a:cs typeface="Times New Roman"/>
              </a:rPr>
              <a:t>）青少年保護及び健全育成の観点から適切でないもの </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ア　広告する商品等とは無関係に裸体姿等によって単に目立たせるもの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イ　性的感情を著しく刺激するもの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ウ　犯罪を著しく誘発するおそれのあるもの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エ　粗暴性、残虐性を著しく助長するもの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a:t>
            </a:r>
            <a:r>
              <a:rPr lang="en-US" altLang="ja-JP" sz="800" kern="100" dirty="0">
                <a:latin typeface="Century"/>
                <a:ea typeface="HG丸ｺﾞｼｯｸM-PRO"/>
                <a:cs typeface="Times New Roman"/>
              </a:rPr>
              <a:t>11</a:t>
            </a:r>
            <a:r>
              <a:rPr lang="ja-JP" altLang="ja-JP" sz="800" kern="100" dirty="0">
                <a:latin typeface="Century"/>
                <a:ea typeface="HG丸ｺﾞｼｯｸM-PRO"/>
                <a:cs typeface="Times New Roman"/>
              </a:rPr>
              <a:t>）消費者の利益の確保及び公正な競争の観点から適切でないもの</a:t>
            </a:r>
            <a:endParaRPr lang="ja-JP" altLang="ja-JP" sz="800" kern="100" dirty="0">
              <a:latin typeface="Century"/>
              <a:ea typeface="ＭＳ 明朝"/>
              <a:cs typeface="Times New Roman"/>
            </a:endParaRPr>
          </a:p>
          <a:p>
            <a:pPr marL="533400" indent="-533400" algn="just">
              <a:spcAft>
                <a:spcPts val="0"/>
              </a:spcAft>
            </a:pPr>
            <a:r>
              <a:rPr lang="ja-JP" altLang="ja-JP" sz="800" kern="100" dirty="0">
                <a:latin typeface="Century"/>
                <a:ea typeface="HG丸ｺﾞｼｯｸM-PRO"/>
                <a:cs typeface="Times New Roman"/>
              </a:rPr>
              <a:t>　　　ア　実際よりも、又は競争事業者のものよりも、著しく優良又は有利であると消費者に誤認される表示（不当表示）（合理的な根拠を示す資料がない場合は不当表示とみなす。）</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イ　その他、消費者に誤認されるおそれのある表示</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ウ　射幸心をあおる表現</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a:t>
            </a:r>
            <a:r>
              <a:rPr lang="en-US" altLang="ja-JP" sz="800" kern="100" dirty="0">
                <a:latin typeface="Century"/>
                <a:ea typeface="HG丸ｺﾞｼｯｸM-PRO"/>
                <a:cs typeface="Times New Roman"/>
              </a:rPr>
              <a:t>12</a:t>
            </a:r>
            <a:r>
              <a:rPr lang="ja-JP" altLang="ja-JP" sz="800" kern="100" dirty="0">
                <a:latin typeface="Century"/>
                <a:ea typeface="HG丸ｺﾞｼｯｸM-PRO"/>
                <a:cs typeface="Times New Roman"/>
              </a:rPr>
              <a:t>）前各号に掲げるもののほか、掲載する広告として妥当でないと認められるもの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ア　府の広告事業の円滑な運営に支障をきたすもの又はそのおそれのあるもの</a:t>
            </a:r>
            <a:endParaRPr lang="ja-JP" altLang="ja-JP" sz="800" kern="100" dirty="0">
              <a:latin typeface="Century"/>
              <a:ea typeface="ＭＳ 明朝"/>
              <a:cs typeface="Times New Roman"/>
            </a:endParaRPr>
          </a:p>
          <a:p>
            <a:pPr marL="533400" indent="-533400" algn="just">
              <a:spcAft>
                <a:spcPts val="0"/>
              </a:spcAft>
            </a:pPr>
            <a:r>
              <a:rPr lang="ja-JP" altLang="ja-JP" sz="800" kern="100" dirty="0">
                <a:latin typeface="Century"/>
                <a:ea typeface="HG丸ｺﾞｼｯｸM-PRO"/>
                <a:cs typeface="Times New Roman"/>
              </a:rPr>
              <a:t>　　　イ　非科学的又は迷信に類するもので、利用者を迷わせたり、不安を与えるもの又はそのおそれのあるもの</a:t>
            </a:r>
            <a:endParaRPr lang="ja-JP" altLang="ja-JP" sz="800" kern="100" dirty="0">
              <a:latin typeface="Century"/>
              <a:ea typeface="ＭＳ 明朝"/>
              <a:cs typeface="Times New Roman"/>
            </a:endParaRPr>
          </a:p>
          <a:p>
            <a:pPr algn="just">
              <a:spcAft>
                <a:spcPts val="0"/>
              </a:spcAft>
            </a:pPr>
            <a:r>
              <a:rPr lang="ja-JP" altLang="ja-JP" sz="800" kern="100" dirty="0">
                <a:latin typeface="Century"/>
                <a:ea typeface="HG丸ｺﾞｼｯｸM-PRO"/>
                <a:cs typeface="Times New Roman"/>
              </a:rPr>
              <a:t>　　　ウ　前各号に定めるほか、掲載することが不適当であると審査会が認めるもの</a:t>
            </a:r>
            <a:endParaRPr lang="ja-JP" altLang="ja-JP" sz="800" kern="100" dirty="0">
              <a:effectLst/>
              <a:latin typeface="Century"/>
              <a:ea typeface="ＭＳ 明朝"/>
              <a:cs typeface="Times New Roman"/>
            </a:endParaRPr>
          </a:p>
        </p:txBody>
      </p:sp>
    </p:spTree>
    <p:extLst>
      <p:ext uri="{BB962C8B-B14F-4D97-AF65-F5344CB8AC3E}">
        <p14:creationId xmlns:p14="http://schemas.microsoft.com/office/powerpoint/2010/main" val="231541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16698" y="387590"/>
            <a:ext cx="8524875" cy="571500"/>
          </a:xfrm>
          <a:prstGeom prst="roundRect">
            <a:avLst>
              <a:gd name="adj" fmla="val 9697"/>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ln w="18415" cmpd="sng">
                  <a:solidFill>
                    <a:srgbClr val="FFFFFF"/>
                  </a:solidFill>
                  <a:prstDash val="solid"/>
                </a:ln>
                <a:solidFill>
                  <a:srgbClr val="FFFFFF"/>
                </a:solidFill>
                <a:effectLst>
                  <a:innerShdw blurRad="63500" dist="50800" dir="13500000">
                    <a:prstClr val="black">
                      <a:alpha val="50000"/>
                    </a:prstClr>
                  </a:innerShdw>
                </a:effectLst>
              </a:rPr>
              <a:t> 　電照広告について</a:t>
            </a:r>
            <a:endParaRPr lang="ja-JP" altLang="en-US" sz="32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D2D8002D-B5B0-4BAC-B1F6-782DDCCE6D9C}" type="slidenum">
              <a:rPr kumimoji="1" lang="ja-JP" altLang="en-US" sz="1400" smtClean="0">
                <a:solidFill>
                  <a:schemeClr val="tx1"/>
                </a:solidFill>
              </a:rPr>
              <a:t>2</a:t>
            </a:fld>
            <a:endParaRPr kumimoji="1" lang="ja-JP" altLang="en-US" sz="1400" dirty="0">
              <a:solidFill>
                <a:schemeClr val="tx1"/>
              </a:solidFill>
            </a:endParaRPr>
          </a:p>
        </p:txBody>
      </p:sp>
      <p:sp>
        <p:nvSpPr>
          <p:cNvPr id="4" name="角丸四角形 3"/>
          <p:cNvSpPr/>
          <p:nvPr/>
        </p:nvSpPr>
        <p:spPr>
          <a:xfrm>
            <a:off x="316698" y="1124744"/>
            <a:ext cx="8506502" cy="144016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t>電照広告とは、</a:t>
            </a:r>
            <a:endParaRPr lang="en-US" altLang="ja-JP" b="1" dirty="0"/>
          </a:p>
          <a:p>
            <a:r>
              <a:rPr lang="ja-JP" altLang="en-US" b="1" dirty="0" smtClean="0"/>
              <a:t>蛍光灯によるバックライトにより、距離が離れた</a:t>
            </a:r>
            <a:r>
              <a:rPr lang="ja-JP" altLang="en-US" b="1" dirty="0"/>
              <a:t>ところから</a:t>
            </a:r>
            <a:r>
              <a:rPr lang="ja-JP" altLang="en-US" b="1" dirty="0" smtClean="0"/>
              <a:t>でも人々の目を集めやすく高い広告効果が得られることから、長期にわたる企業・商品・サービスのイメージ広告として、駅</a:t>
            </a:r>
            <a:r>
              <a:rPr lang="ja-JP" altLang="en-US" b="1" dirty="0"/>
              <a:t>周辺の店舗案内等に多く利用されています</a:t>
            </a:r>
            <a:r>
              <a:rPr lang="ja-JP" altLang="en-US" b="1" dirty="0" smtClean="0"/>
              <a:t>。</a:t>
            </a:r>
            <a:endParaRPr kumimoji="1" lang="ja-JP" altLang="en-US" b="1" dirty="0"/>
          </a:p>
        </p:txBody>
      </p:sp>
      <p:sp>
        <p:nvSpPr>
          <p:cNvPr id="5" name="正方形/長方形 4"/>
          <p:cNvSpPr/>
          <p:nvPr/>
        </p:nvSpPr>
        <p:spPr>
          <a:xfrm>
            <a:off x="483273" y="4778338"/>
            <a:ext cx="8339927" cy="2031325"/>
          </a:xfrm>
          <a:prstGeom prst="rect">
            <a:avLst/>
          </a:prstGeom>
        </p:spPr>
        <p:txBody>
          <a:bodyPr wrap="square">
            <a:spAutoFit/>
          </a:bodyPr>
          <a:lstStyle/>
          <a:p>
            <a:r>
              <a:rPr lang="ja-JP" altLang="en-US" sz="1400" dirty="0" smtClean="0">
                <a:latin typeface="HGSｺﾞｼｯｸM" panose="020B0600000000000000" pitchFamily="50" charset="-128"/>
                <a:ea typeface="HGSｺﾞｼｯｸM" panose="020B0600000000000000" pitchFamily="50" charset="-128"/>
              </a:rPr>
              <a:t>・大阪府立体育会館の電</a:t>
            </a:r>
            <a:r>
              <a:rPr lang="ja-JP" altLang="en-US" sz="1400" dirty="0">
                <a:latin typeface="HGSｺﾞｼｯｸM" panose="020B0600000000000000" pitchFamily="50" charset="-128"/>
                <a:ea typeface="HGSｺﾞｼｯｸM" panose="020B0600000000000000" pitchFamily="50" charset="-128"/>
              </a:rPr>
              <a:t>照広告は行政財産目的外使用許可になります</a:t>
            </a:r>
            <a:r>
              <a:rPr lang="ja-JP" altLang="en-US" sz="1400" dirty="0" smtClean="0">
                <a:latin typeface="HGSｺﾞｼｯｸM" panose="020B0600000000000000" pitchFamily="50" charset="-128"/>
                <a:ea typeface="HGSｺﾞｼｯｸM" panose="020B0600000000000000" pitchFamily="50" charset="-128"/>
              </a:rPr>
              <a:t>。</a:t>
            </a:r>
            <a:endParaRPr lang="en-US" altLang="ja-JP" sz="1400" dirty="0" smtClean="0">
              <a:latin typeface="HGSｺﾞｼｯｸM" panose="020B0600000000000000" pitchFamily="50" charset="-128"/>
              <a:ea typeface="HGSｺﾞｼｯｸM" panose="020B0600000000000000" pitchFamily="50" charset="-128"/>
            </a:endParaRPr>
          </a:p>
          <a:p>
            <a:r>
              <a:rPr lang="ja-JP" altLang="en-US" sz="1400" dirty="0" smtClean="0">
                <a:latin typeface="HGSｺﾞｼｯｸM" panose="020B0600000000000000" pitchFamily="50" charset="-128"/>
                <a:ea typeface="HGSｺﾞｼｯｸM" panose="020B0600000000000000" pitchFamily="50" charset="-128"/>
              </a:rPr>
              <a:t>・大阪府</a:t>
            </a:r>
            <a:r>
              <a:rPr lang="ja-JP" altLang="en-US" sz="1400" dirty="0">
                <a:latin typeface="HGSｺﾞｼｯｸM" panose="020B0600000000000000" pitchFamily="50" charset="-128"/>
                <a:ea typeface="HGSｺﾞｼｯｸM" panose="020B0600000000000000" pitchFamily="50" charset="-128"/>
              </a:rPr>
              <a:t>広告事業要綱第３条及び大阪府広告事業掲載基準に反する</a:t>
            </a:r>
            <a:r>
              <a:rPr lang="ja-JP" altLang="en-US" sz="1400" dirty="0" smtClean="0">
                <a:latin typeface="HGSｺﾞｼｯｸM" panose="020B0600000000000000" pitchFamily="50" charset="-128"/>
                <a:ea typeface="HGSｺﾞｼｯｸM" panose="020B0600000000000000" pitchFamily="50" charset="-128"/>
              </a:rPr>
              <a:t>内容は使用できません。</a:t>
            </a:r>
            <a:r>
              <a:rPr lang="en-US" altLang="ja-JP" sz="1400" dirty="0" smtClean="0">
                <a:latin typeface="HGSｺﾞｼｯｸM" panose="020B0600000000000000" pitchFamily="50" charset="-128"/>
                <a:ea typeface="HGSｺﾞｼｯｸM" panose="020B0600000000000000" pitchFamily="50" charset="-128"/>
              </a:rPr>
              <a:t>(P</a:t>
            </a:r>
            <a:r>
              <a:rPr lang="en-US" altLang="ja-JP" sz="1400" dirty="0">
                <a:latin typeface="HGSｺﾞｼｯｸM" panose="020B0600000000000000" pitchFamily="50" charset="-128"/>
                <a:ea typeface="HGSｺﾞｼｯｸM" panose="020B0600000000000000" pitchFamily="50" charset="-128"/>
              </a:rPr>
              <a:t>13</a:t>
            </a:r>
            <a:r>
              <a:rPr lang="ja-JP" altLang="en-US" sz="1400" dirty="0" smtClean="0">
                <a:latin typeface="HGSｺﾞｼｯｸM" panose="020B0600000000000000" pitchFamily="50" charset="-128"/>
                <a:ea typeface="HGSｺﾞｼｯｸM" panose="020B0600000000000000" pitchFamily="50" charset="-128"/>
              </a:rPr>
              <a:t>～</a:t>
            </a:r>
            <a:r>
              <a:rPr lang="en-US" altLang="ja-JP" sz="1400" dirty="0" smtClean="0">
                <a:latin typeface="HGSｺﾞｼｯｸM" panose="020B0600000000000000" pitchFamily="50" charset="-128"/>
                <a:ea typeface="HGSｺﾞｼｯｸM" panose="020B0600000000000000" pitchFamily="50" charset="-128"/>
              </a:rPr>
              <a:t>14)</a:t>
            </a:r>
            <a:endParaRPr lang="ja-JP" altLang="en-US" sz="1400" dirty="0">
              <a:latin typeface="HGSｺﾞｼｯｸM" panose="020B0600000000000000" pitchFamily="50" charset="-128"/>
              <a:ea typeface="HGSｺﾞｼｯｸM" panose="020B0600000000000000" pitchFamily="50" charset="-128"/>
            </a:endParaRPr>
          </a:p>
          <a:p>
            <a:r>
              <a:rPr lang="ja-JP" altLang="en-US" sz="1400" dirty="0" smtClean="0">
                <a:latin typeface="HGSｺﾞｼｯｸM" panose="020B0600000000000000" pitchFamily="50" charset="-128"/>
                <a:ea typeface="HGSｺﾞｼｯｸM" panose="020B0600000000000000" pitchFamily="50" charset="-128"/>
              </a:rPr>
              <a:t>・電照広告に係る設置料金及び電力料金は、電照広告板使用者の負担となります。また、電照広告の　</a:t>
            </a:r>
            <a:endParaRPr lang="en-US" altLang="ja-JP" sz="1400" dirty="0" smtClean="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en-US" sz="1400" dirty="0" smtClean="0">
                <a:latin typeface="HGSｺﾞｼｯｸM" panose="020B0600000000000000" pitchFamily="50" charset="-128"/>
                <a:ea typeface="HGSｺﾞｼｯｸM" panose="020B0600000000000000" pitchFamily="50" charset="-128"/>
              </a:rPr>
              <a:t>維持管理委託料が必要となります。</a:t>
            </a:r>
            <a:endParaRPr lang="en-US" altLang="ja-JP" sz="1400" dirty="0" smtClean="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en-US" sz="1400" dirty="0" smtClean="0">
                <a:latin typeface="HGSｺﾞｼｯｸM" panose="020B0600000000000000" pitchFamily="50" charset="-128"/>
                <a:ea typeface="HGSｺﾞｼｯｸM" panose="020B0600000000000000" pitchFamily="50" charset="-128"/>
              </a:rPr>
              <a:t>（電力料金と維持管理委託料については、指定管理者と調整が必要と</a:t>
            </a:r>
            <a:r>
              <a:rPr lang="ja-JP" altLang="en-US" sz="1400" dirty="0">
                <a:latin typeface="HGSｺﾞｼｯｸM" panose="020B0600000000000000" pitchFamily="50" charset="-128"/>
                <a:ea typeface="HGSｺﾞｼｯｸM" panose="020B0600000000000000" pitchFamily="50" charset="-128"/>
              </a:rPr>
              <a:t>なります</a:t>
            </a:r>
            <a:r>
              <a:rPr lang="ja-JP" altLang="en-US" sz="1400" dirty="0" smtClean="0">
                <a:latin typeface="HGSｺﾞｼｯｸM" panose="020B0600000000000000" pitchFamily="50" charset="-128"/>
                <a:ea typeface="HGSｺﾞｼｯｸM" panose="020B0600000000000000" pitchFamily="50" charset="-128"/>
              </a:rPr>
              <a:t>。）</a:t>
            </a:r>
            <a:endParaRPr lang="ja-JP" altLang="en-US" sz="1400"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・電照広告は、大阪府立体育会館の使用目的により電照広告の消灯、布等で隠すことがありますが</a:t>
            </a:r>
            <a:r>
              <a:rPr lang="ja-JP" altLang="en-US" sz="1400" dirty="0" smtClean="0">
                <a:latin typeface="HGSｺﾞｼｯｸM" panose="020B0600000000000000" pitchFamily="50" charset="-128"/>
                <a:ea typeface="HGSｺﾞｼｯｸM" panose="020B0600000000000000" pitchFamily="50" charset="-128"/>
              </a:rPr>
              <a:t>、　</a:t>
            </a:r>
            <a:endParaRPr lang="en-US" altLang="ja-JP" sz="1400" dirty="0" smtClean="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en-US" sz="1400" dirty="0" smtClean="0">
                <a:latin typeface="HGSｺﾞｼｯｸM" panose="020B0600000000000000" pitchFamily="50" charset="-128"/>
                <a:ea typeface="HGSｺﾞｼｯｸM" panose="020B0600000000000000" pitchFamily="50" charset="-128"/>
              </a:rPr>
              <a:t>その場合において</a:t>
            </a:r>
            <a:r>
              <a:rPr lang="ja-JP" altLang="en-US" sz="1400" dirty="0">
                <a:latin typeface="HGSｺﾞｼｯｸM" panose="020B0600000000000000" pitchFamily="50" charset="-128"/>
                <a:ea typeface="HGSｺﾞｼｯｸM" panose="020B0600000000000000" pitchFamily="50" charset="-128"/>
              </a:rPr>
              <a:t>も使用料の返金はいたしません</a:t>
            </a:r>
            <a:r>
              <a:rPr lang="ja-JP" altLang="en-US" sz="1400" dirty="0" smtClean="0">
                <a:latin typeface="HGSｺﾞｼｯｸM" panose="020B0600000000000000" pitchFamily="50" charset="-128"/>
                <a:ea typeface="HGSｺﾞｼｯｸM" panose="020B0600000000000000" pitchFamily="50" charset="-128"/>
              </a:rPr>
              <a:t>。また</a:t>
            </a:r>
            <a:r>
              <a:rPr lang="ja-JP" altLang="en-US" sz="1400" dirty="0">
                <a:latin typeface="HGSｺﾞｼｯｸM" panose="020B0600000000000000" pitchFamily="50" charset="-128"/>
                <a:ea typeface="HGSｺﾞｼｯｸM" panose="020B0600000000000000" pitchFamily="50" charset="-128"/>
              </a:rPr>
              <a:t>、その事実に</a:t>
            </a:r>
            <a:r>
              <a:rPr lang="ja-JP" altLang="en-US" sz="1400" dirty="0" smtClean="0">
                <a:latin typeface="HGSｺﾞｼｯｸM" panose="020B0600000000000000" pitchFamily="50" charset="-128"/>
                <a:ea typeface="HGSｺﾞｼｯｸM" panose="020B0600000000000000" pitchFamily="50" charset="-128"/>
              </a:rPr>
              <a:t>ついて電照広告板使用者に事</a:t>
            </a:r>
            <a:endParaRPr lang="en-US" altLang="ja-JP" sz="1400" dirty="0" smtClean="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en-US" sz="1400" dirty="0" smtClean="0">
                <a:latin typeface="HGSｺﾞｼｯｸM" panose="020B0600000000000000" pitchFamily="50" charset="-128"/>
                <a:ea typeface="HGSｺﾞｼｯｸM" panose="020B0600000000000000" pitchFamily="50" charset="-128"/>
              </a:rPr>
              <a:t>前</a:t>
            </a:r>
            <a:r>
              <a:rPr lang="ja-JP" altLang="en-US" sz="1400" dirty="0">
                <a:latin typeface="HGSｺﾞｼｯｸM" panose="020B0600000000000000" pitchFamily="50" charset="-128"/>
                <a:ea typeface="HGSｺﾞｼｯｸM" panose="020B0600000000000000" pitchFamily="50" charset="-128"/>
              </a:rPr>
              <a:t>、事後</a:t>
            </a:r>
            <a:r>
              <a:rPr lang="ja-JP" altLang="en-US" sz="1400" dirty="0" smtClean="0">
                <a:latin typeface="HGSｺﾞｼｯｸM" panose="020B0600000000000000" pitchFamily="50" charset="-128"/>
                <a:ea typeface="HGSｺﾞｼｯｸM" panose="020B0600000000000000" pitchFamily="50" charset="-128"/>
              </a:rPr>
              <a:t>にお知らせはいたしません。</a:t>
            </a:r>
            <a:endParaRPr lang="en-US" altLang="ja-JP" sz="1400" dirty="0">
              <a:latin typeface="HGSｺﾞｼｯｸM" panose="020B0600000000000000" pitchFamily="50" charset="-128"/>
              <a:ea typeface="HGSｺﾞｼｯｸM" panose="020B0600000000000000" pitchFamily="50" charset="-128"/>
            </a:endParaRPr>
          </a:p>
          <a:p>
            <a:endParaRPr lang="ja-JP" altLang="en-US" sz="1400" dirty="0"/>
          </a:p>
        </p:txBody>
      </p:sp>
      <p:sp>
        <p:nvSpPr>
          <p:cNvPr id="15" name="タイトル 1"/>
          <p:cNvSpPr txBox="1">
            <a:spLocks/>
          </p:cNvSpPr>
          <p:nvPr/>
        </p:nvSpPr>
        <p:spPr>
          <a:xfrm>
            <a:off x="316698" y="4265592"/>
            <a:ext cx="3658874" cy="504056"/>
          </a:xfrm>
          <a:prstGeom prst="roundRect">
            <a:avLst>
              <a:gd name="adj" fmla="val 50000"/>
            </a:avLst>
          </a:prstGeom>
          <a:solidFill>
            <a:srgbClr val="00B050"/>
          </a:solidFill>
          <a:effectLst>
            <a:innerShdw blurRad="63500" dist="50800" dir="2700000">
              <a:prstClr val="black">
                <a:alpha val="50000"/>
              </a:prstClr>
            </a:innerShdw>
          </a:effectLst>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1800" dirty="0" smtClean="0">
                <a:ln w="18415" cmpd="sng">
                  <a:solidFill>
                    <a:srgbClr val="FFFFFF"/>
                  </a:solidFill>
                  <a:prstDash val="solid"/>
                </a:ln>
                <a:solidFill>
                  <a:srgbClr val="FFFFFF"/>
                </a:solidFill>
                <a:effectLst>
                  <a:innerShdw blurRad="63500" dist="50800" dir="13500000">
                    <a:prstClr val="black">
                      <a:alpha val="50000"/>
                    </a:prstClr>
                  </a:innerShdw>
                </a:effectLst>
              </a:rPr>
              <a:t>電照広告使用にあたる留意事項</a:t>
            </a:r>
            <a:endParaRPr lang="ja-JP" altLang="en-US" sz="18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75" y="2657365"/>
            <a:ext cx="8142287" cy="12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546918" y="3957815"/>
            <a:ext cx="4889177" cy="307777"/>
          </a:xfrm>
          <a:prstGeom prst="rect">
            <a:avLst/>
          </a:prstGeom>
          <a:noFill/>
        </p:spPr>
        <p:txBody>
          <a:bodyPr wrap="square" rtlCol="0">
            <a:spAutoFit/>
          </a:bodyPr>
          <a:lstStyle/>
          <a:p>
            <a:r>
              <a:rPr kumimoji="1" lang="en-US" altLang="ja-JP" sz="1400" dirty="0" smtClean="0">
                <a:latin typeface="HGSｺﾞｼｯｸM" panose="020B0600000000000000" pitchFamily="50" charset="-128"/>
                <a:ea typeface="HGSｺﾞｼｯｸM" panose="020B0600000000000000" pitchFamily="50" charset="-128"/>
              </a:rPr>
              <a:t>※</a:t>
            </a:r>
            <a:r>
              <a:rPr kumimoji="1" lang="ja-JP" altLang="en-US" sz="1400" dirty="0" smtClean="0">
                <a:latin typeface="HGSｺﾞｼｯｸM" panose="020B0600000000000000" pitchFamily="50" charset="-128"/>
                <a:ea typeface="HGSｺﾞｼｯｸM" panose="020B0600000000000000" pitchFamily="50" charset="-128"/>
              </a:rPr>
              <a:t>第１競技場内、物件№１及び№２における使用状況写真</a:t>
            </a:r>
            <a:endParaRPr kumimoji="1" lang="ja-JP" altLang="en-US" sz="14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102460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16698" y="387590"/>
            <a:ext cx="8524875" cy="571500"/>
          </a:xfrm>
          <a:prstGeom prst="roundRect">
            <a:avLst>
              <a:gd name="adj" fmla="val 9697"/>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ln w="18415" cmpd="sng">
                  <a:solidFill>
                    <a:srgbClr val="FFFFFF"/>
                  </a:solidFill>
                  <a:prstDash val="solid"/>
                </a:ln>
                <a:solidFill>
                  <a:srgbClr val="FFFFFF"/>
                </a:solidFill>
                <a:effectLst>
                  <a:innerShdw blurRad="63500" dist="50800" dir="13500000">
                    <a:prstClr val="black">
                      <a:alpha val="50000"/>
                    </a:prstClr>
                  </a:innerShdw>
                </a:effectLst>
              </a:rPr>
              <a:t> 　電照広告の募集</a:t>
            </a:r>
            <a:endParaRPr lang="ja-JP" altLang="en-US" sz="32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D2D8002D-B5B0-4BAC-B1F6-782DDCCE6D9C}" type="slidenum">
              <a:rPr kumimoji="1" lang="ja-JP" altLang="en-US" sz="1400" smtClean="0">
                <a:solidFill>
                  <a:schemeClr val="tx1"/>
                </a:solidFill>
              </a:rPr>
              <a:t>3</a:t>
            </a:fld>
            <a:endParaRPr kumimoji="1" lang="ja-JP" altLang="en-US" sz="1400" dirty="0">
              <a:solidFill>
                <a:schemeClr val="tx1"/>
              </a:solidFill>
            </a:endParaRPr>
          </a:p>
        </p:txBody>
      </p:sp>
      <p:sp>
        <p:nvSpPr>
          <p:cNvPr id="7" name="正方形/長方形 4"/>
          <p:cNvSpPr>
            <a:spLocks noChangeArrowheads="1"/>
          </p:cNvSpPr>
          <p:nvPr/>
        </p:nvSpPr>
        <p:spPr bwMode="auto">
          <a:xfrm>
            <a:off x="337645" y="1124744"/>
            <a:ext cx="7993063" cy="4832092"/>
          </a:xfrm>
          <a:prstGeom prst="rect">
            <a:avLst/>
          </a:prstGeom>
          <a:noFill/>
          <a:ln w="9525">
            <a:noFill/>
            <a:miter lim="800000"/>
            <a:headEnd/>
            <a:tailEnd/>
          </a:ln>
        </p:spPr>
        <p:txBody>
          <a:bodyPr>
            <a:spAutoFit/>
          </a:bodyPr>
          <a:lstStyle/>
          <a:p>
            <a:r>
              <a:rPr lang="ja-JP" altLang="en-US" sz="1400" dirty="0">
                <a:latin typeface="HGSｺﾞｼｯｸM" pitchFamily="50" charset="-128"/>
                <a:ea typeface="HGSｺﾞｼｯｸM" pitchFamily="50" charset="-128"/>
              </a:rPr>
              <a:t>■　大阪府の保有する施設等の財産を有効活用するとともに安定した経営基盤を確立し、府民</a:t>
            </a:r>
          </a:p>
          <a:p>
            <a:r>
              <a:rPr lang="ja-JP" altLang="en-US" sz="1400" dirty="0">
                <a:latin typeface="HGSｺﾞｼｯｸM" pitchFamily="50" charset="-128"/>
                <a:ea typeface="HGSｺﾞｼｯｸM" pitchFamily="50" charset="-128"/>
              </a:rPr>
              <a:t>　サービスの向上を図り、施設の魅力を高めることを</a:t>
            </a:r>
            <a:r>
              <a:rPr lang="ja-JP" altLang="en-US" sz="1400" dirty="0" smtClean="0">
                <a:latin typeface="HGSｺﾞｼｯｸM" pitchFamily="50" charset="-128"/>
                <a:ea typeface="HGSｺﾞｼｯｸM" pitchFamily="50" charset="-128"/>
              </a:rPr>
              <a:t>目的として電照広告を設置し使用していた</a:t>
            </a:r>
            <a:endParaRPr lang="en-US" altLang="ja-JP" sz="1400" dirty="0" smtClean="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だいています。</a:t>
            </a:r>
            <a:endParaRPr lang="en-US" altLang="ja-JP" sz="1400" dirty="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　　この施設</a:t>
            </a:r>
            <a:r>
              <a:rPr lang="ja-JP" altLang="en-US" sz="1400" dirty="0" smtClean="0">
                <a:latin typeface="HGSｺﾞｼｯｸM" pitchFamily="50" charset="-128"/>
                <a:ea typeface="HGSｺﾞｼｯｸM" pitchFamily="50" charset="-128"/>
              </a:rPr>
              <a:t>の電照広告に係る使用につ</a:t>
            </a:r>
            <a:r>
              <a:rPr lang="ja-JP" altLang="en-US" sz="1400" dirty="0">
                <a:latin typeface="HGSｺﾞｼｯｸM" pitchFamily="50" charset="-128"/>
                <a:ea typeface="HGSｺﾞｼｯｸM" pitchFamily="50" charset="-128"/>
              </a:rPr>
              <a:t>いて、事業趣旨に賛同し</a:t>
            </a:r>
            <a:r>
              <a:rPr lang="ja-JP" altLang="en-US" sz="1400" dirty="0" smtClean="0">
                <a:latin typeface="HGSｺﾞｼｯｸM" pitchFamily="50" charset="-128"/>
                <a:ea typeface="HGSｺﾞｼｯｸM" pitchFamily="50" charset="-128"/>
              </a:rPr>
              <a:t>、使用料を</a:t>
            </a:r>
            <a:r>
              <a:rPr lang="ja-JP" altLang="en-US" sz="1400" dirty="0">
                <a:latin typeface="HGSｺﾞｼｯｸM" pitchFamily="50" charset="-128"/>
                <a:ea typeface="HGSｺﾞｼｯｸM" pitchFamily="50" charset="-128"/>
              </a:rPr>
              <a:t>負担いただく</a:t>
            </a:r>
            <a:r>
              <a:rPr lang="ja-JP" altLang="en-US" sz="1400" dirty="0" smtClean="0">
                <a:latin typeface="HGSｺﾞｼｯｸM" pitchFamily="50" charset="-128"/>
                <a:ea typeface="HGSｺﾞｼｯｸM" pitchFamily="50" charset="-128"/>
              </a:rPr>
              <a:t>企業等　</a:t>
            </a:r>
            <a:endParaRPr lang="en-US" altLang="ja-JP" sz="1400" dirty="0" smtClean="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を</a:t>
            </a:r>
            <a:r>
              <a:rPr lang="ja-JP" altLang="en-US" sz="1400" dirty="0">
                <a:latin typeface="HGSｺﾞｼｯｸM" pitchFamily="50" charset="-128"/>
                <a:ea typeface="HGSｺﾞｼｯｸM" pitchFamily="50" charset="-128"/>
              </a:rPr>
              <a:t>募集します。</a:t>
            </a:r>
            <a:endParaRPr lang="en-US" altLang="ja-JP" sz="1400" dirty="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　募集施設名　</a:t>
            </a:r>
            <a:r>
              <a:rPr lang="ja-JP" altLang="en-US" sz="1400" dirty="0" smtClean="0">
                <a:latin typeface="HGSｺﾞｼｯｸM" pitchFamily="50" charset="-128"/>
                <a:ea typeface="HGSｺﾞｼｯｸM" pitchFamily="50" charset="-128"/>
              </a:rPr>
              <a:t>　大阪</a:t>
            </a:r>
            <a:r>
              <a:rPr lang="ja-JP" altLang="en-US" sz="1400" dirty="0">
                <a:latin typeface="HGSｺﾞｼｯｸM" pitchFamily="50" charset="-128"/>
                <a:ea typeface="HGSｺﾞｼｯｸM" pitchFamily="50" charset="-128"/>
              </a:rPr>
              <a:t>府立体育</a:t>
            </a:r>
            <a:r>
              <a:rPr lang="ja-JP" altLang="en-US" sz="1400" dirty="0" smtClean="0">
                <a:latin typeface="HGSｺﾞｼｯｸM" pitchFamily="50" charset="-128"/>
                <a:ea typeface="HGSｺﾞｼｯｸM" pitchFamily="50" charset="-128"/>
              </a:rPr>
              <a:t>会館（エディオンアリーナ大阪）</a:t>
            </a:r>
            <a:endParaRPr lang="en-US" altLang="ja-JP" sz="1400" dirty="0" smtClean="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r>
              <a:rPr lang="ja-JP" altLang="en-US" sz="1400" dirty="0" smtClean="0">
                <a:latin typeface="HGSｺﾞｼｯｸM" pitchFamily="50" charset="-128"/>
                <a:ea typeface="HGSｺﾞｼｯｸM" pitchFamily="50" charset="-128"/>
              </a:rPr>
              <a:t>■　募集期間　　　随時募集（先着順）</a:t>
            </a:r>
            <a:endParaRPr lang="en-US" altLang="ja-JP" sz="1400" dirty="0" smtClean="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最低契約額</a:t>
            </a:r>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　別表「大阪府立体育会館公募物件一覧」及び本セールスシートの６ページに</a:t>
            </a:r>
            <a:endParaRPr lang="en-US" altLang="ja-JP" sz="1400" dirty="0" smtClean="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　　　　　　　　記載の「電</a:t>
            </a:r>
            <a:r>
              <a:rPr lang="ja-JP" altLang="en-US" sz="1400" smtClean="0">
                <a:latin typeface="HGSｺﾞｼｯｸM" pitchFamily="50" charset="-128"/>
                <a:ea typeface="HGSｺﾞｼｯｸM" pitchFamily="50" charset="-128"/>
              </a:rPr>
              <a:t>照広告の</a:t>
            </a:r>
            <a:r>
              <a:rPr lang="ja-JP" altLang="en-US" sz="1400" dirty="0" smtClean="0">
                <a:latin typeface="HGSｺﾞｼｯｸM" pitchFamily="50" charset="-128"/>
                <a:ea typeface="HGSｺﾞｼｯｸM" pitchFamily="50" charset="-128"/>
              </a:rPr>
              <a:t>使用料及び設置場所」をご覧ください。</a:t>
            </a:r>
            <a:endParaRPr lang="en-US" altLang="ja-JP" sz="1400" dirty="0" smtClean="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r>
              <a:rPr lang="ja-JP" altLang="en-US" sz="1400" dirty="0" smtClean="0">
                <a:latin typeface="HGSｺﾞｼｯｸM" pitchFamily="50" charset="-128"/>
                <a:ea typeface="HGSｺﾞｼｯｸM" pitchFamily="50" charset="-128"/>
              </a:rPr>
              <a:t>■　使用許可期間　</a:t>
            </a:r>
            <a:r>
              <a:rPr lang="ja-JP" altLang="en-US" sz="1400" dirty="0">
                <a:latin typeface="HGSｺﾞｼｯｸM" pitchFamily="50" charset="-128"/>
                <a:ea typeface="HGSｺﾞｼｯｸM" pitchFamily="50" charset="-128"/>
              </a:rPr>
              <a:t>当年度期間中</a:t>
            </a:r>
            <a:r>
              <a:rPr lang="ja-JP" altLang="en-US" sz="1400" dirty="0" smtClean="0">
                <a:latin typeface="HGSｺﾞｼｯｸM" pitchFamily="50" charset="-128"/>
                <a:ea typeface="HGSｺﾞｼｯｸM" pitchFamily="50" charset="-128"/>
              </a:rPr>
              <a:t>（～</a:t>
            </a:r>
            <a:r>
              <a:rPr lang="ja-JP" altLang="en-US" sz="1400" dirty="0">
                <a:latin typeface="HGSｺﾞｼｯｸM" pitchFamily="50" charset="-128"/>
                <a:ea typeface="HGSｺﾞｼｯｸM" pitchFamily="50" charset="-128"/>
              </a:rPr>
              <a:t>翌年３月３１日）に</a:t>
            </a:r>
            <a:r>
              <a:rPr lang="ja-JP" altLang="en-US" sz="1400" dirty="0" smtClean="0">
                <a:latin typeface="HGSｺﾞｼｯｸM" pitchFamily="50" charset="-128"/>
                <a:ea typeface="HGSｺﾞｼｯｸM" pitchFamily="50" charset="-128"/>
              </a:rPr>
              <a:t>おいて１箇所</a:t>
            </a:r>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１か月＜</a:t>
            </a:r>
            <a:r>
              <a:rPr lang="ja-JP" altLang="en-US" sz="1400" dirty="0">
                <a:latin typeface="HGSｺﾞｼｯｸM" pitchFamily="50" charset="-128"/>
                <a:ea typeface="HGSｺﾞｼｯｸM" pitchFamily="50" charset="-128"/>
              </a:rPr>
              <a:t>月単位＞ </a:t>
            </a:r>
            <a:r>
              <a:rPr lang="ja-JP" altLang="en-US" sz="1400" dirty="0" smtClean="0">
                <a:latin typeface="HGSｺﾞｼｯｸM" pitchFamily="50" charset="-128"/>
                <a:ea typeface="HGSｺﾞｼｯｸM" pitchFamily="50" charset="-128"/>
              </a:rPr>
              <a:t>から</a:t>
            </a:r>
            <a:endParaRPr lang="en-US" altLang="ja-JP" sz="1400" dirty="0" smtClean="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　　　　　　　　可能です。</a:t>
            </a:r>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　　　　　　　</a:t>
            </a:r>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　　　　　　　　　　　　</a:t>
            </a:r>
            <a:endParaRPr lang="en-US" altLang="ja-JP" sz="1400" dirty="0" smtClean="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　　　　　　　　</a:t>
            </a:r>
            <a:r>
              <a:rPr lang="en-US" altLang="ja-JP" sz="1400" dirty="0" smtClean="0">
                <a:latin typeface="HGSｺﾞｼｯｸM" pitchFamily="50" charset="-128"/>
                <a:ea typeface="HGSｺﾞｼｯｸM" pitchFamily="50" charset="-128"/>
              </a:rPr>
              <a:t>※</a:t>
            </a:r>
            <a:r>
              <a:rPr lang="ja-JP" altLang="en-US" sz="1400" dirty="0" smtClean="0">
                <a:latin typeface="HGSｺﾞｼｯｸM" pitchFamily="50" charset="-128"/>
                <a:ea typeface="HGSｺﾞｼｯｸM" pitchFamily="50" charset="-128"/>
              </a:rPr>
              <a:t>当初</a:t>
            </a:r>
            <a:r>
              <a:rPr lang="ja-JP" altLang="en-US" sz="1400" dirty="0">
                <a:latin typeface="HGSｺﾞｼｯｸM" pitchFamily="50" charset="-128"/>
                <a:ea typeface="HGSｺﾞｼｯｸM" pitchFamily="50" charset="-128"/>
              </a:rPr>
              <a:t>大阪府が設定した公募条件を変更しないことを前提として、当初</a:t>
            </a:r>
            <a:r>
              <a:rPr lang="ja-JP" altLang="en-US" sz="1400" dirty="0" smtClean="0">
                <a:latin typeface="HGSｺﾞｼｯｸM" pitchFamily="50" charset="-128"/>
                <a:ea typeface="HGSｺﾞｼｯｸM" pitchFamily="50" charset="-128"/>
              </a:rPr>
              <a:t>許可　</a:t>
            </a:r>
            <a:endParaRPr lang="en-US" altLang="ja-JP" sz="1400" dirty="0" smtClean="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　　　　　　　　　から</a:t>
            </a:r>
            <a:r>
              <a:rPr lang="ja-JP" altLang="en-US" sz="1400" dirty="0">
                <a:latin typeface="HGSｺﾞｼｯｸM" pitchFamily="50" charset="-128"/>
                <a:ea typeface="HGSｺﾞｼｯｸM" pitchFamily="50" charset="-128"/>
              </a:rPr>
              <a:t>５年を限度に引き続き使用許可することができます。</a:t>
            </a:r>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p:txBody>
      </p:sp>
    </p:spTree>
    <p:extLst>
      <p:ext uri="{BB962C8B-B14F-4D97-AF65-F5344CB8AC3E}">
        <p14:creationId xmlns:p14="http://schemas.microsoft.com/office/powerpoint/2010/main" val="186689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16698" y="387590"/>
            <a:ext cx="8524875" cy="571500"/>
          </a:xfrm>
          <a:prstGeom prst="roundRect">
            <a:avLst>
              <a:gd name="adj" fmla="val 9697"/>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ln w="18415" cmpd="sng">
                  <a:solidFill>
                    <a:srgbClr val="FFFFFF"/>
                  </a:solidFill>
                  <a:prstDash val="solid"/>
                </a:ln>
                <a:solidFill>
                  <a:srgbClr val="FFFFFF"/>
                </a:solidFill>
                <a:effectLst>
                  <a:innerShdw blurRad="63500" dist="50800" dir="13500000">
                    <a:prstClr val="black">
                      <a:alpha val="50000"/>
                    </a:prstClr>
                  </a:innerShdw>
                </a:effectLst>
              </a:rPr>
              <a:t> 　施設概要（１）</a:t>
            </a:r>
            <a:endParaRPr lang="ja-JP" altLang="en-US" sz="32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graphicFrame>
        <p:nvGraphicFramePr>
          <p:cNvPr id="10" name="表 9"/>
          <p:cNvGraphicFramePr>
            <a:graphicFrameLocks noGrp="1"/>
          </p:cNvGraphicFramePr>
          <p:nvPr>
            <p:extLst>
              <p:ext uri="{D42A27DB-BD31-4B8C-83A1-F6EECF244321}">
                <p14:modId xmlns:p14="http://schemas.microsoft.com/office/powerpoint/2010/main" val="2673946165"/>
              </p:ext>
            </p:extLst>
          </p:nvPr>
        </p:nvGraphicFramePr>
        <p:xfrm>
          <a:off x="316698" y="2661133"/>
          <a:ext cx="8506501" cy="4083043"/>
        </p:xfrm>
        <a:graphic>
          <a:graphicData uri="http://schemas.openxmlformats.org/drawingml/2006/table">
            <a:tbl>
              <a:tblPr firstRow="1" firstCol="1" lastRow="1" lastCol="1" bandRow="1" bandCol="1"/>
              <a:tblGrid>
                <a:gridCol w="151899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gridCol w="1370879">
                  <a:extLst>
                    <a:ext uri="{9D8B030D-6E8A-4147-A177-3AD203B41FA5}">
                      <a16:colId xmlns:a16="http://schemas.microsoft.com/office/drawing/2014/main" val="20003"/>
                    </a:ext>
                  </a:extLst>
                </a:gridCol>
              </a:tblGrid>
              <a:tr h="376587">
                <a:tc>
                  <a:txBody>
                    <a:bodyPr/>
                    <a:lstStyle/>
                    <a:p>
                      <a:pPr algn="ctr">
                        <a:spcAft>
                          <a:spcPts val="0"/>
                        </a:spcAft>
                      </a:pPr>
                      <a:r>
                        <a:rPr lang="ja-JP" altLang="en-US" sz="1200" kern="100" dirty="0" smtClean="0">
                          <a:effectLst/>
                          <a:latin typeface="Century"/>
                          <a:ea typeface="HGSｺﾞｼｯｸM"/>
                          <a:cs typeface="Times New Roman"/>
                        </a:rPr>
                        <a:t>構成</a:t>
                      </a:r>
                      <a:r>
                        <a:rPr lang="ja-JP" sz="1200" kern="100" dirty="0" smtClean="0">
                          <a:effectLst/>
                          <a:latin typeface="Century"/>
                          <a:ea typeface="HGSｺﾞｼｯｸM"/>
                          <a:cs typeface="Times New Roman"/>
                        </a:rPr>
                        <a:t>施設名</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200" kern="100" dirty="0" smtClean="0">
                          <a:effectLst/>
                          <a:latin typeface="Century"/>
                          <a:ea typeface="HGSｺﾞｼｯｸM"/>
                          <a:cs typeface="Times New Roman"/>
                        </a:rPr>
                        <a:t>面積</a:t>
                      </a:r>
                      <a:r>
                        <a:rPr lang="ja-JP" altLang="en-US" sz="1200" kern="100" dirty="0" smtClean="0">
                          <a:effectLst/>
                          <a:latin typeface="Century"/>
                          <a:ea typeface="HGSｺﾞｼｯｸM"/>
                          <a:cs typeface="Times New Roman"/>
                        </a:rPr>
                        <a:t>等</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200" kern="0" dirty="0">
                          <a:effectLst/>
                          <a:latin typeface="Century"/>
                          <a:ea typeface="HGSｺﾞｼｯｸM"/>
                          <a:cs typeface="Times New Roman"/>
                        </a:rPr>
                        <a:t>主な利用実績・</a:t>
                      </a:r>
                      <a:r>
                        <a:rPr lang="ja-JP" sz="1200" kern="0" dirty="0" smtClean="0">
                          <a:effectLst/>
                          <a:latin typeface="Century"/>
                          <a:ea typeface="HGSｺﾞｼｯｸM"/>
                          <a:cs typeface="Times New Roman"/>
                        </a:rPr>
                        <a:t>利用</a:t>
                      </a:r>
                      <a:r>
                        <a:rPr lang="ja-JP" altLang="en-US" sz="1200" kern="0" dirty="0" smtClean="0">
                          <a:effectLst/>
                          <a:latin typeface="Century"/>
                          <a:ea typeface="HGSｺﾞｼｯｸM"/>
                          <a:cs typeface="Times New Roman"/>
                        </a:rPr>
                        <a:t>内容</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HGPｺﾞｼｯｸM" pitchFamily="50" charset="-128"/>
                          <a:ea typeface="HGPｺﾞｼｯｸM" pitchFamily="50" charset="-128"/>
                          <a:cs typeface="Times New Roman"/>
                        </a:rPr>
                        <a:t>電照広告</a:t>
                      </a:r>
                      <a:endParaRPr lang="ja-JP" sz="1200" kern="100" dirty="0">
                        <a:effectLst/>
                        <a:latin typeface="HGPｺﾞｼｯｸM" pitchFamily="50" charset="-128"/>
                        <a:ea typeface="HGPｺﾞｼｯｸM" pitchFamily="50" charset="-128"/>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9312">
                <a:tc>
                  <a:txBody>
                    <a:bodyPr/>
                    <a:lstStyle/>
                    <a:p>
                      <a:pPr algn="just">
                        <a:lnSpc>
                          <a:spcPts val="1100"/>
                        </a:lnSpc>
                        <a:spcAft>
                          <a:spcPts val="0"/>
                        </a:spcAft>
                      </a:pPr>
                      <a:r>
                        <a:rPr lang="ja-JP" sz="1200" b="1" kern="100" dirty="0">
                          <a:effectLst/>
                          <a:latin typeface="Century"/>
                          <a:ea typeface="HGSｺﾞｼｯｸM"/>
                          <a:cs typeface="Times New Roman"/>
                        </a:rPr>
                        <a:t>第１競技場</a:t>
                      </a:r>
                      <a:r>
                        <a:rPr lang="ja-JP" sz="1200" kern="100" dirty="0">
                          <a:effectLst/>
                          <a:latin typeface="Century"/>
                          <a:ea typeface="HGSｺﾞｼｯｸM"/>
                          <a:cs typeface="Times New Roman"/>
                        </a:rPr>
                        <a:t>（</a:t>
                      </a:r>
                      <a:r>
                        <a:rPr lang="en-US" sz="1200" kern="100" dirty="0">
                          <a:effectLst/>
                          <a:latin typeface="Century"/>
                          <a:ea typeface="HGSｺﾞｼｯｸM"/>
                          <a:cs typeface="Times New Roman"/>
                        </a:rPr>
                        <a:t>2</a:t>
                      </a:r>
                      <a:r>
                        <a:rPr lang="ja-JP" sz="1200" kern="100" dirty="0">
                          <a:effectLst/>
                          <a:latin typeface="Century"/>
                          <a:ea typeface="HGSｺﾞｼｯｸM"/>
                          <a:cs typeface="Times New Roman"/>
                        </a:rPr>
                        <a:t>階</a:t>
                      </a:r>
                      <a:r>
                        <a:rPr lang="ja-JP" sz="1200" kern="100" dirty="0" smtClean="0">
                          <a:effectLst/>
                          <a:latin typeface="Century"/>
                          <a:ea typeface="HGSｺﾞｼｯｸM"/>
                          <a:cs typeface="Times New Roman"/>
                        </a:rPr>
                        <a:t>）</a:t>
                      </a:r>
                      <a:endParaRPr lang="en-US" altLang="ja-JP" sz="1200" kern="100" dirty="0" smtClean="0">
                        <a:effectLst/>
                        <a:latin typeface="Century"/>
                        <a:ea typeface="HGSｺﾞｼｯｸM"/>
                        <a:cs typeface="Times New Roman"/>
                      </a:endParaRPr>
                    </a:p>
                    <a:p>
                      <a:pPr algn="just">
                        <a:lnSpc>
                          <a:spcPts val="1100"/>
                        </a:lnSpc>
                        <a:spcAft>
                          <a:spcPts val="0"/>
                        </a:spcAft>
                      </a:pPr>
                      <a:endParaRPr lang="ja-JP" sz="1200" kern="100" dirty="0">
                        <a:effectLst/>
                        <a:latin typeface="Century"/>
                        <a:ea typeface="ＭＳ 明朝"/>
                        <a:cs typeface="Times New Roman"/>
                      </a:endParaRPr>
                    </a:p>
                    <a:p>
                      <a:pPr algn="just">
                        <a:lnSpc>
                          <a:spcPts val="1100"/>
                        </a:lnSpc>
                        <a:spcAft>
                          <a:spcPts val="0"/>
                        </a:spcAft>
                      </a:pPr>
                      <a:r>
                        <a:rPr lang="ja-JP" sz="1200" kern="100" dirty="0">
                          <a:effectLst/>
                          <a:latin typeface="Century"/>
                          <a:ea typeface="HGSｺﾞｼｯｸM"/>
                          <a:cs typeface="Times New Roman"/>
                        </a:rPr>
                        <a:t>（</a:t>
                      </a:r>
                      <a:r>
                        <a:rPr lang="en-US" sz="1200" kern="100" dirty="0" smtClean="0">
                          <a:effectLst/>
                          <a:latin typeface="Century"/>
                          <a:ea typeface="HGSｺﾞｼｯｸM"/>
                          <a:cs typeface="Times New Roman"/>
                        </a:rPr>
                        <a:t>3</a:t>
                      </a:r>
                      <a:r>
                        <a:rPr lang="ja-JP" altLang="en-US" sz="1200" kern="100" dirty="0" smtClean="0">
                          <a:effectLst/>
                          <a:latin typeface="Century"/>
                          <a:ea typeface="HGSｺﾞｼｯｸM"/>
                          <a:cs typeface="Times New Roman"/>
                        </a:rPr>
                        <a:t>・</a:t>
                      </a:r>
                      <a:r>
                        <a:rPr lang="en-US" sz="1200" kern="100" dirty="0" smtClean="0">
                          <a:effectLst/>
                          <a:latin typeface="Century"/>
                          <a:ea typeface="HGSｺﾞｼｯｸM"/>
                          <a:cs typeface="Times New Roman"/>
                        </a:rPr>
                        <a:t>4</a:t>
                      </a:r>
                      <a:r>
                        <a:rPr lang="ja-JP" sz="1200" kern="100" dirty="0">
                          <a:effectLst/>
                          <a:latin typeface="Century"/>
                          <a:ea typeface="HGSｺﾞｼｯｸM"/>
                          <a:cs typeface="Times New Roman"/>
                        </a:rPr>
                        <a:t>階に観覧席</a:t>
                      </a:r>
                      <a:endParaRPr lang="ja-JP" sz="1200" kern="100" dirty="0">
                        <a:effectLst/>
                        <a:latin typeface="Century"/>
                        <a:ea typeface="ＭＳ 明朝"/>
                        <a:cs typeface="Times New Roman"/>
                      </a:endParaRPr>
                    </a:p>
                    <a:p>
                      <a:pPr algn="just">
                        <a:lnSpc>
                          <a:spcPts val="1100"/>
                        </a:lnSpc>
                        <a:spcAft>
                          <a:spcPts val="0"/>
                        </a:spcAft>
                      </a:pPr>
                      <a:r>
                        <a:rPr lang="ja-JP" sz="1200" kern="100" dirty="0">
                          <a:effectLst/>
                          <a:latin typeface="Century"/>
                          <a:ea typeface="HGSｺﾞｼｯｸM"/>
                          <a:cs typeface="Times New Roman"/>
                        </a:rPr>
                        <a:t>　　　　</a:t>
                      </a:r>
                      <a:r>
                        <a:rPr lang="en-US" sz="1200" kern="100" dirty="0" smtClean="0">
                          <a:effectLst/>
                          <a:latin typeface="Century"/>
                          <a:ea typeface="HGSｺﾞｼｯｸM"/>
                          <a:cs typeface="Times New Roman"/>
                        </a:rPr>
                        <a:t>3,131</a:t>
                      </a:r>
                      <a:r>
                        <a:rPr lang="ja-JP" sz="1200" kern="100" dirty="0">
                          <a:effectLst/>
                          <a:latin typeface="Century"/>
                          <a:ea typeface="HGSｺﾞｼｯｸM"/>
                          <a:cs typeface="Times New Roman"/>
                        </a:rPr>
                        <a:t>席）</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en-US" sz="1200" kern="100">
                          <a:effectLst/>
                          <a:latin typeface="HGSｺﾞｼｯｸM"/>
                          <a:ea typeface="ＭＳ 明朝"/>
                          <a:cs typeface="Times New Roman"/>
                        </a:rPr>
                        <a:t>3,010</a:t>
                      </a:r>
                      <a:r>
                        <a:rPr lang="ja-JP" sz="1200" kern="100">
                          <a:effectLst/>
                          <a:latin typeface="Century"/>
                          <a:ea typeface="HGSｺﾞｼｯｸM"/>
                          <a:cs typeface="Times New Roman"/>
                        </a:rPr>
                        <a:t>㎡</a:t>
                      </a:r>
                      <a:endParaRPr lang="ja-JP" sz="1200" kern="100">
                        <a:effectLst/>
                        <a:latin typeface="Century"/>
                        <a:ea typeface="ＭＳ 明朝"/>
                        <a:cs typeface="Times New Roman"/>
                      </a:endParaRPr>
                    </a:p>
                    <a:p>
                      <a:pPr algn="just">
                        <a:lnSpc>
                          <a:spcPts val="1100"/>
                        </a:lnSpc>
                        <a:spcAft>
                          <a:spcPts val="0"/>
                        </a:spcAft>
                      </a:pPr>
                      <a:r>
                        <a:rPr lang="ja-JP" sz="1200" kern="100">
                          <a:effectLst/>
                          <a:latin typeface="Century"/>
                          <a:ea typeface="HGSｺﾞｼｯｸM"/>
                          <a:cs typeface="Times New Roman"/>
                        </a:rPr>
                        <a:t>（</a:t>
                      </a:r>
                      <a:r>
                        <a:rPr lang="en-US" sz="1200" kern="100">
                          <a:effectLst/>
                          <a:latin typeface="Century"/>
                          <a:ea typeface="HGSｺﾞｼｯｸM"/>
                          <a:cs typeface="Times New Roman"/>
                        </a:rPr>
                        <a:t>70</a:t>
                      </a:r>
                      <a:r>
                        <a:rPr lang="ja-JP" sz="1200" kern="100">
                          <a:effectLst/>
                          <a:latin typeface="Century"/>
                          <a:ea typeface="HGSｺﾞｼｯｸM"/>
                          <a:cs typeface="Times New Roman"/>
                        </a:rPr>
                        <a:t>ｍ×</a:t>
                      </a:r>
                      <a:r>
                        <a:rPr lang="en-US" sz="1200" kern="100">
                          <a:effectLst/>
                          <a:latin typeface="Century"/>
                          <a:ea typeface="HGSｺﾞｼｯｸM"/>
                          <a:cs typeface="Times New Roman"/>
                        </a:rPr>
                        <a:t>43</a:t>
                      </a:r>
                      <a:r>
                        <a:rPr lang="ja-JP" sz="1200" kern="100">
                          <a:effectLst/>
                          <a:latin typeface="Century"/>
                          <a:ea typeface="HGSｺﾞｼｯｸM"/>
                          <a:cs typeface="Times New Roman"/>
                        </a:rPr>
                        <a:t>ｍ）</a:t>
                      </a:r>
                      <a:endParaRPr lang="ja-JP" sz="1200" kern="10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ja-JP" altLang="en-US" sz="1200" kern="100" dirty="0" smtClean="0">
                          <a:effectLst/>
                          <a:latin typeface="HGPｺﾞｼｯｸM" pitchFamily="50" charset="-128"/>
                          <a:ea typeface="HGPｺﾞｼｯｸM" pitchFamily="50" charset="-128"/>
                          <a:cs typeface="Times New Roman"/>
                        </a:rPr>
                        <a:t>・ﾊﾞﾚｰﾎﾞｰﾙ（</a:t>
                      </a:r>
                      <a:r>
                        <a:rPr lang="en-US" altLang="ja-JP" sz="1200" kern="100" dirty="0" smtClean="0">
                          <a:effectLst/>
                          <a:latin typeface="HGPｺﾞｼｯｸM" pitchFamily="50" charset="-128"/>
                          <a:ea typeface="HGPｺﾞｼｯｸM" pitchFamily="50" charset="-128"/>
                          <a:cs typeface="Times New Roman"/>
                        </a:rPr>
                        <a:t>4</a:t>
                      </a:r>
                      <a:r>
                        <a:rPr lang="ja-JP" altLang="en-US" sz="1200" kern="100" dirty="0" smtClean="0">
                          <a:effectLst/>
                          <a:latin typeface="HGPｺﾞｼｯｸM" pitchFamily="50" charset="-128"/>
                          <a:ea typeface="HGPｺﾞｼｯｸM" pitchFamily="50" charset="-128"/>
                          <a:cs typeface="Times New Roman"/>
                        </a:rPr>
                        <a:t>面）　　 ・ﾊﾞｽｹｯﾄﾎﾞｰﾙ（</a:t>
                      </a:r>
                      <a:r>
                        <a:rPr lang="en-US" altLang="ja-JP" sz="1200" kern="100" dirty="0" smtClean="0">
                          <a:effectLst/>
                          <a:latin typeface="HGPｺﾞｼｯｸM" pitchFamily="50" charset="-128"/>
                          <a:ea typeface="HGPｺﾞｼｯｸM" pitchFamily="50" charset="-128"/>
                          <a:cs typeface="Times New Roman"/>
                        </a:rPr>
                        <a:t>4</a:t>
                      </a:r>
                      <a:r>
                        <a:rPr lang="ja-JP" altLang="en-US" sz="1200" kern="100" dirty="0" smtClean="0">
                          <a:effectLst/>
                          <a:latin typeface="HGPｺﾞｼｯｸM" pitchFamily="50" charset="-128"/>
                          <a:ea typeface="HGPｺﾞｼｯｸM" pitchFamily="50" charset="-128"/>
                          <a:cs typeface="Times New Roman"/>
                        </a:rPr>
                        <a:t>面）　・テニス（</a:t>
                      </a:r>
                      <a:r>
                        <a:rPr lang="en-US" altLang="ja-JP" sz="1200" kern="100" dirty="0" smtClean="0">
                          <a:effectLst/>
                          <a:latin typeface="HGPｺﾞｼｯｸM" pitchFamily="50" charset="-128"/>
                          <a:ea typeface="HGPｺﾞｼｯｸM" pitchFamily="50" charset="-128"/>
                          <a:cs typeface="Times New Roman"/>
                        </a:rPr>
                        <a:t>4</a:t>
                      </a:r>
                      <a:r>
                        <a:rPr lang="ja-JP" altLang="en-US" sz="1200" kern="100" dirty="0" smtClean="0">
                          <a:effectLst/>
                          <a:latin typeface="HGPｺﾞｼｯｸM" pitchFamily="50" charset="-128"/>
                          <a:ea typeface="HGPｺﾞｼｯｸM" pitchFamily="50" charset="-128"/>
                          <a:cs typeface="Times New Roman"/>
                        </a:rPr>
                        <a:t>面）</a:t>
                      </a:r>
                      <a:endParaRPr lang="en-US" altLang="ja-JP" sz="1200" kern="100" dirty="0" smtClean="0">
                        <a:effectLst/>
                        <a:latin typeface="HGPｺﾞｼｯｸM" pitchFamily="50" charset="-128"/>
                        <a:ea typeface="HGPｺﾞｼｯｸM" pitchFamily="50" charset="-128"/>
                        <a:cs typeface="Times New Roman"/>
                      </a:endParaRPr>
                    </a:p>
                    <a:p>
                      <a:pPr algn="just">
                        <a:lnSpc>
                          <a:spcPts val="1100"/>
                        </a:lnSpc>
                        <a:spcAft>
                          <a:spcPts val="0"/>
                        </a:spcAft>
                      </a:pPr>
                      <a:r>
                        <a:rPr lang="ja-JP" altLang="en-US" sz="1200" kern="100" dirty="0" smtClean="0">
                          <a:effectLst/>
                          <a:latin typeface="HGPｺﾞｼｯｸM" pitchFamily="50" charset="-128"/>
                          <a:ea typeface="HGPｺﾞｼｯｸM" pitchFamily="50" charset="-128"/>
                          <a:cs typeface="Times New Roman"/>
                        </a:rPr>
                        <a:t>・ハンドボール（</a:t>
                      </a:r>
                      <a:r>
                        <a:rPr lang="en-US" altLang="ja-JP" sz="1200" kern="100" dirty="0" smtClean="0">
                          <a:effectLst/>
                          <a:latin typeface="HGPｺﾞｼｯｸM" pitchFamily="50" charset="-128"/>
                          <a:ea typeface="HGPｺﾞｼｯｸM" pitchFamily="50" charset="-128"/>
                          <a:cs typeface="Times New Roman"/>
                        </a:rPr>
                        <a:t>2</a:t>
                      </a:r>
                      <a:r>
                        <a:rPr lang="ja-JP" altLang="en-US" sz="1200" kern="100" dirty="0" smtClean="0">
                          <a:effectLst/>
                          <a:latin typeface="HGPｺﾞｼｯｸM" pitchFamily="50" charset="-128"/>
                          <a:ea typeface="HGPｺﾞｼｯｸM" pitchFamily="50" charset="-128"/>
                          <a:cs typeface="Times New Roman"/>
                        </a:rPr>
                        <a:t>面）　・バドミントン（</a:t>
                      </a:r>
                      <a:r>
                        <a:rPr lang="en-US" altLang="ja-JP" sz="1200" kern="100" dirty="0" smtClean="0">
                          <a:effectLst/>
                          <a:latin typeface="HGPｺﾞｼｯｸM" pitchFamily="50" charset="-128"/>
                          <a:ea typeface="HGPｺﾞｼｯｸM" pitchFamily="50" charset="-128"/>
                          <a:cs typeface="Times New Roman"/>
                        </a:rPr>
                        <a:t>16</a:t>
                      </a:r>
                      <a:r>
                        <a:rPr lang="ja-JP" altLang="en-US" sz="1200" kern="100" dirty="0" smtClean="0">
                          <a:effectLst/>
                          <a:latin typeface="HGPｺﾞｼｯｸM" pitchFamily="50" charset="-128"/>
                          <a:ea typeface="HGPｺﾞｼｯｸM" pitchFamily="50" charset="-128"/>
                          <a:cs typeface="Times New Roman"/>
                        </a:rPr>
                        <a:t>面）  　・卓球（</a:t>
                      </a:r>
                      <a:r>
                        <a:rPr lang="en-US" altLang="ja-JP" sz="1200" kern="100" dirty="0" smtClean="0">
                          <a:effectLst/>
                          <a:latin typeface="HGPｺﾞｼｯｸM" pitchFamily="50" charset="-128"/>
                          <a:ea typeface="HGPｺﾞｼｯｸM" pitchFamily="50" charset="-128"/>
                          <a:cs typeface="Times New Roman"/>
                        </a:rPr>
                        <a:t>32</a:t>
                      </a:r>
                      <a:r>
                        <a:rPr lang="ja-JP" altLang="en-US" sz="1200" kern="100" dirty="0" smtClean="0">
                          <a:effectLst/>
                          <a:latin typeface="HGPｺﾞｼｯｸM" pitchFamily="50" charset="-128"/>
                          <a:ea typeface="HGPｺﾞｼｯｸM" pitchFamily="50" charset="-128"/>
                          <a:cs typeface="Times New Roman"/>
                        </a:rPr>
                        <a:t>台）</a:t>
                      </a:r>
                    </a:p>
                    <a:p>
                      <a:pPr algn="just">
                        <a:lnSpc>
                          <a:spcPts val="1100"/>
                        </a:lnSpc>
                        <a:spcAft>
                          <a:spcPts val="0"/>
                        </a:spcAft>
                      </a:pPr>
                      <a:r>
                        <a:rPr lang="ja-JP" altLang="en-US" sz="1200" kern="100" dirty="0" smtClean="0">
                          <a:effectLst/>
                          <a:latin typeface="HGPｺﾞｼｯｸM" pitchFamily="50" charset="-128"/>
                          <a:ea typeface="HGPｺﾞｼｯｸM" pitchFamily="50" charset="-128"/>
                          <a:cs typeface="Times New Roman"/>
                        </a:rPr>
                        <a:t>・柔道（</a:t>
                      </a:r>
                      <a:r>
                        <a:rPr lang="en-US" altLang="ja-JP" sz="1200" kern="100" dirty="0" smtClean="0">
                          <a:effectLst/>
                          <a:latin typeface="HGPｺﾞｼｯｸM" pitchFamily="50" charset="-128"/>
                          <a:ea typeface="HGPｺﾞｼｯｸM" pitchFamily="50" charset="-128"/>
                          <a:cs typeface="Times New Roman"/>
                        </a:rPr>
                        <a:t>4</a:t>
                      </a:r>
                      <a:r>
                        <a:rPr lang="ja-JP" altLang="en-US" sz="1200" kern="100" dirty="0" smtClean="0">
                          <a:effectLst/>
                          <a:latin typeface="HGPｺﾞｼｯｸM" pitchFamily="50" charset="-128"/>
                          <a:ea typeface="HGPｺﾞｼｯｸM" pitchFamily="50" charset="-128"/>
                          <a:cs typeface="Times New Roman"/>
                        </a:rPr>
                        <a:t>面）　　　　 　・剣道（</a:t>
                      </a:r>
                      <a:r>
                        <a:rPr lang="en-US" altLang="ja-JP" sz="1200" kern="100" dirty="0" smtClean="0">
                          <a:effectLst/>
                          <a:latin typeface="HGPｺﾞｼｯｸM" pitchFamily="50" charset="-128"/>
                          <a:ea typeface="HGPｺﾞｼｯｸM" pitchFamily="50" charset="-128"/>
                          <a:cs typeface="Times New Roman"/>
                        </a:rPr>
                        <a:t>8</a:t>
                      </a:r>
                      <a:r>
                        <a:rPr lang="ja-JP" altLang="en-US" sz="1200" kern="100" dirty="0" smtClean="0">
                          <a:effectLst/>
                          <a:latin typeface="HGPｺﾞｼｯｸM" pitchFamily="50" charset="-128"/>
                          <a:ea typeface="HGPｺﾞｼｯｸM" pitchFamily="50" charset="-128"/>
                          <a:cs typeface="Times New Roman"/>
                        </a:rPr>
                        <a:t>面）　　　　　 　・展示会（各種）</a:t>
                      </a:r>
                      <a:endParaRPr lang="en-US" altLang="ja-JP" sz="1200" kern="100" dirty="0" smtClean="0">
                        <a:effectLst/>
                        <a:latin typeface="HGPｺﾞｼｯｸM" pitchFamily="50" charset="-128"/>
                        <a:ea typeface="HGPｺﾞｼｯｸM" pitchFamily="50" charset="-128"/>
                        <a:cs typeface="Times New Roman"/>
                      </a:endParaRPr>
                    </a:p>
                    <a:p>
                      <a:pPr algn="just">
                        <a:lnSpc>
                          <a:spcPts val="1100"/>
                        </a:lnSpc>
                        <a:spcAft>
                          <a:spcPts val="0"/>
                        </a:spcAft>
                      </a:pPr>
                      <a:r>
                        <a:rPr lang="ja-JP" altLang="en-US" sz="1200" kern="100" dirty="0" smtClean="0">
                          <a:effectLst/>
                          <a:latin typeface="HGPｺﾞｼｯｸM" pitchFamily="50" charset="-128"/>
                          <a:ea typeface="HGPｺﾞｼｯｸM" pitchFamily="50" charset="-128"/>
                          <a:cs typeface="Times New Roman"/>
                        </a:rPr>
                        <a:t>・集会（移動席</a:t>
                      </a:r>
                      <a:r>
                        <a:rPr lang="en-US" altLang="ja-JP" sz="1200" kern="100" dirty="0" smtClean="0">
                          <a:effectLst/>
                          <a:latin typeface="HGPｺﾞｼｯｸM" pitchFamily="50" charset="-128"/>
                          <a:ea typeface="HGPｺﾞｼｯｸM" pitchFamily="50" charset="-128"/>
                          <a:cs typeface="Times New Roman"/>
                        </a:rPr>
                        <a:t>3,000</a:t>
                      </a:r>
                      <a:r>
                        <a:rPr lang="ja-JP" altLang="en-US" sz="1200" kern="100" dirty="0" smtClean="0">
                          <a:effectLst/>
                          <a:latin typeface="HGPｺﾞｼｯｸM" pitchFamily="50" charset="-128"/>
                          <a:ea typeface="HGPｺﾞｼｯｸM" pitchFamily="50" charset="-128"/>
                          <a:cs typeface="Times New Roman"/>
                        </a:rPr>
                        <a:t>設置可能）　　</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ja-JP" altLang="en-US" sz="1200" kern="100" dirty="0" smtClean="0">
                          <a:effectLst/>
                          <a:latin typeface="HGPｺﾞｼｯｸM" pitchFamily="50" charset="-128"/>
                          <a:ea typeface="HGPｺﾞｼｯｸM" pitchFamily="50" charset="-128"/>
                          <a:cs typeface="Times New Roman"/>
                        </a:rPr>
                        <a:t>競技場内　</a:t>
                      </a:r>
                      <a:r>
                        <a:rPr lang="en-US" altLang="ja-JP" sz="1200" kern="100" dirty="0" smtClean="0">
                          <a:effectLst/>
                          <a:latin typeface="HGPｺﾞｼｯｸM" pitchFamily="50" charset="-128"/>
                          <a:ea typeface="HGPｺﾞｼｯｸM" pitchFamily="50" charset="-128"/>
                          <a:cs typeface="Times New Roman"/>
                        </a:rPr>
                        <a:t>6</a:t>
                      </a:r>
                      <a:r>
                        <a:rPr lang="ja-JP" altLang="en-US" sz="1200" kern="100" smtClean="0">
                          <a:effectLst/>
                          <a:latin typeface="HGPｺﾞｼｯｸM" pitchFamily="50" charset="-128"/>
                          <a:ea typeface="HGPｺﾞｼｯｸM" pitchFamily="50" charset="-128"/>
                          <a:cs typeface="Times New Roman"/>
                        </a:rPr>
                        <a:t>ヶ所</a:t>
                      </a:r>
                      <a:endParaRPr lang="en-US" altLang="ja-JP" sz="1200" kern="100" dirty="0" smtClean="0">
                        <a:effectLst/>
                        <a:latin typeface="HGPｺﾞｼｯｸM" pitchFamily="50" charset="-128"/>
                        <a:ea typeface="HGPｺﾞｼｯｸM" pitchFamily="50" charset="-128"/>
                        <a:cs typeface="Times New Roman"/>
                      </a:endParaRPr>
                    </a:p>
                    <a:p>
                      <a:pPr algn="just">
                        <a:lnSpc>
                          <a:spcPts val="1100"/>
                        </a:lnSpc>
                        <a:spcAft>
                          <a:spcPts val="0"/>
                        </a:spcAft>
                      </a:pPr>
                      <a:endParaRPr lang="en-US" altLang="ja-JP" sz="1200" kern="100" dirty="0" smtClean="0">
                        <a:effectLst/>
                        <a:latin typeface="HGPｺﾞｼｯｸM" pitchFamily="50" charset="-128"/>
                        <a:ea typeface="HGPｺﾞｼｯｸM" pitchFamily="50" charset="-128"/>
                        <a:cs typeface="Times New Roman"/>
                      </a:endParaRPr>
                    </a:p>
                    <a:p>
                      <a:pPr algn="just">
                        <a:lnSpc>
                          <a:spcPts val="1100"/>
                        </a:lnSpc>
                        <a:spcAft>
                          <a:spcPts val="0"/>
                        </a:spcAft>
                      </a:pPr>
                      <a:r>
                        <a:rPr lang="ja-JP" altLang="en-US" sz="1200" kern="100" dirty="0" smtClean="0">
                          <a:effectLst/>
                          <a:latin typeface="HGPｺﾞｼｯｸM" pitchFamily="50" charset="-128"/>
                          <a:ea typeface="HGPｺﾞｼｯｸM" pitchFamily="50" charset="-128"/>
                          <a:cs typeface="Times New Roman"/>
                        </a:rPr>
                        <a:t>競技場へ</a:t>
                      </a:r>
                      <a:endParaRPr lang="en-US" altLang="ja-JP" sz="1200" kern="100" dirty="0" smtClean="0">
                        <a:effectLst/>
                        <a:latin typeface="HGPｺﾞｼｯｸM" pitchFamily="50" charset="-128"/>
                        <a:ea typeface="HGPｺﾞｼｯｸM" pitchFamily="50" charset="-128"/>
                        <a:cs typeface="Times New Roman"/>
                      </a:endParaRPr>
                    </a:p>
                    <a:p>
                      <a:pPr algn="just">
                        <a:lnSpc>
                          <a:spcPts val="1100"/>
                        </a:lnSpc>
                        <a:spcAft>
                          <a:spcPts val="0"/>
                        </a:spcAft>
                      </a:pPr>
                      <a:r>
                        <a:rPr lang="ja-JP" altLang="en-US" sz="1200" kern="100" dirty="0" smtClean="0">
                          <a:effectLst/>
                          <a:latin typeface="HGPｺﾞｼｯｸM" pitchFamily="50" charset="-128"/>
                          <a:ea typeface="HGPｺﾞｼｯｸM" pitchFamily="50" charset="-128"/>
                          <a:cs typeface="Times New Roman"/>
                        </a:rPr>
                        <a:t>至る階段　</a:t>
                      </a:r>
                      <a:r>
                        <a:rPr lang="en-US" altLang="ja-JP" sz="1200" kern="100" dirty="0" smtClean="0">
                          <a:effectLst/>
                          <a:latin typeface="HGPｺﾞｼｯｸM" pitchFamily="50" charset="-128"/>
                          <a:ea typeface="HGPｺﾞｼｯｸM" pitchFamily="50" charset="-128"/>
                          <a:cs typeface="Times New Roman"/>
                        </a:rPr>
                        <a:t>4</a:t>
                      </a:r>
                      <a:r>
                        <a:rPr lang="ja-JP" altLang="en-US" sz="1200" kern="100" dirty="0" smtClean="0">
                          <a:effectLst/>
                          <a:latin typeface="HGPｺﾞｼｯｸM" pitchFamily="50" charset="-128"/>
                          <a:ea typeface="HGPｺﾞｼｯｸM" pitchFamily="50" charset="-128"/>
                          <a:cs typeface="Times New Roman"/>
                        </a:rPr>
                        <a:t>ヶ所</a:t>
                      </a:r>
                      <a:endParaRPr lang="ja-JP" sz="1200" kern="100" dirty="0">
                        <a:effectLst/>
                        <a:latin typeface="HGPｺﾞｼｯｸM" pitchFamily="50" charset="-128"/>
                        <a:ea typeface="HGPｺﾞｼｯｸM" pitchFamily="50" charset="-128"/>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4569">
                <a:tc>
                  <a:txBody>
                    <a:bodyPr/>
                    <a:lstStyle/>
                    <a:p>
                      <a:pPr algn="just">
                        <a:lnSpc>
                          <a:spcPts val="1100"/>
                        </a:lnSpc>
                        <a:spcAft>
                          <a:spcPts val="0"/>
                        </a:spcAft>
                      </a:pPr>
                      <a:r>
                        <a:rPr lang="ja-JP" sz="1200" b="1" kern="100" dirty="0">
                          <a:effectLst/>
                          <a:latin typeface="Century"/>
                          <a:ea typeface="HGSｺﾞｼｯｸM"/>
                          <a:cs typeface="Times New Roman"/>
                        </a:rPr>
                        <a:t>第２競技場</a:t>
                      </a:r>
                      <a:endParaRPr lang="ja-JP" sz="1200" b="1" kern="100" dirty="0">
                        <a:effectLst/>
                        <a:latin typeface="Century"/>
                        <a:ea typeface="ＭＳ 明朝"/>
                        <a:cs typeface="Times New Roman"/>
                      </a:endParaRPr>
                    </a:p>
                    <a:p>
                      <a:pPr algn="just">
                        <a:lnSpc>
                          <a:spcPts val="1100"/>
                        </a:lnSpc>
                        <a:spcAft>
                          <a:spcPts val="0"/>
                        </a:spcAft>
                      </a:pPr>
                      <a:r>
                        <a:rPr lang="ja-JP" sz="1200" kern="100" dirty="0">
                          <a:effectLst/>
                          <a:latin typeface="Century"/>
                          <a:ea typeface="HGSｺﾞｼｯｸM"/>
                          <a:cs typeface="Times New Roman"/>
                        </a:rPr>
                        <a:t>（地下</a:t>
                      </a:r>
                      <a:r>
                        <a:rPr lang="en-US" sz="1200" kern="100" dirty="0">
                          <a:effectLst/>
                          <a:latin typeface="Century"/>
                          <a:ea typeface="HGSｺﾞｼｯｸM"/>
                          <a:cs typeface="Times New Roman"/>
                        </a:rPr>
                        <a:t>2</a:t>
                      </a:r>
                      <a:r>
                        <a:rPr lang="ja-JP" sz="1200" kern="100" dirty="0">
                          <a:effectLst/>
                          <a:latin typeface="Century"/>
                          <a:ea typeface="HGSｺﾞｼｯｸM"/>
                          <a:cs typeface="Times New Roman"/>
                        </a:rPr>
                        <a:t>階）</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en-US" sz="1200" kern="100">
                          <a:effectLst/>
                          <a:latin typeface="HGSｺﾞｼｯｸM"/>
                          <a:ea typeface="ＭＳ 明朝"/>
                          <a:cs typeface="Times New Roman"/>
                        </a:rPr>
                        <a:t>912.6</a:t>
                      </a:r>
                      <a:r>
                        <a:rPr lang="ja-JP" sz="1200" kern="100">
                          <a:effectLst/>
                          <a:latin typeface="Century"/>
                          <a:ea typeface="HGSｺﾞｼｯｸM"/>
                          <a:cs typeface="Times New Roman"/>
                        </a:rPr>
                        <a:t>㎡</a:t>
                      </a:r>
                      <a:endParaRPr lang="ja-JP" sz="1200" kern="100">
                        <a:effectLst/>
                        <a:latin typeface="Century"/>
                        <a:ea typeface="ＭＳ 明朝"/>
                        <a:cs typeface="Times New Roman"/>
                      </a:endParaRPr>
                    </a:p>
                    <a:p>
                      <a:pPr algn="just">
                        <a:lnSpc>
                          <a:spcPts val="1100"/>
                        </a:lnSpc>
                        <a:spcAft>
                          <a:spcPts val="0"/>
                        </a:spcAft>
                      </a:pPr>
                      <a:r>
                        <a:rPr lang="ja-JP" sz="1200" kern="100">
                          <a:effectLst/>
                          <a:latin typeface="Century"/>
                          <a:ea typeface="HGSｺﾞｼｯｸM"/>
                          <a:cs typeface="Times New Roman"/>
                        </a:rPr>
                        <a:t>（</a:t>
                      </a:r>
                      <a:r>
                        <a:rPr lang="en-US" sz="1200" kern="100">
                          <a:effectLst/>
                          <a:latin typeface="Century"/>
                          <a:ea typeface="HGSｺﾞｼｯｸM"/>
                          <a:cs typeface="Times New Roman"/>
                        </a:rPr>
                        <a:t>33.8</a:t>
                      </a:r>
                      <a:r>
                        <a:rPr lang="ja-JP" sz="1200" kern="100">
                          <a:effectLst/>
                          <a:latin typeface="Century"/>
                          <a:ea typeface="HGSｺﾞｼｯｸM"/>
                          <a:cs typeface="Times New Roman"/>
                        </a:rPr>
                        <a:t>ｍ×</a:t>
                      </a:r>
                      <a:r>
                        <a:rPr lang="en-US" sz="1200" kern="100">
                          <a:effectLst/>
                          <a:latin typeface="Century"/>
                          <a:ea typeface="HGSｺﾞｼｯｸM"/>
                          <a:cs typeface="Times New Roman"/>
                        </a:rPr>
                        <a:t>27</a:t>
                      </a:r>
                      <a:r>
                        <a:rPr lang="ja-JP" sz="1200" kern="100">
                          <a:effectLst/>
                          <a:latin typeface="Century"/>
                          <a:ea typeface="HGSｺﾞｼｯｸM"/>
                          <a:cs typeface="Times New Roman"/>
                        </a:rPr>
                        <a:t>ｍ）</a:t>
                      </a:r>
                      <a:endParaRPr lang="ja-JP" sz="1200" kern="10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ja-JP" altLang="en-US" sz="1200" kern="100" dirty="0" smtClean="0">
                          <a:effectLst/>
                          <a:latin typeface="HGPｺﾞｼｯｸM" pitchFamily="50" charset="-128"/>
                          <a:ea typeface="HGPｺﾞｼｯｸM" pitchFamily="50" charset="-128"/>
                          <a:cs typeface="Times New Roman"/>
                        </a:rPr>
                        <a:t>・バレーボール（</a:t>
                      </a:r>
                      <a:r>
                        <a:rPr lang="en-US" altLang="ja-JP" sz="1200" kern="100" dirty="0" smtClean="0">
                          <a:effectLst/>
                          <a:latin typeface="HGPｺﾞｼｯｸM" pitchFamily="50" charset="-128"/>
                          <a:ea typeface="HGPｺﾞｼｯｸM" pitchFamily="50" charset="-128"/>
                          <a:cs typeface="Times New Roman"/>
                        </a:rPr>
                        <a:t>2</a:t>
                      </a:r>
                      <a:r>
                        <a:rPr lang="ja-JP" altLang="en-US" sz="1200" kern="100" dirty="0" smtClean="0">
                          <a:effectLst/>
                          <a:latin typeface="HGPｺﾞｼｯｸM" pitchFamily="50" charset="-128"/>
                          <a:ea typeface="HGPｺﾞｼｯｸM" pitchFamily="50" charset="-128"/>
                          <a:cs typeface="Times New Roman"/>
                        </a:rPr>
                        <a:t>面）　</a:t>
                      </a:r>
                      <a:r>
                        <a:rPr lang="en-US" altLang="ja-JP" sz="1200" kern="100" dirty="0" smtClean="0">
                          <a:effectLst/>
                          <a:latin typeface="HGPｺﾞｼｯｸM" pitchFamily="50" charset="-128"/>
                          <a:ea typeface="HGPｺﾞｼｯｸM" pitchFamily="50" charset="-128"/>
                          <a:cs typeface="Times New Roman"/>
                        </a:rPr>
                        <a:t>•</a:t>
                      </a:r>
                      <a:r>
                        <a:rPr lang="ja-JP" altLang="en-US" sz="1200" kern="100" dirty="0" smtClean="0">
                          <a:effectLst/>
                          <a:latin typeface="HGPｺﾞｼｯｸM" pitchFamily="50" charset="-128"/>
                          <a:ea typeface="HGPｺﾞｼｯｸM" pitchFamily="50" charset="-128"/>
                          <a:cs typeface="Times New Roman"/>
                        </a:rPr>
                        <a:t>バスケットボール（</a:t>
                      </a:r>
                      <a:r>
                        <a:rPr lang="en-US" altLang="ja-JP" sz="1200" kern="100" dirty="0" smtClean="0">
                          <a:effectLst/>
                          <a:latin typeface="HGPｺﾞｼｯｸM" pitchFamily="50" charset="-128"/>
                          <a:ea typeface="HGPｺﾞｼｯｸM" pitchFamily="50" charset="-128"/>
                          <a:cs typeface="Times New Roman"/>
                        </a:rPr>
                        <a:t>2</a:t>
                      </a:r>
                      <a:r>
                        <a:rPr lang="ja-JP" altLang="en-US" sz="1200" kern="100" dirty="0" smtClean="0">
                          <a:effectLst/>
                          <a:latin typeface="HGPｺﾞｼｯｸM" pitchFamily="50" charset="-128"/>
                          <a:ea typeface="HGPｺﾞｼｯｸM" pitchFamily="50" charset="-128"/>
                          <a:cs typeface="Times New Roman"/>
                        </a:rPr>
                        <a:t>面）</a:t>
                      </a:r>
                    </a:p>
                    <a:p>
                      <a:pPr algn="just">
                        <a:lnSpc>
                          <a:spcPts val="1100"/>
                        </a:lnSpc>
                        <a:spcAft>
                          <a:spcPts val="0"/>
                        </a:spcAft>
                      </a:pPr>
                      <a:r>
                        <a:rPr lang="ja-JP" altLang="en-US" sz="1200" kern="100" dirty="0" smtClean="0">
                          <a:effectLst/>
                          <a:latin typeface="HGPｺﾞｼｯｸM" pitchFamily="50" charset="-128"/>
                          <a:ea typeface="HGPｺﾞｼｯｸM" pitchFamily="50" charset="-128"/>
                          <a:cs typeface="Times New Roman"/>
                        </a:rPr>
                        <a:t>・テニス（</a:t>
                      </a:r>
                      <a:r>
                        <a:rPr lang="en-US" altLang="ja-JP" sz="1200" kern="100" dirty="0" smtClean="0">
                          <a:effectLst/>
                          <a:latin typeface="HGPｺﾞｼｯｸM" pitchFamily="50" charset="-128"/>
                          <a:ea typeface="HGPｺﾞｼｯｸM" pitchFamily="50" charset="-128"/>
                          <a:cs typeface="Times New Roman"/>
                        </a:rPr>
                        <a:t>1</a:t>
                      </a:r>
                      <a:r>
                        <a:rPr lang="ja-JP" altLang="en-US" sz="1200" kern="100" dirty="0" smtClean="0">
                          <a:effectLst/>
                          <a:latin typeface="HGPｺﾞｼｯｸM" pitchFamily="50" charset="-128"/>
                          <a:ea typeface="HGPｺﾞｼｯｸM" pitchFamily="50" charset="-128"/>
                          <a:cs typeface="Times New Roman"/>
                        </a:rPr>
                        <a:t>面）</a:t>
                      </a:r>
                      <a:r>
                        <a:rPr lang="en-US" altLang="ja-JP" sz="1200" kern="100" dirty="0" smtClean="0">
                          <a:effectLst/>
                          <a:latin typeface="HGPｺﾞｼｯｸM" pitchFamily="50" charset="-128"/>
                          <a:ea typeface="HGPｺﾞｼｯｸM" pitchFamily="50" charset="-128"/>
                          <a:cs typeface="Times New Roman"/>
                        </a:rPr>
                        <a:t>•</a:t>
                      </a:r>
                      <a:r>
                        <a:rPr lang="ja-JP" altLang="en-US" sz="1200" kern="100" dirty="0" smtClean="0">
                          <a:effectLst/>
                          <a:latin typeface="HGPｺﾞｼｯｸM" pitchFamily="50" charset="-128"/>
                          <a:ea typeface="HGPｺﾞｼｯｸM" pitchFamily="50" charset="-128"/>
                          <a:cs typeface="Times New Roman"/>
                        </a:rPr>
                        <a:t>バドミントン（</a:t>
                      </a:r>
                      <a:r>
                        <a:rPr lang="en-US" altLang="ja-JP" sz="1200" kern="100" dirty="0" smtClean="0">
                          <a:effectLst/>
                          <a:latin typeface="HGPｺﾞｼｯｸM" pitchFamily="50" charset="-128"/>
                          <a:ea typeface="HGPｺﾞｼｯｸM" pitchFamily="50" charset="-128"/>
                          <a:cs typeface="Times New Roman"/>
                        </a:rPr>
                        <a:t>6</a:t>
                      </a:r>
                      <a:r>
                        <a:rPr lang="ja-JP" altLang="en-US" sz="1200" kern="100" dirty="0" smtClean="0">
                          <a:effectLst/>
                          <a:latin typeface="HGPｺﾞｼｯｸM" pitchFamily="50" charset="-128"/>
                          <a:ea typeface="HGPｺﾞｼｯｸM" pitchFamily="50" charset="-128"/>
                          <a:cs typeface="Times New Roman"/>
                        </a:rPr>
                        <a:t>面）</a:t>
                      </a:r>
                    </a:p>
                    <a:p>
                      <a:pPr algn="just">
                        <a:lnSpc>
                          <a:spcPts val="1100"/>
                        </a:lnSpc>
                        <a:spcAft>
                          <a:spcPts val="0"/>
                        </a:spcAft>
                      </a:pPr>
                      <a:r>
                        <a:rPr lang="ja-JP" altLang="en-US" sz="1200" kern="100" dirty="0" smtClean="0">
                          <a:effectLst/>
                          <a:latin typeface="HGPｺﾞｼｯｸM" pitchFamily="50" charset="-128"/>
                          <a:ea typeface="HGPｺﾞｼｯｸM" pitchFamily="50" charset="-128"/>
                          <a:cs typeface="Times New Roman"/>
                        </a:rPr>
                        <a:t>・卓球（</a:t>
                      </a:r>
                      <a:r>
                        <a:rPr lang="en-US" altLang="ja-JP" sz="1200" kern="100" dirty="0" smtClean="0">
                          <a:effectLst/>
                          <a:latin typeface="HGPｺﾞｼｯｸM" pitchFamily="50" charset="-128"/>
                          <a:ea typeface="HGPｺﾞｼｯｸM" pitchFamily="50" charset="-128"/>
                          <a:cs typeface="Times New Roman"/>
                        </a:rPr>
                        <a:t>12</a:t>
                      </a:r>
                      <a:r>
                        <a:rPr lang="ja-JP" altLang="en-US" sz="1200" kern="100" dirty="0" smtClean="0">
                          <a:effectLst/>
                          <a:latin typeface="HGPｺﾞｼｯｸM" pitchFamily="50" charset="-128"/>
                          <a:ea typeface="HGPｺﾞｼｯｸM" pitchFamily="50" charset="-128"/>
                          <a:cs typeface="Times New Roman"/>
                        </a:rPr>
                        <a:t>台）</a:t>
                      </a:r>
                      <a:r>
                        <a:rPr lang="en-US" altLang="ja-JP" sz="1200" kern="100" dirty="0" smtClean="0">
                          <a:effectLst/>
                          <a:latin typeface="HGPｺﾞｼｯｸM" pitchFamily="50" charset="-128"/>
                          <a:ea typeface="HGPｺﾞｼｯｸM" pitchFamily="50" charset="-128"/>
                          <a:cs typeface="Times New Roman"/>
                        </a:rPr>
                        <a:t>•</a:t>
                      </a:r>
                      <a:r>
                        <a:rPr lang="ja-JP" altLang="en-US" sz="1200" kern="100" dirty="0" smtClean="0">
                          <a:effectLst/>
                          <a:latin typeface="HGPｺﾞｼｯｸM" pitchFamily="50" charset="-128"/>
                          <a:ea typeface="HGPｺﾞｼｯｸM" pitchFamily="50" charset="-128"/>
                          <a:cs typeface="Times New Roman"/>
                        </a:rPr>
                        <a:t>その他スポーツ</a:t>
                      </a:r>
                      <a:endParaRPr lang="ja-JP" sz="1200" kern="100" dirty="0">
                        <a:effectLst/>
                        <a:latin typeface="HGPｺﾞｼｯｸM" pitchFamily="50" charset="-128"/>
                        <a:ea typeface="HGPｺﾞｼｯｸM" pitchFamily="50" charset="-128"/>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endParaRPr lang="ja-JP" sz="1200" kern="100" dirty="0">
                        <a:effectLst/>
                        <a:latin typeface="HGPｺﾞｼｯｸM" pitchFamily="50" charset="-128"/>
                        <a:ea typeface="HGPｺﾞｼｯｸM" pitchFamily="50" charset="-128"/>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3405">
                <a:tc>
                  <a:txBody>
                    <a:bodyPr/>
                    <a:lstStyle/>
                    <a:p>
                      <a:pPr algn="just">
                        <a:lnSpc>
                          <a:spcPts val="1100"/>
                        </a:lnSpc>
                        <a:spcAft>
                          <a:spcPts val="0"/>
                        </a:spcAft>
                      </a:pPr>
                      <a:r>
                        <a:rPr lang="ja-JP" sz="1200" b="1" kern="100" dirty="0">
                          <a:effectLst/>
                          <a:latin typeface="Century"/>
                          <a:ea typeface="HGSｺﾞｼｯｸM"/>
                          <a:cs typeface="Times New Roman"/>
                        </a:rPr>
                        <a:t>柔道場</a:t>
                      </a:r>
                      <a:endParaRPr lang="ja-JP" sz="1200" b="1" kern="100" dirty="0">
                        <a:effectLst/>
                        <a:latin typeface="Century"/>
                        <a:ea typeface="ＭＳ 明朝"/>
                        <a:cs typeface="Times New Roman"/>
                      </a:endParaRPr>
                    </a:p>
                    <a:p>
                      <a:pPr algn="just">
                        <a:lnSpc>
                          <a:spcPts val="1100"/>
                        </a:lnSpc>
                        <a:spcAft>
                          <a:spcPts val="0"/>
                        </a:spcAft>
                      </a:pPr>
                      <a:r>
                        <a:rPr lang="ja-JP" sz="1200" kern="100" dirty="0">
                          <a:effectLst/>
                          <a:latin typeface="Century"/>
                          <a:ea typeface="HGSｺﾞｼｯｸM"/>
                          <a:cs typeface="Times New Roman"/>
                        </a:rPr>
                        <a:t>（地下</a:t>
                      </a:r>
                      <a:r>
                        <a:rPr lang="en-US" sz="1200" kern="100" dirty="0">
                          <a:effectLst/>
                          <a:latin typeface="Century"/>
                          <a:ea typeface="HGSｺﾞｼｯｸM"/>
                          <a:cs typeface="Times New Roman"/>
                        </a:rPr>
                        <a:t>2</a:t>
                      </a:r>
                      <a:r>
                        <a:rPr lang="ja-JP" sz="1200" kern="100" dirty="0">
                          <a:effectLst/>
                          <a:latin typeface="Century"/>
                          <a:ea typeface="HGSｺﾞｼｯｸM"/>
                          <a:cs typeface="Times New Roman"/>
                        </a:rPr>
                        <a:t>階）</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en-US" sz="1200" kern="100">
                          <a:effectLst/>
                          <a:latin typeface="HGSｺﾞｼｯｸM"/>
                          <a:ea typeface="ＭＳ 明朝"/>
                          <a:cs typeface="Times New Roman"/>
                        </a:rPr>
                        <a:t>450</a:t>
                      </a:r>
                      <a:r>
                        <a:rPr lang="ja-JP" sz="1200" kern="100">
                          <a:effectLst/>
                          <a:latin typeface="Century"/>
                          <a:ea typeface="HGSｺﾞｼｯｸM"/>
                          <a:cs typeface="Times New Roman"/>
                        </a:rPr>
                        <a:t>㎡</a:t>
                      </a:r>
                      <a:endParaRPr lang="ja-JP" sz="1200" kern="100">
                        <a:effectLst/>
                        <a:latin typeface="Century"/>
                        <a:ea typeface="ＭＳ 明朝"/>
                        <a:cs typeface="Times New Roman"/>
                      </a:endParaRPr>
                    </a:p>
                    <a:p>
                      <a:pPr algn="just">
                        <a:lnSpc>
                          <a:spcPts val="1100"/>
                        </a:lnSpc>
                        <a:spcAft>
                          <a:spcPts val="0"/>
                        </a:spcAft>
                      </a:pPr>
                      <a:r>
                        <a:rPr lang="ja-JP" sz="1200" kern="100">
                          <a:effectLst/>
                          <a:latin typeface="Century"/>
                          <a:ea typeface="HGSｺﾞｼｯｸM"/>
                          <a:cs typeface="Times New Roman"/>
                        </a:rPr>
                        <a:t>（柔道畳</a:t>
                      </a:r>
                      <a:r>
                        <a:rPr lang="en-US" sz="1200" kern="100">
                          <a:effectLst/>
                          <a:latin typeface="Century"/>
                          <a:ea typeface="HGSｺﾞｼｯｸM"/>
                          <a:cs typeface="Times New Roman"/>
                        </a:rPr>
                        <a:t>248</a:t>
                      </a:r>
                      <a:r>
                        <a:rPr lang="ja-JP" sz="1200" kern="100">
                          <a:effectLst/>
                          <a:latin typeface="Century"/>
                          <a:ea typeface="HGSｺﾞｼｯｸM"/>
                          <a:cs typeface="Times New Roman"/>
                        </a:rPr>
                        <a:t>畳）</a:t>
                      </a:r>
                      <a:endParaRPr lang="ja-JP" sz="1200" kern="10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indent="-43180" algn="just">
                        <a:lnSpc>
                          <a:spcPts val="1100"/>
                        </a:lnSpc>
                        <a:spcAft>
                          <a:spcPts val="0"/>
                        </a:spcAft>
                      </a:pPr>
                      <a:r>
                        <a:rPr lang="ja-JP" altLang="en-US" sz="1200" kern="100" dirty="0" smtClean="0">
                          <a:effectLst/>
                          <a:latin typeface="Century"/>
                          <a:ea typeface="HGSｺﾞｼｯｸM"/>
                          <a:cs typeface="Times New Roman"/>
                        </a:rPr>
                        <a:t>・</a:t>
                      </a:r>
                      <a:r>
                        <a:rPr lang="ja-JP" sz="1200" kern="100" dirty="0" smtClean="0">
                          <a:effectLst/>
                          <a:latin typeface="Century"/>
                          <a:ea typeface="HGSｺﾞｼｯｸM"/>
                          <a:cs typeface="Times New Roman"/>
                        </a:rPr>
                        <a:t>柔道</a:t>
                      </a:r>
                      <a:r>
                        <a:rPr lang="ja-JP" altLang="en-US" sz="1200" kern="100" dirty="0" smtClean="0">
                          <a:effectLst/>
                          <a:latin typeface="Century"/>
                          <a:ea typeface="HGSｺﾞｼｯｸM"/>
                          <a:cs typeface="Times New Roman"/>
                        </a:rPr>
                        <a:t>（</a:t>
                      </a:r>
                      <a:r>
                        <a:rPr lang="en-US" altLang="ja-JP" sz="1200" kern="100" dirty="0" smtClean="0">
                          <a:effectLst/>
                          <a:latin typeface="Century"/>
                          <a:ea typeface="HGSｺﾞｼｯｸM"/>
                          <a:cs typeface="Times New Roman"/>
                        </a:rPr>
                        <a:t>2</a:t>
                      </a:r>
                      <a:r>
                        <a:rPr lang="ja-JP" altLang="en-US" sz="1200" kern="100" dirty="0" smtClean="0">
                          <a:effectLst/>
                          <a:latin typeface="Century"/>
                          <a:ea typeface="HGSｺﾞｼｯｸM"/>
                          <a:cs typeface="Times New Roman"/>
                        </a:rPr>
                        <a:t>面）</a:t>
                      </a:r>
                      <a:r>
                        <a:rPr lang="ja-JP" sz="1200" kern="100" dirty="0" smtClean="0">
                          <a:effectLst/>
                          <a:latin typeface="Century"/>
                          <a:ea typeface="HGSｺﾞｼｯｸM"/>
                          <a:cs typeface="Times New Roman"/>
                        </a:rPr>
                        <a:t>、</a:t>
                      </a:r>
                      <a:r>
                        <a:rPr lang="ja-JP" sz="1200" kern="100" dirty="0">
                          <a:effectLst/>
                          <a:latin typeface="Century"/>
                          <a:ea typeface="HGSｺﾞｼｯｸM"/>
                          <a:cs typeface="Times New Roman"/>
                        </a:rPr>
                        <a:t>空手道、少林寺拳法等の試合、練習会場</a:t>
                      </a:r>
                      <a:endParaRPr lang="ja-JP" sz="1200" kern="100" dirty="0">
                        <a:effectLst/>
                        <a:latin typeface="Century"/>
                        <a:ea typeface="ＭＳ 明朝"/>
                        <a:cs typeface="Times New Roman"/>
                      </a:endParaRPr>
                    </a:p>
                    <a:p>
                      <a:pPr marL="43180" indent="-43180" algn="just">
                        <a:lnSpc>
                          <a:spcPts val="1100"/>
                        </a:lnSpc>
                        <a:spcAft>
                          <a:spcPts val="0"/>
                        </a:spcAft>
                      </a:pPr>
                      <a:r>
                        <a:rPr lang="ja-JP" sz="1200" kern="100" dirty="0">
                          <a:effectLst/>
                          <a:latin typeface="Century"/>
                          <a:ea typeface="HGSｺﾞｼｯｸM"/>
                          <a:cs typeface="Times New Roman"/>
                        </a:rPr>
                        <a:t>・講習会、各種展示会</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indent="-43180" algn="just">
                        <a:lnSpc>
                          <a:spcPts val="1100"/>
                        </a:lnSpc>
                        <a:spcAft>
                          <a:spcPts val="0"/>
                        </a:spcAft>
                      </a:pPr>
                      <a:endParaRPr lang="ja-JP" sz="1200" kern="100" dirty="0">
                        <a:effectLst/>
                        <a:latin typeface="HGPｺﾞｼｯｸM" pitchFamily="50" charset="-128"/>
                        <a:ea typeface="HGPｺﾞｼｯｸM" pitchFamily="50" charset="-128"/>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7728">
                <a:tc>
                  <a:txBody>
                    <a:bodyPr/>
                    <a:lstStyle/>
                    <a:p>
                      <a:pPr algn="just">
                        <a:lnSpc>
                          <a:spcPts val="1100"/>
                        </a:lnSpc>
                        <a:spcAft>
                          <a:spcPts val="0"/>
                        </a:spcAft>
                      </a:pPr>
                      <a:r>
                        <a:rPr lang="ja-JP" sz="1200" b="1" kern="100" dirty="0">
                          <a:effectLst/>
                          <a:latin typeface="Century"/>
                          <a:ea typeface="HGSｺﾞｼｯｸM"/>
                          <a:cs typeface="Times New Roman"/>
                        </a:rPr>
                        <a:t>剣道場</a:t>
                      </a:r>
                      <a:endParaRPr lang="ja-JP" sz="1200" b="1" kern="100" dirty="0">
                        <a:effectLst/>
                        <a:latin typeface="Century"/>
                        <a:ea typeface="ＭＳ 明朝"/>
                        <a:cs typeface="Times New Roman"/>
                      </a:endParaRPr>
                    </a:p>
                    <a:p>
                      <a:pPr algn="just">
                        <a:lnSpc>
                          <a:spcPts val="1100"/>
                        </a:lnSpc>
                        <a:spcAft>
                          <a:spcPts val="0"/>
                        </a:spcAft>
                      </a:pPr>
                      <a:r>
                        <a:rPr lang="ja-JP" sz="1200" kern="100" dirty="0">
                          <a:effectLst/>
                          <a:latin typeface="Century"/>
                          <a:ea typeface="HGSｺﾞｼｯｸM"/>
                          <a:cs typeface="Times New Roman"/>
                        </a:rPr>
                        <a:t>（地下</a:t>
                      </a:r>
                      <a:r>
                        <a:rPr lang="en-US" sz="1200" kern="100" dirty="0">
                          <a:effectLst/>
                          <a:latin typeface="Century"/>
                          <a:ea typeface="HGSｺﾞｼｯｸM"/>
                          <a:cs typeface="Times New Roman"/>
                        </a:rPr>
                        <a:t>2</a:t>
                      </a:r>
                      <a:r>
                        <a:rPr lang="ja-JP" sz="1200" kern="100" dirty="0">
                          <a:effectLst/>
                          <a:latin typeface="Century"/>
                          <a:ea typeface="HGSｺﾞｼｯｸM"/>
                          <a:cs typeface="Times New Roman"/>
                        </a:rPr>
                        <a:t>階）</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en-US" sz="1200" kern="100">
                          <a:effectLst/>
                          <a:latin typeface="HGSｺﾞｼｯｸM"/>
                          <a:ea typeface="ＭＳ 明朝"/>
                          <a:cs typeface="Times New Roman"/>
                        </a:rPr>
                        <a:t>450</a:t>
                      </a:r>
                      <a:r>
                        <a:rPr lang="ja-JP" sz="1200" kern="100">
                          <a:effectLst/>
                          <a:latin typeface="Century"/>
                          <a:ea typeface="HGSｺﾞｼｯｸM"/>
                          <a:cs typeface="Times New Roman"/>
                        </a:rPr>
                        <a:t>㎡</a:t>
                      </a:r>
                      <a:endParaRPr lang="ja-JP" sz="1200" kern="10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ja-JP" sz="1200" kern="100" dirty="0">
                          <a:effectLst/>
                          <a:latin typeface="Century"/>
                          <a:ea typeface="HGSｺﾞｼｯｸM"/>
                          <a:cs typeface="Times New Roman"/>
                        </a:rPr>
                        <a:t>・</a:t>
                      </a:r>
                      <a:r>
                        <a:rPr lang="ja-JP" sz="1200" kern="100" dirty="0" smtClean="0">
                          <a:effectLst/>
                          <a:latin typeface="Century"/>
                          <a:ea typeface="HGSｺﾞｼｯｸM"/>
                          <a:cs typeface="Times New Roman"/>
                        </a:rPr>
                        <a:t>剣道</a:t>
                      </a:r>
                      <a:r>
                        <a:rPr lang="ja-JP" altLang="en-US" sz="1200" kern="100" dirty="0" smtClean="0">
                          <a:effectLst/>
                          <a:latin typeface="Century"/>
                          <a:ea typeface="HGSｺﾞｼｯｸM"/>
                          <a:cs typeface="Times New Roman"/>
                        </a:rPr>
                        <a:t>（</a:t>
                      </a:r>
                      <a:r>
                        <a:rPr lang="en-US" altLang="ja-JP" sz="1200" kern="100" dirty="0" smtClean="0">
                          <a:effectLst/>
                          <a:latin typeface="Century"/>
                          <a:ea typeface="HGSｺﾞｼｯｸM"/>
                          <a:cs typeface="Times New Roman"/>
                        </a:rPr>
                        <a:t>2</a:t>
                      </a:r>
                      <a:r>
                        <a:rPr lang="ja-JP" altLang="en-US" sz="1200" kern="100" dirty="0" smtClean="0">
                          <a:effectLst/>
                          <a:latin typeface="Century"/>
                          <a:ea typeface="HGSｺﾞｼｯｸM"/>
                          <a:cs typeface="Times New Roman"/>
                        </a:rPr>
                        <a:t>面）</a:t>
                      </a:r>
                      <a:r>
                        <a:rPr lang="ja-JP" sz="1200" kern="100" dirty="0" smtClean="0">
                          <a:effectLst/>
                          <a:latin typeface="Century"/>
                          <a:ea typeface="HGSｺﾞｼｯｸM"/>
                          <a:cs typeface="Times New Roman"/>
                        </a:rPr>
                        <a:t>、</a:t>
                      </a:r>
                      <a:r>
                        <a:rPr lang="ja-JP" sz="1200" kern="100" dirty="0">
                          <a:effectLst/>
                          <a:latin typeface="Century"/>
                          <a:ea typeface="HGSｺﾞｼｯｸM"/>
                          <a:cs typeface="Times New Roman"/>
                        </a:rPr>
                        <a:t>空手道、少林寺拳法等の試合、練習会場</a:t>
                      </a:r>
                      <a:endParaRPr lang="ja-JP" sz="1200" kern="100" dirty="0">
                        <a:effectLst/>
                        <a:latin typeface="Century"/>
                        <a:ea typeface="ＭＳ 明朝"/>
                        <a:cs typeface="Times New Roman"/>
                      </a:endParaRPr>
                    </a:p>
                    <a:p>
                      <a:pPr algn="just">
                        <a:lnSpc>
                          <a:spcPts val="1100"/>
                        </a:lnSpc>
                        <a:spcAft>
                          <a:spcPts val="0"/>
                        </a:spcAft>
                      </a:pPr>
                      <a:r>
                        <a:rPr lang="ja-JP" sz="1200" kern="100" dirty="0">
                          <a:effectLst/>
                          <a:latin typeface="Century"/>
                          <a:ea typeface="HGSｺﾞｼｯｸM"/>
                          <a:cs typeface="Times New Roman"/>
                        </a:rPr>
                        <a:t>・講習会、各種展示会</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endParaRPr lang="ja-JP" sz="1200" kern="100" dirty="0">
                        <a:effectLst/>
                        <a:latin typeface="HGPｺﾞｼｯｸM" pitchFamily="50" charset="-128"/>
                        <a:ea typeface="HGPｺﾞｼｯｸM" pitchFamily="50" charset="-128"/>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4569">
                <a:tc>
                  <a:txBody>
                    <a:bodyPr/>
                    <a:lstStyle/>
                    <a:p>
                      <a:pPr algn="just">
                        <a:lnSpc>
                          <a:spcPts val="1100"/>
                        </a:lnSpc>
                        <a:spcAft>
                          <a:spcPts val="0"/>
                        </a:spcAft>
                      </a:pPr>
                      <a:r>
                        <a:rPr lang="ja-JP" sz="1200" b="1" kern="100" dirty="0">
                          <a:effectLst/>
                          <a:latin typeface="Century"/>
                          <a:ea typeface="HGSｺﾞｼｯｸM"/>
                          <a:cs typeface="Times New Roman"/>
                        </a:rPr>
                        <a:t>多目的ホール</a:t>
                      </a:r>
                      <a:endParaRPr lang="ja-JP" sz="1200" b="1" kern="100" dirty="0">
                        <a:effectLst/>
                        <a:latin typeface="Century"/>
                        <a:ea typeface="ＭＳ 明朝"/>
                        <a:cs typeface="Times New Roman"/>
                      </a:endParaRPr>
                    </a:p>
                    <a:p>
                      <a:pPr algn="just">
                        <a:lnSpc>
                          <a:spcPts val="1100"/>
                        </a:lnSpc>
                        <a:spcAft>
                          <a:spcPts val="0"/>
                        </a:spcAft>
                      </a:pPr>
                      <a:r>
                        <a:rPr lang="ja-JP" sz="1200" kern="100" dirty="0">
                          <a:effectLst/>
                          <a:latin typeface="Century"/>
                          <a:ea typeface="HGSｺﾞｼｯｸM"/>
                          <a:cs typeface="Times New Roman"/>
                        </a:rPr>
                        <a:t>（</a:t>
                      </a:r>
                      <a:r>
                        <a:rPr lang="en-US" sz="1200" kern="100" dirty="0">
                          <a:effectLst/>
                          <a:latin typeface="Century"/>
                          <a:ea typeface="HGSｺﾞｼｯｸM"/>
                          <a:cs typeface="Times New Roman"/>
                        </a:rPr>
                        <a:t>1</a:t>
                      </a:r>
                      <a:r>
                        <a:rPr lang="ja-JP" sz="1200" kern="100" dirty="0">
                          <a:effectLst/>
                          <a:latin typeface="Century"/>
                          <a:ea typeface="HGSｺﾞｼｯｸM"/>
                          <a:cs typeface="Times New Roman"/>
                        </a:rPr>
                        <a:t>階）</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en-US" sz="1200" kern="100" dirty="0">
                          <a:effectLst/>
                          <a:latin typeface="HGSｺﾞｼｯｸM"/>
                          <a:ea typeface="ＭＳ 明朝"/>
                          <a:cs typeface="Times New Roman"/>
                        </a:rPr>
                        <a:t>330</a:t>
                      </a:r>
                      <a:r>
                        <a:rPr lang="ja-JP" sz="1200" kern="100" dirty="0">
                          <a:effectLst/>
                          <a:latin typeface="Century"/>
                          <a:ea typeface="HGSｺﾞｼｯｸM"/>
                          <a:cs typeface="Times New Roman"/>
                        </a:rPr>
                        <a:t>㎡</a:t>
                      </a:r>
                      <a:endParaRPr lang="ja-JP" sz="1200" kern="100" dirty="0">
                        <a:effectLst/>
                        <a:latin typeface="Century"/>
                        <a:ea typeface="ＭＳ 明朝"/>
                        <a:cs typeface="Times New Roman"/>
                      </a:endParaRPr>
                    </a:p>
                    <a:p>
                      <a:pPr algn="just">
                        <a:lnSpc>
                          <a:spcPts val="1100"/>
                        </a:lnSpc>
                        <a:spcAft>
                          <a:spcPts val="0"/>
                        </a:spcAft>
                      </a:pPr>
                      <a:r>
                        <a:rPr lang="ja-JP" sz="1050" kern="100" dirty="0">
                          <a:effectLst/>
                          <a:latin typeface="Century"/>
                          <a:ea typeface="HGSｺﾞｼｯｸM"/>
                          <a:cs typeface="Times New Roman"/>
                        </a:rPr>
                        <a:t>（移動間仕切・４室）</a:t>
                      </a:r>
                      <a:endParaRPr lang="ja-JP" sz="105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ja-JP" sz="1200" kern="100" dirty="0" smtClean="0">
                          <a:effectLst/>
                          <a:latin typeface="Century"/>
                          <a:ea typeface="HGSｺﾞｼｯｸM"/>
                          <a:cs typeface="Times New Roman"/>
                        </a:rPr>
                        <a:t>・</a:t>
                      </a:r>
                      <a:r>
                        <a:rPr lang="en-US" altLang="ja-JP" sz="1200" kern="100" dirty="0" smtClean="0">
                          <a:effectLst/>
                          <a:latin typeface="Century"/>
                          <a:ea typeface="HGSｺﾞｼｯｸM"/>
                          <a:cs typeface="Times New Roman"/>
                        </a:rPr>
                        <a:t>300</a:t>
                      </a:r>
                      <a:r>
                        <a:rPr lang="ja-JP" altLang="en-US" sz="1200" kern="100" dirty="0" smtClean="0">
                          <a:effectLst/>
                          <a:latin typeface="Century"/>
                          <a:ea typeface="HGSｺﾞｼｯｸM"/>
                          <a:cs typeface="Times New Roman"/>
                        </a:rPr>
                        <a:t>人規模の集会（椅子利用）</a:t>
                      </a:r>
                      <a:endParaRPr lang="en-US" altLang="ja-JP" sz="1200" kern="100" dirty="0" smtClean="0">
                        <a:effectLst/>
                        <a:latin typeface="Century"/>
                        <a:ea typeface="HGSｺﾞｼｯｸM"/>
                        <a:cs typeface="Times New Roman"/>
                      </a:endParaRPr>
                    </a:p>
                    <a:p>
                      <a:pPr algn="just">
                        <a:lnSpc>
                          <a:spcPts val="1100"/>
                        </a:lnSpc>
                        <a:spcAft>
                          <a:spcPts val="0"/>
                        </a:spcAft>
                      </a:pPr>
                      <a:r>
                        <a:rPr lang="ja-JP" altLang="en-US" sz="1200" kern="100" dirty="0" smtClean="0">
                          <a:effectLst/>
                          <a:latin typeface="Century"/>
                          <a:ea typeface="HGSｺﾞｼｯｸM"/>
                          <a:cs typeface="Times New Roman"/>
                        </a:rPr>
                        <a:t>・</a:t>
                      </a:r>
                      <a:r>
                        <a:rPr lang="en-US" altLang="ja-JP" sz="1200" kern="100" dirty="0" smtClean="0">
                          <a:effectLst/>
                          <a:latin typeface="Century"/>
                          <a:ea typeface="HGSｺﾞｼｯｸM"/>
                          <a:cs typeface="Times New Roman"/>
                        </a:rPr>
                        <a:t>200</a:t>
                      </a:r>
                      <a:r>
                        <a:rPr lang="ja-JP" altLang="en-US" sz="1200" kern="100" dirty="0" smtClean="0">
                          <a:effectLst/>
                          <a:latin typeface="Century"/>
                          <a:ea typeface="HGSｺﾞｼｯｸM"/>
                          <a:cs typeface="Times New Roman"/>
                        </a:rPr>
                        <a:t>人程度の会議、立食パーティー等</a:t>
                      </a:r>
                      <a:endParaRPr lang="ja-JP" sz="1200" kern="100" dirty="0">
                        <a:effectLst/>
                        <a:latin typeface="Century"/>
                        <a:ea typeface="ＭＳ 明朝"/>
                        <a:cs typeface="Times New Roman"/>
                      </a:endParaRPr>
                    </a:p>
                    <a:p>
                      <a:pPr algn="just">
                        <a:lnSpc>
                          <a:spcPts val="1100"/>
                        </a:lnSpc>
                        <a:spcAft>
                          <a:spcPts val="0"/>
                        </a:spcAft>
                      </a:pPr>
                      <a:r>
                        <a:rPr lang="ja-JP" sz="1200" kern="100" dirty="0" smtClean="0">
                          <a:effectLst/>
                          <a:latin typeface="Century"/>
                          <a:ea typeface="HGSｺﾞｼｯｸM"/>
                          <a:cs typeface="Times New Roman"/>
                        </a:rPr>
                        <a:t>・</a:t>
                      </a:r>
                      <a:r>
                        <a:rPr lang="ja-JP" altLang="en-US" sz="1200" kern="100" dirty="0" smtClean="0">
                          <a:effectLst/>
                          <a:latin typeface="Century"/>
                          <a:ea typeface="HGSｺﾞｼｯｸM"/>
                          <a:cs typeface="Times New Roman"/>
                        </a:rPr>
                        <a:t>各種教室開催、</a:t>
                      </a:r>
                      <a:r>
                        <a:rPr lang="ja-JP" sz="1200" kern="100" dirty="0" smtClean="0">
                          <a:effectLst/>
                          <a:latin typeface="Century"/>
                          <a:ea typeface="HGSｺﾞｼｯｸM"/>
                          <a:cs typeface="Times New Roman"/>
                        </a:rPr>
                        <a:t>研修会</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endParaRPr lang="ja-JP" sz="1200" kern="100" dirty="0">
                        <a:effectLst/>
                        <a:latin typeface="HGPｺﾞｼｯｸM" pitchFamily="50" charset="-128"/>
                        <a:ea typeface="HGPｺﾞｼｯｸM" pitchFamily="50" charset="-128"/>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6508">
                <a:tc>
                  <a:txBody>
                    <a:bodyPr/>
                    <a:lstStyle/>
                    <a:p>
                      <a:pPr algn="just">
                        <a:lnSpc>
                          <a:spcPts val="1100"/>
                        </a:lnSpc>
                        <a:spcAft>
                          <a:spcPts val="0"/>
                        </a:spcAft>
                      </a:pPr>
                      <a:r>
                        <a:rPr lang="ja-JP" sz="1200" b="1" kern="100" dirty="0">
                          <a:effectLst/>
                          <a:latin typeface="Century"/>
                          <a:ea typeface="HGSｺﾞｼｯｸM"/>
                          <a:cs typeface="Times New Roman"/>
                        </a:rPr>
                        <a:t>第１会議室</a:t>
                      </a:r>
                      <a:endParaRPr lang="ja-JP" sz="1200" b="1" kern="100" dirty="0">
                        <a:effectLst/>
                        <a:latin typeface="Century"/>
                        <a:ea typeface="ＭＳ 明朝"/>
                        <a:cs typeface="Times New Roman"/>
                      </a:endParaRPr>
                    </a:p>
                    <a:p>
                      <a:pPr algn="just">
                        <a:lnSpc>
                          <a:spcPts val="1100"/>
                        </a:lnSpc>
                        <a:spcAft>
                          <a:spcPts val="0"/>
                        </a:spcAft>
                      </a:pPr>
                      <a:r>
                        <a:rPr lang="ja-JP" sz="1200" kern="100" dirty="0">
                          <a:effectLst/>
                          <a:latin typeface="Century"/>
                          <a:ea typeface="HGSｺﾞｼｯｸM"/>
                          <a:cs typeface="Times New Roman"/>
                        </a:rPr>
                        <a:t>（</a:t>
                      </a:r>
                      <a:r>
                        <a:rPr lang="en-US" sz="1200" kern="100" dirty="0">
                          <a:effectLst/>
                          <a:latin typeface="Century"/>
                          <a:ea typeface="HGSｺﾞｼｯｸM"/>
                          <a:cs typeface="Times New Roman"/>
                        </a:rPr>
                        <a:t>1</a:t>
                      </a:r>
                      <a:r>
                        <a:rPr lang="ja-JP" sz="1200" kern="100" dirty="0">
                          <a:effectLst/>
                          <a:latin typeface="Century"/>
                          <a:ea typeface="HGSｺﾞｼｯｸM"/>
                          <a:cs typeface="Times New Roman"/>
                        </a:rPr>
                        <a:t>階）</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en-US" sz="1200" kern="100" dirty="0">
                          <a:effectLst/>
                          <a:latin typeface="HGSｺﾞｼｯｸM"/>
                          <a:ea typeface="ＭＳ 明朝"/>
                          <a:cs typeface="Times New Roman"/>
                        </a:rPr>
                        <a:t>41</a:t>
                      </a:r>
                      <a:r>
                        <a:rPr lang="ja-JP" sz="1200" kern="100" dirty="0">
                          <a:effectLst/>
                          <a:latin typeface="Century"/>
                          <a:ea typeface="HGSｺﾞｼｯｸM"/>
                          <a:cs typeface="Times New Roman"/>
                        </a:rPr>
                        <a:t>㎡</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ja-JP" sz="1200" kern="100" dirty="0">
                          <a:effectLst/>
                          <a:latin typeface="Century"/>
                          <a:ea typeface="HGSｺﾞｼｯｸM"/>
                          <a:cs typeface="Times New Roman"/>
                        </a:rPr>
                        <a:t>・会議、研修会、催物会場</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endParaRPr lang="ja-JP" sz="1200" kern="100" dirty="0">
                        <a:effectLst/>
                        <a:latin typeface="HGPｺﾞｼｯｸM" pitchFamily="50" charset="-128"/>
                        <a:ea typeface="HGPｺﾞｼｯｸM" pitchFamily="50" charset="-128"/>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10365">
                <a:tc>
                  <a:txBody>
                    <a:bodyPr/>
                    <a:lstStyle/>
                    <a:p>
                      <a:pPr algn="just">
                        <a:lnSpc>
                          <a:spcPts val="1100"/>
                        </a:lnSpc>
                        <a:spcAft>
                          <a:spcPts val="0"/>
                        </a:spcAft>
                      </a:pPr>
                      <a:r>
                        <a:rPr lang="zh-TW" sz="1200" b="1" kern="100" dirty="0">
                          <a:effectLst/>
                          <a:latin typeface="Century"/>
                          <a:ea typeface="HGSｺﾞｼｯｸM"/>
                          <a:cs typeface="Times New Roman"/>
                        </a:rPr>
                        <a:t>第２～４会議室</a:t>
                      </a:r>
                      <a:endParaRPr lang="ja-JP" sz="1200" b="1" kern="100" dirty="0">
                        <a:effectLst/>
                        <a:latin typeface="Century"/>
                        <a:ea typeface="ＭＳ 明朝"/>
                        <a:cs typeface="Times New Roman"/>
                      </a:endParaRPr>
                    </a:p>
                    <a:p>
                      <a:pPr algn="just">
                        <a:lnSpc>
                          <a:spcPts val="1100"/>
                        </a:lnSpc>
                        <a:spcAft>
                          <a:spcPts val="0"/>
                        </a:spcAft>
                      </a:pPr>
                      <a:r>
                        <a:rPr lang="zh-TW" sz="1200" kern="100" dirty="0">
                          <a:effectLst/>
                          <a:latin typeface="Century"/>
                          <a:ea typeface="HGSｺﾞｼｯｸM"/>
                          <a:cs typeface="Times New Roman"/>
                        </a:rPr>
                        <a:t>（地下</a:t>
                      </a:r>
                      <a:r>
                        <a:rPr lang="en-US" sz="1200" kern="100" dirty="0">
                          <a:effectLst/>
                          <a:latin typeface="HGSｺﾞｼｯｸM"/>
                          <a:ea typeface="ＭＳ 明朝"/>
                          <a:cs typeface="Times New Roman"/>
                        </a:rPr>
                        <a:t>1</a:t>
                      </a:r>
                      <a:r>
                        <a:rPr lang="zh-TW" sz="1200" kern="100" dirty="0">
                          <a:effectLst/>
                          <a:latin typeface="Century"/>
                          <a:ea typeface="HGSｺﾞｼｯｸM"/>
                          <a:cs typeface="Times New Roman"/>
                        </a:rPr>
                        <a:t>階）</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en-US" sz="1200" kern="100" dirty="0">
                          <a:effectLst/>
                          <a:latin typeface="HGSｺﾞｼｯｸM"/>
                          <a:ea typeface="ＭＳ 明朝"/>
                          <a:cs typeface="Times New Roman"/>
                        </a:rPr>
                        <a:t>156</a:t>
                      </a:r>
                      <a:r>
                        <a:rPr lang="ja-JP" sz="1200" kern="100" dirty="0">
                          <a:effectLst/>
                          <a:latin typeface="Century"/>
                          <a:ea typeface="HGSｺﾞｼｯｸM"/>
                          <a:cs typeface="Times New Roman"/>
                        </a:rPr>
                        <a:t>㎡</a:t>
                      </a:r>
                      <a:endParaRPr lang="ja-JP" sz="1200" kern="100" dirty="0">
                        <a:effectLst/>
                        <a:latin typeface="Century"/>
                        <a:ea typeface="ＭＳ 明朝"/>
                        <a:cs typeface="Times New Roman"/>
                      </a:endParaRPr>
                    </a:p>
                    <a:p>
                      <a:pPr algn="just">
                        <a:lnSpc>
                          <a:spcPts val="1100"/>
                        </a:lnSpc>
                        <a:spcAft>
                          <a:spcPts val="0"/>
                        </a:spcAft>
                      </a:pPr>
                      <a:r>
                        <a:rPr lang="ja-JP" sz="1050" kern="100" dirty="0">
                          <a:effectLst/>
                          <a:latin typeface="Century"/>
                          <a:ea typeface="HGSｺﾞｼｯｸM"/>
                          <a:cs typeface="Times New Roman"/>
                        </a:rPr>
                        <a:t>（移動間仕切・３室）</a:t>
                      </a:r>
                      <a:endParaRPr lang="ja-JP" sz="105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r>
                        <a:rPr lang="ja-JP" sz="1200" kern="100" dirty="0">
                          <a:effectLst/>
                          <a:latin typeface="Century"/>
                          <a:ea typeface="HGSｺﾞｼｯｸM"/>
                          <a:cs typeface="Times New Roman"/>
                        </a:rPr>
                        <a:t>・会議、研修会、催物会場</a:t>
                      </a:r>
                      <a:endParaRPr lang="ja-JP" sz="1200" kern="100" dirty="0">
                        <a:effectLst/>
                        <a:latin typeface="Century"/>
                        <a:ea typeface="ＭＳ 明朝"/>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spcAft>
                          <a:spcPts val="0"/>
                        </a:spcAft>
                      </a:pPr>
                      <a:endParaRPr lang="ja-JP" sz="1200" kern="100" dirty="0">
                        <a:effectLst/>
                        <a:latin typeface="HGPｺﾞｼｯｸM" pitchFamily="50" charset="-128"/>
                        <a:ea typeface="HGPｺﾞｼｯｸM" pitchFamily="50" charset="-128"/>
                        <a:cs typeface="Times New Roman"/>
                      </a:endParaRPr>
                    </a:p>
                  </a:txBody>
                  <a:tcPr marL="82660" marR="82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1" name="テキスト ボックス 10"/>
          <p:cNvSpPr txBox="1"/>
          <p:nvPr/>
        </p:nvSpPr>
        <p:spPr>
          <a:xfrm>
            <a:off x="478663" y="1150584"/>
            <a:ext cx="4680520" cy="1446550"/>
          </a:xfrm>
          <a:prstGeom prst="rect">
            <a:avLst/>
          </a:prstGeom>
          <a:noFill/>
        </p:spPr>
        <p:txBody>
          <a:bodyPr wrap="square" rtlCol="0">
            <a:spAutoFit/>
          </a:bodyPr>
          <a:lstStyle/>
          <a:p>
            <a:r>
              <a:rPr lang="ja-JP" altLang="en-US" sz="1100" dirty="0">
                <a:latin typeface="HGSｺﾞｼｯｸM" pitchFamily="50" charset="-128"/>
                <a:ea typeface="HGSｺﾞｼｯｸM" pitchFamily="50" charset="-128"/>
              </a:rPr>
              <a:t>１</a:t>
            </a:r>
            <a:r>
              <a:rPr lang="ja-JP" altLang="en-US" sz="1100" dirty="0" smtClean="0">
                <a:latin typeface="HGSｺﾞｼｯｸM" pitchFamily="50" charset="-128"/>
                <a:ea typeface="HGSｺﾞｼｯｸM" pitchFamily="50" charset="-128"/>
              </a:rPr>
              <a:t>．管理運営　平成１８年度から指定管理者制度を導入（利用料金制）</a:t>
            </a:r>
            <a:endParaRPr lang="en-US" altLang="ja-JP" sz="1100" dirty="0" smtClean="0">
              <a:latin typeface="HGSｺﾞｼｯｸM" pitchFamily="50" charset="-128"/>
              <a:ea typeface="HGSｺﾞｼｯｸM" pitchFamily="50" charset="-128"/>
            </a:endParaRPr>
          </a:p>
          <a:p>
            <a:r>
              <a:rPr lang="ja-JP" altLang="en-US" sz="1100" dirty="0">
                <a:latin typeface="HGSｺﾞｼｯｸM" pitchFamily="50" charset="-128"/>
                <a:ea typeface="HGSｺﾞｼｯｸM" pitchFamily="50" charset="-128"/>
              </a:rPr>
              <a:t>　</a:t>
            </a:r>
            <a:r>
              <a:rPr lang="ja-JP" altLang="en-US" sz="1100" dirty="0" smtClean="0">
                <a:latin typeface="HGSｺﾞｼｯｸM" pitchFamily="50" charset="-128"/>
                <a:ea typeface="HGSｺﾞｼｯｸM" pitchFamily="50" charset="-128"/>
              </a:rPr>
              <a:t>　　　　　　現指定</a:t>
            </a:r>
            <a:r>
              <a:rPr lang="ja-JP" altLang="en-US" sz="1100" dirty="0">
                <a:latin typeface="HGSｺﾞｼｯｸM" pitchFamily="50" charset="-128"/>
                <a:ea typeface="HGSｺﾞｼｯｸM" pitchFamily="50" charset="-128"/>
              </a:rPr>
              <a:t>管理者</a:t>
            </a:r>
            <a:r>
              <a:rPr lang="ja-JP" altLang="en-US" sz="1100" dirty="0" smtClean="0">
                <a:latin typeface="HGSｺﾞｼｯｸM" pitchFamily="50" charset="-128"/>
                <a:ea typeface="HGSｺﾞｼｯｸM" pitchFamily="50" charset="-128"/>
              </a:rPr>
              <a:t>：シンコースポーツ・</a:t>
            </a:r>
            <a:r>
              <a:rPr lang="en-US" altLang="ja-JP" sz="1100" dirty="0" smtClean="0">
                <a:latin typeface="HGSｺﾞｼｯｸM" pitchFamily="50" charset="-128"/>
                <a:ea typeface="HGSｺﾞｼｯｸM" pitchFamily="50" charset="-128"/>
              </a:rPr>
              <a:t>NTT</a:t>
            </a:r>
            <a:r>
              <a:rPr lang="ja-JP" altLang="en-US" sz="1100" dirty="0" smtClean="0">
                <a:latin typeface="HGSｺﾞｼｯｸM" pitchFamily="50" charset="-128"/>
                <a:ea typeface="HGSｺﾞｼｯｸM" pitchFamily="50" charset="-128"/>
              </a:rPr>
              <a:t>グループ　　</a:t>
            </a:r>
            <a:endParaRPr lang="en-US" altLang="ja-JP" sz="1100" dirty="0" smtClean="0">
              <a:latin typeface="HGSｺﾞｼｯｸM" pitchFamily="50" charset="-128"/>
              <a:ea typeface="HGSｺﾞｼｯｸM" pitchFamily="50" charset="-128"/>
            </a:endParaRPr>
          </a:p>
          <a:p>
            <a:r>
              <a:rPr lang="ja-JP" altLang="en-US" sz="1100" dirty="0">
                <a:latin typeface="HGSｺﾞｼｯｸM" pitchFamily="50" charset="-128"/>
                <a:ea typeface="HGSｺﾞｼｯｸM" pitchFamily="50" charset="-128"/>
              </a:rPr>
              <a:t>　</a:t>
            </a:r>
            <a:r>
              <a:rPr lang="ja-JP" altLang="en-US" sz="1100" dirty="0" smtClean="0">
                <a:latin typeface="HGSｺﾞｼｯｸM" pitchFamily="50" charset="-128"/>
                <a:ea typeface="HGSｺﾞｼｯｸM" pitchFamily="50" charset="-128"/>
              </a:rPr>
              <a:t>　　　　　　　　　　　　　（</a:t>
            </a:r>
            <a:r>
              <a:rPr lang="en-US" altLang="ja-JP" sz="1100" dirty="0" smtClean="0">
                <a:latin typeface="HGSｺﾞｼｯｸM" pitchFamily="50" charset="-128"/>
                <a:ea typeface="HGSｺﾞｼｯｸM" pitchFamily="50" charset="-128"/>
              </a:rPr>
              <a:t>R</a:t>
            </a:r>
            <a:r>
              <a:rPr lang="en-US" altLang="ja-JP" sz="1100" dirty="0">
                <a:latin typeface="HGSｺﾞｼｯｸM" pitchFamily="50" charset="-128"/>
                <a:ea typeface="HGSｺﾞｼｯｸM" pitchFamily="50" charset="-128"/>
              </a:rPr>
              <a:t>3</a:t>
            </a:r>
            <a:r>
              <a:rPr lang="en-US" altLang="ja-JP" sz="1100" dirty="0" smtClean="0">
                <a:latin typeface="HGSｺﾞｼｯｸM" pitchFamily="50" charset="-128"/>
                <a:ea typeface="HGSｺﾞｼｯｸM" pitchFamily="50" charset="-128"/>
              </a:rPr>
              <a:t>.4</a:t>
            </a:r>
            <a:r>
              <a:rPr lang="ja-JP" altLang="en-US" sz="1100" dirty="0" smtClean="0">
                <a:latin typeface="HGSｺﾞｼｯｸM" pitchFamily="50" charset="-128"/>
                <a:ea typeface="HGSｺﾞｼｯｸM" pitchFamily="50" charset="-128"/>
              </a:rPr>
              <a:t>から</a:t>
            </a:r>
            <a:r>
              <a:rPr lang="en-US" altLang="ja-JP" sz="1100" dirty="0" smtClean="0">
                <a:latin typeface="HGSｺﾞｼｯｸM" pitchFamily="50" charset="-128"/>
                <a:ea typeface="HGSｺﾞｼｯｸM" pitchFamily="50" charset="-128"/>
              </a:rPr>
              <a:t>10</a:t>
            </a:r>
            <a:r>
              <a:rPr lang="ja-JP" altLang="en-US" sz="1100" dirty="0" smtClean="0">
                <a:latin typeface="HGSｺﾞｼｯｸM" pitchFamily="50" charset="-128"/>
                <a:ea typeface="HGSｺﾞｼｯｸM" pitchFamily="50" charset="-128"/>
              </a:rPr>
              <a:t>年間）</a:t>
            </a:r>
            <a:endParaRPr lang="en-US" altLang="ja-JP" sz="1100" dirty="0" smtClean="0">
              <a:latin typeface="HGSｺﾞｼｯｸM" pitchFamily="50" charset="-128"/>
              <a:ea typeface="HGSｺﾞｼｯｸM" pitchFamily="50" charset="-128"/>
            </a:endParaRPr>
          </a:p>
          <a:p>
            <a:r>
              <a:rPr lang="ja-JP" altLang="en-US" sz="1100" dirty="0" smtClean="0">
                <a:latin typeface="HGSｺﾞｼｯｸM" pitchFamily="50" charset="-128"/>
                <a:ea typeface="HGSｺﾞｼｯｸM" pitchFamily="50" charset="-128"/>
              </a:rPr>
              <a:t>２．敷地面積</a:t>
            </a:r>
            <a:r>
              <a:rPr lang="ja-JP" altLang="en-US" sz="1100" dirty="0">
                <a:latin typeface="HGSｺﾞｼｯｸM" pitchFamily="50" charset="-128"/>
                <a:ea typeface="HGSｺﾞｼｯｸM" pitchFamily="50" charset="-128"/>
              </a:rPr>
              <a:t>　</a:t>
            </a:r>
            <a:r>
              <a:rPr lang="ja-JP" altLang="en-US" sz="1100" dirty="0" smtClean="0">
                <a:latin typeface="HGSｺﾞｼｯｸM" pitchFamily="50" charset="-128"/>
                <a:ea typeface="HGSｺﾞｼｯｸM" pitchFamily="50" charset="-128"/>
              </a:rPr>
              <a:t>　８，３５７㎡</a:t>
            </a:r>
            <a:endParaRPr lang="ja-JP" altLang="en-US" sz="1100" dirty="0">
              <a:latin typeface="HGSｺﾞｼｯｸM" pitchFamily="50" charset="-128"/>
              <a:ea typeface="HGSｺﾞｼｯｸM" pitchFamily="50" charset="-128"/>
            </a:endParaRPr>
          </a:p>
          <a:p>
            <a:r>
              <a:rPr lang="ja-JP" altLang="en-US" sz="1100" dirty="0" smtClean="0">
                <a:latin typeface="HGSｺﾞｼｯｸM" pitchFamily="50" charset="-128"/>
                <a:ea typeface="HGSｺﾞｼｯｸM" pitchFamily="50" charset="-128"/>
              </a:rPr>
              <a:t>３．建築面積　</a:t>
            </a:r>
            <a:r>
              <a:rPr lang="ja-JP" altLang="en-US" sz="1100" dirty="0">
                <a:latin typeface="HGSｺﾞｼｯｸM" pitchFamily="50" charset="-128"/>
                <a:ea typeface="HGSｺﾞｼｯｸM" pitchFamily="50" charset="-128"/>
              </a:rPr>
              <a:t>　７，１７１㎡</a:t>
            </a:r>
          </a:p>
          <a:p>
            <a:r>
              <a:rPr lang="ja-JP" altLang="en-US" sz="1100" dirty="0" smtClean="0">
                <a:latin typeface="HGSｺﾞｼｯｸM" pitchFamily="50" charset="-128"/>
                <a:ea typeface="HGSｺﾞｼｯｸM" pitchFamily="50" charset="-128"/>
              </a:rPr>
              <a:t>４．延床面積</a:t>
            </a:r>
            <a:r>
              <a:rPr lang="ja-JP" altLang="en-US" sz="1100" dirty="0">
                <a:latin typeface="HGSｺﾞｼｯｸM" pitchFamily="50" charset="-128"/>
                <a:ea typeface="HGSｺﾞｼｯｸM" pitchFamily="50" charset="-128"/>
              </a:rPr>
              <a:t>　２８，３１８㎡（最大収容人員　</a:t>
            </a:r>
            <a:r>
              <a:rPr lang="en-US" altLang="ja-JP" sz="1100" dirty="0">
                <a:latin typeface="HGSｺﾞｼｯｸM" pitchFamily="50" charset="-128"/>
                <a:ea typeface="HGSｺﾞｼｯｸM" pitchFamily="50" charset="-128"/>
              </a:rPr>
              <a:t>10,000</a:t>
            </a:r>
            <a:r>
              <a:rPr lang="ja-JP" altLang="en-US" sz="1100" dirty="0">
                <a:latin typeface="HGSｺﾞｼｯｸM" pitchFamily="50" charset="-128"/>
                <a:ea typeface="HGSｺﾞｼｯｸM" pitchFamily="50" charset="-128"/>
              </a:rPr>
              <a:t>人）</a:t>
            </a:r>
          </a:p>
          <a:p>
            <a:r>
              <a:rPr lang="ja-JP" altLang="en-US" sz="1100" dirty="0" smtClean="0">
                <a:latin typeface="HGSｺﾞｼｯｸM" pitchFamily="50" charset="-128"/>
                <a:ea typeface="HGSｺﾞｼｯｸM" pitchFamily="50" charset="-128"/>
              </a:rPr>
              <a:t>５．建物構造</a:t>
            </a:r>
            <a:r>
              <a:rPr lang="ja-JP" altLang="en-US" sz="1100" dirty="0">
                <a:latin typeface="HGSｺﾞｼｯｸM" pitchFamily="50" charset="-128"/>
                <a:ea typeface="HGSｺﾞｼｯｸM" pitchFamily="50" charset="-128"/>
              </a:rPr>
              <a:t>　地上４階、地下２階、鉄骨</a:t>
            </a:r>
            <a:r>
              <a:rPr lang="ja-JP" altLang="en-US" sz="1100" dirty="0" smtClean="0">
                <a:latin typeface="HGSｺﾞｼｯｸM" pitchFamily="50" charset="-128"/>
                <a:ea typeface="HGSｺﾞｼｯｸM" pitchFamily="50" charset="-128"/>
              </a:rPr>
              <a:t>鉄筋ｺﾝｸﾘｰﾄ造</a:t>
            </a:r>
            <a:r>
              <a:rPr lang="ja-JP" altLang="en-US" sz="1100" dirty="0">
                <a:latin typeface="HGSｺﾞｼｯｸM" pitchFamily="50" charset="-128"/>
                <a:ea typeface="HGSｺﾞｼｯｸM" pitchFamily="50" charset="-128"/>
              </a:rPr>
              <a:t>（一部鉄骨造</a:t>
            </a:r>
            <a:r>
              <a:rPr lang="ja-JP" altLang="en-US" sz="1100" dirty="0" smtClean="0">
                <a:latin typeface="HGSｺﾞｼｯｸM" pitchFamily="50" charset="-128"/>
                <a:ea typeface="HGSｺﾞｼｯｸM" pitchFamily="50" charset="-128"/>
              </a:rPr>
              <a:t>）</a:t>
            </a:r>
            <a:endParaRPr lang="en-US" altLang="ja-JP" sz="1100" dirty="0" smtClean="0">
              <a:latin typeface="HGSｺﾞｼｯｸM" pitchFamily="50" charset="-128"/>
              <a:ea typeface="HGSｺﾞｼｯｸM" pitchFamily="50" charset="-128"/>
            </a:endParaRPr>
          </a:p>
          <a:p>
            <a:r>
              <a:rPr lang="ja-JP" altLang="en-US" sz="1100" dirty="0" smtClean="0">
                <a:latin typeface="HGSｺﾞｼｯｸM" pitchFamily="50" charset="-128"/>
                <a:ea typeface="HGSｺﾞｼｯｸM" pitchFamily="50" charset="-128"/>
              </a:rPr>
              <a:t>６．主な構成施設</a:t>
            </a:r>
            <a:endParaRPr lang="en-US" altLang="ja-JP" sz="1100" dirty="0" smtClean="0">
              <a:latin typeface="HGSｺﾞｼｯｸM" pitchFamily="50" charset="-128"/>
              <a:ea typeface="HGSｺﾞｼｯｸM" pitchFamily="50" charset="-128"/>
            </a:endParaRPr>
          </a:p>
        </p:txBody>
      </p:sp>
      <p:sp>
        <p:nvSpPr>
          <p:cNvPr id="12" name="正方形/長方形 11"/>
          <p:cNvSpPr/>
          <p:nvPr/>
        </p:nvSpPr>
        <p:spPr>
          <a:xfrm>
            <a:off x="5189333" y="1150584"/>
            <a:ext cx="3633867" cy="1077218"/>
          </a:xfrm>
          <a:prstGeom prst="rect">
            <a:avLst/>
          </a:prstGeom>
        </p:spPr>
        <p:txBody>
          <a:bodyPr wrap="square">
            <a:spAutoFit/>
          </a:bodyPr>
          <a:lstStyle/>
          <a:p>
            <a:r>
              <a:rPr lang="ja-JP" altLang="en-US" sz="1200" dirty="0" smtClean="0">
                <a:latin typeface="HGSｺﾞｼｯｸM" pitchFamily="50" charset="-128"/>
                <a:ea typeface="HGSｺﾞｼｯｸM" pitchFamily="50" charset="-128"/>
              </a:rPr>
              <a:t>■</a:t>
            </a:r>
            <a:r>
              <a:rPr lang="ja-JP" altLang="en-US" sz="1300" dirty="0" smtClean="0">
                <a:latin typeface="HGSｺﾞｼｯｸM" pitchFamily="50" charset="-128"/>
                <a:ea typeface="HGSｺﾞｼｯｸM" pitchFamily="50" charset="-128"/>
              </a:rPr>
              <a:t>大阪</a:t>
            </a:r>
            <a:r>
              <a:rPr lang="ja-JP" altLang="en-US" sz="1300" dirty="0">
                <a:latin typeface="HGSｺﾞｼｯｸM" pitchFamily="50" charset="-128"/>
                <a:ea typeface="HGSｺﾞｼｯｸM" pitchFamily="50" charset="-128"/>
              </a:rPr>
              <a:t>府立体育会館は、体育及び</a:t>
            </a:r>
            <a:r>
              <a:rPr lang="ja-JP" altLang="en-US" sz="1300" dirty="0" smtClean="0">
                <a:latin typeface="HGSｺﾞｼｯｸM" pitchFamily="50" charset="-128"/>
                <a:ea typeface="HGSｺﾞｼｯｸM" pitchFamily="50" charset="-128"/>
              </a:rPr>
              <a:t>スポーツ</a:t>
            </a:r>
            <a:endParaRPr lang="en-US" altLang="ja-JP" sz="1300" dirty="0" smtClean="0">
              <a:latin typeface="HGSｺﾞｼｯｸM" pitchFamily="50" charset="-128"/>
              <a:ea typeface="HGSｺﾞｼｯｸM" pitchFamily="50" charset="-128"/>
            </a:endParaRPr>
          </a:p>
          <a:p>
            <a:r>
              <a:rPr lang="ja-JP" altLang="en-US" sz="1300" dirty="0">
                <a:latin typeface="HGSｺﾞｼｯｸM" pitchFamily="50" charset="-128"/>
                <a:ea typeface="HGSｺﾞｼｯｸM" pitchFamily="50" charset="-128"/>
              </a:rPr>
              <a:t>　</a:t>
            </a:r>
            <a:r>
              <a:rPr lang="ja-JP" altLang="en-US" sz="1300" dirty="0" smtClean="0">
                <a:latin typeface="HGSｺﾞｼｯｸM" pitchFamily="50" charset="-128"/>
                <a:ea typeface="HGSｺﾞｼｯｸM" pitchFamily="50" charset="-128"/>
              </a:rPr>
              <a:t>競技を</a:t>
            </a:r>
            <a:r>
              <a:rPr lang="ja-JP" altLang="en-US" sz="1300" dirty="0">
                <a:latin typeface="HGSｺﾞｼｯｸM" pitchFamily="50" charset="-128"/>
                <a:ea typeface="HGSｺﾞｼｯｸM" pitchFamily="50" charset="-128"/>
              </a:rPr>
              <a:t>はじめ、文化的な集会や催物に</a:t>
            </a:r>
            <a:r>
              <a:rPr lang="ja-JP" altLang="en-US" sz="1300" dirty="0" smtClean="0">
                <a:latin typeface="HGSｺﾞｼｯｸM" pitchFamily="50" charset="-128"/>
                <a:ea typeface="HGSｺﾞｼｯｸM" pitchFamily="50" charset="-128"/>
              </a:rPr>
              <a:t>も</a:t>
            </a:r>
            <a:endParaRPr lang="en-US" altLang="ja-JP" sz="1300" dirty="0" smtClean="0">
              <a:latin typeface="HGSｺﾞｼｯｸM" pitchFamily="50" charset="-128"/>
              <a:ea typeface="HGSｺﾞｼｯｸM" pitchFamily="50" charset="-128"/>
            </a:endParaRPr>
          </a:p>
          <a:p>
            <a:r>
              <a:rPr lang="ja-JP" altLang="en-US" sz="1300" dirty="0">
                <a:latin typeface="HGSｺﾞｼｯｸM" pitchFamily="50" charset="-128"/>
                <a:ea typeface="HGSｺﾞｼｯｸM" pitchFamily="50" charset="-128"/>
              </a:rPr>
              <a:t>　</a:t>
            </a:r>
            <a:r>
              <a:rPr lang="ja-JP" altLang="en-US" sz="1300" dirty="0" smtClean="0">
                <a:latin typeface="HGSｺﾞｼｯｸM" pitchFamily="50" charset="-128"/>
                <a:ea typeface="HGSｺﾞｼｯｸM" pitchFamily="50" charset="-128"/>
              </a:rPr>
              <a:t>ご利用いただく</a:t>
            </a:r>
            <a:r>
              <a:rPr lang="ja-JP" altLang="en-US" sz="1300" dirty="0">
                <a:latin typeface="HGSｺﾞｼｯｸM" pitchFamily="50" charset="-128"/>
                <a:ea typeface="HGSｺﾞｼｯｸM" pitchFamily="50" charset="-128"/>
              </a:rPr>
              <a:t>ことの</a:t>
            </a:r>
            <a:r>
              <a:rPr lang="ja-JP" altLang="en-US" sz="1300" dirty="0" smtClean="0">
                <a:latin typeface="HGSｺﾞｼｯｸM" pitchFamily="50" charset="-128"/>
                <a:ea typeface="HGSｺﾞｼｯｸM" pitchFamily="50" charset="-128"/>
              </a:rPr>
              <a:t>できる各種機能を</a:t>
            </a:r>
            <a:endParaRPr lang="en-US" altLang="ja-JP" sz="1300" dirty="0" smtClean="0">
              <a:latin typeface="HGSｺﾞｼｯｸM" pitchFamily="50" charset="-128"/>
              <a:ea typeface="HGSｺﾞｼｯｸM" pitchFamily="50" charset="-128"/>
            </a:endParaRPr>
          </a:p>
          <a:p>
            <a:r>
              <a:rPr lang="ja-JP" altLang="en-US" sz="1300" dirty="0">
                <a:latin typeface="HGSｺﾞｼｯｸM" pitchFamily="50" charset="-128"/>
                <a:ea typeface="HGSｺﾞｼｯｸM" pitchFamily="50" charset="-128"/>
              </a:rPr>
              <a:t>　</a:t>
            </a:r>
            <a:r>
              <a:rPr lang="ja-JP" altLang="en-US" sz="1300" dirty="0" smtClean="0">
                <a:latin typeface="HGSｺﾞｼｯｸM" pitchFamily="50" charset="-128"/>
                <a:ea typeface="HGSｺﾞｼｯｸM" pitchFamily="50" charset="-128"/>
              </a:rPr>
              <a:t>備えたスポーツ・イベント施設</a:t>
            </a:r>
            <a:r>
              <a:rPr lang="ja-JP" altLang="en-US" sz="1300" dirty="0">
                <a:latin typeface="HGSｺﾞｼｯｸM" pitchFamily="50" charset="-128"/>
                <a:ea typeface="HGSｺﾞｼｯｸM" pitchFamily="50" charset="-128"/>
              </a:rPr>
              <a:t>です</a:t>
            </a:r>
            <a:r>
              <a:rPr lang="ja-JP" altLang="en-US" sz="1300" dirty="0" smtClean="0">
                <a:latin typeface="HGSｺﾞｼｯｸM" pitchFamily="50" charset="-128"/>
                <a:ea typeface="HGSｺﾞｼｯｸM" pitchFamily="50" charset="-128"/>
              </a:rPr>
              <a:t>。</a:t>
            </a:r>
            <a:endParaRPr lang="en-US" altLang="ja-JP" sz="1300" dirty="0" smtClean="0">
              <a:latin typeface="HGSｺﾞｼｯｸM" pitchFamily="50" charset="-128"/>
              <a:ea typeface="HGSｺﾞｼｯｸM" pitchFamily="50" charset="-128"/>
            </a:endParaRPr>
          </a:p>
          <a:p>
            <a:endParaRPr lang="ja-JP" altLang="en-US" sz="1200" dirty="0">
              <a:latin typeface="HGSｺﾞｼｯｸM" pitchFamily="50" charset="-128"/>
              <a:ea typeface="HGSｺﾞｼｯｸM"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D2D8002D-B5B0-4BAC-B1F6-782DDCCE6D9C}" type="slidenum">
              <a:rPr kumimoji="1" lang="ja-JP" altLang="en-US" sz="1400" smtClean="0">
                <a:solidFill>
                  <a:schemeClr val="tx1"/>
                </a:solidFill>
              </a:rPr>
              <a:t>4</a:t>
            </a:fld>
            <a:endParaRPr kumimoji="1" lang="ja-JP" altLang="en-US" sz="1400" dirty="0">
              <a:solidFill>
                <a:schemeClr val="tx1"/>
              </a:solidFill>
            </a:endParaRPr>
          </a:p>
        </p:txBody>
      </p:sp>
      <p:cxnSp>
        <p:nvCxnSpPr>
          <p:cNvPr id="5" name="直線コネクタ 4"/>
          <p:cNvCxnSpPr/>
          <p:nvPr/>
        </p:nvCxnSpPr>
        <p:spPr>
          <a:xfrm flipH="1">
            <a:off x="7456868" y="3717032"/>
            <a:ext cx="1366332" cy="551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7489680" y="4755620"/>
            <a:ext cx="1351893" cy="449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7456868" y="5240855"/>
            <a:ext cx="1366332" cy="551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7447923" y="5791995"/>
            <a:ext cx="139365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7456868" y="6272055"/>
            <a:ext cx="1384705" cy="479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7442429" y="4273035"/>
            <a:ext cx="1366332" cy="5289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2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16698" y="387590"/>
            <a:ext cx="8524875" cy="571500"/>
          </a:xfrm>
          <a:prstGeom prst="roundRect">
            <a:avLst>
              <a:gd name="adj" fmla="val 9697"/>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ln w="18415" cmpd="sng">
                  <a:solidFill>
                    <a:srgbClr val="FFFFFF"/>
                  </a:solidFill>
                  <a:prstDash val="solid"/>
                </a:ln>
                <a:solidFill>
                  <a:srgbClr val="FFFFFF"/>
                </a:solidFill>
                <a:effectLst>
                  <a:innerShdw blurRad="63500" dist="50800" dir="13500000">
                    <a:prstClr val="black">
                      <a:alpha val="50000"/>
                    </a:prstClr>
                  </a:innerShdw>
                </a:effectLst>
              </a:rPr>
              <a:t> 　施設概要（２）</a:t>
            </a:r>
            <a:endParaRPr lang="ja-JP" altLang="en-US" sz="32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D2D8002D-B5B0-4BAC-B1F6-782DDCCE6D9C}" type="slidenum">
              <a:rPr kumimoji="1" lang="ja-JP" altLang="en-US" sz="1400" smtClean="0">
                <a:solidFill>
                  <a:schemeClr val="tx1"/>
                </a:solidFill>
              </a:rPr>
              <a:t>5</a:t>
            </a:fld>
            <a:endParaRPr kumimoji="1" lang="ja-JP" altLang="en-US" sz="1400" dirty="0">
              <a:solidFill>
                <a:schemeClr val="tx1"/>
              </a:solidFill>
            </a:endParaRPr>
          </a:p>
        </p:txBody>
      </p:sp>
      <p:pic>
        <p:nvPicPr>
          <p:cNvPr id="14" name="Picture 4" descr="http://www.furitutaiikukaikan.jp/wp-content/uploads/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83" y="1732571"/>
            <a:ext cx="2572603" cy="1933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正方形/長方形 5"/>
          <p:cNvSpPr>
            <a:spLocks noChangeArrowheads="1"/>
          </p:cNvSpPr>
          <p:nvPr/>
        </p:nvSpPr>
        <p:spPr bwMode="auto">
          <a:xfrm>
            <a:off x="3419475" y="1468438"/>
            <a:ext cx="5040313" cy="2462213"/>
          </a:xfrm>
          <a:prstGeom prst="rect">
            <a:avLst/>
          </a:prstGeom>
          <a:noFill/>
          <a:ln w="9525">
            <a:noFill/>
            <a:miter lim="800000"/>
            <a:headEnd/>
            <a:tailEnd/>
          </a:ln>
        </p:spPr>
        <p:txBody>
          <a:bodyPr>
            <a:spAutoFit/>
          </a:bodyPr>
          <a:lstStyle/>
          <a:p>
            <a:r>
              <a:rPr lang="ja-JP" altLang="en-US" sz="1400" dirty="0">
                <a:latin typeface="HGSｺﾞｼｯｸM" pitchFamily="50" charset="-128"/>
                <a:ea typeface="HGSｺﾞｼｯｸM" pitchFamily="50" charset="-128"/>
              </a:rPr>
              <a:t>■フロア面積：</a:t>
            </a:r>
            <a:r>
              <a:rPr lang="en-US" altLang="ja-JP" sz="1400" dirty="0">
                <a:latin typeface="HGSｺﾞｼｯｸM" pitchFamily="50" charset="-128"/>
                <a:ea typeface="HGSｺﾞｼｯｸM" pitchFamily="50" charset="-128"/>
              </a:rPr>
              <a:t>3,010m</a:t>
            </a:r>
            <a:r>
              <a:rPr lang="en-US" altLang="ja-JP" sz="1400" baseline="30000" dirty="0">
                <a:latin typeface="HGSｺﾞｼｯｸM" pitchFamily="50" charset="-128"/>
                <a:ea typeface="HGSｺﾞｼｯｸM" pitchFamily="50" charset="-128"/>
              </a:rPr>
              <a:t>2</a:t>
            </a:r>
            <a:r>
              <a:rPr lang="ja-JP" altLang="en-US" sz="1400" dirty="0">
                <a:latin typeface="HGSｺﾞｼｯｸM" pitchFamily="50" charset="-128"/>
                <a:ea typeface="HGSｺﾞｼｯｸM" pitchFamily="50" charset="-128"/>
              </a:rPr>
              <a:t>（</a:t>
            </a:r>
            <a:r>
              <a:rPr lang="en-US" altLang="ja-JP" sz="1400" dirty="0">
                <a:latin typeface="HGSｺﾞｼｯｸM" pitchFamily="50" charset="-128"/>
                <a:ea typeface="HGSｺﾞｼｯｸM" pitchFamily="50" charset="-128"/>
              </a:rPr>
              <a:t>70</a:t>
            </a:r>
            <a:r>
              <a:rPr lang="ja-JP" altLang="en-US" sz="1400" dirty="0" err="1">
                <a:latin typeface="HGSｺﾞｼｯｸM" pitchFamily="50" charset="-128"/>
                <a:ea typeface="HGSｺﾞｼｯｸM" pitchFamily="50" charset="-128"/>
              </a:rPr>
              <a:t>ｍ</a:t>
            </a:r>
            <a:r>
              <a:rPr lang="en-US" altLang="ja-JP" sz="1400" dirty="0">
                <a:latin typeface="HGSｺﾞｼｯｸM" pitchFamily="50" charset="-128"/>
                <a:ea typeface="HGSｺﾞｼｯｸM" pitchFamily="50" charset="-128"/>
              </a:rPr>
              <a:t>×43</a:t>
            </a:r>
            <a:r>
              <a:rPr lang="ja-JP" altLang="en-US" sz="1400" dirty="0">
                <a:latin typeface="HGSｺﾞｼｯｸM" pitchFamily="50" charset="-128"/>
                <a:ea typeface="HGSｺﾞｼｯｸM" pitchFamily="50" charset="-128"/>
              </a:rPr>
              <a:t>ｍ）</a:t>
            </a:r>
            <a:br>
              <a:rPr lang="ja-JP" altLang="en-US" sz="1400" dirty="0">
                <a:latin typeface="HGSｺﾞｼｯｸM" pitchFamily="50" charset="-128"/>
                <a:ea typeface="HGSｺﾞｼｯｸM" pitchFamily="50" charset="-128"/>
              </a:rPr>
            </a:br>
            <a:r>
              <a:rPr lang="ja-JP" altLang="en-US" sz="1400" dirty="0">
                <a:latin typeface="HGSｺﾞｼｯｸM" pitchFamily="50" charset="-128"/>
                <a:ea typeface="HGSｺﾞｼｯｸM" pitchFamily="50" charset="-128"/>
              </a:rPr>
              <a:t>■天井高　　：</a:t>
            </a:r>
            <a:r>
              <a:rPr lang="en-US" altLang="ja-JP" sz="1400" dirty="0">
                <a:latin typeface="HGSｺﾞｼｯｸM" pitchFamily="50" charset="-128"/>
                <a:ea typeface="HGSｺﾞｼｯｸM" pitchFamily="50" charset="-128"/>
              </a:rPr>
              <a:t>19.2m</a:t>
            </a:r>
            <a:r>
              <a:rPr lang="ja-JP" altLang="en-US" sz="1400" dirty="0">
                <a:latin typeface="HGSｺﾞｼｯｸM" pitchFamily="50" charset="-128"/>
                <a:ea typeface="HGSｺﾞｼｯｸM" pitchFamily="50" charset="-128"/>
              </a:rPr>
              <a:t>（</a:t>
            </a:r>
            <a:r>
              <a:rPr lang="en-US" altLang="ja-JP" sz="1400" dirty="0">
                <a:latin typeface="HGSｺﾞｼｯｸM" pitchFamily="50" charset="-128"/>
                <a:ea typeface="HGSｺﾞｼｯｸM" pitchFamily="50" charset="-128"/>
              </a:rPr>
              <a:t>14.0m</a:t>
            </a:r>
            <a:r>
              <a:rPr lang="ja-JP" altLang="en-US" sz="1400" dirty="0">
                <a:latin typeface="HGSｺﾞｼｯｸM" pitchFamily="50" charset="-128"/>
                <a:ea typeface="HGSｺﾞｼｯｸM" pitchFamily="50" charset="-128"/>
              </a:rPr>
              <a:t>）</a:t>
            </a:r>
            <a:br>
              <a:rPr lang="ja-JP" altLang="en-US" sz="1400" dirty="0">
                <a:latin typeface="HGSｺﾞｼｯｸM" pitchFamily="50" charset="-128"/>
                <a:ea typeface="HGSｺﾞｼｯｸM" pitchFamily="50" charset="-128"/>
              </a:rPr>
            </a:br>
            <a:r>
              <a:rPr lang="ja-JP" altLang="en-US" sz="1400" dirty="0">
                <a:latin typeface="HGSｺﾞｼｯｸM" pitchFamily="50" charset="-128"/>
                <a:ea typeface="HGSｺﾞｼｯｸM" pitchFamily="50" charset="-128"/>
              </a:rPr>
              <a:t>■固定席　　：</a:t>
            </a:r>
            <a:r>
              <a:rPr lang="en-US" altLang="ja-JP" sz="1400" dirty="0">
                <a:latin typeface="HGSｺﾞｼｯｸM" pitchFamily="50" charset="-128"/>
                <a:ea typeface="HGSｺﾞｼｯｸM" pitchFamily="50" charset="-128"/>
              </a:rPr>
              <a:t>3,131</a:t>
            </a:r>
            <a:r>
              <a:rPr lang="ja-JP" altLang="en-US" sz="1400" dirty="0">
                <a:latin typeface="HGSｺﾞｼｯｸM" pitchFamily="50" charset="-128"/>
                <a:ea typeface="HGSｺﾞｼｯｸM" pitchFamily="50" charset="-128"/>
              </a:rPr>
              <a:t>席（</a:t>
            </a:r>
            <a:r>
              <a:rPr lang="en-US" altLang="ja-JP" sz="1400" dirty="0">
                <a:latin typeface="HGSｺﾞｼｯｸM" pitchFamily="50" charset="-128"/>
                <a:ea typeface="HGSｺﾞｼｯｸM" pitchFamily="50" charset="-128"/>
              </a:rPr>
              <a:t>3</a:t>
            </a:r>
            <a:r>
              <a:rPr lang="ja-JP" altLang="en-US" sz="1400" dirty="0">
                <a:latin typeface="HGSｺﾞｼｯｸM" pitchFamily="50" charset="-128"/>
                <a:ea typeface="HGSｺﾞｼｯｸM" pitchFamily="50" charset="-128"/>
              </a:rPr>
              <a:t>・</a:t>
            </a:r>
            <a:r>
              <a:rPr lang="en-US" altLang="ja-JP" sz="1400" dirty="0">
                <a:latin typeface="HGSｺﾞｼｯｸM" pitchFamily="50" charset="-128"/>
                <a:ea typeface="HGSｺﾞｼｯｸM" pitchFamily="50" charset="-128"/>
              </a:rPr>
              <a:t>4</a:t>
            </a:r>
            <a:r>
              <a:rPr lang="ja-JP" altLang="en-US" sz="1400" dirty="0">
                <a:latin typeface="HGSｺﾞｼｯｸM" pitchFamily="50" charset="-128"/>
                <a:ea typeface="HGSｺﾞｼｯｸM" pitchFamily="50" charset="-128"/>
              </a:rPr>
              <a:t>階）</a:t>
            </a:r>
            <a:endParaRPr lang="en-US" altLang="ja-JP" sz="1400" dirty="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■主な利用</a:t>
            </a:r>
            <a:r>
              <a:rPr lang="ja-JP" altLang="en-US" sz="1400" dirty="0" smtClean="0">
                <a:latin typeface="HGSｺﾞｼｯｸM" pitchFamily="50" charset="-128"/>
                <a:ea typeface="HGSｺﾞｼｯｸM" pitchFamily="50" charset="-128"/>
              </a:rPr>
              <a:t>実績</a:t>
            </a:r>
            <a:endParaRPr lang="en-US" altLang="ja-JP" sz="1400" dirty="0" smtClean="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a:t>
            </a:r>
            <a:r>
              <a:rPr lang="ja-JP" altLang="en-US" sz="1400" dirty="0">
                <a:latin typeface="HGSｺﾞｼｯｸM" panose="020B0600000000000000" pitchFamily="50" charset="-128"/>
                <a:ea typeface="HGSｺﾞｼｯｸM" panose="020B0600000000000000" pitchFamily="50" charset="-128"/>
              </a:rPr>
              <a:t>大相撲本場所開催（３月場所）</a:t>
            </a:r>
          </a:p>
          <a:p>
            <a:r>
              <a:rPr lang="ja-JP" altLang="en-US" sz="1400" dirty="0">
                <a:latin typeface="HGSｺﾞｼｯｸM" panose="020B0600000000000000" pitchFamily="50" charset="-128"/>
                <a:ea typeface="HGSｺﾞｼｯｸM" panose="020B0600000000000000" pitchFamily="50" charset="-128"/>
              </a:rPr>
              <a:t>　</a:t>
            </a:r>
            <a:r>
              <a:rPr lang="ja-JP" altLang="en-US" sz="1400" dirty="0" smtClean="0">
                <a:latin typeface="HGSｺﾞｼｯｸM" panose="020B0600000000000000" pitchFamily="50" charset="-128"/>
                <a:ea typeface="HGSｺﾞｼｯｸM" panose="020B0600000000000000" pitchFamily="50" charset="-128"/>
              </a:rPr>
              <a:t>・</a:t>
            </a:r>
            <a:r>
              <a:rPr lang="ja-JP" altLang="en-US" sz="1400" dirty="0">
                <a:latin typeface="HGSｺﾞｼｯｸM" panose="020B0600000000000000" pitchFamily="50" charset="-128"/>
                <a:ea typeface="HGSｺﾞｼｯｸM" panose="020B0600000000000000" pitchFamily="50" charset="-128"/>
              </a:rPr>
              <a:t>国立ボリショイサーカス（</a:t>
            </a:r>
            <a:r>
              <a:rPr lang="ja-JP" altLang="en-US" sz="1400" dirty="0" smtClean="0">
                <a:latin typeface="HGSｺﾞｼｯｸM" panose="020B0600000000000000" pitchFamily="50" charset="-128"/>
                <a:ea typeface="HGSｺﾞｼｯｸM" panose="020B0600000000000000" pitchFamily="50" charset="-128"/>
              </a:rPr>
              <a:t>大阪公演</a:t>
            </a:r>
            <a:r>
              <a:rPr lang="ja-JP" altLang="en-US" sz="1400" dirty="0">
                <a:latin typeface="HGSｺﾞｼｯｸM" panose="020B0600000000000000" pitchFamily="50" charset="-128"/>
                <a:ea typeface="HGSｺﾞｼｯｸM" panose="020B0600000000000000" pitchFamily="50" charset="-128"/>
              </a:rPr>
              <a:t>８月）</a:t>
            </a:r>
          </a:p>
          <a:p>
            <a:r>
              <a:rPr lang="ja-JP" altLang="en-US" sz="1400" dirty="0">
                <a:latin typeface="HGSｺﾞｼｯｸM" panose="020B0600000000000000" pitchFamily="50" charset="-128"/>
                <a:ea typeface="HGSｺﾞｼｯｸM" panose="020B0600000000000000" pitchFamily="50" charset="-128"/>
              </a:rPr>
              <a:t>　</a:t>
            </a:r>
            <a:r>
              <a:rPr lang="ja-JP" altLang="en-US" sz="1400" dirty="0" smtClean="0">
                <a:latin typeface="HGSｺﾞｼｯｸM" panose="020B0600000000000000" pitchFamily="50" charset="-128"/>
                <a:ea typeface="HGSｺﾞｼｯｸM" panose="020B0600000000000000" pitchFamily="50" charset="-128"/>
              </a:rPr>
              <a:t>・</a:t>
            </a:r>
            <a:r>
              <a:rPr lang="ja-JP" altLang="en-US" sz="1400" dirty="0">
                <a:latin typeface="HGSｺﾞｼｯｸM" panose="020B0600000000000000" pitchFamily="50" charset="-128"/>
                <a:ea typeface="HGSｺﾞｼｯｸM" panose="020B0600000000000000" pitchFamily="50" charset="-128"/>
              </a:rPr>
              <a:t>プロボクシング（世界タイトルマッチ等）</a:t>
            </a:r>
          </a:p>
          <a:p>
            <a:r>
              <a:rPr lang="ja-JP" altLang="en-US" sz="1400" dirty="0">
                <a:latin typeface="HGSｺﾞｼｯｸM" panose="020B0600000000000000" pitchFamily="50" charset="-128"/>
                <a:ea typeface="HGSｺﾞｼｯｸM" panose="020B0600000000000000" pitchFamily="50" charset="-128"/>
              </a:rPr>
              <a:t>　</a:t>
            </a:r>
            <a:r>
              <a:rPr lang="ja-JP" altLang="en-US" sz="1400" dirty="0" smtClean="0">
                <a:latin typeface="HGSｺﾞｼｯｸM" panose="020B0600000000000000" pitchFamily="50" charset="-128"/>
                <a:ea typeface="HGSｺﾞｼｯｸM" panose="020B0600000000000000" pitchFamily="50" charset="-128"/>
              </a:rPr>
              <a:t>・</a:t>
            </a:r>
            <a:r>
              <a:rPr lang="ja-JP" altLang="en-US" sz="1400" dirty="0">
                <a:latin typeface="HGSｺﾞｼｯｸM" panose="020B0600000000000000" pitchFamily="50" charset="-128"/>
                <a:ea typeface="HGSｺﾞｼｯｸM" panose="020B0600000000000000" pitchFamily="50" charset="-128"/>
              </a:rPr>
              <a:t>プロレスリング</a:t>
            </a:r>
          </a:p>
          <a:p>
            <a:r>
              <a:rPr lang="ja-JP" altLang="en-US" sz="1400" dirty="0">
                <a:latin typeface="HGSｺﾞｼｯｸM" panose="020B0600000000000000" pitchFamily="50" charset="-128"/>
                <a:ea typeface="HGSｺﾞｼｯｸM" panose="020B0600000000000000" pitchFamily="50" charset="-128"/>
              </a:rPr>
              <a:t>　</a:t>
            </a:r>
            <a:r>
              <a:rPr lang="ja-JP" altLang="en-US" sz="1400" dirty="0" smtClean="0">
                <a:latin typeface="HGSｺﾞｼｯｸM" panose="020B0600000000000000" pitchFamily="50" charset="-128"/>
                <a:ea typeface="HGSｺﾞｼｯｸM" panose="020B0600000000000000" pitchFamily="50" charset="-128"/>
              </a:rPr>
              <a:t>・</a:t>
            </a:r>
            <a:r>
              <a:rPr lang="ja-JP" altLang="en-US" sz="1400" dirty="0">
                <a:latin typeface="HGSｺﾞｼｯｸM" panose="020B0600000000000000" pitchFamily="50" charset="-128"/>
                <a:ea typeface="HGSｺﾞｼｯｸM" panose="020B0600000000000000" pitchFamily="50" charset="-128"/>
              </a:rPr>
              <a:t>全日本ウエイト制空手道選手権大会（６月</a:t>
            </a:r>
            <a:r>
              <a:rPr lang="ja-JP" altLang="en-US" sz="1400" dirty="0" smtClean="0">
                <a:latin typeface="HGSｺﾞｼｯｸM" panose="020B0600000000000000" pitchFamily="50" charset="-128"/>
                <a:ea typeface="HGSｺﾞｼｯｸM" panose="020B0600000000000000" pitchFamily="50" charset="-128"/>
              </a:rPr>
              <a:t>）等</a:t>
            </a:r>
            <a:endParaRPr lang="en-US" altLang="ja-JP" sz="1400" dirty="0" smtClean="0">
              <a:latin typeface="HGSｺﾞｼｯｸM" panose="020B0600000000000000" pitchFamily="50" charset="-128"/>
              <a:ea typeface="HGSｺﾞｼｯｸM" panose="020B0600000000000000" pitchFamily="50" charset="-128"/>
            </a:endParaRPr>
          </a:p>
          <a:p>
            <a:r>
              <a:rPr lang="ja-JP" altLang="en-US" sz="1400" dirty="0" smtClean="0">
                <a:latin typeface="HGSｺﾞｼｯｸM" panose="020B0600000000000000" pitchFamily="50" charset="-128"/>
                <a:ea typeface="HGSｺﾞｼｯｸM" panose="020B0600000000000000" pitchFamily="50" charset="-128"/>
              </a:rPr>
              <a:t>　</a:t>
            </a:r>
            <a:r>
              <a:rPr lang="en-US" altLang="ja-JP" sz="1400" dirty="0" smtClean="0">
                <a:latin typeface="HGSｺﾞｼｯｸM" panose="020B0600000000000000" pitchFamily="50" charset="-128"/>
                <a:ea typeface="HGSｺﾞｼｯｸM" panose="020B0600000000000000" pitchFamily="50" charset="-128"/>
              </a:rPr>
              <a:t>※</a:t>
            </a:r>
            <a:r>
              <a:rPr lang="ja-JP" altLang="en-US" sz="1400" dirty="0" smtClean="0">
                <a:latin typeface="HGSｺﾞｼｯｸM" panose="020B0600000000000000" pitchFamily="50" charset="-128"/>
                <a:ea typeface="HGSｺﾞｼｯｸM" panose="020B0600000000000000" pitchFamily="50" charset="-128"/>
              </a:rPr>
              <a:t>利用内容</a:t>
            </a:r>
            <a:r>
              <a:rPr lang="ja-JP" altLang="en-US" sz="1400" dirty="0">
                <a:latin typeface="HGSｺﾞｼｯｸM" panose="020B0600000000000000" pitchFamily="50" charset="-128"/>
                <a:ea typeface="HGSｺﾞｼｯｸM" panose="020B0600000000000000" pitchFamily="50" charset="-128"/>
              </a:rPr>
              <a:t>は年度によって異なります</a:t>
            </a:r>
            <a:r>
              <a:rPr lang="ja-JP" altLang="en-US" sz="1400" dirty="0" smtClean="0">
                <a:latin typeface="HGSｺﾞｼｯｸM" panose="020B0600000000000000" pitchFamily="50" charset="-128"/>
                <a:ea typeface="HGSｺﾞｼｯｸM" panose="020B0600000000000000" pitchFamily="50" charset="-128"/>
              </a:rPr>
              <a:t>。平成</a:t>
            </a:r>
            <a:r>
              <a:rPr lang="en-US" altLang="ja-JP" sz="1400" dirty="0" smtClean="0">
                <a:latin typeface="HGSｺﾞｼｯｸM" panose="020B0600000000000000" pitchFamily="50" charset="-128"/>
                <a:ea typeface="HGSｺﾞｼｯｸM" panose="020B0600000000000000" pitchFamily="50" charset="-128"/>
              </a:rPr>
              <a:t>30</a:t>
            </a:r>
            <a:r>
              <a:rPr lang="ja-JP" altLang="en-US" sz="1400" dirty="0" smtClean="0">
                <a:latin typeface="HGSｺﾞｼｯｸM" panose="020B0600000000000000" pitchFamily="50" charset="-128"/>
                <a:ea typeface="HGSｺﾞｼｯｸM" panose="020B0600000000000000" pitchFamily="50" charset="-128"/>
              </a:rPr>
              <a:t>・令和元年　　</a:t>
            </a:r>
            <a:endParaRPr lang="en-US" altLang="ja-JP" sz="1400" dirty="0" smtClean="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en-US" sz="1400" dirty="0" smtClean="0">
                <a:latin typeface="HGSｺﾞｼｯｸM" panose="020B0600000000000000" pitchFamily="50" charset="-128"/>
                <a:ea typeface="HGSｺﾞｼｯｸM" panose="020B0600000000000000" pitchFamily="50" charset="-128"/>
              </a:rPr>
              <a:t>　度のイベント</a:t>
            </a:r>
            <a:r>
              <a:rPr lang="ja-JP" altLang="en-US" sz="1400" dirty="0">
                <a:latin typeface="HGSｺﾞｼｯｸM" panose="020B0600000000000000" pitchFamily="50" charset="-128"/>
                <a:ea typeface="HGSｺﾞｼｯｸM" panose="020B0600000000000000" pitchFamily="50" charset="-128"/>
              </a:rPr>
              <a:t>開催</a:t>
            </a:r>
            <a:r>
              <a:rPr lang="ja-JP" altLang="en-US" sz="1400" dirty="0" smtClean="0">
                <a:latin typeface="HGSｺﾞｼｯｸM" panose="020B0600000000000000" pitchFamily="50" charset="-128"/>
                <a:ea typeface="HGSｺﾞｼｯｸM" panose="020B0600000000000000" pitchFamily="50" charset="-128"/>
              </a:rPr>
              <a:t>実績は</a:t>
            </a:r>
            <a:r>
              <a:rPr lang="ja-JP" altLang="en-US" sz="1400" dirty="0">
                <a:latin typeface="HGSｺﾞｼｯｸM" panose="020B0600000000000000" pitchFamily="50" charset="-128"/>
                <a:ea typeface="HGSｺﾞｼｯｸM" panose="020B0600000000000000" pitchFamily="50" charset="-128"/>
              </a:rPr>
              <a:t>別紙資料をご覧ください</a:t>
            </a:r>
            <a:r>
              <a:rPr lang="ja-JP" altLang="en-US" sz="1400" dirty="0" smtClean="0">
                <a:latin typeface="HGSｺﾞｼｯｸM" panose="020B0600000000000000" pitchFamily="50" charset="-128"/>
                <a:ea typeface="HGSｺﾞｼｯｸM" panose="020B0600000000000000" pitchFamily="50" charset="-128"/>
              </a:rPr>
              <a:t>。</a:t>
            </a:r>
            <a:endParaRPr lang="en-US" altLang="ja-JP" sz="1400" dirty="0" smtClean="0">
              <a:latin typeface="HGSｺﾞｼｯｸM" panose="020B0600000000000000" pitchFamily="50" charset="-128"/>
              <a:ea typeface="HGSｺﾞｼｯｸM" panose="020B0600000000000000" pitchFamily="50" charset="-128"/>
            </a:endParaRPr>
          </a:p>
        </p:txBody>
      </p:sp>
      <p:sp>
        <p:nvSpPr>
          <p:cNvPr id="17" name="タイトル 1"/>
          <p:cNvSpPr txBox="1">
            <a:spLocks/>
          </p:cNvSpPr>
          <p:nvPr/>
        </p:nvSpPr>
        <p:spPr>
          <a:xfrm>
            <a:off x="522410" y="3930651"/>
            <a:ext cx="2652728" cy="504056"/>
          </a:xfrm>
          <a:prstGeom prst="roundRect">
            <a:avLst>
              <a:gd name="adj" fmla="val 50000"/>
            </a:avLst>
          </a:prstGeom>
          <a:solidFill>
            <a:srgbClr val="00B050"/>
          </a:solidFill>
          <a:effectLst>
            <a:innerShdw blurRad="63500" dist="50800" dir="2700000">
              <a:prstClr val="black">
                <a:alpha val="50000"/>
              </a:prstClr>
            </a:innerShdw>
          </a:effectLst>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1800" dirty="0" smtClean="0">
                <a:ln w="18415" cmpd="sng">
                  <a:solidFill>
                    <a:srgbClr val="FFFFFF"/>
                  </a:solidFill>
                  <a:prstDash val="solid"/>
                </a:ln>
                <a:solidFill>
                  <a:srgbClr val="FFFFFF"/>
                </a:solidFill>
                <a:effectLst>
                  <a:innerShdw blurRad="63500" dist="50800" dir="13500000">
                    <a:prstClr val="black">
                      <a:alpha val="50000"/>
                    </a:prstClr>
                  </a:innerShdw>
                </a:effectLst>
              </a:rPr>
              <a:t>利用者増の取組み</a:t>
            </a:r>
            <a:endParaRPr lang="ja-JP" altLang="en-US" sz="18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18" name="正方形/長方形 17"/>
          <p:cNvSpPr/>
          <p:nvPr/>
        </p:nvSpPr>
        <p:spPr>
          <a:xfrm>
            <a:off x="442283" y="4434707"/>
            <a:ext cx="8399290" cy="2031325"/>
          </a:xfrm>
          <a:prstGeom prst="rect">
            <a:avLst/>
          </a:prstGeom>
          <a:noFill/>
        </p:spPr>
        <p:txBody>
          <a:bodyPr wrap="square">
            <a:spAutoFit/>
          </a:bodyPr>
          <a:lstStyle/>
          <a:p>
            <a:pPr fontAlgn="auto">
              <a:spcBef>
                <a:spcPts val="0"/>
              </a:spcBef>
              <a:spcAft>
                <a:spcPts val="0"/>
              </a:spcAft>
              <a:defRPr/>
            </a:pPr>
            <a:r>
              <a:rPr lang="ja-JP" altLang="en-US" sz="1400" dirty="0">
                <a:latin typeface="HGSｺﾞｼｯｸM" pitchFamily="50" charset="-128"/>
                <a:ea typeface="HGSｺﾞｼｯｸM" pitchFamily="50" charset="-128"/>
              </a:rPr>
              <a:t>■「スポーツ」と「にぎわいの殿堂」への転換を図って</a:t>
            </a:r>
            <a:r>
              <a:rPr lang="ja-JP" altLang="en-US" sz="1400" dirty="0" smtClean="0">
                <a:latin typeface="HGSｺﾞｼｯｸM" pitchFamily="50" charset="-128"/>
                <a:ea typeface="HGSｺﾞｼｯｸM" pitchFamily="50" charset="-128"/>
              </a:rPr>
              <a:t>います</a:t>
            </a:r>
            <a:r>
              <a:rPr lang="ja-JP" altLang="en-US" sz="1400" dirty="0">
                <a:latin typeface="HGSｺﾞｼｯｸM" pitchFamily="50" charset="-128"/>
                <a:ea typeface="HGSｺﾞｼｯｸM" pitchFamily="50" charset="-128"/>
              </a:rPr>
              <a:t>。</a:t>
            </a:r>
            <a:endParaRPr lang="en-US" altLang="ja-JP" sz="1400" dirty="0">
              <a:latin typeface="HGSｺﾞｼｯｸM" pitchFamily="50" charset="-128"/>
              <a:ea typeface="HGSｺﾞｼｯｸM" pitchFamily="50" charset="-128"/>
            </a:endParaRPr>
          </a:p>
          <a:p>
            <a:pPr fontAlgn="auto">
              <a:spcBef>
                <a:spcPts val="0"/>
              </a:spcBef>
              <a:spcAft>
                <a:spcPts val="0"/>
              </a:spcAft>
              <a:defRPr/>
            </a:pPr>
            <a:r>
              <a:rPr lang="ja-JP" altLang="en-US" sz="1400" dirty="0" smtClean="0">
                <a:latin typeface="HGSｺﾞｼｯｸM" pitchFamily="50" charset="-128"/>
                <a:ea typeface="HGSｺﾞｼｯｸM" pitchFamily="50" charset="-128"/>
              </a:rPr>
              <a:t>　・</a:t>
            </a:r>
            <a:r>
              <a:rPr lang="ja-JP" altLang="en-US" sz="1400" dirty="0">
                <a:latin typeface="HGSｺﾞｼｯｸM" pitchFamily="50" charset="-128"/>
                <a:ea typeface="HGSｺﾞｼｯｸM" pitchFamily="50" charset="-128"/>
              </a:rPr>
              <a:t>年間利用</a:t>
            </a:r>
            <a:r>
              <a:rPr lang="ja-JP" altLang="en-US" sz="1400" b="1" u="sng" dirty="0">
                <a:latin typeface="+mj-ea"/>
                <a:ea typeface="+mj-ea"/>
              </a:rPr>
              <a:t>１００万人規模</a:t>
            </a:r>
            <a:r>
              <a:rPr lang="ja-JP" altLang="en-US" sz="1400" dirty="0">
                <a:latin typeface="HGSｺﾞｼｯｸM" pitchFamily="50" charset="-128"/>
                <a:ea typeface="HGSｺﾞｼｯｸM" pitchFamily="50" charset="-128"/>
              </a:rPr>
              <a:t>を目指した取組みで集客力アップ</a:t>
            </a:r>
            <a:endParaRPr lang="en-US" altLang="ja-JP" sz="1400" dirty="0">
              <a:latin typeface="HGSｺﾞｼｯｸM" pitchFamily="50" charset="-128"/>
              <a:ea typeface="HGSｺﾞｼｯｸM" pitchFamily="50" charset="-128"/>
            </a:endParaRPr>
          </a:p>
          <a:p>
            <a:pPr fontAlgn="auto">
              <a:spcBef>
                <a:spcPts val="0"/>
              </a:spcBef>
              <a:spcAft>
                <a:spcPts val="0"/>
              </a:spcAft>
              <a:defRPr/>
            </a:pPr>
            <a:r>
              <a:rPr lang="ja-JP" altLang="en-US" sz="1400" dirty="0" smtClean="0">
                <a:latin typeface="HGSｺﾞｼｯｸM" pitchFamily="50" charset="-128"/>
                <a:ea typeface="HGSｺﾞｼｯｸM" pitchFamily="50" charset="-128"/>
              </a:rPr>
              <a:t>　・</a:t>
            </a:r>
            <a:r>
              <a:rPr lang="ja-JP" altLang="en-US" sz="1400" dirty="0">
                <a:latin typeface="HGSｺﾞｼｯｸM" pitchFamily="50" charset="-128"/>
                <a:ea typeface="HGSｺﾞｼｯｸM" pitchFamily="50" charset="-128"/>
              </a:rPr>
              <a:t>プロ興業、国際大会等のにぎわいのあるイベントを優先し誘致</a:t>
            </a:r>
            <a:endParaRPr lang="en-US" altLang="ja-JP" sz="1400" dirty="0">
              <a:latin typeface="HGSｺﾞｼｯｸM" pitchFamily="50" charset="-128"/>
              <a:ea typeface="HGSｺﾞｼｯｸM" pitchFamily="50" charset="-128"/>
            </a:endParaRPr>
          </a:p>
          <a:p>
            <a:pPr fontAlgn="auto">
              <a:spcBef>
                <a:spcPts val="0"/>
              </a:spcBef>
              <a:spcAft>
                <a:spcPts val="0"/>
              </a:spcAft>
              <a:defRPr/>
            </a:pPr>
            <a:r>
              <a:rPr lang="ja-JP" altLang="en-US" sz="1400" dirty="0" smtClean="0">
                <a:latin typeface="HGSｺﾞｼｯｸM" pitchFamily="50" charset="-128"/>
                <a:ea typeface="HGSｺﾞｼｯｸM" pitchFamily="50" charset="-128"/>
              </a:rPr>
              <a:t>　・</a:t>
            </a:r>
            <a:r>
              <a:rPr lang="ja-JP" altLang="en-US" sz="1400" dirty="0">
                <a:latin typeface="HGSｺﾞｼｯｸM" pitchFamily="50" charset="-128"/>
                <a:ea typeface="HGSｺﾞｼｯｸM" pitchFamily="50" charset="-128"/>
              </a:rPr>
              <a:t>各種教室の実施中</a:t>
            </a:r>
            <a:endParaRPr lang="en-US" altLang="ja-JP" sz="1400" dirty="0">
              <a:latin typeface="HGSｺﾞｼｯｸM" pitchFamily="50" charset="-128"/>
              <a:ea typeface="HGSｺﾞｼｯｸM" pitchFamily="50" charset="-128"/>
            </a:endParaRPr>
          </a:p>
          <a:p>
            <a:pPr fontAlgn="auto">
              <a:spcBef>
                <a:spcPts val="0"/>
              </a:spcBef>
              <a:spcAft>
                <a:spcPts val="0"/>
              </a:spcAft>
              <a:defRPr/>
            </a:pPr>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　</a:t>
            </a:r>
            <a:r>
              <a:rPr lang="ja-JP" altLang="en-US" sz="1400" dirty="0">
                <a:latin typeface="HGSｺﾞｼｯｸM" pitchFamily="50" charset="-128"/>
                <a:ea typeface="HGSｺﾞｼｯｸM" pitchFamily="50" charset="-128"/>
              </a:rPr>
              <a:t>　堺ブレイザーズバレーボールスクール（</a:t>
            </a:r>
            <a:r>
              <a:rPr lang="en-US" altLang="ja-JP" sz="1400" dirty="0">
                <a:latin typeface="HGSｺﾞｼｯｸM" pitchFamily="50" charset="-128"/>
                <a:ea typeface="HGSｺﾞｼｯｸM" pitchFamily="50" charset="-128"/>
              </a:rPr>
              <a:t>V</a:t>
            </a:r>
            <a:r>
              <a:rPr lang="ja-JP" altLang="en-US" sz="1400" dirty="0" smtClean="0">
                <a:latin typeface="HGSｺﾞｼｯｸM" pitchFamily="50" charset="-128"/>
                <a:ea typeface="HGSｺﾞｼｯｸM" pitchFamily="50" charset="-128"/>
              </a:rPr>
              <a:t>ﾌﾟﾚﾐｱﾘｰｸﾞ堺ﾌﾞﾚｲｻﾞｰｽﾞｽｸｰﾙｺｰﾁ</a:t>
            </a:r>
            <a:r>
              <a:rPr lang="ja-JP" altLang="en-US" sz="1400" dirty="0">
                <a:latin typeface="HGSｺﾞｼｯｸM" pitchFamily="50" charset="-128"/>
                <a:ea typeface="HGSｺﾞｼｯｸM" pitchFamily="50" charset="-128"/>
              </a:rPr>
              <a:t>）</a:t>
            </a:r>
            <a:endParaRPr lang="en-US" altLang="ja-JP" sz="1400" dirty="0">
              <a:latin typeface="HGSｺﾞｼｯｸM" pitchFamily="50" charset="-128"/>
              <a:ea typeface="HGSｺﾞｼｯｸM" pitchFamily="50" charset="-128"/>
            </a:endParaRPr>
          </a:p>
          <a:p>
            <a:pPr fontAlgn="auto">
              <a:spcBef>
                <a:spcPts val="0"/>
              </a:spcBef>
              <a:spcAft>
                <a:spcPts val="0"/>
              </a:spcAft>
              <a:defRPr/>
            </a:pPr>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　</a:t>
            </a:r>
            <a:r>
              <a:rPr lang="ja-JP" altLang="en-US" sz="1400" dirty="0">
                <a:latin typeface="HGSｺﾞｼｯｸM" pitchFamily="50" charset="-128"/>
                <a:ea typeface="HGSｺﾞｼｯｸM" pitchFamily="50" charset="-128"/>
              </a:rPr>
              <a:t>　エヴェッサバスケットボールスクール</a:t>
            </a:r>
            <a:r>
              <a:rPr lang="ja-JP" altLang="en-US" sz="1400" dirty="0" smtClean="0">
                <a:latin typeface="HGSｺﾞｼｯｸM" pitchFamily="50" charset="-128"/>
                <a:ea typeface="HGSｺﾞｼｯｸM" pitchFamily="50" charset="-128"/>
              </a:rPr>
              <a:t>（</a:t>
            </a:r>
            <a:r>
              <a:rPr lang="en-US" altLang="ja-JP" sz="1400" dirty="0" err="1" smtClean="0">
                <a:latin typeface="HGSｺﾞｼｯｸM" pitchFamily="50" charset="-128"/>
                <a:ea typeface="HGSｺﾞｼｯｸM" pitchFamily="50" charset="-128"/>
              </a:rPr>
              <a:t>bj</a:t>
            </a:r>
            <a:r>
              <a:rPr lang="ja-JP" altLang="en-US" sz="1400" dirty="0" smtClean="0">
                <a:latin typeface="HGSｺﾞｼｯｸM" pitchFamily="50" charset="-128"/>
                <a:ea typeface="HGSｺﾞｼｯｸM" pitchFamily="50" charset="-128"/>
              </a:rPr>
              <a:t>ﾘｰｸﾞ大阪ｴｳﾞｪｯｻ</a:t>
            </a:r>
            <a:r>
              <a:rPr lang="ja-JP" altLang="en-US" sz="1400" dirty="0">
                <a:latin typeface="HGSｺﾞｼｯｸM" pitchFamily="50" charset="-128"/>
                <a:ea typeface="HGSｺﾞｼｯｸM" pitchFamily="50" charset="-128"/>
              </a:rPr>
              <a:t>ｽｸｰﾙ</a:t>
            </a:r>
            <a:r>
              <a:rPr lang="ja-JP" altLang="en-US" sz="1400" dirty="0" smtClean="0">
                <a:latin typeface="HGSｺﾞｼｯｸM" pitchFamily="50" charset="-128"/>
                <a:ea typeface="HGSｺﾞｼｯｸM" pitchFamily="50" charset="-128"/>
              </a:rPr>
              <a:t>ｺｰﾁ）</a:t>
            </a:r>
            <a:endParaRPr lang="en-US" altLang="ja-JP" sz="1400" dirty="0">
              <a:latin typeface="HGSｺﾞｼｯｸM" pitchFamily="50" charset="-128"/>
              <a:ea typeface="HGSｺﾞｼｯｸM" pitchFamily="50" charset="-128"/>
            </a:endParaRPr>
          </a:p>
          <a:p>
            <a:pPr fontAlgn="auto">
              <a:spcBef>
                <a:spcPts val="0"/>
              </a:spcBef>
              <a:spcAft>
                <a:spcPts val="0"/>
              </a:spcAft>
              <a:defRPr/>
            </a:pPr>
            <a:r>
              <a:rPr lang="ja-JP" altLang="en-US" sz="1400" dirty="0">
                <a:latin typeface="HGSｺﾞｼｯｸM" pitchFamily="50" charset="-128"/>
                <a:ea typeface="HGSｺﾞｼｯｸM" pitchFamily="50" charset="-128"/>
              </a:rPr>
              <a:t>■ 年間利用者数</a:t>
            </a:r>
            <a:endParaRPr lang="en-US" altLang="ja-JP" sz="1400" dirty="0">
              <a:latin typeface="HGSｺﾞｼｯｸM" pitchFamily="50" charset="-128"/>
              <a:ea typeface="HGSｺﾞｼｯｸM" pitchFamily="50" charset="-128"/>
            </a:endParaRPr>
          </a:p>
          <a:p>
            <a:pPr fontAlgn="auto">
              <a:spcBef>
                <a:spcPts val="0"/>
              </a:spcBef>
              <a:spcAft>
                <a:spcPts val="0"/>
              </a:spcAft>
              <a:defRPr/>
            </a:pPr>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a:t>
            </a:r>
            <a:r>
              <a:rPr lang="en-US" altLang="ja-JP" sz="1400" dirty="0" smtClean="0">
                <a:latin typeface="HGSｺﾞｼｯｸM" pitchFamily="50" charset="-128"/>
                <a:ea typeface="HGSｺﾞｼｯｸM" pitchFamily="50" charset="-128"/>
              </a:rPr>
              <a:t>R1</a:t>
            </a:r>
            <a:r>
              <a:rPr lang="ja-JP" altLang="en-US" sz="1400" dirty="0" smtClean="0">
                <a:latin typeface="HGSｺﾞｼｯｸM" pitchFamily="50" charset="-128"/>
                <a:ea typeface="HGSｺﾞｼｯｸM" pitchFamily="50" charset="-128"/>
              </a:rPr>
              <a:t>年度 約</a:t>
            </a:r>
            <a:r>
              <a:rPr lang="en-US" altLang="ja-JP" sz="1400" dirty="0" smtClean="0">
                <a:latin typeface="HGSｺﾞｼｯｸM" pitchFamily="50" charset="-128"/>
                <a:ea typeface="HGSｺﾞｼｯｸM" pitchFamily="50" charset="-128"/>
              </a:rPr>
              <a:t>70.2</a:t>
            </a:r>
            <a:r>
              <a:rPr lang="ja-JP" altLang="en-US" sz="1400" dirty="0" smtClean="0">
                <a:latin typeface="HGSｺﾞｼｯｸM" pitchFamily="50" charset="-128"/>
                <a:ea typeface="HGSｺﾞｼｯｸM" pitchFamily="50" charset="-128"/>
              </a:rPr>
              <a:t>万人   </a:t>
            </a:r>
            <a:r>
              <a:rPr lang="en-US" altLang="ja-JP" sz="1400" dirty="0" smtClean="0">
                <a:latin typeface="HGSｺﾞｼｯｸM" pitchFamily="50" charset="-128"/>
                <a:ea typeface="HGSｺﾞｼｯｸM" pitchFamily="50" charset="-128"/>
              </a:rPr>
              <a:t>30</a:t>
            </a:r>
            <a:r>
              <a:rPr lang="ja-JP" altLang="en-US" sz="1400" dirty="0" smtClean="0">
                <a:latin typeface="HGSｺﾞｼｯｸM" pitchFamily="50" charset="-128"/>
                <a:ea typeface="HGSｺﾞｼｯｸM" pitchFamily="50" charset="-128"/>
              </a:rPr>
              <a:t>年度 約</a:t>
            </a:r>
            <a:r>
              <a:rPr lang="en-US" altLang="ja-JP" sz="1400" dirty="0" smtClean="0">
                <a:latin typeface="HGSｺﾞｼｯｸM" pitchFamily="50" charset="-128"/>
                <a:ea typeface="HGSｺﾞｼｯｸM" pitchFamily="50" charset="-128"/>
              </a:rPr>
              <a:t>81.0</a:t>
            </a:r>
            <a:r>
              <a:rPr lang="ja-JP" altLang="en-US" sz="1400" dirty="0" smtClean="0">
                <a:latin typeface="HGSｺﾞｼｯｸM" pitchFamily="50" charset="-128"/>
                <a:ea typeface="HGSｺﾞｼｯｸM" pitchFamily="50" charset="-128"/>
              </a:rPr>
              <a:t>万人</a:t>
            </a:r>
            <a:r>
              <a:rPr lang="ja-JP" altLang="en-US" sz="1400" dirty="0">
                <a:latin typeface="HGSｺﾞｼｯｸM" pitchFamily="50" charset="-128"/>
                <a:ea typeface="HGSｺﾞｼｯｸM" pitchFamily="50" charset="-128"/>
              </a:rPr>
              <a:t>、</a:t>
            </a:r>
            <a:r>
              <a:rPr lang="en-US" altLang="ja-JP" sz="1400" dirty="0" smtClean="0">
                <a:latin typeface="HGSｺﾞｼｯｸM" pitchFamily="50" charset="-128"/>
                <a:ea typeface="HGSｺﾞｼｯｸM" pitchFamily="50" charset="-128"/>
              </a:rPr>
              <a:t>29</a:t>
            </a:r>
            <a:r>
              <a:rPr lang="ja-JP" altLang="en-US" sz="1400" dirty="0" smtClean="0">
                <a:latin typeface="HGSｺﾞｼｯｸM" pitchFamily="50" charset="-128"/>
                <a:ea typeface="HGSｺﾞｼｯｸM" pitchFamily="50" charset="-128"/>
              </a:rPr>
              <a:t>年度 約</a:t>
            </a:r>
            <a:r>
              <a:rPr lang="en-US" altLang="ja-JP" sz="1400" dirty="0" smtClean="0">
                <a:latin typeface="HGSｺﾞｼｯｸM" pitchFamily="50" charset="-128"/>
                <a:ea typeface="HGSｺﾞｼｯｸM" pitchFamily="50" charset="-128"/>
              </a:rPr>
              <a:t>81.9</a:t>
            </a:r>
            <a:r>
              <a:rPr lang="ja-JP" altLang="en-US" sz="1400" dirty="0" smtClean="0">
                <a:latin typeface="HGSｺﾞｼｯｸM" pitchFamily="50" charset="-128"/>
                <a:ea typeface="HGSｺﾞｼｯｸM" pitchFamily="50" charset="-128"/>
              </a:rPr>
              <a:t>万人</a:t>
            </a:r>
            <a:endParaRPr lang="en-US" altLang="ja-JP" sz="1400" dirty="0" smtClean="0">
              <a:latin typeface="HGSｺﾞｼｯｸM" pitchFamily="50" charset="-128"/>
              <a:ea typeface="HGSｺﾞｼｯｸM" pitchFamily="50" charset="-128"/>
            </a:endParaRPr>
          </a:p>
          <a:p>
            <a:pPr fontAlgn="auto">
              <a:spcBef>
                <a:spcPts val="0"/>
              </a:spcBef>
              <a:spcAft>
                <a:spcPts val="0"/>
              </a:spcAft>
              <a:defRPr/>
            </a:pPr>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　</a:t>
            </a:r>
            <a:endParaRPr lang="en-US" altLang="ja-JP" sz="1400" dirty="0">
              <a:latin typeface="HGSｺﾞｼｯｸM" pitchFamily="50" charset="-128"/>
              <a:ea typeface="HGSｺﾞｼｯｸM" pitchFamily="50" charset="-128"/>
            </a:endParaRPr>
          </a:p>
        </p:txBody>
      </p:sp>
      <p:sp>
        <p:nvSpPr>
          <p:cNvPr id="23" name="タイトル 1"/>
          <p:cNvSpPr txBox="1">
            <a:spLocks/>
          </p:cNvSpPr>
          <p:nvPr/>
        </p:nvSpPr>
        <p:spPr>
          <a:xfrm>
            <a:off x="442285" y="1081486"/>
            <a:ext cx="2652728" cy="504056"/>
          </a:xfrm>
          <a:prstGeom prst="roundRect">
            <a:avLst>
              <a:gd name="adj" fmla="val 50000"/>
            </a:avLst>
          </a:prstGeom>
          <a:solidFill>
            <a:srgbClr val="00B050"/>
          </a:solidFill>
          <a:effectLst>
            <a:innerShdw blurRad="63500" dist="50800" dir="2700000">
              <a:prstClr val="black">
                <a:alpha val="50000"/>
              </a:prstClr>
            </a:innerShdw>
          </a:effectLst>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1800" dirty="0" smtClean="0">
                <a:ln w="18415" cmpd="sng">
                  <a:solidFill>
                    <a:srgbClr val="FFFFFF"/>
                  </a:solidFill>
                  <a:prstDash val="solid"/>
                </a:ln>
                <a:solidFill>
                  <a:srgbClr val="FFFFFF"/>
                </a:solidFill>
                <a:effectLst>
                  <a:innerShdw blurRad="63500" dist="50800" dir="13500000">
                    <a:prstClr val="black">
                      <a:alpha val="50000"/>
                    </a:prstClr>
                  </a:innerShdw>
                </a:effectLst>
              </a:rPr>
              <a:t>第１競技場</a:t>
            </a:r>
            <a:endParaRPr lang="ja-JP" altLang="en-US" sz="18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366852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16698" y="387590"/>
            <a:ext cx="8524875" cy="571500"/>
          </a:xfrm>
          <a:prstGeom prst="roundRect">
            <a:avLst>
              <a:gd name="adj" fmla="val 9697"/>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ln w="18415" cmpd="sng">
                  <a:solidFill>
                    <a:srgbClr val="FFFFFF"/>
                  </a:solidFill>
                  <a:prstDash val="solid"/>
                </a:ln>
                <a:solidFill>
                  <a:srgbClr val="FFFFFF"/>
                </a:solidFill>
                <a:effectLst>
                  <a:innerShdw blurRad="63500" dist="50800" dir="13500000">
                    <a:prstClr val="black">
                      <a:alpha val="50000"/>
                    </a:prstClr>
                  </a:innerShdw>
                </a:effectLst>
              </a:rPr>
              <a:t> 　電照広告の使用料及び設置場所</a:t>
            </a:r>
            <a:endParaRPr lang="ja-JP" altLang="en-US" sz="32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5" name="正方形/長方形 4"/>
          <p:cNvSpPr/>
          <p:nvPr/>
        </p:nvSpPr>
        <p:spPr>
          <a:xfrm>
            <a:off x="539552" y="978599"/>
            <a:ext cx="7992888" cy="5693866"/>
          </a:xfrm>
          <a:prstGeom prst="rect">
            <a:avLst/>
          </a:prstGeom>
        </p:spPr>
        <p:txBody>
          <a:bodyPr wrap="square">
            <a:spAutoFit/>
          </a:bodyPr>
          <a:lstStyle/>
          <a:p>
            <a:r>
              <a:rPr lang="ja-JP" altLang="en-US" sz="1400" dirty="0" smtClean="0">
                <a:effectLst/>
                <a:latin typeface="HGSｺﾞｼｯｸM" pitchFamily="50" charset="-128"/>
                <a:ea typeface="HGSｺﾞｼｯｸM" pitchFamily="50" charset="-128"/>
              </a:rPr>
              <a:t>■　現行広告使用料</a:t>
            </a:r>
            <a:endParaRPr lang="en-US" altLang="ja-JP" sz="1400" dirty="0" smtClean="0">
              <a:effectLst/>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latin typeface="HGSｺﾞｼｯｸM" pitchFamily="50" charset="-128"/>
              <a:ea typeface="HGSｺﾞｼｯｸM" pitchFamily="50" charset="-128"/>
            </a:endParaRPr>
          </a:p>
          <a:p>
            <a:r>
              <a:rPr lang="ja-JP" altLang="en-US" sz="1400" dirty="0" smtClean="0">
                <a:latin typeface="HGSｺﾞｼｯｸM" pitchFamily="50" charset="-128"/>
                <a:ea typeface="HGSｺﾞｼｯｸM" pitchFamily="50" charset="-128"/>
              </a:rPr>
              <a:t>　</a:t>
            </a:r>
            <a:r>
              <a:rPr lang="en-US" altLang="ja-JP" sz="1400" dirty="0" smtClean="0">
                <a:latin typeface="HGSｺﾞｼｯｸM" pitchFamily="50" charset="-128"/>
                <a:ea typeface="HGSｺﾞｼｯｸM" pitchFamily="50" charset="-128"/>
              </a:rPr>
              <a:t>※</a:t>
            </a:r>
            <a:r>
              <a:rPr lang="ja-JP" altLang="en-US" sz="1400" dirty="0" smtClean="0">
                <a:latin typeface="HGSｺﾞｼｯｸM" pitchFamily="50" charset="-128"/>
                <a:ea typeface="HGSｺﾞｼｯｸM" pitchFamily="50" charset="-128"/>
              </a:rPr>
              <a:t>　上記の</a:t>
            </a:r>
            <a:r>
              <a:rPr lang="ja-JP" altLang="en-US" sz="1400" dirty="0">
                <a:latin typeface="HGSｺﾞｼｯｸM" pitchFamily="50" charset="-128"/>
                <a:ea typeface="HGSｺﾞｼｯｸM" pitchFamily="50" charset="-128"/>
              </a:rPr>
              <a:t>使用料に百分の</a:t>
            </a:r>
            <a:r>
              <a:rPr lang="ja-JP" altLang="en-US" sz="1400" dirty="0" smtClean="0">
                <a:latin typeface="HGSｺﾞｼｯｸM" pitchFamily="50" charset="-128"/>
                <a:ea typeface="HGSｺﾞｼｯｸM" pitchFamily="50" charset="-128"/>
              </a:rPr>
              <a:t>百十（消費税等）を</a:t>
            </a:r>
            <a:r>
              <a:rPr lang="ja-JP" altLang="en-US" sz="1400" dirty="0">
                <a:latin typeface="HGSｺﾞｼｯｸM" pitchFamily="50" charset="-128"/>
                <a:ea typeface="HGSｺﾞｼｯｸM" pitchFamily="50" charset="-128"/>
              </a:rPr>
              <a:t>乗じて得た</a:t>
            </a:r>
            <a:r>
              <a:rPr lang="ja-JP" altLang="en-US" sz="1400" dirty="0" smtClean="0">
                <a:latin typeface="HGSｺﾞｼｯｸM" pitchFamily="50" charset="-128"/>
                <a:ea typeface="HGSｺﾞｼｯｸM" pitchFamily="50" charset="-128"/>
              </a:rPr>
              <a:t>額が許可</a:t>
            </a:r>
            <a:r>
              <a:rPr lang="ja-JP" altLang="en-US" sz="1400" dirty="0">
                <a:latin typeface="HGSｺﾞｼｯｸM" pitchFamily="50" charset="-128"/>
                <a:ea typeface="HGSｺﾞｼｯｸM" pitchFamily="50" charset="-128"/>
              </a:rPr>
              <a:t>使用料金</a:t>
            </a:r>
            <a:r>
              <a:rPr lang="ja-JP" altLang="en-US" sz="1400" dirty="0" smtClean="0">
                <a:latin typeface="HGSｺﾞｼｯｸM" pitchFamily="50" charset="-128"/>
                <a:ea typeface="HGSｺﾞｼｯｸM" pitchFamily="50" charset="-128"/>
              </a:rPr>
              <a:t>となります。</a:t>
            </a:r>
            <a:endParaRPr lang="en-US" altLang="ja-JP" sz="1400" dirty="0" smtClean="0">
              <a:latin typeface="HGSｺﾞｼｯｸM" pitchFamily="50" charset="-128"/>
              <a:ea typeface="HGSｺﾞｼｯｸM" pitchFamily="50" charset="-128"/>
            </a:endParaRPr>
          </a:p>
          <a:p>
            <a:r>
              <a:rPr lang="ja-JP" altLang="en-US" sz="1400" dirty="0" smtClean="0">
                <a:latin typeface="HGSｺﾞｼｯｸM" pitchFamily="50" charset="-128"/>
                <a:ea typeface="HGSｺﾞｼｯｸM" pitchFamily="50" charset="-128"/>
              </a:rPr>
              <a:t>　</a:t>
            </a:r>
            <a:r>
              <a:rPr lang="en-US" altLang="ja-JP" sz="1400" dirty="0" smtClean="0">
                <a:latin typeface="HGSｺﾞｼｯｸM" pitchFamily="50" charset="-128"/>
                <a:ea typeface="HGSｺﾞｼｯｸM" pitchFamily="50" charset="-128"/>
              </a:rPr>
              <a:t>※</a:t>
            </a:r>
            <a:r>
              <a:rPr lang="ja-JP" altLang="en-US" sz="1400" dirty="0" smtClean="0">
                <a:latin typeface="HGSｺﾞｼｯｸM" pitchFamily="50" charset="-128"/>
                <a:ea typeface="HGSｺﾞｼｯｸM" pitchFamily="50" charset="-128"/>
              </a:rPr>
              <a:t>　その他</a:t>
            </a:r>
            <a:r>
              <a:rPr lang="ja-JP" altLang="en-US" sz="1400" dirty="0">
                <a:latin typeface="HGSｺﾞｼｯｸM" pitchFamily="50" charset="-128"/>
                <a:ea typeface="HGSｺﾞｼｯｸM" pitchFamily="50" charset="-128"/>
              </a:rPr>
              <a:t>条件がありますので</a:t>
            </a:r>
            <a:r>
              <a:rPr lang="ja-JP" altLang="en-US" sz="1400" dirty="0" smtClean="0">
                <a:latin typeface="HGSｺﾞｼｯｸM" pitchFamily="50" charset="-128"/>
                <a:ea typeface="HGSｺﾞｼｯｸM" pitchFamily="50" charset="-128"/>
              </a:rPr>
              <a:t>、別紙「大阪府立体育会館（エディオンアリーナ大阪）電照広</a:t>
            </a:r>
            <a:endParaRPr lang="en-US" altLang="ja-JP" sz="1400" dirty="0" smtClean="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　告掲出者募集要項」をご確認ください。</a:t>
            </a:r>
            <a:endParaRPr lang="en-US" altLang="ja-JP" sz="1400" dirty="0" smtClean="0">
              <a:latin typeface="HGSｺﾞｼｯｸM" pitchFamily="50" charset="-128"/>
              <a:ea typeface="HGSｺﾞｼｯｸM" pitchFamily="50" charset="-128"/>
            </a:endParaRPr>
          </a:p>
          <a:p>
            <a:r>
              <a:rPr lang="ja-JP" altLang="en-US" sz="1400" dirty="0">
                <a:latin typeface="HGSｺﾞｼｯｸM" pitchFamily="50" charset="-128"/>
                <a:ea typeface="HGSｺﾞｼｯｸM" pitchFamily="50" charset="-128"/>
              </a:rPr>
              <a:t>　</a:t>
            </a:r>
            <a:r>
              <a:rPr lang="ja-JP" altLang="en-US" sz="1400" dirty="0" smtClean="0">
                <a:latin typeface="HGSｺﾞｼｯｸM" pitchFamily="50" charset="-128"/>
                <a:ea typeface="HGSｺﾞｼｯｸM" pitchFamily="50" charset="-128"/>
              </a:rPr>
              <a:t>　　</a:t>
            </a:r>
            <a:endParaRPr lang="en-US" altLang="ja-JP" sz="1400" dirty="0">
              <a:latin typeface="HGSｺﾞｼｯｸM" pitchFamily="50" charset="-128"/>
              <a:ea typeface="HGSｺﾞｼｯｸM" pitchFamily="50" charset="-128"/>
            </a:endParaRPr>
          </a:p>
        </p:txBody>
      </p:sp>
      <p:sp>
        <p:nvSpPr>
          <p:cNvPr id="12" name="テキスト ボックス 11"/>
          <p:cNvSpPr txBox="1"/>
          <p:nvPr/>
        </p:nvSpPr>
        <p:spPr>
          <a:xfrm>
            <a:off x="2627784" y="5075311"/>
            <a:ext cx="184731" cy="369332"/>
          </a:xfrm>
          <a:prstGeom prst="rect">
            <a:avLst/>
          </a:prstGeom>
          <a:noFill/>
        </p:spPr>
        <p:txBody>
          <a:bodyPr wrap="none" rtlCol="0">
            <a:spAutoFit/>
          </a:bodyPr>
          <a:lstStyle/>
          <a:p>
            <a:endParaRPr kumimoji="1" lang="ja-JP" altLang="en-US" dirty="0"/>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D2D8002D-B5B0-4BAC-B1F6-782DDCCE6D9C}" type="slidenum">
              <a:rPr kumimoji="1" lang="ja-JP" altLang="en-US" sz="1400" smtClean="0">
                <a:solidFill>
                  <a:schemeClr val="tx1"/>
                </a:solidFill>
              </a:rPr>
              <a:t>6</a:t>
            </a:fld>
            <a:endParaRPr kumimoji="1" lang="ja-JP" altLang="en-US" sz="1400" dirty="0">
              <a:solidFill>
                <a:schemeClr val="tx1"/>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774091417"/>
              </p:ext>
            </p:extLst>
          </p:nvPr>
        </p:nvGraphicFramePr>
        <p:xfrm>
          <a:off x="1043608" y="1421283"/>
          <a:ext cx="7274697" cy="4023360"/>
        </p:xfrm>
        <a:graphic>
          <a:graphicData uri="http://schemas.openxmlformats.org/drawingml/2006/table">
            <a:tbl>
              <a:tblPr firstRow="1" firstCol="1" lastRow="1" lastCol="1" bandRow="1" bandCol="1"/>
              <a:tblGrid>
                <a:gridCol w="648072">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02089">
                  <a:extLst>
                    <a:ext uri="{9D8B030D-6E8A-4147-A177-3AD203B41FA5}">
                      <a16:colId xmlns:a16="http://schemas.microsoft.com/office/drawing/2014/main" val="20003"/>
                    </a:ext>
                  </a:extLst>
                </a:gridCol>
              </a:tblGrid>
              <a:tr h="289542">
                <a:tc>
                  <a:txBody>
                    <a:bodyPr/>
                    <a:lstStyle/>
                    <a:p>
                      <a:pPr algn="ctr">
                        <a:spcAft>
                          <a:spcPts val="0"/>
                        </a:spcAft>
                      </a:pPr>
                      <a:r>
                        <a:rPr lang="ja-JP" sz="1200" kern="100" dirty="0">
                          <a:solidFill>
                            <a:srgbClr val="000000"/>
                          </a:solidFill>
                          <a:effectLst/>
                          <a:latin typeface="Century"/>
                          <a:ea typeface="ＭＳ 明朝"/>
                          <a:cs typeface="Times New Roman"/>
                        </a:rPr>
                        <a:t>物件</a:t>
                      </a:r>
                      <a:endParaRPr lang="ja-JP" sz="1200" kern="100" dirty="0">
                        <a:effectLst/>
                        <a:latin typeface="Century"/>
                        <a:ea typeface="ＭＳ 明朝"/>
                        <a:cs typeface="Times New Roman"/>
                      </a:endParaRPr>
                    </a:p>
                    <a:p>
                      <a:pPr algn="ctr">
                        <a:spcAft>
                          <a:spcPts val="0"/>
                        </a:spcAft>
                      </a:pPr>
                      <a:r>
                        <a:rPr lang="en-US" sz="1200" kern="100" dirty="0">
                          <a:solidFill>
                            <a:srgbClr val="000000"/>
                          </a:solidFill>
                          <a:effectLst/>
                          <a:latin typeface="Century"/>
                          <a:ea typeface="ＭＳ 明朝"/>
                          <a:cs typeface="Times New Roman"/>
                        </a:rPr>
                        <a:t>No.</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solidFill>
                            <a:srgbClr val="000000"/>
                          </a:solidFill>
                          <a:effectLst/>
                          <a:latin typeface="Century"/>
                          <a:ea typeface="ＭＳ 明朝"/>
                          <a:cs typeface="Times New Roman"/>
                        </a:rPr>
                        <a:t>設置場所</a:t>
                      </a:r>
                      <a:endParaRPr lang="ja-JP" sz="1200" kern="10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solidFill>
                            <a:srgbClr val="000000"/>
                          </a:solidFill>
                          <a:effectLst/>
                          <a:latin typeface="Century"/>
                          <a:ea typeface="ＭＳ 明朝"/>
                          <a:cs typeface="Times New Roman"/>
                        </a:rPr>
                        <a:t>寸法及び面積</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Century"/>
                          <a:ea typeface="ＭＳ 明朝"/>
                          <a:cs typeface="Times New Roman"/>
                        </a:rPr>
                        <a:t>最低</a:t>
                      </a:r>
                      <a:r>
                        <a:rPr lang="ja-JP" sz="1200" kern="100" dirty="0" smtClean="0">
                          <a:effectLst/>
                          <a:latin typeface="Century"/>
                          <a:ea typeface="ＭＳ 明朝"/>
                          <a:cs typeface="Times New Roman"/>
                        </a:rPr>
                        <a:t>使用料</a:t>
                      </a:r>
                      <a:r>
                        <a:rPr lang="ja-JP" sz="1200" kern="100" dirty="0" smtClean="0">
                          <a:solidFill>
                            <a:srgbClr val="000000"/>
                          </a:solidFill>
                          <a:effectLst/>
                          <a:latin typeface="Century"/>
                          <a:ea typeface="ＭＳ 明朝"/>
                          <a:cs typeface="Times New Roman"/>
                        </a:rPr>
                        <a:t>（</a:t>
                      </a:r>
                      <a:r>
                        <a:rPr lang="ja-JP" altLang="en-US" sz="1200" kern="100" dirty="0" smtClean="0">
                          <a:solidFill>
                            <a:srgbClr val="000000"/>
                          </a:solidFill>
                          <a:effectLst/>
                          <a:latin typeface="Century"/>
                          <a:ea typeface="ＭＳ 明朝"/>
                          <a:cs typeface="Times New Roman"/>
                        </a:rPr>
                        <a:t>月</a:t>
                      </a:r>
                      <a:r>
                        <a:rPr lang="ja-JP" sz="1200" kern="100" dirty="0" smtClean="0">
                          <a:solidFill>
                            <a:srgbClr val="000000"/>
                          </a:solidFill>
                          <a:effectLst/>
                          <a:latin typeface="Century"/>
                          <a:ea typeface="ＭＳ 明朝"/>
                          <a:cs typeface="Times New Roman"/>
                        </a:rPr>
                        <a:t>額</a:t>
                      </a:r>
                      <a:r>
                        <a:rPr lang="ja-JP" sz="1200" kern="100" dirty="0">
                          <a:solidFill>
                            <a:srgbClr val="000000"/>
                          </a:solidFill>
                          <a:effectLst/>
                          <a:latin typeface="Century"/>
                          <a:ea typeface="ＭＳ 明朝"/>
                          <a:cs typeface="Times New Roman"/>
                        </a:rPr>
                        <a:t>）</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9542">
                <a:tc>
                  <a:txBody>
                    <a:bodyPr/>
                    <a:lstStyle/>
                    <a:p>
                      <a:pPr algn="ctr">
                        <a:spcAft>
                          <a:spcPts val="0"/>
                        </a:spcAft>
                      </a:pPr>
                      <a:r>
                        <a:rPr lang="ja-JP" altLang="en-US" sz="1200" kern="100" dirty="0">
                          <a:solidFill>
                            <a:srgbClr val="000000"/>
                          </a:solidFill>
                          <a:effectLst/>
                          <a:latin typeface="Century"/>
                          <a:ea typeface="ＭＳ 明朝"/>
                          <a:cs typeface="Times New Roman"/>
                        </a:rPr>
                        <a:t>使用中</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solidFill>
                            <a:srgbClr val="000000"/>
                          </a:solidFill>
                          <a:effectLst/>
                          <a:latin typeface="Century"/>
                          <a:ea typeface="ＭＳ 明朝"/>
                          <a:cs typeface="Times New Roman"/>
                        </a:rPr>
                        <a:t>第１競技場</a:t>
                      </a:r>
                      <a:r>
                        <a:rPr lang="ja-JP" sz="1200" kern="100" dirty="0" smtClean="0">
                          <a:solidFill>
                            <a:srgbClr val="000000"/>
                          </a:solidFill>
                          <a:effectLst/>
                          <a:latin typeface="Century"/>
                          <a:ea typeface="ＭＳ 明朝"/>
                          <a:cs typeface="Times New Roman"/>
                        </a:rPr>
                        <a:t>南</a:t>
                      </a:r>
                      <a:r>
                        <a:rPr lang="ja-JP" altLang="en-US" sz="1200" kern="100" dirty="0" smtClean="0">
                          <a:solidFill>
                            <a:srgbClr val="000000"/>
                          </a:solidFill>
                          <a:effectLst/>
                          <a:latin typeface="Century"/>
                          <a:ea typeface="ＭＳ 明朝"/>
                          <a:cs typeface="Times New Roman"/>
                        </a:rPr>
                        <a:t>面</a:t>
                      </a:r>
                      <a:r>
                        <a:rPr lang="ja-JP" sz="1200" kern="100" dirty="0" smtClean="0">
                          <a:solidFill>
                            <a:srgbClr val="000000"/>
                          </a:solidFill>
                          <a:effectLst/>
                          <a:latin typeface="Century"/>
                          <a:ea typeface="ＭＳ 明朝"/>
                          <a:cs typeface="Times New Roman"/>
                        </a:rPr>
                        <a:t>東側</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Century"/>
                          <a:ea typeface="ＭＳ 明朝"/>
                          <a:cs typeface="Times New Roman"/>
                        </a:rPr>
                        <a:t>4.100m</a:t>
                      </a: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1.095m</a:t>
                      </a:r>
                      <a:endParaRPr lang="ja-JP" sz="1200" kern="100" dirty="0">
                        <a:effectLst/>
                        <a:latin typeface="Century"/>
                        <a:ea typeface="ＭＳ 明朝"/>
                        <a:cs typeface="Times New Roman"/>
                      </a:endParaRPr>
                    </a:p>
                    <a:p>
                      <a:pPr algn="ctr">
                        <a:spcAft>
                          <a:spcPts val="0"/>
                        </a:spcAft>
                      </a:pP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4.4895</a:t>
                      </a:r>
                      <a:r>
                        <a:rPr lang="ja-JP" sz="1200" kern="100" dirty="0">
                          <a:solidFill>
                            <a:srgbClr val="000000"/>
                          </a:solidFill>
                          <a:effectLst/>
                          <a:latin typeface="Century"/>
                          <a:ea typeface="ＭＳ 明朝"/>
                          <a:cs typeface="Times New Roman"/>
                        </a:rPr>
                        <a:t>㎡〕</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Century" panose="02040604050505020304" pitchFamily="18" charset="0"/>
                          <a:ea typeface="ＭＳ 明朝"/>
                          <a:cs typeface="Times New Roman"/>
                        </a:rPr>
                        <a:t>\32,600</a:t>
                      </a:r>
                      <a:endParaRPr lang="ja-JP" sz="1200" kern="100" dirty="0">
                        <a:effectLst/>
                        <a:latin typeface="Century" panose="02040604050505020304" pitchFamily="18" charset="0"/>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9542">
                <a:tc>
                  <a:txBody>
                    <a:bodyPr/>
                    <a:lstStyle/>
                    <a:p>
                      <a:pPr algn="ctr">
                        <a:spcAft>
                          <a:spcPts val="0"/>
                        </a:spcAft>
                      </a:pPr>
                      <a:r>
                        <a:rPr lang="ja-JP" altLang="en-US" sz="1200" kern="100" dirty="0">
                          <a:solidFill>
                            <a:srgbClr val="000000"/>
                          </a:solidFill>
                          <a:effectLst/>
                          <a:latin typeface="Century"/>
                          <a:ea typeface="ＭＳ 明朝"/>
                          <a:cs typeface="Times New Roman"/>
                        </a:rPr>
                        <a:t>使用中</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solidFill>
                            <a:srgbClr val="000000"/>
                          </a:solidFill>
                          <a:effectLst/>
                          <a:latin typeface="Century"/>
                          <a:ea typeface="ＭＳ 明朝"/>
                          <a:cs typeface="Times New Roman"/>
                        </a:rPr>
                        <a:t>第１競技場</a:t>
                      </a:r>
                      <a:r>
                        <a:rPr lang="ja-JP" sz="1200" kern="100" dirty="0" smtClean="0">
                          <a:solidFill>
                            <a:srgbClr val="000000"/>
                          </a:solidFill>
                          <a:effectLst/>
                          <a:latin typeface="Century"/>
                          <a:ea typeface="ＭＳ 明朝"/>
                          <a:cs typeface="Times New Roman"/>
                        </a:rPr>
                        <a:t>南</a:t>
                      </a:r>
                      <a:r>
                        <a:rPr lang="ja-JP" altLang="en-US" sz="1200" kern="100" dirty="0" smtClean="0">
                          <a:solidFill>
                            <a:srgbClr val="000000"/>
                          </a:solidFill>
                          <a:effectLst/>
                          <a:latin typeface="Century"/>
                          <a:ea typeface="ＭＳ 明朝"/>
                          <a:cs typeface="Times New Roman"/>
                        </a:rPr>
                        <a:t>面</a:t>
                      </a:r>
                      <a:r>
                        <a:rPr lang="ja-JP" sz="1200" kern="100" dirty="0" smtClean="0">
                          <a:solidFill>
                            <a:srgbClr val="000000"/>
                          </a:solidFill>
                          <a:effectLst/>
                          <a:latin typeface="Century"/>
                          <a:ea typeface="ＭＳ 明朝"/>
                          <a:cs typeface="Times New Roman"/>
                        </a:rPr>
                        <a:t>西側</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Century"/>
                          <a:ea typeface="ＭＳ 明朝"/>
                          <a:cs typeface="Times New Roman"/>
                        </a:rPr>
                        <a:t>4.100m</a:t>
                      </a: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1.095m</a:t>
                      </a:r>
                      <a:endParaRPr lang="ja-JP" sz="1200" kern="100" dirty="0">
                        <a:effectLst/>
                        <a:latin typeface="Century"/>
                        <a:ea typeface="ＭＳ 明朝"/>
                        <a:cs typeface="Times New Roman"/>
                      </a:endParaRPr>
                    </a:p>
                    <a:p>
                      <a:pPr algn="ctr">
                        <a:spcAft>
                          <a:spcPts val="0"/>
                        </a:spcAft>
                      </a:pP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4.4895</a:t>
                      </a:r>
                      <a:r>
                        <a:rPr lang="ja-JP" sz="1200" kern="100" dirty="0">
                          <a:solidFill>
                            <a:srgbClr val="000000"/>
                          </a:solidFill>
                          <a:effectLst/>
                          <a:latin typeface="Century"/>
                          <a:ea typeface="ＭＳ 明朝"/>
                          <a:cs typeface="Times New Roman"/>
                        </a:rPr>
                        <a:t>㎡〕</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Century" panose="02040604050505020304" pitchFamily="18" charset="0"/>
                          <a:ea typeface="ＭＳ 明朝"/>
                          <a:cs typeface="Times New Roman"/>
                        </a:rPr>
                        <a:t>\32,600</a:t>
                      </a:r>
                      <a:endParaRPr lang="ja-JP" sz="1200" kern="100" dirty="0">
                        <a:effectLst/>
                        <a:latin typeface="Century" panose="02040604050505020304" pitchFamily="18" charset="0"/>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9542">
                <a:tc>
                  <a:txBody>
                    <a:bodyPr/>
                    <a:lstStyle/>
                    <a:p>
                      <a:pPr algn="ctr">
                        <a:spcAft>
                          <a:spcPts val="0"/>
                        </a:spcAft>
                      </a:pPr>
                      <a:r>
                        <a:rPr lang="ja-JP" altLang="en-US" sz="1200" kern="100" dirty="0">
                          <a:solidFill>
                            <a:srgbClr val="000000"/>
                          </a:solidFill>
                          <a:effectLst/>
                          <a:latin typeface="Century"/>
                          <a:ea typeface="ＭＳ 明朝"/>
                          <a:cs typeface="Times New Roman"/>
                        </a:rPr>
                        <a:t>使用中</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solidFill>
                            <a:srgbClr val="000000"/>
                          </a:solidFill>
                          <a:effectLst/>
                          <a:latin typeface="Century"/>
                          <a:ea typeface="ＭＳ 明朝"/>
                          <a:cs typeface="Times New Roman"/>
                        </a:rPr>
                        <a:t>第１競技場</a:t>
                      </a:r>
                      <a:r>
                        <a:rPr lang="ja-JP" sz="1200" kern="100" dirty="0" smtClean="0">
                          <a:solidFill>
                            <a:srgbClr val="000000"/>
                          </a:solidFill>
                          <a:effectLst/>
                          <a:latin typeface="Century"/>
                          <a:ea typeface="ＭＳ 明朝"/>
                          <a:cs typeface="Times New Roman"/>
                        </a:rPr>
                        <a:t>西</a:t>
                      </a:r>
                      <a:r>
                        <a:rPr lang="ja-JP" altLang="en-US" sz="1200" kern="100" dirty="0" smtClean="0">
                          <a:solidFill>
                            <a:srgbClr val="000000"/>
                          </a:solidFill>
                          <a:effectLst/>
                          <a:latin typeface="Century"/>
                          <a:ea typeface="ＭＳ 明朝"/>
                          <a:cs typeface="Times New Roman"/>
                        </a:rPr>
                        <a:t>面</a:t>
                      </a:r>
                      <a:r>
                        <a:rPr lang="ja-JP" sz="1200" kern="100" dirty="0" smtClean="0">
                          <a:solidFill>
                            <a:srgbClr val="000000"/>
                          </a:solidFill>
                          <a:effectLst/>
                          <a:latin typeface="Century"/>
                          <a:ea typeface="ＭＳ 明朝"/>
                          <a:cs typeface="Times New Roman"/>
                        </a:rPr>
                        <a:t>北側</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Century"/>
                          <a:ea typeface="ＭＳ 明朝"/>
                          <a:cs typeface="Times New Roman"/>
                        </a:rPr>
                        <a:t>4.005m</a:t>
                      </a: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1.005m</a:t>
                      </a:r>
                      <a:endParaRPr lang="ja-JP" sz="1200" kern="100" dirty="0">
                        <a:effectLst/>
                        <a:latin typeface="Century"/>
                        <a:ea typeface="ＭＳ 明朝"/>
                        <a:cs typeface="Times New Roman"/>
                      </a:endParaRPr>
                    </a:p>
                    <a:p>
                      <a:pPr algn="ctr">
                        <a:spcAft>
                          <a:spcPts val="0"/>
                        </a:spcAft>
                      </a:pP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4.0250</a:t>
                      </a:r>
                      <a:r>
                        <a:rPr lang="ja-JP" sz="1200" kern="100" dirty="0">
                          <a:solidFill>
                            <a:srgbClr val="000000"/>
                          </a:solidFill>
                          <a:effectLst/>
                          <a:latin typeface="Century"/>
                          <a:ea typeface="ＭＳ 明朝"/>
                          <a:cs typeface="Times New Roman"/>
                        </a:rPr>
                        <a:t>㎡〕</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Century" panose="02040604050505020304" pitchFamily="18" charset="0"/>
                          <a:ea typeface="ＭＳ 明朝"/>
                          <a:cs typeface="Times New Roman"/>
                        </a:rPr>
                        <a:t>\33,600</a:t>
                      </a:r>
                      <a:endParaRPr lang="ja-JP" sz="1200" kern="100" dirty="0">
                        <a:effectLst/>
                        <a:latin typeface="Century" panose="02040604050505020304" pitchFamily="18" charset="0"/>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696481"/>
                  </a:ext>
                </a:extLst>
              </a:tr>
              <a:tr h="289542">
                <a:tc>
                  <a:txBody>
                    <a:bodyPr/>
                    <a:lstStyle/>
                    <a:p>
                      <a:pPr algn="ctr">
                        <a:spcAft>
                          <a:spcPts val="0"/>
                        </a:spcAft>
                      </a:pPr>
                      <a:r>
                        <a:rPr lang="ja-JP" altLang="en-US" sz="1200" kern="100" dirty="0">
                          <a:solidFill>
                            <a:srgbClr val="000000"/>
                          </a:solidFill>
                          <a:effectLst/>
                          <a:latin typeface="Century"/>
                          <a:ea typeface="ＭＳ 明朝"/>
                          <a:cs typeface="Times New Roman"/>
                        </a:rPr>
                        <a:t>１</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solidFill>
                            <a:srgbClr val="000000"/>
                          </a:solidFill>
                          <a:effectLst/>
                          <a:latin typeface="Century"/>
                          <a:ea typeface="ＭＳ 明朝"/>
                          <a:cs typeface="Times New Roman"/>
                        </a:rPr>
                        <a:t>第１競技場</a:t>
                      </a:r>
                      <a:r>
                        <a:rPr lang="ja-JP" sz="1200" kern="100" dirty="0" smtClean="0">
                          <a:solidFill>
                            <a:srgbClr val="000000"/>
                          </a:solidFill>
                          <a:effectLst/>
                          <a:latin typeface="Century"/>
                          <a:ea typeface="ＭＳ 明朝"/>
                          <a:cs typeface="Times New Roman"/>
                        </a:rPr>
                        <a:t>東</a:t>
                      </a:r>
                      <a:r>
                        <a:rPr lang="ja-JP" altLang="en-US" sz="1200" kern="100" dirty="0" smtClean="0">
                          <a:solidFill>
                            <a:srgbClr val="000000"/>
                          </a:solidFill>
                          <a:effectLst/>
                          <a:latin typeface="Century"/>
                          <a:ea typeface="ＭＳ 明朝"/>
                          <a:cs typeface="Times New Roman"/>
                        </a:rPr>
                        <a:t>面</a:t>
                      </a:r>
                      <a:r>
                        <a:rPr lang="ja-JP" sz="1200" kern="100" dirty="0" smtClean="0">
                          <a:solidFill>
                            <a:srgbClr val="000000"/>
                          </a:solidFill>
                          <a:effectLst/>
                          <a:latin typeface="Century"/>
                          <a:ea typeface="ＭＳ 明朝"/>
                          <a:cs typeface="Times New Roman"/>
                        </a:rPr>
                        <a:t>南側</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Century"/>
                          <a:ea typeface="ＭＳ 明朝"/>
                          <a:cs typeface="Times New Roman"/>
                        </a:rPr>
                        <a:t>4.005</a:t>
                      </a:r>
                      <a:r>
                        <a:rPr lang="ja-JP" sz="1200" kern="100" dirty="0">
                          <a:solidFill>
                            <a:srgbClr val="000000"/>
                          </a:solidFill>
                          <a:effectLst/>
                          <a:latin typeface="Century"/>
                          <a:ea typeface="ＭＳ 明朝"/>
                          <a:cs typeface="Times New Roman"/>
                        </a:rPr>
                        <a:t>ｍ×</a:t>
                      </a:r>
                      <a:r>
                        <a:rPr lang="en-US" sz="1200" kern="100" dirty="0">
                          <a:solidFill>
                            <a:srgbClr val="000000"/>
                          </a:solidFill>
                          <a:effectLst/>
                          <a:latin typeface="Century"/>
                          <a:ea typeface="ＭＳ 明朝"/>
                          <a:cs typeface="Times New Roman"/>
                        </a:rPr>
                        <a:t>1.005m</a:t>
                      </a:r>
                      <a:endParaRPr lang="ja-JP" sz="1200" kern="100" dirty="0">
                        <a:effectLst/>
                        <a:latin typeface="Century"/>
                        <a:ea typeface="ＭＳ 明朝"/>
                        <a:cs typeface="Times New Roman"/>
                      </a:endParaRPr>
                    </a:p>
                    <a:p>
                      <a:pPr algn="ctr">
                        <a:spcAft>
                          <a:spcPts val="0"/>
                        </a:spcAft>
                      </a:pP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4.0250</a:t>
                      </a:r>
                      <a:r>
                        <a:rPr lang="ja-JP" sz="1200" kern="100" dirty="0">
                          <a:solidFill>
                            <a:srgbClr val="000000"/>
                          </a:solidFill>
                          <a:effectLst/>
                          <a:latin typeface="Century"/>
                          <a:ea typeface="ＭＳ 明朝"/>
                          <a:cs typeface="Times New Roman"/>
                        </a:rPr>
                        <a:t>㎡〕</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Century" panose="02040604050505020304" pitchFamily="18" charset="0"/>
                          <a:ea typeface="ＭＳ 明朝"/>
                          <a:cs typeface="Times New Roman"/>
                        </a:rPr>
                        <a:t>\38,600</a:t>
                      </a:r>
                      <a:endParaRPr lang="ja-JP" sz="1200" kern="100" dirty="0">
                        <a:effectLst/>
                        <a:latin typeface="Century" panose="02040604050505020304" pitchFamily="18" charset="0"/>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9542">
                <a:tc>
                  <a:txBody>
                    <a:bodyPr/>
                    <a:lstStyle/>
                    <a:p>
                      <a:pPr algn="ctr">
                        <a:spcAft>
                          <a:spcPts val="0"/>
                        </a:spcAft>
                      </a:pPr>
                      <a:r>
                        <a:rPr lang="ja-JP" altLang="en-US" sz="1200" kern="100" dirty="0">
                          <a:solidFill>
                            <a:srgbClr val="000000"/>
                          </a:solidFill>
                          <a:effectLst/>
                          <a:latin typeface="Century"/>
                          <a:ea typeface="ＭＳ 明朝"/>
                          <a:cs typeface="Times New Roman"/>
                        </a:rPr>
                        <a:t>２</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solidFill>
                            <a:srgbClr val="000000"/>
                          </a:solidFill>
                          <a:effectLst/>
                          <a:latin typeface="Century"/>
                          <a:ea typeface="ＭＳ 明朝"/>
                          <a:cs typeface="Times New Roman"/>
                        </a:rPr>
                        <a:t>第１競技場</a:t>
                      </a:r>
                      <a:r>
                        <a:rPr lang="ja-JP" sz="1200" kern="100" dirty="0" smtClean="0">
                          <a:solidFill>
                            <a:srgbClr val="000000"/>
                          </a:solidFill>
                          <a:effectLst/>
                          <a:latin typeface="Century"/>
                          <a:ea typeface="ＭＳ 明朝"/>
                          <a:cs typeface="Times New Roman"/>
                        </a:rPr>
                        <a:t>東</a:t>
                      </a:r>
                      <a:r>
                        <a:rPr lang="ja-JP" altLang="en-US" sz="1200" kern="100" dirty="0" smtClean="0">
                          <a:solidFill>
                            <a:srgbClr val="000000"/>
                          </a:solidFill>
                          <a:effectLst/>
                          <a:latin typeface="Century"/>
                          <a:ea typeface="ＭＳ 明朝"/>
                          <a:cs typeface="Times New Roman"/>
                        </a:rPr>
                        <a:t>面</a:t>
                      </a:r>
                      <a:r>
                        <a:rPr lang="ja-JP" sz="1200" kern="100" dirty="0" smtClean="0">
                          <a:solidFill>
                            <a:srgbClr val="000000"/>
                          </a:solidFill>
                          <a:effectLst/>
                          <a:latin typeface="Century"/>
                          <a:ea typeface="ＭＳ 明朝"/>
                          <a:cs typeface="Times New Roman"/>
                        </a:rPr>
                        <a:t>北側</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Century"/>
                          <a:ea typeface="ＭＳ 明朝"/>
                          <a:cs typeface="Times New Roman"/>
                        </a:rPr>
                        <a:t>4.005</a:t>
                      </a:r>
                      <a:r>
                        <a:rPr lang="ja-JP" sz="1200" kern="100" dirty="0">
                          <a:solidFill>
                            <a:srgbClr val="000000"/>
                          </a:solidFill>
                          <a:effectLst/>
                          <a:latin typeface="Century"/>
                          <a:ea typeface="ＭＳ 明朝"/>
                          <a:cs typeface="Times New Roman"/>
                        </a:rPr>
                        <a:t>ｍ×</a:t>
                      </a:r>
                      <a:r>
                        <a:rPr lang="en-US" sz="1200" kern="100" dirty="0">
                          <a:solidFill>
                            <a:srgbClr val="000000"/>
                          </a:solidFill>
                          <a:effectLst/>
                          <a:latin typeface="Century"/>
                          <a:ea typeface="ＭＳ 明朝"/>
                          <a:cs typeface="Times New Roman"/>
                        </a:rPr>
                        <a:t>1.005m</a:t>
                      </a:r>
                      <a:endParaRPr lang="ja-JP" sz="1200" kern="100" dirty="0">
                        <a:effectLst/>
                        <a:latin typeface="Century"/>
                        <a:ea typeface="ＭＳ 明朝"/>
                        <a:cs typeface="Times New Roman"/>
                      </a:endParaRPr>
                    </a:p>
                    <a:p>
                      <a:pPr algn="ctr">
                        <a:spcAft>
                          <a:spcPts val="0"/>
                        </a:spcAft>
                      </a:pP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4.0250</a:t>
                      </a:r>
                      <a:r>
                        <a:rPr lang="ja-JP" sz="1200" kern="100" dirty="0">
                          <a:solidFill>
                            <a:srgbClr val="000000"/>
                          </a:solidFill>
                          <a:effectLst/>
                          <a:latin typeface="Century"/>
                          <a:ea typeface="ＭＳ 明朝"/>
                          <a:cs typeface="Times New Roman"/>
                        </a:rPr>
                        <a:t>㎡〕</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Century" panose="02040604050505020304" pitchFamily="18" charset="0"/>
                          <a:ea typeface="ＭＳ 明朝"/>
                          <a:cs typeface="Times New Roman"/>
                        </a:rPr>
                        <a:t>\33,600</a:t>
                      </a:r>
                      <a:endParaRPr lang="ja-JP" sz="1200" kern="100" dirty="0">
                        <a:effectLst/>
                        <a:latin typeface="Century" panose="02040604050505020304" pitchFamily="18" charset="0"/>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9542">
                <a:tc>
                  <a:txBody>
                    <a:bodyPr/>
                    <a:lstStyle/>
                    <a:p>
                      <a:pPr algn="ctr">
                        <a:spcAft>
                          <a:spcPts val="0"/>
                        </a:spcAft>
                      </a:pPr>
                      <a:r>
                        <a:rPr lang="ja-JP" altLang="en-US" sz="1200" kern="100" dirty="0">
                          <a:solidFill>
                            <a:srgbClr val="000000"/>
                          </a:solidFill>
                          <a:effectLst/>
                          <a:latin typeface="Century"/>
                          <a:ea typeface="ＭＳ 明朝"/>
                          <a:cs typeface="Times New Roman"/>
                        </a:rPr>
                        <a:t>３</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solidFill>
                            <a:srgbClr val="000000"/>
                          </a:solidFill>
                          <a:effectLst/>
                          <a:latin typeface="Century"/>
                          <a:ea typeface="ＭＳ 明朝"/>
                          <a:cs typeface="Times New Roman"/>
                        </a:rPr>
                        <a:t>第１競技場</a:t>
                      </a:r>
                      <a:r>
                        <a:rPr lang="ja-JP" sz="1200" kern="100" dirty="0" smtClean="0">
                          <a:solidFill>
                            <a:srgbClr val="000000"/>
                          </a:solidFill>
                          <a:effectLst/>
                          <a:latin typeface="Century"/>
                          <a:ea typeface="ＭＳ 明朝"/>
                          <a:cs typeface="Times New Roman"/>
                        </a:rPr>
                        <a:t>西</a:t>
                      </a:r>
                      <a:r>
                        <a:rPr lang="ja-JP" altLang="en-US" sz="1200" kern="100" dirty="0" smtClean="0">
                          <a:solidFill>
                            <a:srgbClr val="000000"/>
                          </a:solidFill>
                          <a:effectLst/>
                          <a:latin typeface="Century"/>
                          <a:ea typeface="ＭＳ 明朝"/>
                          <a:cs typeface="Times New Roman"/>
                        </a:rPr>
                        <a:t>面</a:t>
                      </a:r>
                      <a:r>
                        <a:rPr lang="ja-JP" sz="1200" kern="100" dirty="0" smtClean="0">
                          <a:solidFill>
                            <a:srgbClr val="000000"/>
                          </a:solidFill>
                          <a:effectLst/>
                          <a:latin typeface="Century"/>
                          <a:ea typeface="ＭＳ 明朝"/>
                          <a:cs typeface="Times New Roman"/>
                        </a:rPr>
                        <a:t>南側</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Century"/>
                          <a:ea typeface="ＭＳ 明朝"/>
                          <a:cs typeface="Times New Roman"/>
                        </a:rPr>
                        <a:t>4.005</a:t>
                      </a:r>
                      <a:r>
                        <a:rPr lang="ja-JP" sz="1200" kern="100" dirty="0">
                          <a:solidFill>
                            <a:srgbClr val="000000"/>
                          </a:solidFill>
                          <a:effectLst/>
                          <a:latin typeface="Century"/>
                          <a:ea typeface="ＭＳ 明朝"/>
                          <a:cs typeface="Times New Roman"/>
                        </a:rPr>
                        <a:t>ｍ×</a:t>
                      </a:r>
                      <a:r>
                        <a:rPr lang="en-US" sz="1200" kern="100" dirty="0">
                          <a:solidFill>
                            <a:srgbClr val="000000"/>
                          </a:solidFill>
                          <a:effectLst/>
                          <a:latin typeface="Century"/>
                          <a:ea typeface="ＭＳ 明朝"/>
                          <a:cs typeface="Times New Roman"/>
                        </a:rPr>
                        <a:t>1.005m</a:t>
                      </a:r>
                      <a:endParaRPr lang="ja-JP" sz="1200" kern="100" dirty="0">
                        <a:effectLst/>
                        <a:latin typeface="Century"/>
                        <a:ea typeface="ＭＳ 明朝"/>
                        <a:cs typeface="Times New Roman"/>
                      </a:endParaRPr>
                    </a:p>
                    <a:p>
                      <a:pPr algn="ctr">
                        <a:spcAft>
                          <a:spcPts val="0"/>
                        </a:spcAft>
                      </a:pP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4.0250</a:t>
                      </a:r>
                      <a:r>
                        <a:rPr lang="ja-JP" sz="1200" kern="100" dirty="0">
                          <a:solidFill>
                            <a:srgbClr val="000000"/>
                          </a:solidFill>
                          <a:effectLst/>
                          <a:latin typeface="Century"/>
                          <a:ea typeface="ＭＳ 明朝"/>
                          <a:cs typeface="Times New Roman"/>
                        </a:rPr>
                        <a:t>㎡〕</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Century" panose="02040604050505020304" pitchFamily="18" charset="0"/>
                          <a:ea typeface="ＭＳ 明朝"/>
                          <a:cs typeface="Times New Roman"/>
                        </a:rPr>
                        <a:t>\52,500</a:t>
                      </a:r>
                      <a:endParaRPr lang="ja-JP" sz="1200" kern="100" dirty="0">
                        <a:effectLst/>
                        <a:latin typeface="Century" panose="02040604050505020304" pitchFamily="18" charset="0"/>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9542">
                <a:tc>
                  <a:txBody>
                    <a:bodyPr/>
                    <a:lstStyle/>
                    <a:p>
                      <a:pPr algn="ctr">
                        <a:spcAft>
                          <a:spcPts val="0"/>
                        </a:spcAft>
                      </a:pPr>
                      <a:r>
                        <a:rPr lang="ja-JP" altLang="en-US" sz="1200" kern="100" dirty="0" smtClean="0">
                          <a:solidFill>
                            <a:srgbClr val="000000"/>
                          </a:solidFill>
                          <a:effectLst/>
                          <a:latin typeface="Century"/>
                          <a:ea typeface="ＭＳ 明朝"/>
                          <a:cs typeface="Times New Roman"/>
                        </a:rPr>
                        <a:t>４</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solidFill>
                            <a:srgbClr val="000000"/>
                          </a:solidFill>
                          <a:effectLst/>
                          <a:latin typeface="Century"/>
                          <a:ea typeface="ＭＳ 明朝"/>
                          <a:cs typeface="Times New Roman"/>
                        </a:rPr>
                        <a:t>第１競技場へ至るまでの南東階段上部</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Century"/>
                          <a:ea typeface="ＭＳ 明朝"/>
                          <a:cs typeface="Times New Roman"/>
                        </a:rPr>
                        <a:t>3.570m</a:t>
                      </a: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1.515m</a:t>
                      </a:r>
                      <a:endParaRPr lang="ja-JP" sz="1200" kern="100" dirty="0">
                        <a:effectLst/>
                        <a:latin typeface="Century"/>
                        <a:ea typeface="ＭＳ 明朝"/>
                        <a:cs typeface="Times New Roman"/>
                      </a:endParaRPr>
                    </a:p>
                    <a:p>
                      <a:pPr algn="ctr">
                        <a:spcAft>
                          <a:spcPts val="0"/>
                        </a:spcAft>
                      </a:pP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5.4086</a:t>
                      </a:r>
                      <a:r>
                        <a:rPr lang="ja-JP" sz="1200" kern="100" dirty="0">
                          <a:solidFill>
                            <a:srgbClr val="000000"/>
                          </a:solidFill>
                          <a:effectLst/>
                          <a:latin typeface="Century"/>
                          <a:ea typeface="ＭＳ 明朝"/>
                          <a:cs typeface="Times New Roman"/>
                        </a:rPr>
                        <a:t>㎡〕</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Century" panose="02040604050505020304" pitchFamily="18" charset="0"/>
                          <a:ea typeface="ＭＳ 明朝"/>
                          <a:cs typeface="Times New Roman"/>
                        </a:rPr>
                        <a:t>\13,000</a:t>
                      </a:r>
                      <a:endParaRPr lang="ja-JP" sz="1200" kern="100" dirty="0">
                        <a:effectLst/>
                        <a:latin typeface="Century" panose="02040604050505020304" pitchFamily="18" charset="0"/>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9542">
                <a:tc>
                  <a:txBody>
                    <a:bodyPr/>
                    <a:lstStyle/>
                    <a:p>
                      <a:pPr algn="ctr">
                        <a:spcAft>
                          <a:spcPts val="0"/>
                        </a:spcAft>
                      </a:pPr>
                      <a:r>
                        <a:rPr lang="ja-JP" altLang="en-US" sz="1200" kern="100" dirty="0">
                          <a:solidFill>
                            <a:srgbClr val="000000"/>
                          </a:solidFill>
                          <a:effectLst/>
                          <a:latin typeface="Century"/>
                          <a:ea typeface="ＭＳ 明朝"/>
                          <a:cs typeface="Times New Roman"/>
                        </a:rPr>
                        <a:t>５</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solidFill>
                            <a:srgbClr val="000000"/>
                          </a:solidFill>
                          <a:effectLst/>
                          <a:latin typeface="Century"/>
                          <a:ea typeface="ＭＳ 明朝"/>
                          <a:cs typeface="Times New Roman"/>
                        </a:rPr>
                        <a:t>第１競技場へ至るまでの北東階段上部</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Century"/>
                          <a:ea typeface="ＭＳ 明朝"/>
                          <a:cs typeface="Times New Roman"/>
                        </a:rPr>
                        <a:t>3.570m</a:t>
                      </a: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1.515m</a:t>
                      </a:r>
                      <a:endParaRPr lang="ja-JP" sz="1200" kern="100" dirty="0">
                        <a:effectLst/>
                        <a:latin typeface="Century"/>
                        <a:ea typeface="ＭＳ 明朝"/>
                        <a:cs typeface="Times New Roman"/>
                      </a:endParaRPr>
                    </a:p>
                    <a:p>
                      <a:pPr algn="ctr">
                        <a:spcAft>
                          <a:spcPts val="0"/>
                        </a:spcAft>
                      </a:pP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5.4086</a:t>
                      </a:r>
                      <a:r>
                        <a:rPr lang="ja-JP" sz="1200" kern="100" dirty="0">
                          <a:solidFill>
                            <a:srgbClr val="000000"/>
                          </a:solidFill>
                          <a:effectLst/>
                          <a:latin typeface="Century"/>
                          <a:ea typeface="ＭＳ 明朝"/>
                          <a:cs typeface="Times New Roman"/>
                        </a:rPr>
                        <a:t>㎡〕</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Century" panose="02040604050505020304" pitchFamily="18" charset="0"/>
                          <a:ea typeface="ＭＳ 明朝"/>
                          <a:cs typeface="Times New Roman"/>
                        </a:rPr>
                        <a:t>\13,000</a:t>
                      </a:r>
                      <a:endParaRPr lang="ja-JP" sz="1200" kern="100" dirty="0">
                        <a:effectLst/>
                        <a:latin typeface="Century" panose="02040604050505020304" pitchFamily="18" charset="0"/>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9542">
                <a:tc>
                  <a:txBody>
                    <a:bodyPr/>
                    <a:lstStyle/>
                    <a:p>
                      <a:pPr algn="ctr">
                        <a:spcAft>
                          <a:spcPts val="0"/>
                        </a:spcAft>
                      </a:pPr>
                      <a:r>
                        <a:rPr lang="ja-JP" altLang="en-US" sz="1200" kern="100" dirty="0">
                          <a:solidFill>
                            <a:srgbClr val="000000"/>
                          </a:solidFill>
                          <a:effectLst/>
                          <a:latin typeface="Century"/>
                          <a:ea typeface="ＭＳ 明朝"/>
                          <a:cs typeface="Times New Roman"/>
                        </a:rPr>
                        <a:t>６</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solidFill>
                            <a:srgbClr val="000000"/>
                          </a:solidFill>
                          <a:effectLst/>
                          <a:latin typeface="Century"/>
                          <a:ea typeface="ＭＳ 明朝"/>
                          <a:cs typeface="Times New Roman"/>
                        </a:rPr>
                        <a:t>第１競技場へ至るまでの南西階段上部</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Century"/>
                          <a:ea typeface="ＭＳ 明朝"/>
                          <a:cs typeface="Times New Roman"/>
                        </a:rPr>
                        <a:t>3.570m</a:t>
                      </a:r>
                      <a:r>
                        <a:rPr lang="ja-JP" sz="1200" kern="100">
                          <a:solidFill>
                            <a:srgbClr val="000000"/>
                          </a:solidFill>
                          <a:effectLst/>
                          <a:latin typeface="Century"/>
                          <a:ea typeface="ＭＳ 明朝"/>
                          <a:cs typeface="Times New Roman"/>
                        </a:rPr>
                        <a:t>×</a:t>
                      </a:r>
                      <a:r>
                        <a:rPr lang="en-US" sz="1200" kern="100">
                          <a:solidFill>
                            <a:srgbClr val="000000"/>
                          </a:solidFill>
                          <a:effectLst/>
                          <a:latin typeface="Century"/>
                          <a:ea typeface="ＭＳ 明朝"/>
                          <a:cs typeface="Times New Roman"/>
                        </a:rPr>
                        <a:t>1.515m</a:t>
                      </a:r>
                      <a:endParaRPr lang="ja-JP" sz="1200" kern="100">
                        <a:effectLst/>
                        <a:latin typeface="Century"/>
                        <a:ea typeface="ＭＳ 明朝"/>
                        <a:cs typeface="Times New Roman"/>
                      </a:endParaRPr>
                    </a:p>
                    <a:p>
                      <a:pPr algn="ctr">
                        <a:spcAft>
                          <a:spcPts val="0"/>
                        </a:spcAft>
                      </a:pPr>
                      <a:r>
                        <a:rPr lang="ja-JP" sz="1200" kern="100">
                          <a:solidFill>
                            <a:srgbClr val="000000"/>
                          </a:solidFill>
                          <a:effectLst/>
                          <a:latin typeface="Century"/>
                          <a:ea typeface="ＭＳ 明朝"/>
                          <a:cs typeface="Times New Roman"/>
                        </a:rPr>
                        <a:t>〔</a:t>
                      </a:r>
                      <a:r>
                        <a:rPr lang="en-US" sz="1200" kern="100">
                          <a:solidFill>
                            <a:srgbClr val="000000"/>
                          </a:solidFill>
                          <a:effectLst/>
                          <a:latin typeface="Century"/>
                          <a:ea typeface="ＭＳ 明朝"/>
                          <a:cs typeface="Times New Roman"/>
                        </a:rPr>
                        <a:t>5.4086</a:t>
                      </a:r>
                      <a:r>
                        <a:rPr lang="ja-JP" sz="1200" kern="100">
                          <a:solidFill>
                            <a:srgbClr val="000000"/>
                          </a:solidFill>
                          <a:effectLst/>
                          <a:latin typeface="Century"/>
                          <a:ea typeface="ＭＳ 明朝"/>
                          <a:cs typeface="Times New Roman"/>
                        </a:rPr>
                        <a:t>㎡〕</a:t>
                      </a:r>
                      <a:endParaRPr lang="ja-JP" sz="1200" kern="10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Century" panose="02040604050505020304" pitchFamily="18" charset="0"/>
                          <a:ea typeface="ＭＳ 明朝"/>
                          <a:cs typeface="Times New Roman"/>
                        </a:rPr>
                        <a:t>\13,000</a:t>
                      </a:r>
                      <a:endParaRPr lang="ja-JP" sz="1200" kern="100" dirty="0">
                        <a:effectLst/>
                        <a:latin typeface="Century" panose="02040604050505020304" pitchFamily="18" charset="0"/>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9542">
                <a:tc>
                  <a:txBody>
                    <a:bodyPr/>
                    <a:lstStyle/>
                    <a:p>
                      <a:pPr algn="ctr">
                        <a:spcAft>
                          <a:spcPts val="0"/>
                        </a:spcAft>
                      </a:pPr>
                      <a:r>
                        <a:rPr lang="ja-JP" altLang="en-US" sz="1200" kern="100" dirty="0" smtClean="0">
                          <a:solidFill>
                            <a:srgbClr val="000000"/>
                          </a:solidFill>
                          <a:effectLst/>
                          <a:latin typeface="Century"/>
                          <a:ea typeface="ＭＳ 明朝"/>
                          <a:cs typeface="Times New Roman"/>
                        </a:rPr>
                        <a:t>７</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solidFill>
                            <a:srgbClr val="000000"/>
                          </a:solidFill>
                          <a:effectLst/>
                          <a:latin typeface="Century"/>
                          <a:ea typeface="ＭＳ 明朝"/>
                          <a:cs typeface="Times New Roman"/>
                        </a:rPr>
                        <a:t>第１競技場へ至るまでの北西階段上部</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Century"/>
                          <a:ea typeface="ＭＳ 明朝"/>
                          <a:cs typeface="Times New Roman"/>
                        </a:rPr>
                        <a:t>3.570m</a:t>
                      </a: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1.515m</a:t>
                      </a:r>
                      <a:endParaRPr lang="ja-JP" sz="1200" kern="100" dirty="0">
                        <a:effectLst/>
                        <a:latin typeface="Century"/>
                        <a:ea typeface="ＭＳ 明朝"/>
                        <a:cs typeface="Times New Roman"/>
                      </a:endParaRPr>
                    </a:p>
                    <a:p>
                      <a:pPr algn="ctr">
                        <a:spcAft>
                          <a:spcPts val="0"/>
                        </a:spcAft>
                      </a:pPr>
                      <a:r>
                        <a:rPr lang="ja-JP" sz="1200" kern="100" dirty="0">
                          <a:solidFill>
                            <a:srgbClr val="000000"/>
                          </a:solidFill>
                          <a:effectLst/>
                          <a:latin typeface="Century"/>
                          <a:ea typeface="ＭＳ 明朝"/>
                          <a:cs typeface="Times New Roman"/>
                        </a:rPr>
                        <a:t>〔</a:t>
                      </a:r>
                      <a:r>
                        <a:rPr lang="en-US" sz="1200" kern="100" dirty="0">
                          <a:solidFill>
                            <a:srgbClr val="000000"/>
                          </a:solidFill>
                          <a:effectLst/>
                          <a:latin typeface="Century"/>
                          <a:ea typeface="ＭＳ 明朝"/>
                          <a:cs typeface="Times New Roman"/>
                        </a:rPr>
                        <a:t>5.4086</a:t>
                      </a:r>
                      <a:r>
                        <a:rPr lang="ja-JP" sz="1200" kern="100" dirty="0">
                          <a:solidFill>
                            <a:srgbClr val="000000"/>
                          </a:solidFill>
                          <a:effectLst/>
                          <a:latin typeface="Century"/>
                          <a:ea typeface="ＭＳ 明朝"/>
                          <a:cs typeface="Times New Roman"/>
                        </a:rPr>
                        <a:t>㎡〕</a:t>
                      </a:r>
                      <a:endParaRPr lang="ja-JP" sz="1200" kern="100" dirty="0">
                        <a:effectLst/>
                        <a:latin typeface="Century"/>
                        <a:ea typeface="ＭＳ 明朝"/>
                        <a:cs typeface="Times New Roman"/>
                      </a:endParaRPr>
                    </a:p>
                  </a:txBody>
                  <a:tcPr marL="47679" marR="47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Century" panose="02040604050505020304" pitchFamily="18" charset="0"/>
                          <a:ea typeface="ＭＳ 明朝"/>
                          <a:cs typeface="Times New Roman"/>
                        </a:rPr>
                        <a:t>\13,000</a:t>
                      </a:r>
                      <a:endParaRPr lang="ja-JP" sz="1200" kern="100" dirty="0">
                        <a:effectLst/>
                        <a:latin typeface="Century" panose="02040604050505020304" pitchFamily="18" charset="0"/>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0093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16698" y="387590"/>
            <a:ext cx="8524875" cy="571500"/>
          </a:xfrm>
          <a:prstGeom prst="roundRect">
            <a:avLst>
              <a:gd name="adj" fmla="val 9697"/>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ln w="18415" cmpd="sng">
                  <a:solidFill>
                    <a:srgbClr val="FFFFFF"/>
                  </a:solidFill>
                  <a:prstDash val="solid"/>
                </a:ln>
                <a:solidFill>
                  <a:srgbClr val="FFFFFF"/>
                </a:solidFill>
                <a:effectLst>
                  <a:innerShdw blurRad="63500" dist="50800" dir="13500000">
                    <a:prstClr val="black">
                      <a:alpha val="50000"/>
                    </a:prstClr>
                  </a:innerShdw>
                </a:effectLst>
              </a:rPr>
              <a:t> 　電照広告の位置図（１）</a:t>
            </a:r>
            <a:endParaRPr lang="ja-JP" altLang="en-US" sz="32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5" name="正方形/長方形 4"/>
          <p:cNvSpPr/>
          <p:nvPr/>
        </p:nvSpPr>
        <p:spPr>
          <a:xfrm>
            <a:off x="539552" y="1268760"/>
            <a:ext cx="7992888" cy="4832092"/>
          </a:xfrm>
          <a:prstGeom prst="rect">
            <a:avLst/>
          </a:prstGeom>
        </p:spPr>
        <p:txBody>
          <a:bodyPr wrap="square">
            <a:spAutoFit/>
          </a:bodyPr>
          <a:lstStyle/>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ja-JP" altLang="en-US" sz="1400" dirty="0">
              <a:effectLst/>
              <a:latin typeface="HGSｺﾞｼｯｸM" pitchFamily="50" charset="-128"/>
              <a:ea typeface="HGSｺﾞｼｯｸM" pitchFamily="50" charset="-128"/>
            </a:endParaRPr>
          </a:p>
        </p:txBody>
      </p:sp>
      <p:sp>
        <p:nvSpPr>
          <p:cNvPr id="12" name="テキスト ボックス 11"/>
          <p:cNvSpPr txBox="1"/>
          <p:nvPr/>
        </p:nvSpPr>
        <p:spPr>
          <a:xfrm>
            <a:off x="2627784" y="5075311"/>
            <a:ext cx="184731" cy="369332"/>
          </a:xfrm>
          <a:prstGeom prst="rect">
            <a:avLst/>
          </a:prstGeom>
          <a:noFill/>
        </p:spPr>
        <p:txBody>
          <a:bodyPr wrap="none" rtlCol="0">
            <a:spAutoFit/>
          </a:bodyPr>
          <a:lstStyle/>
          <a:p>
            <a:endParaRPr kumimoji="1" lang="ja-JP" altLang="en-US" dirty="0"/>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D2D8002D-B5B0-4BAC-B1F6-782DDCCE6D9C}" type="slidenum">
              <a:rPr kumimoji="1" lang="ja-JP" altLang="en-US" sz="1400" smtClean="0">
                <a:solidFill>
                  <a:schemeClr val="tx1"/>
                </a:solidFill>
              </a:rPr>
              <a:t>7</a:t>
            </a:fld>
            <a:endParaRPr kumimoji="1" lang="ja-JP" altLang="en-US" sz="14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3" y="1207913"/>
            <a:ext cx="3697233" cy="269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コネクタ 5"/>
          <p:cNvCxnSpPr/>
          <p:nvPr/>
        </p:nvCxnSpPr>
        <p:spPr>
          <a:xfrm>
            <a:off x="996218" y="1680553"/>
            <a:ext cx="457200" cy="10801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1453418" y="1825916"/>
            <a:ext cx="109104" cy="9277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201317" y="2105427"/>
            <a:ext cx="0" cy="36263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3219659" y="2105427"/>
            <a:ext cx="545292" cy="3548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19604" y="2708920"/>
            <a:ext cx="1346844" cy="369332"/>
          </a:xfrm>
          <a:prstGeom prst="rect">
            <a:avLst/>
          </a:prstGeom>
          <a:noFill/>
        </p:spPr>
        <p:txBody>
          <a:bodyPr wrap="none" rtlCol="0">
            <a:spAutoFit/>
          </a:bodyPr>
          <a:lstStyle/>
          <a:p>
            <a:r>
              <a:rPr kumimoji="1" lang="ja-JP" altLang="en-US" b="1" dirty="0" smtClean="0">
                <a:solidFill>
                  <a:schemeClr val="bg1"/>
                </a:solidFill>
                <a:latin typeface="HGPｺﾞｼｯｸM" panose="020B0600000000000000" pitchFamily="50" charset="-128"/>
                <a:ea typeface="HGPｺﾞｼｯｸM" panose="020B0600000000000000" pitchFamily="50" charset="-128"/>
              </a:rPr>
              <a:t>電照広告①</a:t>
            </a:r>
            <a:endParaRPr kumimoji="1" lang="ja-JP" altLang="en-US" b="1" dirty="0">
              <a:solidFill>
                <a:schemeClr val="bg1"/>
              </a:solidFill>
              <a:latin typeface="HGPｺﾞｼｯｸM" panose="020B0600000000000000" pitchFamily="50" charset="-128"/>
              <a:ea typeface="HGPｺﾞｼｯｸM" panose="020B0600000000000000" pitchFamily="50" charset="-128"/>
            </a:endParaRPr>
          </a:p>
        </p:txBody>
      </p:sp>
      <p:sp>
        <p:nvSpPr>
          <p:cNvPr id="25" name="テキスト ボックス 24"/>
          <p:cNvSpPr txBox="1"/>
          <p:nvPr/>
        </p:nvSpPr>
        <p:spPr>
          <a:xfrm>
            <a:off x="2196782" y="2384304"/>
            <a:ext cx="2045753" cy="369332"/>
          </a:xfrm>
          <a:prstGeom prst="rect">
            <a:avLst/>
          </a:prstGeom>
          <a:noFill/>
        </p:spPr>
        <p:txBody>
          <a:bodyPr wrap="none" rtlCol="0">
            <a:spAutoFit/>
          </a:bodyPr>
          <a:lstStyle/>
          <a:p>
            <a:r>
              <a:rPr kumimoji="1" lang="ja-JP" altLang="en-US" b="1" dirty="0" smtClean="0">
                <a:solidFill>
                  <a:schemeClr val="bg1"/>
                </a:solidFill>
                <a:latin typeface="HGPｺﾞｼｯｸM" panose="020B0600000000000000" pitchFamily="50" charset="-128"/>
                <a:ea typeface="HGPｺﾞｼｯｸM" panose="020B0600000000000000" pitchFamily="50" charset="-128"/>
              </a:rPr>
              <a:t>電照広告（使用中）</a:t>
            </a:r>
            <a:endParaRPr kumimoji="1" lang="ja-JP" altLang="en-US" b="1" dirty="0">
              <a:solidFill>
                <a:schemeClr val="bg1"/>
              </a:solidFill>
              <a:latin typeface="HGPｺﾞｼｯｸM" panose="020B0600000000000000" pitchFamily="50" charset="-128"/>
              <a:ea typeface="HGPｺﾞｼｯｸM" panose="020B0600000000000000"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04" y="3991627"/>
            <a:ext cx="3666626" cy="260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直線コネクタ 27"/>
          <p:cNvCxnSpPr/>
          <p:nvPr/>
        </p:nvCxnSpPr>
        <p:spPr>
          <a:xfrm>
            <a:off x="1064426" y="4633237"/>
            <a:ext cx="555246" cy="10801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endCxn id="37" idx="0"/>
          </p:cNvCxnSpPr>
          <p:nvPr/>
        </p:nvCxnSpPr>
        <p:spPr>
          <a:xfrm>
            <a:off x="3468405" y="4633237"/>
            <a:ext cx="0" cy="81140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619672" y="4806597"/>
            <a:ext cx="0" cy="9067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3492305" y="4387593"/>
            <a:ext cx="576064" cy="9293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794983" y="5444643"/>
            <a:ext cx="1346844" cy="369332"/>
          </a:xfrm>
          <a:prstGeom prst="rect">
            <a:avLst/>
          </a:prstGeom>
          <a:noFill/>
        </p:spPr>
        <p:txBody>
          <a:bodyPr wrap="none" rtlCol="0">
            <a:spAutoFit/>
          </a:bodyPr>
          <a:lstStyle/>
          <a:p>
            <a:r>
              <a:rPr kumimoji="1" lang="ja-JP" altLang="en-US" b="1" dirty="0" smtClean="0">
                <a:solidFill>
                  <a:schemeClr val="bg1"/>
                </a:solidFill>
                <a:latin typeface="HGPｺﾞｼｯｸM" panose="020B0600000000000000" pitchFamily="50" charset="-128"/>
                <a:ea typeface="HGPｺﾞｼｯｸM" panose="020B0600000000000000" pitchFamily="50" charset="-128"/>
              </a:rPr>
              <a:t>電照広告③</a:t>
            </a:r>
            <a:endParaRPr kumimoji="1" lang="ja-JP" altLang="en-US" b="1" dirty="0">
              <a:solidFill>
                <a:schemeClr val="bg1"/>
              </a:solidFill>
              <a:latin typeface="HGPｺﾞｼｯｸM" panose="020B0600000000000000" pitchFamily="50" charset="-128"/>
              <a:ea typeface="HGPｺﾞｼｯｸM" panose="020B0600000000000000" pitchFamily="50" charset="-128"/>
            </a:endParaRPr>
          </a:p>
        </p:txBody>
      </p:sp>
      <p:sp>
        <p:nvSpPr>
          <p:cNvPr id="38" name="テキスト ボックス 37"/>
          <p:cNvSpPr txBox="1"/>
          <p:nvPr/>
        </p:nvSpPr>
        <p:spPr>
          <a:xfrm>
            <a:off x="766762" y="5676577"/>
            <a:ext cx="2045753" cy="369332"/>
          </a:xfrm>
          <a:prstGeom prst="rect">
            <a:avLst/>
          </a:prstGeom>
          <a:noFill/>
        </p:spPr>
        <p:txBody>
          <a:bodyPr wrap="none" rtlCol="0">
            <a:spAutoFit/>
          </a:bodyPr>
          <a:lstStyle/>
          <a:p>
            <a:r>
              <a:rPr kumimoji="1" lang="ja-JP" altLang="en-US" b="1" dirty="0" smtClean="0">
                <a:solidFill>
                  <a:schemeClr val="bg1"/>
                </a:solidFill>
                <a:latin typeface="HGPｺﾞｼｯｸM" panose="020B0600000000000000" pitchFamily="50" charset="-128"/>
                <a:ea typeface="HGPｺﾞｼｯｸM" panose="020B0600000000000000" pitchFamily="50" charset="-128"/>
              </a:rPr>
              <a:t>電照広告（使用中）</a:t>
            </a:r>
            <a:endParaRPr kumimoji="1" lang="ja-JP" altLang="en-US" b="1" dirty="0">
              <a:solidFill>
                <a:schemeClr val="bg1"/>
              </a:solidFill>
              <a:latin typeface="HGPｺﾞｼｯｸM" panose="020B0600000000000000" pitchFamily="50" charset="-128"/>
              <a:ea typeface="HGPｺﾞｼｯｸM" panose="020B0600000000000000" pitchFamily="50" charset="-128"/>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763" y="1199332"/>
            <a:ext cx="3708412" cy="269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直線コネクタ 40"/>
          <p:cNvCxnSpPr/>
          <p:nvPr/>
        </p:nvCxnSpPr>
        <p:spPr>
          <a:xfrm flipH="1">
            <a:off x="6841866" y="1778906"/>
            <a:ext cx="305820" cy="9300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6843073" y="1720370"/>
            <a:ext cx="870380" cy="9885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168444" y="2708920"/>
            <a:ext cx="1346844" cy="369332"/>
          </a:xfrm>
          <a:prstGeom prst="rect">
            <a:avLst/>
          </a:prstGeom>
          <a:noFill/>
        </p:spPr>
        <p:txBody>
          <a:bodyPr wrap="none" rtlCol="0">
            <a:spAutoFit/>
          </a:bodyPr>
          <a:lstStyle/>
          <a:p>
            <a:r>
              <a:rPr kumimoji="1" lang="ja-JP" altLang="en-US" b="1" dirty="0" smtClean="0">
                <a:solidFill>
                  <a:schemeClr val="bg1"/>
                </a:solidFill>
                <a:latin typeface="HGPｺﾞｼｯｸM" panose="020B0600000000000000" pitchFamily="50" charset="-128"/>
                <a:ea typeface="HGPｺﾞｼｯｸM" panose="020B0600000000000000" pitchFamily="50" charset="-128"/>
              </a:rPr>
              <a:t>電照広告②</a:t>
            </a:r>
            <a:endParaRPr kumimoji="1" lang="ja-JP" altLang="en-US" b="1" dirty="0">
              <a:solidFill>
                <a:schemeClr val="bg1"/>
              </a:solidFill>
              <a:latin typeface="HGPｺﾞｼｯｸM" panose="020B0600000000000000" pitchFamily="50" charset="-128"/>
              <a:ea typeface="HGPｺﾞｼｯｸM" panose="020B0600000000000000" pitchFamily="50" charset="-128"/>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028" y="4025022"/>
            <a:ext cx="3708412" cy="258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4" name="直線コネクタ 63"/>
          <p:cNvCxnSpPr/>
          <p:nvPr/>
        </p:nvCxnSpPr>
        <p:spPr>
          <a:xfrm>
            <a:off x="5741916" y="4549866"/>
            <a:ext cx="426528" cy="131137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6168444" y="4633237"/>
            <a:ext cx="131748" cy="12469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626770" y="5874739"/>
            <a:ext cx="2045753" cy="369332"/>
          </a:xfrm>
          <a:prstGeom prst="rect">
            <a:avLst/>
          </a:prstGeom>
          <a:noFill/>
        </p:spPr>
        <p:txBody>
          <a:bodyPr wrap="none" rtlCol="0">
            <a:spAutoFit/>
          </a:bodyPr>
          <a:lstStyle/>
          <a:p>
            <a:r>
              <a:rPr kumimoji="1" lang="ja-JP" altLang="en-US" b="1" dirty="0" smtClean="0">
                <a:solidFill>
                  <a:schemeClr val="bg1"/>
                </a:solidFill>
                <a:latin typeface="HGPｺﾞｼｯｸM" panose="020B0600000000000000" pitchFamily="50" charset="-128"/>
                <a:ea typeface="HGPｺﾞｼｯｸM" panose="020B0600000000000000" pitchFamily="50" charset="-128"/>
              </a:rPr>
              <a:t>電照広告（使用中）</a:t>
            </a:r>
            <a:endParaRPr kumimoji="1" lang="ja-JP" altLang="en-US" b="1" dirty="0">
              <a:solidFill>
                <a:schemeClr val="bg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69968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16698" y="387590"/>
            <a:ext cx="8524875" cy="571500"/>
          </a:xfrm>
          <a:prstGeom prst="roundRect">
            <a:avLst>
              <a:gd name="adj" fmla="val 9697"/>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ln w="18415" cmpd="sng">
                  <a:solidFill>
                    <a:srgbClr val="FFFFFF"/>
                  </a:solidFill>
                  <a:prstDash val="solid"/>
                </a:ln>
                <a:solidFill>
                  <a:srgbClr val="FFFFFF"/>
                </a:solidFill>
                <a:effectLst>
                  <a:innerShdw blurRad="63500" dist="50800" dir="13500000">
                    <a:prstClr val="black">
                      <a:alpha val="50000"/>
                    </a:prstClr>
                  </a:innerShdw>
                </a:effectLst>
              </a:rPr>
              <a:t> 　電照広告の位置図（２）</a:t>
            </a:r>
            <a:endParaRPr lang="ja-JP" altLang="en-US" sz="32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5" name="正方形/長方形 4"/>
          <p:cNvSpPr/>
          <p:nvPr/>
        </p:nvSpPr>
        <p:spPr>
          <a:xfrm>
            <a:off x="539552" y="1268760"/>
            <a:ext cx="7992888" cy="4832092"/>
          </a:xfrm>
          <a:prstGeom prst="rect">
            <a:avLst/>
          </a:prstGeom>
        </p:spPr>
        <p:txBody>
          <a:bodyPr wrap="square">
            <a:spAutoFit/>
          </a:bodyPr>
          <a:lstStyle/>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en-US" altLang="ja-JP" sz="1400" dirty="0">
              <a:latin typeface="HGSｺﾞｼｯｸM" pitchFamily="50" charset="-128"/>
              <a:ea typeface="HGSｺﾞｼｯｸM" pitchFamily="50" charset="-128"/>
            </a:endParaRPr>
          </a:p>
          <a:p>
            <a:endParaRPr lang="en-US" altLang="ja-JP" sz="1400" dirty="0" smtClean="0">
              <a:effectLst/>
              <a:latin typeface="HGSｺﾞｼｯｸM" pitchFamily="50" charset="-128"/>
              <a:ea typeface="HGSｺﾞｼｯｸM" pitchFamily="50" charset="-128"/>
            </a:endParaRPr>
          </a:p>
          <a:p>
            <a:endParaRPr lang="ja-JP" altLang="en-US" sz="1400" dirty="0">
              <a:effectLst/>
              <a:latin typeface="HGSｺﾞｼｯｸM" pitchFamily="50" charset="-128"/>
              <a:ea typeface="HGSｺﾞｼｯｸM" pitchFamily="50" charset="-128"/>
            </a:endParaRPr>
          </a:p>
        </p:txBody>
      </p:sp>
      <p:sp>
        <p:nvSpPr>
          <p:cNvPr id="12" name="テキスト ボックス 11"/>
          <p:cNvSpPr txBox="1"/>
          <p:nvPr/>
        </p:nvSpPr>
        <p:spPr>
          <a:xfrm>
            <a:off x="2627784" y="5075311"/>
            <a:ext cx="184731" cy="369332"/>
          </a:xfrm>
          <a:prstGeom prst="rect">
            <a:avLst/>
          </a:prstGeom>
          <a:noFill/>
        </p:spPr>
        <p:txBody>
          <a:bodyPr wrap="none" rtlCol="0">
            <a:spAutoFit/>
          </a:bodyPr>
          <a:lstStyle/>
          <a:p>
            <a:endParaRPr kumimoji="1" lang="ja-JP" altLang="en-US" dirty="0"/>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D2D8002D-B5B0-4BAC-B1F6-782DDCCE6D9C}" type="slidenum">
              <a:rPr kumimoji="1" lang="ja-JP" altLang="en-US" sz="1400" smtClean="0">
                <a:solidFill>
                  <a:schemeClr val="tx1"/>
                </a:solidFill>
              </a:rPr>
              <a:t>8</a:t>
            </a:fld>
            <a:endParaRPr kumimoji="1" lang="ja-JP" altLang="en-US" sz="14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790" y="3854160"/>
            <a:ext cx="367665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コネクタ 13"/>
          <p:cNvCxnSpPr/>
          <p:nvPr/>
        </p:nvCxnSpPr>
        <p:spPr>
          <a:xfrm>
            <a:off x="5796136" y="4904583"/>
            <a:ext cx="792088" cy="7566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588224" y="4904582"/>
            <a:ext cx="864096" cy="7566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716191" y="5678247"/>
            <a:ext cx="1811714" cy="369332"/>
          </a:xfrm>
          <a:prstGeom prst="rect">
            <a:avLst/>
          </a:prstGeom>
          <a:noFill/>
        </p:spPr>
        <p:txBody>
          <a:bodyPr wrap="none" rtlCol="0">
            <a:spAutoFit/>
          </a:bodyPr>
          <a:lstStyle/>
          <a:p>
            <a:r>
              <a:rPr kumimoji="1" lang="ja-JP" altLang="en-US" b="1" dirty="0" smtClean="0">
                <a:solidFill>
                  <a:schemeClr val="bg1"/>
                </a:solidFill>
                <a:latin typeface="HGPｺﾞｼｯｸM" panose="020B0600000000000000" pitchFamily="50" charset="-128"/>
                <a:ea typeface="HGPｺﾞｼｯｸM" panose="020B0600000000000000" pitchFamily="50" charset="-128"/>
              </a:rPr>
              <a:t>電照広告階段⑦</a:t>
            </a:r>
            <a:endParaRPr kumimoji="1" lang="ja-JP" altLang="en-US" b="1" dirty="0">
              <a:solidFill>
                <a:schemeClr val="bg1"/>
              </a:solidFill>
              <a:latin typeface="HGPｺﾞｼｯｸM" panose="020B0600000000000000" pitchFamily="50" charset="-128"/>
              <a:ea typeface="HGPｺﾞｼｯｸM" panose="020B0600000000000000" pitchFamily="50" charset="-128"/>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67" y="3854160"/>
            <a:ext cx="3768202" cy="275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直線コネクタ 20"/>
          <p:cNvCxnSpPr/>
          <p:nvPr/>
        </p:nvCxnSpPr>
        <p:spPr>
          <a:xfrm>
            <a:off x="2003865" y="5019059"/>
            <a:ext cx="716284" cy="6421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2720149" y="5019059"/>
            <a:ext cx="744029" cy="6421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814292" y="5661248"/>
            <a:ext cx="1811714" cy="369332"/>
          </a:xfrm>
          <a:prstGeom prst="rect">
            <a:avLst/>
          </a:prstGeom>
          <a:noFill/>
        </p:spPr>
        <p:txBody>
          <a:bodyPr wrap="none" rtlCol="0">
            <a:spAutoFit/>
          </a:bodyPr>
          <a:lstStyle/>
          <a:p>
            <a:r>
              <a:rPr kumimoji="1" lang="ja-JP" altLang="en-US" b="1" dirty="0" smtClean="0">
                <a:solidFill>
                  <a:schemeClr val="bg1"/>
                </a:solidFill>
                <a:latin typeface="HGPｺﾞｼｯｸM" panose="020B0600000000000000" pitchFamily="50" charset="-128"/>
                <a:ea typeface="HGPｺﾞｼｯｸM" panose="020B0600000000000000" pitchFamily="50" charset="-128"/>
              </a:rPr>
              <a:t>電照広告階段⑥</a:t>
            </a:r>
            <a:endParaRPr kumimoji="1" lang="ja-JP" altLang="en-US" b="1" dirty="0">
              <a:solidFill>
                <a:schemeClr val="bg1"/>
              </a:solidFill>
              <a:latin typeface="HGPｺﾞｼｯｸM" panose="020B0600000000000000" pitchFamily="50" charset="-128"/>
              <a:ea typeface="HGPｺﾞｼｯｸM" panose="020B0600000000000000" pitchFamily="50" charset="-128"/>
            </a:endParaRP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465" y="1124744"/>
            <a:ext cx="3768203" cy="268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直線コネクタ 29"/>
          <p:cNvCxnSpPr/>
          <p:nvPr/>
        </p:nvCxnSpPr>
        <p:spPr>
          <a:xfrm>
            <a:off x="1645723" y="2145188"/>
            <a:ext cx="716284" cy="6421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2362007" y="2089900"/>
            <a:ext cx="905857" cy="6974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498900" y="2828694"/>
            <a:ext cx="1811714" cy="369332"/>
          </a:xfrm>
          <a:prstGeom prst="rect">
            <a:avLst/>
          </a:prstGeom>
          <a:noFill/>
        </p:spPr>
        <p:txBody>
          <a:bodyPr wrap="none" rtlCol="0">
            <a:spAutoFit/>
          </a:bodyPr>
          <a:lstStyle/>
          <a:p>
            <a:r>
              <a:rPr kumimoji="1" lang="ja-JP" altLang="en-US" b="1" dirty="0" smtClean="0">
                <a:solidFill>
                  <a:schemeClr val="bg1"/>
                </a:solidFill>
                <a:latin typeface="HGPｺﾞｼｯｸM" panose="020B0600000000000000" pitchFamily="50" charset="-128"/>
                <a:ea typeface="HGPｺﾞｼｯｸM" panose="020B0600000000000000" pitchFamily="50" charset="-128"/>
              </a:rPr>
              <a:t>電照広告階段④</a:t>
            </a:r>
            <a:endParaRPr kumimoji="1" lang="ja-JP" altLang="en-US" b="1" dirty="0">
              <a:solidFill>
                <a:schemeClr val="bg1"/>
              </a:solidFill>
              <a:latin typeface="HGPｺﾞｼｯｸM" panose="020B0600000000000000" pitchFamily="50" charset="-128"/>
              <a:ea typeface="HGPｺﾞｼｯｸM" panose="020B0600000000000000" pitchFamily="50" charset="-128"/>
            </a:endParaRPr>
          </a:p>
        </p:txBody>
      </p:sp>
      <p:pic>
        <p:nvPicPr>
          <p:cNvPr id="20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045" y="1124744"/>
            <a:ext cx="3654140" cy="266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直線コネクタ 36"/>
          <p:cNvCxnSpPr/>
          <p:nvPr/>
        </p:nvCxnSpPr>
        <p:spPr>
          <a:xfrm>
            <a:off x="5761383" y="2387247"/>
            <a:ext cx="792088" cy="7566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6553471" y="2387247"/>
            <a:ext cx="1186881" cy="7784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716191" y="3220997"/>
            <a:ext cx="1811714" cy="369332"/>
          </a:xfrm>
          <a:prstGeom prst="rect">
            <a:avLst/>
          </a:prstGeom>
          <a:noFill/>
        </p:spPr>
        <p:txBody>
          <a:bodyPr wrap="none" rtlCol="0">
            <a:spAutoFit/>
          </a:bodyPr>
          <a:lstStyle/>
          <a:p>
            <a:r>
              <a:rPr kumimoji="1" lang="ja-JP" altLang="en-US" b="1" dirty="0" smtClean="0">
                <a:solidFill>
                  <a:schemeClr val="bg1"/>
                </a:solidFill>
                <a:latin typeface="HGPｺﾞｼｯｸM" panose="020B0600000000000000" pitchFamily="50" charset="-128"/>
                <a:ea typeface="HGPｺﾞｼｯｸM" panose="020B0600000000000000" pitchFamily="50" charset="-128"/>
              </a:rPr>
              <a:t>電照広告階段⑤</a:t>
            </a:r>
            <a:endParaRPr kumimoji="1" lang="ja-JP" altLang="en-US" b="1" dirty="0">
              <a:solidFill>
                <a:schemeClr val="bg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9254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84522"/>
            <a:ext cx="2133600" cy="365125"/>
          </a:xfrm>
        </p:spPr>
        <p:txBody>
          <a:bodyPr/>
          <a:lstStyle/>
          <a:p>
            <a:fld id="{D2D8002D-B5B0-4BAC-B1F6-782DDCCE6D9C}" type="slidenum">
              <a:rPr kumimoji="1" lang="ja-JP" altLang="en-US" sz="1400" b="1" smtClean="0">
                <a:solidFill>
                  <a:schemeClr val="tx1"/>
                </a:solidFill>
              </a:rPr>
              <a:t>9</a:t>
            </a:fld>
            <a:endParaRPr kumimoji="1" lang="ja-JP" altLang="en-US" sz="1400" b="1" dirty="0">
              <a:solidFill>
                <a:schemeClr val="tx1"/>
              </a:solidFill>
            </a:endParaRPr>
          </a:p>
        </p:txBody>
      </p:sp>
      <p:grpSp>
        <p:nvGrpSpPr>
          <p:cNvPr id="30" name="グループ化 29"/>
          <p:cNvGrpSpPr/>
          <p:nvPr/>
        </p:nvGrpSpPr>
        <p:grpSpPr>
          <a:xfrm>
            <a:off x="87991" y="311248"/>
            <a:ext cx="8978866" cy="6239233"/>
            <a:chOff x="0" y="0"/>
            <a:chExt cx="9115425" cy="6334125"/>
          </a:xfrm>
        </p:grpSpPr>
        <p:grpSp>
          <p:nvGrpSpPr>
            <p:cNvPr id="31" name="グループ化 30"/>
            <p:cNvGrpSpPr/>
            <p:nvPr/>
          </p:nvGrpSpPr>
          <p:grpSpPr>
            <a:xfrm>
              <a:off x="0" y="47625"/>
              <a:ext cx="9115425" cy="6286500"/>
              <a:chOff x="0" y="47625"/>
              <a:chExt cx="9115425" cy="6286500"/>
            </a:xfrm>
          </p:grpSpPr>
          <p:pic>
            <p:nvPicPr>
              <p:cNvPr id="33" name="図 32" descr="http://www.furitutaiikukaikan.jp/wp-content/uploads/floor3-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7625"/>
                <a:ext cx="9115425" cy="62865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グループ化 33"/>
              <p:cNvGrpSpPr/>
              <p:nvPr/>
            </p:nvGrpSpPr>
            <p:grpSpPr>
              <a:xfrm>
                <a:off x="5673723" y="1174750"/>
                <a:ext cx="1752601" cy="1504949"/>
                <a:chOff x="5673723" y="1174750"/>
                <a:chExt cx="1752601" cy="1447800"/>
              </a:xfrm>
            </p:grpSpPr>
            <p:sp>
              <p:nvSpPr>
                <p:cNvPr id="55" name="テキスト ボックス 7"/>
                <p:cNvSpPr txBox="1"/>
                <p:nvPr/>
              </p:nvSpPr>
              <p:spPr>
                <a:xfrm rot="16200000">
                  <a:off x="7135812" y="1322387"/>
                  <a:ext cx="438150" cy="142875"/>
                </a:xfrm>
                <a:prstGeom prst="rect">
                  <a:avLst/>
                </a:prstGeom>
                <a:solidFill>
                  <a:srgbClr val="FF0000"/>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sz="1100" b="1">
                    <a:solidFill>
                      <a:schemeClr val="bg1"/>
                    </a:solidFill>
                    <a:latin typeface="HGS創英角ｺﾞｼｯｸUB" pitchFamily="50" charset="-128"/>
                    <a:ea typeface="HGS創英角ｺﾞｼｯｸUB" pitchFamily="50" charset="-128"/>
                  </a:endParaRPr>
                </a:p>
              </p:txBody>
            </p:sp>
            <p:cxnSp>
              <p:nvCxnSpPr>
                <p:cNvPr id="56" name="直線矢印コネクタ 55"/>
                <p:cNvCxnSpPr>
                  <a:endCxn id="55" idx="0"/>
                </p:cNvCxnSpPr>
                <p:nvPr/>
              </p:nvCxnSpPr>
              <p:spPr>
                <a:xfrm flipV="1">
                  <a:off x="6245225" y="1393825"/>
                  <a:ext cx="1038225" cy="876300"/>
                </a:xfrm>
                <a:prstGeom prst="straightConnector1">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4"/>
                <p:cNvSpPr txBox="1"/>
                <p:nvPr/>
              </p:nvSpPr>
              <p:spPr>
                <a:xfrm>
                  <a:off x="5673723" y="2298700"/>
                  <a:ext cx="1059658" cy="323850"/>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smtClean="0">
                      <a:latin typeface="HGS創英角ﾎﾟｯﾌﾟ体" pitchFamily="50" charset="-128"/>
                      <a:ea typeface="HGS創英角ﾎﾟｯﾌﾟ体" pitchFamily="50" charset="-128"/>
                    </a:rPr>
                    <a:t>使用中</a:t>
                  </a:r>
                  <a:endParaRPr kumimoji="1" lang="ja-JP" altLang="en-US" sz="1800" b="1" dirty="0">
                    <a:latin typeface="HGS創英角ﾎﾟｯﾌﾟ体" pitchFamily="50" charset="-128"/>
                    <a:ea typeface="HGS創英角ﾎﾟｯﾌﾟ体" pitchFamily="50" charset="-128"/>
                  </a:endParaRPr>
                </a:p>
              </p:txBody>
            </p:sp>
          </p:grpSp>
          <p:grpSp>
            <p:nvGrpSpPr>
              <p:cNvPr id="35" name="グループ化 34"/>
              <p:cNvGrpSpPr/>
              <p:nvPr/>
            </p:nvGrpSpPr>
            <p:grpSpPr>
              <a:xfrm>
                <a:off x="1854199" y="1016000"/>
                <a:ext cx="1504951" cy="1216025"/>
                <a:chOff x="1854199" y="1016000"/>
                <a:chExt cx="1504951" cy="1171575"/>
              </a:xfrm>
            </p:grpSpPr>
            <p:sp>
              <p:nvSpPr>
                <p:cNvPr id="53" name="テキスト ボックス 20"/>
                <p:cNvSpPr txBox="1"/>
                <p:nvPr/>
              </p:nvSpPr>
              <p:spPr>
                <a:xfrm>
                  <a:off x="2759075" y="1863725"/>
                  <a:ext cx="600075" cy="323850"/>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smtClean="0">
                      <a:latin typeface="HGS創英角ﾎﾟｯﾌﾟ体" pitchFamily="50" charset="-128"/>
                      <a:ea typeface="HGS創英角ﾎﾟｯﾌﾟ体" pitchFamily="50" charset="-128"/>
                    </a:rPr>
                    <a:t>②</a:t>
                  </a:r>
                  <a:endParaRPr kumimoji="1" lang="ja-JP" altLang="en-US" sz="1800" b="1" dirty="0">
                    <a:latin typeface="HGS創英角ﾎﾟｯﾌﾟ体" pitchFamily="50" charset="-128"/>
                    <a:ea typeface="HGS創英角ﾎﾟｯﾌﾟ体" pitchFamily="50" charset="-128"/>
                  </a:endParaRPr>
                </a:p>
              </p:txBody>
            </p:sp>
            <p:sp>
              <p:nvSpPr>
                <p:cNvPr id="54" name="テキスト ボックス 22"/>
                <p:cNvSpPr txBox="1"/>
                <p:nvPr/>
              </p:nvSpPr>
              <p:spPr>
                <a:xfrm rot="16200000">
                  <a:off x="2001836" y="868363"/>
                  <a:ext cx="142875" cy="438150"/>
                </a:xfrm>
                <a:prstGeom prst="rect">
                  <a:avLst/>
                </a:prstGeom>
                <a:solidFill>
                  <a:srgbClr val="FF0000"/>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sz="1100" b="1">
                    <a:solidFill>
                      <a:schemeClr val="bg1"/>
                    </a:solidFill>
                    <a:latin typeface="HGS創英角ｺﾞｼｯｸUB" pitchFamily="50" charset="-128"/>
                    <a:ea typeface="HGS創英角ｺﾞｼｯｸUB" pitchFamily="50" charset="-128"/>
                  </a:endParaRPr>
                </a:p>
              </p:txBody>
            </p:sp>
          </p:grpSp>
          <p:grpSp>
            <p:nvGrpSpPr>
              <p:cNvPr id="36" name="グループ化 35"/>
              <p:cNvGrpSpPr/>
              <p:nvPr/>
            </p:nvGrpSpPr>
            <p:grpSpPr>
              <a:xfrm>
                <a:off x="5673722" y="3943352"/>
                <a:ext cx="1743078" cy="1470026"/>
                <a:chOff x="5673722" y="3943350"/>
                <a:chExt cx="1743078" cy="1419225"/>
              </a:xfrm>
            </p:grpSpPr>
            <p:cxnSp>
              <p:nvCxnSpPr>
                <p:cNvPr id="50" name="直線矢印コネクタ 49"/>
                <p:cNvCxnSpPr>
                  <a:stCxn id="51" idx="2"/>
                </p:cNvCxnSpPr>
                <p:nvPr/>
              </p:nvCxnSpPr>
              <p:spPr>
                <a:xfrm>
                  <a:off x="6203552" y="4267200"/>
                  <a:ext cx="1032273" cy="866775"/>
                </a:xfrm>
                <a:prstGeom prst="straightConnector1">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29"/>
                <p:cNvSpPr txBox="1"/>
                <p:nvPr/>
              </p:nvSpPr>
              <p:spPr>
                <a:xfrm>
                  <a:off x="5673722" y="3943350"/>
                  <a:ext cx="1059658" cy="323850"/>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smtClean="0">
                      <a:latin typeface="HGS創英角ﾎﾟｯﾌﾟ体" pitchFamily="50" charset="-128"/>
                      <a:ea typeface="HGS創英角ﾎﾟｯﾌﾟ体" pitchFamily="50" charset="-128"/>
                    </a:rPr>
                    <a:t>使用中</a:t>
                  </a:r>
                  <a:endParaRPr kumimoji="1" lang="ja-JP" altLang="en-US" sz="1800" b="1" dirty="0">
                    <a:latin typeface="HGS創英角ﾎﾟｯﾌﾟ体" pitchFamily="50" charset="-128"/>
                    <a:ea typeface="HGS創英角ﾎﾟｯﾌﾟ体" pitchFamily="50" charset="-128"/>
                  </a:endParaRPr>
                </a:p>
              </p:txBody>
            </p:sp>
            <p:sp>
              <p:nvSpPr>
                <p:cNvPr id="52" name="テキスト ボックス 39"/>
                <p:cNvSpPr txBox="1"/>
                <p:nvPr/>
              </p:nvSpPr>
              <p:spPr>
                <a:xfrm>
                  <a:off x="7273925" y="4924425"/>
                  <a:ext cx="142875" cy="438150"/>
                </a:xfrm>
                <a:prstGeom prst="rect">
                  <a:avLst/>
                </a:prstGeom>
                <a:solidFill>
                  <a:srgbClr val="FF0000"/>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sz="1100" b="1">
                    <a:solidFill>
                      <a:schemeClr val="bg1"/>
                    </a:solidFill>
                    <a:latin typeface="HGS創英角ｺﾞｼｯｸUB" pitchFamily="50" charset="-128"/>
                    <a:ea typeface="HGS創英角ｺﾞｼｯｸUB" pitchFamily="50" charset="-128"/>
                  </a:endParaRPr>
                </a:p>
              </p:txBody>
            </p:sp>
          </p:grpSp>
          <p:grpSp>
            <p:nvGrpSpPr>
              <p:cNvPr id="37" name="グループ化 36"/>
              <p:cNvGrpSpPr/>
              <p:nvPr/>
            </p:nvGrpSpPr>
            <p:grpSpPr>
              <a:xfrm>
                <a:off x="4892675" y="1041401"/>
                <a:ext cx="1724025" cy="1219201"/>
                <a:chOff x="4892675" y="1041400"/>
                <a:chExt cx="1724025" cy="1181100"/>
              </a:xfrm>
            </p:grpSpPr>
            <p:sp>
              <p:nvSpPr>
                <p:cNvPr id="47" name="テキスト ボックス 33"/>
                <p:cNvSpPr txBox="1"/>
                <p:nvPr/>
              </p:nvSpPr>
              <p:spPr>
                <a:xfrm rot="16200000">
                  <a:off x="6326187" y="893763"/>
                  <a:ext cx="142875" cy="438150"/>
                </a:xfrm>
                <a:prstGeom prst="rect">
                  <a:avLst/>
                </a:prstGeom>
                <a:solidFill>
                  <a:srgbClr val="FF0000"/>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sz="1100" b="1">
                    <a:solidFill>
                      <a:schemeClr val="bg1"/>
                    </a:solidFill>
                    <a:latin typeface="HGS創英角ｺﾞｼｯｸUB" pitchFamily="50" charset="-128"/>
                    <a:ea typeface="HGS創英角ｺﾞｼｯｸUB" pitchFamily="50" charset="-128"/>
                  </a:endParaRPr>
                </a:p>
              </p:txBody>
            </p:sp>
            <p:cxnSp>
              <p:nvCxnSpPr>
                <p:cNvPr id="48" name="直線矢印コネクタ 47"/>
                <p:cNvCxnSpPr/>
                <p:nvPr/>
              </p:nvCxnSpPr>
              <p:spPr>
                <a:xfrm flipV="1">
                  <a:off x="5197475" y="1222375"/>
                  <a:ext cx="952500" cy="676275"/>
                </a:xfrm>
                <a:prstGeom prst="straightConnector1">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24"/>
                <p:cNvSpPr txBox="1"/>
                <p:nvPr/>
              </p:nvSpPr>
              <p:spPr>
                <a:xfrm>
                  <a:off x="4892675" y="1898650"/>
                  <a:ext cx="600075" cy="323850"/>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smtClean="0">
                      <a:latin typeface="HGS創英角ﾎﾟｯﾌﾟ体" pitchFamily="50" charset="-128"/>
                      <a:ea typeface="HGS創英角ﾎﾟｯﾌﾟ体" pitchFamily="50" charset="-128"/>
                    </a:rPr>
                    <a:t>①</a:t>
                  </a:r>
                  <a:endParaRPr kumimoji="1" lang="ja-JP" altLang="en-US" sz="1800" b="1" dirty="0">
                    <a:latin typeface="HGS創英角ﾎﾟｯﾌﾟ体" pitchFamily="50" charset="-128"/>
                    <a:ea typeface="HGS創英角ﾎﾟｯﾌﾟ体" pitchFamily="50" charset="-128"/>
                  </a:endParaRPr>
                </a:p>
              </p:txBody>
            </p:sp>
          </p:grpSp>
          <p:cxnSp>
            <p:nvCxnSpPr>
              <p:cNvPr id="38" name="直線矢印コネクタ 37"/>
              <p:cNvCxnSpPr>
                <a:stCxn id="53" idx="0"/>
              </p:cNvCxnSpPr>
              <p:nvPr/>
            </p:nvCxnSpPr>
            <p:spPr>
              <a:xfrm flipH="1" flipV="1">
                <a:off x="2092325" y="1193801"/>
                <a:ext cx="966788" cy="701674"/>
              </a:xfrm>
              <a:prstGeom prst="straightConnector1">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grpSp>
            <p:nvGrpSpPr>
              <p:cNvPr id="39" name="グループ化 38"/>
              <p:cNvGrpSpPr/>
              <p:nvPr/>
            </p:nvGrpSpPr>
            <p:grpSpPr>
              <a:xfrm>
                <a:off x="1778001" y="4289419"/>
                <a:ext cx="1476375" cy="1552574"/>
                <a:chOff x="1778001" y="4289425"/>
                <a:chExt cx="1476375" cy="1495426"/>
              </a:xfrm>
            </p:grpSpPr>
            <p:sp>
              <p:nvSpPr>
                <p:cNvPr id="44" name="テキスト ボックス 26"/>
                <p:cNvSpPr txBox="1"/>
                <p:nvPr/>
              </p:nvSpPr>
              <p:spPr>
                <a:xfrm>
                  <a:off x="2216152" y="4289425"/>
                  <a:ext cx="1038224" cy="351618"/>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b="1" dirty="0">
                      <a:latin typeface="HGS創英角ﾎﾟｯﾌﾟ体" pitchFamily="50" charset="-128"/>
                      <a:ea typeface="HGS創英角ﾎﾟｯﾌﾟ体" pitchFamily="50" charset="-128"/>
                    </a:rPr>
                    <a:t>使用中</a:t>
                  </a:r>
                  <a:endParaRPr kumimoji="1" lang="ja-JP" altLang="en-US" sz="1800" b="1" dirty="0">
                    <a:latin typeface="HGS創英角ﾎﾟｯﾌﾟ体" pitchFamily="50" charset="-128"/>
                    <a:ea typeface="HGS創英角ﾎﾟｯﾌﾟ体" pitchFamily="50" charset="-128"/>
                  </a:endParaRPr>
                </a:p>
              </p:txBody>
            </p:sp>
            <p:sp>
              <p:nvSpPr>
                <p:cNvPr id="45" name="テキスト ボックス 32"/>
                <p:cNvSpPr txBox="1"/>
                <p:nvPr/>
              </p:nvSpPr>
              <p:spPr>
                <a:xfrm rot="16200000">
                  <a:off x="1925638" y="5494339"/>
                  <a:ext cx="142875" cy="438150"/>
                </a:xfrm>
                <a:prstGeom prst="rect">
                  <a:avLst/>
                </a:prstGeom>
                <a:solidFill>
                  <a:srgbClr val="FF0000"/>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sz="1100" b="1">
                    <a:solidFill>
                      <a:schemeClr val="bg1"/>
                    </a:solidFill>
                    <a:latin typeface="HGS創英角ｺﾞｼｯｸUB" pitchFamily="50" charset="-128"/>
                    <a:ea typeface="HGS創英角ｺﾞｼｯｸUB" pitchFamily="50" charset="-128"/>
                  </a:endParaRPr>
                </a:p>
              </p:txBody>
            </p:sp>
            <p:cxnSp>
              <p:nvCxnSpPr>
                <p:cNvPr id="46" name="直線矢印コネクタ 45"/>
                <p:cNvCxnSpPr>
                  <a:stCxn id="44" idx="2"/>
                </p:cNvCxnSpPr>
                <p:nvPr/>
              </p:nvCxnSpPr>
              <p:spPr>
                <a:xfrm flipH="1">
                  <a:off x="2016126" y="4641043"/>
                  <a:ext cx="719138" cy="953307"/>
                </a:xfrm>
                <a:prstGeom prst="straightConnector1">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グループ化 39"/>
              <p:cNvGrpSpPr/>
              <p:nvPr/>
            </p:nvGrpSpPr>
            <p:grpSpPr>
              <a:xfrm>
                <a:off x="4921250" y="4318006"/>
                <a:ext cx="1619251" cy="1524002"/>
                <a:chOff x="4921250" y="4318000"/>
                <a:chExt cx="1619251" cy="1466850"/>
              </a:xfrm>
            </p:grpSpPr>
            <p:sp>
              <p:nvSpPr>
                <p:cNvPr id="41" name="テキスト ボックス 25"/>
                <p:cNvSpPr txBox="1"/>
                <p:nvPr/>
              </p:nvSpPr>
              <p:spPr>
                <a:xfrm>
                  <a:off x="4921250" y="4318000"/>
                  <a:ext cx="600075" cy="323850"/>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smtClean="0">
                      <a:latin typeface="HGS創英角ﾎﾟｯﾌﾟ体" pitchFamily="50" charset="-128"/>
                      <a:ea typeface="HGS創英角ﾎﾟｯﾌﾟ体" pitchFamily="50" charset="-128"/>
                    </a:rPr>
                    <a:t>③</a:t>
                  </a:r>
                  <a:endParaRPr kumimoji="1" lang="ja-JP" altLang="en-US" sz="1800" b="1" dirty="0">
                    <a:latin typeface="HGS創英角ﾎﾟｯﾌﾟ体" pitchFamily="50" charset="-128"/>
                    <a:ea typeface="HGS創英角ﾎﾟｯﾌﾟ体" pitchFamily="50" charset="-128"/>
                  </a:endParaRPr>
                </a:p>
              </p:txBody>
            </p:sp>
            <p:sp>
              <p:nvSpPr>
                <p:cNvPr id="42" name="テキスト ボックス 34"/>
                <p:cNvSpPr txBox="1"/>
                <p:nvPr/>
              </p:nvSpPr>
              <p:spPr>
                <a:xfrm rot="16200000">
                  <a:off x="6249988" y="5494338"/>
                  <a:ext cx="142875" cy="438150"/>
                </a:xfrm>
                <a:prstGeom prst="rect">
                  <a:avLst/>
                </a:prstGeom>
                <a:solidFill>
                  <a:srgbClr val="FF0000"/>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sz="1100" b="1">
                    <a:solidFill>
                      <a:schemeClr val="bg1"/>
                    </a:solidFill>
                    <a:latin typeface="HGS創英角ｺﾞｼｯｸUB" pitchFamily="50" charset="-128"/>
                    <a:ea typeface="HGS創英角ｺﾞｼｯｸUB" pitchFamily="50" charset="-128"/>
                  </a:endParaRPr>
                </a:p>
              </p:txBody>
            </p:sp>
            <p:cxnSp>
              <p:nvCxnSpPr>
                <p:cNvPr id="43" name="直線矢印コネクタ 42"/>
                <p:cNvCxnSpPr>
                  <a:stCxn id="41" idx="2"/>
                </p:cNvCxnSpPr>
                <p:nvPr/>
              </p:nvCxnSpPr>
              <p:spPr>
                <a:xfrm>
                  <a:off x="5221288" y="4641850"/>
                  <a:ext cx="1081087" cy="962025"/>
                </a:xfrm>
                <a:prstGeom prst="straightConnector1">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32" name="テキスト ボックス 82"/>
            <p:cNvSpPr txBox="1"/>
            <p:nvPr/>
          </p:nvSpPr>
          <p:spPr>
            <a:xfrm>
              <a:off x="31750" y="0"/>
              <a:ext cx="2743200" cy="673100"/>
            </a:xfrm>
            <a:prstGeom prst="roundRect">
              <a:avLst>
                <a:gd name="adj" fmla="val 30620"/>
              </a:avLst>
            </a:prstGeom>
            <a:ln w="76200"/>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a:latin typeface="ＭＳ ゴシック" pitchFamily="49" charset="-128"/>
                  <a:ea typeface="ＭＳ ゴシック" pitchFamily="49" charset="-128"/>
                </a:rPr>
                <a:t>第１競技場内</a:t>
              </a:r>
            </a:p>
          </p:txBody>
        </p:sp>
      </p:grpSp>
    </p:spTree>
    <p:extLst>
      <p:ext uri="{BB962C8B-B14F-4D97-AF65-F5344CB8AC3E}">
        <p14:creationId xmlns:p14="http://schemas.microsoft.com/office/powerpoint/2010/main" val="16882800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TC101859868[[fn=サーマル]]</Template>
  <TotalTime>0</TotalTime>
  <Words>3319</Words>
  <Application>Microsoft Office PowerPoint</Application>
  <PresentationFormat>画面に合わせる (4:3)</PresentationFormat>
  <Paragraphs>389</Paragraphs>
  <Slides>14</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14</vt:i4>
      </vt:variant>
    </vt:vector>
  </HeadingPairs>
  <TitlesOfParts>
    <vt:vector size="27" baseType="lpstr">
      <vt:lpstr>HGPｺﾞｼｯｸM</vt:lpstr>
      <vt:lpstr>HGSｺﾞｼｯｸM</vt:lpstr>
      <vt:lpstr>HGS創英角ｺﾞｼｯｸUB</vt:lpstr>
      <vt:lpstr>HGS創英角ﾎﾟｯﾌﾟ体</vt:lpstr>
      <vt:lpstr>HG丸ｺﾞｼｯｸM-PRO</vt:lpstr>
      <vt:lpstr>ＭＳ Ｐゴシック</vt:lpstr>
      <vt:lpstr>ＭＳ ゴシック</vt:lpstr>
      <vt:lpstr>ＭＳ 明朝</vt:lpstr>
      <vt:lpstr>Arial</vt:lpstr>
      <vt:lpstr>Calibri</vt:lpstr>
      <vt:lpstr>Century</vt:lpstr>
      <vt:lpstr>Times New Roman</vt:lpstr>
      <vt:lpstr>Office テーマ</vt:lpstr>
      <vt:lpstr>大阪府立体育会館「電照広告」 セールスシート （施設概要） ～ 大阪府立体育会館内に電照広告を掲出しませんか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2021-06-18T01:21:33Z</dcterms:created>
  <dcterms:modified xsi:type="dcterms:W3CDTF">2022-06-29T00:52:23Z</dcterms:modified>
</cp:coreProperties>
</file>