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331" r:id="rId2"/>
    <p:sldId id="340" r:id="rId3"/>
    <p:sldId id="341" r:id="rId4"/>
    <p:sldId id="343" r:id="rId5"/>
    <p:sldId id="335" r:id="rId6"/>
    <p:sldId id="336" r:id="rId7"/>
    <p:sldId id="325" r:id="rId8"/>
  </p:sldIdLst>
  <p:sldSz cx="9906000" cy="6858000" type="A4"/>
  <p:notesSz cx="9926638" cy="14355763"/>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6600"/>
    <a:srgbClr val="3333FF"/>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434" autoAdjust="0"/>
  </p:normalViewPr>
  <p:slideViewPr>
    <p:cSldViewPr>
      <p:cViewPr varScale="1">
        <p:scale>
          <a:sx n="74" d="100"/>
          <a:sy n="74" d="100"/>
        </p:scale>
        <p:origin x="1212" y="7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4"/>
            <a:ext cx="4302625" cy="718591"/>
          </a:xfrm>
          <a:prstGeom prst="rect">
            <a:avLst/>
          </a:prstGeom>
        </p:spPr>
        <p:txBody>
          <a:bodyPr vert="horz" lIns="132560" tIns="66273" rIns="132560" bIns="66273"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5621703" y="14"/>
            <a:ext cx="4302625" cy="718591"/>
          </a:xfrm>
          <a:prstGeom prst="rect">
            <a:avLst/>
          </a:prstGeom>
        </p:spPr>
        <p:txBody>
          <a:bodyPr vert="horz" lIns="132560" tIns="66273" rIns="132560" bIns="66273" rtlCol="0"/>
          <a:lstStyle>
            <a:lvl1pPr algn="r">
              <a:defRPr sz="1700"/>
            </a:lvl1pPr>
          </a:lstStyle>
          <a:p>
            <a:fld id="{34B1B429-954D-41B5-A09A-A56172F1A47F}" type="datetimeFigureOut">
              <a:rPr kumimoji="1" lang="ja-JP" altLang="en-US" smtClean="0"/>
              <a:t>2022/8/24</a:t>
            </a:fld>
            <a:endParaRPr kumimoji="1" lang="ja-JP" altLang="en-US"/>
          </a:p>
        </p:txBody>
      </p:sp>
      <p:sp>
        <p:nvSpPr>
          <p:cNvPr id="4" name="フッター プレースホルダー 3"/>
          <p:cNvSpPr>
            <a:spLocks noGrp="1"/>
          </p:cNvSpPr>
          <p:nvPr>
            <p:ph type="ftr" sz="quarter" idx="2"/>
          </p:nvPr>
        </p:nvSpPr>
        <p:spPr>
          <a:xfrm>
            <a:off x="13" y="13634894"/>
            <a:ext cx="4302625" cy="718591"/>
          </a:xfrm>
          <a:prstGeom prst="rect">
            <a:avLst/>
          </a:prstGeom>
        </p:spPr>
        <p:txBody>
          <a:bodyPr vert="horz" lIns="132560" tIns="66273" rIns="132560" bIns="66273"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5621703" y="13634894"/>
            <a:ext cx="4302625" cy="718591"/>
          </a:xfrm>
          <a:prstGeom prst="rect">
            <a:avLst/>
          </a:prstGeom>
        </p:spPr>
        <p:txBody>
          <a:bodyPr vert="horz" lIns="132560" tIns="66273" rIns="132560" bIns="66273" rtlCol="0" anchor="b"/>
          <a:lstStyle>
            <a:lvl1pPr algn="r">
              <a:defRPr sz="17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4"/>
            <a:ext cx="4302625" cy="718591"/>
          </a:xfrm>
          <a:prstGeom prst="rect">
            <a:avLst/>
          </a:prstGeom>
        </p:spPr>
        <p:txBody>
          <a:bodyPr vert="horz" lIns="132560" tIns="66273" rIns="132560" bIns="66273" rtlCol="0"/>
          <a:lstStyle>
            <a:lvl1pPr algn="l">
              <a:defRPr sz="1700"/>
            </a:lvl1pPr>
          </a:lstStyle>
          <a:p>
            <a:endParaRPr kumimoji="1" lang="ja-JP" altLang="en-US"/>
          </a:p>
        </p:txBody>
      </p:sp>
      <p:sp>
        <p:nvSpPr>
          <p:cNvPr id="3" name="日付プレースホルダー 2"/>
          <p:cNvSpPr>
            <a:spLocks noGrp="1"/>
          </p:cNvSpPr>
          <p:nvPr>
            <p:ph type="dt" idx="1"/>
          </p:nvPr>
        </p:nvSpPr>
        <p:spPr>
          <a:xfrm>
            <a:off x="5621703" y="14"/>
            <a:ext cx="4302625" cy="718591"/>
          </a:xfrm>
          <a:prstGeom prst="rect">
            <a:avLst/>
          </a:prstGeom>
        </p:spPr>
        <p:txBody>
          <a:bodyPr vert="horz" lIns="132560" tIns="66273" rIns="132560" bIns="66273" rtlCol="0"/>
          <a:lstStyle>
            <a:lvl1pPr algn="r">
              <a:defRPr sz="1700"/>
            </a:lvl1pPr>
          </a:lstStyle>
          <a:p>
            <a:fld id="{5B88DDF3-744A-409A-A8FA-7A07472BA875}" type="datetimeFigureOut">
              <a:rPr kumimoji="1" lang="ja-JP" altLang="en-US" smtClean="0"/>
              <a:t>2022/8/24</a:t>
            </a:fld>
            <a:endParaRPr kumimoji="1" lang="ja-JP" altLang="en-US"/>
          </a:p>
        </p:txBody>
      </p:sp>
      <p:sp>
        <p:nvSpPr>
          <p:cNvPr id="4" name="スライド イメージ プレースホルダー 3"/>
          <p:cNvSpPr>
            <a:spLocks noGrp="1" noRot="1" noChangeAspect="1"/>
          </p:cNvSpPr>
          <p:nvPr>
            <p:ph type="sldImg" idx="2"/>
          </p:nvPr>
        </p:nvSpPr>
        <p:spPr>
          <a:xfrm>
            <a:off x="1074738" y="1076325"/>
            <a:ext cx="7777162" cy="5384800"/>
          </a:xfrm>
          <a:prstGeom prst="rect">
            <a:avLst/>
          </a:prstGeom>
          <a:noFill/>
          <a:ln w="12700">
            <a:solidFill>
              <a:prstClr val="black"/>
            </a:solidFill>
          </a:ln>
        </p:spPr>
        <p:txBody>
          <a:bodyPr vert="horz" lIns="132560" tIns="66273" rIns="132560" bIns="66273" rtlCol="0" anchor="ctr"/>
          <a:lstStyle/>
          <a:p>
            <a:endParaRPr lang="ja-JP" altLang="en-US"/>
          </a:p>
        </p:txBody>
      </p:sp>
      <p:sp>
        <p:nvSpPr>
          <p:cNvPr id="5" name="ノート プレースホルダー 4"/>
          <p:cNvSpPr>
            <a:spLocks noGrp="1"/>
          </p:cNvSpPr>
          <p:nvPr>
            <p:ph type="body" sz="quarter" idx="3"/>
          </p:nvPr>
        </p:nvSpPr>
        <p:spPr>
          <a:xfrm>
            <a:off x="992206" y="6818602"/>
            <a:ext cx="7942239" cy="6460437"/>
          </a:xfrm>
          <a:prstGeom prst="rect">
            <a:avLst/>
          </a:prstGeom>
        </p:spPr>
        <p:txBody>
          <a:bodyPr vert="horz" lIns="132560" tIns="66273" rIns="132560" bIns="66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13634894"/>
            <a:ext cx="4302625" cy="718591"/>
          </a:xfrm>
          <a:prstGeom prst="rect">
            <a:avLst/>
          </a:prstGeom>
        </p:spPr>
        <p:txBody>
          <a:bodyPr vert="horz" lIns="132560" tIns="66273" rIns="132560" bIns="66273"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21703" y="13634894"/>
            <a:ext cx="4302625" cy="718591"/>
          </a:xfrm>
          <a:prstGeom prst="rect">
            <a:avLst/>
          </a:prstGeom>
        </p:spPr>
        <p:txBody>
          <a:bodyPr vert="horz" lIns="132560" tIns="66273" rIns="132560" bIns="66273" rtlCol="0" anchor="b"/>
          <a:lstStyle>
            <a:lvl1pPr algn="r">
              <a:defRPr sz="17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資料ベースは</a:t>
            </a:r>
            <a:r>
              <a:rPr kumimoji="1" lang="en-US" altLang="ja-JP" dirty="0"/>
              <a:t>R3</a:t>
            </a:r>
            <a:r>
              <a:rPr kumimoji="1" lang="ja-JP" altLang="en-US" dirty="0"/>
              <a:t>年２月の第二回会議資料</a:t>
            </a:r>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資料ベースは</a:t>
            </a:r>
            <a:r>
              <a:rPr kumimoji="1" lang="en-US" altLang="ja-JP" dirty="0"/>
              <a:t>R3</a:t>
            </a:r>
            <a:r>
              <a:rPr kumimoji="1" lang="ja-JP" altLang="en-US" dirty="0"/>
              <a:t>年２月の第二回会議資料</a:t>
            </a:r>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55945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2022/8/24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2022/8/24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2022/8/24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2022/8/24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2022/8/24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2022/8/24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2022/8/24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2022/8/24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2022/8/24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2022/8/24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2022/8/24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2022/8/24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1765517497"/>
              </p:ext>
            </p:extLst>
          </p:nvPr>
        </p:nvGraphicFramePr>
        <p:xfrm>
          <a:off x="81434" y="417056"/>
          <a:ext cx="9540166" cy="335280"/>
        </p:xfrm>
        <a:graphic>
          <a:graphicData uri="http://schemas.openxmlformats.org/drawingml/2006/table">
            <a:tbl>
              <a:tblPr firstRow="1" bandRow="1">
                <a:tableStyleId>{5C22544A-7EE6-4342-B048-85BDC9FD1C3A}</a:tableStyleId>
              </a:tblPr>
              <a:tblGrid>
                <a:gridCol w="9540166">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新型コロナウイルス感染症対策等の取組みを推進した。今後も、インバウンドの回復や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阪・関西万博の開催も見据え、旅行者が安全・安心で快適に大阪のまちを楽しめるように、ハード・ソフト両面からのさらなる受入環境整備に取り組む。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80300" y="660849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18" name="テキスト ボックス 17"/>
          <p:cNvSpPr txBox="1"/>
          <p:nvPr/>
        </p:nvSpPr>
        <p:spPr>
          <a:xfrm>
            <a:off x="69941" y="824953"/>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a:srcRect t="6299" r="13640" b="2750"/>
          <a:stretch/>
        </p:blipFill>
        <p:spPr>
          <a:xfrm>
            <a:off x="3123453" y="1750594"/>
            <a:ext cx="1475705" cy="1246358"/>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5301" y="819003"/>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49" name="グループ化 48"/>
          <p:cNvGrpSpPr/>
          <p:nvPr/>
        </p:nvGrpSpPr>
        <p:grpSpPr>
          <a:xfrm>
            <a:off x="69941" y="3598593"/>
            <a:ext cx="4682484" cy="3078322"/>
            <a:chOff x="69305" y="3045139"/>
            <a:chExt cx="5498138" cy="3078322"/>
          </a:xfrm>
        </p:grpSpPr>
        <p:sp>
          <p:nvSpPr>
            <p:cNvPr id="65" name="テキスト ボックス 64"/>
            <p:cNvSpPr txBox="1"/>
            <p:nvPr/>
          </p:nvSpPr>
          <p:spPr>
            <a:xfrm>
              <a:off x="69305" y="3045139"/>
              <a:ext cx="5495221"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72222" y="3261139"/>
              <a:ext cx="5495221" cy="2862322"/>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Safe</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①・旅行者向けのリーフレットの配布拡大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か所の宿泊施設と協定締結済。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年実績：</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の宿泊施設、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年度からの累計：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の宿泊施設）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・ガイドライン・リーフレットの周知については、インバウンドの回復状況や宿泊税減収を鑑み休止</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・さらなる締結施設確保に向けて事業者と調整していく。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・ウェブサイト・アプリの運用を行うとともに、新型コロナウイルス感染症対策として、医療機関情報検索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サイトのリンクを掲載し、内容の充実を図ることができた。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67" name="図 66"/>
          <p:cNvPicPr>
            <a:picLocks noChangeAspect="1"/>
          </p:cNvPicPr>
          <p:nvPr/>
        </p:nvPicPr>
        <p:blipFill rotWithShape="1">
          <a:blip r:embed="rId4"/>
          <a:srcRect l="28970" t="11609" r="48893" b="32282"/>
          <a:stretch/>
        </p:blipFill>
        <p:spPr>
          <a:xfrm>
            <a:off x="3671114" y="4653136"/>
            <a:ext cx="987154" cy="1406697"/>
          </a:xfrm>
          <a:prstGeom prst="rect">
            <a:avLst/>
          </a:prstGeom>
        </p:spPr>
      </p:pic>
      <p:grpSp>
        <p:nvGrpSpPr>
          <p:cNvPr id="74" name="グループ化 73"/>
          <p:cNvGrpSpPr/>
          <p:nvPr/>
        </p:nvGrpSpPr>
        <p:grpSpPr>
          <a:xfrm>
            <a:off x="1136193" y="3600659"/>
            <a:ext cx="792000" cy="216000"/>
            <a:chOff x="-1807864" y="2317564"/>
            <a:chExt cx="792000" cy="216000"/>
          </a:xfrm>
        </p:grpSpPr>
        <p:sp>
          <p:nvSpPr>
            <p:cNvPr id="75" name="楕円 7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6" name="楕円 7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29" name="テキスト ボックス 28"/>
          <p:cNvSpPr txBox="1"/>
          <p:nvPr/>
        </p:nvSpPr>
        <p:spPr>
          <a:xfrm>
            <a:off x="4927374" y="829797"/>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927374" y="1024841"/>
            <a:ext cx="4680000" cy="1620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鉄道事業者や地下街管理者とともに、大阪駅・梅田駅周辺における案内表示（サイン）の統一化を図るため、大阪・梅田駅周辺サイン整備検討協議会の運営を行うとともに、サイン整備に対する補助を行う。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：計画より遅延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・多くの観光客が往来する大阪駅・梅田駅周辺エリアにおいて、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共通ルールに基づく案内サイン等の整備を実施（阪神電鉄）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・新型コロナウイルス感染症拡大の影響を受け、整備計画の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事業期間を５年→７年に延長し、事業終了年度を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年度とすることを決定。</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年度整備予定だった大阪市建設局整備エリアについては、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入札不調となり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年度に整備予定。</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6609184" y="839380"/>
            <a:ext cx="741161" cy="220998"/>
            <a:chOff x="-1466600" y="2314759"/>
            <a:chExt cx="792001" cy="216000"/>
          </a:xfrm>
        </p:grpSpPr>
        <p:sp>
          <p:nvSpPr>
            <p:cNvPr id="33" name="楕円 32"/>
            <p:cNvSpPr/>
            <p:nvPr/>
          </p:nvSpPr>
          <p:spPr>
            <a:xfrm>
              <a:off x="-1232599" y="2324239"/>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5" name="楕円 34"/>
            <p:cNvSpPr/>
            <p:nvPr/>
          </p:nvSpPr>
          <p:spPr>
            <a:xfrm>
              <a:off x="-1466600" y="2314759"/>
              <a:ext cx="792001"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37" name="正方形/長方形 36"/>
          <p:cNvSpPr/>
          <p:nvPr/>
        </p:nvSpPr>
        <p:spPr>
          <a:xfrm>
            <a:off x="7583246" y="2060848"/>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6078" y="2253927"/>
            <a:ext cx="1960701" cy="3234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83246" y="1461425"/>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7371" y="1644998"/>
            <a:ext cx="1930765" cy="35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11868" y="2092710"/>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4927374" y="4643149"/>
            <a:ext cx="4680000" cy="2090316"/>
            <a:chOff x="95956" y="4194879"/>
            <a:chExt cx="4680000" cy="2090316"/>
          </a:xfrm>
        </p:grpSpPr>
        <p:sp>
          <p:nvSpPr>
            <p:cNvPr id="34" name="テキスト ボックス 33"/>
            <p:cNvSpPr txBox="1"/>
            <p:nvPr/>
          </p:nvSpPr>
          <p:spPr>
            <a:xfrm>
              <a:off x="95956" y="4410323"/>
              <a:ext cx="4680000" cy="1874872"/>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・国において措置された「感染拡大防止対策等支援」事業の財源を活用し、府内宿泊施設（ホテル、旅館、簡易宿所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における感染症対策のための物品購入や新たな宿泊ニーズに対応する前向き投資に係る費用に対して支援（補助）を行う。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対象者を旅館業法第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条第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項に規定する許可を受けた者とし、特区及び新法民泊は含まない。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・特区及び新法民泊施設に対しては大阪府独自施策として支援（補助）を行う。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＜補助対象経費＞</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感染症対策のための物品の購入等（例：サーモグラフィ、キャッシュレス決済機器、消毒液等）</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前向き投資のために必要な経費（例：ワーケーションスペースの設置、非接触チェックインシステムの導入等）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・ホテル、旅館、簡易宿所、民泊施設における感染防止対策推進、おもてなし環境整備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申請募集期間：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16</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８</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・交付実績件数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529</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・交付実績総額：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473</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742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千円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括弧書きはほか民泊施設（外数）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95956" y="4194879"/>
              <a:ext cx="4680000" cy="214457"/>
              <a:chOff x="95956" y="3978802"/>
              <a:chExt cx="4680000" cy="214457"/>
            </a:xfrm>
          </p:grpSpPr>
          <p:sp>
            <p:nvSpPr>
              <p:cNvPr id="38" name="テキスト ボックス 37"/>
              <p:cNvSpPr txBox="1"/>
              <p:nvPr/>
            </p:nvSpPr>
            <p:spPr>
              <a:xfrm>
                <a:off x="95956" y="3978802"/>
                <a:ext cx="4680000" cy="214457"/>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施設</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感染症防止対策等支援</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楕円 39"/>
              <p:cNvSpPr/>
              <p:nvPr/>
            </p:nvSpPr>
            <p:spPr>
              <a:xfrm>
                <a:off x="1717826" y="399766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sp>
        <p:nvSpPr>
          <p:cNvPr id="42" name="テキスト ボックス 41"/>
          <p:cNvSpPr txBox="1"/>
          <p:nvPr/>
        </p:nvSpPr>
        <p:spPr>
          <a:xfrm>
            <a:off x="4927374" y="2890791"/>
            <a:ext cx="4680000" cy="1682512"/>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促進させるとともに、地域の活性化に寄与することを目的に、市町村及び公的な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団体が実施する旅行者の受入環境整備にかかる事業及び観光拠点の魅力向上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・全６市（大阪市・堺市・守口市・大東市・箕面市・柏原市）が実施する多言語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観光案内板設置や、観光パンフレットの制作、史蹟の魅力向上のための３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DCG</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やアプリの制作等の計６事業に対し補助金を交付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4927374" y="2708920"/>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150448" y="272313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5368" y="2960948"/>
            <a:ext cx="912001" cy="684000"/>
          </a:xfrm>
          <a:prstGeom prst="rect">
            <a:avLst/>
          </a:prstGeom>
        </p:spPr>
      </p:pic>
      <p:pic>
        <p:nvPicPr>
          <p:cNvPr id="48" name="図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5367" y="3771860"/>
            <a:ext cx="912001" cy="684000"/>
          </a:xfrm>
          <a:prstGeom prst="rect">
            <a:avLst/>
          </a:prstGeom>
        </p:spPr>
      </p:pic>
      <p:sp>
        <p:nvSpPr>
          <p:cNvPr id="60" name="テキスト ボックス 59"/>
          <p:cNvSpPr txBox="1"/>
          <p:nvPr/>
        </p:nvSpPr>
        <p:spPr>
          <a:xfrm>
            <a:off x="8135652" y="3585359"/>
            <a:ext cx="1181333" cy="124005"/>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137630" y="4405549"/>
            <a:ext cx="1181333" cy="203774"/>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69941" y="1015211"/>
            <a:ext cx="4680000" cy="2516073"/>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的として、トラベルサービスセンター（観光客が必要とするサービスをワンストップで提供するサービスセンター）を設置し、観光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・多言語による観光案内、旅行時のトラブル等に関する総合相談など、観光客が必要とするサービスを提供する観光案内所（新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大阪、大阪、難波）を運営する。（難波においては、観光案内のみ実施）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23,719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97,005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55,879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・新型コロナウイルス感染症の影響による緊急事態宣言発令等を踏まえ、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月下旬～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日までの間、全案内所を閉所。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日以降は運営時間を短縮して再開。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短縮営業時間：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時（６月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難波観光案内所のみ</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月１日～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難波観光案内所は左記期間に加えて</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・観光案内にとどまらず様々な相談に対応することで、観光客の利便性や満足度の向上に寄与した。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43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96345" y="3934372"/>
            <a:ext cx="3168000" cy="2785378"/>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・事業者の選定、区域整備計画の作成及び公聴会の開催など、</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区域認定申請に向けた準備を進める。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　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6512300" y="1036487"/>
            <a:ext cx="3168000" cy="1944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国内外の人々を惹きつけるキラーコンテンツを実施し、大阪の魅力を全世界に強力に発信することで、多くの方々を大阪に誘客する起爆剤となる事業を実施する。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水の回廊など）において話題性のあるキラー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コンテンツを実施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・新型コロナウイルス感染症の状況を踏まえ、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御堂筋オータムパーティー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・中之島ウィンターパーティーの開催（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により、大阪の魅力を広く発信した。（来場者約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（コロナ対策のため事前申込による）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96345" y="809407"/>
            <a:ext cx="3168000" cy="215444"/>
          </a:xfrm>
          <a:prstGeom prst="rect">
            <a:avLst/>
          </a:prstGeom>
          <a:solidFill>
            <a:srgbClr val="4F81BD"/>
          </a:solidFill>
          <a:ln w="6350">
            <a:solidFill>
              <a:srgbClr val="4F81BD"/>
            </a:solidFill>
          </a:ln>
        </p:spPr>
        <p:txBody>
          <a:bodyPr wrap="square" rtlCol="0">
            <a:spAutoFit/>
          </a:bodyPr>
          <a:lstStyle/>
          <a:p>
            <a:r>
              <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3751491739"/>
              </p:ext>
            </p:extLst>
          </p:nvPr>
        </p:nvGraphicFramePr>
        <p:xfrm>
          <a:off x="97240" y="429424"/>
          <a:ext cx="9576000" cy="335280"/>
        </p:xfrm>
        <a:graphic>
          <a:graphicData uri="http://schemas.openxmlformats.org/drawingml/2006/table">
            <a:tbl>
              <a:tblPr firstRow="1" bandRow="1">
                <a:tableStyleId>{5C22544A-7EE6-4342-B048-85BDC9FD1C3A}</a:tableStyleId>
              </a:tblPr>
              <a:tblGrid>
                <a:gridCol w="957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・新型コロナウイルス感染症拡大の影響を受けた事業もあったが、夢洲での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を含む国際観光拠点形成を始めとした世界第一級の文化・観光拠点形成・発信や、水と光のまちづくりといった大阪ならではの魅力創出等、各種プロ</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ジェクトを着実に推進した。今後も、</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年大阪・関西万博の開催を見据え、国際都市にふさわしい文化・観光拠点の形成や大阪の強みを生かしたさらなる誘客強化に取り組む。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4" name="テキスト ボックス 33"/>
          <p:cNvSpPr txBox="1"/>
          <p:nvPr/>
        </p:nvSpPr>
        <p:spPr>
          <a:xfrm>
            <a:off x="96345" y="1028387"/>
            <a:ext cx="3168000" cy="2556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年日本国際博覧会（大阪・関西万博）の成功に向け、地元自治体として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担うべき開催準備等を推進する。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・大阪パビリオン出展に向けた準備や、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府民及び市民の機運を高めるため、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（公社）２０２５年日本国際博覧会協会と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連携した情報発信等を行うなど各種事業を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着実に推進。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月・・・「バーチャル大阪」（大阪の都市魅力を国内外に発信する都市連動型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メタバース）が一般公開</a:t>
            </a: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大阪府・大阪市万博推進局を設置</a:t>
            </a: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月・・・「バーチャル大阪」が本格オープン</a:t>
            </a: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年日本国際博覧会大阪パビリオン出展基本計画」を策定</a:t>
            </a:r>
            <a:endPar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032" y="1635415"/>
            <a:ext cx="1240768" cy="785473"/>
          </a:xfrm>
          <a:prstGeom prst="rect">
            <a:avLst/>
          </a:prstGeom>
        </p:spPr>
      </p:pic>
      <p:sp>
        <p:nvSpPr>
          <p:cNvPr id="71" name="テキスト ボックス 70"/>
          <p:cNvSpPr txBox="1"/>
          <p:nvPr/>
        </p:nvSpPr>
        <p:spPr>
          <a:xfrm>
            <a:off x="96345" y="3720803"/>
            <a:ext cx="3168000"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pic>
        <p:nvPicPr>
          <p:cNvPr id="65" name="図 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3581" y="5150931"/>
            <a:ext cx="1269471" cy="1014373"/>
          </a:xfrm>
          <a:prstGeom prst="rect">
            <a:avLst/>
          </a:prstGeom>
        </p:spPr>
      </p:pic>
      <p:grpSp>
        <p:nvGrpSpPr>
          <p:cNvPr id="66" name="グループ化 65"/>
          <p:cNvGrpSpPr/>
          <p:nvPr/>
        </p:nvGrpSpPr>
        <p:grpSpPr>
          <a:xfrm>
            <a:off x="487551" y="3719819"/>
            <a:ext cx="792000" cy="216000"/>
            <a:chOff x="-1807864" y="3040431"/>
            <a:chExt cx="792000" cy="216000"/>
          </a:xfrm>
        </p:grpSpPr>
        <p:sp>
          <p:nvSpPr>
            <p:cNvPr id="67" name="楕円 66"/>
            <p:cNvSpPr/>
            <p:nvPr/>
          </p:nvSpPr>
          <p:spPr>
            <a:xfrm>
              <a:off x="-1573864" y="3058200"/>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9" name="楕円 68"/>
            <p:cNvSpPr/>
            <p:nvPr/>
          </p:nvSpPr>
          <p:spPr>
            <a:xfrm>
              <a:off x="-1807864" y="304043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82" name="テキスト ボックス 81"/>
          <p:cNvSpPr txBox="1"/>
          <p:nvPr/>
        </p:nvSpPr>
        <p:spPr>
          <a:xfrm>
            <a:off x="6512300" y="810420"/>
            <a:ext cx="3168000" cy="246221"/>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pic>
        <p:nvPicPr>
          <p:cNvPr id="83" name="図 82"/>
          <p:cNvPicPr>
            <a:picLocks noChangeAspect="1"/>
          </p:cNvPicPr>
          <p:nvPr/>
        </p:nvPicPr>
        <p:blipFill>
          <a:blip r:embed="rId5"/>
          <a:stretch>
            <a:fillRect/>
          </a:stretch>
        </p:blipFill>
        <p:spPr>
          <a:xfrm>
            <a:off x="8374718" y="1717456"/>
            <a:ext cx="1249272" cy="756000"/>
          </a:xfrm>
          <a:prstGeom prst="rect">
            <a:avLst/>
          </a:prstGeom>
        </p:spPr>
      </p:pic>
      <p:sp>
        <p:nvSpPr>
          <p:cNvPr id="27" name="正方形/長方形 26"/>
          <p:cNvSpPr/>
          <p:nvPr/>
        </p:nvSpPr>
        <p:spPr>
          <a:xfrm>
            <a:off x="9680300" y="660849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5" name="グループ化 84"/>
          <p:cNvGrpSpPr/>
          <p:nvPr/>
        </p:nvGrpSpPr>
        <p:grpSpPr>
          <a:xfrm>
            <a:off x="8514390" y="817858"/>
            <a:ext cx="792000" cy="238783"/>
            <a:chOff x="-1807864" y="2317564"/>
            <a:chExt cx="792000" cy="216000"/>
          </a:xfrm>
        </p:grpSpPr>
        <p:sp>
          <p:nvSpPr>
            <p:cNvPr id="86" name="楕円 8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87" name="楕円 8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80" name="グループ化 79"/>
          <p:cNvGrpSpPr/>
          <p:nvPr/>
        </p:nvGrpSpPr>
        <p:grpSpPr>
          <a:xfrm>
            <a:off x="1457960" y="805067"/>
            <a:ext cx="792000" cy="238783"/>
            <a:chOff x="-1807864" y="2317564"/>
            <a:chExt cx="792000" cy="216000"/>
          </a:xfrm>
        </p:grpSpPr>
        <p:sp>
          <p:nvSpPr>
            <p:cNvPr id="88" name="楕円 8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89" name="楕円 8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0" name="テキスト ボックス 39"/>
          <p:cNvSpPr txBox="1"/>
          <p:nvPr/>
        </p:nvSpPr>
        <p:spPr>
          <a:xfrm>
            <a:off x="3308577" y="1007162"/>
            <a:ext cx="3168000" cy="2339026"/>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光のルネサンス」、地域団体等が展開するエリアプログラムを一体的に展開して、都市魅力の創造・発信や都市ブランドの向上を図る。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〇「大阪・光の饗宴」を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a:t>
            </a:r>
            <a:endParaRPr lang="ja-JP" altLang="en-US"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（ただし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から一部点灯）実施。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・大阪・光の饗宴を実施し、都市魅力の創造・発信やブランドの向上を図った。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経済波及効果：約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1,056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図 40" descr="\\G0000sv0ns101\d10939$\doc\み_魅力づくり\4魅力推進グループ\御堂筋イルミネーション\★R3年度イルミネーション事業関係\26_《イルミ》水光推進会議\会議資料\候補写真\WORK\【桜色】北（桜色）.png"/>
          <p:cNvPicPr/>
          <p:nvPr/>
        </p:nvPicPr>
        <p:blipFill rotWithShape="1">
          <a:blip r:embed="rId6" cstate="email">
            <a:extLst>
              <a:ext uri="{28A0092B-C50C-407E-A947-70E740481C1C}">
                <a14:useLocalDpi xmlns:a14="http://schemas.microsoft.com/office/drawing/2010/main"/>
              </a:ext>
            </a:extLst>
          </a:blip>
          <a:srcRect/>
          <a:stretch/>
        </p:blipFill>
        <p:spPr bwMode="auto">
          <a:xfrm>
            <a:off x="5108710" y="2247638"/>
            <a:ext cx="1330520" cy="677306"/>
          </a:xfrm>
          <a:prstGeom prst="rect">
            <a:avLst/>
          </a:prstGeom>
          <a:noFill/>
          <a:ln>
            <a:noFill/>
          </a:ln>
          <a:extLst>
            <a:ext uri="{53640926-AAD7-44D8-BBD7-CCE9431645EC}">
              <a14:shadowObscured xmlns:a14="http://schemas.microsoft.com/office/drawing/2010/main"/>
            </a:ext>
          </a:extLst>
        </p:spPr>
      </p:pic>
      <p:sp>
        <p:nvSpPr>
          <p:cNvPr id="42" name="大かっこ 41"/>
          <p:cNvSpPr/>
          <p:nvPr/>
        </p:nvSpPr>
        <p:spPr>
          <a:xfrm>
            <a:off x="3388964" y="2241320"/>
            <a:ext cx="1688314" cy="648000"/>
          </a:xfrm>
          <a:prstGeom prst="bracketPair">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3307158" y="813112"/>
            <a:ext cx="31716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grpSp>
        <p:nvGrpSpPr>
          <p:cNvPr id="44" name="グループ化 43"/>
          <p:cNvGrpSpPr/>
          <p:nvPr/>
        </p:nvGrpSpPr>
        <p:grpSpPr>
          <a:xfrm>
            <a:off x="3888993" y="809505"/>
            <a:ext cx="792000" cy="216000"/>
            <a:chOff x="-1807864" y="2317564"/>
            <a:chExt cx="792000" cy="216000"/>
          </a:xfrm>
        </p:grpSpPr>
        <p:sp>
          <p:nvSpPr>
            <p:cNvPr id="45" name="楕円 4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6" name="楕円 4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7" name="テキスト ボックス 46"/>
          <p:cNvSpPr txBox="1"/>
          <p:nvPr/>
        </p:nvSpPr>
        <p:spPr>
          <a:xfrm>
            <a:off x="6520810" y="3213368"/>
            <a:ext cx="3168000" cy="3528000"/>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②豊臣石垣公開施設の建設工事を計画に沿って着実に実施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③難波宮跡公園整備に向けた事業者公募を実施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①・新型コロナウイルス感染症拡大に伴い、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日から同年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大阪城天守閣等施設の一時休館等を行ったが、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運営の実施、イベント開催などにより、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周年を迎えた大阪城及びエリアの魅力を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継続的に維持・向上させた。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・コロナ禍の状況によっては今後も休館の可能性があり、主たる集客施設である天守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閣の休館は、観光拠点として賑わい創出を行う上で支障となる。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年春の豊臣石垣公開施設オープンをめざし、施設整備工事、遺構モニタリン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グを実施したほか、</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豊臣石垣保存公開検討会議</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を開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催した。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③難波宮跡公園北部ブロックの公園整備及び南部ブロックの管理運営事業者の公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募を実施した。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6520810" y="3037215"/>
            <a:ext cx="316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grpSp>
        <p:nvGrpSpPr>
          <p:cNvPr id="50" name="グループ化 49"/>
          <p:cNvGrpSpPr/>
          <p:nvPr/>
        </p:nvGrpSpPr>
        <p:grpSpPr>
          <a:xfrm>
            <a:off x="7833622" y="3037213"/>
            <a:ext cx="792000" cy="216000"/>
            <a:chOff x="-1807864" y="2317565"/>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楕円 51"/>
            <p:cNvSpPr/>
            <p:nvPr/>
          </p:nvSpPr>
          <p:spPr>
            <a:xfrm>
              <a:off x="-1807864" y="2317565"/>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3" name="テキスト ボックス 52"/>
          <p:cNvSpPr txBox="1"/>
          <p:nvPr/>
        </p:nvSpPr>
        <p:spPr>
          <a:xfrm>
            <a:off x="3304951" y="3645368"/>
            <a:ext cx="3168000" cy="3096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①新たな将来ビジョンの策定</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万博記念公園を取り巻く状況が大きく変化していることを踏まえ、万博のレガシーを次世代に継承していくとともに、公園のさらなる活性化を図るため、新たな将来ビジョンを策定する。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①新たな将来ビジョンの策定に向けた検討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②大規模アリーナの選定委員会の審査結果を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踏まえ、事業予定者を決定する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月の新たな将来ビジョン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策定に向け、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月に万国博覧会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記念公園運営審議会へ諮問。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②大規模アリーナについては、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関電不動産開発株式会社　共同企業体）の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6" name="図 55"/>
          <p:cNvPicPr>
            <a:picLocks noChangeAspect="1"/>
          </p:cNvPicPr>
          <p:nvPr/>
        </p:nvPicPr>
        <p:blipFill rotWithShape="1">
          <a:blip r:embed="rId7" cstate="print">
            <a:extLst>
              <a:ext uri="{28A0092B-C50C-407E-A947-70E740481C1C}">
                <a14:useLocalDpi xmlns:a14="http://schemas.microsoft.com/office/drawing/2010/main" val="0"/>
              </a:ext>
            </a:extLst>
          </a:blip>
          <a:srcRect l="4934" t="28307" r="6215"/>
          <a:stretch/>
        </p:blipFill>
        <p:spPr>
          <a:xfrm>
            <a:off x="5052179" y="5084317"/>
            <a:ext cx="1392774" cy="842855"/>
          </a:xfrm>
          <a:prstGeom prst="rect">
            <a:avLst/>
          </a:prstGeom>
        </p:spPr>
      </p:pic>
      <p:sp>
        <p:nvSpPr>
          <p:cNvPr id="58" name="テキスト ボックス 57"/>
          <p:cNvSpPr txBox="1"/>
          <p:nvPr/>
        </p:nvSpPr>
        <p:spPr>
          <a:xfrm>
            <a:off x="3301364" y="3433838"/>
            <a:ext cx="31716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59" name="楕円 58"/>
          <p:cNvSpPr/>
          <p:nvPr/>
        </p:nvSpPr>
        <p:spPr>
          <a:xfrm>
            <a:off x="4577558" y="3461769"/>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81643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7" name="正方形/長方形 26"/>
          <p:cNvSpPr/>
          <p:nvPr/>
        </p:nvSpPr>
        <p:spPr>
          <a:xfrm>
            <a:off x="9689722" y="662563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71" name="テキスト ボックス 70"/>
          <p:cNvSpPr txBox="1"/>
          <p:nvPr/>
        </p:nvSpPr>
        <p:spPr>
          <a:xfrm>
            <a:off x="72619" y="653920"/>
            <a:ext cx="3168000" cy="6120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①「食」のブランディングに向けた取り組み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③・プログラム終了時のアンケート調査における企画満足度及び店舗への再訪意欲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・観光コンテンツの企画・造成および販売にかかるプラットフォームの構築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・①計画より遅延、②計画どおりに実施、③計画どおりに実施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①・食の魅力に関するサイト制作について、新型コロナウイルス感染症の影響により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延期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・和泉市の観光農園施設と連携した食体験、農業体験コンテンツの造成、国内外</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プロモーション等の実施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7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019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・６次化に取組む事業者数（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件）人材育成研修・交流会（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③・食を活用した着地型観光コンテンツ「あじわい大阪」を実施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のプログラムを造成し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名参加）</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・企画満足度及びプログラムへの参加意欲</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・店舗のプログラム自走化へ向け、各プログラム毎に造成したツアーやプログラムを実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施するための詳細な運営マニュアルを作成し、参加店舗に配付</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（第１ターム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第２ターム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・㈱ぐるなびとの包括連携協定に基づく協働事業を実施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（飲食店関係者向けセミナー）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72619" y="438445"/>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grpSp>
        <p:nvGrpSpPr>
          <p:cNvPr id="77" name="グループ化 76"/>
          <p:cNvGrpSpPr/>
          <p:nvPr/>
        </p:nvGrpSpPr>
        <p:grpSpPr>
          <a:xfrm>
            <a:off x="992560" y="453744"/>
            <a:ext cx="792000" cy="216000"/>
            <a:chOff x="-1807864" y="2317564"/>
            <a:chExt cx="792000" cy="216000"/>
          </a:xfrm>
        </p:grpSpPr>
        <p:sp>
          <p:nvSpPr>
            <p:cNvPr id="78" name="楕円 7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9" name="楕円 7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226" y="6072555"/>
            <a:ext cx="975490" cy="650325"/>
          </a:xfrm>
          <a:prstGeom prst="rect">
            <a:avLst/>
          </a:prstGeom>
        </p:spPr>
      </p:pic>
      <p:sp>
        <p:nvSpPr>
          <p:cNvPr id="29" name="テキスト ボックス 28"/>
          <p:cNvSpPr txBox="1"/>
          <p:nvPr/>
        </p:nvSpPr>
        <p:spPr>
          <a:xfrm>
            <a:off x="3308595" y="662200"/>
            <a:ext cx="3168000" cy="3420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取り組みを、大阪府、堺市、羽曳野市、藤井寺市が一体となり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・適切な資産の保存管理</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・価値と魅力の発信による知名度向上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〇適切な資産の保存管理について</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「保全状況報告書」をまとめ、文化庁へ提出</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〇価値と魅力の発信による知名度向上について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高精細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映像：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再生回数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万回達成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日配信開始）、</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weibo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再生回数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万回達成、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年度内総再生回数目標</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万回を大きく上回る結果となった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308595" y="434124"/>
            <a:ext cx="3168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718" y="2852936"/>
            <a:ext cx="1872208" cy="1058681"/>
          </a:xfrm>
          <a:prstGeom prst="rect">
            <a:avLst/>
          </a:prstGeom>
        </p:spPr>
      </p:pic>
      <p:sp>
        <p:nvSpPr>
          <p:cNvPr id="35" name="楕円 34"/>
          <p:cNvSpPr/>
          <p:nvPr/>
        </p:nvSpPr>
        <p:spPr>
          <a:xfrm>
            <a:off x="5385048" y="464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6" name="テキスト ボックス 35"/>
          <p:cNvSpPr txBox="1"/>
          <p:nvPr/>
        </p:nvSpPr>
        <p:spPr>
          <a:xfrm>
            <a:off x="3306822" y="4376508"/>
            <a:ext cx="3168000" cy="2129942"/>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アウトドアスポーツやサイクルを中心とした新たなスポーツツーリズムの需要を喚起するため、府内の観光資源と組み合わせた取組みを進める。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・ホームページセッション数：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：計画の一部実施、中止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・ホームページへのセッション数：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32,167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・府内各地域のサイクルルートをホームページ（スポーツ大阪）に掲載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（４ルートを追加掲載（計１０ルートを掲載中））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・国公募事業の不採択を受け、サイクルツーリズムモデル事業を中止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・ガンバ大阪・吹田市と連携したシェアサイクル事業の実施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（シェアサイクル・試合観戦・観光資源を組み合わせた実証実験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新型コロナウイルス感染症の影響を受け、他地域での実施は中止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306822" y="4159346"/>
            <a:ext cx="3168000" cy="21716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スポーツツーリズムモデル事業</a:t>
            </a:r>
          </a:p>
        </p:txBody>
      </p:sp>
      <p:sp>
        <p:nvSpPr>
          <p:cNvPr id="40" name="楕円 39"/>
          <p:cNvSpPr/>
          <p:nvPr/>
        </p:nvSpPr>
        <p:spPr>
          <a:xfrm>
            <a:off x="4712273" y="417792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41" name="テキスト ボックス 40">
            <a:extLst>
              <a:ext uri="{FF2B5EF4-FFF2-40B4-BE49-F238E27FC236}">
                <a16:creationId xmlns:a16="http://schemas.microsoft.com/office/drawing/2014/main" id="{597D83AE-A6B1-478D-B32C-37C0DC793CED}"/>
              </a:ext>
            </a:extLst>
          </p:cNvPr>
          <p:cNvSpPr txBox="1"/>
          <p:nvPr/>
        </p:nvSpPr>
        <p:spPr>
          <a:xfrm>
            <a:off x="6546588" y="4462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sp>
        <p:nvSpPr>
          <p:cNvPr id="42" name="テキスト ボックス 41">
            <a:extLst>
              <a:ext uri="{FF2B5EF4-FFF2-40B4-BE49-F238E27FC236}">
                <a16:creationId xmlns:a16="http://schemas.microsoft.com/office/drawing/2014/main" id="{0D52F0DC-53D2-4D11-9379-9F4F6DDB2196}"/>
              </a:ext>
            </a:extLst>
          </p:cNvPr>
          <p:cNvSpPr txBox="1"/>
          <p:nvPr/>
        </p:nvSpPr>
        <p:spPr>
          <a:xfrm>
            <a:off x="6551395" y="669744"/>
            <a:ext cx="3168000" cy="6084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行い、水辺の魅力空間づくりや舟運活性化に向けた環境整備、遊歩道等の緑化など、水辺の回遊性の向上などを推進する。</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②水都大阪コンソーシアム事業負担金</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①水辺魅力の向上や、舟運活性化に資する空間・景観整備等を行う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②にぎわい・舟運の復活を優先するとともに、恒久的なにぎわい創出・基盤整備や新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たな魅力づくりに取り組む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月サウンディング型市場調査を実施、事業者公募は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年中に開始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大阪城エリアの船着場等整備</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船着場等整備工事（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年度末完成予定）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β</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8</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水辺魅力空間整備等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実施設計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②・新型コロナ感染症に対する運営上の配慮から、多くの事業において見直しを余儀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なくされたが、実施可能な事業を見極め、にぎわい創出や新たな魅力づくりに、着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実に取り組んだ。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・水辺のにぎわい創出や舟運活性化のため、秋と冬に「水都大阪ウイーク」を開催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月及び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〇秋の水都大阪ウイーク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・熱気球体験事業（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組を超える応募があり、約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人が搭乗）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・リバー・ザ・ワンダーパレード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〇冬の水都大阪ウイーク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・天神橋らせんスロープ　ライトアップ　・クリスマス音楽パフォーマンス船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・クリスマスクルーズの装飾支援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5" name="グループ化 44"/>
          <p:cNvGrpSpPr/>
          <p:nvPr/>
        </p:nvGrpSpPr>
        <p:grpSpPr>
          <a:xfrm>
            <a:off x="8102505" y="5369058"/>
            <a:ext cx="1581426" cy="1306707"/>
            <a:chOff x="5313040" y="3148579"/>
            <a:chExt cx="1843240" cy="1411461"/>
          </a:xfrm>
        </p:grpSpPr>
        <p:pic>
          <p:nvPicPr>
            <p:cNvPr id="46" name="図 45"/>
            <p:cNvPicPr>
              <a:picLocks noChangeAspect="1"/>
            </p:cNvPicPr>
            <p:nvPr/>
          </p:nvPicPr>
          <p:blipFill>
            <a:blip r:embed="rId5"/>
            <a:stretch>
              <a:fillRect/>
            </a:stretch>
          </p:blipFill>
          <p:spPr>
            <a:xfrm>
              <a:off x="5313040" y="3148579"/>
              <a:ext cx="1843240" cy="1228827"/>
            </a:xfrm>
            <a:prstGeom prst="rect">
              <a:avLst/>
            </a:prstGeom>
          </p:spPr>
        </p:pic>
        <p:sp>
          <p:nvSpPr>
            <p:cNvPr id="47" name="テキスト ボックス 46"/>
            <p:cNvSpPr txBox="1"/>
            <p:nvPr/>
          </p:nvSpPr>
          <p:spPr>
            <a:xfrm>
              <a:off x="5982632" y="4360570"/>
              <a:ext cx="611315" cy="199470"/>
            </a:xfrm>
            <a:prstGeom prst="rect">
              <a:avLst/>
            </a:prstGeom>
            <a:noFill/>
          </p:spPr>
          <p:txBody>
            <a:bodyPr wrap="square" rtlCol="0">
              <a:spAutoFit/>
            </a:bodyPr>
            <a:lstStyle/>
            <a:p>
              <a:r>
                <a:rPr lang="en-US" altLang="ja-JP" sz="600" dirty="0">
                  <a:latin typeface="Meiryo UI" panose="020B0604030504040204" pitchFamily="50" charset="-128"/>
                  <a:ea typeface="Meiryo UI" panose="020B0604030504040204" pitchFamily="50" charset="-128"/>
                </a:rPr>
                <a:t>β</a:t>
              </a:r>
              <a:r>
                <a:rPr lang="ja-JP" altLang="en-US" sz="600" dirty="0">
                  <a:latin typeface="Meiryo UI" panose="020B0604030504040204" pitchFamily="50" charset="-128"/>
                  <a:ea typeface="Meiryo UI" panose="020B0604030504040204" pitchFamily="50" charset="-128"/>
                </a:rPr>
                <a:t>本町橋</a:t>
              </a:r>
              <a:endParaRPr kumimoji="1" lang="ja-JP" altLang="en-US" sz="600" dirty="0">
                <a:latin typeface="Meiryo UI" panose="020B0604030504040204" pitchFamily="50" charset="-128"/>
                <a:ea typeface="Meiryo UI" panose="020B0604030504040204" pitchFamily="50" charset="-128"/>
              </a:endParaRPr>
            </a:p>
          </p:txBody>
        </p:sp>
      </p:grpSp>
      <p:grpSp>
        <p:nvGrpSpPr>
          <p:cNvPr id="48" name="グループ化 47"/>
          <p:cNvGrpSpPr/>
          <p:nvPr/>
        </p:nvGrpSpPr>
        <p:grpSpPr>
          <a:xfrm>
            <a:off x="6648704" y="5369055"/>
            <a:ext cx="1405311" cy="1314388"/>
            <a:chOff x="7523967" y="3013415"/>
            <a:chExt cx="1722627" cy="1488734"/>
          </a:xfrm>
        </p:grpSpPr>
        <p:pic>
          <p:nvPicPr>
            <p:cNvPr id="49" name="図 48"/>
            <p:cNvPicPr>
              <a:picLocks noChangeAspect="1"/>
            </p:cNvPicPr>
            <p:nvPr/>
          </p:nvPicPr>
          <p:blipFill>
            <a:blip r:embed="rId6"/>
            <a:stretch>
              <a:fillRect/>
            </a:stretch>
          </p:blipFill>
          <p:spPr>
            <a:xfrm>
              <a:off x="7523967" y="3013415"/>
              <a:ext cx="1722627" cy="1296409"/>
            </a:xfrm>
            <a:prstGeom prst="rect">
              <a:avLst/>
            </a:prstGeom>
          </p:spPr>
        </p:pic>
        <p:sp>
          <p:nvSpPr>
            <p:cNvPr id="50" name="テキスト ボックス 49"/>
            <p:cNvSpPr txBox="1"/>
            <p:nvPr/>
          </p:nvSpPr>
          <p:spPr>
            <a:xfrm>
              <a:off x="7886298" y="4292988"/>
              <a:ext cx="1178036" cy="209161"/>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水都大阪ウイーク（秋）</a:t>
              </a:r>
              <a:endParaRPr kumimoji="1" lang="ja-JP" altLang="en-US" sz="600" dirty="0">
                <a:latin typeface="Meiryo UI" panose="020B0604030504040204" pitchFamily="50" charset="-128"/>
                <a:ea typeface="Meiryo UI" panose="020B0604030504040204" pitchFamily="50" charset="-128"/>
              </a:endParaRPr>
            </a:p>
          </p:txBody>
        </p:sp>
      </p:grpSp>
      <p:sp>
        <p:nvSpPr>
          <p:cNvPr id="51" name="大かっこ 50"/>
          <p:cNvSpPr/>
          <p:nvPr/>
        </p:nvSpPr>
        <p:spPr>
          <a:xfrm>
            <a:off x="6715506" y="4525144"/>
            <a:ext cx="2773997" cy="756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54" name="グループ化 53"/>
          <p:cNvGrpSpPr/>
          <p:nvPr/>
        </p:nvGrpSpPr>
        <p:grpSpPr>
          <a:xfrm>
            <a:off x="6898365" y="462874"/>
            <a:ext cx="792000" cy="216000"/>
            <a:chOff x="-1807864" y="2317564"/>
            <a:chExt cx="792000" cy="216000"/>
          </a:xfrm>
        </p:grpSpPr>
        <p:sp>
          <p:nvSpPr>
            <p:cNvPr id="55" name="楕円 5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6" name="楕円 5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Tree>
    <p:extLst>
      <p:ext uri="{BB962C8B-B14F-4D97-AF65-F5344CB8AC3E}">
        <p14:creationId xmlns:p14="http://schemas.microsoft.com/office/powerpoint/2010/main" val="295501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3" name="表 2"/>
          <p:cNvGraphicFramePr>
            <a:graphicFrameLocks noGrp="1"/>
          </p:cNvGraphicFramePr>
          <p:nvPr>
            <p:extLst>
              <p:ext uri="{D42A27DB-BD31-4B8C-83A1-F6EECF244321}">
                <p14:modId xmlns:p14="http://schemas.microsoft.com/office/powerpoint/2010/main" val="459661200"/>
              </p:ext>
            </p:extLst>
          </p:nvPr>
        </p:nvGraphicFramePr>
        <p:xfrm>
          <a:off x="81434" y="417056"/>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り大きな影響を受けている観光関連事業者を支援するとともに、観光客が府内各地を訪れ食やスポーツなどを楽しめる都市の実現をめざし、マイクロツーリズムを起点とする国内からの誘客強化に</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取り組んだ。今後も、府内の魅力的なコンテンツの発掘や磨き上げにより、府域の周遊性を高めていくとともに、インバウンドの受入再開に向け準備を進めていく。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5" name="テキスト ボックス 24"/>
          <p:cNvSpPr txBox="1"/>
          <p:nvPr/>
        </p:nvSpPr>
        <p:spPr>
          <a:xfrm>
            <a:off x="5042679" y="1000372"/>
            <a:ext cx="2340000" cy="3554819"/>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及び堺市ならびに百舌鳥・古市古墳群とその周辺地域において、旅行商品化を見据えた採算性があり、新型コロナウイルス感染症にも対応したバスツアーの実証運行を行い、その実証結果を民間事業者にフィードバックすることで、新型コロナウイルス感染症により影響を受けている観光産業の活性化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・民間での事業化に向けた事業手法</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（運行手法）の検証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・実証事業（バスツアー）の企画・実施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・大阪市と堺市を歴史や食をテーマにめぐる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観光バスツアーを企画。</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月からバスツアーを催行（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コース（グルメ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歴史）、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ツアー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・百舌鳥・古市古墳群とその周辺エリアの魅力的な観光資源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をつなぐ観光周遊バスを企画。</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月からバスツアーを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催行。（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コース（謎解き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宿泊）、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ツアー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日以降はまん延防止等重点措置適用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のため催行中止した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・民間での事業化が今後の課題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042681" y="809103"/>
            <a:ext cx="2340000" cy="220677"/>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大阪周遊促進事業</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31" name="テキスト ボックス 30"/>
          <p:cNvSpPr txBox="1"/>
          <p:nvPr/>
        </p:nvSpPr>
        <p:spPr>
          <a:xfrm>
            <a:off x="2495768" y="993424"/>
            <a:ext cx="2484000" cy="3541995"/>
          </a:xfrm>
          <a:prstGeom prst="rect">
            <a:avLst/>
          </a:prstGeom>
          <a:noFill/>
          <a:ln w="6350">
            <a:solidFill>
              <a:srgbClr val="4F81BD"/>
            </a:solidFill>
          </a:ln>
        </p:spPr>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」を全面リニューアルし、周遊ルート及びその周辺のミュージアム登録物の認知度向上を図り、府域の観光資源の魅力を内外に発信する。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」のリニューアル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イベントの実施  ４回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ビュー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18,786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ビュー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50,240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・自然や温泉、歴史的な町並みなど、魅力的な観光スポットを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巡る周遊コースを紹介するガイドブック「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全面リニューアルし、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部制作。（</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）、府内観光案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内所や宿泊施設、商業施設、博物館、兵庫県、東京都等に配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架。好評により、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部ずつ増刷。</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a:ea typeface="Meiryo UI"/>
                <a:cs typeface="Meiryo UI" panose="020B0604030504040204" pitchFamily="50" charset="-128"/>
              </a:rPr>
              <a:t>・各種イベントにて「</a:t>
            </a:r>
            <a:r>
              <a:rPr lang="en-US" altLang="ja-JP" sz="700" dirty="0">
                <a:latin typeface="Meiryo UI"/>
                <a:ea typeface="Meiryo UI"/>
                <a:cs typeface="Meiryo UI" panose="020B0604030504040204" pitchFamily="50" charset="-128"/>
              </a:rPr>
              <a:t>DISCOVER</a:t>
            </a:r>
            <a:r>
              <a:rPr lang="ja-JP" altLang="en-US" sz="700" dirty="0">
                <a:latin typeface="Meiryo UI"/>
                <a:ea typeface="Meiryo UI"/>
                <a:cs typeface="Meiryo UI" panose="020B0604030504040204" pitchFamily="50" charset="-128"/>
              </a:rPr>
              <a:t>　</a:t>
            </a:r>
            <a:r>
              <a:rPr lang="en-US" altLang="ja-JP" sz="700" dirty="0">
                <a:latin typeface="Meiryo UI"/>
                <a:ea typeface="Meiryo UI"/>
                <a:cs typeface="Meiryo UI" panose="020B0604030504040204" pitchFamily="50" charset="-128"/>
              </a:rPr>
              <a:t>OSAKA</a:t>
            </a:r>
            <a:r>
              <a:rPr lang="ja-JP" altLang="en-US" sz="700" dirty="0">
                <a:latin typeface="Meiryo UI"/>
                <a:ea typeface="Meiryo UI"/>
                <a:cs typeface="Meiryo UI" panose="020B0604030504040204" pitchFamily="50" charset="-128"/>
              </a:rPr>
              <a:t>」の</a:t>
            </a:r>
            <a:r>
              <a:rPr lang="en-US" altLang="ja-JP" sz="700" dirty="0">
                <a:latin typeface="Meiryo UI"/>
                <a:ea typeface="Meiryo UI"/>
                <a:cs typeface="Meiryo UI" panose="020B0604030504040204" pitchFamily="50" charset="-128"/>
              </a:rPr>
              <a:t>PR</a:t>
            </a:r>
            <a:r>
              <a:rPr lang="ja-JP" altLang="en-US" sz="700" dirty="0">
                <a:latin typeface="Meiryo UI"/>
                <a:ea typeface="Meiryo UI"/>
                <a:cs typeface="Meiryo UI" panose="020B0604030504040204" pitchFamily="50" charset="-128"/>
              </a:rPr>
              <a:t>ブース</a:t>
            </a:r>
            <a:r>
              <a:rPr lang="en-US" altLang="ja-JP" sz="700" dirty="0">
                <a:latin typeface="Meiryo UI"/>
                <a:ea typeface="Meiryo UI"/>
                <a:cs typeface="Meiryo UI" panose="020B0604030504040204" pitchFamily="50" charset="-128"/>
              </a:rPr>
              <a:t>を</a:t>
            </a:r>
            <a:r>
              <a:rPr lang="ja-JP" altLang="en-US" sz="700" dirty="0">
                <a:latin typeface="Meiryo UI"/>
                <a:ea typeface="Meiryo UI"/>
                <a:cs typeface="Meiryo UI" panose="020B0604030504040204" pitchFamily="50" charset="-128"/>
              </a:rPr>
              <a:t>出展。</a:t>
            </a:r>
            <a:endParaRPr lang="en-US" altLang="ja-JP" sz="700" dirty="0">
              <a:latin typeface="Meiryo UI"/>
              <a:ea typeface="Meiryo UI"/>
              <a:cs typeface="Meiryo UI" panose="020B0604030504040204" pitchFamily="50" charset="-128"/>
            </a:endParaRPr>
          </a:p>
          <a:p>
            <a:pPr>
              <a:lnSpc>
                <a:spcPts val="900"/>
              </a:lnSpc>
            </a:pPr>
            <a:r>
              <a:rPr lang="ja-JP" altLang="en-US" sz="700" dirty="0">
                <a:ea typeface="+mn-lt"/>
                <a:cs typeface="+mn-lt"/>
              </a:rPr>
              <a:t> </a:t>
            </a:r>
            <a:r>
              <a:rPr lang="en-US" altLang="ja-JP" sz="700" dirty="0">
                <a:ea typeface="+mn-lt"/>
                <a:cs typeface="+mn-lt"/>
              </a:rPr>
              <a:t>10/16-17</a:t>
            </a:r>
            <a:r>
              <a:rPr lang="ja-JP" altLang="en-US" sz="700" dirty="0">
                <a:ea typeface="+mn-lt"/>
                <a:cs typeface="+mn-lt"/>
              </a:rPr>
              <a:t>「大阪</a:t>
            </a:r>
            <a:r>
              <a:rPr lang="en-US" altLang="ja-JP" sz="700" dirty="0" err="1">
                <a:ea typeface="+mn-lt"/>
                <a:cs typeface="+mn-lt"/>
              </a:rPr>
              <a:t>文化</a:t>
            </a:r>
            <a:r>
              <a:rPr lang="ja-JP" altLang="en-US" sz="700" dirty="0">
                <a:ea typeface="+mn-lt"/>
                <a:cs typeface="+mn-lt"/>
              </a:rPr>
              <a:t>芸術支援プログラム</a:t>
            </a:r>
            <a:r>
              <a:rPr lang="en-US" altLang="ja-JP" sz="700" dirty="0">
                <a:ea typeface="+mn-lt"/>
                <a:cs typeface="+mn-lt"/>
              </a:rPr>
              <a:t>(</a:t>
            </a:r>
            <a:r>
              <a:rPr lang="en-US" altLang="ja-JP" sz="700" dirty="0" err="1">
                <a:ea typeface="+mn-lt"/>
                <a:cs typeface="+mn-lt"/>
              </a:rPr>
              <a:t>万博記念公園</a:t>
            </a:r>
            <a:r>
              <a:rPr lang="en-US" altLang="ja-JP" sz="700" dirty="0">
                <a:ea typeface="+mn-lt"/>
                <a:cs typeface="+mn-lt"/>
              </a:rPr>
              <a:t>)</a:t>
            </a:r>
            <a:r>
              <a:rPr lang="ja-JP" altLang="en-US" sz="700" dirty="0">
                <a:ea typeface="+mn-lt"/>
                <a:cs typeface="+mn-lt"/>
              </a:rPr>
              <a:t>」</a:t>
            </a:r>
            <a:r>
              <a:rPr lang="en-US" altLang="ja-JP" sz="700" dirty="0">
                <a:ea typeface="+mn-lt"/>
                <a:cs typeface="+mn-lt"/>
              </a:rPr>
              <a:t/>
            </a:r>
            <a:br>
              <a:rPr lang="en-US" altLang="ja-JP" sz="700" dirty="0">
                <a:ea typeface="+mn-lt"/>
                <a:cs typeface="+mn-lt"/>
              </a:rPr>
            </a:br>
            <a:r>
              <a:rPr lang="en-US" altLang="ja-JP" sz="700" dirty="0">
                <a:ea typeface="+mn-lt"/>
                <a:cs typeface="+mn-lt"/>
              </a:rPr>
              <a:t> 1/14～16</a:t>
            </a:r>
            <a:r>
              <a:rPr lang="ja-JP" altLang="en-US" sz="700" dirty="0">
                <a:ea typeface="+mn-lt"/>
                <a:cs typeface="+mn-lt"/>
              </a:rPr>
              <a:t>「星空スタンド</a:t>
            </a:r>
            <a:r>
              <a:rPr lang="en-US" altLang="ja-JP" sz="700" dirty="0">
                <a:ea typeface="+mn-lt"/>
                <a:cs typeface="+mn-lt"/>
              </a:rPr>
              <a:t>(</a:t>
            </a:r>
            <a:r>
              <a:rPr lang="en-US" altLang="ja-JP" sz="700" dirty="0" err="1">
                <a:ea typeface="+mn-lt"/>
                <a:cs typeface="+mn-lt"/>
              </a:rPr>
              <a:t>なんばカーニバルモール</a:t>
            </a:r>
            <a:r>
              <a:rPr lang="en-US" altLang="ja-JP" sz="700" dirty="0">
                <a:ea typeface="+mn-lt"/>
                <a:cs typeface="+mn-lt"/>
              </a:rPr>
              <a:t>)</a:t>
            </a:r>
            <a:r>
              <a:rPr lang="ja-JP" altLang="en-US" sz="700" dirty="0">
                <a:ea typeface="+mn-lt"/>
                <a:cs typeface="+mn-lt"/>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・オンラインでおみくじイベント・フォトコンテストを実施し、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を強化。（</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参加実績</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おみくじイベント：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9,238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人、フォトコンテスト：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作品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サイトを開設し、スマートフォンでの閲覧にも対応。今後は、</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多言語版（英・韓・繁・簡）のガイドブックの制作やデジタルコン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テンツの充実を図り、情報発信に注力。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・冊子の活用方法の検討や周遊ルートの誘客促進が今後の課題。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495766" y="803159"/>
            <a:ext cx="2484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6767" y="1405828"/>
            <a:ext cx="827970" cy="1186745"/>
          </a:xfrm>
          <a:prstGeom prst="rect">
            <a:avLst/>
          </a:prstGeom>
        </p:spPr>
      </p:pic>
      <p:sp>
        <p:nvSpPr>
          <p:cNvPr id="17" name="テキスト ボックス 16">
            <a:extLst>
              <a:ext uri="{FF2B5EF4-FFF2-40B4-BE49-F238E27FC236}">
                <a16:creationId xmlns:a16="http://schemas.microsoft.com/office/drawing/2014/main" id="{A050B08E-2E1F-4BEC-A94D-A8F13E8D69DA}"/>
              </a:ext>
            </a:extLst>
          </p:cNvPr>
          <p:cNvSpPr txBox="1"/>
          <p:nvPr/>
        </p:nvSpPr>
        <p:spPr>
          <a:xfrm>
            <a:off x="81434" y="1000371"/>
            <a:ext cx="2376000" cy="3461919"/>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となる宿泊プラン等を利用して府内に宿泊する旅行者及び、旅行業者が造成した対象バスツアー等を利用する旅行者に対し、宿泊等の割引や大阪独自のクーポンを配布するキャンペーンを大阪府・大阪市共同で実施し、大阪府域へ来訪・周遊する旅行者の観光消費の喚起、並びに旅行機運の醸成を図ることで、新型コロナウイルス感染症拡大の影響を受ける大阪府内の観光関連事業者を支援。</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・大阪府域へ来訪・周遊する旅行者の観光消費の喚起、並びに旅行機運の醸成を図ることで、新型コロナウイルス感染症の感染拡大の影響を受ける大阪府内の観光関連事業者を支援する。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万泊分を予定。</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日から大阪府民を対象に「大阪いらっしゃいキャンペーン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日から対象地域を隣接府県（京都府、兵庫県、奈良県、和歌山県）に拡大。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日に新規予約の受付を停止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日から</a:t>
            </a:r>
            <a:r>
              <a:rPr lang="ja-JP" altLang="ja-JP" sz="700" kern="100" dirty="0">
                <a:latin typeface="Meiryo UI" panose="020B0604030504040204" pitchFamily="50" charset="-128"/>
                <a:ea typeface="Meiryo UI" panose="020B0604030504040204" pitchFamily="50" charset="-128"/>
                <a:cs typeface="Times New Roman" panose="02020603050405020304" pitchFamily="18" charset="0"/>
              </a:rPr>
              <a:t>まん延防止等重点措置の適用に伴</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い</a:t>
            </a:r>
            <a:r>
              <a:rPr lang="ja-JP" altLang="ja-JP" sz="700" dirty="0">
                <a:latin typeface="Meiryo UI" panose="020B0604030504040204" pitchFamily="50" charset="-128"/>
                <a:ea typeface="Meiryo UI" panose="020B0604030504040204" pitchFamily="50" charset="-128"/>
                <a:cs typeface="Times New Roman" panose="02020603050405020304" pitchFamily="18" charset="0"/>
              </a:rPr>
              <a:t>キャンペーン利用</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を</a:t>
            </a:r>
            <a:r>
              <a:rPr lang="ja-JP" altLang="ja-JP" sz="700" dirty="0">
                <a:latin typeface="Meiryo UI" panose="020B0604030504040204" pitchFamily="50" charset="-128"/>
                <a:ea typeface="Meiryo UI" panose="020B0604030504040204" pitchFamily="50" charset="-128"/>
                <a:cs typeface="Times New Roman" panose="02020603050405020304" pitchFamily="18" charset="0"/>
              </a:rPr>
              <a:t>停止</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日まで猶予期間とし、</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日から完全停止）。</a:t>
            </a:r>
            <a:endParaRPr lang="en-US" altLang="ja-JP" sz="7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000"/>
              </a:lnSpc>
            </a:pP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・利用実績：</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402,645</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人</a:t>
            </a:r>
            <a:endParaRPr lang="en-US" altLang="ja-JP" sz="7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2284A540-F017-4B89-BD83-379589B4CEC3}"/>
              </a:ext>
            </a:extLst>
          </p:cNvPr>
          <p:cNvSpPr txBox="1"/>
          <p:nvPr/>
        </p:nvSpPr>
        <p:spPr>
          <a:xfrm>
            <a:off x="81434" y="803159"/>
            <a:ext cx="237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おおさか観光消費喚起事業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7470134" y="814336"/>
            <a:ext cx="23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sp>
        <p:nvSpPr>
          <p:cNvPr id="29" name="楕円 28"/>
          <p:cNvSpPr/>
          <p:nvPr/>
        </p:nvSpPr>
        <p:spPr>
          <a:xfrm>
            <a:off x="4729632" y="813933"/>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nvGrpSpPr>
          <p:cNvPr id="35" name="グループ化 34"/>
          <p:cNvGrpSpPr/>
          <p:nvPr/>
        </p:nvGrpSpPr>
        <p:grpSpPr>
          <a:xfrm>
            <a:off x="1136193" y="795655"/>
            <a:ext cx="792000" cy="216000"/>
            <a:chOff x="-1807864" y="2317564"/>
            <a:chExt cx="792000" cy="216000"/>
          </a:xfrm>
        </p:grpSpPr>
        <p:sp>
          <p:nvSpPr>
            <p:cNvPr id="36" name="楕円 3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7" name="楕円 3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38" name="グループ化 37"/>
          <p:cNvGrpSpPr/>
          <p:nvPr/>
        </p:nvGrpSpPr>
        <p:grpSpPr>
          <a:xfrm>
            <a:off x="8337376" y="817854"/>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41" name="グループ化 40"/>
          <p:cNvGrpSpPr/>
          <p:nvPr/>
        </p:nvGrpSpPr>
        <p:grpSpPr>
          <a:xfrm>
            <a:off x="5784422" y="811411"/>
            <a:ext cx="792000" cy="216000"/>
            <a:chOff x="-1807864" y="2317564"/>
            <a:chExt cx="792000" cy="216000"/>
          </a:xfrm>
        </p:grpSpPr>
        <p:sp>
          <p:nvSpPr>
            <p:cNvPr id="42" name="楕円 4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3" name="楕円 4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30" name="テキスト ボックス 29"/>
          <p:cNvSpPr txBox="1"/>
          <p:nvPr/>
        </p:nvSpPr>
        <p:spPr>
          <a:xfrm>
            <a:off x="7469982" y="991617"/>
            <a:ext cx="2304000" cy="3563573"/>
          </a:xfrm>
          <a:prstGeom prst="rect">
            <a:avLst/>
          </a:prstGeom>
          <a:noFill/>
          <a:ln w="6350">
            <a:solidFill>
              <a:srgbClr val="4F81BD"/>
            </a:solidFill>
          </a:ln>
        </p:spPr>
        <p:txBody>
          <a:bodyPr wrap="square" rtlCol="0">
            <a:no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誘致などの事業に取り組み、来阪宿泊数等を増加させることで、新たな観光関連産業の振興や地域の活性化につなげ、経済効果の向上を図る。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：計画より遅延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・来阪日本人延べ宿泊者数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・新たな自主財源の獲得に向けた商品造成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（「大阪楽遊パス」のアプリ開発）</a:t>
            </a: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・東京観光財団との包括連携協定締結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・インバウンド回復に向けた体制整備、メディアプロモーション、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新規素材の開発・発信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・大阪観光局で策定している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（来阪外国人旅行者数、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大阪楽遊パスの販売目標など）が未達成。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・新たな自主財源の確保や新型コロナの影響による観光客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数減からの回復が今後の課題。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9680300" y="660849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0" y="443711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graphicFrame>
        <p:nvGraphicFramePr>
          <p:cNvPr id="44" name="表 43"/>
          <p:cNvGraphicFramePr>
            <a:graphicFrameLocks noGrp="1"/>
          </p:cNvGraphicFramePr>
          <p:nvPr>
            <p:extLst>
              <p:ext uri="{D42A27DB-BD31-4B8C-83A1-F6EECF244321}">
                <p14:modId xmlns:p14="http://schemas.microsoft.com/office/powerpoint/2010/main" val="2346199295"/>
              </p:ext>
            </p:extLst>
          </p:nvPr>
        </p:nvGraphicFramePr>
        <p:xfrm>
          <a:off x="82800" y="4700253"/>
          <a:ext cx="9721741" cy="335280"/>
        </p:xfrm>
        <a:graphic>
          <a:graphicData uri="http://schemas.openxmlformats.org/drawingml/2006/table">
            <a:tbl>
              <a:tblPr firstRow="1" bandRow="1">
                <a:tableStyleId>{5C22544A-7EE6-4342-B048-85BDC9FD1C3A}</a:tableStyleId>
              </a:tblPr>
              <a:tblGrid>
                <a:gridCol w="9721741">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で延期・中止になった展示会等もあったが、大規模展示会の継続開催支援をはじめ、国際会議の誘致など、多様な人々が訪れ、集い、交流する活気あふれる都市をめざし取り組んだ。今後も、</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交流人口の増加やビジネス、イノベーションの機会創出に向けて戦略的に取組んでいく。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5" name="テキスト ボックス 44"/>
          <p:cNvSpPr txBox="1"/>
          <p:nvPr/>
        </p:nvSpPr>
        <p:spPr>
          <a:xfrm>
            <a:off x="4831362" y="5105966"/>
            <a:ext cx="4967990" cy="215444"/>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sp>
        <p:nvSpPr>
          <p:cNvPr id="46" name="テキスト ボックス 45"/>
          <p:cNvSpPr txBox="1"/>
          <p:nvPr/>
        </p:nvSpPr>
        <p:spPr>
          <a:xfrm>
            <a:off x="92002" y="5267633"/>
            <a:ext cx="4673176" cy="1541448"/>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等国際イベントに関する調査研究を行うとともに、府・市・経済界が一体となって取組みを進めるため、新た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戦略を策定する。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戦略の策定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：計画より遅延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・国内外の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誘致に向けた調査・研究を行い、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月に調査委託事業者</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と契約を締結し調査を開始。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戦略検討会議の開催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・調査結果報告書の納品（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なお、新たな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戦略については、コロナ禍における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の開催状況を踏まえ、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年度中に策定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2800" y="5105966"/>
            <a:ext cx="469158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戦略の策定</a:t>
            </a:r>
          </a:p>
        </p:txBody>
      </p:sp>
      <p:pic>
        <p:nvPicPr>
          <p:cNvPr id="48" name="図 47">
            <a:extLst>
              <a:ext uri="{FF2B5EF4-FFF2-40B4-BE49-F238E27FC236}">
                <a16:creationId xmlns:a16="http://schemas.microsoft.com/office/drawing/2014/main" id="{550967A9-410A-46B7-B821-CC9F91663F21}"/>
              </a:ext>
            </a:extLst>
          </p:cNvPr>
          <p:cNvPicPr>
            <a:picLocks noChangeAspect="1"/>
          </p:cNvPicPr>
          <p:nvPr/>
        </p:nvPicPr>
        <p:blipFill>
          <a:blip r:embed="rId4"/>
          <a:stretch>
            <a:fillRect/>
          </a:stretch>
        </p:blipFill>
        <p:spPr>
          <a:xfrm>
            <a:off x="3100762" y="5704148"/>
            <a:ext cx="1464511" cy="821196"/>
          </a:xfrm>
          <a:prstGeom prst="rect">
            <a:avLst/>
          </a:prstGeom>
        </p:spPr>
      </p:pic>
      <p:sp>
        <p:nvSpPr>
          <p:cNvPr id="49" name="テキスト ボックス 48"/>
          <p:cNvSpPr txBox="1"/>
          <p:nvPr/>
        </p:nvSpPr>
        <p:spPr>
          <a:xfrm>
            <a:off x="4831362" y="5321240"/>
            <a:ext cx="4967990" cy="1502976"/>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の開催を通じた観光消費の拡大を図るとともに、大阪に集積する産業分野を生かしたビジネスやイノベーションの機会を創出するため、官民が一体となって戦略的に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・国際会議誘致件数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・コロナ禍でイベント開催に制限がある中、「ホテル・レストラン・ショー＆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FOODEX JAPAN in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」の継続開催を支援するとともに、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「外国人留学生エキスポ」など新たな観点からの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誘致・創出に取り組んだ。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また、ポストコロナを見据え、国際会議の誘致にも取り組んだ。（国際会議誘致件数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7822958" y="5885986"/>
            <a:ext cx="1857342" cy="855382"/>
            <a:chOff x="7683768" y="5659257"/>
            <a:chExt cx="2073925" cy="980619"/>
          </a:xfrm>
        </p:grpSpPr>
        <p:pic>
          <p:nvPicPr>
            <p:cNvPr id="51" name="図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3768" y="5659257"/>
              <a:ext cx="994465" cy="790018"/>
            </a:xfrm>
            <a:prstGeom prst="rect">
              <a:avLst/>
            </a:prstGeom>
          </p:spPr>
        </p:pic>
        <p:pic>
          <p:nvPicPr>
            <p:cNvPr id="52" name="図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4745" y="5659257"/>
              <a:ext cx="1042948" cy="782330"/>
            </a:xfrm>
            <a:prstGeom prst="rect">
              <a:avLst/>
            </a:prstGeom>
          </p:spPr>
        </p:pic>
        <p:sp>
          <p:nvSpPr>
            <p:cNvPr id="53" name="テキスト ボックス 52"/>
            <p:cNvSpPr txBox="1"/>
            <p:nvPr/>
          </p:nvSpPr>
          <p:spPr>
            <a:xfrm>
              <a:off x="8149432" y="6439822"/>
              <a:ext cx="1057603" cy="200054"/>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提供：大阪観光局</a:t>
              </a:r>
            </a:p>
          </p:txBody>
        </p:sp>
      </p:grpSp>
      <p:grpSp>
        <p:nvGrpSpPr>
          <p:cNvPr id="54" name="グループ化 53"/>
          <p:cNvGrpSpPr/>
          <p:nvPr/>
        </p:nvGrpSpPr>
        <p:grpSpPr>
          <a:xfrm>
            <a:off x="5938588" y="5103720"/>
            <a:ext cx="792000" cy="216000"/>
            <a:chOff x="-1807864" y="2317564"/>
            <a:chExt cx="792000" cy="216000"/>
          </a:xfrm>
        </p:grpSpPr>
        <p:sp>
          <p:nvSpPr>
            <p:cNvPr id="55" name="楕円 5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6" name="楕円 5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58" name="図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2367" y="1978815"/>
            <a:ext cx="630389" cy="870795"/>
          </a:xfrm>
          <a:prstGeom prst="rect">
            <a:avLst/>
          </a:prstGeom>
        </p:spPr>
      </p:pic>
      <p:sp>
        <p:nvSpPr>
          <p:cNvPr id="57" name="楕円 56"/>
          <p:cNvSpPr/>
          <p:nvPr/>
        </p:nvSpPr>
        <p:spPr>
          <a:xfrm>
            <a:off x="-1059345" y="5059299"/>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solidFill>
                  <a:srgbClr val="FF0000"/>
                </a:solidFill>
                <a:latin typeface="Meiryo UI" panose="020B0604030504040204" pitchFamily="50" charset="-128"/>
                <a:ea typeface="Meiryo UI" panose="020B0604030504040204" pitchFamily="50" charset="-128"/>
              </a:rPr>
              <a:t>府</a:t>
            </a:r>
          </a:p>
        </p:txBody>
      </p:sp>
      <p:grpSp>
        <p:nvGrpSpPr>
          <p:cNvPr id="59" name="グループ化 58">
            <a:extLst>
              <a:ext uri="{FF2B5EF4-FFF2-40B4-BE49-F238E27FC236}">
                <a16:creationId xmlns:a16="http://schemas.microsoft.com/office/drawing/2014/main" id="{D20A695D-B120-43BE-AD97-48BD005E0326}"/>
              </a:ext>
            </a:extLst>
          </p:cNvPr>
          <p:cNvGrpSpPr/>
          <p:nvPr/>
        </p:nvGrpSpPr>
        <p:grpSpPr>
          <a:xfrm>
            <a:off x="1136193" y="5104225"/>
            <a:ext cx="792000" cy="216000"/>
            <a:chOff x="-1807864" y="2317564"/>
            <a:chExt cx="792000" cy="216000"/>
          </a:xfrm>
        </p:grpSpPr>
        <p:sp>
          <p:nvSpPr>
            <p:cNvPr id="60" name="楕円 59">
              <a:extLst>
                <a:ext uri="{FF2B5EF4-FFF2-40B4-BE49-F238E27FC236}">
                  <a16:creationId xmlns:a16="http://schemas.microsoft.com/office/drawing/2014/main" id="{E07C451F-D261-4B95-AF29-97DB6D4903DF}"/>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1" name="楕円 60">
              <a:extLst>
                <a:ext uri="{FF2B5EF4-FFF2-40B4-BE49-F238E27FC236}">
                  <a16:creationId xmlns:a16="http://schemas.microsoft.com/office/drawing/2014/main" id="{5D107997-E99D-4E76-822E-48AC516012D4}"/>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rPr>
                <a:t>府市</a:t>
              </a:r>
            </a:p>
          </p:txBody>
        </p:sp>
      </p:grpSp>
    </p:spTree>
    <p:extLst>
      <p:ext uri="{BB962C8B-B14F-4D97-AF65-F5344CB8AC3E}">
        <p14:creationId xmlns:p14="http://schemas.microsoft.com/office/powerpoint/2010/main" val="65747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9680300" y="660849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087468937"/>
              </p:ext>
            </p:extLst>
          </p:nvPr>
        </p:nvGraphicFramePr>
        <p:xfrm>
          <a:off x="95463" y="445202"/>
          <a:ext cx="9746312" cy="335280"/>
        </p:xfrm>
        <a:graphic>
          <a:graphicData uri="http://schemas.openxmlformats.org/drawingml/2006/table">
            <a:tbl>
              <a:tblPr firstRow="1" bandRow="1">
                <a:tableStyleId>{5C22544A-7EE6-4342-B048-85BDC9FD1C3A}</a:tableStyleId>
              </a:tblPr>
              <a:tblGrid>
                <a:gridCol w="9746312">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により大きく影響を受けた大阪の文化芸術活動の回復・活性化を支援するとともに、国内外に情報発信していくことにより、大阪の魅力を高め、多くの人々が大阪に集い交流する都市をめざし取り組んだ。</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今後も、文化芸術に対する支援の充実や大阪の文化力および都市の魅力のさらなる向上に取り組む。</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6" name="テキスト ボックス 35"/>
          <p:cNvSpPr txBox="1"/>
          <p:nvPr/>
        </p:nvSpPr>
        <p:spPr>
          <a:xfrm>
            <a:off x="6927997" y="1028929"/>
            <a:ext cx="2916000" cy="1836000"/>
          </a:xfrm>
          <a:prstGeom prst="rect">
            <a:avLst/>
          </a:prstGeom>
          <a:noFill/>
          <a:ln w="6350">
            <a:solidFill>
              <a:srgbClr val="4F81BD"/>
            </a:solidFill>
          </a:ln>
        </p:spPr>
        <p:txBody>
          <a:bodyPr wrap="square" rtlCol="0">
            <a:noAutofit/>
          </a:bodyPr>
          <a:lstStyle/>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大阪市が所蔵する第一級のコレクションを活用して、市立美術館や東洋陶磁美術館とは異なる新たな魅力あふれる美術館を整備する。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・大阪中之島美術館の開館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年６月完成・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地方独立行政法人大阪市博物</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館機構へ出資</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年２月２日に開館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年２月２日～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⼤阪中之島美術館 開館記念</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Hello! Super Collection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超コレクション展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のものがたり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」開催（来場者数：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127,688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925729" y="824431"/>
            <a:ext cx="291604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大阪中之島美術館の整備</a:t>
            </a:r>
          </a:p>
        </p:txBody>
      </p:sp>
      <p:pic>
        <p:nvPicPr>
          <p:cNvPr id="42" name="図 41"/>
          <p:cNvPicPr>
            <a:picLocks noChangeAspect="1"/>
          </p:cNvPicPr>
          <p:nvPr/>
        </p:nvPicPr>
        <p:blipFill>
          <a:blip r:embed="rId3"/>
          <a:stretch>
            <a:fillRect/>
          </a:stretch>
        </p:blipFill>
        <p:spPr>
          <a:xfrm>
            <a:off x="8727115" y="1497744"/>
            <a:ext cx="953185" cy="635112"/>
          </a:xfrm>
          <a:prstGeom prst="rect">
            <a:avLst/>
          </a:prstGeom>
        </p:spPr>
      </p:pic>
      <p:sp>
        <p:nvSpPr>
          <p:cNvPr id="43" name="楕円 42"/>
          <p:cNvSpPr/>
          <p:nvPr/>
        </p:nvSpPr>
        <p:spPr>
          <a:xfrm>
            <a:off x="8167250" y="83668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925773" y="2973302"/>
            <a:ext cx="291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sp>
        <p:nvSpPr>
          <p:cNvPr id="47" name="テキスト ボックス 46"/>
          <p:cNvSpPr txBox="1"/>
          <p:nvPr/>
        </p:nvSpPr>
        <p:spPr>
          <a:xfrm>
            <a:off x="6925774" y="3177800"/>
            <a:ext cx="2916000" cy="1476000"/>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・大規模改修に向けた実施設計の完了</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年度のリニューアルオープンに向け、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実施設計を完了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年度中にリニューアルオープン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8" name="図 47"/>
          <p:cNvPicPr>
            <a:picLocks noChangeAspect="1"/>
          </p:cNvPicPr>
          <p:nvPr/>
        </p:nvPicPr>
        <p:blipFill>
          <a:blip r:embed="rId4"/>
          <a:stretch>
            <a:fillRect/>
          </a:stretch>
        </p:blipFill>
        <p:spPr>
          <a:xfrm>
            <a:off x="8489845" y="3723588"/>
            <a:ext cx="1282148" cy="857540"/>
          </a:xfrm>
          <a:prstGeom prst="rect">
            <a:avLst/>
          </a:prstGeom>
        </p:spPr>
      </p:pic>
      <p:sp>
        <p:nvSpPr>
          <p:cNvPr id="49" name="楕円 48"/>
          <p:cNvSpPr/>
          <p:nvPr/>
        </p:nvSpPr>
        <p:spPr>
          <a:xfrm>
            <a:off x="8293751" y="2991024"/>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95463" y="1021474"/>
            <a:ext cx="3312000" cy="3636000"/>
          </a:xfrm>
          <a:prstGeom prst="rect">
            <a:avLst/>
          </a:prstGeom>
          <a:noFill/>
          <a:ln w="6350">
            <a:solidFill>
              <a:srgbClr val="4F81BD"/>
            </a:solidFill>
          </a:ln>
        </p:spPr>
        <p:txBody>
          <a:bodyPr wrap="square" rtlCol="0">
            <a:no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・文化を核として大阪の都市魅力を創造し、広く国内外に発信していく事業として、大阪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文化芸術フェスを実施する。府内のホールや劇場、公園において、大阪が誇る上方伝統</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芸能や上方演芸をはじめ、音楽や演劇等、多彩で豊かな文化資源を活用した様々なプ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ログラムを展開し、多くの観光客を呼び込むことをめざす。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・新型コロナウイルス感染症と共存しながら、文化芸術活動の回復に取り組むため、大阪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府市が連携して文化芸術プログラムを実施し、大阪ゆかりのアーティスト・演芸人や劇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団・楽団等の公演・活動の場を創出するとともに、府民に文化芸術に触れる機会を提供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・大阪の多彩な文化を核とした都市魅力の発信。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・大阪ゆかりのアーティスト・演芸人・楽団等による公演を実施し、活動の場を提供。</a:t>
            </a: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（参考：目標値）</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285,621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en-US" altLang="ja-JP" sz="700">
                <a:latin typeface="Meiryo UI" panose="020B0604030504040204" pitchFamily="50" charset="-128"/>
                <a:ea typeface="Meiryo UI" panose="020B0604030504040204" pitchFamily="50" charset="-128"/>
                <a:cs typeface="Meiryo UI" panose="020B0604030504040204" pitchFamily="50" charset="-128"/>
              </a:rPr>
              <a:t>132</a:t>
            </a:r>
            <a:r>
              <a:rPr lang="ja-JP" altLang="en-US" sz="70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主催・共催プログラム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公演実施済</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（うち１件新型コロナウイルス感染拡大の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影響により中止）</a:t>
            </a: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参加プログラム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公演実施済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95464" y="829133"/>
            <a:ext cx="331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大阪文化芸術創出事業（文化芸術の魅力発信・公演機会の創出）</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0750" y="3200433"/>
            <a:ext cx="1337305" cy="891536"/>
          </a:xfrm>
          <a:prstGeom prst="rect">
            <a:avLst/>
          </a:prstGeom>
        </p:spPr>
      </p:pic>
      <p:grpSp>
        <p:nvGrpSpPr>
          <p:cNvPr id="44" name="グループ化 43"/>
          <p:cNvGrpSpPr/>
          <p:nvPr/>
        </p:nvGrpSpPr>
        <p:grpSpPr>
          <a:xfrm>
            <a:off x="2826340" y="829133"/>
            <a:ext cx="792000" cy="216000"/>
            <a:chOff x="-1807864" y="2317564"/>
            <a:chExt cx="792000" cy="216000"/>
          </a:xfrm>
        </p:grpSpPr>
        <p:sp>
          <p:nvSpPr>
            <p:cNvPr id="45" name="楕円 4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0" name="楕円 4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1" name="テキスト ボックス 50"/>
          <p:cNvSpPr txBox="1"/>
          <p:nvPr/>
        </p:nvSpPr>
        <p:spPr>
          <a:xfrm>
            <a:off x="1998919" y="4100613"/>
            <a:ext cx="149381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大阪文化芸術祭（フェスティバルホール）</a:t>
            </a:r>
          </a:p>
        </p:txBody>
      </p:sp>
      <p:sp>
        <p:nvSpPr>
          <p:cNvPr id="52" name="大かっこ 51"/>
          <p:cNvSpPr/>
          <p:nvPr/>
        </p:nvSpPr>
        <p:spPr>
          <a:xfrm>
            <a:off x="222449" y="3868780"/>
            <a:ext cx="1716161" cy="576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3495113" y="824431"/>
            <a:ext cx="3384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pic>
        <p:nvPicPr>
          <p:cNvPr id="55" name="図 54"/>
          <p:cNvPicPr>
            <a:picLocks noChangeAspect="1"/>
          </p:cNvPicPr>
          <p:nvPr/>
        </p:nvPicPr>
        <p:blipFill>
          <a:blip r:embed="rId6"/>
          <a:stretch>
            <a:fillRect/>
          </a:stretch>
        </p:blipFill>
        <p:spPr>
          <a:xfrm>
            <a:off x="5567524" y="2644997"/>
            <a:ext cx="1281935" cy="856011"/>
          </a:xfrm>
          <a:prstGeom prst="rect">
            <a:avLst/>
          </a:prstGeom>
        </p:spPr>
      </p:pic>
      <p:sp>
        <p:nvSpPr>
          <p:cNvPr id="56" name="楕円 55"/>
          <p:cNvSpPr/>
          <p:nvPr/>
        </p:nvSpPr>
        <p:spPr>
          <a:xfrm>
            <a:off x="4996477" y="842153"/>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5564866" y="3460358"/>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65205" y="5512268"/>
            <a:ext cx="4806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新型コロナウイルス感染症拡大により、舞台公演等の文化芸術活動に影響を受けているアーティストや文化芸術団体等の活動を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支援するため、大阪府と市が連携し、公演等の実施にかかる会場使用料等を補助する。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・新型コロナウイルス感染症の影響を受けているアーティスト等の活動を促進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・会場使用料等の補助制度の創設・実施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交付件数：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433</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（分野：音楽、落語、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美術、演劇、</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舞踊等）</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65205" y="5296268"/>
            <a:ext cx="4806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大阪文化芸術創出事業（文化芸術活動の助成）</a:t>
            </a:r>
          </a:p>
        </p:txBody>
      </p:sp>
      <p:sp>
        <p:nvSpPr>
          <p:cNvPr id="60" name="テキスト ボックス 59"/>
          <p:cNvSpPr txBox="1"/>
          <p:nvPr/>
        </p:nvSpPr>
        <p:spPr>
          <a:xfrm>
            <a:off x="0"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2724813573"/>
              </p:ext>
            </p:extLst>
          </p:nvPr>
        </p:nvGraphicFramePr>
        <p:xfrm>
          <a:off x="65205" y="4899357"/>
          <a:ext cx="9732656" cy="335280"/>
        </p:xfrm>
        <a:graphic>
          <a:graphicData uri="http://schemas.openxmlformats.org/drawingml/2006/table">
            <a:tbl>
              <a:tblPr firstRow="1" bandRow="1">
                <a:tableStyleId>{5C22544A-7EE6-4342-B048-85BDC9FD1C3A}</a:tableStyleId>
              </a:tblPr>
              <a:tblGrid>
                <a:gridCol w="9732656">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ているアーティスト等を支援するなど、あらゆる人々が、大阪の様々な場所において、これまで以上に創作活動に参加でき、鑑賞体験できる都市をめざし取り組んだ。</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引き続き、あらゆる人々が等しく、文化芸術を鑑賞、参加、創造できる環境の整備と、次世代へと継承されている都市をめざし取り組んでいく。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6268"/>
            <a:ext cx="484012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12268"/>
            <a:ext cx="4840121"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％と目標を大幅に上回る満足度を得た</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70,190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人が来館した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p:cNvPicPr>
            <a:picLocks noChangeAspect="1"/>
          </p:cNvPicPr>
          <p:nvPr/>
        </p:nvPicPr>
        <p:blipFill>
          <a:blip r:embed="rId7"/>
          <a:stretch>
            <a:fillRect/>
          </a:stretch>
        </p:blipFill>
        <p:spPr>
          <a:xfrm>
            <a:off x="8076508" y="5805264"/>
            <a:ext cx="1301213" cy="868896"/>
          </a:xfrm>
          <a:prstGeom prst="rect">
            <a:avLst/>
          </a:prstGeom>
        </p:spPr>
      </p:pic>
      <p:sp>
        <p:nvSpPr>
          <p:cNvPr id="65" name="楕円 64"/>
          <p:cNvSpPr/>
          <p:nvPr/>
        </p:nvSpPr>
        <p:spPr>
          <a:xfrm>
            <a:off x="6399860" y="533723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grpSp>
        <p:nvGrpSpPr>
          <p:cNvPr id="66" name="グループ化 65"/>
          <p:cNvGrpSpPr/>
          <p:nvPr/>
        </p:nvGrpSpPr>
        <p:grpSpPr>
          <a:xfrm>
            <a:off x="2079171" y="5296268"/>
            <a:ext cx="792000" cy="216000"/>
            <a:chOff x="-1807864" y="2317564"/>
            <a:chExt cx="792000" cy="216000"/>
          </a:xfrm>
        </p:grpSpPr>
        <p:sp>
          <p:nvSpPr>
            <p:cNvPr id="67" name="楕円 6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39" name="テキスト ボックス 38"/>
          <p:cNvSpPr txBox="1"/>
          <p:nvPr/>
        </p:nvSpPr>
        <p:spPr>
          <a:xfrm>
            <a:off x="3495113" y="1021472"/>
            <a:ext cx="3384000" cy="3683060"/>
          </a:xfrm>
          <a:prstGeom prst="rect">
            <a:avLst/>
          </a:prstGeom>
          <a:noFill/>
          <a:ln w="6350">
            <a:solidFill>
              <a:srgbClr val="4F81BD"/>
            </a:solidFill>
          </a:ln>
        </p:spPr>
        <p:txBody>
          <a:bodyPr wrap="square" rtlCol="0">
            <a:spAutoFit/>
          </a:bodyPr>
          <a:lstStyle/>
          <a:p>
            <a:pPr lvl="0">
              <a:lnSpc>
                <a:spcPts val="7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①大阪らしい芸術文化の魅力の創出</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国が主導する文化プログラムの動きを踏まえた取組みとして、大阪の文化資源である伝統芸能を観光資源として活用するためのコンテンツ創造、地域の魅力発信事業を実施する。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7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⑤大阪市芸術活動振興事業助成</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大阪の文化的創造や芸術文化水準の向上、さらには都市魅力の向上のため、大阪市内等で実施する芸術活動を支援する。</a:t>
            </a:r>
          </a:p>
          <a:p>
            <a:pPr lvl="0">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①観光資源となり得る伝統芸能プログラムの作成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⑤特別助成申請件数：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①事業者を選定し、モデルプログラム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公演を実施し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アンケートや有識者会議で検証を行い、プログラムを完成させ、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公演の広報開始。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・新型コロナウイルス感染拡大防止の観点より無料公演を中止したが、代替措置として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無料動画配信公演を行った。（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動画配信）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・動画再生回数：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55,298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・有料公演：１公演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映画祭開催、</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9,901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日「中之島文楽」開催、初心者向け動画配信（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14,753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日文楽ミニ公演開催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⑤特別助成申請件数：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997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EB26C87B-8B11-482E-84B0-344FF8F5FBD8}"/>
              </a:ext>
            </a:extLst>
          </p:cNvPr>
          <p:cNvSpPr txBox="1"/>
          <p:nvPr/>
        </p:nvSpPr>
        <p:spPr>
          <a:xfrm>
            <a:off x="5004649" y="4251706"/>
            <a:ext cx="4788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・有名</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TikTok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クリエーターとのコラボ動画作成（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舞洲プロジェクト</a:t>
            </a: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TikTok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アカウント最高再生回数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万回、フォロワー数約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SPORTEC2021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（東京）展示ブース内で放映</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・スポーツ体験イベント開催　１回　</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選手やスクールコーチ等から直接指導を受けられる教室事業を実施。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回実施予定のうち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オリックスバファローズ親子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ボール教室</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大阪エヴェッサ親子バスケットボール教室（新型コロナウイルス感染症拡大の影響により中止）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セレッソ大阪サッカースクール（雨天中止）</a:t>
            </a:r>
            <a:endParaRPr lang="ja-JP" altLang="en-US"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・スポーツ関連展示会出展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事業の取組などを企業関係者や一般市民に効果的に発信するため、展示会へのブース出展、セミナー及び企業面談を実施。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Wellness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Week</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（名古屋）、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SPORTEC2021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（東京）</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・スポーツビジネスコンテスト開催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舞洲ビジネスコンテストを開催（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月）し、プロスポーツチームを実践フィールドにして学びの場を提供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・スポーツチームやパートナー企業等の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の取組を掲載したハンドブックを市立全小学校に配布（</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a:spLocks/>
          </p:cNvSpPr>
          <p:nvPr/>
        </p:nvSpPr>
        <p:spPr>
          <a:xfrm>
            <a:off x="5720074" y="937523"/>
            <a:ext cx="4081930" cy="2520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オリンピアン・パラリンピアンを府内の小学校、支援学校に派遣し、実技等を通じてオリンピック・パラリンピックの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機運醸成及び大会後のレガシーの創出を図る。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回程度、トップアスリート小学校ふれあい事業：協力チーム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チーム、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派遣校数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校、参加児童数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②「来年度も夢・授業を活用したいと思ったか」の評価が５段階評価中平均４以上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：①計画どおりに実施／計画の一部実施　　②計画どおりに実施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①コロナ禍を受け、実施日の変更等調整して実施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多数の応募があり、東京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大会の成果を踏まえ、事業拡充を検討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〇トップアスリート小学校ふれあい事業：協力チーム：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チーム、派遣校数：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校、児童数：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2,448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②トップアスリート等による「夢・授業」を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・来年度以降の夢・授業の活用について</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５段階評価中平均４以上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の評価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4233045273"/>
              </p:ext>
            </p:extLst>
          </p:nvPr>
        </p:nvGraphicFramePr>
        <p:xfrm>
          <a:off x="65205" y="357416"/>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により一部実施を見送った事業もあったが、世界的なトップアスリートのパフォーマンスを「みる」機会を創出し、府民・市民に夢と希望を与えることができる活力のある都市をめざし取り組んだ。</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1" name="テキスト ボックス 50"/>
          <p:cNvSpPr txBox="1"/>
          <p:nvPr/>
        </p:nvSpPr>
        <p:spPr>
          <a:xfrm>
            <a:off x="65205" y="939605"/>
            <a:ext cx="2788761" cy="2520000"/>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大阪のブランド力を活用して国際競技大会などを誘致し、トップアスリート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②大阪城トライアスロン大会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p>
          <a:p>
            <a:pPr lvl="0">
              <a:lnSpc>
                <a:spcPts val="1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：①計画を変更して実施</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②中止</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①新型コロナウイルス感染症の影響により、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グレード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からグレード４に計画を変更して、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無観客試合にて開催</a:t>
            </a: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②新型コロナウイルス感染症の影響により、中止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2907399" y="933143"/>
            <a:ext cx="2760594" cy="2520000"/>
          </a:xfrm>
          <a:prstGeom prst="rect">
            <a:avLst/>
          </a:prstGeom>
          <a:noFill/>
          <a:ln w="6350">
            <a:solidFill>
              <a:srgbClr val="4F81BD"/>
            </a:solidFill>
          </a:ln>
        </p:spPr>
        <p:txBody>
          <a:bodyPr wrap="square" rtlCol="0">
            <a:noAutofit/>
          </a:bodyPr>
          <a:lstStyle/>
          <a:p>
            <a:pPr lvl="0">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さらなる魅力づくりに取り組むとともに、大会の国際化を推進することにより、世界トップレベルの市民マラソンをめざす。今大会から、「びわ湖毎日マラソン」との統合により、オリンピック等の代表選考レースとしての機能を併せ持つ大会として開催し、大阪の都市魅力を国内外に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：中止（海外ランナーの募集は実施せず）</a:t>
            </a:r>
            <a:endParaRPr lang="en-US" altLang="ja-JP" sz="700" u="sng" strike="dbl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・コロナ禍のため、海外ランナーの募集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は実施せず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・一般部門の開催を中止し、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エリート部門のみ実施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（出場者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2908404" y="730707"/>
            <a:ext cx="2759589"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sp>
        <p:nvSpPr>
          <p:cNvPr id="55" name="テキスト ボックス 54"/>
          <p:cNvSpPr txBox="1"/>
          <p:nvPr/>
        </p:nvSpPr>
        <p:spPr>
          <a:xfrm>
            <a:off x="65205" y="730915"/>
            <a:ext cx="2790113"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6" name="図 55"/>
          <p:cNvPicPr>
            <a:picLocks noChangeAspect="1"/>
          </p:cNvPicPr>
          <p:nvPr/>
        </p:nvPicPr>
        <p:blipFill>
          <a:blip r:embed="rId3"/>
          <a:stretch>
            <a:fillRect/>
          </a:stretch>
        </p:blipFill>
        <p:spPr>
          <a:xfrm>
            <a:off x="1802640" y="2016227"/>
            <a:ext cx="1026555" cy="684000"/>
          </a:xfrm>
          <a:prstGeom prst="rect">
            <a:avLst/>
          </a:prstGeom>
        </p:spPr>
      </p:pic>
      <p:pic>
        <p:nvPicPr>
          <p:cNvPr id="57" name="図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649" y="2545258"/>
            <a:ext cx="1260000" cy="882001"/>
          </a:xfrm>
          <a:prstGeom prst="rect">
            <a:avLst/>
          </a:prstGeom>
        </p:spPr>
      </p:pic>
      <p:sp>
        <p:nvSpPr>
          <p:cNvPr id="60" name="テキスト ボックス 59"/>
          <p:cNvSpPr txBox="1"/>
          <p:nvPr/>
        </p:nvSpPr>
        <p:spPr>
          <a:xfrm>
            <a:off x="5720074" y="734093"/>
            <a:ext cx="408193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8518" y="2358227"/>
            <a:ext cx="991202" cy="720000"/>
          </a:xfrm>
          <a:prstGeom prst="rect">
            <a:avLst/>
          </a:prstGeom>
          <a:noFill/>
          <a:ln>
            <a:noFill/>
          </a:ln>
        </p:spPr>
      </p:pic>
      <p:sp>
        <p:nvSpPr>
          <p:cNvPr id="27" name="正方形/長方形 26"/>
          <p:cNvSpPr/>
          <p:nvPr/>
        </p:nvSpPr>
        <p:spPr>
          <a:xfrm>
            <a:off x="9689722" y="6627414"/>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楕円 41"/>
          <p:cNvSpPr/>
          <p:nvPr/>
        </p:nvSpPr>
        <p:spPr>
          <a:xfrm>
            <a:off x="1871444" y="76726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7776722" y="734093"/>
            <a:ext cx="792000" cy="216000"/>
            <a:chOff x="-1807864" y="2317564"/>
            <a:chExt cx="792000" cy="216000"/>
          </a:xfrm>
        </p:grpSpPr>
        <p:sp>
          <p:nvSpPr>
            <p:cNvPr id="48" name="楕円 4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3773867" y="724960"/>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3580295435"/>
              </p:ext>
            </p:extLst>
          </p:nvPr>
        </p:nvGraphicFramePr>
        <p:xfrm>
          <a:off x="105159" y="3666213"/>
          <a:ext cx="9692702" cy="33528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・新型コロナウイルス感染症拡大の影響を受け、当初の予定どおり実施できない事業もあったが、スポーツイベントを通じて更なるスポーツに親しむ機会を提供するとともに、第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　</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計画に基づく各種事業を着実に推進した。引き続き、年間を通じて様々なスポーツを「する」「ささえる」健康で活力のある都市をめざし取り組んでいく。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5" name="テキスト ボックス 34">
            <a:extLst>
              <a:ext uri="{FF2B5EF4-FFF2-40B4-BE49-F238E27FC236}">
                <a16:creationId xmlns:a16="http://schemas.microsoft.com/office/drawing/2014/main" id="{4E872A4C-57BC-4C4F-8C29-33A9BB7BA031}"/>
              </a:ext>
            </a:extLst>
          </p:cNvPr>
          <p:cNvSpPr txBox="1"/>
          <p:nvPr/>
        </p:nvSpPr>
        <p:spPr>
          <a:xfrm>
            <a:off x="112230" y="4251705"/>
            <a:ext cx="4788000" cy="2556000"/>
          </a:xfrm>
          <a:prstGeom prst="rect">
            <a:avLst/>
          </a:prstGeom>
          <a:noFill/>
          <a:ln w="6350">
            <a:solidFill>
              <a:srgbClr val="4F81BD"/>
            </a:solidFill>
          </a:ln>
        </p:spPr>
        <p:txBody>
          <a:bodyPr wrap="square" rtlCol="0">
            <a:no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・大阪にゆかりのプロスポーツチーム７チームの府内での年間主催試合観客者数合計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360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・大阪にゆかりのあるプロスポーツチーム７チームの年間主催試合観客者数合計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7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トップアスリートによるトークショーやスポーツ体験等の設立記念イベントを実施。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構成団体：在阪スポーツチーム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チーム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オリックス・バファローズ、ガンバ大阪、セレッソ大阪、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大阪、スペランツァ大阪、シュライカー大阪、花園近鉄ライナーズ、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NTT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ドコモレッドハリケーンズ大阪、大阪エヴェッサ、堺ブレイザーズ、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サントリーサンバーズ、パナソニックパンサーズ、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マーヴェラス、日本生命レッドエルフ、</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日本ペイントマレッツ、大阪ラヴィッツ、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大阪府スポーツ協会、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者スポーツ協会、大阪商工会議所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35F1387-1C05-4C82-BFE0-1D00ECE416C6}"/>
              </a:ext>
            </a:extLst>
          </p:cNvPr>
          <p:cNvSpPr txBox="1"/>
          <p:nvPr/>
        </p:nvSpPr>
        <p:spPr>
          <a:xfrm>
            <a:off x="105159" y="4038230"/>
            <a:ext cx="478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2" name="テキスト ボックス 51">
            <a:extLst>
              <a:ext uri="{FF2B5EF4-FFF2-40B4-BE49-F238E27FC236}">
                <a16:creationId xmlns:a16="http://schemas.microsoft.com/office/drawing/2014/main" id="{A83D07FF-6C41-4A7B-ABC9-7CD2D4D954E3}"/>
              </a:ext>
            </a:extLst>
          </p:cNvPr>
          <p:cNvSpPr txBox="1"/>
          <p:nvPr/>
        </p:nvSpPr>
        <p:spPr>
          <a:xfrm>
            <a:off x="5004649" y="4035706"/>
            <a:ext cx="47916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6" name="楕円 65"/>
          <p:cNvSpPr/>
          <p:nvPr/>
        </p:nvSpPr>
        <p:spPr>
          <a:xfrm>
            <a:off x="6134016" y="405870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67" name="楕円 66"/>
          <p:cNvSpPr/>
          <p:nvPr/>
        </p:nvSpPr>
        <p:spPr>
          <a:xfrm>
            <a:off x="1691444" y="407170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3536" y="3429000"/>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69" name="図 68" descr="サッカー選手たち  中程度の精度で自動的に生成された説明">
            <a:extLst>
              <a:ext uri="{FF2B5EF4-FFF2-40B4-BE49-F238E27FC236}">
                <a16:creationId xmlns:a16="http://schemas.microsoft.com/office/drawing/2014/main" id="{9567BDDF-A4E1-448B-A37D-5130C675DA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2133" y="4707890"/>
            <a:ext cx="855773" cy="1214646"/>
          </a:xfrm>
          <a:prstGeom prst="rect">
            <a:avLst/>
          </a:prstGeom>
        </p:spPr>
      </p:pic>
      <p:pic>
        <p:nvPicPr>
          <p:cNvPr id="70" name="図 69" descr="Z:\LIB\生涯スポーツ【容量上限182GBまでを目安に】\スポーツ振興G\1　施策事業\15　大阪スポーツコミッション\当日写真\当日写真　記念イベント\IMG_1434.JPG">
            <a:extLst>
              <a:ext uri="{FF2B5EF4-FFF2-40B4-BE49-F238E27FC236}">
                <a16:creationId xmlns:a16="http://schemas.microsoft.com/office/drawing/2014/main" id="{D808F96D-B142-4E7F-A5BE-711420DC6F7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6856" y="5809677"/>
            <a:ext cx="1181505" cy="931691"/>
          </a:xfrm>
          <a:prstGeom prst="rect">
            <a:avLst/>
          </a:prstGeom>
          <a:noFill/>
          <a:ln>
            <a:noFill/>
          </a:ln>
        </p:spPr>
      </p:pic>
      <p:pic>
        <p:nvPicPr>
          <p:cNvPr id="71" name="図 70" descr="Z:\LIB\生涯スポーツ【容量上限182GBまでを目安に】\スポーツ振興G\1　施策事業\15　大阪スポーツコミッション\当日写真\当日写真　記念イベント\DSC_041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6857" y="4839406"/>
            <a:ext cx="1181505" cy="893850"/>
          </a:xfrm>
          <a:prstGeom prst="rect">
            <a:avLst/>
          </a:prstGeom>
          <a:noFill/>
          <a:ln>
            <a:noFill/>
          </a:ln>
        </p:spPr>
      </p:pic>
      <p:sp>
        <p:nvSpPr>
          <p:cNvPr id="38" name="サブタイトル 3"/>
          <p:cNvSpPr txBox="1">
            <a:spLocks/>
          </p:cNvSpPr>
          <p:nvPr/>
        </p:nvSpPr>
        <p:spPr>
          <a:xfrm>
            <a:off x="8998766" y="5891391"/>
            <a:ext cx="662508" cy="201905"/>
          </a:xfrm>
          <a:prstGeom prst="rect">
            <a:avLst/>
          </a:prstGeom>
        </p:spPr>
        <p:txBody>
          <a:bodyPr>
            <a:normAutofit/>
          </a:bodyPr>
          <a:lst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a:lstStyle>
          <a:p>
            <a:pPr marL="0" indent="0" algn="ctr">
              <a:buNone/>
            </a:pPr>
            <a:r>
              <a:rPr lang="ja-JP" altLang="en-US" sz="700" dirty="0">
                <a:latin typeface="Meiryo UI" panose="020B0604030504040204" pitchFamily="50" charset="-128"/>
                <a:ea typeface="Meiryo UI" panose="020B0604030504040204" pitchFamily="50" charset="-128"/>
              </a:rPr>
              <a:t>副読本</a:t>
            </a:r>
          </a:p>
        </p:txBody>
      </p:sp>
    </p:spTree>
    <p:extLst>
      <p:ext uri="{BB962C8B-B14F-4D97-AF65-F5344CB8AC3E}">
        <p14:creationId xmlns:p14="http://schemas.microsoft.com/office/powerpoint/2010/main" val="357844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4355715" y="2078739"/>
            <a:ext cx="5392380" cy="1938992"/>
          </a:xfrm>
          <a:prstGeom prst="rect">
            <a:avLst/>
          </a:prstGeom>
          <a:noFill/>
          <a:ln w="6350">
            <a:solidFill>
              <a:srgbClr val="4F81BD"/>
            </a:solidFill>
          </a:ln>
        </p:spPr>
        <p:txBody>
          <a:bodyPr wrap="square" rtlCol="0">
            <a:spAutoFit/>
          </a:bodyPr>
          <a:lstStyle/>
          <a:p>
            <a:pPr lvl="0">
              <a:lnSpc>
                <a:spcPts val="7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・ネイティブ・スピーカーを小学校、中学校、高等学校の全校に配置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・小中学生が集中的に英語を使う機会を提供</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・中学生の英語力を的確に把握し、指導改善を図るための英語力調査の実施</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・教員の指導力・英語力の向上を図る研修の実施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・全小中高校において、ネイティブ・スピーカーを活用した授業を実施。</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・全小学校において低学年からの英語教育を推進。</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小学校に対し、訪問研修等を実施。全中学校に対し、英語４技能テストを踏まえた研修を実施。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・コロナ禍により、英語体験イベント「イングリッシュデイ」を手法を変更して実施。</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・全中学３年生を対象に英語力調査を実施。</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・教員を対象に、小学校巡回訪問、中学校授業改善研修、英語力向上研修を実施。</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・優秀なネイティブスピーカを安定的に任用するための多額の人件費の確保が必要。</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技能型テストの実施には、多額の費用がかかるため、予算の安定的な確保が必要。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355715" y="857375"/>
            <a:ext cx="5392380" cy="990015"/>
          </a:xfrm>
          <a:prstGeom prst="rect">
            <a:avLst/>
          </a:prstGeom>
          <a:noFill/>
          <a:ln w="6350">
            <a:solidFill>
              <a:srgbClr val="4F81BD"/>
            </a:solidFill>
          </a:ln>
        </p:spPr>
        <p:txBody>
          <a:bodyPr wrap="square" rtlCol="0">
            <a:sp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府内大学の外国人留学生を対象に、就職に関するセミナー等を実施し、大阪企業への就職を促進し、外国人留学生の大阪への定着を図る。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・大学等と連携し、外国人留学生向けに就職活動やインターンシップ、ビジネス日本語等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に関するセミナーを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事業のべ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5" name="テキスト ボックス 44"/>
          <p:cNvSpPr txBox="1"/>
          <p:nvPr/>
        </p:nvSpPr>
        <p:spPr>
          <a:xfrm>
            <a:off x="84612" y="905373"/>
            <a:ext cx="4156913" cy="2968825"/>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府内の高校生等を対象に、実践的英語体験（通称：グローバル体験プログラム）を実施し、海外への興味や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英語でのコミュニケーションの必要性に気づかせることにより、将来のグローバル人材の裾野を拡げる。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①おおさかグローバル塾修了者の海外進学レベルの英語力の習得：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②・グローバル体験プログラム参加者のうち、英語の習得意欲が高まった割合：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①・新型コロナウイルス感染症拡大の影響で短期留学を見送り、府内での講座を中心に実施（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名が受講修了。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おおさかグローバル塾修了者の海外進学レベルの英語力の習得：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名で実践的英語体験（グローバル体験プログラム）を実施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1,971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名（うち高校生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1,789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名、中学生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名）が参加、参加者のうち、英語の習得意欲が高まった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3260" y="692696"/>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25917269"/>
              </p:ext>
            </p:extLst>
          </p:nvPr>
        </p:nvGraphicFramePr>
        <p:xfrm>
          <a:off x="81867" y="368621"/>
          <a:ext cx="9692702" cy="29464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252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新型コロナウイルス感染症拡大の影響により、</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一部事業をオンラインに組替えて実施するなど、国内外の若者に学びの場を提供し、世界で活躍できる人材を育てる都市をめざし取り組んだ。今後も、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a:t>
                      </a:r>
                      <a:endParaRPr kumimoji="1" lang="en-US" altLang="ja-JP"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705552" y="6641976"/>
            <a:ext cx="216000"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年度期末評価（主要事業抜粋）</a:t>
            </a:r>
          </a:p>
        </p:txBody>
      </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l="4194" t="25660" r="6392"/>
          <a:stretch/>
        </p:blipFill>
        <p:spPr>
          <a:xfrm>
            <a:off x="8181360" y="1173884"/>
            <a:ext cx="1089780" cy="604159"/>
          </a:xfrm>
          <a:prstGeom prst="rect">
            <a:avLst/>
          </a:prstGeom>
        </p:spPr>
      </p:pic>
      <p:sp>
        <p:nvSpPr>
          <p:cNvPr id="20" name="テキスト ボックス 19"/>
          <p:cNvSpPr txBox="1"/>
          <p:nvPr/>
        </p:nvSpPr>
        <p:spPr>
          <a:xfrm>
            <a:off x="4355715" y="1863295"/>
            <a:ext cx="539238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16" name="楕円 15"/>
          <p:cNvSpPr/>
          <p:nvPr/>
        </p:nvSpPr>
        <p:spPr>
          <a:xfrm>
            <a:off x="2212936" y="71686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33" name="テキスト ボックス 32"/>
          <p:cNvSpPr txBox="1"/>
          <p:nvPr/>
        </p:nvSpPr>
        <p:spPr>
          <a:xfrm>
            <a:off x="4355715" y="694156"/>
            <a:ext cx="5399598"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17" name="楕円 16"/>
          <p:cNvSpPr/>
          <p:nvPr/>
        </p:nvSpPr>
        <p:spPr>
          <a:xfrm>
            <a:off x="5745088" y="71686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18" name="楕円 17"/>
          <p:cNvSpPr/>
          <p:nvPr/>
        </p:nvSpPr>
        <p:spPr>
          <a:xfrm>
            <a:off x="5494449" y="188233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rotWithShape="1">
          <a:blip r:embed="rId4" cstate="print">
            <a:extLst>
              <a:ext uri="{28A0092B-C50C-407E-A947-70E740481C1C}">
                <a14:useLocalDpi xmlns:a14="http://schemas.microsoft.com/office/drawing/2010/main" val="0"/>
              </a:ext>
            </a:extLst>
          </a:blip>
          <a:srcRect l="3064" t="29101" r="31659" b="13382"/>
          <a:stretch/>
        </p:blipFill>
        <p:spPr>
          <a:xfrm>
            <a:off x="823306" y="3039220"/>
            <a:ext cx="1070317" cy="707318"/>
          </a:xfrm>
          <a:prstGeom prst="rect">
            <a:avLst/>
          </a:prstGeom>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936" y="3039947"/>
            <a:ext cx="1052487" cy="713166"/>
          </a:xfrm>
          <a:prstGeom prst="rect">
            <a:avLst/>
          </a:prstGeom>
        </p:spPr>
      </p:pic>
      <p:sp>
        <p:nvSpPr>
          <p:cNvPr id="30" name="テキスト ボックス 29"/>
          <p:cNvSpPr txBox="1"/>
          <p:nvPr/>
        </p:nvSpPr>
        <p:spPr>
          <a:xfrm>
            <a:off x="767797" y="3685628"/>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274466" y="3702342"/>
            <a:ext cx="1328751"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6"/>
          <a:stretch>
            <a:fillRect/>
          </a:stretch>
        </p:blipFill>
        <p:spPr>
          <a:xfrm rot="5400000">
            <a:off x="8859507" y="3151727"/>
            <a:ext cx="643998" cy="910512"/>
          </a:xfrm>
          <a:prstGeom prst="rect">
            <a:avLst/>
          </a:prstGeom>
        </p:spPr>
      </p:pic>
      <p:pic>
        <p:nvPicPr>
          <p:cNvPr id="32" name="図 31"/>
          <p:cNvPicPr>
            <a:picLocks noChangeAspect="1"/>
          </p:cNvPicPr>
          <p:nvPr/>
        </p:nvPicPr>
        <p:blipFill>
          <a:blip r:embed="rId7"/>
          <a:stretch>
            <a:fillRect/>
          </a:stretch>
        </p:blipFill>
        <p:spPr>
          <a:xfrm>
            <a:off x="8726250" y="2343023"/>
            <a:ext cx="910512" cy="683238"/>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61048"/>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err="1">
                <a:solidFill>
                  <a:srgbClr val="4F81B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3149882155"/>
              </p:ext>
            </p:extLst>
          </p:nvPr>
        </p:nvGraphicFramePr>
        <p:xfrm>
          <a:off x="62611" y="4090069"/>
          <a:ext cx="9692702" cy="294640"/>
        </p:xfrm>
        <a:graphic>
          <a:graphicData uri="http://schemas.openxmlformats.org/drawingml/2006/table">
            <a:tbl>
              <a:tblPr firstRow="1" bandRow="1">
                <a:tableStyleId>{5C22544A-7EE6-4342-B048-85BDC9FD1C3A}</a:tableStyleId>
              </a:tblPr>
              <a:tblGrid>
                <a:gridCol w="9692702">
                  <a:extLst>
                    <a:ext uri="{9D8B030D-6E8A-4147-A177-3AD203B41FA5}">
                      <a16:colId xmlns:a16="http://schemas.microsoft.com/office/drawing/2014/main" val="554079531"/>
                    </a:ext>
                  </a:extLst>
                </a:gridCol>
              </a:tblGrid>
              <a:tr h="252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4" name="テキスト ボックス 33">
            <a:extLst>
              <a:ext uri="{FF2B5EF4-FFF2-40B4-BE49-F238E27FC236}">
                <a16:creationId xmlns:a16="http://schemas.microsoft.com/office/drawing/2014/main" id="{EB26C87B-8B11-482E-84B0-344FF8F5FBD8}"/>
              </a:ext>
            </a:extLst>
          </p:cNvPr>
          <p:cNvSpPr txBox="1"/>
          <p:nvPr/>
        </p:nvSpPr>
        <p:spPr>
          <a:xfrm>
            <a:off x="60133" y="4609613"/>
            <a:ext cx="4500000" cy="215738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2,400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①（公財）大阪府国際交流財団が運営する「大阪府外国人情報コーナー」において、新型コロナウイルス感染症関連を含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め、生活や雇用などの外国人の相談に対応。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zh-CN" sz="700" dirty="0">
                <a:latin typeface="Meiryo UI" panose="020B0604030504040204" pitchFamily="50" charset="-128"/>
                <a:ea typeface="Meiryo UI" panose="020B0604030504040204" pitchFamily="50" charset="-128"/>
                <a:cs typeface="Meiryo UI" panose="020B0604030504040204" pitchFamily="50" charset="-128"/>
              </a:rPr>
              <a:t>2,312</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第１回（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第２回（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4,261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62611" y="4432760"/>
            <a:ext cx="4500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grpSp>
        <p:nvGrpSpPr>
          <p:cNvPr id="37" name="グループ化 36"/>
          <p:cNvGrpSpPr/>
          <p:nvPr/>
        </p:nvGrpSpPr>
        <p:grpSpPr>
          <a:xfrm>
            <a:off x="1304500" y="4437062"/>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9" name="楕円 3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0" name="テキスト ボックス 39">
            <a:extLst>
              <a:ext uri="{FF2B5EF4-FFF2-40B4-BE49-F238E27FC236}">
                <a16:creationId xmlns:a16="http://schemas.microsoft.com/office/drawing/2014/main" id="{4E872A4C-57BC-4C4F-8C29-33A9BB7BA031}"/>
              </a:ext>
            </a:extLst>
          </p:cNvPr>
          <p:cNvSpPr txBox="1"/>
          <p:nvPr/>
        </p:nvSpPr>
        <p:spPr>
          <a:xfrm>
            <a:off x="4630704" y="4630236"/>
            <a:ext cx="5112000" cy="2136758"/>
          </a:xfrm>
          <a:prstGeom prst="rect">
            <a:avLst/>
          </a:prstGeom>
          <a:noFill/>
          <a:ln w="6350">
            <a:solidFill>
              <a:srgbClr val="4F81BD"/>
            </a:solidFill>
          </a:ln>
        </p:spPr>
        <p:txBody>
          <a:bodyPr wrap="square" rtlCol="0">
            <a:noAutofit/>
          </a:bodyPr>
          <a:lstStyle/>
          <a:p>
            <a:pPr lvl="0">
              <a:lnSpc>
                <a:spcPts val="7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・災害時多言語センター訓練の実施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期末評価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②計画どおりに実施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①・（公財）大阪府国際交流財団や市町村等と連携し、在住外国人も含め幅広く周知を継続。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・ウェブサイト・アプリの運用を行うとともに、新型コロナウイルス感染症対策として、医療機関情報検索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サイトのリンクを掲載し、内容の充実を図ることができた。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②・研修会 ・職員研修（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・訓練   防災訓練（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天王寺区、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阿倍野区、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住之江区（真住中学校）、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住之江区）、</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「外国人のための防災教室」（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7/10</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「災害時外国人支援ボランティア説明会・登録会」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・研究会：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　総会：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・共催研修会・訓練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回（和歌山県、（公財）大阪府国際交流財団、京都市）</a:t>
            </a: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・連絡会議  災害時外国人支援ネットワーク整備に向けた連絡会議（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4/22</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9/14</a:t>
            </a:r>
            <a:r>
              <a:rPr lang="ja-JP" altLang="en-US" sz="7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7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概ね計画通り訓練等を開催することができ、災害時ボランティア及び訓練参加者のアンケートから防災意識向上が確認できた。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4629160" y="4432760"/>
            <a:ext cx="511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災害時多言語支援事業</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（①再掲）　</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42" name="グループ化 41"/>
          <p:cNvGrpSpPr/>
          <p:nvPr/>
        </p:nvGrpSpPr>
        <p:grpSpPr>
          <a:xfrm>
            <a:off x="6106365" y="4433456"/>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pic>
        <p:nvPicPr>
          <p:cNvPr id="47" name="図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2887" y="6130143"/>
            <a:ext cx="899728" cy="130108"/>
          </a:xfrm>
          <a:prstGeom prst="rect">
            <a:avLst/>
          </a:prstGeom>
        </p:spPr>
      </p:pic>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7465" y="5259208"/>
            <a:ext cx="479401" cy="870935"/>
          </a:xfrm>
          <a:prstGeom prst="rect">
            <a:avLst/>
          </a:prstGeom>
          <a:ln w="12700">
            <a:solidFill>
              <a:schemeClr val="tx1"/>
            </a:solidFill>
          </a:ln>
        </p:spPr>
      </p:pic>
    </p:spTree>
    <p:extLst>
      <p:ext uri="{BB962C8B-B14F-4D97-AF65-F5344CB8AC3E}">
        <p14:creationId xmlns:p14="http://schemas.microsoft.com/office/powerpoint/2010/main" val="30785822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10390</Words>
  <Application>Microsoft Office PowerPoint</Application>
  <PresentationFormat>A4 210 x 297 mm</PresentationFormat>
  <Paragraphs>819</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ＭＳ Ｐゴシック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2022-08-24T02:25:20Z</dcterms:modified>
</cp:coreProperties>
</file>