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5" r:id="rId4"/>
    <p:sldId id="276" r:id="rId5"/>
    <p:sldId id="265" r:id="rId6"/>
    <p:sldId id="273" r:id="rId7"/>
    <p:sldId id="285" r:id="rId8"/>
    <p:sldId id="274" r:id="rId9"/>
    <p:sldId id="264" r:id="rId10"/>
    <p:sldId id="281" r:id="rId11"/>
    <p:sldId id="283" r:id="rId12"/>
    <p:sldId id="278" r:id="rId13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0000"/>
    <a:srgbClr val="0000FF"/>
    <a:srgbClr val="FF4B4B"/>
    <a:srgbClr val="4172AD"/>
    <a:srgbClr val="FF7575"/>
    <a:srgbClr val="8CAF47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647" autoAdjust="0"/>
    <p:restoredTop sz="94964" autoAdjust="0"/>
  </p:normalViewPr>
  <p:slideViewPr>
    <p:cSldViewPr>
      <p:cViewPr varScale="1">
        <p:scale>
          <a:sx n="69" d="100"/>
          <a:sy n="69" d="100"/>
        </p:scale>
        <p:origin x="-1740" y="-102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&#20849;&#26377;&#12501;&#12457;&#12523;&#12480;\&#12510;&#12540;&#12465;&#12486;&#12451;&#12531;&#12464;\&#12510;&#12540;&#12465;&#12486;&#12451;&#12531;&#12464;&#23460;&#12510;&#12540;&#12465;&#12486;&#12451;&#12531;&#12464;&#25285;&#24403;\&#12510;&#12540;&#12465;&#12486;&#12451;&#12531;&#12464;&#35519;&#26619;\&#38306;&#31354;&#35519;&#26619;\2017&#24180;&#24230;&#28040;&#36027;&#21205;&#21521;&#35519;&#26619;\&#31532;2&#26399;\&#28040;&#36027;&#38989;&#35519;&#26619;&#12288;&#35336;&#31639;&#2999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7;&#22238;&#65288;300618&#65289;\&#9632;&#36039;&#26009;\&#36039;&#26009;&#20316;&#25104;&#29992;&#12487;&#12540;&#12479;\&#9733;&#23487;&#27850;&#26045;&#35373;&#25512;&#3122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602045174445026E-2"/>
          <c:y val="3.9740568231333047E-2"/>
          <c:w val="0.86927344900853643"/>
          <c:h val="0.855974613746884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来阪外国人!$A$8</c:f>
              <c:strCache>
                <c:ptCount val="1"/>
                <c:pt idx="0">
                  <c:v>来阪外国人旅行者数</c:v>
                </c:pt>
              </c:strCache>
            </c:strRef>
          </c:tx>
          <c:spPr>
            <a:pattFill prst="wdUpDiag">
              <a:fgClr>
                <a:srgbClr val="3399FF"/>
              </a:fgClr>
              <a:bgClr>
                <a:schemeClr val="bg1"/>
              </a:bgClr>
            </a:pattFill>
            <a:ln>
              <a:solidFill>
                <a:srgbClr val="3399FF"/>
              </a:solidFill>
            </a:ln>
          </c:spPr>
          <c:invertIfNegative val="0"/>
          <c:dPt>
            <c:idx val="4"/>
            <c:invertIfNegative val="0"/>
            <c:bubble3D val="0"/>
          </c:dPt>
          <c:dLbls>
            <c:dLbl>
              <c:idx val="4"/>
              <c:layout>
                <c:manualLayout>
                  <c:x val="4.5187099704140034E-4"/>
                  <c:y val="0.29136937312571154"/>
                </c:manualLayout>
              </c:layout>
              <c:spPr/>
              <c:txPr>
                <a:bodyPr horzOverflow="overflow" tIns="45720" rIns="91440"/>
                <a:lstStyle/>
                <a:p>
                  <a:pPr>
                    <a:defRPr sz="1400" baseline="0">
                      <a:solidFill>
                        <a:schemeClr val="bg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horzOverflow="overflow" tIns="45720" rIns="91440" anchor="ctr"/>
              <a:lstStyle/>
              <a:p>
                <a:pPr algn="ctr" rtl="0">
                  <a:defRPr sz="1400" baseline="0">
                    <a:solidFill>
                      <a:schemeClr val="bg1"/>
                    </a:solidFill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来阪外国人!$H$7:$L$7</c:f>
              <c:strCache>
                <c:ptCount val="5"/>
                <c:pt idx="0">
                  <c:v>H25（2013）年</c:v>
                </c:pt>
                <c:pt idx="1">
                  <c:v>H26（2014）年</c:v>
                </c:pt>
                <c:pt idx="2">
                  <c:v>H27（2015）年</c:v>
                </c:pt>
                <c:pt idx="3">
                  <c:v>H28（2016）年</c:v>
                </c:pt>
                <c:pt idx="4">
                  <c:v>H29（2017）年</c:v>
                </c:pt>
              </c:strCache>
            </c:strRef>
          </c:cat>
          <c:val>
            <c:numRef>
              <c:f>来阪外国人!$H$8:$L$8</c:f>
              <c:numCache>
                <c:formatCode>General</c:formatCode>
                <c:ptCount val="5"/>
                <c:pt idx="0">
                  <c:v>263</c:v>
                </c:pt>
                <c:pt idx="1">
                  <c:v>376</c:v>
                </c:pt>
                <c:pt idx="2">
                  <c:v>716</c:v>
                </c:pt>
                <c:pt idx="3">
                  <c:v>940</c:v>
                </c:pt>
                <c:pt idx="4">
                  <c:v>1111</c:v>
                </c:pt>
              </c:numCache>
            </c:numRef>
          </c:val>
        </c:ser>
        <c:ser>
          <c:idx val="3"/>
          <c:order val="3"/>
          <c:tx>
            <c:strRef>
              <c:f>来阪外国人!$A$11</c:f>
              <c:strCache>
                <c:ptCount val="1"/>
                <c:pt idx="0">
                  <c:v>訪日外国人旅行者数</c:v>
                </c:pt>
              </c:strCache>
            </c:strRef>
          </c:tx>
          <c:spPr>
            <a:solidFill>
              <a:srgbClr val="FF4B4B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1.7405069797084764E-3"/>
                  <c:y val="2.6240265791164796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来阪外国人!$H$7:$L$7</c:f>
              <c:strCache>
                <c:ptCount val="5"/>
                <c:pt idx="0">
                  <c:v>H25（2013）年</c:v>
                </c:pt>
                <c:pt idx="1">
                  <c:v>H26（2014）年</c:v>
                </c:pt>
                <c:pt idx="2">
                  <c:v>H27（2015）年</c:v>
                </c:pt>
                <c:pt idx="3">
                  <c:v>H28（2016）年</c:v>
                </c:pt>
                <c:pt idx="4">
                  <c:v>H29（2017）年</c:v>
                </c:pt>
              </c:strCache>
            </c:strRef>
          </c:cat>
          <c:val>
            <c:numRef>
              <c:f>来阪外国人!$H$11:$L$11</c:f>
              <c:numCache>
                <c:formatCode>General</c:formatCode>
                <c:ptCount val="5"/>
                <c:pt idx="0">
                  <c:v>1036</c:v>
                </c:pt>
                <c:pt idx="1">
                  <c:v>1341</c:v>
                </c:pt>
                <c:pt idx="2">
                  <c:v>1974</c:v>
                </c:pt>
                <c:pt idx="3">
                  <c:v>2404</c:v>
                </c:pt>
                <c:pt idx="4">
                  <c:v>2869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675200"/>
        <c:axId val="119033792"/>
      </c:barChart>
      <c:lineChart>
        <c:grouping val="standard"/>
        <c:varyColors val="0"/>
        <c:ser>
          <c:idx val="1"/>
          <c:order val="1"/>
          <c:tx>
            <c:strRef>
              <c:f>来阪外国人!$A$9</c:f>
              <c:strCache>
                <c:ptCount val="1"/>
                <c:pt idx="0">
                  <c:v>対前年比（来阪外国人旅行者数）</c:v>
                </c:pt>
              </c:strCache>
            </c:strRef>
          </c:tx>
          <c:spPr>
            <a:ln w="12700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7.735943312429458E-2"/>
                  <c:y val="5.1001170678512439E-2"/>
                </c:manualLayout>
              </c:layout>
              <c:spPr/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8460659974755065E-2"/>
                  <c:y val="-3.1350877474327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226796885668732E-2"/>
                  <c:y val="-4.5109754560537535E-2"/>
                </c:manualLayout>
              </c:layout>
              <c:spPr/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7320764293777504E-3"/>
                  <c:y val="-4.2213063489263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665213845658326E-2"/>
                  <c:y val="4.2553136538227107E-2"/>
                </c:manualLayout>
              </c:layout>
              <c:spPr/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horzOverflow="overflow" tIns="45720" rIns="91440" anchor="ctr"/>
              <a:lstStyle/>
              <a:p>
                <a:pPr algn="ctr" rtl="0">
                  <a:defRPr sz="1400">
                    <a:solidFill>
                      <a:schemeClr val="tx1"/>
                    </a:solidFill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来阪外国人!$H$10:$L$10</c:f>
              <c:strCache>
                <c:ptCount val="5"/>
                <c:pt idx="0">
                  <c:v>H25（2013）年</c:v>
                </c:pt>
                <c:pt idx="1">
                  <c:v>H26（2014）年</c:v>
                </c:pt>
                <c:pt idx="2">
                  <c:v>H27（2015）年</c:v>
                </c:pt>
                <c:pt idx="3">
                  <c:v>H28（2016）年</c:v>
                </c:pt>
                <c:pt idx="4">
                  <c:v>H29（2017）年</c:v>
                </c:pt>
              </c:strCache>
            </c:strRef>
          </c:cat>
          <c:val>
            <c:numRef>
              <c:f>来阪外国人!$H$9:$L$9</c:f>
              <c:numCache>
                <c:formatCode>0%</c:formatCode>
                <c:ptCount val="5"/>
                <c:pt idx="0">
                  <c:v>1.2942633506418209</c:v>
                </c:pt>
                <c:pt idx="1">
                  <c:v>1.4313850973508502</c:v>
                </c:pt>
                <c:pt idx="2">
                  <c:v>1.9067208467550496</c:v>
                </c:pt>
                <c:pt idx="3">
                  <c:v>1.3119252097686442</c:v>
                </c:pt>
                <c:pt idx="4">
                  <c:v>1.1823809569911155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来阪外国人!$A$12</c:f>
              <c:strCache>
                <c:ptCount val="1"/>
                <c:pt idx="0">
                  <c:v>対前年比（訪日外国人旅行者数）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7.7685613725765212E-2"/>
                  <c:y val="-6.8666976709377728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8852751108461313E-2"/>
                  <c:y val="3.7812167572739759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1358032679386829E-2"/>
                  <c:y val="-3.9360398686747011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947219383836687E-2"/>
                  <c:y val="5.1839141288601558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7955226970674472E-3"/>
                  <c:y val="-3.3395234964264907E-2"/>
                </c:manualLayout>
              </c:layout>
              <c:spPr>
                <a:noFill/>
              </c:spPr>
              <c:txPr>
                <a:bodyPr horzOverflow="overflow" tIns="45720" rIns="91440"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来阪外国人!$H$10:$L$10</c:f>
              <c:strCache>
                <c:ptCount val="5"/>
                <c:pt idx="0">
                  <c:v>H25（2013）年</c:v>
                </c:pt>
                <c:pt idx="1">
                  <c:v>H26（2014）年</c:v>
                </c:pt>
                <c:pt idx="2">
                  <c:v>H27（2015）年</c:v>
                </c:pt>
                <c:pt idx="3">
                  <c:v>H28（2016）年</c:v>
                </c:pt>
                <c:pt idx="4">
                  <c:v>H29（2017）年</c:v>
                </c:pt>
              </c:strCache>
            </c:strRef>
          </c:cat>
          <c:val>
            <c:numRef>
              <c:f>来阪外国人!$H$12:$L$12</c:f>
              <c:numCache>
                <c:formatCode>0%</c:formatCode>
                <c:ptCount val="5"/>
                <c:pt idx="0">
                  <c:v>1.2399825079967288</c:v>
                </c:pt>
                <c:pt idx="1">
                  <c:v>1.2942484801094258</c:v>
                </c:pt>
                <c:pt idx="2">
                  <c:v>1.4714621506878125</c:v>
                </c:pt>
                <c:pt idx="3">
                  <c:v>1.2179764831341338</c:v>
                </c:pt>
                <c:pt idx="4">
                  <c:v>1.1934799519128774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675712"/>
        <c:axId val="119034368"/>
      </c:lineChart>
      <c:catAx>
        <c:axId val="12267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horzOverflow="overflow" tIns="45720" rIns="91440" anchor="ctr"/>
          <a:lstStyle/>
          <a:p>
            <a:pPr algn="ctr" rtl="0">
              <a:defRPr sz="1400">
                <a:solidFill>
                  <a:schemeClr val="tx1"/>
                </a:solidFill>
              </a:defRPr>
            </a:pPr>
            <a:endParaRPr lang="ja-JP"/>
          </a:p>
        </c:txPr>
        <c:crossAx val="119033792"/>
        <c:crosses val="autoZero"/>
        <c:auto val="1"/>
        <c:lblAlgn val="ctr"/>
        <c:lblOffset val="100"/>
        <c:noMultiLvlLbl val="0"/>
      </c:catAx>
      <c:valAx>
        <c:axId val="119033792"/>
        <c:scaling>
          <c:orientation val="minMax"/>
        </c:scaling>
        <c:delete val="0"/>
        <c:axPos val="l"/>
        <c:numFmt formatCode="#,##0_);[Red]\(#,##0\)&quot;万&quot;&quot;人&quot;" sourceLinked="0"/>
        <c:majorTickMark val="out"/>
        <c:minorTickMark val="none"/>
        <c:tickLblPos val="nextTo"/>
        <c:crossAx val="122675200"/>
        <c:crosses val="autoZero"/>
        <c:crossBetween val="between"/>
        <c:majorUnit val="200"/>
      </c:valAx>
      <c:catAx>
        <c:axId val="1226757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19034368"/>
        <c:crosses val="autoZero"/>
        <c:auto val="1"/>
        <c:lblAlgn val="ctr"/>
        <c:lblOffset val="100"/>
        <c:noMultiLvlLbl val="0"/>
      </c:catAx>
      <c:valAx>
        <c:axId val="119034368"/>
        <c:scaling>
          <c:orientation val="minMax"/>
          <c:max val="2"/>
          <c:min val="1"/>
        </c:scaling>
        <c:delete val="0"/>
        <c:axPos val="r"/>
        <c:numFmt formatCode="0%" sourceLinked="0"/>
        <c:majorTickMark val="out"/>
        <c:minorTickMark val="none"/>
        <c:tickLblPos val="nextTo"/>
        <c:crossAx val="122675712"/>
        <c:crosses val="max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7.6413604948773195E-2"/>
          <c:y val="7.9157016741729549E-2"/>
          <c:w val="0.30893894681744338"/>
          <c:h val="0.2025141583796326"/>
        </c:manualLayout>
      </c:layout>
      <c:overlay val="0"/>
      <c:txPr>
        <a:bodyPr horzOverflow="overflow" tIns="45720" rIns="91440" anchor="ctr"/>
        <a:lstStyle/>
        <a:p>
          <a:pPr algn="l" rtl="0">
            <a:defRPr sz="1000">
              <a:solidFill>
                <a:schemeClr val="tx1"/>
              </a:solidFill>
              <a:latin typeface="メイリオ"/>
              <a:ea typeface="メイリオ"/>
            </a:defRPr>
          </a:pPr>
          <a:endParaRPr lang="ja-JP"/>
        </a:p>
      </c:txPr>
    </c:legend>
    <c:plotVisOnly val="1"/>
    <c:dispBlanksAs val="gap"/>
    <c:showDLblsOverMax val="0"/>
  </c:chart>
  <c:txPr>
    <a:bodyPr tIns="45720" rIns="91440" anchor="ctr"/>
    <a:lstStyle/>
    <a:p>
      <a:pPr algn="ctr" rtl="0">
        <a:defRPr lang="ja-JP" altLang="en-US" sz="1000">
          <a:solidFill>
            <a:schemeClr val="tx1"/>
          </a:solidFill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Sheet1!$A$2:$E$2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Sheet1!$A$3:$E$3</c:f>
              <c:numCache>
                <c:formatCode>#,##0_);[Red]\(#,##0\)</c:formatCode>
                <c:ptCount val="5"/>
                <c:pt idx="0">
                  <c:v>1598</c:v>
                </c:pt>
                <c:pt idx="1">
                  <c:v>2670</c:v>
                </c:pt>
                <c:pt idx="2">
                  <c:v>5781</c:v>
                </c:pt>
                <c:pt idx="3">
                  <c:v>8633</c:v>
                </c:pt>
                <c:pt idx="4">
                  <c:v>11852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18777856"/>
        <c:axId val="91042304"/>
      </c:barChart>
      <c:catAx>
        <c:axId val="118777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91042304"/>
        <c:crosses val="autoZero"/>
        <c:auto val="1"/>
        <c:lblAlgn val="ctr"/>
        <c:lblOffset val="100"/>
        <c:noMultiLvlLbl val="0"/>
      </c:catAx>
      <c:valAx>
        <c:axId val="910423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118777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956155634927539"/>
                  <c:y val="0.1543856238195756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8704310268200624E-2"/>
                  <c:y val="-0.1469801159044343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36182855460691E-2"/>
                  <c:y val="6.117246662515534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4500302184874694E-2"/>
                  <c:y val="6.66511860439279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842073437455733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/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平均消費額!$B$19:$B$24</c:f>
              <c:strCache>
                <c:ptCount val="6"/>
                <c:pt idx="0">
                  <c:v>買い物</c:v>
                </c:pt>
                <c:pt idx="1">
                  <c:v>宿泊費</c:v>
                </c:pt>
                <c:pt idx="2">
                  <c:v>飲食費</c:v>
                </c:pt>
                <c:pt idx="3">
                  <c:v>娯楽・サービス</c:v>
                </c:pt>
                <c:pt idx="4">
                  <c:v>交通費</c:v>
                </c:pt>
                <c:pt idx="5">
                  <c:v>その他</c:v>
                </c:pt>
              </c:strCache>
            </c:strRef>
          </c:cat>
          <c:val>
            <c:numRef>
              <c:f>平均消費額!$C$19:$C$24</c:f>
              <c:numCache>
                <c:formatCode>"¥"#,##0_);[Red]\("¥"#,##0\)</c:formatCode>
                <c:ptCount val="6"/>
                <c:pt idx="0">
                  <c:v>53285.982477435398</c:v>
                </c:pt>
                <c:pt idx="1">
                  <c:v>22846.872035480901</c:v>
                </c:pt>
                <c:pt idx="2">
                  <c:v>15923.761500155601</c:v>
                </c:pt>
                <c:pt idx="3">
                  <c:v>7835.3172113289702</c:v>
                </c:pt>
                <c:pt idx="4">
                  <c:v>6522.4369436663601</c:v>
                </c:pt>
                <c:pt idx="5">
                  <c:v>231.50233426704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9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平均消費額!$B$50:$B$54</c:f>
              <c:strCache>
                <c:ptCount val="5"/>
                <c:pt idx="0">
                  <c:v>宿泊費（全体平均）</c:v>
                </c:pt>
                <c:pt idx="1">
                  <c:v>ホテル</c:v>
                </c:pt>
                <c:pt idx="2">
                  <c:v>旅館</c:v>
                </c:pt>
                <c:pt idx="3">
                  <c:v>民泊</c:v>
                </c:pt>
                <c:pt idx="4">
                  <c:v>ゲストハウス・ホステル</c:v>
                </c:pt>
              </c:strCache>
            </c:strRef>
          </c:cat>
          <c:val>
            <c:numRef>
              <c:f>平均消費額!$C$50:$C$54</c:f>
              <c:numCache>
                <c:formatCode>"¥"#,##0_);[Red]\("¥"#,##0\)</c:formatCode>
                <c:ptCount val="5"/>
                <c:pt idx="0">
                  <c:v>7248.3922074614602</c:v>
                </c:pt>
                <c:pt idx="1">
                  <c:v>9430.4629708672092</c:v>
                </c:pt>
                <c:pt idx="2">
                  <c:v>6893.4295060080103</c:v>
                </c:pt>
                <c:pt idx="3">
                  <c:v>4554.3598508025198</c:v>
                </c:pt>
                <c:pt idx="4">
                  <c:v>3160.9721599751001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7"/>
        <c:axId val="117697536"/>
        <c:axId val="91045184"/>
      </c:barChart>
      <c:catAx>
        <c:axId val="1176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/>
            </a:pPr>
            <a:endParaRPr lang="ja-JP"/>
          </a:p>
        </c:txPr>
        <c:crossAx val="91045184"/>
        <c:crosses val="autoZero"/>
        <c:auto val="1"/>
        <c:lblAlgn val="ctr"/>
        <c:lblOffset val="100"/>
        <c:noMultiLvlLbl val="0"/>
      </c:catAx>
      <c:valAx>
        <c:axId val="910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¥&quot;#,##0_);[Red]\(&quot;¥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900"/>
            </a:pPr>
            <a:endParaRPr lang="ja-JP"/>
          </a:p>
        </c:txPr>
        <c:crossAx val="11769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426193704872092E-2"/>
          <c:y val="5.2546296296296299E-2"/>
          <c:w val="0.90319867639337281"/>
          <c:h val="0.80821011956838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全体なし!$A$5</c:f>
              <c:strCache>
                <c:ptCount val="1"/>
                <c:pt idx="0">
                  <c:v>ホテル・旅館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全体なし!$B$2:$E$2</c:f>
              <c:strCache>
                <c:ptCount val="4"/>
                <c:pt idx="0">
                  <c:v>2014年末</c:v>
                </c:pt>
                <c:pt idx="1">
                  <c:v>2015年末</c:v>
                </c:pt>
                <c:pt idx="2">
                  <c:v>2016年末</c:v>
                </c:pt>
                <c:pt idx="3">
                  <c:v>2017年末</c:v>
                </c:pt>
              </c:strCache>
            </c:strRef>
          </c:cat>
          <c:val>
            <c:numRef>
              <c:f>全体なし!$B$5:$E$5</c:f>
              <c:numCache>
                <c:formatCode>#,##0_);[Red]\(#,##0\)</c:formatCode>
                <c:ptCount val="4"/>
                <c:pt idx="0">
                  <c:v>1130</c:v>
                </c:pt>
                <c:pt idx="1">
                  <c:v>1137</c:v>
                </c:pt>
                <c:pt idx="2">
                  <c:v>1160</c:v>
                </c:pt>
                <c:pt idx="3">
                  <c:v>1230</c:v>
                </c:pt>
              </c:numCache>
            </c:numRef>
          </c:val>
        </c:ser>
        <c:ser>
          <c:idx val="1"/>
          <c:order val="1"/>
          <c:tx>
            <c:strRef>
              <c:f>全体なし!$A$6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UpDiag">
              <a:fgClr>
                <a:srgbClr val="CC0000"/>
              </a:fgClr>
              <a:bgClr>
                <a:schemeClr val="bg1"/>
              </a:bgClr>
            </a:pattFill>
            <a:ln>
              <a:solidFill>
                <a:srgbClr val="CC0000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全体なし!$B$2:$E$2</c:f>
              <c:strCache>
                <c:ptCount val="4"/>
                <c:pt idx="0">
                  <c:v>2014年末</c:v>
                </c:pt>
                <c:pt idx="1">
                  <c:v>2015年末</c:v>
                </c:pt>
                <c:pt idx="2">
                  <c:v>2016年末</c:v>
                </c:pt>
                <c:pt idx="3">
                  <c:v>2017年末</c:v>
                </c:pt>
              </c:strCache>
            </c:strRef>
          </c:cat>
          <c:val>
            <c:numRef>
              <c:f>全体なし!$B$6:$E$6</c:f>
              <c:numCache>
                <c:formatCode>#,##0_);[Red]\(#,##0\)</c:formatCode>
                <c:ptCount val="4"/>
                <c:pt idx="0">
                  <c:v>178</c:v>
                </c:pt>
                <c:pt idx="1">
                  <c:v>220</c:v>
                </c:pt>
                <c:pt idx="2">
                  <c:v>385</c:v>
                </c:pt>
                <c:pt idx="3">
                  <c:v>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462720"/>
        <c:axId val="120252672"/>
      </c:barChart>
      <c:catAx>
        <c:axId val="122462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20252672"/>
        <c:crosses val="autoZero"/>
        <c:auto val="1"/>
        <c:lblAlgn val="ctr"/>
        <c:lblOffset val="100"/>
        <c:noMultiLvlLbl val="0"/>
      </c:catAx>
      <c:valAx>
        <c:axId val="120252672"/>
        <c:scaling>
          <c:orientation val="minMax"/>
          <c:max val="15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22462720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13869575678040244"/>
          <c:y val="4.5912438028579763E-2"/>
          <c:w val="0.24526483147562561"/>
          <c:h val="0.102619568387284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664332846128307E-2"/>
          <c:y val="2.3980004640197037E-2"/>
          <c:w val="0.93465514952900342"/>
          <c:h val="0.88102869459860256"/>
        </c:manualLayout>
      </c:layout>
      <c:lineChart>
        <c:grouping val="standard"/>
        <c:varyColors val="0"/>
        <c:ser>
          <c:idx val="0"/>
          <c:order val="0"/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Sheet1!$A$3:$X$3</c:f>
              <c:strCache>
                <c:ptCount val="2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  <c:pt idx="14">
                  <c:v>6月</c:v>
                </c:pt>
                <c:pt idx="15">
                  <c:v>7月</c:v>
                </c:pt>
                <c:pt idx="16">
                  <c:v>8月</c:v>
                </c:pt>
                <c:pt idx="17">
                  <c:v>9月</c:v>
                </c:pt>
                <c:pt idx="18">
                  <c:v>10月</c:v>
                </c:pt>
                <c:pt idx="19">
                  <c:v>11月</c:v>
                </c:pt>
                <c:pt idx="20">
                  <c:v>12月</c:v>
                </c:pt>
                <c:pt idx="21">
                  <c:v>1月</c:v>
                </c:pt>
                <c:pt idx="22">
                  <c:v>2月</c:v>
                </c:pt>
                <c:pt idx="23">
                  <c:v>3月</c:v>
                </c:pt>
              </c:strCache>
            </c:strRef>
          </c:cat>
          <c:val>
            <c:numRef>
              <c:f>Sheet1!$A$4:$X$4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6</c:v>
                </c:pt>
                <c:pt idx="8">
                  <c:v>12</c:v>
                </c:pt>
                <c:pt idx="9">
                  <c:v>27</c:v>
                </c:pt>
                <c:pt idx="10">
                  <c:v>41</c:v>
                </c:pt>
                <c:pt idx="11">
                  <c:v>68</c:v>
                </c:pt>
                <c:pt idx="12">
                  <c:v>82</c:v>
                </c:pt>
                <c:pt idx="13">
                  <c:v>109</c:v>
                </c:pt>
                <c:pt idx="14">
                  <c:v>155</c:v>
                </c:pt>
                <c:pt idx="15">
                  <c:v>182</c:v>
                </c:pt>
                <c:pt idx="16">
                  <c:v>239</c:v>
                </c:pt>
                <c:pt idx="17">
                  <c:v>273</c:v>
                </c:pt>
                <c:pt idx="18">
                  <c:v>333</c:v>
                </c:pt>
                <c:pt idx="19">
                  <c:v>394</c:v>
                </c:pt>
                <c:pt idx="20">
                  <c:v>467</c:v>
                </c:pt>
                <c:pt idx="21">
                  <c:v>526</c:v>
                </c:pt>
                <c:pt idx="22">
                  <c:v>584</c:v>
                </c:pt>
                <c:pt idx="23">
                  <c:v>669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826496"/>
        <c:axId val="120255552"/>
      </c:lineChart>
      <c:catAx>
        <c:axId val="11882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20255552"/>
        <c:crosses val="autoZero"/>
        <c:auto val="1"/>
        <c:lblAlgn val="ctr"/>
        <c:lblOffset val="100"/>
        <c:noMultiLvlLbl val="0"/>
      </c:catAx>
      <c:valAx>
        <c:axId val="1202555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882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18888641155326"/>
          <c:y val="3.7182637182637181E-2"/>
          <c:w val="0.85906943450250539"/>
          <c:h val="0.87814377011227407"/>
        </c:manualLayout>
      </c:layout>
      <c:lineChart>
        <c:grouping val="standar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平日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Sheet1!$B$3:$F$3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Sheet1!$B$4:$F$4</c:f>
              <c:numCache>
                <c:formatCode>#,##0_);[Red]\(#,##0\)</c:formatCode>
                <c:ptCount val="5"/>
                <c:pt idx="0">
                  <c:v>15013</c:v>
                </c:pt>
                <c:pt idx="1">
                  <c:v>16139</c:v>
                </c:pt>
                <c:pt idx="2">
                  <c:v>17237</c:v>
                </c:pt>
                <c:pt idx="3">
                  <c:v>16572</c:v>
                </c:pt>
                <c:pt idx="4">
                  <c:v>16073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休前日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Sheet1!$B$3:$F$3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Sheet1!$B$5:$F$5</c:f>
              <c:numCache>
                <c:formatCode>#,##0_);[Red]\(#,##0\)</c:formatCode>
                <c:ptCount val="5"/>
                <c:pt idx="0">
                  <c:v>16837</c:v>
                </c:pt>
                <c:pt idx="1">
                  <c:v>18074</c:v>
                </c:pt>
                <c:pt idx="2">
                  <c:v>19267</c:v>
                </c:pt>
                <c:pt idx="3">
                  <c:v>18576</c:v>
                </c:pt>
                <c:pt idx="4">
                  <c:v>18121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57856"/>
        <c:axId val="119033216"/>
      </c:lineChart>
      <c:catAx>
        <c:axId val="131257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9033216"/>
        <c:crosses val="autoZero"/>
        <c:auto val="1"/>
        <c:lblAlgn val="ctr"/>
        <c:lblOffset val="100"/>
        <c:noMultiLvlLbl val="0"/>
      </c:catAx>
      <c:valAx>
        <c:axId val="119033216"/>
        <c:scaling>
          <c:orientation val="minMax"/>
          <c:min val="15000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31257856"/>
        <c:crosses val="autoZero"/>
        <c:crossBetween val="between"/>
        <c:majorUnit val="1000"/>
      </c:valAx>
    </c:plotArea>
    <c:legend>
      <c:legendPos val="r"/>
      <c:layout>
        <c:manualLayout>
          <c:xMode val="edge"/>
          <c:yMode val="edge"/>
          <c:x val="0.15548931942374566"/>
          <c:y val="9.6779843551497047E-2"/>
          <c:w val="0.11922503725782414"/>
          <c:h val="0.1184793669833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0.05285</cdr:x>
      <cdr:y>0.00492</cdr:y>
    </cdr:from>
    <cdr:to>
      <cdr:x>0.1571</cdr:x>
      <cdr:y>0.07642</cdr:y>
    </cdr:to>
    <cdr:sp macro="" textlink="">
      <cdr:nvSpPr>
        <cdr:cNvPr id="3073" name="正方形/長方形 1"/>
        <cdr:cNvSpPr/>
      </cdr:nvSpPr>
      <cdr:spPr>
        <a:xfrm xmlns:a="http://schemas.openxmlformats.org/drawingml/2006/main">
          <a:off x="468051" y="23010"/>
          <a:ext cx="923341" cy="3346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horzOverflow="overflow"/>
        <a:lstStyle xmlns:a="http://schemas.openxmlformats.org/drawingml/2006/main"/>
        <a:p xmlns:a="http://schemas.openxmlformats.org/drawingml/2006/main">
          <a:r>
            <a:rPr lang="ja-JP" altLang="en-US" sz="800" dirty="0"/>
            <a:t>万人</a:t>
          </a:r>
          <a:endParaRPr lang="ja-JP" sz="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66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2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21939" y="278092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大阪の観光動向について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94773" y="447055"/>
            <a:ext cx="12877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3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</a:t>
            </a:r>
            <a:r>
              <a:rPr lang="ja-JP" altLang="en-US" dirty="0"/>
              <a:t>を取り巻く環境の</a:t>
            </a:r>
            <a:r>
              <a:rPr lang="ja-JP" altLang="en-US" dirty="0" smtClean="0"/>
              <a:t>変化④</a:t>
            </a:r>
            <a:r>
              <a:rPr lang="ja-JP" altLang="en-US" sz="2000" dirty="0" smtClean="0"/>
              <a:t>　～</a:t>
            </a:r>
            <a:r>
              <a:rPr kumimoji="1" lang="ja-JP" altLang="en-US" sz="2000" dirty="0" smtClean="0"/>
              <a:t>ホテル宿泊料の推移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全国</a:t>
            </a:r>
            <a:r>
              <a:rPr lang="en-US" altLang="ja-JP" sz="2000" dirty="0"/>
              <a:t>)</a:t>
            </a:r>
            <a:r>
              <a:rPr kumimoji="1" lang="ja-JP" altLang="en-US" sz="2000" dirty="0" smtClean="0"/>
              <a:t>～</a:t>
            </a:r>
            <a:endParaRPr kumimoji="1" lang="ja-JP" altLang="en-US" sz="2000" dirty="0"/>
          </a:p>
        </p:txBody>
      </p:sp>
      <p:sp>
        <p:nvSpPr>
          <p:cNvPr id="3" name="正方形/長方形 2"/>
          <p:cNvSpPr/>
          <p:nvPr/>
        </p:nvSpPr>
        <p:spPr>
          <a:xfrm>
            <a:off x="145603" y="6551766"/>
            <a:ext cx="520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：総務省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「小売物価統計調査（動向編）」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85970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にみて、ホテル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宿泊料は、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年をピークとして下落基調にある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P.9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284770"/>
              </p:ext>
            </p:extLst>
          </p:nvPr>
        </p:nvGraphicFramePr>
        <p:xfrm>
          <a:off x="377949" y="1340768"/>
          <a:ext cx="8798831" cy="4505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93973" y="5918722"/>
            <a:ext cx="87129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ホテル宿泊料（１泊朝食付きの１名当たり宿泊料金）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5029" y="1556792"/>
            <a:ext cx="623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（円）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118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宿泊を取り巻く環境の変化⑤</a:t>
            </a:r>
            <a:r>
              <a:rPr lang="ja-JP" altLang="en-US" sz="2000" dirty="0" smtClean="0"/>
              <a:t>　～民泊利用状況～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50" t="24432" r="23647" b="32509"/>
          <a:stretch/>
        </p:blipFill>
        <p:spPr bwMode="auto">
          <a:xfrm>
            <a:off x="233933" y="1629667"/>
            <a:ext cx="4536505" cy="467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1764" y="980728"/>
            <a:ext cx="190800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民泊施設の利用状況</a:t>
            </a:r>
            <a:endParaRPr lang="ja-JP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5603" y="6407750"/>
            <a:ext cx="520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：（公財）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大阪観光局「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zh-TW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関西国際空港外国人動向調査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346501" y="4811132"/>
            <a:ext cx="3888024" cy="864096"/>
          </a:xfrm>
          <a:prstGeom prst="roundRect">
            <a:avLst>
              <a:gd name="adj" fmla="val 936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＜参考２＞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年度当初、大手民泊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仲介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サイトには、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府内で約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千件の民泊施設が掲載されていた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1332803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来阪外国人旅行者の約２割（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18%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、民泊施設を利用しているという調査結果がある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346501" y="2687100"/>
            <a:ext cx="3888024" cy="1836000"/>
          </a:xfrm>
          <a:prstGeom prst="roundRect">
            <a:avLst>
              <a:gd name="adj" fmla="val 936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＜参考１＞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国の調査でも、観光レジャー目的の訪日外国人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旅行者の約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％が民泊施設を利用したとの結果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2017.7-9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　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12.5%</a:t>
            </a:r>
          </a:p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2017.10-12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11.0%</a:t>
            </a: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出典：観光庁「訪日外国人消費動向調査」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P.10</a:t>
            </a:r>
          </a:p>
        </p:txBody>
      </p:sp>
    </p:spTree>
    <p:extLst>
      <p:ext uri="{BB962C8B-B14F-4D97-AF65-F5344CB8AC3E}">
        <p14:creationId xmlns:p14="http://schemas.microsoft.com/office/powerpoint/2010/main" val="428142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</a:t>
            </a:r>
            <a:r>
              <a:rPr lang="ja-JP" altLang="en-US" dirty="0"/>
              <a:t>を取り巻く環境の</a:t>
            </a:r>
            <a:r>
              <a:rPr lang="ja-JP" altLang="en-US" dirty="0" smtClean="0"/>
              <a:t>変化⑥</a:t>
            </a:r>
            <a:r>
              <a:rPr lang="ja-JP" altLang="en-US" sz="2000" dirty="0" smtClean="0"/>
              <a:t>　～新法民泊の創設～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3" t="20075" r="35057" b="14773"/>
          <a:stretch/>
        </p:blipFill>
        <p:spPr bwMode="auto">
          <a:xfrm>
            <a:off x="1096882" y="1443220"/>
            <a:ext cx="7347110" cy="5179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6716241" y="6609919"/>
            <a:ext cx="1438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：観光庁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P.11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09" y="796888"/>
            <a:ext cx="9577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外国人旅行者が急増する中、急速に拡大しつつある民泊サービスについて、その健全な普及を図るため、事業を実施する場合の一定のルールを定めた「住宅宿泊事業法」が本年６月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日に施行された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84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訪日・来阪外国人旅行者数の推移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846802"/>
              </p:ext>
            </p:extLst>
          </p:nvPr>
        </p:nvGraphicFramePr>
        <p:xfrm>
          <a:off x="341946" y="1412776"/>
          <a:ext cx="885698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-11567" y="6023029"/>
            <a:ext cx="95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）年は速報値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来阪外客数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は、日本政府観光局（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）の「訪日外客数」に、観光庁の「訪日外国人消費動向調査」の訪問率を乗じて算出（大阪府独自推計）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58469" y="6526505"/>
            <a:ext cx="3759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出典：日本政府観光局（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観光庁資料により作成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1" y="764704"/>
            <a:ext cx="973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来阪外国人旅行者数は、制度設計時（平成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年）から、約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倍に増加（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1,111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この伸び率は全国を大きく上回るもの（全国は約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4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訪日・来阪外国人旅行者数の国・地域別割合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042518"/>
              </p:ext>
            </p:extLst>
          </p:nvPr>
        </p:nvGraphicFramePr>
        <p:xfrm>
          <a:off x="438026" y="1386167"/>
          <a:ext cx="8724899" cy="5183475"/>
        </p:xfrm>
        <a:graphic>
          <a:graphicData uri="http://schemas.openxmlformats.org/drawingml/2006/table">
            <a:tbl>
              <a:tblPr/>
              <a:tblGrid>
                <a:gridCol w="990599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  <a:gridCol w="644525"/>
              </a:tblGrid>
              <a:tr h="23725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</a:p>
                  </a:txBody>
                  <a:tcPr marL="7564" marR="7564" marT="7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41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全国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全国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全国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構成比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構成比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構成比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中国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499.4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271.7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345.1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637.4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372.9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378.0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735.6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25.6%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402.4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36.2%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421.3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31.8%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韓国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108.1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112.1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509.0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157.8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117.1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714.0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24.9%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241.0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21.7%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153.2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台湾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367.7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105.5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133.8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416.8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125.4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142.1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456.4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15.9%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140.0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12.6%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148.8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香港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152.4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46.3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183.9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62.7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62.0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223.1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7.8%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74.1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6.7%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73.0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5.5%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タイ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79.7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46.1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49.0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98.7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3.4%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4.2%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シンガポール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マレーシア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39.4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44.0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インドネシア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フィリピン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ベトナム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インド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イギリス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2.2%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フランス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ドイツ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アメリカ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103.3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124.3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86.7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137.5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4.8%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3.2%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105.3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7.9%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カナダ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9.2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24.8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豪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44.5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49.5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3.2%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109.3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82.4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124.6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45.9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95.3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139.8 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4.9%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4.8%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108.1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8.2%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2467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EE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1,973.7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716.5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1,028.3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2,404.0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940.0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1,158.7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2,869.1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1,111.4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1326.1</a:t>
                      </a:r>
                    </a:p>
                  </a:txBody>
                  <a:tcPr marL="7564" marR="7564" marT="7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098029" y="6609919"/>
            <a:ext cx="62826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JNTO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「訪日外客数」「訪日外客訪問地調査」、観光庁「訪日外国人消費動向調査」をもとに推計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P.2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14853" y="115568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単位：万人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" y="764704"/>
            <a:ext cx="973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来阪外国人旅行者の約８割が、東アジア４地域（中国・韓国・台湾・香港）からの旅行者であり、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は全国や東京の割合を上回っている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34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来阪外国人</a:t>
            </a:r>
            <a:r>
              <a:rPr lang="ja-JP" altLang="en-US" dirty="0" smtClean="0"/>
              <a:t>旅行者の大阪への</a:t>
            </a:r>
            <a:r>
              <a:rPr kumimoji="1" lang="ja-JP" altLang="en-US" dirty="0" smtClean="0"/>
              <a:t>訪問回数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5603" y="6623774"/>
            <a:ext cx="6569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：（公財）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大阪観光局「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zh-TW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関西国際空港外国人動向調査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」をもとに、大阪府が計算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P.3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7651" y="6393895"/>
            <a:ext cx="6569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端数処理の関係で、各回の合計が、対象人数と合致しない場合がある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14853" y="110340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単位：人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70156"/>
              </p:ext>
            </p:extLst>
          </p:nvPr>
        </p:nvGraphicFramePr>
        <p:xfrm>
          <a:off x="414437" y="1341331"/>
          <a:ext cx="8712000" cy="5039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9000"/>
                <a:gridCol w="1089000"/>
                <a:gridCol w="1089000"/>
                <a:gridCol w="1089000"/>
                <a:gridCol w="1089000"/>
                <a:gridCol w="1089000"/>
                <a:gridCol w="1089000"/>
                <a:gridCol w="1089000"/>
              </a:tblGrid>
              <a:tr h="1921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初めて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３回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６回以上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対象人数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6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2,994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4,101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6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691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947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韓国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569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台湾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香港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オーストラリア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フィリピン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アメリカ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マレーシア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タイ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インドネシア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ドイツ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フランス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8" marR="72000" marT="89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-1" y="764704"/>
            <a:ext cx="97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旅行者の約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割がリピーターであり、特に香港、台湾は訪問頻度が高い方が多い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07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来阪</a:t>
            </a:r>
            <a:r>
              <a:rPr lang="ja-JP" altLang="en-US" dirty="0" smtClean="0"/>
              <a:t>外国人旅行消費額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P.4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1763" y="816967"/>
            <a:ext cx="273600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来阪外国人旅行消費額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推移</a:t>
            </a: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783249"/>
              </p:ext>
            </p:extLst>
          </p:nvPr>
        </p:nvGraphicFramePr>
        <p:xfrm>
          <a:off x="89917" y="1196753"/>
          <a:ext cx="4320480" cy="2016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314772"/>
              </p:ext>
            </p:extLst>
          </p:nvPr>
        </p:nvGraphicFramePr>
        <p:xfrm>
          <a:off x="191470" y="4077072"/>
          <a:ext cx="3138807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682818"/>
              </p:ext>
            </p:extLst>
          </p:nvPr>
        </p:nvGraphicFramePr>
        <p:xfrm>
          <a:off x="4698197" y="1373094"/>
          <a:ext cx="4680752" cy="499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89917" y="3109237"/>
            <a:ext cx="4241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観光局統計情報等をもとに、大阪府において試算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17909" y="3625279"/>
            <a:ext cx="3384376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一人当たり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来阪外国人平均旅行消費額</a:t>
            </a:r>
            <a:endParaRPr lang="ja-JP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98229" y="395947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航空運賃を除く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99582" y="5415512"/>
            <a:ext cx="1044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総支出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106,645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826685" y="6597352"/>
            <a:ext cx="417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：（公財）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大阪観光局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「来阪インバウンド消費額調査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年」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554413" y="816967"/>
            <a:ext cx="3744416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大阪での宿泊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費平均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（１泊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１人当たり）</a:t>
            </a:r>
            <a:endParaRPr lang="ja-JP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86261" y="908720"/>
            <a:ext cx="10882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単位：億円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977898" y="6237312"/>
            <a:ext cx="28941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0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※10</a:t>
            </a:r>
            <a:r>
              <a:rPr lang="ja-JP" altLang="en-US" sz="10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泊</a:t>
            </a:r>
            <a:r>
              <a:rPr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以上を選択の場合は</a:t>
            </a:r>
            <a:r>
              <a:rPr lang="ja-JP" altLang="en-US" sz="10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泊</a:t>
            </a:r>
            <a:r>
              <a:rPr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で計算</a:t>
            </a:r>
          </a:p>
        </p:txBody>
      </p:sp>
    </p:spTree>
    <p:extLst>
      <p:ext uri="{BB962C8B-B14F-4D97-AF65-F5344CB8AC3E}">
        <p14:creationId xmlns:p14="http://schemas.microsoft.com/office/powerpoint/2010/main" val="25586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延べ宿泊者数の推移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57096"/>
              </p:ext>
            </p:extLst>
          </p:nvPr>
        </p:nvGraphicFramePr>
        <p:xfrm>
          <a:off x="89917" y="3304540"/>
          <a:ext cx="9361040" cy="12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080120"/>
                <a:gridCol w="1152128"/>
                <a:gridCol w="720080"/>
                <a:gridCol w="1152128"/>
                <a:gridCol w="720080"/>
                <a:gridCol w="1152128"/>
                <a:gridCol w="720080"/>
                <a:gridCol w="1152128"/>
                <a:gridCol w="648072"/>
              </a:tblGrid>
              <a:tr h="2115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外国人延べ宿泊者数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289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18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33,495,730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44,824,600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134%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65,614,600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69,338,940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78,003,570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8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9,830,950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13,195,260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134%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17,560,590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18,059,960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19,025,490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8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4,314,500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6,200,160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144%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8,965,670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145%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10,008,830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112%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11,706,910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117%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282605" y="6623774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出典：観光庁「宿泊旅行統計調査」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9957" y="6623774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HGSｺﾞｼｯｸM" panose="020B0600000000000000" pitchFamily="50" charset="-128"/>
              <a:buChar char="※"/>
            </a:pP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年）は速報値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80836" y="1109910"/>
            <a:ext cx="90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（単位：人）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2792050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外国人延べ宿泊者数は、制度設計時（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年）から、約２倍に増加（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1,170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P.5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02729"/>
              </p:ext>
            </p:extLst>
          </p:nvPr>
        </p:nvGraphicFramePr>
        <p:xfrm>
          <a:off x="89917" y="5193338"/>
          <a:ext cx="9361040" cy="1259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080120"/>
                <a:gridCol w="1152128"/>
                <a:gridCol w="720080"/>
                <a:gridCol w="1152128"/>
                <a:gridCol w="720080"/>
                <a:gridCol w="1152128"/>
                <a:gridCol w="720080"/>
                <a:gridCol w="1152128"/>
                <a:gridCol w="648072"/>
              </a:tblGrid>
              <a:tr h="218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日本人延べ宿泊者数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4966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87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432,397,640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428,677,350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438,463,770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423,146,220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420,187,570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42,993,110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41,063,520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41,527,330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39,454,990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39,079,830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19,566,930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22,169,090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21,400,410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21,001,640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20,991,360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723486"/>
              </p:ext>
            </p:extLst>
          </p:nvPr>
        </p:nvGraphicFramePr>
        <p:xfrm>
          <a:off x="89917" y="1304903"/>
          <a:ext cx="9361040" cy="1260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080120"/>
                <a:gridCol w="1152128"/>
                <a:gridCol w="720080"/>
                <a:gridCol w="1152128"/>
                <a:gridCol w="720080"/>
                <a:gridCol w="1152128"/>
                <a:gridCol w="720080"/>
                <a:gridCol w="1152128"/>
                <a:gridCol w="648072"/>
              </a:tblGrid>
              <a:tr h="2138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延べ</a:t>
                      </a:r>
                      <a:endParaRPr lang="en-US" altLang="ja-JP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宿泊者数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452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伸び率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387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465,893,370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473,501,950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504,078,370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492,485,160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498,191,140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7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52,824,060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54,258,780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59,087,920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109%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57,514,950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97%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58,105,320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7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23,881,430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28,369,250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119%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30,366,080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107%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31,010,470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32,698,270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0" y="806269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延べ宿泊者数は、制度設計時（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年）から、約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倍に増加（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2,837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3,270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772442" y="3088516"/>
            <a:ext cx="90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（単位：人）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72442" y="4984513"/>
            <a:ext cx="90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（単位：人）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4725144"/>
            <a:ext cx="914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日本人延べ宿泊者数は、ほぼ横ばいで推移（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H26:2,217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H29:2,099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7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</a:t>
            </a:r>
            <a:r>
              <a:rPr lang="ja-JP" altLang="en-US" dirty="0"/>
              <a:t>を取り巻く環境の</a:t>
            </a:r>
            <a:r>
              <a:rPr lang="ja-JP" altLang="en-US" dirty="0" smtClean="0"/>
              <a:t>変化①</a:t>
            </a:r>
            <a:r>
              <a:rPr lang="ja-JP" altLang="en-US" sz="2000" dirty="0" smtClean="0"/>
              <a:t>　～宿泊施設数の推移～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59954"/>
              </p:ext>
            </p:extLst>
          </p:nvPr>
        </p:nvGraphicFramePr>
        <p:xfrm>
          <a:off x="449957" y="1910252"/>
          <a:ext cx="8856983" cy="1027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006"/>
                <a:gridCol w="1766650"/>
                <a:gridCol w="770172"/>
                <a:gridCol w="1734889"/>
                <a:gridCol w="575628"/>
                <a:gridCol w="1424819"/>
                <a:gridCol w="1424819"/>
              </a:tblGrid>
              <a:tr h="205452">
                <a:tc>
                  <a:txBody>
                    <a:bodyPr/>
                    <a:lstStyle/>
                    <a:p>
                      <a:endParaRPr lang="ja-JP" sz="12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H27.3</a:t>
                      </a:r>
                      <a:r>
                        <a:rPr lang="ja-JP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末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H30.4.1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増加数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増加率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</a:tr>
              <a:tr h="205452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ホテル・旅館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1,130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1,238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108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109.6%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</a:tr>
              <a:tr h="205452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178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588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410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330.3%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</a:tr>
              <a:tr h="205452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611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611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</a:tr>
              <a:tr h="20545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計</a:t>
                      </a:r>
                      <a:endParaRPr lang="ja-JP" sz="12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1,308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2,437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1,129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186.3%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763" y="816967"/>
            <a:ext cx="2218393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府内の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施設数の推移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6501" y="2965221"/>
            <a:ext cx="3816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出典：大阪府調査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3393832" y="2316018"/>
            <a:ext cx="720080" cy="252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138599"/>
            <a:ext cx="9649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宿泊施設数は、制度設計時（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月末時点）から、約２倍に増加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簡易宿所は約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３倍と大幅に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増加、特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民泊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年～）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超える施設が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認定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763" y="3099403"/>
            <a:ext cx="3082489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旅館業法に基づく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施設数の推移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46501" y="6594619"/>
            <a:ext cx="3816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出典：大阪府調査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P.6</a:t>
            </a: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348719"/>
              </p:ext>
            </p:extLst>
          </p:nvPr>
        </p:nvGraphicFramePr>
        <p:xfrm>
          <a:off x="124840" y="3506343"/>
          <a:ext cx="9254109" cy="3276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8656224" y="1691495"/>
            <a:ext cx="7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単位：件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3328" y="3730331"/>
            <a:ext cx="7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831601" y="3370847"/>
            <a:ext cx="4104000" cy="720000"/>
          </a:xfrm>
          <a:prstGeom prst="rect">
            <a:avLst/>
          </a:prstGeom>
          <a:ln w="9525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施設の不足や旅行者ニーズの多様化に対応するため、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、平成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４月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に簡易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宿所の面積要件等が緩和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・旅館業法施行令の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改正：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簡易宿所営業の面積要件の緩和</a:t>
            </a: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旅館業における衛生等管理要領の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改正：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フロント設置義務の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</a:t>
            </a:r>
            <a:endParaRPr lang="ja-JP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二等辺三角形 17"/>
          <p:cNvSpPr/>
          <p:nvPr/>
        </p:nvSpPr>
        <p:spPr>
          <a:xfrm>
            <a:off x="2087091" y="5949280"/>
            <a:ext cx="108000" cy="1080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/>
          <p:cNvSpPr/>
          <p:nvPr/>
        </p:nvSpPr>
        <p:spPr>
          <a:xfrm>
            <a:off x="4177431" y="5877272"/>
            <a:ext cx="108000" cy="1080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/>
          <p:cNvSpPr/>
          <p:nvPr/>
        </p:nvSpPr>
        <p:spPr>
          <a:xfrm>
            <a:off x="6263555" y="5585430"/>
            <a:ext cx="108000" cy="1080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>
            <a:off x="8370837" y="5195292"/>
            <a:ext cx="108000" cy="1080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2141220" y="5265420"/>
            <a:ext cx="6294120" cy="746760"/>
          </a:xfrm>
          <a:custGeom>
            <a:avLst/>
            <a:gdLst>
              <a:gd name="connsiteX0" fmla="*/ 0 w 6294120"/>
              <a:gd name="connsiteY0" fmla="*/ 746760 h 746760"/>
              <a:gd name="connsiteX1" fmla="*/ 2087880 w 6294120"/>
              <a:gd name="connsiteY1" fmla="*/ 678180 h 746760"/>
              <a:gd name="connsiteX2" fmla="*/ 4183380 w 6294120"/>
              <a:gd name="connsiteY2" fmla="*/ 381000 h 746760"/>
              <a:gd name="connsiteX3" fmla="*/ 6294120 w 6294120"/>
              <a:gd name="connsiteY3" fmla="*/ 0 h 746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94120" h="746760">
                <a:moveTo>
                  <a:pt x="0" y="746760"/>
                </a:moveTo>
                <a:cubicBezTo>
                  <a:pt x="695325" y="742950"/>
                  <a:pt x="1390650" y="739140"/>
                  <a:pt x="2087880" y="678180"/>
                </a:cubicBezTo>
                <a:cubicBezTo>
                  <a:pt x="2785110" y="617220"/>
                  <a:pt x="3482340" y="494030"/>
                  <a:pt x="4183380" y="381000"/>
                </a:cubicBezTo>
                <a:cubicBezTo>
                  <a:pt x="4884420" y="267970"/>
                  <a:pt x="5589270" y="133985"/>
                  <a:pt x="6294120" y="0"/>
                </a:cubicBezTo>
              </a:path>
            </a:pathLst>
          </a:cu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50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宿泊を取り巻く環境の変化②</a:t>
            </a:r>
            <a:r>
              <a:rPr lang="ja-JP" altLang="en-US" sz="2000" dirty="0" smtClean="0"/>
              <a:t>　～特区民泊の推移～</a:t>
            </a:r>
            <a:endParaRPr kumimoji="1" lang="ja-JP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764" y="960983"/>
            <a:ext cx="160653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特区民泊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推移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490419" y="6596064"/>
            <a:ext cx="16004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：大阪府調査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1" y="1342509"/>
            <a:ext cx="9540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特区民泊が制度化された平成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月（大阪市は同年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月）以降、特区民泊は増加を続けている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に、規制緩和がなされた平成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年以降、急激な伸びを示している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534764"/>
              </p:ext>
            </p:extLst>
          </p:nvPr>
        </p:nvGraphicFramePr>
        <p:xfrm>
          <a:off x="299014" y="1988840"/>
          <a:ext cx="8942847" cy="442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37989" y="629169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70676" y="629169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68950" y="6291690"/>
            <a:ext cx="9499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P.7</a:t>
            </a:r>
          </a:p>
        </p:txBody>
      </p:sp>
      <p:sp>
        <p:nvSpPr>
          <p:cNvPr id="3" name="線吹き出し 2 (枠付き) 2"/>
          <p:cNvSpPr/>
          <p:nvPr/>
        </p:nvSpPr>
        <p:spPr>
          <a:xfrm>
            <a:off x="1638293" y="4671720"/>
            <a:ext cx="1403951" cy="413464"/>
          </a:xfrm>
          <a:prstGeom prst="borderCallout2">
            <a:avLst>
              <a:gd name="adj1" fmla="val 28803"/>
              <a:gd name="adj2" fmla="val 1535"/>
              <a:gd name="adj3" fmla="val 25661"/>
              <a:gd name="adj4" fmla="val -34985"/>
              <a:gd name="adj5" fmla="val 302959"/>
              <a:gd name="adj6" fmla="val -46097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H28.4</a:t>
            </a: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大阪府制度開始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線吹き出し 2 (枠付き) 14"/>
          <p:cNvSpPr/>
          <p:nvPr/>
        </p:nvSpPr>
        <p:spPr>
          <a:xfrm>
            <a:off x="2538189" y="2636912"/>
            <a:ext cx="4464496" cy="1277559"/>
          </a:xfrm>
          <a:prstGeom prst="borderCallout2">
            <a:avLst>
              <a:gd name="adj1" fmla="val 100771"/>
              <a:gd name="adj2" fmla="val 26025"/>
              <a:gd name="adj3" fmla="val 122071"/>
              <a:gd name="adj4" fmla="val 24454"/>
              <a:gd name="adj5" fmla="val 250158"/>
              <a:gd name="adj6" fmla="val 35618"/>
            </a:avLst>
          </a:prstGeom>
          <a:solidFill>
            <a:schemeClr val="bg1"/>
          </a:solidFill>
          <a:ln w="254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H29.1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の実施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月、国家戦略特別区域法施行令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され、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特区民泊の最低滞在日数が６泊７日から２泊３日に短縮</a:t>
            </a:r>
            <a:r>
              <a:rPr lang="ja-JP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これを受けて、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大阪府市で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特区民泊の施設使用期間の最低滞在日数</a:t>
            </a:r>
            <a:r>
              <a:rPr lang="ja-JP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２泊</a:t>
            </a:r>
            <a:r>
              <a:rPr lang="ja-JP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３日</a:t>
            </a:r>
            <a:r>
              <a:rPr lang="ja-JP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に短縮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線吹き出し 2 (枠付き) 15"/>
          <p:cNvSpPr/>
          <p:nvPr/>
        </p:nvSpPr>
        <p:spPr>
          <a:xfrm>
            <a:off x="3618309" y="4671720"/>
            <a:ext cx="1547967" cy="413464"/>
          </a:xfrm>
          <a:prstGeom prst="borderCallout2">
            <a:avLst>
              <a:gd name="adj1" fmla="val 28803"/>
              <a:gd name="adj2" fmla="val 1535"/>
              <a:gd name="adj3" fmla="val 29012"/>
              <a:gd name="adj4" fmla="val -18875"/>
              <a:gd name="adj5" fmla="val 316362"/>
              <a:gd name="adj6" fmla="val -35357"/>
            </a:avLst>
          </a:prstGeom>
          <a:solidFill>
            <a:schemeClr val="bg1"/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H28.10</a:t>
            </a: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大阪市制度開始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6836" y="2116514"/>
            <a:ext cx="623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（件）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00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宿泊</a:t>
            </a:r>
            <a:r>
              <a:rPr lang="ja-JP" altLang="en-US" dirty="0"/>
              <a:t>を取り巻く環境の</a:t>
            </a:r>
            <a:r>
              <a:rPr lang="ja-JP" altLang="en-US" dirty="0" smtClean="0"/>
              <a:t>変化③</a:t>
            </a:r>
            <a:r>
              <a:rPr lang="ja-JP" altLang="en-US" sz="2000" dirty="0" smtClean="0"/>
              <a:t>　～客室稼働率の推移～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97" y="3717032"/>
            <a:ext cx="3816424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宿泊施設タイプ別客室稼働率の推移（大阪府）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695454"/>
              </p:ext>
            </p:extLst>
          </p:nvPr>
        </p:nvGraphicFramePr>
        <p:xfrm>
          <a:off x="89917" y="1268760"/>
          <a:ext cx="9361040" cy="172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080120"/>
                <a:gridCol w="1152128"/>
                <a:gridCol w="720080"/>
                <a:gridCol w="1152128"/>
                <a:gridCol w="720080"/>
                <a:gridCol w="1152128"/>
                <a:gridCol w="720080"/>
                <a:gridCol w="1152128"/>
                <a:gridCol w="648072"/>
              </a:tblGrid>
              <a:tr h="321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都道府県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071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18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55.2%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57.4%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+2.2%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+2.9%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59.7%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-0.6%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8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-2.3%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+3.8%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-3.8%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8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76.2%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81.0%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+4.8%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84.8%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+3.8%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83.3%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-1.5%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83.1%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-0.2%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398592"/>
              </p:ext>
            </p:extLst>
          </p:nvPr>
        </p:nvGraphicFramePr>
        <p:xfrm>
          <a:off x="89917" y="4161842"/>
          <a:ext cx="9361040" cy="140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080120"/>
                <a:gridCol w="1152128"/>
                <a:gridCol w="720080"/>
                <a:gridCol w="1152128"/>
                <a:gridCol w="720080"/>
                <a:gridCol w="1152128"/>
                <a:gridCol w="720080"/>
                <a:gridCol w="1152128"/>
                <a:gridCol w="648072"/>
              </a:tblGrid>
              <a:tr h="2204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宿泊施設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タイプ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1825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en-US" altLang="ja-JP" sz="12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対前年比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26" marR="9226" marT="9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04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+3.0%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50.5%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+7.4%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-9.2%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+16.8%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4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79.5%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+6.3%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+4.0%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-0.8%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4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+4.6%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86.8%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-3.6%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-1.6%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-0.1%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4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82.5%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85.5%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+3.0%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86.8%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88.0%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+1.2%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+1.3%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6282605" y="6623774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出典：観光庁「宿泊旅行統計調査」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P.8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785970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客室稼動率は、制度設計時（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年）から、全国平均を大きく上回り高水準を維持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9957" y="6093296"/>
            <a:ext cx="6048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HGSｺﾞｼｯｸM" panose="020B0600000000000000" pitchFamily="50" charset="-128"/>
              <a:buChar char="※"/>
            </a:pP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年）は速報値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596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5581</TotalTime>
  <Words>2153</Words>
  <Application>Microsoft Office PowerPoint</Application>
  <PresentationFormat>ユーザー設定</PresentationFormat>
  <Paragraphs>868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訪日・来阪外国人旅行者数の推移</vt:lpstr>
      <vt:lpstr>訪日・来阪外国人旅行者数の国・地域別割合</vt:lpstr>
      <vt:lpstr>来阪外国人旅行者の大阪への訪問回数</vt:lpstr>
      <vt:lpstr>来阪外国人旅行消費額</vt:lpstr>
      <vt:lpstr>延べ宿泊者数の推移</vt:lpstr>
      <vt:lpstr>宿泊を取り巻く環境の変化①　～宿泊施設数の推移～</vt:lpstr>
      <vt:lpstr>宿泊を取り巻く環境の変化②　～特区民泊の推移～</vt:lpstr>
      <vt:lpstr>宿泊を取り巻く環境の変化③　～客室稼働率の推移～</vt:lpstr>
      <vt:lpstr>宿泊を取り巻く環境の変化④　～ホテル宿泊料の推移(全国)～</vt:lpstr>
      <vt:lpstr>宿泊を取り巻く環境の変化⑤　～民泊利用状況～</vt:lpstr>
      <vt:lpstr>宿泊を取り巻く環境の変化⑥　～新法民泊の創設～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山下　雄也　２回目</cp:lastModifiedBy>
  <cp:revision>345</cp:revision>
  <cp:lastPrinted>2018-06-14T01:54:03Z</cp:lastPrinted>
  <dcterms:created xsi:type="dcterms:W3CDTF">2015-04-20T00:31:14Z</dcterms:created>
  <dcterms:modified xsi:type="dcterms:W3CDTF">2018-06-15T02:50:05Z</dcterms:modified>
</cp:coreProperties>
</file>