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6"/>
  </p:notesMasterIdLst>
  <p:handoutMasterIdLst>
    <p:handoutMasterId r:id="rId17"/>
  </p:handoutMasterIdLst>
  <p:sldIdLst>
    <p:sldId id="256" r:id="rId2"/>
    <p:sldId id="299" r:id="rId3"/>
    <p:sldId id="295" r:id="rId4"/>
    <p:sldId id="297" r:id="rId5"/>
    <p:sldId id="314" r:id="rId6"/>
    <p:sldId id="296" r:id="rId7"/>
    <p:sldId id="301" r:id="rId8"/>
    <p:sldId id="285" r:id="rId9"/>
    <p:sldId id="281" r:id="rId10"/>
    <p:sldId id="282" r:id="rId11"/>
    <p:sldId id="283" r:id="rId12"/>
    <p:sldId id="307" r:id="rId13"/>
    <p:sldId id="313" r:id="rId14"/>
    <p:sldId id="290" r:id="rId15"/>
  </p:sldIdLst>
  <p:sldSz cx="9540875"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00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3399FF"/>
    <a:srgbClr val="FFFFCC"/>
    <a:srgbClr val="FF4B4B"/>
    <a:srgbClr val="0000FF"/>
    <a:srgbClr val="4172AD"/>
    <a:srgbClr val="FF7575"/>
    <a:srgbClr val="8CAF47"/>
    <a:srgbClr val="FF9B9B"/>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8910" autoAdjust="0"/>
    <p:restoredTop sz="94964" autoAdjust="0"/>
  </p:normalViewPr>
  <p:slideViewPr>
    <p:cSldViewPr>
      <p:cViewPr varScale="1">
        <p:scale>
          <a:sx n="75" d="100"/>
          <a:sy n="75" d="100"/>
        </p:scale>
        <p:origin x="-1776" y="-84"/>
      </p:cViewPr>
      <p:guideLst>
        <p:guide orient="horz" pos="2160"/>
        <p:guide pos="300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LIB\03_&#35251;&#20809;&#29872;&#22659;&#25972;&#20633;&#65319;\00_01_(&#38468;&#23646;&#27231;&#38306;&#65289;&#22823;&#38442;&#24220;&#35251;&#20809;&#23458;&#21463;&#20837;&#29872;&#22659;&#25972;&#20633;&#12398;&#25512;&#36914;&#12395;&#38306;&#12377;&#12427;&#35519;&#26619;&#26908;&#35342;&#20250;&#35696;\&#9733;&#35519;&#26619;&#26908;&#35342;&#20250;&#35696;&#65288;H30&#65289;\&#31532;&#65297;&#22238;&#65288;300618&#65289;\&#9632;&#36039;&#26009;\&#36039;&#26009;&#20316;&#25104;&#29992;&#12487;&#12540;&#12479;\&#9733;&#23487;&#27850;&#26045;&#35373;&#25512;&#31227;.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LIB\03_&#35251;&#20809;&#29872;&#22659;&#25972;&#20633;&#65319;\00_01_(&#38468;&#23646;&#27231;&#38306;&#65289;&#22823;&#38442;&#24220;&#35251;&#20809;&#23458;&#21463;&#20837;&#29872;&#22659;&#25972;&#20633;&#12398;&#25512;&#36914;&#12395;&#38306;&#12377;&#12427;&#35519;&#26619;&#26908;&#35342;&#20250;&#35696;\&#9733;&#35519;&#26619;&#26908;&#35342;&#20250;&#35696;&#65288;H30&#65289;\&#31532;&#65299;&#22238;&#65288;300731&#65289;\&#9632;&#36039;&#26009;\&#36039;&#26009;&#20316;&#25104;&#12487;&#12540;&#12479;\&#9733;&#26053;&#34892;&#32773;&#12392;&#23487;&#27850;&#32773;&#12398;&#12363;&#12356;&#3862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602045174445026E-2"/>
          <c:y val="6.1447659661746985E-2"/>
          <c:w val="0.86927344900853643"/>
          <c:h val="0.83426756001469915"/>
        </c:manualLayout>
      </c:layout>
      <c:barChart>
        <c:barDir val="col"/>
        <c:grouping val="clustered"/>
        <c:varyColors val="0"/>
        <c:ser>
          <c:idx val="0"/>
          <c:order val="0"/>
          <c:tx>
            <c:strRef>
              <c:f>来阪外国人!$A$8</c:f>
              <c:strCache>
                <c:ptCount val="1"/>
                <c:pt idx="0">
                  <c:v>来阪外国人旅行者数</c:v>
                </c:pt>
              </c:strCache>
            </c:strRef>
          </c:tx>
          <c:spPr>
            <a:pattFill prst="wdUpDiag">
              <a:fgClr>
                <a:srgbClr val="3399FF"/>
              </a:fgClr>
              <a:bgClr>
                <a:schemeClr val="bg1"/>
              </a:bgClr>
            </a:pattFill>
            <a:ln>
              <a:solidFill>
                <a:srgbClr val="3399FF"/>
              </a:solidFill>
            </a:ln>
          </c:spPr>
          <c:invertIfNegative val="0"/>
          <c:dPt>
            <c:idx val="4"/>
            <c:invertIfNegative val="0"/>
            <c:bubble3D val="0"/>
          </c:dPt>
          <c:dLbls>
            <c:txPr>
              <a:bodyPr rot="0"/>
              <a:lstStyle/>
              <a:p>
                <a:pPr algn="ctr" rtl="0">
                  <a:defRPr/>
                </a:pPr>
                <a:endParaRPr lang="ja-JP"/>
              </a:p>
            </c:txPr>
            <c:dLblPos val="outEnd"/>
            <c:showLegendKey val="0"/>
            <c:showVal val="1"/>
            <c:showCatName val="0"/>
            <c:showSerName val="0"/>
            <c:showPercent val="0"/>
            <c:showBubbleSize val="0"/>
            <c:showLeaderLines val="0"/>
          </c:dLbls>
          <c:cat>
            <c:strRef>
              <c:f>来阪外国人!$H$7:$L$7</c:f>
              <c:strCache>
                <c:ptCount val="5"/>
                <c:pt idx="0">
                  <c:v>H25（2013）年</c:v>
                </c:pt>
                <c:pt idx="1">
                  <c:v>H26（2014）年</c:v>
                </c:pt>
                <c:pt idx="2">
                  <c:v>H27（2015）年</c:v>
                </c:pt>
                <c:pt idx="3">
                  <c:v>H28（2016）年</c:v>
                </c:pt>
                <c:pt idx="4">
                  <c:v>H29（2017）年</c:v>
                </c:pt>
              </c:strCache>
            </c:strRef>
          </c:cat>
          <c:val>
            <c:numRef>
              <c:f>来阪外国人!$H$8:$L$8</c:f>
              <c:numCache>
                <c:formatCode>#,##0_);[Red]\(#,##0\)</c:formatCode>
                <c:ptCount val="5"/>
                <c:pt idx="0">
                  <c:v>263</c:v>
                </c:pt>
                <c:pt idx="1">
                  <c:v>376</c:v>
                </c:pt>
                <c:pt idx="2">
                  <c:v>716</c:v>
                </c:pt>
                <c:pt idx="3">
                  <c:v>940</c:v>
                </c:pt>
                <c:pt idx="4">
                  <c:v>1110</c:v>
                </c:pt>
              </c:numCache>
            </c:numRef>
          </c:val>
        </c:ser>
        <c:ser>
          <c:idx val="3"/>
          <c:order val="1"/>
          <c:tx>
            <c:strRef>
              <c:f>来阪外国人!$A$11</c:f>
              <c:strCache>
                <c:ptCount val="1"/>
                <c:pt idx="0">
                  <c:v>訪日外国人旅行者数</c:v>
                </c:pt>
              </c:strCache>
            </c:strRef>
          </c:tx>
          <c:spPr>
            <a:solidFill>
              <a:srgbClr val="FF4B4B"/>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Lbls>
            <c:dLbl>
              <c:idx val="0"/>
              <c:layout/>
              <c:spPr>
                <a:noFill/>
              </c:spPr>
              <c:txPr>
                <a:bodyPr/>
                <a:lstStyle/>
                <a:p>
                  <a:pPr>
                    <a:defRPr/>
                  </a:pPr>
                  <a:endParaRPr lang="ja-JP"/>
                </a:p>
              </c:txPr>
              <c:dLblPos val="outEnd"/>
              <c:showLegendKey val="0"/>
              <c:showVal val="1"/>
              <c:showCatName val="0"/>
              <c:showSerName val="0"/>
              <c:showPercent val="0"/>
              <c:showBubbleSize val="0"/>
            </c:dLbl>
            <c:dLbl>
              <c:idx val="1"/>
              <c:layout/>
              <c:spPr>
                <a:noFill/>
              </c:spPr>
              <c:txPr>
                <a:bodyPr/>
                <a:lstStyle/>
                <a:p>
                  <a:pPr>
                    <a:defRPr/>
                  </a:pPr>
                  <a:endParaRPr lang="ja-JP"/>
                </a:p>
              </c:txPr>
              <c:dLblPos val="outEnd"/>
              <c:showLegendKey val="0"/>
              <c:showVal val="1"/>
              <c:showCatName val="0"/>
              <c:showSerName val="0"/>
              <c:showPercent val="0"/>
              <c:showBubbleSize val="0"/>
            </c:dLbl>
            <c:dLbl>
              <c:idx val="2"/>
              <c:layout/>
              <c:spPr>
                <a:noFill/>
              </c:spPr>
              <c:txPr>
                <a:bodyPr/>
                <a:lstStyle/>
                <a:p>
                  <a:pPr>
                    <a:defRPr/>
                  </a:pPr>
                  <a:endParaRPr lang="ja-JP"/>
                </a:p>
              </c:txPr>
              <c:dLblPos val="outEnd"/>
              <c:showLegendKey val="0"/>
              <c:showVal val="1"/>
              <c:showCatName val="0"/>
              <c:showSerName val="0"/>
              <c:showPercent val="0"/>
              <c:showBubbleSize val="0"/>
            </c:dLbl>
            <c:dLbl>
              <c:idx val="3"/>
              <c:layout/>
              <c:spPr>
                <a:noFill/>
              </c:spPr>
              <c:txPr>
                <a:bodyPr/>
                <a:lstStyle/>
                <a:p>
                  <a:pPr>
                    <a:defRPr/>
                  </a:pPr>
                  <a:endParaRPr lang="ja-JP"/>
                </a:p>
              </c:txPr>
              <c:dLblPos val="outEnd"/>
              <c:showLegendKey val="0"/>
              <c:showVal val="1"/>
              <c:showCatName val="0"/>
              <c:showSerName val="0"/>
              <c:showPercent val="0"/>
              <c:showBubbleSize val="0"/>
            </c:dLbl>
            <c:dLbl>
              <c:idx val="4"/>
              <c:layout/>
              <c:spPr>
                <a:noFill/>
              </c:spPr>
              <c:txPr>
                <a:bodyPr/>
                <a:lstStyle/>
                <a:p>
                  <a:pPr>
                    <a:defRPr/>
                  </a:pPr>
                  <a:endParaRPr lang="ja-JP"/>
                </a:p>
              </c:txPr>
              <c:dLblPos val="outEnd"/>
              <c:showLegendKey val="0"/>
              <c:showVal val="1"/>
              <c:showCatName val="0"/>
              <c:showSerName val="0"/>
              <c:showPercent val="0"/>
              <c:showBubbleSize val="0"/>
            </c:dLbl>
            <c:dLblPos val="outEnd"/>
            <c:showLegendKey val="0"/>
            <c:showVal val="0"/>
            <c:showCatName val="0"/>
            <c:showSerName val="0"/>
            <c:showPercent val="0"/>
            <c:showBubbleSize val="0"/>
          </c:dLbls>
          <c:cat>
            <c:strRef>
              <c:f>来阪外国人!$H$7:$L$7</c:f>
              <c:strCache>
                <c:ptCount val="5"/>
                <c:pt idx="0">
                  <c:v>H25（2013）年</c:v>
                </c:pt>
                <c:pt idx="1">
                  <c:v>H26（2014）年</c:v>
                </c:pt>
                <c:pt idx="2">
                  <c:v>H27（2015）年</c:v>
                </c:pt>
                <c:pt idx="3">
                  <c:v>H28（2016）年</c:v>
                </c:pt>
                <c:pt idx="4">
                  <c:v>H29（2017）年</c:v>
                </c:pt>
              </c:strCache>
            </c:strRef>
          </c:cat>
          <c:val>
            <c:numRef>
              <c:f>来阪外国人!$H$11:$L$11</c:f>
              <c:numCache>
                <c:formatCode>#,##0_);[Red]\(#,##0\)</c:formatCode>
                <c:ptCount val="5"/>
                <c:pt idx="0">
                  <c:v>1036</c:v>
                </c:pt>
                <c:pt idx="1">
                  <c:v>1341</c:v>
                </c:pt>
                <c:pt idx="2">
                  <c:v>1974</c:v>
                </c:pt>
                <c:pt idx="3">
                  <c:v>2404</c:v>
                </c:pt>
                <c:pt idx="4">
                  <c:v>2869</c:v>
                </c:pt>
              </c:numCache>
            </c:numRef>
          </c:val>
        </c:ser>
        <c:dLbls>
          <c:showLegendKey val="0"/>
          <c:showVal val="0"/>
          <c:showCatName val="0"/>
          <c:showSerName val="0"/>
          <c:showPercent val="0"/>
          <c:showBubbleSize val="0"/>
        </c:dLbls>
        <c:gapWidth val="150"/>
        <c:axId val="36177408"/>
        <c:axId val="71825024"/>
      </c:barChart>
      <c:catAx>
        <c:axId val="36177408"/>
        <c:scaling>
          <c:orientation val="minMax"/>
        </c:scaling>
        <c:delete val="0"/>
        <c:axPos val="b"/>
        <c:numFmt formatCode="General" sourceLinked="1"/>
        <c:majorTickMark val="out"/>
        <c:minorTickMark val="none"/>
        <c:tickLblPos val="nextTo"/>
        <c:txPr>
          <a:bodyPr/>
          <a:lstStyle/>
          <a:p>
            <a:pPr algn="ctr" rtl="0">
              <a:defRPr/>
            </a:pPr>
            <a:endParaRPr lang="ja-JP"/>
          </a:p>
        </c:txPr>
        <c:crossAx val="71825024"/>
        <c:crosses val="autoZero"/>
        <c:auto val="1"/>
        <c:lblAlgn val="ctr"/>
        <c:lblOffset val="100"/>
        <c:noMultiLvlLbl val="0"/>
      </c:catAx>
      <c:valAx>
        <c:axId val="71825024"/>
        <c:scaling>
          <c:orientation val="minMax"/>
        </c:scaling>
        <c:delete val="0"/>
        <c:axPos val="l"/>
        <c:numFmt formatCode="#,##0_);[Red]\(#,##0\)&quot;万&quot;&quot;人&quot;" sourceLinked="0"/>
        <c:majorTickMark val="out"/>
        <c:minorTickMark val="none"/>
        <c:tickLblPos val="nextTo"/>
        <c:crossAx val="36177408"/>
        <c:crosses val="autoZero"/>
        <c:crossBetween val="between"/>
        <c:majorUnit val="400"/>
      </c:valAx>
      <c:spPr>
        <a:ln>
          <a:noFill/>
        </a:ln>
      </c:spPr>
    </c:plotArea>
    <c:legend>
      <c:legendPos val="b"/>
      <c:layout>
        <c:manualLayout>
          <c:xMode val="edge"/>
          <c:yMode val="edge"/>
          <c:x val="9.9355954505049859E-2"/>
          <c:y val="6.0163400647791271E-2"/>
          <c:w val="0.15407808731257588"/>
          <c:h val="0.10483279635596046"/>
        </c:manualLayout>
      </c:layout>
      <c:overlay val="0"/>
      <c:txPr>
        <a:bodyPr/>
        <a:lstStyle/>
        <a:p>
          <a:pPr algn="l" rtl="0">
            <a:defRPr/>
          </a:pPr>
          <a:endParaRPr lang="ja-JP"/>
        </a:p>
      </c:txPr>
    </c:legend>
    <c:plotVisOnly val="1"/>
    <c:dispBlanksAs val="gap"/>
    <c:showDLblsOverMax val="0"/>
  </c:chart>
  <c:txPr>
    <a:bodyPr tIns="45720" rIns="91440" anchor="ctr"/>
    <a:lstStyle/>
    <a:p>
      <a:pPr algn="ctr" rtl="0">
        <a:defRPr lang="ja-JP" altLang="en-US" sz="1000">
          <a:solidFill>
            <a:schemeClr val="tx1"/>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3426193704872092E-2"/>
          <c:y val="5.2546296296296299E-2"/>
          <c:w val="0.90319867639337281"/>
          <c:h val="0.80821011956838729"/>
        </c:manualLayout>
      </c:layout>
      <c:barChart>
        <c:barDir val="col"/>
        <c:grouping val="clustered"/>
        <c:varyColors val="0"/>
        <c:ser>
          <c:idx val="0"/>
          <c:order val="0"/>
          <c:tx>
            <c:strRef>
              <c:f>全体なし!$A$5</c:f>
              <c:strCache>
                <c:ptCount val="1"/>
                <c:pt idx="0">
                  <c:v>ホテル・旅館</c:v>
                </c:pt>
              </c:strCache>
            </c:strRef>
          </c:tx>
          <c:invertIfNegative val="0"/>
          <c:dLbls>
            <c:txPr>
              <a:bodyPr/>
              <a:lstStyle/>
              <a:p>
                <a:pPr>
                  <a:defRPr>
                    <a:solidFill>
                      <a:schemeClr val="bg1"/>
                    </a:solidFill>
                  </a:defRPr>
                </a:pPr>
                <a:endParaRPr lang="ja-JP"/>
              </a:p>
            </c:txPr>
            <c:dLblPos val="ctr"/>
            <c:showLegendKey val="0"/>
            <c:showVal val="1"/>
            <c:showCatName val="0"/>
            <c:showSerName val="0"/>
            <c:showPercent val="0"/>
            <c:showBubbleSize val="0"/>
            <c:showLeaderLines val="0"/>
          </c:dLbls>
          <c:cat>
            <c:strRef>
              <c:f>全体なし!$B$2:$E$2</c:f>
              <c:strCache>
                <c:ptCount val="4"/>
                <c:pt idx="0">
                  <c:v>2014年末</c:v>
                </c:pt>
                <c:pt idx="1">
                  <c:v>2015年末</c:v>
                </c:pt>
                <c:pt idx="2">
                  <c:v>2016年末</c:v>
                </c:pt>
                <c:pt idx="3">
                  <c:v>2017年末</c:v>
                </c:pt>
              </c:strCache>
            </c:strRef>
          </c:cat>
          <c:val>
            <c:numRef>
              <c:f>全体なし!$B$5:$E$5</c:f>
              <c:numCache>
                <c:formatCode>#,##0_);[Red]\(#,##0\)</c:formatCode>
                <c:ptCount val="4"/>
                <c:pt idx="0">
                  <c:v>1130</c:v>
                </c:pt>
                <c:pt idx="1">
                  <c:v>1137</c:v>
                </c:pt>
                <c:pt idx="2">
                  <c:v>1160</c:v>
                </c:pt>
                <c:pt idx="3">
                  <c:v>1230</c:v>
                </c:pt>
              </c:numCache>
            </c:numRef>
          </c:val>
        </c:ser>
        <c:ser>
          <c:idx val="1"/>
          <c:order val="1"/>
          <c:tx>
            <c:strRef>
              <c:f>全体なし!$A$6</c:f>
              <c:strCache>
                <c:ptCount val="1"/>
                <c:pt idx="0">
                  <c:v>簡易宿所</c:v>
                </c:pt>
              </c:strCache>
            </c:strRef>
          </c:tx>
          <c:spPr>
            <a:pattFill prst="wdUpDiag">
              <a:fgClr>
                <a:srgbClr val="CC0000"/>
              </a:fgClr>
              <a:bgClr>
                <a:schemeClr val="bg1"/>
              </a:bgClr>
            </a:pattFill>
            <a:ln>
              <a:solidFill>
                <a:srgbClr val="CC0000"/>
              </a:solidFill>
            </a:ln>
          </c:spPr>
          <c:invertIfNegative val="0"/>
          <c:dLbls>
            <c:showLegendKey val="0"/>
            <c:showVal val="1"/>
            <c:showCatName val="0"/>
            <c:showSerName val="0"/>
            <c:showPercent val="0"/>
            <c:showBubbleSize val="0"/>
            <c:showLeaderLines val="0"/>
          </c:dLbls>
          <c:cat>
            <c:strRef>
              <c:f>全体なし!$B$2:$E$2</c:f>
              <c:strCache>
                <c:ptCount val="4"/>
                <c:pt idx="0">
                  <c:v>2014年末</c:v>
                </c:pt>
                <c:pt idx="1">
                  <c:v>2015年末</c:v>
                </c:pt>
                <c:pt idx="2">
                  <c:v>2016年末</c:v>
                </c:pt>
                <c:pt idx="3">
                  <c:v>2017年末</c:v>
                </c:pt>
              </c:strCache>
            </c:strRef>
          </c:cat>
          <c:val>
            <c:numRef>
              <c:f>全体なし!$B$6:$E$6</c:f>
              <c:numCache>
                <c:formatCode>#,##0_);[Red]\(#,##0\)</c:formatCode>
                <c:ptCount val="4"/>
                <c:pt idx="0">
                  <c:v>178</c:v>
                </c:pt>
                <c:pt idx="1">
                  <c:v>220</c:v>
                </c:pt>
                <c:pt idx="2">
                  <c:v>385</c:v>
                </c:pt>
                <c:pt idx="3">
                  <c:v>599</c:v>
                </c:pt>
              </c:numCache>
            </c:numRef>
          </c:val>
        </c:ser>
        <c:dLbls>
          <c:showLegendKey val="0"/>
          <c:showVal val="0"/>
          <c:showCatName val="0"/>
          <c:showSerName val="0"/>
          <c:showPercent val="0"/>
          <c:showBubbleSize val="0"/>
        </c:dLbls>
        <c:gapWidth val="150"/>
        <c:axId val="94071808"/>
        <c:axId val="71780032"/>
      </c:barChart>
      <c:catAx>
        <c:axId val="94071808"/>
        <c:scaling>
          <c:orientation val="minMax"/>
        </c:scaling>
        <c:delete val="0"/>
        <c:axPos val="b"/>
        <c:majorTickMark val="out"/>
        <c:minorTickMark val="none"/>
        <c:tickLblPos val="nextTo"/>
        <c:crossAx val="71780032"/>
        <c:crosses val="autoZero"/>
        <c:auto val="1"/>
        <c:lblAlgn val="ctr"/>
        <c:lblOffset val="100"/>
        <c:noMultiLvlLbl val="0"/>
      </c:catAx>
      <c:valAx>
        <c:axId val="71780032"/>
        <c:scaling>
          <c:orientation val="minMax"/>
          <c:max val="1250"/>
          <c:min val="0"/>
        </c:scaling>
        <c:delete val="0"/>
        <c:axPos val="l"/>
        <c:majorGridlines>
          <c:spPr>
            <a:ln>
              <a:noFill/>
            </a:ln>
          </c:spPr>
        </c:majorGridlines>
        <c:numFmt formatCode="#,##0_);[Red]\(#,##0\)" sourceLinked="1"/>
        <c:majorTickMark val="out"/>
        <c:minorTickMark val="none"/>
        <c:tickLblPos val="nextTo"/>
        <c:crossAx val="94071808"/>
        <c:crosses val="autoZero"/>
        <c:crossBetween val="between"/>
        <c:majorUnit val="250"/>
      </c:valAx>
    </c:plotArea>
    <c:legend>
      <c:legendPos val="r"/>
      <c:layout>
        <c:manualLayout>
          <c:xMode val="edge"/>
          <c:yMode val="edge"/>
          <c:x val="0.13869575678040244"/>
          <c:y val="4.5912438028579763E-2"/>
          <c:w val="0.24526483147562561"/>
          <c:h val="5.6107721747304364E-2"/>
        </c:manualLayout>
      </c:layout>
      <c:overlay val="0"/>
    </c:legend>
    <c:plotVisOnly val="1"/>
    <c:dispBlanksAs val="gap"/>
    <c:showDLblsOverMax val="0"/>
  </c:chart>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9664332846128307E-2"/>
          <c:y val="2.3980004640197037E-2"/>
          <c:w val="0.93465514952900342"/>
          <c:h val="0.88102869459860256"/>
        </c:manualLayout>
      </c:layout>
      <c:lineChart>
        <c:grouping val="standard"/>
        <c:varyColors val="0"/>
        <c:ser>
          <c:idx val="0"/>
          <c:order val="0"/>
          <c:dLbls>
            <c:dLblPos val="t"/>
            <c:showLegendKey val="0"/>
            <c:showVal val="1"/>
            <c:showCatName val="0"/>
            <c:showSerName val="0"/>
            <c:showPercent val="0"/>
            <c:showBubbleSize val="0"/>
            <c:showLeaderLines val="0"/>
          </c:dLbls>
          <c:cat>
            <c:strRef>
              <c:f>Sheet1!$A$3:$X$3</c:f>
              <c:strCache>
                <c:ptCount val="24"/>
                <c:pt idx="0">
                  <c:v>4月</c:v>
                </c:pt>
                <c:pt idx="1">
                  <c:v>5月</c:v>
                </c:pt>
                <c:pt idx="2">
                  <c:v>6月</c:v>
                </c:pt>
                <c:pt idx="3">
                  <c:v>7月</c:v>
                </c:pt>
                <c:pt idx="4">
                  <c:v>8月</c:v>
                </c:pt>
                <c:pt idx="5">
                  <c:v>9月</c:v>
                </c:pt>
                <c:pt idx="6">
                  <c:v>10月</c:v>
                </c:pt>
                <c:pt idx="7">
                  <c:v>11月</c:v>
                </c:pt>
                <c:pt idx="8">
                  <c:v>12月</c:v>
                </c:pt>
                <c:pt idx="9">
                  <c:v>1月</c:v>
                </c:pt>
                <c:pt idx="10">
                  <c:v>2月</c:v>
                </c:pt>
                <c:pt idx="11">
                  <c:v>3月</c:v>
                </c:pt>
                <c:pt idx="12">
                  <c:v>4月</c:v>
                </c:pt>
                <c:pt idx="13">
                  <c:v>5月</c:v>
                </c:pt>
                <c:pt idx="14">
                  <c:v>6月</c:v>
                </c:pt>
                <c:pt idx="15">
                  <c:v>7月</c:v>
                </c:pt>
                <c:pt idx="16">
                  <c:v>8月</c:v>
                </c:pt>
                <c:pt idx="17">
                  <c:v>9月</c:v>
                </c:pt>
                <c:pt idx="18">
                  <c:v>10月</c:v>
                </c:pt>
                <c:pt idx="19">
                  <c:v>11月</c:v>
                </c:pt>
                <c:pt idx="20">
                  <c:v>12月</c:v>
                </c:pt>
                <c:pt idx="21">
                  <c:v>1月</c:v>
                </c:pt>
                <c:pt idx="22">
                  <c:v>2月</c:v>
                </c:pt>
                <c:pt idx="23">
                  <c:v>3月</c:v>
                </c:pt>
              </c:strCache>
            </c:strRef>
          </c:cat>
          <c:val>
            <c:numRef>
              <c:f>Sheet1!$A$4:$X$4</c:f>
              <c:numCache>
                <c:formatCode>General</c:formatCode>
                <c:ptCount val="24"/>
                <c:pt idx="0">
                  <c:v>1</c:v>
                </c:pt>
                <c:pt idx="1">
                  <c:v>1</c:v>
                </c:pt>
                <c:pt idx="2">
                  <c:v>2</c:v>
                </c:pt>
                <c:pt idx="3">
                  <c:v>3</c:v>
                </c:pt>
                <c:pt idx="4">
                  <c:v>4</c:v>
                </c:pt>
                <c:pt idx="5">
                  <c:v>4</c:v>
                </c:pt>
                <c:pt idx="6">
                  <c:v>4</c:v>
                </c:pt>
                <c:pt idx="7">
                  <c:v>6</c:v>
                </c:pt>
                <c:pt idx="8">
                  <c:v>12</c:v>
                </c:pt>
                <c:pt idx="9">
                  <c:v>27</c:v>
                </c:pt>
                <c:pt idx="10">
                  <c:v>41</c:v>
                </c:pt>
                <c:pt idx="11">
                  <c:v>68</c:v>
                </c:pt>
                <c:pt idx="12">
                  <c:v>82</c:v>
                </c:pt>
                <c:pt idx="13">
                  <c:v>109</c:v>
                </c:pt>
                <c:pt idx="14">
                  <c:v>155</c:v>
                </c:pt>
                <c:pt idx="15">
                  <c:v>182</c:v>
                </c:pt>
                <c:pt idx="16">
                  <c:v>239</c:v>
                </c:pt>
                <c:pt idx="17">
                  <c:v>273</c:v>
                </c:pt>
                <c:pt idx="18">
                  <c:v>333</c:v>
                </c:pt>
                <c:pt idx="19">
                  <c:v>394</c:v>
                </c:pt>
                <c:pt idx="20">
                  <c:v>467</c:v>
                </c:pt>
                <c:pt idx="21">
                  <c:v>526</c:v>
                </c:pt>
                <c:pt idx="22">
                  <c:v>584</c:v>
                </c:pt>
                <c:pt idx="23">
                  <c:v>669</c:v>
                </c:pt>
              </c:numCache>
            </c:numRef>
          </c:val>
          <c:smooth val="0"/>
        </c:ser>
        <c:dLbls>
          <c:showLegendKey val="0"/>
          <c:showVal val="0"/>
          <c:showCatName val="0"/>
          <c:showSerName val="0"/>
          <c:showPercent val="0"/>
          <c:showBubbleSize val="0"/>
        </c:dLbls>
        <c:marker val="1"/>
        <c:smooth val="0"/>
        <c:axId val="99074048"/>
        <c:axId val="71785216"/>
      </c:lineChart>
      <c:catAx>
        <c:axId val="99074048"/>
        <c:scaling>
          <c:orientation val="minMax"/>
        </c:scaling>
        <c:delete val="0"/>
        <c:axPos val="b"/>
        <c:majorTickMark val="out"/>
        <c:minorTickMark val="none"/>
        <c:tickLblPos val="nextTo"/>
        <c:crossAx val="71785216"/>
        <c:crosses val="autoZero"/>
        <c:auto val="1"/>
        <c:lblAlgn val="ctr"/>
        <c:lblOffset val="100"/>
        <c:noMultiLvlLbl val="0"/>
      </c:catAx>
      <c:valAx>
        <c:axId val="71785216"/>
        <c:scaling>
          <c:orientation val="minMax"/>
        </c:scaling>
        <c:delete val="0"/>
        <c:axPos val="l"/>
        <c:majorGridlines>
          <c:spPr>
            <a:ln>
              <a:noFill/>
            </a:ln>
          </c:spPr>
        </c:majorGridlines>
        <c:numFmt formatCode="General" sourceLinked="1"/>
        <c:majorTickMark val="out"/>
        <c:minorTickMark val="none"/>
        <c:tickLblPos val="nextTo"/>
        <c:crossAx val="99074048"/>
        <c:crosses val="autoZero"/>
        <c:crossBetween val="between"/>
      </c:valAx>
    </c:plotArea>
    <c:plotVisOnly val="1"/>
    <c:dispBlanksAs val="gap"/>
    <c:showDLblsOverMax val="0"/>
  </c:chart>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078661225094358E-2"/>
          <c:y val="2.9398148148148149E-2"/>
          <c:w val="0.92514128074439861"/>
          <c:h val="0.85450641586468357"/>
        </c:manualLayout>
      </c:layout>
      <c:lineChart>
        <c:grouping val="standard"/>
        <c:varyColors val="0"/>
        <c:ser>
          <c:idx val="0"/>
          <c:order val="0"/>
          <c:tx>
            <c:strRef>
              <c:f>Sheet1!$A$4</c:f>
              <c:strCache>
                <c:ptCount val="1"/>
                <c:pt idx="0">
                  <c:v>来阪外国人旅行者数</c:v>
                </c:pt>
              </c:strCache>
            </c:strRef>
          </c:tx>
          <c:marker>
            <c:symbol val="none"/>
          </c:marker>
          <c:dLbls>
            <c:dLbl>
              <c:idx val="0"/>
              <c:layout>
                <c:manualLayout>
                  <c:x val="-5.3434188034187986E-2"/>
                  <c:y val="2.243265993266003E-2"/>
                </c:manualLayout>
              </c:layout>
              <c:dLblPos val="r"/>
              <c:showLegendKey val="0"/>
              <c:showVal val="1"/>
              <c:showCatName val="0"/>
              <c:showSerName val="0"/>
              <c:showPercent val="0"/>
              <c:showBubbleSize val="0"/>
            </c:dLbl>
            <c:dLbl>
              <c:idx val="1"/>
              <c:layout>
                <c:manualLayout>
                  <c:x val="-5.0028529042565328E-3"/>
                  <c:y val="-9.2592592592592587E-3"/>
                </c:manualLayout>
              </c:layout>
              <c:dLblPos val="r"/>
              <c:showLegendKey val="0"/>
              <c:showVal val="1"/>
              <c:showCatName val="0"/>
              <c:showSerName val="0"/>
              <c:showPercent val="0"/>
              <c:showBubbleSize val="0"/>
            </c:dLbl>
            <c:dLblPos val="l"/>
            <c:showLegendKey val="0"/>
            <c:showVal val="1"/>
            <c:showCatName val="0"/>
            <c:showSerName val="0"/>
            <c:showPercent val="0"/>
            <c:showBubbleSize val="0"/>
            <c:showLeaderLines val="0"/>
          </c:dLbls>
          <c:cat>
            <c:strRef>
              <c:f>Sheet1!$B$3:$C$3</c:f>
              <c:strCache>
                <c:ptCount val="2"/>
                <c:pt idx="0">
                  <c:v>2014年</c:v>
                </c:pt>
                <c:pt idx="1">
                  <c:v>2017年</c:v>
                </c:pt>
              </c:strCache>
            </c:strRef>
          </c:cat>
          <c:val>
            <c:numRef>
              <c:f>Sheet1!$B$4:$C$4</c:f>
              <c:numCache>
                <c:formatCode>#,##0_);[Red]\(#,##0\)</c:formatCode>
                <c:ptCount val="2"/>
                <c:pt idx="0">
                  <c:v>376</c:v>
                </c:pt>
                <c:pt idx="1">
                  <c:v>1110</c:v>
                </c:pt>
              </c:numCache>
            </c:numRef>
          </c:val>
          <c:smooth val="0"/>
        </c:ser>
        <c:ser>
          <c:idx val="1"/>
          <c:order val="1"/>
          <c:tx>
            <c:strRef>
              <c:f>Sheet1!$A$5</c:f>
              <c:strCache>
                <c:ptCount val="1"/>
                <c:pt idx="0">
                  <c:v>外国人実宿泊者数</c:v>
                </c:pt>
              </c:strCache>
            </c:strRef>
          </c:tx>
          <c:marker>
            <c:symbol val="none"/>
          </c:marker>
          <c:dLbls>
            <c:dLbl>
              <c:idx val="0"/>
              <c:layout>
                <c:manualLayout>
                  <c:x val="-5.3434188034187986E-2"/>
                  <c:y val="-4.9158249158249158E-2"/>
                </c:manualLayout>
              </c:layout>
              <c:dLblPos val="r"/>
              <c:showLegendKey val="0"/>
              <c:showVal val="1"/>
              <c:showCatName val="0"/>
              <c:showSerName val="0"/>
              <c:showPercent val="0"/>
              <c:showBubbleSize val="0"/>
            </c:dLbl>
            <c:dLbl>
              <c:idx val="1"/>
              <c:layout>
                <c:manualLayout>
                  <c:x val="-5.6468062265163715E-3"/>
                  <c:y val="0"/>
                </c:manualLayout>
              </c:layout>
              <c:dLblPos val="r"/>
              <c:showLegendKey val="0"/>
              <c:showVal val="1"/>
              <c:showCatName val="0"/>
              <c:showSerName val="0"/>
              <c:showPercent val="0"/>
              <c:showBubbleSize val="0"/>
            </c:dLbl>
            <c:dLblPos val="l"/>
            <c:showLegendKey val="0"/>
            <c:showVal val="1"/>
            <c:showCatName val="0"/>
            <c:showSerName val="0"/>
            <c:showPercent val="0"/>
            <c:showBubbleSize val="0"/>
            <c:showLeaderLines val="0"/>
          </c:dLbls>
          <c:cat>
            <c:strRef>
              <c:f>Sheet1!$B$3:$C$3</c:f>
              <c:strCache>
                <c:ptCount val="2"/>
                <c:pt idx="0">
                  <c:v>2014年</c:v>
                </c:pt>
                <c:pt idx="1">
                  <c:v>2017年</c:v>
                </c:pt>
              </c:strCache>
            </c:strRef>
          </c:cat>
          <c:val>
            <c:numRef>
              <c:f>Sheet1!$B$5:$C$5</c:f>
              <c:numCache>
                <c:formatCode>#,##0_);[Red]\(#,##0\)</c:formatCode>
                <c:ptCount val="2"/>
                <c:pt idx="0">
                  <c:v>392</c:v>
                </c:pt>
                <c:pt idx="1">
                  <c:v>675</c:v>
                </c:pt>
              </c:numCache>
            </c:numRef>
          </c:val>
          <c:smooth val="0"/>
        </c:ser>
        <c:dLbls>
          <c:showLegendKey val="0"/>
          <c:showVal val="0"/>
          <c:showCatName val="0"/>
          <c:showSerName val="0"/>
          <c:showPercent val="0"/>
          <c:showBubbleSize val="0"/>
        </c:dLbls>
        <c:marker val="1"/>
        <c:smooth val="0"/>
        <c:axId val="96233472"/>
        <c:axId val="71780608"/>
      </c:lineChart>
      <c:catAx>
        <c:axId val="96233472"/>
        <c:scaling>
          <c:orientation val="minMax"/>
        </c:scaling>
        <c:delete val="0"/>
        <c:axPos val="b"/>
        <c:numFmt formatCode="General" sourceLinked="1"/>
        <c:majorTickMark val="out"/>
        <c:minorTickMark val="none"/>
        <c:tickLblPos val="nextTo"/>
        <c:crossAx val="71780608"/>
        <c:crosses val="autoZero"/>
        <c:auto val="1"/>
        <c:lblAlgn val="ctr"/>
        <c:lblOffset val="100"/>
        <c:noMultiLvlLbl val="0"/>
      </c:catAx>
      <c:valAx>
        <c:axId val="71780608"/>
        <c:scaling>
          <c:orientation val="minMax"/>
          <c:min val="300"/>
        </c:scaling>
        <c:delete val="0"/>
        <c:axPos val="l"/>
        <c:majorGridlines>
          <c:spPr>
            <a:ln>
              <a:noFill/>
            </a:ln>
          </c:spPr>
        </c:majorGridlines>
        <c:numFmt formatCode="#,##0_);[Red]\(#,##0\)" sourceLinked="1"/>
        <c:majorTickMark val="out"/>
        <c:minorTickMark val="none"/>
        <c:tickLblPos val="nextTo"/>
        <c:crossAx val="96233472"/>
        <c:crosses val="autoZero"/>
        <c:crossBetween val="between"/>
        <c:majorUnit val="300"/>
      </c:valAx>
    </c:plotArea>
    <c:legend>
      <c:legendPos val="t"/>
      <c:layout>
        <c:manualLayout>
          <c:xMode val="edge"/>
          <c:yMode val="edge"/>
          <c:x val="0.10717254273504273"/>
          <c:y val="3.8720538720538725E-2"/>
          <c:w val="0.2521363815030368"/>
          <c:h val="0.17394903762029748"/>
        </c:manualLayout>
      </c:layout>
      <c:overlay val="0"/>
    </c:legend>
    <c:plotVisOnly val="1"/>
    <c:dispBlanksAs val="gap"/>
    <c:showDLblsOverMax val="0"/>
  </c:chart>
  <c:txPr>
    <a:bodyPr/>
    <a:lstStyle/>
    <a:p>
      <a:pPr>
        <a:defRPr>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cdr:x>
      <cdr:y>0</cdr:y>
    </cdr:from>
    <cdr:to>
      <cdr:x>0.10425</cdr:x>
      <cdr:y>0.04615</cdr:y>
    </cdr:to>
    <cdr:sp macro="" textlink="">
      <cdr:nvSpPr>
        <cdr:cNvPr id="3073" name="正方形/長方形 1"/>
        <cdr:cNvSpPr/>
      </cdr:nvSpPr>
      <cdr:spPr>
        <a:xfrm xmlns:a="http://schemas.openxmlformats.org/drawingml/2006/main">
          <a:off x="-341946" y="-1412776"/>
          <a:ext cx="923340" cy="216024"/>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horzOverflow="overflow"/>
        <a:lstStyle xmlns:a="http://schemas.openxmlformats.org/drawingml/2006/main"/>
        <a:p xmlns:a="http://schemas.openxmlformats.org/drawingml/2006/main">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（万人）</a:t>
          </a:r>
          <a:endParaRPr lang="ja-JP" sz="1000" dirty="0">
            <a:latin typeface="Meiryo UI" panose="020B0604030504040204" pitchFamily="50" charset="-128"/>
            <a:ea typeface="Meiryo UI" panose="020B0604030504040204" pitchFamily="50" charset="-128"/>
            <a:cs typeface="Meiryo UI" panose="020B0604030504040204"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649AE7AA-8DE3-4230-ACE0-68A33F8BAB50}" type="datetimeFigureOut">
              <a:rPr kumimoji="1" lang="ja-JP" altLang="en-US" smtClean="0"/>
              <a:t>2018/8/31</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9E18675A-BE5D-4437-9C9C-812EF920FEAB}" type="slidenum">
              <a:rPr kumimoji="1" lang="ja-JP" altLang="en-US" smtClean="0"/>
              <a:t>‹#›</a:t>
            </a:fld>
            <a:endParaRPr kumimoji="1" lang="ja-JP" altLang="en-US"/>
          </a:p>
        </p:txBody>
      </p:sp>
    </p:spTree>
    <p:extLst>
      <p:ext uri="{BB962C8B-B14F-4D97-AF65-F5344CB8AC3E}">
        <p14:creationId xmlns:p14="http://schemas.microsoft.com/office/powerpoint/2010/main" val="248342588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B05A59B-267F-425A-A54E-599F8985E110}" type="datetimeFigureOut">
              <a:rPr kumimoji="1" lang="ja-JP" altLang="en-US" smtClean="0"/>
              <a:t>2018/8/31</a:t>
            </a:fld>
            <a:endParaRPr kumimoji="1" lang="ja-JP" altLang="en-US"/>
          </a:p>
        </p:txBody>
      </p:sp>
      <p:sp>
        <p:nvSpPr>
          <p:cNvPr id="4" name="スライド イメージ プレースホルダー 3"/>
          <p:cNvSpPr>
            <a:spLocks noGrp="1" noRot="1" noChangeAspect="1"/>
          </p:cNvSpPr>
          <p:nvPr>
            <p:ph type="sldImg" idx="2"/>
          </p:nvPr>
        </p:nvSpPr>
        <p:spPr>
          <a:xfrm>
            <a:off x="812800" y="746125"/>
            <a:ext cx="51816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24BC726C-56F5-481A-AE3E-A1366CB09D49}" type="slidenum">
              <a:rPr kumimoji="1" lang="ja-JP" altLang="en-US" smtClean="0"/>
              <a:t>‹#›</a:t>
            </a:fld>
            <a:endParaRPr kumimoji="1" lang="ja-JP" altLang="en-US"/>
          </a:p>
        </p:txBody>
      </p:sp>
    </p:spTree>
    <p:extLst>
      <p:ext uri="{BB962C8B-B14F-4D97-AF65-F5344CB8AC3E}">
        <p14:creationId xmlns:p14="http://schemas.microsoft.com/office/powerpoint/2010/main" val="120226206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635669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668234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15566" y="2130427"/>
            <a:ext cx="8109744"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31132" y="3886200"/>
            <a:ext cx="667861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5F80C83-6E72-4E0A-91D7-046F194AD4C3}" type="slidenum">
              <a:rPr kumimoji="1" lang="ja-JP" altLang="en-US" smtClean="0"/>
              <a:t>‹#›</a:t>
            </a:fld>
            <a:endParaRPr kumimoji="1" lang="ja-JP" altLang="en-US"/>
          </a:p>
        </p:txBody>
      </p:sp>
    </p:spTree>
    <p:extLst>
      <p:ext uri="{BB962C8B-B14F-4D97-AF65-F5344CB8AC3E}">
        <p14:creationId xmlns:p14="http://schemas.microsoft.com/office/powerpoint/2010/main" val="32886528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15566" y="2130427"/>
            <a:ext cx="8109744"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31132" y="3886200"/>
            <a:ext cx="667861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5F80C83-6E72-4E0A-91D7-046F194AD4C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311237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451" y="116632"/>
            <a:ext cx="9525424" cy="490066"/>
          </a:xfrm>
        </p:spPr>
        <p:txBody>
          <a:bodyPr>
            <a:normAutofit/>
          </a:bodyPr>
          <a:lstStyle>
            <a:lvl1pPr algn="l">
              <a:defRPr sz="2400" b="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smtClean="0"/>
              <a:t>マスター タイトルの書式設定</a:t>
            </a:r>
            <a:endParaRPr kumimoji="1" lang="ja-JP" altLang="en-US" dirty="0"/>
          </a:p>
        </p:txBody>
      </p:sp>
      <p:sp>
        <p:nvSpPr>
          <p:cNvPr id="6" name="スライド番号プレースホルダー 5"/>
          <p:cNvSpPr>
            <a:spLocks noGrp="1"/>
          </p:cNvSpPr>
          <p:nvPr>
            <p:ph type="sldNum" sz="quarter" idx="12"/>
          </p:nvPr>
        </p:nvSpPr>
        <p:spPr>
          <a:xfrm>
            <a:off x="7308492" y="6486468"/>
            <a:ext cx="2226204" cy="365125"/>
          </a:xfrm>
        </p:spPr>
        <p:txBody>
          <a:bodyPr/>
          <a:lstStyle/>
          <a:p>
            <a:r>
              <a:rPr lang="en-US" altLang="ja-JP" dirty="0" smtClean="0"/>
              <a:t>P. </a:t>
            </a:r>
            <a:fld id="{B5F80C83-6E72-4E0A-91D7-046F194AD4C3}" type="slidenum">
              <a:rPr lang="ja-JP" altLang="en-US" smtClean="0"/>
              <a:pPr/>
              <a:t>‹#›</a:t>
            </a:fld>
            <a:endParaRPr lang="ja-JP" altLang="en-US" dirty="0"/>
          </a:p>
        </p:txBody>
      </p:sp>
      <p:cxnSp>
        <p:nvCxnSpPr>
          <p:cNvPr id="8" name="直線コネクタ 7"/>
          <p:cNvCxnSpPr/>
          <p:nvPr userDrawn="1"/>
        </p:nvCxnSpPr>
        <p:spPr>
          <a:xfrm>
            <a:off x="0" y="692696"/>
            <a:ext cx="9540875" cy="0"/>
          </a:xfrm>
          <a:prstGeom prst="line">
            <a:avLst/>
          </a:prstGeom>
          <a:ln w="127000" cmpd="thinThick">
            <a:solidFill>
              <a:srgbClr val="002060"/>
            </a:solidFill>
          </a:ln>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userDrawn="1"/>
        </p:nvSpPr>
        <p:spPr>
          <a:xfrm>
            <a:off x="7506741" y="116632"/>
            <a:ext cx="1944216" cy="415498"/>
          </a:xfrm>
          <a:prstGeom prst="rect">
            <a:avLst/>
          </a:prstGeom>
          <a:noFill/>
          <a:ln>
            <a:solidFill>
              <a:srgbClr val="002060"/>
            </a:solidFill>
          </a:ln>
        </p:spPr>
        <p:txBody>
          <a:bodyPr wrap="square" rtlCol="0">
            <a:spAutoFit/>
          </a:bodyPr>
          <a:lstStyle/>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大阪府観光客受入環境整備の推進に関する調査検討会議</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6547998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7044" y="274638"/>
            <a:ext cx="8586788"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7044" y="1600202"/>
            <a:ext cx="8586788"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7044" y="6356352"/>
            <a:ext cx="2226204"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259799" y="6356352"/>
            <a:ext cx="302127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37627" y="6356352"/>
            <a:ext cx="22262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80C83-6E72-4E0A-91D7-046F194AD4C3}" type="slidenum">
              <a:rPr kumimoji="1" lang="ja-JP" altLang="en-US" smtClean="0"/>
              <a:t>‹#›</a:t>
            </a:fld>
            <a:endParaRPr kumimoji="1" lang="ja-JP" altLang="en-US"/>
          </a:p>
        </p:txBody>
      </p:sp>
    </p:spTree>
    <p:extLst>
      <p:ext uri="{BB962C8B-B14F-4D97-AF65-F5344CB8AC3E}">
        <p14:creationId xmlns:p14="http://schemas.microsoft.com/office/powerpoint/2010/main" val="2838294457"/>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0" r:id="rId3"/>
  </p:sldLayoutIdLst>
  <p:timing>
    <p:tnLst>
      <p:par>
        <p:cTn id="1" dur="indefinite" restart="never" nodeType="tmRoot"/>
      </p:par>
    </p:tnLst>
  </p:timing>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10437" y="2780928"/>
            <a:ext cx="7920000" cy="646331"/>
          </a:xfrm>
          <a:prstGeom prst="rect">
            <a:avLst/>
          </a:prstGeom>
          <a:noFill/>
        </p:spPr>
        <p:txBody>
          <a:bodyPr wrap="square" rtlCol="0">
            <a:spAutoFit/>
          </a:bodyPr>
          <a:lstStyle/>
          <a:p>
            <a:pPr algn="ct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今後の</a:t>
            </a:r>
            <a:r>
              <a:rPr lang="ja-JP" altLang="ja-JP" sz="3600" b="1" dirty="0" smtClean="0">
                <a:latin typeface="Meiryo UI" panose="020B0604030504040204" pitchFamily="50" charset="-128"/>
                <a:ea typeface="Meiryo UI" panose="020B0604030504040204" pitchFamily="50" charset="-128"/>
                <a:cs typeface="Meiryo UI" panose="020B0604030504040204" pitchFamily="50" charset="-128"/>
              </a:rPr>
              <a:t>観光客</a:t>
            </a:r>
            <a:r>
              <a:rPr lang="ja-JP" altLang="ja-JP" sz="3600" b="1" dirty="0">
                <a:latin typeface="Meiryo UI" panose="020B0604030504040204" pitchFamily="50" charset="-128"/>
                <a:ea typeface="Meiryo UI" panose="020B0604030504040204" pitchFamily="50" charset="-128"/>
                <a:cs typeface="Meiryo UI" panose="020B0604030504040204" pitchFamily="50" charset="-128"/>
              </a:rPr>
              <a:t>受入環境整備等</a:t>
            </a:r>
            <a:r>
              <a:rPr lang="ja-JP" altLang="ja-JP" sz="3600" b="1"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ついて</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7794773" y="447055"/>
            <a:ext cx="128776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資料１</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69324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
          <p:cNvSpPr>
            <a:spLocks noGrp="1"/>
          </p:cNvSpPr>
          <p:nvPr>
            <p:ph type="title"/>
          </p:nvPr>
        </p:nvSpPr>
        <p:spPr/>
        <p:txBody>
          <a:bodyPr/>
          <a:lstStyle/>
          <a:p>
            <a:r>
              <a:rPr lang="ja-JP" altLang="ja-JP" dirty="0"/>
              <a:t>今後の観光振興施策の</a:t>
            </a:r>
            <a:r>
              <a:rPr lang="ja-JP" altLang="en-US" dirty="0" smtClean="0"/>
              <a:t>方向性③</a:t>
            </a:r>
            <a:r>
              <a:rPr lang="ja-JP" altLang="en-US" dirty="0"/>
              <a:t>　</a:t>
            </a:r>
            <a:r>
              <a:rPr lang="ja-JP" altLang="en-US" sz="1600" dirty="0"/>
              <a:t>～</a:t>
            </a:r>
            <a:r>
              <a:rPr lang="ja-JP" altLang="en-US" sz="1600" kern="100" dirty="0"/>
              <a:t>事業例・事業</a:t>
            </a:r>
            <a:r>
              <a:rPr lang="ja-JP" altLang="en-US" sz="1600" kern="100" dirty="0" smtClean="0"/>
              <a:t>規模イメージ</a:t>
            </a:r>
            <a:r>
              <a:rPr lang="en-US" altLang="ja-JP" sz="1600" kern="100" dirty="0" smtClean="0"/>
              <a:t>Ⅱ</a:t>
            </a:r>
            <a:r>
              <a:rPr lang="ja-JP" altLang="en-US" sz="1600" kern="100" dirty="0" smtClean="0"/>
              <a:t>～</a:t>
            </a:r>
            <a:endParaRPr kumimoji="1" lang="ja-JP" altLang="en-US" sz="1600" dirty="0"/>
          </a:p>
        </p:txBody>
      </p:sp>
      <p:sp>
        <p:nvSpPr>
          <p:cNvPr id="14" name="テキスト ボックス 13"/>
          <p:cNvSpPr txBox="1"/>
          <p:nvPr/>
        </p:nvSpPr>
        <p:spPr>
          <a:xfrm>
            <a:off x="175780" y="950284"/>
            <a:ext cx="5400000" cy="307777"/>
          </a:xfrm>
          <a:prstGeom prst="rect">
            <a:avLst/>
          </a:prstGeom>
          <a:solidFill>
            <a:srgbClr val="3399FF"/>
          </a:solidFill>
        </p:spPr>
        <p:txBody>
          <a:bodyPr wrap="square" rtlCol="0">
            <a:spAutoFit/>
          </a:bodyPr>
          <a:lstStyle/>
          <a:p>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（１－２）観光客の受入環境の推進（</a:t>
            </a: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最終報告記載事業）</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080034660"/>
              </p:ext>
            </p:extLst>
          </p:nvPr>
        </p:nvGraphicFramePr>
        <p:xfrm>
          <a:off x="144437" y="1340768"/>
          <a:ext cx="9252000" cy="2736000"/>
        </p:xfrm>
        <a:graphic>
          <a:graphicData uri="http://schemas.openxmlformats.org/drawingml/2006/table">
            <a:tbl>
              <a:tblPr>
                <a:tableStyleId>{BC89EF96-8CEA-46FF-86C4-4CE0E7609802}</a:tableStyleId>
              </a:tblPr>
              <a:tblGrid>
                <a:gridCol w="1692000"/>
                <a:gridCol w="1800000"/>
                <a:gridCol w="4320000"/>
                <a:gridCol w="1440000"/>
              </a:tblGrid>
              <a:tr h="346397">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r>
              <a:tr h="346397">
                <a:tc>
                  <a:txBody>
                    <a:bodyPr/>
                    <a:lstStyle/>
                    <a:p>
                      <a:pPr marL="0" indent="0" algn="l"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情報通信に係る環境整備</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デジタルサイネージの整備</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主要観光地に観光案内、その他の情報を多言語で表示するデジタルサイネージを設置</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１００　　　  　　</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7603">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観光案内機能の充実</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おもてなしステーションの拡充</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府内の主要ターミナル駅におもてなしステーションを設置</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１００</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46397">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国際標準サービスの提供</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民間公衆トイレの洋式化</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民間が管理する公衆トイレについて、市町村の計画に基づき、集中的に洋式化を実施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５００</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7603">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宿泊施設の整備</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宿泊施設への融資制度</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宿泊施設を創業するために必要な経費に対する支援を実施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a:t>
                      </a:r>
                      <a:endParaRPr kumimoji="1" lang="en-US" altLang="zh-TW"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7603">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宿泊施設の耐震化補助</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宿泊施設の</a:t>
                      </a:r>
                      <a:r>
                        <a:rPr lang="ja-JP" altLang="en-US" sz="1100" dirty="0" smtClean="0">
                          <a:effectLst/>
                          <a:latin typeface="Meiryo UI" panose="020B0604030504040204" pitchFamily="50" charset="-128"/>
                          <a:ea typeface="Meiryo UI" panose="020B0604030504040204" pitchFamily="50" charset="-128"/>
                          <a:cs typeface="Meiryo UI" panose="020B0604030504040204" pitchFamily="50" charset="-128"/>
                        </a:rPr>
                        <a:t>耐震設計・改修工事への支援を実施</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５５</a:t>
                      </a:r>
                      <a:endParaRPr kumimoji="1" lang="en-US" altLang="zh-TW"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46397">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観光バス等の駐車場の</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バス駐車場の確保支援</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観光バス駐車場の整備のための支援を実施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５４</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7603">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観光施設等のバリアフリー化</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宿泊施設のバリアフリー化</a:t>
                      </a:r>
                      <a:endParaRPr kumimoji="1" lang="en-US" altLang="ja-JP"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宿泊施設の客室や共用部のバリアフリー化のための改修等の支援を実施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１５０</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sp>
        <p:nvSpPr>
          <p:cNvPr id="11" name="テキスト ボックス 10"/>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P.8</a:t>
            </a:r>
          </a:p>
        </p:txBody>
      </p:sp>
      <p:sp>
        <p:nvSpPr>
          <p:cNvPr id="2" name="テキスト ボックス 1"/>
          <p:cNvSpPr txBox="1"/>
          <p:nvPr/>
        </p:nvSpPr>
        <p:spPr>
          <a:xfrm>
            <a:off x="377949" y="4837509"/>
            <a:ext cx="7272808" cy="1615827"/>
          </a:xfrm>
          <a:prstGeom prst="rect">
            <a:avLst/>
          </a:prstGeom>
          <a:noFill/>
        </p:spPr>
        <p:txBody>
          <a:bodyPr wrap="square" rtlCol="0">
            <a:spAutoFit/>
          </a:bodyPr>
          <a:lstStyle/>
          <a:p>
            <a:pPr marL="171450" indent="-171450">
              <a:buFont typeface="Wingdings" panose="05000000000000000000" pitchFamily="2" charset="2"/>
              <a:buChar char="l"/>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キャッシュレス対応の強化</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l"/>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公共交通機関</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の乗り換え情報の提供</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l"/>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空港－ホテル間のリムジンバスの運行</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l"/>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多言語に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よる災害情報発信</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防災の基礎情報や防災対策のほか、災害情報、安否登録・確認など</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が可能な多言語アプリの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開発）</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l"/>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医療機関</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の多言語化支援</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民間医療機関における外国人患者受入体制整備に係る支援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l"/>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外国人</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旅行者のニーズ調査</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旅行者に対して、困ったことを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調査、観光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関連事業者に対して、受入環境整備の状況や課題を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調査）</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6282605" y="4077072"/>
            <a:ext cx="3096344" cy="246221"/>
          </a:xfrm>
          <a:prstGeom prst="rect">
            <a:avLst/>
          </a:prstGeom>
          <a:noFill/>
        </p:spPr>
        <p:txBody>
          <a:bodyPr wrap="square" rtlCol="0">
            <a:spAutoFit/>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事業規模は、</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最終報告に記載のとおり</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175780" y="4489375"/>
            <a:ext cx="5400000" cy="307777"/>
          </a:xfrm>
          <a:prstGeom prst="rect">
            <a:avLst/>
          </a:prstGeom>
          <a:solidFill>
            <a:srgbClr val="3399FF"/>
          </a:solidFill>
        </p:spPr>
        <p:txBody>
          <a:bodyPr wrap="square" rtlCol="0">
            <a:spAutoFit/>
          </a:bodyPr>
          <a:lstStyle/>
          <a:p>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）観光客の受入環境の推進（委員提案事業）</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274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a:spLocks noGrp="1"/>
          </p:cNvSpPr>
          <p:nvPr>
            <p:ph type="title"/>
          </p:nvPr>
        </p:nvSpPr>
        <p:spPr/>
        <p:txBody>
          <a:bodyPr/>
          <a:lstStyle/>
          <a:p>
            <a:r>
              <a:rPr lang="ja-JP" altLang="ja-JP" dirty="0"/>
              <a:t>今後の観光振興施策の</a:t>
            </a:r>
            <a:r>
              <a:rPr lang="ja-JP" altLang="en-US" dirty="0" smtClean="0"/>
              <a:t>方向性④</a:t>
            </a:r>
            <a:r>
              <a:rPr lang="ja-JP" altLang="en-US" dirty="0"/>
              <a:t>　</a:t>
            </a:r>
            <a:r>
              <a:rPr lang="ja-JP" altLang="en-US" sz="1600" dirty="0"/>
              <a:t>～</a:t>
            </a:r>
            <a:r>
              <a:rPr lang="ja-JP" altLang="en-US" sz="1600" kern="100" dirty="0"/>
              <a:t>事業例・事業</a:t>
            </a:r>
            <a:r>
              <a:rPr lang="ja-JP" altLang="en-US" sz="1600" kern="100" dirty="0" smtClean="0"/>
              <a:t>規模イメージ</a:t>
            </a:r>
            <a:r>
              <a:rPr lang="en-US" altLang="ja-JP" sz="1600" kern="100" dirty="0" smtClean="0"/>
              <a:t>Ⅲ</a:t>
            </a:r>
            <a:r>
              <a:rPr lang="ja-JP" altLang="en-US" sz="1600" kern="100" dirty="0" smtClean="0"/>
              <a:t>～</a:t>
            </a:r>
            <a:endParaRPr kumimoji="1" lang="ja-JP" altLang="en-US" sz="1600" dirty="0"/>
          </a:p>
        </p:txBody>
      </p:sp>
      <p:graphicFrame>
        <p:nvGraphicFramePr>
          <p:cNvPr id="15" name="表 14"/>
          <p:cNvGraphicFramePr>
            <a:graphicFrameLocks noGrp="1"/>
          </p:cNvGraphicFramePr>
          <p:nvPr>
            <p:extLst>
              <p:ext uri="{D42A27DB-BD31-4B8C-83A1-F6EECF244321}">
                <p14:modId xmlns:p14="http://schemas.microsoft.com/office/powerpoint/2010/main" val="2454079102"/>
              </p:ext>
            </p:extLst>
          </p:nvPr>
        </p:nvGraphicFramePr>
        <p:xfrm>
          <a:off x="144437" y="1341222"/>
          <a:ext cx="9288000" cy="1764000"/>
        </p:xfrm>
        <a:graphic>
          <a:graphicData uri="http://schemas.openxmlformats.org/drawingml/2006/table">
            <a:tbl>
              <a:tblPr>
                <a:tableStyleId>{BC89EF96-8CEA-46FF-86C4-4CE0E7609802}</a:tableStyleId>
              </a:tblPr>
              <a:tblGrid>
                <a:gridCol w="1692000"/>
                <a:gridCol w="1800000"/>
                <a:gridCol w="4320000"/>
                <a:gridCol w="1008000"/>
                <a:gridCol w="468000"/>
              </a:tblGrid>
              <a:tr h="396565">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gridSpan="2">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r>
              <a:tr h="396559">
                <a:tc rowSpan="3">
                  <a:txBody>
                    <a:bodyPr/>
                    <a:lstStyle/>
                    <a:p>
                      <a:pPr marL="0" indent="0" algn="l"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国内外から集客できる魅力づくりの推進</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国内外からの誘客促進事業</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国内外からの話題を集め、多くの人を誘客する起爆剤となる事業を大阪のシンボリックなエリアにおいて実施</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６０　　　  　　</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574317">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御堂筋イルミネーションに加え、ビル空間や公開空地などの公共空間を活かした様々な光のコンテンツや演出による光空間の創出と国内外の旅行者から要望が多いナイトカルチャーの発掘・創出</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２０３</a:t>
                      </a: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559">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大阪文化フェスティバル事業</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大阪の都市魅力を創造していくため、文化を核とした大阪発展のムーブメントにつながるプロモーションとして、大阪文化芸術フェスを実施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８１</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sp>
        <p:nvSpPr>
          <p:cNvPr id="16" name="テキスト ボックス 15"/>
          <p:cNvSpPr txBox="1"/>
          <p:nvPr/>
        </p:nvSpPr>
        <p:spPr>
          <a:xfrm>
            <a:off x="175780" y="950284"/>
            <a:ext cx="6660000" cy="307777"/>
          </a:xfrm>
          <a:prstGeom prst="rect">
            <a:avLst/>
          </a:prstGeom>
          <a:solidFill>
            <a:srgbClr val="3399FF"/>
          </a:solidFill>
        </p:spPr>
        <p:txBody>
          <a:bodyPr wrap="square" rtlCol="0">
            <a:spAutoFit/>
          </a:bodyPr>
          <a:lstStyle/>
          <a:p>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（２－１）魅力づくり及び戦略的なプロモーションの推進（</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最重点</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175780" y="3524490"/>
            <a:ext cx="6660000" cy="307777"/>
          </a:xfrm>
          <a:prstGeom prst="rect">
            <a:avLst/>
          </a:prstGeom>
          <a:solidFill>
            <a:srgbClr val="3399FF"/>
          </a:solidFill>
        </p:spPr>
        <p:txBody>
          <a:bodyPr wrap="square" rtlCol="0">
            <a:spAutoFit/>
          </a:bodyPr>
          <a:lstStyle/>
          <a:p>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２－２）</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魅力づくり及び戦略的なプロモーションの</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H27</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最終</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報告記載事業）</a:t>
            </a:r>
          </a:p>
        </p:txBody>
      </p:sp>
      <p:sp>
        <p:nvSpPr>
          <p:cNvPr id="10" name="テキスト ボックス 9"/>
          <p:cNvSpPr txBox="1"/>
          <p:nvPr/>
        </p:nvSpPr>
        <p:spPr>
          <a:xfrm>
            <a:off x="377949" y="5755903"/>
            <a:ext cx="7272808" cy="769441"/>
          </a:xfrm>
          <a:prstGeom prst="rect">
            <a:avLst/>
          </a:prstGeom>
          <a:noFill/>
        </p:spPr>
        <p:txBody>
          <a:bodyPr wrap="square" rtlCol="0">
            <a:spAutoFit/>
          </a:bodyPr>
          <a:lstStyle/>
          <a:p>
            <a:pPr marL="171450" indent="-171450">
              <a:buFont typeface="Wingdings" panose="05000000000000000000" pitchFamily="2" charset="2"/>
              <a:buChar char="l"/>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歴史・文化の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多言語化</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l"/>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伝統文化の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ノンバーバル化</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l"/>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富裕層向け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のプロモーションの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l"/>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スポーツ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の誘致</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3980626409"/>
              </p:ext>
            </p:extLst>
          </p:nvPr>
        </p:nvGraphicFramePr>
        <p:xfrm>
          <a:off x="144437" y="3943509"/>
          <a:ext cx="9252000" cy="1080000"/>
        </p:xfrm>
        <a:graphic>
          <a:graphicData uri="http://schemas.openxmlformats.org/drawingml/2006/table">
            <a:tbl>
              <a:tblPr>
                <a:tableStyleId>{BC89EF96-8CEA-46FF-86C4-4CE0E7609802}</a:tableStyleId>
              </a:tblPr>
              <a:tblGrid>
                <a:gridCol w="1692000"/>
                <a:gridCol w="1800000"/>
                <a:gridCol w="4320000"/>
                <a:gridCol w="1440000"/>
              </a:tblGrid>
              <a:tr h="356906">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r>
              <a:tr h="366195">
                <a:tc>
                  <a:txBody>
                    <a:bodyPr/>
                    <a:lstStyle/>
                    <a:p>
                      <a:pPr marL="0" indent="0" algn="l" fontAlgn="ctr">
                        <a:lnSpc>
                          <a:spcPct val="100000"/>
                        </a:lnSpc>
                        <a:buFont typeface="Wingdings" panose="05000000000000000000" pitchFamily="2" charset="2"/>
                        <a:buNone/>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交通アクセスの容易化・円滑化</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定期観光バスの運行　</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大阪府内の観光地を巡るループバスの運行を支援</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56899">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文化・生活習慣への配慮</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おもてなしハンドブック</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外国人旅行者のおもてなしのための啓発冊子の作成・配布</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０</a:t>
                      </a:r>
                      <a:r>
                        <a:rPr kumimoji="1" lang="en-US" altLang="ja-JP"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sp>
        <p:nvSpPr>
          <p:cNvPr id="11" name="テキスト ボックス 10"/>
          <p:cNvSpPr txBox="1"/>
          <p:nvPr/>
        </p:nvSpPr>
        <p:spPr>
          <a:xfrm>
            <a:off x="6282605" y="5027031"/>
            <a:ext cx="3096344" cy="246221"/>
          </a:xfrm>
          <a:prstGeom prst="rect">
            <a:avLst/>
          </a:prstGeom>
          <a:noFill/>
        </p:spPr>
        <p:txBody>
          <a:bodyPr wrap="square" rtlCol="0">
            <a:spAutoFit/>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事業規模は、</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最終報告に記載のとおり</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P.9</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5850557" y="3113258"/>
            <a:ext cx="3096344" cy="246221"/>
          </a:xfrm>
          <a:prstGeom prst="rect">
            <a:avLst/>
          </a:prstGeom>
          <a:noFill/>
        </p:spPr>
        <p:txBody>
          <a:bodyPr wrap="square" rtlCol="0">
            <a:spAutoFit/>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事業規模に★印があるものは、</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年度予算</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175780" y="5445224"/>
            <a:ext cx="6660000" cy="307777"/>
          </a:xfrm>
          <a:prstGeom prst="rect">
            <a:avLst/>
          </a:prstGeom>
          <a:solidFill>
            <a:srgbClr val="3399FF"/>
          </a:solidFill>
        </p:spPr>
        <p:txBody>
          <a:bodyPr wrap="square" rtlCol="0">
            <a:spAutoFit/>
          </a:bodyPr>
          <a:lstStyle/>
          <a:p>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２－３）</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魅力づくり及び戦略的なプロモーションの</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推進（委員提案事業</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p:txBody>
      </p:sp>
    </p:spTree>
    <p:extLst>
      <p:ext uri="{BB962C8B-B14F-4D97-AF65-F5344CB8AC3E}">
        <p14:creationId xmlns:p14="http://schemas.microsoft.com/office/powerpoint/2010/main" val="1466848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（参考）京都市・金沢市の検討状況</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1870898370"/>
              </p:ext>
            </p:extLst>
          </p:nvPr>
        </p:nvGraphicFramePr>
        <p:xfrm>
          <a:off x="233935" y="968028"/>
          <a:ext cx="9145016" cy="5662467"/>
        </p:xfrm>
        <a:graphic>
          <a:graphicData uri="http://schemas.openxmlformats.org/drawingml/2006/table">
            <a:tbl>
              <a:tblPr firstRow="1" bandRow="1">
                <a:tableStyleId>{2D5ABB26-0587-4C30-8999-92F81FD0307C}</a:tableStyleId>
              </a:tblPr>
              <a:tblGrid>
                <a:gridCol w="792086"/>
                <a:gridCol w="4176465"/>
                <a:gridCol w="4176465"/>
              </a:tblGrid>
              <a:tr h="373464">
                <a:tc>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京都市</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金沢市</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r>
              <a:tr h="521827">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名称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京都市住みたい・訪れたいまちづくりに係る財源のあり方に関する検討委員会　答申（平成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北陸新幹線開業による影響検証会議　報告書（平成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3141">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内容</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174625"/>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第一に、本検討委員会は、京都市が、入洛客の増加等に伴い受入環境整備や交通渋滞対策など、喫緊の対応が迫られるとともに、他面では、市民生活への混乱や負担も生じているなどの点を考えると、市民及び入洛客双方が満足できるまちづくりの視点が重要であるという認識から出発した。</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174625" algn="l" defTabSz="914400" rtl="0" eaLnBrk="1" latinLnBrk="0" hangingPunct="1"/>
                      <a:r>
                        <a:rPr kumimoji="1" lang="ja-JP" altLang="en-US" sz="1200" kern="1200" dirty="0" smtClean="0">
                          <a:latin typeface="Meiryo UI" panose="020B0604030504040204" pitchFamily="50" charset="-128"/>
                          <a:ea typeface="Meiryo UI" panose="020B0604030504040204" pitchFamily="50" charset="-128"/>
                          <a:cs typeface="Meiryo UI" panose="020B0604030504040204" pitchFamily="50" charset="-128"/>
                        </a:rPr>
                        <a:t>京都市では、入洛客の増加により、宿泊施設の不足、道路の渋滞や公共交通機関混雑等の課題が生じている。こうした課題の中には、入洛客だけでなく市民生活にも影響を及ぼしているものもあることから、安心・安全な宿泊施設の拡充・誘致や歩行空間の充実、公共交通の利便性の向上など、これらの課題を解決するための行政サービスの一層の充実を図ることで、入洛客及び市民双方の満足度を高めていく必要がある。（以下略）</a:t>
                      </a:r>
                      <a:endParaRPr kumimoji="1" lang="en-US" altLang="ja-JP" sz="1200" kern="1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174625" algn="l" defTabSz="914400" rtl="0" eaLnBrk="1" latinLnBrk="0" hangingPunct="1"/>
                      <a:r>
                        <a:rPr kumimoji="1" lang="ja-JP" altLang="en-US" sz="1200" kern="1200" dirty="0" smtClean="0">
                          <a:latin typeface="Meiryo UI" panose="020B0604030504040204" pitchFamily="50" charset="-128"/>
                          <a:ea typeface="Meiryo UI" panose="020B0604030504040204" pitchFamily="50" charset="-128"/>
                          <a:cs typeface="Meiryo UI" panose="020B0604030504040204" pitchFamily="50" charset="-128"/>
                        </a:rPr>
                        <a:t>宿泊行為を行う者に負担を求めることは、入洛客の受益に見合った負担を広く分かち合う手法として、地方時絵の原則である負担分任製や応益性からも適当であると考える。（以下略）</a:t>
                      </a:r>
                      <a:endParaRPr kumimoji="1" lang="en-US" altLang="ja-JP" sz="1200"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（５）市民生活と調和した持続可能な観光振興</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0" algn="l" defTabSz="914400" rtl="0" eaLnBrk="1" latinLnBrk="0" hangingPunct="1"/>
                      <a:r>
                        <a:rPr kumimoji="1" lang="ja-JP" altLang="en-US" sz="1200" kern="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kern="1200" dirty="0" err="1" smtClean="0">
                          <a:latin typeface="Meiryo UI" panose="020B0604030504040204" pitchFamily="50" charset="-128"/>
                          <a:ea typeface="Meiryo UI" panose="020B0604030504040204" pitchFamily="50" charset="-128"/>
                          <a:cs typeface="Meiryo UI" panose="020B0604030504040204" pitchFamily="50" charset="-128"/>
                        </a:rPr>
                        <a:t>ひがし</a:t>
                      </a:r>
                      <a:r>
                        <a:rPr kumimoji="1" lang="ja-JP" altLang="en-US" sz="1200" kern="1200" dirty="0" smtClean="0">
                          <a:latin typeface="Meiryo UI" panose="020B0604030504040204" pitchFamily="50" charset="-128"/>
                          <a:ea typeface="Meiryo UI" panose="020B0604030504040204" pitchFamily="50" charset="-128"/>
                          <a:cs typeface="Meiryo UI" panose="020B0604030504040204" pitchFamily="50" charset="-128"/>
                        </a:rPr>
                        <a:t>茶屋街では、食べ歩きやぽい捨て、交通混雑などの問題が生じ、周辺地域にも影響が及んだが、（以下略）</a:t>
                      </a:r>
                      <a:endParaRPr kumimoji="1" lang="en-US" altLang="ja-JP" sz="1200" kern="12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0" algn="l" defTabSz="914400" rtl="0" eaLnBrk="1" latinLnBrk="0" hangingPunct="1"/>
                      <a:r>
                        <a:rPr kumimoji="1" lang="ja-JP" altLang="en-US" sz="1200" kern="1200" dirty="0" smtClean="0">
                          <a:latin typeface="Meiryo UI" panose="020B0604030504040204" pitchFamily="50" charset="-128"/>
                          <a:ea typeface="Meiryo UI" panose="020B0604030504040204" pitchFamily="50" charset="-128"/>
                          <a:cs typeface="Meiryo UI" panose="020B0604030504040204" pitchFamily="50" charset="-128"/>
                        </a:rPr>
                        <a:t>　また、近江町市場においても、開業直後の混雑により、高齢者をはじめとする地元客が買物がしにくくなる状況が見られたが、（以下略）</a:t>
                      </a:r>
                      <a:endParaRPr kumimoji="1" lang="en-US" altLang="ja-JP" sz="1200" kern="12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0" algn="l" defTabSz="914400" rtl="0" eaLnBrk="1" latinLnBrk="0" hangingPunct="1"/>
                      <a:r>
                        <a:rPr kumimoji="1" lang="ja-JP" altLang="en-US" sz="1200" kern="1200" dirty="0" smtClean="0">
                          <a:latin typeface="Meiryo UI" panose="020B0604030504040204" pitchFamily="50" charset="-128"/>
                          <a:ea typeface="Meiryo UI" panose="020B0604030504040204" pitchFamily="50" charset="-128"/>
                          <a:cs typeface="Meiryo UI" panose="020B0604030504040204" pitchFamily="50" charset="-128"/>
                        </a:rPr>
                        <a:t>　こうした地域からは、「宿泊行や飲食業は恩恵を受けても、住み人には何の恩恵もない」といった声も聞かれる。（以下略）</a:t>
                      </a:r>
                      <a:endParaRPr kumimoji="1" lang="en-US" altLang="ja-JP" sz="1200" kern="12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0" algn="l" defTabSz="914400" rtl="0" eaLnBrk="1" latinLnBrk="0" hangingPunct="1"/>
                      <a:r>
                        <a:rPr kumimoji="1" lang="ja-JP" altLang="en-US" sz="1200" kern="1200" dirty="0" smtClean="0">
                          <a:latin typeface="Meiryo UI" panose="020B0604030504040204" pitchFamily="50" charset="-128"/>
                          <a:ea typeface="Meiryo UI" panose="020B0604030504040204" pitchFamily="50" charset="-128"/>
                          <a:cs typeface="Meiryo UI" panose="020B0604030504040204" pitchFamily="50" charset="-128"/>
                        </a:rPr>
                        <a:t>　今後の課題として、金沢市が持続可能な観光振興を図るためには、市民生活への影響を緩和し、観光に対する市民の理解を深めていくことが大切である。</a:t>
                      </a:r>
                      <a:endParaRPr kumimoji="1" lang="en-US" altLang="ja-JP" sz="1200" kern="12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0" algn="l" defTabSz="914400" rtl="0" eaLnBrk="1" latinLnBrk="0" hangingPunct="1"/>
                      <a:r>
                        <a:rPr kumimoji="1" lang="ja-JP" altLang="en-US" sz="1200" kern="1200" dirty="0" smtClean="0">
                          <a:latin typeface="Meiryo UI" panose="020B0604030504040204" pitchFamily="50" charset="-128"/>
                          <a:ea typeface="Meiryo UI" panose="020B0604030504040204" pitchFamily="50" charset="-128"/>
                          <a:cs typeface="Meiryo UI" panose="020B0604030504040204" pitchFamily="50" charset="-128"/>
                        </a:rPr>
                        <a:t>　観光の振興が、住む人、訪れる人の双方にとって、魅力的なまちづくりにつながる仕組みを構築するためにも、宿泊税の導入については、全ての宿泊施設利用者を対象とする京都市の制度を基本に、住宅宿泊時業法に基づく民泊への対応と併せ、早急に検討する必要がある</a:t>
                      </a:r>
                      <a:endParaRPr kumimoji="1" lang="ja-JP" altLang="en-US" sz="120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49656">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施策の方向性</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入洛客の増加等に伴う喫緊の課題については、市民生活に影響を及ぼし、市民が負担と感じているものもあり、新たな財源は、入洛客に資する背策に用いるだけでなく、市民生活の満足度を高め、京都の年の品格と魅力を一層向上させるような施策にも活用すべきであると考え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①住む人にも訪れる人にも京都の品格や魅力を実感できる取組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文化の振興、景観の保全・再生、伝統産業の活性化　など</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③観光を取り巻く情勢の変化に対応する受入環境の整備</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入洛客及び市民の安心・安全の確保、違法民泊の適正化</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（３）市民生活と調和した持続可能な観光の振興</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0"/>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・無許可・無届出の宿泊施設に対する監視・指導の強化</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0"/>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・ぽい捨てなどの迷惑行為の防止</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0"/>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・公共交通の充実</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0"/>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・レンタサイクル「まちのり」の利便性の向上</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0"/>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・まちなかの補講環境の向上</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0"/>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・高齢者のまちなかでの買い物の支援</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0"/>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・市民・観光客双方の災害時の安全・安心の確保</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4625" indent="0"/>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・観光駐車場等料金の適正化</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テキスト ボックス 3"/>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P.10</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68427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ja-JP" dirty="0"/>
              <a:t>宿泊税制度の見直しの</a:t>
            </a:r>
            <a:r>
              <a:rPr lang="ja-JP" altLang="ja-JP" dirty="0" smtClean="0"/>
              <a:t>方向性</a:t>
            </a:r>
            <a:r>
              <a:rPr lang="ja-JP" altLang="en-US" dirty="0" smtClean="0"/>
              <a:t>　</a:t>
            </a:r>
            <a:r>
              <a:rPr lang="ja-JP" altLang="en-US" sz="1800" dirty="0" smtClean="0"/>
              <a:t>～大阪府</a:t>
            </a:r>
            <a:r>
              <a:rPr lang="ja-JP" altLang="en-US" sz="1800" dirty="0"/>
              <a:t>の宿泊税</a:t>
            </a:r>
            <a:r>
              <a:rPr lang="ja-JP" altLang="en-US" sz="1800" dirty="0" smtClean="0"/>
              <a:t>制度～</a:t>
            </a:r>
            <a:endParaRPr kumimoji="1" lang="ja-JP" altLang="en-US" dirty="0"/>
          </a:p>
        </p:txBody>
      </p:sp>
      <p:sp>
        <p:nvSpPr>
          <p:cNvPr id="3" name="正方形/長方形 2"/>
          <p:cNvSpPr/>
          <p:nvPr/>
        </p:nvSpPr>
        <p:spPr>
          <a:xfrm>
            <a:off x="179512" y="947869"/>
            <a:ext cx="9288000" cy="36000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 name="テキスト ボックス 3"/>
          <p:cNvSpPr txBox="1"/>
          <p:nvPr/>
        </p:nvSpPr>
        <p:spPr>
          <a:xfrm>
            <a:off x="233934" y="2152873"/>
            <a:ext cx="8498930" cy="461665"/>
          </a:xfrm>
          <a:prstGeom prst="rect">
            <a:avLst/>
          </a:prstGeom>
          <a:noFill/>
        </p:spPr>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１．納税義務者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旅館業法に</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規定</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大阪府内の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ホテル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旅館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、簡易宿所、特区民泊における宿泊者</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457200"/>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（現在、課税対象施設に住宅宿泊事業法に基づく民泊施設を追加するための条例改正に係る総務省協議中）</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233933" y="1162714"/>
            <a:ext cx="720000" cy="28800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条例名</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925421" y="1144761"/>
            <a:ext cx="3111692" cy="630942"/>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大阪府宿泊税条例</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月公布、平成</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月施行、</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月一部改正施行</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456107" y="823553"/>
            <a:ext cx="1877078" cy="288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宿泊税の制度概要</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233933" y="2629345"/>
            <a:ext cx="988210" cy="276999"/>
          </a:xfrm>
          <a:prstGeom prst="rect">
            <a:avLst/>
          </a:prstGeom>
          <a:noFill/>
        </p:spPr>
        <p:txBody>
          <a:bodyPr wrap="square" rtlCol="0">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．税　率</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2022265" y="3444468"/>
            <a:ext cx="2725284" cy="220573"/>
          </a:xfrm>
          <a:prstGeom prst="rect">
            <a:avLst/>
          </a:prstGeom>
          <a:noFill/>
        </p:spPr>
        <p:txBody>
          <a:bodyPr wrap="square" rtlCol="0">
            <a:spAutoFit/>
          </a:bodyPr>
          <a:lstStyle/>
          <a:p>
            <a:pPr algn="r">
              <a:lnSpc>
                <a:spcPts val="1000"/>
              </a:lnSpc>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宿泊料金は</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人</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泊の素泊まり料金</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4122365" y="1162714"/>
            <a:ext cx="720000" cy="28800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dist"/>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4910753" y="1144761"/>
            <a:ext cx="4212000" cy="969496"/>
          </a:xfrm>
          <a:prstGeom prst="rect">
            <a:avLst/>
          </a:prstGeom>
          <a:noFill/>
        </p:spPr>
        <p:txBody>
          <a:bodyPr wrap="square" rIns="36000"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世界有数の国際都市大阪を目指し、都市の魅力を高めるとともに、観光の振興を図る施策に要する費用に充てるため、法定外目的税として宿泊税を課する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（法定外目的税</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条例で定める特定の費用に充てるために道府県が課する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ことができるとして地方</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税法第</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条、第</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731</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条に規定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100439354"/>
              </p:ext>
            </p:extLst>
          </p:nvPr>
        </p:nvGraphicFramePr>
        <p:xfrm>
          <a:off x="1340732" y="2705899"/>
          <a:ext cx="3417837" cy="748800"/>
        </p:xfrm>
        <a:graphic>
          <a:graphicData uri="http://schemas.openxmlformats.org/drawingml/2006/table">
            <a:tbl>
              <a:tblPr>
                <a:tableStyleId>{BC89EF96-8CEA-46FF-86C4-4CE0E7609802}</a:tableStyleId>
              </a:tblPr>
              <a:tblGrid>
                <a:gridCol w="2556349"/>
                <a:gridCol w="861488"/>
              </a:tblGrid>
              <a:tr h="187200">
                <a:tc>
                  <a:txBody>
                    <a:bodyPr/>
                    <a:lstStyle/>
                    <a:p>
                      <a:pPr marL="5080" algn="ctr">
                        <a:lnSpc>
                          <a:spcPct val="100000"/>
                        </a:lnSpc>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宿泊</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料金</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泊）</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tc>
                  <a:txBody>
                    <a:bodyPr/>
                    <a:lstStyle/>
                    <a:p>
                      <a:pPr algn="ctr">
                        <a:lnSpc>
                          <a:spcPct val="100000"/>
                        </a:lnSpc>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税　率</a:t>
                      </a: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tr>
              <a:tr h="187200">
                <a:tc>
                  <a:txBody>
                    <a:bodyPr/>
                    <a:lstStyle/>
                    <a:p>
                      <a:pPr marL="5080" algn="l">
                        <a:lnSpc>
                          <a:spcPct val="100000"/>
                        </a:lnSpc>
                        <a:spcAft>
                          <a:spcPts val="0"/>
                        </a:spcAft>
                      </a:pP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10,000</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円以上</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15,000</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円未満</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100</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87200">
                <a:tc>
                  <a:txBody>
                    <a:bodyPr/>
                    <a:lstStyle/>
                    <a:p>
                      <a:pPr marL="5080" algn="l">
                        <a:lnSpc>
                          <a:spcPct val="100000"/>
                        </a:lnSpc>
                        <a:spcAft>
                          <a:spcPts val="0"/>
                        </a:spcAft>
                      </a:pP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15,000</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円以上</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20,000</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円未満</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200</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87200">
                <a:tc>
                  <a:txBody>
                    <a:bodyPr/>
                    <a:lstStyle/>
                    <a:p>
                      <a:pPr marL="5080" algn="l">
                        <a:lnSpc>
                          <a:spcPct val="100000"/>
                        </a:lnSpc>
                        <a:spcAft>
                          <a:spcPts val="0"/>
                        </a:spcAft>
                      </a:pPr>
                      <a:r>
                        <a:rPr lang="en-US" altLang="ja-JP" sz="1200" b="0" u="none" kern="100" dirty="0" smtClean="0">
                          <a:effectLst/>
                          <a:latin typeface="Meiryo UI" panose="020B0604030504040204" pitchFamily="50" charset="-128"/>
                          <a:ea typeface="Meiryo UI" panose="020B0604030504040204" pitchFamily="50" charset="-128"/>
                          <a:cs typeface="Meiryo UI" panose="020B0604030504040204" pitchFamily="50" charset="-128"/>
                        </a:rPr>
                        <a:t>20,000</a:t>
                      </a:r>
                      <a:r>
                        <a:rPr lang="ja-JP" altLang="en-US" sz="1200" b="0" u="none" kern="100" dirty="0" smtClean="0">
                          <a:effectLst/>
                          <a:latin typeface="Meiryo UI" panose="020B0604030504040204" pitchFamily="50" charset="-128"/>
                          <a:ea typeface="Meiryo UI" panose="020B0604030504040204" pitchFamily="50" charset="-128"/>
                          <a:cs typeface="Meiryo UI" panose="020B0604030504040204" pitchFamily="50" charset="-128"/>
                        </a:rPr>
                        <a:t>円以上</a:t>
                      </a:r>
                      <a:endParaRPr lang="ja-JP" sz="1200" b="0" u="none"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noFill/>
                  </a:tcPr>
                </a:tc>
                <a:tc>
                  <a:txBody>
                    <a:bodyPr/>
                    <a:lstStyle/>
                    <a:p>
                      <a:pPr algn="ctr">
                        <a:lnSpc>
                          <a:spcPct val="100000"/>
                        </a:lnSpc>
                        <a:spcAft>
                          <a:spcPts val="0"/>
                        </a:spcAft>
                      </a:pPr>
                      <a:r>
                        <a:rPr lang="en-US" altLang="ja-JP" sz="1200" b="0" u="none" kern="100" dirty="0" smtClean="0">
                          <a:effectLst/>
                          <a:latin typeface="Meiryo UI" panose="020B0604030504040204" pitchFamily="50" charset="-128"/>
                          <a:ea typeface="Meiryo UI" panose="020B0604030504040204" pitchFamily="50" charset="-128"/>
                          <a:cs typeface="Meiryo UI" panose="020B0604030504040204" pitchFamily="50" charset="-128"/>
                        </a:rPr>
                        <a:t>300</a:t>
                      </a:r>
                      <a:r>
                        <a:rPr lang="ja-JP" altLang="en-US" sz="1200" b="0" u="none"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sz="1200" b="0" u="none"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noFill/>
                  </a:tcPr>
                </a:tc>
              </a:tr>
            </a:tbl>
          </a:graphicData>
        </a:graphic>
      </p:graphicFrame>
      <p:sp>
        <p:nvSpPr>
          <p:cNvPr id="13" name="テキスト ボックス 12"/>
          <p:cNvSpPr txBox="1"/>
          <p:nvPr/>
        </p:nvSpPr>
        <p:spPr>
          <a:xfrm>
            <a:off x="4878958" y="2643200"/>
            <a:ext cx="4379159" cy="438582"/>
          </a:xfrm>
          <a:prstGeom prst="rect">
            <a:avLst/>
          </a:prstGeom>
          <a:noFill/>
          <a:ln>
            <a:noFill/>
          </a:ln>
        </p:spPr>
        <p:txBody>
          <a:bodyPr wrap="square" rtlCol="0">
            <a:spAutoFit/>
          </a:bodyPr>
          <a:lstStyle/>
          <a:p>
            <a:pPr>
              <a:lnSpc>
                <a:spcPts val="1200"/>
              </a:lnSpc>
              <a:spcBef>
                <a:spcPts val="300"/>
              </a:spcBef>
            </a:pPr>
            <a:r>
              <a:rPr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３．税収規模　</a:t>
            </a:r>
            <a:r>
              <a:rPr lang="ja-JP" altLang="en-US"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約</a:t>
            </a:r>
            <a:r>
              <a:rPr lang="en-US" altLang="ja-JP"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億円　　　</a:t>
            </a:r>
            <a:r>
              <a:rPr lang="en-US" altLang="ja-JP"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当初予算　　　：</a:t>
            </a:r>
            <a:r>
              <a:rPr lang="en-US" altLang="ja-JP"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10.9</a:t>
            </a:r>
            <a:r>
              <a:rPr lang="ja-JP" altLang="en-US"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300"/>
              </a:spcBef>
            </a:pPr>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決算（見込）：  </a:t>
            </a:r>
            <a:r>
              <a:rPr lang="en-US" altLang="ja-JP"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7.7</a:t>
            </a:r>
            <a:r>
              <a:rPr lang="ja-JP" altLang="en-US"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4878957" y="3105463"/>
            <a:ext cx="4572000" cy="761747"/>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．徴収方法</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特別徴収による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（前月分を当月末までに申告納入）</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260475" indent="-1260475"/>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（特別徴収</a:t>
            </a:r>
            <a:r>
              <a:rPr lang="ja-JP" altLang="en-US" sz="105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･宿泊</a:t>
            </a:r>
            <a:r>
              <a:rPr lang="ja-JP" altLang="en-US" sz="105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施設の経営者等</a:t>
            </a:r>
            <a:r>
              <a:rPr lang="ja-JP" altLang="en-US" sz="105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（特別徴収義務者</a:t>
            </a:r>
            <a:r>
              <a:rPr lang="ja-JP" altLang="en-US" sz="105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）が、納税義務者で</a:t>
            </a:r>
            <a:r>
              <a:rPr lang="ja-JP" altLang="en-US" sz="105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ある宿泊者</a:t>
            </a:r>
            <a:r>
              <a:rPr lang="ja-JP" altLang="en-US" sz="105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から税金を徴収し、一括して納入する方法</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233932" y="3913306"/>
            <a:ext cx="9024185" cy="276999"/>
          </a:xfrm>
          <a:prstGeom prst="rect">
            <a:avLst/>
          </a:prstGeom>
          <a:noFill/>
        </p:spPr>
        <p:txBody>
          <a:bodyPr wrap="square" rtlCol="0">
            <a:spAutoFit/>
          </a:bodyPr>
          <a:lstStyle/>
          <a:p>
            <a:pPr>
              <a:tabLst>
                <a:tab pos="1080000" algn="l"/>
              </a:tabLst>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５</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制度検証</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５年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ごとに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、施策の効果、条例の施行の状況を勘案し、宿泊税制度のあり方について検討を行う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233932" y="4264838"/>
            <a:ext cx="9024185" cy="276999"/>
          </a:xfrm>
          <a:prstGeom prst="rect">
            <a:avLst/>
          </a:prstGeom>
          <a:noFill/>
        </p:spPr>
        <p:txBody>
          <a:bodyPr wrap="square" rtlCol="0">
            <a:spAutoFit/>
          </a:bodyPr>
          <a:lstStyle/>
          <a:p>
            <a:pPr>
              <a:tabLst>
                <a:tab pos="1080000" algn="l"/>
              </a:tabLst>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６</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実績</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公表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納税者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（宿泊者）に対する説明責任を果たすため、毎年度、事業実績をとりまとめ、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上で</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公表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大かっこ 17"/>
          <p:cNvSpPr/>
          <p:nvPr/>
        </p:nvSpPr>
        <p:spPr>
          <a:xfrm>
            <a:off x="6930677" y="2643200"/>
            <a:ext cx="2232000" cy="432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正方形/長方形 18"/>
          <p:cNvSpPr/>
          <p:nvPr/>
        </p:nvSpPr>
        <p:spPr>
          <a:xfrm>
            <a:off x="179512" y="4786440"/>
            <a:ext cx="9288000" cy="1800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0" name="正方形/長方形 19"/>
          <p:cNvSpPr/>
          <p:nvPr/>
        </p:nvSpPr>
        <p:spPr>
          <a:xfrm>
            <a:off x="300222" y="4901609"/>
            <a:ext cx="8940309" cy="1692771"/>
          </a:xfrm>
          <a:prstGeom prst="rect">
            <a:avLst/>
          </a:prstGeom>
        </p:spPr>
        <p:txBody>
          <a:bodyPr wrap="square">
            <a:spAutoFit/>
          </a:bodyPr>
          <a:lstStyle/>
          <a:p>
            <a:pPr marL="171450" indent="-171450" algn="just">
              <a:spcAft>
                <a:spcPts val="600"/>
              </a:spcAft>
              <a:buFont typeface="Wingdings" panose="05000000000000000000" pitchFamily="2" charset="2"/>
              <a:buChar char="n"/>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宿泊料金に応じ担税力を勘案しながら、納税者に著しく過重な負担とならないよう、また、東京都の税率等も参考にした。</a:t>
            </a:r>
          </a:p>
          <a:p>
            <a:pPr marL="171450" indent="-171450" algn="just">
              <a:spcAft>
                <a:spcPts val="600"/>
              </a:spcAft>
              <a:buFont typeface="Wingdings" panose="05000000000000000000" pitchFamily="2" charset="2"/>
              <a:buChar char="n"/>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特別徴収義務者の事務負担や納税者に対する分かりやすさという点から、税率は定額とした。</a:t>
            </a:r>
          </a:p>
          <a:p>
            <a:pPr marL="171450" indent="-171450" algn="just">
              <a:spcAft>
                <a:spcPts val="600"/>
              </a:spcAft>
              <a:buFont typeface="Wingdings" panose="05000000000000000000" pitchFamily="2" charset="2"/>
              <a:buChar char="n"/>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宿泊料金の１％程度の額を目安に最低税率を設定するとともに、宿泊料金に応じ担税力を勘案し累進的に税率が上がるように段階的に税率を設定した。</a:t>
            </a:r>
          </a:p>
          <a:p>
            <a:pPr marL="171450" indent="-171450" algn="just">
              <a:spcAft>
                <a:spcPts val="600"/>
              </a:spcAft>
              <a:buFont typeface="Wingdings" panose="05000000000000000000" pitchFamily="2" charset="2"/>
              <a:buChar char="n"/>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府内のホテル等の平均的な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泊の宿泊料金が概ね</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万円で</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あったこと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から、この金額を上回る宿泊料金を支払う宿泊者については、一定の担税力があるものとし、当該宿泊に対して課税すること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とした。</a:t>
            </a:r>
          </a:p>
          <a:p>
            <a:pPr algn="just">
              <a:spcAft>
                <a:spcPts val="600"/>
              </a:spcAft>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⇒その他、徴税コスト、納税者の負担感、簡素な制度とすること等を総合的に勘案し、税率等を設定したもの。</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角丸四角形 20"/>
          <p:cNvSpPr/>
          <p:nvPr/>
        </p:nvSpPr>
        <p:spPr>
          <a:xfrm>
            <a:off x="287908" y="4655869"/>
            <a:ext cx="1944000" cy="288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税率等の</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考え方</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P.11</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37523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（参考）宿泊税の活用に</a:t>
            </a:r>
            <a:r>
              <a:rPr lang="ja-JP" altLang="en-US" dirty="0"/>
              <a:t>あたって</a:t>
            </a:r>
            <a:r>
              <a:rPr lang="ja-JP" altLang="en-US" dirty="0" smtClean="0"/>
              <a:t>の留意事項</a:t>
            </a:r>
            <a:endParaRPr kumimoji="1" lang="ja-JP" altLang="en-US" dirty="0"/>
          </a:p>
        </p:txBody>
      </p:sp>
      <p:sp>
        <p:nvSpPr>
          <p:cNvPr id="21" name="テキスト ボックス 20"/>
          <p:cNvSpPr txBox="1"/>
          <p:nvPr/>
        </p:nvSpPr>
        <p:spPr>
          <a:xfrm>
            <a:off x="161925" y="1092507"/>
            <a:ext cx="9180000" cy="5216813"/>
          </a:xfrm>
          <a:prstGeom prst="rect">
            <a:avLst/>
          </a:prstGeom>
          <a:noFill/>
        </p:spPr>
        <p:txBody>
          <a:bodyPr wrap="square" rIns="36000" rtlCol="0">
            <a:spAutoFit/>
          </a:bodyPr>
          <a:lstStyle/>
          <a:p>
            <a:pPr>
              <a:spcBef>
                <a:spcPts val="600"/>
              </a:spcBef>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月議会　府民文化常任委員会における付帯決議</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p>
          <a:p>
            <a:pPr>
              <a:spcBef>
                <a:spcPts val="60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月定例会に提出の第</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83</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号議案、大阪府宿泊税条例制定の件については、知事及び執行機関は、次の点に留意すること</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449263" indent="-449263">
              <a:spcBef>
                <a:spcPts val="6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１．宿泊税は、府に納入された宿泊税額から宿泊税の賦課徴収に要する費用を控除して得た額を、大阪が世界有数の国際都市として発展していくことを目指し、都市の魅力を高めるとともに、文化や歴史、自然、スポーツなどの資源を生かした観光振興を図る施策に要する費用に充当すること。</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449263" indent="-449263">
              <a:spcBef>
                <a:spcPts val="6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２．宿泊税による税収については、これまで取り組んできた事業へ単純に財源を振りかえるのではなく、大阪の観光振興の柱に基づき、状況に応じた優先度をよく検討の上、必要と判断された事業に充当すること。</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449263" indent="-449263">
              <a:spcBef>
                <a:spcPts val="6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３．納税者である宿泊者に対し、徴税者たる府としての説明責任をしっかり果たすため、どのような事業に宿泊税を充当したのか、毎年度実績を公表するなど、透明性を図ること。</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P.12</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12520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4" name="テキスト ボックス 3"/>
          <p:cNvSpPr txBox="1"/>
          <p:nvPr/>
        </p:nvSpPr>
        <p:spPr>
          <a:xfrm>
            <a:off x="702437" y="1997839"/>
            <a:ext cx="8136000" cy="2862322"/>
          </a:xfrm>
          <a:prstGeom prst="rect">
            <a:avLst/>
          </a:prstGeom>
          <a:noFill/>
        </p:spPr>
        <p:txBody>
          <a:bodyPr wrap="square" rtlCol="0">
            <a:spAutoFit/>
          </a:bodyPr>
          <a:lstStyle/>
          <a:p>
            <a:pPr>
              <a:lnSpc>
                <a:spcPct val="150000"/>
              </a:lnSpc>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観光を取り巻く環境の変化</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今後の観光振興</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施策の</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方向性</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宿泊税制度の見直しの</a:t>
            </a: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方向性</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49014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観光を取り巻く環境の</a:t>
            </a:r>
            <a:r>
              <a:rPr lang="ja-JP" altLang="en-US" dirty="0" smtClean="0"/>
              <a:t>変化①</a:t>
            </a:r>
            <a:r>
              <a:rPr kumimoji="1" lang="ja-JP" altLang="en-US" dirty="0" smtClean="0"/>
              <a:t>　</a:t>
            </a:r>
            <a:r>
              <a:rPr kumimoji="1" lang="ja-JP" altLang="en-US" sz="1800" dirty="0" smtClean="0"/>
              <a:t>～来阪外国人旅行者数の推移～</a:t>
            </a:r>
            <a:endParaRPr kumimoji="1" lang="ja-JP" altLang="en-US" sz="1800" dirty="0"/>
          </a:p>
        </p:txBody>
      </p:sp>
      <p:sp>
        <p:nvSpPr>
          <p:cNvPr id="10" name="テキスト ボックス 9"/>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P.1</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グラフ 10"/>
          <p:cNvGraphicFramePr>
            <a:graphicFrameLocks/>
          </p:cNvGraphicFramePr>
          <p:nvPr>
            <p:extLst>
              <p:ext uri="{D42A27DB-BD31-4B8C-83A1-F6EECF244321}">
                <p14:modId xmlns:p14="http://schemas.microsoft.com/office/powerpoint/2010/main" val="3649524164"/>
              </p:ext>
            </p:extLst>
          </p:nvPr>
        </p:nvGraphicFramePr>
        <p:xfrm>
          <a:off x="341946" y="1412775"/>
          <a:ext cx="8856983" cy="4917449"/>
        </p:xfrm>
        <a:graphic>
          <a:graphicData uri="http://schemas.openxmlformats.org/drawingml/2006/chart">
            <c:chart xmlns:c="http://schemas.openxmlformats.org/drawingml/2006/chart" xmlns:r="http://schemas.openxmlformats.org/officeDocument/2006/relationships" r:id="rId3"/>
          </a:graphicData>
        </a:graphic>
      </p:graphicFrame>
      <p:sp>
        <p:nvSpPr>
          <p:cNvPr id="12" name="テキスト ボックス 11"/>
          <p:cNvSpPr txBox="1"/>
          <p:nvPr/>
        </p:nvSpPr>
        <p:spPr>
          <a:xfrm>
            <a:off x="954933" y="6207115"/>
            <a:ext cx="8280000" cy="246221"/>
          </a:xfrm>
          <a:prstGeom prst="rect">
            <a:avLst/>
          </a:prstGeom>
          <a:noFill/>
        </p:spPr>
        <p:txBody>
          <a:bodyPr wrap="square" rtlCol="0">
            <a:spAutoFit/>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来阪外客数</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は、日本政府観光局（</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JNTO</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）の「訪日外客数」に、観光庁の「訪日外国人消費動向調査」の訪問率を乗じて算出（大阪府独自推計）</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5331690" y="6557282"/>
            <a:ext cx="3759227" cy="252000"/>
          </a:xfrm>
          <a:prstGeom prst="rect">
            <a:avLst/>
          </a:prstGeom>
          <a:noFill/>
        </p:spPr>
        <p:txBody>
          <a:bodyPr wrap="square" rtlCol="0">
            <a:spAutoFit/>
          </a:body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出典：日本政府観光局（</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JNTO</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及び</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観光庁資料により作成</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 y="764704"/>
            <a:ext cx="9738990" cy="646331"/>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来阪外国人旅行者数は、制度設計時（平成</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年）から、約</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倍に増加（</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376</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万人→</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1,110</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万人</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この伸び率は全国を大きく上回るもの（全国は約</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倍）</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151513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観光を取り巻く環境の</a:t>
            </a:r>
            <a:r>
              <a:rPr lang="ja-JP" altLang="en-US" dirty="0" smtClean="0"/>
              <a:t>変化</a:t>
            </a:r>
            <a:r>
              <a:rPr lang="ja-JP" altLang="en-US" dirty="0"/>
              <a:t>②</a:t>
            </a:r>
            <a:r>
              <a:rPr lang="ja-JP" altLang="en-US" sz="2000" dirty="0" smtClean="0"/>
              <a:t>　</a:t>
            </a:r>
            <a:r>
              <a:rPr lang="ja-JP" altLang="en-US" sz="1800" dirty="0" smtClean="0"/>
              <a:t>～宿泊施設数の推移～</a:t>
            </a:r>
            <a:endParaRPr kumimoji="1" lang="ja-JP" altLang="en-US" sz="2000" dirty="0"/>
          </a:p>
        </p:txBody>
      </p:sp>
      <p:graphicFrame>
        <p:nvGraphicFramePr>
          <p:cNvPr id="4" name="表 3"/>
          <p:cNvGraphicFramePr>
            <a:graphicFrameLocks noGrp="1"/>
          </p:cNvGraphicFramePr>
          <p:nvPr>
            <p:extLst>
              <p:ext uri="{D42A27DB-BD31-4B8C-83A1-F6EECF244321}">
                <p14:modId xmlns:p14="http://schemas.microsoft.com/office/powerpoint/2010/main" val="627729726"/>
              </p:ext>
            </p:extLst>
          </p:nvPr>
        </p:nvGraphicFramePr>
        <p:xfrm>
          <a:off x="233933" y="1744240"/>
          <a:ext cx="9144000" cy="1456000"/>
        </p:xfrm>
        <a:graphic>
          <a:graphicData uri="http://schemas.openxmlformats.org/drawingml/2006/table">
            <a:tbl>
              <a:tblPr firstRow="1" firstCol="1" bandRow="1">
                <a:tableStyleId>{5C22544A-7EE6-4342-B048-85BDC9FD1C3A}</a:tableStyleId>
              </a:tblPr>
              <a:tblGrid>
                <a:gridCol w="2160000"/>
                <a:gridCol w="1512000"/>
                <a:gridCol w="720000"/>
                <a:gridCol w="1512000"/>
                <a:gridCol w="360000"/>
                <a:gridCol w="1440000"/>
                <a:gridCol w="1440000"/>
              </a:tblGrid>
              <a:tr h="208800">
                <a:tc>
                  <a:txBody>
                    <a:bodyPr/>
                    <a:lstStyle/>
                    <a:p>
                      <a:endParaRPr lang="ja-JP" sz="12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ctr">
                        <a:lnSpc>
                          <a:spcPts val="1600"/>
                        </a:lnSpc>
                        <a:spcAft>
                          <a:spcPts val="0"/>
                        </a:spcAft>
                      </a:pPr>
                      <a:r>
                        <a:rPr lang="en-US" altLang="ja-JP" sz="1200" kern="0" dirty="0" smtClean="0">
                          <a:effectLst/>
                          <a:latin typeface="Meiryo UI" panose="020B0604030504040204" pitchFamily="50" charset="-128"/>
                          <a:ea typeface="Meiryo UI" panose="020B0604030504040204" pitchFamily="50" charset="-128"/>
                          <a:cs typeface="Meiryo UI" panose="020B0604030504040204" pitchFamily="50" charset="-128"/>
                        </a:rPr>
                        <a:t>2015</a:t>
                      </a:r>
                      <a:r>
                        <a:rPr lang="ja-JP" alt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年</a:t>
                      </a:r>
                      <a:r>
                        <a:rPr 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月</a:t>
                      </a:r>
                      <a:r>
                        <a:rPr lang="ja-JP" sz="1200" kern="0" dirty="0" smtClean="0">
                          <a:effectLst/>
                          <a:latin typeface="Meiryo UI" panose="020B0604030504040204" pitchFamily="50" charset="-128"/>
                          <a:ea typeface="Meiryo UI" panose="020B0604030504040204" pitchFamily="50" charset="-128"/>
                          <a:cs typeface="Meiryo UI" panose="020B0604030504040204" pitchFamily="50" charset="-128"/>
                        </a:rPr>
                        <a:t>末</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ctr">
                        <a:lnSpc>
                          <a:spcPts val="1600"/>
                        </a:lnSpc>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noFill/>
                  </a:tcPr>
                </a:tc>
                <a:tc>
                  <a:txBody>
                    <a:bodyPr/>
                    <a:lstStyle/>
                    <a:p>
                      <a:pPr algn="ctr">
                        <a:lnSpc>
                          <a:spcPts val="1600"/>
                        </a:lnSpc>
                        <a:spcAft>
                          <a:spcPts val="0"/>
                        </a:spcAft>
                      </a:pPr>
                      <a:r>
                        <a:rPr lang="en-US" altLang="ja-JP" sz="1200" kern="0" dirty="0" smtClean="0">
                          <a:effectLst/>
                          <a:latin typeface="Meiryo UI" panose="020B0604030504040204" pitchFamily="50" charset="-128"/>
                          <a:ea typeface="Meiryo UI" panose="020B0604030504040204" pitchFamily="50" charset="-128"/>
                          <a:cs typeface="Meiryo UI" panose="020B0604030504040204" pitchFamily="50" charset="-128"/>
                        </a:rPr>
                        <a:t>2018</a:t>
                      </a:r>
                      <a:r>
                        <a:rPr lang="ja-JP" alt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200" kern="0" dirty="0" smtClean="0">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月末</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ctr">
                        <a:lnSpc>
                          <a:spcPts val="1600"/>
                        </a:lnSpc>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noFill/>
                  </a:tcPr>
                </a:tc>
                <a:tc>
                  <a:txBody>
                    <a:bodyPr/>
                    <a:lstStyle/>
                    <a:p>
                      <a:pPr algn="ctr">
                        <a:lnSpc>
                          <a:spcPts val="1600"/>
                        </a:lnSpc>
                        <a:spcAft>
                          <a:spcPts val="0"/>
                        </a:spcAft>
                      </a:pPr>
                      <a:r>
                        <a:rPr lang="ja-JP" sz="1200" kern="0" dirty="0">
                          <a:effectLst/>
                          <a:latin typeface="Meiryo UI" panose="020B0604030504040204" pitchFamily="50" charset="-128"/>
                          <a:ea typeface="Meiryo UI" panose="020B0604030504040204" pitchFamily="50" charset="-128"/>
                          <a:cs typeface="Meiryo UI" panose="020B0604030504040204" pitchFamily="50" charset="-128"/>
                        </a:rPr>
                        <a:t>増加数</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ctr">
                        <a:lnSpc>
                          <a:spcPts val="1600"/>
                        </a:lnSpc>
                        <a:spcAft>
                          <a:spcPts val="0"/>
                        </a:spcAft>
                      </a:pPr>
                      <a:r>
                        <a:rPr lang="ja-JP" sz="1200" kern="0" dirty="0">
                          <a:effectLst/>
                          <a:latin typeface="Meiryo UI" panose="020B0604030504040204" pitchFamily="50" charset="-128"/>
                          <a:ea typeface="Meiryo UI" panose="020B0604030504040204" pitchFamily="50" charset="-128"/>
                          <a:cs typeface="Meiryo UI" panose="020B0604030504040204" pitchFamily="50" charset="-128"/>
                        </a:rPr>
                        <a:t>増加率</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r>
              <a:tr h="208800">
                <a:tc>
                  <a:txBody>
                    <a:bodyPr/>
                    <a:lstStyle/>
                    <a:p>
                      <a:pPr algn="l">
                        <a:lnSpc>
                          <a:spcPts val="1600"/>
                        </a:lnSpc>
                        <a:spcAft>
                          <a:spcPts val="0"/>
                        </a:spcAft>
                      </a:pPr>
                      <a:r>
                        <a:rPr lang="ja-JP" sz="1200" kern="0">
                          <a:effectLst/>
                          <a:latin typeface="Meiryo UI" panose="020B0604030504040204" pitchFamily="50" charset="-128"/>
                          <a:ea typeface="Meiryo UI" panose="020B0604030504040204" pitchFamily="50" charset="-128"/>
                          <a:cs typeface="Meiryo UI" panose="020B0604030504040204" pitchFamily="50" charset="-128"/>
                        </a:rPr>
                        <a:t>ホテル・旅館</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r>
                        <a:rPr 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1,130</a:t>
                      </a:r>
                      <a:r>
                        <a:rPr lang="ja-JP" alt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件</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noFill/>
                  </a:tcPr>
                </a:tc>
                <a:tc>
                  <a:txBody>
                    <a:bodyPr/>
                    <a:lstStyle/>
                    <a:p>
                      <a:pPr algn="r">
                        <a:lnSpc>
                          <a:spcPts val="1600"/>
                        </a:lnSpc>
                        <a:spcAft>
                          <a:spcPts val="0"/>
                        </a:spcAft>
                      </a:pPr>
                      <a:r>
                        <a:rPr 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1,230</a:t>
                      </a:r>
                      <a:r>
                        <a:rPr lang="ja-JP" alt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件</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noFill/>
                  </a:tcPr>
                </a:tc>
                <a:tc>
                  <a:txBody>
                    <a:bodyPr/>
                    <a:lstStyle/>
                    <a:p>
                      <a:pPr algn="r">
                        <a:lnSpc>
                          <a:spcPts val="1600"/>
                        </a:lnSpc>
                        <a:spcAft>
                          <a:spcPts val="0"/>
                        </a:spcAft>
                      </a:pPr>
                      <a:r>
                        <a:rPr 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100</a:t>
                      </a:r>
                      <a:r>
                        <a:rPr lang="ja-JP" alt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件</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r>
                        <a:rPr 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108.8%</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r>
              <a:tr h="208800">
                <a:tc>
                  <a:txBody>
                    <a:bodyPr/>
                    <a:lstStyle/>
                    <a:p>
                      <a:pPr algn="l">
                        <a:lnSpc>
                          <a:spcPts val="1600"/>
                        </a:lnSpc>
                        <a:spcAft>
                          <a:spcPts val="0"/>
                        </a:spcAft>
                      </a:pPr>
                      <a:r>
                        <a:rPr lang="ja-JP" sz="1200" kern="0" dirty="0">
                          <a:effectLst/>
                          <a:latin typeface="Meiryo UI" panose="020B0604030504040204" pitchFamily="50" charset="-128"/>
                          <a:ea typeface="Meiryo UI" panose="020B0604030504040204" pitchFamily="50" charset="-128"/>
                          <a:cs typeface="Meiryo UI" panose="020B0604030504040204" pitchFamily="50" charset="-128"/>
                        </a:rPr>
                        <a:t>簡易宿所</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r>
                        <a:rPr 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178</a:t>
                      </a:r>
                      <a:r>
                        <a:rPr lang="ja-JP" alt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件</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noFill/>
                  </a:tcPr>
                </a:tc>
                <a:tc>
                  <a:txBody>
                    <a:bodyPr/>
                    <a:lstStyle/>
                    <a:p>
                      <a:pPr algn="r">
                        <a:lnSpc>
                          <a:spcPts val="1600"/>
                        </a:lnSpc>
                        <a:spcAft>
                          <a:spcPts val="0"/>
                        </a:spcAft>
                      </a:pPr>
                      <a:r>
                        <a:rPr 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599</a:t>
                      </a:r>
                      <a:r>
                        <a:rPr lang="ja-JP" alt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件</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noFill/>
                  </a:tcPr>
                </a:tc>
                <a:tc>
                  <a:txBody>
                    <a:bodyPr/>
                    <a:lstStyle/>
                    <a:p>
                      <a:pPr algn="r">
                        <a:lnSpc>
                          <a:spcPts val="1600"/>
                        </a:lnSpc>
                        <a:spcAft>
                          <a:spcPts val="0"/>
                        </a:spcAft>
                      </a:pPr>
                      <a:r>
                        <a:rPr 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421</a:t>
                      </a:r>
                      <a:r>
                        <a:rPr lang="ja-JP" alt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件</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r>
                        <a:rPr 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336.5%</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r>
              <a:tr h="208800">
                <a:tc>
                  <a:txBody>
                    <a:bodyPr/>
                    <a:lstStyle/>
                    <a:p>
                      <a:pPr algn="l">
                        <a:lnSpc>
                          <a:spcPts val="1600"/>
                        </a:lnSpc>
                        <a:spcAft>
                          <a:spcPts val="0"/>
                        </a:spcAft>
                      </a:pPr>
                      <a:r>
                        <a:rPr lang="ja-JP" sz="1200" kern="0">
                          <a:effectLst/>
                          <a:latin typeface="Meiryo UI" panose="020B0604030504040204" pitchFamily="50" charset="-128"/>
                          <a:ea typeface="Meiryo UI" panose="020B0604030504040204" pitchFamily="50" charset="-128"/>
                          <a:cs typeface="Meiryo UI" panose="020B0604030504040204" pitchFamily="50" charset="-128"/>
                        </a:rPr>
                        <a:t>特区民泊</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r>
                        <a:rPr 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0</a:t>
                      </a:r>
                      <a:r>
                        <a:rPr lang="ja-JP" alt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件</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noFill/>
                  </a:tcPr>
                </a:tc>
                <a:tc>
                  <a:txBody>
                    <a:bodyPr/>
                    <a:lstStyle/>
                    <a:p>
                      <a:pPr algn="r">
                        <a:lnSpc>
                          <a:spcPts val="1600"/>
                        </a:lnSpc>
                        <a:spcAft>
                          <a:spcPts val="0"/>
                        </a:spcAft>
                      </a:pPr>
                      <a:r>
                        <a:rPr 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669</a:t>
                      </a:r>
                      <a:r>
                        <a:rPr lang="ja-JP" alt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件</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noFill/>
                  </a:tcPr>
                </a:tc>
                <a:tc>
                  <a:txBody>
                    <a:bodyPr/>
                    <a:lstStyle/>
                    <a:p>
                      <a:pPr algn="r">
                        <a:lnSpc>
                          <a:spcPts val="1600"/>
                        </a:lnSpc>
                        <a:spcAft>
                          <a:spcPts val="0"/>
                        </a:spcAft>
                      </a:pPr>
                      <a:r>
                        <a:rPr 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669</a:t>
                      </a:r>
                      <a:r>
                        <a:rPr lang="ja-JP" alt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件</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r>
                        <a:rPr lang="ja-JP" sz="1200" kern="0" dirty="0">
                          <a:effectLst/>
                          <a:latin typeface="Meiryo UI" panose="020B0604030504040204" pitchFamily="50" charset="-128"/>
                          <a:ea typeface="Meiryo UI" panose="020B0604030504040204" pitchFamily="50" charset="-128"/>
                          <a:cs typeface="Meiryo UI" panose="020B0604030504040204" pitchFamily="50" charset="-128"/>
                        </a:rPr>
                        <a:t>－</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r>
              <a:tr h="208800">
                <a:tc>
                  <a:txBody>
                    <a:bodyPr/>
                    <a:lstStyle/>
                    <a:p>
                      <a:pPr algn="ctr">
                        <a:lnSpc>
                          <a:spcPts val="1600"/>
                        </a:lnSpc>
                        <a:spcAft>
                          <a:spcPts val="0"/>
                        </a:spcAft>
                      </a:pPr>
                      <a:r>
                        <a:rPr lang="ja-JP" sz="1200" kern="0">
                          <a:effectLst/>
                          <a:latin typeface="Meiryo UI" panose="020B0604030504040204" pitchFamily="50" charset="-128"/>
                          <a:ea typeface="Meiryo UI" panose="020B0604030504040204" pitchFamily="50" charset="-128"/>
                          <a:cs typeface="Meiryo UI" panose="020B0604030504040204" pitchFamily="50" charset="-128"/>
                        </a:rPr>
                        <a:t>合　　計</a:t>
                      </a:r>
                      <a:endParaRPr lang="ja-JP" sz="12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r>
                        <a:rPr lang="en-US" sz="1200" b="1" kern="0" dirty="0" smtClean="0">
                          <a:effectLst/>
                          <a:latin typeface="Meiryo UI" panose="020B0604030504040204" pitchFamily="50" charset="-128"/>
                          <a:ea typeface="Meiryo UI" panose="020B0604030504040204" pitchFamily="50" charset="-128"/>
                          <a:cs typeface="Meiryo UI" panose="020B0604030504040204" pitchFamily="50" charset="-128"/>
                        </a:rPr>
                        <a:t>1,308</a:t>
                      </a:r>
                      <a:r>
                        <a:rPr lang="ja-JP" altLang="en-US" sz="1200" b="1" kern="0" dirty="0" smtClean="0">
                          <a:effectLst/>
                          <a:latin typeface="Meiryo UI" panose="020B0604030504040204" pitchFamily="50" charset="-128"/>
                          <a:ea typeface="Meiryo UI" panose="020B0604030504040204" pitchFamily="50" charset="-128"/>
                          <a:cs typeface="Meiryo UI" panose="020B0604030504040204" pitchFamily="50" charset="-128"/>
                        </a:rPr>
                        <a:t>件</a:t>
                      </a:r>
                      <a:endParaRPr lang="ja-JP" sz="12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endParaRPr lang="ja-JP" sz="12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noFill/>
                  </a:tcPr>
                </a:tc>
                <a:tc>
                  <a:txBody>
                    <a:bodyPr/>
                    <a:lstStyle/>
                    <a:p>
                      <a:pPr algn="r">
                        <a:lnSpc>
                          <a:spcPts val="1600"/>
                        </a:lnSpc>
                        <a:spcAft>
                          <a:spcPts val="0"/>
                        </a:spcAft>
                      </a:pPr>
                      <a:r>
                        <a:rPr lang="en-US" sz="1200" b="1" kern="0" dirty="0" smtClean="0">
                          <a:effectLst/>
                          <a:latin typeface="Meiryo UI" panose="020B0604030504040204" pitchFamily="50" charset="-128"/>
                          <a:ea typeface="Meiryo UI" panose="020B0604030504040204" pitchFamily="50" charset="-128"/>
                          <a:cs typeface="Meiryo UI" panose="020B0604030504040204" pitchFamily="50" charset="-128"/>
                        </a:rPr>
                        <a:t>2,498</a:t>
                      </a:r>
                      <a:r>
                        <a:rPr lang="ja-JP" altLang="en-US" sz="1200" b="1" kern="0" dirty="0" smtClean="0">
                          <a:effectLst/>
                          <a:latin typeface="Meiryo UI" panose="020B0604030504040204" pitchFamily="50" charset="-128"/>
                          <a:ea typeface="Meiryo UI" panose="020B0604030504040204" pitchFamily="50" charset="-128"/>
                          <a:cs typeface="Meiryo UI" panose="020B0604030504040204" pitchFamily="50" charset="-128"/>
                        </a:rPr>
                        <a:t>件</a:t>
                      </a:r>
                      <a:endParaRPr lang="ja-JP" sz="12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endParaRPr lang="ja-JP" sz="12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noFill/>
                  </a:tcPr>
                </a:tc>
                <a:tc>
                  <a:txBody>
                    <a:bodyPr/>
                    <a:lstStyle/>
                    <a:p>
                      <a:pPr algn="r">
                        <a:lnSpc>
                          <a:spcPts val="1600"/>
                        </a:lnSpc>
                        <a:spcAft>
                          <a:spcPts val="0"/>
                        </a:spcAft>
                      </a:pPr>
                      <a:r>
                        <a:rPr lang="en-US" sz="1200" b="1" kern="0" dirty="0" smtClean="0">
                          <a:effectLst/>
                          <a:latin typeface="Meiryo UI" panose="020B0604030504040204" pitchFamily="50" charset="-128"/>
                          <a:ea typeface="Meiryo UI" panose="020B0604030504040204" pitchFamily="50" charset="-128"/>
                          <a:cs typeface="Meiryo UI" panose="020B0604030504040204" pitchFamily="50" charset="-128"/>
                        </a:rPr>
                        <a:t>1,190</a:t>
                      </a:r>
                      <a:r>
                        <a:rPr lang="ja-JP" altLang="en-US" sz="1200" b="1" kern="0" dirty="0" smtClean="0">
                          <a:effectLst/>
                          <a:latin typeface="Meiryo UI" panose="020B0604030504040204" pitchFamily="50" charset="-128"/>
                          <a:ea typeface="Meiryo UI" panose="020B0604030504040204" pitchFamily="50" charset="-128"/>
                          <a:cs typeface="Meiryo UI" panose="020B0604030504040204" pitchFamily="50" charset="-128"/>
                        </a:rPr>
                        <a:t>件</a:t>
                      </a:r>
                      <a:endParaRPr lang="ja-JP" sz="12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r>
                        <a:rPr lang="en-US" sz="1200" b="1" kern="0" dirty="0" smtClean="0">
                          <a:effectLst/>
                          <a:latin typeface="Meiryo UI" panose="020B0604030504040204" pitchFamily="50" charset="-128"/>
                          <a:ea typeface="Meiryo UI" panose="020B0604030504040204" pitchFamily="50" charset="-128"/>
                          <a:cs typeface="Meiryo UI" panose="020B0604030504040204" pitchFamily="50" charset="-128"/>
                        </a:rPr>
                        <a:t>191.0%</a:t>
                      </a:r>
                      <a:endParaRPr lang="ja-JP" sz="12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r>
              <a:tr h="180000">
                <a:tc>
                  <a:txBody>
                    <a:bodyPr/>
                    <a:lstStyle/>
                    <a:p>
                      <a:pPr algn="ctr">
                        <a:lnSpc>
                          <a:spcPts val="1600"/>
                        </a:lnSpc>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solidFill>
                      <a:schemeClr val="bg1"/>
                    </a:solidFill>
                  </a:tcPr>
                </a:tc>
                <a:tc>
                  <a:txBody>
                    <a:bodyPr/>
                    <a:lstStyle/>
                    <a:p>
                      <a:pPr algn="r">
                        <a:lnSpc>
                          <a:spcPts val="1600"/>
                        </a:lnSpc>
                        <a:spcAft>
                          <a:spcPts val="0"/>
                        </a:spcAft>
                      </a:pPr>
                      <a:endParaRPr lang="ja-JP" sz="12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solidFill>
                      <a:schemeClr val="bg1"/>
                    </a:solidFill>
                  </a:tcPr>
                </a:tc>
                <a:tc>
                  <a:txBody>
                    <a:bodyPr/>
                    <a:lstStyle/>
                    <a:p>
                      <a:pPr algn="r">
                        <a:lnSpc>
                          <a:spcPts val="1600"/>
                        </a:lnSpc>
                        <a:spcAft>
                          <a:spcPts val="0"/>
                        </a:spcAft>
                      </a:pPr>
                      <a:endParaRPr lang="ja-JP" sz="12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solidFill>
                      <a:schemeClr val="bg1"/>
                    </a:solidFill>
                  </a:tcPr>
                </a:tc>
                <a:tc>
                  <a:txBody>
                    <a:bodyPr/>
                    <a:lstStyle/>
                    <a:p>
                      <a:pPr algn="r">
                        <a:lnSpc>
                          <a:spcPts val="1600"/>
                        </a:lnSpc>
                        <a:spcAft>
                          <a:spcPts val="0"/>
                        </a:spcAft>
                      </a:pPr>
                      <a:endParaRPr lang="ja-JP" sz="12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solidFill>
                      <a:schemeClr val="bg1"/>
                    </a:solidFill>
                  </a:tcPr>
                </a:tc>
                <a:tc>
                  <a:txBody>
                    <a:bodyPr/>
                    <a:lstStyle/>
                    <a:p>
                      <a:pPr algn="r">
                        <a:lnSpc>
                          <a:spcPts val="1600"/>
                        </a:lnSpc>
                        <a:spcAft>
                          <a:spcPts val="0"/>
                        </a:spcAft>
                      </a:pPr>
                      <a:endParaRPr lang="ja-JP" sz="12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solidFill>
                      <a:schemeClr val="bg1"/>
                    </a:solidFill>
                  </a:tcPr>
                </a:tc>
                <a:tc>
                  <a:txBody>
                    <a:bodyPr/>
                    <a:lstStyle/>
                    <a:p>
                      <a:pPr algn="r">
                        <a:lnSpc>
                          <a:spcPts val="1600"/>
                        </a:lnSpc>
                        <a:spcAft>
                          <a:spcPts val="0"/>
                        </a:spcAft>
                      </a:pPr>
                      <a:endParaRPr lang="ja-JP" sz="12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solidFill>
                      <a:schemeClr val="bg1"/>
                    </a:solidFill>
                  </a:tcPr>
                </a:tc>
                <a:tc>
                  <a:txBody>
                    <a:bodyPr/>
                    <a:lstStyle/>
                    <a:p>
                      <a:pPr algn="r">
                        <a:lnSpc>
                          <a:spcPts val="1600"/>
                        </a:lnSpc>
                        <a:spcAft>
                          <a:spcPts val="0"/>
                        </a:spcAft>
                      </a:pPr>
                      <a:endParaRPr lang="ja-JP" sz="12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solidFill>
                      <a:schemeClr val="bg1"/>
                    </a:solidFill>
                  </a:tcPr>
                </a:tc>
              </a:tr>
              <a:tr h="208800">
                <a:tc>
                  <a:txBody>
                    <a:bodyPr/>
                    <a:lstStyle/>
                    <a:p>
                      <a:pPr algn="l">
                        <a:lnSpc>
                          <a:spcPts val="1600"/>
                        </a:lnSpc>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（参考）ホテル・旅館客室数</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r>
                        <a:rPr lang="en-US" altLang="ja-JP" sz="1200" b="0" kern="100" dirty="0" smtClean="0">
                          <a:effectLst/>
                          <a:latin typeface="Meiryo UI" panose="020B0604030504040204" pitchFamily="50" charset="-128"/>
                          <a:ea typeface="Meiryo UI" panose="020B0604030504040204" pitchFamily="50" charset="-128"/>
                          <a:cs typeface="Meiryo UI" panose="020B0604030504040204" pitchFamily="50" charset="-128"/>
                        </a:rPr>
                        <a:t>76,128</a:t>
                      </a:r>
                      <a:r>
                        <a:rPr lang="ja-JP" altLang="en-US" sz="1200" b="0" kern="100" dirty="0" smtClean="0">
                          <a:effectLst/>
                          <a:latin typeface="Meiryo UI" panose="020B0604030504040204" pitchFamily="50" charset="-128"/>
                          <a:ea typeface="Meiryo UI" panose="020B0604030504040204" pitchFamily="50" charset="-128"/>
                          <a:cs typeface="Meiryo UI" panose="020B0604030504040204" pitchFamily="50" charset="-128"/>
                        </a:rPr>
                        <a:t>室</a:t>
                      </a:r>
                      <a:endParaRPr 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endParaRPr 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noFill/>
                  </a:tcPr>
                </a:tc>
                <a:tc>
                  <a:txBody>
                    <a:bodyPr/>
                    <a:lstStyle/>
                    <a:p>
                      <a:pPr algn="r">
                        <a:lnSpc>
                          <a:spcPts val="1600"/>
                        </a:lnSpc>
                        <a:spcAft>
                          <a:spcPts val="0"/>
                        </a:spcAft>
                      </a:pPr>
                      <a:r>
                        <a:rPr lang="en-US" altLang="ja-JP" sz="1200" b="0" kern="100" dirty="0" smtClean="0">
                          <a:effectLst/>
                          <a:latin typeface="Meiryo UI" panose="020B0604030504040204" pitchFamily="50" charset="-128"/>
                          <a:ea typeface="Meiryo UI" panose="020B0604030504040204" pitchFamily="50" charset="-128"/>
                          <a:cs typeface="Meiryo UI" panose="020B0604030504040204" pitchFamily="50" charset="-128"/>
                        </a:rPr>
                        <a:t>90,012</a:t>
                      </a:r>
                      <a:r>
                        <a:rPr lang="ja-JP" altLang="en-US" sz="1200" b="0" kern="100" dirty="0" smtClean="0">
                          <a:effectLst/>
                          <a:latin typeface="Meiryo UI" panose="020B0604030504040204" pitchFamily="50" charset="-128"/>
                          <a:ea typeface="Meiryo UI" panose="020B0604030504040204" pitchFamily="50" charset="-128"/>
                          <a:cs typeface="Meiryo UI" panose="020B0604030504040204" pitchFamily="50" charset="-128"/>
                        </a:rPr>
                        <a:t>室</a:t>
                      </a:r>
                      <a:endParaRPr 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endParaRPr 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noFill/>
                  </a:tcPr>
                </a:tc>
                <a:tc>
                  <a:txBody>
                    <a:bodyPr/>
                    <a:lstStyle/>
                    <a:p>
                      <a:pPr algn="r">
                        <a:lnSpc>
                          <a:spcPts val="1600"/>
                        </a:lnSpc>
                        <a:spcAft>
                          <a:spcPts val="0"/>
                        </a:spcAft>
                      </a:pPr>
                      <a:r>
                        <a:rPr lang="en-US" altLang="ja-JP" sz="1200" b="0" kern="100" smtClean="0">
                          <a:effectLst/>
                          <a:latin typeface="Meiryo UI" panose="020B0604030504040204" pitchFamily="50" charset="-128"/>
                          <a:ea typeface="Meiryo UI" panose="020B0604030504040204" pitchFamily="50" charset="-128"/>
                          <a:cs typeface="Meiryo UI" panose="020B0604030504040204" pitchFamily="50" charset="-128"/>
                        </a:rPr>
                        <a:t>13,884</a:t>
                      </a:r>
                      <a:r>
                        <a:rPr lang="ja-JP" altLang="en-US" sz="1200" b="0" kern="100" dirty="0" smtClean="0">
                          <a:effectLst/>
                          <a:latin typeface="Meiryo UI" panose="020B0604030504040204" pitchFamily="50" charset="-128"/>
                          <a:ea typeface="Meiryo UI" panose="020B0604030504040204" pitchFamily="50" charset="-128"/>
                          <a:cs typeface="Meiryo UI" panose="020B0604030504040204" pitchFamily="50" charset="-128"/>
                        </a:rPr>
                        <a:t>室</a:t>
                      </a:r>
                      <a:endParaRPr 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c>
                  <a:txBody>
                    <a:bodyPr/>
                    <a:lstStyle/>
                    <a:p>
                      <a:pPr algn="r">
                        <a:lnSpc>
                          <a:spcPts val="1600"/>
                        </a:lnSpc>
                        <a:spcAft>
                          <a:spcPts val="0"/>
                        </a:spcAft>
                      </a:pPr>
                      <a:r>
                        <a:rPr lang="en-US" altLang="ja-JP" sz="1200" b="0" kern="100" dirty="0" smtClean="0">
                          <a:effectLst/>
                          <a:latin typeface="Meiryo UI" panose="020B0604030504040204" pitchFamily="50" charset="-128"/>
                          <a:ea typeface="Meiryo UI" panose="020B0604030504040204" pitchFamily="50" charset="-128"/>
                          <a:cs typeface="Meiryo UI" panose="020B0604030504040204" pitchFamily="50" charset="-128"/>
                        </a:rPr>
                        <a:t>118.2</a:t>
                      </a:r>
                      <a:r>
                        <a:rPr lang="ja-JP" altLang="en-US" sz="1200" b="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2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2865" marR="62865" marT="0" marB="0" anchor="ctr"/>
                </a:tc>
              </a:tr>
            </a:tbl>
          </a:graphicData>
        </a:graphic>
      </p:graphicFrame>
      <p:sp>
        <p:nvSpPr>
          <p:cNvPr id="5" name="Rectangle 1"/>
          <p:cNvSpPr>
            <a:spLocks noChangeArrowheads="1"/>
          </p:cNvSpPr>
          <p:nvPr/>
        </p:nvSpPr>
        <p:spPr bwMode="auto">
          <a:xfrm>
            <a:off x="31763" y="816967"/>
            <a:ext cx="2218393" cy="307777"/>
          </a:xfrm>
          <a:prstGeom prst="rect">
            <a:avLst/>
          </a:prstGeom>
          <a:solidFill>
            <a:srgbClr val="002060"/>
          </a:solidFill>
        </p:spPr>
        <p:txBody>
          <a:bodyPr wrap="square" rtlCol="0">
            <a:spAutoFit/>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府内の</a:t>
            </a:r>
            <a:r>
              <a:rPr lang="ja-JP"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宿泊</a:t>
            </a:r>
            <a:r>
              <a:rPr lang="ja-JP"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施設数の推移</a:t>
            </a:r>
          </a:p>
        </p:txBody>
      </p:sp>
      <p:sp>
        <p:nvSpPr>
          <p:cNvPr id="6" name="テキスト ボックス 5"/>
          <p:cNvSpPr txBox="1"/>
          <p:nvPr/>
        </p:nvSpPr>
        <p:spPr>
          <a:xfrm>
            <a:off x="5432229" y="3184400"/>
            <a:ext cx="3816424" cy="246221"/>
          </a:xfrm>
          <a:prstGeom prst="rect">
            <a:avLst/>
          </a:prstGeom>
          <a:noFill/>
        </p:spPr>
        <p:txBody>
          <a:bodyPr wrap="square" rtlCol="0">
            <a:spAutoFit/>
          </a:bodyPr>
          <a:lstStyle/>
          <a:p>
            <a:pPr algn="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出典：大阪府調査</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二等辺三角形 6"/>
          <p:cNvSpPr/>
          <p:nvPr/>
        </p:nvSpPr>
        <p:spPr>
          <a:xfrm rot="5400000">
            <a:off x="3841229" y="2457424"/>
            <a:ext cx="900000" cy="252000"/>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0" y="1095735"/>
            <a:ext cx="9649072" cy="646331"/>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近年、ホテル等の新規開業が急増、制度設計時（</a:t>
            </a:r>
            <a:r>
              <a:rPr lang="ja-JP" altLang="en-US" dirty="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月末時点）から、約２倍に増加</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特に</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簡易宿所は約</a:t>
            </a:r>
            <a:r>
              <a:rPr lang="ja-JP" altLang="ja-JP" dirty="0">
                <a:latin typeface="Meiryo UI" panose="020B0604030504040204" pitchFamily="50" charset="-128"/>
                <a:ea typeface="Meiryo UI" panose="020B0604030504040204" pitchFamily="50" charset="-128"/>
                <a:cs typeface="Meiryo UI" panose="020B0604030504040204" pitchFamily="50" charset="-128"/>
              </a:rPr>
              <a:t>３倍と大幅に</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増加、特</a:t>
            </a:r>
            <a:r>
              <a:rPr lang="ja-JP" altLang="ja-JP" dirty="0">
                <a:latin typeface="Meiryo UI" panose="020B0604030504040204" pitchFamily="50" charset="-128"/>
                <a:ea typeface="Meiryo UI" panose="020B0604030504040204" pitchFamily="50" charset="-128"/>
                <a:cs typeface="Meiryo UI" panose="020B0604030504040204" pitchFamily="50" charset="-128"/>
              </a:rPr>
              <a:t>区</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民泊</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ja-JP" dirty="0">
                <a:latin typeface="Meiryo UI" panose="020B0604030504040204" pitchFamily="50" charset="-128"/>
                <a:ea typeface="Meiryo UI" panose="020B0604030504040204" pitchFamily="50" charset="-128"/>
                <a:cs typeface="Meiryo UI" panose="020B0604030504040204" pitchFamily="50" charset="-128"/>
              </a:rPr>
              <a:t>ついて</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も</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600</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dirty="0">
                <a:latin typeface="Meiryo UI" panose="020B0604030504040204" pitchFamily="50" charset="-128"/>
                <a:ea typeface="Meiryo UI" panose="020B0604030504040204" pitchFamily="50" charset="-128"/>
                <a:cs typeface="Meiryo UI" panose="020B0604030504040204" pitchFamily="50" charset="-128"/>
              </a:rPr>
              <a:t>超える施設が</a:t>
            </a:r>
            <a:r>
              <a:rPr lang="ja-JP" altLang="ja-JP" dirty="0" smtClean="0">
                <a:latin typeface="Meiryo UI" panose="020B0604030504040204" pitchFamily="50" charset="-128"/>
                <a:ea typeface="Meiryo UI" panose="020B0604030504040204" pitchFamily="50" charset="-128"/>
                <a:cs typeface="Meiryo UI" panose="020B0604030504040204" pitchFamily="50" charset="-128"/>
              </a:rPr>
              <a:t>認定</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1"/>
          <p:cNvSpPr>
            <a:spLocks noChangeArrowheads="1"/>
          </p:cNvSpPr>
          <p:nvPr/>
        </p:nvSpPr>
        <p:spPr bwMode="auto">
          <a:xfrm>
            <a:off x="31763" y="3368148"/>
            <a:ext cx="3082489" cy="307777"/>
          </a:xfrm>
          <a:prstGeom prst="rect">
            <a:avLst/>
          </a:prstGeom>
          <a:solidFill>
            <a:srgbClr val="002060"/>
          </a:solidFill>
        </p:spPr>
        <p:txBody>
          <a:bodyPr wrap="square" rtlCol="0">
            <a:spAutoFit/>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旅館業法に基づく</a:t>
            </a:r>
            <a:r>
              <a:rPr lang="ja-JP"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宿泊</a:t>
            </a:r>
            <a:r>
              <a:rPr lang="ja-JP"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施設数の推移</a:t>
            </a:r>
          </a:p>
        </p:txBody>
      </p:sp>
      <p:sp>
        <p:nvSpPr>
          <p:cNvPr id="11" name="テキスト ボックス 10"/>
          <p:cNvSpPr txBox="1"/>
          <p:nvPr/>
        </p:nvSpPr>
        <p:spPr>
          <a:xfrm>
            <a:off x="5346501" y="6637935"/>
            <a:ext cx="3816424" cy="246221"/>
          </a:xfrm>
          <a:prstGeom prst="rect">
            <a:avLst/>
          </a:prstGeom>
          <a:noFill/>
        </p:spPr>
        <p:txBody>
          <a:bodyPr wrap="square" rtlCol="0">
            <a:spAutoFit/>
          </a:bodyPr>
          <a:lstStyle/>
          <a:p>
            <a:pPr algn="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出典：大阪府調査</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グラフ 12"/>
          <p:cNvGraphicFramePr>
            <a:graphicFrameLocks/>
          </p:cNvGraphicFramePr>
          <p:nvPr>
            <p:extLst>
              <p:ext uri="{D42A27DB-BD31-4B8C-83A1-F6EECF244321}">
                <p14:modId xmlns:p14="http://schemas.microsoft.com/office/powerpoint/2010/main" val="2143462366"/>
              </p:ext>
            </p:extLst>
          </p:nvPr>
        </p:nvGraphicFramePr>
        <p:xfrm>
          <a:off x="124840" y="3803664"/>
          <a:ext cx="9254109" cy="3024000"/>
        </p:xfrm>
        <a:graphic>
          <a:graphicData uri="http://schemas.openxmlformats.org/drawingml/2006/chart">
            <c:chart xmlns:c="http://schemas.openxmlformats.org/drawingml/2006/chart" xmlns:r="http://schemas.openxmlformats.org/officeDocument/2006/relationships" r:id="rId2"/>
          </a:graphicData>
        </a:graphic>
      </p:graphicFrame>
      <p:sp>
        <p:nvSpPr>
          <p:cNvPr id="14" name="テキスト ボックス 13"/>
          <p:cNvSpPr txBox="1"/>
          <p:nvPr/>
        </p:nvSpPr>
        <p:spPr>
          <a:xfrm>
            <a:off x="73328" y="3668943"/>
            <a:ext cx="792000" cy="246221"/>
          </a:xfrm>
          <a:prstGeom prst="rect">
            <a:avLst/>
          </a:prstGeom>
          <a:noFill/>
        </p:spPr>
        <p:txBody>
          <a:bodyPr wrap="square" rtlCol="0">
            <a:spAutoFit/>
          </a:bodyPr>
          <a:lstStyle/>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3546301" y="3424795"/>
            <a:ext cx="3852000" cy="612000"/>
          </a:xfrm>
          <a:prstGeom prst="rect">
            <a:avLst/>
          </a:prstGeom>
          <a:ln w="9525">
            <a:solidFill>
              <a:schemeClr val="tx1"/>
            </a:solidFill>
            <a:prstDash val="sysDot"/>
          </a:ln>
        </p:spPr>
        <p:txBody>
          <a:bodyPr wrap="square">
            <a:spAutoFit/>
          </a:bodyPr>
          <a:lstStyle/>
          <a:p>
            <a:pPr>
              <a:lnSpc>
                <a:spcPts val="1100"/>
              </a:lnSpc>
            </a:pP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宿泊</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施設の不足や旅行者ニーズの多様化に対応するため、</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国に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おいて</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４月</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に簡易</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宿所の面積要件等が緩和</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された</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・旅館業法施行令の</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改正：</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簡易宿所営業の面積要件の緩和</a:t>
            </a:r>
          </a:p>
          <a:p>
            <a:pPr>
              <a:lnSpc>
                <a:spcPts val="11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旅館業における衛生等管理要領の</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改正：</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フロント設置義務の</a:t>
            </a:r>
            <a:r>
              <a:rPr lang="ja-JP" altLang="ja-JP" sz="1000" dirty="0" smtClean="0">
                <a:latin typeface="Meiryo UI" panose="020B0604030504040204" pitchFamily="50" charset="-128"/>
                <a:ea typeface="Meiryo UI" panose="020B0604030504040204" pitchFamily="50" charset="-128"/>
                <a:cs typeface="Meiryo UI" panose="020B0604030504040204" pitchFamily="50" charset="-128"/>
              </a:rPr>
              <a:t>緩和</a:t>
            </a:r>
            <a:endParaRPr lang="ja-JP"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二等辺三角形 17"/>
          <p:cNvSpPr/>
          <p:nvPr/>
        </p:nvSpPr>
        <p:spPr>
          <a:xfrm>
            <a:off x="2087091" y="5985957"/>
            <a:ext cx="108000" cy="108000"/>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二等辺三角形 18"/>
          <p:cNvSpPr/>
          <p:nvPr/>
        </p:nvSpPr>
        <p:spPr>
          <a:xfrm>
            <a:off x="4177431" y="5894899"/>
            <a:ext cx="108000" cy="108000"/>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二等辺三角形 19"/>
          <p:cNvSpPr/>
          <p:nvPr/>
        </p:nvSpPr>
        <p:spPr>
          <a:xfrm>
            <a:off x="6263555" y="5627340"/>
            <a:ext cx="108000" cy="108000"/>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二等辺三角形 20"/>
          <p:cNvSpPr/>
          <p:nvPr/>
        </p:nvSpPr>
        <p:spPr>
          <a:xfrm>
            <a:off x="8370837" y="5157192"/>
            <a:ext cx="108000" cy="108000"/>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フリーフォーム 29"/>
          <p:cNvSpPr/>
          <p:nvPr/>
        </p:nvSpPr>
        <p:spPr>
          <a:xfrm>
            <a:off x="2141220" y="5236720"/>
            <a:ext cx="6294120" cy="792000"/>
          </a:xfrm>
          <a:custGeom>
            <a:avLst/>
            <a:gdLst>
              <a:gd name="connsiteX0" fmla="*/ 0 w 6294120"/>
              <a:gd name="connsiteY0" fmla="*/ 746760 h 746760"/>
              <a:gd name="connsiteX1" fmla="*/ 2087880 w 6294120"/>
              <a:gd name="connsiteY1" fmla="*/ 678180 h 746760"/>
              <a:gd name="connsiteX2" fmla="*/ 4183380 w 6294120"/>
              <a:gd name="connsiteY2" fmla="*/ 381000 h 746760"/>
              <a:gd name="connsiteX3" fmla="*/ 6294120 w 6294120"/>
              <a:gd name="connsiteY3" fmla="*/ 0 h 746760"/>
            </a:gdLst>
            <a:ahLst/>
            <a:cxnLst>
              <a:cxn ang="0">
                <a:pos x="connsiteX0" y="connsiteY0"/>
              </a:cxn>
              <a:cxn ang="0">
                <a:pos x="connsiteX1" y="connsiteY1"/>
              </a:cxn>
              <a:cxn ang="0">
                <a:pos x="connsiteX2" y="connsiteY2"/>
              </a:cxn>
              <a:cxn ang="0">
                <a:pos x="connsiteX3" y="connsiteY3"/>
              </a:cxn>
            </a:cxnLst>
            <a:rect l="l" t="t" r="r" b="b"/>
            <a:pathLst>
              <a:path w="6294120" h="746760">
                <a:moveTo>
                  <a:pt x="0" y="746760"/>
                </a:moveTo>
                <a:cubicBezTo>
                  <a:pt x="695325" y="742950"/>
                  <a:pt x="1390650" y="739140"/>
                  <a:pt x="2087880" y="678180"/>
                </a:cubicBezTo>
                <a:cubicBezTo>
                  <a:pt x="2785110" y="617220"/>
                  <a:pt x="3482340" y="494030"/>
                  <a:pt x="4183380" y="381000"/>
                </a:cubicBezTo>
                <a:cubicBezTo>
                  <a:pt x="4884420" y="267970"/>
                  <a:pt x="5589270" y="133985"/>
                  <a:pt x="6294120" y="0"/>
                </a:cubicBezTo>
              </a:path>
            </a:pathLst>
          </a:custGeom>
          <a:noFill/>
          <a:ln>
            <a:solidFill>
              <a:srgbClr val="00B0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P.2</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15014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観光</a:t>
            </a:r>
            <a:r>
              <a:rPr lang="ja-JP" altLang="en-US" dirty="0" smtClean="0"/>
              <a:t>を取り巻く環境の変化③</a:t>
            </a:r>
            <a:r>
              <a:rPr lang="ja-JP" altLang="en-US" sz="2000" dirty="0" smtClean="0"/>
              <a:t>　～特区民泊の推移～</a:t>
            </a:r>
            <a:endParaRPr kumimoji="1" lang="ja-JP" altLang="en-US" dirty="0"/>
          </a:p>
        </p:txBody>
      </p:sp>
      <p:sp>
        <p:nvSpPr>
          <p:cNvPr id="4" name="Rectangle 1"/>
          <p:cNvSpPr>
            <a:spLocks noChangeArrowheads="1"/>
          </p:cNvSpPr>
          <p:nvPr/>
        </p:nvSpPr>
        <p:spPr bwMode="auto">
          <a:xfrm>
            <a:off x="31764" y="960983"/>
            <a:ext cx="1606530" cy="307777"/>
          </a:xfrm>
          <a:prstGeom prst="rect">
            <a:avLst/>
          </a:prstGeom>
          <a:solidFill>
            <a:srgbClr val="002060"/>
          </a:solidFill>
        </p:spPr>
        <p:txBody>
          <a:bodyPr wrap="square" rtlCol="0">
            <a:spAutoFit/>
          </a:bodyPr>
          <a:lstStyle/>
          <a:p>
            <a:pPr algn="ct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特区民泊</a:t>
            </a:r>
            <a:r>
              <a:rPr lang="ja-JP"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推移</a:t>
            </a:r>
          </a:p>
        </p:txBody>
      </p:sp>
      <p:sp>
        <p:nvSpPr>
          <p:cNvPr id="14" name="正方形/長方形 13"/>
          <p:cNvSpPr/>
          <p:nvPr/>
        </p:nvSpPr>
        <p:spPr>
          <a:xfrm>
            <a:off x="7490419" y="6596064"/>
            <a:ext cx="1600498" cy="261610"/>
          </a:xfrm>
          <a:prstGeom prst="rect">
            <a:avLst/>
          </a:prstGeom>
          <a:noFill/>
        </p:spPr>
        <p:txBody>
          <a:bodyPr wrap="square" rtlCol="0">
            <a:spAutoFit/>
          </a:bodyPr>
          <a:lstStyle/>
          <a:p>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出典</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：大阪府調査</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1" y="1342509"/>
            <a:ext cx="9540876" cy="646331"/>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特区民泊が制度化された平成</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月（大阪市は同年</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月）以降、特区民泊は増加を続けている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特</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に、規制緩和がなされた平成</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年以降、急激な伸びを示している</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0" name="グラフ 19"/>
          <p:cNvGraphicFramePr>
            <a:graphicFrameLocks/>
          </p:cNvGraphicFramePr>
          <p:nvPr>
            <p:extLst>
              <p:ext uri="{D42A27DB-BD31-4B8C-83A1-F6EECF244321}">
                <p14:modId xmlns:p14="http://schemas.microsoft.com/office/powerpoint/2010/main" val="1232575176"/>
              </p:ext>
            </p:extLst>
          </p:nvPr>
        </p:nvGraphicFramePr>
        <p:xfrm>
          <a:off x="299014" y="1988840"/>
          <a:ext cx="8942847" cy="4422226"/>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5"/>
          <p:cNvSpPr txBox="1"/>
          <p:nvPr/>
        </p:nvSpPr>
        <p:spPr>
          <a:xfrm>
            <a:off x="737989" y="6291690"/>
            <a:ext cx="1440160" cy="246221"/>
          </a:xfrm>
          <a:prstGeom prst="rect">
            <a:avLst/>
          </a:prstGeom>
          <a:noFill/>
        </p:spPr>
        <p:txBody>
          <a:bodyPr wrap="square" rtlCol="0">
            <a:spAutoFit/>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2016</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3870676" y="6291690"/>
            <a:ext cx="1440160" cy="246221"/>
          </a:xfrm>
          <a:prstGeom prst="rect">
            <a:avLst/>
          </a:prstGeom>
          <a:noFill/>
        </p:spPr>
        <p:txBody>
          <a:bodyPr wrap="square" rtlCol="0">
            <a:spAutoFit/>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8068950" y="6291690"/>
            <a:ext cx="949959" cy="246221"/>
          </a:xfrm>
          <a:prstGeom prst="rect">
            <a:avLst/>
          </a:prstGeom>
          <a:noFill/>
        </p:spPr>
        <p:txBody>
          <a:bodyPr wrap="square" rtlCol="0">
            <a:spAutoFit/>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線吹き出し 2 (枠付き) 2"/>
          <p:cNvSpPr/>
          <p:nvPr/>
        </p:nvSpPr>
        <p:spPr>
          <a:xfrm>
            <a:off x="1638293" y="4671720"/>
            <a:ext cx="1403951" cy="413464"/>
          </a:xfrm>
          <a:prstGeom prst="borderCallout2">
            <a:avLst>
              <a:gd name="adj1" fmla="val 28803"/>
              <a:gd name="adj2" fmla="val 1535"/>
              <a:gd name="adj3" fmla="val 25661"/>
              <a:gd name="adj4" fmla="val -34985"/>
              <a:gd name="adj5" fmla="val 302959"/>
              <a:gd name="adj6" fmla="val -46097"/>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大阪府制度開始</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線吹き出し 2 (枠付き) 14"/>
          <p:cNvSpPr/>
          <p:nvPr/>
        </p:nvSpPr>
        <p:spPr>
          <a:xfrm>
            <a:off x="2538189" y="3177088"/>
            <a:ext cx="4464496" cy="1044000"/>
          </a:xfrm>
          <a:prstGeom prst="borderCallout2">
            <a:avLst>
              <a:gd name="adj1" fmla="val 100771"/>
              <a:gd name="adj2" fmla="val 26025"/>
              <a:gd name="adj3" fmla="val 122071"/>
              <a:gd name="adj4" fmla="val 24454"/>
              <a:gd name="adj5" fmla="val 250158"/>
              <a:gd name="adj6" fmla="val 35618"/>
            </a:avLst>
          </a:prstGeom>
          <a:solidFill>
            <a:schemeClr val="bg1"/>
          </a:solidFill>
          <a:ln w="2540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規制</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緩和</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の実施</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月、国家戦略特別区域法施行令</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改正</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a:t>
            </a:r>
            <a:r>
              <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特区民泊の最低滞在日数が６泊７日から２泊３日に短縮</a:t>
            </a:r>
            <a:r>
              <a:rPr lang="ja-JP"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これを受けて、</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大阪府市で</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条例</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改正</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特区民泊の施設使用期間の最低滞在日数</a:t>
            </a:r>
            <a:r>
              <a:rPr lang="ja-JP"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２泊</a:t>
            </a:r>
            <a:r>
              <a:rPr lang="ja-JP"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３日</a:t>
            </a:r>
            <a:r>
              <a:rPr lang="ja-JP"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に短縮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線吹き出し 2 (枠付き) 15"/>
          <p:cNvSpPr/>
          <p:nvPr/>
        </p:nvSpPr>
        <p:spPr>
          <a:xfrm>
            <a:off x="3618309" y="4671720"/>
            <a:ext cx="1547967" cy="413464"/>
          </a:xfrm>
          <a:prstGeom prst="borderCallout2">
            <a:avLst>
              <a:gd name="adj1" fmla="val 28803"/>
              <a:gd name="adj2" fmla="val 1535"/>
              <a:gd name="adj3" fmla="val 29012"/>
              <a:gd name="adj4" fmla="val -18875"/>
              <a:gd name="adj5" fmla="val 316362"/>
              <a:gd name="adj6" fmla="val -35357"/>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大阪市制度開始</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416836" y="2116514"/>
            <a:ext cx="623040" cy="246221"/>
          </a:xfrm>
          <a:prstGeom prst="rect">
            <a:avLst/>
          </a:prstGeom>
          <a:noFill/>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P.3</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68920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観光を取り巻く環境の</a:t>
            </a:r>
            <a:r>
              <a:rPr lang="ja-JP" altLang="en-US" dirty="0" smtClean="0"/>
              <a:t>変化</a:t>
            </a:r>
            <a:r>
              <a:rPr lang="ja-JP" altLang="en-US" dirty="0"/>
              <a:t>③</a:t>
            </a:r>
            <a:r>
              <a:rPr lang="ja-JP" altLang="en-US" dirty="0" smtClean="0"/>
              <a:t>　</a:t>
            </a:r>
            <a:r>
              <a:rPr lang="ja-JP" altLang="en-US" sz="1800" dirty="0" smtClean="0"/>
              <a:t>～</a:t>
            </a:r>
            <a:r>
              <a:rPr kumimoji="1" lang="ja-JP" altLang="en-US" sz="1800" dirty="0" smtClean="0"/>
              <a:t>外国人宿泊者数の推移～</a:t>
            </a: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1610461423"/>
              </p:ext>
            </p:extLst>
          </p:nvPr>
        </p:nvGraphicFramePr>
        <p:xfrm>
          <a:off x="89917" y="1328068"/>
          <a:ext cx="9361040" cy="1260000"/>
        </p:xfrm>
        <a:graphic>
          <a:graphicData uri="http://schemas.openxmlformats.org/drawingml/2006/table">
            <a:tbl>
              <a:tblPr>
                <a:tableStyleId>{5C22544A-7EE6-4342-B048-85BDC9FD1C3A}</a:tableStyleId>
              </a:tblPr>
              <a:tblGrid>
                <a:gridCol w="864096"/>
                <a:gridCol w="1080120"/>
                <a:gridCol w="1152128"/>
                <a:gridCol w="720080"/>
                <a:gridCol w="1152128"/>
                <a:gridCol w="720080"/>
                <a:gridCol w="1152128"/>
                <a:gridCol w="720080"/>
                <a:gridCol w="1152128"/>
                <a:gridCol w="648072"/>
              </a:tblGrid>
              <a:tr h="211528">
                <a:tc rowSpan="2">
                  <a:txBody>
                    <a:bodyPr/>
                    <a:lstStyle/>
                    <a:p>
                      <a:pPr algn="ctr" fontAlgn="ctr"/>
                      <a:r>
                        <a:rPr lang="ja-JP" altLang="en-US" sz="12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外国人延べ宿泊者数</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2013</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H25</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lnSpc>
                          <a:spcPct val="150000"/>
                        </a:lnSpc>
                        <a:spcBef>
                          <a:spcPts val="0"/>
                        </a:spcBef>
                      </a:pPr>
                      <a:r>
                        <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2014</a:t>
                      </a: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endPar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lnSpc>
                          <a:spcPct val="150000"/>
                        </a:lnSpc>
                        <a:spcBef>
                          <a:spcPts val="0"/>
                        </a:spcBef>
                      </a:pPr>
                      <a:r>
                        <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2015</a:t>
                      </a: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endPar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2016</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H28</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rowSpan="2">
                  <a:txBody>
                    <a:bodyPr/>
                    <a:lstStyle/>
                    <a:p>
                      <a:pPr algn="ct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2017</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H29</a:t>
                      </a: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r>
              <a:tr h="412898">
                <a:tc vMerge="1">
                  <a:txBody>
                    <a:bodyPr/>
                    <a:lstStyle/>
                    <a:p>
                      <a:pPr algn="l" fontAlgn="ctr"/>
                      <a:endParaRPr lang="ja-JP" altLang="en-US" sz="1200" b="0" i="0" u="none" strike="noStrike" dirty="0">
                        <a:solidFill>
                          <a:srgbClr val="000000"/>
                        </a:solidFill>
                        <a:effectLst/>
                        <a:latin typeface="ＭＳ Ｐゴシック"/>
                      </a:endParaRPr>
                    </a:p>
                  </a:txBody>
                  <a:tcPr marL="9226" marR="9226" marT="92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altLang="ja-JP" sz="1200" b="0" i="0" u="none" strike="noStrike" dirty="0">
                        <a:solidFill>
                          <a:srgbClr val="000000"/>
                        </a:solidFill>
                        <a:effectLst/>
                        <a:latin typeface="ＭＳ Ｐゴシック"/>
                      </a:endParaRPr>
                    </a:p>
                  </a:txBody>
                  <a:tcPr marL="9226" marR="9226" marT="92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対前年</a:t>
                      </a:r>
                      <a:endPar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伸び率</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pPr algn="ct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対前年</a:t>
                      </a:r>
                      <a:endPar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伸び率</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対前年</a:t>
                      </a:r>
                      <a:endPar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伸び率</a:t>
                      </a:r>
                      <a:endPar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40000"/>
                        <a:lumOff val="60000"/>
                      </a:schemeClr>
                    </a:solidFill>
                  </a:tcPr>
                </a:tc>
                <a:tc vMerge="1">
                  <a:txBody>
                    <a:bodyPr/>
                    <a:lstStyle/>
                    <a:p>
                      <a:pPr algn="ctr" fontAlgn="ct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fontAlgn="ct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対前年</a:t>
                      </a:r>
                      <a:endParaRPr lang="en-US" altLang="ja-JP"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ja-JP" altLang="en-US" sz="12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伸び率</a:t>
                      </a:r>
                      <a:endPar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5">
                        <a:lumMod val="40000"/>
                        <a:lumOff val="60000"/>
                      </a:schemeClr>
                    </a:solidFill>
                  </a:tcPr>
                </a:tc>
              </a:tr>
              <a:tr h="211858">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cs typeface="Meiryo UI" panose="020B0604030504040204" pitchFamily="50" charset="-128"/>
                        </a:rPr>
                        <a:t>全国</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33,495,730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44,824,600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65,614,600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69,338,940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78,003,570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112%</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r h="211858">
                <a:tc>
                  <a:txBody>
                    <a:bodyPr/>
                    <a:lstStyle/>
                    <a:p>
                      <a:pPr algn="l" fontAlgn="ctr"/>
                      <a:r>
                        <a:rPr lang="ja-JP" altLang="en-US" sz="1200" u="none" strike="noStrike" dirty="0">
                          <a:effectLst/>
                          <a:latin typeface="Meiryo UI" panose="020B0604030504040204" pitchFamily="50" charset="-128"/>
                          <a:ea typeface="Meiryo UI" panose="020B0604030504040204" pitchFamily="50" charset="-128"/>
                          <a:cs typeface="Meiryo UI" panose="020B0604030504040204" pitchFamily="50" charset="-128"/>
                        </a:rPr>
                        <a:t>東京都</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9,830,950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13,195,260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17,560,590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18,059,960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19,025,490</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105%</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1858">
                <a:tc>
                  <a:txBody>
                    <a:bodyPr/>
                    <a:lstStyle/>
                    <a:p>
                      <a:pPr algn="l" fontAlgn="ctr"/>
                      <a:r>
                        <a:rPr lang="ja-JP" altLang="en-US" sz="1200" b="1" u="none" strike="noStrike" dirty="0">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2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226" marR="9226" marT="9226"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B9B"/>
                    </a:solidFill>
                  </a:tcPr>
                </a:tc>
                <a:tc>
                  <a:txBody>
                    <a:bodyPr/>
                    <a:lstStyle/>
                    <a:p>
                      <a:pPr algn="r" fontAlgn="ctr"/>
                      <a:r>
                        <a:rPr lang="en-US" altLang="ja-JP" sz="12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4,314,500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B9B"/>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6,200,160</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B9B"/>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144%</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B9B"/>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8,965,670</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B9B"/>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145%</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B9B"/>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10,008,830</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B9B"/>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112%</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B9B"/>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11,706,910</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B9B"/>
                    </a:solidFill>
                  </a:tcPr>
                </a:tc>
                <a:tc>
                  <a:txBody>
                    <a:bodyPr/>
                    <a:lstStyle/>
                    <a:p>
                      <a:pPr algn="r" fontAlgn="ctr"/>
                      <a:r>
                        <a:rPr lang="en-US" altLang="ja-JP" sz="1200" b="1"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117%</a:t>
                      </a:r>
                      <a:endParaRPr lang="en-US" altLang="ja-JP" sz="12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B9B"/>
                    </a:solidFill>
                  </a:tcPr>
                </a:tc>
              </a:tr>
            </a:tbl>
          </a:graphicData>
        </a:graphic>
      </p:graphicFrame>
      <p:sp>
        <p:nvSpPr>
          <p:cNvPr id="10" name="テキスト ボックス 9"/>
          <p:cNvSpPr txBox="1"/>
          <p:nvPr/>
        </p:nvSpPr>
        <p:spPr>
          <a:xfrm>
            <a:off x="6714653" y="2725248"/>
            <a:ext cx="2736304" cy="246221"/>
          </a:xfrm>
          <a:prstGeom prst="rect">
            <a:avLst/>
          </a:prstGeom>
          <a:noFill/>
        </p:spPr>
        <p:txBody>
          <a:bodyPr wrap="square" rtlCol="0">
            <a:spAutoFit/>
          </a:bodyPr>
          <a:lstStyle/>
          <a:p>
            <a:pPr algn="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出典：観光庁「宿泊旅行統計調査」</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89917" y="2607654"/>
            <a:ext cx="6768752" cy="400110"/>
          </a:xfrm>
          <a:prstGeom prst="rect">
            <a:avLst/>
          </a:prstGeom>
          <a:noFill/>
        </p:spPr>
        <p:txBody>
          <a:bodyPr wrap="square" rtlCol="0">
            <a:spAutoFit/>
          </a:bodyPr>
          <a:lstStyle/>
          <a:p>
            <a:pPr>
              <a:spcBef>
                <a:spcPts val="600"/>
              </a:spcBef>
              <a:buFont typeface="HGSｺﾞｼｯｸM" panose="020B0600000000000000" pitchFamily="50" charset="-128"/>
              <a:buChar char="※"/>
            </a:pP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年）は速報値</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a:latin typeface="Meiryo UI" panose="020B0604030504040204" pitchFamily="50" charset="-128"/>
                <a:ea typeface="Meiryo UI" panose="020B0604030504040204" pitchFamily="50" charset="-128"/>
                <a:cs typeface="Meiryo UI" panose="020B0604030504040204" pitchFamily="50" charset="-128"/>
              </a:rPr>
            </a:b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宿泊旅行統計</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調査の対象は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、旅館、ホテル、簡易宿所等への宿泊者のみで、民泊施設の宿泊者</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は調査対象外</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0" y="807684"/>
            <a:ext cx="9612000"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外国人延べ宿泊者数は、制度設計時（</a:t>
            </a:r>
            <a:r>
              <a:rPr lang="ja-JP" altLang="en-US" dirty="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年）から、約２倍に増加（</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620</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万人→</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1,170</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万人</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8772442" y="1112044"/>
            <a:ext cx="900000" cy="230832"/>
          </a:xfrm>
          <a:prstGeom prst="rect">
            <a:avLst/>
          </a:prstGeom>
          <a:noFill/>
        </p:spPr>
        <p:txBody>
          <a:bodyPr wrap="square" rtlCol="0">
            <a:spAutoFit/>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（単位：人）</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 y="3128268"/>
            <a:ext cx="9468000" cy="646331"/>
          </a:xfrm>
          <a:prstGeom prst="rect">
            <a:avLst/>
          </a:prstGeom>
        </p:spPr>
        <p:txBody>
          <a:bodyPr wrap="square">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外国人</a:t>
            </a:r>
            <a:r>
              <a:rPr lang="ja-JP" altLang="en-US" dirty="0">
                <a:latin typeface="Meiryo UI" panose="020B0604030504040204" pitchFamily="50" charset="-128"/>
                <a:ea typeface="Meiryo UI" panose="020B0604030504040204" pitchFamily="50" charset="-128"/>
                <a:cs typeface="Meiryo UI" panose="020B0604030504040204" pitchFamily="50" charset="-128"/>
              </a:rPr>
              <a:t>旅行者数の伸び（約</a:t>
            </a:r>
            <a:r>
              <a:rPr lang="en-US" altLang="ja-JP" dirty="0">
                <a:latin typeface="Meiryo UI" panose="020B0604030504040204" pitchFamily="50" charset="-128"/>
                <a:ea typeface="Meiryo UI" panose="020B0604030504040204" pitchFamily="50" charset="-128"/>
                <a:cs typeface="Meiryo UI" panose="020B0604030504040204" pitchFamily="50" charset="-128"/>
              </a:rPr>
              <a:t>3</a:t>
            </a:r>
            <a:r>
              <a:rPr lang="ja-JP" altLang="en-US" dirty="0">
                <a:latin typeface="Meiryo UI" panose="020B0604030504040204" pitchFamily="50" charset="-128"/>
                <a:ea typeface="Meiryo UI" panose="020B0604030504040204" pitchFamily="50" charset="-128"/>
                <a:cs typeface="Meiryo UI" panose="020B0604030504040204" pitchFamily="50" charset="-128"/>
              </a:rPr>
              <a:t>倍）</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と外国人実宿泊者数の伸び（約</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1.7</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倍）とのかい離</a:t>
            </a:r>
            <a:r>
              <a:rPr lang="ja-JP" altLang="en-US" dirty="0">
                <a:latin typeface="Meiryo UI" panose="020B0604030504040204" pitchFamily="50" charset="-128"/>
                <a:ea typeface="Meiryo UI" panose="020B0604030504040204" pitchFamily="50" charset="-128"/>
                <a:cs typeface="Meiryo UI" panose="020B0604030504040204" pitchFamily="50" charset="-128"/>
              </a:rPr>
              <a:t>が大きく</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なっており</a:t>
            </a:r>
            <a:r>
              <a:rPr lang="ja-JP" altLang="en-US" dirty="0">
                <a:latin typeface="Meiryo UI" panose="020B0604030504040204" pitchFamily="50" charset="-128"/>
                <a:ea typeface="Meiryo UI" panose="020B0604030504040204" pitchFamily="50" charset="-128"/>
                <a:cs typeface="Meiryo UI" panose="020B0604030504040204" pitchFamily="50" charset="-128"/>
              </a:rPr>
              <a:t>、急増する民泊施設がその受け皿になっていると考えられる。</a:t>
            </a:r>
          </a:p>
        </p:txBody>
      </p:sp>
      <p:sp>
        <p:nvSpPr>
          <p:cNvPr id="4" name="テキスト ボックス 3"/>
          <p:cNvSpPr txBox="1"/>
          <p:nvPr/>
        </p:nvSpPr>
        <p:spPr>
          <a:xfrm>
            <a:off x="233933" y="3737085"/>
            <a:ext cx="936104" cy="246221"/>
          </a:xfrm>
          <a:prstGeom prst="rect">
            <a:avLst/>
          </a:prstGeom>
          <a:noFill/>
        </p:spPr>
        <p:txBody>
          <a:bodyPr wrap="square" rtlCol="0">
            <a:spAutoFit/>
          </a:bodyPr>
          <a:lstStyle/>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89917" y="6309320"/>
            <a:ext cx="6768752" cy="400110"/>
          </a:xfrm>
          <a:prstGeom prst="rect">
            <a:avLst/>
          </a:prstGeom>
          <a:noFill/>
        </p:spPr>
        <p:txBody>
          <a:bodyPr wrap="square" rtlCol="0">
            <a:spAutoFit/>
          </a:bodyPr>
          <a:lstStyle/>
          <a:p>
            <a:pPr>
              <a:spcBef>
                <a:spcPts val="600"/>
              </a:spcBef>
              <a:buFont typeface="HGSｺﾞｼｯｸM" panose="020B0600000000000000" pitchFamily="50" charset="-128"/>
              <a:buChar char="※"/>
            </a:pP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年）の外国人実宿泊者数は速報値</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a:latin typeface="Meiryo UI" panose="020B0604030504040204" pitchFamily="50" charset="-128"/>
                <a:ea typeface="Meiryo UI" panose="020B0604030504040204" pitchFamily="50" charset="-128"/>
                <a:cs typeface="Meiryo UI" panose="020B0604030504040204" pitchFamily="50" charset="-128"/>
              </a:rPr>
            </a:b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宿泊旅行統計調査の対象は、旅館、ホテル、簡易宿所等への宿泊者のみで、民泊施設の宿泊者は調査対象外</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5914057" y="6296620"/>
            <a:ext cx="3312000" cy="553998"/>
          </a:xfrm>
          <a:prstGeom prst="rect">
            <a:avLst/>
          </a:prstGeom>
          <a:noFill/>
        </p:spPr>
        <p:txBody>
          <a:bodyPr wrap="square" rtlCol="0">
            <a:spAutoFit/>
          </a:bodyPr>
          <a:lstStyle/>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出典</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：来阪外国人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日本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政府観光局（</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JNTO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及び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観光庁</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資料により作成</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外国人実宿泊者　観光庁「宿泊旅行統計調査」</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P.4</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 name="グラフ 18"/>
          <p:cNvGraphicFramePr>
            <a:graphicFrameLocks/>
          </p:cNvGraphicFramePr>
          <p:nvPr>
            <p:extLst>
              <p:ext uri="{D42A27DB-BD31-4B8C-83A1-F6EECF244321}">
                <p14:modId xmlns:p14="http://schemas.microsoft.com/office/powerpoint/2010/main" val="1472835481"/>
              </p:ext>
            </p:extLst>
          </p:nvPr>
        </p:nvGraphicFramePr>
        <p:xfrm>
          <a:off x="90437" y="3913817"/>
          <a:ext cx="9360000" cy="2376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81047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観光を取り巻く環境の</a:t>
            </a:r>
            <a:r>
              <a:rPr lang="ja-JP" altLang="en-US" dirty="0" smtClean="0"/>
              <a:t>変化④　</a:t>
            </a:r>
            <a:r>
              <a:rPr lang="ja-JP" altLang="en-US" sz="1800" dirty="0" smtClean="0"/>
              <a:t>～</a:t>
            </a:r>
            <a:r>
              <a:rPr kumimoji="1" lang="ja-JP" altLang="en-US" sz="1800" dirty="0" smtClean="0"/>
              <a:t>宿泊税に関する状況の変化～</a:t>
            </a:r>
            <a:endParaRPr kumimoji="1" lang="ja-JP" altLang="en-US" sz="1800" dirty="0"/>
          </a:p>
        </p:txBody>
      </p:sp>
      <p:sp>
        <p:nvSpPr>
          <p:cNvPr id="4" name="テキスト ボックス 3"/>
          <p:cNvSpPr txBox="1"/>
          <p:nvPr/>
        </p:nvSpPr>
        <p:spPr>
          <a:xfrm>
            <a:off x="161925" y="2636912"/>
            <a:ext cx="4680000" cy="307777"/>
          </a:xfrm>
          <a:prstGeom prst="rect">
            <a:avLst/>
          </a:prstGeom>
          <a:solidFill>
            <a:srgbClr val="002060"/>
          </a:solidFill>
        </p:spPr>
        <p:txBody>
          <a:bodyPr wrap="square" rtlCol="0">
            <a:spAutoFit/>
          </a:bodyPr>
          <a:lstStyle>
            <a:defPPr>
              <a:defRPr lang="ja-JP"/>
            </a:defPPr>
            <a:lvl1pPr algn="ctr">
              <a:defRPr sz="1400" b="1">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平均宿泊単価</a:t>
            </a:r>
            <a:r>
              <a:rPr lang="ja-JP" altLang="en-US" dirty="0" smtClean="0"/>
              <a:t>（平成</a:t>
            </a:r>
            <a:r>
              <a:rPr lang="en-US" altLang="ja-JP" dirty="0" smtClean="0"/>
              <a:t>26</a:t>
            </a:r>
            <a:r>
              <a:rPr lang="ja-JP" altLang="en-US" dirty="0" smtClean="0"/>
              <a:t>年→平成</a:t>
            </a:r>
            <a:r>
              <a:rPr lang="en-US" altLang="ja-JP" dirty="0" smtClean="0"/>
              <a:t>29</a:t>
            </a:r>
            <a:r>
              <a:rPr lang="ja-JP" altLang="en-US" smtClean="0"/>
              <a:t>年）</a:t>
            </a:r>
            <a:endParaRPr lang="ja-JP" altLang="en-US" dirty="0"/>
          </a:p>
        </p:txBody>
      </p:sp>
      <p:sp>
        <p:nvSpPr>
          <p:cNvPr id="5" name="テキスト ボックス 4"/>
          <p:cNvSpPr txBox="1"/>
          <p:nvPr/>
        </p:nvSpPr>
        <p:spPr>
          <a:xfrm>
            <a:off x="161925" y="4545160"/>
            <a:ext cx="4680000" cy="307777"/>
          </a:xfrm>
          <a:prstGeom prst="rect">
            <a:avLst/>
          </a:prstGeom>
          <a:solidFill>
            <a:srgbClr val="002060"/>
          </a:solidFill>
        </p:spPr>
        <p:txBody>
          <a:bodyPr wrap="square" rtlCol="0">
            <a:spAutoFit/>
          </a:bodyPr>
          <a:lstStyle>
            <a:defPPr>
              <a:defRPr lang="ja-JP"/>
            </a:defPPr>
            <a:lvl1pPr algn="ctr">
              <a:defRPr sz="1400" b="1">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単価ごとの宿泊者数</a:t>
            </a:r>
            <a:r>
              <a:rPr lang="ja-JP" altLang="en-US" dirty="0" smtClean="0"/>
              <a:t>（平成</a:t>
            </a:r>
            <a:r>
              <a:rPr lang="en-US" altLang="ja-JP" dirty="0" smtClean="0"/>
              <a:t>26</a:t>
            </a:r>
            <a:r>
              <a:rPr lang="ja-JP" altLang="en-US" dirty="0" smtClean="0"/>
              <a:t>年→平成</a:t>
            </a:r>
            <a:r>
              <a:rPr lang="en-US" altLang="ja-JP" dirty="0" smtClean="0"/>
              <a:t>29</a:t>
            </a:r>
            <a:r>
              <a:rPr lang="ja-JP" altLang="en-US" dirty="0" smtClean="0"/>
              <a:t>年）</a:t>
            </a:r>
            <a:endParaRPr lang="ja-JP" altLang="en-US" dirty="0"/>
          </a:p>
        </p:txBody>
      </p:sp>
      <p:sp>
        <p:nvSpPr>
          <p:cNvPr id="6" name="正方形/長方形 5"/>
          <p:cNvSpPr/>
          <p:nvPr/>
        </p:nvSpPr>
        <p:spPr>
          <a:xfrm>
            <a:off x="0" y="779218"/>
            <a:ext cx="9540875" cy="1754326"/>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○府内の宿泊施設においては、環境</a:t>
            </a:r>
            <a:r>
              <a:rPr lang="ja-JP" altLang="en-US" dirty="0">
                <a:latin typeface="Meiryo UI" panose="020B0604030504040204" pitchFamily="50" charset="-128"/>
                <a:ea typeface="Meiryo UI" panose="020B0604030504040204" pitchFamily="50" charset="-128"/>
                <a:cs typeface="Meiryo UI" panose="020B0604030504040204" pitchFamily="50" charset="-128"/>
              </a:rPr>
              <a:t>の変化、競争の激化に伴い、価格を抑制する傾向が見られる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→制度設計当初と比べ、１泊１万円～</a:t>
            </a:r>
            <a:r>
              <a:rPr lang="en-US" altLang="ja-JP" dirty="0">
                <a:latin typeface="Meiryo UI" panose="020B0604030504040204" pitchFamily="50" charset="-128"/>
                <a:ea typeface="Meiryo UI" panose="020B0604030504040204" pitchFamily="50" charset="-128"/>
                <a:cs typeface="Meiryo UI" panose="020B0604030504040204" pitchFamily="50" charset="-128"/>
              </a:rPr>
              <a:t>1.5</a:t>
            </a:r>
            <a:r>
              <a:rPr lang="ja-JP" altLang="en-US" dirty="0">
                <a:latin typeface="Meiryo UI" panose="020B0604030504040204" pitchFamily="50" charset="-128"/>
                <a:ea typeface="Meiryo UI" panose="020B0604030504040204" pitchFamily="50" charset="-128"/>
                <a:cs typeface="Meiryo UI" panose="020B0604030504040204" pitchFamily="50" charset="-128"/>
              </a:rPr>
              <a:t>万円の価格帯が、免税点を下回る１万円未満</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スライドして</a:t>
            </a:r>
            <a:r>
              <a:rPr lang="ja-JP" altLang="en-US" dirty="0">
                <a:latin typeface="Meiryo UI" panose="020B0604030504040204" pitchFamily="50" charset="-128"/>
                <a:ea typeface="Meiryo UI" panose="020B0604030504040204" pitchFamily="50" charset="-128"/>
                <a:cs typeface="Meiryo UI" panose="020B0604030504040204" pitchFamily="50" charset="-128"/>
              </a:rPr>
              <a:t>いる傾向が顕著</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○課税対象となる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宿泊者は</a:t>
            </a:r>
            <a:r>
              <a:rPr lang="ja-JP" altLang="en-US" dirty="0">
                <a:latin typeface="Meiryo UI" panose="020B0604030504040204" pitchFamily="50" charset="-128"/>
                <a:ea typeface="Meiryo UI" panose="020B0604030504040204" pitchFamily="50" charset="-128"/>
                <a:cs typeface="Meiryo UI" panose="020B0604030504040204" pitchFamily="50" charset="-128"/>
              </a:rPr>
              <a:t>、当初全体の</a:t>
            </a:r>
            <a:r>
              <a:rPr lang="en-US" altLang="ja-JP" dirty="0">
                <a:latin typeface="Meiryo UI" panose="020B0604030504040204" pitchFamily="50" charset="-128"/>
                <a:ea typeface="Meiryo UI" panose="020B0604030504040204" pitchFamily="50" charset="-128"/>
                <a:cs typeface="Meiryo UI" panose="020B0604030504040204" pitchFamily="50" charset="-128"/>
              </a:rPr>
              <a:t>30.8</a:t>
            </a:r>
            <a:r>
              <a:rPr lang="ja-JP" altLang="en-US" dirty="0">
                <a:latin typeface="Meiryo UI" panose="020B0604030504040204" pitchFamily="50" charset="-128"/>
                <a:ea typeface="Meiryo UI" panose="020B0604030504040204" pitchFamily="50" charset="-128"/>
                <a:cs typeface="Meiryo UI" panose="020B0604030504040204" pitchFamily="50" charset="-128"/>
              </a:rPr>
              <a:t>％を見込んで</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いたところ、申告実績をもとに算出した結　</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果、平成</a:t>
            </a:r>
            <a:r>
              <a:rPr lang="en-US" altLang="ja-JP" dirty="0">
                <a:latin typeface="Meiryo UI" panose="020B0604030504040204" pitchFamily="50" charset="-128"/>
                <a:ea typeface="Meiryo UI" panose="020B0604030504040204" pitchFamily="50" charset="-128"/>
                <a:cs typeface="Meiryo UI" panose="020B0604030504040204" pitchFamily="50" charset="-128"/>
              </a:rPr>
              <a:t>29</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年度は</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16.</a:t>
            </a:r>
            <a:r>
              <a:rPr lang="en-US" altLang="ja-JP" dirty="0">
                <a:latin typeface="Meiryo UI" panose="020B0604030504040204" pitchFamily="50" charset="-128"/>
                <a:ea typeface="Meiryo UI" panose="020B0604030504040204" pitchFamily="50" charset="-128"/>
                <a:cs typeface="Meiryo UI" panose="020B0604030504040204" pitchFamily="50" charset="-128"/>
              </a:rPr>
              <a:t>4</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％となっている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286548430"/>
              </p:ext>
            </p:extLst>
          </p:nvPr>
        </p:nvGraphicFramePr>
        <p:xfrm>
          <a:off x="737989" y="5013176"/>
          <a:ext cx="7199999" cy="1332000"/>
        </p:xfrm>
        <a:graphic>
          <a:graphicData uri="http://schemas.openxmlformats.org/drawingml/2006/table">
            <a:tbl>
              <a:tblPr>
                <a:tableStyleId>{5C22544A-7EE6-4342-B048-85BDC9FD1C3A}</a:tableStyleId>
              </a:tblPr>
              <a:tblGrid>
                <a:gridCol w="1430719"/>
                <a:gridCol w="865392"/>
                <a:gridCol w="721160"/>
                <a:gridCol w="1009624"/>
                <a:gridCol w="1370204"/>
                <a:gridCol w="937508"/>
                <a:gridCol w="865392"/>
              </a:tblGrid>
              <a:tr h="222000">
                <a:tc>
                  <a:txBody>
                    <a:bodyPr/>
                    <a:lstStyle/>
                    <a:p>
                      <a:pPr algn="ctr"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cs typeface="Meiryo UI" panose="020B0604030504040204" pitchFamily="50" charset="-128"/>
                        </a:rPr>
                        <a:t>価格帯</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pPr algn="ctr" fontAlgn="ctr">
                        <a:lnSpc>
                          <a:spcPts val="1100"/>
                        </a:lnSpc>
                        <a:spcAft>
                          <a:spcPts val="0"/>
                        </a:spcAft>
                      </a:pPr>
                      <a:r>
                        <a:rPr lang="ja-JP" sz="1100" kern="1200">
                          <a:effectLst/>
                          <a:latin typeface="Meiryo UI" panose="020B0604030504040204" pitchFamily="50" charset="-128"/>
                          <a:ea typeface="Meiryo UI" panose="020B0604030504040204" pitchFamily="50" charset="-128"/>
                          <a:cs typeface="Meiryo UI" panose="020B0604030504040204" pitchFamily="50" charset="-128"/>
                        </a:rPr>
                        <a:t>税率</a:t>
                      </a:r>
                      <a:endParaRPr lang="ja-JP" sz="11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gridSpan="2">
                  <a:txBody>
                    <a:bodyPr/>
                    <a:lstStyle/>
                    <a:p>
                      <a:pPr algn="ctr" fontAlgn="ctr">
                        <a:lnSpc>
                          <a:spcPts val="1100"/>
                        </a:lnSpc>
                        <a:spcAft>
                          <a:spcPts val="0"/>
                        </a:spcAft>
                      </a:pPr>
                      <a:r>
                        <a:rPr lang="en-US" sz="1100" kern="1200" dirty="0" smtClean="0">
                          <a:effectLst/>
                          <a:latin typeface="Meiryo UI" panose="020B0604030504040204" pitchFamily="50" charset="-128"/>
                          <a:ea typeface="Meiryo UI" panose="020B0604030504040204" pitchFamily="50" charset="-128"/>
                          <a:cs typeface="Meiryo UI" panose="020B0604030504040204" pitchFamily="50" charset="-128"/>
                        </a:rPr>
                        <a:t>H26</a:t>
                      </a:r>
                      <a:r>
                        <a:rPr lang="ja-JP" altLang="en-US" sz="1100" kern="1200" dirty="0" smtClean="0">
                          <a:effectLst/>
                          <a:latin typeface="Meiryo UI" panose="020B0604030504040204" pitchFamily="50" charset="-128"/>
                          <a:ea typeface="Meiryo UI" panose="020B0604030504040204" pitchFamily="50" charset="-128"/>
                          <a:cs typeface="Meiryo UI" panose="020B0604030504040204" pitchFamily="50" charset="-128"/>
                        </a:rPr>
                        <a:t>年</a:t>
                      </a:r>
                      <a:r>
                        <a:rPr lang="ja-JP" sz="1100" kern="1200" dirty="0" smtClean="0">
                          <a:effectLst/>
                          <a:latin typeface="Meiryo UI" panose="020B0604030504040204" pitchFamily="50" charset="-128"/>
                          <a:ea typeface="Meiryo UI" panose="020B0604030504040204" pitchFamily="50" charset="-128"/>
                          <a:cs typeface="Meiryo UI" panose="020B0604030504040204" pitchFamily="50" charset="-128"/>
                        </a:rPr>
                        <a:t>構成比</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xBody>
                    <a:bodyPr/>
                    <a:lstStyle/>
                    <a:p>
                      <a:pPr algn="ctr" fontAlgn="ctr">
                        <a:lnSpc>
                          <a:spcPts val="1100"/>
                        </a:lnSpc>
                        <a:spcAft>
                          <a:spcPts val="0"/>
                        </a:spcAft>
                      </a:pPr>
                      <a:endParaRPr lang="ja-JP" sz="900" kern="100" dirty="0">
                        <a:effectLst/>
                        <a:latin typeface="+mn-ea"/>
                        <a:ea typeface="+mn-ea"/>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algn="ctr" fontAlgn="ctr">
                        <a:lnSpc>
                          <a:spcPts val="1100"/>
                        </a:lnSpc>
                        <a:spcAft>
                          <a:spcPts val="0"/>
                        </a:spcAft>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fontAlgn="ctr">
                        <a:lnSpc>
                          <a:spcPts val="1100"/>
                        </a:lnSpc>
                        <a:spcAft>
                          <a:spcPts val="0"/>
                        </a:spcAft>
                      </a:pPr>
                      <a:r>
                        <a:rPr lang="en-US" sz="1100" kern="1200" dirty="0" smtClean="0">
                          <a:effectLst/>
                          <a:latin typeface="Meiryo UI" panose="020B0604030504040204" pitchFamily="50" charset="-128"/>
                          <a:ea typeface="Meiryo UI" panose="020B0604030504040204" pitchFamily="50" charset="-128"/>
                          <a:cs typeface="Meiryo UI" panose="020B0604030504040204" pitchFamily="50" charset="-128"/>
                        </a:rPr>
                        <a:t>H29</a:t>
                      </a:r>
                      <a:r>
                        <a:rPr lang="ja-JP" altLang="en-US" sz="1100" kern="1200" dirty="0" smtClean="0">
                          <a:effectLst/>
                          <a:latin typeface="Meiryo UI" panose="020B0604030504040204" pitchFamily="50" charset="-128"/>
                          <a:ea typeface="Meiryo UI" panose="020B0604030504040204" pitchFamily="50" charset="-128"/>
                          <a:cs typeface="Meiryo UI" panose="020B0604030504040204" pitchFamily="50" charset="-128"/>
                        </a:rPr>
                        <a:t>年</a:t>
                      </a:r>
                      <a:r>
                        <a:rPr lang="ja-JP" sz="1100" kern="1200" dirty="0" smtClean="0">
                          <a:effectLst/>
                          <a:latin typeface="Meiryo UI" panose="020B0604030504040204" pitchFamily="50" charset="-128"/>
                          <a:ea typeface="Meiryo UI" panose="020B0604030504040204" pitchFamily="50" charset="-128"/>
                          <a:cs typeface="Meiryo UI" panose="020B0604030504040204" pitchFamily="50" charset="-128"/>
                        </a:rPr>
                        <a:t>構成比</a:t>
                      </a:r>
                      <a:r>
                        <a:rPr lang="ja-JP" altLang="en-US" sz="1100" kern="1200" dirty="0" smtClean="0">
                          <a:effectLst/>
                          <a:latin typeface="Meiryo UI" panose="020B0604030504040204" pitchFamily="50" charset="-128"/>
                          <a:ea typeface="Meiryo UI" panose="020B0604030504040204" pitchFamily="50" charset="-128"/>
                          <a:cs typeface="Meiryo UI" panose="020B0604030504040204" pitchFamily="50" charset="-128"/>
                        </a:rPr>
                        <a:t>（実態）</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hMerge="1">
                  <a:txBody>
                    <a:bodyPr/>
                    <a:lstStyle/>
                    <a:p>
                      <a:pPr algn="ctr" fontAlgn="ctr">
                        <a:lnSpc>
                          <a:spcPts val="1100"/>
                        </a:lnSpc>
                        <a:spcAft>
                          <a:spcPts val="0"/>
                        </a:spcAft>
                      </a:pPr>
                      <a:endParaRPr lang="ja-JP" sz="900" kern="100" dirty="0">
                        <a:effectLst/>
                        <a:latin typeface="+mn-ea"/>
                        <a:ea typeface="+mn-ea"/>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2000">
                <a:tc>
                  <a:txBody>
                    <a:bodyPr/>
                    <a:lstStyle/>
                    <a:p>
                      <a:pPr algn="l" fontAlgn="ctr">
                        <a:lnSpc>
                          <a:spcPts val="1100"/>
                        </a:lnSpc>
                        <a:spcAft>
                          <a:spcPts val="0"/>
                        </a:spcAft>
                      </a:pPr>
                      <a:r>
                        <a:rPr lang="ja-JP" altLang="en-US" sz="1100" kern="12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100" kern="12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sz="1100" kern="1200" dirty="0" smtClean="0">
                          <a:effectLst/>
                          <a:latin typeface="Meiryo UI" panose="020B0604030504040204" pitchFamily="50" charset="-128"/>
                          <a:ea typeface="Meiryo UI" panose="020B0604030504040204" pitchFamily="50" charset="-128"/>
                          <a:cs typeface="Meiryo UI" panose="020B0604030504040204" pitchFamily="50" charset="-128"/>
                        </a:rPr>
                        <a:t>万円</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100"/>
                        </a:lnSpc>
                        <a:spcAft>
                          <a:spcPts val="0"/>
                        </a:spcAft>
                      </a:pPr>
                      <a:r>
                        <a:rPr lang="en-US" sz="1100" kern="1200">
                          <a:effectLst/>
                          <a:latin typeface="Meiryo UI" panose="020B0604030504040204" pitchFamily="50" charset="-128"/>
                          <a:ea typeface="Meiryo UI" panose="020B0604030504040204" pitchFamily="50" charset="-128"/>
                          <a:cs typeface="Meiryo UI" panose="020B0604030504040204" pitchFamily="50" charset="-128"/>
                        </a:rPr>
                        <a:t>0</a:t>
                      </a:r>
                      <a:r>
                        <a:rPr lang="ja-JP" sz="1100" kern="1200">
                          <a:effectLst/>
                          <a:latin typeface="Meiryo UI" panose="020B0604030504040204" pitchFamily="50" charset="-128"/>
                          <a:ea typeface="Meiryo UI" panose="020B0604030504040204" pitchFamily="50" charset="-128"/>
                          <a:cs typeface="Meiryo UI" panose="020B0604030504040204" pitchFamily="50" charset="-128"/>
                        </a:rPr>
                        <a:t>円</a:t>
                      </a:r>
                      <a:endParaRPr lang="ja-JP" sz="11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cs typeface="Meiryo UI" panose="020B0604030504040204" pitchFamily="50" charset="-128"/>
                        </a:rPr>
                        <a:t>69.2%</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100"/>
                        </a:lnSpc>
                        <a:spcAft>
                          <a:spcPts val="0"/>
                        </a:spcAft>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vMerge="1">
                  <a:txBody>
                    <a:bodyPr/>
                    <a:lstStyle/>
                    <a:p>
                      <a:pPr algn="r" fontAlgn="ctr">
                        <a:lnSpc>
                          <a:spcPts val="1100"/>
                        </a:lnSpc>
                        <a:spcAft>
                          <a:spcPts val="0"/>
                        </a:spcAft>
                      </a:pPr>
                      <a:endParaRPr lang="ja-JP" sz="900" kern="100" dirty="0">
                        <a:effectLst/>
                        <a:latin typeface="+mn-ea"/>
                        <a:ea typeface="+mn-ea"/>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100"/>
                        </a:lnSpc>
                        <a:spcAft>
                          <a:spcPts val="0"/>
                        </a:spcAft>
                      </a:pP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83.6</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100"/>
                        </a:lnSpc>
                        <a:spcAft>
                          <a:spcPts val="0"/>
                        </a:spcAft>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r>
              <a:tr h="222000">
                <a:tc>
                  <a:txBody>
                    <a:bodyPr/>
                    <a:lstStyle/>
                    <a:p>
                      <a:pPr algn="l" fontAlgn="ctr">
                        <a:lnSpc>
                          <a:spcPts val="1100"/>
                        </a:lnSpc>
                        <a:spcAft>
                          <a:spcPts val="0"/>
                        </a:spcAft>
                      </a:pPr>
                      <a:r>
                        <a:rPr lang="en-US" sz="1100" kern="12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sz="1100" kern="1200" dirty="0" smtClean="0">
                          <a:effectLst/>
                          <a:latin typeface="Meiryo UI" panose="020B0604030504040204" pitchFamily="50" charset="-128"/>
                          <a:ea typeface="Meiryo UI" panose="020B0604030504040204" pitchFamily="50" charset="-128"/>
                          <a:cs typeface="Meiryo UI" panose="020B0604030504040204" pitchFamily="50" charset="-128"/>
                        </a:rPr>
                        <a:t>万円</a:t>
                      </a:r>
                      <a:r>
                        <a:rPr lang="ja-JP" altLang="en-US" sz="1100" kern="12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100" kern="12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ja-JP" sz="1100" kern="1200" dirty="0">
                          <a:effectLst/>
                          <a:latin typeface="Meiryo UI" panose="020B0604030504040204" pitchFamily="50" charset="-128"/>
                          <a:ea typeface="Meiryo UI" panose="020B0604030504040204" pitchFamily="50" charset="-128"/>
                          <a:cs typeface="Meiryo UI" panose="020B0604030504040204" pitchFamily="50" charset="-128"/>
                        </a:rPr>
                        <a:t>万</a:t>
                      </a:r>
                      <a:r>
                        <a:rPr lang="ja-JP" sz="1100" kern="12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100"/>
                        </a:lnSpc>
                        <a:spcAft>
                          <a:spcPts val="0"/>
                        </a:spcAft>
                      </a:pPr>
                      <a:r>
                        <a:rPr lang="en-US" sz="1100" kern="1200">
                          <a:effectLst/>
                          <a:latin typeface="Meiryo UI" panose="020B0604030504040204" pitchFamily="50" charset="-128"/>
                          <a:ea typeface="Meiryo UI" panose="020B0604030504040204" pitchFamily="50" charset="-128"/>
                          <a:cs typeface="Meiryo UI" panose="020B0604030504040204" pitchFamily="50" charset="-128"/>
                        </a:rPr>
                        <a:t>100</a:t>
                      </a:r>
                      <a:r>
                        <a:rPr lang="ja-JP" sz="1100" kern="1200">
                          <a:effectLst/>
                          <a:latin typeface="Meiryo UI" panose="020B0604030504040204" pitchFamily="50" charset="-128"/>
                          <a:ea typeface="Meiryo UI" panose="020B0604030504040204" pitchFamily="50" charset="-128"/>
                          <a:cs typeface="Meiryo UI" panose="020B0604030504040204" pitchFamily="50" charset="-128"/>
                        </a:rPr>
                        <a:t>円</a:t>
                      </a:r>
                      <a:endParaRPr lang="ja-JP" sz="11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cs typeface="Meiryo UI" panose="020B0604030504040204" pitchFamily="50" charset="-128"/>
                        </a:rPr>
                        <a:t>23.6%</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3">
                  <a:txBody>
                    <a:bodyPr/>
                    <a:lstStyle/>
                    <a:p>
                      <a:pPr algn="ctr" fontAlgn="ctr">
                        <a:lnSpc>
                          <a:spcPts val="1100"/>
                        </a:lnSpc>
                        <a:spcAft>
                          <a:spcPts val="0"/>
                        </a:spcAft>
                      </a:pP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課税対象</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lnSpc>
                          <a:spcPts val="1100"/>
                        </a:lnSpc>
                        <a:spcAft>
                          <a:spcPts val="0"/>
                        </a:spcAft>
                      </a:pP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30.8</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c vMerge="1">
                  <a:txBody>
                    <a:bodyPr/>
                    <a:lstStyle/>
                    <a:p>
                      <a:pPr algn="ctr" fontAlgn="ctr">
                        <a:lnSpc>
                          <a:spcPts val="1100"/>
                        </a:lnSpc>
                        <a:spcAft>
                          <a:spcPts val="0"/>
                        </a:spcAft>
                      </a:pPr>
                      <a:endParaRPr lang="ja-JP" sz="900" kern="100" dirty="0">
                        <a:effectLst/>
                        <a:latin typeface="+mn-ea"/>
                        <a:ea typeface="+mn-ea"/>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100"/>
                        </a:lnSpc>
                        <a:spcAft>
                          <a:spcPts val="0"/>
                        </a:spcAft>
                      </a:pP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11.</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５％</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3">
                  <a:txBody>
                    <a:bodyPr/>
                    <a:lstStyle/>
                    <a:p>
                      <a:pPr algn="ctr" fontAlgn="ctr">
                        <a:lnSpc>
                          <a:spcPts val="1100"/>
                        </a:lnSpc>
                        <a:spcAft>
                          <a:spcPts val="0"/>
                        </a:spcAft>
                      </a:pP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課税対象</a:t>
                      </a:r>
                      <a:endPar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lnSpc>
                          <a:spcPts val="1100"/>
                        </a:lnSpc>
                        <a:spcAft>
                          <a:spcPts val="0"/>
                        </a:spcAft>
                      </a:pP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16.4</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tr>
              <a:tr h="222000">
                <a:tc>
                  <a:txBody>
                    <a:bodyPr/>
                    <a:lstStyle/>
                    <a:p>
                      <a:pPr algn="l" fontAlgn="ctr">
                        <a:lnSpc>
                          <a:spcPts val="1100"/>
                        </a:lnSpc>
                        <a:spcAft>
                          <a:spcPts val="0"/>
                        </a:spcAft>
                      </a:pPr>
                      <a:r>
                        <a:rPr lang="en-US" sz="1100" kern="12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ja-JP" sz="1100" kern="1200" dirty="0" smtClean="0">
                          <a:effectLst/>
                          <a:latin typeface="Meiryo UI" panose="020B0604030504040204" pitchFamily="50" charset="-128"/>
                          <a:ea typeface="Meiryo UI" panose="020B0604030504040204" pitchFamily="50" charset="-128"/>
                          <a:cs typeface="Meiryo UI" panose="020B0604030504040204" pitchFamily="50" charset="-128"/>
                        </a:rPr>
                        <a:t>万円</a:t>
                      </a:r>
                      <a:r>
                        <a:rPr lang="ja-JP" altLang="en-US" sz="1100" kern="12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100" kern="12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ja-JP" sz="1100" kern="1200" dirty="0">
                          <a:effectLst/>
                          <a:latin typeface="Meiryo UI" panose="020B0604030504040204" pitchFamily="50" charset="-128"/>
                          <a:ea typeface="Meiryo UI" panose="020B0604030504040204" pitchFamily="50" charset="-128"/>
                          <a:cs typeface="Meiryo UI" panose="020B0604030504040204" pitchFamily="50" charset="-128"/>
                        </a:rPr>
                        <a:t>万</a:t>
                      </a:r>
                      <a:r>
                        <a:rPr lang="ja-JP" sz="1100" kern="12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100"/>
                        </a:lnSpc>
                        <a:spcAft>
                          <a:spcPts val="0"/>
                        </a:spcAft>
                      </a:pPr>
                      <a:r>
                        <a:rPr lang="en-US" sz="1100" kern="1200">
                          <a:effectLst/>
                          <a:latin typeface="Meiryo UI" panose="020B0604030504040204" pitchFamily="50" charset="-128"/>
                          <a:ea typeface="Meiryo UI" panose="020B0604030504040204" pitchFamily="50" charset="-128"/>
                          <a:cs typeface="Meiryo UI" panose="020B0604030504040204" pitchFamily="50" charset="-128"/>
                        </a:rPr>
                        <a:t>200</a:t>
                      </a:r>
                      <a:r>
                        <a:rPr lang="ja-JP" sz="1100" kern="1200">
                          <a:effectLst/>
                          <a:latin typeface="Meiryo UI" panose="020B0604030504040204" pitchFamily="50" charset="-128"/>
                          <a:ea typeface="Meiryo UI" panose="020B0604030504040204" pitchFamily="50" charset="-128"/>
                          <a:cs typeface="Meiryo UI" panose="020B0604030504040204" pitchFamily="50" charset="-128"/>
                        </a:rPr>
                        <a:t>円</a:t>
                      </a:r>
                      <a:endParaRPr lang="ja-JP" sz="11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cs typeface="Meiryo UI" panose="020B0604030504040204" pitchFamily="50" charset="-128"/>
                        </a:rPr>
                        <a:t>4.5%</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pPr algn="r" fontAlgn="ctr">
                        <a:lnSpc>
                          <a:spcPts val="1100"/>
                        </a:lnSpc>
                        <a:spcAft>
                          <a:spcPts val="0"/>
                        </a:spcAft>
                      </a:pPr>
                      <a:endParaRPr lang="ja-JP" sz="1200" kern="100" dirty="0">
                        <a:effectLst/>
                        <a:latin typeface="ＭＳ ゴシック"/>
                        <a:cs typeface="Times New Roman"/>
                      </a:endParaRPr>
                    </a:p>
                  </a:txBody>
                  <a:tcPr marL="9525" marR="9525" marT="9525" marB="0" anchor="ctr"/>
                </a:tc>
                <a:tc vMerge="1">
                  <a:txBody>
                    <a:bodyPr/>
                    <a:lstStyle/>
                    <a:p>
                      <a:endParaRPr kumimoji="1" lang="ja-JP" altLang="en-US"/>
                    </a:p>
                  </a:txBody>
                  <a:tcPr/>
                </a:tc>
                <a:tc>
                  <a:txBody>
                    <a:bodyPr/>
                    <a:lstStyle/>
                    <a:p>
                      <a:pPr algn="r" fontAlgn="ctr">
                        <a:lnSpc>
                          <a:spcPts val="1100"/>
                        </a:lnSpc>
                        <a:spcAft>
                          <a:spcPts val="0"/>
                        </a:spcAft>
                      </a:pP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pPr algn="r" fontAlgn="ctr">
                        <a:lnSpc>
                          <a:spcPts val="1100"/>
                        </a:lnSpc>
                        <a:spcAft>
                          <a:spcPts val="0"/>
                        </a:spcAft>
                      </a:pPr>
                      <a:endParaRPr lang="ja-JP" sz="1200" kern="100" dirty="0">
                        <a:effectLst/>
                        <a:latin typeface="ＭＳ ゴシック"/>
                        <a:cs typeface="Times New Roman"/>
                      </a:endParaRPr>
                    </a:p>
                  </a:txBody>
                  <a:tcPr marL="9525" marR="9525" marT="9525" marB="0" anchor="ctr"/>
                </a:tc>
              </a:tr>
              <a:tr h="222000">
                <a:tc>
                  <a:txBody>
                    <a:bodyPr/>
                    <a:lstStyle/>
                    <a:p>
                      <a:pPr algn="l" fontAlgn="ctr">
                        <a:lnSpc>
                          <a:spcPts val="1100"/>
                        </a:lnSpc>
                        <a:spcAft>
                          <a:spcPts val="0"/>
                        </a:spcAft>
                      </a:pPr>
                      <a:r>
                        <a:rPr lang="en-US" sz="1100" kern="12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ja-JP" sz="1100" kern="1200" dirty="0" smtClean="0">
                          <a:effectLst/>
                          <a:latin typeface="Meiryo UI" panose="020B0604030504040204" pitchFamily="50" charset="-128"/>
                          <a:ea typeface="Meiryo UI" panose="020B0604030504040204" pitchFamily="50" charset="-128"/>
                          <a:cs typeface="Meiryo UI" panose="020B0604030504040204" pitchFamily="50" charset="-128"/>
                        </a:rPr>
                        <a:t>万円</a:t>
                      </a:r>
                      <a:r>
                        <a:rPr lang="ja-JP" altLang="en-US" sz="1100" kern="12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100"/>
                        </a:lnSpc>
                        <a:spcAft>
                          <a:spcPts val="0"/>
                        </a:spcAft>
                      </a:pPr>
                      <a:r>
                        <a:rPr lang="en-US" sz="1100" kern="1200">
                          <a:effectLst/>
                          <a:latin typeface="Meiryo UI" panose="020B0604030504040204" pitchFamily="50" charset="-128"/>
                          <a:ea typeface="Meiryo UI" panose="020B0604030504040204" pitchFamily="50" charset="-128"/>
                          <a:cs typeface="Meiryo UI" panose="020B0604030504040204" pitchFamily="50" charset="-128"/>
                        </a:rPr>
                        <a:t>300</a:t>
                      </a:r>
                      <a:r>
                        <a:rPr lang="ja-JP" sz="1100" kern="1200">
                          <a:effectLst/>
                          <a:latin typeface="Meiryo UI" panose="020B0604030504040204" pitchFamily="50" charset="-128"/>
                          <a:ea typeface="Meiryo UI" panose="020B0604030504040204" pitchFamily="50" charset="-128"/>
                          <a:cs typeface="Meiryo UI" panose="020B0604030504040204" pitchFamily="50" charset="-128"/>
                        </a:rPr>
                        <a:t>円</a:t>
                      </a:r>
                      <a:endParaRPr lang="ja-JP" sz="11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cs typeface="Meiryo UI" panose="020B0604030504040204" pitchFamily="50" charset="-128"/>
                        </a:rPr>
                        <a:t>2.7%</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pPr algn="r" fontAlgn="ctr">
                        <a:lnSpc>
                          <a:spcPts val="1100"/>
                        </a:lnSpc>
                        <a:spcAft>
                          <a:spcPts val="0"/>
                        </a:spcAft>
                      </a:pPr>
                      <a:endParaRPr lang="ja-JP" sz="1200" kern="100" dirty="0">
                        <a:effectLst/>
                        <a:latin typeface="ＭＳ ゴシック"/>
                        <a:cs typeface="Times New Roman"/>
                      </a:endParaRPr>
                    </a:p>
                  </a:txBody>
                  <a:tcPr marL="9525" marR="9525" marT="9525" marB="0" anchor="ctr"/>
                </a:tc>
                <a:tc vMerge="1">
                  <a:txBody>
                    <a:bodyPr/>
                    <a:lstStyle/>
                    <a:p>
                      <a:endParaRPr kumimoji="1" lang="ja-JP" altLang="en-US"/>
                    </a:p>
                  </a:txBody>
                  <a:tcPr/>
                </a:tc>
                <a:tc>
                  <a:txBody>
                    <a:bodyPr/>
                    <a:lstStyle/>
                    <a:p>
                      <a:pPr algn="r" fontAlgn="ctr">
                        <a:lnSpc>
                          <a:spcPts val="1100"/>
                        </a:lnSpc>
                        <a:spcAft>
                          <a:spcPts val="0"/>
                        </a:spcAft>
                      </a:pP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1.9</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vMerge="1">
                  <a:txBody>
                    <a:bodyPr/>
                    <a:lstStyle/>
                    <a:p>
                      <a:pPr algn="r" fontAlgn="ctr">
                        <a:lnSpc>
                          <a:spcPts val="1100"/>
                        </a:lnSpc>
                        <a:spcAft>
                          <a:spcPts val="0"/>
                        </a:spcAft>
                      </a:pPr>
                      <a:endParaRPr lang="ja-JP" sz="1200" kern="100" dirty="0">
                        <a:effectLst/>
                        <a:latin typeface="ＭＳ ゴシック"/>
                        <a:cs typeface="Times New Roman"/>
                      </a:endParaRPr>
                    </a:p>
                  </a:txBody>
                  <a:tcPr marL="9525" marR="9525" marT="9525" marB="0" anchor="ctr"/>
                </a:tc>
              </a:tr>
              <a:tr h="222000">
                <a:tc>
                  <a:txBody>
                    <a:bodyPr/>
                    <a:lstStyle/>
                    <a:p>
                      <a:pPr algn="ctr"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cs typeface="Meiryo UI" panose="020B0604030504040204" pitchFamily="50" charset="-128"/>
                        </a:rPr>
                        <a:t>計</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lnSpc>
                          <a:spcPts val="1100"/>
                        </a:lnSpc>
                        <a:spcAft>
                          <a:spcPts val="0"/>
                        </a:spcAft>
                      </a:pPr>
                      <a:r>
                        <a:rPr lang="ja-JP" sz="1100" kern="12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100"/>
                        </a:lnSpc>
                        <a:spcAft>
                          <a:spcPts val="0"/>
                        </a:spcAft>
                      </a:pPr>
                      <a:r>
                        <a:rPr lang="en-US" sz="1100" kern="1200" dirty="0">
                          <a:effectLst/>
                          <a:latin typeface="Meiryo UI" panose="020B0604030504040204" pitchFamily="50" charset="-128"/>
                          <a:ea typeface="Meiryo UI" panose="020B0604030504040204" pitchFamily="50" charset="-128"/>
                          <a:cs typeface="Meiryo UI" panose="020B0604030504040204" pitchFamily="50" charset="-128"/>
                        </a:rPr>
                        <a:t>100.0%</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lnSpc>
                          <a:spcPts val="1100"/>
                        </a:lnSpc>
                        <a:spcAft>
                          <a:spcPts val="0"/>
                        </a:spcAft>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fontAlgn="ctr">
                        <a:lnSpc>
                          <a:spcPts val="1100"/>
                        </a:lnSpc>
                        <a:spcAft>
                          <a:spcPts val="0"/>
                        </a:spcAft>
                      </a:pPr>
                      <a:endParaRPr lang="ja-JP" sz="900" kern="100" dirty="0">
                        <a:effectLst/>
                        <a:latin typeface="+mn-ea"/>
                        <a:ea typeface="+mn-ea"/>
                        <a:cs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lnSpc>
                          <a:spcPts val="1100"/>
                        </a:lnSpc>
                        <a:spcAft>
                          <a:spcPts val="0"/>
                        </a:spcAft>
                      </a:pPr>
                      <a:r>
                        <a:rPr lang="en-US" altLang="ja-JP" sz="1100" kern="100" dirty="0" smtClean="0">
                          <a:effectLst/>
                          <a:latin typeface="Meiryo UI" panose="020B0604030504040204" pitchFamily="50" charset="-128"/>
                          <a:ea typeface="Meiryo UI" panose="020B0604030504040204" pitchFamily="50" charset="-128"/>
                          <a:cs typeface="Meiryo UI" panose="020B0604030504040204" pitchFamily="50" charset="-128"/>
                        </a:rPr>
                        <a:t>100.0</a:t>
                      </a:r>
                      <a:r>
                        <a:rPr lang="ja-JP" altLang="en-US" sz="11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ctr">
                        <a:lnSpc>
                          <a:spcPts val="1100"/>
                        </a:lnSpc>
                        <a:spcAft>
                          <a:spcPts val="0"/>
                        </a:spcAft>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9" name="二等辺三角形 8"/>
          <p:cNvSpPr/>
          <p:nvPr/>
        </p:nvSpPr>
        <p:spPr>
          <a:xfrm rot="5400000">
            <a:off x="4955823" y="5611639"/>
            <a:ext cx="936000" cy="288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3762325" y="3645024"/>
            <a:ext cx="5508000" cy="415498"/>
          </a:xfrm>
          <a:prstGeom prst="rect">
            <a:avLst/>
          </a:prstGeom>
          <a:noFill/>
        </p:spPr>
        <p:txBody>
          <a:bodyPr wrap="square" rtlCol="0">
            <a:spAutoFit/>
          </a:bodyPr>
          <a:lstStyle/>
          <a:p>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年は、平成</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大阪府観光客受入環境整備の推進に関する宿泊実態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調査による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年は、平成</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年度大阪府宿泊実態に関する調査の速報値による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312554" y="3140970"/>
            <a:ext cx="9252000"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年：約</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9,000</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円（ホテル・旅館）　⇒　平成</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年：約</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5,600</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円（全施設種別）</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3762325" y="6469886"/>
            <a:ext cx="5508000" cy="415498"/>
          </a:xfrm>
          <a:prstGeom prst="rect">
            <a:avLst/>
          </a:prstGeom>
          <a:noFill/>
        </p:spPr>
        <p:txBody>
          <a:bodyPr wrap="square" rtlCol="0">
            <a:spAutoFit/>
          </a:bodyPr>
          <a:lstStyle/>
          <a:p>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年は、平成</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大阪府観光客受入環境整備の推進に関する宿泊実態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調査による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年は、課税対象となる申告実績を大阪府の延べ宿泊者数で除して算出</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P.5</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02454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dirty="0"/>
              <a:t>今後の観光振興</a:t>
            </a:r>
            <a:r>
              <a:rPr lang="ja-JP" altLang="ja-JP" dirty="0" smtClean="0"/>
              <a:t>施策の</a:t>
            </a:r>
            <a:r>
              <a:rPr lang="ja-JP" altLang="en-US" dirty="0" smtClean="0"/>
              <a:t>方向性①　</a:t>
            </a:r>
            <a:r>
              <a:rPr lang="ja-JP" altLang="en-US" sz="1800" dirty="0" smtClean="0"/>
              <a:t>～宿泊税充当事業の考え方～</a:t>
            </a:r>
            <a:endParaRPr kumimoji="1" lang="ja-JP" altLang="en-US" sz="2000" dirty="0"/>
          </a:p>
        </p:txBody>
      </p:sp>
      <p:sp>
        <p:nvSpPr>
          <p:cNvPr id="21" name="テキスト ボックス 20"/>
          <p:cNvSpPr txBox="1"/>
          <p:nvPr/>
        </p:nvSpPr>
        <p:spPr>
          <a:xfrm>
            <a:off x="180437" y="908720"/>
            <a:ext cx="9108000" cy="4909036"/>
          </a:xfrm>
          <a:prstGeom prst="rect">
            <a:avLst/>
          </a:prstGeom>
          <a:noFill/>
        </p:spPr>
        <p:txBody>
          <a:bodyPr wrap="square" rIns="36000" rtlCol="0">
            <a:spAutoFit/>
          </a:bodyPr>
          <a:lstStyle/>
          <a:p>
            <a:pPr>
              <a:spcBef>
                <a:spcPts val="600"/>
              </a:spcBef>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事業の内容</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p>
          <a:p>
            <a:pPr marL="363538" indent="-188913">
              <a:spcBef>
                <a:spcPts val="600"/>
              </a:spcBef>
              <a:buFont typeface="Arial" panose="020B0604020202020204" pitchFamily="34" charset="0"/>
              <a:buChar char="•"/>
            </a:pPr>
            <a:r>
              <a:rPr lang="ja-JP" altLang="en-US" dirty="0">
                <a:latin typeface="Meiryo UI" panose="020B0604030504040204" pitchFamily="50" charset="-128"/>
                <a:ea typeface="Meiryo UI" panose="020B0604030504040204" pitchFamily="50" charset="-128"/>
                <a:cs typeface="Meiryo UI" panose="020B0604030504040204" pitchFamily="50" charset="-128"/>
              </a:rPr>
              <a:t>宿泊税は、平成</a:t>
            </a:r>
            <a:r>
              <a:rPr lang="en-US" altLang="ja-JP" dirty="0">
                <a:latin typeface="Meiryo UI" panose="020B0604030504040204" pitchFamily="50" charset="-128"/>
                <a:ea typeface="Meiryo UI" panose="020B0604030504040204" pitchFamily="50" charset="-128"/>
                <a:cs typeface="Meiryo UI" panose="020B0604030504040204" pitchFamily="50" charset="-128"/>
              </a:rPr>
              <a:t>27</a:t>
            </a:r>
            <a:r>
              <a:rPr lang="ja-JP" altLang="en-US" dirty="0">
                <a:latin typeface="Meiryo UI" panose="020B0604030504040204" pitchFamily="50" charset="-128"/>
                <a:ea typeface="Meiryo UI" panose="020B0604030504040204" pitchFamily="50" charset="-128"/>
                <a:cs typeface="Meiryo UI" panose="020B0604030504040204" pitchFamily="50" charset="-128"/>
              </a:rPr>
              <a:t>年</a:t>
            </a:r>
            <a:r>
              <a:rPr lang="en-US" altLang="ja-JP" dirty="0">
                <a:latin typeface="Meiryo UI" panose="020B0604030504040204" pitchFamily="50" charset="-128"/>
                <a:ea typeface="Meiryo UI" panose="020B0604030504040204" pitchFamily="50" charset="-128"/>
                <a:cs typeface="Meiryo UI" panose="020B0604030504040204" pitchFamily="50" charset="-128"/>
              </a:rPr>
              <a:t>12</a:t>
            </a:r>
            <a:r>
              <a:rPr lang="ja-JP" altLang="en-US" dirty="0">
                <a:latin typeface="Meiryo UI" panose="020B0604030504040204" pitchFamily="50" charset="-128"/>
                <a:ea typeface="Meiryo UI" panose="020B0604030504040204" pitchFamily="50" charset="-128"/>
                <a:cs typeface="Meiryo UI" panose="020B0604030504040204" pitchFamily="50" charset="-128"/>
              </a:rPr>
              <a:t>月の「大阪府観光客受入環境整備の推進に関する調査検討最終報告」（以下、「最終報告」という。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）に基づき、</a:t>
            </a:r>
            <a:r>
              <a:rPr lang="ja-JP" altLang="en-US" dirty="0">
                <a:latin typeface="Meiryo UI" panose="020B0604030504040204" pitchFamily="50" charset="-128"/>
                <a:ea typeface="Meiryo UI" panose="020B0604030504040204" pitchFamily="50" charset="-128"/>
                <a:cs typeface="Meiryo UI" panose="020B0604030504040204" pitchFamily="50" charset="-128"/>
              </a:rPr>
              <a:t>観光客の受入環境整備や、魅力づくり・プロモーションの推進の取組み</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に、引き続き活用</a:t>
            </a:r>
            <a:r>
              <a:rPr lang="ja-JP" altLang="en-US"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8913">
              <a:spcBef>
                <a:spcPts val="600"/>
              </a:spcBef>
              <a:buFont typeface="Arial" panose="020B0604020202020204" pitchFamily="34" charset="0"/>
              <a:buChar char="•"/>
            </a:pPr>
            <a:r>
              <a:rPr lang="ja-JP" altLang="en-US" dirty="0">
                <a:latin typeface="Meiryo UI" panose="020B0604030504040204" pitchFamily="50" charset="-128"/>
                <a:ea typeface="Meiryo UI" panose="020B0604030504040204" pitchFamily="50" charset="-128"/>
                <a:cs typeface="Meiryo UI" panose="020B0604030504040204" pitchFamily="50" charset="-128"/>
              </a:rPr>
              <a:t>その上</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で、外国人旅行者のニーズを踏まえた利便性・満足度の向上につながる施策や、大阪らしさや大阪のさらなる魅力向上につながる施策を実施していく。</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74625">
              <a:spcBef>
                <a:spcPts val="600"/>
              </a:spcBef>
            </a:pP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事業の区分</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363538" indent="-188913">
              <a:spcBef>
                <a:spcPts val="600"/>
              </a:spcBef>
              <a:buFont typeface="Arial" panose="020B0604020202020204" pitchFamily="34" charset="0"/>
              <a:buChar cha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現在実施している事業については、「最重点事業（コア事業）」との位置付けとして、引き続き着実に実施していく。</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8913">
              <a:spcBef>
                <a:spcPts val="600"/>
              </a:spcBef>
              <a:buFont typeface="Arial" panose="020B0604020202020204" pitchFamily="34" charset="0"/>
              <a:buChar cha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最終報告に記載された事業のうち現時点で未着手である事業や、この</a:t>
            </a:r>
            <a:r>
              <a:rPr lang="ja-JP" altLang="en-US" dirty="0">
                <a:latin typeface="Meiryo UI" panose="020B0604030504040204" pitchFamily="50" charset="-128"/>
                <a:ea typeface="Meiryo UI" panose="020B0604030504040204" pitchFamily="50" charset="-128"/>
                <a:cs typeface="Meiryo UI" panose="020B0604030504040204" pitchFamily="50" charset="-128"/>
              </a:rPr>
              <a:t>間</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の急激な環境の変化に伴い新たに生じたニーズや課題に対応するための事業についても、実施していく。</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910595" y="2996952"/>
            <a:ext cx="8064000" cy="504000"/>
          </a:xfrm>
          <a:prstGeom prst="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施策例）決済方法の多様化、災害時の情報発信強化、交通の利便性向上、伝統文化のノンバーバル化、</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スポーツツーリズム、</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誘致、富裕層向け</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プロモーション</a:t>
            </a:r>
            <a:endParaRPr kumimoji="1" lang="ja-JP" altLang="en-US" sz="1400" dirty="0">
              <a:solidFill>
                <a:schemeClr val="tx1"/>
              </a:solidFill>
            </a:endParaRPr>
          </a:p>
        </p:txBody>
      </p:sp>
      <p:sp>
        <p:nvSpPr>
          <p:cNvPr id="7" name="テキスト ボックス 6"/>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P.6</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75241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dirty="0"/>
              <a:t>今後の観光振興施策の</a:t>
            </a:r>
            <a:r>
              <a:rPr lang="ja-JP" altLang="en-US" dirty="0" smtClean="0"/>
              <a:t>方向性②　</a:t>
            </a:r>
            <a:r>
              <a:rPr lang="ja-JP" altLang="en-US" sz="1600" dirty="0" smtClean="0"/>
              <a:t>～</a:t>
            </a:r>
            <a:r>
              <a:rPr lang="ja-JP" altLang="en-US" sz="1600" kern="100" dirty="0" smtClean="0"/>
              <a:t>事業例・事業規模イメージ</a:t>
            </a:r>
            <a:r>
              <a:rPr lang="en-US" altLang="ja-JP" sz="1600" kern="100" dirty="0" smtClean="0"/>
              <a:t>Ⅰ</a:t>
            </a:r>
            <a:r>
              <a:rPr lang="ja-JP" altLang="en-US" sz="1600" kern="100" dirty="0" smtClean="0"/>
              <a:t>～</a:t>
            </a:r>
            <a:endParaRPr kumimoji="1" lang="ja-JP" altLang="en-US" sz="1600" dirty="0"/>
          </a:p>
        </p:txBody>
      </p:sp>
      <p:sp>
        <p:nvSpPr>
          <p:cNvPr id="11" name="テキスト ボックス 10"/>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P.7</a:t>
            </a:r>
          </a:p>
        </p:txBody>
      </p:sp>
      <p:sp>
        <p:nvSpPr>
          <p:cNvPr id="3" name="テキスト ボックス 2"/>
          <p:cNvSpPr txBox="1"/>
          <p:nvPr/>
        </p:nvSpPr>
        <p:spPr>
          <a:xfrm>
            <a:off x="0" y="792414"/>
            <a:ext cx="9360000" cy="1077218"/>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今後、</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大阪府として取り組むことが望ましい施策の方向性を施策例及び事業例として整理したもの。</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最重点事業の事業規模については、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年度当初予算額を基本とし、新規事業や一部の事業に関しては、平成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年度当初予算額とした。また、最終報告記載事業については、「</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大阪府観光客受入環境整備の推進に関する調査検討最終</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報告（平成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月）」に記載の事業を引用している。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872100620"/>
              </p:ext>
            </p:extLst>
          </p:nvPr>
        </p:nvGraphicFramePr>
        <p:xfrm>
          <a:off x="144437" y="2251895"/>
          <a:ext cx="9288000" cy="4391996"/>
        </p:xfrm>
        <a:graphic>
          <a:graphicData uri="http://schemas.openxmlformats.org/drawingml/2006/table">
            <a:tbl>
              <a:tblPr>
                <a:tableStyleId>{BC89EF96-8CEA-46FF-86C4-4CE0E7609802}</a:tableStyleId>
              </a:tblPr>
              <a:tblGrid>
                <a:gridCol w="1692000"/>
                <a:gridCol w="1800000"/>
                <a:gridCol w="4320000"/>
                <a:gridCol w="1008000"/>
                <a:gridCol w="468000"/>
              </a:tblGrid>
              <a:tr h="331216">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gridSpan="2">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事業規模（百万円）</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r>
              <a:tr h="339836">
                <a:tc>
                  <a:txBody>
                    <a:bodyPr/>
                    <a:lstStyle/>
                    <a:p>
                      <a:pPr marL="0" indent="0" algn="l"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情報通信に係る環境整備</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設置促進事業</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外国人旅行者からのニーズが引き続き高い、無料公衆無線</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LAN</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環境について、市町村の</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整備計画に基づき、集中的に整備</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１２７　　　  　　</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9836">
                <a:tc rowSpan="3">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多言語対応の強化</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宿泊施設おもてなし環境整備促進事業</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宿泊施設における多言語化や</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環境を整備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特区民泊の普及促進を図り、適法な宿泊環境を整備</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５０</a:t>
                      </a: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1351593" rtl="0" eaLnBrk="1" fontAlgn="ctr" latinLnBrk="0" hangingPunct="1">
                        <a:lnSpc>
                          <a:spcPct val="100000"/>
                        </a:lnSpc>
                        <a:spcBef>
                          <a:spcPts val="0"/>
                        </a:spcBef>
                        <a:spcAft>
                          <a:spcPts val="0"/>
                        </a:spcAft>
                        <a:buClrTx/>
                        <a:buSzTx/>
                        <a:buFont typeface="Arial" panose="020B0604020202020204" pitchFamily="34" charset="0"/>
                        <a:buNone/>
                        <a:tabLst/>
                        <a:defRPr/>
                      </a:pPr>
                      <a:endPar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1210">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市町村観光振興支援事業</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市町村が実施する観光トイレや多言語案内板等の整備を支援</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８０</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1210">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観光施設等国際課支援事業</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府内観光施設、府有施設における案内表示の多言語化等を実施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７０</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9836">
                <a:tc>
                  <a:txBody>
                    <a:bodyPr/>
                    <a:lstStyle/>
                    <a:p>
                      <a:pPr marL="0" indent="0" algn="l" fontAlgn="ctr">
                        <a:lnSpc>
                          <a:spcPct val="100000"/>
                        </a:lnSpc>
                        <a:buFont typeface="Wingdings" panose="05000000000000000000" pitchFamily="2" charset="2"/>
                        <a:buNone/>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観光案内機能の充実</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トラベルサービスセンター大阪の運営　</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大阪駅において、観光案内に加え、各種相談、外貨両替等のサービスを一体的に提供する観光案内所を運営</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３６</a:t>
                      </a: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9836">
                <a:tc rowSpan="2">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国際標準サービスの提供</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飲食店おもてなし環境整備促進事業</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飲食店向けの「多言語メニュー作成支援システム」の普及促進を実施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r" defTabSz="135159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１２</a:t>
                      </a:r>
                      <a:endParaRPr kumimoji="1" lang="en-US" altLang="zh-TW"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ctr" defTabSz="135159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zh-TW"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9836">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大阪ストーリープロジェクト事業</a:t>
                      </a:r>
                      <a:endParaRPr kumimoji="1" lang="en-US" altLang="ja-JP" sz="11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大阪の魅力スポットを巡るルートを、歴史や文化、地域性によってストーリー性をもたせ再編集、発信するにあたり、受入環境整備等を支援</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４５</a:t>
                      </a:r>
                      <a:endParaRPr kumimoji="1" lang="en-US" altLang="ja-JP"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9836">
                <a:tc rowSpan="3">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交通アクセスの容易化・</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円滑化</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公共交通機関の乗継改善事業　</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乗継利便性の向上を図るため、駅への案内モニターの設置や経路床面表示等を整備</a:t>
                      </a:r>
                      <a:endPar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２４</a:t>
                      </a: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9836">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大阪・梅田駅周辺案内表示（サイン）整備事業</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多くの観光客が往来する大阪駅・梅田駅周辺エリアにおいて、共通ルールに基づくサインを整備</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２４</a:t>
                      </a:r>
                      <a:endParaRPr kumimoji="1" lang="en-US" altLang="zh-TW"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ctr">
                        <a:lnSpc>
                          <a:spcPct val="100000"/>
                        </a:lnSpc>
                        <a:buFont typeface="Arial" panose="020B0604020202020204" pitchFamily="34" charset="0"/>
                        <a:buNone/>
                      </a:pPr>
                      <a:endParaRPr kumimoji="1" lang="en-US" altLang="zh-TW"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9836">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水と光とみどりのまちづくり推進事業</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spcAft>
                          <a:spcPts val="0"/>
                        </a:spcAft>
                        <a:buFont typeface="Arial" panose="020B0604020202020204" pitchFamily="34" charset="0"/>
                        <a:buChar cha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大阪の有数な観光地のひとつである大阪城から様々な観光船等が発着できるよう、公共船着場等の整備を行うため、調査設計等を実施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spcAft>
                          <a:spcPts val="0"/>
                        </a:spcAft>
                        <a:buFont typeface="Arial" panose="020B0604020202020204" pitchFamily="34" charset="0"/>
                        <a:buNone/>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８６</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ctr">
                        <a:lnSpc>
                          <a:spcPct val="100000"/>
                        </a:lnSpc>
                        <a:spcAft>
                          <a:spcPts val="0"/>
                        </a:spcAft>
                        <a:buFont typeface="Arial" panose="020B0604020202020204" pitchFamily="34" charset="0"/>
                        <a:buNone/>
                      </a:pP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9836">
                <a:tc rowSpan="2">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外国人旅行者安全確保事業</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外国人旅行者が災害発生時に必要な情報を入手できる環境整備やサポート体制の構築</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39836">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0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市町村災害時多言語ボランティア確保支援事業</a:t>
                      </a:r>
                      <a:endPar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災害時の避難所を運営する市町村が円滑に多言語支援を実施するための、在住外国人とのネットワークを構築、災害時多言語ボランティアを確保</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０</a:t>
                      </a:r>
                      <a:r>
                        <a:rPr kumimoji="1" lang="en-US" altLang="ja-JP"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endParaRPr kumimoji="1" lang="en-US" altLang="ja-JP"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sp>
        <p:nvSpPr>
          <p:cNvPr id="4" name="テキスト ボックス 3"/>
          <p:cNvSpPr txBox="1"/>
          <p:nvPr/>
        </p:nvSpPr>
        <p:spPr>
          <a:xfrm>
            <a:off x="175780" y="1927530"/>
            <a:ext cx="5400000" cy="307777"/>
          </a:xfrm>
          <a:prstGeom prst="rect">
            <a:avLst/>
          </a:prstGeom>
          <a:solidFill>
            <a:srgbClr val="3399FF"/>
          </a:solidFill>
        </p:spPr>
        <p:txBody>
          <a:bodyPr wrap="square" rtlCol="0">
            <a:spAutoFit/>
          </a:bodyPr>
          <a:lstStyle/>
          <a:p>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（１ー１）観光客の受入環境の推進（最重点事業）</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5850557" y="6611207"/>
            <a:ext cx="3096344" cy="246221"/>
          </a:xfrm>
          <a:prstGeom prst="rect">
            <a:avLst/>
          </a:prstGeom>
          <a:noFill/>
        </p:spPr>
        <p:txBody>
          <a:bodyPr wrap="square" rtlCol="0">
            <a:spAutoFit/>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事業規模に★印があるものは、</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年度予算</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935822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8195</TotalTime>
  <Words>3006</Words>
  <Application>Microsoft Office PowerPoint</Application>
  <PresentationFormat>ユーザー設定</PresentationFormat>
  <Paragraphs>424</Paragraphs>
  <Slides>14</Slides>
  <Notes>2</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PowerPoint プレゼンテーション</vt:lpstr>
      <vt:lpstr>目次</vt:lpstr>
      <vt:lpstr>観光を取り巻く環境の変化①　～来阪外国人旅行者数の推移～</vt:lpstr>
      <vt:lpstr>観光を取り巻く環境の変化②　～宿泊施設数の推移～</vt:lpstr>
      <vt:lpstr>観光を取り巻く環境の変化③　～特区民泊の推移～</vt:lpstr>
      <vt:lpstr>観光を取り巻く環境の変化③　～外国人宿泊者数の推移～</vt:lpstr>
      <vt:lpstr>観光を取り巻く環境の変化④　～宿泊税に関する状況の変化～</vt:lpstr>
      <vt:lpstr>今後の観光振興施策の方向性①　～宿泊税充当事業の考え方～</vt:lpstr>
      <vt:lpstr>今後の観光振興施策の方向性②　～事業例・事業規模イメージⅠ～</vt:lpstr>
      <vt:lpstr>今後の観光振興施策の方向性③　～事業例・事業規模イメージⅡ～</vt:lpstr>
      <vt:lpstr>今後の観光振興施策の方向性④　～事業例・事業規模イメージⅢ～</vt:lpstr>
      <vt:lpstr>（参考）京都市・金沢市の検討状況</vt:lpstr>
      <vt:lpstr>宿泊税制度の見直しの方向性　～大阪府の宿泊税制度～</vt:lpstr>
      <vt:lpstr>（参考）宿泊税の活用にあたっての留意事項</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有可</dc:creator>
  <cp:lastModifiedBy>佐藤　博昭</cp:lastModifiedBy>
  <cp:revision>459</cp:revision>
  <cp:lastPrinted>2018-08-31T02:00:58Z</cp:lastPrinted>
  <dcterms:created xsi:type="dcterms:W3CDTF">2015-04-20T00:31:14Z</dcterms:created>
  <dcterms:modified xsi:type="dcterms:W3CDTF">2018-08-31T02:02:24Z</dcterms:modified>
</cp:coreProperties>
</file>