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
  </p:notesMasterIdLst>
  <p:sldIdLst>
    <p:sldId id="314" r:id="rId2"/>
  </p:sldIdLst>
  <p:sldSz cx="6858000" cy="9906000" type="A4"/>
  <p:notesSz cx="6807200" cy="9939338"/>
  <p:defaultTex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作成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FFFFFF"/>
    <a:srgbClr val="FF99FF"/>
    <a:srgbClr val="749DF8"/>
    <a:srgbClr val="83A5E9"/>
    <a:srgbClr val="7DD7E9"/>
    <a:srgbClr val="66FFCC"/>
    <a:srgbClr val="66FF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96395" autoAdjust="0"/>
  </p:normalViewPr>
  <p:slideViewPr>
    <p:cSldViewPr>
      <p:cViewPr varScale="1">
        <p:scale>
          <a:sx n="85" d="100"/>
          <a:sy n="85" d="100"/>
        </p:scale>
        <p:origin x="3366" y="84"/>
      </p:cViewPr>
      <p:guideLst>
        <p:guide orient="horz" pos="3120"/>
        <p:guide pos="2160"/>
      </p:guideLst>
    </p:cSldViewPr>
  </p:slideViewPr>
  <p:notesTextViewPr>
    <p:cViewPr>
      <p:scale>
        <a:sx n="75" d="100"/>
        <a:sy n="75" d="100"/>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393" tIns="45699" rIns="91393" bIns="4569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4" y="0"/>
            <a:ext cx="2949575" cy="496888"/>
          </a:xfrm>
          <a:prstGeom prst="rect">
            <a:avLst/>
          </a:prstGeom>
        </p:spPr>
        <p:txBody>
          <a:bodyPr vert="horz" lIns="91393" tIns="45699" rIns="91393" bIns="45699" rtlCol="0"/>
          <a:lstStyle>
            <a:lvl1pPr algn="r">
              <a:defRPr sz="1200"/>
            </a:lvl1pPr>
          </a:lstStyle>
          <a:p>
            <a:fld id="{8C4B1DFA-63CB-4409-B79B-3E7A797BB94C}" type="datetimeFigureOut">
              <a:rPr kumimoji="1" lang="ja-JP" altLang="en-US" smtClean="0"/>
              <a:t>2026/6/23</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93" tIns="45699" rIns="91393" bIns="45699" rtlCol="0" anchor="ctr"/>
          <a:lstStyle/>
          <a:p>
            <a:endParaRPr lang="ja-JP" altLang="en-US"/>
          </a:p>
        </p:txBody>
      </p:sp>
      <p:sp>
        <p:nvSpPr>
          <p:cNvPr id="5" name="ノート プレースホルダー 4"/>
          <p:cNvSpPr>
            <a:spLocks noGrp="1"/>
          </p:cNvSpPr>
          <p:nvPr>
            <p:ph type="body" sz="quarter" idx="3"/>
          </p:nvPr>
        </p:nvSpPr>
        <p:spPr>
          <a:xfrm>
            <a:off x="681042" y="4721226"/>
            <a:ext cx="5445125" cy="4471988"/>
          </a:xfrm>
          <a:prstGeom prst="rect">
            <a:avLst/>
          </a:prstGeom>
        </p:spPr>
        <p:txBody>
          <a:bodyPr vert="horz" lIns="91393" tIns="45699" rIns="91393" bIns="4569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440866"/>
            <a:ext cx="2949575" cy="496887"/>
          </a:xfrm>
          <a:prstGeom prst="rect">
            <a:avLst/>
          </a:prstGeom>
        </p:spPr>
        <p:txBody>
          <a:bodyPr vert="horz" lIns="91393" tIns="45699" rIns="91393" bIns="4569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4" y="9440866"/>
            <a:ext cx="2949575" cy="496887"/>
          </a:xfrm>
          <a:prstGeom prst="rect">
            <a:avLst/>
          </a:prstGeom>
        </p:spPr>
        <p:txBody>
          <a:bodyPr vert="horz" lIns="91393" tIns="45699" rIns="91393" bIns="45699" rtlCol="0" anchor="b"/>
          <a:lstStyle>
            <a:lvl1pPr algn="r">
              <a:defRPr sz="1200"/>
            </a:lvl1pPr>
          </a:lstStyle>
          <a:p>
            <a:fld id="{174C1E89-3F12-4E48-B209-26A556D2E5CE}" type="slidenum">
              <a:rPr kumimoji="1" lang="ja-JP" altLang="en-US" smtClean="0"/>
              <a:t>‹#›</a:t>
            </a:fld>
            <a:endParaRPr kumimoji="1" lang="ja-JP" altLang="en-US"/>
          </a:p>
        </p:txBody>
      </p:sp>
    </p:spTree>
    <p:extLst>
      <p:ext uri="{BB962C8B-B14F-4D97-AF65-F5344CB8AC3E}">
        <p14:creationId xmlns:p14="http://schemas.microsoft.com/office/powerpoint/2010/main" val="5119768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1"/>
            <a:ext cx="4800600" cy="2531533"/>
          </a:xfrm>
        </p:spPr>
        <p:txBody>
          <a:bodyPr/>
          <a:lstStyle>
            <a:lvl1pPr marL="0" indent="0" algn="ctr">
              <a:buNone/>
              <a:defRPr>
                <a:solidFill>
                  <a:schemeClr val="tx1">
                    <a:tint val="75000"/>
                  </a:schemeClr>
                </a:solidFill>
              </a:defRPr>
            </a:lvl1pPr>
            <a:lvl2pPr marL="456941" indent="0" algn="ctr">
              <a:buNone/>
              <a:defRPr>
                <a:solidFill>
                  <a:schemeClr val="tx1">
                    <a:tint val="75000"/>
                  </a:schemeClr>
                </a:solidFill>
              </a:defRPr>
            </a:lvl2pPr>
            <a:lvl3pPr marL="913881" indent="0" algn="ctr">
              <a:buNone/>
              <a:defRPr>
                <a:solidFill>
                  <a:schemeClr val="tx1">
                    <a:tint val="75000"/>
                  </a:schemeClr>
                </a:solidFill>
              </a:defRPr>
            </a:lvl3pPr>
            <a:lvl4pPr marL="1370821" indent="0" algn="ctr">
              <a:buNone/>
              <a:defRPr>
                <a:solidFill>
                  <a:schemeClr val="tx1">
                    <a:tint val="75000"/>
                  </a:schemeClr>
                </a:solidFill>
              </a:defRPr>
            </a:lvl4pPr>
            <a:lvl5pPr marL="1827762" indent="0" algn="ctr">
              <a:buNone/>
              <a:defRPr>
                <a:solidFill>
                  <a:schemeClr val="tx1">
                    <a:tint val="75000"/>
                  </a:schemeClr>
                </a:solidFill>
              </a:defRPr>
            </a:lvl5pPr>
            <a:lvl6pPr marL="2284702" indent="0" algn="ctr">
              <a:buNone/>
              <a:defRPr>
                <a:solidFill>
                  <a:schemeClr val="tx1">
                    <a:tint val="75000"/>
                  </a:schemeClr>
                </a:solidFill>
              </a:defRPr>
            </a:lvl6pPr>
            <a:lvl7pPr marL="2741643" indent="0" algn="ctr">
              <a:buNone/>
              <a:defRPr>
                <a:solidFill>
                  <a:schemeClr val="tx1">
                    <a:tint val="75000"/>
                  </a:schemeClr>
                </a:solidFill>
              </a:defRPr>
            </a:lvl7pPr>
            <a:lvl8pPr marL="3198584" indent="0" algn="ctr">
              <a:buNone/>
              <a:defRPr>
                <a:solidFill>
                  <a:schemeClr val="tx1">
                    <a:tint val="75000"/>
                  </a:schemeClr>
                </a:solidFill>
              </a:defRPr>
            </a:lvl8pPr>
            <a:lvl9pPr marL="3655524"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84713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0549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2415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06323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7"/>
          </a:xfrm>
        </p:spPr>
        <p:txBody>
          <a:bodyPr anchor="b"/>
          <a:lstStyle>
            <a:lvl1pPr marL="0" indent="0">
              <a:buNone/>
              <a:defRPr sz="2000">
                <a:solidFill>
                  <a:schemeClr val="tx1">
                    <a:tint val="75000"/>
                  </a:schemeClr>
                </a:solidFill>
              </a:defRPr>
            </a:lvl1pPr>
            <a:lvl2pPr marL="456941" indent="0">
              <a:buNone/>
              <a:defRPr sz="1800">
                <a:solidFill>
                  <a:schemeClr val="tx1">
                    <a:tint val="75000"/>
                  </a:schemeClr>
                </a:solidFill>
              </a:defRPr>
            </a:lvl2pPr>
            <a:lvl3pPr marL="913881" indent="0">
              <a:buNone/>
              <a:defRPr sz="1600">
                <a:solidFill>
                  <a:schemeClr val="tx1">
                    <a:tint val="75000"/>
                  </a:schemeClr>
                </a:solidFill>
              </a:defRPr>
            </a:lvl3pPr>
            <a:lvl4pPr marL="1370821" indent="0">
              <a:buNone/>
              <a:defRPr sz="1400">
                <a:solidFill>
                  <a:schemeClr val="tx1">
                    <a:tint val="75000"/>
                  </a:schemeClr>
                </a:solidFill>
              </a:defRPr>
            </a:lvl4pPr>
            <a:lvl5pPr marL="1827762" indent="0">
              <a:buNone/>
              <a:defRPr sz="1400">
                <a:solidFill>
                  <a:schemeClr val="tx1">
                    <a:tint val="75000"/>
                  </a:schemeClr>
                </a:solidFill>
              </a:defRPr>
            </a:lvl5pPr>
            <a:lvl6pPr marL="2284702" indent="0">
              <a:buNone/>
              <a:defRPr sz="1400">
                <a:solidFill>
                  <a:schemeClr val="tx1">
                    <a:tint val="75000"/>
                  </a:schemeClr>
                </a:solidFill>
              </a:defRPr>
            </a:lvl6pPr>
            <a:lvl7pPr marL="2741643" indent="0">
              <a:buNone/>
              <a:defRPr sz="1400">
                <a:solidFill>
                  <a:schemeClr val="tx1">
                    <a:tint val="75000"/>
                  </a:schemeClr>
                </a:solidFill>
              </a:defRPr>
            </a:lvl7pPr>
            <a:lvl8pPr marL="3198584" indent="0">
              <a:buNone/>
              <a:defRPr sz="1400">
                <a:solidFill>
                  <a:schemeClr val="tx1">
                    <a:tint val="75000"/>
                  </a:schemeClr>
                </a:solidFill>
              </a:defRPr>
            </a:lvl8pPr>
            <a:lvl9pPr marL="3655524"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95428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1416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1" y="2217386"/>
            <a:ext cx="303014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09130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7073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440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22579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6941" indent="0">
              <a:buNone/>
              <a:defRPr sz="2800"/>
            </a:lvl2pPr>
            <a:lvl3pPr marL="913881" indent="0">
              <a:buNone/>
              <a:defRPr sz="2400"/>
            </a:lvl3pPr>
            <a:lvl4pPr marL="1370821" indent="0">
              <a:buNone/>
              <a:defRPr sz="2000"/>
            </a:lvl4pPr>
            <a:lvl5pPr marL="1827762" indent="0">
              <a:buNone/>
              <a:defRPr sz="2000"/>
            </a:lvl5pPr>
            <a:lvl6pPr marL="2284702" indent="0">
              <a:buNone/>
              <a:defRPr sz="2000"/>
            </a:lvl6pPr>
            <a:lvl7pPr marL="2741643" indent="0">
              <a:buNone/>
              <a:defRPr sz="2000"/>
            </a:lvl7pPr>
            <a:lvl8pPr marL="3198584" indent="0">
              <a:buNone/>
              <a:defRPr sz="2000"/>
            </a:lvl8pPr>
            <a:lvl9pPr marL="3655524"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20199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388" tIns="45694" rIns="91388" bIns="4569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388" tIns="45694" rIns="91388" bIns="4569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388" tIns="45694" rIns="91388" bIns="45694" rtlCol="0" anchor="ctr"/>
          <a:lstStyle>
            <a:lvl1pPr algn="l">
              <a:defRPr sz="1200">
                <a:solidFill>
                  <a:schemeClr val="tx1">
                    <a:tint val="75000"/>
                  </a:schemeClr>
                </a:solidFill>
              </a:defRPr>
            </a:lvl1p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388" tIns="45694" rIns="91388" bIns="4569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388" tIns="45694" rIns="91388" bIns="45694" rtlCol="0" anchor="ctr"/>
          <a:lstStyle>
            <a:lvl1pPr algn="r">
              <a:defRPr sz="1200">
                <a:solidFill>
                  <a:schemeClr val="tx1">
                    <a:tint val="75000"/>
                  </a:schemeClr>
                </a:solidFill>
              </a:defRPr>
            </a:lvl1p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48825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881" rtl="0" eaLnBrk="1" latinLnBrk="0" hangingPunct="1">
        <a:spcBef>
          <a:spcPct val="0"/>
        </a:spcBef>
        <a:buNone/>
        <a:defRPr kumimoji="1" sz="4400" kern="1200">
          <a:solidFill>
            <a:schemeClr val="tx1"/>
          </a:solidFill>
          <a:latin typeface="+mj-lt"/>
          <a:ea typeface="+mj-ea"/>
          <a:cs typeface="+mj-cs"/>
        </a:defRPr>
      </a:lvl1pPr>
    </p:titleStyle>
    <p:bodyStyle>
      <a:lvl1pPr marL="342705" indent="-342705" algn="l" defTabSz="913881"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528" indent="-285588" algn="l" defTabSz="913881"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351" indent="-228470" algn="l" defTabSz="913881"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29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23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17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11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705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399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pref.osaka.lg.jp/o130110/kasenkankyo/kawawoyokushirou/index.html" TargetMode="External"/><Relationship Id="rId11" Type="http://schemas.openxmlformats.org/officeDocument/2006/relationships/image" Target="../media/image9.jpg"/><Relationship Id="rId5" Type="http://schemas.openxmlformats.org/officeDocument/2006/relationships/image" Target="../media/image4.pn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3.jpeg"/><Relationship Id="rId9" Type="http://schemas.openxmlformats.org/officeDocument/2006/relationships/image" Target="../media/image7.emf"/><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図 137">
            <a:extLst>
              <a:ext uri="{FF2B5EF4-FFF2-40B4-BE49-F238E27FC236}">
                <a16:creationId xmlns:a16="http://schemas.microsoft.com/office/drawing/2014/main" id="{0DFB388B-DBFE-4C1C-B258-1CF4062944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15861" y="8657224"/>
            <a:ext cx="1664101" cy="1158815"/>
          </a:xfrm>
          <a:prstGeom prst="rect">
            <a:avLst/>
          </a:prstGeom>
        </p:spPr>
      </p:pic>
      <p:grpSp>
        <p:nvGrpSpPr>
          <p:cNvPr id="11" name="グループ化 10"/>
          <p:cNvGrpSpPr/>
          <p:nvPr/>
        </p:nvGrpSpPr>
        <p:grpSpPr>
          <a:xfrm>
            <a:off x="4075046" y="3177198"/>
            <a:ext cx="2261937" cy="2881754"/>
            <a:chOff x="7095950" y="3810284"/>
            <a:chExt cx="2261937" cy="2881754"/>
          </a:xfrm>
        </p:grpSpPr>
        <p:grpSp>
          <p:nvGrpSpPr>
            <p:cNvPr id="91" name="グループ化 90"/>
            <p:cNvGrpSpPr/>
            <p:nvPr/>
          </p:nvGrpSpPr>
          <p:grpSpPr>
            <a:xfrm>
              <a:off x="7095950" y="3810284"/>
              <a:ext cx="2261937" cy="2881754"/>
              <a:chOff x="6979219" y="4648199"/>
              <a:chExt cx="4102953" cy="5227247"/>
            </a:xfrm>
          </p:grpSpPr>
          <p:pic>
            <p:nvPicPr>
              <p:cNvPr id="123" name="Picture 5" descr="大阪府"/>
              <p:cNvPicPr>
                <a:picLocks noChangeAspect="1" noChangeArrowheads="1"/>
              </p:cNvPicPr>
              <p:nvPr/>
            </p:nvPicPr>
            <p:blipFill rotWithShape="1">
              <a:blip r:embed="rId3">
                <a:extLst>
                  <a:ext uri="{28A0092B-C50C-407E-A947-70E740481C1C}">
                    <a14:useLocalDpi xmlns:a14="http://schemas.microsoft.com/office/drawing/2010/main" val="0"/>
                  </a:ext>
                </a:extLst>
              </a:blip>
              <a:srcRect t="3423" r="2183"/>
              <a:stretch/>
            </p:blipFill>
            <p:spPr bwMode="auto">
              <a:xfrm>
                <a:off x="6979219" y="4648199"/>
                <a:ext cx="4102953" cy="52272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4" name="Text Box 10"/>
              <p:cNvSpPr txBox="1">
                <a:spLocks noChangeAspect="1" noChangeArrowheads="1"/>
              </p:cNvSpPr>
              <p:nvPr/>
            </p:nvSpPr>
            <p:spPr bwMode="auto">
              <a:xfrm>
                <a:off x="8704263" y="7997980"/>
                <a:ext cx="1692764" cy="27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大和川</a:t>
                </a:r>
                <a:endParaRPr lang="ja-JP" sz="16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Text Box 11"/>
              <p:cNvSpPr txBox="1">
                <a:spLocks noChangeAspect="1" noChangeArrowheads="1"/>
              </p:cNvSpPr>
              <p:nvPr/>
            </p:nvSpPr>
            <p:spPr bwMode="auto">
              <a:xfrm>
                <a:off x="9356098" y="6651675"/>
                <a:ext cx="658169" cy="15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淀川</a:t>
                </a:r>
                <a:endParaRPr lang="ja-JP" sz="12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フリーフォーム 125"/>
              <p:cNvSpPr/>
              <p:nvPr/>
            </p:nvSpPr>
            <p:spPr>
              <a:xfrm>
                <a:off x="9141857" y="6051138"/>
                <a:ext cx="1672829" cy="1225323"/>
              </a:xfrm>
              <a:custGeom>
                <a:avLst/>
                <a:gdLst>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1028700 w 1809750"/>
                  <a:gd name="connsiteY9" fmla="*/ 885825 h 1352550"/>
                  <a:gd name="connsiteX10" fmla="*/ 1247775 w 1809750"/>
                  <a:gd name="connsiteY10" fmla="*/ 688975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750" h="1352550">
                    <a:moveTo>
                      <a:pt x="0" y="1352550"/>
                    </a:moveTo>
                    <a:lnTo>
                      <a:pt x="190500" y="1285875"/>
                    </a:lnTo>
                    <a:lnTo>
                      <a:pt x="260350" y="1238250"/>
                    </a:lnTo>
                    <a:lnTo>
                      <a:pt x="425450" y="1162050"/>
                    </a:lnTo>
                    <a:lnTo>
                      <a:pt x="473075" y="1139825"/>
                    </a:lnTo>
                    <a:lnTo>
                      <a:pt x="568325" y="1117600"/>
                    </a:lnTo>
                    <a:lnTo>
                      <a:pt x="644525" y="1076325"/>
                    </a:lnTo>
                    <a:lnTo>
                      <a:pt x="727075" y="1047750"/>
                    </a:lnTo>
                    <a:lnTo>
                      <a:pt x="822325" y="1038225"/>
                    </a:lnTo>
                    <a:lnTo>
                      <a:pt x="1028700" y="885825"/>
                    </a:lnTo>
                    <a:lnTo>
                      <a:pt x="1247775" y="688975"/>
                    </a:lnTo>
                    <a:lnTo>
                      <a:pt x="1295400" y="600075"/>
                    </a:lnTo>
                    <a:lnTo>
                      <a:pt x="1355725" y="527050"/>
                    </a:lnTo>
                    <a:lnTo>
                      <a:pt x="1435100" y="463550"/>
                    </a:lnTo>
                    <a:lnTo>
                      <a:pt x="1470025" y="400050"/>
                    </a:lnTo>
                    <a:lnTo>
                      <a:pt x="1517650" y="276225"/>
                    </a:lnTo>
                    <a:lnTo>
                      <a:pt x="1558925" y="206375"/>
                    </a:lnTo>
                    <a:lnTo>
                      <a:pt x="1622425" y="152400"/>
                    </a:lnTo>
                    <a:lnTo>
                      <a:pt x="1666875" y="107950"/>
                    </a:lnTo>
                    <a:lnTo>
                      <a:pt x="1704975" y="34925"/>
                    </a:lnTo>
                    <a:lnTo>
                      <a:pt x="1758950" y="6350"/>
                    </a:lnTo>
                    <a:lnTo>
                      <a:pt x="1806575" y="9525"/>
                    </a:lnTo>
                    <a:lnTo>
                      <a:pt x="1809750" y="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9291638" y="7824788"/>
                <a:ext cx="1266825" cy="223837"/>
              </a:xfrm>
              <a:custGeom>
                <a:avLst/>
                <a:gdLst>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62025 w 1266825"/>
                  <a:gd name="connsiteY7" fmla="*/ 185737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00112 w 1266825"/>
                  <a:gd name="connsiteY7" fmla="*/ 138112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09550"/>
                  <a:gd name="connsiteX1" fmla="*/ 180975 w 1266825"/>
                  <a:gd name="connsiteY1" fmla="*/ 42862 h 209550"/>
                  <a:gd name="connsiteX2" fmla="*/ 247650 w 1266825"/>
                  <a:gd name="connsiteY2" fmla="*/ 100012 h 209550"/>
                  <a:gd name="connsiteX3" fmla="*/ 381000 w 1266825"/>
                  <a:gd name="connsiteY3" fmla="*/ 123825 h 209550"/>
                  <a:gd name="connsiteX4" fmla="*/ 528637 w 1266825"/>
                  <a:gd name="connsiteY4" fmla="*/ 66675 h 209550"/>
                  <a:gd name="connsiteX5" fmla="*/ 652462 w 1266825"/>
                  <a:gd name="connsiteY5" fmla="*/ 61912 h 209550"/>
                  <a:gd name="connsiteX6" fmla="*/ 747712 w 1266825"/>
                  <a:gd name="connsiteY6" fmla="*/ 80962 h 209550"/>
                  <a:gd name="connsiteX7" fmla="*/ 900112 w 1266825"/>
                  <a:gd name="connsiteY7" fmla="*/ 138112 h 209550"/>
                  <a:gd name="connsiteX8" fmla="*/ 976312 w 1266825"/>
                  <a:gd name="connsiteY8" fmla="*/ 190500 h 209550"/>
                  <a:gd name="connsiteX9" fmla="*/ 1119187 w 1266825"/>
                  <a:gd name="connsiteY9" fmla="*/ 200025 h 209550"/>
                  <a:gd name="connsiteX10" fmla="*/ 1176337 w 1266825"/>
                  <a:gd name="connsiteY10" fmla="*/ 209550 h 209550"/>
                  <a:gd name="connsiteX11" fmla="*/ 1266825 w 1266825"/>
                  <a:gd name="connsiteY11" fmla="*/ 190500 h 209550"/>
                  <a:gd name="connsiteX0" fmla="*/ 0 w 1266825"/>
                  <a:gd name="connsiteY0" fmla="*/ 0 h 223837"/>
                  <a:gd name="connsiteX1" fmla="*/ 180975 w 1266825"/>
                  <a:gd name="connsiteY1" fmla="*/ 42862 h 223837"/>
                  <a:gd name="connsiteX2" fmla="*/ 247650 w 1266825"/>
                  <a:gd name="connsiteY2" fmla="*/ 100012 h 223837"/>
                  <a:gd name="connsiteX3" fmla="*/ 381000 w 1266825"/>
                  <a:gd name="connsiteY3" fmla="*/ 12382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5" h="223837">
                    <a:moveTo>
                      <a:pt x="0" y="0"/>
                    </a:moveTo>
                    <a:lnTo>
                      <a:pt x="180975" y="42862"/>
                    </a:lnTo>
                    <a:lnTo>
                      <a:pt x="247650" y="100012"/>
                    </a:lnTo>
                    <a:lnTo>
                      <a:pt x="381000" y="123825"/>
                    </a:lnTo>
                    <a:lnTo>
                      <a:pt x="528637" y="66675"/>
                    </a:lnTo>
                    <a:lnTo>
                      <a:pt x="652462" y="61912"/>
                    </a:lnTo>
                    <a:lnTo>
                      <a:pt x="747712" y="80962"/>
                    </a:lnTo>
                    <a:lnTo>
                      <a:pt x="900112" y="138112"/>
                    </a:lnTo>
                    <a:lnTo>
                      <a:pt x="976312" y="190500"/>
                    </a:lnTo>
                    <a:lnTo>
                      <a:pt x="1081087" y="223837"/>
                    </a:lnTo>
                    <a:lnTo>
                      <a:pt x="1176337" y="209550"/>
                    </a:lnTo>
                    <a:lnTo>
                      <a:pt x="1266825" y="19050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円/楕円 97"/>
            <p:cNvSpPr/>
            <p:nvPr/>
          </p:nvSpPr>
          <p:spPr>
            <a:xfrm>
              <a:off x="8299655" y="4766554"/>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t>E</a:t>
              </a:r>
              <a:endParaRPr kumimoji="1" lang="ja-JP" altLang="en-US" sz="800" b="1" dirty="0"/>
            </a:p>
          </p:txBody>
        </p:sp>
        <p:sp>
          <p:nvSpPr>
            <p:cNvPr id="117" name="円/楕円 116"/>
            <p:cNvSpPr/>
            <p:nvPr/>
          </p:nvSpPr>
          <p:spPr>
            <a:xfrm>
              <a:off x="8706885" y="4518676"/>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D</a:t>
              </a:r>
              <a:endParaRPr kumimoji="1" lang="ja-JP" altLang="en-US" sz="800" b="1" dirty="0"/>
            </a:p>
          </p:txBody>
        </p:sp>
        <p:sp>
          <p:nvSpPr>
            <p:cNvPr id="118" name="円/楕円 117"/>
            <p:cNvSpPr/>
            <p:nvPr/>
          </p:nvSpPr>
          <p:spPr>
            <a:xfrm>
              <a:off x="8834520" y="5187548"/>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F</a:t>
              </a:r>
              <a:endParaRPr kumimoji="1" lang="ja-JP" altLang="en-US" sz="800" b="1" dirty="0"/>
            </a:p>
          </p:txBody>
        </p:sp>
        <p:sp>
          <p:nvSpPr>
            <p:cNvPr id="119" name="円/楕円 118"/>
            <p:cNvSpPr/>
            <p:nvPr/>
          </p:nvSpPr>
          <p:spPr>
            <a:xfrm>
              <a:off x="8847455" y="5709599"/>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G</a:t>
              </a:r>
              <a:endParaRPr kumimoji="1" lang="ja-JP" altLang="en-US" sz="800" b="1" dirty="0"/>
            </a:p>
          </p:txBody>
        </p:sp>
        <p:sp>
          <p:nvSpPr>
            <p:cNvPr id="121" name="円/楕円 120"/>
            <p:cNvSpPr/>
            <p:nvPr/>
          </p:nvSpPr>
          <p:spPr>
            <a:xfrm>
              <a:off x="8648852" y="5892112"/>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bg1"/>
                  </a:solidFill>
                </a:rPr>
                <a:t>H</a:t>
              </a:r>
              <a:endParaRPr kumimoji="1" lang="ja-JP" altLang="en-US" sz="800" b="1" dirty="0">
                <a:solidFill>
                  <a:schemeClr val="bg1"/>
                </a:solidFill>
              </a:endParaRPr>
            </a:p>
          </p:txBody>
        </p:sp>
      </p:grpSp>
      <p:sp>
        <p:nvSpPr>
          <p:cNvPr id="131" name="Text Box 9"/>
          <p:cNvSpPr txBox="1">
            <a:spLocks noChangeArrowheads="1"/>
          </p:cNvSpPr>
          <p:nvPr/>
        </p:nvSpPr>
        <p:spPr bwMode="auto">
          <a:xfrm>
            <a:off x="5389261" y="4612235"/>
            <a:ext cx="276891" cy="267275"/>
          </a:xfrm>
          <a:prstGeom prst="rect">
            <a:avLst/>
          </a:prstGeom>
          <a:noFill/>
          <a:ln w="952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1000" dirty="0">
                <a:latin typeface="HGｺﾞｼｯｸE" panose="020B0909000000000000" pitchFamily="49" charset="-128"/>
                <a:ea typeface="HGｺﾞｼｯｸE" panose="020B0909000000000000" pitchFamily="49" charset="-128"/>
              </a:rPr>
              <a:t>左図</a:t>
            </a:r>
            <a:endParaRPr lang="en-US" altLang="ja-JP" sz="1000" dirty="0">
              <a:latin typeface="HGｺﾞｼｯｸE" panose="020B0909000000000000" pitchFamily="49" charset="-128"/>
              <a:ea typeface="HGｺﾞｼｯｸE" panose="020B0909000000000000" pitchFamily="49" charset="-128"/>
            </a:endParaRPr>
          </a:p>
        </p:txBody>
      </p:sp>
      <p:grpSp>
        <p:nvGrpSpPr>
          <p:cNvPr id="37" name="グループ化 36"/>
          <p:cNvGrpSpPr/>
          <p:nvPr/>
        </p:nvGrpSpPr>
        <p:grpSpPr>
          <a:xfrm>
            <a:off x="219604" y="3470736"/>
            <a:ext cx="4168204" cy="3897438"/>
            <a:chOff x="296550" y="3215832"/>
            <a:chExt cx="4168204" cy="3897438"/>
          </a:xfrm>
        </p:grpSpPr>
        <p:grpSp>
          <p:nvGrpSpPr>
            <p:cNvPr id="30" name="グループ化 29"/>
            <p:cNvGrpSpPr>
              <a:grpSpLocks noChangeAspect="1"/>
            </p:cNvGrpSpPr>
            <p:nvPr/>
          </p:nvGrpSpPr>
          <p:grpSpPr>
            <a:xfrm>
              <a:off x="296550" y="3215832"/>
              <a:ext cx="4168204" cy="3897438"/>
              <a:chOff x="804863" y="630238"/>
              <a:chExt cx="5083175" cy="4752975"/>
            </a:xfrm>
          </p:grpSpPr>
          <p:pic>
            <p:nvPicPr>
              <p:cNvPr id="2051" name="図 1" descr="説明: イメージ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463" y="1658938"/>
                <a:ext cx="390525" cy="369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16"/>
              <p:cNvSpPr>
                <a:spLocks noChangeAspect="1" noChangeArrowheads="1" noTextEdit="1"/>
              </p:cNvSpPr>
              <p:nvPr/>
            </p:nvSpPr>
            <p:spPr bwMode="auto">
              <a:xfrm>
                <a:off x="804863" y="631826"/>
                <a:ext cx="4754562"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067" name="Picture 19"/>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04863" y="630238"/>
                <a:ext cx="50831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4"/>
              <p:cNvSpPr>
                <a:spLocks/>
              </p:cNvSpPr>
              <p:nvPr/>
            </p:nvSpPr>
            <p:spPr bwMode="auto">
              <a:xfrm rot="20491929">
                <a:off x="4743602" y="944719"/>
                <a:ext cx="191638" cy="196226"/>
              </a:xfrm>
              <a:custGeom>
                <a:avLst/>
                <a:gdLst>
                  <a:gd name="T0" fmla="*/ 47 w 129"/>
                  <a:gd name="T1" fmla="*/ 7 h 186"/>
                  <a:gd name="T2" fmla="*/ 10 w 129"/>
                  <a:gd name="T3" fmla="*/ 105 h 186"/>
                  <a:gd name="T4" fmla="*/ 82 w 129"/>
                  <a:gd name="T5" fmla="*/ 180 h 186"/>
                  <a:gd name="T6" fmla="*/ 119 w 129"/>
                  <a:gd name="T7" fmla="*/ 82 h 186"/>
                  <a:gd name="T8" fmla="*/ 47 w 129"/>
                  <a:gd name="T9" fmla="*/ 7 h 186"/>
                </a:gdLst>
                <a:ahLst/>
                <a:cxnLst>
                  <a:cxn ang="0">
                    <a:pos x="T0" y="T1"/>
                  </a:cxn>
                  <a:cxn ang="0">
                    <a:pos x="T2" y="T3"/>
                  </a:cxn>
                  <a:cxn ang="0">
                    <a:pos x="T4" y="T5"/>
                  </a:cxn>
                  <a:cxn ang="0">
                    <a:pos x="T6" y="T7"/>
                  </a:cxn>
                  <a:cxn ang="0">
                    <a:pos x="T8" y="T9"/>
                  </a:cxn>
                </a:cxnLst>
                <a:rect l="0" t="0" r="r" b="b"/>
                <a:pathLst>
                  <a:path w="129" h="186">
                    <a:moveTo>
                      <a:pt x="47" y="7"/>
                    </a:moveTo>
                    <a:cubicBezTo>
                      <a:pt x="17" y="13"/>
                      <a:pt x="0" y="57"/>
                      <a:pt x="10" y="105"/>
                    </a:cubicBezTo>
                    <a:cubicBezTo>
                      <a:pt x="20" y="152"/>
                      <a:pt x="53" y="186"/>
                      <a:pt x="82" y="180"/>
                    </a:cubicBezTo>
                    <a:cubicBezTo>
                      <a:pt x="112" y="173"/>
                      <a:pt x="129" y="130"/>
                      <a:pt x="119" y="82"/>
                    </a:cubicBezTo>
                    <a:cubicBezTo>
                      <a:pt x="109" y="34"/>
                      <a:pt x="76" y="0"/>
                      <a:pt x="47" y="7"/>
                    </a:cubicBezTo>
                  </a:path>
                </a:pathLst>
              </a:cu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074" name="直線矢印コネクタ 2073"/>
            <p:cNvCxnSpPr/>
            <p:nvPr/>
          </p:nvCxnSpPr>
          <p:spPr>
            <a:xfrm>
              <a:off x="1371322" y="3246123"/>
              <a:ext cx="2146626" cy="281852"/>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5" name="円/楕円 144"/>
            <p:cNvSpPr/>
            <p:nvPr/>
          </p:nvSpPr>
          <p:spPr>
            <a:xfrm>
              <a:off x="3712342" y="3527975"/>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A</a:t>
              </a:r>
              <a:endParaRPr kumimoji="1" lang="ja-JP" altLang="en-US" sz="800" b="1" dirty="0"/>
            </a:p>
          </p:txBody>
        </p:sp>
      </p:grpSp>
      <p:sp>
        <p:nvSpPr>
          <p:cNvPr id="97" name="正方形/長方形 96"/>
          <p:cNvSpPr/>
          <p:nvPr/>
        </p:nvSpPr>
        <p:spPr>
          <a:xfrm>
            <a:off x="2656663" y="7409857"/>
            <a:ext cx="2215304" cy="12276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953215" y="7608024"/>
            <a:ext cx="969233" cy="95410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地域との協働により、河川の清掃や花栽培などのボランティア活動を支援します。</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169</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団体を認定）</a:t>
            </a:r>
          </a:p>
        </p:txBody>
      </p:sp>
      <p:sp>
        <p:nvSpPr>
          <p:cNvPr id="21" name="Text Box 9"/>
          <p:cNvSpPr txBox="1">
            <a:spLocks noChangeArrowheads="1"/>
          </p:cNvSpPr>
          <p:nvPr/>
        </p:nvSpPr>
        <p:spPr bwMode="auto">
          <a:xfrm>
            <a:off x="2790352" y="7445700"/>
            <a:ext cx="2066425" cy="158774"/>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ja-JP" altLang="ja-JP" sz="900" b="1" dirty="0">
                <a:latin typeface="Meiryo UI" panose="020B0604030504040204" pitchFamily="50" charset="-128"/>
                <a:ea typeface="Meiryo UI" panose="020B0604030504040204" pitchFamily="50" charset="-128"/>
                <a:cs typeface="Meiryo UI" panose="020B0604030504040204" pitchFamily="50" charset="-128"/>
              </a:rPr>
              <a:t>アドプト・リバー</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・プログラム</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9077" y="728035"/>
            <a:ext cx="674602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⼤阪が持つ特⾊を“活かし”、⾏政、経済界、</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NPO</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、住⺠など、⼈と⼈を“つなぎ”、みなさまと“楽しむ”</a:t>
            </a: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⽔辺づくりをめざすため、地域と⼀体となった⽔辺環境の整備や、都市景観の質的向上を図る⽔辺空間</a:t>
            </a: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の再構築、都市・地域再⽣等利⽤区域の指定による河川占⽤許可の規制緩和など、河川を利⽤した賑わ</a:t>
            </a: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い空間の創出を⾏っています。また、河川をより安全に利⽤いただける取組も⾏っています。</a:t>
            </a:r>
          </a:p>
        </p:txBody>
      </p:sp>
      <p:sp>
        <p:nvSpPr>
          <p:cNvPr id="3" name="テキスト ボックス 2"/>
          <p:cNvSpPr txBox="1"/>
          <p:nvPr/>
        </p:nvSpPr>
        <p:spPr>
          <a:xfrm>
            <a:off x="4892495" y="7421929"/>
            <a:ext cx="1887899" cy="1200329"/>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１　特区指定</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「都市・地域再生等利用区域」の指定を行うことで、河川敷地にオープンカフェなどの賑わい施設の設置が可能となります。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２　アドプト・リバー・プログラム</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府が所管する河川の一定区間において、地域の団体などに継続的に美化活動を行っていただくもの。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66" name="グループ化 2065"/>
          <p:cNvGrpSpPr/>
          <p:nvPr/>
        </p:nvGrpSpPr>
        <p:grpSpPr>
          <a:xfrm>
            <a:off x="3466959" y="5472080"/>
            <a:ext cx="1569458" cy="1812667"/>
            <a:chOff x="7062606" y="7628507"/>
            <a:chExt cx="1569458" cy="1812667"/>
          </a:xfrm>
        </p:grpSpPr>
        <p:sp>
          <p:nvSpPr>
            <p:cNvPr id="114" name="正方形/長方形 113"/>
            <p:cNvSpPr/>
            <p:nvPr/>
          </p:nvSpPr>
          <p:spPr>
            <a:xfrm>
              <a:off x="7062606" y="7628507"/>
              <a:ext cx="1536768" cy="1812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094668" y="8876472"/>
              <a:ext cx="1521504"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72000"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浮遊ごみ対策の効果的な啓発や流域の清掃などに取り組みます。</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9"/>
            <p:cNvSpPr txBox="1">
              <a:spLocks noChangeArrowheads="1"/>
            </p:cNvSpPr>
            <p:nvPr/>
          </p:nvSpPr>
          <p:spPr bwMode="auto">
            <a:xfrm>
              <a:off x="7109344" y="7631659"/>
              <a:ext cx="1522720" cy="323769"/>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marL="0" marR="0" lvl="0" indent="0" defTabSz="914400" rtl="0" eaLnBrk="1" fontAlgn="base" latinLnBrk="0" hangingPunct="1">
                <a:lnSpc>
                  <a:spcPts val="12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恩智川クリーンリバー</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200"/>
                </a:lnSpc>
                <a:spcBef>
                  <a:spcPct val="0"/>
                </a:spcBef>
                <a:spcAft>
                  <a:spcPct val="0"/>
                </a:spcAft>
                <a:buClrTx/>
                <a:buSzTx/>
                <a:buFontTx/>
                <a:buNone/>
                <a:tabLst/>
              </a:pP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プロジェクト（浮遊ごみ対策）</a:t>
              </a:r>
              <a:endParaRPr kumimoji="1" 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5"/>
          <p:cNvGrpSpPr/>
          <p:nvPr/>
        </p:nvGrpSpPr>
        <p:grpSpPr>
          <a:xfrm>
            <a:off x="3426309" y="1538652"/>
            <a:ext cx="1549155" cy="1966896"/>
            <a:chOff x="3404468" y="1204718"/>
            <a:chExt cx="1549155" cy="1962000"/>
          </a:xfrm>
        </p:grpSpPr>
        <p:sp>
          <p:nvSpPr>
            <p:cNvPr id="109" name="正方形/長方形 108"/>
            <p:cNvSpPr/>
            <p:nvPr/>
          </p:nvSpPr>
          <p:spPr>
            <a:xfrm>
              <a:off x="3416855" y="1204718"/>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3" name="Text Box 9"/>
            <p:cNvSpPr txBox="1">
              <a:spLocks noChangeArrowheads="1"/>
            </p:cNvSpPr>
            <p:nvPr/>
          </p:nvSpPr>
          <p:spPr bwMode="auto">
            <a:xfrm>
              <a:off x="3404468" y="1219335"/>
              <a:ext cx="1521245" cy="294219"/>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Ⓓ安威川ダム周辺整備</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（ダムパーク</a:t>
              </a:r>
              <a:r>
                <a:rPr lang="ja-JP" altLang="en-US" sz="900" b="1" dirty="0" err="1">
                  <a:latin typeface="Meiryo UI" panose="020B0604030504040204" pitchFamily="50" charset="-128"/>
                  <a:ea typeface="Meiryo UI" panose="020B0604030504040204" pitchFamily="50" charset="-128"/>
                  <a:cs typeface="Meiryo UI" panose="020B0604030504040204" pitchFamily="50" charset="-128"/>
                </a:rPr>
                <a:t>いば</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きた）</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68" name="グループ化 2067"/>
          <p:cNvGrpSpPr/>
          <p:nvPr/>
        </p:nvGrpSpPr>
        <p:grpSpPr>
          <a:xfrm>
            <a:off x="299626" y="7403326"/>
            <a:ext cx="2283197" cy="1253898"/>
            <a:chOff x="10390034" y="7286544"/>
            <a:chExt cx="2283197" cy="1253898"/>
          </a:xfrm>
        </p:grpSpPr>
        <p:sp>
          <p:nvSpPr>
            <p:cNvPr id="110" name="正方形/長方形 109"/>
            <p:cNvSpPr/>
            <p:nvPr/>
          </p:nvSpPr>
          <p:spPr>
            <a:xfrm>
              <a:off x="10390034" y="7286544"/>
              <a:ext cx="2249560" cy="122628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Text Box 38"/>
            <p:cNvSpPr txBox="1">
              <a:spLocks noChangeArrowheads="1"/>
            </p:cNvSpPr>
            <p:nvPr/>
          </p:nvSpPr>
          <p:spPr bwMode="auto">
            <a:xfrm>
              <a:off x="10486457" y="7320691"/>
              <a:ext cx="1931216" cy="174665"/>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Ⓗ狭山池を活かした賑わいの創出</a:t>
              </a:r>
              <a:endParaRPr kumimoji="1" lang="ja-JP" sz="1600" b="1" i="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p:cNvSpPr txBox="1"/>
            <p:nvPr/>
          </p:nvSpPr>
          <p:spPr>
            <a:xfrm>
              <a:off x="11544433" y="7463224"/>
              <a:ext cx="1128798" cy="1077218"/>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36000" rIns="36000" rtlCol="0">
              <a:spAutoFit/>
            </a:bodyPr>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地域主体により「狭⼭池</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まつり」や「クリーン・アクショ</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ン」など狭⼭池を中⼼とし</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た活動が⾏われています。</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また、令和８年度は、狭</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⼭池博物館において、開</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館</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周年記念イベントを</a:t>
              </a: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実施します。</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72" name="グループ化 2071"/>
          <p:cNvGrpSpPr/>
          <p:nvPr/>
        </p:nvGrpSpPr>
        <p:grpSpPr>
          <a:xfrm>
            <a:off x="5074692" y="5467476"/>
            <a:ext cx="1550862" cy="1830375"/>
            <a:chOff x="8876880" y="5230082"/>
            <a:chExt cx="1550862" cy="1830375"/>
          </a:xfrm>
        </p:grpSpPr>
        <p:sp>
          <p:nvSpPr>
            <p:cNvPr id="111" name="正方形/長方形 110"/>
            <p:cNvSpPr/>
            <p:nvPr/>
          </p:nvSpPr>
          <p:spPr>
            <a:xfrm>
              <a:off x="8876880" y="5230082"/>
              <a:ext cx="1550862" cy="181471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8931276" y="6352571"/>
              <a:ext cx="1466220" cy="707886"/>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36000"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協働で河川</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清掃</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活動を行</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って</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大和川水環境協議会（国、大阪府、</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市町村）が主催し、令和７年度は、府民約</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人が参加しました。</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Text Box 9"/>
            <p:cNvSpPr txBox="1">
              <a:spLocks noChangeArrowheads="1"/>
            </p:cNvSpPr>
            <p:nvPr/>
          </p:nvSpPr>
          <p:spPr bwMode="auto">
            <a:xfrm>
              <a:off x="8907397" y="5245018"/>
              <a:ext cx="1513979" cy="2710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Ⓖ河川清掃活動</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大和川･石川クリーン作戦</a:t>
              </a:r>
            </a:p>
          </p:txBody>
        </p:sp>
      </p:grpSp>
      <p:grpSp>
        <p:nvGrpSpPr>
          <p:cNvPr id="19" name="グループ化 18"/>
          <p:cNvGrpSpPr/>
          <p:nvPr/>
        </p:nvGrpSpPr>
        <p:grpSpPr>
          <a:xfrm>
            <a:off x="22937" y="549124"/>
            <a:ext cx="5672139" cy="9197139"/>
            <a:chOff x="256924" y="330594"/>
            <a:chExt cx="5207042" cy="9197139"/>
          </a:xfrm>
        </p:grpSpPr>
        <p:sp>
          <p:nvSpPr>
            <p:cNvPr id="134" name="正方形/長方形 133"/>
            <p:cNvSpPr/>
            <p:nvPr/>
          </p:nvSpPr>
          <p:spPr>
            <a:xfrm>
              <a:off x="699571" y="9173310"/>
              <a:ext cx="2460156" cy="208150"/>
            </a:xfrm>
            <a:prstGeom prst="rect">
              <a:avLst/>
            </a:prstGeom>
          </p:spPr>
          <p:txBody>
            <a:bodyPr wrap="square" lIns="36000" tIns="36000" rIns="3600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ホームページ「川をよく知ろう！</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水難事故を防ぐために</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603906" y="8600829"/>
              <a:ext cx="3972439"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河川敷での散歩や、魚の観察など、川は地域の憩いの場所でもあります。一方で、川には命にかかわる危険も潜んでいます。</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川に近づく際の危険（急な増水や深みに注意など）をお知らせするために、ホームページで周知をしたり、川の近くに看板を設置する等の注意喚起を行っています。</a:t>
              </a:r>
              <a:endParaRPr kumimoji="1" lang="en-US" altLang="ja-JP" sz="800" dirty="0">
                <a:latin typeface="Meiryo UI" panose="020B0604030504040204" pitchFamily="50" charset="-128"/>
                <a:ea typeface="Meiryo UI" panose="020B0604030504040204" pitchFamily="50" charset="-128"/>
              </a:endParaRPr>
            </a:p>
          </p:txBody>
        </p:sp>
        <p:sp>
          <p:nvSpPr>
            <p:cNvPr id="133" name="Text Box 9"/>
            <p:cNvSpPr txBox="1">
              <a:spLocks noChangeArrowheads="1"/>
            </p:cNvSpPr>
            <p:nvPr/>
          </p:nvSpPr>
          <p:spPr bwMode="auto">
            <a:xfrm>
              <a:off x="256924" y="8450543"/>
              <a:ext cx="1794193" cy="202620"/>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川の安全利用への取組</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テキスト ボックス 35"/>
            <p:cNvSpPr txBox="1"/>
            <p:nvPr/>
          </p:nvSpPr>
          <p:spPr>
            <a:xfrm>
              <a:off x="4586803" y="8381170"/>
              <a:ext cx="877163" cy="233662"/>
            </a:xfrm>
            <a:prstGeom prst="rect">
              <a:avLst/>
            </a:prstGeom>
            <a:noFill/>
          </p:spPr>
          <p:txBody>
            <a:bodyPr wrap="non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注意喚起看板</a:t>
              </a:r>
            </a:p>
          </p:txBody>
        </p:sp>
        <p:sp>
          <p:nvSpPr>
            <p:cNvPr id="135" name="正方形/長方形 134"/>
            <p:cNvSpPr/>
            <p:nvPr/>
          </p:nvSpPr>
          <p:spPr>
            <a:xfrm>
              <a:off x="690973" y="9312289"/>
              <a:ext cx="3934968"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hlinkClick r:id="rId6">
                    <a:extLst>
                      <a:ext uri="{A12FA001-AC4F-418D-AE19-62706E023703}">
                        <ahyp:hlinkClr xmlns:ahyp="http://schemas.microsoft.com/office/drawing/2018/hyperlinkcolor" val="tx"/>
                      </a:ext>
                    </a:extLst>
                  </a:hlinkClick>
                </a:rPr>
                <a:t>http</a:t>
              </a:r>
              <a:r>
                <a:rPr lang="en-US" altLang="ja-JP" sz="800" dirty="0">
                  <a:latin typeface="Meiryo UI" panose="020B0604030504040204" pitchFamily="50" charset="-128"/>
                  <a:ea typeface="Meiryo UI" panose="020B0604030504040204" pitchFamily="50" charset="-128"/>
                  <a:hlinkClick r:id="rId6">
                    <a:extLst>
                      <a:ext uri="{A12FA001-AC4F-418D-AE19-62706E023703}">
                        <ahyp:hlinkClr xmlns:ahyp="http://schemas.microsoft.com/office/drawing/2018/hyperlinkcolor" val="tx"/>
                      </a:ext>
                    </a:extLst>
                  </a:hlinkClick>
                </a:rPr>
                <a:t>s</a:t>
              </a:r>
              <a:r>
                <a:rPr lang="ja-JP" altLang="en-US" sz="800" dirty="0">
                  <a:latin typeface="Meiryo UI" panose="020B0604030504040204" pitchFamily="50" charset="-128"/>
                  <a:ea typeface="Meiryo UI" panose="020B0604030504040204" pitchFamily="50" charset="-128"/>
                  <a:hlinkClick r:id="rId6">
                    <a:extLst>
                      <a:ext uri="{A12FA001-AC4F-418D-AE19-62706E023703}">
                        <ahyp:hlinkClr xmlns:ahyp="http://schemas.microsoft.com/office/drawing/2018/hyperlinkcolor" val="tx"/>
                      </a:ext>
                    </a:extLst>
                  </a:hlinkClick>
                </a:rPr>
                <a:t>://www.pref.osaka.lg.jp/kasenkankyo/kawawoyokushirou/index.html</a:t>
              </a:r>
              <a:endParaRPr lang="ja-JP" altLang="en-US" sz="800" dirty="0">
                <a:latin typeface="Meiryo UI" panose="020B0604030504040204" pitchFamily="50" charset="-128"/>
                <a:ea typeface="Meiryo UI" panose="020B0604030504040204" pitchFamily="50" charset="-128"/>
              </a:endParaRPr>
            </a:p>
          </p:txBody>
        </p:sp>
        <p:sp>
          <p:nvSpPr>
            <p:cNvPr id="88" name="Text Box 9">
              <a:extLst>
                <a:ext uri="{FF2B5EF4-FFF2-40B4-BE49-F238E27FC236}">
                  <a16:creationId xmlns:a16="http://schemas.microsoft.com/office/drawing/2014/main" id="{73FE7115-403D-4E7F-B589-EEC1A18CAB15}"/>
                </a:ext>
              </a:extLst>
            </p:cNvPr>
            <p:cNvSpPr txBox="1">
              <a:spLocks noChangeArrowheads="1"/>
            </p:cNvSpPr>
            <p:nvPr/>
          </p:nvSpPr>
          <p:spPr bwMode="auto">
            <a:xfrm>
              <a:off x="259940" y="330594"/>
              <a:ext cx="2132194" cy="202620"/>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地域の特色を活かした川づくり</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41" name="左矢印 40"/>
          <p:cNvSpPr/>
          <p:nvPr/>
        </p:nvSpPr>
        <p:spPr>
          <a:xfrm>
            <a:off x="4605788" y="4632171"/>
            <a:ext cx="494902" cy="277792"/>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4" name="グループ化 93"/>
          <p:cNvGrpSpPr/>
          <p:nvPr/>
        </p:nvGrpSpPr>
        <p:grpSpPr>
          <a:xfrm>
            <a:off x="232164" y="1538652"/>
            <a:ext cx="1589667" cy="1962000"/>
            <a:chOff x="1804783" y="1139832"/>
            <a:chExt cx="1589667" cy="1962000"/>
          </a:xfrm>
        </p:grpSpPr>
        <p:grpSp>
          <p:nvGrpSpPr>
            <p:cNvPr id="96" name="グループ化 95"/>
            <p:cNvGrpSpPr/>
            <p:nvPr/>
          </p:nvGrpSpPr>
          <p:grpSpPr>
            <a:xfrm>
              <a:off x="1804783" y="1139832"/>
              <a:ext cx="1589667" cy="1962000"/>
              <a:chOff x="1804799" y="1204719"/>
              <a:chExt cx="1589667" cy="1952822"/>
            </a:xfrm>
          </p:grpSpPr>
          <p:sp>
            <p:nvSpPr>
              <p:cNvPr id="107" name="正方形/長方形 106"/>
              <p:cNvSpPr/>
              <p:nvPr/>
            </p:nvSpPr>
            <p:spPr>
              <a:xfrm>
                <a:off x="1823301" y="1204719"/>
                <a:ext cx="1536768" cy="195282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Text Box 30"/>
              <p:cNvSpPr txBox="1">
                <a:spLocks noChangeArrowheads="1"/>
              </p:cNvSpPr>
              <p:nvPr/>
            </p:nvSpPr>
            <p:spPr bwMode="auto">
              <a:xfrm>
                <a:off x="1804799" y="2509086"/>
                <a:ext cx="1589667" cy="614104"/>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lvl="1" defTabSz="914400" fontAlgn="base">
                  <a:spcBef>
                    <a:spcPct val="0"/>
                  </a:spcBef>
                  <a:spcAft>
                    <a:spcPct val="0"/>
                  </a:spcAft>
                </a:pPr>
                <a:r>
                  <a:rPr lang="ja-JP" altLang="en-US" sz="800" dirty="0">
                    <a:latin typeface="Meiryo UI" panose="020B0604030504040204" pitchFamily="50" charset="-128"/>
                    <a:ea typeface="Meiryo UI" panose="020B0604030504040204" pitchFamily="50" charset="-128"/>
                  </a:rPr>
                  <a:t>水辺に親しむ「砂浜ゾーン（愛称：桜ノ宮ビーチ）」と生物の多様性に配慮した「自然再生ゾーン」を整備し、ビーチスポーツや自然観察などに利用されています。</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Text Box 38"/>
              <p:cNvSpPr txBox="1">
                <a:spLocks noChangeArrowheads="1"/>
              </p:cNvSpPr>
              <p:nvPr/>
            </p:nvSpPr>
            <p:spPr bwMode="auto">
              <a:xfrm>
                <a:off x="1871595" y="1239963"/>
                <a:ext cx="1440180" cy="198688"/>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Ⓐ大阪ふれあいの水辺づくり</a:t>
                </a:r>
                <a:endPar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6" name="図 10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68292" y="1335074"/>
              <a:ext cx="1463311" cy="1097483"/>
            </a:xfrm>
            <a:prstGeom prst="rect">
              <a:avLst/>
            </a:prstGeom>
          </p:spPr>
        </p:pic>
      </p:grpSp>
      <p:sp>
        <p:nvSpPr>
          <p:cNvPr id="137" name="円/楕円 97"/>
          <p:cNvSpPr/>
          <p:nvPr/>
        </p:nvSpPr>
        <p:spPr>
          <a:xfrm>
            <a:off x="3002473" y="4809494"/>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C</a:t>
            </a:r>
            <a:endParaRPr kumimoji="1" lang="ja-JP" altLang="en-US" sz="800" b="1" dirty="0"/>
          </a:p>
        </p:txBody>
      </p:sp>
      <p:grpSp>
        <p:nvGrpSpPr>
          <p:cNvPr id="92" name="グループ化 91"/>
          <p:cNvGrpSpPr/>
          <p:nvPr/>
        </p:nvGrpSpPr>
        <p:grpSpPr>
          <a:xfrm>
            <a:off x="26222" y="61953"/>
            <a:ext cx="6929425" cy="568188"/>
            <a:chOff x="36478" y="0"/>
            <a:chExt cx="6929425" cy="568188"/>
          </a:xfrm>
        </p:grpSpPr>
        <p:sp>
          <p:nvSpPr>
            <p:cNvPr id="112"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３：地域の特色を活かした川づくり</a:t>
              </a:r>
            </a:p>
          </p:txBody>
        </p:sp>
        <p:sp>
          <p:nvSpPr>
            <p:cNvPr id="132" name="角丸四角形 131"/>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139" name="円/楕円 64"/>
          <p:cNvSpPr/>
          <p:nvPr/>
        </p:nvSpPr>
        <p:spPr>
          <a:xfrm rot="1160739">
            <a:off x="2176175" y="4570161"/>
            <a:ext cx="784167" cy="2275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140" name="直線矢印コネクタ 139"/>
          <p:cNvCxnSpPr>
            <a:cxnSpLocks/>
            <a:stCxn id="146" idx="0"/>
            <a:endCxn id="139" idx="5"/>
          </p:cNvCxnSpPr>
          <p:nvPr/>
        </p:nvCxnSpPr>
        <p:spPr>
          <a:xfrm flipV="1">
            <a:off x="2610996" y="4851677"/>
            <a:ext cx="192203" cy="628525"/>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1" name="円/楕円 146"/>
          <p:cNvSpPr/>
          <p:nvPr/>
        </p:nvSpPr>
        <p:spPr>
          <a:xfrm>
            <a:off x="2296569" y="4343520"/>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bg1"/>
                </a:solidFill>
              </a:rPr>
              <a:t>B</a:t>
            </a:r>
            <a:endParaRPr kumimoji="1" lang="ja-JP" altLang="en-US" sz="800" b="1" dirty="0">
              <a:solidFill>
                <a:schemeClr val="bg1"/>
              </a:solidFill>
            </a:endParaRPr>
          </a:p>
        </p:txBody>
      </p:sp>
      <p:grpSp>
        <p:nvGrpSpPr>
          <p:cNvPr id="142" name="グループ化 141"/>
          <p:cNvGrpSpPr/>
          <p:nvPr/>
        </p:nvGrpSpPr>
        <p:grpSpPr>
          <a:xfrm>
            <a:off x="1857854" y="5473551"/>
            <a:ext cx="1578859" cy="1808639"/>
            <a:chOff x="237559" y="7104189"/>
            <a:chExt cx="1578859" cy="1808639"/>
          </a:xfrm>
        </p:grpSpPr>
        <p:sp>
          <p:nvSpPr>
            <p:cNvPr id="143" name="正方形/長方形 142"/>
            <p:cNvSpPr/>
            <p:nvPr/>
          </p:nvSpPr>
          <p:spPr>
            <a:xfrm>
              <a:off x="237559" y="7104189"/>
              <a:ext cx="1536768" cy="180863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4" name="テキスト ボックス 143"/>
            <p:cNvSpPr txBox="1"/>
            <p:nvPr/>
          </p:nvSpPr>
          <p:spPr>
            <a:xfrm>
              <a:off x="256578" y="8237079"/>
              <a:ext cx="1559840" cy="627928"/>
            </a:xfrm>
            <a:prstGeom prst="rect">
              <a:avLst/>
            </a:prstGeom>
            <a:noFill/>
            <a:ln>
              <a:noFill/>
            </a:ln>
          </p:spPr>
          <p:txBody>
            <a:bodyPr wrap="square" rtlCol="0">
              <a:noAutofit/>
            </a:bodyPr>
            <a:lstStyle/>
            <a:p>
              <a:pPr algn="l"/>
              <a:r>
                <a:rPr lang="ja-JP" altLang="en-US" sz="800" b="0" i="0" u="none" strike="noStrike" baseline="0" dirty="0">
                  <a:latin typeface="HGPｺﾞｼｯｸM" panose="020B0600000000000000" pitchFamily="50" charset="-128"/>
                  <a:ea typeface="HGPｺﾞｼｯｸM" panose="020B0600000000000000" pitchFamily="50" charset="-128"/>
                </a:rPr>
                <a:t>大阪市中心部を流れる堂島川・土佐堀川において、老朽化した護岸の更新にあわせて表面仕上げ等の美装化を行うなど、水辺空間の魅力向上に取り組みます。</a:t>
              </a:r>
            </a:p>
          </p:txBody>
        </p:sp>
        <p:sp>
          <p:nvSpPr>
            <p:cNvPr id="146" name="Text Box 38"/>
            <p:cNvSpPr txBox="1">
              <a:spLocks noChangeArrowheads="1"/>
            </p:cNvSpPr>
            <p:nvPr/>
          </p:nvSpPr>
          <p:spPr bwMode="auto">
            <a:xfrm>
              <a:off x="282283" y="7110840"/>
              <a:ext cx="1416835" cy="324343"/>
            </a:xfrm>
            <a:prstGeom prst="rect">
              <a:avLst/>
            </a:prstGeom>
            <a:noFill/>
            <a:ln w="9525">
              <a:noFill/>
              <a:miter lim="800000"/>
              <a:headEnd/>
              <a:tailEnd/>
            </a:ln>
          </p:spPr>
          <p:txBody>
            <a:bodyPr vert="horz" wrap="square" lIns="0" tIns="8890" rIns="0" bIns="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Ⓑ水辺空間の再構築</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（土佐堀川・堂島川）</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060"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02382" y="7645997"/>
            <a:ext cx="1284092" cy="9678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41451DD4-29E7-4BE2-A88D-13E2D4E42083}"/>
              </a:ext>
            </a:extLst>
          </p:cNvPr>
          <p:cNvPicPr>
            <a:picLocks noChangeAspect="1"/>
          </p:cNvPicPr>
          <p:nvPr/>
        </p:nvPicPr>
        <p:blipFill rotWithShape="1">
          <a:blip r:embed="rId9"/>
          <a:srcRect t="1664" b="6652"/>
          <a:stretch/>
        </p:blipFill>
        <p:spPr>
          <a:xfrm>
            <a:off x="5226889" y="5755067"/>
            <a:ext cx="1250593" cy="853898"/>
          </a:xfrm>
          <a:prstGeom prst="rect">
            <a:avLst/>
          </a:prstGeom>
        </p:spPr>
      </p:pic>
      <p:grpSp>
        <p:nvGrpSpPr>
          <p:cNvPr id="99" name="グループ化 98">
            <a:extLst>
              <a:ext uri="{FF2B5EF4-FFF2-40B4-BE49-F238E27FC236}">
                <a16:creationId xmlns:a16="http://schemas.microsoft.com/office/drawing/2014/main" id="{EA750D7C-F9A1-4ED4-BA6F-09104D1993C8}"/>
              </a:ext>
            </a:extLst>
          </p:cNvPr>
          <p:cNvGrpSpPr/>
          <p:nvPr/>
        </p:nvGrpSpPr>
        <p:grpSpPr>
          <a:xfrm>
            <a:off x="5020343" y="1538652"/>
            <a:ext cx="1555375" cy="1962000"/>
            <a:chOff x="5043807" y="674260"/>
            <a:chExt cx="1555375" cy="1962000"/>
          </a:xfrm>
        </p:grpSpPr>
        <p:sp>
          <p:nvSpPr>
            <p:cNvPr id="102" name="正方形/長方形 101">
              <a:extLst>
                <a:ext uri="{FF2B5EF4-FFF2-40B4-BE49-F238E27FC236}">
                  <a16:creationId xmlns:a16="http://schemas.microsoft.com/office/drawing/2014/main" id="{656EA2D6-0C00-4DE9-ACF0-9D2934C87C79}"/>
                </a:ext>
              </a:extLst>
            </p:cNvPr>
            <p:cNvSpPr/>
            <p:nvPr/>
          </p:nvSpPr>
          <p:spPr>
            <a:xfrm>
              <a:off x="5050026" y="674260"/>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Text Box 9">
              <a:extLst>
                <a:ext uri="{FF2B5EF4-FFF2-40B4-BE49-F238E27FC236}">
                  <a16:creationId xmlns:a16="http://schemas.microsoft.com/office/drawing/2014/main" id="{AC35E0F1-B017-4B45-A92D-ECDD3C766135}"/>
                </a:ext>
              </a:extLst>
            </p:cNvPr>
            <p:cNvSpPr txBox="1">
              <a:spLocks noChangeArrowheads="1"/>
            </p:cNvSpPr>
            <p:nvPr/>
          </p:nvSpPr>
          <p:spPr bwMode="auto">
            <a:xfrm>
              <a:off x="5069285" y="714217"/>
              <a:ext cx="1507984" cy="294953"/>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Ⓔ千里川土手原田地区</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かわまちづくり</a:t>
              </a:r>
              <a:endParaRPr kumimoji="1" lang="ja-JP" sz="900" b="1" i="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テキスト ボックス 146">
              <a:extLst>
                <a:ext uri="{FF2B5EF4-FFF2-40B4-BE49-F238E27FC236}">
                  <a16:creationId xmlns:a16="http://schemas.microsoft.com/office/drawing/2014/main" id="{C5546689-C191-4600-B319-36265E670AA1}"/>
                </a:ext>
              </a:extLst>
            </p:cNvPr>
            <p:cNvSpPr txBox="1"/>
            <p:nvPr/>
          </p:nvSpPr>
          <p:spPr>
            <a:xfrm>
              <a:off x="5043807" y="2034041"/>
              <a:ext cx="1555375" cy="58477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豊中市、関西エアポート株式会社などと連携し、飛行機を鑑賞しながらみどりや河川に親しむことができる環境を一体的に整備します。</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 name="図 6">
            <a:extLst>
              <a:ext uri="{FF2B5EF4-FFF2-40B4-BE49-F238E27FC236}">
                <a16:creationId xmlns:a16="http://schemas.microsoft.com/office/drawing/2014/main" id="{7CFFF118-9F50-4CC8-8FD7-96CA9070DFBC}"/>
              </a:ext>
            </a:extLst>
          </p:cNvPr>
          <p:cNvPicPr>
            <a:picLocks noChangeAspect="1"/>
          </p:cNvPicPr>
          <p:nvPr/>
        </p:nvPicPr>
        <p:blipFill rotWithShape="1">
          <a:blip r:embed="rId10"/>
          <a:srcRect l="919" t="10175" b="598"/>
          <a:stretch/>
        </p:blipFill>
        <p:spPr>
          <a:xfrm>
            <a:off x="3464237" y="1850885"/>
            <a:ext cx="1483317" cy="1001839"/>
          </a:xfrm>
          <a:prstGeom prst="rect">
            <a:avLst/>
          </a:prstGeom>
        </p:spPr>
      </p:pic>
      <p:pic>
        <p:nvPicPr>
          <p:cNvPr id="22" name="図 21">
            <a:extLst>
              <a:ext uri="{FF2B5EF4-FFF2-40B4-BE49-F238E27FC236}">
                <a16:creationId xmlns:a16="http://schemas.microsoft.com/office/drawing/2014/main" id="{E7FCB699-E55E-4FB2-AA23-81FDF704344D}"/>
              </a:ext>
            </a:extLst>
          </p:cNvPr>
          <p:cNvPicPr>
            <a:picLocks noChangeAspect="1"/>
          </p:cNvPicPr>
          <p:nvPr/>
        </p:nvPicPr>
        <p:blipFill rotWithShape="1">
          <a:blip r:embed="rId11"/>
          <a:srcRect b="21126"/>
          <a:stretch/>
        </p:blipFill>
        <p:spPr>
          <a:xfrm>
            <a:off x="311788" y="7617802"/>
            <a:ext cx="1119134" cy="981898"/>
          </a:xfrm>
          <a:prstGeom prst="rect">
            <a:avLst/>
          </a:prstGeom>
        </p:spPr>
      </p:pic>
      <p:grpSp>
        <p:nvGrpSpPr>
          <p:cNvPr id="150" name="グループ化 149">
            <a:extLst>
              <a:ext uri="{FF2B5EF4-FFF2-40B4-BE49-F238E27FC236}">
                <a16:creationId xmlns:a16="http://schemas.microsoft.com/office/drawing/2014/main" id="{EB9B565C-7654-4466-B412-65D8A45787B3}"/>
              </a:ext>
            </a:extLst>
          </p:cNvPr>
          <p:cNvGrpSpPr/>
          <p:nvPr/>
        </p:nvGrpSpPr>
        <p:grpSpPr>
          <a:xfrm>
            <a:off x="1847380" y="1538652"/>
            <a:ext cx="1536768" cy="1963354"/>
            <a:chOff x="241704" y="1294195"/>
            <a:chExt cx="1536768" cy="1963354"/>
          </a:xfrm>
        </p:grpSpPr>
        <p:sp>
          <p:nvSpPr>
            <p:cNvPr id="154" name="正方形/長方形 153">
              <a:extLst>
                <a:ext uri="{FF2B5EF4-FFF2-40B4-BE49-F238E27FC236}">
                  <a16:creationId xmlns:a16="http://schemas.microsoft.com/office/drawing/2014/main" id="{DEF255F4-3119-4F88-AF94-75DDCCAD8741}"/>
                </a:ext>
              </a:extLst>
            </p:cNvPr>
            <p:cNvSpPr/>
            <p:nvPr/>
          </p:nvSpPr>
          <p:spPr>
            <a:xfrm>
              <a:off x="241704" y="1294195"/>
              <a:ext cx="1536768" cy="19633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56" name="Text Box 38">
              <a:extLst>
                <a:ext uri="{FF2B5EF4-FFF2-40B4-BE49-F238E27FC236}">
                  <a16:creationId xmlns:a16="http://schemas.microsoft.com/office/drawing/2014/main" id="{204B4401-ACF8-4DDF-9AD1-9FA7DABEFFA0}"/>
                </a:ext>
              </a:extLst>
            </p:cNvPr>
            <p:cNvSpPr txBox="1">
              <a:spLocks noChangeArrowheads="1"/>
            </p:cNvSpPr>
            <p:nvPr/>
          </p:nvSpPr>
          <p:spPr bwMode="auto">
            <a:xfrm>
              <a:off x="296902" y="1321833"/>
              <a:ext cx="1440984" cy="171071"/>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Ⓒ八軒家浜</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57" name="図 156">
            <a:extLst>
              <a:ext uri="{FF2B5EF4-FFF2-40B4-BE49-F238E27FC236}">
                <a16:creationId xmlns:a16="http://schemas.microsoft.com/office/drawing/2014/main" id="{2D915CF3-C8C7-47DD-AD17-FA2557008C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3751" y="1724406"/>
            <a:ext cx="1384300" cy="1038225"/>
          </a:xfrm>
          <a:prstGeom prst="rect">
            <a:avLst/>
          </a:prstGeom>
        </p:spPr>
      </p:pic>
      <p:sp>
        <p:nvSpPr>
          <p:cNvPr id="158" name="テキスト ボックス 157">
            <a:extLst>
              <a:ext uri="{FF2B5EF4-FFF2-40B4-BE49-F238E27FC236}">
                <a16:creationId xmlns:a16="http://schemas.microsoft.com/office/drawing/2014/main" id="{7F3C49AA-7268-4ADE-948B-7CDFC7579DBA}"/>
              </a:ext>
            </a:extLst>
          </p:cNvPr>
          <p:cNvSpPr txBox="1"/>
          <p:nvPr/>
        </p:nvSpPr>
        <p:spPr>
          <a:xfrm>
            <a:off x="1923752" y="2721718"/>
            <a:ext cx="1384300" cy="184666"/>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lgn="ctr"/>
            <a:r>
              <a:rPr lang="ja-JP" altLang="en-US" sz="600" dirty="0">
                <a:solidFill>
                  <a:schemeClr val="tx1"/>
                </a:solidFill>
                <a:latin typeface="游ゴシック" panose="020B0400000000000000" pitchFamily="50" charset="-128"/>
                <a:ea typeface="游ゴシック" panose="020B0400000000000000" pitchFamily="50" charset="-128"/>
              </a:rPr>
              <a:t>北大江たそがれコンサート</a:t>
            </a:r>
          </a:p>
        </p:txBody>
      </p:sp>
      <p:sp>
        <p:nvSpPr>
          <p:cNvPr id="87" name="テキスト ボックス 86">
            <a:extLst>
              <a:ext uri="{FF2B5EF4-FFF2-40B4-BE49-F238E27FC236}">
                <a16:creationId xmlns:a16="http://schemas.microsoft.com/office/drawing/2014/main" id="{DF0A9201-8065-4ACA-9D84-DA5EFE009250}"/>
              </a:ext>
            </a:extLst>
          </p:cNvPr>
          <p:cNvSpPr txBox="1"/>
          <p:nvPr/>
        </p:nvSpPr>
        <p:spPr>
          <a:xfrm>
            <a:off x="1847903" y="2829232"/>
            <a:ext cx="1520137" cy="707886"/>
          </a:xfrm>
          <a:prstGeom prst="rect">
            <a:avLst/>
          </a:prstGeom>
          <a:noFill/>
          <a:ln>
            <a:noFill/>
          </a:ln>
        </p:spPr>
        <p:txBody>
          <a:bodyPr wrap="square" lIns="36000" rIns="3600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月に特区指定</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し、水都大阪の拠点として、水上ネットワークの繋がりを活用し、周辺企業によって様々なイベントが実施されています。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a:extLst>
              <a:ext uri="{FF2B5EF4-FFF2-40B4-BE49-F238E27FC236}">
                <a16:creationId xmlns:a16="http://schemas.microsoft.com/office/drawing/2014/main" id="{1FCAD075-855A-4312-BB5F-79524157D6B7}"/>
              </a:ext>
            </a:extLst>
          </p:cNvPr>
          <p:cNvSpPr txBox="1"/>
          <p:nvPr/>
        </p:nvSpPr>
        <p:spPr>
          <a:xfrm>
            <a:off x="3470410" y="2809089"/>
            <a:ext cx="1489531" cy="707886"/>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茨木市と連携し、安威川ダム周辺の賑わいづくりを推進しています。（令和６年４月ダムパークいばきた一部オープン、令和７年３月吊り橋エリアオープン）</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図 88">
            <a:extLst>
              <a:ext uri="{FF2B5EF4-FFF2-40B4-BE49-F238E27FC236}">
                <a16:creationId xmlns:a16="http://schemas.microsoft.com/office/drawing/2014/main" id="{DFD6A3DF-8978-4C85-94D0-C84AF77D6043}"/>
              </a:ext>
            </a:extLst>
          </p:cNvPr>
          <p:cNvPicPr/>
          <p:nvPr/>
        </p:nvPicPr>
        <p:blipFill rotWithShape="1">
          <a:blip r:embed="rId13">
            <a:extLst>
              <a:ext uri="{28A0092B-C50C-407E-A947-70E740481C1C}">
                <a14:useLocalDpi xmlns:a14="http://schemas.microsoft.com/office/drawing/2010/main" val="0"/>
              </a:ext>
            </a:extLst>
          </a:blip>
          <a:srcRect/>
          <a:stretch/>
        </p:blipFill>
        <p:spPr bwMode="auto">
          <a:xfrm flipH="1">
            <a:off x="5098543" y="1895739"/>
            <a:ext cx="1392805" cy="922098"/>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96C5C9A8-D656-422F-BD53-46D020939952}"/>
              </a:ext>
            </a:extLst>
          </p:cNvPr>
          <p:cNvPicPr>
            <a:picLocks noChangeAspect="1"/>
          </p:cNvPicPr>
          <p:nvPr/>
        </p:nvPicPr>
        <p:blipFill>
          <a:blip r:embed="rId14"/>
          <a:stretch>
            <a:fillRect/>
          </a:stretch>
        </p:blipFill>
        <p:spPr>
          <a:xfrm>
            <a:off x="3538618" y="5857713"/>
            <a:ext cx="1395694" cy="785078"/>
          </a:xfrm>
          <a:prstGeom prst="rect">
            <a:avLst/>
          </a:prstGeom>
        </p:spPr>
      </p:pic>
      <p:pic>
        <p:nvPicPr>
          <p:cNvPr id="9" name="図 8">
            <a:extLst>
              <a:ext uri="{FF2B5EF4-FFF2-40B4-BE49-F238E27FC236}">
                <a16:creationId xmlns:a16="http://schemas.microsoft.com/office/drawing/2014/main" id="{79C4D1ED-BE4E-41D5-BEEB-F13A01C4A5C1}"/>
              </a:ext>
            </a:extLst>
          </p:cNvPr>
          <p:cNvPicPr>
            <a:picLocks noChangeAspect="1"/>
          </p:cNvPicPr>
          <p:nvPr/>
        </p:nvPicPr>
        <p:blipFill rotWithShape="1">
          <a:blip r:embed="rId15"/>
          <a:srcRect t="1" r="22770" b="30338"/>
          <a:stretch/>
        </p:blipFill>
        <p:spPr>
          <a:xfrm>
            <a:off x="2001703" y="5768815"/>
            <a:ext cx="1260679" cy="852855"/>
          </a:xfrm>
          <a:prstGeom prst="rect">
            <a:avLst/>
          </a:prstGeom>
        </p:spPr>
      </p:pic>
      <p:grpSp>
        <p:nvGrpSpPr>
          <p:cNvPr id="115" name="グループ化 114">
            <a:extLst>
              <a:ext uri="{FF2B5EF4-FFF2-40B4-BE49-F238E27FC236}">
                <a16:creationId xmlns:a16="http://schemas.microsoft.com/office/drawing/2014/main" id="{C386FCCB-2CC3-4D43-8CA6-1E51D568FAD9}"/>
              </a:ext>
            </a:extLst>
          </p:cNvPr>
          <p:cNvGrpSpPr/>
          <p:nvPr/>
        </p:nvGrpSpPr>
        <p:grpSpPr>
          <a:xfrm>
            <a:off x="825620" y="5636567"/>
            <a:ext cx="1105118" cy="371802"/>
            <a:chOff x="1312853" y="722398"/>
            <a:chExt cx="1105118" cy="371802"/>
          </a:xfrm>
        </p:grpSpPr>
        <p:sp>
          <p:nvSpPr>
            <p:cNvPr id="116" name="AutoShape 33">
              <a:extLst>
                <a:ext uri="{FF2B5EF4-FFF2-40B4-BE49-F238E27FC236}">
                  <a16:creationId xmlns:a16="http://schemas.microsoft.com/office/drawing/2014/main" id="{8FAEEFFE-2CA4-48AF-A601-19851A9A6ABD}"/>
                </a:ext>
              </a:extLst>
            </p:cNvPr>
            <p:cNvSpPr>
              <a:spLocks noChangeArrowheads="1"/>
            </p:cNvSpPr>
            <p:nvPr/>
          </p:nvSpPr>
          <p:spPr bwMode="auto">
            <a:xfrm>
              <a:off x="1312853" y="747951"/>
              <a:ext cx="1105118"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endParaRPr lang="ja-JP" altLang="en-US" dirty="0"/>
            </a:p>
          </p:txBody>
        </p:sp>
        <p:sp>
          <p:nvSpPr>
            <p:cNvPr id="120" name="正方形/長方形 119">
              <a:extLst>
                <a:ext uri="{FF2B5EF4-FFF2-40B4-BE49-F238E27FC236}">
                  <a16:creationId xmlns:a16="http://schemas.microsoft.com/office/drawing/2014/main" id="{F714E249-1C1F-43EC-9DEB-3A298B47230A}"/>
                </a:ext>
              </a:extLst>
            </p:cNvPr>
            <p:cNvSpPr/>
            <p:nvPr/>
          </p:nvSpPr>
          <p:spPr>
            <a:xfrm>
              <a:off x="1436688" y="863368"/>
              <a:ext cx="851790" cy="230832"/>
            </a:xfrm>
            <a:prstGeom prst="rect">
              <a:avLst/>
            </a:prstGeom>
          </p:spPr>
          <p:txBody>
            <a:bodyPr wrap="none">
              <a:spAutoFit/>
            </a:bodyPr>
            <a:lstStyle/>
            <a:p>
              <a:r>
                <a:rPr lang="ja-JP" altLang="ja-JP" sz="900" b="1" dirty="0">
                  <a:solidFill>
                    <a:schemeClr val="bg1"/>
                  </a:solidFill>
                </a:rPr>
                <a:t>知事重点事業</a:t>
              </a:r>
              <a:endParaRPr lang="ja-JP" altLang="ja-JP" sz="900" dirty="0">
                <a:solidFill>
                  <a:schemeClr val="bg1"/>
                </a:solidFill>
              </a:endParaRPr>
            </a:p>
          </p:txBody>
        </p:sp>
        <p:sp>
          <p:nvSpPr>
            <p:cNvPr id="122" name="正方形/長方形 121">
              <a:extLst>
                <a:ext uri="{FF2B5EF4-FFF2-40B4-BE49-F238E27FC236}">
                  <a16:creationId xmlns:a16="http://schemas.microsoft.com/office/drawing/2014/main" id="{CBACBFD4-7CD3-4B10-BB9A-0A694778145C}"/>
                </a:ext>
              </a:extLst>
            </p:cNvPr>
            <p:cNvSpPr/>
            <p:nvPr/>
          </p:nvSpPr>
          <p:spPr>
            <a:xfrm>
              <a:off x="1495119" y="722398"/>
              <a:ext cx="726481" cy="230832"/>
            </a:xfrm>
            <a:prstGeom prst="rect">
              <a:avLst/>
            </a:prstGeom>
          </p:spPr>
          <p:txBody>
            <a:bodyPr wrap="none">
              <a:spAutoFit/>
            </a:bodyPr>
            <a:lstStyle/>
            <a:p>
              <a:r>
                <a:rPr lang="ja-JP" altLang="en-US" sz="900" b="1" dirty="0">
                  <a:solidFill>
                    <a:schemeClr val="bg1"/>
                  </a:solidFill>
                  <a:latin typeface="+mj-ea"/>
                  <a:ea typeface="+mj-ea"/>
                </a:rPr>
                <a:t>令和８</a:t>
              </a:r>
              <a:r>
                <a:rPr lang="ja-JP" altLang="ja-JP" sz="900" b="1" dirty="0">
                  <a:solidFill>
                    <a:schemeClr val="bg1"/>
                  </a:solidFill>
                  <a:latin typeface="+mj-ea"/>
                  <a:ea typeface="+mj-ea"/>
                </a:rPr>
                <a:t>年度</a:t>
              </a:r>
              <a:endParaRPr lang="ja-JP" altLang="ja-JP" sz="900" dirty="0">
                <a:solidFill>
                  <a:schemeClr val="bg1"/>
                </a:solidFill>
                <a:latin typeface="+mj-ea"/>
                <a:ea typeface="+mj-ea"/>
              </a:endParaRPr>
            </a:p>
          </p:txBody>
        </p:sp>
      </p:grpSp>
    </p:spTree>
    <p:extLst>
      <p:ext uri="{BB962C8B-B14F-4D97-AF65-F5344CB8AC3E}">
        <p14:creationId xmlns:p14="http://schemas.microsoft.com/office/powerpoint/2010/main" val="17192905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alpha val="30000"/>
          </a:srgbClr>
        </a:solidFill>
        <a:ln w="9525">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758</Words>
  <Application>Microsoft Office PowerPoint</Application>
  <PresentationFormat>A4 210 x 297 mm</PresentationFormat>
  <Paragraphs>61</Paragraphs>
  <Slides>1</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vt:i4>
      </vt:variant>
    </vt:vector>
  </HeadingPairs>
  <TitlesOfParts>
    <vt:vector size="11" baseType="lpstr">
      <vt:lpstr>HGPｺﾞｼｯｸM</vt:lpstr>
      <vt:lpstr>HGｺﾞｼｯｸE</vt:lpstr>
      <vt:lpstr>HG丸ｺﾞｼｯｸM-PRO</vt:lpstr>
      <vt:lpstr>Meiryo UI</vt:lpstr>
      <vt:lpstr>ＭＳ Ｐゴシック</vt:lpstr>
      <vt:lpstr>メイリオ</vt:lpstr>
      <vt:lpstr>游ゴシック</vt:lpstr>
      <vt:lpstr>Arial</vt:lpstr>
      <vt:lpstr>Calibri</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2026-06-17T05:11:52Z</dcterms:created>
  <dcterms:modified xsi:type="dcterms:W3CDTF">2026-06-23T08:18:35Z</dcterms:modified>
</cp:coreProperties>
</file>