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1" r:id="rId3"/>
    <p:sldId id="258" r:id="rId4"/>
    <p:sldId id="257" r:id="rId5"/>
    <p:sldId id="262" r:id="rId6"/>
    <p:sldId id="259" r:id="rId7"/>
    <p:sldId id="260" r:id="rId8"/>
    <p:sldId id="263" r:id="rId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3AFAF5B-B174-4CAB-AFEE-CCF7B27074A9}">
          <p14:sldIdLst>
            <p14:sldId id="256"/>
            <p14:sldId id="261"/>
            <p14:sldId id="258"/>
            <p14:sldId id="257"/>
            <p14:sldId id="262"/>
            <p14:sldId id="259"/>
            <p14:sldId id="260"/>
            <p14:sldId id="263"/>
          </p14:sldIdLst>
        </p14:section>
        <p14:section name="タイトルなしのセクション" id="{8C92811B-4F94-46E3-9A85-69672FAE54A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3FF"/>
    <a:srgbClr val="000066"/>
    <a:srgbClr val="FF99FF"/>
    <a:srgbClr val="FF00FF"/>
    <a:srgbClr val="FF66FF"/>
    <a:srgbClr val="66CCFF"/>
    <a:srgbClr val="FFFFCC"/>
    <a:srgbClr val="00FF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41" autoAdjust="0"/>
  </p:normalViewPr>
  <p:slideViewPr>
    <p:cSldViewPr>
      <p:cViewPr varScale="1">
        <p:scale>
          <a:sx n="85" d="100"/>
          <a:sy n="85" d="100"/>
        </p:scale>
        <p:origin x="-7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B872D-0E61-4BA6-8F4A-442B30C393CA}" type="datetimeFigureOut">
              <a:rPr kumimoji="1" lang="ja-JP" altLang="en-US" smtClean="0"/>
              <a:t>2015/12/10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D6397-CB78-42D4-B519-304DA8399E85}" type="slidenum">
              <a:rPr kumimoji="1" lang="ja-JP" altLang="en-US" smtClean="0"/>
              <a:t>‹#›</a:t>
            </a:fld>
            <a:endParaRPr kumimoji="1" lang="ja-JP" altLang="en-US"/>
          </a:p>
        </p:txBody>
      </p:sp>
    </p:spTree>
    <p:extLst>
      <p:ext uri="{BB962C8B-B14F-4D97-AF65-F5344CB8AC3E}">
        <p14:creationId xmlns:p14="http://schemas.microsoft.com/office/powerpoint/2010/main" val="1463551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私たちはグループ内でのトラブルや個人トークで使えるようなスタンプを考えました。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9A5D6397-CB78-42D4-B519-304DA8399E85}" type="slidenum">
              <a:rPr kumimoji="1" lang="ja-JP" altLang="en-US" smtClean="0"/>
              <a:t>1</a:t>
            </a:fld>
            <a:endParaRPr kumimoji="1" lang="ja-JP" altLang="en-US"/>
          </a:p>
        </p:txBody>
      </p:sp>
    </p:spTree>
    <p:extLst>
      <p:ext uri="{BB962C8B-B14F-4D97-AF65-F5344CB8AC3E}">
        <p14:creationId xmlns:p14="http://schemas.microsoft.com/office/powerpoint/2010/main" val="174322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たとえば、３人のグループでそのうちの２人があることでケンカになった際に</a:t>
            </a:r>
            <a:endParaRPr kumimoji="1" lang="en-US" altLang="ja-JP" dirty="0" smtClean="0"/>
          </a:p>
          <a:p>
            <a:r>
              <a:rPr kumimoji="1" lang="ja-JP" altLang="en-US" dirty="0" smtClean="0"/>
              <a:t>自分がケンカにかかわってないのに口出ししてさらにややこしくならないように</a:t>
            </a:r>
            <a:endParaRPr kumimoji="1" lang="en-US" altLang="ja-JP" dirty="0" smtClean="0"/>
          </a:p>
          <a:p>
            <a:r>
              <a:rPr kumimoji="1" lang="ja-JP" altLang="en-US" dirty="0" smtClean="0"/>
              <a:t>このようなかわいらしいスタンプを使うことによって相手にもケンカはよくないことを気づいてもらい仲直りしてもらう。</a:t>
            </a:r>
            <a:endParaRPr kumimoji="1" lang="ja-JP" altLang="en-US" dirty="0"/>
          </a:p>
        </p:txBody>
      </p:sp>
      <p:sp>
        <p:nvSpPr>
          <p:cNvPr id="4" name="スライド番号プレースホルダー 3"/>
          <p:cNvSpPr>
            <a:spLocks noGrp="1"/>
          </p:cNvSpPr>
          <p:nvPr>
            <p:ph type="sldNum" sz="quarter" idx="10"/>
          </p:nvPr>
        </p:nvSpPr>
        <p:spPr/>
        <p:txBody>
          <a:bodyPr/>
          <a:lstStyle/>
          <a:p>
            <a:fld id="{9A5D6397-CB78-42D4-B519-304DA8399E85}" type="slidenum">
              <a:rPr kumimoji="1" lang="ja-JP" altLang="en-US" smtClean="0"/>
              <a:t>3</a:t>
            </a:fld>
            <a:endParaRPr kumimoji="1" lang="ja-JP" altLang="en-US"/>
          </a:p>
        </p:txBody>
      </p:sp>
    </p:spTree>
    <p:extLst>
      <p:ext uri="{BB962C8B-B14F-4D97-AF65-F5344CB8AC3E}">
        <p14:creationId xmlns:p14="http://schemas.microsoft.com/office/powerpoint/2010/main" val="81807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シュールというのは・・・現実にはありえないけどなんか笑えるという意味だそうです。</a:t>
            </a:r>
            <a:endParaRPr kumimoji="1" lang="ja-JP" altLang="en-US" dirty="0"/>
          </a:p>
        </p:txBody>
      </p:sp>
      <p:sp>
        <p:nvSpPr>
          <p:cNvPr id="4" name="スライド番号プレースホルダー 3"/>
          <p:cNvSpPr>
            <a:spLocks noGrp="1"/>
          </p:cNvSpPr>
          <p:nvPr>
            <p:ph type="sldNum" sz="quarter" idx="10"/>
          </p:nvPr>
        </p:nvSpPr>
        <p:spPr/>
        <p:txBody>
          <a:bodyPr/>
          <a:lstStyle/>
          <a:p>
            <a:fld id="{9A5D6397-CB78-42D4-B519-304DA8399E85}" type="slidenum">
              <a:rPr kumimoji="1" lang="ja-JP" altLang="en-US" smtClean="0"/>
              <a:t>4</a:t>
            </a:fld>
            <a:endParaRPr kumimoji="1" lang="ja-JP" altLang="en-US"/>
          </a:p>
        </p:txBody>
      </p:sp>
    </p:spTree>
    <p:extLst>
      <p:ext uri="{BB962C8B-B14F-4D97-AF65-F5344CB8AC3E}">
        <p14:creationId xmlns:p14="http://schemas.microsoft.com/office/powerpoint/2010/main" val="39314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スマホ依存防止につながると考えた理由は、</a:t>
            </a:r>
            <a:endParaRPr kumimoji="1" lang="en-US" altLang="ja-JP" dirty="0" smtClean="0"/>
          </a:p>
          <a:p>
            <a:r>
              <a:rPr kumimoji="1" lang="ja-JP" altLang="en-US" dirty="0" smtClean="0"/>
              <a:t>自らライントークを終わらせることによって自分からスマホに触れることを防ぎスマホを触る時間を減らせるからです。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A5D6397-CB78-42D4-B519-304DA8399E85}" type="slidenum">
              <a:rPr kumimoji="1" lang="ja-JP" altLang="en-US" smtClean="0"/>
              <a:t>5</a:t>
            </a:fld>
            <a:endParaRPr kumimoji="1" lang="ja-JP" altLang="en-US"/>
          </a:p>
        </p:txBody>
      </p:sp>
    </p:spTree>
    <p:extLst>
      <p:ext uri="{BB962C8B-B14F-4D97-AF65-F5344CB8AC3E}">
        <p14:creationId xmlns:p14="http://schemas.microsoft.com/office/powerpoint/2010/main" val="255936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自分がもう寝る時間で友達とのライントークを終わらせたいときや、</a:t>
            </a:r>
            <a:endParaRPr kumimoji="1" lang="en-US" altLang="ja-JP" dirty="0" smtClean="0"/>
          </a:p>
          <a:p>
            <a:r>
              <a:rPr kumimoji="1" lang="ja-JP" altLang="en-US" dirty="0" smtClean="0"/>
              <a:t>テスト前で勉強するからライントークを終わらせたいときは</a:t>
            </a:r>
            <a:endParaRPr kumimoji="1" lang="en-US" altLang="ja-JP" dirty="0" smtClean="0"/>
          </a:p>
          <a:p>
            <a:r>
              <a:rPr kumimoji="1" lang="ja-JP" altLang="en-US" dirty="0" smtClean="0"/>
              <a:t>言葉だけでは冷たいと感じるのをスタンプで表現することで相手も仕方ないなと納得しやすいと考えました。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9A5D6397-CB78-42D4-B519-304DA8399E85}" type="slidenum">
              <a:rPr kumimoji="1" lang="ja-JP" altLang="en-US" smtClean="0"/>
              <a:t>6</a:t>
            </a:fld>
            <a:endParaRPr kumimoji="1" lang="ja-JP" altLang="en-US"/>
          </a:p>
        </p:txBody>
      </p:sp>
    </p:spTree>
    <p:extLst>
      <p:ext uri="{BB962C8B-B14F-4D97-AF65-F5344CB8AC3E}">
        <p14:creationId xmlns:p14="http://schemas.microsoft.com/office/powerpoint/2010/main" val="3016562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スタンプは、直接言いにくいことを相手に遠まわしに伝えることができると感じました。</a:t>
            </a:r>
            <a:endParaRPr kumimoji="1" lang="ja-JP" altLang="en-US"/>
          </a:p>
        </p:txBody>
      </p:sp>
      <p:sp>
        <p:nvSpPr>
          <p:cNvPr id="4" name="スライド番号プレースホルダー 3"/>
          <p:cNvSpPr>
            <a:spLocks noGrp="1"/>
          </p:cNvSpPr>
          <p:nvPr>
            <p:ph type="sldNum" sz="quarter" idx="10"/>
          </p:nvPr>
        </p:nvSpPr>
        <p:spPr/>
        <p:txBody>
          <a:bodyPr/>
          <a:lstStyle/>
          <a:p>
            <a:fld id="{9A5D6397-CB78-42D4-B519-304DA8399E85}" type="slidenum">
              <a:rPr kumimoji="1" lang="ja-JP" altLang="en-US" smtClean="0"/>
              <a:t>7</a:t>
            </a:fld>
            <a:endParaRPr kumimoji="1" lang="ja-JP" altLang="en-US"/>
          </a:p>
        </p:txBody>
      </p:sp>
    </p:spTree>
    <p:extLst>
      <p:ext uri="{BB962C8B-B14F-4D97-AF65-F5344CB8AC3E}">
        <p14:creationId xmlns:p14="http://schemas.microsoft.com/office/powerpoint/2010/main" val="86265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11776C0-DB67-4FC6-83A5-85C7EB32E37F}" type="datetimeFigureOut">
              <a:rPr kumimoji="1" lang="ja-JP" altLang="en-US" smtClean="0"/>
              <a:t>2015/12/10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425635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11776C0-DB67-4FC6-83A5-85C7EB32E37F}" type="datetimeFigureOut">
              <a:rPr kumimoji="1" lang="ja-JP" altLang="en-US" smtClean="0"/>
              <a:t>2015/12/10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21435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11776C0-DB67-4FC6-83A5-85C7EB32E37F}" type="datetimeFigureOut">
              <a:rPr kumimoji="1" lang="ja-JP" altLang="en-US" smtClean="0"/>
              <a:t>2015/12/10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427897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11776C0-DB67-4FC6-83A5-85C7EB32E37F}" type="datetimeFigureOut">
              <a:rPr kumimoji="1" lang="ja-JP" altLang="en-US" smtClean="0"/>
              <a:t>2015/12/10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253926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1776C0-DB67-4FC6-83A5-85C7EB32E37F}" type="datetimeFigureOut">
              <a:rPr kumimoji="1" lang="ja-JP" altLang="en-US" smtClean="0"/>
              <a:t>2015/12/10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74190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11776C0-DB67-4FC6-83A5-85C7EB32E37F}" type="datetimeFigureOut">
              <a:rPr kumimoji="1" lang="ja-JP" altLang="en-US" smtClean="0"/>
              <a:t>2015/12/10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2799641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11776C0-DB67-4FC6-83A5-85C7EB32E37F}" type="datetimeFigureOut">
              <a:rPr kumimoji="1" lang="ja-JP" altLang="en-US" smtClean="0"/>
              <a:t>2015/12/10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136712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11776C0-DB67-4FC6-83A5-85C7EB32E37F}" type="datetimeFigureOut">
              <a:rPr kumimoji="1" lang="ja-JP" altLang="en-US" smtClean="0"/>
              <a:t>2015/12/10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19764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11776C0-DB67-4FC6-83A5-85C7EB32E37F}" type="datetimeFigureOut">
              <a:rPr kumimoji="1" lang="ja-JP" altLang="en-US" smtClean="0"/>
              <a:t>2015/12/10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144726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11776C0-DB67-4FC6-83A5-85C7EB32E37F}" type="datetimeFigureOut">
              <a:rPr kumimoji="1" lang="ja-JP" altLang="en-US" smtClean="0"/>
              <a:t>2015/12/10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408517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11776C0-DB67-4FC6-83A5-85C7EB32E37F}" type="datetimeFigureOut">
              <a:rPr kumimoji="1" lang="ja-JP" altLang="en-US" smtClean="0"/>
              <a:t>2015/12/10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249705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776C0-DB67-4FC6-83A5-85C7EB32E37F}" type="datetimeFigureOut">
              <a:rPr kumimoji="1" lang="ja-JP" altLang="en-US" smtClean="0"/>
              <a:t>2015/12/10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9F06A-1CA9-4855-805B-FF67925C2C8E}" type="slidenum">
              <a:rPr kumimoji="1" lang="ja-JP" altLang="en-US" smtClean="0"/>
              <a:t>‹#›</a:t>
            </a:fld>
            <a:endParaRPr kumimoji="1" lang="ja-JP" altLang="en-US"/>
          </a:p>
        </p:txBody>
      </p:sp>
    </p:spTree>
    <p:extLst>
      <p:ext uri="{BB962C8B-B14F-4D97-AF65-F5344CB8AC3E}">
        <p14:creationId xmlns:p14="http://schemas.microsoft.com/office/powerpoint/2010/main" val="3874897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円形吹き出し 3"/>
          <p:cNvSpPr/>
          <p:nvPr/>
        </p:nvSpPr>
        <p:spPr>
          <a:xfrm>
            <a:off x="1733084" y="1484784"/>
            <a:ext cx="5688632" cy="2736304"/>
          </a:xfrm>
          <a:prstGeom prst="wedgeEllipseCallout">
            <a:avLst>
              <a:gd name="adj1" fmla="val -20441"/>
              <a:gd name="adj2" fmla="val 6127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ctrTitle"/>
          </p:nvPr>
        </p:nvSpPr>
        <p:spPr>
          <a:xfrm>
            <a:off x="683568" y="2132856"/>
            <a:ext cx="7772400" cy="1470025"/>
          </a:xfrm>
        </p:spPr>
        <p:txBody>
          <a:bodyPr>
            <a:normAutofit/>
          </a:bodyPr>
          <a:lstStyle/>
          <a:p>
            <a:r>
              <a:rPr lang="en-US" altLang="ja-JP" sz="6000" b="1" dirty="0" smtClean="0">
                <a:solidFill>
                  <a:srgbClr val="00B050"/>
                </a:solidFill>
                <a:latin typeface="HGP創英角ﾎﾟｯﾌﾟ体" pitchFamily="50" charset="-128"/>
                <a:ea typeface="HGP創英角ﾎﾟｯﾌﾟ体" pitchFamily="50" charset="-128"/>
              </a:rPr>
              <a:t>LINE </a:t>
            </a:r>
            <a:r>
              <a:rPr lang="ja-JP" altLang="en-US" sz="6000" b="1" dirty="0" smtClean="0">
                <a:solidFill>
                  <a:srgbClr val="00B050"/>
                </a:solidFill>
                <a:latin typeface="HGP創英角ﾎﾟｯﾌﾟ体" pitchFamily="50" charset="-128"/>
                <a:ea typeface="HGP創英角ﾎﾟｯﾌﾟ体" pitchFamily="50" charset="-128"/>
              </a:rPr>
              <a:t>スタンプ</a:t>
            </a:r>
            <a:endParaRPr kumimoji="1" lang="ja-JP" altLang="en-US" sz="6000" b="1" dirty="0">
              <a:solidFill>
                <a:srgbClr val="00B050"/>
              </a:solidFill>
              <a:latin typeface="HGP創英角ﾎﾟｯﾌﾟ体" pitchFamily="50" charset="-128"/>
              <a:ea typeface="HGP創英角ﾎﾟｯﾌﾟ体" pitchFamily="50" charset="-128"/>
            </a:endParaRPr>
          </a:p>
        </p:txBody>
      </p:sp>
      <p:sp>
        <p:nvSpPr>
          <p:cNvPr id="3" name="サブタイトル 2"/>
          <p:cNvSpPr>
            <a:spLocks noGrp="1"/>
          </p:cNvSpPr>
          <p:nvPr>
            <p:ph type="subTitle" idx="1"/>
          </p:nvPr>
        </p:nvSpPr>
        <p:spPr>
          <a:xfrm>
            <a:off x="1407604" y="4581128"/>
            <a:ext cx="6400800" cy="1752600"/>
          </a:xfrm>
        </p:spPr>
        <p:txBody>
          <a:bodyPr/>
          <a:lstStyle/>
          <a:p>
            <a:r>
              <a:rPr kumimoji="1" lang="ja-JP" altLang="en-US" dirty="0" smtClean="0">
                <a:solidFill>
                  <a:schemeClr val="tx1"/>
                </a:solidFill>
              </a:rPr>
              <a:t>堀之内　亜弥</a:t>
            </a:r>
            <a:endParaRPr kumimoji="1" lang="en-US" altLang="ja-JP" dirty="0" smtClean="0">
              <a:solidFill>
                <a:schemeClr val="tx1"/>
              </a:solidFill>
            </a:endParaRPr>
          </a:p>
          <a:p>
            <a:r>
              <a:rPr lang="ja-JP" altLang="en-US" dirty="0" smtClean="0">
                <a:solidFill>
                  <a:schemeClr val="tx1"/>
                </a:solidFill>
              </a:rPr>
              <a:t>横山　純</a:t>
            </a:r>
            <a:endParaRPr lang="en-US" altLang="ja-JP" dirty="0" smtClean="0">
              <a:solidFill>
                <a:schemeClr val="tx1"/>
              </a:solidFill>
            </a:endParaRPr>
          </a:p>
          <a:p>
            <a:r>
              <a:rPr lang="ja-JP" altLang="en-US" dirty="0" smtClean="0">
                <a:solidFill>
                  <a:schemeClr val="tx1"/>
                </a:solidFill>
              </a:rPr>
              <a:t>八木　佑月</a:t>
            </a:r>
            <a:endParaRPr lang="en-US" altLang="ja-JP" dirty="0" smtClean="0">
              <a:solidFill>
                <a:schemeClr val="tx1"/>
              </a:solidFill>
            </a:endParaRPr>
          </a:p>
        </p:txBody>
      </p:sp>
    </p:spTree>
    <p:extLst>
      <p:ext uri="{BB962C8B-B14F-4D97-AF65-F5344CB8AC3E}">
        <p14:creationId xmlns:p14="http://schemas.microsoft.com/office/powerpoint/2010/main" val="4087109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爆発 2 2"/>
          <p:cNvSpPr/>
          <p:nvPr/>
        </p:nvSpPr>
        <p:spPr>
          <a:xfrm>
            <a:off x="2987824" y="1916832"/>
            <a:ext cx="3384376" cy="2664296"/>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CC"/>
              </a:solidFill>
            </a:endParaRPr>
          </a:p>
        </p:txBody>
      </p:sp>
      <p:sp>
        <p:nvSpPr>
          <p:cNvPr id="2" name="タイトル 1"/>
          <p:cNvSpPr>
            <a:spLocks noGrp="1"/>
          </p:cNvSpPr>
          <p:nvPr>
            <p:ph type="title"/>
          </p:nvPr>
        </p:nvSpPr>
        <p:spPr>
          <a:xfrm>
            <a:off x="-14352" y="2708920"/>
            <a:ext cx="9289032" cy="1143000"/>
          </a:xfrm>
        </p:spPr>
        <p:txBody>
          <a:bodyPr>
            <a:noAutofit/>
          </a:bodyPr>
          <a:lstStyle/>
          <a:p>
            <a:r>
              <a:rPr kumimoji="1" lang="ja-JP" altLang="en-US" sz="6000" dirty="0" smtClean="0"/>
              <a:t>グループ内で</a:t>
            </a:r>
            <a:r>
              <a:rPr kumimoji="1" lang="ja-JP" altLang="en-US" sz="6000" dirty="0" smtClean="0"/>
              <a:t>の</a:t>
            </a:r>
            <a:r>
              <a:rPr kumimoji="1" lang="en-US" altLang="ja-JP" sz="4800" dirty="0" smtClean="0"/>
              <a:t/>
            </a:r>
            <a:br>
              <a:rPr kumimoji="1" lang="en-US" altLang="ja-JP" sz="4800" dirty="0" smtClean="0"/>
            </a:br>
            <a:r>
              <a:rPr kumimoji="1" lang="ja-JP" altLang="en-US" sz="9600" dirty="0" smtClean="0">
                <a:solidFill>
                  <a:srgbClr val="FF0000"/>
                </a:solidFill>
                <a:latin typeface="HGS明朝E" pitchFamily="18" charset="-128"/>
                <a:ea typeface="HGS明朝E" pitchFamily="18" charset="-128"/>
              </a:rPr>
              <a:t>ケンカ</a:t>
            </a:r>
            <a:r>
              <a:rPr kumimoji="1" lang="en-US" altLang="ja-JP" sz="9600" dirty="0" smtClean="0">
                <a:solidFill>
                  <a:srgbClr val="FF0000"/>
                </a:solidFill>
                <a:latin typeface="HGP創英角ﾎﾟｯﾌﾟ体" pitchFamily="50" charset="-128"/>
                <a:ea typeface="HGP創英角ﾎﾟｯﾌﾟ体" pitchFamily="50" charset="-128"/>
              </a:rPr>
              <a:t/>
            </a:r>
            <a:br>
              <a:rPr kumimoji="1" lang="en-US" altLang="ja-JP" sz="9600" dirty="0" smtClean="0">
                <a:solidFill>
                  <a:srgbClr val="FF0000"/>
                </a:solidFill>
                <a:latin typeface="HGP創英角ﾎﾟｯﾌﾟ体" pitchFamily="50" charset="-128"/>
                <a:ea typeface="HGP創英角ﾎﾟｯﾌﾟ体" pitchFamily="50" charset="-128"/>
              </a:rPr>
            </a:br>
            <a:r>
              <a:rPr kumimoji="1" lang="ja-JP" altLang="en-US" sz="6000" dirty="0" smtClean="0"/>
              <a:t>を</a:t>
            </a:r>
            <a:r>
              <a:rPr kumimoji="1" lang="ja-JP" altLang="en-US" sz="6000" dirty="0" smtClean="0"/>
              <a:t>やめてもらいたい</a:t>
            </a:r>
            <a:endParaRPr kumimoji="1" lang="ja-JP" altLang="en-US" sz="4800" dirty="0"/>
          </a:p>
        </p:txBody>
      </p:sp>
    </p:spTree>
    <p:extLst>
      <p:ext uri="{BB962C8B-B14F-4D97-AF65-F5344CB8AC3E}">
        <p14:creationId xmlns:p14="http://schemas.microsoft.com/office/powerpoint/2010/main" val="8554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54022" y="1393855"/>
            <a:ext cx="3188484" cy="253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08" y="3991089"/>
            <a:ext cx="325531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79512" y="116632"/>
            <a:ext cx="7344816" cy="2492990"/>
          </a:xfrm>
          <a:prstGeom prst="rect">
            <a:avLst/>
          </a:prstGeom>
          <a:noFill/>
        </p:spPr>
        <p:txBody>
          <a:bodyPr wrap="square" rtlCol="0">
            <a:spAutoFit/>
          </a:bodyPr>
          <a:lstStyle/>
          <a:p>
            <a:r>
              <a:rPr kumimoji="1" lang="ja-JP" altLang="en-US" sz="2800" dirty="0" smtClean="0">
                <a:latin typeface="HG創英角ﾎﾟｯﾌﾟ体" pitchFamily="49" charset="-128"/>
                <a:ea typeface="HG創英角ﾎﾟｯﾌﾟ体" pitchFamily="49" charset="-128"/>
              </a:rPr>
              <a:t>グループ内</a:t>
            </a:r>
            <a:r>
              <a:rPr lang="ja-JP" altLang="en-US" sz="2800" dirty="0" smtClean="0">
                <a:latin typeface="HG創英角ﾎﾟｯﾌﾟ体" pitchFamily="49" charset="-128"/>
                <a:ea typeface="HG創英角ﾎﾟｯﾌﾟ体" pitchFamily="49" charset="-128"/>
              </a:rPr>
              <a:t>で友達がケンカをしている</a:t>
            </a:r>
            <a:endParaRPr lang="en-US" altLang="ja-JP" sz="2800" dirty="0" smtClean="0">
              <a:latin typeface="HG創英角ﾎﾟｯﾌﾟ体" pitchFamily="49" charset="-128"/>
              <a:ea typeface="HG創英角ﾎﾟｯﾌﾟ体" pitchFamily="49" charset="-128"/>
            </a:endParaRPr>
          </a:p>
          <a:p>
            <a:r>
              <a:rPr kumimoji="1" lang="ja-JP" altLang="en-US" sz="2800" dirty="0" smtClean="0">
                <a:latin typeface="HG創英角ﾎﾟｯﾌﾟ体" pitchFamily="49" charset="-128"/>
                <a:ea typeface="HG創英角ﾎﾟｯﾌﾟ体" pitchFamily="49" charset="-128"/>
              </a:rPr>
              <a:t>でも「</a:t>
            </a:r>
            <a:r>
              <a:rPr kumimoji="1" lang="ja-JP" altLang="en-US" sz="2800" dirty="0" smtClean="0">
                <a:solidFill>
                  <a:srgbClr val="00B050"/>
                </a:solidFill>
                <a:latin typeface="HG創英角ﾎﾟｯﾌﾟ体" pitchFamily="49" charset="-128"/>
                <a:ea typeface="HG創英角ﾎﾟｯﾌﾟ体" pitchFamily="49" charset="-128"/>
              </a:rPr>
              <a:t>ケンカはよくないよ</a:t>
            </a:r>
            <a:r>
              <a:rPr kumimoji="1" lang="ja-JP" altLang="en-US" sz="2800" dirty="0" smtClean="0">
                <a:latin typeface="HG創英角ﾎﾟｯﾌﾟ体" pitchFamily="49" charset="-128"/>
                <a:ea typeface="HG創英角ﾎﾟｯﾌﾟ体" pitchFamily="49" charset="-128"/>
              </a:rPr>
              <a:t>」など</a:t>
            </a:r>
            <a:endParaRPr kumimoji="1" lang="en-US" altLang="ja-JP" sz="2800" dirty="0" smtClean="0">
              <a:latin typeface="HG創英角ﾎﾟｯﾌﾟ体" pitchFamily="49" charset="-128"/>
              <a:ea typeface="HG創英角ﾎﾟｯﾌﾟ体" pitchFamily="49" charset="-128"/>
            </a:endParaRPr>
          </a:p>
          <a:p>
            <a:r>
              <a:rPr kumimoji="1" lang="ja-JP" altLang="en-US" sz="2800" dirty="0" smtClean="0">
                <a:latin typeface="HG創英角ﾎﾟｯﾌﾟ体" pitchFamily="49" charset="-128"/>
                <a:ea typeface="HG創英角ﾎﾟｯﾌﾟ体" pitchFamily="49" charset="-128"/>
              </a:rPr>
              <a:t>言いにくい・・・</a:t>
            </a:r>
            <a:endParaRPr kumimoji="1" lang="en-US" altLang="ja-JP" sz="2800" dirty="0" smtClean="0">
              <a:latin typeface="HG創英角ﾎﾟｯﾌﾟ体" pitchFamily="49" charset="-128"/>
              <a:ea typeface="HG創英角ﾎﾟｯﾌﾟ体" pitchFamily="49" charset="-128"/>
            </a:endParaRPr>
          </a:p>
          <a:p>
            <a:endParaRPr lang="en-US" altLang="ja-JP" sz="2800" dirty="0">
              <a:latin typeface="HG創英角ﾎﾟｯﾌﾟ体" pitchFamily="49" charset="-128"/>
              <a:ea typeface="HG創英角ﾎﾟｯﾌﾟ体" pitchFamily="49" charset="-128"/>
            </a:endParaRPr>
          </a:p>
          <a:p>
            <a:r>
              <a:rPr lang="ja-JP" altLang="en-US" sz="4400" dirty="0" smtClean="0">
                <a:latin typeface="HGS創英角ｺﾞｼｯｸUB" pitchFamily="50" charset="-128"/>
                <a:ea typeface="HGS創英角ｺﾞｼｯｸUB" pitchFamily="50" charset="-128"/>
              </a:rPr>
              <a:t>そんなとき</a:t>
            </a:r>
            <a:r>
              <a:rPr lang="ja-JP" altLang="en-US" sz="4400" dirty="0" smtClean="0">
                <a:latin typeface="HGS創英角ｺﾞｼｯｸUB" pitchFamily="50" charset="-128"/>
                <a:ea typeface="HGS創英角ｺﾞｼｯｸUB" pitchFamily="50" charset="-128"/>
              </a:rPr>
              <a:t>は</a:t>
            </a:r>
            <a:endParaRPr lang="en-US" altLang="ja-JP" dirty="0">
              <a:latin typeface="HG創英角ﾎﾟｯﾌﾟ体" pitchFamily="49" charset="-128"/>
              <a:ea typeface="HG創英角ﾎﾟｯﾌﾟ体" pitchFamily="49" charset="-128"/>
            </a:endParaRPr>
          </a:p>
        </p:txBody>
      </p:sp>
      <p:sp>
        <p:nvSpPr>
          <p:cNvPr id="6" name="テキスト ボックス 5"/>
          <p:cNvSpPr txBox="1"/>
          <p:nvPr/>
        </p:nvSpPr>
        <p:spPr>
          <a:xfrm>
            <a:off x="4070546" y="4183972"/>
            <a:ext cx="5328592" cy="1200329"/>
          </a:xfrm>
          <a:prstGeom prst="rect">
            <a:avLst/>
          </a:prstGeom>
          <a:noFill/>
        </p:spPr>
        <p:txBody>
          <a:bodyPr wrap="square" rtlCol="0">
            <a:spAutoFit/>
          </a:bodyPr>
          <a:lstStyle/>
          <a:p>
            <a:r>
              <a:rPr kumimoji="1" lang="ja-JP" altLang="en-US" sz="3600" b="1" dirty="0" smtClean="0">
                <a:latin typeface="HGP創英角ｺﾞｼｯｸUB" pitchFamily="50" charset="-128"/>
                <a:ea typeface="HGP創英角ｺﾞｼｯｸUB" pitchFamily="50" charset="-128"/>
              </a:rPr>
              <a:t>かわいらしい</a:t>
            </a:r>
            <a:r>
              <a:rPr kumimoji="1" lang="ja-JP" altLang="en-US" sz="3600" b="1" dirty="0" smtClean="0">
                <a:solidFill>
                  <a:srgbClr val="FF00FF"/>
                </a:solidFill>
                <a:latin typeface="HGP創英角ｺﾞｼｯｸUB" pitchFamily="50" charset="-128"/>
                <a:ea typeface="HGP創英角ｺﾞｼｯｸUB" pitchFamily="50" charset="-128"/>
              </a:rPr>
              <a:t>スタンプ</a:t>
            </a:r>
            <a:r>
              <a:rPr kumimoji="1" lang="ja-JP" altLang="en-US" sz="3600" b="1" dirty="0" smtClean="0">
                <a:latin typeface="HGP創英角ｺﾞｼｯｸUB" pitchFamily="50" charset="-128"/>
                <a:ea typeface="HGP創英角ｺﾞｼｯｸUB" pitchFamily="50" charset="-128"/>
              </a:rPr>
              <a:t>で</a:t>
            </a:r>
            <a:endParaRPr kumimoji="1" lang="en-US" altLang="ja-JP" sz="3600" b="1" dirty="0" smtClean="0">
              <a:latin typeface="HGP創英角ｺﾞｼｯｸUB" pitchFamily="50" charset="-128"/>
              <a:ea typeface="HGP創英角ｺﾞｼｯｸUB" pitchFamily="50" charset="-128"/>
            </a:endParaRPr>
          </a:p>
          <a:p>
            <a:r>
              <a:rPr kumimoji="1" lang="ja-JP" altLang="en-US" sz="3600" b="1" dirty="0" smtClean="0">
                <a:solidFill>
                  <a:srgbClr val="FF0000"/>
                </a:solidFill>
                <a:latin typeface="HGP創英角ｺﾞｼｯｸUB" pitchFamily="50" charset="-128"/>
                <a:ea typeface="HGP創英角ｺﾞｼｯｸUB" pitchFamily="50" charset="-128"/>
              </a:rPr>
              <a:t>仲直り</a:t>
            </a:r>
            <a:r>
              <a:rPr kumimoji="1" lang="ja-JP" altLang="en-US" sz="3600" b="1" dirty="0" smtClean="0">
                <a:latin typeface="HGP創英角ｺﾞｼｯｸUB" pitchFamily="50" charset="-128"/>
                <a:ea typeface="HGP創英角ｺﾞｼｯｸUB" pitchFamily="50" charset="-128"/>
              </a:rPr>
              <a:t>してもらおう！</a:t>
            </a:r>
            <a:endParaRPr kumimoji="1" lang="ja-JP" altLang="en-US" sz="3600" b="1" dirty="0">
              <a:latin typeface="HGP創英角ｺﾞｼｯｸUB" pitchFamily="50" charset="-128"/>
              <a:ea typeface="HGP創英角ｺﾞｼｯｸUB" pitchFamily="50" charset="-128"/>
            </a:endParaRPr>
          </a:p>
        </p:txBody>
      </p:sp>
      <p:sp>
        <p:nvSpPr>
          <p:cNvPr id="2" name="ストライプ矢印 1"/>
          <p:cNvSpPr/>
          <p:nvPr/>
        </p:nvSpPr>
        <p:spPr>
          <a:xfrm>
            <a:off x="3740056" y="2004322"/>
            <a:ext cx="720080" cy="484632"/>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雲形吹き出し 2"/>
          <p:cNvSpPr/>
          <p:nvPr/>
        </p:nvSpPr>
        <p:spPr>
          <a:xfrm>
            <a:off x="5652120" y="5569625"/>
            <a:ext cx="2592288" cy="1340768"/>
          </a:xfrm>
          <a:prstGeom prst="cloudCallout">
            <a:avLst>
              <a:gd name="adj1" fmla="val -37610"/>
              <a:gd name="adj2" fmla="val -622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66CCFF"/>
              </a:solidFill>
            </a:endParaRPr>
          </a:p>
        </p:txBody>
      </p:sp>
      <p:sp>
        <p:nvSpPr>
          <p:cNvPr id="7" name="テキスト ボックス 6"/>
          <p:cNvSpPr txBox="1"/>
          <p:nvPr/>
        </p:nvSpPr>
        <p:spPr>
          <a:xfrm>
            <a:off x="5724128" y="5835976"/>
            <a:ext cx="2448272" cy="769441"/>
          </a:xfrm>
          <a:prstGeom prst="rect">
            <a:avLst/>
          </a:prstGeom>
          <a:noFill/>
        </p:spPr>
        <p:txBody>
          <a:bodyPr wrap="square" rtlCol="0">
            <a:spAutoFit/>
          </a:bodyPr>
          <a:lstStyle/>
          <a:p>
            <a:r>
              <a:rPr kumimoji="1" lang="ja-JP" altLang="en-US" sz="4400" b="1" dirty="0" smtClean="0">
                <a:solidFill>
                  <a:srgbClr val="3333FF"/>
                </a:solidFill>
                <a:latin typeface="HGP創英角ﾎﾟｯﾌﾟ体" pitchFamily="50" charset="-128"/>
                <a:ea typeface="HGP創英角ﾎﾟｯﾌﾟ体" pitchFamily="50" charset="-128"/>
              </a:rPr>
              <a:t>場が和む</a:t>
            </a:r>
            <a:endParaRPr kumimoji="1" lang="ja-JP" altLang="en-US" sz="4400" b="1" dirty="0">
              <a:solidFill>
                <a:srgbClr val="3333FF"/>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308047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Effect transition="in" filter="fade">
                                      <p:cBhvr>
                                        <p:cTn id="9" dur="500"/>
                                        <p:tgtEl>
                                          <p:spTgt spid="205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5"/>
                                        </p:tgtEl>
                                        <p:attrNameLst>
                                          <p:attrName>style.visibility</p:attrName>
                                        </p:attrNameLst>
                                      </p:cBhvr>
                                      <p:to>
                                        <p:strVal val="visible"/>
                                      </p:to>
                                    </p:set>
                                    <p:anim calcmode="lin" valueType="num">
                                      <p:cBhvr>
                                        <p:cTn id="14" dur="500" fill="hold"/>
                                        <p:tgtEl>
                                          <p:spTgt spid="2055"/>
                                        </p:tgtEl>
                                        <p:attrNameLst>
                                          <p:attrName>ppt_w</p:attrName>
                                        </p:attrNameLst>
                                      </p:cBhvr>
                                      <p:tavLst>
                                        <p:tav tm="0">
                                          <p:val>
                                            <p:fltVal val="0"/>
                                          </p:val>
                                        </p:tav>
                                        <p:tav tm="100000">
                                          <p:val>
                                            <p:strVal val="#ppt_w"/>
                                          </p:val>
                                        </p:tav>
                                      </p:tavLst>
                                    </p:anim>
                                    <p:anim calcmode="lin" valueType="num">
                                      <p:cBhvr>
                                        <p:cTn id="15" dur="500" fill="hold"/>
                                        <p:tgtEl>
                                          <p:spTgt spid="2055"/>
                                        </p:tgtEl>
                                        <p:attrNameLst>
                                          <p:attrName>ppt_h</p:attrName>
                                        </p:attrNameLst>
                                      </p:cBhvr>
                                      <p:tavLst>
                                        <p:tav tm="0">
                                          <p:val>
                                            <p:fltVal val="0"/>
                                          </p:val>
                                        </p:tav>
                                        <p:tav tm="100000">
                                          <p:val>
                                            <p:strVal val="#ppt_h"/>
                                          </p:val>
                                        </p:tav>
                                      </p:tavLst>
                                    </p:anim>
                                    <p:animEffect transition="in" filter="fade">
                                      <p:cBhvr>
                                        <p:cTn id="16" dur="500"/>
                                        <p:tgtEl>
                                          <p:spTgt spid="205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p:cNvSpPr/>
          <p:nvPr/>
        </p:nvSpPr>
        <p:spPr>
          <a:xfrm>
            <a:off x="27052" y="3501008"/>
            <a:ext cx="5400600" cy="3240360"/>
          </a:xfrm>
          <a:prstGeom prst="cloud">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445604"/>
            <a:ext cx="374584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033" y="3556041"/>
            <a:ext cx="3803342" cy="302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左矢印 7"/>
          <p:cNvSpPr/>
          <p:nvPr/>
        </p:nvSpPr>
        <p:spPr>
          <a:xfrm>
            <a:off x="4283968" y="548680"/>
            <a:ext cx="4392488" cy="2664296"/>
          </a:xfrm>
          <a:prstGeom prst="leftArrow">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663024" y="1557662"/>
            <a:ext cx="2736304" cy="646331"/>
          </a:xfrm>
          <a:prstGeom prst="rect">
            <a:avLst/>
          </a:prstGeom>
          <a:noFill/>
        </p:spPr>
        <p:txBody>
          <a:bodyPr wrap="square" rtlCol="0">
            <a:spAutoFit/>
          </a:bodyPr>
          <a:lstStyle/>
          <a:p>
            <a:r>
              <a:rPr kumimoji="1" lang="ja-JP" altLang="en-US" sz="3600" b="1" dirty="0" smtClean="0"/>
              <a:t>ほかにも・・・</a:t>
            </a:r>
            <a:endParaRPr kumimoji="1" lang="ja-JP" altLang="en-US" sz="3600" b="1" dirty="0"/>
          </a:p>
        </p:txBody>
      </p:sp>
      <p:sp>
        <p:nvSpPr>
          <p:cNvPr id="10" name="テキスト ボックス 9"/>
          <p:cNvSpPr txBox="1"/>
          <p:nvPr/>
        </p:nvSpPr>
        <p:spPr>
          <a:xfrm>
            <a:off x="-8055" y="4151692"/>
            <a:ext cx="5364088" cy="1938992"/>
          </a:xfrm>
          <a:prstGeom prst="rect">
            <a:avLst/>
          </a:prstGeom>
          <a:noFill/>
        </p:spPr>
        <p:txBody>
          <a:bodyPr wrap="square" rtlCol="0">
            <a:spAutoFit/>
          </a:bodyPr>
          <a:lstStyle/>
          <a:p>
            <a:r>
              <a:rPr kumimoji="1" lang="ja-JP" altLang="en-US" sz="4000" b="1" dirty="0" smtClean="0">
                <a:solidFill>
                  <a:srgbClr val="3333FF"/>
                </a:solidFill>
                <a:latin typeface="HGS明朝E" pitchFamily="18" charset="-128"/>
                <a:ea typeface="HGS明朝E" pitchFamily="18" charset="-128"/>
              </a:rPr>
              <a:t>シュール</a:t>
            </a:r>
            <a:r>
              <a:rPr kumimoji="1" lang="ja-JP" altLang="en-US" sz="4000" b="1" dirty="0" smtClean="0">
                <a:latin typeface="HG創英角ﾎﾟｯﾌﾟ体" pitchFamily="49" charset="-128"/>
                <a:ea typeface="HG創英角ﾎﾟｯﾌﾟ体" pitchFamily="49" charset="-128"/>
              </a:rPr>
              <a:t>なかわいさ</a:t>
            </a:r>
            <a:r>
              <a:rPr kumimoji="1" lang="ja-JP" altLang="en-US" sz="4000" b="1" dirty="0" smtClean="0">
                <a:latin typeface="HG創英角ﾎﾟｯﾌﾟ体" pitchFamily="49" charset="-128"/>
                <a:ea typeface="HG創英角ﾎﾟｯﾌﾟ体" pitchFamily="49" charset="-128"/>
              </a:rPr>
              <a:t>で</a:t>
            </a:r>
            <a:endParaRPr kumimoji="1" lang="en-US" altLang="ja-JP" sz="4000" b="1" dirty="0" smtClean="0">
              <a:latin typeface="HG創英角ﾎﾟｯﾌﾟ体" pitchFamily="49" charset="-128"/>
              <a:ea typeface="HG創英角ﾎﾟｯﾌﾟ体" pitchFamily="49" charset="-128"/>
            </a:endParaRPr>
          </a:p>
          <a:p>
            <a:pPr algn="ctr"/>
            <a:r>
              <a:rPr kumimoji="1" lang="ja-JP" altLang="en-US" sz="4000" b="1" dirty="0" smtClean="0">
                <a:solidFill>
                  <a:srgbClr val="FF0000"/>
                </a:solidFill>
                <a:latin typeface="HGS明朝E" pitchFamily="18" charset="-128"/>
                <a:ea typeface="HGS明朝E" pitchFamily="18" charset="-128"/>
              </a:rPr>
              <a:t>ケンカ</a:t>
            </a:r>
            <a:r>
              <a:rPr kumimoji="1" lang="ja-JP" altLang="en-US" sz="4000" b="1" dirty="0" smtClean="0">
                <a:latin typeface="HG創英角ﾎﾟｯﾌﾟ体" pitchFamily="49" charset="-128"/>
                <a:ea typeface="HG創英角ﾎﾟｯﾌﾟ体" pitchFamily="49" charset="-128"/>
              </a:rPr>
              <a:t>を</a:t>
            </a:r>
            <a:r>
              <a:rPr kumimoji="1" lang="ja-JP" altLang="en-US" sz="4000" b="1" dirty="0" smtClean="0">
                <a:solidFill>
                  <a:srgbClr val="FF00FF"/>
                </a:solidFill>
                <a:latin typeface="HG創英角ﾎﾟｯﾌﾟ体" pitchFamily="49" charset="-128"/>
                <a:ea typeface="HG創英角ﾎﾟｯﾌﾟ体" pitchFamily="49" charset="-128"/>
              </a:rPr>
              <a:t>笑い</a:t>
            </a:r>
            <a:r>
              <a:rPr kumimoji="1" lang="ja-JP" altLang="en-US" sz="4000" b="1" dirty="0" smtClean="0">
                <a:latin typeface="HG創英角ﾎﾟｯﾌﾟ体" pitchFamily="49" charset="-128"/>
                <a:ea typeface="HG創英角ﾎﾟｯﾌﾟ体" pitchFamily="49" charset="-128"/>
              </a:rPr>
              <a:t>に</a:t>
            </a:r>
            <a:endParaRPr kumimoji="1" lang="en-US" altLang="ja-JP" sz="4000" b="1" dirty="0" smtClean="0">
              <a:latin typeface="HG創英角ﾎﾟｯﾌﾟ体" pitchFamily="49" charset="-128"/>
              <a:ea typeface="HG創英角ﾎﾟｯﾌﾟ体" pitchFamily="49" charset="-128"/>
            </a:endParaRPr>
          </a:p>
          <a:p>
            <a:pPr algn="ctr"/>
            <a:r>
              <a:rPr kumimoji="1" lang="ja-JP" altLang="en-US" sz="4000" b="1" dirty="0" smtClean="0">
                <a:latin typeface="HG創英角ﾎﾟｯﾌﾟ体" pitchFamily="49" charset="-128"/>
                <a:ea typeface="HG創英角ﾎﾟｯﾌﾟ体" pitchFamily="49" charset="-128"/>
              </a:rPr>
              <a:t>変えよう</a:t>
            </a:r>
            <a:r>
              <a:rPr lang="en-US" altLang="ja-JP" sz="4000" b="1" dirty="0">
                <a:latin typeface="HG創英角ﾎﾟｯﾌﾟ体" pitchFamily="49" charset="-128"/>
                <a:ea typeface="HG創英角ﾎﾟｯﾌﾟ体" pitchFamily="49" charset="-128"/>
              </a:rPr>
              <a:t>!!</a:t>
            </a:r>
            <a:endParaRPr kumimoji="1" lang="ja-JP" altLang="en-US" sz="4000" b="1"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2968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10"/>
                                        </p:tgtEl>
                                        <p:attrNameLst>
                                          <p:attrName>r</p:attrName>
                                        </p:attrNameLst>
                                      </p:cBhvr>
                                    </p:animRot>
                                    <p:animRot by="-240000">
                                      <p:cBhvr>
                                        <p:cTn id="21" dur="200" fill="hold">
                                          <p:stCondLst>
                                            <p:cond delay="200"/>
                                          </p:stCondLst>
                                        </p:cTn>
                                        <p:tgtEl>
                                          <p:spTgt spid="10"/>
                                        </p:tgtEl>
                                        <p:attrNameLst>
                                          <p:attrName>r</p:attrName>
                                        </p:attrNameLst>
                                      </p:cBhvr>
                                    </p:animRot>
                                    <p:animRot by="240000">
                                      <p:cBhvr>
                                        <p:cTn id="22" dur="200" fill="hold">
                                          <p:stCondLst>
                                            <p:cond delay="400"/>
                                          </p:stCondLst>
                                        </p:cTn>
                                        <p:tgtEl>
                                          <p:spTgt spid="10"/>
                                        </p:tgtEl>
                                        <p:attrNameLst>
                                          <p:attrName>r</p:attrName>
                                        </p:attrNameLst>
                                      </p:cBhvr>
                                    </p:animRot>
                                    <p:animRot by="-240000">
                                      <p:cBhvr>
                                        <p:cTn id="23" dur="200" fill="hold">
                                          <p:stCondLst>
                                            <p:cond delay="600"/>
                                          </p:stCondLst>
                                        </p:cTn>
                                        <p:tgtEl>
                                          <p:spTgt spid="10"/>
                                        </p:tgtEl>
                                        <p:attrNameLst>
                                          <p:attrName>r</p:attrName>
                                        </p:attrNameLst>
                                      </p:cBhvr>
                                    </p:animRot>
                                    <p:animRot by="120000">
                                      <p:cBhvr>
                                        <p:cTn id="2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924944"/>
            <a:ext cx="8229600" cy="1143000"/>
          </a:xfrm>
        </p:spPr>
        <p:txBody>
          <a:bodyPr>
            <a:normAutofit/>
          </a:bodyPr>
          <a:lstStyle/>
          <a:p>
            <a:r>
              <a:rPr kumimoji="1" lang="ja-JP" altLang="en-US" sz="5400" dirty="0" smtClean="0"/>
              <a:t>個人トークを</a:t>
            </a:r>
            <a:r>
              <a:rPr kumimoji="1" lang="ja-JP" altLang="en-US" sz="5400" dirty="0" smtClean="0">
                <a:solidFill>
                  <a:srgbClr val="FF0000"/>
                </a:solidFill>
              </a:rPr>
              <a:t>やめたい</a:t>
            </a:r>
            <a:r>
              <a:rPr kumimoji="1" lang="ja-JP" altLang="en-US" sz="5400" dirty="0" smtClean="0"/>
              <a:t>ときに</a:t>
            </a:r>
            <a:endParaRPr kumimoji="1" lang="ja-JP" altLang="en-US" sz="5400" dirty="0"/>
          </a:p>
        </p:txBody>
      </p:sp>
      <p:sp>
        <p:nvSpPr>
          <p:cNvPr id="5" name="円形吹き出し 4"/>
          <p:cNvSpPr/>
          <p:nvPr/>
        </p:nvSpPr>
        <p:spPr>
          <a:xfrm rot="671797">
            <a:off x="4772130" y="112347"/>
            <a:ext cx="3933304" cy="2744873"/>
          </a:xfrm>
          <a:prstGeom prst="wedgeEllipseCallout">
            <a:avLst/>
          </a:prstGeom>
          <a:noFill/>
          <a:ln>
            <a:solidFill>
              <a:srgbClr val="FF00FF"/>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543066" y="823063"/>
            <a:ext cx="4853469" cy="1323439"/>
          </a:xfrm>
          <a:prstGeom prst="rect">
            <a:avLst/>
          </a:prstGeom>
          <a:noFill/>
        </p:spPr>
        <p:txBody>
          <a:bodyPr wrap="square" rtlCol="0">
            <a:spAutoFit/>
          </a:bodyPr>
          <a:lstStyle/>
          <a:p>
            <a:r>
              <a:rPr kumimoji="1" lang="ja-JP" altLang="en-US" sz="4400" dirty="0" smtClean="0">
                <a:solidFill>
                  <a:srgbClr val="3333FF"/>
                </a:solidFill>
                <a:latin typeface="HGS明朝E" pitchFamily="18" charset="-128"/>
                <a:ea typeface="HGS明朝E" pitchFamily="18" charset="-128"/>
              </a:rPr>
              <a:t>スマホ依存防止</a:t>
            </a:r>
            <a:r>
              <a:rPr kumimoji="1" lang="ja-JP" altLang="en-US" sz="3600" dirty="0" smtClean="0">
                <a:latin typeface="HGS創英角ｺﾞｼｯｸUB" pitchFamily="50" charset="-128"/>
                <a:ea typeface="HGS創英角ｺﾞｼｯｸUB" pitchFamily="50" charset="-128"/>
              </a:rPr>
              <a:t>に</a:t>
            </a:r>
            <a:endParaRPr kumimoji="1" lang="en-US" altLang="ja-JP" sz="3600" dirty="0" smtClean="0">
              <a:latin typeface="HGS創英角ｺﾞｼｯｸUB" pitchFamily="50" charset="-128"/>
              <a:ea typeface="HGS創英角ｺﾞｼｯｸUB" pitchFamily="50" charset="-128"/>
            </a:endParaRPr>
          </a:p>
          <a:p>
            <a:r>
              <a:rPr kumimoji="1" lang="ja-JP" altLang="en-US" sz="3600" dirty="0" smtClean="0">
                <a:latin typeface="HGS創英角ｺﾞｼｯｸUB" pitchFamily="50" charset="-128"/>
                <a:ea typeface="HGS創英角ｺﾞｼｯｸUB" pitchFamily="50" charset="-128"/>
              </a:rPr>
              <a:t>つながる</a:t>
            </a:r>
            <a:r>
              <a:rPr kumimoji="1" lang="ja-JP" altLang="en-US" sz="3600" dirty="0" smtClean="0">
                <a:latin typeface="HGS創英角ｺﾞｼｯｸUB" pitchFamily="50" charset="-128"/>
                <a:ea typeface="HGS創英角ｺﾞｼｯｸUB" pitchFamily="50" charset="-128"/>
              </a:rPr>
              <a:t>のでは</a:t>
            </a:r>
            <a:r>
              <a:rPr kumimoji="1" lang="ja-JP" altLang="en-US" sz="3600" dirty="0" smtClean="0">
                <a:latin typeface="HGS創英角ｺﾞｼｯｸUB" pitchFamily="50" charset="-128"/>
                <a:ea typeface="HGS創英角ｺﾞｼｯｸUB" pitchFamily="50" charset="-128"/>
              </a:rPr>
              <a:t>・・？</a:t>
            </a:r>
            <a:endParaRPr kumimoji="1" lang="ja-JP" altLang="en-US" sz="3600" dirty="0">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15786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lum contrast="20000"/>
            <a:extLst>
              <a:ext uri="{28A0092B-C50C-407E-A947-70E740481C1C}">
                <a14:useLocalDpi xmlns:a14="http://schemas.microsoft.com/office/drawing/2010/main" val="0"/>
              </a:ext>
            </a:extLst>
          </a:blip>
          <a:srcRect/>
          <a:stretch>
            <a:fillRect/>
          </a:stretch>
        </p:blipFill>
        <p:spPr bwMode="auto">
          <a:xfrm>
            <a:off x="323528" y="2708920"/>
            <a:ext cx="3600400" cy="4310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556792"/>
            <a:ext cx="3456384" cy="276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23528" y="332656"/>
            <a:ext cx="5400600" cy="2062103"/>
          </a:xfrm>
          <a:prstGeom prst="rect">
            <a:avLst/>
          </a:prstGeom>
          <a:noFill/>
        </p:spPr>
        <p:txBody>
          <a:bodyPr wrap="square" rtlCol="0">
            <a:spAutoFit/>
          </a:bodyPr>
          <a:lstStyle/>
          <a:p>
            <a:r>
              <a:rPr kumimoji="1" lang="ja-JP" altLang="en-US" sz="2800" dirty="0" smtClean="0">
                <a:latin typeface="HG創英角ﾎﾟｯﾌﾟ体" pitchFamily="49" charset="-128"/>
                <a:ea typeface="HG創英角ﾎﾟｯﾌﾟ体" pitchFamily="49" charset="-128"/>
              </a:rPr>
              <a:t>忙しいから個人トークを</a:t>
            </a:r>
            <a:endParaRPr kumimoji="1" lang="en-US" altLang="ja-JP" sz="2800" dirty="0" smtClean="0">
              <a:latin typeface="HG創英角ﾎﾟｯﾌﾟ体" pitchFamily="49" charset="-128"/>
              <a:ea typeface="HG創英角ﾎﾟｯﾌﾟ体" pitchFamily="49" charset="-128"/>
            </a:endParaRPr>
          </a:p>
          <a:p>
            <a:r>
              <a:rPr kumimoji="1" lang="ja-JP" altLang="en-US" sz="2800" dirty="0" smtClean="0">
                <a:solidFill>
                  <a:srgbClr val="FF0000"/>
                </a:solidFill>
                <a:latin typeface="HG創英角ﾎﾟｯﾌﾟ体" pitchFamily="49" charset="-128"/>
                <a:ea typeface="HG創英角ﾎﾟｯﾌﾟ体" pitchFamily="49" charset="-128"/>
              </a:rPr>
              <a:t>やめたい</a:t>
            </a:r>
            <a:r>
              <a:rPr kumimoji="1" lang="ja-JP" altLang="en-US" sz="2800" dirty="0" smtClean="0">
                <a:latin typeface="HG創英角ﾎﾟｯﾌﾟ体" pitchFamily="49" charset="-128"/>
                <a:ea typeface="HG創英角ﾎﾟｯﾌﾟ体" pitchFamily="49" charset="-128"/>
              </a:rPr>
              <a:t>とき・・・</a:t>
            </a:r>
            <a:endParaRPr kumimoji="1" lang="en-US" altLang="ja-JP" sz="2800" dirty="0" smtClean="0">
              <a:latin typeface="HG創英角ﾎﾟｯﾌﾟ体" pitchFamily="49" charset="-128"/>
              <a:ea typeface="HG創英角ﾎﾟｯﾌﾟ体" pitchFamily="49" charset="-128"/>
            </a:endParaRPr>
          </a:p>
          <a:p>
            <a:endParaRPr kumimoji="1" lang="en-US" altLang="ja-JP" sz="2800" dirty="0" smtClean="0">
              <a:latin typeface="HG創英角ﾎﾟｯﾌﾟ体" pitchFamily="49" charset="-128"/>
              <a:ea typeface="HG創英角ﾎﾟｯﾌﾟ体" pitchFamily="49" charset="-128"/>
            </a:endParaRPr>
          </a:p>
          <a:p>
            <a:r>
              <a:rPr lang="ja-JP" altLang="en-US" sz="4400" dirty="0">
                <a:latin typeface="HG創英角ﾎﾟｯﾌﾟ体" pitchFamily="49" charset="-128"/>
                <a:ea typeface="HG創英角ﾎﾟｯﾌﾟ体" pitchFamily="49" charset="-128"/>
              </a:rPr>
              <a:t>そんな</a:t>
            </a:r>
            <a:r>
              <a:rPr lang="ja-JP" altLang="en-US" sz="4400" dirty="0" smtClean="0">
                <a:latin typeface="HG創英角ﾎﾟｯﾌﾟ体" pitchFamily="49" charset="-128"/>
                <a:ea typeface="HG創英角ﾎﾟｯﾌﾟ体" pitchFamily="49" charset="-128"/>
              </a:rPr>
              <a:t>とき</a:t>
            </a:r>
            <a:r>
              <a:rPr lang="ja-JP" altLang="en-US" sz="4400" dirty="0" smtClean="0">
                <a:latin typeface="HG創英角ﾎﾟｯﾌﾟ体" pitchFamily="49" charset="-128"/>
                <a:ea typeface="HG創英角ﾎﾟｯﾌﾟ体" pitchFamily="49" charset="-128"/>
              </a:rPr>
              <a:t>は</a:t>
            </a:r>
            <a:endParaRPr kumimoji="1" lang="ja-JP" altLang="en-US" sz="4400" dirty="0">
              <a:latin typeface="HG創英角ﾎﾟｯﾌﾟ体" pitchFamily="49" charset="-128"/>
              <a:ea typeface="HG創英角ﾎﾟｯﾌﾟ体" pitchFamily="49" charset="-128"/>
            </a:endParaRPr>
          </a:p>
        </p:txBody>
      </p:sp>
      <p:sp>
        <p:nvSpPr>
          <p:cNvPr id="5" name="テキスト ボックス 4"/>
          <p:cNvSpPr txBox="1"/>
          <p:nvPr/>
        </p:nvSpPr>
        <p:spPr>
          <a:xfrm>
            <a:off x="3131840" y="4725144"/>
            <a:ext cx="6336704" cy="1815882"/>
          </a:xfrm>
          <a:prstGeom prst="rect">
            <a:avLst/>
          </a:prstGeom>
          <a:noFill/>
        </p:spPr>
        <p:txBody>
          <a:bodyPr wrap="square" rtlCol="0">
            <a:spAutoFit/>
          </a:bodyPr>
          <a:lstStyle/>
          <a:p>
            <a:r>
              <a:rPr kumimoji="1" lang="ja-JP" altLang="en-US" sz="4000" b="1" dirty="0" smtClean="0">
                <a:solidFill>
                  <a:srgbClr val="FF00FF"/>
                </a:solidFill>
                <a:latin typeface="HGP創英角ﾎﾟｯﾌﾟ体" pitchFamily="50" charset="-128"/>
                <a:ea typeface="HGP創英角ﾎﾟｯﾌﾟ体" pitchFamily="50" charset="-128"/>
              </a:rPr>
              <a:t>スタンプ</a:t>
            </a:r>
            <a:r>
              <a:rPr kumimoji="1" lang="ja-JP" altLang="en-US" sz="3200" b="1" dirty="0" smtClean="0">
                <a:latin typeface="HGP創英角ｺﾞｼｯｸUB" pitchFamily="50" charset="-128"/>
                <a:ea typeface="HGP創英角ｺﾞｼｯｸUB" pitchFamily="50" charset="-128"/>
              </a:rPr>
              <a:t>を使って</a:t>
            </a:r>
            <a:endParaRPr kumimoji="1" lang="en-US" altLang="ja-JP" sz="3200" b="1" dirty="0" smtClean="0">
              <a:latin typeface="HGP創英角ｺﾞｼｯｸUB" pitchFamily="50" charset="-128"/>
              <a:ea typeface="HGP創英角ｺﾞｼｯｸUB" pitchFamily="50" charset="-128"/>
            </a:endParaRPr>
          </a:p>
          <a:p>
            <a:r>
              <a:rPr kumimoji="1" lang="ja-JP" altLang="en-US" sz="3200" b="1" dirty="0" smtClean="0">
                <a:latin typeface="HGP創英角ｺﾞｼｯｸUB" pitchFamily="50" charset="-128"/>
                <a:ea typeface="HGP創英角ｺﾞｼｯｸUB" pitchFamily="50" charset="-128"/>
              </a:rPr>
              <a:t>相手に納得してもらって</a:t>
            </a:r>
            <a:endParaRPr kumimoji="1" lang="en-US" altLang="ja-JP" sz="3200" b="1" dirty="0" smtClean="0">
              <a:latin typeface="HGP創英角ｺﾞｼｯｸUB" pitchFamily="50" charset="-128"/>
              <a:ea typeface="HGP創英角ｺﾞｼｯｸUB" pitchFamily="50" charset="-128"/>
            </a:endParaRPr>
          </a:p>
          <a:p>
            <a:r>
              <a:rPr kumimoji="1" lang="ja-JP" altLang="en-US" sz="4000" b="1" dirty="0" smtClean="0">
                <a:solidFill>
                  <a:srgbClr val="3333FF"/>
                </a:solidFill>
                <a:latin typeface="HGS創英角ﾎﾟｯﾌﾟ体" pitchFamily="50" charset="-128"/>
                <a:ea typeface="HGS創英角ﾎﾟｯﾌﾟ体" pitchFamily="50" charset="-128"/>
              </a:rPr>
              <a:t>トークを</a:t>
            </a:r>
            <a:r>
              <a:rPr kumimoji="1" lang="ja-JP" altLang="en-US" sz="4000" b="1" dirty="0" smtClean="0">
                <a:solidFill>
                  <a:srgbClr val="3333FF"/>
                </a:solidFill>
                <a:latin typeface="HGS創英角ﾎﾟｯﾌﾟ体" pitchFamily="50" charset="-128"/>
                <a:ea typeface="HGS創英角ﾎﾟｯﾌﾟ体" pitchFamily="50" charset="-128"/>
              </a:rPr>
              <a:t>終わらせよう</a:t>
            </a:r>
            <a:r>
              <a:rPr kumimoji="1" lang="ja-JP" altLang="en-US" sz="3200" b="1" dirty="0" smtClean="0">
                <a:latin typeface="HGP創英角ｺﾞｼｯｸUB" pitchFamily="50" charset="-128"/>
                <a:ea typeface="HGP創英角ｺﾞｼｯｸUB" pitchFamily="50" charset="-128"/>
              </a:rPr>
              <a:t>！！</a:t>
            </a:r>
            <a:endParaRPr kumimoji="1" lang="ja-JP" altLang="en-US" sz="3200" b="1" dirty="0">
              <a:latin typeface="HGP創英角ｺﾞｼｯｸUB" pitchFamily="50" charset="-128"/>
              <a:ea typeface="HGP創英角ｺﾞｼｯｸUB" pitchFamily="50" charset="-128"/>
            </a:endParaRPr>
          </a:p>
        </p:txBody>
      </p:sp>
      <p:sp>
        <p:nvSpPr>
          <p:cNvPr id="2" name="ストライプ矢印 1"/>
          <p:cNvSpPr/>
          <p:nvPr/>
        </p:nvSpPr>
        <p:spPr>
          <a:xfrm>
            <a:off x="3923928" y="1699424"/>
            <a:ext cx="648072" cy="549935"/>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1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9810" y="332656"/>
            <a:ext cx="3665904" cy="295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136608"/>
            <a:ext cx="3672408" cy="342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左矢印 3"/>
          <p:cNvSpPr/>
          <p:nvPr/>
        </p:nvSpPr>
        <p:spPr>
          <a:xfrm>
            <a:off x="4211960" y="404664"/>
            <a:ext cx="4248472" cy="2304256"/>
          </a:xfrm>
          <a:prstGeom prst="left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ほかにも・・・</a:t>
            </a:r>
            <a:endParaRPr kumimoji="1" lang="ja-JP" altLang="en-US" sz="3200" b="1" dirty="0">
              <a:solidFill>
                <a:schemeClr val="tx1"/>
              </a:solidFill>
            </a:endParaRPr>
          </a:p>
        </p:txBody>
      </p:sp>
      <p:sp>
        <p:nvSpPr>
          <p:cNvPr id="5" name="テキスト ボックス 4"/>
          <p:cNvSpPr txBox="1"/>
          <p:nvPr/>
        </p:nvSpPr>
        <p:spPr>
          <a:xfrm>
            <a:off x="117107" y="4053948"/>
            <a:ext cx="4896544" cy="2000548"/>
          </a:xfrm>
          <a:prstGeom prst="rect">
            <a:avLst/>
          </a:prstGeom>
          <a:noFill/>
        </p:spPr>
        <p:txBody>
          <a:bodyPr wrap="square" rtlCol="0">
            <a:spAutoFit/>
          </a:bodyPr>
          <a:lstStyle/>
          <a:p>
            <a:pPr algn="ctr"/>
            <a:r>
              <a:rPr kumimoji="1" lang="ja-JP" altLang="en-US" sz="4400" b="1" dirty="0" smtClean="0">
                <a:solidFill>
                  <a:srgbClr val="3333FF"/>
                </a:solidFill>
                <a:latin typeface="HGS明朝E" pitchFamily="18" charset="-128"/>
                <a:ea typeface="HGS明朝E" pitchFamily="18" charset="-128"/>
              </a:rPr>
              <a:t>シュール</a:t>
            </a:r>
            <a:r>
              <a:rPr kumimoji="1" lang="ja-JP" altLang="en-US" sz="3200" b="1" dirty="0" smtClean="0">
                <a:latin typeface="HG創英角ﾎﾟｯﾌﾟ体" pitchFamily="49" charset="-128"/>
                <a:ea typeface="HG創英角ﾎﾟｯﾌﾟ体" pitchFamily="49" charset="-128"/>
              </a:rPr>
              <a:t>なかわいさで</a:t>
            </a:r>
            <a:r>
              <a:rPr kumimoji="1" lang="ja-JP" altLang="en-US" sz="4000" b="1" dirty="0" smtClean="0">
                <a:solidFill>
                  <a:srgbClr val="FF66FF"/>
                </a:solidFill>
                <a:latin typeface="HG創英角ﾎﾟｯﾌﾟ体" pitchFamily="49" charset="-128"/>
                <a:ea typeface="HG創英角ﾎﾟｯﾌﾟ体" pitchFamily="49" charset="-128"/>
              </a:rPr>
              <a:t>自分の気持ちを</a:t>
            </a:r>
            <a:endParaRPr kumimoji="1" lang="en-US" altLang="ja-JP" sz="4000" b="1" dirty="0" smtClean="0">
              <a:solidFill>
                <a:srgbClr val="FF66FF"/>
              </a:solidFill>
              <a:latin typeface="HG創英角ﾎﾟｯﾌﾟ体" pitchFamily="49" charset="-128"/>
              <a:ea typeface="HG創英角ﾎﾟｯﾌﾟ体" pitchFamily="49" charset="-128"/>
            </a:endParaRPr>
          </a:p>
          <a:p>
            <a:pPr algn="ctr"/>
            <a:r>
              <a:rPr kumimoji="1" lang="ja-JP" altLang="en-US" sz="4000" b="1" dirty="0" smtClean="0">
                <a:solidFill>
                  <a:srgbClr val="FF66FF"/>
                </a:solidFill>
                <a:latin typeface="HG創英角ﾎﾟｯﾌﾟ体" pitchFamily="49" charset="-128"/>
                <a:ea typeface="HG創英角ﾎﾟｯﾌﾟ体" pitchFamily="49" charset="-128"/>
              </a:rPr>
              <a:t>相手に</a:t>
            </a:r>
            <a:r>
              <a:rPr kumimoji="1" lang="ja-JP" altLang="en-US" sz="4000" b="1" dirty="0" smtClean="0">
                <a:solidFill>
                  <a:srgbClr val="FF66FF"/>
                </a:solidFill>
                <a:latin typeface="HG創英角ﾎﾟｯﾌﾟ体" pitchFamily="49" charset="-128"/>
                <a:ea typeface="HG創英角ﾎﾟｯﾌﾟ体" pitchFamily="49" charset="-128"/>
              </a:rPr>
              <a:t>伝えよう</a:t>
            </a:r>
            <a:r>
              <a:rPr lang="en-US" altLang="ja-JP" sz="3200" b="1" dirty="0">
                <a:latin typeface="HG創英角ﾎﾟｯﾌﾟ体" pitchFamily="49" charset="-128"/>
                <a:ea typeface="HG創英角ﾎﾟｯﾌﾟ体" pitchFamily="49" charset="-128"/>
              </a:rPr>
              <a:t>!!</a:t>
            </a:r>
            <a:endParaRPr kumimoji="1" lang="ja-JP" altLang="en-US" sz="3200" b="1" dirty="0">
              <a:latin typeface="HG創英角ﾎﾟｯﾌﾟ体" pitchFamily="49" charset="-128"/>
              <a:ea typeface="HG創英角ﾎﾟｯﾌﾟ体" pitchFamily="49" charset="-128"/>
            </a:endParaRPr>
          </a:p>
        </p:txBody>
      </p:sp>
      <p:sp>
        <p:nvSpPr>
          <p:cNvPr id="3" name="雲 2"/>
          <p:cNvSpPr/>
          <p:nvPr/>
        </p:nvSpPr>
        <p:spPr>
          <a:xfrm>
            <a:off x="-30006" y="3542054"/>
            <a:ext cx="5184576" cy="3024336"/>
          </a:xfrm>
          <a:prstGeom prst="cloud">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440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500" fill="hold"/>
                                        <p:tgtEl>
                                          <p:spTgt spid="4099"/>
                                        </p:tgtEl>
                                        <p:attrNameLst>
                                          <p:attrName>ppt_w</p:attrName>
                                        </p:attrNameLst>
                                      </p:cBhvr>
                                      <p:tavLst>
                                        <p:tav tm="0">
                                          <p:val>
                                            <p:fltVal val="0"/>
                                          </p:val>
                                        </p:tav>
                                        <p:tav tm="100000">
                                          <p:val>
                                            <p:strVal val="#ppt_w"/>
                                          </p:val>
                                        </p:tav>
                                      </p:tavLst>
                                    </p:anim>
                                    <p:anim calcmode="lin" valueType="num">
                                      <p:cBhvr>
                                        <p:cTn id="15" dur="500" fill="hold"/>
                                        <p:tgtEl>
                                          <p:spTgt spid="4099"/>
                                        </p:tgtEl>
                                        <p:attrNameLst>
                                          <p:attrName>ppt_h</p:attrName>
                                        </p:attrNameLst>
                                      </p:cBhvr>
                                      <p:tavLst>
                                        <p:tav tm="0">
                                          <p:val>
                                            <p:fltVal val="0"/>
                                          </p:val>
                                        </p:tav>
                                        <p:tav tm="100000">
                                          <p:val>
                                            <p:strVal val="#ppt_h"/>
                                          </p:val>
                                        </p:tav>
                                      </p:tavLst>
                                    </p:anim>
                                    <p:animEffect transition="in" filter="fade">
                                      <p:cBhvr>
                                        <p:cTn id="16" dur="500"/>
                                        <p:tgtEl>
                                          <p:spTgt spid="4099"/>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5"/>
                                        </p:tgtEl>
                                        <p:attrNameLst>
                                          <p:attrName>r</p:attrName>
                                        </p:attrNameLst>
                                      </p:cBhvr>
                                    </p:animRot>
                                    <p:animRot by="-240000">
                                      <p:cBhvr>
                                        <p:cTn id="21" dur="200" fill="hold">
                                          <p:stCondLst>
                                            <p:cond delay="200"/>
                                          </p:stCondLst>
                                        </p:cTn>
                                        <p:tgtEl>
                                          <p:spTgt spid="5"/>
                                        </p:tgtEl>
                                        <p:attrNameLst>
                                          <p:attrName>r</p:attrName>
                                        </p:attrNameLst>
                                      </p:cBhvr>
                                    </p:animRot>
                                    <p:animRot by="240000">
                                      <p:cBhvr>
                                        <p:cTn id="22" dur="200" fill="hold">
                                          <p:stCondLst>
                                            <p:cond delay="400"/>
                                          </p:stCondLst>
                                        </p:cTn>
                                        <p:tgtEl>
                                          <p:spTgt spid="5"/>
                                        </p:tgtEl>
                                        <p:attrNameLst>
                                          <p:attrName>r</p:attrName>
                                        </p:attrNameLst>
                                      </p:cBhvr>
                                    </p:animRot>
                                    <p:animRot by="-240000">
                                      <p:cBhvr>
                                        <p:cTn id="23" dur="200" fill="hold">
                                          <p:stCondLst>
                                            <p:cond delay="600"/>
                                          </p:stCondLst>
                                        </p:cTn>
                                        <p:tgtEl>
                                          <p:spTgt spid="5"/>
                                        </p:tgtEl>
                                        <p:attrNameLst>
                                          <p:attrName>r</p:attrName>
                                        </p:attrNameLst>
                                      </p:cBhvr>
                                    </p:animRot>
                                    <p:animRot by="120000">
                                      <p:cBhvr>
                                        <p:cTn id="2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552" y="692696"/>
            <a:ext cx="9937104" cy="1143000"/>
          </a:xfrm>
        </p:spPr>
        <p:txBody>
          <a:bodyPr>
            <a:noAutofit/>
          </a:bodyPr>
          <a:lstStyle/>
          <a:p>
            <a:r>
              <a:rPr kumimoji="1" lang="ja-JP" altLang="en-US" sz="4000" dirty="0" smtClean="0">
                <a:latin typeface="HG創英角ﾎﾟｯﾌﾟ体" pitchFamily="49" charset="-128"/>
                <a:ea typeface="HG創英角ﾎﾟｯﾌﾟ体" pitchFamily="49" charset="-128"/>
              </a:rPr>
              <a:t>文字のないスタンプは</a:t>
            </a:r>
            <a:r>
              <a:rPr kumimoji="1" lang="ja-JP" altLang="en-US" sz="4000" dirty="0" smtClean="0">
                <a:solidFill>
                  <a:srgbClr val="FF0000"/>
                </a:solidFill>
                <a:latin typeface="HG創英角ﾎﾟｯﾌﾟ体" pitchFamily="49" charset="-128"/>
                <a:ea typeface="HG創英角ﾎﾟｯﾌﾟ体" pitchFamily="49" charset="-128"/>
              </a:rPr>
              <a:t>誤解されやすい</a:t>
            </a:r>
            <a:r>
              <a:rPr kumimoji="1" lang="en-US" altLang="ja-JP" sz="4000" dirty="0" smtClean="0">
                <a:solidFill>
                  <a:srgbClr val="FF0000"/>
                </a:solidFill>
                <a:latin typeface="HG創英角ﾎﾟｯﾌﾟ体" pitchFamily="49" charset="-128"/>
                <a:ea typeface="HG創英角ﾎﾟｯﾌﾟ体" pitchFamily="49" charset="-128"/>
              </a:rPr>
              <a:t/>
            </a:r>
            <a:br>
              <a:rPr kumimoji="1" lang="en-US" altLang="ja-JP" sz="4000" dirty="0" smtClean="0">
                <a:solidFill>
                  <a:srgbClr val="FF0000"/>
                </a:solidFill>
                <a:latin typeface="HG創英角ﾎﾟｯﾌﾟ体" pitchFamily="49" charset="-128"/>
                <a:ea typeface="HG創英角ﾎﾟｯﾌﾟ体" pitchFamily="49" charset="-128"/>
              </a:rPr>
            </a:br>
            <a:r>
              <a:rPr lang="ja-JP" altLang="en-US" sz="4000" dirty="0">
                <a:latin typeface="HG創英角ﾎﾟｯﾌﾟ体" pitchFamily="49" charset="-128"/>
                <a:ea typeface="HG創英角ﾎﾟｯﾌﾟ体" pitchFamily="49" charset="-128"/>
              </a:rPr>
              <a:t>スタンプ</a:t>
            </a:r>
            <a:r>
              <a:rPr lang="ja-JP" altLang="en-US" sz="4000" dirty="0" smtClean="0">
                <a:latin typeface="HG創英角ﾎﾟｯﾌﾟ体" pitchFamily="49" charset="-128"/>
                <a:ea typeface="HG創英角ﾎﾟｯﾌﾟ体" pitchFamily="49" charset="-128"/>
              </a:rPr>
              <a:t>は文字より</a:t>
            </a:r>
            <a:r>
              <a:rPr lang="ja-JP" altLang="en-US" sz="4000" dirty="0" smtClean="0">
                <a:solidFill>
                  <a:srgbClr val="FF0000"/>
                </a:solidFill>
                <a:latin typeface="HG創英角ﾎﾟｯﾌﾟ体" pitchFamily="49" charset="-128"/>
                <a:ea typeface="HG創英角ﾎﾟｯﾌﾟ体" pitchFamily="49" charset="-128"/>
              </a:rPr>
              <a:t>納得してもらえる</a:t>
            </a:r>
            <a:r>
              <a:rPr lang="en-US" altLang="ja-JP" sz="4000" dirty="0" smtClean="0">
                <a:latin typeface="HG創英角ﾎﾟｯﾌﾟ体" pitchFamily="49" charset="-128"/>
                <a:ea typeface="HG創英角ﾎﾟｯﾌﾟ体" pitchFamily="49" charset="-128"/>
              </a:rPr>
              <a:t/>
            </a:r>
            <a:br>
              <a:rPr lang="en-US" altLang="ja-JP" sz="4000" dirty="0" smtClean="0">
                <a:latin typeface="HG創英角ﾎﾟｯﾌﾟ体" pitchFamily="49" charset="-128"/>
                <a:ea typeface="HG創英角ﾎﾟｯﾌﾟ体" pitchFamily="49" charset="-128"/>
              </a:rPr>
            </a:br>
            <a:endParaRPr kumimoji="1" lang="ja-JP" altLang="en-US" sz="4000" dirty="0">
              <a:latin typeface="HG創英角ﾎﾟｯﾌﾟ体" pitchFamily="49" charset="-128"/>
              <a:ea typeface="HG創英角ﾎﾟｯﾌﾟ体" pitchFamily="49" charset="-128"/>
            </a:endParaRPr>
          </a:p>
        </p:txBody>
      </p:sp>
      <p:sp>
        <p:nvSpPr>
          <p:cNvPr id="4" name="下矢印 3"/>
          <p:cNvSpPr/>
          <p:nvPr/>
        </p:nvSpPr>
        <p:spPr>
          <a:xfrm>
            <a:off x="3378617" y="1916832"/>
            <a:ext cx="2088232" cy="792088"/>
          </a:xfrm>
          <a:prstGeom prst="down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8520" y="4581128"/>
            <a:ext cx="9361040" cy="2308324"/>
          </a:xfrm>
          <a:prstGeom prst="rect">
            <a:avLst/>
          </a:prstGeom>
          <a:noFill/>
        </p:spPr>
        <p:txBody>
          <a:bodyPr wrap="square" rtlCol="0">
            <a:spAutoFit/>
          </a:bodyPr>
          <a:lstStyle/>
          <a:p>
            <a:pPr algn="ctr"/>
            <a:r>
              <a:rPr kumimoji="1" lang="ja-JP" altLang="en-US" sz="4800" dirty="0" smtClean="0">
                <a:solidFill>
                  <a:srgbClr val="3333FF"/>
                </a:solidFill>
                <a:latin typeface="HG創英角ﾎﾟｯﾌﾟ体" pitchFamily="49" charset="-128"/>
                <a:ea typeface="HG創英角ﾎﾟｯﾌﾟ体" pitchFamily="49" charset="-128"/>
              </a:rPr>
              <a:t>スタンプは相手に</a:t>
            </a:r>
            <a:endParaRPr kumimoji="1" lang="en-US" altLang="ja-JP" sz="4800" dirty="0" smtClean="0">
              <a:solidFill>
                <a:srgbClr val="3333FF"/>
              </a:solidFill>
              <a:latin typeface="HG創英角ﾎﾟｯﾌﾟ体" pitchFamily="49" charset="-128"/>
              <a:ea typeface="HG創英角ﾎﾟｯﾌﾟ体" pitchFamily="49" charset="-128"/>
            </a:endParaRPr>
          </a:p>
          <a:p>
            <a:pPr algn="ctr"/>
            <a:r>
              <a:rPr kumimoji="1" lang="ja-JP" altLang="en-US" sz="4800" dirty="0" smtClean="0">
                <a:solidFill>
                  <a:srgbClr val="3333FF"/>
                </a:solidFill>
                <a:latin typeface="HG創英角ﾎﾟｯﾌﾟ体" pitchFamily="49" charset="-128"/>
                <a:ea typeface="HG創英角ﾎﾟｯﾌﾟ体" pitchFamily="49" charset="-128"/>
              </a:rPr>
              <a:t>直接言いにくいことを</a:t>
            </a:r>
            <a:endParaRPr kumimoji="1" lang="en-US" altLang="ja-JP" sz="4800" dirty="0" smtClean="0">
              <a:solidFill>
                <a:srgbClr val="3333FF"/>
              </a:solidFill>
              <a:latin typeface="HG創英角ﾎﾟｯﾌﾟ体" pitchFamily="49" charset="-128"/>
              <a:ea typeface="HG創英角ﾎﾟｯﾌﾟ体" pitchFamily="49" charset="-128"/>
            </a:endParaRPr>
          </a:p>
          <a:p>
            <a:pPr algn="ctr"/>
            <a:r>
              <a:rPr kumimoji="1" lang="ja-JP" altLang="en-US" sz="4800" dirty="0" smtClean="0">
                <a:solidFill>
                  <a:srgbClr val="3333FF"/>
                </a:solidFill>
                <a:latin typeface="HG創英角ﾎﾟｯﾌﾟ体" pitchFamily="49" charset="-128"/>
                <a:ea typeface="HG創英角ﾎﾟｯﾌﾟ体" pitchFamily="49" charset="-128"/>
              </a:rPr>
              <a:t>遠まわしに伝えることができる</a:t>
            </a:r>
            <a:r>
              <a:rPr kumimoji="1" lang="en-US" altLang="ja-JP" sz="4800" dirty="0" smtClean="0">
                <a:solidFill>
                  <a:srgbClr val="3333FF"/>
                </a:solidFill>
                <a:latin typeface="HG創英角ﾎﾟｯﾌﾟ体" pitchFamily="49" charset="-128"/>
                <a:ea typeface="HG創英角ﾎﾟｯﾌﾟ体" pitchFamily="49" charset="-128"/>
              </a:rPr>
              <a:t>!!</a:t>
            </a:r>
            <a:endParaRPr kumimoji="1" lang="ja-JP" altLang="en-US" sz="4800" dirty="0">
              <a:solidFill>
                <a:srgbClr val="3333FF"/>
              </a:solidFill>
              <a:latin typeface="HG創英角ﾎﾟｯﾌﾟ体" pitchFamily="49" charset="-128"/>
              <a:ea typeface="HG創英角ﾎﾟｯﾌﾟ体" pitchFamily="49" charset="-128"/>
            </a:endParaRPr>
          </a:p>
        </p:txBody>
      </p:sp>
      <p:sp>
        <p:nvSpPr>
          <p:cNvPr id="6" name="下矢印 5"/>
          <p:cNvSpPr/>
          <p:nvPr/>
        </p:nvSpPr>
        <p:spPr>
          <a:xfrm>
            <a:off x="3306609" y="2780928"/>
            <a:ext cx="2232248" cy="720080"/>
          </a:xfrm>
          <a:prstGeom prst="downArrow">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322061" y="3645024"/>
            <a:ext cx="2268252" cy="792088"/>
          </a:xfrm>
          <a:prstGeom prst="downArrow">
            <a:avLst>
              <a:gd name="adj1" fmla="val 50000"/>
              <a:gd name="adj2" fmla="val 51290"/>
            </a:avLst>
          </a:prstGeom>
          <a:solidFill>
            <a:schemeClr val="bg1"/>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2377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344</Words>
  <Application>Microsoft Office PowerPoint</Application>
  <PresentationFormat>画面に合わせる (4:3)</PresentationFormat>
  <Paragraphs>51</Paragraphs>
  <Slides>8</Slides>
  <Notes>6</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LINE スタンプ</vt:lpstr>
      <vt:lpstr>グループ内での ケンカ をやめてもらいたい</vt:lpstr>
      <vt:lpstr>PowerPoint プレゼンテーション</vt:lpstr>
      <vt:lpstr>PowerPoint プレゼンテーション</vt:lpstr>
      <vt:lpstr>個人トークをやめたいときに</vt:lpstr>
      <vt:lpstr>PowerPoint プレゼンテーション</vt:lpstr>
      <vt:lpstr>PowerPoint プレゼンテーション</vt:lpstr>
      <vt:lpstr>文字のないスタンプは誤解されやすい スタンプは文字より納得してもらえる </vt:lpstr>
    </vt:vector>
  </TitlesOfParts>
  <Company>羽衣学園</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スタンプ</dc:title>
  <dc:creator>羽衣学園中学校高等学校</dc:creator>
  <cp:lastModifiedBy>羽衣学園中学校高等学校</cp:lastModifiedBy>
  <cp:revision>17</cp:revision>
  <dcterms:created xsi:type="dcterms:W3CDTF">2015-12-10T01:09:00Z</dcterms:created>
  <dcterms:modified xsi:type="dcterms:W3CDTF">2015-12-10T05:04:28Z</dcterms:modified>
</cp:coreProperties>
</file>