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11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A4CF2C-F39F-437C-AC96-679775B2807C}" type="datetimeFigureOut">
              <a:rPr kumimoji="1" lang="ja-JP" altLang="en-US" smtClean="0"/>
              <a:t>2018/9/27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F78758-82B3-4270-946A-BFC5B71749D4}" type="slidenum">
              <a:rPr kumimoji="1" lang="ja-JP" altLang="en-US" smtClean="0"/>
              <a:t>‹#›</a:t>
            </a:fld>
            <a:endParaRPr kumimoji="1" lang="ja-JP" altLang="en-US"/>
          </a:p>
        </p:txBody>
      </p:sp>
    </p:spTree>
    <p:extLst>
      <p:ext uri="{BB962C8B-B14F-4D97-AF65-F5344CB8AC3E}">
        <p14:creationId xmlns:p14="http://schemas.microsoft.com/office/powerpoint/2010/main" val="26342607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7454212-14D7-4EA9-9E1D-AF2B9EE41230}" type="datetime1">
              <a:rPr kumimoji="1" lang="ja-JP" altLang="en-US" smtClean="0"/>
              <a:t>2018/9/27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373902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829B660-B7E8-4BE4-92B8-BC241321587C}" type="datetime1">
              <a:rPr kumimoji="1" lang="ja-JP" altLang="en-US" smtClean="0"/>
              <a:t>2018/9/27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121234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15A8859-7BB7-4D13-8526-CFA173CEC8B3}" type="datetime1">
              <a:rPr kumimoji="1" lang="ja-JP" altLang="en-US" smtClean="0"/>
              <a:t>2018/9/27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124577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4B48AB-CB5B-42CD-8DEA-8E92DD05BB90}" type="datetime1">
              <a:rPr kumimoji="1" lang="ja-JP" altLang="en-US" smtClean="0"/>
              <a:t>2018/9/27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361885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D17EC58-BF8D-4CE0-BDB6-B70781D34AA6}" type="datetime1">
              <a:rPr kumimoji="1" lang="ja-JP" altLang="en-US" smtClean="0"/>
              <a:t>2018/9/27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282754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C161FA2-A11F-4DA3-898B-898DB035AFF1}" type="datetime1">
              <a:rPr kumimoji="1" lang="ja-JP" altLang="en-US" smtClean="0"/>
              <a:t>2018/9/27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221326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FD9490E-59C1-4F5B-AF3C-F000E5FC577C}" type="datetime1">
              <a:rPr kumimoji="1" lang="ja-JP" altLang="en-US" smtClean="0"/>
              <a:t>2018/9/27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137211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B48241-D31C-46CA-920D-378837F2175C}" type="datetime1">
              <a:rPr kumimoji="1" lang="ja-JP" altLang="en-US" smtClean="0"/>
              <a:t>2018/9/27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3309065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7252C-B10B-43D6-9192-F8F87E410C23}" type="datetime1">
              <a:rPr kumimoji="1" lang="ja-JP" altLang="en-US" smtClean="0"/>
              <a:t>2018/9/27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348531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A9E44EA-2CF8-4DD0-8F24-960CF5458759}" type="datetime1">
              <a:rPr kumimoji="1" lang="ja-JP" altLang="en-US" smtClean="0"/>
              <a:t>2018/9/27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204072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B94737-B384-4C15-B539-7D8539BEC363}" type="datetime1">
              <a:rPr kumimoji="1" lang="ja-JP" altLang="en-US" smtClean="0"/>
              <a:t>2018/9/27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125866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7D9FC-C432-4D5C-B979-0392F3144982}" type="datetime1">
              <a:rPr kumimoji="1" lang="ja-JP" altLang="en-US" smtClean="0"/>
              <a:t>2018/9/27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9F826-A79A-4867-9FF5-DD28539F5B44}" type="slidenum">
              <a:rPr kumimoji="1" lang="ja-JP" altLang="en-US" smtClean="0"/>
              <a:t>‹#›</a:t>
            </a:fld>
            <a:endParaRPr kumimoji="1" lang="ja-JP" altLang="en-US"/>
          </a:p>
        </p:txBody>
      </p:sp>
    </p:spTree>
    <p:extLst>
      <p:ext uri="{BB962C8B-B14F-4D97-AF65-F5344CB8AC3E}">
        <p14:creationId xmlns:p14="http://schemas.microsoft.com/office/powerpoint/2010/main" val="1093326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ecd.org/sti/ieconomy/childrenonline_with_cover.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4325" y="1699022"/>
            <a:ext cx="8543925" cy="1790700"/>
          </a:xfrm>
        </p:spPr>
        <p:txBody>
          <a:bodyPr>
            <a:normAutofit/>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ネット上の子どもたちのリスクと対策について</a:t>
            </a:r>
          </a:p>
        </p:txBody>
      </p:sp>
      <p:sp>
        <p:nvSpPr>
          <p:cNvPr id="3" name="サブタイトル 2"/>
          <p:cNvSpPr>
            <a:spLocks noGrp="1"/>
          </p:cNvSpPr>
          <p:nvPr>
            <p:ph type="subTitle" idx="1"/>
          </p:nvPr>
        </p:nvSpPr>
        <p:spPr>
          <a:xfrm>
            <a:off x="1143000" y="4419600"/>
            <a:ext cx="6858000" cy="1114425"/>
          </a:xfrm>
        </p:spPr>
        <p:txBody>
          <a:bodyPr>
            <a:noAutofit/>
          </a:bodyPr>
          <a:lstStyle/>
          <a:p>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青少年ネット利用環境整備協議会</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517814" y="1166271"/>
            <a:ext cx="6858000" cy="428193"/>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ja-JP" sz="18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30</a:t>
            </a:r>
            <a:r>
              <a:rPr lang="ja-JP" altLang="ja-JP" sz="1800" dirty="0">
                <a:latin typeface="Meiryo UI" panose="020B0604030504040204" pitchFamily="50" charset="-128"/>
                <a:ea typeface="Meiryo UI" panose="020B0604030504040204" pitchFamily="50" charset="-128"/>
                <a:cs typeface="Meiryo UI" panose="020B0604030504040204" pitchFamily="50" charset="-128"/>
              </a:rPr>
              <a:t>年度第３回大阪府青少年健全育成審議会特別部会</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4D09F826-A79A-4867-9FF5-DD28539F5B44}" type="slidenum">
              <a:rPr kumimoji="1" lang="ja-JP" altLang="en-US" smtClean="0"/>
              <a:t>1</a:t>
            </a:fld>
            <a:endParaRPr kumimoji="1" lang="ja-JP" altLang="en-US"/>
          </a:p>
        </p:txBody>
      </p:sp>
      <p:sp>
        <p:nvSpPr>
          <p:cNvPr id="6" name="正方形/長方形 5"/>
          <p:cNvSpPr/>
          <p:nvPr/>
        </p:nvSpPr>
        <p:spPr>
          <a:xfrm>
            <a:off x="7528214" y="514350"/>
            <a:ext cx="1310986" cy="533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資料１</a:t>
            </a:r>
            <a:endParaRPr kumimoji="1" lang="ja-JP" altLang="en-US" dirty="0"/>
          </a:p>
        </p:txBody>
      </p:sp>
    </p:spTree>
    <p:extLst>
      <p:ext uri="{BB962C8B-B14F-4D97-AF65-F5344CB8AC3E}">
        <p14:creationId xmlns:p14="http://schemas.microsoft.com/office/powerpoint/2010/main" val="18293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2997199"/>
            <a:ext cx="7886700" cy="3179763"/>
          </a:xfrm>
        </p:spPr>
        <p:txBody>
          <a:bodyPr>
            <a:normAutofit/>
          </a:bodyPr>
          <a:lstStyle/>
          <a:p>
            <a:pPr marL="0" indent="0" algn="ctr">
              <a:buNone/>
            </a:pPr>
            <a:r>
              <a:rPr kumimoji="1" lang="ja-JP" altLang="en-US" sz="3600" dirty="0" smtClean="0">
                <a:latin typeface="Meiryo UI" panose="020B0604030504040204" pitchFamily="50" charset="-128"/>
                <a:ea typeface="Meiryo UI" panose="020B0604030504040204" pitchFamily="50" charset="-128"/>
                <a:cs typeface="Meiryo UI" panose="020B0604030504040204" pitchFamily="50" charset="-128"/>
              </a:rPr>
              <a:t>ご静聴ありがとうございました。</a:t>
            </a:r>
            <a:endParaRPr kumimoji="1" lang="ja-JP" altLang="en-US" sz="3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4D09F826-A79A-4867-9FF5-DD28539F5B44}" type="slidenum">
              <a:rPr kumimoji="1" lang="ja-JP" altLang="en-US" smtClean="0"/>
              <a:t>10</a:t>
            </a:fld>
            <a:endParaRPr kumimoji="1" lang="ja-JP" altLang="en-US"/>
          </a:p>
        </p:txBody>
      </p:sp>
    </p:spTree>
    <p:extLst>
      <p:ext uri="{BB962C8B-B14F-4D97-AF65-F5344CB8AC3E}">
        <p14:creationId xmlns:p14="http://schemas.microsoft.com/office/powerpoint/2010/main" val="91494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0050" y="200027"/>
            <a:ext cx="7886700" cy="815974"/>
          </a:xfrm>
        </p:spPr>
        <p:txBody>
          <a:bodyPr>
            <a:normAutofit/>
          </a:bodyPr>
          <a:lstStyle/>
          <a:p>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青少年ネット利用環境整備協議会</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528638" y="1400969"/>
            <a:ext cx="7886700" cy="1227931"/>
          </a:xfrm>
        </p:spPr>
        <p:txBody>
          <a:bodyPr>
            <a:normAutofit/>
          </a:bodyPr>
          <a:lstStyle/>
          <a:p>
            <a:pPr marL="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児童</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安心・安全に利用できるインターネット環境を</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目指し</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コミュニティサイト</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起因</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する児童被害防止の取り組みを業界全体</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で推進するために</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月に設立。</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コンテンツ プレースホルダー 2"/>
          <p:cNvSpPr txBox="1">
            <a:spLocks/>
          </p:cNvSpPr>
          <p:nvPr/>
        </p:nvSpPr>
        <p:spPr>
          <a:xfrm>
            <a:off x="2095500" y="2755503"/>
            <a:ext cx="1714500" cy="235505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幹事社</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グリー株式会社</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株式会社サイバーエージェント</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株式会社ディー・エヌ・エー</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フェイスブック ジャパン株式会社</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株式会社ミクシィ</a:t>
            </a: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LINE</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 </a:t>
            </a:r>
          </a:p>
          <a:p>
            <a:pPr marL="0" indent="0">
              <a:buNone/>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txBox="1">
            <a:spLocks/>
          </p:cNvSpPr>
          <p:nvPr/>
        </p:nvSpPr>
        <p:spPr>
          <a:xfrm>
            <a:off x="3810000" y="2772169"/>
            <a:ext cx="1552575" cy="305549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参加企業</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株式会社イグニス</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ココネ株式会社</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ナナメウエ</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ナノ・コミュニケーション株式会社</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モイ株式会社</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株式会社ユードー</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ITI</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株式会社</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studio C</a:t>
            </a: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Social Town</a:t>
            </a:r>
          </a:p>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Twitter Japan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株式会社</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err="1" smtClean="0">
                <a:latin typeface="Meiryo UI" panose="020B0604030504040204" pitchFamily="50" charset="-128"/>
                <a:ea typeface="Meiryo UI" panose="020B0604030504040204" pitchFamily="50" charset="-128"/>
                <a:cs typeface="Meiryo UI" panose="020B0604030504040204" pitchFamily="50" charset="-128"/>
              </a:rPr>
              <a:t>Maleo</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5286375" y="2762644"/>
            <a:ext cx="1905000" cy="235505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有識者</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（五十音順）</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小松正（多摩大学情報社会学研究所客員准教授）</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塩田真吾（静岡大学教育学部准教授）</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竹内和雄（兵庫県立大学准教授）</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田代光輝（慶應義塾大学政策メディア研究科特任准教授）</a:t>
            </a:r>
          </a:p>
          <a:p>
            <a:pPr marL="0" indent="0">
              <a:buNone/>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2"/>
          <p:cNvSpPr txBox="1">
            <a:spLocks/>
          </p:cNvSpPr>
          <p:nvPr/>
        </p:nvSpPr>
        <p:spPr>
          <a:xfrm>
            <a:off x="7134225" y="2772169"/>
            <a:ext cx="1752600" cy="235505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協力官公庁</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警察庁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協力団体／事務局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一般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財団法人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情報法制研究所</a:t>
            </a:r>
          </a:p>
          <a:p>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2"/>
          <p:cNvSpPr txBox="1">
            <a:spLocks/>
          </p:cNvSpPr>
          <p:nvPr/>
        </p:nvSpPr>
        <p:spPr>
          <a:xfrm>
            <a:off x="400050" y="2772169"/>
            <a:ext cx="1714500" cy="235505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代表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宍戸常寿（東京大学大学院法学政治学研究科教授）</a:t>
            </a:r>
          </a:p>
          <a:p>
            <a:pPr marL="0" indent="0">
              <a:buNone/>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p>
          <a:p>
            <a:pPr marL="0" indent="0">
              <a:buNone/>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8"/>
          <p:cNvSpPr>
            <a:spLocks noGrp="1"/>
          </p:cNvSpPr>
          <p:nvPr>
            <p:ph type="sldNum" sz="quarter" idx="12"/>
          </p:nvPr>
        </p:nvSpPr>
        <p:spPr/>
        <p:txBody>
          <a:bodyPr/>
          <a:lstStyle/>
          <a:p>
            <a:fld id="{4D09F826-A79A-4867-9FF5-DD28539F5B44}" type="slidenum">
              <a:rPr kumimoji="1" lang="ja-JP" altLang="en-US" smtClean="0"/>
              <a:t>2</a:t>
            </a:fld>
            <a:endParaRPr kumimoji="1" lang="ja-JP" altLang="en-US"/>
          </a:p>
        </p:txBody>
      </p:sp>
      <p:cxnSp>
        <p:nvCxnSpPr>
          <p:cNvPr id="11" name="直線コネクタ 10"/>
          <p:cNvCxnSpPr/>
          <p:nvPr/>
        </p:nvCxnSpPr>
        <p:spPr>
          <a:xfrm>
            <a:off x="215900" y="914401"/>
            <a:ext cx="8559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txBox="1">
            <a:spLocks/>
          </p:cNvSpPr>
          <p:nvPr/>
        </p:nvSpPr>
        <p:spPr>
          <a:xfrm>
            <a:off x="7296150" y="5895974"/>
            <a:ext cx="1752600" cy="311145"/>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月時点</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89826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3371277" y="2288082"/>
            <a:ext cx="2857386" cy="506882"/>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rPr>
              <a:t>Online Risks for</a:t>
            </a:r>
          </a:p>
          <a:p>
            <a:pPr algn="ctr"/>
            <a:r>
              <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rPr>
              <a:t>Children</a:t>
            </a:r>
            <a:endParaRPr kumimoji="1" lang="ja-JP" altLang="en-US" sz="1200" b="1"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a:spLocks/>
          </p:cNvSpPr>
          <p:nvPr/>
        </p:nvSpPr>
        <p:spPr>
          <a:xfrm>
            <a:off x="1003262" y="3057039"/>
            <a:ext cx="1731647" cy="511422"/>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rPr>
              <a:t>Internet</a:t>
            </a:r>
          </a:p>
          <a:p>
            <a:pPr algn="ctr"/>
            <a:r>
              <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rPr>
              <a:t>technology risks</a:t>
            </a:r>
            <a:endParaRPr kumimoji="1" lang="ja-JP" altLang="en-US" sz="1200" b="1"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a:spLocks/>
          </p:cNvSpPr>
          <p:nvPr/>
        </p:nvSpPr>
        <p:spPr>
          <a:xfrm>
            <a:off x="903561" y="3900179"/>
            <a:ext cx="838791" cy="394653"/>
          </a:xfrm>
          <a:prstGeom prst="roundRect">
            <a:avLst/>
          </a:prstGeom>
          <a:solidFill>
            <a:schemeClr val="bg1"/>
          </a:solidFill>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00" dirty="0" smtClean="0">
                <a:uFillTx/>
                <a:latin typeface="Meiryo UI" panose="020B0604030504040204" pitchFamily="50" charset="-128"/>
                <a:ea typeface="Meiryo UI" panose="020B0604030504040204" pitchFamily="50" charset="-128"/>
                <a:cs typeface="Meiryo UI" panose="020B0604030504040204" pitchFamily="50" charset="-128"/>
              </a:rPr>
              <a:t>Content </a:t>
            </a:r>
          </a:p>
          <a:p>
            <a:pPr algn="ctr"/>
            <a:r>
              <a:rPr kumimoji="1" lang="en-US" altLang="ja-JP" sz="1000" dirty="0" smtClean="0">
                <a:uFillTx/>
                <a:latin typeface="Meiryo UI" panose="020B0604030504040204" pitchFamily="50" charset="-128"/>
                <a:ea typeface="Meiryo UI" panose="020B0604030504040204" pitchFamily="50" charset="-128"/>
                <a:cs typeface="Meiryo UI" panose="020B0604030504040204" pitchFamily="50" charset="-128"/>
              </a:rPr>
              <a:t>risks</a:t>
            </a:r>
            <a:endParaRPr kumimoji="1" lang="ja-JP" altLang="en-US" sz="10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a:spLocks/>
          </p:cNvSpPr>
          <p:nvPr/>
        </p:nvSpPr>
        <p:spPr>
          <a:xfrm>
            <a:off x="1809905" y="3898156"/>
            <a:ext cx="1235394" cy="394653"/>
          </a:xfrm>
          <a:prstGeom prst="roundRect">
            <a:avLst/>
          </a:prstGeom>
          <a:solidFill>
            <a:schemeClr val="bg1"/>
          </a:solidFill>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00" dirty="0" smtClean="0">
                <a:uFillTx/>
                <a:latin typeface="Meiryo UI" panose="020B0604030504040204" pitchFamily="50" charset="-128"/>
                <a:ea typeface="Meiryo UI" panose="020B0604030504040204" pitchFamily="50" charset="-128"/>
                <a:cs typeface="Meiryo UI" panose="020B0604030504040204" pitchFamily="50" charset="-128"/>
              </a:rPr>
              <a:t>Contact</a:t>
            </a:r>
          </a:p>
          <a:p>
            <a:pPr algn="ctr"/>
            <a:r>
              <a:rPr kumimoji="1" lang="en-US" altLang="ja-JP" sz="1000" dirty="0" smtClean="0">
                <a:uFillTx/>
                <a:latin typeface="Meiryo UI" panose="020B0604030504040204" pitchFamily="50" charset="-128"/>
                <a:ea typeface="Meiryo UI" panose="020B0604030504040204" pitchFamily="50" charset="-128"/>
                <a:cs typeface="Meiryo UI" panose="020B0604030504040204" pitchFamily="50" charset="-128"/>
              </a:rPr>
              <a:t>risks</a:t>
            </a:r>
            <a:endParaRPr kumimoji="1" lang="ja-JP" altLang="en-US" sz="10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a:spLocks/>
          </p:cNvSpPr>
          <p:nvPr/>
        </p:nvSpPr>
        <p:spPr>
          <a:xfrm>
            <a:off x="903360" y="4337344"/>
            <a:ext cx="843833" cy="1105289"/>
          </a:xfrm>
          <a:prstGeom prst="roundRect">
            <a:avLst>
              <a:gd name="adj" fmla="val 3562"/>
            </a:avLst>
          </a:prstGeom>
          <a:solidFill>
            <a:schemeClr val="bg1"/>
          </a:solidFill>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marL="171450" indent="-171450">
              <a:buFont typeface="Arial" panose="020B0604020202020204" pitchFamily="34" charset="0"/>
              <a:buChar char="•"/>
            </a:pPr>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Illegal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content</a:t>
            </a:r>
          </a:p>
          <a:p>
            <a:pPr marL="171450" indent="-171450">
              <a:buFont typeface="Arial" panose="020B0604020202020204" pitchFamily="34" charset="0"/>
              <a:buChar char="•"/>
            </a:pPr>
            <a:r>
              <a:rPr kumimoji="1"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Harmful content</a:t>
            </a:r>
          </a:p>
          <a:p>
            <a:pPr marL="171450" indent="-171450">
              <a:buFont typeface="Arial" panose="020B0604020202020204" pitchFamily="34" charset="0"/>
              <a:buChar char="•"/>
            </a:pPr>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Harmful advice</a:t>
            </a:r>
            <a:endParaRPr kumimoji="1" lang="ja-JP" altLang="en-US" sz="9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a:spLocks/>
          </p:cNvSpPr>
          <p:nvPr/>
        </p:nvSpPr>
        <p:spPr>
          <a:xfrm>
            <a:off x="1802479" y="4337343"/>
            <a:ext cx="1242820" cy="1955057"/>
          </a:xfrm>
          <a:prstGeom prst="roundRect">
            <a:avLst>
              <a:gd name="adj" fmla="val 3562"/>
            </a:avLst>
          </a:prstGeom>
          <a:solidFill>
            <a:schemeClr val="bg1"/>
          </a:solidFill>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marL="171450" indent="-171450">
              <a:buFont typeface="Arial" panose="020B0604020202020204" pitchFamily="34" charset="0"/>
              <a:buChar char="•"/>
            </a:pPr>
            <a:r>
              <a:rPr kumimoji="1" lang="en-US" altLang="ja-JP" sz="900" dirty="0" err="1" smtClean="0">
                <a:uFillTx/>
                <a:latin typeface="Meiryo UI" panose="020B0604030504040204" pitchFamily="50" charset="-128"/>
                <a:ea typeface="Meiryo UI" panose="020B0604030504040204" pitchFamily="50" charset="-128"/>
                <a:cs typeface="Meiryo UI" panose="020B0604030504040204" pitchFamily="50" charset="-128"/>
              </a:rPr>
              <a:t>Cybergrooming</a:t>
            </a:r>
            <a:endParaRPr kumimoji="1"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Online harassment</a:t>
            </a:r>
          </a:p>
          <a:p>
            <a:r>
              <a:rPr kumimoji="1" lang="ja-JP" altLang="en-US" sz="900" dirty="0" smtClean="0">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 Cyberbullying</a:t>
            </a:r>
          </a:p>
          <a:p>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    - Cyberstalking</a:t>
            </a:r>
          </a:p>
          <a:p>
            <a:pPr marL="171450" indent="-171450">
              <a:buFont typeface="Arial" panose="020B0604020202020204" pitchFamily="34" charset="0"/>
              <a:buChar char="•"/>
            </a:pPr>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Illegal interaction</a:t>
            </a:r>
          </a:p>
          <a:p>
            <a:pPr marL="171450" indent="-171450">
              <a:buFont typeface="Arial" panose="020B0604020202020204" pitchFamily="34" charset="0"/>
              <a:buChar char="•"/>
            </a:pPr>
            <a:r>
              <a:rPr kumimoji="1"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Problematic</a:t>
            </a:r>
            <a:r>
              <a:rPr lang="ja-JP" altLang="en-US" sz="900" dirty="0" smtClean="0">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content sharing</a:t>
            </a:r>
            <a:endParaRPr kumimoji="1"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a:spLocks/>
          </p:cNvSpPr>
          <p:nvPr/>
        </p:nvSpPr>
        <p:spPr>
          <a:xfrm>
            <a:off x="3787939" y="3057039"/>
            <a:ext cx="2024063" cy="511422"/>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rPr>
              <a:t>Consumer-related </a:t>
            </a:r>
          </a:p>
          <a:p>
            <a:pPr algn="ctr"/>
            <a:r>
              <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rPr>
              <a:t>risks</a:t>
            </a:r>
            <a:endParaRPr kumimoji="1" lang="ja-JP" altLang="en-US" sz="1200" b="1"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a:spLocks/>
          </p:cNvSpPr>
          <p:nvPr/>
        </p:nvSpPr>
        <p:spPr>
          <a:xfrm>
            <a:off x="3168990" y="3898156"/>
            <a:ext cx="1132282" cy="398232"/>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00" dirty="0" smtClean="0">
                <a:uFillTx/>
                <a:latin typeface="Meiryo UI" panose="020B0604030504040204" pitchFamily="50" charset="-128"/>
                <a:ea typeface="Meiryo UI" panose="020B0604030504040204" pitchFamily="50" charset="-128"/>
                <a:cs typeface="Meiryo UI" panose="020B0604030504040204" pitchFamily="50" charset="-128"/>
              </a:rPr>
              <a:t>Online</a:t>
            </a:r>
          </a:p>
          <a:p>
            <a:pPr algn="ctr"/>
            <a:r>
              <a:rPr lang="en-US" altLang="ja-JP" sz="1000" dirty="0" smtClean="0">
                <a:uFillTx/>
                <a:latin typeface="Meiryo UI" panose="020B0604030504040204" pitchFamily="50" charset="-128"/>
                <a:ea typeface="Meiryo UI" panose="020B0604030504040204" pitchFamily="50" charset="-128"/>
                <a:cs typeface="Meiryo UI" panose="020B0604030504040204" pitchFamily="50" charset="-128"/>
              </a:rPr>
              <a:t>marketing</a:t>
            </a:r>
            <a:endParaRPr kumimoji="1" lang="ja-JP" altLang="en-US" sz="10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a:spLocks/>
          </p:cNvSpPr>
          <p:nvPr/>
        </p:nvSpPr>
        <p:spPr>
          <a:xfrm>
            <a:off x="3157561" y="4337343"/>
            <a:ext cx="1139088" cy="1955057"/>
          </a:xfrm>
          <a:prstGeom prst="roundRect">
            <a:avLst>
              <a:gd name="adj" fmla="val 3562"/>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marL="171450" indent="-171450">
              <a:buFont typeface="Arial" panose="020B0604020202020204" pitchFamily="34" charset="0"/>
              <a:buChar char="•"/>
            </a:pPr>
            <a:r>
              <a:rPr kumimoji="1"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For child inappropriate or unsuitable products</a:t>
            </a:r>
          </a:p>
          <a:p>
            <a:pPr marL="171450" indent="-171450">
              <a:buFont typeface="Arial" panose="020B0604020202020204" pitchFamily="34" charset="0"/>
              <a:buChar char="•"/>
            </a:pPr>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For illegal and age-restricted products</a:t>
            </a:r>
          </a:p>
          <a:p>
            <a:pPr marL="171450" indent="-171450">
              <a:buFont typeface="Arial" panose="020B0604020202020204" pitchFamily="34" charset="0"/>
              <a:buChar char="•"/>
            </a:pPr>
            <a:r>
              <a:rPr lang="en-US" altLang="ja-JP" sz="900" dirty="0" smtClean="0">
                <a:uFillTx/>
                <a:latin typeface="Meiryo UI" panose="020B0604030504040204" pitchFamily="50" charset="-128"/>
                <a:ea typeface="Meiryo UI" panose="020B0604030504040204" pitchFamily="50" charset="-128"/>
                <a:cs typeface="Meiryo UI" panose="020B0604030504040204" pitchFamily="50" charset="-128"/>
              </a:rPr>
              <a:t>HFSS food and drinks</a:t>
            </a:r>
          </a:p>
        </p:txBody>
      </p:sp>
      <p:sp>
        <p:nvSpPr>
          <p:cNvPr id="14" name="角丸四角形 13"/>
          <p:cNvSpPr>
            <a:spLocks/>
          </p:cNvSpPr>
          <p:nvPr/>
        </p:nvSpPr>
        <p:spPr>
          <a:xfrm>
            <a:off x="4370326" y="3895173"/>
            <a:ext cx="865584" cy="398232"/>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00" dirty="0" smtClean="0">
                <a:uFillTx/>
                <a:latin typeface="Meiryo UI" panose="020B0604030504040204" pitchFamily="50" charset="-128"/>
                <a:ea typeface="Meiryo UI" panose="020B0604030504040204" pitchFamily="50" charset="-128"/>
                <a:cs typeface="Meiryo UI" panose="020B0604030504040204" pitchFamily="50" charset="-128"/>
              </a:rPr>
              <a:t>Over-spending</a:t>
            </a:r>
            <a:endParaRPr kumimoji="1" lang="ja-JP" altLang="en-US" sz="10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a:spLocks/>
          </p:cNvSpPr>
          <p:nvPr/>
        </p:nvSpPr>
        <p:spPr>
          <a:xfrm>
            <a:off x="5297826" y="3895173"/>
            <a:ext cx="1026724" cy="397635"/>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00" dirty="0" smtClean="0">
                <a:uFillTx/>
                <a:latin typeface="Meiryo UI" panose="020B0604030504040204" pitchFamily="50" charset="-128"/>
                <a:ea typeface="Meiryo UI" panose="020B0604030504040204" pitchFamily="50" charset="-128"/>
                <a:cs typeface="Meiryo UI" panose="020B0604030504040204" pitchFamily="50" charset="-128"/>
              </a:rPr>
              <a:t>Fraudulent Transactions</a:t>
            </a:r>
            <a:endParaRPr kumimoji="1" lang="ja-JP" altLang="en-US" sz="10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a:spLocks/>
          </p:cNvSpPr>
          <p:nvPr/>
        </p:nvSpPr>
        <p:spPr>
          <a:xfrm>
            <a:off x="6490690" y="3053286"/>
            <a:ext cx="2024063" cy="544763"/>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rPr>
              <a:t>Information privacy</a:t>
            </a:r>
            <a:r>
              <a:rPr lang="ja-JP" altLang="en-US" sz="1200" b="1" dirty="0">
                <a:uFillTx/>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b="1" dirty="0" smtClean="0">
                <a:uFillTx/>
                <a:latin typeface="Meiryo UI" panose="020B0604030504040204" pitchFamily="50" charset="-128"/>
                <a:ea typeface="Meiryo UI" panose="020B0604030504040204" pitchFamily="50" charset="-128"/>
                <a:cs typeface="Meiryo UI" panose="020B0604030504040204" pitchFamily="50" charset="-128"/>
              </a:rPr>
              <a:t>and security risks</a:t>
            </a:r>
          </a:p>
        </p:txBody>
      </p:sp>
      <p:sp>
        <p:nvSpPr>
          <p:cNvPr id="17" name="角丸四角形 16"/>
          <p:cNvSpPr>
            <a:spLocks/>
          </p:cNvSpPr>
          <p:nvPr/>
        </p:nvSpPr>
        <p:spPr>
          <a:xfrm>
            <a:off x="5289218" y="4331591"/>
            <a:ext cx="1041554" cy="1267964"/>
          </a:xfrm>
          <a:prstGeom prst="roundRect">
            <a:avLst>
              <a:gd name="adj" fmla="val 5905"/>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Online fraud</a:t>
            </a:r>
          </a:p>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Online scams</a:t>
            </a:r>
          </a:p>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Identity theft</a:t>
            </a:r>
          </a:p>
        </p:txBody>
      </p:sp>
      <p:sp>
        <p:nvSpPr>
          <p:cNvPr id="18" name="角丸四角形 17"/>
          <p:cNvSpPr>
            <a:spLocks/>
          </p:cNvSpPr>
          <p:nvPr/>
        </p:nvSpPr>
        <p:spPr>
          <a:xfrm>
            <a:off x="6394250" y="3895173"/>
            <a:ext cx="1214354" cy="398232"/>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0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Information</a:t>
            </a:r>
          </a:p>
          <a:p>
            <a:pPr algn="ctr"/>
            <a:r>
              <a:rPr lang="en-US" altLang="ja-JP" sz="10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privacy</a:t>
            </a:r>
            <a:endParaRPr lang="ja-JP" altLang="en-US" sz="10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a:spLocks/>
          </p:cNvSpPr>
          <p:nvPr/>
        </p:nvSpPr>
        <p:spPr>
          <a:xfrm>
            <a:off x="7689329" y="3890968"/>
            <a:ext cx="1082141" cy="398232"/>
          </a:xfrm>
          <a:prstGeom prst="roundRect">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0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Information</a:t>
            </a:r>
          </a:p>
          <a:p>
            <a:pPr algn="ctr"/>
            <a:r>
              <a:rPr lang="en-US" altLang="ja-JP" sz="10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security</a:t>
            </a:r>
            <a:endParaRPr lang="ja-JP" altLang="en-US" sz="10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a:spLocks/>
          </p:cNvSpPr>
          <p:nvPr/>
        </p:nvSpPr>
        <p:spPr>
          <a:xfrm>
            <a:off x="6400915" y="4335797"/>
            <a:ext cx="1221653" cy="1774588"/>
          </a:xfrm>
          <a:prstGeom prst="roundRect">
            <a:avLst>
              <a:gd name="adj" fmla="val 3562"/>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Personal data collected from children</a:t>
            </a:r>
          </a:p>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Oversharing</a:t>
            </a:r>
          </a:p>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Unforeseen </a:t>
            </a:r>
            <a:r>
              <a:rPr lang="en-US" altLang="ja-JP" sz="900" dirty="0" smtClean="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Consequence</a:t>
            </a:r>
            <a:endPar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Long-term </a:t>
            </a:r>
            <a:r>
              <a:rPr lang="en-US" altLang="ja-JP" sz="900" dirty="0" smtClean="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Consequence</a:t>
            </a:r>
            <a:endPar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a:spLocks/>
          </p:cNvSpPr>
          <p:nvPr/>
        </p:nvSpPr>
        <p:spPr>
          <a:xfrm>
            <a:off x="7695995" y="4331591"/>
            <a:ext cx="1081940" cy="1347011"/>
          </a:xfrm>
          <a:prstGeom prst="roundRect">
            <a:avLst>
              <a:gd name="adj" fmla="val 3562"/>
            </a:avLst>
          </a:prstGeom>
          <a:effectLst>
            <a:outerShdw blurRad="50800" dist="38100" dir="2700000" algn="tl" rotWithShape="0">
              <a:srgbClr val="000000">
                <a:alpha val="40000"/>
              </a:srgbClr>
            </a:outerShdw>
          </a:effectLst>
        </p:spPr>
        <p:style>
          <a:lnRef idx="2">
            <a:schemeClr val="dk1"/>
          </a:lnRef>
          <a:fillRef idx="1">
            <a:schemeClr val="lt1"/>
          </a:fillRef>
          <a:effectRef idx="0">
            <a:schemeClr val="dk1"/>
          </a:effectRef>
          <a:fontRef idx="minor">
            <a:schemeClr val="dk1"/>
          </a:fontRef>
        </p:style>
        <p:txBody>
          <a:bodyPr rtlCol="0" anchor="ctr"/>
          <a:lstStyle/>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Malicious code</a:t>
            </a:r>
          </a:p>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Commercial spyware</a:t>
            </a:r>
          </a:p>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Online scams</a:t>
            </a:r>
          </a:p>
          <a:p>
            <a:pPr marL="171450" indent="-171450">
              <a:buFont typeface="Arial" panose="020B0604020202020204" pitchFamily="34" charset="0"/>
              <a:buChar char="•"/>
            </a:pPr>
            <a:r>
              <a:rPr lang="en-US" altLang="ja-JP" sz="9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Identity theft </a:t>
            </a:r>
          </a:p>
        </p:txBody>
      </p:sp>
      <p:cxnSp>
        <p:nvCxnSpPr>
          <p:cNvPr id="22" name="カギ線コネクタ 21"/>
          <p:cNvCxnSpPr>
            <a:stCxn id="5" idx="2"/>
            <a:endCxn id="11" idx="0"/>
          </p:cNvCxnSpPr>
          <p:nvPr/>
        </p:nvCxnSpPr>
        <p:spPr>
          <a:xfrm rot="16200000" flipH="1">
            <a:off x="4668933" y="2926000"/>
            <a:ext cx="262075" cy="1"/>
          </a:xfrm>
          <a:prstGeom prst="bentConnector3">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5" idx="2"/>
            <a:endCxn id="6" idx="0"/>
          </p:cNvCxnSpPr>
          <p:nvPr/>
        </p:nvCxnSpPr>
        <p:spPr>
          <a:xfrm rot="5400000">
            <a:off x="3203491" y="1460559"/>
            <a:ext cx="262075" cy="2930884"/>
          </a:xfrm>
          <a:prstGeom prst="bentConnector3">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24" name="カギ線コネクタ 23"/>
          <p:cNvCxnSpPr>
            <a:stCxn id="5" idx="2"/>
            <a:endCxn id="16" idx="0"/>
          </p:cNvCxnSpPr>
          <p:nvPr/>
        </p:nvCxnSpPr>
        <p:spPr>
          <a:xfrm rot="16200000" flipH="1">
            <a:off x="6022185" y="1572749"/>
            <a:ext cx="258322" cy="2702752"/>
          </a:xfrm>
          <a:prstGeom prst="bentConnector3">
            <a:avLst>
              <a:gd name="adj1" fmla="val 50000"/>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25" name="カギ線コネクタ 24"/>
          <p:cNvCxnSpPr>
            <a:stCxn id="6" idx="2"/>
            <a:endCxn id="7" idx="0"/>
          </p:cNvCxnSpPr>
          <p:nvPr/>
        </p:nvCxnSpPr>
        <p:spPr>
          <a:xfrm rot="5400000">
            <a:off x="1430163" y="3461256"/>
            <a:ext cx="331718" cy="546129"/>
          </a:xfrm>
          <a:prstGeom prst="bentConnector3">
            <a:avLst>
              <a:gd name="adj1" fmla="val 50000"/>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26" name="カギ線コネクタ 25"/>
          <p:cNvCxnSpPr>
            <a:stCxn id="6" idx="2"/>
            <a:endCxn id="8" idx="0"/>
          </p:cNvCxnSpPr>
          <p:nvPr/>
        </p:nvCxnSpPr>
        <p:spPr>
          <a:xfrm rot="16200000" flipH="1">
            <a:off x="1983497" y="3454050"/>
            <a:ext cx="329695" cy="558516"/>
          </a:xfrm>
          <a:prstGeom prst="bentConnector3">
            <a:avLst>
              <a:gd name="adj1" fmla="val 50000"/>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11" idx="2"/>
            <a:endCxn id="12" idx="0"/>
          </p:cNvCxnSpPr>
          <p:nvPr/>
        </p:nvCxnSpPr>
        <p:spPr>
          <a:xfrm rot="5400000">
            <a:off x="4102704" y="3200888"/>
            <a:ext cx="329695" cy="1064840"/>
          </a:xfrm>
          <a:prstGeom prst="bentConnector3">
            <a:avLst>
              <a:gd name="adj1" fmla="val 50000"/>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28" name="カギ線コネクタ 27"/>
          <p:cNvCxnSpPr>
            <a:stCxn id="11" idx="2"/>
            <a:endCxn id="14" idx="0"/>
          </p:cNvCxnSpPr>
          <p:nvPr/>
        </p:nvCxnSpPr>
        <p:spPr>
          <a:xfrm rot="16200000" flipH="1">
            <a:off x="4638188" y="3730243"/>
            <a:ext cx="326712" cy="3147"/>
          </a:xfrm>
          <a:prstGeom prst="bentConnector3">
            <a:avLst>
              <a:gd name="adj1" fmla="val 50000"/>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29" name="カギ線コネクタ 28"/>
          <p:cNvCxnSpPr>
            <a:stCxn id="11" idx="2"/>
            <a:endCxn id="15" idx="0"/>
          </p:cNvCxnSpPr>
          <p:nvPr/>
        </p:nvCxnSpPr>
        <p:spPr>
          <a:xfrm rot="16200000" flipH="1">
            <a:off x="5142223" y="3226208"/>
            <a:ext cx="326712" cy="1011217"/>
          </a:xfrm>
          <a:prstGeom prst="bentConnector3">
            <a:avLst>
              <a:gd name="adj1" fmla="val 50000"/>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16" idx="2"/>
            <a:endCxn id="18" idx="0"/>
          </p:cNvCxnSpPr>
          <p:nvPr/>
        </p:nvCxnSpPr>
        <p:spPr>
          <a:xfrm rot="5400000">
            <a:off x="7103513" y="3495964"/>
            <a:ext cx="297124" cy="501295"/>
          </a:xfrm>
          <a:prstGeom prst="bentConnector3">
            <a:avLst>
              <a:gd name="adj1" fmla="val 50000"/>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31" name="カギ線コネクタ 30"/>
          <p:cNvCxnSpPr>
            <a:stCxn id="16" idx="2"/>
            <a:endCxn id="19" idx="0"/>
          </p:cNvCxnSpPr>
          <p:nvPr/>
        </p:nvCxnSpPr>
        <p:spPr>
          <a:xfrm rot="16200000" flipH="1">
            <a:off x="7720102" y="3380669"/>
            <a:ext cx="292919" cy="727678"/>
          </a:xfrm>
          <a:prstGeom prst="bentConnector3">
            <a:avLst>
              <a:gd name="adj1" fmla="val 50000"/>
            </a:avLst>
          </a:prstGeom>
          <a:ln w="19050">
            <a:solidFill>
              <a:schemeClr val="tx1"/>
            </a:solidFill>
          </a:ln>
          <a:effectLst>
            <a:outerShdw blurRad="50800" dist="38100" dir="2700000" algn="tl" rotWithShape="0">
              <a:srgbClr val="000000">
                <a:alpha val="40000"/>
              </a:srgbClr>
            </a:outerShdw>
          </a:effectLst>
        </p:spPr>
        <p:style>
          <a:lnRef idx="1">
            <a:schemeClr val="accent1"/>
          </a:lnRef>
          <a:fillRef idx="0">
            <a:schemeClr val="accent1"/>
          </a:fillRef>
          <a:effectRef idx="0">
            <a:schemeClr val="accent1"/>
          </a:effectRef>
          <a:fontRef idx="minor">
            <a:schemeClr val="tx1"/>
          </a:fontRef>
        </p:style>
      </p:cxnSp>
      <p:sp>
        <p:nvSpPr>
          <p:cNvPr id="32" name="Rectangle 9"/>
          <p:cNvSpPr>
            <a:spLocks noChangeArrowheads="1"/>
          </p:cNvSpPr>
          <p:nvPr/>
        </p:nvSpPr>
        <p:spPr bwMode="auto">
          <a:xfrm>
            <a:off x="459486" y="1292543"/>
            <a:ext cx="6102896" cy="7881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en-US" altLang="ja-JP" dirty="0" smtClean="0">
                <a:uFillTx/>
                <a:latin typeface="Meiryo UI" panose="020B0604030504040204" pitchFamily="50" charset="-128"/>
                <a:ea typeface="Meiryo UI" panose="020B0604030504040204" pitchFamily="50" charset="-128"/>
                <a:cs typeface="Meiryo UI" panose="020B0604030504040204" pitchFamily="50" charset="-128"/>
              </a:rPr>
              <a:t>The Protection of Children Online (OECD)</a:t>
            </a:r>
          </a:p>
          <a:p>
            <a:r>
              <a:rPr lang="ja-JP" altLang="en-US"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uFillTx/>
                <a:latin typeface="Meiryo UI" panose="020B0604030504040204" pitchFamily="50" charset="-128"/>
                <a:ea typeface="Meiryo UI" panose="020B0604030504040204" pitchFamily="50" charset="-128"/>
                <a:cs typeface="Meiryo UI" panose="020B0604030504040204" pitchFamily="50" charset="-128"/>
              </a:rPr>
              <a:t>Typology of Risks</a:t>
            </a:r>
            <a:r>
              <a:rPr lang="ja-JP" altLang="en-US" dirty="0" smtClean="0">
                <a:uFillTx/>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uFillTx/>
                <a:latin typeface="Meiryo UI" panose="020B0604030504040204" pitchFamily="50" charset="-128"/>
                <a:ea typeface="Meiryo UI" panose="020B0604030504040204" pitchFamily="50" charset="-128"/>
                <a:cs typeface="Meiryo UI" panose="020B0604030504040204" pitchFamily="50" charset="-128"/>
              </a:rPr>
              <a:t>2012</a:t>
            </a:r>
          </a:p>
          <a:p>
            <a:r>
              <a:rPr lang="ja-JP" altLang="en-US" sz="1200" dirty="0">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uFillTx/>
                <a:latin typeface="Meiryo UI" panose="020B0604030504040204" pitchFamily="50" charset="-128"/>
                <a:ea typeface="Meiryo UI" panose="020B0604030504040204" pitchFamily="50" charset="-128"/>
                <a:cs typeface="Meiryo UI" panose="020B0604030504040204" pitchFamily="50" charset="-128"/>
                <a:hlinkClick r:id="rId2"/>
              </a:rPr>
              <a:t>https</a:t>
            </a:r>
            <a:r>
              <a:rPr lang="en-US" altLang="ja-JP" sz="1200" dirty="0">
                <a:uFillTx/>
                <a:latin typeface="Meiryo UI" panose="020B0604030504040204" pitchFamily="50" charset="-128"/>
                <a:ea typeface="Meiryo UI" panose="020B0604030504040204" pitchFamily="50" charset="-128"/>
                <a:cs typeface="Meiryo UI" panose="020B0604030504040204" pitchFamily="50" charset="-128"/>
                <a:hlinkClick r:id="rId2"/>
              </a:rPr>
              <a:t>://</a:t>
            </a:r>
            <a:r>
              <a:rPr lang="en-US" altLang="ja-JP" sz="1200" dirty="0" smtClean="0">
                <a:uFillTx/>
                <a:latin typeface="Meiryo UI" panose="020B0604030504040204" pitchFamily="50" charset="-128"/>
                <a:ea typeface="Meiryo UI" panose="020B0604030504040204" pitchFamily="50" charset="-128"/>
                <a:cs typeface="Meiryo UI" panose="020B0604030504040204" pitchFamily="50" charset="-128"/>
                <a:hlinkClick r:id="rId2"/>
              </a:rPr>
              <a:t>www.oecd.org/sti/ieconomy/childrenonline_with_cover.pdf</a:t>
            </a:r>
            <a:r>
              <a:rPr lang="ja-JP" altLang="en-US" sz="1200" dirty="0" smtClean="0">
                <a:uFillTx/>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schemeClr val="dk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タイトル 1"/>
          <p:cNvSpPr txBox="1">
            <a:spLocks/>
          </p:cNvSpPr>
          <p:nvPr/>
        </p:nvSpPr>
        <p:spPr>
          <a:xfrm>
            <a:off x="400050" y="200027"/>
            <a:ext cx="7886700" cy="815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青少年ネット上のリスク</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スライド番号プレースホルダー 38"/>
          <p:cNvSpPr>
            <a:spLocks noGrp="1"/>
          </p:cNvSpPr>
          <p:nvPr>
            <p:ph type="sldNum" sz="quarter" idx="12"/>
          </p:nvPr>
        </p:nvSpPr>
        <p:spPr/>
        <p:txBody>
          <a:bodyPr/>
          <a:lstStyle/>
          <a:p>
            <a:fld id="{4D09F826-A79A-4867-9FF5-DD28539F5B44}" type="slidenum">
              <a:rPr kumimoji="1" lang="ja-JP" altLang="en-US" smtClean="0"/>
              <a:t>3</a:t>
            </a:fld>
            <a:endParaRPr kumimoji="1" lang="ja-JP" altLang="en-US"/>
          </a:p>
        </p:txBody>
      </p:sp>
      <p:cxnSp>
        <p:nvCxnSpPr>
          <p:cNvPr id="40" name="直線コネクタ 39"/>
          <p:cNvCxnSpPr/>
          <p:nvPr/>
        </p:nvCxnSpPr>
        <p:spPr>
          <a:xfrm>
            <a:off x="215900" y="914401"/>
            <a:ext cx="8559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305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a:spLocks/>
          </p:cNvSpPr>
          <p:nvPr/>
        </p:nvSpPr>
        <p:spPr>
          <a:xfrm>
            <a:off x="91938" y="4090734"/>
            <a:ext cx="1242652" cy="655320"/>
          </a:xfrm>
          <a:prstGeom prst="roundRect">
            <a:avLst>
              <a:gd name="adj" fmla="val 9900"/>
            </a:avLst>
          </a:prstGeom>
          <a:solidFill>
            <a:schemeClr val="accent6">
              <a:lumMod val="40000"/>
              <a:lumOff val="60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自画撮り</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（ポルノ）</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a:spLocks/>
          </p:cNvSpPr>
          <p:nvPr/>
        </p:nvSpPr>
        <p:spPr>
          <a:xfrm>
            <a:off x="1753098" y="3290634"/>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他者からの</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uFillTx/>
                <a:latin typeface="Meiryo UI" panose="020B0604030504040204" pitchFamily="50" charset="-128"/>
                <a:ea typeface="Meiryo UI" panose="020B0604030504040204" pitchFamily="50" charset="-128"/>
                <a:cs typeface="Meiryo UI" panose="020B0604030504040204" pitchFamily="50" charset="-128"/>
              </a:rPr>
              <a:t>要求</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a:spLocks/>
          </p:cNvSpPr>
          <p:nvPr/>
        </p:nvSpPr>
        <p:spPr>
          <a:xfrm>
            <a:off x="1753098" y="5111814"/>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自発的</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a:spLocks/>
          </p:cNvSpPr>
          <p:nvPr/>
        </p:nvSpPr>
        <p:spPr>
          <a:xfrm>
            <a:off x="3525265" y="2778416"/>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面識なし</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対</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a:spLocks/>
          </p:cNvSpPr>
          <p:nvPr/>
        </p:nvSpPr>
        <p:spPr>
          <a:xfrm>
            <a:off x="3521801" y="4303804"/>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知り合い</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a:spLocks/>
          </p:cNvSpPr>
          <p:nvPr/>
        </p:nvSpPr>
        <p:spPr>
          <a:xfrm>
            <a:off x="3525266" y="5614444"/>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面識なし</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（不特定多数）</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a:spLocks/>
          </p:cNvSpPr>
          <p:nvPr/>
        </p:nvSpPr>
        <p:spPr>
          <a:xfrm>
            <a:off x="5062608" y="4297491"/>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恋人？</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a:spLocks/>
          </p:cNvSpPr>
          <p:nvPr/>
        </p:nvSpPr>
        <p:spPr>
          <a:xfrm>
            <a:off x="5066072" y="2241819"/>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だまし・</a:t>
            </a:r>
            <a:endParaRPr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rPr>
              <a:t>脅</a:t>
            </a: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a:spLocks/>
          </p:cNvSpPr>
          <p:nvPr/>
        </p:nvSpPr>
        <p:spPr>
          <a:xfrm>
            <a:off x="5066072" y="5608131"/>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承認欲求</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a:spLocks/>
          </p:cNvSpPr>
          <p:nvPr/>
        </p:nvSpPr>
        <p:spPr>
          <a:xfrm>
            <a:off x="6776760" y="4297491"/>
            <a:ext cx="1516543" cy="655320"/>
          </a:xfrm>
          <a:prstGeom prst="roundRect">
            <a:avLst>
              <a:gd name="adj" fmla="val 9900"/>
            </a:avLst>
          </a:prstGeom>
          <a:solidFill>
            <a:schemeClr val="accent2">
              <a:lumMod val="40000"/>
              <a:lumOff val="60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リベンジポルノ</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a:spLocks/>
          </p:cNvSpPr>
          <p:nvPr/>
        </p:nvSpPr>
        <p:spPr>
          <a:xfrm>
            <a:off x="6776760" y="2772103"/>
            <a:ext cx="1516543" cy="655320"/>
          </a:xfrm>
          <a:prstGeom prst="roundRect">
            <a:avLst>
              <a:gd name="adj" fmla="val 9900"/>
            </a:avLst>
          </a:prstGeom>
          <a:solidFill>
            <a:schemeClr val="accent2">
              <a:lumMod val="40000"/>
              <a:lumOff val="60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エスカレート</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（次の要求）・</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uFillTx/>
                <a:latin typeface="Meiryo UI" panose="020B0604030504040204" pitchFamily="50" charset="-128"/>
                <a:ea typeface="Meiryo UI" panose="020B0604030504040204" pitchFamily="50" charset="-128"/>
                <a:cs typeface="Meiryo UI" panose="020B0604030504040204" pitchFamily="50" charset="-128"/>
              </a:rPr>
              <a:t>拡散</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a:spLocks/>
          </p:cNvSpPr>
          <p:nvPr/>
        </p:nvSpPr>
        <p:spPr>
          <a:xfrm>
            <a:off x="6776760" y="5608131"/>
            <a:ext cx="1516543" cy="655320"/>
          </a:xfrm>
          <a:prstGeom prst="roundRect">
            <a:avLst>
              <a:gd name="adj" fmla="val 9900"/>
            </a:avLst>
          </a:prstGeom>
          <a:solidFill>
            <a:schemeClr val="accent2">
              <a:lumMod val="40000"/>
              <a:lumOff val="60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個人特定</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身バレ）</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a:spLocks/>
          </p:cNvSpPr>
          <p:nvPr/>
        </p:nvSpPr>
        <p:spPr>
          <a:xfrm>
            <a:off x="5062608" y="3261688"/>
            <a:ext cx="1242652" cy="655320"/>
          </a:xfrm>
          <a:prstGeom prst="roundRect">
            <a:avLst>
              <a:gd name="adj" fmla="val 9900"/>
            </a:avLst>
          </a:prstGeom>
          <a:solidFill>
            <a:schemeClr val="bg1">
              <a:lumMod val="85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見返り</a:t>
            </a:r>
            <a:endParaRPr kumimoji="1" lang="en-US" altLang="ja-JP" sz="1400" dirty="0" smtClean="0">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カギ線コネクタ 16"/>
          <p:cNvCxnSpPr>
            <a:stCxn id="4" idx="3"/>
            <a:endCxn id="5" idx="1"/>
          </p:cNvCxnSpPr>
          <p:nvPr/>
        </p:nvCxnSpPr>
        <p:spPr>
          <a:xfrm flipV="1">
            <a:off x="1334590" y="3618294"/>
            <a:ext cx="418508" cy="800100"/>
          </a:xfrm>
          <a:prstGeom prst="bentConnector3">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カギ線コネクタ 17"/>
          <p:cNvCxnSpPr>
            <a:stCxn id="4" idx="3"/>
            <a:endCxn id="6" idx="1"/>
          </p:cNvCxnSpPr>
          <p:nvPr/>
        </p:nvCxnSpPr>
        <p:spPr>
          <a:xfrm>
            <a:off x="1334590" y="4418394"/>
            <a:ext cx="418508" cy="1021080"/>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5" idx="3"/>
            <a:endCxn id="7" idx="1"/>
          </p:cNvCxnSpPr>
          <p:nvPr/>
        </p:nvCxnSpPr>
        <p:spPr>
          <a:xfrm flipV="1">
            <a:off x="2995750" y="3106076"/>
            <a:ext cx="529515" cy="512218"/>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5" idx="3"/>
            <a:endCxn id="8" idx="1"/>
          </p:cNvCxnSpPr>
          <p:nvPr/>
        </p:nvCxnSpPr>
        <p:spPr>
          <a:xfrm>
            <a:off x="2995750" y="3618294"/>
            <a:ext cx="526051" cy="1013170"/>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stCxn id="7" idx="3"/>
            <a:endCxn id="11" idx="1"/>
          </p:cNvCxnSpPr>
          <p:nvPr/>
        </p:nvCxnSpPr>
        <p:spPr>
          <a:xfrm flipV="1">
            <a:off x="4767917" y="2569479"/>
            <a:ext cx="298155" cy="536597"/>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stCxn id="7" idx="3"/>
            <a:endCxn id="16" idx="1"/>
          </p:cNvCxnSpPr>
          <p:nvPr/>
        </p:nvCxnSpPr>
        <p:spPr>
          <a:xfrm>
            <a:off x="4767917" y="3106076"/>
            <a:ext cx="294691" cy="483272"/>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11" idx="3"/>
            <a:endCxn id="14" idx="1"/>
          </p:cNvCxnSpPr>
          <p:nvPr/>
        </p:nvCxnSpPr>
        <p:spPr>
          <a:xfrm>
            <a:off x="6308724" y="2569479"/>
            <a:ext cx="468036" cy="530284"/>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a:stCxn id="16" idx="3"/>
            <a:endCxn id="14" idx="1"/>
          </p:cNvCxnSpPr>
          <p:nvPr/>
        </p:nvCxnSpPr>
        <p:spPr>
          <a:xfrm flipV="1">
            <a:off x="6305260" y="3099763"/>
            <a:ext cx="471500" cy="489585"/>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8" idx="3"/>
            <a:endCxn id="10" idx="1"/>
          </p:cNvCxnSpPr>
          <p:nvPr/>
        </p:nvCxnSpPr>
        <p:spPr>
          <a:xfrm flipV="1">
            <a:off x="4764453" y="4625151"/>
            <a:ext cx="298155" cy="63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10" idx="3"/>
            <a:endCxn id="13" idx="1"/>
          </p:cNvCxnSpPr>
          <p:nvPr/>
        </p:nvCxnSpPr>
        <p:spPr>
          <a:xfrm>
            <a:off x="6305260" y="4625151"/>
            <a:ext cx="4715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6" idx="3"/>
            <a:endCxn id="8" idx="1"/>
          </p:cNvCxnSpPr>
          <p:nvPr/>
        </p:nvCxnSpPr>
        <p:spPr>
          <a:xfrm flipV="1">
            <a:off x="2995750" y="4631464"/>
            <a:ext cx="526051" cy="808010"/>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カギ線コネクタ 27"/>
          <p:cNvCxnSpPr>
            <a:stCxn id="6" idx="3"/>
            <a:endCxn id="9" idx="1"/>
          </p:cNvCxnSpPr>
          <p:nvPr/>
        </p:nvCxnSpPr>
        <p:spPr>
          <a:xfrm>
            <a:off x="2995750" y="5439474"/>
            <a:ext cx="529516" cy="502630"/>
          </a:xfrm>
          <a:prstGeom prst="bentConnector3">
            <a:avLst>
              <a:gd name="adj1"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 idx="3"/>
            <a:endCxn id="12" idx="1"/>
          </p:cNvCxnSpPr>
          <p:nvPr/>
        </p:nvCxnSpPr>
        <p:spPr>
          <a:xfrm flipV="1">
            <a:off x="4767918" y="5935791"/>
            <a:ext cx="298154" cy="63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12" idx="3"/>
            <a:endCxn id="15" idx="1"/>
          </p:cNvCxnSpPr>
          <p:nvPr/>
        </p:nvCxnSpPr>
        <p:spPr>
          <a:xfrm>
            <a:off x="6308724" y="5935791"/>
            <a:ext cx="46803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左大かっこ 30"/>
          <p:cNvSpPr/>
          <p:nvPr/>
        </p:nvSpPr>
        <p:spPr>
          <a:xfrm rot="5400000">
            <a:off x="1985062" y="1188610"/>
            <a:ext cx="302150" cy="125651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a:spLocks/>
          </p:cNvSpPr>
          <p:nvPr/>
        </p:nvSpPr>
        <p:spPr>
          <a:xfrm>
            <a:off x="1567865" y="1337576"/>
            <a:ext cx="1291707" cy="282236"/>
          </a:xfrm>
          <a:prstGeom prst="roundRect">
            <a:avLst>
              <a:gd name="adj" fmla="val 9900"/>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要求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or</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自発</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左大かっこ 32"/>
          <p:cNvSpPr/>
          <p:nvPr/>
        </p:nvSpPr>
        <p:spPr>
          <a:xfrm rot="5400000">
            <a:off x="3825636" y="1197771"/>
            <a:ext cx="302150" cy="125651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a:spLocks/>
          </p:cNvSpPr>
          <p:nvPr/>
        </p:nvSpPr>
        <p:spPr>
          <a:xfrm>
            <a:off x="3408439" y="1346737"/>
            <a:ext cx="1291707" cy="282236"/>
          </a:xfrm>
          <a:prstGeom prst="roundRect">
            <a:avLst>
              <a:gd name="adj" fmla="val 9900"/>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uFillTx/>
                <a:latin typeface="Meiryo UI" panose="020B0604030504040204" pitchFamily="50" charset="-128"/>
                <a:ea typeface="Meiryo UI" panose="020B0604030504040204" pitchFamily="50" charset="-128"/>
                <a:cs typeface="Meiryo UI" panose="020B0604030504040204" pitchFamily="50" charset="-128"/>
              </a:rPr>
              <a:t>相手</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左大かっこ 34"/>
          <p:cNvSpPr/>
          <p:nvPr/>
        </p:nvSpPr>
        <p:spPr>
          <a:xfrm rot="5400000">
            <a:off x="5539789" y="1188959"/>
            <a:ext cx="302150" cy="125651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a:spLocks/>
          </p:cNvSpPr>
          <p:nvPr/>
        </p:nvSpPr>
        <p:spPr>
          <a:xfrm>
            <a:off x="5122592" y="1337925"/>
            <a:ext cx="1291707" cy="282236"/>
          </a:xfrm>
          <a:prstGeom prst="roundRect">
            <a:avLst>
              <a:gd name="adj" fmla="val 9900"/>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理由</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左大かっこ 36"/>
          <p:cNvSpPr/>
          <p:nvPr/>
        </p:nvSpPr>
        <p:spPr>
          <a:xfrm rot="5400000">
            <a:off x="7253942" y="1188959"/>
            <a:ext cx="302150" cy="125651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a:spLocks/>
          </p:cNvSpPr>
          <p:nvPr/>
        </p:nvSpPr>
        <p:spPr>
          <a:xfrm>
            <a:off x="6823917" y="1336241"/>
            <a:ext cx="1291707" cy="282236"/>
          </a:xfrm>
          <a:prstGeom prst="roundRect">
            <a:avLst>
              <a:gd name="adj" fmla="val 9900"/>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トラブル</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左大かっこ 38"/>
          <p:cNvSpPr/>
          <p:nvPr/>
        </p:nvSpPr>
        <p:spPr>
          <a:xfrm rot="10800000">
            <a:off x="8316830" y="2316327"/>
            <a:ext cx="290675" cy="279548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a:spLocks/>
          </p:cNvSpPr>
          <p:nvPr/>
        </p:nvSpPr>
        <p:spPr>
          <a:xfrm>
            <a:off x="8631032" y="3128630"/>
            <a:ext cx="399371" cy="1007007"/>
          </a:xfrm>
          <a:prstGeom prst="roundRect">
            <a:avLst>
              <a:gd name="adj" fmla="val 9900"/>
            </a:avLst>
          </a:prstGeom>
          <a:noFill/>
          <a:ln>
            <a:noFill/>
          </a:ln>
        </p:spPr>
        <p:style>
          <a:lnRef idx="2">
            <a:schemeClr val="accent5"/>
          </a:lnRef>
          <a:fillRef idx="1">
            <a:schemeClr val="lt1"/>
          </a:fillRef>
          <a:effectRef idx="0">
            <a:schemeClr val="accent5"/>
          </a:effectRef>
          <a:fontRef idx="minor">
            <a:schemeClr val="dk1"/>
          </a:fontRef>
        </p:style>
        <p:txBody>
          <a:bodyPr vert="eaVert" rtlCol="0" anchor="ct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非公開領域</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左大かっこ 40"/>
          <p:cNvSpPr/>
          <p:nvPr/>
        </p:nvSpPr>
        <p:spPr>
          <a:xfrm rot="10800000">
            <a:off x="8340357" y="5450984"/>
            <a:ext cx="290675" cy="98224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a:spLocks/>
          </p:cNvSpPr>
          <p:nvPr/>
        </p:nvSpPr>
        <p:spPr>
          <a:xfrm>
            <a:off x="8631032" y="5426218"/>
            <a:ext cx="399371" cy="1007007"/>
          </a:xfrm>
          <a:prstGeom prst="roundRect">
            <a:avLst>
              <a:gd name="adj" fmla="val 9900"/>
            </a:avLst>
          </a:prstGeom>
          <a:noFill/>
          <a:ln>
            <a:noFill/>
          </a:ln>
        </p:spPr>
        <p:style>
          <a:lnRef idx="2">
            <a:schemeClr val="accent5"/>
          </a:lnRef>
          <a:fillRef idx="1">
            <a:schemeClr val="lt1"/>
          </a:fillRef>
          <a:effectRef idx="0">
            <a:schemeClr val="accent5"/>
          </a:effectRef>
          <a:fontRef idx="minor">
            <a:schemeClr val="dk1"/>
          </a:fontRef>
        </p:style>
        <p:txBody>
          <a:bodyPr vert="eaVert" rtlCol="0" anchor="ct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公開領域</a:t>
            </a:r>
            <a:endParaRPr kumimoji="1" lang="ja-JP" altLang="en-US" sz="14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タイトル 1"/>
          <p:cNvSpPr txBox="1">
            <a:spLocks/>
          </p:cNvSpPr>
          <p:nvPr/>
        </p:nvSpPr>
        <p:spPr>
          <a:xfrm>
            <a:off x="400050" y="200027"/>
            <a:ext cx="7886700" cy="815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自画撮り被害整理</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スライド番号プレースホルダー 44"/>
          <p:cNvSpPr>
            <a:spLocks noGrp="1"/>
          </p:cNvSpPr>
          <p:nvPr>
            <p:ph type="sldNum" sz="quarter" idx="12"/>
          </p:nvPr>
        </p:nvSpPr>
        <p:spPr/>
        <p:txBody>
          <a:bodyPr/>
          <a:lstStyle/>
          <a:p>
            <a:fld id="{4D09F826-A79A-4867-9FF5-DD28539F5B44}" type="slidenum">
              <a:rPr kumimoji="1" lang="ja-JP" altLang="en-US" smtClean="0"/>
              <a:t>4</a:t>
            </a:fld>
            <a:endParaRPr kumimoji="1" lang="ja-JP" altLang="en-US"/>
          </a:p>
        </p:txBody>
      </p:sp>
      <p:cxnSp>
        <p:nvCxnSpPr>
          <p:cNvPr id="46" name="直線コネクタ 45"/>
          <p:cNvCxnSpPr/>
          <p:nvPr/>
        </p:nvCxnSpPr>
        <p:spPr>
          <a:xfrm>
            <a:off x="215900" y="914401"/>
            <a:ext cx="8559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28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a:spLocks/>
          </p:cNvSpPr>
          <p:nvPr/>
        </p:nvSpPr>
        <p:spPr>
          <a:xfrm>
            <a:off x="490255" y="1300480"/>
            <a:ext cx="8201198" cy="43510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a:spLocks/>
          </p:cNvSpPr>
          <p:nvPr/>
        </p:nvSpPr>
        <p:spPr>
          <a:xfrm>
            <a:off x="847103" y="1895947"/>
            <a:ext cx="1678442" cy="1672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1"/>
          <p:cNvSpPr txBox="1">
            <a:spLocks/>
          </p:cNvSpPr>
          <p:nvPr/>
        </p:nvSpPr>
        <p:spPr>
          <a:xfrm>
            <a:off x="317883" y="1309133"/>
            <a:ext cx="8454043" cy="602673"/>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kumimoji="1" sz="2800" b="1" kern="1200">
                <a:solidFill>
                  <a:schemeClr val="tx1"/>
                </a:solidFill>
                <a:uFillTx/>
                <a:latin typeface="+mj-lt"/>
                <a:ea typeface="+mj-ea"/>
                <a:cs typeface="+mj-cs"/>
              </a:defRPr>
            </a:lvl1pPr>
          </a:lstStyle>
          <a:p>
            <a:r>
              <a:rPr lang="ja-JP" altLang="en-US" sz="2000" dirty="0" smtClean="0">
                <a:uFillTx/>
                <a:latin typeface="Meiryo UI" panose="020B0604030504040204" pitchFamily="50" charset="-128"/>
                <a:ea typeface="Meiryo UI" panose="020B0604030504040204" pitchFamily="50" charset="-128"/>
                <a:cs typeface="Meiryo UI" panose="020B0604030504040204" pitchFamily="50" charset="-128"/>
              </a:rPr>
              <a:t>裏垢（あか）・エロ垢　まとめサイト</a:t>
            </a:r>
            <a:endParaRPr lang="ja-JP" altLang="en-US" sz="200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a:spLocks/>
          </p:cNvSpPr>
          <p:nvPr/>
        </p:nvSpPr>
        <p:spPr>
          <a:xfrm>
            <a:off x="2802066" y="1906354"/>
            <a:ext cx="1678442" cy="1672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a:spLocks/>
          </p:cNvSpPr>
          <p:nvPr/>
        </p:nvSpPr>
        <p:spPr>
          <a:xfrm>
            <a:off x="4757029" y="1906354"/>
            <a:ext cx="1678442" cy="1672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a:spLocks/>
          </p:cNvSpPr>
          <p:nvPr/>
        </p:nvSpPr>
        <p:spPr>
          <a:xfrm>
            <a:off x="6787664" y="1891638"/>
            <a:ext cx="1678442" cy="1672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a:spLocks/>
          </p:cNvSpPr>
          <p:nvPr/>
        </p:nvSpPr>
        <p:spPr>
          <a:xfrm>
            <a:off x="798980" y="3606554"/>
            <a:ext cx="1748240"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エマ</a:t>
            </a:r>
            <a:r>
              <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@JC</a:t>
            </a:r>
          </a:p>
        </p:txBody>
      </p:sp>
      <p:sp>
        <p:nvSpPr>
          <p:cNvPr id="20" name="正方形/長方形 19"/>
          <p:cNvSpPr>
            <a:spLocks/>
          </p:cNvSpPr>
          <p:nvPr/>
        </p:nvSpPr>
        <p:spPr>
          <a:xfrm>
            <a:off x="2810276" y="3606554"/>
            <a:ext cx="1748240"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ハナコ</a:t>
            </a:r>
            <a:r>
              <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@JK</a:t>
            </a:r>
          </a:p>
        </p:txBody>
      </p:sp>
      <p:sp>
        <p:nvSpPr>
          <p:cNvPr id="21" name="正方形/長方形 20"/>
          <p:cNvSpPr>
            <a:spLocks/>
          </p:cNvSpPr>
          <p:nvPr/>
        </p:nvSpPr>
        <p:spPr>
          <a:xfrm>
            <a:off x="4667675" y="3608011"/>
            <a:ext cx="1961146"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hanako</a:t>
            </a:r>
            <a:r>
              <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歳</a:t>
            </a:r>
            <a:endPar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p:cNvSpPr>
          <p:nvPr/>
        </p:nvSpPr>
        <p:spPr>
          <a:xfrm>
            <a:off x="6720488" y="3592771"/>
            <a:ext cx="1961146"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err="1"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えま</a:t>
            </a:r>
            <a:endPar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a:spLocks/>
          </p:cNvSpPr>
          <p:nvPr/>
        </p:nvSpPr>
        <p:spPr>
          <a:xfrm>
            <a:off x="798979" y="4055386"/>
            <a:ext cx="1748240" cy="688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凍結されたので、拡散してください！</a:t>
            </a:r>
            <a:endParaRPr kumimoji="1" lang="en-US" altLang="ja-JP" sz="1600" u="sng"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a:spLocks/>
          </p:cNvSpPr>
          <p:nvPr/>
        </p:nvSpPr>
        <p:spPr>
          <a:xfrm>
            <a:off x="2767167" y="4044979"/>
            <a:ext cx="1748240" cy="688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フォロワー増えますように！</a:t>
            </a:r>
            <a:endParaRPr kumimoji="1" lang="en-US" altLang="ja-JP" sz="1600" u="sng"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a:spLocks/>
          </p:cNvSpPr>
          <p:nvPr/>
        </p:nvSpPr>
        <p:spPr>
          <a:xfrm>
            <a:off x="4763161" y="4044978"/>
            <a:ext cx="1748240" cy="688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オトナのカラダすきですか♪</a:t>
            </a:r>
            <a:endPar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a:spLocks/>
          </p:cNvSpPr>
          <p:nvPr/>
        </p:nvSpPr>
        <p:spPr>
          <a:xfrm>
            <a:off x="6717866" y="4055386"/>
            <a:ext cx="1748240" cy="688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自宅のお風呂で～</a:t>
            </a:r>
            <a:r>
              <a:rPr lang="ja-JP" altLang="en-US" sz="1600" dirty="0" err="1"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す</a:t>
            </a:r>
            <a:r>
              <a:rPr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a:spLocks/>
          </p:cNvSpPr>
          <p:nvPr/>
        </p:nvSpPr>
        <p:spPr>
          <a:xfrm>
            <a:off x="1119848" y="4670976"/>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分前</a:t>
            </a:r>
            <a:endParaRPr kumimoji="1" lang="ja-JP" altLang="en-US" sz="11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a:spLocks/>
          </p:cNvSpPr>
          <p:nvPr/>
        </p:nvSpPr>
        <p:spPr>
          <a:xfrm>
            <a:off x="3088036" y="4645376"/>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分前</a:t>
            </a:r>
            <a:endParaRPr kumimoji="1" lang="ja-JP" altLang="en-US" sz="11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a:spLocks/>
          </p:cNvSpPr>
          <p:nvPr/>
        </p:nvSpPr>
        <p:spPr>
          <a:xfrm>
            <a:off x="5084030" y="4647350"/>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分前</a:t>
            </a:r>
            <a:endParaRPr kumimoji="1" lang="ja-JP" altLang="en-US" sz="11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a:spLocks/>
          </p:cNvSpPr>
          <p:nvPr/>
        </p:nvSpPr>
        <p:spPr>
          <a:xfrm>
            <a:off x="7035849" y="4659257"/>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分前</a:t>
            </a:r>
            <a:endParaRPr kumimoji="1" lang="ja-JP" altLang="en-US" sz="11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a:spLocks/>
          </p:cNvSpPr>
          <p:nvPr/>
        </p:nvSpPr>
        <p:spPr>
          <a:xfrm>
            <a:off x="3115842" y="5104335"/>
            <a:ext cx="389943"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4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a:spLocks/>
          </p:cNvSpPr>
          <p:nvPr/>
        </p:nvSpPr>
        <p:spPr>
          <a:xfrm>
            <a:off x="3623910" y="5104335"/>
            <a:ext cx="389943"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4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a:spLocks/>
          </p:cNvSpPr>
          <p:nvPr/>
        </p:nvSpPr>
        <p:spPr>
          <a:xfrm>
            <a:off x="4131979" y="5104335"/>
            <a:ext cx="389943"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4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a:spLocks/>
          </p:cNvSpPr>
          <p:nvPr/>
        </p:nvSpPr>
        <p:spPr>
          <a:xfrm>
            <a:off x="4650139" y="5104139"/>
            <a:ext cx="389943"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4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a:spLocks/>
          </p:cNvSpPr>
          <p:nvPr/>
        </p:nvSpPr>
        <p:spPr>
          <a:xfrm>
            <a:off x="5157127" y="5104139"/>
            <a:ext cx="389943"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4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a:spLocks/>
          </p:cNvSpPr>
          <p:nvPr/>
        </p:nvSpPr>
        <p:spPr>
          <a:xfrm>
            <a:off x="5676368" y="5104139"/>
            <a:ext cx="389943"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rPr>
              <a:t>&gt;</a:t>
            </a:r>
            <a:endParaRPr kumimoji="1" lang="ja-JP" altLang="en-US" sz="14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a:spLocks/>
          </p:cNvSpPr>
          <p:nvPr/>
        </p:nvSpPr>
        <p:spPr>
          <a:xfrm>
            <a:off x="674266" y="5590490"/>
            <a:ext cx="7612484" cy="10782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rPr>
              <a:t>露出した画像を掲載するアカウントをサマリー表示</a:t>
            </a:r>
            <a:endParaRPr kumimoji="1" lang="en-US" altLang="ja-JP" sz="2400"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rPr>
              <a:t>子供たちのすぐ目に付くところにある</a:t>
            </a:r>
            <a:endParaRPr kumimoji="1" lang="en-US" altLang="ja-JP" sz="2400"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タイトル 1"/>
          <p:cNvSpPr txBox="1">
            <a:spLocks/>
          </p:cNvSpPr>
          <p:nvPr/>
        </p:nvSpPr>
        <p:spPr>
          <a:xfrm>
            <a:off x="400050" y="200027"/>
            <a:ext cx="7886700" cy="815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自画撮りまとめサイト</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977900" y="2044700"/>
            <a:ext cx="1422400" cy="1346200"/>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露出した</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2930087" y="2044700"/>
            <a:ext cx="1422400" cy="1346200"/>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露出した</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4885050" y="2044700"/>
            <a:ext cx="1422400" cy="1346200"/>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露出した</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6915685" y="2031850"/>
            <a:ext cx="1422400" cy="1346200"/>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露出した</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スライド番号プレースホルダー 43"/>
          <p:cNvSpPr>
            <a:spLocks noGrp="1"/>
          </p:cNvSpPr>
          <p:nvPr>
            <p:ph type="sldNum" sz="quarter" idx="12"/>
          </p:nvPr>
        </p:nvSpPr>
        <p:spPr/>
        <p:txBody>
          <a:bodyPr/>
          <a:lstStyle/>
          <a:p>
            <a:fld id="{4D09F826-A79A-4867-9FF5-DD28539F5B44}" type="slidenum">
              <a:rPr kumimoji="1" lang="ja-JP" altLang="en-US" smtClean="0"/>
              <a:t>5</a:t>
            </a:fld>
            <a:endParaRPr kumimoji="1" lang="ja-JP" altLang="en-US"/>
          </a:p>
        </p:txBody>
      </p:sp>
      <p:cxnSp>
        <p:nvCxnSpPr>
          <p:cNvPr id="45" name="直線コネクタ 44"/>
          <p:cNvCxnSpPr/>
          <p:nvPr/>
        </p:nvCxnSpPr>
        <p:spPr>
          <a:xfrm>
            <a:off x="215900" y="914401"/>
            <a:ext cx="8559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232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403860" y="1591452"/>
            <a:ext cx="3505200" cy="4701540"/>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a:spLocks/>
          </p:cNvSpPr>
          <p:nvPr/>
        </p:nvSpPr>
        <p:spPr>
          <a:xfrm>
            <a:off x="944880" y="2606299"/>
            <a:ext cx="2607425" cy="2888534"/>
          </a:xfrm>
          <a:prstGeom prst="roundRect">
            <a:avLst>
              <a:gd name="adj" fmla="val 84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smtClean="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a:spLocks/>
          </p:cNvSpPr>
          <p:nvPr/>
        </p:nvSpPr>
        <p:spPr>
          <a:xfrm>
            <a:off x="1019353" y="1735955"/>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エマ</a:t>
            </a:r>
            <a:r>
              <a:rPr kumimoji="1" lang="en-US" altLang="ja-JP"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@JC</a:t>
            </a:r>
          </a:p>
        </p:txBody>
      </p:sp>
      <p:sp>
        <p:nvSpPr>
          <p:cNvPr id="9" name="正方形/長方形 8"/>
          <p:cNvSpPr>
            <a:spLocks/>
          </p:cNvSpPr>
          <p:nvPr/>
        </p:nvSpPr>
        <p:spPr>
          <a:xfrm>
            <a:off x="857691" y="2162122"/>
            <a:ext cx="1949330"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ちょっと露出しちゃった！</a:t>
            </a:r>
            <a:endParaRPr kumimoji="1" lang="en-US" altLang="ja-JP"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a:spLocks/>
          </p:cNvSpPr>
          <p:nvPr/>
        </p:nvSpPr>
        <p:spPr>
          <a:xfrm>
            <a:off x="661122" y="5534320"/>
            <a:ext cx="1701078"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rPr>
              <a:t>17:34 2017/3/24</a:t>
            </a:r>
            <a:endParaRPr kumimoji="1" lang="ja-JP" altLang="en-US" sz="10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a:spLocks/>
          </p:cNvSpPr>
          <p:nvPr/>
        </p:nvSpPr>
        <p:spPr>
          <a:xfrm>
            <a:off x="2499360" y="1349205"/>
            <a:ext cx="2339340" cy="6795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rPr>
              <a:t>JC : </a:t>
            </a:r>
            <a:r>
              <a:rPr kumimoji="1" lang="ja-JP" altLang="en-US"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rPr>
              <a:t>女子中学生？</a:t>
            </a:r>
            <a:endParaRPr kumimoji="1" lang="en-US" altLang="ja-JP"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矢印コネクタ 12"/>
          <p:cNvCxnSpPr>
            <a:stCxn id="12" idx="1"/>
          </p:cNvCxnSpPr>
          <p:nvPr/>
        </p:nvCxnSpPr>
        <p:spPr>
          <a:xfrm flipH="1">
            <a:off x="1729740" y="1688989"/>
            <a:ext cx="769620" cy="185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4" idx="1"/>
          </p:cNvCxnSpPr>
          <p:nvPr/>
        </p:nvCxnSpPr>
        <p:spPr>
          <a:xfrm flipH="1">
            <a:off x="2660856" y="3091530"/>
            <a:ext cx="352586" cy="253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角丸四角形 15"/>
          <p:cNvSpPr>
            <a:spLocks/>
          </p:cNvSpPr>
          <p:nvPr/>
        </p:nvSpPr>
        <p:spPr>
          <a:xfrm>
            <a:off x="5178355" y="1591452"/>
            <a:ext cx="3505200" cy="4701540"/>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a:spLocks/>
          </p:cNvSpPr>
          <p:nvPr/>
        </p:nvSpPr>
        <p:spPr>
          <a:xfrm>
            <a:off x="5966877" y="2882696"/>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エマ</a:t>
            </a:r>
            <a:r>
              <a:rPr kumimoji="1" lang="en-US" altLang="ja-JP"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@JC</a:t>
            </a:r>
          </a:p>
        </p:txBody>
      </p:sp>
      <p:sp>
        <p:nvSpPr>
          <p:cNvPr id="19" name="正方形/長方形 18"/>
          <p:cNvSpPr>
            <a:spLocks/>
          </p:cNvSpPr>
          <p:nvPr/>
        </p:nvSpPr>
        <p:spPr>
          <a:xfrm>
            <a:off x="5982536" y="2200022"/>
            <a:ext cx="2628064" cy="4345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かわいい～！エロすぎ！</a:t>
            </a:r>
            <a:r>
              <a:rPr lang="ja-JP" altLang="en-US" sz="1400" u="sng"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rPr>
              <a:t>もうちょっと上にあげて！</a:t>
            </a:r>
            <a:endParaRPr kumimoji="1" lang="en-US" altLang="ja-JP" sz="1400" u="sng"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a:spLocks/>
          </p:cNvSpPr>
          <p:nvPr/>
        </p:nvSpPr>
        <p:spPr>
          <a:xfrm>
            <a:off x="5966878" y="1742693"/>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太郎</a:t>
            </a:r>
            <a:endParaRPr kumimoji="1" lang="en-US" altLang="ja-JP"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p:cNvSpPr>
          <p:nvPr/>
        </p:nvSpPr>
        <p:spPr>
          <a:xfrm>
            <a:off x="5966877" y="3345180"/>
            <a:ext cx="2628064" cy="217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上にあげたら見えちゃう～笑</a:t>
            </a:r>
            <a:endParaRPr kumimoji="1" lang="en-US" altLang="ja-JP"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a:spLocks/>
          </p:cNvSpPr>
          <p:nvPr/>
        </p:nvSpPr>
        <p:spPr>
          <a:xfrm>
            <a:off x="6013416" y="5415560"/>
            <a:ext cx="2628064" cy="354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rPr>
              <a:t>乳首見せて！</a:t>
            </a:r>
            <a:endParaRPr kumimoji="1" lang="en-US" altLang="ja-JP" sz="1400" u="sng"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a:spLocks/>
          </p:cNvSpPr>
          <p:nvPr/>
        </p:nvSpPr>
        <p:spPr>
          <a:xfrm>
            <a:off x="5997758" y="4958230"/>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三郎</a:t>
            </a:r>
            <a:endParaRPr kumimoji="1" lang="ja-JP" altLang="en-US" sz="10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a:spLocks/>
          </p:cNvSpPr>
          <p:nvPr/>
        </p:nvSpPr>
        <p:spPr>
          <a:xfrm>
            <a:off x="6013416" y="4299142"/>
            <a:ext cx="2628064" cy="354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何</a:t>
            </a:r>
            <a:r>
              <a:rPr lang="en-US" altLang="ja-JP"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Cup?</a:t>
            </a:r>
            <a:endParaRPr kumimoji="1" lang="en-US" altLang="ja-JP"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a:spLocks/>
          </p:cNvSpPr>
          <p:nvPr/>
        </p:nvSpPr>
        <p:spPr>
          <a:xfrm>
            <a:off x="5997758" y="3841812"/>
            <a:ext cx="113710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二郎</a:t>
            </a:r>
            <a:endParaRPr kumimoji="1" lang="en-US" altLang="ja-JP" sz="12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5639628" y="2385319"/>
            <a:ext cx="0" cy="4419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640456" y="3390900"/>
            <a:ext cx="0" cy="4419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658525" y="4516270"/>
            <a:ext cx="0" cy="4419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32" idx="3"/>
          </p:cNvCxnSpPr>
          <p:nvPr/>
        </p:nvCxnSpPr>
        <p:spPr>
          <a:xfrm flipV="1">
            <a:off x="4951127" y="2739649"/>
            <a:ext cx="1182973" cy="2160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32" idx="3"/>
          </p:cNvCxnSpPr>
          <p:nvPr/>
        </p:nvCxnSpPr>
        <p:spPr>
          <a:xfrm>
            <a:off x="4951127" y="4899955"/>
            <a:ext cx="1026495" cy="693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314503" y="1095529"/>
            <a:ext cx="218485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■自画撮り掲載</a:t>
            </a:r>
            <a:endParaRPr kumimoji="1" lang="ja-JP" altLang="en-US" sz="16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a:spLocks/>
          </p:cNvSpPr>
          <p:nvPr/>
        </p:nvSpPr>
        <p:spPr>
          <a:xfrm>
            <a:off x="5041671" y="1102561"/>
            <a:ext cx="218485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■画像へのコメント</a:t>
            </a:r>
            <a:endParaRPr kumimoji="1" lang="ja-JP" altLang="en-US" sz="16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7" name="直線コネクタ 36"/>
          <p:cNvCxnSpPr/>
          <p:nvPr/>
        </p:nvCxnSpPr>
        <p:spPr>
          <a:xfrm>
            <a:off x="5686521" y="5494833"/>
            <a:ext cx="0" cy="44196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1126663" y="2780714"/>
            <a:ext cx="2275773" cy="246517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露出した</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a:spLocks/>
          </p:cNvSpPr>
          <p:nvPr/>
        </p:nvSpPr>
        <p:spPr>
          <a:xfrm>
            <a:off x="3013442" y="2350199"/>
            <a:ext cx="1965614" cy="14826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シャツをまくり上げ、</a:t>
            </a:r>
            <a:endParaRPr kumimoji="1" lang="en-US" altLang="ja-JP"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胸が下半分露出</a:t>
            </a:r>
            <a:endParaRPr lang="en-US" altLang="ja-JP"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した画像</a:t>
            </a:r>
            <a:endParaRPr kumimoji="1" lang="en-US" altLang="ja-JP"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a:spLocks/>
          </p:cNvSpPr>
          <p:nvPr/>
        </p:nvSpPr>
        <p:spPr>
          <a:xfrm>
            <a:off x="2985513" y="4615469"/>
            <a:ext cx="1965614" cy="5689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要求がエスカレート</a:t>
            </a:r>
            <a:endParaRPr kumimoji="1" lang="en-US" altLang="ja-JP" sz="1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タイトル 1"/>
          <p:cNvSpPr txBox="1">
            <a:spLocks/>
          </p:cNvSpPr>
          <p:nvPr/>
        </p:nvSpPr>
        <p:spPr>
          <a:xfrm>
            <a:off x="400050" y="200027"/>
            <a:ext cx="7886700" cy="815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子どもをあおる（公開領域）　確認例</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525335" y="1688988"/>
            <a:ext cx="527690" cy="433647"/>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アイコン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5375783" y="1764487"/>
            <a:ext cx="527690" cy="433647"/>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アイコン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5357022" y="2863046"/>
            <a:ext cx="527690" cy="433647"/>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アイコン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5370419" y="3942241"/>
            <a:ext cx="527690" cy="433647"/>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アイコン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5356454" y="4982274"/>
            <a:ext cx="527690" cy="433647"/>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アイコン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スライド番号プレースホルダー 46"/>
          <p:cNvSpPr>
            <a:spLocks noGrp="1"/>
          </p:cNvSpPr>
          <p:nvPr>
            <p:ph type="sldNum" sz="quarter" idx="12"/>
          </p:nvPr>
        </p:nvSpPr>
        <p:spPr/>
        <p:txBody>
          <a:bodyPr/>
          <a:lstStyle/>
          <a:p>
            <a:fld id="{4D09F826-A79A-4867-9FF5-DD28539F5B44}" type="slidenum">
              <a:rPr kumimoji="1" lang="ja-JP" altLang="en-US" smtClean="0"/>
              <a:t>6</a:t>
            </a:fld>
            <a:endParaRPr kumimoji="1" lang="ja-JP" altLang="en-US"/>
          </a:p>
        </p:txBody>
      </p:sp>
      <p:cxnSp>
        <p:nvCxnSpPr>
          <p:cNvPr id="48" name="直線コネクタ 47"/>
          <p:cNvCxnSpPr/>
          <p:nvPr/>
        </p:nvCxnSpPr>
        <p:spPr>
          <a:xfrm>
            <a:off x="215900" y="914401"/>
            <a:ext cx="8559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81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p:cNvSpPr>
          <p:nvPr/>
        </p:nvSpPr>
        <p:spPr>
          <a:xfrm>
            <a:off x="4588693" y="1552691"/>
            <a:ext cx="3567544" cy="47758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a:spLocks/>
          </p:cNvSpPr>
          <p:nvPr/>
        </p:nvSpPr>
        <p:spPr>
          <a:xfrm>
            <a:off x="4588693" y="1552692"/>
            <a:ext cx="3567544" cy="374844"/>
          </a:xfrm>
          <a:prstGeom prst="rect">
            <a:avLst/>
          </a:prstGeom>
          <a:solidFill>
            <a:schemeClr val="accent1">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smtClean="0">
                <a:uFillTx/>
                <a:latin typeface="Meiryo UI" panose="020B0604030504040204" pitchFamily="50" charset="-128"/>
                <a:ea typeface="Meiryo UI" panose="020B0604030504040204" pitchFamily="50" charset="-128"/>
                <a:cs typeface="Meiryo UI" panose="020B0604030504040204" pitchFamily="50" charset="-128"/>
              </a:rPr>
              <a:t>←　太郎</a:t>
            </a:r>
            <a:endParaRPr kumimoji="1" lang="ja-JP" altLang="en-US"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a:spLocks/>
          </p:cNvSpPr>
          <p:nvPr/>
        </p:nvSpPr>
        <p:spPr>
          <a:xfrm>
            <a:off x="400050" y="1080251"/>
            <a:ext cx="316021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■チャットサービス</a:t>
            </a:r>
            <a:endParaRPr kumimoji="1" lang="en-US" altLang="ja-JP" sz="24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a:spLocks/>
          </p:cNvSpPr>
          <p:nvPr/>
        </p:nvSpPr>
        <p:spPr>
          <a:xfrm>
            <a:off x="169738" y="3897478"/>
            <a:ext cx="4212249" cy="2431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アカウント設定後</a:t>
            </a:r>
            <a:r>
              <a:rPr kumimoji="1"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分程度で、</a:t>
            </a:r>
            <a:endParaRPr kumimoji="1"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多数のメッセージを受信</a:t>
            </a:r>
            <a:endParaRPr kumimoji="1"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rPr>
              <a:t>子どもだとわかっていて、</a:t>
            </a:r>
            <a:endParaRPr lang="en-US" altLang="ja-JP" sz="2000"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大人</a:t>
            </a:r>
            <a:r>
              <a:rPr kumimoji="1"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が誘ってくる</a:t>
            </a:r>
            <a:endParaRPr kumimoji="1" lang="en-US" altLang="ja-JP" sz="2000" dirty="0" smtClean="0">
              <a:solidFill>
                <a:srgbClr val="FF0000"/>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吹き出し 12"/>
          <p:cNvSpPr>
            <a:spLocks/>
          </p:cNvSpPr>
          <p:nvPr/>
        </p:nvSpPr>
        <p:spPr>
          <a:xfrm>
            <a:off x="5567012" y="2771753"/>
            <a:ext cx="2382520" cy="495300"/>
          </a:xfrm>
          <a:prstGeom prst="wedgeRoundRectCallout">
            <a:avLst>
              <a:gd name="adj1" fmla="val 55343"/>
              <a:gd name="adj2" fmla="val -4211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uFillTx/>
                <a:latin typeface="Meiryo UI" panose="020B0604030504040204" pitchFamily="50" charset="-128"/>
                <a:ea typeface="Meiryo UI" panose="020B0604030504040204" pitchFamily="50" charset="-128"/>
                <a:cs typeface="Meiryo UI" panose="020B0604030504040204" pitchFamily="50" charset="-128"/>
              </a:rPr>
              <a:t>いくつですか～</a:t>
            </a:r>
            <a:endParaRPr kumimoji="1" lang="ja-JP" altLang="en-US"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吹き出し 15"/>
          <p:cNvSpPr>
            <a:spLocks/>
          </p:cNvSpPr>
          <p:nvPr/>
        </p:nvSpPr>
        <p:spPr>
          <a:xfrm>
            <a:off x="5567012" y="4154576"/>
            <a:ext cx="2382520" cy="495300"/>
          </a:xfrm>
          <a:prstGeom prst="wedgeRoundRectCallout">
            <a:avLst>
              <a:gd name="adj1" fmla="val 55343"/>
              <a:gd name="adj2" fmla="val -4211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uFillTx/>
                <a:latin typeface="Meiryo UI" panose="020B0604030504040204" pitchFamily="50" charset="-128"/>
                <a:ea typeface="Meiryo UI" panose="020B0604030504040204" pitchFamily="50" charset="-128"/>
                <a:cs typeface="Meiryo UI" panose="020B0604030504040204" pitchFamily="50" charset="-128"/>
              </a:rPr>
              <a:t>中学生ですよ</a:t>
            </a:r>
            <a:endParaRPr kumimoji="1" lang="ja-JP" altLang="en-US"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a:spLocks/>
          </p:cNvSpPr>
          <p:nvPr/>
        </p:nvSpPr>
        <p:spPr>
          <a:xfrm>
            <a:off x="400050" y="1689960"/>
            <a:ext cx="3662113" cy="2461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調査アカウント設定</a:t>
            </a:r>
            <a:r>
              <a:rPr lang="en-US" altLang="ja-JP"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・性別　：　女性</a:t>
            </a:r>
            <a:endParaRPr lang="en-US" altLang="ja-JP"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・居住地　：　東京都</a:t>
            </a:r>
            <a:endParaRPr lang="en-US" altLang="ja-JP"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・年齢　：　</a:t>
            </a:r>
            <a:r>
              <a:rPr lang="en-US" altLang="ja-JP"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15</a:t>
            </a:r>
            <a:r>
              <a:rPr lang="ja-JP" altLang="en-US"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歳</a:t>
            </a:r>
            <a:endParaRPr lang="en-US" altLang="ja-JP"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・プロフ画像　： </a:t>
            </a:r>
            <a:r>
              <a:rPr lang="en-US" altLang="ja-JP"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なし</a:t>
            </a:r>
            <a:r>
              <a:rPr lang="en-US" altLang="ja-JP" sz="20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a:t>
            </a:r>
          </a:p>
          <a:p>
            <a:endParaRPr kumimoji="1" lang="ja-JP" altLang="en-US" sz="20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a:spLocks/>
          </p:cNvSpPr>
          <p:nvPr/>
        </p:nvSpPr>
        <p:spPr>
          <a:xfrm>
            <a:off x="4588693" y="1080251"/>
            <a:ext cx="2184857" cy="47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uFillTx/>
                <a:latin typeface="Meiryo UI" panose="020B0604030504040204" pitchFamily="50" charset="-128"/>
                <a:ea typeface="Meiryo UI" panose="020B0604030504040204" pitchFamily="50" charset="-128"/>
                <a:cs typeface="Meiryo UI" panose="020B0604030504040204" pitchFamily="50" charset="-128"/>
              </a:rPr>
              <a:t>■チャットルーム</a:t>
            </a:r>
            <a:endParaRPr kumimoji="1" lang="ja-JP" altLang="en-US" sz="1600" dirty="0">
              <a:solidFill>
                <a:schemeClr val="bg1">
                  <a:lumMod val="50000"/>
                </a:schemeClr>
              </a:solidFill>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1"/>
          <p:cNvSpPr txBox="1">
            <a:spLocks/>
          </p:cNvSpPr>
          <p:nvPr/>
        </p:nvSpPr>
        <p:spPr>
          <a:xfrm>
            <a:off x="400050" y="200027"/>
            <a:ext cx="7886700" cy="815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子どもへの要求（非公開領域）　調査例</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682006" y="2101172"/>
            <a:ext cx="527690" cy="433647"/>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アイコン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682006" y="3463831"/>
            <a:ext cx="527690" cy="433647"/>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アイコン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4682006" y="4799992"/>
            <a:ext cx="527690" cy="433647"/>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アイコン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吹き出し 11"/>
          <p:cNvSpPr>
            <a:spLocks/>
          </p:cNvSpPr>
          <p:nvPr/>
        </p:nvSpPr>
        <p:spPr>
          <a:xfrm>
            <a:off x="5303008" y="2070346"/>
            <a:ext cx="2553212" cy="495300"/>
          </a:xfrm>
          <a:prstGeom prst="wedgeRoundRectCallout">
            <a:avLst>
              <a:gd name="adj1" fmla="val -55680"/>
              <a:gd name="adj2" fmla="val -405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uFillTx/>
                <a:latin typeface="Meiryo UI" panose="020B0604030504040204" pitchFamily="50" charset="-128"/>
                <a:ea typeface="Meiryo UI" panose="020B0604030504040204" pitchFamily="50" charset="-128"/>
                <a:cs typeface="Meiryo UI" panose="020B0604030504040204" pitchFamily="50" charset="-128"/>
              </a:rPr>
              <a:t>会って経験しない？</a:t>
            </a:r>
            <a:endParaRPr kumimoji="1" lang="ja-JP" altLang="en-US"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吹き出し 14"/>
          <p:cNvSpPr>
            <a:spLocks/>
          </p:cNvSpPr>
          <p:nvPr/>
        </p:nvSpPr>
        <p:spPr>
          <a:xfrm>
            <a:off x="5303008" y="3463831"/>
            <a:ext cx="2553212" cy="495300"/>
          </a:xfrm>
          <a:prstGeom prst="wedgeRoundRectCallout">
            <a:avLst>
              <a:gd name="adj1" fmla="val -55680"/>
              <a:gd name="adj2" fmla="val -405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uFillTx/>
                <a:latin typeface="Meiryo UI" panose="020B0604030504040204" pitchFamily="50" charset="-128"/>
                <a:ea typeface="Meiryo UI" panose="020B0604030504040204" pitchFamily="50" charset="-128"/>
                <a:cs typeface="Meiryo UI" panose="020B0604030504040204" pitchFamily="50" charset="-128"/>
              </a:rPr>
              <a:t>34..</a:t>
            </a:r>
            <a:r>
              <a:rPr lang="ja-JP" altLang="en-US" dirty="0" smtClean="0">
                <a:uFillTx/>
                <a:latin typeface="Meiryo UI" panose="020B0604030504040204" pitchFamily="50" charset="-128"/>
                <a:ea typeface="Meiryo UI" panose="020B0604030504040204" pitchFamily="50" charset="-128"/>
                <a:cs typeface="Meiryo UI" panose="020B0604030504040204" pitchFamily="50" charset="-128"/>
              </a:rPr>
              <a:t>若い子が好き </a:t>
            </a:r>
            <a:r>
              <a:rPr lang="en-US" altLang="ja-JP" dirty="0" smtClean="0">
                <a:uFillTx/>
                <a:latin typeface="Meiryo UI" panose="020B0604030504040204" pitchFamily="50" charset="-128"/>
                <a:ea typeface="Meiryo UI" panose="020B0604030504040204" pitchFamily="50" charset="-128"/>
                <a:cs typeface="Meiryo UI" panose="020B0604030504040204" pitchFamily="50" charset="-128"/>
              </a:rPr>
              <a:t>(T.T)</a:t>
            </a:r>
            <a:endParaRPr kumimoji="1" lang="ja-JP" altLang="en-US"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吹き出し 17"/>
          <p:cNvSpPr>
            <a:spLocks/>
          </p:cNvSpPr>
          <p:nvPr/>
        </p:nvSpPr>
        <p:spPr>
          <a:xfrm>
            <a:off x="5303008" y="4799992"/>
            <a:ext cx="2553212" cy="495300"/>
          </a:xfrm>
          <a:prstGeom prst="wedgeRoundRectCallout">
            <a:avLst>
              <a:gd name="adj1" fmla="val -55680"/>
              <a:gd name="adj2" fmla="val -405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uFillTx/>
                <a:latin typeface="Meiryo UI" panose="020B0604030504040204" pitchFamily="50" charset="-128"/>
                <a:ea typeface="Meiryo UI" panose="020B0604030504040204" pitchFamily="50" charset="-128"/>
                <a:cs typeface="Meiryo UI" panose="020B0604030504040204" pitchFamily="50" charset="-128"/>
              </a:rPr>
              <a:t>うん。優しくするよ！</a:t>
            </a:r>
            <a:endParaRPr kumimoji="1" lang="ja-JP" altLang="en-US"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スライド番号プレースホルダー 25"/>
          <p:cNvSpPr>
            <a:spLocks noGrp="1"/>
          </p:cNvSpPr>
          <p:nvPr>
            <p:ph type="sldNum" sz="quarter" idx="12"/>
          </p:nvPr>
        </p:nvSpPr>
        <p:spPr/>
        <p:txBody>
          <a:bodyPr/>
          <a:lstStyle/>
          <a:p>
            <a:fld id="{4D09F826-A79A-4867-9FF5-DD28539F5B44}" type="slidenum">
              <a:rPr kumimoji="1" lang="ja-JP" altLang="en-US" smtClean="0"/>
              <a:t>7</a:t>
            </a:fld>
            <a:endParaRPr kumimoji="1" lang="ja-JP" altLang="en-US"/>
          </a:p>
        </p:txBody>
      </p:sp>
      <p:cxnSp>
        <p:nvCxnSpPr>
          <p:cNvPr id="27" name="直線コネクタ 26"/>
          <p:cNvCxnSpPr/>
          <p:nvPr/>
        </p:nvCxnSpPr>
        <p:spPr>
          <a:xfrm>
            <a:off x="215900" y="914401"/>
            <a:ext cx="8559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009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565265" y="1136763"/>
            <a:ext cx="8071659" cy="5403737"/>
          </a:xfrm>
        </p:spPr>
        <p:txBody>
          <a:bodyPr>
            <a:normAutofit/>
          </a:bodyPr>
          <a:lstStyle/>
          <a:p>
            <a:pPr marL="0" indent="0">
              <a:buNone/>
            </a:pPr>
            <a:r>
              <a:rPr lang="ja-JP" altLang="en-US" sz="2000" dirty="0" smtClean="0">
                <a:uFillTx/>
                <a:latin typeface="Meiryo UI" panose="020B0604030504040204" pitchFamily="50" charset="-128"/>
                <a:ea typeface="Meiryo UI" panose="020B0604030504040204" pitchFamily="50" charset="-128"/>
                <a:cs typeface="Meiryo UI" panose="020B0604030504040204" pitchFamily="50" charset="-128"/>
              </a:rPr>
              <a:t>総務省「利用者</a:t>
            </a:r>
            <a:r>
              <a:rPr lang="ja-JP" altLang="en-US" sz="2000" dirty="0">
                <a:uFillTx/>
                <a:latin typeface="Meiryo UI" panose="020B0604030504040204" pitchFamily="50" charset="-128"/>
                <a:ea typeface="Meiryo UI" panose="020B0604030504040204" pitchFamily="50" charset="-128"/>
                <a:cs typeface="Meiryo UI" panose="020B0604030504040204" pitchFamily="50" charset="-128"/>
              </a:rPr>
              <a:t>視点を踏まえた </a:t>
            </a:r>
            <a:r>
              <a:rPr lang="en-US" altLang="ja-JP" sz="2000" dirty="0">
                <a:uFillTx/>
                <a:latin typeface="Meiryo UI" panose="020B0604030504040204" pitchFamily="50" charset="-128"/>
                <a:ea typeface="Meiryo UI" panose="020B0604030504040204" pitchFamily="50" charset="-128"/>
                <a:cs typeface="Meiryo UI" panose="020B0604030504040204" pitchFamily="50" charset="-128"/>
              </a:rPr>
              <a:t>ICT</a:t>
            </a:r>
            <a:r>
              <a:rPr lang="ja-JP" altLang="en-US" sz="2000" dirty="0">
                <a:uFillTx/>
                <a:latin typeface="Meiryo UI" panose="020B0604030504040204" pitchFamily="50" charset="-128"/>
                <a:ea typeface="Meiryo UI" panose="020B0604030504040204" pitchFamily="50" charset="-128"/>
                <a:cs typeface="Meiryo UI" panose="020B0604030504040204" pitchFamily="50" charset="-128"/>
              </a:rPr>
              <a:t>サービスに係る諸問題に関する研究会 第二次</a:t>
            </a:r>
            <a:r>
              <a:rPr lang="ja-JP" altLang="en-US" sz="2000" dirty="0" smtClean="0">
                <a:uFillTx/>
                <a:latin typeface="Meiryo UI" panose="020B0604030504040204" pitchFamily="50" charset="-128"/>
                <a:ea typeface="Meiryo UI" panose="020B0604030504040204" pitchFamily="50" charset="-128"/>
                <a:cs typeface="Meiryo UI" panose="020B0604030504040204" pitchFamily="50" charset="-128"/>
              </a:rPr>
              <a:t>提言」（平成</a:t>
            </a:r>
            <a:r>
              <a:rPr lang="en-US" altLang="ja-JP" sz="2000" dirty="0" smtClean="0">
                <a:uFillTx/>
                <a:latin typeface="Meiryo UI" panose="020B0604030504040204" pitchFamily="50" charset="-128"/>
                <a:ea typeface="Meiryo UI" panose="020B0604030504040204" pitchFamily="50" charset="-128"/>
                <a:cs typeface="Meiryo UI" panose="020B0604030504040204" pitchFamily="50" charset="-128"/>
              </a:rPr>
              <a:t>22</a:t>
            </a:r>
            <a:r>
              <a:rPr lang="ja-JP" altLang="en-US" sz="2000" dirty="0" smtClean="0">
                <a:uFillTx/>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uFillTx/>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smtClean="0">
                <a:uFillTx/>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uFillTx/>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0" dirty="0" smtClean="0">
              <a:uFillTx/>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ミニメール」の内容確認 （「ミニメール」：</a:t>
            </a:r>
            <a:r>
              <a:rPr lang="en-US" altLang="ja-JP" sz="2000" b="0" dirty="0">
                <a:uFillTx/>
                <a:latin typeface="Meiryo UI" panose="020B0604030504040204" pitchFamily="50" charset="-128"/>
                <a:ea typeface="Meiryo UI" panose="020B0604030504040204" pitchFamily="50" charset="-128"/>
                <a:cs typeface="Meiryo UI" panose="020B0604030504040204" pitchFamily="50" charset="-128"/>
              </a:rPr>
              <a:t>SNS</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の会員間で行われるメール類似のメッセージ交換サービス。</a:t>
            </a:r>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0" dirty="0" smtClean="0">
              <a:uFillTx/>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2000" b="0" dirty="0" smtClean="0">
                <a:uFillTx/>
                <a:latin typeface="Meiryo UI" panose="020B0604030504040204" pitchFamily="50" charset="-128"/>
                <a:ea typeface="Meiryo UI" panose="020B0604030504040204" pitchFamily="50" charset="-128"/>
                <a:cs typeface="Meiryo UI" panose="020B0604030504040204" pitchFamily="50" charset="-128"/>
              </a:rPr>
              <a:t>SNS</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サイト内でのメッセージ交換である、いわゆる「ミニメール」を通じた児童被害は、青少年の未熟な判断力に起因するものが多く</a:t>
            </a:r>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、事前</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 事後の内容確認により被害防止につながることが</a:t>
            </a:r>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期待。 </a:t>
            </a:r>
            <a:endParaRPr lang="en-US" altLang="ja-JP" sz="2000" b="0" dirty="0" smtClean="0">
              <a:uFillTx/>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ミニメール」の内容は、通信の秘密に該当するものであり、その内容を確認することは、通信の秘密を</a:t>
            </a:r>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侵害に</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該当する。 </a:t>
            </a:r>
            <a:endParaRPr lang="en-US" altLang="ja-JP" sz="2000" b="0" dirty="0" smtClean="0">
              <a:uFillTx/>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しかし</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a:t>
            </a:r>
            <a:r>
              <a:rPr lang="en-US" altLang="ja-JP" sz="2000" b="0" dirty="0">
                <a:uFillTx/>
                <a:latin typeface="Meiryo UI" panose="020B0604030504040204" pitchFamily="50" charset="-128"/>
                <a:ea typeface="Meiryo UI" panose="020B0604030504040204" pitchFamily="50" charset="-128"/>
                <a:cs typeface="Meiryo UI" panose="020B0604030504040204" pitchFamily="50" charset="-128"/>
              </a:rPr>
              <a:t>CGM</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運営者が内容確認を</a:t>
            </a:r>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行うことにつ</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いて、通信当事者たる利用者からの有効な同意がある場合には、</a:t>
            </a:r>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実施可能 </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b="0" dirty="0" smtClean="0">
              <a:uFillTx/>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また</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、サービス提供に先立って、ＣＧＭ運営者が通信当事者として加わる意味を明確に理解する環境を整え、利用者から</a:t>
            </a:r>
            <a:r>
              <a:rPr lang="ja-JP" altLang="en-US" sz="2000" b="0" dirty="0" smtClean="0">
                <a:uFillTx/>
                <a:latin typeface="Meiryo UI" panose="020B0604030504040204" pitchFamily="50" charset="-128"/>
                <a:ea typeface="Meiryo UI" panose="020B0604030504040204" pitchFamily="50" charset="-128"/>
                <a:cs typeface="Meiryo UI" panose="020B0604030504040204" pitchFamily="50" charset="-128"/>
              </a:rPr>
              <a:t>明確 な</a:t>
            </a:r>
            <a:r>
              <a:rPr lang="ja-JP" altLang="en-US" sz="2000" b="0" dirty="0">
                <a:uFillTx/>
                <a:latin typeface="Meiryo UI" panose="020B0604030504040204" pitchFamily="50" charset="-128"/>
                <a:ea typeface="Meiryo UI" panose="020B0604030504040204" pitchFamily="50" charset="-128"/>
                <a:cs typeface="Meiryo UI" panose="020B0604030504040204" pitchFamily="50" charset="-128"/>
              </a:rPr>
              <a:t>同意が得られる場合も、内容確認が可能。</a:t>
            </a:r>
            <a:endParaRPr kumimoji="1" lang="ja-JP" altLang="en-US" sz="2000" b="0" dirty="0">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txBox="1">
            <a:spLocks/>
          </p:cNvSpPr>
          <p:nvPr/>
        </p:nvSpPr>
        <p:spPr>
          <a:xfrm>
            <a:off x="400050" y="200027"/>
            <a:ext cx="7886700" cy="815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メッセージの監視</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4D09F826-A79A-4867-9FF5-DD28539F5B44}" type="slidenum">
              <a:rPr kumimoji="1" lang="ja-JP" altLang="en-US" smtClean="0"/>
              <a:t>8</a:t>
            </a:fld>
            <a:endParaRPr kumimoji="1" lang="ja-JP" altLang="en-US"/>
          </a:p>
        </p:txBody>
      </p:sp>
      <p:cxnSp>
        <p:nvCxnSpPr>
          <p:cNvPr id="8" name="直線コネクタ 7"/>
          <p:cNvCxnSpPr/>
          <p:nvPr/>
        </p:nvCxnSpPr>
        <p:spPr>
          <a:xfrm>
            <a:off x="215900" y="914401"/>
            <a:ext cx="8559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484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0050" y="1177924"/>
            <a:ext cx="8426450" cy="4994275"/>
          </a:xfrm>
        </p:spPr>
        <p:txBody>
          <a:bodyPr>
            <a:normAutofit/>
          </a:bodyPr>
          <a:lstStyle/>
          <a:p>
            <a:pPr marL="514350" indent="-514350">
              <a:buFont typeface="+mj-ea"/>
              <a:buAutoNum type="circleNumDbPlain"/>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利用規約（禁止条項の設置など）</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年齢</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確認を活用した</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対応（年齢</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による利用</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制限など）</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電話番号</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認証を活用した</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対応（悪質</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利用者による複数アカウント作成防止</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監視（自殺</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誘因や出会い目的のグループやテーマ設定禁止と監視範囲の拡大</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フィルタリング</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機能を活用した</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対応（</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NG</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ワードや年齢による利用制限</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ユーザー間</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における検索機能制限を活用</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した対応</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各サービス内</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およびサービスにおける啓発活動</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400050" y="200027"/>
            <a:ext cx="7886700" cy="815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コンテンツプロバイダーによる対策</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4D09F826-A79A-4867-9FF5-DD28539F5B44}" type="slidenum">
              <a:rPr kumimoji="1" lang="ja-JP" altLang="en-US" smtClean="0"/>
              <a:t>9</a:t>
            </a:fld>
            <a:endParaRPr kumimoji="1" lang="ja-JP" altLang="en-US"/>
          </a:p>
        </p:txBody>
      </p:sp>
      <p:cxnSp>
        <p:nvCxnSpPr>
          <p:cNvPr id="7" name="直線コネクタ 6"/>
          <p:cNvCxnSpPr/>
          <p:nvPr/>
        </p:nvCxnSpPr>
        <p:spPr>
          <a:xfrm>
            <a:off x="215900" y="914401"/>
            <a:ext cx="8559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0400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TotalTime>
  <Words>921</Words>
  <Application>Microsoft Office PowerPoint</Application>
  <PresentationFormat>画面に合わせる (4:3)</PresentationFormat>
  <Paragraphs>225</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ネット上の子どもたちのリスクと対策について</vt:lpstr>
      <vt:lpstr>青少年ネット利用環境整備協議会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dc:title>
  <dc:creator>winsys</dc:creator>
  <cp:lastModifiedBy>HOSTNAME</cp:lastModifiedBy>
  <cp:revision>17</cp:revision>
  <dcterms:created xsi:type="dcterms:W3CDTF">2018-08-06T05:04:04Z</dcterms:created>
  <dcterms:modified xsi:type="dcterms:W3CDTF">2018-09-27T05:40:48Z</dcterms:modified>
</cp:coreProperties>
</file>