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D03"/>
    <a:srgbClr val="BBE5E7"/>
    <a:srgbClr val="4D1C1B"/>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8" autoAdjust="0"/>
  </p:normalViewPr>
  <p:slideViewPr>
    <p:cSldViewPr>
      <p:cViewPr>
        <p:scale>
          <a:sx n="100" d="100"/>
          <a:sy n="100" d="100"/>
        </p:scale>
        <p:origin x="906" y="-315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75E6AE6-EF87-4ABD-BB79-CDA9858CFCA0}" type="datetimeFigureOut">
              <a:rPr kumimoji="1" lang="ja-JP" altLang="en-US" smtClean="0"/>
              <a:pPr/>
              <a:t>2020/6/19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1FD567D-9FA1-4CDE-80FD-07B0B206E72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75E6AE6-EF87-4ABD-BB79-CDA9858CFCA0}" type="datetimeFigureOut">
              <a:rPr kumimoji="1" lang="ja-JP" altLang="en-US" smtClean="0"/>
              <a:pPr/>
              <a:t>2020/6/19</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A1FD567D-9FA1-4CDE-80FD-07B0B206E72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4659981" y="223818"/>
            <a:ext cx="2028627" cy="2539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令和２年</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６</a:t>
            </a:r>
            <a:r>
              <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月　大阪府教育庁</a:t>
            </a:r>
            <a:endParaRPr kumimoji="1" lang="ja-JP" sz="1050" b="0" i="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11266" name="Rectangle 2"/>
          <p:cNvSpPr>
            <a:spLocks noChangeArrowheads="1"/>
          </p:cNvSpPr>
          <p:nvPr/>
        </p:nvSpPr>
        <p:spPr bwMode="auto">
          <a:xfrm>
            <a:off x="232866" y="392213"/>
            <a:ext cx="3036409" cy="2539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しん</a:t>
            </a:r>
            <a:r>
              <a:rPr kumimoji="1" lang="ja-JP" altLang="en-US" sz="1050" b="0" i="0" u="none" strike="noStrike" cap="none" normalizeH="0" baseline="0" dirty="0" err="1">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がた</a:t>
            </a:r>
            <a:r>
              <a:rPr kumimoji="1" lang="ja-JP" sz="1050" b="0" i="0" u="none" strike="noStrike" cap="none" normalizeH="0" baseline="0" dirty="0" smtClean="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コロナ</a:t>
            </a:r>
            <a:r>
              <a:rPr kumimoji="1" lang="ja-JP" altLang="en-US" sz="1050" b="0" i="0" u="none" strike="noStrike" cap="none" normalizeH="0" baseline="0" dirty="0" smtClean="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について</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じぶんの　気もちに　気づく</a:t>
            </a:r>
            <a:endParaRPr kumimoji="1" 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p:txBody>
      </p:sp>
      <p:sp>
        <p:nvSpPr>
          <p:cNvPr id="11267" name="角丸四角形 1"/>
          <p:cNvSpPr>
            <a:spLocks noChangeArrowheads="1"/>
          </p:cNvSpPr>
          <p:nvPr/>
        </p:nvSpPr>
        <p:spPr bwMode="auto">
          <a:xfrm>
            <a:off x="1160456" y="653700"/>
            <a:ext cx="4526595" cy="542661"/>
          </a:xfrm>
          <a:prstGeom prst="roundRect">
            <a:avLst>
              <a:gd name="adj" fmla="val 16667"/>
            </a:avLst>
          </a:prstGeom>
          <a:noFill/>
          <a:ln w="28575">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2400" b="1" dirty="0">
                <a:solidFill>
                  <a:srgbClr val="000000"/>
                </a:solidFill>
                <a:latin typeface="UD デジタル 教科書体 NP-B" pitchFamily="18" charset="-128"/>
                <a:ea typeface="UD デジタル 教科書体 NP-B" pitchFamily="18" charset="-128"/>
                <a:cs typeface="ＭＳ Ｐゴシック" pitchFamily="50" charset="-128"/>
              </a:rPr>
              <a:t>児童</a:t>
            </a:r>
            <a:r>
              <a:rPr kumimoji="1" lang="ja-JP" altLang="en-US" sz="2400" b="1" i="0" u="none" strike="noStrike" cap="none" normalizeH="0" baseline="0" dirty="0">
                <a:ln>
                  <a:noFill/>
                </a:ln>
                <a:solidFill>
                  <a:srgbClr val="000000"/>
                </a:solidFill>
                <a:effectLst/>
                <a:latin typeface="UD デジタル 教科書体 NP-B" pitchFamily="18" charset="-128"/>
                <a:ea typeface="UD デジタル 教科書体 NP-B" pitchFamily="18" charset="-128"/>
                <a:cs typeface="ＭＳ Ｐゴシック" pitchFamily="50" charset="-128"/>
              </a:rPr>
              <a:t>のみなさんへ</a:t>
            </a:r>
            <a:endParaRPr kumimoji="1" lang="ja-JP" altLang="en-US" sz="1050" b="1" i="0" u="none" strike="noStrike" cap="none" normalizeH="0" baseline="0" dirty="0">
              <a:ln>
                <a:noFill/>
              </a:ln>
              <a:solidFill>
                <a:srgbClr val="000000"/>
              </a:solidFill>
              <a:effectLst/>
              <a:latin typeface="UD デジタル 教科書体 NP-B" pitchFamily="18" charset="-128"/>
              <a:ea typeface="UD デジタル 教科書体 NP-B" pitchFamily="18" charset="-128"/>
              <a:cs typeface="ＭＳ Ｐゴシック" pitchFamily="50" charset="-128"/>
            </a:endParaRPr>
          </a:p>
        </p:txBody>
      </p:sp>
      <p:sp>
        <p:nvSpPr>
          <p:cNvPr id="11" name="タイトル 10"/>
          <p:cNvSpPr>
            <a:spLocks noGrp="1"/>
          </p:cNvSpPr>
          <p:nvPr>
            <p:ph type="ctrTitle"/>
          </p:nvPr>
        </p:nvSpPr>
        <p:spPr>
          <a:xfrm>
            <a:off x="271479" y="1253172"/>
            <a:ext cx="6330270" cy="827182"/>
          </a:xfrm>
        </p:spPr>
        <p:txBody>
          <a:bodyPr>
            <a:normAutofit/>
          </a:bodyPr>
          <a:lstStyle/>
          <a:p>
            <a:pPr algn="l"/>
            <a:r>
              <a:rPr lang="ja-JP" altLang="en-US" sz="1600" b="1" dirty="0">
                <a:latin typeface="UD デジタル 教科書体 NK-B" panose="02020700000000000000" pitchFamily="18" charset="-128"/>
                <a:ea typeface="UD デジタル 教科書体 NK-B" panose="02020700000000000000" pitchFamily="18" charset="-128"/>
              </a:rPr>
              <a:t>  </a:t>
            </a:r>
            <a:r>
              <a:rPr lang="ja-JP" altLang="en-US" sz="1600" b="1" dirty="0">
                <a:latin typeface="UD デジタル 教科書体 NK-R" panose="02020400000000000000" pitchFamily="18" charset="-128"/>
                <a:ea typeface="UD デジタル 教科書体 NK-R" panose="02020400000000000000" pitchFamily="18" charset="-128"/>
              </a:rPr>
              <a:t>学校がはじまりました。みなさんは病気にならないように気をつけながら学校生活を送っていると思います。こんな時だからこそ、みなさんに考えてほしいことがあります。</a:t>
            </a:r>
            <a:r>
              <a:rPr kumimoji="1" lang="ja-JP" altLang="en-US" sz="1600" b="1" dirty="0">
                <a:latin typeface="UD デジタル 教科書体 NK-R" panose="02020400000000000000" pitchFamily="18" charset="-128"/>
                <a:ea typeface="UD デジタル 教科書体 NK-R" panose="02020400000000000000" pitchFamily="18" charset="-128"/>
              </a:rPr>
              <a:t>　</a:t>
            </a:r>
            <a:endParaRPr kumimoji="1" lang="ja-JP" altLang="en-US" sz="1600" dirty="0">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p:cNvSpPr txBox="1"/>
          <p:nvPr/>
        </p:nvSpPr>
        <p:spPr>
          <a:xfrm>
            <a:off x="404664" y="3066512"/>
            <a:ext cx="1699504" cy="276999"/>
          </a:xfrm>
          <a:prstGeom prst="rect">
            <a:avLst/>
          </a:prstGeom>
          <a:noFill/>
        </p:spPr>
        <p:txBody>
          <a:bodyPr wrap="none" rtlCol="0">
            <a:spAutoFit/>
          </a:bodyPr>
          <a:lstStyle/>
          <a:p>
            <a:r>
              <a:rPr lang="ja-JP" altLang="en-US" sz="1200" dirty="0">
                <a:solidFill>
                  <a:srgbClr val="FF0000"/>
                </a:solidFill>
                <a:latin typeface="UD デジタル 教科書体 NK-B" panose="02020700000000000000" pitchFamily="18" charset="-128"/>
                <a:ea typeface="UD デジタル 教科書体 NK-B" panose="02020700000000000000" pitchFamily="18" charset="-128"/>
              </a:rPr>
              <a:t>しんがた</a:t>
            </a:r>
            <a:r>
              <a:rPr kumimoji="1" lang="ja-JP" altLang="en-US" sz="1200" dirty="0">
                <a:solidFill>
                  <a:srgbClr val="FF0000"/>
                </a:solidFill>
                <a:latin typeface="UD デジタル 教科書体 NK-B" panose="02020700000000000000" pitchFamily="18" charset="-128"/>
                <a:ea typeface="UD デジタル 教科書体 NK-B" panose="02020700000000000000" pitchFamily="18" charset="-128"/>
              </a:rPr>
              <a:t>コロナウイルス</a:t>
            </a:r>
          </a:p>
        </p:txBody>
      </p:sp>
      <p:sp>
        <p:nvSpPr>
          <p:cNvPr id="18" name="テキスト ボックス 17"/>
          <p:cNvSpPr txBox="1"/>
          <p:nvPr/>
        </p:nvSpPr>
        <p:spPr>
          <a:xfrm>
            <a:off x="1778095" y="2200915"/>
            <a:ext cx="4603233" cy="954107"/>
          </a:xfrm>
          <a:prstGeom prst="rect">
            <a:avLst/>
          </a:prstGeom>
          <a:noFill/>
        </p:spPr>
        <p:txBody>
          <a:bodyPr wrap="square" rtlCol="0">
            <a:spAutoFit/>
          </a:bodyPr>
          <a:lstStyle/>
          <a:p>
            <a:r>
              <a:rPr lang="ja-JP" altLang="en-US" sz="1400" dirty="0">
                <a:latin typeface="UD デジタル 教科書体 NK-R" panose="02020400000000000000" pitchFamily="18" charset="-128"/>
                <a:ea typeface="UD デジタル 教科書体 NK-R" panose="02020400000000000000" pitchFamily="18" charset="-128"/>
              </a:rPr>
              <a:t>しんがたコロナウイルス</a:t>
            </a:r>
            <a:r>
              <a:rPr lang="ja-JP" altLang="en-US" sz="1400" dirty="0" smtClean="0">
                <a:latin typeface="UD デジタル 教科書体 NK-R" panose="02020400000000000000" pitchFamily="18" charset="-128"/>
                <a:ea typeface="UD デジタル 教科書体 NK-R" panose="02020400000000000000" pitchFamily="18" charset="-128"/>
              </a:rPr>
              <a:t>がはやって</a:t>
            </a:r>
            <a:r>
              <a:rPr lang="ja-JP" altLang="en-US" sz="1400" dirty="0">
                <a:latin typeface="UD デジタル 教科書体 NK-R" panose="02020400000000000000" pitchFamily="18" charset="-128"/>
                <a:ea typeface="UD デジタル 教科書体 NK-R" panose="02020400000000000000" pitchFamily="18" charset="-128"/>
              </a:rPr>
              <a:t>います</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a:p>
            <a:r>
              <a:rPr lang="ja-JP" altLang="en-US" sz="1400" dirty="0" smtClean="0">
                <a:latin typeface="UD デジタル 教科書体 NK-R" panose="02020400000000000000" pitchFamily="18" charset="-128"/>
                <a:ea typeface="UD デジタル 教科書体 NK-R" panose="02020400000000000000" pitchFamily="18" charset="-128"/>
              </a:rPr>
              <a:t>この</a:t>
            </a:r>
            <a:r>
              <a:rPr lang="ja-JP" altLang="en-US" sz="1400" dirty="0">
                <a:latin typeface="UD デジタル 教科書体 NK-R" panose="02020400000000000000" pitchFamily="18" charset="-128"/>
                <a:ea typeface="UD デジタル 教科書体 NK-R" panose="02020400000000000000" pitchFamily="18" charset="-128"/>
              </a:rPr>
              <a:t>ウイルスは、まだわからないことがたくさんあります。みなさんは、毎日どんな気もちですごしていますか？いっしょにかんがえてみましょう。</a:t>
            </a:r>
            <a:endParaRPr lang="en-US" altLang="ja-JP" sz="1400" dirty="0">
              <a:latin typeface="UD デジタル 教科書体 NK-R" panose="02020400000000000000" pitchFamily="18" charset="-128"/>
              <a:ea typeface="UD デジタル 教科書体 NK-R" panose="02020400000000000000" pitchFamily="18"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073" y="2121769"/>
            <a:ext cx="1022613" cy="934697"/>
          </a:xfrm>
          <a:prstGeom prst="rect">
            <a:avLst/>
          </a:prstGeom>
        </p:spPr>
      </p:pic>
      <p:sp>
        <p:nvSpPr>
          <p:cNvPr id="19" name="テキスト ボックス 18"/>
          <p:cNvSpPr txBox="1"/>
          <p:nvPr/>
        </p:nvSpPr>
        <p:spPr>
          <a:xfrm>
            <a:off x="281409" y="3416901"/>
            <a:ext cx="6160017" cy="1384995"/>
          </a:xfrm>
          <a:prstGeom prst="rect">
            <a:avLst/>
          </a:prstGeom>
          <a:noFill/>
        </p:spPr>
        <p:txBody>
          <a:bodyPr wrap="square" rtlCol="0">
            <a:spAutoFit/>
          </a:bodyPr>
          <a:lstStyle/>
          <a:p>
            <a:r>
              <a:rPr lang="ja-JP" altLang="en-US" sz="1400" dirty="0">
                <a:latin typeface="UD デジタル 教科書体 NK-B" panose="02020700000000000000" pitchFamily="18" charset="-128"/>
                <a:ea typeface="UD デジタル 教科書体 NK-B" panose="02020700000000000000" pitchFamily="18" charset="-128"/>
              </a:rPr>
              <a:t>①病気</a:t>
            </a:r>
            <a:endParaRPr lang="ja-JP" altLang="en-US" dirty="0"/>
          </a:p>
          <a:p>
            <a:r>
              <a:rPr lang="ja-JP" altLang="en-US" sz="1400" dirty="0">
                <a:latin typeface="UD デジタル 教科書体 NK-R" panose="02020400000000000000" pitchFamily="18" charset="-128"/>
                <a:ea typeface="UD デジタル 教科書体 NK-R" panose="02020400000000000000" pitchFamily="18" charset="-128"/>
              </a:rPr>
              <a:t>このウイルスは、かかっている人からうつることがわかっています。うつると、体の中でどんどんふえて、ねつがでたり、せきがでたりします。</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B" panose="02020700000000000000" pitchFamily="18" charset="-128"/>
                <a:ea typeface="UD デジタル 教科書体 NK-B" panose="02020700000000000000" pitchFamily="18" charset="-128"/>
              </a:rPr>
              <a:t>②不安</a:t>
            </a:r>
            <a:endParaRPr kumimoji="1"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このウイルスは見えません。ワクチンや薬もまだ開発されていません。わからないことが多いので、不安な気もちになったり、こわくなったりすることがあります。</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p:cNvSpPr txBox="1"/>
          <p:nvPr/>
        </p:nvSpPr>
        <p:spPr>
          <a:xfrm>
            <a:off x="270401" y="4875286"/>
            <a:ext cx="6069877" cy="553998"/>
          </a:xfrm>
          <a:prstGeom prst="rect">
            <a:avLst/>
          </a:prstGeom>
          <a:noFill/>
        </p:spPr>
        <p:txBody>
          <a:bodyPr wrap="square" rtlCol="0">
            <a:spAutoFit/>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●こんな気もちになったことはないですか？●</a:t>
            </a:r>
            <a:endParaRPr kumimoji="1"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もし熱がでても、人には言いにくいなぁ。</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270401" y="5464580"/>
            <a:ext cx="4015843" cy="553998"/>
          </a:xfrm>
          <a:prstGeom prst="rect">
            <a:avLst/>
          </a:prstGeom>
          <a:noFill/>
        </p:spPr>
        <p:txBody>
          <a:bodyPr wrap="none" rtlCol="0">
            <a:spAutoFit/>
          </a:bodyPr>
          <a:lstStyle/>
          <a:p>
            <a:r>
              <a:rPr kumimoji="1" lang="ja-JP" altLang="en-US" sz="1600" b="1" dirty="0">
                <a:latin typeface="UD デジタル 教科書体 NK-B" panose="02020700000000000000" pitchFamily="18" charset="-128"/>
                <a:ea typeface="UD デジタル 教科書体 NK-B" panose="02020700000000000000" pitchFamily="18" charset="-128"/>
              </a:rPr>
              <a:t>●かんがえてみよう●</a:t>
            </a:r>
            <a:endParaRPr kumimoji="1" lang="en-US" altLang="ja-JP" sz="1600" b="1" dirty="0">
              <a:latin typeface="UD デジタル 教科書体 NK-B" panose="02020700000000000000" pitchFamily="18" charset="-128"/>
              <a:ea typeface="UD デジタル 教科書体 NK-B" panose="020207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「言いにくい」と感じるのは、なぜだと思いますか？</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4" name="四角形: 角を丸くする 3">
            <a:extLst>
              <a:ext uri="{FF2B5EF4-FFF2-40B4-BE49-F238E27FC236}">
                <a16:creationId xmlns:a16="http://schemas.microsoft.com/office/drawing/2014/main" id="{6458D3CE-5F7B-48FC-8214-A16F85031E8F}"/>
              </a:ext>
            </a:extLst>
          </p:cNvPr>
          <p:cNvSpPr/>
          <p:nvPr/>
        </p:nvSpPr>
        <p:spPr>
          <a:xfrm>
            <a:off x="404664" y="2075459"/>
            <a:ext cx="5976664" cy="12680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3">
            <a:extLst>
              <a:ext uri="{FF2B5EF4-FFF2-40B4-BE49-F238E27FC236}">
                <a16:creationId xmlns:a16="http://schemas.microsoft.com/office/drawing/2014/main" id="{06D98543-F374-4070-956B-8ABC7F74789A}"/>
              </a:ext>
            </a:extLst>
          </p:cNvPr>
          <p:cNvSpPr/>
          <p:nvPr/>
        </p:nvSpPr>
        <p:spPr>
          <a:xfrm>
            <a:off x="284465" y="8557503"/>
            <a:ext cx="6240174" cy="103875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このプリントは、</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新型コロナウイルスの３つの顔を知ろう！～負のスパイラルを断ち切るために～（日本赤十字社）＜</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http://www.jrc.or.jp/activity/saigai/news/200326_006124.html</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＞をさんこうにしています。</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この動画も見てみよう。　　　　　</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ウイルスの次にやってくるもの（日本赤十字社）　　　</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https://www.youtube.com/watch?v=rbNuikVDrN4</a:t>
            </a:r>
          </a:p>
          <a:p>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p>
        </p:txBody>
      </p:sp>
      <p:sp>
        <p:nvSpPr>
          <p:cNvPr id="21" name="右矢印 4">
            <a:extLst>
              <a:ext uri="{FF2B5EF4-FFF2-40B4-BE49-F238E27FC236}">
                <a16:creationId xmlns:a16="http://schemas.microsoft.com/office/drawing/2014/main" id="{BB3D9C41-6EDD-4906-8BE7-0DDEA0C561ED}"/>
              </a:ext>
            </a:extLst>
          </p:cNvPr>
          <p:cNvSpPr/>
          <p:nvPr/>
        </p:nvSpPr>
        <p:spPr>
          <a:xfrm>
            <a:off x="1806046" y="9164785"/>
            <a:ext cx="205274" cy="144016"/>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16">
            <a:extLst>
              <a:ext uri="{FF2B5EF4-FFF2-40B4-BE49-F238E27FC236}">
                <a16:creationId xmlns:a16="http://schemas.microsoft.com/office/drawing/2014/main" id="{E6BFBE81-5A61-4BD6-8C75-3FC8099FD523}"/>
              </a:ext>
            </a:extLst>
          </p:cNvPr>
          <p:cNvSpPr/>
          <p:nvPr/>
        </p:nvSpPr>
        <p:spPr>
          <a:xfrm>
            <a:off x="297095" y="6036566"/>
            <a:ext cx="6240174" cy="2444825"/>
          </a:xfrm>
          <a:prstGeom prst="roundRect">
            <a:avLst>
              <a:gd name="adj" fmla="val 4751"/>
            </a:avLst>
          </a:prstGeom>
          <a:solidFill>
            <a:srgbClr val="89ED0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みなさんにできること</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○不安にならないで</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びょうきになった人はなにも悪くありません。熱があったり、体がしんどいときは、まわりの人か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らどう思われるか気にせず、信頼できる人に相談してください。みなさんの命を守ることが何</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より大切です。</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〇「いじめ・まちがった思いこみ」が生まれるのを止めましょう。</a:t>
            </a:r>
            <a:endParaRPr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不安やこわがる気もち、ストレスが「いじめ・まちがった思いこみ」につながります。次のことに</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a:solidFill>
                  <a:schemeClr val="tx1"/>
                </a:solidFill>
                <a:latin typeface="UD デジタル 教科書体 NK-R" panose="02020400000000000000" pitchFamily="18" charset="-128"/>
                <a:ea typeface="UD デジタル 教科書体 NK-R" panose="02020400000000000000" pitchFamily="18" charset="-128"/>
              </a:rPr>
              <a:t>　　 ちゅうい</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してください。</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①確認しよう</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そのうわさや書きこみは正しいですか？ちゃんと確かめましょう。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②想像しよう</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じぶんが言ったり書いたりしたことで、相手はどんな気持ちになるか考えよう。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③感謝しよう</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びょうきをふせいだり、なおしたりするのにがんばっている人、社会をささえる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しごとをしている人のおかげで安心してくらせることを理解しよう。</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1843</TotalTime>
  <Words>546</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UD デジタル 教科書体 NK-B</vt:lpstr>
      <vt:lpstr>UD デジタル 教科書体 NK-R</vt:lpstr>
      <vt:lpstr>UD デジタル 教科書体 NP-B</vt:lpstr>
      <vt:lpstr>Arial</vt:lpstr>
      <vt:lpstr>Calibri</vt:lpstr>
      <vt:lpstr>Times New Roman</vt:lpstr>
      <vt:lpstr>Office テーマ</vt:lpstr>
      <vt:lpstr>  学校がはじまりました。みなさんは病気にならないように気をつけながら学校生活を送っていると思います。こんな時だからこそ、みなさんに考えてほしいことがあります。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みなさん、いかがお過ごしですか？ 新型コロナウイルス感染症の広がりにより、学校に登校できない日々が続いています。 今までとは違う毎日にとまどったり、困ったりしていませんか？ 心の専門家といわれる私たちから、メッセージをお伝えします。お役に立てばうれしいです！   今の生活は、私たちにいろいろなストレスを与えます。 そのストレスは、主に、からだ、心、行動の三つに影響を与えます。 </dc:title>
  <dc:creator>河井　美砂</dc:creator>
  <cp:lastModifiedBy>荒川　誠二</cp:lastModifiedBy>
  <cp:revision>121</cp:revision>
  <cp:lastPrinted>2020-06-19T01:25:49Z</cp:lastPrinted>
  <dcterms:created xsi:type="dcterms:W3CDTF">2020-04-20T18:21:14Z</dcterms:created>
  <dcterms:modified xsi:type="dcterms:W3CDTF">2020-06-19T01:34:04Z</dcterms:modified>
</cp:coreProperties>
</file>