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0" autoAdjust="0"/>
    <p:restoredTop sz="94660"/>
  </p:normalViewPr>
  <p:slideViewPr>
    <p:cSldViewPr snapToGrid="0">
      <p:cViewPr>
        <p:scale>
          <a:sx n="100" d="100"/>
          <a:sy n="100" d="100"/>
        </p:scale>
        <p:origin x="1176"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2023/9/1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2676775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2023/9/1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379202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2023/9/1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3405031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2023/9/1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4090181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2023/9/1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1859370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E75EF28-FA60-4636-952D-2BD532E48B0D}" type="datetimeFigureOut">
              <a:rPr kumimoji="1" lang="ja-JP" altLang="en-US" smtClean="0"/>
              <a:t>2023/9/1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333023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E75EF28-FA60-4636-952D-2BD532E48B0D}" type="datetimeFigureOut">
              <a:rPr kumimoji="1" lang="ja-JP" altLang="en-US" smtClean="0"/>
              <a:t>2023/9/1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2725779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E75EF28-FA60-4636-952D-2BD532E48B0D}" type="datetimeFigureOut">
              <a:rPr kumimoji="1" lang="ja-JP" altLang="en-US" smtClean="0"/>
              <a:t>2023/9/1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2555418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75EF28-FA60-4636-952D-2BD532E48B0D}" type="datetimeFigureOut">
              <a:rPr kumimoji="1" lang="ja-JP" altLang="en-US" smtClean="0"/>
              <a:t>2023/9/1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1555268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E75EF28-FA60-4636-952D-2BD532E48B0D}" type="datetimeFigureOut">
              <a:rPr kumimoji="1" lang="ja-JP" altLang="en-US" smtClean="0"/>
              <a:t>2023/9/1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4052409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E75EF28-FA60-4636-952D-2BD532E48B0D}" type="datetimeFigureOut">
              <a:rPr kumimoji="1" lang="ja-JP" altLang="en-US" smtClean="0"/>
              <a:t>2023/9/1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1443455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E75EF28-FA60-4636-952D-2BD532E48B0D}" type="datetimeFigureOut">
              <a:rPr kumimoji="1" lang="ja-JP" altLang="en-US" smtClean="0"/>
              <a:t>2023/9/1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11510992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68277" y="171451"/>
            <a:ext cx="6549192" cy="549638"/>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66978" eaLnBrk="1" fontAlgn="auto" latinLnBrk="0" hangingPunct="1">
              <a:lnSpc>
                <a:spcPct val="100000"/>
              </a:lnSpc>
              <a:spcBef>
                <a:spcPts val="0"/>
              </a:spcBef>
              <a:spcAft>
                <a:spcPts val="0"/>
              </a:spcAft>
              <a:buClrTx/>
              <a:buSzTx/>
              <a:buFontTx/>
              <a:buNone/>
              <a:tabLst/>
              <a:defRPr/>
            </a:pPr>
            <a:r>
              <a:rPr kumimoji="1" lang="ja-JP" altLang="en-US" b="1" i="0"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令和５年度大阪府</a:t>
            </a:r>
            <a:r>
              <a:rPr kumimoji="1" lang="ja-JP" altLang="en-US"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私立高等学校等授業料減免制度について</a:t>
            </a:r>
            <a:endParaRPr kumimoji="1" lang="en-US" altLang="ja-JP"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66978" eaLnBrk="1" fontAlgn="auto" latinLnBrk="0" hangingPunct="1">
              <a:lnSpc>
                <a:spcPct val="100000"/>
              </a:lnSpc>
              <a:spcBef>
                <a:spcPts val="0"/>
              </a:spcBef>
              <a:spcAft>
                <a:spcPts val="0"/>
              </a:spcAft>
              <a:buClrTx/>
              <a:buSzTx/>
              <a:buFontTx/>
              <a:buNone/>
              <a:tabLst/>
              <a:defRPr/>
            </a:pPr>
            <a:r>
              <a:rPr kumimoji="1" lang="ja-JP" altLang="en-US" sz="1300" kern="0" dirty="0" smtClean="0">
                <a:solidFill>
                  <a:prstClr val="black"/>
                </a:solidFill>
                <a:latin typeface="Meiryo UI" panose="020B0604030504040204" pitchFamily="50" charset="-128"/>
                <a:ea typeface="Meiryo UI" panose="020B0604030504040204" pitchFamily="50" charset="-128"/>
              </a:rPr>
              <a:t>～新型コロナウイルス感染症の影響による家計急変も対象となります～</a:t>
            </a:r>
            <a:endParaRPr kumimoji="1" lang="ja-JP" altLang="en-US" sz="130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333321" y="2699304"/>
            <a:ext cx="6267937" cy="3554819"/>
          </a:xfrm>
          <a:prstGeom prst="rect">
            <a:avLst/>
          </a:prstGeom>
          <a:noFill/>
        </p:spPr>
        <p:txBody>
          <a:bodyPr wrap="square" rtlCol="0">
            <a:spAutoFit/>
          </a:bodyPr>
          <a:lstStyle/>
          <a:p>
            <a:pPr defTabSz="966978">
              <a:lnSpc>
                <a:spcPts val="1800"/>
              </a:lnSpc>
            </a:pPr>
            <a:r>
              <a:rPr kumimoji="1" lang="ja-JP" altLang="en-US" sz="1050" dirty="0" smtClean="0">
                <a:solidFill>
                  <a:prstClr val="black"/>
                </a:solidFill>
                <a:latin typeface="Meiryo UI" panose="020B0604030504040204" pitchFamily="50" charset="-128"/>
                <a:ea typeface="Meiryo UI" panose="020B0604030504040204" pitchFamily="50" charset="-128"/>
              </a:rPr>
              <a:t>　</a:t>
            </a:r>
            <a:r>
              <a:rPr kumimoji="1" lang="ja-JP" altLang="en-US" sz="1100" dirty="0" smtClean="0">
                <a:solidFill>
                  <a:prstClr val="black"/>
                </a:solidFill>
                <a:latin typeface="Meiryo UI" panose="020B0604030504040204" pitchFamily="50" charset="-128"/>
                <a:ea typeface="Meiryo UI" panose="020B0604030504040204" pitchFamily="50" charset="-128"/>
              </a:rPr>
              <a:t>＜</a:t>
            </a:r>
            <a:r>
              <a:rPr kumimoji="1" lang="ja-JP" altLang="en-US" sz="1100" kern="0" dirty="0">
                <a:solidFill>
                  <a:prstClr val="black"/>
                </a:solidFill>
                <a:latin typeface="Meiryo UI" panose="020B0604030504040204" pitchFamily="50" charset="-128"/>
                <a:ea typeface="Meiryo UI" panose="020B0604030504040204" pitchFamily="50" charset="-128"/>
              </a:rPr>
              <a:t>大阪府私立高等学校等授業料減免制度</a:t>
            </a:r>
            <a:r>
              <a:rPr kumimoji="1" lang="ja-JP" altLang="en-US" sz="1100" dirty="0" smtClean="0">
                <a:solidFill>
                  <a:prstClr val="black"/>
                </a:solidFill>
                <a:latin typeface="Meiryo UI" panose="020B0604030504040204" pitchFamily="50" charset="-128"/>
                <a:ea typeface="Meiryo UI" panose="020B0604030504040204" pitchFamily="50" charset="-128"/>
              </a:rPr>
              <a:t>＞</a:t>
            </a: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defTabSz="966978">
              <a:lnSpc>
                <a:spcPts val="1800"/>
              </a:lnSpc>
            </a:pPr>
            <a:r>
              <a:rPr kumimoji="1" lang="ja-JP" altLang="en-US" sz="1050" dirty="0">
                <a:solidFill>
                  <a:prstClr val="black"/>
                </a:solidFill>
                <a:latin typeface="Meiryo UI" panose="020B0604030504040204" pitchFamily="50" charset="-128"/>
                <a:ea typeface="Meiryo UI" panose="020B0604030504040204" pitchFamily="50" charset="-128"/>
              </a:rPr>
              <a:t>　</a:t>
            </a:r>
            <a:endParaRPr kumimoji="1" lang="en-US" altLang="ja-JP" sz="1050" dirty="0" smtClean="0">
              <a:solidFill>
                <a:prstClr val="black"/>
              </a:solidFill>
              <a:latin typeface="Meiryo UI" panose="020B0604030504040204" pitchFamily="50" charset="-128"/>
              <a:ea typeface="Meiryo UI" panose="020B0604030504040204" pitchFamily="50" charset="-128"/>
            </a:endParaRPr>
          </a:p>
          <a:p>
            <a:pPr defTabSz="966978">
              <a:lnSpc>
                <a:spcPts val="1800"/>
              </a:lnSpc>
            </a:pPr>
            <a:r>
              <a:rPr kumimoji="1" lang="ja-JP" altLang="en-US" sz="1050" dirty="0">
                <a:solidFill>
                  <a:prstClr val="black"/>
                </a:solidFill>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大阪府</a:t>
            </a:r>
            <a:r>
              <a:rPr kumimoji="1" lang="ja-JP" altLang="en-US" sz="1100" dirty="0">
                <a:latin typeface="Meiryo UI" panose="020B0604030504040204" pitchFamily="50" charset="-128"/>
                <a:ea typeface="Meiryo UI" panose="020B0604030504040204" pitchFamily="50" charset="-128"/>
              </a:rPr>
              <a:t>では、大阪府、京都府、兵庫県、奈良県、和歌山県、滋賀県の私立小学校、中学校、高等学校（専攻科を含む。）又は中等教育学校に在学する児童・</a:t>
            </a:r>
            <a:r>
              <a:rPr kumimoji="1" lang="ja-JP" altLang="en-US" sz="1100" dirty="0" smtClean="0">
                <a:latin typeface="Meiryo UI" panose="020B0604030504040204" pitchFamily="50" charset="-128"/>
                <a:ea typeface="Meiryo UI" panose="020B0604030504040204" pitchFamily="50" charset="-128"/>
              </a:rPr>
              <a:t>生徒（以下「生徒等」という。）の保護者等（</a:t>
            </a: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）が</a:t>
            </a:r>
            <a:r>
              <a:rPr kumimoji="1" lang="ja-JP" altLang="en-US" sz="1100" dirty="0">
                <a:latin typeface="Meiryo UI" panose="020B0604030504040204" pitchFamily="50" charset="-128"/>
                <a:ea typeface="Meiryo UI" panose="020B0604030504040204" pitchFamily="50" charset="-128"/>
              </a:rPr>
              <a:t>、勤務先の会社等の経営状況の悪化や傷病に伴う家計</a:t>
            </a:r>
            <a:r>
              <a:rPr kumimoji="1" lang="ja-JP" altLang="en-US" sz="1100" dirty="0" smtClean="0">
                <a:latin typeface="Meiryo UI" panose="020B0604030504040204" pitchFamily="50" charset="-128"/>
                <a:ea typeface="Meiryo UI" panose="020B0604030504040204" pitchFamily="50" charset="-128"/>
              </a:rPr>
              <a:t>急変</a:t>
            </a:r>
            <a:r>
              <a:rPr kumimoji="1" lang="ja-JP" altLang="en-US" sz="1100" dirty="0">
                <a:latin typeface="Meiryo UI" panose="020B0604030504040204" pitchFamily="50" charset="-128"/>
                <a:ea typeface="Meiryo UI" panose="020B0604030504040204" pitchFamily="50" charset="-128"/>
              </a:rPr>
              <a:t>（新型コロナウイルス感染症の影響を含む。） </a:t>
            </a:r>
            <a:r>
              <a:rPr kumimoji="1" lang="ja-JP" altLang="en-US" sz="1100" dirty="0" smtClean="0">
                <a:latin typeface="Meiryo UI" panose="020B0604030504040204" pitchFamily="50" charset="-128"/>
                <a:ea typeface="Meiryo UI" panose="020B0604030504040204" pitchFamily="50" charset="-128"/>
              </a:rPr>
              <a:t>に</a:t>
            </a:r>
            <a:r>
              <a:rPr kumimoji="1" lang="ja-JP" altLang="en-US" sz="1100" dirty="0">
                <a:latin typeface="Meiryo UI" panose="020B0604030504040204" pitchFamily="50" charset="-128"/>
                <a:ea typeface="Meiryo UI" panose="020B0604030504040204" pitchFamily="50" charset="-128"/>
              </a:rPr>
              <a:t>より授業料の納付が困難になった際に</a:t>
            </a:r>
            <a:r>
              <a:rPr kumimoji="1" lang="ja-JP" altLang="en-US" sz="1100" dirty="0" smtClean="0">
                <a:latin typeface="Meiryo UI" panose="020B0604030504040204" pitchFamily="50" charset="-128"/>
                <a:ea typeface="Meiryo UI" panose="020B0604030504040204" pitchFamily="50" charset="-128"/>
              </a:rPr>
              <a:t>、当該生徒等の授業料</a:t>
            </a:r>
            <a:r>
              <a:rPr kumimoji="1" lang="ja-JP" altLang="en-US" sz="1100" dirty="0">
                <a:latin typeface="Meiryo UI" panose="020B0604030504040204" pitchFamily="50" charset="-128"/>
                <a:ea typeface="Meiryo UI" panose="020B0604030504040204" pitchFamily="50" charset="-128"/>
              </a:rPr>
              <a:t>を減免した学校に対して補助金を交付し</a:t>
            </a:r>
            <a:r>
              <a:rPr kumimoji="1" lang="ja-JP" altLang="en-US" sz="1100" dirty="0" smtClean="0">
                <a:latin typeface="Meiryo UI" panose="020B0604030504040204" pitchFamily="50" charset="-128"/>
                <a:ea typeface="Meiryo UI" panose="020B0604030504040204" pitchFamily="50" charset="-128"/>
              </a:rPr>
              <a:t>、生徒等が</a:t>
            </a:r>
            <a:r>
              <a:rPr kumimoji="1" lang="ja-JP" altLang="en-US" sz="1100" dirty="0">
                <a:latin typeface="Meiryo UI" panose="020B0604030504040204" pitchFamily="50" charset="-128"/>
                <a:ea typeface="Meiryo UI" panose="020B0604030504040204" pitchFamily="50" charset="-128"/>
              </a:rPr>
              <a:t>経済的な理由から修学を断念することのないよう支援しています</a:t>
            </a:r>
            <a:r>
              <a:rPr kumimoji="1" lang="ja-JP" altLang="en-US" sz="1100" dirty="0">
                <a:solidFill>
                  <a:prstClr val="black"/>
                </a:solidFill>
                <a:latin typeface="Meiryo UI" panose="020B0604030504040204" pitchFamily="50" charset="-128"/>
                <a:ea typeface="Meiryo UI" panose="020B0604030504040204" pitchFamily="50" charset="-128"/>
              </a:rPr>
              <a:t>。</a:t>
            </a:r>
          </a:p>
          <a:p>
            <a:pPr defTabSz="966978">
              <a:lnSpc>
                <a:spcPts val="1800"/>
              </a:lnSpc>
            </a:pPr>
            <a:endParaRPr kumimoji="1" lang="ja-JP" altLang="en-US" sz="1100" dirty="0">
              <a:solidFill>
                <a:prstClr val="black"/>
              </a:solidFill>
              <a:latin typeface="Meiryo UI" panose="020B0604030504040204" pitchFamily="50" charset="-128"/>
              <a:ea typeface="Meiryo UI" panose="020B0604030504040204" pitchFamily="50" charset="-128"/>
            </a:endParaRPr>
          </a:p>
          <a:p>
            <a:pPr defTabSz="966978">
              <a:lnSpc>
                <a:spcPts val="1800"/>
              </a:lnSpc>
            </a:pP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また</a:t>
            </a:r>
            <a:r>
              <a:rPr kumimoji="1" lang="ja-JP" altLang="en-US" sz="1100" dirty="0" smtClean="0">
                <a:latin typeface="Meiryo UI" panose="020B0604030504040204" pitchFamily="50" charset="-128"/>
                <a:ea typeface="Meiryo UI" panose="020B0604030504040204" pitchFamily="50" charset="-128"/>
              </a:rPr>
              <a:t>、大阪府</a:t>
            </a:r>
            <a:r>
              <a:rPr kumimoji="1" lang="ja-JP" altLang="en-US" sz="1100" dirty="0">
                <a:latin typeface="Meiryo UI" panose="020B0604030504040204" pitchFamily="50" charset="-128"/>
                <a:ea typeface="Meiryo UI" panose="020B0604030504040204" pitchFamily="50" charset="-128"/>
              </a:rPr>
              <a:t>、京都府、兵庫県、奈良県、和歌山県、滋賀県の私立小学校、中学校又は中等教育学校（前期課程）に在学</a:t>
            </a:r>
            <a:r>
              <a:rPr kumimoji="1" lang="ja-JP" altLang="en-US" sz="1100" dirty="0" smtClean="0">
                <a:latin typeface="Meiryo UI" panose="020B0604030504040204" pitchFamily="50" charset="-128"/>
                <a:ea typeface="Meiryo UI" panose="020B0604030504040204" pitchFamily="50" charset="-128"/>
              </a:rPr>
              <a:t>する生徒等が</a:t>
            </a:r>
            <a:r>
              <a:rPr kumimoji="1" lang="ja-JP" altLang="en-US" sz="1100" dirty="0">
                <a:latin typeface="Meiryo UI" panose="020B0604030504040204" pitchFamily="50" charset="-128"/>
                <a:ea typeface="Meiryo UI" panose="020B0604030504040204" pitchFamily="50" charset="-128"/>
              </a:rPr>
              <a:t>、過去に本制度にかかる授業料の減免措置を受け、その翌年度以降も継続して</a:t>
            </a:r>
            <a:r>
              <a:rPr kumimoji="1" lang="ja-JP" altLang="en-US" sz="1100" dirty="0" smtClean="0">
                <a:latin typeface="Meiryo UI" panose="020B0604030504040204" pitchFamily="50" charset="-128"/>
                <a:ea typeface="Meiryo UI" panose="020B0604030504040204" pitchFamily="50" charset="-128"/>
              </a:rPr>
              <a:t>低所得世帯で</a:t>
            </a:r>
            <a:r>
              <a:rPr kumimoji="1" lang="ja-JP" altLang="en-US" sz="1100" dirty="0">
                <a:latin typeface="Meiryo UI" panose="020B0604030504040204" pitchFamily="50" charset="-128"/>
                <a:ea typeface="Meiryo UI" panose="020B0604030504040204" pitchFamily="50" charset="-128"/>
              </a:rPr>
              <a:t>ある場合についても、修学を</a:t>
            </a:r>
            <a:r>
              <a:rPr kumimoji="1" lang="ja-JP" altLang="en-US" sz="1100" dirty="0" smtClean="0">
                <a:latin typeface="Meiryo UI" panose="020B0604030504040204" pitchFamily="50" charset="-128"/>
                <a:ea typeface="Meiryo UI" panose="020B0604030504040204" pitchFamily="50" charset="-128"/>
              </a:rPr>
              <a:t>支援しています。</a:t>
            </a:r>
            <a:r>
              <a:rPr kumimoji="1" lang="ja-JP" altLang="en-US" sz="1100" dirty="0">
                <a:latin typeface="Meiryo UI" panose="020B0604030504040204" pitchFamily="50" charset="-128"/>
                <a:ea typeface="Meiryo UI" panose="020B0604030504040204" pitchFamily="50" charset="-128"/>
              </a:rPr>
              <a:t>（以下「小中継続支援</a:t>
            </a:r>
            <a:r>
              <a:rPr kumimoji="1" lang="ja-JP" altLang="en-US" sz="1100" dirty="0" smtClean="0">
                <a:latin typeface="Meiryo UI" panose="020B0604030504040204" pitchFamily="50" charset="-128"/>
                <a:ea typeface="Meiryo UI" panose="020B0604030504040204" pitchFamily="50" charset="-128"/>
              </a:rPr>
              <a:t>」と</a:t>
            </a:r>
            <a:r>
              <a:rPr kumimoji="1" lang="ja-JP" altLang="en-US" sz="1100" dirty="0" smtClean="0">
                <a:solidFill>
                  <a:prstClr val="black"/>
                </a:solidFill>
                <a:latin typeface="Meiryo UI" panose="020B0604030504040204" pitchFamily="50" charset="-128"/>
                <a:ea typeface="Meiryo UI" panose="020B0604030504040204" pitchFamily="50" charset="-128"/>
              </a:rPr>
              <a:t>いう。）</a:t>
            </a:r>
            <a:endParaRPr kumimoji="1" lang="ja-JP" altLang="en-US" sz="1100" dirty="0">
              <a:solidFill>
                <a:prstClr val="black"/>
              </a:solidFill>
              <a:latin typeface="Meiryo UI" panose="020B0604030504040204" pitchFamily="50" charset="-128"/>
              <a:ea typeface="Meiryo UI" panose="020B0604030504040204" pitchFamily="50" charset="-128"/>
            </a:endParaRPr>
          </a:p>
          <a:p>
            <a:pPr defTabSz="966978">
              <a:lnSpc>
                <a:spcPts val="1800"/>
              </a:lnSpc>
            </a:pP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dirty="0" smtClean="0">
                <a:solidFill>
                  <a:prstClr val="black"/>
                </a:solidFill>
                <a:latin typeface="Meiryo UI" panose="020B0604030504040204" pitchFamily="50" charset="-128"/>
                <a:ea typeface="Meiryo UI" panose="020B0604030504040204" pitchFamily="50" charset="-128"/>
              </a:rPr>
              <a:t>　</a:t>
            </a:r>
            <a:endParaRPr kumimoji="1" lang="en-US" altLang="ja-JP" sz="800" dirty="0" smtClean="0">
              <a:solidFill>
                <a:prstClr val="black"/>
              </a:solidFill>
              <a:latin typeface="Meiryo UI" panose="020B0604030504040204" pitchFamily="50" charset="-128"/>
              <a:ea typeface="Meiryo UI" panose="020B0604030504040204" pitchFamily="50" charset="-128"/>
            </a:endParaRPr>
          </a:p>
          <a:p>
            <a:pPr defTabSz="966978">
              <a:lnSpc>
                <a:spcPts val="1800"/>
              </a:lnSpc>
            </a:pPr>
            <a:r>
              <a:rPr kumimoji="1" lang="ja-JP" altLang="en-US" sz="1050" dirty="0" smtClean="0">
                <a:solidFill>
                  <a:prstClr val="black"/>
                </a:solidFill>
                <a:latin typeface="Meiryo UI" panose="020B0604030504040204" pitchFamily="50" charset="-128"/>
                <a:ea typeface="Meiryo UI" panose="020B0604030504040204" pitchFamily="50" charset="-128"/>
              </a:rPr>
              <a:t>　</a:t>
            </a:r>
            <a:r>
              <a:rPr kumimoji="1" lang="en-US" altLang="ja-JP" sz="1100" u="sng" dirty="0" smtClean="0">
                <a:latin typeface="Meiryo UI" panose="020B0604030504040204" pitchFamily="50" charset="-128"/>
                <a:ea typeface="Meiryo UI" panose="020B0604030504040204" pitchFamily="50" charset="-128"/>
              </a:rPr>
              <a:t>※</a:t>
            </a:r>
            <a:r>
              <a:rPr kumimoji="1" lang="ja-JP" altLang="en-US" sz="1100" u="sng" dirty="0" smtClean="0">
                <a:latin typeface="Meiryo UI" panose="020B0604030504040204" pitchFamily="50" charset="-128"/>
                <a:ea typeface="Meiryo UI" panose="020B0604030504040204" pitchFamily="50" charset="-128"/>
              </a:rPr>
              <a:t>　「</a:t>
            </a:r>
            <a:r>
              <a:rPr kumimoji="1" lang="ja-JP" altLang="en-US" sz="1100" u="sng" dirty="0">
                <a:latin typeface="Meiryo UI" panose="020B0604030504040204" pitchFamily="50" charset="-128"/>
                <a:ea typeface="Meiryo UI" panose="020B0604030504040204" pitchFamily="50" charset="-128"/>
              </a:rPr>
              <a:t>保護者等」とは、原則として学校教育法第１６条に規定する</a:t>
            </a:r>
            <a:r>
              <a:rPr kumimoji="1" lang="ja-JP" altLang="en-US" sz="1100" u="sng" dirty="0" smtClean="0">
                <a:latin typeface="Meiryo UI" panose="020B0604030504040204" pitchFamily="50" charset="-128"/>
                <a:ea typeface="Meiryo UI" panose="020B0604030504040204" pitchFamily="50" charset="-128"/>
              </a:rPr>
              <a:t>保護者（＝親権者）、また生徒等に</a:t>
            </a:r>
            <a:r>
              <a:rPr kumimoji="1" lang="ja-JP" altLang="en-US" sz="1100" u="sng" dirty="0">
                <a:latin typeface="Meiryo UI" panose="020B0604030504040204" pitchFamily="50" charset="-128"/>
                <a:ea typeface="Meiryo UI" panose="020B0604030504040204" pitchFamily="50" charset="-128"/>
              </a:rPr>
              <a:t>保護者がいない場合は当該生徒等の生計を維持している者（所得税法上当該生徒等を扶養親族としている者</a:t>
            </a:r>
            <a:r>
              <a:rPr kumimoji="1" lang="ja-JP" altLang="en-US" sz="1100" u="sng" dirty="0" smtClean="0">
                <a:latin typeface="Meiryo UI" panose="020B0604030504040204" pitchFamily="50" charset="-128"/>
                <a:ea typeface="Meiryo UI" panose="020B0604030504040204" pitchFamily="50" charset="-128"/>
              </a:rPr>
              <a:t>）を指し、かつ、大阪府内に在住する方に限ります。</a:t>
            </a:r>
            <a:endParaRPr kumimoji="1" lang="en-US" altLang="ja-JP" sz="1100" u="sng" dirty="0" smtClean="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379285" y="6406523"/>
            <a:ext cx="6176011" cy="3339813"/>
            <a:chOff x="471216" y="2860460"/>
            <a:chExt cx="6176011" cy="2725000"/>
          </a:xfrm>
        </p:grpSpPr>
        <p:sp>
          <p:nvSpPr>
            <p:cNvPr id="7" name="角丸四角形 6"/>
            <p:cNvSpPr/>
            <p:nvPr/>
          </p:nvSpPr>
          <p:spPr>
            <a:xfrm>
              <a:off x="471216" y="3020914"/>
              <a:ext cx="6176011" cy="2564546"/>
            </a:xfrm>
            <a:prstGeom prst="roundRect">
              <a:avLst>
                <a:gd name="adj" fmla="val 8671"/>
              </a:avLst>
            </a:prstGeom>
            <a:solidFill>
              <a:sysClr val="window" lastClr="FFFFFF"/>
            </a:solidFill>
            <a:ln w="9525" cap="flat" cmpd="sng" algn="ctr">
              <a:solidFill>
                <a:sysClr val="windowText" lastClr="000000"/>
              </a:solidFill>
              <a:prstDash val="solid"/>
            </a:ln>
            <a:effectLst/>
          </p:spPr>
          <p:txBody>
            <a:bodyPr rtlCol="0" anchor="ctr"/>
            <a:lstStyle/>
            <a:p>
              <a:pPr lvl="0" defTabSz="966978"/>
              <a:r>
                <a:rPr kumimoji="1" lang="ja-JP" altLang="en-US" sz="1050" kern="0" dirty="0">
                  <a:solidFill>
                    <a:prstClr val="black"/>
                  </a:solidFill>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令和５年</a:t>
              </a:r>
              <a:r>
                <a:rPr kumimoji="1" lang="ja-JP" altLang="en-US" sz="1100" kern="0" dirty="0">
                  <a:latin typeface="Meiryo UI" panose="020B0604030504040204" pitchFamily="50" charset="-128"/>
                  <a:ea typeface="Meiryo UI" panose="020B0604030504040204" pitchFamily="50" charset="-128"/>
                </a:rPr>
                <a:t>１月以降（</a:t>
              </a:r>
              <a:r>
                <a:rPr kumimoji="1" lang="ja-JP" altLang="en-US" sz="1100" kern="0" dirty="0" smtClean="0">
                  <a:latin typeface="Meiryo UI" panose="020B0604030504040204" pitchFamily="50" charset="-128"/>
                  <a:ea typeface="Meiryo UI" panose="020B0604030504040204" pitchFamily="50" charset="-128"/>
                </a:rPr>
                <a:t>令和５年度</a:t>
              </a:r>
              <a:r>
                <a:rPr kumimoji="1" lang="ja-JP" altLang="en-US" sz="1100" kern="0" dirty="0">
                  <a:latin typeface="Meiryo UI" panose="020B0604030504040204" pitchFamily="50" charset="-128"/>
                  <a:ea typeface="Meiryo UI" panose="020B0604030504040204" pitchFamily="50" charset="-128"/>
                </a:rPr>
                <a:t>入学生で、</a:t>
              </a:r>
              <a:r>
                <a:rPr kumimoji="1" lang="ja-JP" altLang="en-US" sz="1100" kern="0" dirty="0" smtClean="0">
                  <a:latin typeface="Meiryo UI" panose="020B0604030504040204" pitchFamily="50" charset="-128"/>
                  <a:ea typeface="Meiryo UI" panose="020B0604030504040204" pitchFamily="50" charset="-128"/>
                </a:rPr>
                <a:t>令和４年度</a:t>
              </a:r>
              <a:r>
                <a:rPr kumimoji="1" lang="ja-JP" altLang="en-US" sz="1100" kern="0" dirty="0">
                  <a:latin typeface="Meiryo UI" panose="020B0604030504040204" pitchFamily="50" charset="-128"/>
                  <a:ea typeface="Meiryo UI" panose="020B0604030504040204" pitchFamily="50" charset="-128"/>
                </a:rPr>
                <a:t>に</a:t>
              </a:r>
              <a:r>
                <a:rPr kumimoji="1" lang="ja-JP" altLang="en-US" sz="1100" kern="0" dirty="0" smtClean="0">
                  <a:latin typeface="Meiryo UI" panose="020B0604030504040204" pitchFamily="50" charset="-128"/>
                  <a:ea typeface="Meiryo UI" panose="020B0604030504040204" pitchFamily="50" charset="-128"/>
                </a:rPr>
                <a:t>私立高等学校等に</a:t>
              </a:r>
              <a:r>
                <a:rPr kumimoji="1" lang="ja-JP" altLang="en-US" sz="1100" kern="0" dirty="0">
                  <a:latin typeface="Meiryo UI" panose="020B0604030504040204" pitchFamily="50" charset="-128"/>
                  <a:ea typeface="Meiryo UI" panose="020B0604030504040204" pitchFamily="50" charset="-128"/>
                </a:rPr>
                <a:t>在籍していなかった場合</a:t>
              </a:r>
              <a:r>
                <a:rPr kumimoji="1" lang="ja-JP" altLang="en-US" sz="1100" kern="0" dirty="0" smtClean="0">
                  <a:latin typeface="Meiryo UI" panose="020B0604030504040204" pitchFamily="50" charset="-128"/>
                  <a:ea typeface="Meiryo UI" panose="020B0604030504040204" pitchFamily="50" charset="-128"/>
                </a:rPr>
                <a:t>は令和４年</a:t>
              </a:r>
              <a:r>
                <a:rPr kumimoji="1" lang="ja-JP" altLang="en-US" sz="1100" kern="0" dirty="0">
                  <a:latin typeface="Meiryo UI" panose="020B0604030504040204" pitchFamily="50" charset="-128"/>
                  <a:ea typeface="Meiryo UI" panose="020B0604030504040204" pitchFamily="50" charset="-128"/>
                </a:rPr>
                <a:t>４月以降）に、経営状況の悪化に</a:t>
              </a:r>
              <a:r>
                <a:rPr kumimoji="1" lang="ja-JP" altLang="en-US" sz="1100" kern="0" dirty="0" smtClean="0">
                  <a:latin typeface="Meiryo UI" panose="020B0604030504040204" pitchFamily="50" charset="-128"/>
                  <a:ea typeface="Meiryo UI" panose="020B0604030504040204" pitchFamily="50" charset="-128"/>
                </a:rPr>
                <a:t>伴う勤務先の会社</a:t>
              </a:r>
              <a:r>
                <a:rPr kumimoji="1" lang="ja-JP" altLang="en-US" sz="1100" kern="0" dirty="0">
                  <a:latin typeface="Meiryo UI" panose="020B0604030504040204" pitchFamily="50" charset="-128"/>
                  <a:ea typeface="Meiryo UI" panose="020B0604030504040204" pitchFamily="50" charset="-128"/>
                </a:rPr>
                <a:t>等の</a:t>
              </a:r>
              <a:r>
                <a:rPr kumimoji="1" lang="ja-JP" altLang="en-US" sz="1100" kern="0" dirty="0" smtClean="0">
                  <a:latin typeface="Meiryo UI" panose="020B0604030504040204" pitchFamily="50" charset="-128"/>
                  <a:ea typeface="Meiryo UI" panose="020B0604030504040204" pitchFamily="50" charset="-128"/>
                </a:rPr>
                <a:t>倒産や解雇また</a:t>
              </a:r>
              <a:r>
                <a:rPr kumimoji="1" lang="ja-JP" altLang="en-US" sz="1100" kern="0" dirty="0">
                  <a:latin typeface="Meiryo UI" panose="020B0604030504040204" pitchFamily="50" charset="-128"/>
                  <a:ea typeface="Meiryo UI" panose="020B0604030504040204" pitchFamily="50" charset="-128"/>
                </a:rPr>
                <a:t>は自営業の</a:t>
              </a:r>
              <a:r>
                <a:rPr kumimoji="1" lang="ja-JP" altLang="en-US" sz="1100" kern="0" dirty="0" smtClean="0">
                  <a:latin typeface="Meiryo UI" panose="020B0604030504040204" pitchFamily="50" charset="-128"/>
                  <a:ea typeface="Meiryo UI" panose="020B0604030504040204" pitchFamily="50" charset="-128"/>
                </a:rPr>
                <a:t>廃止により保護者等が</a:t>
              </a:r>
              <a:r>
                <a:rPr kumimoji="1" lang="ja-JP" altLang="en-US" sz="1100" kern="0" dirty="0">
                  <a:latin typeface="Meiryo UI" panose="020B0604030504040204" pitchFamily="50" charset="-128"/>
                  <a:ea typeface="Meiryo UI" panose="020B0604030504040204" pitchFamily="50" charset="-128"/>
                </a:rPr>
                <a:t>失職し、</a:t>
              </a:r>
              <a:r>
                <a:rPr kumimoji="1" lang="ja-JP" altLang="en-US" sz="1100" kern="0" dirty="0" smtClean="0">
                  <a:latin typeface="Meiryo UI" panose="020B0604030504040204" pitchFamily="50" charset="-128"/>
                  <a:ea typeface="Meiryo UI" panose="020B0604030504040204" pitchFamily="50" charset="-128"/>
                </a:rPr>
                <a:t>令和５年</a:t>
              </a:r>
              <a:r>
                <a:rPr kumimoji="1" lang="ja-JP" altLang="en-US" sz="1100" kern="0" dirty="0">
                  <a:latin typeface="Meiryo UI" panose="020B0604030504040204" pitchFamily="50" charset="-128"/>
                  <a:ea typeface="Meiryo UI" panose="020B0604030504040204" pitchFamily="50" charset="-128"/>
                </a:rPr>
                <a:t>４月以降も引き続き失職している場合（</a:t>
              </a:r>
              <a:r>
                <a:rPr kumimoji="1" lang="en-US" altLang="ja-JP" sz="1100" kern="0" dirty="0" smtClean="0">
                  <a:latin typeface="Meiryo UI" panose="020B0604030504040204" pitchFamily="50" charset="-128"/>
                  <a:ea typeface="Meiryo UI" panose="020B0604030504040204" pitchFamily="50" charset="-128"/>
                </a:rPr>
                <a:t>※</a:t>
              </a:r>
              <a:r>
                <a:rPr kumimoji="1" lang="ja-JP" altLang="en-US" sz="1100" kern="0" dirty="0" smtClean="0">
                  <a:latin typeface="Meiryo UI" panose="020B0604030504040204" pitchFamily="50" charset="-128"/>
                  <a:ea typeface="Meiryo UI" panose="020B0604030504040204" pitchFamily="50" charset="-128"/>
                </a:rPr>
                <a:t>もう一方</a:t>
              </a:r>
              <a:r>
                <a:rPr kumimoji="1" lang="ja-JP" altLang="en-US" sz="1100" kern="0" dirty="0">
                  <a:latin typeface="Meiryo UI" panose="020B0604030504040204" pitchFamily="50" charset="-128"/>
                  <a:ea typeface="Meiryo UI" panose="020B0604030504040204" pitchFamily="50" charset="-128"/>
                </a:rPr>
                <a:t>の保護者も失職している又は収入が非課税相当である場合に限る。</a:t>
              </a:r>
              <a:r>
                <a:rPr kumimoji="1" lang="ja-JP" altLang="en-US" sz="1100" kern="0" dirty="0" smtClean="0">
                  <a:latin typeface="Meiryo UI" panose="020B0604030504040204" pitchFamily="50" charset="-128"/>
                  <a:ea typeface="Meiryo UI" panose="020B0604030504040204" pitchFamily="50" charset="-128"/>
                </a:rPr>
                <a:t>）</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smtClean="0">
                  <a:latin typeface="Meiryo UI" panose="020B0604030504040204" pitchFamily="50" charset="-128"/>
                  <a:ea typeface="Meiryo UI" panose="020B0604030504040204" pitchFamily="50" charset="-128"/>
                </a:rPr>
                <a:t>　➡　</a:t>
              </a:r>
              <a:r>
                <a:rPr kumimoji="1" lang="ja-JP" altLang="en-US" sz="1200" b="1" u="sng" kern="0" dirty="0" smtClean="0">
                  <a:latin typeface="Meiryo UI" panose="020B0604030504040204" pitchFamily="50" charset="-128"/>
                  <a:ea typeface="Meiryo UI" panose="020B0604030504040204" pitchFamily="50" charset="-128"/>
                </a:rPr>
                <a:t>失職している期間（令和５年度内）の授業料の全額が減免されます。</a:t>
              </a:r>
              <a:endParaRPr kumimoji="1" lang="en-US" altLang="ja-JP" sz="1200" b="1" u="sng" kern="0" dirty="0" smtClean="0">
                <a:latin typeface="Meiryo UI" panose="020B0604030504040204" pitchFamily="50" charset="-128"/>
                <a:ea typeface="Meiryo UI" panose="020B0604030504040204" pitchFamily="50" charset="-128"/>
              </a:endParaRPr>
            </a:p>
            <a:p>
              <a:pPr lvl="0" defTabSz="966978"/>
              <a:endParaRPr kumimoji="1" lang="en-US" altLang="ja-JP" sz="1200" kern="0" dirty="0" smtClean="0">
                <a:latin typeface="Meiryo UI" panose="020B0604030504040204" pitchFamily="50" charset="-128"/>
                <a:ea typeface="Meiryo UI" panose="020B0604030504040204" pitchFamily="50" charset="-128"/>
              </a:endParaRPr>
            </a:p>
            <a:p>
              <a:pPr lvl="0" defTabSz="966978"/>
              <a:r>
                <a:rPr kumimoji="1" lang="ja-JP" altLang="en-US" sz="1100" kern="0" dirty="0" smtClean="0">
                  <a:latin typeface="Meiryo UI" panose="020B0604030504040204" pitchFamily="50" charset="-128"/>
                  <a:ea typeface="Meiryo UI" panose="020B0604030504040204" pitchFamily="50" charset="-128"/>
                </a:rPr>
                <a:t>＜必要な提出書類＞</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b="1" kern="0" dirty="0">
                  <a:latin typeface="Meiryo UI" panose="020B0604030504040204" pitchFamily="50" charset="-128"/>
                  <a:ea typeface="Meiryo UI" panose="020B0604030504040204" pitchFamily="50" charset="-128"/>
                </a:rPr>
                <a:t>　</a:t>
              </a:r>
              <a:r>
                <a:rPr kumimoji="1" lang="ja-JP" altLang="en-US" sz="1100" b="1" kern="0" dirty="0" smtClean="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◆授業料減免申請書</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　◆倒産</a:t>
              </a:r>
              <a:r>
                <a:rPr kumimoji="1" lang="ja-JP" altLang="en-US" sz="1100" kern="0" dirty="0">
                  <a:latin typeface="Meiryo UI" panose="020B0604030504040204" pitchFamily="50" charset="-128"/>
                  <a:ea typeface="Meiryo UI" panose="020B0604030504040204" pitchFamily="50" charset="-128"/>
                </a:rPr>
                <a:t>・</a:t>
              </a:r>
              <a:r>
                <a:rPr kumimoji="1" lang="ja-JP" altLang="en-US" sz="1100" kern="0" dirty="0" smtClean="0">
                  <a:latin typeface="Meiryo UI" panose="020B0604030504040204" pitchFamily="50" charset="-128"/>
                  <a:ea typeface="Meiryo UI" panose="020B0604030504040204" pitchFamily="50" charset="-128"/>
                </a:rPr>
                <a:t>解雇</a:t>
              </a:r>
              <a:r>
                <a:rPr kumimoji="1" lang="ja-JP" altLang="en-US" sz="1100" kern="0" dirty="0">
                  <a:latin typeface="Meiryo UI" panose="020B0604030504040204" pitchFamily="50" charset="-128"/>
                  <a:ea typeface="Meiryo UI" panose="020B0604030504040204" pitchFamily="50" charset="-128"/>
                </a:rPr>
                <a:t>、</a:t>
              </a:r>
              <a:r>
                <a:rPr kumimoji="1" lang="ja-JP" altLang="en-US" sz="1100" kern="0" dirty="0" smtClean="0">
                  <a:latin typeface="Meiryo UI" panose="020B0604030504040204" pitchFamily="50" charset="-128"/>
                  <a:ea typeface="Meiryo UI" panose="020B0604030504040204" pitchFamily="50" charset="-128"/>
                </a:rPr>
                <a:t>自営業の廃止による失職を証明する書類</a:t>
              </a:r>
              <a:r>
                <a:rPr kumimoji="1" lang="ja-JP" altLang="en-US" sz="1100" kern="0" dirty="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　</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smtClean="0">
                  <a:latin typeface="Meiryo UI" panose="020B0604030504040204" pitchFamily="50" charset="-128"/>
                  <a:ea typeface="Meiryo UI" panose="020B0604030504040204" pitchFamily="50" charset="-128"/>
                </a:rPr>
                <a:t>　　　　・雇用</a:t>
              </a:r>
              <a:r>
                <a:rPr kumimoji="1" lang="ja-JP" altLang="en-US" sz="1100" kern="0" dirty="0">
                  <a:latin typeface="Meiryo UI" panose="020B0604030504040204" pitchFamily="50" charset="-128"/>
                  <a:ea typeface="Meiryo UI" panose="020B0604030504040204" pitchFamily="50" charset="-128"/>
                </a:rPr>
                <a:t>保険受給資格者証の全ページの</a:t>
              </a:r>
              <a:r>
                <a:rPr kumimoji="1" lang="ja-JP" altLang="en-US" sz="1100" kern="0" dirty="0" smtClean="0">
                  <a:latin typeface="Meiryo UI" panose="020B0604030504040204" pitchFamily="50" charset="-128"/>
                  <a:ea typeface="Meiryo UI" panose="020B0604030504040204" pitchFamily="50" charset="-128"/>
                </a:rPr>
                <a:t>写し　（離職</a:t>
              </a:r>
              <a:r>
                <a:rPr kumimoji="1" lang="ja-JP" altLang="en-US" sz="1100" kern="0" dirty="0">
                  <a:latin typeface="Meiryo UI" panose="020B0604030504040204" pitchFamily="50" charset="-128"/>
                  <a:ea typeface="Meiryo UI" panose="020B0604030504040204" pitchFamily="50" charset="-128"/>
                </a:rPr>
                <a:t>理由コードが「</a:t>
              </a:r>
              <a:r>
                <a:rPr kumimoji="1" lang="en-US" altLang="ja-JP" sz="1100" kern="0" dirty="0">
                  <a:latin typeface="Meiryo UI" panose="020B0604030504040204" pitchFamily="50" charset="-128"/>
                  <a:ea typeface="Meiryo UI" panose="020B0604030504040204" pitchFamily="50" charset="-128"/>
                </a:rPr>
                <a:t>11</a:t>
              </a:r>
              <a:r>
                <a:rPr kumimoji="1" lang="ja-JP" altLang="en-US" sz="1100" kern="0" dirty="0">
                  <a:latin typeface="Meiryo UI" panose="020B0604030504040204" pitchFamily="50" charset="-128"/>
                  <a:ea typeface="Meiryo UI" panose="020B0604030504040204" pitchFamily="50" charset="-128"/>
                </a:rPr>
                <a:t>（解雇）」である</a:t>
              </a:r>
              <a:r>
                <a:rPr kumimoji="1" lang="ja-JP" altLang="en-US" sz="1100" kern="0" dirty="0" smtClean="0">
                  <a:latin typeface="Meiryo UI" panose="020B0604030504040204" pitchFamily="50" charset="-128"/>
                  <a:ea typeface="Meiryo UI" panose="020B0604030504040204" pitchFamily="50" charset="-128"/>
                </a:rPr>
                <a:t>こと）　</a:t>
              </a:r>
              <a:endParaRPr kumimoji="1" lang="ja-JP" altLang="en-US" sz="1100" kern="0" dirty="0">
                <a:latin typeface="Meiryo UI" panose="020B0604030504040204" pitchFamily="50" charset="-128"/>
                <a:ea typeface="Meiryo UI" panose="020B0604030504040204" pitchFamily="50" charset="-128"/>
              </a:endParaRPr>
            </a:p>
            <a:p>
              <a:pPr lvl="0" defTabSz="966978"/>
              <a:r>
                <a:rPr kumimoji="1" lang="ja-JP" altLang="en-US" sz="1100" kern="0" dirty="0" smtClean="0">
                  <a:latin typeface="Meiryo UI" panose="020B0604030504040204" pitchFamily="50" charset="-128"/>
                  <a:ea typeface="Meiryo UI" panose="020B0604030504040204" pitchFamily="50" charset="-128"/>
                </a:rPr>
                <a:t>　　　　</a:t>
              </a:r>
              <a:r>
                <a:rPr kumimoji="1" lang="ja-JP" altLang="en-US" sz="1100" kern="0" dirty="0">
                  <a:latin typeface="Meiryo UI" panose="020B0604030504040204" pitchFamily="50" charset="-128"/>
                  <a:ea typeface="Meiryo UI" panose="020B0604030504040204" pitchFamily="50" charset="-128"/>
                </a:rPr>
                <a:t>・破産手続開始等の</a:t>
              </a:r>
              <a:r>
                <a:rPr kumimoji="1" lang="ja-JP" altLang="en-US" sz="1100" kern="0" dirty="0" smtClean="0">
                  <a:latin typeface="Meiryo UI" panose="020B0604030504040204" pitchFamily="50" charset="-128"/>
                  <a:ea typeface="Meiryo UI" panose="020B0604030504040204" pitchFamily="50" charset="-128"/>
                </a:rPr>
                <a:t>通知書の写し　　等</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smtClean="0">
                  <a:latin typeface="Meiryo UI" panose="020B0604030504040204" pitchFamily="50" charset="-128"/>
                  <a:ea typeface="Meiryo UI" panose="020B0604030504040204" pitchFamily="50" charset="-128"/>
                </a:rPr>
                <a:t>　　◆</a:t>
              </a:r>
              <a:r>
                <a:rPr kumimoji="1" lang="ja-JP" altLang="en-US" sz="1100" kern="0" dirty="0">
                  <a:latin typeface="Meiryo UI" panose="020B0604030504040204" pitchFamily="50" charset="-128"/>
                  <a:ea typeface="Meiryo UI" panose="020B0604030504040204" pitchFamily="50" charset="-128"/>
                </a:rPr>
                <a:t>扶養の状況及び当該年度の道府県民税所得割と</a:t>
              </a:r>
              <a:r>
                <a:rPr kumimoji="1" lang="ja-JP" altLang="en-US" sz="1100" kern="0" dirty="0" smtClean="0">
                  <a:latin typeface="Meiryo UI" panose="020B0604030504040204" pitchFamily="50" charset="-128"/>
                  <a:ea typeface="Meiryo UI" panose="020B0604030504040204" pitchFamily="50" charset="-128"/>
                </a:rPr>
                <a:t>市町村民税所得割</a:t>
              </a:r>
              <a:r>
                <a:rPr kumimoji="1" lang="ja-JP" altLang="en-US" sz="1100" kern="0" dirty="0" smtClean="0">
                  <a:latin typeface="Meiryo UI" panose="020B0604030504040204" pitchFamily="50" charset="-128"/>
                  <a:ea typeface="Meiryo UI" panose="020B0604030504040204" pitchFamily="50" charset="-128"/>
                </a:rPr>
                <a:t>が</a:t>
              </a:r>
              <a:r>
                <a:rPr kumimoji="1" lang="ja-JP" altLang="en-US" sz="1100" kern="0" dirty="0">
                  <a:latin typeface="Meiryo UI" panose="020B0604030504040204" pitchFamily="50" charset="-128"/>
                  <a:ea typeface="Meiryo UI" panose="020B0604030504040204" pitchFamily="50" charset="-128"/>
                </a:rPr>
                <a:t>確認できる</a:t>
              </a:r>
              <a:r>
                <a:rPr kumimoji="1" lang="ja-JP" altLang="en-US" sz="1100" kern="0" dirty="0" smtClean="0">
                  <a:latin typeface="Meiryo UI" panose="020B0604030504040204" pitchFamily="50" charset="-128"/>
                  <a:ea typeface="Meiryo UI" panose="020B0604030504040204" pitchFamily="50" charset="-128"/>
                </a:rPr>
                <a:t>書類</a:t>
              </a:r>
              <a:endParaRPr kumimoji="1" lang="ja-JP" altLang="en-US" sz="1000" kern="0" dirty="0">
                <a:latin typeface="Meiryo UI" panose="020B0604030504040204" pitchFamily="50" charset="-128"/>
                <a:ea typeface="Meiryo UI" panose="020B0604030504040204" pitchFamily="50" charset="-128"/>
              </a:endParaRPr>
            </a:p>
            <a:p>
              <a:pPr lvl="0" defTabSz="966978"/>
              <a:r>
                <a:rPr kumimoji="1" lang="ja-JP" altLang="en-US" sz="1100" kern="0" dirty="0" smtClean="0">
                  <a:latin typeface="Meiryo UI" panose="020B0604030504040204" pitchFamily="50" charset="-128"/>
                  <a:ea typeface="Meiryo UI" panose="020B0604030504040204" pitchFamily="50" charset="-128"/>
                </a:rPr>
                <a:t>　　　　・令和５年度</a:t>
              </a:r>
              <a:r>
                <a:rPr kumimoji="1" lang="ja-JP" altLang="en-US" sz="1100" kern="0" dirty="0">
                  <a:latin typeface="Meiryo UI" panose="020B0604030504040204" pitchFamily="50" charset="-128"/>
                  <a:ea typeface="Meiryo UI" panose="020B0604030504040204" pitchFamily="50" charset="-128"/>
                </a:rPr>
                <a:t>市（町村）民税・府民税課税</a:t>
              </a:r>
              <a:r>
                <a:rPr kumimoji="1" lang="ja-JP" altLang="en-US" sz="1100" kern="0" dirty="0" smtClean="0">
                  <a:latin typeface="Meiryo UI" panose="020B0604030504040204" pitchFamily="50" charset="-128"/>
                  <a:ea typeface="Meiryo UI" panose="020B0604030504040204" pitchFamily="50" charset="-128"/>
                </a:rPr>
                <a:t>証明書　等</a:t>
              </a:r>
              <a:endParaRPr kumimoji="1" lang="en-US" altLang="ja-JP" sz="1100" kern="0" dirty="0" smtClean="0">
                <a:latin typeface="Meiryo UI" panose="020B0604030504040204" pitchFamily="50" charset="-128"/>
                <a:ea typeface="Meiryo UI" panose="020B0604030504040204" pitchFamily="50" charset="-128"/>
              </a:endParaRPr>
            </a:p>
            <a:p>
              <a:pPr lvl="0" defTabSz="966978"/>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smtClean="0">
                  <a:latin typeface="Meiryo UI" panose="020B0604030504040204" pitchFamily="50" charset="-128"/>
                  <a:ea typeface="Meiryo UI" panose="020B0604030504040204" pitchFamily="50" charset="-128"/>
                </a:rPr>
                <a:t>（</a:t>
              </a:r>
              <a:r>
                <a:rPr kumimoji="1" lang="en-US" altLang="ja-JP" sz="1100" kern="0" dirty="0" smtClean="0">
                  <a:latin typeface="Meiryo UI" panose="020B0604030504040204" pitchFamily="50" charset="-128"/>
                  <a:ea typeface="Meiryo UI" panose="020B0604030504040204" pitchFamily="50" charset="-128"/>
                </a:rPr>
                <a:t>※</a:t>
              </a:r>
              <a:r>
                <a:rPr kumimoji="1" lang="ja-JP" altLang="en-US" sz="1100" kern="0" dirty="0" smtClean="0">
                  <a:latin typeface="Meiryo UI" panose="020B0604030504040204" pitchFamily="50" charset="-128"/>
                  <a:ea typeface="Meiryo UI" panose="020B0604030504040204" pitchFamily="50" charset="-128"/>
                </a:rPr>
                <a:t>以下は高校生のみ）</a:t>
              </a:r>
              <a:endParaRPr kumimoji="1" lang="en-US" altLang="ja-JP" sz="1100" kern="0" dirty="0" smtClean="0">
                <a:latin typeface="Meiryo UI" panose="020B0604030504040204" pitchFamily="50" charset="-128"/>
                <a:ea typeface="Meiryo UI" panose="020B0604030504040204" pitchFamily="50" charset="-128"/>
              </a:endParaRPr>
            </a:p>
            <a:p>
              <a:pPr defTabSz="966978"/>
              <a:r>
                <a:rPr kumimoji="1" lang="ja-JP" altLang="en-US" sz="1100" kern="0" dirty="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　◆就学支援金等における家計急変支援制度の認定を受けていることを証明する書類</a:t>
              </a:r>
              <a:endParaRPr kumimoji="1" lang="en-US" altLang="ja-JP" sz="1100" kern="0" dirty="0" smtClean="0">
                <a:latin typeface="Meiryo UI" panose="020B0604030504040204" pitchFamily="50" charset="-128"/>
                <a:ea typeface="Meiryo UI" panose="020B0604030504040204" pitchFamily="50" charset="-128"/>
              </a:endParaRPr>
            </a:p>
            <a:p>
              <a:pPr defTabSz="966978"/>
              <a:r>
                <a:rPr kumimoji="1" lang="ja-JP" altLang="en-US" sz="1100" kern="0" dirty="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　　　・就学支援金等における家計急変支援制度の支給決定通知書　等</a:t>
              </a:r>
              <a:endParaRPr kumimoji="1" lang="ja-JP" altLang="en-US" sz="1000" kern="0" dirty="0">
                <a:latin typeface="Meiryo UI" panose="020B0604030504040204" pitchFamily="50" charset="-128"/>
                <a:ea typeface="Meiryo UI" panose="020B0604030504040204" pitchFamily="50" charset="-128"/>
              </a:endParaRPr>
            </a:p>
          </p:txBody>
        </p:sp>
        <p:sp>
          <p:nvSpPr>
            <p:cNvPr id="8" name="正方形/長方形 7"/>
            <p:cNvSpPr/>
            <p:nvPr/>
          </p:nvSpPr>
          <p:spPr>
            <a:xfrm>
              <a:off x="760393" y="2860460"/>
              <a:ext cx="750764" cy="22329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rPr>
                <a:t>失職</a:t>
              </a:r>
              <a:endParaRPr kumimoji="1" lang="ja-JP" altLang="en-US" sz="1200" b="1" dirty="0">
                <a:latin typeface="Meiryo UI" panose="020B0604030504040204" pitchFamily="50" charset="-128"/>
                <a:ea typeface="Meiryo UI" panose="020B0604030504040204" pitchFamily="50" charset="-128"/>
              </a:endParaRPr>
            </a:p>
          </p:txBody>
        </p:sp>
      </p:grpSp>
      <p:sp>
        <p:nvSpPr>
          <p:cNvPr id="13" name="テキスト ボックス 12"/>
          <p:cNvSpPr txBox="1"/>
          <p:nvPr/>
        </p:nvSpPr>
        <p:spPr>
          <a:xfrm>
            <a:off x="5233016" y="926591"/>
            <a:ext cx="1484453" cy="253916"/>
          </a:xfrm>
          <a:prstGeom prst="rect">
            <a:avLst/>
          </a:prstGeom>
          <a:noFill/>
          <a:ln>
            <a:solidFill>
              <a:sysClr val="windowText" lastClr="000000"/>
            </a:solidFill>
          </a:ln>
        </p:spPr>
        <p:txBody>
          <a:bodyPr wrap="square" rtlCol="0">
            <a:spAutoFit/>
          </a:bodyPr>
          <a:lstStyle/>
          <a:p>
            <a:pPr algn="ctr" defTabSz="966978"/>
            <a:r>
              <a:rPr kumimoji="1" lang="ja-JP" altLang="en-US" sz="1050" dirty="0">
                <a:solidFill>
                  <a:prstClr val="black"/>
                </a:solidFill>
                <a:latin typeface="Meiryo UI" panose="020B0604030504040204" pitchFamily="50" charset="-128"/>
                <a:ea typeface="Meiryo UI" panose="020B0604030504040204" pitchFamily="50" charset="-128"/>
              </a:rPr>
              <a:t>大阪府教育庁私</a:t>
            </a:r>
            <a:r>
              <a:rPr kumimoji="1" lang="ja-JP" altLang="en-US" sz="1050" dirty="0" smtClean="0">
                <a:solidFill>
                  <a:prstClr val="black"/>
                </a:solidFill>
                <a:latin typeface="Meiryo UI" panose="020B0604030504040204" pitchFamily="50" charset="-128"/>
                <a:ea typeface="Meiryo UI" panose="020B0604030504040204" pitchFamily="50" charset="-128"/>
              </a:rPr>
              <a:t>学課</a:t>
            </a:r>
            <a:endParaRPr kumimoji="1" lang="ja-JP" altLang="en-US" sz="1050" u="sng" dirty="0">
              <a:solidFill>
                <a:prstClr val="black"/>
              </a:solidFill>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379285" y="1485550"/>
            <a:ext cx="6267937" cy="1120820"/>
          </a:xfrm>
          <a:prstGeom prst="rect">
            <a:avLst/>
          </a:prstGeom>
          <a:noFill/>
          <a:ln>
            <a:solidFill>
              <a:schemeClr val="tx1"/>
            </a:solidFill>
          </a:ln>
        </p:spPr>
        <p:txBody>
          <a:bodyPr wrap="square" rtlCol="0">
            <a:spAutoFit/>
          </a:bodyPr>
          <a:lstStyle/>
          <a:p>
            <a:pPr defTabSz="966978">
              <a:lnSpc>
                <a:spcPts val="2500"/>
              </a:lnSpc>
            </a:pPr>
            <a:r>
              <a:rPr kumimoji="1" lang="ja-JP" altLang="en-US" sz="1050" dirty="0" smtClean="0">
                <a:solidFill>
                  <a:prstClr val="black"/>
                </a:solidFill>
                <a:latin typeface="Meiryo UI" panose="020B0604030504040204" pitchFamily="50" charset="-128"/>
                <a:ea typeface="Meiryo UI" panose="020B0604030504040204" pitchFamily="50" charset="-128"/>
              </a:rPr>
              <a:t>　</a:t>
            </a:r>
            <a:r>
              <a:rPr kumimoji="1" lang="ja-JP" altLang="en-US" sz="1400" b="1" u="sng" dirty="0" smtClean="0">
                <a:solidFill>
                  <a:srgbClr val="FF0000"/>
                </a:solidFill>
                <a:latin typeface="Meiryo UI" panose="020B0604030504040204" pitchFamily="50" charset="-128"/>
                <a:ea typeface="Meiryo UI" panose="020B0604030504040204" pitchFamily="50" charset="-128"/>
              </a:rPr>
              <a:t>＜大阪府内にお住まいのご家庭の皆さまへ＞</a:t>
            </a:r>
            <a:endParaRPr kumimoji="1" lang="en-US" altLang="ja-JP" sz="1400" b="1" u="sng" dirty="0">
              <a:solidFill>
                <a:srgbClr val="FF0000"/>
              </a:solidFill>
              <a:latin typeface="Meiryo UI" panose="020B0604030504040204" pitchFamily="50" charset="-128"/>
              <a:ea typeface="Meiryo UI" panose="020B0604030504040204" pitchFamily="50" charset="-128"/>
            </a:endParaRPr>
          </a:p>
          <a:p>
            <a:pPr defTabSz="966978">
              <a:lnSpc>
                <a:spcPts val="2100"/>
              </a:lnSpc>
            </a:pPr>
            <a:r>
              <a:rPr kumimoji="1" lang="ja-JP" altLang="en-US" sz="1100" dirty="0" smtClean="0">
                <a:solidFill>
                  <a:prstClr val="black"/>
                </a:solidFill>
                <a:latin typeface="Meiryo UI" panose="020B0604030504040204" pitchFamily="50" charset="-128"/>
                <a:ea typeface="Meiryo UI" panose="020B0604030504040204" pitchFamily="50" charset="-128"/>
              </a:rPr>
              <a:t>　</a:t>
            </a:r>
            <a:r>
              <a:rPr kumimoji="1" lang="ja-JP" altLang="en-US" sz="1200" dirty="0" smtClean="0">
                <a:solidFill>
                  <a:prstClr val="black"/>
                </a:solidFill>
                <a:latin typeface="Meiryo UI" panose="020B0604030504040204" pitchFamily="50" charset="-128"/>
                <a:ea typeface="Meiryo UI" panose="020B0604030504040204" pitchFamily="50" charset="-128"/>
              </a:rPr>
              <a:t>家計</a:t>
            </a:r>
            <a:r>
              <a:rPr kumimoji="1" lang="ja-JP" altLang="en-US" sz="1200" dirty="0">
                <a:solidFill>
                  <a:prstClr val="black"/>
                </a:solidFill>
                <a:latin typeface="Meiryo UI" panose="020B0604030504040204" pitchFamily="50" charset="-128"/>
                <a:ea typeface="Meiryo UI" panose="020B0604030504040204" pitchFamily="50" charset="-128"/>
              </a:rPr>
              <a:t>急変により授業料の納付が困難となった際、学校より授業料の減免を受けられる場合があります</a:t>
            </a:r>
            <a:r>
              <a:rPr kumimoji="1" lang="ja-JP" altLang="en-US" sz="1200" dirty="0" smtClean="0">
                <a:solidFill>
                  <a:prstClr val="black"/>
                </a:solidFill>
                <a:latin typeface="Meiryo UI" panose="020B0604030504040204" pitchFamily="50" charset="-128"/>
                <a:ea typeface="Meiryo UI" panose="020B0604030504040204" pitchFamily="50" charset="-128"/>
              </a:rPr>
              <a:t>。</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defTabSz="966978">
              <a:lnSpc>
                <a:spcPts val="2100"/>
              </a:lnSpc>
            </a:pPr>
            <a:r>
              <a:rPr kumimoji="1" lang="ja-JP" altLang="en-US" sz="1200" dirty="0" smtClean="0">
                <a:solidFill>
                  <a:prstClr val="black"/>
                </a:solidFill>
                <a:latin typeface="Meiryo UI" panose="020B0604030504040204" pitchFamily="50" charset="-128"/>
                <a:ea typeface="Meiryo UI" panose="020B0604030504040204" pitchFamily="50" charset="-128"/>
              </a:rPr>
              <a:t>　授業料</a:t>
            </a:r>
            <a:r>
              <a:rPr kumimoji="1" lang="ja-JP" altLang="en-US" sz="1200" dirty="0">
                <a:solidFill>
                  <a:prstClr val="black"/>
                </a:solidFill>
                <a:latin typeface="Meiryo UI" panose="020B0604030504040204" pitchFamily="50" charset="-128"/>
                <a:ea typeface="Meiryo UI" panose="020B0604030504040204" pitchFamily="50" charset="-128"/>
              </a:rPr>
              <a:t>の減免、納付の猶予等のご相談については、お通いの</a:t>
            </a:r>
            <a:r>
              <a:rPr kumimoji="1" lang="ja-JP" altLang="en-US" sz="1200" dirty="0" smtClean="0">
                <a:solidFill>
                  <a:prstClr val="black"/>
                </a:solidFill>
                <a:latin typeface="Meiryo UI" panose="020B0604030504040204" pitchFamily="50" charset="-128"/>
                <a:ea typeface="Meiryo UI" panose="020B0604030504040204" pitchFamily="50" charset="-128"/>
              </a:rPr>
              <a:t>学校までお願いいたします。</a:t>
            </a:r>
            <a:endParaRPr kumimoji="1" lang="ja-JP" altLang="en-US" sz="1200" dirty="0">
              <a:solidFill>
                <a:prstClr val="black"/>
              </a:solidFill>
              <a:latin typeface="Meiryo UI" panose="020B0604030504040204" pitchFamily="50" charset="-128"/>
              <a:ea typeface="Meiryo UI" panose="020B0604030504040204" pitchFamily="50" charset="-128"/>
            </a:endParaRPr>
          </a:p>
          <a:p>
            <a:pPr defTabSz="966978"/>
            <a:endParaRPr kumimoji="1" lang="en-US" altLang="ja-JP" sz="1100" dirty="0" smtClean="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690306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252140" y="4269685"/>
            <a:ext cx="6339160" cy="3436040"/>
            <a:chOff x="471216" y="449411"/>
            <a:chExt cx="6339160" cy="3614438"/>
          </a:xfrm>
        </p:grpSpPr>
        <p:sp>
          <p:nvSpPr>
            <p:cNvPr id="7" name="角丸四角形 6"/>
            <p:cNvSpPr/>
            <p:nvPr/>
          </p:nvSpPr>
          <p:spPr>
            <a:xfrm>
              <a:off x="471216" y="567273"/>
              <a:ext cx="6339160" cy="3496576"/>
            </a:xfrm>
            <a:prstGeom prst="roundRect">
              <a:avLst>
                <a:gd name="adj" fmla="val 8671"/>
              </a:avLst>
            </a:prstGeom>
            <a:solidFill>
              <a:sysClr val="window" lastClr="FFFFFF"/>
            </a:solidFill>
            <a:ln w="9525" cap="flat" cmpd="sng" algn="ctr">
              <a:solidFill>
                <a:sysClr val="windowText" lastClr="000000"/>
              </a:solidFill>
              <a:prstDash val="solid"/>
            </a:ln>
            <a:effectLst/>
          </p:spPr>
          <p:txBody>
            <a:bodyPr rtlCol="0" anchor="ctr"/>
            <a:lstStyle/>
            <a:p>
              <a:pPr lvl="0" defTabSz="966978"/>
              <a:endParaRPr kumimoji="1" lang="en-US" altLang="ja-JP" sz="1100" kern="0" dirty="0" smtClean="0">
                <a:solidFill>
                  <a:srgbClr val="FF0000"/>
                </a:solidFill>
                <a:latin typeface="Meiryo UI" panose="020B0604030504040204" pitchFamily="50" charset="-128"/>
                <a:ea typeface="Meiryo UI" panose="020B0604030504040204" pitchFamily="50" charset="-128"/>
              </a:endParaRPr>
            </a:p>
            <a:p>
              <a:pPr lvl="0" defTabSz="966978"/>
              <a:r>
                <a:rPr kumimoji="1" lang="ja-JP" altLang="en-US" sz="1100" kern="0" dirty="0" smtClean="0">
                  <a:latin typeface="Meiryo UI" panose="020B0604030504040204" pitchFamily="50" charset="-128"/>
                  <a:ea typeface="Meiryo UI" panose="020B0604030504040204" pitchFamily="50" charset="-128"/>
                </a:rPr>
                <a:t>下記について、すべて満たす場合　</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smtClean="0">
                  <a:latin typeface="Meiryo UI" panose="020B0604030504040204" pitchFamily="50" charset="-128"/>
                  <a:ea typeface="Meiryo UI" panose="020B0604030504040204" pitchFamily="50" charset="-128"/>
                </a:rPr>
                <a:t>➡　</a:t>
              </a:r>
              <a:r>
                <a:rPr kumimoji="1" lang="ja-JP" altLang="en-US" sz="1100" b="1" u="sng" kern="0" dirty="0" smtClean="0">
                  <a:latin typeface="Meiryo UI" panose="020B0604030504040204" pitchFamily="50" charset="-128"/>
                  <a:ea typeface="Meiryo UI" panose="020B0604030504040204" pitchFamily="50" charset="-128"/>
                </a:rPr>
                <a:t>令和５年度の授業料が減免されます。（補助上限額：授業料月額２８，０００円）</a:t>
              </a:r>
              <a:endParaRPr kumimoji="1" lang="en-US" altLang="ja-JP" sz="1100" b="1" u="sng" kern="0" dirty="0" smtClean="0">
                <a:latin typeface="Meiryo UI" panose="020B0604030504040204" pitchFamily="50" charset="-128"/>
                <a:ea typeface="Meiryo UI" panose="020B0604030504040204" pitchFamily="50" charset="-128"/>
              </a:endParaRPr>
            </a:p>
            <a:p>
              <a:pPr lvl="0" defTabSz="966978"/>
              <a:endParaRPr kumimoji="1" lang="en-US" altLang="ja-JP" sz="1100" b="1" kern="0" dirty="0">
                <a:latin typeface="Meiryo UI" panose="020B0604030504040204" pitchFamily="50" charset="-128"/>
                <a:ea typeface="Meiryo UI" panose="020B0604030504040204" pitchFamily="50" charset="-128"/>
              </a:endParaRPr>
            </a:p>
            <a:p>
              <a:pPr lvl="0" defTabSz="966978"/>
              <a:r>
                <a:rPr kumimoji="1" lang="ja-JP" altLang="en-US" sz="1100" kern="0" dirty="0" smtClean="0">
                  <a:latin typeface="Meiryo UI" panose="020B0604030504040204" pitchFamily="50" charset="-128"/>
                  <a:ea typeface="Meiryo UI" panose="020B0604030504040204" pitchFamily="50" charset="-128"/>
                </a:rPr>
                <a:t>①　</a:t>
              </a:r>
              <a:r>
                <a:rPr kumimoji="1" lang="ja-JP" altLang="en-US" sz="1100" kern="0" dirty="0">
                  <a:latin typeface="Meiryo UI" panose="020B0604030504040204" pitchFamily="50" charset="-128"/>
                  <a:ea typeface="Meiryo UI" panose="020B0604030504040204" pitchFamily="50" charset="-128"/>
                </a:rPr>
                <a:t>私立小学校、中学校</a:t>
              </a:r>
              <a:r>
                <a:rPr kumimoji="1" lang="ja-JP" altLang="en-US" sz="1100" kern="0" dirty="0" smtClean="0">
                  <a:latin typeface="Meiryo UI" panose="020B0604030504040204" pitchFamily="50" charset="-128"/>
                  <a:ea typeface="Meiryo UI" panose="020B0604030504040204" pitchFamily="50" charset="-128"/>
                </a:rPr>
                <a:t>又は</a:t>
              </a:r>
              <a:r>
                <a:rPr kumimoji="1" lang="ja-JP" altLang="en-US" sz="1100" kern="0" dirty="0">
                  <a:latin typeface="Meiryo UI" panose="020B0604030504040204" pitchFamily="50" charset="-128"/>
                  <a:ea typeface="Meiryo UI" panose="020B0604030504040204" pitchFamily="50" charset="-128"/>
                </a:rPr>
                <a:t>中等教育学校（前期課程</a:t>
              </a:r>
              <a:r>
                <a:rPr kumimoji="1" lang="ja-JP" altLang="en-US" sz="1100" kern="0" dirty="0" smtClean="0">
                  <a:latin typeface="Meiryo UI" panose="020B0604030504040204" pitchFamily="50" charset="-128"/>
                  <a:ea typeface="Meiryo UI" panose="020B0604030504040204" pitchFamily="50" charset="-128"/>
                </a:rPr>
                <a:t>）に</a:t>
              </a:r>
              <a:r>
                <a:rPr kumimoji="1" lang="ja-JP" altLang="en-US" sz="1100" kern="0" dirty="0">
                  <a:latin typeface="Meiryo UI" panose="020B0604030504040204" pitchFamily="50" charset="-128"/>
                  <a:ea typeface="Meiryo UI" panose="020B0604030504040204" pitchFamily="50" charset="-128"/>
                </a:rPr>
                <a:t>在学</a:t>
              </a:r>
              <a:r>
                <a:rPr kumimoji="1" lang="ja-JP" altLang="en-US" sz="1100" kern="0" dirty="0" smtClean="0">
                  <a:latin typeface="Meiryo UI" panose="020B0604030504040204" pitchFamily="50" charset="-128"/>
                  <a:ea typeface="Meiryo UI" panose="020B0604030504040204" pitchFamily="50" charset="-128"/>
                </a:rPr>
                <a:t>する生徒等が前頁の</a:t>
              </a:r>
              <a:r>
                <a:rPr kumimoji="1" lang="ja-JP" altLang="en-US" sz="1100" b="1" kern="0" dirty="0" smtClean="0">
                  <a:latin typeface="Meiryo UI" panose="020B0604030504040204" pitchFamily="50" charset="-128"/>
                  <a:ea typeface="Meiryo UI" panose="020B0604030504040204" pitchFamily="50" charset="-128"/>
                </a:rPr>
                <a:t>「失職」</a:t>
              </a:r>
              <a:r>
                <a:rPr kumimoji="1" lang="ja-JP" altLang="en-US" sz="1100" kern="0" dirty="0">
                  <a:latin typeface="Meiryo UI" panose="020B0604030504040204" pitchFamily="50" charset="-128"/>
                  <a:ea typeface="Meiryo UI" panose="020B0604030504040204" pitchFamily="50" charset="-128"/>
                </a:rPr>
                <a:t>又は</a:t>
              </a:r>
              <a:r>
                <a:rPr kumimoji="1" lang="ja-JP" altLang="en-US" sz="1100" b="1" kern="0" dirty="0" smtClean="0">
                  <a:latin typeface="Meiryo UI" panose="020B0604030504040204" pitchFamily="50" charset="-128"/>
                  <a:ea typeface="Meiryo UI" panose="020B0604030504040204" pitchFamily="50" charset="-128"/>
                </a:rPr>
                <a:t>「著し</a:t>
              </a:r>
              <a:endParaRPr kumimoji="1" lang="en-US" altLang="ja-JP" sz="1100" b="1" kern="0" dirty="0" smtClean="0">
                <a:latin typeface="Meiryo UI" panose="020B0604030504040204" pitchFamily="50" charset="-128"/>
                <a:ea typeface="Meiryo UI" panose="020B0604030504040204" pitchFamily="50" charset="-128"/>
              </a:endParaRPr>
            </a:p>
            <a:p>
              <a:pPr lvl="0" defTabSz="966978"/>
              <a:r>
                <a:rPr kumimoji="1" lang="ja-JP" altLang="en-US" sz="1100" b="1" kern="0" dirty="0">
                  <a:latin typeface="Meiryo UI" panose="020B0604030504040204" pitchFamily="50" charset="-128"/>
                  <a:ea typeface="Meiryo UI" panose="020B0604030504040204" pitchFamily="50" charset="-128"/>
                </a:rPr>
                <a:t>　</a:t>
              </a:r>
              <a:r>
                <a:rPr kumimoji="1" lang="ja-JP" altLang="en-US" sz="1100" b="1" kern="0" dirty="0" smtClean="0">
                  <a:latin typeface="Meiryo UI" panose="020B0604030504040204" pitchFamily="50" charset="-128"/>
                  <a:ea typeface="Meiryo UI" panose="020B0604030504040204" pitchFamily="50" charset="-128"/>
                </a:rPr>
                <a:t>　 </a:t>
              </a:r>
              <a:r>
                <a:rPr kumimoji="1" lang="ja-JP" altLang="en-US" sz="1100" b="1" kern="0" dirty="0" err="1" smtClean="0">
                  <a:latin typeface="Meiryo UI" panose="020B0604030504040204" pitchFamily="50" charset="-128"/>
                  <a:ea typeface="Meiryo UI" panose="020B0604030504040204" pitchFamily="50" charset="-128"/>
                </a:rPr>
                <a:t>い収入減</a:t>
              </a:r>
              <a:r>
                <a:rPr kumimoji="1" lang="ja-JP" altLang="en-US" sz="1100" b="1" kern="0" dirty="0" smtClean="0">
                  <a:latin typeface="Meiryo UI" panose="020B0604030504040204" pitchFamily="50" charset="-128"/>
                  <a:ea typeface="Meiryo UI" panose="020B0604030504040204" pitchFamily="50" charset="-128"/>
                </a:rPr>
                <a:t>」</a:t>
              </a:r>
              <a:r>
                <a:rPr kumimoji="1" lang="ja-JP" altLang="en-US" sz="1100" kern="0" dirty="0" smtClean="0">
                  <a:latin typeface="Meiryo UI" panose="020B0604030504040204" pitchFamily="50" charset="-128"/>
                  <a:ea typeface="Meiryo UI" panose="020B0604030504040204" pitchFamily="50" charset="-128"/>
                </a:rPr>
                <a:t>に</a:t>
              </a:r>
              <a:r>
                <a:rPr kumimoji="1" lang="ja-JP" altLang="en-US" sz="1100" kern="0" dirty="0">
                  <a:latin typeface="Meiryo UI" panose="020B0604030504040204" pitchFamily="50" charset="-128"/>
                  <a:ea typeface="Meiryo UI" panose="020B0604030504040204" pitchFamily="50" charset="-128"/>
                </a:rPr>
                <a:t>該当</a:t>
              </a:r>
              <a:r>
                <a:rPr kumimoji="1" lang="ja-JP" altLang="en-US" sz="1100" kern="0" dirty="0" smtClean="0">
                  <a:latin typeface="Meiryo UI" panose="020B0604030504040204" pitchFamily="50" charset="-128"/>
                  <a:ea typeface="Meiryo UI" panose="020B0604030504040204" pitchFamily="50" charset="-128"/>
                </a:rPr>
                <a:t>し、授業料</a:t>
              </a:r>
              <a:r>
                <a:rPr kumimoji="1" lang="ja-JP" altLang="en-US" sz="1100" kern="0" dirty="0">
                  <a:latin typeface="Meiryo UI" panose="020B0604030504040204" pitchFamily="50" charset="-128"/>
                  <a:ea typeface="Meiryo UI" panose="020B0604030504040204" pitchFamily="50" charset="-128"/>
                </a:rPr>
                <a:t>の減免措置を受けた</a:t>
              </a:r>
              <a:r>
                <a:rPr kumimoji="1" lang="ja-JP" altLang="en-US" sz="1100" kern="0" dirty="0" smtClean="0">
                  <a:latin typeface="Meiryo UI" panose="020B0604030504040204" pitchFamily="50" charset="-128"/>
                  <a:ea typeface="Meiryo UI" panose="020B0604030504040204" pitchFamily="50" charset="-128"/>
                </a:rPr>
                <a:t>ことが</a:t>
              </a:r>
              <a:r>
                <a:rPr kumimoji="1" lang="ja-JP" altLang="en-US" sz="1100" kern="0" dirty="0">
                  <a:latin typeface="Meiryo UI" panose="020B0604030504040204" pitchFamily="50" charset="-128"/>
                  <a:ea typeface="Meiryo UI" panose="020B0604030504040204" pitchFamily="50" charset="-128"/>
                </a:rPr>
                <a:t>ある</a:t>
              </a:r>
              <a:r>
                <a:rPr kumimoji="1" lang="ja-JP" altLang="en-US" sz="1100" kern="0" dirty="0" smtClean="0">
                  <a:latin typeface="Meiryo UI" panose="020B0604030504040204" pitchFamily="50" charset="-128"/>
                  <a:ea typeface="Meiryo UI" panose="020B0604030504040204" pitchFamily="50" charset="-128"/>
                </a:rPr>
                <a:t>こと</a:t>
              </a:r>
              <a:endParaRPr kumimoji="1" lang="en-US" altLang="ja-JP" sz="1100" kern="0" dirty="0" smtClean="0">
                <a:latin typeface="Meiryo UI" panose="020B0604030504040204" pitchFamily="50" charset="-128"/>
                <a:ea typeface="Meiryo UI" panose="020B0604030504040204" pitchFamily="50" charset="-128"/>
              </a:endParaRPr>
            </a:p>
            <a:p>
              <a:pPr defTabSz="966978"/>
              <a:r>
                <a:rPr kumimoji="1" lang="ja-JP" altLang="en-US" sz="1100" kern="0" dirty="0" smtClean="0">
                  <a:latin typeface="Meiryo UI" panose="020B0604030504040204" pitchFamily="50" charset="-128"/>
                  <a:ea typeface="Meiryo UI" panose="020B0604030504040204" pitchFamily="50" charset="-128"/>
                </a:rPr>
                <a:t>②</a:t>
              </a:r>
              <a:r>
                <a:rPr kumimoji="1" lang="ja-JP" altLang="en-US" sz="1100" kern="0" dirty="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授業料の減免措置を受けた翌年度以降も</a:t>
              </a:r>
              <a:r>
                <a:rPr kumimoji="1" lang="ja-JP" altLang="en-US" sz="1100" kern="0" dirty="0">
                  <a:latin typeface="Meiryo UI" panose="020B0604030504040204" pitchFamily="50" charset="-128"/>
                  <a:ea typeface="Meiryo UI" panose="020B0604030504040204" pitchFamily="50" charset="-128"/>
                </a:rPr>
                <a:t>継続</a:t>
              </a:r>
              <a:r>
                <a:rPr kumimoji="1" lang="ja-JP" altLang="en-US" sz="1100" kern="0" dirty="0" smtClean="0">
                  <a:latin typeface="Meiryo UI" panose="020B0604030504040204" pitchFamily="50" charset="-128"/>
                  <a:ea typeface="Meiryo UI" panose="020B0604030504040204" pitchFamily="50" charset="-128"/>
                </a:rPr>
                <a:t>して保護者等の</a:t>
              </a:r>
              <a:r>
                <a:rPr kumimoji="1" lang="ja-JP" altLang="en-US" sz="1100" kern="0" dirty="0">
                  <a:latin typeface="Meiryo UI" panose="020B0604030504040204" pitchFamily="50" charset="-128"/>
                  <a:ea typeface="Meiryo UI" panose="020B0604030504040204" pitchFamily="50" charset="-128"/>
                </a:rPr>
                <a:t>課税総所得</a:t>
              </a:r>
              <a:r>
                <a:rPr kumimoji="1" lang="ja-JP" altLang="en-US" sz="1100" kern="0" dirty="0" smtClean="0">
                  <a:latin typeface="Meiryo UI" panose="020B0604030504040204" pitchFamily="50" charset="-128"/>
                  <a:ea typeface="Meiryo UI" panose="020B0604030504040204" pitchFamily="50" charset="-128"/>
                </a:rPr>
                <a:t>金額の合算が１４０万円</a:t>
              </a:r>
              <a:endParaRPr kumimoji="1" lang="en-US" altLang="ja-JP" sz="1100" kern="0" dirty="0" smtClean="0">
                <a:latin typeface="Meiryo UI" panose="020B0604030504040204" pitchFamily="50" charset="-128"/>
                <a:ea typeface="Meiryo UI" panose="020B0604030504040204" pitchFamily="50" charset="-128"/>
              </a:endParaRPr>
            </a:p>
            <a:p>
              <a:pPr defTabSz="966978"/>
              <a:r>
                <a:rPr kumimoji="1" lang="ja-JP" altLang="en-US" sz="1100" kern="0" dirty="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　 未満</a:t>
              </a:r>
              <a:r>
                <a:rPr kumimoji="1" lang="ja-JP" altLang="en-US" sz="1100" kern="0" dirty="0">
                  <a:latin typeface="Meiryo UI" panose="020B0604030504040204" pitchFamily="50" charset="-128"/>
                  <a:ea typeface="Meiryo UI" panose="020B0604030504040204" pitchFamily="50" charset="-128"/>
                </a:rPr>
                <a:t>であること</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smtClean="0">
                  <a:latin typeface="Meiryo UI" panose="020B0604030504040204" pitchFamily="50" charset="-128"/>
                  <a:ea typeface="Meiryo UI" panose="020B0604030504040204" pitchFamily="50" charset="-128"/>
                </a:rPr>
                <a:t>③</a:t>
              </a:r>
              <a:r>
                <a:rPr kumimoji="1" lang="ja-JP" altLang="en-US" sz="1100" kern="0" dirty="0">
                  <a:latin typeface="Meiryo UI" panose="020B0604030504040204" pitchFamily="50" charset="-128"/>
                  <a:ea typeface="Meiryo UI" panose="020B0604030504040204" pitchFamily="50" charset="-128"/>
                </a:rPr>
                <a:t>　保護</a:t>
              </a:r>
              <a:r>
                <a:rPr kumimoji="1" lang="ja-JP" altLang="en-US" sz="1100" kern="0" dirty="0" smtClean="0">
                  <a:latin typeface="Meiryo UI" panose="020B0604030504040204" pitchFamily="50" charset="-128"/>
                  <a:ea typeface="Meiryo UI" panose="020B0604030504040204" pitchFamily="50" charset="-128"/>
                </a:rPr>
                <a:t>者等の令和５年の課税総所得金額（見込み）の合算が１４０万円未満、資産保有額が</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en-US" altLang="ja-JP" sz="1100" kern="0" dirty="0">
                  <a:latin typeface="Meiryo UI" panose="020B0604030504040204" pitchFamily="50" charset="-128"/>
                  <a:ea typeface="Meiryo UI" panose="020B0604030504040204" pitchFamily="50" charset="-128"/>
                </a:rPr>
                <a:t> </a:t>
              </a:r>
              <a:r>
                <a:rPr kumimoji="1" lang="en-US" altLang="ja-JP" sz="1100" kern="0" dirty="0" smtClean="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７００万円未満であること</a:t>
              </a:r>
              <a:endParaRPr kumimoji="1" lang="en-US" altLang="ja-JP" sz="1100" kern="0" dirty="0" smtClean="0">
                <a:latin typeface="Meiryo UI" panose="020B0604030504040204" pitchFamily="50" charset="-128"/>
                <a:ea typeface="Meiryo UI" panose="020B0604030504040204" pitchFamily="50" charset="-128"/>
              </a:endParaRPr>
            </a:p>
            <a:p>
              <a:pPr defTabSz="966978"/>
              <a:r>
                <a:rPr kumimoji="1" lang="en-US" altLang="ja-JP" sz="1100" kern="0" dirty="0" smtClean="0">
                  <a:latin typeface="Meiryo UI" panose="020B0604030504040204" pitchFamily="50" charset="-128"/>
                  <a:ea typeface="Meiryo UI" panose="020B0604030504040204" pitchFamily="50" charset="-128"/>
                </a:rPr>
                <a:t>※</a:t>
              </a:r>
              <a:r>
                <a:rPr kumimoji="1" lang="ja-JP" altLang="en-US" sz="1100" kern="0" dirty="0" smtClean="0">
                  <a:latin typeface="Meiryo UI" panose="020B0604030504040204" pitchFamily="50" charset="-128"/>
                  <a:ea typeface="Meiryo UI" panose="020B0604030504040204" pitchFamily="50" charset="-128"/>
                </a:rPr>
                <a:t>生徒等が①にかかる授業料の減免</a:t>
              </a:r>
              <a:r>
                <a:rPr kumimoji="1" lang="ja-JP" altLang="en-US" sz="1100" kern="0" dirty="0">
                  <a:latin typeface="Meiryo UI" panose="020B0604030504040204" pitchFamily="50" charset="-128"/>
                  <a:ea typeface="Meiryo UI" panose="020B0604030504040204" pitchFamily="50" charset="-128"/>
                </a:rPr>
                <a:t>措置を</a:t>
              </a:r>
              <a:r>
                <a:rPr kumimoji="1" lang="ja-JP" altLang="en-US" sz="1100" kern="0" dirty="0" smtClean="0">
                  <a:latin typeface="Meiryo UI" panose="020B0604030504040204" pitchFamily="50" charset="-128"/>
                  <a:ea typeface="Meiryo UI" panose="020B0604030504040204" pitchFamily="50" charset="-128"/>
                </a:rPr>
                <a:t>受けた私立小中学校</a:t>
              </a:r>
              <a:r>
                <a:rPr kumimoji="1" lang="ja-JP" altLang="en-US" sz="1100" kern="0" dirty="0">
                  <a:latin typeface="Meiryo UI" panose="020B0604030504040204" pitchFamily="50" charset="-128"/>
                  <a:ea typeface="Meiryo UI" panose="020B0604030504040204" pitchFamily="50" charset="-128"/>
                </a:rPr>
                <a:t>等に在学している場合に限る。</a:t>
              </a:r>
              <a:endParaRPr kumimoji="1" lang="en-US" altLang="ja-JP" sz="1100" kern="0" dirty="0" smtClean="0">
                <a:latin typeface="Meiryo UI" panose="020B0604030504040204" pitchFamily="50" charset="-128"/>
                <a:ea typeface="Meiryo UI" panose="020B0604030504040204" pitchFamily="50" charset="-128"/>
              </a:endParaRPr>
            </a:p>
            <a:p>
              <a:pPr defTabSz="966978"/>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smtClean="0">
                  <a:latin typeface="Meiryo UI" panose="020B0604030504040204" pitchFamily="50" charset="-128"/>
                  <a:ea typeface="Meiryo UI" panose="020B0604030504040204" pitchFamily="50" charset="-128"/>
                </a:rPr>
                <a:t>＜必要な提出書類＞</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b="1" kern="0" dirty="0">
                  <a:latin typeface="Meiryo UI" panose="020B0604030504040204" pitchFamily="50" charset="-128"/>
                  <a:ea typeface="Meiryo UI" panose="020B0604030504040204" pitchFamily="50" charset="-128"/>
                </a:rPr>
                <a:t>　</a:t>
              </a:r>
              <a:r>
                <a:rPr kumimoji="1" lang="ja-JP" altLang="en-US" sz="1100" b="1" kern="0" dirty="0" smtClean="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◆授業料減免申請書</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　◆家計急変により授業料の減免措置を受けた翌年度から令和５年度までの課税証明書</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smtClean="0">
                  <a:latin typeface="Meiryo UI" panose="020B0604030504040204" pitchFamily="50" charset="-128"/>
                  <a:ea typeface="Meiryo UI" panose="020B0604030504040204" pitchFamily="50" charset="-128"/>
                </a:rPr>
                <a:t>　</a:t>
              </a:r>
              <a:r>
                <a:rPr kumimoji="1" lang="ja-JP" altLang="en-US" sz="1100" kern="0" dirty="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◆令和５年</a:t>
              </a:r>
              <a:r>
                <a:rPr kumimoji="1" lang="ja-JP" altLang="en-US" sz="1100" kern="0" dirty="0">
                  <a:latin typeface="Meiryo UI" panose="020B0604030504040204" pitchFamily="50" charset="-128"/>
                  <a:ea typeface="Meiryo UI" panose="020B0604030504040204" pitchFamily="50" charset="-128"/>
                </a:rPr>
                <a:t>の所得（見込み）を証明する書類</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令和５年分</a:t>
              </a:r>
              <a:r>
                <a:rPr kumimoji="1" lang="ja-JP" altLang="en-US" sz="1100" kern="0" dirty="0">
                  <a:latin typeface="Meiryo UI" panose="020B0604030504040204" pitchFamily="50" charset="-128"/>
                  <a:ea typeface="Meiryo UI" panose="020B0604030504040204" pitchFamily="50" charset="-128"/>
                </a:rPr>
                <a:t>源泉徴収票</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・税理士</a:t>
              </a:r>
              <a:r>
                <a:rPr kumimoji="1" lang="ja-JP" altLang="en-US" sz="1100" kern="0" dirty="0">
                  <a:latin typeface="Meiryo UI" panose="020B0604030504040204" pitchFamily="50" charset="-128"/>
                  <a:ea typeface="Meiryo UI" panose="020B0604030504040204" pitchFamily="50" charset="-128"/>
                </a:rPr>
                <a:t>等の第三者による所得（見込）証明書　　</a:t>
              </a:r>
              <a:r>
                <a:rPr kumimoji="1" lang="ja-JP" altLang="en-US" sz="1100" kern="0" dirty="0" smtClean="0">
                  <a:latin typeface="Meiryo UI" panose="020B0604030504040204" pitchFamily="50" charset="-128"/>
                  <a:ea typeface="Meiryo UI" panose="020B0604030504040204" pitchFamily="50" charset="-128"/>
                </a:rPr>
                <a:t>等</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　◆誓約書</a:t>
              </a:r>
              <a:endParaRPr kumimoji="1" lang="ja-JP" altLang="en-US" sz="1000" kern="0" dirty="0">
                <a:latin typeface="Meiryo UI" panose="020B0604030504040204" pitchFamily="50" charset="-128"/>
                <a:ea typeface="Meiryo UI" panose="020B0604030504040204" pitchFamily="50" charset="-128"/>
              </a:endParaRPr>
            </a:p>
          </p:txBody>
        </p:sp>
        <p:sp>
          <p:nvSpPr>
            <p:cNvPr id="8" name="正方形/長方形 7"/>
            <p:cNvSpPr/>
            <p:nvPr/>
          </p:nvSpPr>
          <p:spPr>
            <a:xfrm>
              <a:off x="777606" y="449411"/>
              <a:ext cx="2603770" cy="23785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rPr>
                <a:t>小中継続支援（</a:t>
              </a:r>
              <a:r>
                <a:rPr kumimoji="1" lang="en-US" altLang="ja-JP" sz="1200" b="1"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小・中学生のみ）</a:t>
              </a:r>
              <a:endParaRPr kumimoji="1" lang="ja-JP" altLang="en-US" sz="1200" b="1" dirty="0">
                <a:latin typeface="Meiryo UI" panose="020B0604030504040204" pitchFamily="50" charset="-128"/>
                <a:ea typeface="Meiryo UI" panose="020B0604030504040204" pitchFamily="50" charset="-128"/>
              </a:endParaRPr>
            </a:p>
          </p:txBody>
        </p:sp>
      </p:grpSp>
      <p:grpSp>
        <p:nvGrpSpPr>
          <p:cNvPr id="2" name="グループ化 1"/>
          <p:cNvGrpSpPr/>
          <p:nvPr/>
        </p:nvGrpSpPr>
        <p:grpSpPr>
          <a:xfrm>
            <a:off x="252140" y="7751095"/>
            <a:ext cx="6272484" cy="2129716"/>
            <a:chOff x="471216" y="5130313"/>
            <a:chExt cx="6272484" cy="2332718"/>
          </a:xfrm>
        </p:grpSpPr>
        <p:sp>
          <p:nvSpPr>
            <p:cNvPr id="11" name="角丸四角形 10"/>
            <p:cNvSpPr/>
            <p:nvPr/>
          </p:nvSpPr>
          <p:spPr>
            <a:xfrm>
              <a:off x="471216" y="5256037"/>
              <a:ext cx="6272484" cy="2206994"/>
            </a:xfrm>
            <a:prstGeom prst="roundRect">
              <a:avLst>
                <a:gd name="adj" fmla="val 23128"/>
              </a:avLst>
            </a:prstGeom>
            <a:solidFill>
              <a:sysClr val="window" lastClr="FFFFFF"/>
            </a:solidFill>
            <a:ln w="9525" cap="flat" cmpd="sng" algn="ctr">
              <a:solidFill>
                <a:sysClr val="windowText" lastClr="000000"/>
              </a:solidFill>
              <a:prstDash val="solid"/>
            </a:ln>
            <a:effectLst/>
          </p:spPr>
          <p:txBody>
            <a:bodyPr rtlCol="0" anchor="ctr"/>
            <a:lstStyle/>
            <a:p>
              <a:pPr marL="171450" lvl="0" indent="-171450" defTabSz="966978">
                <a:buFont typeface="Arial" panose="020B0604020202020204" pitchFamily="34" charset="0"/>
                <a:buChar char="•"/>
              </a:pPr>
              <a:r>
                <a:rPr kumimoji="1" lang="ja-JP" altLang="en-US" sz="1100" kern="0" dirty="0">
                  <a:solidFill>
                    <a:prstClr val="black"/>
                  </a:solidFill>
                  <a:latin typeface="Meiryo UI" panose="020B0604030504040204" pitchFamily="50" charset="-128"/>
                  <a:ea typeface="Meiryo UI" panose="020B0604030504040204" pitchFamily="50" charset="-128"/>
                </a:rPr>
                <a:t>本</a:t>
              </a:r>
              <a:r>
                <a:rPr kumimoji="1" lang="ja-JP" altLang="en-US" sz="1100" kern="0" dirty="0" smtClean="0">
                  <a:solidFill>
                    <a:prstClr val="black"/>
                  </a:solidFill>
                  <a:latin typeface="Meiryo UI" panose="020B0604030504040204" pitchFamily="50" charset="-128"/>
                  <a:ea typeface="Meiryo UI" panose="020B0604030504040204" pitchFamily="50" charset="-128"/>
                </a:rPr>
                <a:t>制度の「失職」及び「著しい収入減」による授業料の減免については、過去に受けたことがある場合は対象外です。</a:t>
              </a:r>
              <a:endParaRPr kumimoji="1" lang="en-US" altLang="ja-JP" sz="1100" kern="0" dirty="0" smtClean="0">
                <a:solidFill>
                  <a:prstClr val="black"/>
                </a:solidFill>
                <a:latin typeface="Meiryo UI" panose="020B0604030504040204" pitchFamily="50" charset="-128"/>
                <a:ea typeface="Meiryo UI" panose="020B0604030504040204" pitchFamily="50" charset="-128"/>
              </a:endParaRPr>
            </a:p>
            <a:p>
              <a:pPr marL="171450" lvl="0" indent="-171450" defTabSz="966978">
                <a:buFont typeface="Arial" panose="020B0604020202020204" pitchFamily="34" charset="0"/>
                <a:buChar char="•"/>
              </a:pPr>
              <a:r>
                <a:rPr kumimoji="1" lang="ja-JP" altLang="en-US" sz="1100" kern="0" dirty="0" smtClean="0">
                  <a:latin typeface="Meiryo UI" panose="020B0604030504040204" pitchFamily="50" charset="-128"/>
                  <a:ea typeface="Meiryo UI" panose="020B0604030504040204" pitchFamily="50" charset="-128"/>
                </a:rPr>
                <a:t>高校生の場合、</a:t>
              </a:r>
              <a:r>
                <a:rPr kumimoji="1" lang="ja-JP" altLang="en-US" sz="1100" kern="0" dirty="0" smtClean="0">
                  <a:solidFill>
                    <a:prstClr val="black"/>
                  </a:solidFill>
                  <a:latin typeface="Meiryo UI" panose="020B0604030504040204" pitchFamily="50" charset="-128"/>
                  <a:ea typeface="Meiryo UI" panose="020B0604030504040204" pitchFamily="50" charset="-128"/>
                </a:rPr>
                <a:t>大阪府私立高等学校等授業料支援補助金と併せて受けることはできません。補助金額のいずれか高い</a:t>
              </a:r>
              <a:r>
                <a:rPr kumimoji="1" lang="ja-JP" altLang="en-US" sz="1100" kern="0" dirty="0">
                  <a:solidFill>
                    <a:prstClr val="black"/>
                  </a:solidFill>
                  <a:latin typeface="Meiryo UI" panose="020B0604030504040204" pitchFamily="50" charset="-128"/>
                  <a:ea typeface="Meiryo UI" panose="020B0604030504040204" pitchFamily="50" charset="-128"/>
                </a:rPr>
                <a:t>方</a:t>
              </a:r>
              <a:r>
                <a:rPr kumimoji="1" lang="ja-JP" altLang="en-US" sz="1100" kern="0" dirty="0" smtClean="0">
                  <a:solidFill>
                    <a:prstClr val="black"/>
                  </a:solidFill>
                  <a:latin typeface="Meiryo UI" panose="020B0604030504040204" pitchFamily="50" charset="-128"/>
                  <a:ea typeface="Meiryo UI" panose="020B0604030504040204" pitchFamily="50" charset="-128"/>
                </a:rPr>
                <a:t>へ</a:t>
              </a:r>
              <a:r>
                <a:rPr kumimoji="1" lang="ja-JP" altLang="en-US" sz="1100" kern="0" dirty="0" smtClean="0">
                  <a:latin typeface="Meiryo UI" panose="020B0604030504040204" pitchFamily="50" charset="-128"/>
                  <a:ea typeface="Meiryo UI" panose="020B0604030504040204" pitchFamily="50" charset="-128"/>
                </a:rPr>
                <a:t>申請してください。</a:t>
              </a:r>
              <a:endParaRPr kumimoji="1" lang="en-US" altLang="ja-JP" sz="1100" kern="0" dirty="0" smtClean="0">
                <a:latin typeface="Meiryo UI" panose="020B0604030504040204" pitchFamily="50" charset="-128"/>
                <a:ea typeface="Meiryo UI" panose="020B0604030504040204" pitchFamily="50" charset="-128"/>
              </a:endParaRPr>
            </a:p>
            <a:p>
              <a:pPr marL="171450" lvl="0" indent="-171450" defTabSz="966978">
                <a:buFont typeface="Arial" panose="020B0604020202020204" pitchFamily="34" charset="0"/>
                <a:buChar char="•"/>
              </a:pPr>
              <a:r>
                <a:rPr kumimoji="1" lang="ja-JP" altLang="en-US" sz="1200" b="1" kern="0" dirty="0" smtClean="0">
                  <a:latin typeface="Meiryo UI" panose="020B0604030504040204" pitchFamily="50" charset="-128"/>
                  <a:ea typeface="Meiryo UI" panose="020B0604030504040204" pitchFamily="50" charset="-128"/>
                </a:rPr>
                <a:t>本制度は、在学して</a:t>
              </a:r>
              <a:r>
                <a:rPr kumimoji="1" lang="ja-JP" altLang="en-US" sz="1200" b="1" kern="0" dirty="0">
                  <a:latin typeface="Meiryo UI" panose="020B0604030504040204" pitchFamily="50" charset="-128"/>
                  <a:ea typeface="Meiryo UI" panose="020B0604030504040204" pitchFamily="50" charset="-128"/>
                </a:rPr>
                <a:t>いる学校（学校法人）</a:t>
              </a:r>
              <a:r>
                <a:rPr kumimoji="1" lang="ja-JP" altLang="en-US" sz="1200" b="1" kern="0" dirty="0" smtClean="0">
                  <a:latin typeface="Meiryo UI" panose="020B0604030504040204" pitchFamily="50" charset="-128"/>
                  <a:ea typeface="Meiryo UI" panose="020B0604030504040204" pitchFamily="50" charset="-128"/>
                </a:rPr>
                <a:t>が生徒等の授業料に対し減免を</a:t>
              </a:r>
              <a:r>
                <a:rPr kumimoji="1" lang="ja-JP" altLang="en-US" sz="1200" b="1" kern="0" dirty="0">
                  <a:latin typeface="Meiryo UI" panose="020B0604030504040204" pitchFamily="50" charset="-128"/>
                  <a:ea typeface="Meiryo UI" panose="020B0604030504040204" pitchFamily="50" charset="-128"/>
                </a:rPr>
                <a:t>行う場合に</a:t>
              </a:r>
              <a:r>
                <a:rPr kumimoji="1" lang="ja-JP" altLang="en-US" sz="1200" b="1" kern="0" dirty="0" smtClean="0">
                  <a:latin typeface="Meiryo UI" panose="020B0604030504040204" pitchFamily="50" charset="-128"/>
                  <a:ea typeface="Meiryo UI" panose="020B0604030504040204" pitchFamily="50" charset="-128"/>
                </a:rPr>
                <a:t>、</a:t>
              </a:r>
              <a:r>
                <a:rPr kumimoji="1" lang="ja-JP" altLang="en-US" sz="1200" b="1" kern="0" dirty="0" smtClean="0">
                  <a:solidFill>
                    <a:srgbClr val="FF0000"/>
                  </a:solidFill>
                  <a:latin typeface="Meiryo UI" panose="020B0604030504040204" pitchFamily="50" charset="-128"/>
                  <a:ea typeface="Meiryo UI" panose="020B0604030504040204" pitchFamily="50" charset="-128"/>
                </a:rPr>
                <a:t>大阪府から学校</a:t>
              </a:r>
              <a:r>
                <a:rPr kumimoji="1" lang="ja-JP" altLang="en-US" sz="1200" b="1" kern="0" dirty="0">
                  <a:solidFill>
                    <a:srgbClr val="FF0000"/>
                  </a:solidFill>
                  <a:latin typeface="Meiryo UI" panose="020B0604030504040204" pitchFamily="50" charset="-128"/>
                  <a:ea typeface="Meiryo UI" panose="020B0604030504040204" pitchFamily="50" charset="-128"/>
                </a:rPr>
                <a:t>に対して補助金を交付します</a:t>
              </a:r>
              <a:r>
                <a:rPr kumimoji="1" lang="ja-JP" altLang="en-US" sz="1200" b="1" kern="0" dirty="0" smtClean="0">
                  <a:latin typeface="Meiryo UI" panose="020B0604030504040204" pitchFamily="50" charset="-128"/>
                  <a:ea typeface="Meiryo UI" panose="020B0604030504040204" pitchFamily="50" charset="-128"/>
                </a:rPr>
                <a:t>。</a:t>
              </a:r>
              <a:r>
                <a:rPr kumimoji="1" lang="ja-JP" altLang="en-US" sz="1200" b="1" u="sng" kern="0" dirty="0" smtClean="0">
                  <a:solidFill>
                    <a:srgbClr val="FF0000"/>
                  </a:solidFill>
                  <a:latin typeface="Meiryo UI" panose="020B0604030504040204" pitchFamily="50" charset="-128"/>
                  <a:ea typeface="Meiryo UI" panose="020B0604030504040204" pitchFamily="50" charset="-128"/>
                </a:rPr>
                <a:t>制度の詳細や必要な提出書類については、学校へお問い合わせください。</a:t>
              </a:r>
              <a:endParaRPr kumimoji="1" lang="en-US" altLang="ja-JP" sz="1200" b="1" u="sng" kern="0" dirty="0" smtClean="0">
                <a:solidFill>
                  <a:srgbClr val="FF0000"/>
                </a:solidFill>
                <a:latin typeface="Meiryo UI" panose="020B0604030504040204" pitchFamily="50" charset="-128"/>
                <a:ea typeface="Meiryo UI" panose="020B0604030504040204" pitchFamily="50" charset="-128"/>
              </a:endParaRPr>
            </a:p>
            <a:p>
              <a:pPr marL="171450" lvl="0" indent="-171450" defTabSz="966978">
                <a:buFont typeface="Arial" panose="020B0604020202020204" pitchFamily="34" charset="0"/>
                <a:buChar char="•"/>
              </a:pPr>
              <a:r>
                <a:rPr kumimoji="1" lang="ja-JP" altLang="en-US" sz="1200" b="1" dirty="0" smtClean="0">
                  <a:latin typeface="Meiryo UI" panose="020B0604030504040204" pitchFamily="50" charset="-128"/>
                  <a:ea typeface="Meiryo UI" panose="020B0604030504040204" pitchFamily="50" charset="-128"/>
                </a:rPr>
                <a:t>減免を受けるまでに授業料</a:t>
              </a:r>
              <a:r>
                <a:rPr kumimoji="1" lang="ja-JP" altLang="en-US" sz="1200" b="1" dirty="0">
                  <a:latin typeface="Meiryo UI" panose="020B0604030504040204" pitchFamily="50" charset="-128"/>
                  <a:ea typeface="Meiryo UI" panose="020B0604030504040204" pitchFamily="50" charset="-128"/>
                </a:rPr>
                <a:t>の納付が</a:t>
              </a:r>
              <a:r>
                <a:rPr kumimoji="1" lang="ja-JP" altLang="en-US" sz="1200" b="1" dirty="0" smtClean="0">
                  <a:latin typeface="Meiryo UI" panose="020B0604030504040204" pitchFamily="50" charset="-128"/>
                  <a:ea typeface="Meiryo UI" panose="020B0604030504040204" pitchFamily="50" charset="-128"/>
                </a:rPr>
                <a:t>困難な場合は、</a:t>
              </a:r>
              <a:r>
                <a:rPr kumimoji="1" lang="ja-JP" altLang="en-US" sz="1200" b="1" u="sng" dirty="0" smtClean="0">
                  <a:solidFill>
                    <a:srgbClr val="FF0000"/>
                  </a:solidFill>
                  <a:latin typeface="Meiryo UI" panose="020B0604030504040204" pitchFamily="50" charset="-128"/>
                  <a:ea typeface="Meiryo UI" panose="020B0604030504040204" pitchFamily="50" charset="-128"/>
                </a:rPr>
                <a:t>お通いの学校に納付の猶予や分納についてご相談ください。</a:t>
              </a:r>
              <a:endParaRPr kumimoji="1" lang="en-US" altLang="ja-JP" sz="1200" b="1" u="sng" kern="0" dirty="0">
                <a:solidFill>
                  <a:srgbClr val="FF0000"/>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838566" y="5130313"/>
              <a:ext cx="992255" cy="25144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b="1" dirty="0" smtClean="0">
                  <a:latin typeface="ＭＳ ゴシック" panose="020B0609070205080204" pitchFamily="49" charset="-128"/>
                  <a:ea typeface="ＭＳ ゴシック" panose="020B0609070205080204" pitchFamily="49" charset="-128"/>
                </a:rPr>
                <a:t>注意</a:t>
              </a:r>
              <a:endParaRPr kumimoji="1" lang="ja-JP" altLang="en-US" sz="1400" b="1" dirty="0">
                <a:latin typeface="ＭＳ ゴシック" panose="020B0609070205080204" pitchFamily="49" charset="-128"/>
                <a:ea typeface="ＭＳ ゴシック" panose="020B0609070205080204" pitchFamily="49" charset="-128"/>
              </a:endParaRPr>
            </a:p>
          </p:txBody>
        </p:sp>
      </p:grpSp>
      <p:grpSp>
        <p:nvGrpSpPr>
          <p:cNvPr id="6" name="グループ化 5"/>
          <p:cNvGrpSpPr/>
          <p:nvPr/>
        </p:nvGrpSpPr>
        <p:grpSpPr>
          <a:xfrm>
            <a:off x="300377" y="25159"/>
            <a:ext cx="6176011" cy="4174435"/>
            <a:chOff x="471216" y="5629965"/>
            <a:chExt cx="6176011" cy="4174435"/>
          </a:xfrm>
        </p:grpSpPr>
        <p:sp>
          <p:nvSpPr>
            <p:cNvPr id="9" name="角丸四角形 8"/>
            <p:cNvSpPr/>
            <p:nvPr/>
          </p:nvSpPr>
          <p:spPr>
            <a:xfrm>
              <a:off x="471216" y="5671481"/>
              <a:ext cx="6176011" cy="4132919"/>
            </a:xfrm>
            <a:prstGeom prst="roundRect">
              <a:avLst>
                <a:gd name="adj" fmla="val 8671"/>
              </a:avLst>
            </a:prstGeom>
            <a:solidFill>
              <a:sysClr val="window" lastClr="FFFFFF"/>
            </a:solidFill>
            <a:ln w="9525" cap="flat" cmpd="sng" algn="ctr">
              <a:solidFill>
                <a:sysClr val="windowText" lastClr="000000"/>
              </a:solidFill>
              <a:prstDash val="solid"/>
            </a:ln>
            <a:effectLst/>
          </p:spPr>
          <p:txBody>
            <a:bodyPr rtlCol="0" anchor="ctr"/>
            <a:lstStyle/>
            <a:p>
              <a:pPr lvl="0" defTabSz="966978"/>
              <a:endParaRPr kumimoji="1" lang="en-US" altLang="ja-JP" sz="1050" kern="0" dirty="0" smtClean="0">
                <a:solidFill>
                  <a:prstClr val="black"/>
                </a:solidFill>
                <a:latin typeface="Meiryo UI" panose="020B0604030504040204" pitchFamily="50" charset="-128"/>
                <a:ea typeface="Meiryo UI" panose="020B0604030504040204" pitchFamily="50" charset="-128"/>
              </a:endParaRPr>
            </a:p>
            <a:p>
              <a:pPr lvl="0" defTabSz="966978"/>
              <a:r>
                <a:rPr kumimoji="1" lang="ja-JP" altLang="en-US" sz="1050" kern="0" dirty="0" smtClean="0">
                  <a:solidFill>
                    <a:prstClr val="black"/>
                  </a:solidFill>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下記２点をいずれも満たす場合　➡　</a:t>
              </a:r>
              <a:r>
                <a:rPr kumimoji="1" lang="ja-JP" altLang="en-US" sz="1100" b="1" u="sng" kern="0" dirty="0" smtClean="0">
                  <a:latin typeface="Meiryo UI" panose="020B0604030504040204" pitchFamily="50" charset="-128"/>
                  <a:ea typeface="Meiryo UI" panose="020B0604030504040204" pitchFamily="50" charset="-128"/>
                </a:rPr>
                <a:t>令和５年度の授業料の２分の１が減免されます。</a:t>
              </a:r>
              <a:endParaRPr kumimoji="1" lang="en-US" altLang="ja-JP" sz="1100" b="1" u="sng" kern="0" dirty="0" smtClean="0">
                <a:latin typeface="Meiryo UI" panose="020B0604030504040204" pitchFamily="50" charset="-128"/>
                <a:ea typeface="Meiryo UI" panose="020B0604030504040204" pitchFamily="50" charset="-128"/>
              </a:endParaRPr>
            </a:p>
            <a:p>
              <a:pPr lvl="0" defTabSz="966978"/>
              <a:endParaRPr kumimoji="1" lang="en-US" altLang="ja-JP" sz="1100" kern="0" dirty="0" smtClean="0">
                <a:latin typeface="Meiryo UI" panose="020B0604030504040204" pitchFamily="50" charset="-128"/>
                <a:ea typeface="Meiryo UI" panose="020B0604030504040204" pitchFamily="50" charset="-128"/>
              </a:endParaRPr>
            </a:p>
            <a:p>
              <a:pPr marL="228600" lvl="0" indent="-228600" defTabSz="966978">
                <a:buFont typeface="+mj-ea"/>
                <a:buAutoNum type="circleNumDbPlain"/>
              </a:pPr>
              <a:r>
                <a:rPr kumimoji="1" lang="ja-JP" altLang="en-US" sz="1100" kern="0" dirty="0" smtClean="0">
                  <a:latin typeface="Meiryo UI" panose="020B0604030504040204" pitchFamily="50" charset="-128"/>
                  <a:ea typeface="Meiryo UI" panose="020B0604030504040204" pitchFamily="50" charset="-128"/>
                </a:rPr>
                <a:t>勤務先や自営業の経営状況の悪化又は病気や怪我（新型コロナウイルス感染症の影響を含む）に伴い、保護者等の令和５年</a:t>
              </a:r>
              <a:r>
                <a:rPr kumimoji="1" lang="ja-JP" altLang="en-US" sz="1100" kern="0" dirty="0">
                  <a:latin typeface="Meiryo UI" panose="020B0604030504040204" pitchFamily="50" charset="-128"/>
                  <a:ea typeface="Meiryo UI" panose="020B0604030504040204" pitchFamily="50" charset="-128"/>
                </a:rPr>
                <a:t>の総所得</a:t>
              </a:r>
              <a:r>
                <a:rPr kumimoji="1" lang="ja-JP" altLang="en-US" sz="1100" kern="0" dirty="0" smtClean="0">
                  <a:latin typeface="Meiryo UI" panose="020B0604030504040204" pitchFamily="50" charset="-128"/>
                  <a:ea typeface="Meiryo UI" panose="020B0604030504040204" pitchFamily="50" charset="-128"/>
                </a:rPr>
                <a:t>金額（見込）の合算が令和４年の総所得金額の合算の２分の１以下</a:t>
              </a:r>
              <a:r>
                <a:rPr kumimoji="1" lang="ja-JP" altLang="en-US" sz="1100" kern="0" dirty="0">
                  <a:latin typeface="Meiryo UI" panose="020B0604030504040204" pitchFamily="50" charset="-128"/>
                  <a:ea typeface="Meiryo UI" panose="020B0604030504040204" pitchFamily="50" charset="-128"/>
                </a:rPr>
                <a:t>に減少している</a:t>
              </a:r>
              <a:r>
                <a:rPr kumimoji="1" lang="ja-JP" altLang="en-US" sz="1100" kern="0" dirty="0" smtClean="0">
                  <a:latin typeface="Meiryo UI" panose="020B0604030504040204" pitchFamily="50" charset="-128"/>
                  <a:ea typeface="Meiryo UI" panose="020B0604030504040204" pitchFamily="50" charset="-128"/>
                </a:rPr>
                <a:t>こと</a:t>
              </a:r>
              <a:endParaRPr kumimoji="1" lang="en-US" altLang="ja-JP" sz="1100" kern="0" dirty="0" smtClean="0">
                <a:latin typeface="Meiryo UI" panose="020B0604030504040204" pitchFamily="50" charset="-128"/>
                <a:ea typeface="Meiryo UI" panose="020B0604030504040204" pitchFamily="50" charset="-128"/>
              </a:endParaRPr>
            </a:p>
            <a:p>
              <a:pPr marL="228600" lvl="0" indent="-228600" defTabSz="966978">
                <a:buFont typeface="+mj-ea"/>
                <a:buAutoNum type="circleNumDbPlain"/>
              </a:pPr>
              <a:r>
                <a:rPr kumimoji="1" lang="ja-JP" altLang="en-US" sz="1100" kern="0" dirty="0" smtClean="0">
                  <a:latin typeface="Meiryo UI" panose="020B0604030504040204" pitchFamily="50" charset="-128"/>
                  <a:ea typeface="Meiryo UI" panose="020B0604030504040204" pitchFamily="50" charset="-128"/>
                </a:rPr>
                <a:t>保護者等の令和４年</a:t>
              </a:r>
              <a:r>
                <a:rPr kumimoji="1" lang="ja-JP" altLang="en-US" sz="1100" kern="0" dirty="0">
                  <a:latin typeface="Meiryo UI" panose="020B0604030504040204" pitchFamily="50" charset="-128"/>
                  <a:ea typeface="Meiryo UI" panose="020B0604030504040204" pitchFamily="50" charset="-128"/>
                </a:rPr>
                <a:t>の課税総所得</a:t>
              </a:r>
              <a:r>
                <a:rPr kumimoji="1" lang="ja-JP" altLang="en-US" sz="1100" kern="0" dirty="0" smtClean="0">
                  <a:latin typeface="Meiryo UI" panose="020B0604030504040204" pitchFamily="50" charset="-128"/>
                  <a:ea typeface="Meiryo UI" panose="020B0604030504040204" pitchFamily="50" charset="-128"/>
                </a:rPr>
                <a:t>金額の合算が</a:t>
              </a:r>
              <a:r>
                <a:rPr kumimoji="1" lang="en-US" altLang="ja-JP" sz="1100" kern="0" dirty="0" smtClean="0">
                  <a:latin typeface="Meiryo UI" panose="020B0604030504040204" pitchFamily="50" charset="-128"/>
                  <a:ea typeface="Meiryo UI" panose="020B0604030504040204" pitchFamily="50" charset="-128"/>
                </a:rPr>
                <a:t>98</a:t>
              </a:r>
              <a:r>
                <a:rPr kumimoji="1" lang="ja-JP" altLang="en-US" sz="1100" kern="0" dirty="0" smtClean="0">
                  <a:latin typeface="Meiryo UI" panose="020B0604030504040204" pitchFamily="50" charset="-128"/>
                  <a:ea typeface="Meiryo UI" panose="020B0604030504040204" pitchFamily="50" charset="-128"/>
                </a:rPr>
                <a:t>万円</a:t>
              </a:r>
              <a:r>
                <a:rPr kumimoji="1" lang="ja-JP" altLang="en-US" sz="1100" kern="0" dirty="0">
                  <a:latin typeface="Meiryo UI" panose="020B0604030504040204" pitchFamily="50" charset="-128"/>
                  <a:ea typeface="Meiryo UI" panose="020B0604030504040204" pitchFamily="50" charset="-128"/>
                </a:rPr>
                <a:t>に次の金額を加えた</a:t>
              </a:r>
              <a:r>
                <a:rPr kumimoji="1" lang="ja-JP" altLang="en-US" sz="1100" kern="0" dirty="0" smtClean="0">
                  <a:latin typeface="Meiryo UI" panose="020B0604030504040204" pitchFamily="50" charset="-128"/>
                  <a:ea typeface="Meiryo UI" panose="020B0604030504040204" pitchFamily="50" charset="-128"/>
                </a:rPr>
                <a:t>額（</a:t>
              </a:r>
              <a:r>
                <a:rPr kumimoji="1" lang="en-US" altLang="ja-JP" sz="1100" kern="0" dirty="0" smtClean="0">
                  <a:latin typeface="Meiryo UI" panose="020B0604030504040204" pitchFamily="50" charset="-128"/>
                  <a:ea typeface="Meiryo UI" panose="020B0604030504040204" pitchFamily="50" charset="-128"/>
                </a:rPr>
                <a:t>※</a:t>
              </a:r>
              <a:r>
                <a:rPr kumimoji="1" lang="ja-JP" altLang="en-US" sz="1100" kern="0" dirty="0" smtClean="0">
                  <a:latin typeface="Meiryo UI" panose="020B0604030504040204" pitchFamily="50" charset="-128"/>
                  <a:ea typeface="Meiryo UI" panose="020B0604030504040204" pitchFamily="50" charset="-128"/>
                </a:rPr>
                <a:t>）を超えている場合であり、かつ、</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smtClean="0">
                  <a:latin typeface="Meiryo UI" panose="020B0604030504040204" pitchFamily="50" charset="-128"/>
                  <a:ea typeface="Meiryo UI" panose="020B0604030504040204" pitchFamily="50" charset="-128"/>
                </a:rPr>
                <a:t>　　 保護者等の令和５年</a:t>
              </a:r>
              <a:r>
                <a:rPr kumimoji="1" lang="ja-JP" altLang="en-US" sz="1100" kern="0" dirty="0">
                  <a:latin typeface="Meiryo UI" panose="020B0604030504040204" pitchFamily="50" charset="-128"/>
                  <a:ea typeface="Meiryo UI" panose="020B0604030504040204" pitchFamily="50" charset="-128"/>
                </a:rPr>
                <a:t>の課税総所得金額（見込</a:t>
              </a:r>
              <a:r>
                <a:rPr kumimoji="1" lang="ja-JP" altLang="en-US" sz="1100" kern="0" dirty="0" smtClean="0">
                  <a:latin typeface="Meiryo UI" panose="020B0604030504040204" pitchFamily="50" charset="-128"/>
                  <a:ea typeface="Meiryo UI" panose="020B0604030504040204" pitchFamily="50" charset="-128"/>
                </a:rPr>
                <a:t>）の合算が</a:t>
              </a:r>
              <a:r>
                <a:rPr kumimoji="1" lang="en-US" altLang="ja-JP" sz="1100" kern="0" dirty="0">
                  <a:latin typeface="Meiryo UI" panose="020B0604030504040204" pitchFamily="50" charset="-128"/>
                  <a:ea typeface="Meiryo UI" panose="020B0604030504040204" pitchFamily="50" charset="-128"/>
                </a:rPr>
                <a:t>98</a:t>
              </a:r>
              <a:r>
                <a:rPr kumimoji="1" lang="ja-JP" altLang="en-US" sz="1100" kern="0" dirty="0">
                  <a:latin typeface="Meiryo UI" panose="020B0604030504040204" pitchFamily="50" charset="-128"/>
                  <a:ea typeface="Meiryo UI" panose="020B0604030504040204" pitchFamily="50" charset="-128"/>
                </a:rPr>
                <a:t>万円に次の金額を加えた</a:t>
              </a:r>
              <a:r>
                <a:rPr kumimoji="1" lang="ja-JP" altLang="en-US" sz="1100" kern="0" dirty="0" smtClean="0">
                  <a:latin typeface="Meiryo UI" panose="020B0604030504040204" pitchFamily="50" charset="-128"/>
                  <a:ea typeface="Meiryo UI" panose="020B0604030504040204" pitchFamily="50" charset="-128"/>
                </a:rPr>
                <a:t>額　　</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　（</a:t>
              </a:r>
              <a:r>
                <a:rPr kumimoji="1" lang="en-US" altLang="ja-JP" sz="1100" kern="0" dirty="0" smtClean="0">
                  <a:latin typeface="Meiryo UI" panose="020B0604030504040204" pitchFamily="50" charset="-128"/>
                  <a:ea typeface="Meiryo UI" panose="020B0604030504040204" pitchFamily="50" charset="-128"/>
                </a:rPr>
                <a:t>※</a:t>
              </a:r>
              <a:r>
                <a:rPr kumimoji="1" lang="ja-JP" altLang="en-US" sz="1100" kern="0" dirty="0" smtClean="0">
                  <a:latin typeface="Meiryo UI" panose="020B0604030504040204" pitchFamily="50" charset="-128"/>
                  <a:ea typeface="Meiryo UI" panose="020B0604030504040204" pitchFamily="50" charset="-128"/>
                </a:rPr>
                <a:t>）以下</a:t>
              </a:r>
              <a:r>
                <a:rPr kumimoji="1" lang="ja-JP" altLang="en-US" sz="1100" kern="0" dirty="0">
                  <a:latin typeface="Meiryo UI" panose="020B0604030504040204" pitchFamily="50" charset="-128"/>
                  <a:ea typeface="Meiryo UI" panose="020B0604030504040204" pitchFamily="50" charset="-128"/>
                </a:rPr>
                <a:t>となって</a:t>
              </a:r>
              <a:r>
                <a:rPr kumimoji="1" lang="ja-JP" altLang="en-US" sz="1100" kern="0" dirty="0" smtClean="0">
                  <a:latin typeface="Meiryo UI" panose="020B0604030504040204" pitchFamily="50" charset="-128"/>
                  <a:ea typeface="Meiryo UI" panose="020B0604030504040204" pitchFamily="50" charset="-128"/>
                </a:rPr>
                <a:t>いること</a:t>
              </a:r>
              <a:endParaRPr kumimoji="1" lang="en-US" altLang="ja-JP" sz="1100" kern="0" dirty="0" smtClean="0">
                <a:latin typeface="Meiryo UI" panose="020B0604030504040204" pitchFamily="50" charset="-128"/>
                <a:ea typeface="Meiryo UI" panose="020B0604030504040204" pitchFamily="50" charset="-128"/>
              </a:endParaRPr>
            </a:p>
            <a:p>
              <a:pPr marL="685800" lvl="1" indent="-228600" defTabSz="966978">
                <a:buFont typeface="Wingdings" panose="05000000000000000000" pitchFamily="2" charset="2"/>
                <a:buChar char="Ø"/>
              </a:pPr>
              <a:r>
                <a:rPr kumimoji="1" lang="en-US" altLang="ja-JP" sz="1100" kern="0" dirty="0" smtClean="0">
                  <a:latin typeface="Meiryo UI" panose="020B0604030504040204" pitchFamily="50" charset="-128"/>
                  <a:ea typeface="Meiryo UI" panose="020B0604030504040204" pitchFamily="50" charset="-128"/>
                </a:rPr>
                <a:t>0</a:t>
              </a:r>
              <a:r>
                <a:rPr kumimoji="1" lang="ja-JP" altLang="en-US" sz="1100" kern="0" dirty="0" smtClean="0">
                  <a:latin typeface="Meiryo UI" panose="020B0604030504040204" pitchFamily="50" charset="-128"/>
                  <a:ea typeface="Meiryo UI" panose="020B0604030504040204" pitchFamily="50" charset="-128"/>
                </a:rPr>
                <a:t>歳</a:t>
              </a:r>
              <a:r>
                <a:rPr kumimoji="1" lang="ja-JP" altLang="en-US" sz="1100" kern="0" dirty="0">
                  <a:latin typeface="Meiryo UI" panose="020B0604030504040204" pitchFamily="50" charset="-128"/>
                  <a:ea typeface="Meiryo UI" panose="020B0604030504040204" pitchFamily="50" charset="-128"/>
                </a:rPr>
                <a:t>以上</a:t>
              </a:r>
              <a:r>
                <a:rPr kumimoji="1" lang="en-US" altLang="ja-JP" sz="1100" kern="0" dirty="0">
                  <a:latin typeface="Meiryo UI" panose="020B0604030504040204" pitchFamily="50" charset="-128"/>
                  <a:ea typeface="Meiryo UI" panose="020B0604030504040204" pitchFamily="50" charset="-128"/>
                </a:rPr>
                <a:t>16</a:t>
              </a:r>
              <a:r>
                <a:rPr kumimoji="1" lang="ja-JP" altLang="en-US" sz="1100" kern="0" dirty="0">
                  <a:latin typeface="Meiryo UI" panose="020B0604030504040204" pitchFamily="50" charset="-128"/>
                  <a:ea typeface="Meiryo UI" panose="020B0604030504040204" pitchFamily="50" charset="-128"/>
                </a:rPr>
                <a:t>歳未満の扶養親族１人</a:t>
              </a:r>
              <a:r>
                <a:rPr kumimoji="1" lang="ja-JP" altLang="en-US" sz="1100" kern="0" dirty="0" smtClean="0">
                  <a:latin typeface="Meiryo UI" panose="020B0604030504040204" pitchFamily="50" charset="-128"/>
                  <a:ea typeface="Meiryo UI" panose="020B0604030504040204" pitchFamily="50" charset="-128"/>
                </a:rPr>
                <a:t>あたり 　 </a:t>
              </a:r>
              <a:r>
                <a:rPr kumimoji="1" lang="en-US" altLang="ja-JP" sz="1100" kern="0" dirty="0" smtClean="0">
                  <a:latin typeface="Meiryo UI" panose="020B0604030504040204" pitchFamily="50" charset="-128"/>
                  <a:ea typeface="Meiryo UI" panose="020B0604030504040204" pitchFamily="50" charset="-128"/>
                </a:rPr>
                <a:t>33</a:t>
              </a:r>
              <a:r>
                <a:rPr kumimoji="1" lang="ja-JP" altLang="en-US" sz="1100" kern="0" dirty="0">
                  <a:latin typeface="Meiryo UI" panose="020B0604030504040204" pitchFamily="50" charset="-128"/>
                  <a:ea typeface="Meiryo UI" panose="020B0604030504040204" pitchFamily="50" charset="-128"/>
                </a:rPr>
                <a:t>万円</a:t>
              </a:r>
            </a:p>
            <a:p>
              <a:pPr marL="685800" lvl="1" indent="-228600" defTabSz="966978">
                <a:buFont typeface="Wingdings" panose="05000000000000000000" pitchFamily="2" charset="2"/>
                <a:buChar char="Ø"/>
              </a:pPr>
              <a:r>
                <a:rPr kumimoji="1" lang="en-US" altLang="ja-JP" sz="1100" kern="0" dirty="0">
                  <a:latin typeface="Meiryo UI" panose="020B0604030504040204" pitchFamily="50" charset="-128"/>
                  <a:ea typeface="Meiryo UI" panose="020B0604030504040204" pitchFamily="50" charset="-128"/>
                </a:rPr>
                <a:t>16</a:t>
              </a:r>
              <a:r>
                <a:rPr kumimoji="1" lang="ja-JP" altLang="en-US" sz="1100" kern="0" dirty="0">
                  <a:latin typeface="Meiryo UI" panose="020B0604030504040204" pitchFamily="50" charset="-128"/>
                  <a:ea typeface="Meiryo UI" panose="020B0604030504040204" pitchFamily="50" charset="-128"/>
                </a:rPr>
                <a:t>歳以上</a:t>
              </a:r>
              <a:r>
                <a:rPr kumimoji="1" lang="en-US" altLang="ja-JP" sz="1100" kern="0" dirty="0">
                  <a:latin typeface="Meiryo UI" panose="020B0604030504040204" pitchFamily="50" charset="-128"/>
                  <a:ea typeface="Meiryo UI" panose="020B0604030504040204" pitchFamily="50" charset="-128"/>
                </a:rPr>
                <a:t>19</a:t>
              </a:r>
              <a:r>
                <a:rPr kumimoji="1" lang="ja-JP" altLang="en-US" sz="1100" kern="0" dirty="0">
                  <a:latin typeface="Meiryo UI" panose="020B0604030504040204" pitchFamily="50" charset="-128"/>
                  <a:ea typeface="Meiryo UI" panose="020B0604030504040204" pitchFamily="50" charset="-128"/>
                </a:rPr>
                <a:t>歳未満の扶養親族１人</a:t>
              </a:r>
              <a:r>
                <a:rPr kumimoji="1" lang="ja-JP" altLang="en-US" sz="1100" kern="0" dirty="0" smtClean="0">
                  <a:latin typeface="Meiryo UI" panose="020B0604030504040204" pitchFamily="50" charset="-128"/>
                  <a:ea typeface="Meiryo UI" panose="020B0604030504040204" pitchFamily="50" charset="-128"/>
                </a:rPr>
                <a:t>あたり　</a:t>
              </a:r>
              <a:r>
                <a:rPr kumimoji="1" lang="en-US" altLang="ja-JP" sz="1100" kern="0" dirty="0" smtClean="0">
                  <a:latin typeface="Meiryo UI" panose="020B0604030504040204" pitchFamily="50" charset="-128"/>
                  <a:ea typeface="Meiryo UI" panose="020B0604030504040204" pitchFamily="50" charset="-128"/>
                </a:rPr>
                <a:t>12</a:t>
              </a:r>
              <a:r>
                <a:rPr kumimoji="1" lang="ja-JP" altLang="en-US" sz="1100" kern="0" dirty="0">
                  <a:latin typeface="Meiryo UI" panose="020B0604030504040204" pitchFamily="50" charset="-128"/>
                  <a:ea typeface="Meiryo UI" panose="020B0604030504040204" pitchFamily="50" charset="-128"/>
                </a:rPr>
                <a:t>万</a:t>
              </a:r>
              <a:r>
                <a:rPr kumimoji="1" lang="ja-JP" altLang="en-US" sz="1100" kern="0" dirty="0" smtClean="0">
                  <a:latin typeface="Meiryo UI" panose="020B0604030504040204" pitchFamily="50" charset="-128"/>
                  <a:ea typeface="Meiryo UI" panose="020B0604030504040204" pitchFamily="50" charset="-128"/>
                </a:rPr>
                <a:t>円</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　</a:t>
              </a:r>
              <a:r>
                <a:rPr kumimoji="1" lang="en-US" altLang="ja-JP" sz="1100" kern="0" dirty="0" smtClean="0">
                  <a:latin typeface="Meiryo UI" panose="020B0604030504040204" pitchFamily="50" charset="-128"/>
                  <a:ea typeface="Meiryo UI" panose="020B0604030504040204" pitchFamily="50" charset="-128"/>
                </a:rPr>
                <a:t>※</a:t>
              </a:r>
              <a:r>
                <a:rPr kumimoji="1" lang="ja-JP" altLang="en-US" sz="1100" kern="0" dirty="0" smtClean="0">
                  <a:latin typeface="Meiryo UI" panose="020B0604030504040204" pitchFamily="50" charset="-128"/>
                  <a:ea typeface="Meiryo UI" panose="020B0604030504040204" pitchFamily="50" charset="-128"/>
                </a:rPr>
                <a:t>４人世帯</a:t>
              </a:r>
              <a:r>
                <a:rPr kumimoji="1" lang="en-US" altLang="ja-JP" sz="1100" kern="0" dirty="0">
                  <a:latin typeface="Meiryo UI" panose="020B0604030504040204" pitchFamily="50" charset="-128"/>
                  <a:ea typeface="Meiryo UI" panose="020B0604030504040204" pitchFamily="50" charset="-128"/>
                </a:rPr>
                <a:t>(</a:t>
              </a:r>
              <a:r>
                <a:rPr kumimoji="1" lang="ja-JP" altLang="en-US" sz="1100" kern="0" dirty="0" smtClean="0">
                  <a:latin typeface="Meiryo UI" panose="020B0604030504040204" pitchFamily="50" charset="-128"/>
                  <a:ea typeface="Meiryo UI" panose="020B0604030504040204" pitchFamily="50" charset="-128"/>
                </a:rPr>
                <a:t>夫婦の一方</a:t>
              </a:r>
              <a:r>
                <a:rPr kumimoji="1" lang="ja-JP" altLang="en-US" sz="1100" kern="0" dirty="0">
                  <a:latin typeface="Meiryo UI" panose="020B0604030504040204" pitchFamily="50" charset="-128"/>
                  <a:ea typeface="Meiryo UI" panose="020B0604030504040204" pitchFamily="50" charset="-128"/>
                </a:rPr>
                <a:t>が働き、高校生１人、中学生</a:t>
              </a:r>
              <a:r>
                <a:rPr kumimoji="1" lang="ja-JP" altLang="en-US" sz="1100" kern="0" dirty="0" smtClean="0">
                  <a:latin typeface="Meiryo UI" panose="020B0604030504040204" pitchFamily="50" charset="-128"/>
                  <a:ea typeface="Meiryo UI" panose="020B0604030504040204" pitchFamily="50" charset="-128"/>
                </a:rPr>
                <a:t>１人の世帯</a:t>
              </a:r>
              <a:r>
                <a:rPr kumimoji="1" lang="en-US" altLang="ja-JP" sz="1100" kern="0" dirty="0">
                  <a:latin typeface="Meiryo UI" panose="020B0604030504040204" pitchFamily="50" charset="-128"/>
                  <a:ea typeface="Meiryo UI" panose="020B0604030504040204" pitchFamily="50" charset="-128"/>
                </a:rPr>
                <a:t>)</a:t>
              </a:r>
              <a:r>
                <a:rPr kumimoji="1" lang="ja-JP" altLang="en-US" sz="1100" kern="0" dirty="0" smtClean="0">
                  <a:latin typeface="Meiryo UI" panose="020B0604030504040204" pitchFamily="50" charset="-128"/>
                  <a:ea typeface="Meiryo UI" panose="020B0604030504040204" pitchFamily="50" charset="-128"/>
                </a:rPr>
                <a:t>の場合、年収めやすは</a:t>
              </a:r>
              <a:r>
                <a:rPr kumimoji="1" lang="en-US" altLang="ja-JP" sz="1100" kern="0" dirty="0" smtClean="0">
                  <a:latin typeface="Meiryo UI" panose="020B0604030504040204" pitchFamily="50" charset="-128"/>
                  <a:ea typeface="Meiryo UI" panose="020B0604030504040204" pitchFamily="50" charset="-128"/>
                </a:rPr>
                <a:t>450</a:t>
              </a:r>
              <a:r>
                <a:rPr kumimoji="1" lang="ja-JP" altLang="en-US" sz="1100" kern="0" dirty="0" smtClean="0">
                  <a:latin typeface="Meiryo UI" panose="020B0604030504040204" pitchFamily="50" charset="-128"/>
                  <a:ea typeface="Meiryo UI" panose="020B0604030504040204" pitchFamily="50" charset="-128"/>
                </a:rPr>
                <a:t>万</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　　　円です。</a:t>
              </a:r>
              <a:endParaRPr kumimoji="1" lang="en-US" altLang="ja-JP" sz="1100" kern="0" dirty="0" smtClean="0">
                <a:latin typeface="Meiryo UI" panose="020B0604030504040204" pitchFamily="50" charset="-128"/>
                <a:ea typeface="Meiryo UI" panose="020B0604030504040204" pitchFamily="50" charset="-128"/>
              </a:endParaRPr>
            </a:p>
            <a:p>
              <a:pPr lvl="0" defTabSz="966978"/>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smtClean="0">
                  <a:latin typeface="Meiryo UI" panose="020B0604030504040204" pitchFamily="50" charset="-128"/>
                  <a:ea typeface="Meiryo UI" panose="020B0604030504040204" pitchFamily="50" charset="-128"/>
                </a:rPr>
                <a:t>＜必要な提出書類＞</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b="1" kern="0" dirty="0">
                  <a:latin typeface="Meiryo UI" panose="020B0604030504040204" pitchFamily="50" charset="-128"/>
                  <a:ea typeface="Meiryo UI" panose="020B0604030504040204" pitchFamily="50" charset="-128"/>
                </a:rPr>
                <a:t>　</a:t>
              </a:r>
              <a:r>
                <a:rPr kumimoji="1" lang="ja-JP" altLang="en-US" sz="1100" b="1" kern="0" dirty="0" smtClean="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◆授業料減免申請書</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　◆令和４年</a:t>
              </a:r>
              <a:r>
                <a:rPr kumimoji="1" lang="ja-JP" altLang="en-US" sz="1100" kern="0" dirty="0">
                  <a:latin typeface="Meiryo UI" panose="020B0604030504040204" pitchFamily="50" charset="-128"/>
                  <a:ea typeface="Meiryo UI" panose="020B0604030504040204" pitchFamily="50" charset="-128"/>
                </a:rPr>
                <a:t>の所得を証明する書類及び扶養の状況が確認できる</a:t>
              </a:r>
              <a:r>
                <a:rPr kumimoji="1" lang="ja-JP" altLang="en-US" sz="1100" kern="0" dirty="0" smtClean="0">
                  <a:latin typeface="Meiryo UI" panose="020B0604030504040204" pitchFamily="50" charset="-128"/>
                  <a:ea typeface="Meiryo UI" panose="020B0604030504040204" pitchFamily="50" charset="-128"/>
                </a:rPr>
                <a:t>書類</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　　・令和５年度</a:t>
              </a:r>
              <a:r>
                <a:rPr kumimoji="1" lang="ja-JP" altLang="en-US" sz="1100" kern="0" dirty="0">
                  <a:latin typeface="Meiryo UI" panose="020B0604030504040204" pitchFamily="50" charset="-128"/>
                  <a:ea typeface="Meiryo UI" panose="020B0604030504040204" pitchFamily="50" charset="-128"/>
                </a:rPr>
                <a:t>市（町村）民税・府民税課税証明書　　等</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　◆令和５年の所得（見込み）を証明する書類</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smtClean="0">
                  <a:latin typeface="Meiryo UI" panose="020B0604030504040204" pitchFamily="50" charset="-128"/>
                  <a:ea typeface="Meiryo UI" panose="020B0604030504040204" pitchFamily="50" charset="-128"/>
                </a:rPr>
                <a:t>　　　　・令和５年分源泉徴収票</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smtClean="0">
                  <a:latin typeface="Meiryo UI" panose="020B0604030504040204" pitchFamily="50" charset="-128"/>
                  <a:ea typeface="Meiryo UI" panose="020B0604030504040204" pitchFamily="50" charset="-128"/>
                </a:rPr>
                <a:t>　　　　・税理士等の第三者による所得（見込）</a:t>
              </a:r>
              <a:r>
                <a:rPr kumimoji="1" lang="ja-JP" altLang="en-US" sz="1100" kern="0" dirty="0">
                  <a:latin typeface="Meiryo UI" panose="020B0604030504040204" pitchFamily="50" charset="-128"/>
                  <a:ea typeface="Meiryo UI" panose="020B0604030504040204" pitchFamily="50" charset="-128"/>
                </a:rPr>
                <a:t>証明書　　等</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　◆病気、怪我の事実を証明する書類</a:t>
              </a:r>
              <a:r>
                <a:rPr kumimoji="1" lang="ja-JP" altLang="en-US" sz="1100" b="1" kern="0" dirty="0" smtClean="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（保護者等に病気、怪我があった場合のみ）</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　　　・診断書</a:t>
              </a:r>
              <a:endParaRPr kumimoji="1" lang="en-US" altLang="ja-JP" sz="1100" kern="0" dirty="0" smtClean="0">
                <a:latin typeface="Meiryo UI" panose="020B0604030504040204" pitchFamily="50" charset="-128"/>
                <a:ea typeface="Meiryo UI" panose="020B0604030504040204" pitchFamily="50" charset="-128"/>
              </a:endParaRPr>
            </a:p>
          </p:txBody>
        </p:sp>
        <p:sp>
          <p:nvSpPr>
            <p:cNvPr id="10" name="正方形/長方形 9"/>
            <p:cNvSpPr/>
            <p:nvPr/>
          </p:nvSpPr>
          <p:spPr>
            <a:xfrm>
              <a:off x="600442" y="5629965"/>
              <a:ext cx="2641529" cy="22249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rPr>
                <a:t>著しい収入減（</a:t>
              </a:r>
              <a:r>
                <a:rPr kumimoji="1" lang="en-US" altLang="ja-JP" sz="1200" b="1"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小・中学生のみ）</a:t>
              </a:r>
              <a:endParaRPr kumimoji="1" lang="ja-JP" altLang="en-US" sz="1200" b="1" dirty="0">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10210968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963</TotalTime>
  <Words>1417</Words>
  <Application>Microsoft Office PowerPoint</Application>
  <PresentationFormat>A4 210 x 297 mm</PresentationFormat>
  <Paragraphs>75</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Meiryo UI</vt:lpstr>
      <vt:lpstr>ＭＳ ゴシック</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尾﨑　瑞穂</dc:creator>
  <cp:lastModifiedBy>大澤　和士</cp:lastModifiedBy>
  <cp:revision>91</cp:revision>
  <cp:lastPrinted>2023-08-30T06:03:47Z</cp:lastPrinted>
  <dcterms:created xsi:type="dcterms:W3CDTF">2020-06-17T05:13:25Z</dcterms:created>
  <dcterms:modified xsi:type="dcterms:W3CDTF">2023-09-01T02:50:17Z</dcterms:modified>
</cp:coreProperties>
</file>