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3"/>
  </p:notesMasterIdLst>
  <p:handoutMasterIdLst>
    <p:handoutMasterId r:id="rId34"/>
  </p:handoutMasterIdLst>
  <p:sldIdLst>
    <p:sldId id="286"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5" r:id="rId22"/>
    <p:sldId id="276" r:id="rId23"/>
    <p:sldId id="277" r:id="rId24"/>
    <p:sldId id="278" r:id="rId25"/>
    <p:sldId id="279" r:id="rId26"/>
    <p:sldId id="280" r:id="rId27"/>
    <p:sldId id="281" r:id="rId28"/>
    <p:sldId id="282" r:id="rId29"/>
    <p:sldId id="283" r:id="rId30"/>
    <p:sldId id="284" r:id="rId31"/>
    <p:sldId id="285" r:id="rId32"/>
  </p:sldIdLst>
  <p:sldSz cx="12192000" cy="6858000"/>
  <p:notesSz cx="9866313" cy="67357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58" autoAdjust="0"/>
    <p:restoredTop sz="94660"/>
  </p:normalViewPr>
  <p:slideViewPr>
    <p:cSldViewPr snapToGrid="0">
      <p:cViewPr varScale="1">
        <p:scale>
          <a:sx n="74" d="100"/>
          <a:sy n="74" d="100"/>
        </p:scale>
        <p:origin x="-642"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402" cy="33795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8628" y="0"/>
            <a:ext cx="4275402" cy="337958"/>
          </a:xfrm>
          <a:prstGeom prst="rect">
            <a:avLst/>
          </a:prstGeom>
        </p:spPr>
        <p:txBody>
          <a:bodyPr vert="horz" lIns="91440" tIns="45720" rIns="91440" bIns="45720" rtlCol="0"/>
          <a:lstStyle>
            <a:lvl1pPr algn="r">
              <a:defRPr sz="1200"/>
            </a:lvl1pPr>
          </a:lstStyle>
          <a:p>
            <a:fld id="{24D84F54-0A38-4975-82C1-BB141C6C9D83}" type="datetimeFigureOut">
              <a:rPr kumimoji="1" lang="ja-JP" altLang="en-US" smtClean="0"/>
              <a:t>2017/3/16</a:t>
            </a:fld>
            <a:endParaRPr kumimoji="1" lang="ja-JP" altLang="en-US"/>
          </a:p>
        </p:txBody>
      </p:sp>
      <p:sp>
        <p:nvSpPr>
          <p:cNvPr id="4" name="フッター プレースホルダー 3"/>
          <p:cNvSpPr>
            <a:spLocks noGrp="1"/>
          </p:cNvSpPr>
          <p:nvPr>
            <p:ph type="ftr" sz="quarter" idx="2"/>
          </p:nvPr>
        </p:nvSpPr>
        <p:spPr>
          <a:xfrm>
            <a:off x="0" y="6397806"/>
            <a:ext cx="4275402" cy="33795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8628" y="6397806"/>
            <a:ext cx="4275402" cy="337957"/>
          </a:xfrm>
          <a:prstGeom prst="rect">
            <a:avLst/>
          </a:prstGeom>
        </p:spPr>
        <p:txBody>
          <a:bodyPr vert="horz" lIns="91440" tIns="45720" rIns="91440" bIns="45720" rtlCol="0" anchor="b"/>
          <a:lstStyle>
            <a:lvl1pPr algn="r">
              <a:defRPr sz="1200"/>
            </a:lvl1pPr>
          </a:lstStyle>
          <a:p>
            <a:fld id="{D7378DBE-16DC-43D1-AAF9-7053F8E18523}" type="slidenum">
              <a:rPr kumimoji="1" lang="ja-JP" altLang="en-US" smtClean="0"/>
              <a:t>‹#›</a:t>
            </a:fld>
            <a:endParaRPr kumimoji="1" lang="ja-JP" altLang="en-US"/>
          </a:p>
        </p:txBody>
      </p:sp>
    </p:spTree>
    <p:extLst>
      <p:ext uri="{BB962C8B-B14F-4D97-AF65-F5344CB8AC3E}">
        <p14:creationId xmlns:p14="http://schemas.microsoft.com/office/powerpoint/2010/main" val="373275483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000" y="0"/>
            <a:ext cx="4276725" cy="338138"/>
          </a:xfrm>
          <a:prstGeom prst="rect">
            <a:avLst/>
          </a:prstGeom>
        </p:spPr>
        <p:txBody>
          <a:bodyPr vert="horz" lIns="91440" tIns="45720" rIns="91440" bIns="45720" rtlCol="0"/>
          <a:lstStyle>
            <a:lvl1pPr algn="r">
              <a:defRPr sz="1200"/>
            </a:lvl1pPr>
          </a:lstStyle>
          <a:p>
            <a:fld id="{0BAF8404-C2FB-4E78-B187-909CFA8AC313}" type="datetimeFigureOut">
              <a:rPr kumimoji="1" lang="ja-JP" altLang="en-US" smtClean="0"/>
              <a:t>2017/3/16</a:t>
            </a:fld>
            <a:endParaRPr kumimoji="1" lang="ja-JP" altLang="en-US"/>
          </a:p>
        </p:txBody>
      </p:sp>
      <p:sp>
        <p:nvSpPr>
          <p:cNvPr id="4" name="スライド イメージ プレースホルダー 3"/>
          <p:cNvSpPr>
            <a:spLocks noGrp="1" noRot="1" noChangeAspect="1"/>
          </p:cNvSpPr>
          <p:nvPr>
            <p:ph type="sldImg" idx="2"/>
          </p:nvPr>
        </p:nvSpPr>
        <p:spPr>
          <a:xfrm>
            <a:off x="2913063" y="841375"/>
            <a:ext cx="4041775" cy="22733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87425" y="3241675"/>
            <a:ext cx="7893050" cy="2652713"/>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6397625"/>
            <a:ext cx="4275138" cy="33813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000" y="6397625"/>
            <a:ext cx="4276725" cy="338138"/>
          </a:xfrm>
          <a:prstGeom prst="rect">
            <a:avLst/>
          </a:prstGeom>
        </p:spPr>
        <p:txBody>
          <a:bodyPr vert="horz" lIns="91440" tIns="45720" rIns="91440" bIns="45720" rtlCol="0" anchor="b"/>
          <a:lstStyle>
            <a:lvl1pPr algn="r">
              <a:defRPr sz="1200"/>
            </a:lvl1pPr>
          </a:lstStyle>
          <a:p>
            <a:fld id="{DA042F65-2A11-4BCA-A439-B285706CFDBB}" type="slidenum">
              <a:rPr kumimoji="1" lang="ja-JP" altLang="en-US" smtClean="0"/>
              <a:t>‹#›</a:t>
            </a:fld>
            <a:endParaRPr kumimoji="1" lang="ja-JP" altLang="en-US"/>
          </a:p>
        </p:txBody>
      </p:sp>
    </p:spTree>
    <p:extLst>
      <p:ext uri="{BB962C8B-B14F-4D97-AF65-F5344CB8AC3E}">
        <p14:creationId xmlns:p14="http://schemas.microsoft.com/office/powerpoint/2010/main" val="419012793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689225" y="504825"/>
            <a:ext cx="4487863" cy="2525713"/>
          </a:xfrm>
        </p:spPr>
      </p:sp>
      <p:sp>
        <p:nvSpPr>
          <p:cNvPr id="3" name="ノート プレースホルダ 2"/>
          <p:cNvSpPr>
            <a:spLocks noGrp="1"/>
          </p:cNvSpPr>
          <p:nvPr>
            <p:ph type="body" idx="1"/>
          </p:nvPr>
        </p:nvSpPr>
        <p:spPr/>
        <p:txBody>
          <a:bodyPr>
            <a:normAutofit/>
          </a:bodyPr>
          <a:lstStyle/>
          <a:p>
            <a:endParaRPr kumimoji="1" lang="ja-JP" altLang="ja-JP" sz="120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0228F416-D6CB-4498-B23D-5F6C559AE232}" type="slidenum">
              <a:rPr lang="ja-JP" altLang="en-US" smtClean="0">
                <a:solidFill>
                  <a:prstClr val="black"/>
                </a:solidFill>
              </a:rPr>
              <a:pPr/>
              <a:t>1</a:t>
            </a:fld>
            <a:endParaRPr lang="ja-JP" alt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972171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370647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277055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481607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smtClean="0"/>
              <a:t>他職種によるチーム医療および委員会で、当院の医療の質の向上に尽力している</a:t>
            </a:r>
          </a:p>
        </p:txBody>
      </p:sp>
    </p:spTree>
    <p:extLst>
      <p:ext uri="{BB962C8B-B14F-4D97-AF65-F5344CB8AC3E}">
        <p14:creationId xmlns:p14="http://schemas.microsoft.com/office/powerpoint/2010/main" val="13391016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572152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822622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165258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098225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998318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022019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113892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136968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763455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E959746-BB8D-4A28-889C-D70A3F5D4849}" type="datetime1">
              <a:rPr kumimoji="1" lang="ja-JP" altLang="en-US" smtClean="0"/>
              <a:t>2017/3/16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4EBCF22-26F6-45A1-900A-6AD54D9B9DC2}" type="slidenum">
              <a:rPr kumimoji="1" lang="ja-JP" altLang="en-US" smtClean="0"/>
              <a:t>‹#›</a:t>
            </a:fld>
            <a:endParaRPr kumimoji="1" lang="ja-JP" altLang="en-US"/>
          </a:p>
        </p:txBody>
      </p:sp>
    </p:spTree>
    <p:extLst>
      <p:ext uri="{BB962C8B-B14F-4D97-AF65-F5344CB8AC3E}">
        <p14:creationId xmlns:p14="http://schemas.microsoft.com/office/powerpoint/2010/main" val="1112153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1FA57CB-4197-4A15-968E-1901112AD0A6}" type="datetime1">
              <a:rPr kumimoji="1" lang="ja-JP" altLang="en-US" smtClean="0"/>
              <a:t>2017/3/16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4EBCF22-26F6-45A1-900A-6AD54D9B9DC2}" type="slidenum">
              <a:rPr kumimoji="1" lang="ja-JP" altLang="en-US" smtClean="0"/>
              <a:t>‹#›</a:t>
            </a:fld>
            <a:endParaRPr kumimoji="1" lang="ja-JP" altLang="en-US"/>
          </a:p>
        </p:txBody>
      </p:sp>
    </p:spTree>
    <p:extLst>
      <p:ext uri="{BB962C8B-B14F-4D97-AF65-F5344CB8AC3E}">
        <p14:creationId xmlns:p14="http://schemas.microsoft.com/office/powerpoint/2010/main" val="3046534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BD7B919-2504-46AB-B157-DD926C0B689C}" type="datetime1">
              <a:rPr kumimoji="1" lang="ja-JP" altLang="en-US" smtClean="0"/>
              <a:t>2017/3/16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4EBCF22-26F6-45A1-900A-6AD54D9B9DC2}" type="slidenum">
              <a:rPr kumimoji="1" lang="ja-JP" altLang="en-US" smtClean="0"/>
              <a:t>‹#›</a:t>
            </a:fld>
            <a:endParaRPr kumimoji="1" lang="ja-JP" altLang="en-US"/>
          </a:p>
        </p:txBody>
      </p:sp>
    </p:spTree>
    <p:extLst>
      <p:ext uri="{BB962C8B-B14F-4D97-AF65-F5344CB8AC3E}">
        <p14:creationId xmlns:p14="http://schemas.microsoft.com/office/powerpoint/2010/main" val="1929347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38922E52-A00D-4EF2-BE94-DB4B0614854F}" type="datetimeFigureOut">
              <a:rPr lang="ja-JP" altLang="en-US" smtClean="0">
                <a:solidFill>
                  <a:srgbClr val="073E87"/>
                </a:solidFill>
              </a:rPr>
              <a:pPr/>
              <a:t>2017/3/16</a:t>
            </a:fld>
            <a:endParaRPr lang="ja-JP" altLang="en-US">
              <a:solidFill>
                <a:srgbClr val="073E87"/>
              </a:solidFill>
            </a:endParaRPr>
          </a:p>
        </p:txBody>
      </p:sp>
      <p:sp>
        <p:nvSpPr>
          <p:cNvPr id="5" name="Footer Placeholder 4"/>
          <p:cNvSpPr>
            <a:spLocks noGrp="1"/>
          </p:cNvSpPr>
          <p:nvPr>
            <p:ph type="ftr" sz="quarter" idx="11"/>
          </p:nvPr>
        </p:nvSpPr>
        <p:spPr/>
        <p:txBody>
          <a:bodyPr/>
          <a:lstStyle/>
          <a:p>
            <a:endParaRPr lang="ja-JP" altLang="en-US">
              <a:solidFill>
                <a:srgbClr val="073E87"/>
              </a:solidFill>
            </a:endParaRPr>
          </a:p>
        </p:txBody>
      </p:sp>
      <p:sp>
        <p:nvSpPr>
          <p:cNvPr id="6" name="Slide Number Placeholder 5"/>
          <p:cNvSpPr>
            <a:spLocks noGrp="1"/>
          </p:cNvSpPr>
          <p:nvPr>
            <p:ph type="sldNum" sz="quarter" idx="12"/>
          </p:nvPr>
        </p:nvSpPr>
        <p:spPr/>
        <p:txBody>
          <a:bodyPr/>
          <a:lstStyle/>
          <a:p>
            <a:fld id="{92308116-4070-4783-AF6A-899EE3C2A042}" type="slidenum">
              <a:rPr lang="ja-JP" altLang="en-US" smtClean="0">
                <a:solidFill>
                  <a:srgbClr val="073E87"/>
                </a:solidFill>
              </a:rPr>
              <a:pPr/>
              <a:t>‹#›</a:t>
            </a:fld>
            <a:endParaRPr lang="ja-JP" altLang="en-US">
              <a:solidFill>
                <a:srgbClr val="073E87"/>
              </a:solidFill>
            </a:endParaRPr>
          </a:p>
        </p:txBody>
      </p:sp>
    </p:spTree>
    <p:extLst>
      <p:ext uri="{BB962C8B-B14F-4D97-AF65-F5344CB8AC3E}">
        <p14:creationId xmlns:p14="http://schemas.microsoft.com/office/powerpoint/2010/main" val="35129337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38922E52-A00D-4EF2-BE94-DB4B0614854F}" type="datetimeFigureOut">
              <a:rPr lang="ja-JP" altLang="en-US" smtClean="0">
                <a:solidFill>
                  <a:srgbClr val="073E87"/>
                </a:solidFill>
              </a:rPr>
              <a:pPr/>
              <a:t>2017/3/16</a:t>
            </a:fld>
            <a:endParaRPr lang="ja-JP" altLang="en-US">
              <a:solidFill>
                <a:srgbClr val="073E87"/>
              </a:solidFill>
            </a:endParaRPr>
          </a:p>
        </p:txBody>
      </p:sp>
      <p:sp>
        <p:nvSpPr>
          <p:cNvPr id="5" name="Footer Placeholder 4"/>
          <p:cNvSpPr>
            <a:spLocks noGrp="1"/>
          </p:cNvSpPr>
          <p:nvPr>
            <p:ph type="ftr" sz="quarter" idx="11"/>
          </p:nvPr>
        </p:nvSpPr>
        <p:spPr/>
        <p:txBody>
          <a:bodyPr/>
          <a:lstStyle/>
          <a:p>
            <a:endParaRPr lang="ja-JP" altLang="en-US">
              <a:solidFill>
                <a:srgbClr val="073E87"/>
              </a:solidFill>
            </a:endParaRPr>
          </a:p>
        </p:txBody>
      </p:sp>
      <p:sp>
        <p:nvSpPr>
          <p:cNvPr id="6" name="Slide Number Placeholder 5"/>
          <p:cNvSpPr>
            <a:spLocks noGrp="1"/>
          </p:cNvSpPr>
          <p:nvPr>
            <p:ph type="sldNum" sz="quarter" idx="12"/>
          </p:nvPr>
        </p:nvSpPr>
        <p:spPr/>
        <p:txBody>
          <a:bodyPr/>
          <a:lstStyle/>
          <a:p>
            <a:fld id="{92308116-4070-4783-AF6A-899EE3C2A042}" type="slidenum">
              <a:rPr lang="ja-JP" altLang="en-US" smtClean="0">
                <a:solidFill>
                  <a:srgbClr val="073E87"/>
                </a:solidFill>
              </a:rPr>
              <a:pPr/>
              <a:t>‹#›</a:t>
            </a:fld>
            <a:endParaRPr lang="ja-JP" altLang="en-US">
              <a:solidFill>
                <a:srgbClr val="073E87"/>
              </a:solidFill>
            </a:endParaRPr>
          </a:p>
        </p:txBody>
      </p:sp>
      <p:sp>
        <p:nvSpPr>
          <p:cNvPr id="7" name="Title 6"/>
          <p:cNvSpPr>
            <a:spLocks noGrp="1"/>
          </p:cNvSpPr>
          <p:nvPr>
            <p:ph type="title"/>
          </p:nvPr>
        </p:nvSpPr>
        <p:spPr/>
        <p:txBody>
          <a:bodyPr/>
          <a:lstStyle/>
          <a:p>
            <a:r>
              <a:rPr lang="ja-JP" altLang="en-US" smtClean="0"/>
              <a:t>マスター タイトルの書式設定</a:t>
            </a:r>
            <a:endParaRPr lang="en-US"/>
          </a:p>
        </p:txBody>
      </p:sp>
    </p:spTree>
    <p:extLst>
      <p:ext uri="{BB962C8B-B14F-4D97-AF65-F5344CB8AC3E}">
        <p14:creationId xmlns:p14="http://schemas.microsoft.com/office/powerpoint/2010/main" val="284387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8063261"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3492437"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7479321" y="4074189"/>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38922E52-A00D-4EF2-BE94-DB4B0614854F}" type="datetimeFigureOut">
              <a:rPr lang="ja-JP" altLang="en-US" smtClean="0">
                <a:solidFill>
                  <a:srgbClr val="073E87"/>
                </a:solidFill>
              </a:rPr>
              <a:pPr/>
              <a:t>2017/3/16</a:t>
            </a:fld>
            <a:endParaRPr lang="ja-JP" altLang="en-US">
              <a:solidFill>
                <a:srgbClr val="073E87"/>
              </a:solidFill>
            </a:endParaRPr>
          </a:p>
        </p:txBody>
      </p:sp>
      <p:sp>
        <p:nvSpPr>
          <p:cNvPr id="5" name="Footer Placeholder 4"/>
          <p:cNvSpPr>
            <a:spLocks noGrp="1"/>
          </p:cNvSpPr>
          <p:nvPr>
            <p:ph type="ftr" sz="quarter" idx="11"/>
          </p:nvPr>
        </p:nvSpPr>
        <p:spPr/>
        <p:txBody>
          <a:bodyPr/>
          <a:lstStyle/>
          <a:p>
            <a:endParaRPr lang="ja-JP" altLang="en-US">
              <a:solidFill>
                <a:srgbClr val="073E87"/>
              </a:solidFill>
            </a:endParaRPr>
          </a:p>
        </p:txBody>
      </p:sp>
      <p:sp>
        <p:nvSpPr>
          <p:cNvPr id="6" name="Slide Number Placeholder 5"/>
          <p:cNvSpPr>
            <a:spLocks noGrp="1"/>
          </p:cNvSpPr>
          <p:nvPr>
            <p:ph type="sldNum" sz="quarter" idx="12"/>
          </p:nvPr>
        </p:nvSpPr>
        <p:spPr/>
        <p:txBody>
          <a:bodyPr/>
          <a:lstStyle/>
          <a:p>
            <a:fld id="{92308116-4070-4783-AF6A-899EE3C2A042}" type="slidenum">
              <a:rPr lang="ja-JP" altLang="en-US" smtClean="0">
                <a:solidFill>
                  <a:srgbClr val="073E87"/>
                </a:solidFill>
              </a:rPr>
              <a:pPr/>
              <a:t>‹#›</a:t>
            </a:fld>
            <a:endParaRPr lang="ja-JP" altLang="en-US">
              <a:solidFill>
                <a:srgbClr val="073E87"/>
              </a:solidFill>
            </a:endParaRPr>
          </a:p>
        </p:txBody>
      </p:sp>
    </p:spTree>
    <p:extLst>
      <p:ext uri="{BB962C8B-B14F-4D97-AF65-F5344CB8AC3E}">
        <p14:creationId xmlns:p14="http://schemas.microsoft.com/office/powerpoint/2010/main" val="29438491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5" name="Date Placeholder 4"/>
          <p:cNvSpPr>
            <a:spLocks noGrp="1"/>
          </p:cNvSpPr>
          <p:nvPr>
            <p:ph type="dt" sz="half" idx="10"/>
          </p:nvPr>
        </p:nvSpPr>
        <p:spPr/>
        <p:txBody>
          <a:bodyPr/>
          <a:lstStyle/>
          <a:p>
            <a:fld id="{38922E52-A00D-4EF2-BE94-DB4B0614854F}" type="datetimeFigureOut">
              <a:rPr lang="ja-JP" altLang="en-US" smtClean="0">
                <a:solidFill>
                  <a:srgbClr val="073E87"/>
                </a:solidFill>
              </a:rPr>
              <a:pPr/>
              <a:t>2017/3/16</a:t>
            </a:fld>
            <a:endParaRPr lang="ja-JP" altLang="en-US">
              <a:solidFill>
                <a:srgbClr val="073E87"/>
              </a:solidFill>
            </a:endParaRPr>
          </a:p>
        </p:txBody>
      </p:sp>
      <p:sp>
        <p:nvSpPr>
          <p:cNvPr id="6" name="Footer Placeholder 5"/>
          <p:cNvSpPr>
            <a:spLocks noGrp="1"/>
          </p:cNvSpPr>
          <p:nvPr>
            <p:ph type="ftr" sz="quarter" idx="11"/>
          </p:nvPr>
        </p:nvSpPr>
        <p:spPr/>
        <p:txBody>
          <a:bodyPr/>
          <a:lstStyle/>
          <a:p>
            <a:endParaRPr lang="ja-JP" altLang="en-US">
              <a:solidFill>
                <a:srgbClr val="073E87"/>
              </a:solidFill>
            </a:endParaRPr>
          </a:p>
        </p:txBody>
      </p:sp>
      <p:sp>
        <p:nvSpPr>
          <p:cNvPr id="7" name="Slide Number Placeholder 6"/>
          <p:cNvSpPr>
            <a:spLocks noGrp="1"/>
          </p:cNvSpPr>
          <p:nvPr>
            <p:ph type="sldNum" sz="quarter" idx="12"/>
          </p:nvPr>
        </p:nvSpPr>
        <p:spPr/>
        <p:txBody>
          <a:bodyPr/>
          <a:lstStyle/>
          <a:p>
            <a:fld id="{92308116-4070-4783-AF6A-899EE3C2A042}" type="slidenum">
              <a:rPr lang="ja-JP" altLang="en-US" smtClean="0">
                <a:solidFill>
                  <a:srgbClr val="073E87"/>
                </a:solidFill>
              </a:rPr>
              <a:pPr/>
              <a:t>‹#›</a:t>
            </a:fld>
            <a:endParaRPr lang="ja-JP" altLang="en-US">
              <a:solidFill>
                <a:srgbClr val="073E87"/>
              </a:solidFill>
            </a:endParaRPr>
          </a:p>
        </p:txBody>
      </p:sp>
      <p:sp>
        <p:nvSpPr>
          <p:cNvPr id="9" name="Content Placeholder 8"/>
          <p:cNvSpPr>
            <a:spLocks noGrp="1"/>
          </p:cNvSpPr>
          <p:nvPr>
            <p:ph sz="quarter" idx="13"/>
          </p:nvPr>
        </p:nvSpPr>
        <p:spPr>
          <a:xfrm>
            <a:off x="902207" y="2679192"/>
            <a:ext cx="5096256" cy="34472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1" name="Content Placeholder 10"/>
          <p:cNvSpPr>
            <a:spLocks noGrp="1"/>
          </p:cNvSpPr>
          <p:nvPr>
            <p:ph sz="quarter" idx="14"/>
          </p:nvPr>
        </p:nvSpPr>
        <p:spPr>
          <a:xfrm>
            <a:off x="6193536" y="2679192"/>
            <a:ext cx="5096256" cy="34472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extLst>
      <p:ext uri="{BB962C8B-B14F-4D97-AF65-F5344CB8AC3E}">
        <p14:creationId xmlns:p14="http://schemas.microsoft.com/office/powerpoint/2010/main" val="33260892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903116" y="3429015"/>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193367" y="3429015"/>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38922E52-A00D-4EF2-BE94-DB4B0614854F}" type="datetimeFigureOut">
              <a:rPr lang="ja-JP" altLang="en-US" smtClean="0">
                <a:solidFill>
                  <a:srgbClr val="073E87"/>
                </a:solidFill>
              </a:rPr>
              <a:pPr/>
              <a:t>2017/3/16</a:t>
            </a:fld>
            <a:endParaRPr lang="ja-JP" altLang="en-US">
              <a:solidFill>
                <a:srgbClr val="073E87"/>
              </a:solidFill>
            </a:endParaRPr>
          </a:p>
        </p:txBody>
      </p:sp>
      <p:sp>
        <p:nvSpPr>
          <p:cNvPr id="8" name="Footer Placeholder 7"/>
          <p:cNvSpPr>
            <a:spLocks noGrp="1"/>
          </p:cNvSpPr>
          <p:nvPr>
            <p:ph type="ftr" sz="quarter" idx="11"/>
          </p:nvPr>
        </p:nvSpPr>
        <p:spPr/>
        <p:txBody>
          <a:bodyPr/>
          <a:lstStyle/>
          <a:p>
            <a:endParaRPr lang="ja-JP" altLang="en-US">
              <a:solidFill>
                <a:srgbClr val="073E87"/>
              </a:solidFill>
            </a:endParaRPr>
          </a:p>
        </p:txBody>
      </p:sp>
      <p:sp>
        <p:nvSpPr>
          <p:cNvPr id="9" name="Slide Number Placeholder 8"/>
          <p:cNvSpPr>
            <a:spLocks noGrp="1"/>
          </p:cNvSpPr>
          <p:nvPr>
            <p:ph type="sldNum" sz="quarter" idx="12"/>
          </p:nvPr>
        </p:nvSpPr>
        <p:spPr/>
        <p:txBody>
          <a:bodyPr/>
          <a:lstStyle/>
          <a:p>
            <a:fld id="{92308116-4070-4783-AF6A-899EE3C2A042}" type="slidenum">
              <a:rPr lang="ja-JP" altLang="en-US" smtClean="0">
                <a:solidFill>
                  <a:srgbClr val="073E87"/>
                </a:solidFill>
              </a:rPr>
              <a:pPr/>
              <a:t>‹#›</a:t>
            </a:fld>
            <a:endParaRPr lang="ja-JP" altLang="en-US">
              <a:solidFill>
                <a:srgbClr val="073E87"/>
              </a:solidFill>
            </a:endParaRPr>
          </a:p>
        </p:txBody>
      </p:sp>
    </p:spTree>
    <p:extLst>
      <p:ext uri="{BB962C8B-B14F-4D97-AF65-F5344CB8AC3E}">
        <p14:creationId xmlns:p14="http://schemas.microsoft.com/office/powerpoint/2010/main" val="35167342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38922E52-A00D-4EF2-BE94-DB4B0614854F}" type="datetimeFigureOut">
              <a:rPr lang="ja-JP" altLang="en-US" smtClean="0">
                <a:solidFill>
                  <a:srgbClr val="073E87"/>
                </a:solidFill>
              </a:rPr>
              <a:pPr/>
              <a:t>2017/3/16</a:t>
            </a:fld>
            <a:endParaRPr lang="ja-JP" altLang="en-US">
              <a:solidFill>
                <a:srgbClr val="073E87"/>
              </a:solidFill>
            </a:endParaRPr>
          </a:p>
        </p:txBody>
      </p:sp>
      <p:sp>
        <p:nvSpPr>
          <p:cNvPr id="4" name="Footer Placeholder 3"/>
          <p:cNvSpPr>
            <a:spLocks noGrp="1"/>
          </p:cNvSpPr>
          <p:nvPr>
            <p:ph type="ftr" sz="quarter" idx="11"/>
          </p:nvPr>
        </p:nvSpPr>
        <p:spPr/>
        <p:txBody>
          <a:bodyPr/>
          <a:lstStyle/>
          <a:p>
            <a:endParaRPr lang="ja-JP" altLang="en-US">
              <a:solidFill>
                <a:srgbClr val="073E87"/>
              </a:solidFill>
            </a:endParaRPr>
          </a:p>
        </p:txBody>
      </p:sp>
      <p:sp>
        <p:nvSpPr>
          <p:cNvPr id="5" name="Slide Number Placeholder 4"/>
          <p:cNvSpPr>
            <a:spLocks noGrp="1"/>
          </p:cNvSpPr>
          <p:nvPr>
            <p:ph type="sldNum" sz="quarter" idx="12"/>
          </p:nvPr>
        </p:nvSpPr>
        <p:spPr/>
        <p:txBody>
          <a:bodyPr/>
          <a:lstStyle/>
          <a:p>
            <a:fld id="{92308116-4070-4783-AF6A-899EE3C2A042}" type="slidenum">
              <a:rPr lang="ja-JP" altLang="en-US" smtClean="0">
                <a:solidFill>
                  <a:srgbClr val="073E87"/>
                </a:solidFill>
              </a:rPr>
              <a:pPr/>
              <a:t>‹#›</a:t>
            </a:fld>
            <a:endParaRPr lang="ja-JP" altLang="en-US">
              <a:solidFill>
                <a:srgbClr val="073E87"/>
              </a:solidFill>
            </a:endParaRPr>
          </a:p>
        </p:txBody>
      </p:sp>
    </p:spTree>
    <p:extLst>
      <p:ext uri="{BB962C8B-B14F-4D97-AF65-F5344CB8AC3E}">
        <p14:creationId xmlns:p14="http://schemas.microsoft.com/office/powerpoint/2010/main" val="25583469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38922E52-A00D-4EF2-BE94-DB4B0614854F}" type="datetimeFigureOut">
              <a:rPr lang="ja-JP" altLang="en-US" smtClean="0">
                <a:solidFill>
                  <a:srgbClr val="073E87"/>
                </a:solidFill>
              </a:rPr>
              <a:pPr/>
              <a:t>2017/3/16</a:t>
            </a:fld>
            <a:endParaRPr lang="ja-JP" altLang="en-US">
              <a:solidFill>
                <a:srgbClr val="073E87"/>
              </a:solidFill>
            </a:endParaRPr>
          </a:p>
        </p:txBody>
      </p:sp>
      <p:sp>
        <p:nvSpPr>
          <p:cNvPr id="3" name="Footer Placeholder 2"/>
          <p:cNvSpPr>
            <a:spLocks noGrp="1"/>
          </p:cNvSpPr>
          <p:nvPr>
            <p:ph type="ftr" sz="quarter" idx="11"/>
          </p:nvPr>
        </p:nvSpPr>
        <p:spPr/>
        <p:txBody>
          <a:bodyPr/>
          <a:lstStyle/>
          <a:p>
            <a:endParaRPr lang="ja-JP" altLang="en-US">
              <a:solidFill>
                <a:srgbClr val="073E87"/>
              </a:solidFill>
            </a:endParaRPr>
          </a:p>
        </p:txBody>
      </p:sp>
      <p:sp>
        <p:nvSpPr>
          <p:cNvPr id="4" name="Slide Number Placeholder 3"/>
          <p:cNvSpPr>
            <a:spLocks noGrp="1"/>
          </p:cNvSpPr>
          <p:nvPr>
            <p:ph type="sldNum" sz="quarter" idx="12"/>
          </p:nvPr>
        </p:nvSpPr>
        <p:spPr/>
        <p:txBody>
          <a:bodyPr/>
          <a:lstStyle/>
          <a:p>
            <a:fld id="{92308116-4070-4783-AF6A-899EE3C2A042}" type="slidenum">
              <a:rPr lang="ja-JP" altLang="en-US" smtClean="0">
                <a:solidFill>
                  <a:srgbClr val="073E87"/>
                </a:solidFill>
              </a:rPr>
              <a:pPr/>
              <a:t>‹#›</a:t>
            </a:fld>
            <a:endParaRPr lang="ja-JP" altLang="en-US">
              <a:solidFill>
                <a:srgbClr val="073E87"/>
              </a:solidFill>
            </a:endParaRPr>
          </a:p>
        </p:txBody>
      </p:sp>
    </p:spTree>
    <p:extLst>
      <p:ext uri="{BB962C8B-B14F-4D97-AF65-F5344CB8AC3E}">
        <p14:creationId xmlns:p14="http://schemas.microsoft.com/office/powerpoint/2010/main" val="41788463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38922E52-A00D-4EF2-BE94-DB4B0614854F}" type="datetimeFigureOut">
              <a:rPr lang="ja-JP" altLang="en-US" smtClean="0">
                <a:solidFill>
                  <a:srgbClr val="073E87"/>
                </a:solidFill>
              </a:rPr>
              <a:pPr/>
              <a:t>2017/3/16</a:t>
            </a:fld>
            <a:endParaRPr lang="ja-JP" altLang="en-US">
              <a:solidFill>
                <a:srgbClr val="073E87"/>
              </a:solidFill>
            </a:endParaRPr>
          </a:p>
        </p:txBody>
      </p:sp>
      <p:sp>
        <p:nvSpPr>
          <p:cNvPr id="6" name="Footer Placeholder 5"/>
          <p:cNvSpPr>
            <a:spLocks noGrp="1"/>
          </p:cNvSpPr>
          <p:nvPr>
            <p:ph type="ftr" sz="quarter" idx="11"/>
          </p:nvPr>
        </p:nvSpPr>
        <p:spPr/>
        <p:txBody>
          <a:bodyPr/>
          <a:lstStyle/>
          <a:p>
            <a:endParaRPr lang="ja-JP" altLang="en-US">
              <a:solidFill>
                <a:srgbClr val="073E87"/>
              </a:solidFill>
            </a:endParaRPr>
          </a:p>
        </p:txBody>
      </p:sp>
      <p:sp>
        <p:nvSpPr>
          <p:cNvPr id="7" name="Slide Number Placeholder 6"/>
          <p:cNvSpPr>
            <a:spLocks noGrp="1"/>
          </p:cNvSpPr>
          <p:nvPr>
            <p:ph type="sldNum" sz="quarter" idx="12"/>
          </p:nvPr>
        </p:nvSpPr>
        <p:spPr/>
        <p:txBody>
          <a:bodyPr/>
          <a:lstStyle/>
          <a:p>
            <a:fld id="{92308116-4070-4783-AF6A-899EE3C2A042}" type="slidenum">
              <a:rPr lang="ja-JP" altLang="en-US" smtClean="0">
                <a:solidFill>
                  <a:srgbClr val="073E87"/>
                </a:solidFill>
              </a:rPr>
              <a:pPr/>
              <a:t>‹#›</a:t>
            </a:fld>
            <a:endParaRPr lang="ja-JP" altLang="en-US">
              <a:solidFill>
                <a:srgbClr val="073E87"/>
              </a:solidFill>
            </a:endParaRPr>
          </a:p>
        </p:txBody>
      </p:sp>
      <p:sp>
        <p:nvSpPr>
          <p:cNvPr id="4" name="Text Placeholder 3"/>
          <p:cNvSpPr>
            <a:spLocks noGrp="1"/>
          </p:cNvSpPr>
          <p:nvPr>
            <p:ph type="body" sz="half" idx="2"/>
          </p:nvPr>
        </p:nvSpPr>
        <p:spPr>
          <a:xfrm>
            <a:off x="1219200" y="3581415"/>
            <a:ext cx="44704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6202617"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extLst>
      <p:ext uri="{BB962C8B-B14F-4D97-AF65-F5344CB8AC3E}">
        <p14:creationId xmlns:p14="http://schemas.microsoft.com/office/powerpoint/2010/main" val="3771332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D8D8864-CF3F-488F-9205-C4163DF45FED}" type="datetime1">
              <a:rPr kumimoji="1" lang="ja-JP" altLang="en-US" smtClean="0"/>
              <a:t>2017/3/16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4EBCF22-26F6-45A1-900A-6AD54D9B9DC2}" type="slidenum">
              <a:rPr kumimoji="1" lang="ja-JP" altLang="en-US" smtClean="0"/>
              <a:t>‹#›</a:t>
            </a:fld>
            <a:endParaRPr kumimoji="1" lang="ja-JP" altLang="en-US"/>
          </a:p>
        </p:txBody>
      </p:sp>
    </p:spTree>
    <p:extLst>
      <p:ext uri="{BB962C8B-B14F-4D97-AF65-F5344CB8AC3E}">
        <p14:creationId xmlns:p14="http://schemas.microsoft.com/office/powerpoint/2010/main" val="11476251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6498883" y="338667"/>
            <a:ext cx="5083527" cy="2429934"/>
          </a:xfrm>
        </p:spPr>
        <p:txBody>
          <a:bodyPr anchor="b">
            <a:normAutofit/>
          </a:bodyPr>
          <a:lstStyle>
            <a:lvl1pPr algn="l">
              <a:defRPr sz="2800" b="0">
                <a:solidFill>
                  <a:srgbClr val="FFFFFF"/>
                </a:solidFill>
              </a:defRPr>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6491121"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8922E52-A00D-4EF2-BE94-DB4B0614854F}" type="datetimeFigureOut">
              <a:rPr lang="ja-JP" altLang="en-US" smtClean="0">
                <a:solidFill>
                  <a:srgbClr val="073E87"/>
                </a:solidFill>
              </a:rPr>
              <a:pPr/>
              <a:t>2017/3/16</a:t>
            </a:fld>
            <a:endParaRPr lang="ja-JP" altLang="en-US">
              <a:solidFill>
                <a:srgbClr val="073E87"/>
              </a:solidFill>
            </a:endParaRPr>
          </a:p>
        </p:txBody>
      </p:sp>
      <p:sp>
        <p:nvSpPr>
          <p:cNvPr id="6" name="Footer Placeholder 5"/>
          <p:cNvSpPr>
            <a:spLocks noGrp="1"/>
          </p:cNvSpPr>
          <p:nvPr>
            <p:ph type="ftr" sz="quarter" idx="11"/>
          </p:nvPr>
        </p:nvSpPr>
        <p:spPr/>
        <p:txBody>
          <a:bodyPr/>
          <a:lstStyle/>
          <a:p>
            <a:endParaRPr lang="ja-JP" altLang="en-US">
              <a:solidFill>
                <a:srgbClr val="073E87"/>
              </a:solidFill>
            </a:endParaRPr>
          </a:p>
        </p:txBody>
      </p:sp>
      <p:sp>
        <p:nvSpPr>
          <p:cNvPr id="7" name="Slide Number Placeholder 6"/>
          <p:cNvSpPr>
            <a:spLocks noGrp="1"/>
          </p:cNvSpPr>
          <p:nvPr>
            <p:ph type="sldNum" sz="quarter" idx="12"/>
          </p:nvPr>
        </p:nvSpPr>
        <p:spPr/>
        <p:txBody>
          <a:bodyPr/>
          <a:lstStyle/>
          <a:p>
            <a:fld id="{92308116-4070-4783-AF6A-899EE3C2A042}" type="slidenum">
              <a:rPr lang="ja-JP" altLang="en-US" smtClean="0">
                <a:solidFill>
                  <a:srgbClr val="073E87"/>
                </a:solidFill>
              </a:rPr>
              <a:pPr/>
              <a:t>‹#›</a:t>
            </a:fld>
            <a:endParaRPr lang="ja-JP" altLang="en-US">
              <a:solidFill>
                <a:srgbClr val="073E87"/>
              </a:solidFill>
            </a:endParaRPr>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Tree>
    <p:extLst>
      <p:ext uri="{BB962C8B-B14F-4D97-AF65-F5344CB8AC3E}">
        <p14:creationId xmlns:p14="http://schemas.microsoft.com/office/powerpoint/2010/main" val="9221279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38922E52-A00D-4EF2-BE94-DB4B0614854F}" type="datetimeFigureOut">
              <a:rPr lang="ja-JP" altLang="en-US" smtClean="0">
                <a:solidFill>
                  <a:srgbClr val="073E87"/>
                </a:solidFill>
              </a:rPr>
              <a:pPr/>
              <a:t>2017/3/16</a:t>
            </a:fld>
            <a:endParaRPr lang="ja-JP" altLang="en-US">
              <a:solidFill>
                <a:srgbClr val="073E87"/>
              </a:solidFill>
            </a:endParaRPr>
          </a:p>
        </p:txBody>
      </p:sp>
      <p:sp>
        <p:nvSpPr>
          <p:cNvPr id="5" name="Footer Placeholder 4"/>
          <p:cNvSpPr>
            <a:spLocks noGrp="1"/>
          </p:cNvSpPr>
          <p:nvPr>
            <p:ph type="ftr" sz="quarter" idx="11"/>
          </p:nvPr>
        </p:nvSpPr>
        <p:spPr/>
        <p:txBody>
          <a:bodyPr/>
          <a:lstStyle/>
          <a:p>
            <a:endParaRPr lang="ja-JP" altLang="en-US">
              <a:solidFill>
                <a:srgbClr val="073E87"/>
              </a:solidFill>
            </a:endParaRPr>
          </a:p>
        </p:txBody>
      </p:sp>
      <p:sp>
        <p:nvSpPr>
          <p:cNvPr id="6" name="Slide Number Placeholder 5"/>
          <p:cNvSpPr>
            <a:spLocks noGrp="1"/>
          </p:cNvSpPr>
          <p:nvPr>
            <p:ph type="sldNum" sz="quarter" idx="12"/>
          </p:nvPr>
        </p:nvSpPr>
        <p:spPr/>
        <p:txBody>
          <a:bodyPr/>
          <a:lstStyle/>
          <a:p>
            <a:fld id="{92308116-4070-4783-AF6A-899EE3C2A042}" type="slidenum">
              <a:rPr lang="ja-JP" altLang="en-US" smtClean="0">
                <a:solidFill>
                  <a:srgbClr val="073E87"/>
                </a:solidFill>
              </a:rPr>
              <a:pPr/>
              <a:t>‹#›</a:t>
            </a:fld>
            <a:endParaRPr lang="ja-JP" altLang="en-US">
              <a:solidFill>
                <a:srgbClr val="073E87"/>
              </a:solidFill>
            </a:endParaRPr>
          </a:p>
        </p:txBody>
      </p:sp>
    </p:spTree>
    <p:extLst>
      <p:ext uri="{BB962C8B-B14F-4D97-AF65-F5344CB8AC3E}">
        <p14:creationId xmlns:p14="http://schemas.microsoft.com/office/powerpoint/2010/main" val="1521884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38922E52-A00D-4EF2-BE94-DB4B0614854F}" type="datetimeFigureOut">
              <a:rPr lang="ja-JP" altLang="en-US" smtClean="0">
                <a:solidFill>
                  <a:srgbClr val="073E87"/>
                </a:solidFill>
              </a:rPr>
              <a:pPr/>
              <a:t>2017/3/16</a:t>
            </a:fld>
            <a:endParaRPr lang="ja-JP" altLang="en-US">
              <a:solidFill>
                <a:srgbClr val="073E87"/>
              </a:solidFill>
            </a:endParaRPr>
          </a:p>
        </p:txBody>
      </p:sp>
      <p:sp>
        <p:nvSpPr>
          <p:cNvPr id="5" name="Footer Placeholder 4"/>
          <p:cNvSpPr>
            <a:spLocks noGrp="1"/>
          </p:cNvSpPr>
          <p:nvPr>
            <p:ph type="ftr" sz="quarter" idx="11"/>
          </p:nvPr>
        </p:nvSpPr>
        <p:spPr/>
        <p:txBody>
          <a:bodyPr/>
          <a:lstStyle/>
          <a:p>
            <a:endParaRPr lang="ja-JP" altLang="en-US">
              <a:solidFill>
                <a:srgbClr val="073E87"/>
              </a:solidFill>
            </a:endParaRPr>
          </a:p>
        </p:txBody>
      </p:sp>
      <p:sp>
        <p:nvSpPr>
          <p:cNvPr id="6" name="Slide Number Placeholder 5"/>
          <p:cNvSpPr>
            <a:spLocks noGrp="1"/>
          </p:cNvSpPr>
          <p:nvPr>
            <p:ph type="sldNum" sz="quarter" idx="12"/>
          </p:nvPr>
        </p:nvSpPr>
        <p:spPr/>
        <p:txBody>
          <a:bodyPr/>
          <a:lstStyle/>
          <a:p>
            <a:fld id="{92308116-4070-4783-AF6A-899EE3C2A042}" type="slidenum">
              <a:rPr lang="ja-JP" altLang="en-US" smtClean="0">
                <a:solidFill>
                  <a:srgbClr val="073E87"/>
                </a:solidFill>
              </a:rPr>
              <a:pPr/>
              <a:t>‹#›</a:t>
            </a:fld>
            <a:endParaRPr lang="ja-JP" altLang="en-US">
              <a:solidFill>
                <a:srgbClr val="073E87"/>
              </a:solidFill>
            </a:endParaRPr>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8839200" y="1447803"/>
            <a:ext cx="2743200" cy="4487333"/>
          </a:xfrm>
        </p:spPr>
        <p:txBody>
          <a:bodyPr vert="eaVert" anchor="ctr"/>
          <a:lstStyle>
            <a:lvl1pPr algn="l">
              <a:defRPr>
                <a:solidFill>
                  <a:schemeClr val="tx2"/>
                </a:solidFill>
              </a:defRPr>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extLst>
      <p:ext uri="{BB962C8B-B14F-4D97-AF65-F5344CB8AC3E}">
        <p14:creationId xmlns:p14="http://schemas.microsoft.com/office/powerpoint/2010/main" val="575560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13372CA1-46B4-4E74-9078-D23B3FC37ECD}" type="datetime1">
              <a:rPr kumimoji="1" lang="ja-JP" altLang="en-US" smtClean="0"/>
              <a:t>2017/3/16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4EBCF22-26F6-45A1-900A-6AD54D9B9DC2}" type="slidenum">
              <a:rPr kumimoji="1" lang="ja-JP" altLang="en-US" smtClean="0"/>
              <a:t>‹#›</a:t>
            </a:fld>
            <a:endParaRPr kumimoji="1" lang="ja-JP" altLang="en-US"/>
          </a:p>
        </p:txBody>
      </p:sp>
    </p:spTree>
    <p:extLst>
      <p:ext uri="{BB962C8B-B14F-4D97-AF65-F5344CB8AC3E}">
        <p14:creationId xmlns:p14="http://schemas.microsoft.com/office/powerpoint/2010/main" val="3053179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E192E156-387C-4671-B96C-FC8E8C460FA7}" type="datetime1">
              <a:rPr kumimoji="1" lang="ja-JP" altLang="en-US" smtClean="0"/>
              <a:t>2017/3/16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4EBCF22-26F6-45A1-900A-6AD54D9B9DC2}" type="slidenum">
              <a:rPr kumimoji="1" lang="ja-JP" altLang="en-US" smtClean="0"/>
              <a:t>‹#›</a:t>
            </a:fld>
            <a:endParaRPr kumimoji="1" lang="ja-JP" altLang="en-US"/>
          </a:p>
        </p:txBody>
      </p:sp>
    </p:spTree>
    <p:extLst>
      <p:ext uri="{BB962C8B-B14F-4D97-AF65-F5344CB8AC3E}">
        <p14:creationId xmlns:p14="http://schemas.microsoft.com/office/powerpoint/2010/main" val="1596286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072B8663-5663-4B62-9DCA-46F92D3EFE4D}" type="datetime1">
              <a:rPr kumimoji="1" lang="ja-JP" altLang="en-US" smtClean="0"/>
              <a:t>2017/3/16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4EBCF22-26F6-45A1-900A-6AD54D9B9DC2}" type="slidenum">
              <a:rPr kumimoji="1" lang="ja-JP" altLang="en-US" smtClean="0"/>
              <a:t>‹#›</a:t>
            </a:fld>
            <a:endParaRPr kumimoji="1" lang="ja-JP" altLang="en-US"/>
          </a:p>
        </p:txBody>
      </p:sp>
    </p:spTree>
    <p:extLst>
      <p:ext uri="{BB962C8B-B14F-4D97-AF65-F5344CB8AC3E}">
        <p14:creationId xmlns:p14="http://schemas.microsoft.com/office/powerpoint/2010/main" val="3984760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CBDB09F-DB17-44AE-9CE1-5E4F2BEBCBEE}" type="datetime1">
              <a:rPr kumimoji="1" lang="ja-JP" altLang="en-US" smtClean="0"/>
              <a:t>2017/3/16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4EBCF22-26F6-45A1-900A-6AD54D9B9DC2}" type="slidenum">
              <a:rPr kumimoji="1" lang="ja-JP" altLang="en-US" smtClean="0"/>
              <a:t>‹#›</a:t>
            </a:fld>
            <a:endParaRPr kumimoji="1" lang="ja-JP" altLang="en-US"/>
          </a:p>
        </p:txBody>
      </p:sp>
    </p:spTree>
    <p:extLst>
      <p:ext uri="{BB962C8B-B14F-4D97-AF65-F5344CB8AC3E}">
        <p14:creationId xmlns:p14="http://schemas.microsoft.com/office/powerpoint/2010/main" val="1236323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AE9A9CE-B9DC-4199-828D-C705C0D64F21}" type="datetime1">
              <a:rPr kumimoji="1" lang="ja-JP" altLang="en-US" smtClean="0"/>
              <a:t>2017/3/16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4EBCF22-26F6-45A1-900A-6AD54D9B9DC2}" type="slidenum">
              <a:rPr kumimoji="1" lang="ja-JP" altLang="en-US" smtClean="0"/>
              <a:t>‹#›</a:t>
            </a:fld>
            <a:endParaRPr kumimoji="1" lang="ja-JP" altLang="en-US"/>
          </a:p>
        </p:txBody>
      </p:sp>
    </p:spTree>
    <p:extLst>
      <p:ext uri="{BB962C8B-B14F-4D97-AF65-F5344CB8AC3E}">
        <p14:creationId xmlns:p14="http://schemas.microsoft.com/office/powerpoint/2010/main" val="2803521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5EE94DB-3658-4A10-B808-389D1132216E}" type="datetime1">
              <a:rPr kumimoji="1" lang="ja-JP" altLang="en-US" smtClean="0"/>
              <a:t>2017/3/16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4EBCF22-26F6-45A1-900A-6AD54D9B9DC2}" type="slidenum">
              <a:rPr kumimoji="1" lang="ja-JP" altLang="en-US" smtClean="0"/>
              <a:t>‹#›</a:t>
            </a:fld>
            <a:endParaRPr kumimoji="1" lang="ja-JP" altLang="en-US"/>
          </a:p>
        </p:txBody>
      </p:sp>
    </p:spTree>
    <p:extLst>
      <p:ext uri="{BB962C8B-B14F-4D97-AF65-F5344CB8AC3E}">
        <p14:creationId xmlns:p14="http://schemas.microsoft.com/office/powerpoint/2010/main" val="410668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5D0019E-6347-40AF-A9D0-77F7B9B90D64}" type="datetime1">
              <a:rPr kumimoji="1" lang="ja-JP" altLang="en-US" smtClean="0"/>
              <a:t>2017/3/16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4EBCF22-26F6-45A1-900A-6AD54D9B9DC2}" type="slidenum">
              <a:rPr kumimoji="1" lang="ja-JP" altLang="en-US" smtClean="0"/>
              <a:t>‹#›</a:t>
            </a:fld>
            <a:endParaRPr kumimoji="1" lang="ja-JP" altLang="en-US"/>
          </a:p>
        </p:txBody>
      </p:sp>
    </p:spTree>
    <p:extLst>
      <p:ext uri="{BB962C8B-B14F-4D97-AF65-F5344CB8AC3E}">
        <p14:creationId xmlns:p14="http://schemas.microsoft.com/office/powerpoint/2010/main" val="3541217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15DE51-3ED2-49E3-9416-FAFD772B2C9F}" type="datetime1">
              <a:rPr kumimoji="1" lang="ja-JP" altLang="en-US" smtClean="0"/>
              <a:t>2017/3/16</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EBCF22-26F6-45A1-900A-6AD54D9B9DC2}" type="slidenum">
              <a:rPr kumimoji="1" lang="ja-JP" altLang="en-US" smtClean="0"/>
              <a:t>‹#›</a:t>
            </a:fld>
            <a:endParaRPr kumimoji="1" lang="ja-JP" altLang="en-US"/>
          </a:p>
        </p:txBody>
      </p:sp>
    </p:spTree>
    <p:extLst>
      <p:ext uri="{BB962C8B-B14F-4D97-AF65-F5344CB8AC3E}">
        <p14:creationId xmlns:p14="http://schemas.microsoft.com/office/powerpoint/2010/main" val="983623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4" name="Date Placeholder 3"/>
          <p:cNvSpPr>
            <a:spLocks noGrp="1"/>
          </p:cNvSpPr>
          <p:nvPr>
            <p:ph type="dt" sz="half" idx="2"/>
          </p:nvPr>
        </p:nvSpPr>
        <p:spPr>
          <a:xfrm>
            <a:off x="6884896" y="6250179"/>
            <a:ext cx="5048920" cy="365125"/>
          </a:xfrm>
          <a:prstGeom prst="rect">
            <a:avLst/>
          </a:prstGeom>
        </p:spPr>
        <p:txBody>
          <a:bodyPr vert="horz" lIns="91440" tIns="45720" rIns="91440" bIns="45720" rtlCol="0" anchor="ctr"/>
          <a:lstStyle>
            <a:lvl1pPr algn="r">
              <a:defRPr sz="1000">
                <a:solidFill>
                  <a:schemeClr val="tx2"/>
                </a:solidFill>
              </a:defRPr>
            </a:lvl1pPr>
          </a:lstStyle>
          <a:p>
            <a:fld id="{38922E52-A00D-4EF2-BE94-DB4B0614854F}" type="datetimeFigureOut">
              <a:rPr lang="ja-JP" altLang="en-US" smtClean="0">
                <a:solidFill>
                  <a:srgbClr val="073E87"/>
                </a:solidFill>
              </a:rPr>
              <a:pPr/>
              <a:t>2017/3/16</a:t>
            </a:fld>
            <a:endParaRPr lang="ja-JP" altLang="en-US">
              <a:solidFill>
                <a:srgbClr val="073E87"/>
              </a:solidFill>
            </a:endParaRPr>
          </a:p>
        </p:txBody>
      </p:sp>
      <p:sp>
        <p:nvSpPr>
          <p:cNvPr id="5" name="Footer Placeholder 4"/>
          <p:cNvSpPr>
            <a:spLocks noGrp="1"/>
          </p:cNvSpPr>
          <p:nvPr>
            <p:ph type="ftr" sz="quarter" idx="3"/>
          </p:nvPr>
        </p:nvSpPr>
        <p:spPr>
          <a:xfrm>
            <a:off x="258194" y="6250179"/>
            <a:ext cx="5048921" cy="365125"/>
          </a:xfrm>
          <a:prstGeom prst="rect">
            <a:avLst/>
          </a:prstGeom>
        </p:spPr>
        <p:txBody>
          <a:bodyPr vert="horz" lIns="91440" tIns="45720" rIns="91440" bIns="45720" rtlCol="0" anchor="ctr"/>
          <a:lstStyle>
            <a:lvl1pPr algn="l">
              <a:defRPr sz="1000">
                <a:solidFill>
                  <a:schemeClr val="tx2"/>
                </a:solidFill>
              </a:defRPr>
            </a:lvl1pPr>
          </a:lstStyle>
          <a:p>
            <a:endParaRPr lang="ja-JP" altLang="en-US">
              <a:solidFill>
                <a:srgbClr val="073E87"/>
              </a:solidFill>
            </a:endParaRPr>
          </a:p>
        </p:txBody>
      </p:sp>
      <p:sp>
        <p:nvSpPr>
          <p:cNvPr id="6" name="Slide Number Placeholder 5"/>
          <p:cNvSpPr>
            <a:spLocks noGrp="1"/>
          </p:cNvSpPr>
          <p:nvPr>
            <p:ph type="sldNum" sz="quarter" idx="4"/>
          </p:nvPr>
        </p:nvSpPr>
        <p:spPr>
          <a:xfrm>
            <a:off x="5321452" y="6250178"/>
            <a:ext cx="1549101" cy="365125"/>
          </a:xfrm>
          <a:prstGeom prst="rect">
            <a:avLst/>
          </a:prstGeom>
        </p:spPr>
        <p:txBody>
          <a:bodyPr vert="horz" lIns="91440" tIns="45720" rIns="91440" bIns="45720" rtlCol="0" anchor="ctr"/>
          <a:lstStyle>
            <a:lvl1pPr algn="ctr">
              <a:defRPr sz="1000">
                <a:solidFill>
                  <a:schemeClr val="tx2"/>
                </a:solidFill>
              </a:defRPr>
            </a:lvl1pPr>
          </a:lstStyle>
          <a:p>
            <a:fld id="{92308116-4070-4783-AF6A-899EE3C2A042}" type="slidenum">
              <a:rPr lang="ja-JP" altLang="en-US" smtClean="0">
                <a:solidFill>
                  <a:srgbClr val="073E87"/>
                </a:solidFill>
              </a:rPr>
              <a:pPr/>
              <a:t>‹#›</a:t>
            </a:fld>
            <a:endParaRPr lang="ja-JP" altLang="en-US">
              <a:solidFill>
                <a:srgbClr val="073E87"/>
              </a:solidFill>
            </a:endParaRPr>
          </a:p>
        </p:txBody>
      </p:sp>
      <p:sp>
        <p:nvSpPr>
          <p:cNvPr id="3" name="Text Placeholder 2"/>
          <p:cNvSpPr>
            <a:spLocks noGrp="1"/>
          </p:cNvSpPr>
          <p:nvPr>
            <p:ph type="body" idx="1"/>
          </p:nvPr>
        </p:nvSpPr>
        <p:spPr>
          <a:xfrm>
            <a:off x="1162766" y="2675467"/>
            <a:ext cx="9877777" cy="345069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extLst>
      <p:ext uri="{BB962C8B-B14F-4D97-AF65-F5344CB8AC3E}">
        <p14:creationId xmlns:p14="http://schemas.microsoft.com/office/powerpoint/2010/main" val="31130724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ja.wikipedia.org/wiki/%E3%83%AA%E3%83%8B%E3%82%A2%E3%83%83%E3%82%AF" TargetMode="External"/><Relationship Id="rId7"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4.jpg"/><Relationship Id="rId5" Type="http://schemas.openxmlformats.org/officeDocument/2006/relationships/hyperlink" Target="https://ja.wikipedia.org/wiki/%E9%9B%BB%E5%AD%90%E7%B7%9A" TargetMode="External"/><Relationship Id="rId4" Type="http://schemas.openxmlformats.org/officeDocument/2006/relationships/hyperlink" Target="https://ja.wikipedia.org/wiki/X%E7%B7%9A"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14.xml"/><Relationship Id="rId7"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30.png"/><Relationship Id="rId11" Type="http://schemas.openxmlformats.org/officeDocument/2006/relationships/image" Target="../media/image35.jpeg"/><Relationship Id="rId5" Type="http://schemas.openxmlformats.org/officeDocument/2006/relationships/image" Target="../media/image29.jpeg"/><Relationship Id="rId10" Type="http://schemas.openxmlformats.org/officeDocument/2006/relationships/image" Target="../media/image34.jpeg"/><Relationship Id="rId4" Type="http://schemas.openxmlformats.org/officeDocument/2006/relationships/image" Target="../media/image28.png"/><Relationship Id="rId9" Type="http://schemas.openxmlformats.org/officeDocument/2006/relationships/image" Target="../media/image33.jpeg"/></Relationships>
</file>

<file path=ppt/slides/_rels/slide29.xml.rels><?xml version="1.0" encoding="UTF-8" standalone="yes"?>
<Relationships xmlns="http://schemas.openxmlformats.org/package/2006/relationships"><Relationship Id="rId2" Type="http://schemas.openxmlformats.org/officeDocument/2006/relationships/hyperlink" Target="https://kotobank.jp/word/%E7%94%9F%E6%B4%BB%E3%81%AE%E8%B3%AA-85601"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23392" y="1340768"/>
            <a:ext cx="11137237" cy="2376264"/>
          </a:xfrm>
          <a:noFill/>
          <a:extLst>
            <a:ext uri="{909E8E84-426E-40DD-AFC4-6F175D3DCCD1}">
              <a14:hiddenFill xmlns:a14="http://schemas.microsoft.com/office/drawing/2010/main">
                <a:gradFill rotWithShape="1">
                  <a:gsLst>
                    <a:gs pos="0">
                      <a:srgbClr val="3333FF">
                        <a:gamma/>
                        <a:shade val="46275"/>
                        <a:invGamma/>
                      </a:srgbClr>
                    </a:gs>
                    <a:gs pos="50000">
                      <a:srgbClr val="3333FF"/>
                    </a:gs>
                    <a:gs pos="100000">
                      <a:srgbClr val="3333FF">
                        <a:gamma/>
                        <a:shade val="46275"/>
                        <a:invGamma/>
                      </a:srgbClr>
                    </a:gs>
                  </a:gsLst>
                  <a:lin ang="5400000" scaled="1"/>
                </a:gradFill>
              </a14:hiddenFill>
            </a:ext>
          </a:extLst>
        </p:spPr>
        <p:txBody>
          <a:bodyPr/>
          <a:lstStyle/>
          <a:p>
            <a:r>
              <a:rPr lang="ja-JP" altLang="en-US" sz="2800" b="1" dirty="0" smtClean="0">
                <a:solidFill>
                  <a:srgbClr val="00206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rPr>
              <a:t>平成</a:t>
            </a:r>
            <a:r>
              <a:rPr lang="en-US" altLang="ja-JP" sz="2800" b="1" dirty="0" smtClean="0">
                <a:solidFill>
                  <a:srgbClr val="00206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rPr>
              <a:t>28</a:t>
            </a:r>
            <a:r>
              <a:rPr lang="ja-JP" altLang="en-US" sz="2800" b="1" dirty="0" smtClean="0">
                <a:solidFill>
                  <a:srgbClr val="00206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rPr>
              <a:t>年度がんの教育総合支援事業</a:t>
            </a:r>
            <a:r>
              <a:rPr lang="en-US" altLang="ja-JP" sz="2800" b="1" dirty="0" smtClean="0">
                <a:solidFill>
                  <a:srgbClr val="00206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rPr>
              <a:t/>
            </a:r>
            <a:br>
              <a:rPr lang="en-US" altLang="ja-JP" sz="2800" b="1" dirty="0" smtClean="0">
                <a:solidFill>
                  <a:srgbClr val="00206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rPr>
            </a:br>
            <a:r>
              <a:rPr lang="en-US" altLang="ja-JP" sz="2800" b="1" dirty="0" smtClean="0">
                <a:solidFill>
                  <a:srgbClr val="00206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rPr>
              <a:t/>
            </a:r>
            <a:br>
              <a:rPr lang="en-US" altLang="ja-JP" sz="2800" b="1" dirty="0" smtClean="0">
                <a:solidFill>
                  <a:srgbClr val="00206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rPr>
            </a:br>
            <a:r>
              <a:rPr lang="ja-JP" altLang="en-US" sz="4800" b="1" dirty="0" smtClean="0">
                <a:solidFill>
                  <a:srgbClr val="0000FF"/>
                </a:solidFill>
                <a:effectLst>
                  <a:outerShdw blurRad="38100" dist="38100" dir="2700000" algn="tl">
                    <a:srgbClr val="C0C0C0"/>
                  </a:outerShdw>
                </a:effectLst>
                <a:latin typeface="ＭＳ 明朝"/>
                <a:ea typeface="ＭＳ 明朝"/>
              </a:rPr>
              <a:t>「</a:t>
            </a:r>
            <a:r>
              <a:rPr lang="ja-JP" altLang="en-US" sz="4800" b="1" dirty="0" smtClean="0">
                <a:solidFill>
                  <a:srgbClr val="0000FF"/>
                </a:solidFill>
                <a:effectLst>
                  <a:outerShdw blurRad="38100" dist="38100" dir="2700000" algn="tl">
                    <a:srgbClr val="C0C0C0"/>
                  </a:outerShdw>
                </a:effectLst>
                <a:ea typeface="HG丸ｺﾞｼｯｸM-PRO" pitchFamily="50" charset="-128"/>
              </a:rPr>
              <a:t>がんについて学ぶ授業</a:t>
            </a:r>
            <a:r>
              <a:rPr lang="ja-JP" altLang="en-US" sz="4800" b="1" dirty="0" smtClean="0">
                <a:solidFill>
                  <a:srgbClr val="0000FF"/>
                </a:solidFill>
                <a:effectLst>
                  <a:outerShdw blurRad="38100" dist="38100" dir="2700000" algn="tl">
                    <a:srgbClr val="C0C0C0"/>
                  </a:outerShdw>
                </a:effectLst>
                <a:latin typeface="ＭＳ 明朝"/>
                <a:ea typeface="ＭＳ 明朝"/>
              </a:rPr>
              <a:t>」</a:t>
            </a:r>
            <a:endParaRPr lang="ja-JP" altLang="en-US" sz="4800" b="1" dirty="0">
              <a:solidFill>
                <a:srgbClr val="0000FF"/>
              </a:solidFill>
              <a:effectLst>
                <a:outerShdw blurRad="38100" dist="38100" dir="2700000" algn="tl">
                  <a:srgbClr val="C0C0C0"/>
                </a:outerShdw>
              </a:effectLst>
              <a:ea typeface="HG丸ｺﾞｼｯｸM-PRO" pitchFamily="50" charset="-128"/>
            </a:endParaRPr>
          </a:p>
        </p:txBody>
      </p:sp>
      <p:sp>
        <p:nvSpPr>
          <p:cNvPr id="5124" name="Text Box 4"/>
          <p:cNvSpPr txBox="1">
            <a:spLocks noChangeArrowheads="1"/>
          </p:cNvSpPr>
          <p:nvPr/>
        </p:nvSpPr>
        <p:spPr bwMode="auto">
          <a:xfrm>
            <a:off x="5903979" y="4509120"/>
            <a:ext cx="576064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ja-JP" altLang="en-US" sz="2000" b="1" dirty="0" smtClean="0">
                <a:solidFill>
                  <a:srgbClr val="FFFFFF"/>
                </a:solidFill>
                <a:latin typeface="HG丸ｺﾞｼｯｸM-PRO" panose="020F0600000000000000" pitchFamily="50" charset="-128"/>
                <a:ea typeface="HG丸ｺﾞｼｯｸM-PRO" panose="020F0600000000000000" pitchFamily="50" charset="-128"/>
              </a:rPr>
              <a:t>八尾市立龍華中学校</a:t>
            </a:r>
            <a:endParaRPr lang="en-US" altLang="ja-JP" sz="2000" b="1" dirty="0" smtClean="0">
              <a:solidFill>
                <a:srgbClr val="FFFFFF"/>
              </a:solidFill>
              <a:latin typeface="HG丸ｺﾞｼｯｸM-PRO" panose="020F0600000000000000" pitchFamily="50" charset="-128"/>
              <a:ea typeface="HG丸ｺﾞｼｯｸM-PRO" panose="020F0600000000000000" pitchFamily="50" charset="-128"/>
            </a:endParaRPr>
          </a:p>
          <a:p>
            <a:pPr algn="ctr" fontAlgn="base">
              <a:spcBef>
                <a:spcPct val="0"/>
              </a:spcBef>
              <a:spcAft>
                <a:spcPct val="0"/>
              </a:spcAft>
            </a:pPr>
            <a:r>
              <a:rPr lang="ja-JP" altLang="en-US" sz="2000" b="1" dirty="0" smtClean="0">
                <a:solidFill>
                  <a:srgbClr val="FFFFFF"/>
                </a:solidFill>
                <a:latin typeface="HG丸ｺﾞｼｯｸM-PRO" panose="020F0600000000000000" pitchFamily="50" charset="-128"/>
                <a:ea typeface="HG丸ｺﾞｼｯｸM-PRO" panose="020F0600000000000000" pitchFamily="50" charset="-128"/>
              </a:rPr>
              <a:t>平成</a:t>
            </a:r>
            <a:r>
              <a:rPr lang="en-US" altLang="ja-JP" sz="2000" b="1" dirty="0" smtClean="0">
                <a:solidFill>
                  <a:srgbClr val="FFFFFF"/>
                </a:solidFill>
                <a:latin typeface="HG丸ｺﾞｼｯｸM-PRO" panose="020F0600000000000000" pitchFamily="50" charset="-128"/>
                <a:ea typeface="HG丸ｺﾞｼｯｸM-PRO" panose="020F0600000000000000" pitchFamily="50" charset="-128"/>
              </a:rPr>
              <a:t>2</a:t>
            </a:r>
            <a:r>
              <a:rPr lang="ja-JP" altLang="en-US" sz="2000" b="1" dirty="0" smtClean="0">
                <a:solidFill>
                  <a:srgbClr val="FFFFFF"/>
                </a:solidFill>
                <a:latin typeface="HG丸ｺﾞｼｯｸM-PRO" panose="020F0600000000000000" pitchFamily="50" charset="-128"/>
                <a:ea typeface="HG丸ｺﾞｼｯｸM-PRO" panose="020F0600000000000000" pitchFamily="50" charset="-128"/>
              </a:rPr>
              <a:t>８年１０月２８日</a:t>
            </a:r>
            <a:endParaRPr lang="ja-JP" altLang="en-US" sz="2000" b="1" dirty="0">
              <a:solidFill>
                <a:srgbClr val="FFFFFF"/>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9954294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04778" y="474138"/>
            <a:ext cx="6119812" cy="815975"/>
          </a:xfrm>
          <a:prstGeom prst="rect">
            <a:avLst/>
          </a:prstGeom>
        </p:spPr>
        <p:txBody>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defRPr/>
            </a:pPr>
            <a:r>
              <a:rPr lang="ja-JP" altLang="en-US" dirty="0">
                <a:solidFill>
                  <a:schemeClr val="tx2"/>
                </a:solidFill>
              </a:rPr>
              <a:t>がんの予防</a:t>
            </a:r>
          </a:p>
        </p:txBody>
      </p:sp>
      <p:pic>
        <p:nvPicPr>
          <p:cNvPr id="3" name="Picture 3" descr="予防イラス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9431" y="1808169"/>
            <a:ext cx="7253288"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ボックス 3"/>
          <p:cNvSpPr txBox="1">
            <a:spLocks noChangeArrowheads="1"/>
          </p:cNvSpPr>
          <p:nvPr/>
        </p:nvSpPr>
        <p:spPr bwMode="auto">
          <a:xfrm>
            <a:off x="1811776" y="1115672"/>
            <a:ext cx="2615310" cy="138499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kumimoji="1" sz="32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FontTx/>
              <a:buNone/>
            </a:pPr>
            <a:r>
              <a:rPr lang="ja-JP" altLang="en-US" sz="2400" dirty="0">
                <a:solidFill>
                  <a:srgbClr val="FF0000"/>
                </a:solidFill>
              </a:rPr>
              <a:t>健全な生活習慣</a:t>
            </a:r>
            <a:endParaRPr lang="en-US" altLang="ja-JP" sz="2400" dirty="0">
              <a:solidFill>
                <a:srgbClr val="FF0000"/>
              </a:solidFill>
            </a:endParaRPr>
          </a:p>
          <a:p>
            <a:pPr>
              <a:spcBef>
                <a:spcPct val="0"/>
              </a:spcBef>
              <a:buFontTx/>
              <a:buNone/>
            </a:pPr>
            <a:r>
              <a:rPr lang="ja-JP" altLang="en-US" sz="2000" b="1" dirty="0">
                <a:solidFill>
                  <a:srgbClr val="FF0000"/>
                </a:solidFill>
              </a:rPr>
              <a:t>・</a:t>
            </a:r>
            <a:r>
              <a:rPr lang="ja-JP" altLang="en-US" sz="2000" b="1" dirty="0" smtClean="0">
                <a:solidFill>
                  <a:srgbClr val="FF0000"/>
                </a:solidFill>
              </a:rPr>
              <a:t>禁煙・節酒</a:t>
            </a:r>
            <a:endParaRPr lang="en-US" altLang="ja-JP" sz="2000" b="1" dirty="0">
              <a:solidFill>
                <a:srgbClr val="FF0000"/>
              </a:solidFill>
            </a:endParaRPr>
          </a:p>
          <a:p>
            <a:pPr>
              <a:spcBef>
                <a:spcPct val="0"/>
              </a:spcBef>
              <a:buFontTx/>
              <a:buNone/>
            </a:pPr>
            <a:r>
              <a:rPr lang="ja-JP" altLang="en-US" sz="2000" b="1" dirty="0">
                <a:solidFill>
                  <a:srgbClr val="FF0000"/>
                </a:solidFill>
              </a:rPr>
              <a:t>・バランスの良い食事</a:t>
            </a:r>
            <a:endParaRPr lang="en-US" altLang="ja-JP" sz="2000" b="1" dirty="0">
              <a:solidFill>
                <a:srgbClr val="FF0000"/>
              </a:solidFill>
            </a:endParaRPr>
          </a:p>
          <a:p>
            <a:pPr>
              <a:spcBef>
                <a:spcPct val="0"/>
              </a:spcBef>
              <a:buFontTx/>
              <a:buNone/>
            </a:pPr>
            <a:r>
              <a:rPr lang="ja-JP" altLang="en-US" sz="2000" b="1" dirty="0">
                <a:solidFill>
                  <a:srgbClr val="FF0000"/>
                </a:solidFill>
              </a:rPr>
              <a:t>・適度な運動</a:t>
            </a:r>
          </a:p>
        </p:txBody>
      </p:sp>
      <p:sp>
        <p:nvSpPr>
          <p:cNvPr id="5" name="テキスト ボックス 4"/>
          <p:cNvSpPr txBox="1">
            <a:spLocks noChangeArrowheads="1"/>
          </p:cNvSpPr>
          <p:nvPr/>
        </p:nvSpPr>
        <p:spPr bwMode="auto">
          <a:xfrm>
            <a:off x="7680177" y="1749462"/>
            <a:ext cx="1004887" cy="58578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FontTx/>
              <a:buNone/>
            </a:pPr>
            <a:r>
              <a:rPr lang="ja-JP" altLang="en-US" dirty="0">
                <a:solidFill>
                  <a:srgbClr val="FF0000"/>
                </a:solidFill>
              </a:rPr>
              <a:t>検診</a:t>
            </a:r>
          </a:p>
        </p:txBody>
      </p:sp>
      <p:sp>
        <p:nvSpPr>
          <p:cNvPr id="6" name="テキスト ボックス 5"/>
          <p:cNvSpPr txBox="1">
            <a:spLocks noChangeArrowheads="1"/>
          </p:cNvSpPr>
          <p:nvPr/>
        </p:nvSpPr>
        <p:spPr bwMode="auto">
          <a:xfrm>
            <a:off x="1117620" y="5496211"/>
            <a:ext cx="3231975" cy="83099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FontTx/>
              <a:buNone/>
            </a:pPr>
            <a:r>
              <a:rPr lang="ja-JP" altLang="en-US" sz="2400" dirty="0">
                <a:solidFill>
                  <a:srgbClr val="FF0000"/>
                </a:solidFill>
              </a:rPr>
              <a:t>フォローアップ</a:t>
            </a:r>
            <a:endParaRPr lang="en-US" altLang="ja-JP" sz="2400" dirty="0">
              <a:solidFill>
                <a:srgbClr val="FF0000"/>
              </a:solidFill>
            </a:endParaRPr>
          </a:p>
          <a:p>
            <a:pPr>
              <a:spcBef>
                <a:spcPct val="0"/>
              </a:spcBef>
              <a:buFontTx/>
              <a:buNone/>
            </a:pPr>
            <a:r>
              <a:rPr lang="ja-JP" altLang="en-US" sz="2400" dirty="0">
                <a:solidFill>
                  <a:srgbClr val="FF0000"/>
                </a:solidFill>
              </a:rPr>
              <a:t>健全</a:t>
            </a:r>
            <a:r>
              <a:rPr lang="ja-JP" altLang="en-US" sz="2400" dirty="0" smtClean="0">
                <a:solidFill>
                  <a:srgbClr val="FF0000"/>
                </a:solidFill>
              </a:rPr>
              <a:t>な生活習慣の</a:t>
            </a:r>
            <a:r>
              <a:rPr lang="ja-JP" altLang="en-US" sz="2400" dirty="0">
                <a:solidFill>
                  <a:srgbClr val="FF0000"/>
                </a:solidFill>
              </a:rPr>
              <a:t>維持</a:t>
            </a:r>
          </a:p>
        </p:txBody>
      </p:sp>
      <p:sp>
        <p:nvSpPr>
          <p:cNvPr id="8" name="正方形/長方形 7"/>
          <p:cNvSpPr/>
          <p:nvPr/>
        </p:nvSpPr>
        <p:spPr>
          <a:xfrm>
            <a:off x="394360" y="584200"/>
            <a:ext cx="1086098" cy="1323439"/>
          </a:xfrm>
          <a:prstGeom prst="rect">
            <a:avLst/>
          </a:prstGeom>
          <a:noFill/>
        </p:spPr>
        <p:txBody>
          <a:bodyPr wrap="square" lIns="91440" tIns="45720" rIns="91440" bIns="45720">
            <a:spAutoFit/>
          </a:bodyPr>
          <a:lstStyle/>
          <a:p>
            <a:pPr algn="ctr"/>
            <a:r>
              <a:rPr lang="ja-JP" altLang="en-US" sz="8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９</a:t>
            </a:r>
            <a:endParaRPr lang="ja-JP" altLang="en-US" sz="8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313272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1435622732"/>
              </p:ext>
            </p:extLst>
          </p:nvPr>
        </p:nvGraphicFramePr>
        <p:xfrm>
          <a:off x="2935647" y="1520049"/>
          <a:ext cx="7120792" cy="4573251"/>
        </p:xfrm>
        <a:graphic>
          <a:graphicData uri="http://schemas.openxmlformats.org/drawingml/2006/table">
            <a:tbl>
              <a:tblPr/>
              <a:tblGrid>
                <a:gridCol w="1780198"/>
                <a:gridCol w="1780198"/>
                <a:gridCol w="1780198"/>
                <a:gridCol w="1780198"/>
              </a:tblGrid>
              <a:tr h="721964">
                <a:tc>
                  <a:txBody>
                    <a:bodyPr/>
                    <a:lstStyle/>
                    <a:p>
                      <a:pPr algn="ctr"/>
                      <a:r>
                        <a:rPr lang="ja-JP" altLang="en-US" sz="1600" dirty="0"/>
                        <a:t>部位</a:t>
                      </a:r>
                    </a:p>
                  </a:txBody>
                  <a:tcPr marL="25155" marR="25155" marT="25155" marB="25155" anchor="ctr">
                    <a:lnL>
                      <a:noFill/>
                    </a:lnL>
                    <a:lnR>
                      <a:noFill/>
                    </a:lnR>
                    <a:lnT>
                      <a:noFill/>
                    </a:lnT>
                    <a:lnB>
                      <a:noFill/>
                    </a:lnB>
                    <a:solidFill>
                      <a:srgbClr val="FFEFCE"/>
                    </a:solidFill>
                  </a:tcPr>
                </a:tc>
                <a:tc>
                  <a:txBody>
                    <a:bodyPr/>
                    <a:lstStyle/>
                    <a:p>
                      <a:pPr algn="ctr"/>
                      <a:r>
                        <a:rPr lang="ja-JP" altLang="en-US" sz="1600" dirty="0"/>
                        <a:t>受診者数</a:t>
                      </a:r>
                    </a:p>
                  </a:txBody>
                  <a:tcPr marL="25155" marR="25155" marT="25155" marB="25155" anchor="ctr">
                    <a:lnL>
                      <a:noFill/>
                    </a:lnL>
                    <a:lnR>
                      <a:noFill/>
                    </a:lnR>
                    <a:lnT>
                      <a:noFill/>
                    </a:lnT>
                    <a:lnB>
                      <a:noFill/>
                    </a:lnB>
                    <a:solidFill>
                      <a:srgbClr val="FFD8CA"/>
                    </a:solidFill>
                  </a:tcPr>
                </a:tc>
                <a:tc>
                  <a:txBody>
                    <a:bodyPr/>
                    <a:lstStyle/>
                    <a:p>
                      <a:pPr algn="ctr"/>
                      <a:r>
                        <a:rPr lang="ja-JP" altLang="en-US" sz="1600" dirty="0"/>
                        <a:t>発見</a:t>
                      </a:r>
                      <a:br>
                        <a:rPr lang="ja-JP" altLang="en-US" sz="1600" dirty="0"/>
                      </a:br>
                      <a:r>
                        <a:rPr lang="ja-JP" altLang="en-US" sz="1600" dirty="0"/>
                        <a:t>がん数</a:t>
                      </a:r>
                    </a:p>
                  </a:txBody>
                  <a:tcPr marL="25155" marR="25155" marT="25155" marB="25155" anchor="ctr">
                    <a:lnL>
                      <a:noFill/>
                    </a:lnL>
                    <a:lnR>
                      <a:noFill/>
                    </a:lnR>
                    <a:lnT>
                      <a:noFill/>
                    </a:lnT>
                    <a:lnB>
                      <a:noFill/>
                    </a:lnB>
                    <a:solidFill>
                      <a:srgbClr val="FFD8CA"/>
                    </a:solidFill>
                  </a:tcPr>
                </a:tc>
                <a:tc>
                  <a:txBody>
                    <a:bodyPr/>
                    <a:lstStyle/>
                    <a:p>
                      <a:pPr algn="ctr"/>
                      <a:r>
                        <a:rPr lang="ja-JP" altLang="en-US" sz="1600"/>
                        <a:t>がん</a:t>
                      </a:r>
                      <a:br>
                        <a:rPr lang="ja-JP" altLang="en-US" sz="1600"/>
                      </a:br>
                      <a:r>
                        <a:rPr lang="ja-JP" altLang="en-US" sz="1600"/>
                        <a:t>発見率</a:t>
                      </a:r>
                      <a:r>
                        <a:rPr lang="en-US" altLang="ja-JP" sz="1600"/>
                        <a:t>(</a:t>
                      </a:r>
                      <a:r>
                        <a:rPr lang="ja-JP" altLang="en-US" sz="1600"/>
                        <a:t>％</a:t>
                      </a:r>
                      <a:r>
                        <a:rPr lang="en-US" altLang="ja-JP" sz="1600"/>
                        <a:t>)</a:t>
                      </a:r>
                    </a:p>
                  </a:txBody>
                  <a:tcPr marL="25155" marR="25155" marT="25155" marB="25155" anchor="ctr">
                    <a:lnL>
                      <a:noFill/>
                    </a:lnL>
                    <a:lnR>
                      <a:noFill/>
                    </a:lnR>
                    <a:lnT>
                      <a:noFill/>
                    </a:lnT>
                    <a:lnB>
                      <a:noFill/>
                    </a:lnB>
                    <a:solidFill>
                      <a:srgbClr val="FFD8CA"/>
                    </a:solidFill>
                  </a:tcPr>
                </a:tc>
              </a:tr>
              <a:tr h="394740">
                <a:tc>
                  <a:txBody>
                    <a:bodyPr/>
                    <a:lstStyle/>
                    <a:p>
                      <a:pPr algn="ctr"/>
                      <a:r>
                        <a:rPr lang="ja-JP" altLang="en-US" sz="1600"/>
                        <a:t>胃</a:t>
                      </a:r>
                    </a:p>
                  </a:txBody>
                  <a:tcPr marL="25155" marR="25155" marT="25155" marB="25155" anchor="ctr">
                    <a:lnL>
                      <a:noFill/>
                    </a:lnL>
                    <a:lnR>
                      <a:noFill/>
                    </a:lnR>
                    <a:lnT>
                      <a:noFill/>
                    </a:lnT>
                    <a:lnB>
                      <a:noFill/>
                    </a:lnB>
                    <a:solidFill>
                      <a:srgbClr val="FFFFB5"/>
                    </a:solidFill>
                  </a:tcPr>
                </a:tc>
                <a:tc>
                  <a:txBody>
                    <a:bodyPr/>
                    <a:lstStyle/>
                    <a:p>
                      <a:pPr algn="r"/>
                      <a:r>
                        <a:rPr lang="en-US" altLang="ja-JP" sz="1600"/>
                        <a:t>2,368,310</a:t>
                      </a:r>
                    </a:p>
                  </a:txBody>
                  <a:tcPr marL="25155" marR="25155" marT="25155" marB="25155" anchor="ctr">
                    <a:lnL>
                      <a:noFill/>
                    </a:lnL>
                    <a:lnR>
                      <a:noFill/>
                    </a:lnR>
                    <a:lnT>
                      <a:noFill/>
                    </a:lnT>
                    <a:lnB>
                      <a:noFill/>
                    </a:lnB>
                    <a:solidFill>
                      <a:srgbClr val="FFFFFF"/>
                    </a:solidFill>
                  </a:tcPr>
                </a:tc>
                <a:tc>
                  <a:txBody>
                    <a:bodyPr/>
                    <a:lstStyle/>
                    <a:p>
                      <a:pPr algn="r"/>
                      <a:r>
                        <a:rPr lang="en-US" altLang="ja-JP" sz="1600"/>
                        <a:t>3,073</a:t>
                      </a:r>
                    </a:p>
                  </a:txBody>
                  <a:tcPr marL="25155" marR="25155" marT="25155" marB="25155" anchor="ctr">
                    <a:lnL>
                      <a:noFill/>
                    </a:lnL>
                    <a:lnR>
                      <a:noFill/>
                    </a:lnR>
                    <a:lnT>
                      <a:noFill/>
                    </a:lnT>
                    <a:lnB>
                      <a:noFill/>
                    </a:lnB>
                    <a:solidFill>
                      <a:srgbClr val="FFFFFF"/>
                    </a:solidFill>
                  </a:tcPr>
                </a:tc>
                <a:tc>
                  <a:txBody>
                    <a:bodyPr/>
                    <a:lstStyle/>
                    <a:p>
                      <a:pPr algn="r"/>
                      <a:r>
                        <a:rPr lang="en-US" altLang="ja-JP" sz="1600"/>
                        <a:t>0.13</a:t>
                      </a:r>
                    </a:p>
                  </a:txBody>
                  <a:tcPr marL="25155" marR="25155" marT="25155" marB="25155" anchor="ctr">
                    <a:lnL>
                      <a:noFill/>
                    </a:lnL>
                    <a:lnR>
                      <a:noFill/>
                    </a:lnR>
                    <a:lnT>
                      <a:noFill/>
                    </a:lnT>
                    <a:lnB>
                      <a:noFill/>
                    </a:lnB>
                    <a:solidFill>
                      <a:srgbClr val="FFFFFF"/>
                    </a:solidFill>
                  </a:tcPr>
                </a:tc>
              </a:tr>
              <a:tr h="394740">
                <a:tc>
                  <a:txBody>
                    <a:bodyPr/>
                    <a:lstStyle/>
                    <a:p>
                      <a:pPr algn="ctr"/>
                      <a:r>
                        <a:rPr lang="ja-JP" altLang="en-US" sz="1600"/>
                        <a:t>子宮頸 </a:t>
                      </a:r>
                    </a:p>
                  </a:txBody>
                  <a:tcPr marL="25155" marR="25155" marT="25155" marB="25155" anchor="ctr">
                    <a:lnL>
                      <a:noFill/>
                    </a:lnL>
                    <a:lnR>
                      <a:noFill/>
                    </a:lnR>
                    <a:lnT>
                      <a:noFill/>
                    </a:lnT>
                    <a:lnB>
                      <a:noFill/>
                    </a:lnB>
                    <a:solidFill>
                      <a:srgbClr val="FFFFB5"/>
                    </a:solidFill>
                  </a:tcPr>
                </a:tc>
                <a:tc>
                  <a:txBody>
                    <a:bodyPr/>
                    <a:lstStyle/>
                    <a:p>
                      <a:pPr algn="r"/>
                      <a:r>
                        <a:rPr lang="en-US" altLang="ja-JP" sz="1600" dirty="0"/>
                        <a:t>1,316,047</a:t>
                      </a:r>
                    </a:p>
                  </a:txBody>
                  <a:tcPr marL="25155" marR="25155" marT="25155" marB="25155" anchor="ctr">
                    <a:lnL>
                      <a:noFill/>
                    </a:lnL>
                    <a:lnR>
                      <a:noFill/>
                    </a:lnR>
                    <a:lnT>
                      <a:noFill/>
                    </a:lnT>
                    <a:lnB>
                      <a:noFill/>
                    </a:lnB>
                    <a:solidFill>
                      <a:srgbClr val="FFFFFF"/>
                    </a:solidFill>
                  </a:tcPr>
                </a:tc>
                <a:tc>
                  <a:txBody>
                    <a:bodyPr/>
                    <a:lstStyle/>
                    <a:p>
                      <a:pPr algn="r"/>
                      <a:r>
                        <a:rPr lang="en-US" altLang="ja-JP" sz="1600"/>
                        <a:t>172</a:t>
                      </a:r>
                    </a:p>
                  </a:txBody>
                  <a:tcPr marL="25155" marR="25155" marT="25155" marB="25155" anchor="ctr">
                    <a:lnL>
                      <a:noFill/>
                    </a:lnL>
                    <a:lnR>
                      <a:noFill/>
                    </a:lnR>
                    <a:lnT>
                      <a:noFill/>
                    </a:lnT>
                    <a:lnB>
                      <a:noFill/>
                    </a:lnB>
                    <a:solidFill>
                      <a:srgbClr val="FFFFFF"/>
                    </a:solidFill>
                  </a:tcPr>
                </a:tc>
                <a:tc>
                  <a:txBody>
                    <a:bodyPr/>
                    <a:lstStyle/>
                    <a:p>
                      <a:pPr algn="r"/>
                      <a:r>
                        <a:rPr lang="en-US" altLang="ja-JP" sz="1600"/>
                        <a:t>0.01</a:t>
                      </a:r>
                    </a:p>
                  </a:txBody>
                  <a:tcPr marL="25155" marR="25155" marT="25155" marB="25155" anchor="ctr">
                    <a:lnL>
                      <a:noFill/>
                    </a:lnL>
                    <a:lnR>
                      <a:noFill/>
                    </a:lnR>
                    <a:lnT>
                      <a:noFill/>
                    </a:lnT>
                    <a:lnB>
                      <a:noFill/>
                    </a:lnB>
                    <a:solidFill>
                      <a:srgbClr val="FFFFFF"/>
                    </a:solidFill>
                  </a:tcPr>
                </a:tc>
              </a:tr>
              <a:tr h="394740">
                <a:tc>
                  <a:txBody>
                    <a:bodyPr/>
                    <a:lstStyle/>
                    <a:p>
                      <a:pPr algn="ctr"/>
                      <a:r>
                        <a:rPr lang="ja-JP" altLang="en-US" sz="1600"/>
                        <a:t>子宮体</a:t>
                      </a:r>
                    </a:p>
                  </a:txBody>
                  <a:tcPr marL="25155" marR="25155" marT="25155" marB="25155" anchor="ctr">
                    <a:lnL>
                      <a:noFill/>
                    </a:lnL>
                    <a:lnR>
                      <a:noFill/>
                    </a:lnR>
                    <a:lnT>
                      <a:noFill/>
                    </a:lnT>
                    <a:lnB>
                      <a:noFill/>
                    </a:lnB>
                    <a:solidFill>
                      <a:srgbClr val="FFFFB5"/>
                    </a:solidFill>
                  </a:tcPr>
                </a:tc>
                <a:tc>
                  <a:txBody>
                    <a:bodyPr/>
                    <a:lstStyle/>
                    <a:p>
                      <a:pPr algn="r"/>
                      <a:r>
                        <a:rPr lang="en-US" altLang="ja-JP" sz="1600"/>
                        <a:t>26,896</a:t>
                      </a:r>
                    </a:p>
                  </a:txBody>
                  <a:tcPr marL="25155" marR="25155" marT="25155" marB="25155" anchor="ctr">
                    <a:lnL>
                      <a:noFill/>
                    </a:lnL>
                    <a:lnR>
                      <a:noFill/>
                    </a:lnR>
                    <a:lnT>
                      <a:noFill/>
                    </a:lnT>
                    <a:lnB>
                      <a:noFill/>
                    </a:lnB>
                    <a:solidFill>
                      <a:srgbClr val="FFFFFF"/>
                    </a:solidFill>
                  </a:tcPr>
                </a:tc>
                <a:tc>
                  <a:txBody>
                    <a:bodyPr/>
                    <a:lstStyle/>
                    <a:p>
                      <a:pPr algn="r"/>
                      <a:r>
                        <a:rPr lang="en-US" altLang="ja-JP" sz="1600" dirty="0"/>
                        <a:t>36</a:t>
                      </a:r>
                    </a:p>
                  </a:txBody>
                  <a:tcPr marL="25155" marR="25155" marT="25155" marB="25155" anchor="ctr">
                    <a:lnL>
                      <a:noFill/>
                    </a:lnL>
                    <a:lnR>
                      <a:noFill/>
                    </a:lnR>
                    <a:lnT>
                      <a:noFill/>
                    </a:lnT>
                    <a:lnB>
                      <a:noFill/>
                    </a:lnB>
                    <a:solidFill>
                      <a:srgbClr val="FFFFFF"/>
                    </a:solidFill>
                  </a:tcPr>
                </a:tc>
                <a:tc>
                  <a:txBody>
                    <a:bodyPr/>
                    <a:lstStyle/>
                    <a:p>
                      <a:pPr algn="r"/>
                      <a:r>
                        <a:rPr lang="en-US" altLang="ja-JP" sz="1600"/>
                        <a:t>0.13</a:t>
                      </a:r>
                    </a:p>
                  </a:txBody>
                  <a:tcPr marL="25155" marR="25155" marT="25155" marB="25155" anchor="ctr">
                    <a:lnL>
                      <a:noFill/>
                    </a:lnL>
                    <a:lnR>
                      <a:noFill/>
                    </a:lnR>
                    <a:lnT>
                      <a:noFill/>
                    </a:lnT>
                    <a:lnB>
                      <a:noFill/>
                    </a:lnB>
                    <a:solidFill>
                      <a:srgbClr val="FFFFFF"/>
                    </a:solidFill>
                  </a:tcPr>
                </a:tc>
              </a:tr>
              <a:tr h="394740">
                <a:tc>
                  <a:txBody>
                    <a:bodyPr/>
                    <a:lstStyle/>
                    <a:p>
                      <a:pPr algn="ctr"/>
                      <a:r>
                        <a:rPr lang="ja-JP" altLang="en-US" sz="1600"/>
                        <a:t>乳房</a:t>
                      </a:r>
                    </a:p>
                  </a:txBody>
                  <a:tcPr marL="25155" marR="25155" marT="25155" marB="25155" anchor="ctr">
                    <a:lnL>
                      <a:noFill/>
                    </a:lnL>
                    <a:lnR>
                      <a:noFill/>
                    </a:lnR>
                    <a:lnT>
                      <a:noFill/>
                    </a:lnT>
                    <a:lnB>
                      <a:noFill/>
                    </a:lnB>
                    <a:solidFill>
                      <a:srgbClr val="FFFFB5"/>
                    </a:solidFill>
                  </a:tcPr>
                </a:tc>
                <a:tc>
                  <a:txBody>
                    <a:bodyPr/>
                    <a:lstStyle/>
                    <a:p>
                      <a:pPr algn="r"/>
                      <a:r>
                        <a:rPr lang="en-US" altLang="ja-JP" sz="1600"/>
                        <a:t>1,241,998</a:t>
                      </a:r>
                    </a:p>
                  </a:txBody>
                  <a:tcPr marL="25155" marR="25155" marT="25155" marB="25155" anchor="ctr">
                    <a:lnL>
                      <a:noFill/>
                    </a:lnL>
                    <a:lnR>
                      <a:noFill/>
                    </a:lnR>
                    <a:lnT>
                      <a:noFill/>
                    </a:lnT>
                    <a:lnB>
                      <a:noFill/>
                    </a:lnB>
                    <a:solidFill>
                      <a:srgbClr val="FFFFFF"/>
                    </a:solidFill>
                  </a:tcPr>
                </a:tc>
                <a:tc>
                  <a:txBody>
                    <a:bodyPr/>
                    <a:lstStyle/>
                    <a:p>
                      <a:pPr algn="r"/>
                      <a:r>
                        <a:rPr lang="en-US" altLang="ja-JP" sz="1600"/>
                        <a:t>2,989</a:t>
                      </a:r>
                    </a:p>
                  </a:txBody>
                  <a:tcPr marL="25155" marR="25155" marT="25155" marB="25155" anchor="ctr">
                    <a:lnL>
                      <a:noFill/>
                    </a:lnL>
                    <a:lnR>
                      <a:noFill/>
                    </a:lnR>
                    <a:lnT>
                      <a:noFill/>
                    </a:lnT>
                    <a:lnB>
                      <a:noFill/>
                    </a:lnB>
                    <a:solidFill>
                      <a:srgbClr val="FFFFFF"/>
                    </a:solidFill>
                  </a:tcPr>
                </a:tc>
                <a:tc>
                  <a:txBody>
                    <a:bodyPr/>
                    <a:lstStyle/>
                    <a:p>
                      <a:pPr algn="r"/>
                      <a:r>
                        <a:rPr lang="en-US" altLang="ja-JP" sz="1600" dirty="0">
                          <a:solidFill>
                            <a:srgbClr val="FF0000"/>
                          </a:solidFill>
                        </a:rPr>
                        <a:t>0.24</a:t>
                      </a:r>
                    </a:p>
                  </a:txBody>
                  <a:tcPr marL="25155" marR="25155" marT="25155" marB="25155" anchor="ctr">
                    <a:lnL>
                      <a:noFill/>
                    </a:lnL>
                    <a:lnR>
                      <a:noFill/>
                    </a:lnR>
                    <a:lnT>
                      <a:noFill/>
                    </a:lnT>
                    <a:lnB>
                      <a:noFill/>
                    </a:lnB>
                    <a:solidFill>
                      <a:srgbClr val="FFFFFF"/>
                    </a:solidFill>
                  </a:tcPr>
                </a:tc>
              </a:tr>
              <a:tr h="298627">
                <a:tc>
                  <a:txBody>
                    <a:bodyPr/>
                    <a:lstStyle/>
                    <a:p>
                      <a:pPr algn="ctr"/>
                      <a:r>
                        <a:rPr lang="ja-JP" altLang="en-US" sz="1600"/>
                        <a:t>肺</a:t>
                      </a:r>
                    </a:p>
                  </a:txBody>
                  <a:tcPr marL="25155" marR="25155" marT="25155" marB="25155" anchor="ctr">
                    <a:lnL>
                      <a:noFill/>
                    </a:lnL>
                    <a:lnR>
                      <a:noFill/>
                    </a:lnR>
                    <a:lnT>
                      <a:noFill/>
                    </a:lnT>
                    <a:lnB>
                      <a:noFill/>
                    </a:lnB>
                    <a:solidFill>
                      <a:srgbClr val="FFFFB5"/>
                    </a:solidFill>
                  </a:tcPr>
                </a:tc>
                <a:tc>
                  <a:txBody>
                    <a:bodyPr/>
                    <a:lstStyle/>
                    <a:p>
                      <a:pPr algn="r"/>
                      <a:r>
                        <a:rPr lang="en-US" altLang="ja-JP" sz="1600"/>
                        <a:t>3,365,155</a:t>
                      </a:r>
                    </a:p>
                  </a:txBody>
                  <a:tcPr marL="25155" marR="25155" marT="25155" marB="25155" anchor="ctr">
                    <a:lnL>
                      <a:noFill/>
                    </a:lnL>
                    <a:lnR>
                      <a:noFill/>
                    </a:lnR>
                    <a:lnT>
                      <a:noFill/>
                    </a:lnT>
                    <a:lnB>
                      <a:noFill/>
                    </a:lnB>
                    <a:solidFill>
                      <a:srgbClr val="FFFFFF"/>
                    </a:solidFill>
                  </a:tcPr>
                </a:tc>
                <a:tc>
                  <a:txBody>
                    <a:bodyPr/>
                    <a:lstStyle/>
                    <a:p>
                      <a:pPr algn="r"/>
                      <a:r>
                        <a:rPr lang="en-US" altLang="ja-JP" sz="1600"/>
                        <a:t>1,599</a:t>
                      </a:r>
                    </a:p>
                  </a:txBody>
                  <a:tcPr marL="25155" marR="25155" marT="25155" marB="25155" anchor="ctr">
                    <a:lnL>
                      <a:noFill/>
                    </a:lnL>
                    <a:lnR>
                      <a:noFill/>
                    </a:lnR>
                    <a:lnT>
                      <a:noFill/>
                    </a:lnT>
                    <a:lnB>
                      <a:noFill/>
                    </a:lnB>
                    <a:solidFill>
                      <a:srgbClr val="FFFFFF"/>
                    </a:solidFill>
                  </a:tcPr>
                </a:tc>
                <a:tc>
                  <a:txBody>
                    <a:bodyPr/>
                    <a:lstStyle/>
                    <a:p>
                      <a:pPr algn="r"/>
                      <a:r>
                        <a:rPr lang="en-US" altLang="ja-JP" sz="1600"/>
                        <a:t>0.05</a:t>
                      </a:r>
                    </a:p>
                  </a:txBody>
                  <a:tcPr marL="25155" marR="25155" marT="25155" marB="25155" anchor="ctr">
                    <a:lnL>
                      <a:noFill/>
                    </a:lnL>
                    <a:lnR>
                      <a:noFill/>
                    </a:lnR>
                    <a:lnT>
                      <a:noFill/>
                    </a:lnT>
                    <a:lnB>
                      <a:noFill/>
                    </a:lnB>
                    <a:solidFill>
                      <a:srgbClr val="FFFFFF"/>
                    </a:solidFill>
                  </a:tcPr>
                </a:tc>
              </a:tr>
              <a:tr h="394740">
                <a:tc>
                  <a:txBody>
                    <a:bodyPr/>
                    <a:lstStyle/>
                    <a:p>
                      <a:pPr algn="ctr"/>
                      <a:r>
                        <a:rPr lang="ja-JP" altLang="en-US" sz="1600"/>
                        <a:t>大腸</a:t>
                      </a:r>
                    </a:p>
                  </a:txBody>
                  <a:tcPr marL="25155" marR="25155" marT="25155" marB="25155" anchor="ctr">
                    <a:lnL>
                      <a:noFill/>
                    </a:lnL>
                    <a:lnR>
                      <a:noFill/>
                    </a:lnR>
                    <a:lnT>
                      <a:noFill/>
                    </a:lnT>
                    <a:lnB>
                      <a:noFill/>
                    </a:lnB>
                    <a:solidFill>
                      <a:srgbClr val="FFFFB5"/>
                    </a:solidFill>
                  </a:tcPr>
                </a:tc>
                <a:tc>
                  <a:txBody>
                    <a:bodyPr/>
                    <a:lstStyle/>
                    <a:p>
                      <a:pPr algn="r"/>
                      <a:r>
                        <a:rPr lang="en-US" altLang="ja-JP" sz="1600"/>
                        <a:t>2,490,927</a:t>
                      </a:r>
                    </a:p>
                  </a:txBody>
                  <a:tcPr marL="25155" marR="25155" marT="25155" marB="25155" anchor="ctr">
                    <a:lnL>
                      <a:noFill/>
                    </a:lnL>
                    <a:lnR>
                      <a:noFill/>
                    </a:lnR>
                    <a:lnT>
                      <a:noFill/>
                    </a:lnT>
                    <a:lnB>
                      <a:noFill/>
                    </a:lnB>
                    <a:solidFill>
                      <a:srgbClr val="FFFFFF"/>
                    </a:solidFill>
                  </a:tcPr>
                </a:tc>
                <a:tc>
                  <a:txBody>
                    <a:bodyPr/>
                    <a:lstStyle/>
                    <a:p>
                      <a:pPr algn="r"/>
                      <a:r>
                        <a:rPr lang="en-US" altLang="ja-JP" sz="1600" dirty="0"/>
                        <a:t>3,884</a:t>
                      </a:r>
                    </a:p>
                  </a:txBody>
                  <a:tcPr marL="25155" marR="25155" marT="25155" marB="25155" anchor="ctr">
                    <a:lnL>
                      <a:noFill/>
                    </a:lnL>
                    <a:lnR>
                      <a:noFill/>
                    </a:lnR>
                    <a:lnT>
                      <a:noFill/>
                    </a:lnT>
                    <a:lnB>
                      <a:noFill/>
                    </a:lnB>
                    <a:solidFill>
                      <a:srgbClr val="FFFFFF"/>
                    </a:solidFill>
                  </a:tcPr>
                </a:tc>
                <a:tc>
                  <a:txBody>
                    <a:bodyPr/>
                    <a:lstStyle/>
                    <a:p>
                      <a:pPr algn="r"/>
                      <a:r>
                        <a:rPr lang="en-US" altLang="ja-JP" sz="1600"/>
                        <a:t>0.16</a:t>
                      </a:r>
                    </a:p>
                  </a:txBody>
                  <a:tcPr marL="25155" marR="25155" marT="25155" marB="25155" anchor="ctr">
                    <a:lnL>
                      <a:noFill/>
                    </a:lnL>
                    <a:lnR>
                      <a:noFill/>
                    </a:lnR>
                    <a:lnT>
                      <a:noFill/>
                    </a:lnT>
                    <a:lnB>
                      <a:noFill/>
                    </a:lnB>
                    <a:solidFill>
                      <a:srgbClr val="FFFFFF"/>
                    </a:solidFill>
                  </a:tcPr>
                </a:tc>
              </a:tr>
              <a:tr h="394740">
                <a:tc>
                  <a:txBody>
                    <a:bodyPr/>
                    <a:lstStyle/>
                    <a:p>
                      <a:pPr algn="ctr"/>
                      <a:r>
                        <a:rPr lang="ja-JP" altLang="en-US" sz="1600"/>
                        <a:t>甲状腺</a:t>
                      </a:r>
                    </a:p>
                  </a:txBody>
                  <a:tcPr marL="25155" marR="25155" marT="25155" marB="25155" anchor="ctr">
                    <a:lnL>
                      <a:noFill/>
                    </a:lnL>
                    <a:lnR>
                      <a:noFill/>
                    </a:lnR>
                    <a:lnT>
                      <a:noFill/>
                    </a:lnT>
                    <a:lnB>
                      <a:noFill/>
                    </a:lnB>
                    <a:solidFill>
                      <a:srgbClr val="FFFFB5"/>
                    </a:solidFill>
                  </a:tcPr>
                </a:tc>
                <a:tc>
                  <a:txBody>
                    <a:bodyPr/>
                    <a:lstStyle/>
                    <a:p>
                      <a:pPr algn="r"/>
                      <a:r>
                        <a:rPr lang="en-US" altLang="ja-JP" sz="1600" dirty="0"/>
                        <a:t>28,474</a:t>
                      </a:r>
                    </a:p>
                  </a:txBody>
                  <a:tcPr marL="25155" marR="25155" marT="25155" marB="25155" anchor="ctr">
                    <a:lnL>
                      <a:noFill/>
                    </a:lnL>
                    <a:lnR>
                      <a:noFill/>
                    </a:lnR>
                    <a:lnT>
                      <a:noFill/>
                    </a:lnT>
                    <a:lnB>
                      <a:noFill/>
                    </a:lnB>
                    <a:solidFill>
                      <a:srgbClr val="FFFFFF"/>
                    </a:solidFill>
                  </a:tcPr>
                </a:tc>
                <a:tc>
                  <a:txBody>
                    <a:bodyPr/>
                    <a:lstStyle/>
                    <a:p>
                      <a:pPr algn="r"/>
                      <a:r>
                        <a:rPr lang="en-US" altLang="ja-JP" sz="1600" dirty="0"/>
                        <a:t>5</a:t>
                      </a:r>
                    </a:p>
                  </a:txBody>
                  <a:tcPr marL="25155" marR="25155" marT="25155" marB="25155" anchor="ctr">
                    <a:lnL>
                      <a:noFill/>
                    </a:lnL>
                    <a:lnR>
                      <a:noFill/>
                    </a:lnR>
                    <a:lnT>
                      <a:noFill/>
                    </a:lnT>
                    <a:lnB>
                      <a:noFill/>
                    </a:lnB>
                    <a:solidFill>
                      <a:srgbClr val="FFFFFF"/>
                    </a:solidFill>
                  </a:tcPr>
                </a:tc>
                <a:tc>
                  <a:txBody>
                    <a:bodyPr/>
                    <a:lstStyle/>
                    <a:p>
                      <a:pPr algn="r"/>
                      <a:r>
                        <a:rPr lang="en-US" altLang="ja-JP" sz="1600"/>
                        <a:t>0.02</a:t>
                      </a:r>
                    </a:p>
                  </a:txBody>
                  <a:tcPr marL="25155" marR="25155" marT="25155" marB="25155" anchor="ctr">
                    <a:lnL>
                      <a:noFill/>
                    </a:lnL>
                    <a:lnR>
                      <a:noFill/>
                    </a:lnR>
                    <a:lnT>
                      <a:noFill/>
                    </a:lnT>
                    <a:lnB>
                      <a:noFill/>
                    </a:lnB>
                    <a:solidFill>
                      <a:srgbClr val="FFFFFF"/>
                    </a:solidFill>
                  </a:tcPr>
                </a:tc>
              </a:tr>
              <a:tr h="394740">
                <a:tc>
                  <a:txBody>
                    <a:bodyPr/>
                    <a:lstStyle/>
                    <a:p>
                      <a:pPr algn="ctr"/>
                      <a:r>
                        <a:rPr lang="ja-JP" altLang="en-US" sz="1600"/>
                        <a:t>前立腺</a:t>
                      </a:r>
                    </a:p>
                  </a:txBody>
                  <a:tcPr marL="25155" marR="25155" marT="25155" marB="25155" anchor="ctr">
                    <a:lnL>
                      <a:noFill/>
                    </a:lnL>
                    <a:lnR>
                      <a:noFill/>
                    </a:lnR>
                    <a:lnT>
                      <a:noFill/>
                    </a:lnT>
                    <a:lnB>
                      <a:noFill/>
                    </a:lnB>
                    <a:solidFill>
                      <a:srgbClr val="FFFFB5"/>
                    </a:solidFill>
                  </a:tcPr>
                </a:tc>
                <a:tc>
                  <a:txBody>
                    <a:bodyPr/>
                    <a:lstStyle/>
                    <a:p>
                      <a:pPr algn="r"/>
                      <a:r>
                        <a:rPr lang="en-US" altLang="ja-JP" sz="1600"/>
                        <a:t>423,851</a:t>
                      </a:r>
                    </a:p>
                  </a:txBody>
                  <a:tcPr marL="25155" marR="25155" marT="25155" marB="25155" anchor="ctr">
                    <a:lnL>
                      <a:noFill/>
                    </a:lnL>
                    <a:lnR>
                      <a:noFill/>
                    </a:lnR>
                    <a:lnT>
                      <a:noFill/>
                    </a:lnT>
                    <a:lnB>
                      <a:noFill/>
                    </a:lnB>
                    <a:solidFill>
                      <a:srgbClr val="FFFFFF"/>
                    </a:solidFill>
                  </a:tcPr>
                </a:tc>
                <a:tc>
                  <a:txBody>
                    <a:bodyPr/>
                    <a:lstStyle/>
                    <a:p>
                      <a:pPr algn="r"/>
                      <a:r>
                        <a:rPr lang="en-US" altLang="ja-JP" sz="1600"/>
                        <a:t>1,763</a:t>
                      </a:r>
                    </a:p>
                  </a:txBody>
                  <a:tcPr marL="25155" marR="25155" marT="25155" marB="25155" anchor="ctr">
                    <a:lnL>
                      <a:noFill/>
                    </a:lnL>
                    <a:lnR>
                      <a:noFill/>
                    </a:lnR>
                    <a:lnT>
                      <a:noFill/>
                    </a:lnT>
                    <a:lnB>
                      <a:noFill/>
                    </a:lnB>
                    <a:solidFill>
                      <a:srgbClr val="FFFFFF"/>
                    </a:solidFill>
                  </a:tcPr>
                </a:tc>
                <a:tc>
                  <a:txBody>
                    <a:bodyPr/>
                    <a:lstStyle/>
                    <a:p>
                      <a:pPr algn="r"/>
                      <a:r>
                        <a:rPr lang="en-US" altLang="ja-JP" sz="1600" dirty="0">
                          <a:solidFill>
                            <a:srgbClr val="FF0000"/>
                          </a:solidFill>
                        </a:rPr>
                        <a:t>0.42</a:t>
                      </a:r>
                    </a:p>
                  </a:txBody>
                  <a:tcPr marL="25155" marR="25155" marT="25155" marB="25155" anchor="ctr">
                    <a:lnL>
                      <a:noFill/>
                    </a:lnL>
                    <a:lnR>
                      <a:noFill/>
                    </a:lnR>
                    <a:lnT>
                      <a:noFill/>
                    </a:lnT>
                    <a:lnB>
                      <a:noFill/>
                    </a:lnB>
                    <a:solidFill>
                      <a:srgbClr val="FFFFFF"/>
                    </a:solidFill>
                  </a:tcPr>
                </a:tc>
              </a:tr>
              <a:tr h="394740">
                <a:tc>
                  <a:txBody>
                    <a:bodyPr/>
                    <a:lstStyle/>
                    <a:p>
                      <a:pPr algn="ctr"/>
                      <a:r>
                        <a:rPr lang="ja-JP" altLang="en-US" sz="1600"/>
                        <a:t>肝胆膵腎</a:t>
                      </a:r>
                    </a:p>
                  </a:txBody>
                  <a:tcPr marL="25155" marR="25155" marT="25155" marB="25155" anchor="ctr">
                    <a:lnL>
                      <a:noFill/>
                    </a:lnL>
                    <a:lnR>
                      <a:noFill/>
                    </a:lnR>
                    <a:lnT>
                      <a:noFill/>
                    </a:lnT>
                    <a:lnB>
                      <a:noFill/>
                    </a:lnB>
                    <a:solidFill>
                      <a:srgbClr val="FFFFB5"/>
                    </a:solidFill>
                  </a:tcPr>
                </a:tc>
                <a:tc>
                  <a:txBody>
                    <a:bodyPr/>
                    <a:lstStyle/>
                    <a:p>
                      <a:pPr algn="r"/>
                      <a:r>
                        <a:rPr lang="en-US" altLang="ja-JP" sz="1600"/>
                        <a:t>330,727</a:t>
                      </a:r>
                    </a:p>
                  </a:txBody>
                  <a:tcPr marL="25155" marR="25155" marT="25155" marB="25155" anchor="ctr">
                    <a:lnL>
                      <a:noFill/>
                    </a:lnL>
                    <a:lnR>
                      <a:noFill/>
                    </a:lnR>
                    <a:lnT>
                      <a:noFill/>
                    </a:lnT>
                    <a:lnB>
                      <a:noFill/>
                    </a:lnB>
                    <a:solidFill>
                      <a:srgbClr val="FFFFFF"/>
                    </a:solidFill>
                  </a:tcPr>
                </a:tc>
                <a:tc>
                  <a:txBody>
                    <a:bodyPr/>
                    <a:lstStyle/>
                    <a:p>
                      <a:pPr algn="r"/>
                      <a:r>
                        <a:rPr lang="en-US" altLang="ja-JP" sz="1600" dirty="0"/>
                        <a:t>167</a:t>
                      </a:r>
                    </a:p>
                  </a:txBody>
                  <a:tcPr marL="25155" marR="25155" marT="25155" marB="25155" anchor="ctr">
                    <a:lnL>
                      <a:noFill/>
                    </a:lnL>
                    <a:lnR>
                      <a:noFill/>
                    </a:lnR>
                    <a:lnT>
                      <a:noFill/>
                    </a:lnT>
                    <a:lnB>
                      <a:noFill/>
                    </a:lnB>
                    <a:solidFill>
                      <a:srgbClr val="FFFFFF"/>
                    </a:solidFill>
                  </a:tcPr>
                </a:tc>
                <a:tc>
                  <a:txBody>
                    <a:bodyPr/>
                    <a:lstStyle/>
                    <a:p>
                      <a:pPr algn="r"/>
                      <a:r>
                        <a:rPr lang="en-US" altLang="ja-JP" sz="1600"/>
                        <a:t>0.05</a:t>
                      </a:r>
                    </a:p>
                  </a:txBody>
                  <a:tcPr marL="25155" marR="25155" marT="25155" marB="25155" anchor="ctr">
                    <a:lnL>
                      <a:noFill/>
                    </a:lnL>
                    <a:lnR>
                      <a:noFill/>
                    </a:lnR>
                    <a:lnT>
                      <a:noFill/>
                    </a:lnT>
                    <a:lnB>
                      <a:noFill/>
                    </a:lnB>
                    <a:solidFill>
                      <a:srgbClr val="FFFFFF"/>
                    </a:solidFill>
                  </a:tcPr>
                </a:tc>
              </a:tr>
              <a:tr h="394740">
                <a:tc>
                  <a:txBody>
                    <a:bodyPr/>
                    <a:lstStyle/>
                    <a:p>
                      <a:pPr algn="ctr"/>
                      <a:r>
                        <a:rPr lang="ja-JP" altLang="en-US" sz="1600"/>
                        <a:t>総計</a:t>
                      </a:r>
                    </a:p>
                  </a:txBody>
                  <a:tcPr marL="25155" marR="25155" marT="25155" marB="25155" anchor="ctr">
                    <a:lnL>
                      <a:noFill/>
                    </a:lnL>
                    <a:lnR>
                      <a:noFill/>
                    </a:lnR>
                    <a:lnT>
                      <a:noFill/>
                    </a:lnT>
                    <a:lnB>
                      <a:noFill/>
                    </a:lnB>
                    <a:solidFill>
                      <a:srgbClr val="FFFF84"/>
                    </a:solidFill>
                  </a:tcPr>
                </a:tc>
                <a:tc>
                  <a:txBody>
                    <a:bodyPr/>
                    <a:lstStyle/>
                    <a:p>
                      <a:pPr algn="r"/>
                      <a:r>
                        <a:rPr lang="en-US" altLang="ja-JP" sz="1600" dirty="0">
                          <a:solidFill>
                            <a:srgbClr val="FF0000"/>
                          </a:solidFill>
                        </a:rPr>
                        <a:t>11,592,385</a:t>
                      </a:r>
                    </a:p>
                  </a:txBody>
                  <a:tcPr marL="25155" marR="25155" marT="25155" marB="25155" anchor="ctr">
                    <a:lnL>
                      <a:noFill/>
                    </a:lnL>
                    <a:lnR>
                      <a:noFill/>
                    </a:lnR>
                    <a:lnT>
                      <a:noFill/>
                    </a:lnT>
                    <a:lnB>
                      <a:noFill/>
                    </a:lnB>
                    <a:solidFill>
                      <a:srgbClr val="FFFFFF"/>
                    </a:solidFill>
                  </a:tcPr>
                </a:tc>
                <a:tc>
                  <a:txBody>
                    <a:bodyPr/>
                    <a:lstStyle/>
                    <a:p>
                      <a:pPr algn="r"/>
                      <a:r>
                        <a:rPr lang="en-US" altLang="ja-JP" sz="1600" dirty="0">
                          <a:solidFill>
                            <a:srgbClr val="FF0000"/>
                          </a:solidFill>
                        </a:rPr>
                        <a:t>13,688</a:t>
                      </a:r>
                    </a:p>
                  </a:txBody>
                  <a:tcPr marL="25155" marR="25155" marT="25155" marB="25155" anchor="ctr">
                    <a:lnL>
                      <a:noFill/>
                    </a:lnL>
                    <a:lnR>
                      <a:noFill/>
                    </a:lnR>
                    <a:lnT>
                      <a:noFill/>
                    </a:lnT>
                    <a:lnB>
                      <a:noFill/>
                    </a:lnB>
                    <a:solidFill>
                      <a:srgbClr val="FFFFFF"/>
                    </a:solidFill>
                  </a:tcPr>
                </a:tc>
                <a:tc>
                  <a:txBody>
                    <a:bodyPr/>
                    <a:lstStyle/>
                    <a:p>
                      <a:pPr algn="r"/>
                      <a:endParaRPr lang="ja-JP" altLang="en-US" sz="1600" dirty="0"/>
                    </a:p>
                  </a:txBody>
                  <a:tcPr marL="25155" marR="25155" marT="25155" marB="25155" anchor="ctr">
                    <a:lnL>
                      <a:noFill/>
                    </a:lnL>
                    <a:lnR>
                      <a:noFill/>
                    </a:lnR>
                    <a:lnT>
                      <a:noFill/>
                    </a:lnT>
                    <a:lnB>
                      <a:noFill/>
                    </a:lnB>
                    <a:solidFill>
                      <a:srgbClr val="FFFFFF"/>
                    </a:solidFill>
                  </a:tcPr>
                </a:tc>
              </a:tr>
            </a:tbl>
          </a:graphicData>
        </a:graphic>
      </p:graphicFrame>
      <p:sp>
        <p:nvSpPr>
          <p:cNvPr id="3" name="Rectangle 1"/>
          <p:cNvSpPr>
            <a:spLocks noChangeArrowheads="1"/>
          </p:cNvSpPr>
          <p:nvPr/>
        </p:nvSpPr>
        <p:spPr bwMode="auto">
          <a:xfrm>
            <a:off x="4015166" y="829864"/>
            <a:ext cx="5241789" cy="55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5220" tIns="126960" rIns="0" bIns="0" numCol="1" anchor="ctr" anchorCtr="0" compatLnSpc="1">
            <a:prstTxWarp prst="textNoShape">
              <a:avLst/>
            </a:prstTxWarp>
            <a:spAutoFit/>
          </a:bodyPr>
          <a:lstStyle/>
          <a:p>
            <a:pPr eaLnBrk="0" fontAlgn="base" hangingPunct="0">
              <a:spcBef>
                <a:spcPct val="0"/>
              </a:spcBef>
              <a:spcAft>
                <a:spcPct val="0"/>
              </a:spcAft>
            </a:pPr>
            <a:r>
              <a:rPr kumimoji="0" lang="ja-JP" altLang="ja-JP" sz="2800" dirty="0">
                <a:latin typeface="Arial" panose="020B0604020202020204" pitchFamily="34" charset="0"/>
              </a:rPr>
              <a:t>●各種がん検診の成績 2014年度</a:t>
            </a:r>
          </a:p>
        </p:txBody>
      </p:sp>
      <p:sp>
        <p:nvSpPr>
          <p:cNvPr id="4" name="正方形/長方形 3"/>
          <p:cNvSpPr/>
          <p:nvPr/>
        </p:nvSpPr>
        <p:spPr>
          <a:xfrm>
            <a:off x="4223792" y="6267055"/>
            <a:ext cx="5436104" cy="461665"/>
          </a:xfrm>
          <a:prstGeom prst="rect">
            <a:avLst/>
          </a:prstGeom>
        </p:spPr>
        <p:txBody>
          <a:bodyPr wrap="none">
            <a:spAutoFit/>
          </a:bodyPr>
          <a:lstStyle/>
          <a:p>
            <a:r>
              <a:rPr lang="en-US" altLang="ja-JP" sz="2400" dirty="0"/>
              <a:t>2014</a:t>
            </a:r>
            <a:r>
              <a:rPr lang="ja-JP" altLang="en-US" sz="2400" dirty="0"/>
              <a:t>年度の受診者総計は</a:t>
            </a:r>
            <a:r>
              <a:rPr lang="en-US" altLang="ja-JP" sz="2400" dirty="0"/>
              <a:t>1159</a:t>
            </a:r>
            <a:r>
              <a:rPr lang="ja-JP" altLang="en-US" sz="2400" dirty="0"/>
              <a:t>万</a:t>
            </a:r>
            <a:r>
              <a:rPr lang="en-US" altLang="ja-JP" sz="2400" dirty="0"/>
              <a:t>2385</a:t>
            </a:r>
            <a:r>
              <a:rPr lang="ja-JP" altLang="en-US" sz="2400" dirty="0"/>
              <a:t>人</a:t>
            </a: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7529" y="260648"/>
            <a:ext cx="2671501" cy="810806"/>
          </a:xfrm>
          <a:prstGeom prst="rect">
            <a:avLst/>
          </a:prstGeom>
        </p:spPr>
      </p:pic>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9030" y="1466129"/>
            <a:ext cx="4636207" cy="4464496"/>
          </a:xfrm>
          <a:prstGeom prst="rect">
            <a:avLst/>
          </a:prstGeom>
        </p:spPr>
      </p:pic>
      <p:sp>
        <p:nvSpPr>
          <p:cNvPr id="8" name="正方形/長方形 7"/>
          <p:cNvSpPr/>
          <p:nvPr/>
        </p:nvSpPr>
        <p:spPr>
          <a:xfrm>
            <a:off x="394359" y="584200"/>
            <a:ext cx="1601865" cy="1323439"/>
          </a:xfrm>
          <a:prstGeom prst="rect">
            <a:avLst/>
          </a:prstGeom>
          <a:noFill/>
        </p:spPr>
        <p:txBody>
          <a:bodyPr wrap="square" lIns="91440" tIns="45720" rIns="91440" bIns="45720">
            <a:spAutoFit/>
          </a:bodyPr>
          <a:lstStyle/>
          <a:p>
            <a:pPr algn="ctr"/>
            <a:r>
              <a:rPr lang="ja-JP" altLang="en-US" sz="8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１</a:t>
            </a:r>
            <a:r>
              <a:rPr lang="ja-JP" altLang="en-US" sz="8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０</a:t>
            </a:r>
            <a:endParaRPr lang="ja-JP" altLang="en-US" sz="8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7" name="テキスト ボックス 6"/>
          <p:cNvSpPr txBox="1"/>
          <p:nvPr/>
        </p:nvSpPr>
        <p:spPr>
          <a:xfrm>
            <a:off x="9572082" y="5723968"/>
            <a:ext cx="593432" cy="369332"/>
          </a:xfrm>
          <a:prstGeom prst="rect">
            <a:avLst/>
          </a:prstGeom>
          <a:noFill/>
        </p:spPr>
        <p:txBody>
          <a:bodyPr wrap="none" rtlCol="0">
            <a:spAutoFit/>
          </a:bodyPr>
          <a:lstStyle/>
          <a:p>
            <a:r>
              <a:rPr kumimoji="1" lang="en-US" altLang="ja-JP" dirty="0" smtClean="0">
                <a:solidFill>
                  <a:srgbClr val="FF0000"/>
                </a:solidFill>
              </a:rPr>
              <a:t>0.12</a:t>
            </a:r>
            <a:endParaRPr kumimoji="1" lang="ja-JP" altLang="en-US" dirty="0">
              <a:solidFill>
                <a:srgbClr val="FF0000"/>
              </a:solidFill>
            </a:endParaRPr>
          </a:p>
        </p:txBody>
      </p:sp>
    </p:spTree>
    <p:extLst>
      <p:ext uri="{BB962C8B-B14F-4D97-AF65-F5344CB8AC3E}">
        <p14:creationId xmlns:p14="http://schemas.microsoft.com/office/powerpoint/2010/main" val="3806061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8534" y="260648"/>
            <a:ext cx="6048672" cy="5651536"/>
          </a:xfrm>
          <a:prstGeom prst="rect">
            <a:avLst/>
          </a:prstGeom>
        </p:spPr>
      </p:pic>
      <p:sp>
        <p:nvSpPr>
          <p:cNvPr id="3" name="正方形/長方形 2"/>
          <p:cNvSpPr/>
          <p:nvPr/>
        </p:nvSpPr>
        <p:spPr>
          <a:xfrm>
            <a:off x="3146513" y="5708934"/>
            <a:ext cx="6268143" cy="923330"/>
          </a:xfrm>
          <a:prstGeom prst="rect">
            <a:avLst/>
          </a:prstGeom>
          <a:solidFill>
            <a:schemeClr val="bg1"/>
          </a:solidFill>
        </p:spPr>
        <p:txBody>
          <a:bodyPr wrap="square">
            <a:spAutoFit/>
          </a:bodyPr>
          <a:lstStyle/>
          <a:p>
            <a:r>
              <a:rPr lang="ja-JP" altLang="en-US" dirty="0"/>
              <a:t>がん検診でがんが見つかった人は、早期で見つかっている方の</a:t>
            </a:r>
            <a:endParaRPr lang="en-US" altLang="ja-JP" dirty="0"/>
          </a:p>
          <a:p>
            <a:r>
              <a:rPr lang="ja-JP" altLang="en-US" dirty="0"/>
              <a:t>割合が、がん検診以外でがんが見つかった人よりも高い。</a:t>
            </a:r>
            <a:endParaRPr lang="en-US" altLang="ja-JP" dirty="0"/>
          </a:p>
          <a:p>
            <a:r>
              <a:rPr lang="ja-JP" altLang="en-US" dirty="0"/>
              <a:t>早期で見つけるには、がん検診を受けるのが効率的。</a:t>
            </a:r>
          </a:p>
        </p:txBody>
      </p:sp>
      <p:sp>
        <p:nvSpPr>
          <p:cNvPr id="4" name="正方形/長方形 3"/>
          <p:cNvSpPr/>
          <p:nvPr/>
        </p:nvSpPr>
        <p:spPr>
          <a:xfrm>
            <a:off x="7392144" y="980728"/>
            <a:ext cx="2866490" cy="369332"/>
          </a:xfrm>
          <a:prstGeom prst="rect">
            <a:avLst/>
          </a:prstGeom>
          <a:solidFill>
            <a:schemeClr val="bg1"/>
          </a:solidFill>
        </p:spPr>
        <p:txBody>
          <a:bodyPr wrap="none">
            <a:spAutoFit/>
          </a:bodyPr>
          <a:lstStyle/>
          <a:p>
            <a:r>
              <a:rPr lang="ja-JP" altLang="en-US" i="1" dirty="0"/>
              <a:t>愛知県がんセンター 研究所</a:t>
            </a:r>
            <a:endParaRPr lang="ja-JP" altLang="en-US" dirty="0"/>
          </a:p>
        </p:txBody>
      </p:sp>
      <p:sp>
        <p:nvSpPr>
          <p:cNvPr id="6" name="正方形/長方形 5"/>
          <p:cNvSpPr/>
          <p:nvPr/>
        </p:nvSpPr>
        <p:spPr>
          <a:xfrm>
            <a:off x="394359" y="584200"/>
            <a:ext cx="1820807" cy="1323439"/>
          </a:xfrm>
          <a:prstGeom prst="rect">
            <a:avLst/>
          </a:prstGeom>
          <a:noFill/>
        </p:spPr>
        <p:txBody>
          <a:bodyPr wrap="square" lIns="91440" tIns="45720" rIns="91440" bIns="45720">
            <a:spAutoFit/>
          </a:bodyPr>
          <a:lstStyle/>
          <a:p>
            <a:pPr algn="ctr"/>
            <a:r>
              <a:rPr lang="ja-JP" altLang="en-US" sz="8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１</a:t>
            </a:r>
            <a:r>
              <a:rPr lang="ja-JP" altLang="en-US" sz="8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１</a:t>
            </a:r>
            <a:endParaRPr lang="ja-JP" altLang="en-US" sz="8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5" name="テキスト ボックス 4"/>
          <p:cNvSpPr txBox="1"/>
          <p:nvPr/>
        </p:nvSpPr>
        <p:spPr>
          <a:xfrm>
            <a:off x="4813738" y="4204137"/>
            <a:ext cx="646331" cy="369332"/>
          </a:xfrm>
          <a:prstGeom prst="rect">
            <a:avLst/>
          </a:prstGeom>
          <a:solidFill>
            <a:schemeClr val="bg1"/>
          </a:solidFill>
        </p:spPr>
        <p:txBody>
          <a:bodyPr wrap="none" rtlCol="0">
            <a:spAutoFit/>
          </a:bodyPr>
          <a:lstStyle/>
          <a:p>
            <a:r>
              <a:rPr kumimoji="1" lang="ja-JP" altLang="en-US" dirty="0" smtClean="0"/>
              <a:t>早期</a:t>
            </a:r>
            <a:endParaRPr kumimoji="1" lang="ja-JP" altLang="en-US" dirty="0"/>
          </a:p>
        </p:txBody>
      </p:sp>
      <p:sp>
        <p:nvSpPr>
          <p:cNvPr id="7" name="テキスト ボックス 6"/>
          <p:cNvSpPr txBox="1"/>
          <p:nvPr/>
        </p:nvSpPr>
        <p:spPr>
          <a:xfrm>
            <a:off x="7135273" y="4125309"/>
            <a:ext cx="646331" cy="369332"/>
          </a:xfrm>
          <a:prstGeom prst="rect">
            <a:avLst/>
          </a:prstGeom>
          <a:solidFill>
            <a:schemeClr val="bg1"/>
          </a:solidFill>
        </p:spPr>
        <p:txBody>
          <a:bodyPr wrap="none" rtlCol="0">
            <a:spAutoFit/>
          </a:bodyPr>
          <a:lstStyle/>
          <a:p>
            <a:r>
              <a:rPr kumimoji="1" lang="ja-JP" altLang="en-US" dirty="0" smtClean="0"/>
              <a:t>早期</a:t>
            </a:r>
            <a:endParaRPr kumimoji="1" lang="ja-JP" altLang="en-US" dirty="0"/>
          </a:p>
        </p:txBody>
      </p:sp>
      <p:sp>
        <p:nvSpPr>
          <p:cNvPr id="8" name="テキスト ボックス 7"/>
          <p:cNvSpPr txBox="1"/>
          <p:nvPr/>
        </p:nvSpPr>
        <p:spPr>
          <a:xfrm>
            <a:off x="4295843" y="1241107"/>
            <a:ext cx="646331" cy="369332"/>
          </a:xfrm>
          <a:prstGeom prst="rect">
            <a:avLst/>
          </a:prstGeom>
          <a:solidFill>
            <a:schemeClr val="bg1"/>
          </a:solidFill>
        </p:spPr>
        <p:txBody>
          <a:bodyPr wrap="none" rtlCol="0">
            <a:spAutoFit/>
          </a:bodyPr>
          <a:lstStyle/>
          <a:p>
            <a:r>
              <a:rPr kumimoji="1" lang="ja-JP" altLang="en-US" dirty="0" smtClean="0"/>
              <a:t>進行</a:t>
            </a:r>
            <a:endParaRPr kumimoji="1" lang="ja-JP" altLang="en-US" dirty="0"/>
          </a:p>
        </p:txBody>
      </p:sp>
      <p:sp>
        <p:nvSpPr>
          <p:cNvPr id="9" name="テキスト ボックス 8"/>
          <p:cNvSpPr txBox="1"/>
          <p:nvPr/>
        </p:nvSpPr>
        <p:spPr>
          <a:xfrm>
            <a:off x="6812107" y="1761206"/>
            <a:ext cx="646331" cy="369332"/>
          </a:xfrm>
          <a:prstGeom prst="rect">
            <a:avLst/>
          </a:prstGeom>
          <a:solidFill>
            <a:schemeClr val="bg1"/>
          </a:solidFill>
        </p:spPr>
        <p:txBody>
          <a:bodyPr wrap="none" rtlCol="0">
            <a:spAutoFit/>
          </a:bodyPr>
          <a:lstStyle/>
          <a:p>
            <a:r>
              <a:rPr kumimoji="1" lang="ja-JP" altLang="en-US" dirty="0" smtClean="0"/>
              <a:t>進行</a:t>
            </a:r>
            <a:endParaRPr kumimoji="1" lang="ja-JP" altLang="en-US" dirty="0"/>
          </a:p>
        </p:txBody>
      </p:sp>
    </p:spTree>
    <p:extLst>
      <p:ext uri="{BB962C8B-B14F-4D97-AF65-F5344CB8AC3E}">
        <p14:creationId xmlns:p14="http://schemas.microsoft.com/office/powerpoint/2010/main" val="40451345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3135" y="620688"/>
            <a:ext cx="7858726" cy="5184576"/>
          </a:xfrm>
          <a:prstGeom prst="rect">
            <a:avLst/>
          </a:prstGeom>
        </p:spPr>
      </p:pic>
      <p:sp>
        <p:nvSpPr>
          <p:cNvPr id="3" name="正方形/長方形 2"/>
          <p:cNvSpPr/>
          <p:nvPr/>
        </p:nvSpPr>
        <p:spPr>
          <a:xfrm>
            <a:off x="2742118" y="6021289"/>
            <a:ext cx="6840760" cy="646331"/>
          </a:xfrm>
          <a:prstGeom prst="rect">
            <a:avLst/>
          </a:prstGeom>
        </p:spPr>
        <p:txBody>
          <a:bodyPr wrap="square">
            <a:spAutoFit/>
          </a:bodyPr>
          <a:lstStyle/>
          <a:p>
            <a:r>
              <a:rPr lang="ja-JP" altLang="en-US" dirty="0"/>
              <a:t>ある部位に対するがん検診を受けることで、受けないよりも何％、その部位のがんで死ぬ確率が下がるかを示しています。</a:t>
            </a:r>
          </a:p>
        </p:txBody>
      </p:sp>
      <p:sp>
        <p:nvSpPr>
          <p:cNvPr id="4" name="正方形/長方形 3"/>
          <p:cNvSpPr/>
          <p:nvPr/>
        </p:nvSpPr>
        <p:spPr>
          <a:xfrm>
            <a:off x="6704420" y="436022"/>
            <a:ext cx="2866490" cy="369332"/>
          </a:xfrm>
          <a:prstGeom prst="rect">
            <a:avLst/>
          </a:prstGeom>
          <a:solidFill>
            <a:schemeClr val="bg1"/>
          </a:solidFill>
        </p:spPr>
        <p:txBody>
          <a:bodyPr wrap="none">
            <a:spAutoFit/>
          </a:bodyPr>
          <a:lstStyle/>
          <a:p>
            <a:r>
              <a:rPr lang="ja-JP" altLang="en-US" i="1" dirty="0"/>
              <a:t>愛知県がんセンター 研究所</a:t>
            </a:r>
            <a:endParaRPr lang="ja-JP" altLang="en-US" dirty="0"/>
          </a:p>
        </p:txBody>
      </p:sp>
      <p:sp>
        <p:nvSpPr>
          <p:cNvPr id="6" name="正方形/長方形 5"/>
          <p:cNvSpPr/>
          <p:nvPr/>
        </p:nvSpPr>
        <p:spPr>
          <a:xfrm>
            <a:off x="394359" y="584200"/>
            <a:ext cx="1679139" cy="1323439"/>
          </a:xfrm>
          <a:prstGeom prst="rect">
            <a:avLst/>
          </a:prstGeom>
          <a:noFill/>
        </p:spPr>
        <p:txBody>
          <a:bodyPr wrap="square" lIns="91440" tIns="45720" rIns="91440" bIns="45720">
            <a:spAutoFit/>
          </a:bodyPr>
          <a:lstStyle/>
          <a:p>
            <a:pPr algn="ctr"/>
            <a:r>
              <a:rPr lang="ja-JP" altLang="en-US" sz="8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１</a:t>
            </a:r>
            <a:r>
              <a:rPr lang="ja-JP" altLang="en-US" sz="8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２</a:t>
            </a:r>
            <a:endParaRPr lang="ja-JP" altLang="en-US" sz="8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8680201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485865" y="692697"/>
            <a:ext cx="5976763" cy="1027113"/>
          </a:xfrm>
          <a:prstGeom prst="rect">
            <a:avLst/>
          </a:prstGeom>
        </p:spPr>
        <p:txBody>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800" dirty="0">
                <a:solidFill>
                  <a:schemeClr val="tx2"/>
                </a:solidFill>
              </a:rPr>
              <a:t>がんの治療法　</a:t>
            </a:r>
          </a:p>
        </p:txBody>
      </p:sp>
      <p:sp>
        <p:nvSpPr>
          <p:cNvPr id="5" name="Rectangle 4"/>
          <p:cNvSpPr txBox="1">
            <a:spLocks noChangeArrowheads="1"/>
          </p:cNvSpPr>
          <p:nvPr/>
        </p:nvSpPr>
        <p:spPr>
          <a:xfrm>
            <a:off x="2999656" y="2304166"/>
            <a:ext cx="5347480" cy="2088232"/>
          </a:xfrm>
          <a:prstGeom prst="rect">
            <a:avLst/>
          </a:prstGeom>
        </p:spPr>
        <p:txBody>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a:buFont typeface="Wingdings" panose="05000000000000000000" pitchFamily="2" charset="2"/>
              <a:buNone/>
            </a:pPr>
            <a:r>
              <a:rPr lang="ja-JP" altLang="en-US" sz="3600" dirty="0"/>
              <a:t>＊ </a:t>
            </a:r>
            <a:r>
              <a:rPr lang="ja-JP" altLang="en-US" dirty="0"/>
              <a:t>　</a:t>
            </a:r>
            <a:r>
              <a:rPr lang="ja-JP" altLang="en-US" sz="3600" dirty="0"/>
              <a:t>手術療法　</a:t>
            </a:r>
            <a:r>
              <a:rPr lang="ja-JP" altLang="en-US" dirty="0"/>
              <a:t>　　　　　　　</a:t>
            </a:r>
          </a:p>
          <a:p>
            <a:pPr marL="0" indent="0">
              <a:buNone/>
            </a:pPr>
            <a:r>
              <a:rPr lang="ja-JP" altLang="en-US" sz="3200" dirty="0"/>
              <a:t>＊　</a:t>
            </a:r>
            <a:r>
              <a:rPr lang="ja-JP" altLang="en-US" sz="3600" dirty="0"/>
              <a:t>放射線療法</a:t>
            </a:r>
          </a:p>
          <a:p>
            <a:pPr marL="0" indent="0">
              <a:buNone/>
            </a:pPr>
            <a:r>
              <a:rPr lang="ja-JP" altLang="en-US" sz="3200" dirty="0"/>
              <a:t>＊　</a:t>
            </a:r>
            <a:r>
              <a:rPr lang="ja-JP" altLang="en-US" sz="3600" dirty="0"/>
              <a:t>化学療法（抗がん剤）</a:t>
            </a:r>
          </a:p>
        </p:txBody>
      </p:sp>
      <p:sp>
        <p:nvSpPr>
          <p:cNvPr id="2" name="テキスト ボックス 1"/>
          <p:cNvSpPr txBox="1"/>
          <p:nvPr/>
        </p:nvSpPr>
        <p:spPr>
          <a:xfrm>
            <a:off x="2451246" y="1556793"/>
            <a:ext cx="2416046" cy="769441"/>
          </a:xfrm>
          <a:prstGeom prst="rect">
            <a:avLst/>
          </a:prstGeom>
          <a:noFill/>
        </p:spPr>
        <p:txBody>
          <a:bodyPr wrap="none" rtlCol="0">
            <a:spAutoFit/>
          </a:bodyPr>
          <a:lstStyle/>
          <a:p>
            <a:r>
              <a:rPr lang="ja-JP" altLang="en-US" sz="4400" dirty="0">
                <a:solidFill>
                  <a:schemeClr val="tx2"/>
                </a:solidFill>
              </a:rPr>
              <a:t>三つの柱</a:t>
            </a:r>
          </a:p>
        </p:txBody>
      </p:sp>
      <p:sp>
        <p:nvSpPr>
          <p:cNvPr id="3" name="テキスト ボックス 2"/>
          <p:cNvSpPr txBox="1"/>
          <p:nvPr/>
        </p:nvSpPr>
        <p:spPr>
          <a:xfrm>
            <a:off x="2711625" y="5639763"/>
            <a:ext cx="7515199" cy="646331"/>
          </a:xfrm>
          <a:prstGeom prst="rect">
            <a:avLst/>
          </a:prstGeom>
          <a:noFill/>
        </p:spPr>
        <p:txBody>
          <a:bodyPr wrap="none" rtlCol="0">
            <a:spAutoFit/>
          </a:bodyPr>
          <a:lstStyle/>
          <a:p>
            <a:r>
              <a:rPr lang="ja-JP" altLang="en-US" sz="3600" dirty="0">
                <a:solidFill>
                  <a:schemeClr val="tx2"/>
                </a:solidFill>
              </a:rPr>
              <a:t>　＊ 緩和ケア　（苦痛を和らげる治療）</a:t>
            </a:r>
          </a:p>
        </p:txBody>
      </p:sp>
      <p:sp>
        <p:nvSpPr>
          <p:cNvPr id="6" name="正方形/長方形 5"/>
          <p:cNvSpPr/>
          <p:nvPr/>
        </p:nvSpPr>
        <p:spPr>
          <a:xfrm>
            <a:off x="2567609" y="4662138"/>
            <a:ext cx="2980303" cy="769441"/>
          </a:xfrm>
          <a:prstGeom prst="rect">
            <a:avLst/>
          </a:prstGeom>
        </p:spPr>
        <p:txBody>
          <a:bodyPr wrap="none">
            <a:spAutoFit/>
          </a:bodyPr>
          <a:lstStyle/>
          <a:p>
            <a:r>
              <a:rPr lang="ja-JP" altLang="en-US" sz="4400" dirty="0">
                <a:solidFill>
                  <a:schemeClr val="tx2"/>
                </a:solidFill>
              </a:rPr>
              <a:t>四つ目の柱</a:t>
            </a:r>
          </a:p>
        </p:txBody>
      </p:sp>
      <p:sp>
        <p:nvSpPr>
          <p:cNvPr id="8" name="正方形/長方形 7"/>
          <p:cNvSpPr/>
          <p:nvPr/>
        </p:nvSpPr>
        <p:spPr>
          <a:xfrm>
            <a:off x="394360" y="584200"/>
            <a:ext cx="1588986" cy="1323439"/>
          </a:xfrm>
          <a:prstGeom prst="rect">
            <a:avLst/>
          </a:prstGeom>
          <a:noFill/>
        </p:spPr>
        <p:txBody>
          <a:bodyPr wrap="square" lIns="91440" tIns="45720" rIns="91440" bIns="45720">
            <a:spAutoFit/>
          </a:bodyPr>
          <a:lstStyle/>
          <a:p>
            <a:pPr algn="ctr"/>
            <a:r>
              <a:rPr lang="ja-JP" altLang="en-US" sz="8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１</a:t>
            </a:r>
            <a:r>
              <a:rPr lang="ja-JP" altLang="en-US" sz="8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３</a:t>
            </a:r>
            <a:endParaRPr lang="ja-JP" altLang="en-US" sz="8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026198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485865" y="692697"/>
            <a:ext cx="5976763" cy="1027113"/>
          </a:xfrm>
          <a:prstGeom prst="rect">
            <a:avLst/>
          </a:prstGeom>
        </p:spPr>
        <p:txBody>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a:solidFill>
                  <a:schemeClr val="tx2"/>
                </a:solidFill>
              </a:rPr>
              <a:t>がん</a:t>
            </a:r>
            <a:r>
              <a:rPr lang="ja-JP" altLang="en-US" sz="4000" dirty="0">
                <a:solidFill>
                  <a:schemeClr val="tx2"/>
                </a:solidFill>
              </a:rPr>
              <a:t>の治療法　</a:t>
            </a:r>
          </a:p>
        </p:txBody>
      </p:sp>
      <p:sp>
        <p:nvSpPr>
          <p:cNvPr id="5" name="Rectangle 4"/>
          <p:cNvSpPr txBox="1">
            <a:spLocks noChangeArrowheads="1"/>
          </p:cNvSpPr>
          <p:nvPr/>
        </p:nvSpPr>
        <p:spPr>
          <a:xfrm>
            <a:off x="2999656" y="2304166"/>
            <a:ext cx="5347480" cy="2088232"/>
          </a:xfrm>
          <a:prstGeom prst="rect">
            <a:avLst/>
          </a:prstGeom>
        </p:spPr>
        <p:txBody>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a:buFont typeface="Wingdings" panose="05000000000000000000" pitchFamily="2" charset="2"/>
              <a:buNone/>
            </a:pPr>
            <a:r>
              <a:rPr lang="ja-JP" altLang="en-US" sz="3600" dirty="0">
                <a:solidFill>
                  <a:srgbClr val="FF0000"/>
                </a:solidFill>
              </a:rPr>
              <a:t>＊ </a:t>
            </a:r>
            <a:r>
              <a:rPr lang="ja-JP" altLang="en-US" dirty="0">
                <a:solidFill>
                  <a:srgbClr val="FF0000"/>
                </a:solidFill>
              </a:rPr>
              <a:t>　</a:t>
            </a:r>
            <a:r>
              <a:rPr lang="ja-JP" altLang="en-US" sz="3600" dirty="0">
                <a:solidFill>
                  <a:srgbClr val="FF0000"/>
                </a:solidFill>
              </a:rPr>
              <a:t>手術療法</a:t>
            </a:r>
            <a:r>
              <a:rPr lang="ja-JP" altLang="en-US" sz="3600" dirty="0"/>
              <a:t>　</a:t>
            </a:r>
            <a:r>
              <a:rPr lang="ja-JP" altLang="en-US" dirty="0"/>
              <a:t>　　　　　　　</a:t>
            </a:r>
          </a:p>
          <a:p>
            <a:pPr marL="0" indent="0">
              <a:buNone/>
            </a:pPr>
            <a:r>
              <a:rPr lang="ja-JP" altLang="en-US" sz="3200" dirty="0"/>
              <a:t>＊　</a:t>
            </a:r>
            <a:r>
              <a:rPr lang="ja-JP" altLang="en-US" sz="3600" dirty="0"/>
              <a:t>放射線療法</a:t>
            </a:r>
          </a:p>
          <a:p>
            <a:pPr marL="0" indent="0">
              <a:buNone/>
            </a:pPr>
            <a:r>
              <a:rPr lang="ja-JP" altLang="en-US" sz="3200" dirty="0"/>
              <a:t>＊　</a:t>
            </a:r>
            <a:r>
              <a:rPr lang="ja-JP" altLang="en-US" sz="3600" dirty="0"/>
              <a:t>化学療法（抗がん剤）</a:t>
            </a:r>
          </a:p>
        </p:txBody>
      </p:sp>
      <p:sp>
        <p:nvSpPr>
          <p:cNvPr id="2" name="テキスト ボックス 1"/>
          <p:cNvSpPr txBox="1"/>
          <p:nvPr/>
        </p:nvSpPr>
        <p:spPr>
          <a:xfrm>
            <a:off x="2451247" y="1556792"/>
            <a:ext cx="2212465" cy="707886"/>
          </a:xfrm>
          <a:prstGeom prst="rect">
            <a:avLst/>
          </a:prstGeom>
          <a:noFill/>
        </p:spPr>
        <p:txBody>
          <a:bodyPr wrap="none" rtlCol="0">
            <a:spAutoFit/>
          </a:bodyPr>
          <a:lstStyle/>
          <a:p>
            <a:r>
              <a:rPr lang="ja-JP" altLang="en-US" sz="4000" dirty="0">
                <a:solidFill>
                  <a:schemeClr val="tx2"/>
                </a:solidFill>
              </a:rPr>
              <a:t>三つの柱</a:t>
            </a:r>
          </a:p>
        </p:txBody>
      </p:sp>
      <p:sp>
        <p:nvSpPr>
          <p:cNvPr id="3" name="テキスト ボックス 2"/>
          <p:cNvSpPr txBox="1"/>
          <p:nvPr/>
        </p:nvSpPr>
        <p:spPr>
          <a:xfrm>
            <a:off x="2711625" y="5639763"/>
            <a:ext cx="7515199" cy="646331"/>
          </a:xfrm>
          <a:prstGeom prst="rect">
            <a:avLst/>
          </a:prstGeom>
          <a:noFill/>
        </p:spPr>
        <p:txBody>
          <a:bodyPr wrap="none" rtlCol="0">
            <a:spAutoFit/>
          </a:bodyPr>
          <a:lstStyle/>
          <a:p>
            <a:r>
              <a:rPr lang="ja-JP" altLang="en-US" sz="3600" dirty="0">
                <a:solidFill>
                  <a:schemeClr val="tx2"/>
                </a:solidFill>
              </a:rPr>
              <a:t>　＊</a:t>
            </a:r>
            <a:r>
              <a:rPr lang="ja-JP" altLang="en-US" sz="3600" dirty="0"/>
              <a:t> </a:t>
            </a:r>
            <a:r>
              <a:rPr lang="ja-JP" altLang="en-US" sz="3600" dirty="0">
                <a:solidFill>
                  <a:schemeClr val="tx2"/>
                </a:solidFill>
              </a:rPr>
              <a:t>緩和ケア　（苦痛を和らげる治療）</a:t>
            </a:r>
          </a:p>
        </p:txBody>
      </p:sp>
      <p:sp>
        <p:nvSpPr>
          <p:cNvPr id="6" name="正方形/長方形 5"/>
          <p:cNvSpPr/>
          <p:nvPr/>
        </p:nvSpPr>
        <p:spPr>
          <a:xfrm>
            <a:off x="2655628" y="4662137"/>
            <a:ext cx="2693366" cy="707886"/>
          </a:xfrm>
          <a:prstGeom prst="rect">
            <a:avLst/>
          </a:prstGeom>
        </p:spPr>
        <p:txBody>
          <a:bodyPr wrap="none">
            <a:spAutoFit/>
          </a:bodyPr>
          <a:lstStyle/>
          <a:p>
            <a:r>
              <a:rPr lang="ja-JP" altLang="en-US" sz="4000" dirty="0">
                <a:solidFill>
                  <a:schemeClr val="tx2"/>
                </a:solidFill>
              </a:rPr>
              <a:t>→四つの柱</a:t>
            </a:r>
          </a:p>
        </p:txBody>
      </p:sp>
      <p:sp>
        <p:nvSpPr>
          <p:cNvPr id="8" name="正方形/長方形 7"/>
          <p:cNvSpPr/>
          <p:nvPr/>
        </p:nvSpPr>
        <p:spPr>
          <a:xfrm>
            <a:off x="394360" y="584200"/>
            <a:ext cx="1614744" cy="1323439"/>
          </a:xfrm>
          <a:prstGeom prst="rect">
            <a:avLst/>
          </a:prstGeom>
          <a:noFill/>
        </p:spPr>
        <p:txBody>
          <a:bodyPr wrap="square" lIns="91440" tIns="45720" rIns="91440" bIns="45720">
            <a:spAutoFit/>
          </a:bodyPr>
          <a:lstStyle/>
          <a:p>
            <a:pPr algn="ctr"/>
            <a:r>
              <a:rPr lang="ja-JP" altLang="en-US" sz="8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１</a:t>
            </a:r>
            <a:r>
              <a:rPr lang="ja-JP" altLang="en-US" sz="8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４</a:t>
            </a:r>
            <a:endParaRPr lang="ja-JP" altLang="en-US" sz="8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1803356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1775520" y="1184558"/>
            <a:ext cx="8676456" cy="5412794"/>
          </a:xfrm>
          <a:prstGeom prst="rect">
            <a:avLst/>
          </a:prstGeom>
        </p:spPr>
        <p:txBody>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a:buNone/>
            </a:pPr>
            <a:r>
              <a:rPr lang="ja-JP" altLang="en-US" dirty="0"/>
              <a:t>　</a:t>
            </a:r>
            <a:r>
              <a:rPr lang="ja-JP" altLang="en-US" dirty="0">
                <a:solidFill>
                  <a:srgbClr val="FF0000"/>
                </a:solidFill>
              </a:rPr>
              <a:t>●</a:t>
            </a:r>
            <a:r>
              <a:rPr lang="ja-JP" altLang="en-US" sz="2800" dirty="0">
                <a:solidFill>
                  <a:srgbClr val="FF0000"/>
                </a:solidFill>
              </a:rPr>
              <a:t>拡大手術</a:t>
            </a:r>
            <a:endParaRPr lang="en-US" altLang="ja-JP" sz="2800" dirty="0">
              <a:solidFill>
                <a:srgbClr val="FF0000"/>
              </a:solidFill>
            </a:endParaRPr>
          </a:p>
          <a:p>
            <a:pPr>
              <a:buNone/>
            </a:pPr>
            <a:r>
              <a:rPr lang="ja-JP" altLang="en-US" sz="2800" dirty="0">
                <a:solidFill>
                  <a:srgbClr val="FF0000"/>
                </a:solidFill>
              </a:rPr>
              <a:t>　　　（周囲の組織、リンパ節を含めて広範囲に切除する）</a:t>
            </a:r>
            <a:endParaRPr lang="en-US" altLang="ja-JP" sz="2800" dirty="0">
              <a:solidFill>
                <a:srgbClr val="FF0000"/>
              </a:solidFill>
            </a:endParaRPr>
          </a:p>
          <a:p>
            <a:pPr>
              <a:buFont typeface="Wingdings" panose="05000000000000000000" pitchFamily="2" charset="2"/>
              <a:buNone/>
            </a:pPr>
            <a:r>
              <a:rPr lang="ja-JP" altLang="en-US" dirty="0">
                <a:solidFill>
                  <a:srgbClr val="FF0000"/>
                </a:solidFill>
              </a:rPr>
              <a:t>　　　　　</a:t>
            </a:r>
            <a:r>
              <a:rPr lang="ja-JP" altLang="en-US" dirty="0"/>
              <a:t>・・・癌の手術の主流である（であった）</a:t>
            </a:r>
            <a:endParaRPr lang="en-US" altLang="ja-JP" dirty="0"/>
          </a:p>
          <a:p>
            <a:pPr>
              <a:buFont typeface="Wingdings" panose="05000000000000000000" pitchFamily="2" charset="2"/>
              <a:buNone/>
            </a:pPr>
            <a:r>
              <a:rPr lang="ja-JP" altLang="en-US" dirty="0"/>
              <a:t>　　　　　　　→　早期の癌は、そこまで大きく取らなくても</a:t>
            </a:r>
            <a:endParaRPr lang="en-US" altLang="ja-JP" dirty="0"/>
          </a:p>
          <a:p>
            <a:pPr>
              <a:buFont typeface="Wingdings" panose="05000000000000000000" pitchFamily="2" charset="2"/>
              <a:buNone/>
            </a:pPr>
            <a:r>
              <a:rPr lang="ja-JP" altLang="en-US" dirty="0"/>
              <a:t>　　　　　　　　　　治ることが分かってきた</a:t>
            </a:r>
            <a:endParaRPr lang="en-US" altLang="ja-JP" dirty="0"/>
          </a:p>
          <a:p>
            <a:pPr>
              <a:buFont typeface="Wingdings" panose="05000000000000000000" pitchFamily="2" charset="2"/>
              <a:buNone/>
            </a:pPr>
            <a:r>
              <a:rPr lang="ja-JP" altLang="en-US" dirty="0">
                <a:solidFill>
                  <a:srgbClr val="FF0000"/>
                </a:solidFill>
              </a:rPr>
              <a:t>　◎</a:t>
            </a:r>
            <a:r>
              <a:rPr lang="ja-JP" altLang="en-US" sz="2800" dirty="0">
                <a:solidFill>
                  <a:srgbClr val="FF0000"/>
                </a:solidFill>
              </a:rPr>
              <a:t>縮小手術　</a:t>
            </a:r>
            <a:r>
              <a:rPr lang="en-US" altLang="ja-JP" sz="2800" dirty="0">
                <a:solidFill>
                  <a:srgbClr val="FF0000"/>
                </a:solidFill>
              </a:rPr>
              <a:t>[</a:t>
            </a:r>
            <a:r>
              <a:rPr lang="ja-JP" altLang="en-US" sz="2800" dirty="0">
                <a:solidFill>
                  <a:srgbClr val="FF0000"/>
                </a:solidFill>
              </a:rPr>
              <a:t>低侵襲手術、　臓器（機能）温存手術）</a:t>
            </a:r>
            <a:r>
              <a:rPr lang="en-US" altLang="ja-JP" sz="2800" dirty="0">
                <a:solidFill>
                  <a:srgbClr val="FF0000"/>
                </a:solidFill>
              </a:rPr>
              <a:t>]</a:t>
            </a:r>
          </a:p>
          <a:p>
            <a:pPr>
              <a:buFont typeface="Wingdings" panose="05000000000000000000" pitchFamily="2" charset="2"/>
              <a:buNone/>
            </a:pPr>
            <a:r>
              <a:rPr lang="ja-JP" altLang="en-US" dirty="0"/>
              <a:t>　　　</a:t>
            </a:r>
            <a:r>
              <a:rPr lang="ja-JP" altLang="en-US" dirty="0">
                <a:solidFill>
                  <a:srgbClr val="FF0000"/>
                </a:solidFill>
              </a:rPr>
              <a:t> </a:t>
            </a:r>
            <a:r>
              <a:rPr lang="ja-JP" altLang="en-US" dirty="0"/>
              <a:t>・・・</a:t>
            </a:r>
            <a:r>
              <a:rPr lang="ja-JP" altLang="en-US" dirty="0">
                <a:solidFill>
                  <a:srgbClr val="FF0000"/>
                </a:solidFill>
              </a:rPr>
              <a:t> </a:t>
            </a:r>
            <a:r>
              <a:rPr lang="ja-JP" altLang="en-US" dirty="0"/>
              <a:t>傷を小さくして、術後の回復を早めたり、痛みを少なくする。</a:t>
            </a:r>
            <a:endParaRPr lang="en-US" altLang="ja-JP" dirty="0"/>
          </a:p>
          <a:p>
            <a:pPr>
              <a:buFont typeface="Wingdings" panose="05000000000000000000" pitchFamily="2" charset="2"/>
              <a:buNone/>
            </a:pPr>
            <a:r>
              <a:rPr lang="ja-JP" altLang="en-US" dirty="0"/>
              <a:t>　　　　　　できるだけ臓器を残して、その機能を温存する</a:t>
            </a:r>
            <a:endParaRPr lang="en-US" altLang="ja-JP" dirty="0"/>
          </a:p>
          <a:p>
            <a:pPr>
              <a:buFont typeface="Wingdings" panose="05000000000000000000" pitchFamily="2" charset="2"/>
              <a:buNone/>
            </a:pPr>
            <a:r>
              <a:rPr lang="ja-JP" altLang="en-US" dirty="0"/>
              <a:t>　　　　　　　</a:t>
            </a:r>
            <a:r>
              <a:rPr lang="ja-JP" altLang="en-US" dirty="0">
                <a:solidFill>
                  <a:schemeClr val="accent1"/>
                </a:solidFill>
              </a:rPr>
              <a:t>　</a:t>
            </a:r>
            <a:r>
              <a:rPr lang="ja-JP" altLang="en-US" sz="2800" dirty="0">
                <a:solidFill>
                  <a:schemeClr val="accent1"/>
                </a:solidFill>
              </a:rPr>
              <a:t>腹（胸）腔鏡手術　　　</a:t>
            </a:r>
            <a:endParaRPr lang="en-US" altLang="ja-JP" sz="2800" dirty="0">
              <a:solidFill>
                <a:schemeClr val="accent1"/>
              </a:solidFill>
            </a:endParaRPr>
          </a:p>
          <a:p>
            <a:pPr>
              <a:buFont typeface="Wingdings" panose="05000000000000000000" pitchFamily="2" charset="2"/>
              <a:buNone/>
            </a:pPr>
            <a:r>
              <a:rPr lang="ja-JP" altLang="en-US" sz="2800" dirty="0">
                <a:solidFill>
                  <a:schemeClr val="accent1"/>
                </a:solidFill>
              </a:rPr>
              <a:t>　　　　　　　内視鏡手術</a:t>
            </a:r>
            <a:endParaRPr lang="en-US" altLang="ja-JP" sz="2800" dirty="0">
              <a:solidFill>
                <a:schemeClr val="accent1"/>
              </a:solidFill>
            </a:endParaRPr>
          </a:p>
          <a:p>
            <a:pPr>
              <a:buFont typeface="Wingdings" panose="05000000000000000000" pitchFamily="2" charset="2"/>
              <a:buNone/>
            </a:pPr>
            <a:r>
              <a:rPr lang="ja-JP" altLang="en-US" sz="2800" dirty="0">
                <a:solidFill>
                  <a:schemeClr val="accent1"/>
                </a:solidFill>
              </a:rPr>
              <a:t>　　　　　　　ロボット手術</a:t>
            </a:r>
          </a:p>
          <a:p>
            <a:pPr>
              <a:buFont typeface="Wingdings" panose="05000000000000000000" pitchFamily="2" charset="2"/>
              <a:buNone/>
            </a:pPr>
            <a:r>
              <a:rPr lang="ja-JP" altLang="en-US" dirty="0">
                <a:solidFill>
                  <a:schemeClr val="accent1"/>
                </a:solidFill>
              </a:rPr>
              <a:t>　　　　　　　　</a:t>
            </a:r>
          </a:p>
          <a:p>
            <a:pPr marL="0" indent="0">
              <a:buNone/>
            </a:pPr>
            <a:r>
              <a:rPr lang="ja-JP" altLang="en-US" dirty="0"/>
              <a:t>　</a:t>
            </a:r>
          </a:p>
        </p:txBody>
      </p:sp>
      <p:sp>
        <p:nvSpPr>
          <p:cNvPr id="2" name="正方形/長方形 1"/>
          <p:cNvSpPr/>
          <p:nvPr/>
        </p:nvSpPr>
        <p:spPr>
          <a:xfrm>
            <a:off x="2567608" y="476672"/>
            <a:ext cx="2236510" cy="707886"/>
          </a:xfrm>
          <a:prstGeom prst="rect">
            <a:avLst/>
          </a:prstGeom>
        </p:spPr>
        <p:txBody>
          <a:bodyPr wrap="none">
            <a:spAutoFit/>
          </a:bodyPr>
          <a:lstStyle/>
          <a:p>
            <a:r>
              <a:rPr lang="ja-JP" altLang="en-US" sz="4000" dirty="0"/>
              <a:t>手術療法</a:t>
            </a:r>
          </a:p>
        </p:txBody>
      </p:sp>
      <p:sp>
        <p:nvSpPr>
          <p:cNvPr id="6" name="正方形/長方形 5"/>
          <p:cNvSpPr/>
          <p:nvPr/>
        </p:nvSpPr>
        <p:spPr>
          <a:xfrm>
            <a:off x="394360" y="584200"/>
            <a:ext cx="1614744" cy="1323439"/>
          </a:xfrm>
          <a:prstGeom prst="rect">
            <a:avLst/>
          </a:prstGeom>
          <a:noFill/>
        </p:spPr>
        <p:txBody>
          <a:bodyPr wrap="square" lIns="91440" tIns="45720" rIns="91440" bIns="45720">
            <a:spAutoFit/>
          </a:bodyPr>
          <a:lstStyle/>
          <a:p>
            <a:pPr algn="ctr"/>
            <a:r>
              <a:rPr lang="ja-JP" altLang="en-US" sz="8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１</a:t>
            </a:r>
            <a:r>
              <a:rPr lang="ja-JP" altLang="en-US" sz="8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５</a:t>
            </a:r>
            <a:endParaRPr lang="ja-JP" altLang="en-US" sz="8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238359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fade">
                                      <p:cBhvr>
                                        <p:cTn id="13" dur="1000"/>
                                        <p:tgtEl>
                                          <p:spTgt spid="5">
                                            <p:txEl>
                                              <p:pRg st="3" end="3"/>
                                            </p:txEl>
                                          </p:spTgt>
                                        </p:tgtEl>
                                      </p:cBhvr>
                                    </p:animEffect>
                                    <p:anim calcmode="lin" valueType="num">
                                      <p:cBhvr>
                                        <p:cTn id="14"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3" end="3"/>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1000"/>
                                        <p:tgtEl>
                                          <p:spTgt spid="5">
                                            <p:txEl>
                                              <p:pRg st="4" end="4"/>
                                            </p:txEl>
                                          </p:spTgt>
                                        </p:tgtEl>
                                      </p:cBhvr>
                                    </p:animEffect>
                                    <p:anim calcmode="lin" valueType="num">
                                      <p:cBhvr>
                                        <p:cTn id="1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Effect transition="in" filter="fade">
                                      <p:cBhvr>
                                        <p:cTn id="25" dur="1000"/>
                                        <p:tgtEl>
                                          <p:spTgt spid="5">
                                            <p:txEl>
                                              <p:pRg st="5" end="5"/>
                                            </p:txEl>
                                          </p:spTgt>
                                        </p:tgtEl>
                                      </p:cBhvr>
                                    </p:animEffect>
                                    <p:anim calcmode="lin" valueType="num">
                                      <p:cBhvr>
                                        <p:cTn id="26"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1000"/>
                                        <p:tgtEl>
                                          <p:spTgt spid="5">
                                            <p:txEl>
                                              <p:pRg st="6" end="6"/>
                                            </p:txEl>
                                          </p:spTgt>
                                        </p:tgtEl>
                                      </p:cBhvr>
                                    </p:animEffect>
                                    <p:anim calcmode="lin" valueType="num">
                                      <p:cBhvr>
                                        <p:cTn id="3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fade">
                                      <p:cBhvr>
                                        <p:cTn id="37" dur="1000"/>
                                        <p:tgtEl>
                                          <p:spTgt spid="5">
                                            <p:txEl>
                                              <p:pRg st="7" end="7"/>
                                            </p:txEl>
                                          </p:spTgt>
                                        </p:tgtEl>
                                      </p:cBhvr>
                                    </p:animEffect>
                                    <p:anim calcmode="lin" valueType="num">
                                      <p:cBhvr>
                                        <p:cTn id="38"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5">
                                            <p:txEl>
                                              <p:pRg st="8" end="8"/>
                                            </p:txEl>
                                          </p:spTgt>
                                        </p:tgtEl>
                                        <p:attrNameLst>
                                          <p:attrName>style.visibility</p:attrName>
                                        </p:attrNameLst>
                                      </p:cBhvr>
                                      <p:to>
                                        <p:strVal val="visible"/>
                                      </p:to>
                                    </p:set>
                                    <p:anim calcmode="lin" valueType="num">
                                      <p:cBhvr additive="base">
                                        <p:cTn id="44"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5">
                                            <p:txEl>
                                              <p:pRg st="8" end="8"/>
                                            </p:txEl>
                                          </p:spTgt>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5">
                                            <p:txEl>
                                              <p:pRg st="9" end="9"/>
                                            </p:txEl>
                                          </p:spTgt>
                                        </p:tgtEl>
                                        <p:attrNameLst>
                                          <p:attrName>style.visibility</p:attrName>
                                        </p:attrNameLst>
                                      </p:cBhvr>
                                      <p:to>
                                        <p:strVal val="visible"/>
                                      </p:to>
                                    </p:set>
                                    <p:anim calcmode="lin" valueType="num">
                                      <p:cBhvr additive="base">
                                        <p:cTn id="48"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5">
                                            <p:txEl>
                                              <p:pRg st="9" end="9"/>
                                            </p:txEl>
                                          </p:spTgt>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5">
                                            <p:txEl>
                                              <p:pRg st="10" end="10"/>
                                            </p:txEl>
                                          </p:spTgt>
                                        </p:tgtEl>
                                        <p:attrNameLst>
                                          <p:attrName>style.visibility</p:attrName>
                                        </p:attrNameLst>
                                      </p:cBhvr>
                                      <p:to>
                                        <p:strVal val="visible"/>
                                      </p:to>
                                    </p:set>
                                    <p:anim calcmode="lin" valueType="num">
                                      <p:cBhvr additive="base">
                                        <p:cTn id="52"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79"/>
          <p:cNvGraphicFramePr>
            <a:graphicFrameLocks noGrp="1"/>
          </p:cNvGraphicFramePr>
          <p:nvPr/>
        </p:nvGraphicFramePr>
        <p:xfrm>
          <a:off x="4429126" y="1204913"/>
          <a:ext cx="676593" cy="1159510"/>
        </p:xfrm>
        <a:graphic>
          <a:graphicData uri="http://schemas.openxmlformats.org/drawingml/2006/table">
            <a:tbl>
              <a:tblPr/>
              <a:tblGrid>
                <a:gridCol w="285750"/>
                <a:gridCol w="182563"/>
                <a:gridCol w="208280"/>
              </a:tblGrid>
              <a:tr h="641350">
                <a:tc gridSpan="2">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
                      </a:r>
                      <a:br>
                        <a:rPr kumimoji="1" lang="en-US" altLang="ja-JP"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br>
                      <a:endParaRPr kumimoji="1" lang="en-US" altLang="ja-JP"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anchor="ctr" horzOverflow="overflow">
                    <a:lnL cap="flat">
                      <a:noFill/>
                    </a:lnL>
                    <a:lnR>
                      <a:noFill/>
                    </a:lnR>
                    <a:lnT cap="flat">
                      <a:noFill/>
                    </a:lnT>
                    <a:lnB>
                      <a:noFill/>
                    </a:lnB>
                    <a:lnTlToBr>
                      <a:noFill/>
                    </a:lnTlToBr>
                    <a:lnBlToTr>
                      <a:noFill/>
                    </a:lnBlToTr>
                    <a:noFill/>
                  </a:tcPr>
                </a:tc>
                <a:tc hMerge="1">
                  <a:txBody>
                    <a:bodyPr/>
                    <a:lstStyle/>
                    <a:p>
                      <a:endParaRPr kumimoji="1" lang="ja-JP" altLang="en-US"/>
                    </a:p>
                  </a:txBody>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1" lang="ja-JP" altLang="ja-JP" sz="2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anchor="ctr" horzOverflow="overflow">
                    <a:lnL>
                      <a:noFill/>
                    </a:lnL>
                    <a:lnR cap="flat">
                      <a:noFill/>
                    </a:lnR>
                    <a:lnT cap="flat">
                      <a:noFill/>
                    </a:lnT>
                    <a:lnB>
                      <a:noFill/>
                    </a:lnB>
                    <a:lnTlToBr>
                      <a:noFill/>
                    </a:lnTlToBr>
                    <a:lnBlToTr>
                      <a:noFill/>
                    </a:lnBlToTr>
                    <a:noFill/>
                  </a:tcPr>
                </a:tc>
              </a:tr>
              <a:tr h="0">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1" lang="ja-JP" altLang="ja-JP" sz="2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anchor="ctr" horzOverflow="overflow">
                    <a:lnL cap="flat">
                      <a:noFill/>
                    </a:lnL>
                    <a:lnR>
                      <a:noFill/>
                    </a:lnR>
                    <a:lnT>
                      <a:noFill/>
                    </a:lnT>
                    <a:lnB cap="flat">
                      <a:noFill/>
                    </a:lnB>
                    <a:lnTlToBr>
                      <a:noFill/>
                    </a:lnTlToBr>
                    <a:lnBlToTr>
                      <a:noFill/>
                    </a:lnBlToTr>
                    <a:noFill/>
                  </a:tcPr>
                </a:tc>
                <a:tc gridSpan="2">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1" lang="ja-JP" altLang="ja-JP" sz="2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anchor="ctr" horzOverflow="overflow">
                    <a:lnL>
                      <a:noFill/>
                    </a:lnL>
                    <a:lnR cap="flat">
                      <a:noFill/>
                    </a:lnR>
                    <a:lnT>
                      <a:noFill/>
                    </a:lnT>
                    <a:lnB cap="flat">
                      <a:noFill/>
                    </a:lnB>
                    <a:lnTlToBr>
                      <a:noFill/>
                    </a:lnTlToBr>
                    <a:lnBlToTr>
                      <a:noFill/>
                    </a:lnBlToTr>
                    <a:noFill/>
                  </a:tcPr>
                </a:tc>
                <a:tc hMerge="1">
                  <a:txBody>
                    <a:bodyPr/>
                    <a:lstStyle/>
                    <a:p>
                      <a:endParaRPr kumimoji="1" lang="ja-JP" altLang="en-US"/>
                    </a:p>
                  </a:txBody>
                  <a:tcPr/>
                </a:tc>
              </a:tr>
            </a:tbl>
          </a:graphicData>
        </a:graphic>
      </p:graphicFrame>
      <p:sp>
        <p:nvSpPr>
          <p:cNvPr id="7" name="Rectangle 2"/>
          <p:cNvSpPr txBox="1">
            <a:spLocks noChangeArrowheads="1"/>
          </p:cNvSpPr>
          <p:nvPr/>
        </p:nvSpPr>
        <p:spPr>
          <a:xfrm>
            <a:off x="3800475" y="701676"/>
            <a:ext cx="4114800" cy="742950"/>
          </a:xfrm>
          <a:prstGeom prst="rect">
            <a:avLst/>
          </a:prstGeom>
        </p:spPr>
        <p:txBody>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a:solidFill>
                  <a:schemeClr val="tx2"/>
                </a:solidFill>
              </a:rPr>
              <a:t>腹腔鏡手術</a:t>
            </a:r>
          </a:p>
        </p:txBody>
      </p:sp>
      <p:pic>
        <p:nvPicPr>
          <p:cNvPr id="8" name="Picture 7" descr="morita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0937" y="5021262"/>
            <a:ext cx="173355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descr="morita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4794" y="4997450"/>
            <a:ext cx="1571625" cy="16478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morita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8966" y="5049838"/>
            <a:ext cx="1590675" cy="15716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4" descr="morita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2187" y="1616702"/>
            <a:ext cx="4013876" cy="267591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4" descr="topics0412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12000" y="2141539"/>
            <a:ext cx="3333750" cy="44481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Group 79"/>
          <p:cNvGraphicFramePr>
            <a:graphicFrameLocks noGrp="1"/>
          </p:cNvGraphicFramePr>
          <p:nvPr/>
        </p:nvGraphicFramePr>
        <p:xfrm>
          <a:off x="4581526" y="1357313"/>
          <a:ext cx="676593" cy="1159510"/>
        </p:xfrm>
        <a:graphic>
          <a:graphicData uri="http://schemas.openxmlformats.org/drawingml/2006/table">
            <a:tbl>
              <a:tblPr/>
              <a:tblGrid>
                <a:gridCol w="285750"/>
                <a:gridCol w="182563"/>
                <a:gridCol w="208280"/>
              </a:tblGrid>
              <a:tr h="641350">
                <a:tc gridSpan="2">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rPr>
                        <a:t/>
                      </a:r>
                      <a:br>
                        <a:rPr kumimoji="1" lang="en-US" altLang="ja-JP" sz="18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rPr>
                      </a:br>
                      <a:endParaRPr kumimoji="1" lang="en-US" altLang="ja-JP" sz="18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endParaRPr>
                    </a:p>
                  </a:txBody>
                  <a:tcPr anchor="ctr" horzOverflow="overflow">
                    <a:lnL cap="flat">
                      <a:noFill/>
                    </a:lnL>
                    <a:lnR>
                      <a:noFill/>
                    </a:lnR>
                    <a:lnT cap="flat">
                      <a:noFill/>
                    </a:lnT>
                    <a:lnB>
                      <a:noFill/>
                    </a:lnB>
                    <a:lnTlToBr>
                      <a:noFill/>
                    </a:lnTlToBr>
                    <a:lnBlToTr>
                      <a:noFill/>
                    </a:lnBlToTr>
                    <a:noFill/>
                  </a:tcPr>
                </a:tc>
                <a:tc hMerge="1">
                  <a:txBody>
                    <a:bodyPr/>
                    <a:lstStyle/>
                    <a:p>
                      <a:endParaRPr kumimoji="1" lang="ja-JP" altLang="en-US"/>
                    </a:p>
                  </a:txBody>
                  <a:tcPr/>
                </a:tc>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1" lang="ja-JP" altLang="ja-JP" sz="28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50" charset="-128"/>
                      </a:endParaRPr>
                    </a:p>
                  </a:txBody>
                  <a:tcPr anchor="ctr" horzOverflow="overflow">
                    <a:lnL>
                      <a:noFill/>
                    </a:lnL>
                    <a:lnR cap="flat">
                      <a:noFill/>
                    </a:lnR>
                    <a:lnT cap="flat">
                      <a:noFill/>
                    </a:lnT>
                    <a:lnB>
                      <a:noFill/>
                    </a:lnB>
                    <a:lnTlToBr>
                      <a:noFill/>
                    </a:lnTlToBr>
                    <a:lnBlToTr>
                      <a:noFill/>
                    </a:lnBlToTr>
                    <a:noFill/>
                  </a:tcPr>
                </a:tc>
              </a:tr>
              <a:tr h="0">
                <a:tc>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1" lang="ja-JP" altLang="ja-JP" sz="2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anchor="ctr" horzOverflow="overflow">
                    <a:lnL cap="flat">
                      <a:noFill/>
                    </a:lnL>
                    <a:lnR>
                      <a:noFill/>
                    </a:lnR>
                    <a:lnT>
                      <a:noFill/>
                    </a:lnT>
                    <a:lnB cap="flat">
                      <a:noFill/>
                    </a:lnB>
                    <a:lnTlToBr>
                      <a:noFill/>
                    </a:lnTlToBr>
                    <a:lnBlToTr>
                      <a:noFill/>
                    </a:lnBlToTr>
                    <a:noFill/>
                  </a:tcPr>
                </a:tc>
                <a:tc gridSpan="2">
                  <a:txBody>
                    <a:bodyPr/>
                    <a:lstStyle>
                      <a:lvl1pPr>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endParaRPr kumimoji="1" lang="ja-JP" altLang="ja-JP" sz="2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anchor="ctr" horzOverflow="overflow">
                    <a:lnL>
                      <a:noFill/>
                    </a:lnL>
                    <a:lnR cap="flat">
                      <a:noFill/>
                    </a:lnR>
                    <a:lnT>
                      <a:noFill/>
                    </a:lnT>
                    <a:lnB cap="flat">
                      <a:noFill/>
                    </a:lnB>
                    <a:lnTlToBr>
                      <a:noFill/>
                    </a:lnTlToBr>
                    <a:lnBlToTr>
                      <a:noFill/>
                    </a:lnBlToTr>
                    <a:noFill/>
                  </a:tcPr>
                </a:tc>
                <a:tc hMerge="1">
                  <a:txBody>
                    <a:bodyPr/>
                    <a:lstStyle/>
                    <a:p>
                      <a:endParaRPr kumimoji="1" lang="ja-JP" altLang="en-US"/>
                    </a:p>
                  </a:txBody>
                  <a:tcPr/>
                </a:tc>
              </a:tr>
            </a:tbl>
          </a:graphicData>
        </a:graphic>
      </p:graphicFrame>
      <p:sp>
        <p:nvSpPr>
          <p:cNvPr id="2" name="テキスト ボックス 1"/>
          <p:cNvSpPr txBox="1"/>
          <p:nvPr/>
        </p:nvSpPr>
        <p:spPr>
          <a:xfrm>
            <a:off x="2150304" y="4523065"/>
            <a:ext cx="1107996" cy="369332"/>
          </a:xfrm>
          <a:prstGeom prst="rect">
            <a:avLst/>
          </a:prstGeom>
          <a:noFill/>
        </p:spPr>
        <p:txBody>
          <a:bodyPr wrap="none" rtlCol="0">
            <a:spAutoFit/>
          </a:bodyPr>
          <a:lstStyle/>
          <a:p>
            <a:r>
              <a:rPr lang="ja-JP" altLang="en-US" dirty="0"/>
              <a:t>開腹手術</a:t>
            </a:r>
          </a:p>
        </p:txBody>
      </p:sp>
      <p:sp>
        <p:nvSpPr>
          <p:cNvPr id="3" name="テキスト ボックス 2"/>
          <p:cNvSpPr txBox="1"/>
          <p:nvPr/>
        </p:nvSpPr>
        <p:spPr>
          <a:xfrm>
            <a:off x="3632558" y="4403507"/>
            <a:ext cx="1338828" cy="646331"/>
          </a:xfrm>
          <a:prstGeom prst="rect">
            <a:avLst/>
          </a:prstGeom>
          <a:noFill/>
        </p:spPr>
        <p:txBody>
          <a:bodyPr wrap="none" rtlCol="0">
            <a:spAutoFit/>
          </a:bodyPr>
          <a:lstStyle/>
          <a:p>
            <a:r>
              <a:rPr lang="ja-JP" altLang="en-US" dirty="0"/>
              <a:t>腹腔鏡手術</a:t>
            </a:r>
            <a:endParaRPr lang="en-US" altLang="ja-JP" dirty="0"/>
          </a:p>
          <a:p>
            <a:r>
              <a:rPr lang="ja-JP" altLang="en-US" dirty="0"/>
              <a:t>　　</a:t>
            </a:r>
            <a:r>
              <a:rPr lang="en-US" altLang="ja-JP" dirty="0"/>
              <a:t>(</a:t>
            </a:r>
            <a:r>
              <a:rPr lang="ja-JP" altLang="en-US" dirty="0"/>
              <a:t>直後）</a:t>
            </a:r>
          </a:p>
        </p:txBody>
      </p:sp>
      <p:sp>
        <p:nvSpPr>
          <p:cNvPr id="4" name="正方形/長方形 3"/>
          <p:cNvSpPr/>
          <p:nvPr/>
        </p:nvSpPr>
        <p:spPr>
          <a:xfrm>
            <a:off x="5249396" y="4438854"/>
            <a:ext cx="1571915" cy="646331"/>
          </a:xfrm>
          <a:prstGeom prst="rect">
            <a:avLst/>
          </a:prstGeom>
        </p:spPr>
        <p:txBody>
          <a:bodyPr wrap="square">
            <a:spAutoFit/>
          </a:bodyPr>
          <a:lstStyle/>
          <a:p>
            <a:r>
              <a:rPr lang="ja-JP" altLang="en-US" dirty="0"/>
              <a:t>腹腔鏡手術</a:t>
            </a:r>
            <a:endParaRPr lang="en-US" altLang="ja-JP" dirty="0"/>
          </a:p>
          <a:p>
            <a:r>
              <a:rPr lang="ja-JP" altLang="en-US" dirty="0"/>
              <a:t>　　</a:t>
            </a:r>
            <a:r>
              <a:rPr lang="en-US" altLang="ja-JP" dirty="0"/>
              <a:t>(</a:t>
            </a:r>
            <a:r>
              <a:rPr lang="ja-JP" altLang="en-US" dirty="0"/>
              <a:t>半年後）</a:t>
            </a:r>
          </a:p>
        </p:txBody>
      </p:sp>
      <p:sp>
        <p:nvSpPr>
          <p:cNvPr id="14" name="正方形/長方形 13"/>
          <p:cNvSpPr/>
          <p:nvPr/>
        </p:nvSpPr>
        <p:spPr>
          <a:xfrm>
            <a:off x="394360" y="584200"/>
            <a:ext cx="1846564" cy="1323439"/>
          </a:xfrm>
          <a:prstGeom prst="rect">
            <a:avLst/>
          </a:prstGeom>
          <a:noFill/>
        </p:spPr>
        <p:txBody>
          <a:bodyPr wrap="square" lIns="91440" tIns="45720" rIns="91440" bIns="45720">
            <a:spAutoFit/>
          </a:bodyPr>
          <a:lstStyle/>
          <a:p>
            <a:pPr algn="ctr"/>
            <a:r>
              <a:rPr lang="ja-JP" altLang="en-US" sz="8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１</a:t>
            </a:r>
            <a:r>
              <a:rPr lang="ja-JP" altLang="en-US" sz="8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６</a:t>
            </a:r>
            <a:endParaRPr lang="ja-JP" altLang="en-US" sz="8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732737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5520" y="1268761"/>
            <a:ext cx="8676456" cy="5335037"/>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1584" y="3356993"/>
            <a:ext cx="3240360" cy="3096981"/>
          </a:xfrm>
          <a:prstGeom prst="rect">
            <a:avLst/>
          </a:prstGeom>
        </p:spPr>
      </p:pic>
      <p:sp>
        <p:nvSpPr>
          <p:cNvPr id="5" name="テキスト ボックス 4"/>
          <p:cNvSpPr txBox="1"/>
          <p:nvPr/>
        </p:nvSpPr>
        <p:spPr>
          <a:xfrm>
            <a:off x="3287688" y="1187460"/>
            <a:ext cx="2459328" cy="369332"/>
          </a:xfrm>
          <a:prstGeom prst="rect">
            <a:avLst/>
          </a:prstGeom>
          <a:noFill/>
        </p:spPr>
        <p:txBody>
          <a:bodyPr wrap="none" rtlCol="0">
            <a:spAutoFit/>
          </a:bodyPr>
          <a:lstStyle/>
          <a:p>
            <a:r>
              <a:rPr lang="en-US" altLang="ja-JP" dirty="0"/>
              <a:t>(</a:t>
            </a:r>
            <a:r>
              <a:rPr lang="ja-JP" altLang="en-US" dirty="0"/>
              <a:t>内視鏡的粘膜切除術）</a:t>
            </a:r>
          </a:p>
        </p:txBody>
      </p:sp>
      <p:sp>
        <p:nvSpPr>
          <p:cNvPr id="6" name="テキスト ボックス 5"/>
          <p:cNvSpPr txBox="1"/>
          <p:nvPr/>
        </p:nvSpPr>
        <p:spPr>
          <a:xfrm>
            <a:off x="6744072" y="1187460"/>
            <a:ext cx="2920992" cy="369332"/>
          </a:xfrm>
          <a:prstGeom prst="rect">
            <a:avLst/>
          </a:prstGeom>
          <a:noFill/>
        </p:spPr>
        <p:txBody>
          <a:bodyPr wrap="none" rtlCol="0">
            <a:spAutoFit/>
          </a:bodyPr>
          <a:lstStyle/>
          <a:p>
            <a:r>
              <a:rPr lang="en-US" altLang="ja-JP" dirty="0"/>
              <a:t>(</a:t>
            </a:r>
            <a:r>
              <a:rPr lang="ja-JP" altLang="en-US" dirty="0"/>
              <a:t>内視鏡的粘膜下層剥離術）</a:t>
            </a:r>
          </a:p>
        </p:txBody>
      </p:sp>
      <p:sp>
        <p:nvSpPr>
          <p:cNvPr id="7" name="テキスト ボックス 6"/>
          <p:cNvSpPr txBox="1"/>
          <p:nvPr/>
        </p:nvSpPr>
        <p:spPr>
          <a:xfrm>
            <a:off x="4439817" y="331060"/>
            <a:ext cx="2749471" cy="707886"/>
          </a:xfrm>
          <a:prstGeom prst="rect">
            <a:avLst/>
          </a:prstGeom>
          <a:noFill/>
        </p:spPr>
        <p:txBody>
          <a:bodyPr wrap="none" rtlCol="0">
            <a:spAutoFit/>
          </a:bodyPr>
          <a:lstStyle/>
          <a:p>
            <a:r>
              <a:rPr lang="ja-JP" altLang="en-US" sz="4000" dirty="0">
                <a:solidFill>
                  <a:schemeClr val="tx2"/>
                </a:solidFill>
              </a:rPr>
              <a:t>内視鏡手術</a:t>
            </a:r>
          </a:p>
        </p:txBody>
      </p:sp>
      <p:sp>
        <p:nvSpPr>
          <p:cNvPr id="8" name="正方形/長方形 7"/>
          <p:cNvSpPr/>
          <p:nvPr/>
        </p:nvSpPr>
        <p:spPr>
          <a:xfrm>
            <a:off x="115911" y="584200"/>
            <a:ext cx="1659610" cy="1323439"/>
          </a:xfrm>
          <a:prstGeom prst="rect">
            <a:avLst/>
          </a:prstGeom>
          <a:noFill/>
        </p:spPr>
        <p:txBody>
          <a:bodyPr wrap="square" lIns="91440" tIns="45720" rIns="91440" bIns="45720">
            <a:spAutoFit/>
          </a:bodyPr>
          <a:lstStyle/>
          <a:p>
            <a:pPr algn="ctr"/>
            <a:r>
              <a:rPr lang="ja-JP" altLang="en-US" sz="8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１</a:t>
            </a:r>
            <a:r>
              <a:rPr lang="ja-JP" altLang="en-US" sz="8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７</a:t>
            </a:r>
            <a:endParaRPr lang="ja-JP" altLang="en-US" sz="8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4181179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526" y="1772816"/>
            <a:ext cx="3375938" cy="4911990"/>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512" y="2204865"/>
            <a:ext cx="5193014" cy="3642861"/>
          </a:xfrm>
          <a:prstGeom prst="rect">
            <a:avLst/>
          </a:prstGeom>
        </p:spPr>
      </p:pic>
      <p:sp>
        <p:nvSpPr>
          <p:cNvPr id="5" name="テキスト ボックス 4"/>
          <p:cNvSpPr txBox="1"/>
          <p:nvPr/>
        </p:nvSpPr>
        <p:spPr>
          <a:xfrm>
            <a:off x="3234705" y="767478"/>
            <a:ext cx="5771132" cy="707886"/>
          </a:xfrm>
          <a:prstGeom prst="rect">
            <a:avLst/>
          </a:prstGeom>
          <a:noFill/>
        </p:spPr>
        <p:txBody>
          <a:bodyPr wrap="none" rtlCol="0">
            <a:spAutoFit/>
          </a:bodyPr>
          <a:lstStyle/>
          <a:p>
            <a:r>
              <a:rPr lang="ja-JP" altLang="en-US" sz="4000" dirty="0">
                <a:solidFill>
                  <a:schemeClr val="tx2"/>
                </a:solidFill>
              </a:rPr>
              <a:t>ロボット手術　　</a:t>
            </a:r>
            <a:r>
              <a:rPr lang="en-US" altLang="ja-JP" sz="4000" dirty="0">
                <a:solidFill>
                  <a:schemeClr val="tx2"/>
                </a:solidFill>
              </a:rPr>
              <a:t>(</a:t>
            </a:r>
            <a:r>
              <a:rPr lang="ja-JP" altLang="en-US" sz="4000" dirty="0">
                <a:solidFill>
                  <a:schemeClr val="tx2"/>
                </a:solidFill>
              </a:rPr>
              <a:t>ダビンチ）</a:t>
            </a:r>
          </a:p>
        </p:txBody>
      </p:sp>
      <p:sp>
        <p:nvSpPr>
          <p:cNvPr id="6" name="正方形/長方形 5"/>
          <p:cNvSpPr/>
          <p:nvPr/>
        </p:nvSpPr>
        <p:spPr>
          <a:xfrm>
            <a:off x="394359" y="584200"/>
            <a:ext cx="1759010" cy="1323439"/>
          </a:xfrm>
          <a:prstGeom prst="rect">
            <a:avLst/>
          </a:prstGeom>
          <a:noFill/>
        </p:spPr>
        <p:txBody>
          <a:bodyPr wrap="square" lIns="91440" tIns="45720" rIns="91440" bIns="45720">
            <a:spAutoFit/>
          </a:bodyPr>
          <a:lstStyle/>
          <a:p>
            <a:pPr algn="ctr"/>
            <a:r>
              <a:rPr lang="ja-JP" altLang="en-US" sz="8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１</a:t>
            </a:r>
            <a:r>
              <a:rPr lang="ja-JP" altLang="en-US" sz="8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８</a:t>
            </a:r>
            <a:endParaRPr lang="ja-JP" altLang="en-US" sz="8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8246302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p:nvPr/>
        </p:nvPicPr>
        <p:blipFill rotWithShape="1">
          <a:blip r:embed="rId3"/>
          <a:srcRect l="62086" t="16297" r="3669" b="10640"/>
          <a:stretch/>
        </p:blipFill>
        <p:spPr bwMode="auto">
          <a:xfrm>
            <a:off x="2554514" y="584200"/>
            <a:ext cx="7431315" cy="6037942"/>
          </a:xfrm>
          <a:prstGeom prst="rect">
            <a:avLst/>
          </a:prstGeom>
          <a:ln>
            <a:noFill/>
          </a:ln>
          <a:extLst>
            <a:ext uri="{53640926-AAD7-44D8-BBD7-CCE9431645EC}">
              <a14:shadowObscured xmlns:a14="http://schemas.microsoft.com/office/drawing/2010/main"/>
            </a:ext>
          </a:extLst>
        </p:spPr>
      </p:pic>
      <p:sp>
        <p:nvSpPr>
          <p:cNvPr id="6" name="正方形/長方形 5"/>
          <p:cNvSpPr/>
          <p:nvPr/>
        </p:nvSpPr>
        <p:spPr>
          <a:xfrm>
            <a:off x="641102" y="584200"/>
            <a:ext cx="1086098" cy="1323439"/>
          </a:xfrm>
          <a:prstGeom prst="rect">
            <a:avLst/>
          </a:prstGeom>
          <a:noFill/>
        </p:spPr>
        <p:txBody>
          <a:bodyPr wrap="square" lIns="91440" tIns="45720" rIns="91440" bIns="45720">
            <a:spAutoFit/>
          </a:bodyPr>
          <a:lstStyle/>
          <a:p>
            <a:pPr algn="ctr"/>
            <a:r>
              <a:rPr lang="ja-JP" altLang="en-US" sz="8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１</a:t>
            </a:r>
            <a:endParaRPr lang="ja-JP" altLang="en-US" sz="8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4" name="テキスト ボックス 7"/>
          <p:cNvSpPr txBox="1"/>
          <p:nvPr/>
        </p:nvSpPr>
        <p:spPr>
          <a:xfrm>
            <a:off x="5772834" y="3244334"/>
            <a:ext cx="646331" cy="369332"/>
          </a:xfrm>
          <a:prstGeom prst="rect">
            <a:avLst/>
          </a:prstGeom>
          <a:solidFill>
            <a:schemeClr val="bg1"/>
          </a:solid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dirty="0" smtClean="0"/>
              <a:t>進行</a:t>
            </a:r>
            <a:endParaRPr kumimoji="1" lang="ja-JP" altLang="en-US" dirty="0"/>
          </a:p>
        </p:txBody>
      </p:sp>
    </p:spTree>
    <p:extLst>
      <p:ext uri="{BB962C8B-B14F-4D97-AF65-F5344CB8AC3E}">
        <p14:creationId xmlns:p14="http://schemas.microsoft.com/office/powerpoint/2010/main" val="2916073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485865" y="692697"/>
            <a:ext cx="5976763" cy="1027113"/>
          </a:xfrm>
          <a:prstGeom prst="rect">
            <a:avLst/>
          </a:prstGeom>
        </p:spPr>
        <p:txBody>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a:solidFill>
                  <a:schemeClr val="tx2"/>
                </a:solidFill>
              </a:rPr>
              <a:t>がん</a:t>
            </a:r>
            <a:r>
              <a:rPr lang="ja-JP" altLang="en-US" sz="4000" dirty="0">
                <a:solidFill>
                  <a:schemeClr val="tx2"/>
                </a:solidFill>
              </a:rPr>
              <a:t>の治療法　</a:t>
            </a:r>
          </a:p>
        </p:txBody>
      </p:sp>
      <p:sp>
        <p:nvSpPr>
          <p:cNvPr id="5" name="Rectangle 4"/>
          <p:cNvSpPr txBox="1">
            <a:spLocks noChangeArrowheads="1"/>
          </p:cNvSpPr>
          <p:nvPr/>
        </p:nvSpPr>
        <p:spPr>
          <a:xfrm>
            <a:off x="2999656" y="2304166"/>
            <a:ext cx="5347480" cy="2088232"/>
          </a:xfrm>
          <a:prstGeom prst="rect">
            <a:avLst/>
          </a:prstGeom>
        </p:spPr>
        <p:txBody>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a:buFont typeface="Wingdings" panose="05000000000000000000" pitchFamily="2" charset="2"/>
              <a:buNone/>
            </a:pPr>
            <a:r>
              <a:rPr lang="ja-JP" altLang="en-US" sz="3600" dirty="0"/>
              <a:t>＊ </a:t>
            </a:r>
            <a:r>
              <a:rPr lang="ja-JP" altLang="en-US" dirty="0"/>
              <a:t>　</a:t>
            </a:r>
            <a:r>
              <a:rPr lang="ja-JP" altLang="en-US" sz="3600" dirty="0"/>
              <a:t>手術療法　</a:t>
            </a:r>
            <a:r>
              <a:rPr lang="ja-JP" altLang="en-US" dirty="0"/>
              <a:t>　　　　　　　</a:t>
            </a:r>
          </a:p>
          <a:p>
            <a:pPr marL="0" indent="0">
              <a:buNone/>
            </a:pPr>
            <a:r>
              <a:rPr lang="ja-JP" altLang="en-US" sz="3200" dirty="0">
                <a:solidFill>
                  <a:srgbClr val="FF0000"/>
                </a:solidFill>
              </a:rPr>
              <a:t>＊　</a:t>
            </a:r>
            <a:r>
              <a:rPr lang="ja-JP" altLang="en-US" sz="3600" dirty="0">
                <a:solidFill>
                  <a:srgbClr val="FF0000"/>
                </a:solidFill>
              </a:rPr>
              <a:t>放射線療法</a:t>
            </a:r>
          </a:p>
          <a:p>
            <a:pPr marL="0" indent="0">
              <a:buNone/>
            </a:pPr>
            <a:r>
              <a:rPr lang="ja-JP" altLang="en-US" sz="3200" dirty="0"/>
              <a:t>＊　</a:t>
            </a:r>
            <a:r>
              <a:rPr lang="ja-JP" altLang="en-US" sz="3600" dirty="0"/>
              <a:t>化学療法（抗がん剤）</a:t>
            </a:r>
          </a:p>
        </p:txBody>
      </p:sp>
      <p:sp>
        <p:nvSpPr>
          <p:cNvPr id="2" name="テキスト ボックス 1"/>
          <p:cNvSpPr txBox="1"/>
          <p:nvPr/>
        </p:nvSpPr>
        <p:spPr>
          <a:xfrm>
            <a:off x="2451247" y="1556792"/>
            <a:ext cx="2212465" cy="707886"/>
          </a:xfrm>
          <a:prstGeom prst="rect">
            <a:avLst/>
          </a:prstGeom>
          <a:noFill/>
        </p:spPr>
        <p:txBody>
          <a:bodyPr wrap="none" rtlCol="0">
            <a:spAutoFit/>
          </a:bodyPr>
          <a:lstStyle/>
          <a:p>
            <a:r>
              <a:rPr lang="ja-JP" altLang="en-US" sz="4000" dirty="0">
                <a:solidFill>
                  <a:schemeClr val="tx2"/>
                </a:solidFill>
              </a:rPr>
              <a:t>三つの柱</a:t>
            </a:r>
          </a:p>
        </p:txBody>
      </p:sp>
      <p:sp>
        <p:nvSpPr>
          <p:cNvPr id="3" name="テキスト ボックス 2"/>
          <p:cNvSpPr txBox="1"/>
          <p:nvPr/>
        </p:nvSpPr>
        <p:spPr>
          <a:xfrm>
            <a:off x="2711625" y="5639763"/>
            <a:ext cx="7515199" cy="646331"/>
          </a:xfrm>
          <a:prstGeom prst="rect">
            <a:avLst/>
          </a:prstGeom>
          <a:noFill/>
        </p:spPr>
        <p:txBody>
          <a:bodyPr wrap="none" rtlCol="0">
            <a:spAutoFit/>
          </a:bodyPr>
          <a:lstStyle/>
          <a:p>
            <a:r>
              <a:rPr lang="ja-JP" altLang="en-US" sz="3600" dirty="0">
                <a:solidFill>
                  <a:schemeClr val="tx2"/>
                </a:solidFill>
              </a:rPr>
              <a:t>　＊</a:t>
            </a:r>
            <a:r>
              <a:rPr lang="ja-JP" altLang="en-US" sz="3600" dirty="0"/>
              <a:t> </a:t>
            </a:r>
            <a:r>
              <a:rPr lang="ja-JP" altLang="en-US" sz="3600" dirty="0">
                <a:solidFill>
                  <a:schemeClr val="tx2"/>
                </a:solidFill>
              </a:rPr>
              <a:t>緩和ケア　（苦痛を和らげる治療）</a:t>
            </a:r>
          </a:p>
        </p:txBody>
      </p:sp>
      <p:sp>
        <p:nvSpPr>
          <p:cNvPr id="6" name="正方形/長方形 5"/>
          <p:cNvSpPr/>
          <p:nvPr/>
        </p:nvSpPr>
        <p:spPr>
          <a:xfrm>
            <a:off x="2655628" y="4662137"/>
            <a:ext cx="2693366" cy="707886"/>
          </a:xfrm>
          <a:prstGeom prst="rect">
            <a:avLst/>
          </a:prstGeom>
        </p:spPr>
        <p:txBody>
          <a:bodyPr wrap="none">
            <a:spAutoFit/>
          </a:bodyPr>
          <a:lstStyle/>
          <a:p>
            <a:r>
              <a:rPr lang="ja-JP" altLang="en-US" sz="4000" dirty="0">
                <a:solidFill>
                  <a:schemeClr val="tx2"/>
                </a:solidFill>
              </a:rPr>
              <a:t>→四つの柱</a:t>
            </a:r>
          </a:p>
        </p:txBody>
      </p:sp>
      <p:sp>
        <p:nvSpPr>
          <p:cNvPr id="8" name="正方形/長方形 7"/>
          <p:cNvSpPr/>
          <p:nvPr/>
        </p:nvSpPr>
        <p:spPr>
          <a:xfrm>
            <a:off x="394359" y="584200"/>
            <a:ext cx="1807927" cy="2554545"/>
          </a:xfrm>
          <a:prstGeom prst="rect">
            <a:avLst/>
          </a:prstGeom>
          <a:noFill/>
        </p:spPr>
        <p:txBody>
          <a:bodyPr wrap="square" lIns="91440" tIns="45720" rIns="91440" bIns="45720">
            <a:spAutoFit/>
          </a:bodyPr>
          <a:lstStyle/>
          <a:p>
            <a:pPr algn="ctr"/>
            <a:r>
              <a:rPr lang="ja-JP" altLang="en-US" sz="80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１９</a:t>
            </a:r>
            <a:endParaRPr lang="en-US" altLang="ja-JP" sz="80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ctr"/>
            <a:endParaRPr lang="ja-JP" altLang="en-US" sz="8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5182775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1847528" y="1011669"/>
            <a:ext cx="8676456" cy="6049081"/>
          </a:xfrm>
          <a:prstGeom prst="rect">
            <a:avLst/>
          </a:prstGeom>
        </p:spPr>
        <p:txBody>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a:buNone/>
            </a:pPr>
            <a:r>
              <a:rPr lang="ja-JP" altLang="en-US" dirty="0"/>
              <a:t>　　</a:t>
            </a:r>
            <a:r>
              <a:rPr lang="ja-JP" altLang="en-US" sz="2800" dirty="0">
                <a:solidFill>
                  <a:srgbClr val="FF0000"/>
                </a:solidFill>
              </a:rPr>
              <a:t>以前は「がん治療＝手術療法」</a:t>
            </a:r>
            <a:endParaRPr lang="en-US" altLang="ja-JP" sz="2800" dirty="0">
              <a:solidFill>
                <a:srgbClr val="FF0000"/>
              </a:solidFill>
            </a:endParaRPr>
          </a:p>
          <a:p>
            <a:pPr marL="0" indent="0">
              <a:buNone/>
            </a:pPr>
            <a:r>
              <a:rPr lang="ja-JP" altLang="en-US" dirty="0"/>
              <a:t>　　　➡近年では、放射線療法の進歩により、がんによっては、</a:t>
            </a:r>
            <a:endParaRPr lang="en-US" altLang="ja-JP" dirty="0"/>
          </a:p>
          <a:p>
            <a:pPr marL="0" indent="0">
              <a:buNone/>
            </a:pPr>
            <a:r>
              <a:rPr lang="ja-JP" altLang="en-US" dirty="0"/>
              <a:t>　　　　 </a:t>
            </a:r>
            <a:r>
              <a:rPr lang="ja-JP" altLang="en-US" dirty="0" smtClean="0"/>
              <a:t>早期であれば、手術</a:t>
            </a:r>
            <a:r>
              <a:rPr lang="ja-JP" altLang="en-US" dirty="0"/>
              <a:t>とほぼ同等な効果が得られている。　　</a:t>
            </a:r>
            <a:endParaRPr lang="en-US" altLang="ja-JP" dirty="0"/>
          </a:p>
          <a:p>
            <a:pPr marL="0" indent="0">
              <a:buNone/>
            </a:pPr>
            <a:r>
              <a:rPr lang="ja-JP" altLang="ja-JP" dirty="0">
                <a:hlinkClick r:id="rId3" tooltip="リニアック"/>
              </a:rPr>
              <a:t>リニアック</a:t>
            </a:r>
            <a:r>
              <a:rPr lang="ja-JP" altLang="ja-JP" dirty="0"/>
              <a:t> - </a:t>
            </a:r>
            <a:r>
              <a:rPr lang="ja-JP" altLang="ja-JP" dirty="0">
                <a:hlinkClick r:id="rId4" tooltip="X線"/>
              </a:rPr>
              <a:t>X線</a:t>
            </a:r>
            <a:r>
              <a:rPr lang="ja-JP" altLang="ja-JP" dirty="0"/>
              <a:t>, </a:t>
            </a:r>
            <a:r>
              <a:rPr lang="ja-JP" altLang="ja-JP" dirty="0">
                <a:hlinkClick r:id="rId5" tooltip="電子線"/>
              </a:rPr>
              <a:t>電子線</a:t>
            </a:r>
            <a:r>
              <a:rPr lang="ja-JP" altLang="ja-JP" dirty="0"/>
              <a:t>：最も多く用いられる放射線治療機器</a:t>
            </a:r>
            <a:endParaRPr lang="ja-JP" altLang="en-US" dirty="0"/>
          </a:p>
        </p:txBody>
      </p:sp>
      <p:pic>
        <p:nvPicPr>
          <p:cNvPr id="3" name="図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67609" y="2877991"/>
            <a:ext cx="2808311" cy="2106233"/>
          </a:xfrm>
          <a:prstGeom prst="rect">
            <a:avLst/>
          </a:prstGeom>
        </p:spPr>
      </p:pic>
      <p:pic>
        <p:nvPicPr>
          <p:cNvPr id="6" name="図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13933" y="2879042"/>
            <a:ext cx="2724726" cy="2043544"/>
          </a:xfrm>
          <a:prstGeom prst="rect">
            <a:avLst/>
          </a:prstGeom>
        </p:spPr>
      </p:pic>
      <p:sp>
        <p:nvSpPr>
          <p:cNvPr id="7" name="テキスト ボックス 6"/>
          <p:cNvSpPr txBox="1"/>
          <p:nvPr/>
        </p:nvSpPr>
        <p:spPr>
          <a:xfrm>
            <a:off x="2025054" y="5230445"/>
            <a:ext cx="7805342" cy="461665"/>
          </a:xfrm>
          <a:prstGeom prst="rect">
            <a:avLst/>
          </a:prstGeom>
          <a:noFill/>
        </p:spPr>
        <p:txBody>
          <a:bodyPr wrap="none" rtlCol="0">
            <a:spAutoFit/>
          </a:bodyPr>
          <a:lstStyle/>
          <a:p>
            <a:r>
              <a:rPr lang="ja-JP" altLang="en-US" sz="2400" dirty="0">
                <a:solidFill>
                  <a:srgbClr val="FF0000"/>
                </a:solidFill>
              </a:rPr>
              <a:t>＊高精度放射線治療：物理的に放射線を腫瘍に集中させる</a:t>
            </a:r>
          </a:p>
        </p:txBody>
      </p:sp>
      <p:sp>
        <p:nvSpPr>
          <p:cNvPr id="8" name="テキスト ボックス 7"/>
          <p:cNvSpPr txBox="1"/>
          <p:nvPr/>
        </p:nvSpPr>
        <p:spPr>
          <a:xfrm>
            <a:off x="2207568" y="5763749"/>
            <a:ext cx="7728398" cy="1015663"/>
          </a:xfrm>
          <a:prstGeom prst="rect">
            <a:avLst/>
          </a:prstGeom>
          <a:noFill/>
        </p:spPr>
        <p:txBody>
          <a:bodyPr wrap="none" rtlCol="0">
            <a:spAutoFit/>
          </a:bodyPr>
          <a:lstStyle/>
          <a:p>
            <a:r>
              <a:rPr lang="ja-JP" altLang="ja-JP" sz="2000" b="1" dirty="0"/>
              <a:t>強度変調放射線治療</a:t>
            </a:r>
            <a:r>
              <a:rPr lang="ja-JP" altLang="ja-JP" sz="2000" dirty="0"/>
              <a:t> intensity-modulated radiotherapy ; </a:t>
            </a:r>
            <a:r>
              <a:rPr lang="ja-JP" altLang="ja-JP" sz="2000" b="1" dirty="0"/>
              <a:t>IMRT</a:t>
            </a:r>
            <a:endParaRPr lang="en-US" altLang="ja-JP" sz="2000" b="1" dirty="0"/>
          </a:p>
          <a:p>
            <a:r>
              <a:rPr lang="ja-JP" altLang="en-US" sz="2000" dirty="0"/>
              <a:t>　</a:t>
            </a:r>
            <a:r>
              <a:rPr lang="ja-JP" altLang="ja-JP" sz="2000" dirty="0"/>
              <a:t>コンピューター</a:t>
            </a:r>
            <a:r>
              <a:rPr lang="ja-JP" altLang="en-US" sz="2000" dirty="0"/>
              <a:t>により、</a:t>
            </a:r>
            <a:r>
              <a:rPr lang="ja-JP" altLang="ja-JP" sz="2000" dirty="0"/>
              <a:t>腫瘍に近接する正常構造の線量のみを下げて</a:t>
            </a:r>
            <a:endParaRPr lang="en-US" altLang="ja-JP" sz="2000" dirty="0"/>
          </a:p>
          <a:p>
            <a:r>
              <a:rPr lang="ja-JP" altLang="en-US" sz="2000" dirty="0"/>
              <a:t>　</a:t>
            </a:r>
            <a:r>
              <a:rPr lang="ja-JP" altLang="ja-JP" sz="2000" dirty="0"/>
              <a:t>放射線を投与する方法</a:t>
            </a:r>
            <a:endParaRPr lang="ja-JP" altLang="en-US" sz="2000" dirty="0"/>
          </a:p>
        </p:txBody>
      </p:sp>
      <p:sp>
        <p:nvSpPr>
          <p:cNvPr id="2" name="正方形/長方形 1"/>
          <p:cNvSpPr/>
          <p:nvPr/>
        </p:nvSpPr>
        <p:spPr>
          <a:xfrm>
            <a:off x="2003487" y="303782"/>
            <a:ext cx="2749471" cy="707886"/>
          </a:xfrm>
          <a:prstGeom prst="rect">
            <a:avLst/>
          </a:prstGeom>
        </p:spPr>
        <p:txBody>
          <a:bodyPr wrap="none">
            <a:spAutoFit/>
          </a:bodyPr>
          <a:lstStyle/>
          <a:p>
            <a:r>
              <a:rPr lang="ja-JP" altLang="en-US" sz="4000" dirty="0"/>
              <a:t>放射線療法</a:t>
            </a:r>
            <a:endParaRPr lang="en-US" altLang="ja-JP" sz="4000" dirty="0"/>
          </a:p>
        </p:txBody>
      </p:sp>
      <p:sp>
        <p:nvSpPr>
          <p:cNvPr id="9" name="正方形/長方形 8"/>
          <p:cNvSpPr/>
          <p:nvPr/>
        </p:nvSpPr>
        <p:spPr>
          <a:xfrm>
            <a:off x="394360" y="584200"/>
            <a:ext cx="1630694" cy="1323439"/>
          </a:xfrm>
          <a:prstGeom prst="rect">
            <a:avLst/>
          </a:prstGeom>
          <a:noFill/>
        </p:spPr>
        <p:txBody>
          <a:bodyPr wrap="square" lIns="91440" tIns="45720" rIns="91440" bIns="45720">
            <a:spAutoFit/>
          </a:bodyPr>
          <a:lstStyle/>
          <a:p>
            <a:pPr algn="ctr"/>
            <a:r>
              <a:rPr lang="ja-JP" altLang="en-US" sz="8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２０</a:t>
            </a:r>
            <a:endParaRPr lang="ja-JP" altLang="en-US" sz="8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78550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1000"/>
                                        <p:tgtEl>
                                          <p:spTgt spid="5">
                                            <p:txEl>
                                              <p:pRg st="3" end="3"/>
                                            </p:txEl>
                                          </p:spTgt>
                                        </p:tgtEl>
                                      </p:cBhvr>
                                    </p:animEffect>
                                    <p:anim calcmode="lin" valueType="num">
                                      <p:cBhvr>
                                        <p:cTn id="1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485865" y="692697"/>
            <a:ext cx="5976763" cy="1027113"/>
          </a:xfrm>
          <a:prstGeom prst="rect">
            <a:avLst/>
          </a:prstGeom>
        </p:spPr>
        <p:txBody>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a:solidFill>
                  <a:schemeClr val="tx2"/>
                </a:solidFill>
              </a:rPr>
              <a:t>がん</a:t>
            </a:r>
            <a:r>
              <a:rPr lang="ja-JP" altLang="en-US" sz="4000" dirty="0">
                <a:solidFill>
                  <a:schemeClr val="tx2"/>
                </a:solidFill>
              </a:rPr>
              <a:t>の治療法　</a:t>
            </a:r>
          </a:p>
        </p:txBody>
      </p:sp>
      <p:sp>
        <p:nvSpPr>
          <p:cNvPr id="5" name="Rectangle 4"/>
          <p:cNvSpPr txBox="1">
            <a:spLocks noChangeArrowheads="1"/>
          </p:cNvSpPr>
          <p:nvPr/>
        </p:nvSpPr>
        <p:spPr>
          <a:xfrm>
            <a:off x="2999656" y="2304166"/>
            <a:ext cx="5347480" cy="2088232"/>
          </a:xfrm>
          <a:prstGeom prst="rect">
            <a:avLst/>
          </a:prstGeom>
        </p:spPr>
        <p:txBody>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a:buFont typeface="Wingdings" panose="05000000000000000000" pitchFamily="2" charset="2"/>
              <a:buNone/>
            </a:pPr>
            <a:r>
              <a:rPr lang="ja-JP" altLang="en-US" sz="3600" dirty="0"/>
              <a:t>＊ </a:t>
            </a:r>
            <a:r>
              <a:rPr lang="ja-JP" altLang="en-US" dirty="0"/>
              <a:t>　</a:t>
            </a:r>
            <a:r>
              <a:rPr lang="ja-JP" altLang="en-US" sz="3600" dirty="0"/>
              <a:t>手術療法　</a:t>
            </a:r>
            <a:r>
              <a:rPr lang="ja-JP" altLang="en-US" dirty="0"/>
              <a:t>　　　　　　　</a:t>
            </a:r>
          </a:p>
          <a:p>
            <a:pPr marL="0" indent="0">
              <a:buNone/>
            </a:pPr>
            <a:r>
              <a:rPr lang="ja-JP" altLang="en-US" sz="3200" dirty="0"/>
              <a:t>＊　</a:t>
            </a:r>
            <a:r>
              <a:rPr lang="ja-JP" altLang="en-US" sz="3600" dirty="0"/>
              <a:t>放射線療法</a:t>
            </a:r>
          </a:p>
          <a:p>
            <a:pPr marL="0" indent="0">
              <a:buNone/>
            </a:pPr>
            <a:r>
              <a:rPr lang="ja-JP" altLang="en-US" sz="3200" dirty="0">
                <a:solidFill>
                  <a:srgbClr val="FF0000"/>
                </a:solidFill>
              </a:rPr>
              <a:t>＊　</a:t>
            </a:r>
            <a:r>
              <a:rPr lang="ja-JP" altLang="en-US" sz="3600" dirty="0">
                <a:solidFill>
                  <a:srgbClr val="FF0000"/>
                </a:solidFill>
              </a:rPr>
              <a:t>化学療法（抗がん剤）</a:t>
            </a:r>
          </a:p>
        </p:txBody>
      </p:sp>
      <p:sp>
        <p:nvSpPr>
          <p:cNvPr id="2" name="テキスト ボックス 1"/>
          <p:cNvSpPr txBox="1"/>
          <p:nvPr/>
        </p:nvSpPr>
        <p:spPr>
          <a:xfrm>
            <a:off x="2451247" y="1556792"/>
            <a:ext cx="2212465" cy="707886"/>
          </a:xfrm>
          <a:prstGeom prst="rect">
            <a:avLst/>
          </a:prstGeom>
          <a:noFill/>
        </p:spPr>
        <p:txBody>
          <a:bodyPr wrap="none" rtlCol="0">
            <a:spAutoFit/>
          </a:bodyPr>
          <a:lstStyle/>
          <a:p>
            <a:r>
              <a:rPr lang="ja-JP" altLang="en-US" sz="4000" dirty="0">
                <a:solidFill>
                  <a:schemeClr val="tx2"/>
                </a:solidFill>
              </a:rPr>
              <a:t>三つの柱</a:t>
            </a:r>
          </a:p>
        </p:txBody>
      </p:sp>
      <p:sp>
        <p:nvSpPr>
          <p:cNvPr id="3" name="テキスト ボックス 2"/>
          <p:cNvSpPr txBox="1"/>
          <p:nvPr/>
        </p:nvSpPr>
        <p:spPr>
          <a:xfrm>
            <a:off x="2711625" y="5639763"/>
            <a:ext cx="7515199" cy="646331"/>
          </a:xfrm>
          <a:prstGeom prst="rect">
            <a:avLst/>
          </a:prstGeom>
          <a:noFill/>
        </p:spPr>
        <p:txBody>
          <a:bodyPr wrap="none" rtlCol="0">
            <a:spAutoFit/>
          </a:bodyPr>
          <a:lstStyle/>
          <a:p>
            <a:r>
              <a:rPr lang="ja-JP" altLang="en-US" sz="3600" dirty="0">
                <a:solidFill>
                  <a:schemeClr val="tx2"/>
                </a:solidFill>
              </a:rPr>
              <a:t>　＊</a:t>
            </a:r>
            <a:r>
              <a:rPr lang="ja-JP" altLang="en-US" sz="3600" dirty="0"/>
              <a:t> </a:t>
            </a:r>
            <a:r>
              <a:rPr lang="ja-JP" altLang="en-US" sz="3600" dirty="0">
                <a:solidFill>
                  <a:schemeClr val="tx2"/>
                </a:solidFill>
              </a:rPr>
              <a:t>緩和ケア　（苦痛を和らげる治療）</a:t>
            </a:r>
          </a:p>
        </p:txBody>
      </p:sp>
      <p:sp>
        <p:nvSpPr>
          <p:cNvPr id="6" name="正方形/長方形 5"/>
          <p:cNvSpPr/>
          <p:nvPr/>
        </p:nvSpPr>
        <p:spPr>
          <a:xfrm>
            <a:off x="2655628" y="4662137"/>
            <a:ext cx="2693366" cy="707886"/>
          </a:xfrm>
          <a:prstGeom prst="rect">
            <a:avLst/>
          </a:prstGeom>
        </p:spPr>
        <p:txBody>
          <a:bodyPr wrap="none">
            <a:spAutoFit/>
          </a:bodyPr>
          <a:lstStyle/>
          <a:p>
            <a:r>
              <a:rPr lang="ja-JP" altLang="en-US" sz="4000" dirty="0">
                <a:solidFill>
                  <a:schemeClr val="tx2"/>
                </a:solidFill>
              </a:rPr>
              <a:t>→四つの柱</a:t>
            </a:r>
          </a:p>
        </p:txBody>
      </p:sp>
      <p:sp>
        <p:nvSpPr>
          <p:cNvPr id="8" name="正方形/長方形 7"/>
          <p:cNvSpPr/>
          <p:nvPr/>
        </p:nvSpPr>
        <p:spPr>
          <a:xfrm>
            <a:off x="394360" y="584200"/>
            <a:ext cx="1730654" cy="1323439"/>
          </a:xfrm>
          <a:prstGeom prst="rect">
            <a:avLst/>
          </a:prstGeom>
          <a:noFill/>
        </p:spPr>
        <p:txBody>
          <a:bodyPr wrap="square" lIns="91440" tIns="45720" rIns="91440" bIns="45720">
            <a:spAutoFit/>
          </a:bodyPr>
          <a:lstStyle/>
          <a:p>
            <a:pPr algn="ctr"/>
            <a:r>
              <a:rPr lang="ja-JP" altLang="en-US" sz="8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２１</a:t>
            </a:r>
            <a:endParaRPr lang="ja-JP" altLang="en-US" sz="8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7120147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183535" y="188641"/>
            <a:ext cx="5976763" cy="1027113"/>
          </a:xfrm>
          <a:prstGeom prst="rect">
            <a:avLst/>
          </a:prstGeom>
        </p:spPr>
        <p:txBody>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endParaRPr lang="ja-JP" altLang="en-US" sz="4000" dirty="0">
              <a:solidFill>
                <a:schemeClr val="tx2"/>
              </a:solidFill>
            </a:endParaRPr>
          </a:p>
        </p:txBody>
      </p:sp>
      <p:sp>
        <p:nvSpPr>
          <p:cNvPr id="5" name="Rectangle 4"/>
          <p:cNvSpPr txBox="1">
            <a:spLocks noChangeArrowheads="1"/>
          </p:cNvSpPr>
          <p:nvPr/>
        </p:nvSpPr>
        <p:spPr>
          <a:xfrm>
            <a:off x="1847528" y="944724"/>
            <a:ext cx="8676456" cy="5472608"/>
          </a:xfrm>
          <a:prstGeom prst="rect">
            <a:avLst/>
          </a:prstGeom>
        </p:spPr>
        <p:txBody>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r>
              <a:rPr lang="ja-JP" altLang="en-US" sz="3200" dirty="0"/>
              <a:t>化学療法</a:t>
            </a:r>
            <a:r>
              <a:rPr lang="en-US" altLang="ja-JP" sz="3200" dirty="0"/>
              <a:t>(</a:t>
            </a:r>
            <a:r>
              <a:rPr lang="ja-JP" altLang="en-US" sz="3200" dirty="0"/>
              <a:t>抗癌剤治療）</a:t>
            </a:r>
          </a:p>
          <a:p>
            <a:pPr>
              <a:buNone/>
            </a:pPr>
            <a:r>
              <a:rPr lang="ja-JP" altLang="en-US" dirty="0"/>
              <a:t>　　</a:t>
            </a:r>
          </a:p>
        </p:txBody>
      </p:sp>
      <p:sp>
        <p:nvSpPr>
          <p:cNvPr id="10" name="正方形/長方形 9"/>
          <p:cNvSpPr/>
          <p:nvPr/>
        </p:nvSpPr>
        <p:spPr>
          <a:xfrm>
            <a:off x="2426148" y="1508592"/>
            <a:ext cx="7375248" cy="1200329"/>
          </a:xfrm>
          <a:prstGeom prst="rect">
            <a:avLst/>
          </a:prstGeom>
        </p:spPr>
        <p:txBody>
          <a:bodyPr wrap="square">
            <a:spAutoFit/>
          </a:bodyPr>
          <a:lstStyle/>
          <a:p>
            <a:r>
              <a:rPr lang="ja-JP" altLang="en-US" sz="2400" dirty="0"/>
              <a:t>　●抗がん剤には、</a:t>
            </a:r>
            <a:r>
              <a:rPr lang="ja-JP" altLang="en-US" sz="2400" dirty="0">
                <a:solidFill>
                  <a:srgbClr val="FF0000"/>
                </a:solidFill>
              </a:rPr>
              <a:t>癌細胞の増殖を抑えたり、再発や転移を防ぐ効果</a:t>
            </a:r>
            <a:r>
              <a:rPr lang="ja-JP" altLang="en-US" sz="2400" dirty="0"/>
              <a:t>がある。</a:t>
            </a:r>
            <a:endParaRPr lang="en-US" altLang="ja-JP" sz="2400" dirty="0"/>
          </a:p>
          <a:p>
            <a:r>
              <a:rPr lang="ja-JP" altLang="en-US" sz="2400" dirty="0"/>
              <a:t>　</a:t>
            </a:r>
          </a:p>
        </p:txBody>
      </p:sp>
      <p:sp>
        <p:nvSpPr>
          <p:cNvPr id="11" name="正方形/長方形 10"/>
          <p:cNvSpPr/>
          <p:nvPr/>
        </p:nvSpPr>
        <p:spPr>
          <a:xfrm>
            <a:off x="2386261" y="3861049"/>
            <a:ext cx="7598990" cy="1200329"/>
          </a:xfrm>
          <a:prstGeom prst="rect">
            <a:avLst/>
          </a:prstGeom>
        </p:spPr>
        <p:txBody>
          <a:bodyPr wrap="square">
            <a:spAutoFit/>
          </a:bodyPr>
          <a:lstStyle/>
          <a:p>
            <a:r>
              <a:rPr lang="ja-JP" altLang="en-US" sz="2400" dirty="0"/>
              <a:t>　 ●抗がん剤</a:t>
            </a:r>
            <a:r>
              <a:rPr lang="ja-JP" altLang="en-US" sz="2400" dirty="0">
                <a:solidFill>
                  <a:srgbClr val="FF0000"/>
                </a:solidFill>
              </a:rPr>
              <a:t>単独で治療</a:t>
            </a:r>
            <a:r>
              <a:rPr lang="ja-JP" altLang="en-US" sz="2400" dirty="0"/>
              <a:t>を行うこともあれば、手術治療や放射線治療などの</a:t>
            </a:r>
            <a:r>
              <a:rPr lang="ja-JP" altLang="en-US" sz="2400" dirty="0">
                <a:solidFill>
                  <a:srgbClr val="FF0000"/>
                </a:solidFill>
              </a:rPr>
              <a:t>他の治療とを組み合わ</a:t>
            </a:r>
            <a:r>
              <a:rPr lang="ja-JP" altLang="en-US" sz="2400" dirty="0"/>
              <a:t>せて行うこともある</a:t>
            </a:r>
            <a:r>
              <a:rPr lang="ja-JP" altLang="en-US" b="1" dirty="0"/>
              <a:t>。</a:t>
            </a:r>
            <a:endParaRPr lang="ja-JP" altLang="en-US" dirty="0"/>
          </a:p>
        </p:txBody>
      </p:sp>
      <p:sp>
        <p:nvSpPr>
          <p:cNvPr id="12" name="正方形/長方形 11"/>
          <p:cNvSpPr/>
          <p:nvPr/>
        </p:nvSpPr>
        <p:spPr>
          <a:xfrm>
            <a:off x="2386262" y="5061377"/>
            <a:ext cx="7778023" cy="1631216"/>
          </a:xfrm>
          <a:prstGeom prst="rect">
            <a:avLst/>
          </a:prstGeom>
        </p:spPr>
        <p:txBody>
          <a:bodyPr wrap="square">
            <a:spAutoFit/>
          </a:bodyPr>
          <a:lstStyle/>
          <a:p>
            <a:r>
              <a:rPr lang="ja-JP" altLang="en-US" dirty="0"/>
              <a:t>　</a:t>
            </a:r>
            <a:r>
              <a:rPr lang="ja-JP" altLang="en-US" sz="2400" dirty="0"/>
              <a:t> ●最近では、新しい抗がん剤や副作用を抑える薬と長期間の投与に適した医療機器を組み合わせることにより、</a:t>
            </a:r>
            <a:r>
              <a:rPr lang="ja-JP" altLang="en-US" sz="2400" dirty="0">
                <a:solidFill>
                  <a:srgbClr val="FF0000"/>
                </a:solidFill>
              </a:rPr>
              <a:t>仕事を続けながら外来で治療を行う</a:t>
            </a:r>
            <a:r>
              <a:rPr lang="ja-JP" altLang="en-US" sz="2400" dirty="0"/>
              <a:t>人が増えている。</a:t>
            </a:r>
            <a:endParaRPr lang="en-US" altLang="ja-JP" sz="2400" dirty="0"/>
          </a:p>
          <a:p>
            <a:r>
              <a:rPr lang="en-US" altLang="ja-JP" sz="2400" dirty="0"/>
              <a:t>  </a:t>
            </a:r>
            <a:r>
              <a:rPr lang="ja-JP" altLang="en-US" sz="2400" dirty="0"/>
              <a:t>　　　　　　　</a:t>
            </a:r>
            <a:r>
              <a:rPr lang="ja-JP" altLang="en-US" sz="2800" dirty="0">
                <a:solidFill>
                  <a:schemeClr val="accent1"/>
                </a:solidFill>
              </a:rPr>
              <a:t>➡外来（通院）化学療法</a:t>
            </a:r>
          </a:p>
        </p:txBody>
      </p:sp>
      <p:sp>
        <p:nvSpPr>
          <p:cNvPr id="13" name="正方形/長方形 12"/>
          <p:cNvSpPr/>
          <p:nvPr/>
        </p:nvSpPr>
        <p:spPr>
          <a:xfrm>
            <a:off x="2421455" y="2512830"/>
            <a:ext cx="8100392" cy="1200329"/>
          </a:xfrm>
          <a:prstGeom prst="rect">
            <a:avLst/>
          </a:prstGeom>
        </p:spPr>
        <p:txBody>
          <a:bodyPr wrap="square">
            <a:spAutoFit/>
          </a:bodyPr>
          <a:lstStyle/>
          <a:p>
            <a:r>
              <a:rPr lang="ja-JP" altLang="en-US" dirty="0"/>
              <a:t>　</a:t>
            </a:r>
            <a:r>
              <a:rPr lang="ja-JP" altLang="en-US" sz="2400" dirty="0"/>
              <a:t> ●手術治療や放射線治療が、癌に対する直接的・局所的な治療であるのに対し、化学療法では、</a:t>
            </a:r>
            <a:r>
              <a:rPr lang="ja-JP" altLang="en-US" sz="2400" dirty="0">
                <a:solidFill>
                  <a:srgbClr val="FF0000"/>
                </a:solidFill>
              </a:rPr>
              <a:t>より広い範囲に治療の効果が及ぶ</a:t>
            </a:r>
            <a:r>
              <a:rPr lang="ja-JP" altLang="en-US" sz="2400" dirty="0"/>
              <a:t>ことが期待できる。</a:t>
            </a:r>
          </a:p>
        </p:txBody>
      </p:sp>
      <p:sp>
        <p:nvSpPr>
          <p:cNvPr id="9" name="正方形/長方形 8"/>
          <p:cNvSpPr/>
          <p:nvPr/>
        </p:nvSpPr>
        <p:spPr>
          <a:xfrm>
            <a:off x="394360" y="584200"/>
            <a:ext cx="1640502" cy="1323439"/>
          </a:xfrm>
          <a:prstGeom prst="rect">
            <a:avLst/>
          </a:prstGeom>
          <a:noFill/>
        </p:spPr>
        <p:txBody>
          <a:bodyPr wrap="square" lIns="91440" tIns="45720" rIns="91440" bIns="45720">
            <a:spAutoFit/>
          </a:bodyPr>
          <a:lstStyle/>
          <a:p>
            <a:pPr algn="ctr"/>
            <a:r>
              <a:rPr lang="ja-JP" altLang="en-US" sz="8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２２</a:t>
            </a:r>
            <a:endParaRPr lang="ja-JP" altLang="en-US" sz="8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96450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2">
                                            <p:txEl>
                                              <p:pRg st="0" end="0"/>
                                            </p:txEl>
                                          </p:spTgt>
                                        </p:tgtEl>
                                        <p:attrNameLst>
                                          <p:attrName>style.visibility</p:attrName>
                                        </p:attrNameLst>
                                      </p:cBhvr>
                                      <p:to>
                                        <p:strVal val="visible"/>
                                      </p:to>
                                    </p:set>
                                    <p:anim calcmode="lin" valueType="num">
                                      <p:cBhvr additive="base">
                                        <p:cTn id="28"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2">
                                            <p:txEl>
                                              <p:pRg st="1" end="1"/>
                                            </p:txEl>
                                          </p:spTgt>
                                        </p:tgtEl>
                                        <p:attrNameLst>
                                          <p:attrName>style.visibility</p:attrName>
                                        </p:attrNameLst>
                                      </p:cBhvr>
                                      <p:to>
                                        <p:strVal val="visible"/>
                                      </p:to>
                                    </p:set>
                                    <p:animEffect transition="in" filter="fade">
                                      <p:cBhvr>
                                        <p:cTn id="34" dur="1000"/>
                                        <p:tgtEl>
                                          <p:spTgt spid="12">
                                            <p:txEl>
                                              <p:pRg st="1" end="1"/>
                                            </p:txEl>
                                          </p:spTgt>
                                        </p:tgtEl>
                                      </p:cBhvr>
                                    </p:animEffect>
                                    <p:anim calcmode="lin" valueType="num">
                                      <p:cBhvr>
                                        <p:cTn id="35"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9536" y="404664"/>
            <a:ext cx="4752528" cy="3564396"/>
          </a:xfrm>
          <a:prstGeom prst="rect">
            <a:avLst/>
          </a:prstGeom>
        </p:spPr>
      </p:pic>
      <p:sp>
        <p:nvSpPr>
          <p:cNvPr id="5" name="正方形/長方形 4"/>
          <p:cNvSpPr/>
          <p:nvPr/>
        </p:nvSpPr>
        <p:spPr>
          <a:xfrm>
            <a:off x="-124796" y="404664"/>
            <a:ext cx="1846564" cy="1323439"/>
          </a:xfrm>
          <a:prstGeom prst="rect">
            <a:avLst/>
          </a:prstGeom>
          <a:noFill/>
        </p:spPr>
        <p:txBody>
          <a:bodyPr wrap="square" lIns="91440" tIns="45720" rIns="91440" bIns="45720">
            <a:spAutoFit/>
          </a:bodyPr>
          <a:lstStyle/>
          <a:p>
            <a:pPr algn="ctr"/>
            <a:r>
              <a:rPr lang="ja-JP" altLang="en-US" sz="8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２３</a:t>
            </a:r>
            <a:endParaRPr lang="ja-JP" altLang="en-US" sz="8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309794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847528" y="1268760"/>
            <a:ext cx="8090676"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ja-JP" altLang="en-US" sz="2000" dirty="0">
                <a:latin typeface="Arial" panose="020B0604020202020204" pitchFamily="34" charset="0"/>
              </a:rPr>
              <a:t>●</a:t>
            </a:r>
            <a:r>
              <a:rPr kumimoji="0" lang="ja-JP" altLang="ja-JP" sz="2000" dirty="0">
                <a:latin typeface="Arial" panose="020B0604020202020204" pitchFamily="34" charset="0"/>
              </a:rPr>
              <a:t>がん細胞は細胞分裂が活発なため、</a:t>
            </a:r>
            <a:r>
              <a:rPr kumimoji="0" lang="ja-JP" altLang="en-US" sz="2000" dirty="0">
                <a:latin typeface="Arial" panose="020B0604020202020204" pitchFamily="34" charset="0"/>
              </a:rPr>
              <a:t>正常細胞に比し、抗がん剤</a:t>
            </a:r>
            <a:endParaRPr kumimoji="0" lang="en-US" altLang="ja-JP" sz="2000" dirty="0">
              <a:latin typeface="Arial" panose="020B0604020202020204" pitchFamily="34" charset="0"/>
            </a:endParaRPr>
          </a:p>
          <a:p>
            <a:pPr eaLnBrk="0" fontAlgn="base" hangingPunct="0">
              <a:spcBef>
                <a:spcPct val="0"/>
              </a:spcBef>
              <a:spcAft>
                <a:spcPct val="0"/>
              </a:spcAft>
            </a:pPr>
            <a:r>
              <a:rPr kumimoji="0" lang="ja-JP" altLang="en-US" sz="2000" dirty="0">
                <a:latin typeface="Arial" panose="020B0604020202020204" pitchFamily="34" charset="0"/>
              </a:rPr>
              <a:t>の作用を受けやすい。</a:t>
            </a:r>
            <a:endParaRPr kumimoji="0" lang="en-US" altLang="ja-JP" sz="2000" dirty="0">
              <a:latin typeface="Arial" panose="020B0604020202020204" pitchFamily="34" charset="0"/>
            </a:endParaRPr>
          </a:p>
          <a:p>
            <a:pPr eaLnBrk="0" fontAlgn="base" hangingPunct="0">
              <a:spcBef>
                <a:spcPct val="0"/>
              </a:spcBef>
              <a:spcAft>
                <a:spcPct val="0"/>
              </a:spcAft>
            </a:pPr>
            <a:r>
              <a:rPr kumimoji="0" lang="ja-JP" altLang="en-US" sz="2000" dirty="0">
                <a:latin typeface="Arial" panose="020B0604020202020204" pitchFamily="34" charset="0"/>
              </a:rPr>
              <a:t>　</a:t>
            </a:r>
            <a:endParaRPr kumimoji="0" lang="en-US" altLang="ja-JP" sz="2000" dirty="0">
              <a:latin typeface="Arial" panose="020B0604020202020204" pitchFamily="34" charset="0"/>
            </a:endParaRPr>
          </a:p>
          <a:p>
            <a:pPr eaLnBrk="0" fontAlgn="base" hangingPunct="0">
              <a:spcBef>
                <a:spcPct val="0"/>
              </a:spcBef>
              <a:spcAft>
                <a:spcPct val="0"/>
              </a:spcAft>
            </a:pPr>
            <a:r>
              <a:rPr kumimoji="0" lang="ja-JP" altLang="en-US" sz="2000" dirty="0">
                <a:latin typeface="Arial" panose="020B0604020202020204" pitchFamily="34" charset="0"/>
              </a:rPr>
              <a:t>●</a:t>
            </a:r>
            <a:r>
              <a:rPr kumimoji="0" lang="ja-JP" altLang="ja-JP" sz="2000" dirty="0">
                <a:latin typeface="Arial" panose="020B0604020202020204" pitchFamily="34" charset="0"/>
              </a:rPr>
              <a:t>正常細胞でも、骨髄の造血細胞や口腔粘膜、消化管粘膜、</a:t>
            </a:r>
            <a:endParaRPr kumimoji="0" lang="en-US" altLang="ja-JP" sz="2000" dirty="0">
              <a:latin typeface="Arial" panose="020B0604020202020204" pitchFamily="34" charset="0"/>
            </a:endParaRPr>
          </a:p>
          <a:p>
            <a:pPr eaLnBrk="0" fontAlgn="base" hangingPunct="0">
              <a:spcBef>
                <a:spcPct val="0"/>
              </a:spcBef>
              <a:spcAft>
                <a:spcPct val="0"/>
              </a:spcAft>
            </a:pPr>
            <a:r>
              <a:rPr kumimoji="0" lang="ja-JP" altLang="ja-JP" sz="2000" dirty="0">
                <a:latin typeface="Arial" panose="020B0604020202020204" pitchFamily="34" charset="0"/>
              </a:rPr>
              <a:t>毛根細胞などは頻繁に細胞分裂をしているため、抗がん剤</a:t>
            </a:r>
            <a:r>
              <a:rPr kumimoji="0" lang="ja-JP" altLang="en-US" sz="2000" dirty="0">
                <a:latin typeface="Arial" panose="020B0604020202020204" pitchFamily="34" charset="0"/>
              </a:rPr>
              <a:t>の作用を</a:t>
            </a:r>
            <a:endParaRPr kumimoji="0" lang="en-US" altLang="ja-JP" sz="2000" dirty="0">
              <a:latin typeface="Arial" panose="020B0604020202020204" pitchFamily="34" charset="0"/>
            </a:endParaRPr>
          </a:p>
          <a:p>
            <a:pPr eaLnBrk="0" fontAlgn="base" hangingPunct="0">
              <a:spcBef>
                <a:spcPct val="0"/>
              </a:spcBef>
              <a:spcAft>
                <a:spcPct val="0"/>
              </a:spcAft>
            </a:pPr>
            <a:r>
              <a:rPr kumimoji="0" lang="ja-JP" altLang="ja-JP" sz="2000" dirty="0">
                <a:latin typeface="Arial" panose="020B0604020202020204" pitchFamily="34" charset="0"/>
              </a:rPr>
              <a:t>受けやす</a:t>
            </a:r>
            <a:r>
              <a:rPr kumimoji="0" lang="ja-JP" altLang="en-US" sz="2000" dirty="0">
                <a:latin typeface="Arial" panose="020B0604020202020204" pitchFamily="34" charset="0"/>
              </a:rPr>
              <a:t>い。</a:t>
            </a:r>
            <a:endParaRPr kumimoji="0" lang="ja-JP" altLang="ja-JP" sz="2000" dirty="0">
              <a:latin typeface="Arial" panose="020B0604020202020204" pitchFamily="34" charset="0"/>
            </a:endParaRPr>
          </a:p>
          <a:p>
            <a:pPr eaLnBrk="0" fontAlgn="base" hangingPunct="0">
              <a:spcBef>
                <a:spcPct val="0"/>
              </a:spcBef>
              <a:spcAft>
                <a:spcPct val="0"/>
              </a:spcAft>
            </a:pPr>
            <a:r>
              <a:rPr kumimoji="0" lang="ja-JP" altLang="en-US" sz="2000" dirty="0">
                <a:latin typeface="Arial" panose="020B0604020202020204" pitchFamily="34" charset="0"/>
              </a:rPr>
              <a:t>　</a:t>
            </a:r>
            <a:endParaRPr kumimoji="0" lang="en-US" altLang="ja-JP" sz="2000" dirty="0">
              <a:latin typeface="Arial" panose="020B0604020202020204" pitchFamily="34" charset="0"/>
            </a:endParaRPr>
          </a:p>
          <a:p>
            <a:pPr eaLnBrk="0" fontAlgn="base" hangingPunct="0">
              <a:spcBef>
                <a:spcPct val="0"/>
              </a:spcBef>
              <a:spcAft>
                <a:spcPct val="0"/>
              </a:spcAft>
            </a:pPr>
            <a:r>
              <a:rPr kumimoji="0" lang="ja-JP" altLang="en-US" sz="2000" dirty="0">
                <a:latin typeface="Arial" panose="020B0604020202020204" pitchFamily="34" charset="0"/>
              </a:rPr>
              <a:t>●</a:t>
            </a:r>
            <a:r>
              <a:rPr kumimoji="0" lang="ja-JP" altLang="ja-JP" sz="2000" dirty="0">
                <a:latin typeface="Arial" panose="020B0604020202020204" pitchFamily="34" charset="0"/>
              </a:rPr>
              <a:t>造血細胞が傷ついて充分に分裂・増殖できなくなると、赤血球や</a:t>
            </a:r>
            <a:endParaRPr kumimoji="0" lang="en-US" altLang="ja-JP" sz="2000" dirty="0">
              <a:latin typeface="Arial" panose="020B0604020202020204" pitchFamily="34" charset="0"/>
            </a:endParaRPr>
          </a:p>
          <a:p>
            <a:pPr eaLnBrk="0" fontAlgn="base" hangingPunct="0">
              <a:spcBef>
                <a:spcPct val="0"/>
              </a:spcBef>
              <a:spcAft>
                <a:spcPct val="0"/>
              </a:spcAft>
            </a:pPr>
            <a:r>
              <a:rPr kumimoji="0" lang="ja-JP" altLang="ja-JP" sz="2000" dirty="0">
                <a:latin typeface="Arial" panose="020B0604020202020204" pitchFamily="34" charset="0"/>
              </a:rPr>
              <a:t>白血球、血小板などが作られなくなり、貧血や深刻な感染症、出血</a:t>
            </a:r>
            <a:endParaRPr kumimoji="0" lang="en-US" altLang="ja-JP" sz="2000" dirty="0">
              <a:latin typeface="Arial" panose="020B0604020202020204" pitchFamily="34" charset="0"/>
            </a:endParaRPr>
          </a:p>
          <a:p>
            <a:pPr eaLnBrk="0" fontAlgn="base" hangingPunct="0">
              <a:spcBef>
                <a:spcPct val="0"/>
              </a:spcBef>
              <a:spcAft>
                <a:spcPct val="0"/>
              </a:spcAft>
            </a:pPr>
            <a:r>
              <a:rPr kumimoji="0" lang="ja-JP" altLang="ja-JP" sz="2000" dirty="0">
                <a:latin typeface="Arial" panose="020B0604020202020204" pitchFamily="34" charset="0"/>
              </a:rPr>
              <a:t>などを引き起こす。</a:t>
            </a:r>
          </a:p>
          <a:p>
            <a:pPr eaLnBrk="0" fontAlgn="base" hangingPunct="0">
              <a:spcBef>
                <a:spcPct val="0"/>
              </a:spcBef>
              <a:spcAft>
                <a:spcPct val="0"/>
              </a:spcAft>
            </a:pPr>
            <a:endParaRPr kumimoji="0" lang="en-US" altLang="ja-JP" sz="2000" dirty="0">
              <a:latin typeface="Arial" panose="020B0604020202020204" pitchFamily="34" charset="0"/>
            </a:endParaRPr>
          </a:p>
          <a:p>
            <a:pPr eaLnBrk="0" fontAlgn="base" hangingPunct="0">
              <a:spcBef>
                <a:spcPct val="0"/>
              </a:spcBef>
              <a:spcAft>
                <a:spcPct val="0"/>
              </a:spcAft>
            </a:pPr>
            <a:r>
              <a:rPr kumimoji="0" lang="ja-JP" altLang="en-US" sz="2000" dirty="0">
                <a:latin typeface="Arial" panose="020B0604020202020204" pitchFamily="34" charset="0"/>
              </a:rPr>
              <a:t>●</a:t>
            </a:r>
            <a:r>
              <a:rPr kumimoji="0" lang="ja-JP" altLang="ja-JP" sz="2000" dirty="0">
                <a:latin typeface="Arial" panose="020B0604020202020204" pitchFamily="34" charset="0"/>
              </a:rPr>
              <a:t>毛根細胞</a:t>
            </a:r>
            <a:r>
              <a:rPr kumimoji="0" lang="ja-JP" altLang="en-US" sz="2000" dirty="0">
                <a:latin typeface="Arial" panose="020B0604020202020204" pitchFamily="34" charset="0"/>
              </a:rPr>
              <a:t>➡</a:t>
            </a:r>
            <a:r>
              <a:rPr kumimoji="0" lang="ja-JP" altLang="ja-JP" sz="2000" dirty="0">
                <a:latin typeface="Arial" panose="020B0604020202020204" pitchFamily="34" charset="0"/>
              </a:rPr>
              <a:t>脱毛</a:t>
            </a:r>
            <a:r>
              <a:rPr kumimoji="0" lang="ja-JP" altLang="en-US" sz="2000" dirty="0">
                <a:latin typeface="Arial" panose="020B0604020202020204" pitchFamily="34" charset="0"/>
              </a:rPr>
              <a:t>　</a:t>
            </a:r>
            <a:r>
              <a:rPr kumimoji="0" lang="ja-JP" altLang="ja-JP" sz="2000" dirty="0">
                <a:latin typeface="Arial" panose="020B0604020202020204" pitchFamily="34" charset="0"/>
              </a:rPr>
              <a:t>口腔粘膜</a:t>
            </a:r>
            <a:r>
              <a:rPr kumimoji="0" lang="ja-JP" altLang="en-US" sz="2000" dirty="0">
                <a:latin typeface="Arial" panose="020B0604020202020204" pitchFamily="34" charset="0"/>
              </a:rPr>
              <a:t>➡</a:t>
            </a:r>
            <a:r>
              <a:rPr kumimoji="0" lang="ja-JP" altLang="ja-JP" sz="2000" dirty="0">
                <a:latin typeface="Arial" panose="020B0604020202020204" pitchFamily="34" charset="0"/>
              </a:rPr>
              <a:t>口内炎、消化管粘膜</a:t>
            </a:r>
            <a:r>
              <a:rPr kumimoji="0" lang="ja-JP" altLang="en-US" sz="2000" dirty="0">
                <a:latin typeface="Arial" panose="020B0604020202020204" pitchFamily="34" charset="0"/>
              </a:rPr>
              <a:t>➡</a:t>
            </a:r>
            <a:r>
              <a:rPr kumimoji="0" lang="ja-JP" altLang="ja-JP" sz="2000" dirty="0">
                <a:latin typeface="Arial" panose="020B0604020202020204" pitchFamily="34" charset="0"/>
              </a:rPr>
              <a:t>吐き気や下痢</a:t>
            </a:r>
            <a:r>
              <a:rPr kumimoji="0" lang="ja-JP" altLang="en-US" sz="2000" dirty="0">
                <a:latin typeface="Arial" panose="020B0604020202020204" pitchFamily="34" charset="0"/>
              </a:rPr>
              <a:t>　</a:t>
            </a:r>
            <a:endParaRPr kumimoji="0" lang="en-US" altLang="ja-JP" sz="2000" dirty="0">
              <a:latin typeface="Arial" panose="020B0604020202020204" pitchFamily="34" charset="0"/>
            </a:endParaRPr>
          </a:p>
          <a:p>
            <a:pPr eaLnBrk="0" fontAlgn="base" hangingPunct="0">
              <a:spcBef>
                <a:spcPct val="0"/>
              </a:spcBef>
              <a:spcAft>
                <a:spcPct val="0"/>
              </a:spcAft>
            </a:pPr>
            <a:r>
              <a:rPr kumimoji="0" lang="ja-JP" altLang="en-US" sz="2000" dirty="0">
                <a:latin typeface="Arial" panose="020B0604020202020204" pitchFamily="34" charset="0"/>
              </a:rPr>
              <a:t>　</a:t>
            </a:r>
            <a:endParaRPr kumimoji="0" lang="en-US" altLang="ja-JP" sz="2000" dirty="0">
              <a:latin typeface="Arial" panose="020B0604020202020204" pitchFamily="34" charset="0"/>
            </a:endParaRPr>
          </a:p>
          <a:p>
            <a:pPr eaLnBrk="0" fontAlgn="base" hangingPunct="0">
              <a:spcBef>
                <a:spcPct val="0"/>
              </a:spcBef>
              <a:spcAft>
                <a:spcPct val="0"/>
              </a:spcAft>
            </a:pPr>
            <a:r>
              <a:rPr kumimoji="0" lang="ja-JP" altLang="en-US" sz="2000" dirty="0">
                <a:latin typeface="Arial" panose="020B0604020202020204" pitchFamily="34" charset="0"/>
              </a:rPr>
              <a:t>●</a:t>
            </a:r>
            <a:r>
              <a:rPr kumimoji="0" lang="ja-JP" altLang="ja-JP" sz="2000" dirty="0">
                <a:latin typeface="Arial" panose="020B0604020202020204" pitchFamily="34" charset="0"/>
              </a:rPr>
              <a:t>特に起こりやすい副作用は吐き気、脱毛、白血球の減少など。</a:t>
            </a:r>
            <a:endParaRPr kumimoji="0" lang="en-US" altLang="ja-JP" sz="2000" dirty="0">
              <a:latin typeface="Arial" panose="020B0604020202020204" pitchFamily="34" charset="0"/>
            </a:endParaRPr>
          </a:p>
          <a:p>
            <a:pPr eaLnBrk="0" fontAlgn="base" hangingPunct="0">
              <a:spcBef>
                <a:spcPct val="0"/>
              </a:spcBef>
              <a:spcAft>
                <a:spcPct val="0"/>
              </a:spcAft>
            </a:pPr>
            <a:endParaRPr kumimoji="0" lang="en-US" altLang="ja-JP" sz="2000" dirty="0">
              <a:latin typeface="Arial" panose="020B0604020202020204" pitchFamily="34" charset="0"/>
            </a:endParaRPr>
          </a:p>
          <a:p>
            <a:pPr eaLnBrk="0" fontAlgn="base" hangingPunct="0">
              <a:spcBef>
                <a:spcPct val="0"/>
              </a:spcBef>
              <a:spcAft>
                <a:spcPct val="0"/>
              </a:spcAft>
            </a:pPr>
            <a:r>
              <a:rPr kumimoji="0" lang="ja-JP" altLang="en-US" sz="2000" dirty="0">
                <a:latin typeface="Arial" panose="020B0604020202020204" pitchFamily="34" charset="0"/>
              </a:rPr>
              <a:t>●</a:t>
            </a:r>
            <a:r>
              <a:rPr kumimoji="0" lang="ja-JP" altLang="ja-JP" sz="2000" dirty="0">
                <a:latin typeface="Arial" panose="020B0604020202020204" pitchFamily="34" charset="0"/>
              </a:rPr>
              <a:t>副作用の起こりやすさは抗がん剤の種類によって違い、個人差</a:t>
            </a:r>
            <a:r>
              <a:rPr kumimoji="0" lang="ja-JP" altLang="en-US" sz="2000" dirty="0">
                <a:latin typeface="Arial" panose="020B0604020202020204" pitchFamily="34" charset="0"/>
              </a:rPr>
              <a:t>がある</a:t>
            </a:r>
            <a:r>
              <a:rPr kumimoji="0" lang="ja-JP" altLang="ja-JP" sz="2000" dirty="0">
                <a:latin typeface="Arial" panose="020B0604020202020204" pitchFamily="34" charset="0"/>
              </a:rPr>
              <a:t>。</a:t>
            </a:r>
          </a:p>
        </p:txBody>
      </p:sp>
      <p:sp>
        <p:nvSpPr>
          <p:cNvPr id="3" name="正方形/長方形 2"/>
          <p:cNvSpPr/>
          <p:nvPr/>
        </p:nvSpPr>
        <p:spPr>
          <a:xfrm>
            <a:off x="2495601" y="404664"/>
            <a:ext cx="3334567" cy="523220"/>
          </a:xfrm>
          <a:prstGeom prst="rect">
            <a:avLst/>
          </a:prstGeom>
        </p:spPr>
        <p:txBody>
          <a:bodyPr wrap="none">
            <a:spAutoFit/>
          </a:bodyPr>
          <a:lstStyle/>
          <a:p>
            <a:pPr lvl="0" eaLnBrk="0" fontAlgn="base" hangingPunct="0">
              <a:spcBef>
                <a:spcPct val="0"/>
              </a:spcBef>
              <a:spcAft>
                <a:spcPct val="0"/>
              </a:spcAft>
            </a:pPr>
            <a:r>
              <a:rPr kumimoji="0" lang="ja-JP" altLang="en-US" sz="2800" dirty="0">
                <a:latin typeface="Arial" panose="020B0604020202020204" pitchFamily="34" charset="0"/>
              </a:rPr>
              <a:t>大きな問題➡</a:t>
            </a:r>
            <a:r>
              <a:rPr kumimoji="0" lang="ja-JP" altLang="ja-JP" sz="2800" dirty="0">
                <a:latin typeface="Arial" panose="020B0604020202020204" pitchFamily="34" charset="0"/>
              </a:rPr>
              <a:t>副作用</a:t>
            </a:r>
          </a:p>
        </p:txBody>
      </p:sp>
      <p:sp>
        <p:nvSpPr>
          <p:cNvPr id="5" name="正方形/長方形 4"/>
          <p:cNvSpPr/>
          <p:nvPr/>
        </p:nvSpPr>
        <p:spPr>
          <a:xfrm>
            <a:off x="394359" y="584200"/>
            <a:ext cx="1653381" cy="1323439"/>
          </a:xfrm>
          <a:prstGeom prst="rect">
            <a:avLst/>
          </a:prstGeom>
          <a:noFill/>
        </p:spPr>
        <p:txBody>
          <a:bodyPr wrap="square" lIns="91440" tIns="45720" rIns="91440" bIns="45720">
            <a:spAutoFit/>
          </a:bodyPr>
          <a:lstStyle/>
          <a:p>
            <a:pPr algn="ctr"/>
            <a:r>
              <a:rPr lang="ja-JP" altLang="en-US" sz="8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２４</a:t>
            </a:r>
            <a:endParaRPr lang="ja-JP" altLang="en-US" sz="8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4069774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485865" y="692697"/>
            <a:ext cx="5976763" cy="1027113"/>
          </a:xfrm>
          <a:prstGeom prst="rect">
            <a:avLst/>
          </a:prstGeom>
        </p:spPr>
        <p:txBody>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a:solidFill>
                  <a:schemeClr val="tx2"/>
                </a:solidFill>
              </a:rPr>
              <a:t>がん</a:t>
            </a:r>
            <a:r>
              <a:rPr lang="ja-JP" altLang="en-US" sz="4000" dirty="0">
                <a:solidFill>
                  <a:schemeClr val="tx2"/>
                </a:solidFill>
              </a:rPr>
              <a:t>の治療法　</a:t>
            </a:r>
          </a:p>
        </p:txBody>
      </p:sp>
      <p:sp>
        <p:nvSpPr>
          <p:cNvPr id="5" name="Rectangle 4"/>
          <p:cNvSpPr txBox="1">
            <a:spLocks noChangeArrowheads="1"/>
          </p:cNvSpPr>
          <p:nvPr/>
        </p:nvSpPr>
        <p:spPr>
          <a:xfrm>
            <a:off x="2999656" y="2304166"/>
            <a:ext cx="5347480" cy="2088232"/>
          </a:xfrm>
          <a:prstGeom prst="rect">
            <a:avLst/>
          </a:prstGeom>
        </p:spPr>
        <p:txBody>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a:buFont typeface="Wingdings" panose="05000000000000000000" pitchFamily="2" charset="2"/>
              <a:buNone/>
            </a:pPr>
            <a:r>
              <a:rPr lang="ja-JP" altLang="en-US" sz="3600" dirty="0"/>
              <a:t>＊ </a:t>
            </a:r>
            <a:r>
              <a:rPr lang="ja-JP" altLang="en-US" dirty="0"/>
              <a:t>　</a:t>
            </a:r>
            <a:r>
              <a:rPr lang="ja-JP" altLang="en-US" sz="3600" dirty="0"/>
              <a:t>手術療法　</a:t>
            </a:r>
            <a:r>
              <a:rPr lang="ja-JP" altLang="en-US" dirty="0"/>
              <a:t>　　　　　　　</a:t>
            </a:r>
          </a:p>
          <a:p>
            <a:pPr marL="0" indent="0">
              <a:buNone/>
            </a:pPr>
            <a:r>
              <a:rPr lang="ja-JP" altLang="en-US" sz="3200" dirty="0"/>
              <a:t>＊　</a:t>
            </a:r>
            <a:r>
              <a:rPr lang="ja-JP" altLang="en-US" sz="3600" dirty="0"/>
              <a:t>放射線療法</a:t>
            </a:r>
          </a:p>
          <a:p>
            <a:pPr marL="0" indent="0">
              <a:buNone/>
            </a:pPr>
            <a:r>
              <a:rPr lang="ja-JP" altLang="en-US" sz="3200" dirty="0"/>
              <a:t>＊　</a:t>
            </a:r>
            <a:r>
              <a:rPr lang="ja-JP" altLang="en-US" sz="3600" dirty="0"/>
              <a:t>化学療法（抗がん剤）</a:t>
            </a:r>
          </a:p>
        </p:txBody>
      </p:sp>
      <p:sp>
        <p:nvSpPr>
          <p:cNvPr id="2" name="テキスト ボックス 1"/>
          <p:cNvSpPr txBox="1"/>
          <p:nvPr/>
        </p:nvSpPr>
        <p:spPr>
          <a:xfrm>
            <a:off x="2451247" y="1556792"/>
            <a:ext cx="2212465" cy="707886"/>
          </a:xfrm>
          <a:prstGeom prst="rect">
            <a:avLst/>
          </a:prstGeom>
          <a:noFill/>
        </p:spPr>
        <p:txBody>
          <a:bodyPr wrap="none" rtlCol="0">
            <a:spAutoFit/>
          </a:bodyPr>
          <a:lstStyle/>
          <a:p>
            <a:r>
              <a:rPr lang="ja-JP" altLang="en-US" sz="4000" dirty="0">
                <a:solidFill>
                  <a:schemeClr val="tx2"/>
                </a:solidFill>
              </a:rPr>
              <a:t>三つの柱</a:t>
            </a:r>
          </a:p>
        </p:txBody>
      </p:sp>
      <p:sp>
        <p:nvSpPr>
          <p:cNvPr id="3" name="テキスト ボックス 2"/>
          <p:cNvSpPr txBox="1"/>
          <p:nvPr/>
        </p:nvSpPr>
        <p:spPr>
          <a:xfrm>
            <a:off x="2711625" y="5639763"/>
            <a:ext cx="7515199" cy="646331"/>
          </a:xfrm>
          <a:prstGeom prst="rect">
            <a:avLst/>
          </a:prstGeom>
          <a:noFill/>
        </p:spPr>
        <p:txBody>
          <a:bodyPr wrap="none" rtlCol="0">
            <a:spAutoFit/>
          </a:bodyPr>
          <a:lstStyle/>
          <a:p>
            <a:r>
              <a:rPr lang="ja-JP" altLang="en-US" sz="3600" dirty="0">
                <a:solidFill>
                  <a:schemeClr val="tx2"/>
                </a:solidFill>
              </a:rPr>
              <a:t>　</a:t>
            </a:r>
            <a:r>
              <a:rPr lang="ja-JP" altLang="en-US" sz="3600" dirty="0">
                <a:solidFill>
                  <a:srgbClr val="FF0000"/>
                </a:solidFill>
              </a:rPr>
              <a:t>＊ 緩和ケア　（苦痛を和らげる治療）</a:t>
            </a:r>
          </a:p>
        </p:txBody>
      </p:sp>
      <p:sp>
        <p:nvSpPr>
          <p:cNvPr id="6" name="正方形/長方形 5"/>
          <p:cNvSpPr/>
          <p:nvPr/>
        </p:nvSpPr>
        <p:spPr>
          <a:xfrm>
            <a:off x="2655628" y="4662137"/>
            <a:ext cx="2693366" cy="707886"/>
          </a:xfrm>
          <a:prstGeom prst="rect">
            <a:avLst/>
          </a:prstGeom>
        </p:spPr>
        <p:txBody>
          <a:bodyPr wrap="none">
            <a:spAutoFit/>
          </a:bodyPr>
          <a:lstStyle/>
          <a:p>
            <a:r>
              <a:rPr lang="ja-JP" altLang="en-US" sz="4000" dirty="0">
                <a:solidFill>
                  <a:schemeClr val="tx2"/>
                </a:solidFill>
              </a:rPr>
              <a:t>→四つの柱</a:t>
            </a:r>
          </a:p>
        </p:txBody>
      </p:sp>
      <p:sp>
        <p:nvSpPr>
          <p:cNvPr id="8" name="正方形/長方形 7"/>
          <p:cNvSpPr/>
          <p:nvPr/>
        </p:nvSpPr>
        <p:spPr>
          <a:xfrm>
            <a:off x="394360" y="584200"/>
            <a:ext cx="1820806" cy="1323439"/>
          </a:xfrm>
          <a:prstGeom prst="rect">
            <a:avLst/>
          </a:prstGeom>
          <a:noFill/>
        </p:spPr>
        <p:txBody>
          <a:bodyPr wrap="square" lIns="91440" tIns="45720" rIns="91440" bIns="45720">
            <a:spAutoFit/>
          </a:bodyPr>
          <a:lstStyle/>
          <a:p>
            <a:pPr algn="ctr"/>
            <a:r>
              <a:rPr lang="ja-JP" altLang="en-US" sz="8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２５</a:t>
            </a:r>
            <a:endParaRPr lang="ja-JP" altLang="en-US" sz="8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4487199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059427" y="1916833"/>
            <a:ext cx="8276120" cy="2677656"/>
          </a:xfrm>
          <a:prstGeom prst="rect">
            <a:avLst/>
          </a:prstGeom>
        </p:spPr>
        <p:txBody>
          <a:bodyPr wrap="square">
            <a:spAutoFit/>
          </a:bodyPr>
          <a:lstStyle/>
          <a:p>
            <a:r>
              <a:rPr lang="ja-JP" altLang="en-US" sz="2800" dirty="0"/>
              <a:t>がん患者さんは、</a:t>
            </a:r>
            <a:endParaRPr lang="en-US" altLang="ja-JP" sz="2800" dirty="0"/>
          </a:p>
          <a:p>
            <a:r>
              <a:rPr lang="ja-JP" altLang="en-US" sz="2800" dirty="0"/>
              <a:t>　　　●</a:t>
            </a:r>
            <a:r>
              <a:rPr lang="ja-JP" altLang="en-US" sz="2800" dirty="0">
                <a:solidFill>
                  <a:schemeClr val="tx2"/>
                </a:solidFill>
              </a:rPr>
              <a:t>がん自体の症状</a:t>
            </a:r>
            <a:r>
              <a:rPr lang="ja-JP" altLang="en-US" sz="2800" dirty="0"/>
              <a:t>のほかに</a:t>
            </a:r>
            <a:r>
              <a:rPr lang="ja-JP" altLang="en-US" sz="2800" dirty="0" smtClean="0"/>
              <a:t>、</a:t>
            </a:r>
            <a:r>
              <a:rPr lang="ja-JP" altLang="en-US" sz="2800" dirty="0" smtClean="0">
                <a:solidFill>
                  <a:schemeClr val="tx2"/>
                </a:solidFill>
              </a:rPr>
              <a:t>治療の副作用</a:t>
            </a:r>
            <a:endParaRPr lang="en-US" altLang="ja-JP" sz="2800" dirty="0" smtClean="0">
              <a:solidFill>
                <a:schemeClr val="tx2"/>
              </a:solidFill>
            </a:endParaRPr>
          </a:p>
          <a:p>
            <a:r>
              <a:rPr lang="ja-JP" altLang="en-US" sz="2800" dirty="0">
                <a:solidFill>
                  <a:schemeClr val="tx2"/>
                </a:solidFill>
              </a:rPr>
              <a:t>　</a:t>
            </a:r>
            <a:r>
              <a:rPr lang="ja-JP" altLang="en-US" sz="2800" dirty="0" smtClean="0">
                <a:solidFill>
                  <a:schemeClr val="tx2"/>
                </a:solidFill>
              </a:rPr>
              <a:t>　　　　としての症状</a:t>
            </a:r>
            <a:endParaRPr lang="en-US" altLang="ja-JP" sz="2800" dirty="0">
              <a:solidFill>
                <a:schemeClr val="tx2"/>
              </a:solidFill>
            </a:endParaRPr>
          </a:p>
          <a:p>
            <a:r>
              <a:rPr lang="ja-JP" altLang="en-US" sz="2800" dirty="0">
                <a:solidFill>
                  <a:schemeClr val="tx2"/>
                </a:solidFill>
              </a:rPr>
              <a:t>　　　●痛み、倦怠感などのさまざまな身体的な症状</a:t>
            </a:r>
            <a:r>
              <a:rPr lang="ja-JP" altLang="en-US" sz="2800" dirty="0"/>
              <a:t>や、</a:t>
            </a:r>
            <a:endParaRPr lang="en-US" altLang="ja-JP" sz="2800" dirty="0"/>
          </a:p>
          <a:p>
            <a:r>
              <a:rPr lang="ja-JP" altLang="en-US" sz="2800" dirty="0">
                <a:solidFill>
                  <a:schemeClr val="tx2"/>
                </a:solidFill>
              </a:rPr>
              <a:t>　　　●落ち込み、悲しみなどの精神的な苦痛</a:t>
            </a:r>
            <a:endParaRPr lang="en-US" altLang="ja-JP" sz="2800" dirty="0">
              <a:solidFill>
                <a:schemeClr val="tx2"/>
              </a:solidFill>
            </a:endParaRPr>
          </a:p>
          <a:p>
            <a:r>
              <a:rPr lang="ja-JP" altLang="en-US" sz="2800" dirty="0">
                <a:solidFill>
                  <a:schemeClr val="tx2"/>
                </a:solidFill>
              </a:rPr>
              <a:t>　　　　　　　　　　　　　　　　　　　　　　　　　</a:t>
            </a:r>
            <a:r>
              <a:rPr lang="ja-JP" altLang="en-US" sz="2800" dirty="0"/>
              <a:t>を経験します。</a:t>
            </a:r>
          </a:p>
        </p:txBody>
      </p:sp>
      <p:sp>
        <p:nvSpPr>
          <p:cNvPr id="3" name="正方形/長方形 2"/>
          <p:cNvSpPr/>
          <p:nvPr/>
        </p:nvSpPr>
        <p:spPr>
          <a:xfrm>
            <a:off x="2279576" y="692696"/>
            <a:ext cx="8064896" cy="707886"/>
          </a:xfrm>
          <a:prstGeom prst="rect">
            <a:avLst/>
          </a:prstGeom>
        </p:spPr>
        <p:txBody>
          <a:bodyPr wrap="square">
            <a:spAutoFit/>
          </a:bodyPr>
          <a:lstStyle/>
          <a:p>
            <a:r>
              <a:rPr lang="ja-JP" altLang="en-US" sz="4000" dirty="0">
                <a:solidFill>
                  <a:schemeClr val="tx2"/>
                </a:solidFill>
              </a:rPr>
              <a:t>緩和ケア</a:t>
            </a:r>
            <a:r>
              <a:rPr lang="ja-JP" altLang="en-US" sz="4000">
                <a:solidFill>
                  <a:schemeClr val="tx2"/>
                </a:solidFill>
              </a:rPr>
              <a:t>　</a:t>
            </a:r>
            <a:endParaRPr lang="en-US" altLang="ja-JP" sz="4000" dirty="0">
              <a:solidFill>
                <a:schemeClr val="tx2"/>
              </a:solidFill>
            </a:endParaRPr>
          </a:p>
        </p:txBody>
      </p:sp>
      <p:sp>
        <p:nvSpPr>
          <p:cNvPr id="4" name="正方形/長方形 3"/>
          <p:cNvSpPr/>
          <p:nvPr/>
        </p:nvSpPr>
        <p:spPr>
          <a:xfrm>
            <a:off x="2192663" y="4897591"/>
            <a:ext cx="8238722" cy="1569660"/>
          </a:xfrm>
          <a:prstGeom prst="rect">
            <a:avLst/>
          </a:prstGeom>
        </p:spPr>
        <p:txBody>
          <a:bodyPr wrap="square">
            <a:spAutoFit/>
          </a:bodyPr>
          <a:lstStyle/>
          <a:p>
            <a:r>
              <a:rPr lang="ja-JP" altLang="en-US" sz="3200" dirty="0"/>
              <a:t>「緩和ケア」は、</a:t>
            </a:r>
            <a:r>
              <a:rPr lang="ja-JP" altLang="en-US" sz="3200" dirty="0">
                <a:solidFill>
                  <a:srgbClr val="FF0000"/>
                </a:solidFill>
              </a:rPr>
              <a:t>がんと診断されたときから行う、身体的・精神的な苦痛をやわらげるためのケア</a:t>
            </a:r>
            <a:r>
              <a:rPr lang="ja-JP" altLang="en-US" sz="3200" dirty="0"/>
              <a:t>です。</a:t>
            </a:r>
          </a:p>
        </p:txBody>
      </p:sp>
      <p:sp>
        <p:nvSpPr>
          <p:cNvPr id="6" name="正方形/長方形 5"/>
          <p:cNvSpPr/>
          <p:nvPr/>
        </p:nvSpPr>
        <p:spPr>
          <a:xfrm>
            <a:off x="394359" y="584200"/>
            <a:ext cx="1665067" cy="1323439"/>
          </a:xfrm>
          <a:prstGeom prst="rect">
            <a:avLst/>
          </a:prstGeom>
          <a:noFill/>
        </p:spPr>
        <p:txBody>
          <a:bodyPr wrap="square" lIns="91440" tIns="45720" rIns="91440" bIns="45720">
            <a:spAutoFit/>
          </a:bodyPr>
          <a:lstStyle/>
          <a:p>
            <a:pPr algn="ctr"/>
            <a:r>
              <a:rPr lang="ja-JP" altLang="en-US" sz="8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２６</a:t>
            </a:r>
            <a:endParaRPr lang="ja-JP" altLang="en-US" sz="8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2991426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緩和ケアチーム・緩和ケア病棟の医療スタッフ"/>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4135" y="1335908"/>
            <a:ext cx="5133975"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4" descr="ナースイラスト"/>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3832" y="5741244"/>
            <a:ext cx="9779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タイトル 1"/>
          <p:cNvSpPr>
            <a:spLocks noGrp="1"/>
          </p:cNvSpPr>
          <p:nvPr>
            <p:ph type="title"/>
          </p:nvPr>
        </p:nvSpPr>
        <p:spPr>
          <a:xfrm>
            <a:off x="2590008" y="197768"/>
            <a:ext cx="7418387" cy="1143000"/>
          </a:xfrm>
        </p:spPr>
        <p:txBody>
          <a:bodyPr>
            <a:normAutofit/>
          </a:bodyPr>
          <a:lstStyle/>
          <a:p>
            <a:pPr eaLnBrk="1" hangingPunct="1"/>
            <a:r>
              <a:rPr lang="ja-JP" altLang="en-US" sz="2800" dirty="0">
                <a:solidFill>
                  <a:schemeClr val="bg1"/>
                </a:solidFill>
                <a:latin typeface="Meiryo UI" pitchFamily="50" charset="-128"/>
                <a:ea typeface="Meiryo UI" pitchFamily="50" charset="-128"/>
                <a:cs typeface="Meiryo UI" pitchFamily="50" charset="-128"/>
              </a:rPr>
              <a:t>高度で良質な緩和ケアを提供するためには</a:t>
            </a:r>
            <a:r>
              <a:rPr lang="en-US" altLang="ja-JP" sz="2800" dirty="0">
                <a:solidFill>
                  <a:schemeClr val="bg1"/>
                </a:solidFill>
                <a:latin typeface="Meiryo UI" pitchFamily="50" charset="-128"/>
                <a:ea typeface="Meiryo UI" pitchFamily="50" charset="-128"/>
                <a:cs typeface="Meiryo UI" pitchFamily="50" charset="-128"/>
              </a:rPr>
              <a:t/>
            </a:r>
            <a:br>
              <a:rPr lang="en-US" altLang="ja-JP" sz="2800" dirty="0">
                <a:solidFill>
                  <a:schemeClr val="bg1"/>
                </a:solidFill>
                <a:latin typeface="Meiryo UI" pitchFamily="50" charset="-128"/>
                <a:ea typeface="Meiryo UI" pitchFamily="50" charset="-128"/>
                <a:cs typeface="Meiryo UI" pitchFamily="50" charset="-128"/>
              </a:rPr>
            </a:br>
            <a:r>
              <a:rPr lang="ja-JP" altLang="en-US" sz="2800" dirty="0">
                <a:solidFill>
                  <a:schemeClr val="bg1"/>
                </a:solidFill>
                <a:latin typeface="Meiryo UI" pitchFamily="50" charset="-128"/>
                <a:ea typeface="Meiryo UI" pitchFamily="50" charset="-128"/>
                <a:cs typeface="Meiryo UI" pitchFamily="50" charset="-128"/>
              </a:rPr>
              <a:t>チーム医療の遂行が不可欠</a:t>
            </a:r>
          </a:p>
        </p:txBody>
      </p:sp>
      <p:pic>
        <p:nvPicPr>
          <p:cNvPr id="14341" name="Picture 1" descr="kanwa-is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43672" y="2260476"/>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2" descr="kanwa-kangosi"/>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86512" y="1376227"/>
            <a:ext cx="7334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3" descr="yakuzaisi"/>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40689" y="2260476"/>
            <a:ext cx="80962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6" descr="rinshousinris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24193" y="5572844"/>
            <a:ext cx="115252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9" name="Text Box 13"/>
          <p:cNvSpPr txBox="1">
            <a:spLocks noChangeArrowheads="1"/>
          </p:cNvSpPr>
          <p:nvPr/>
        </p:nvSpPr>
        <p:spPr bwMode="auto">
          <a:xfrm rot="6843524">
            <a:off x="8803482" y="5066904"/>
            <a:ext cx="779462"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endParaRPr lang="ja-JP" altLang="en-US">
              <a:solidFill>
                <a:srgbClr val="FFFFFF"/>
              </a:solidFill>
              <a:latin typeface="Calibri" pitchFamily="34" charset="0"/>
            </a:endParaRPr>
          </a:p>
        </p:txBody>
      </p:sp>
      <p:pic>
        <p:nvPicPr>
          <p:cNvPr id="14358" name="Picture 4" descr="緩和ケアロゴ"/>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71050" y="185739"/>
            <a:ext cx="889000"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9" name="Picture 2" descr="緩和ケア"/>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4000" y="188914"/>
            <a:ext cx="140335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正方形/長方形 12"/>
          <p:cNvSpPr/>
          <p:nvPr/>
        </p:nvSpPr>
        <p:spPr>
          <a:xfrm>
            <a:off x="356676" y="1112969"/>
            <a:ext cx="1643993" cy="1323439"/>
          </a:xfrm>
          <a:prstGeom prst="rect">
            <a:avLst/>
          </a:prstGeom>
          <a:noFill/>
        </p:spPr>
        <p:txBody>
          <a:bodyPr wrap="square" lIns="91440" tIns="45720" rIns="91440" bIns="45720">
            <a:spAutoFit/>
          </a:bodyPr>
          <a:lstStyle/>
          <a:p>
            <a:pPr algn="ctr"/>
            <a:r>
              <a:rPr lang="ja-JP" altLang="en-US" sz="8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２７</a:t>
            </a:r>
            <a:endParaRPr lang="ja-JP" altLang="en-US" sz="8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ustDataLst>
      <p:tags r:id="rId1"/>
    </p:custDataLst>
    <p:extLst>
      <p:ext uri="{BB962C8B-B14F-4D97-AF65-F5344CB8AC3E}">
        <p14:creationId xmlns:p14="http://schemas.microsoft.com/office/powerpoint/2010/main" val="22280641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135560" y="646570"/>
            <a:ext cx="8149090" cy="769441"/>
          </a:xfrm>
          <a:prstGeom prst="rect">
            <a:avLst/>
          </a:prstGeom>
          <a:noFill/>
        </p:spPr>
        <p:txBody>
          <a:bodyPr wrap="none" rtlCol="0">
            <a:spAutoFit/>
          </a:bodyPr>
          <a:lstStyle/>
          <a:p>
            <a:r>
              <a:rPr lang="ja-JP" altLang="en-US" sz="4400" dirty="0"/>
              <a:t>がん患者のケアと生活の質（</a:t>
            </a:r>
            <a:r>
              <a:rPr lang="en-US" altLang="ja-JP" sz="4400" dirty="0"/>
              <a:t>QOL)</a:t>
            </a:r>
            <a:endParaRPr lang="ja-JP" altLang="en-US" sz="4400" dirty="0"/>
          </a:p>
        </p:txBody>
      </p:sp>
      <p:sp>
        <p:nvSpPr>
          <p:cNvPr id="3" name="正方形/長方形 2"/>
          <p:cNvSpPr/>
          <p:nvPr/>
        </p:nvSpPr>
        <p:spPr>
          <a:xfrm>
            <a:off x="1838846" y="2299591"/>
            <a:ext cx="8257266" cy="1569660"/>
          </a:xfrm>
          <a:prstGeom prst="rect">
            <a:avLst/>
          </a:prstGeom>
        </p:spPr>
        <p:txBody>
          <a:bodyPr wrap="square">
            <a:spAutoFit/>
          </a:bodyPr>
          <a:lstStyle/>
          <a:p>
            <a:r>
              <a:rPr lang="ja-JP" altLang="en-US" sz="2400" dirty="0"/>
              <a:t>　ＱＯＬは「</a:t>
            </a:r>
            <a:r>
              <a:rPr lang="ja-JP" altLang="en-US" sz="2400" dirty="0">
                <a:hlinkClick r:id="rId2"/>
              </a:rPr>
              <a:t>生活の質</a:t>
            </a:r>
            <a:r>
              <a:rPr lang="ja-JP" altLang="en-US" sz="2400" dirty="0"/>
              <a:t>」「生命の質」などと訳され、患者さんの身体的な苦痛を取り除くだけでなく、精神的、社会的活動を含めた総合的な活力、生きがい、満足度を高めようという意味があります。</a:t>
            </a:r>
          </a:p>
        </p:txBody>
      </p:sp>
      <p:sp>
        <p:nvSpPr>
          <p:cNvPr id="4" name="正方形/長方形 3"/>
          <p:cNvSpPr/>
          <p:nvPr/>
        </p:nvSpPr>
        <p:spPr>
          <a:xfrm>
            <a:off x="1703512" y="1416009"/>
            <a:ext cx="8328230" cy="892552"/>
          </a:xfrm>
          <a:prstGeom prst="rect">
            <a:avLst/>
          </a:prstGeom>
        </p:spPr>
        <p:txBody>
          <a:bodyPr wrap="square">
            <a:spAutoFit/>
          </a:bodyPr>
          <a:lstStyle/>
          <a:p>
            <a:r>
              <a:rPr lang="ja-JP" altLang="en-US" sz="2800" dirty="0"/>
              <a:t>　</a:t>
            </a:r>
            <a:r>
              <a:rPr lang="ja-JP" altLang="en-US" sz="2400" dirty="0"/>
              <a:t>最近、医療とくにがん治療に関して、クオリティ・オブ・ライフ（</a:t>
            </a:r>
            <a:r>
              <a:rPr lang="en-US" altLang="ja-JP" sz="2400" dirty="0"/>
              <a:t>Quality Of Life</a:t>
            </a:r>
            <a:r>
              <a:rPr lang="ja-JP" altLang="en-US" sz="2400" dirty="0" err="1"/>
              <a:t>、</a:t>
            </a:r>
            <a:r>
              <a:rPr lang="ja-JP" altLang="en-US" sz="2400" dirty="0"/>
              <a:t>略してＱＯＬ）という考え方が提唱されています</a:t>
            </a:r>
          </a:p>
        </p:txBody>
      </p:sp>
      <p:sp>
        <p:nvSpPr>
          <p:cNvPr id="12" name="テキスト ボックス 11"/>
          <p:cNvSpPr txBox="1"/>
          <p:nvPr/>
        </p:nvSpPr>
        <p:spPr>
          <a:xfrm>
            <a:off x="1871699" y="3740067"/>
            <a:ext cx="5014834" cy="523220"/>
          </a:xfrm>
          <a:prstGeom prst="rect">
            <a:avLst/>
          </a:prstGeom>
          <a:noFill/>
        </p:spPr>
        <p:txBody>
          <a:bodyPr wrap="none" rtlCol="0">
            <a:spAutoFit/>
          </a:bodyPr>
          <a:lstStyle/>
          <a:p>
            <a:r>
              <a:rPr lang="ja-JP" altLang="en-US" sz="2800" dirty="0"/>
              <a:t>がん患者の</a:t>
            </a:r>
            <a:r>
              <a:rPr lang="en-US" altLang="ja-JP" sz="2800" dirty="0"/>
              <a:t>QOL</a:t>
            </a:r>
            <a:r>
              <a:rPr lang="ja-JP" altLang="en-US" sz="2800" dirty="0"/>
              <a:t>が低下する原因</a:t>
            </a:r>
          </a:p>
        </p:txBody>
      </p:sp>
      <p:sp>
        <p:nvSpPr>
          <p:cNvPr id="13" name="正方形/長方形 12"/>
          <p:cNvSpPr/>
          <p:nvPr/>
        </p:nvSpPr>
        <p:spPr>
          <a:xfrm>
            <a:off x="2459388" y="4300388"/>
            <a:ext cx="7812868" cy="1200329"/>
          </a:xfrm>
          <a:prstGeom prst="rect">
            <a:avLst/>
          </a:prstGeom>
        </p:spPr>
        <p:txBody>
          <a:bodyPr wrap="square">
            <a:spAutoFit/>
          </a:bodyPr>
          <a:lstStyle/>
          <a:p>
            <a:r>
              <a:rPr lang="ja-JP" altLang="en-US" sz="2400" dirty="0"/>
              <a:t>肉体面・・・痛み、拘束、身体的消耗</a:t>
            </a:r>
          </a:p>
          <a:p>
            <a:r>
              <a:rPr lang="ja-JP" altLang="en-US" sz="2400" dirty="0"/>
              <a:t>精神面・・・不安、絶望感、恐怖、自尊心の低下</a:t>
            </a:r>
          </a:p>
          <a:p>
            <a:r>
              <a:rPr lang="ja-JP" altLang="en-US" sz="2400" dirty="0"/>
              <a:t>社会面・・・休職や失業など経済的な問題、人間関係の変化、</a:t>
            </a:r>
          </a:p>
        </p:txBody>
      </p:sp>
      <p:sp>
        <p:nvSpPr>
          <p:cNvPr id="14" name="正方形/長方形 13"/>
          <p:cNvSpPr/>
          <p:nvPr/>
        </p:nvSpPr>
        <p:spPr>
          <a:xfrm>
            <a:off x="1913430" y="5661249"/>
            <a:ext cx="8593350" cy="830997"/>
          </a:xfrm>
          <a:prstGeom prst="rect">
            <a:avLst/>
          </a:prstGeom>
        </p:spPr>
        <p:txBody>
          <a:bodyPr wrap="square">
            <a:spAutoFit/>
          </a:bodyPr>
          <a:lstStyle/>
          <a:p>
            <a:r>
              <a:rPr lang="ja-JP" altLang="en-US" sz="2400" dirty="0">
                <a:solidFill>
                  <a:schemeClr val="accent1"/>
                </a:solidFill>
              </a:rPr>
              <a:t>これらの原因に対して、医療従事者はもちろん、社会や家族や友人が一緒になってサポートする必要がある</a:t>
            </a:r>
          </a:p>
        </p:txBody>
      </p:sp>
      <p:sp>
        <p:nvSpPr>
          <p:cNvPr id="9" name="正方形/長方形 8"/>
          <p:cNvSpPr/>
          <p:nvPr/>
        </p:nvSpPr>
        <p:spPr>
          <a:xfrm>
            <a:off x="394360" y="584200"/>
            <a:ext cx="1741200" cy="1323439"/>
          </a:xfrm>
          <a:prstGeom prst="rect">
            <a:avLst/>
          </a:prstGeom>
          <a:noFill/>
        </p:spPr>
        <p:txBody>
          <a:bodyPr wrap="square" lIns="91440" tIns="45720" rIns="91440" bIns="45720">
            <a:spAutoFit/>
          </a:bodyPr>
          <a:lstStyle/>
          <a:p>
            <a:pPr algn="ctr"/>
            <a:r>
              <a:rPr lang="ja-JP" altLang="en-US" sz="8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２８</a:t>
            </a:r>
            <a:endParaRPr lang="ja-JP" altLang="en-US" sz="8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6643208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p:nvPr/>
        </p:nvPicPr>
        <p:blipFill rotWithShape="1">
          <a:blip r:embed="rId2"/>
          <a:srcRect l="51857" t="15039" r="14276" b="6014"/>
          <a:stretch/>
        </p:blipFill>
        <p:spPr bwMode="auto">
          <a:xfrm>
            <a:off x="3063516" y="205702"/>
            <a:ext cx="6081484" cy="6299201"/>
          </a:xfrm>
          <a:prstGeom prst="rect">
            <a:avLst/>
          </a:prstGeom>
          <a:ln>
            <a:noFill/>
          </a:ln>
          <a:extLst>
            <a:ext uri="{53640926-AAD7-44D8-BBD7-CCE9431645EC}">
              <a14:shadowObscured xmlns:a14="http://schemas.microsoft.com/office/drawing/2010/main"/>
            </a:ext>
          </a:extLst>
        </p:spPr>
      </p:pic>
      <p:sp>
        <p:nvSpPr>
          <p:cNvPr id="6" name="正方形/長方形 5"/>
          <p:cNvSpPr/>
          <p:nvPr/>
        </p:nvSpPr>
        <p:spPr>
          <a:xfrm>
            <a:off x="641102" y="584200"/>
            <a:ext cx="1086098" cy="2554545"/>
          </a:xfrm>
          <a:prstGeom prst="rect">
            <a:avLst/>
          </a:prstGeom>
          <a:noFill/>
        </p:spPr>
        <p:txBody>
          <a:bodyPr wrap="square" lIns="91440" tIns="45720" rIns="91440" bIns="45720">
            <a:spAutoFit/>
          </a:bodyPr>
          <a:lstStyle/>
          <a:p>
            <a:pPr algn="ctr"/>
            <a:r>
              <a:rPr lang="ja-JP" altLang="en-US" sz="8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２</a:t>
            </a:r>
            <a:endParaRPr lang="en-US" altLang="ja-JP" sz="8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ctr"/>
            <a:endParaRPr lang="ja-JP" altLang="en-US" sz="8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3615727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4583833" y="404665"/>
            <a:ext cx="1996059" cy="830997"/>
          </a:xfrm>
          <a:prstGeom prst="rect">
            <a:avLst/>
          </a:prstGeom>
          <a:noFill/>
        </p:spPr>
        <p:txBody>
          <a:bodyPr wrap="none" rtlCol="0">
            <a:spAutoFit/>
          </a:bodyPr>
          <a:lstStyle/>
          <a:p>
            <a:r>
              <a:rPr lang="ja-JP" altLang="en-US" sz="4800" dirty="0"/>
              <a:t>最後に</a:t>
            </a:r>
          </a:p>
        </p:txBody>
      </p:sp>
      <p:sp>
        <p:nvSpPr>
          <p:cNvPr id="6" name="テキスト ボックス 5"/>
          <p:cNvSpPr txBox="1"/>
          <p:nvPr/>
        </p:nvSpPr>
        <p:spPr>
          <a:xfrm>
            <a:off x="1964976" y="1302597"/>
            <a:ext cx="8712642" cy="954107"/>
          </a:xfrm>
          <a:prstGeom prst="rect">
            <a:avLst/>
          </a:prstGeom>
          <a:noFill/>
        </p:spPr>
        <p:txBody>
          <a:bodyPr wrap="none" rtlCol="0">
            <a:spAutoFit/>
          </a:bodyPr>
          <a:lstStyle/>
          <a:p>
            <a:r>
              <a:rPr lang="ja-JP" altLang="en-US" sz="2800" dirty="0">
                <a:solidFill>
                  <a:schemeClr val="tx2"/>
                </a:solidFill>
              </a:rPr>
              <a:t>　今や、二人に一人ががんになり、</a:t>
            </a:r>
            <a:r>
              <a:rPr lang="en-US" altLang="ja-JP" sz="2800" dirty="0">
                <a:solidFill>
                  <a:schemeClr val="tx2"/>
                </a:solidFill>
              </a:rPr>
              <a:t>.</a:t>
            </a:r>
            <a:r>
              <a:rPr lang="ja-JP" altLang="en-US" sz="2800" dirty="0">
                <a:solidFill>
                  <a:schemeClr val="tx2"/>
                </a:solidFill>
              </a:rPr>
              <a:t>三人に一人ががんで</a:t>
            </a:r>
            <a:endParaRPr lang="en-US" altLang="ja-JP" sz="2800" dirty="0">
              <a:solidFill>
                <a:schemeClr val="tx2"/>
              </a:solidFill>
            </a:endParaRPr>
          </a:p>
          <a:p>
            <a:r>
              <a:rPr lang="ja-JP" altLang="en-US" sz="2800" dirty="0">
                <a:solidFill>
                  <a:schemeClr val="tx2"/>
                </a:solidFill>
              </a:rPr>
              <a:t>亡くなる時代　　⇒</a:t>
            </a:r>
            <a:r>
              <a:rPr lang="ja-JP" altLang="en-US" sz="2800" dirty="0">
                <a:solidFill>
                  <a:srgbClr val="FF0000"/>
                </a:solidFill>
              </a:rPr>
              <a:t>がんに向き合いがんと共に生きる社会</a:t>
            </a:r>
          </a:p>
        </p:txBody>
      </p:sp>
      <p:sp>
        <p:nvSpPr>
          <p:cNvPr id="8" name="テキスト ボックス 7"/>
          <p:cNvSpPr txBox="1"/>
          <p:nvPr/>
        </p:nvSpPr>
        <p:spPr>
          <a:xfrm>
            <a:off x="2387048" y="2414837"/>
            <a:ext cx="7697941" cy="830997"/>
          </a:xfrm>
          <a:prstGeom prst="rect">
            <a:avLst/>
          </a:prstGeom>
          <a:noFill/>
        </p:spPr>
        <p:txBody>
          <a:bodyPr wrap="none" rtlCol="0">
            <a:spAutoFit/>
          </a:bodyPr>
          <a:lstStyle/>
          <a:p>
            <a:r>
              <a:rPr lang="ja-JP" altLang="en-US" sz="2400" dirty="0">
                <a:solidFill>
                  <a:schemeClr val="tx2"/>
                </a:solidFill>
              </a:rPr>
              <a:t>　●がんに対する正しい知識を身に付け、がん患者やその</a:t>
            </a:r>
            <a:endParaRPr lang="en-US" altLang="ja-JP" sz="2400" dirty="0">
              <a:solidFill>
                <a:schemeClr val="tx2"/>
              </a:solidFill>
            </a:endParaRPr>
          </a:p>
          <a:p>
            <a:r>
              <a:rPr lang="ja-JP" altLang="en-US" sz="2400" dirty="0">
                <a:solidFill>
                  <a:schemeClr val="tx2"/>
                </a:solidFill>
              </a:rPr>
              <a:t>家族の気持ちや立場を理解し、思いやりの心で接しよう。</a:t>
            </a:r>
          </a:p>
        </p:txBody>
      </p:sp>
      <p:sp>
        <p:nvSpPr>
          <p:cNvPr id="10" name="テキスト ボックス 9"/>
          <p:cNvSpPr txBox="1"/>
          <p:nvPr/>
        </p:nvSpPr>
        <p:spPr>
          <a:xfrm>
            <a:off x="2387047" y="3245834"/>
            <a:ext cx="8159606" cy="830997"/>
          </a:xfrm>
          <a:prstGeom prst="rect">
            <a:avLst/>
          </a:prstGeom>
          <a:noFill/>
        </p:spPr>
        <p:txBody>
          <a:bodyPr wrap="none" rtlCol="0">
            <a:spAutoFit/>
          </a:bodyPr>
          <a:lstStyle/>
          <a:p>
            <a:r>
              <a:rPr lang="ja-JP" altLang="en-US" sz="2400" dirty="0">
                <a:solidFill>
                  <a:schemeClr val="tx2"/>
                </a:solidFill>
              </a:rPr>
              <a:t>　 ●がん患者が、生き生きと日常生活を続けられ、治療を受け</a:t>
            </a:r>
            <a:endParaRPr lang="en-US" altLang="ja-JP" sz="2400" dirty="0">
              <a:solidFill>
                <a:schemeClr val="tx2"/>
              </a:solidFill>
            </a:endParaRPr>
          </a:p>
          <a:p>
            <a:r>
              <a:rPr lang="ja-JP" altLang="en-US" sz="2400" dirty="0">
                <a:solidFill>
                  <a:schemeClr val="tx2"/>
                </a:solidFill>
              </a:rPr>
              <a:t>ながらも、仕事をしていける社会をみんなで作っていこう。</a:t>
            </a:r>
            <a:endParaRPr lang="en-US" altLang="ja-JP" sz="2400" dirty="0">
              <a:solidFill>
                <a:schemeClr val="tx2"/>
              </a:solidFill>
            </a:endParaRPr>
          </a:p>
        </p:txBody>
      </p:sp>
      <p:sp>
        <p:nvSpPr>
          <p:cNvPr id="12" name="テキスト ボックス 11"/>
          <p:cNvSpPr txBox="1"/>
          <p:nvPr/>
        </p:nvSpPr>
        <p:spPr>
          <a:xfrm>
            <a:off x="1914963" y="4579244"/>
            <a:ext cx="8703024" cy="1815882"/>
          </a:xfrm>
          <a:prstGeom prst="rect">
            <a:avLst/>
          </a:prstGeom>
          <a:noFill/>
        </p:spPr>
        <p:txBody>
          <a:bodyPr wrap="none" rtlCol="0">
            <a:spAutoFit/>
          </a:bodyPr>
          <a:lstStyle/>
          <a:p>
            <a:r>
              <a:rPr lang="ja-JP" altLang="en-US" sz="2800" dirty="0">
                <a:solidFill>
                  <a:schemeClr val="tx2"/>
                </a:solidFill>
              </a:rPr>
              <a:t>　喫煙、酒の飲み過ぎ、運動不足、肥満、野菜や果物</a:t>
            </a:r>
            <a:endParaRPr lang="en-US" altLang="ja-JP" sz="2800" dirty="0">
              <a:solidFill>
                <a:schemeClr val="tx2"/>
              </a:solidFill>
            </a:endParaRPr>
          </a:p>
          <a:p>
            <a:r>
              <a:rPr lang="ja-JP" altLang="en-US" sz="2800" dirty="0">
                <a:solidFill>
                  <a:schemeClr val="tx2"/>
                </a:solidFill>
              </a:rPr>
              <a:t>不足、塩分の取りすぎなどの生活習慣が将来がんになる</a:t>
            </a:r>
            <a:endParaRPr lang="en-US" altLang="ja-JP" sz="2800" dirty="0">
              <a:solidFill>
                <a:schemeClr val="tx2"/>
              </a:solidFill>
            </a:endParaRPr>
          </a:p>
          <a:p>
            <a:r>
              <a:rPr lang="ja-JP" altLang="en-US" sz="2800" dirty="0">
                <a:solidFill>
                  <a:schemeClr val="tx2"/>
                </a:solidFill>
              </a:rPr>
              <a:t>可能性を高めます。</a:t>
            </a:r>
            <a:r>
              <a:rPr lang="ja-JP" altLang="en-US" sz="2800" dirty="0">
                <a:solidFill>
                  <a:srgbClr val="FF0000"/>
                </a:solidFill>
              </a:rPr>
              <a:t>日ごろから、健康的な生活習慣を心</a:t>
            </a:r>
            <a:endParaRPr lang="en-US" altLang="ja-JP" sz="2800" dirty="0">
              <a:solidFill>
                <a:srgbClr val="FF0000"/>
              </a:solidFill>
            </a:endParaRPr>
          </a:p>
          <a:p>
            <a:r>
              <a:rPr lang="ja-JP" altLang="en-US" sz="2800" dirty="0">
                <a:solidFill>
                  <a:srgbClr val="FF0000"/>
                </a:solidFill>
              </a:rPr>
              <a:t>がけ、がんの予防に努めよう</a:t>
            </a:r>
            <a:r>
              <a:rPr lang="ja-JP" altLang="en-US" sz="2800" dirty="0">
                <a:solidFill>
                  <a:schemeClr val="tx2"/>
                </a:solidFill>
              </a:rPr>
              <a:t>。</a:t>
            </a:r>
          </a:p>
        </p:txBody>
      </p:sp>
      <p:sp>
        <p:nvSpPr>
          <p:cNvPr id="9" name="正方形/長方形 8"/>
          <p:cNvSpPr/>
          <p:nvPr/>
        </p:nvSpPr>
        <p:spPr>
          <a:xfrm>
            <a:off x="394360" y="584200"/>
            <a:ext cx="1782170" cy="1323439"/>
          </a:xfrm>
          <a:prstGeom prst="rect">
            <a:avLst/>
          </a:prstGeom>
          <a:noFill/>
        </p:spPr>
        <p:txBody>
          <a:bodyPr wrap="square" lIns="91440" tIns="45720" rIns="91440" bIns="45720">
            <a:spAutoFit/>
          </a:bodyPr>
          <a:lstStyle/>
          <a:p>
            <a:pPr algn="ctr"/>
            <a:r>
              <a:rPr lang="ja-JP" altLang="en-US" sz="8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２</a:t>
            </a:r>
            <a:r>
              <a:rPr lang="ja-JP" altLang="en-US" sz="8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９</a:t>
            </a:r>
            <a:endParaRPr lang="ja-JP" altLang="en-US" sz="8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0950022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nvPr/>
        </p:nvPicPr>
        <p:blipFill rotWithShape="1">
          <a:blip r:embed="rId2"/>
          <a:srcRect l="4762" t="29403" r="44968" b="9357"/>
          <a:stretch/>
        </p:blipFill>
        <p:spPr bwMode="auto">
          <a:xfrm>
            <a:off x="1349829" y="174172"/>
            <a:ext cx="9056913" cy="6168572"/>
          </a:xfrm>
          <a:prstGeom prst="rect">
            <a:avLst/>
          </a:prstGeom>
          <a:ln>
            <a:noFill/>
          </a:ln>
          <a:extLst>
            <a:ext uri="{53640926-AAD7-44D8-BBD7-CCE9431645EC}">
              <a14:shadowObscured xmlns:a14="http://schemas.microsoft.com/office/drawing/2010/main"/>
            </a:ext>
          </a:extLst>
        </p:spPr>
      </p:pic>
      <p:sp>
        <p:nvSpPr>
          <p:cNvPr id="5" name="正方形/長方形 4"/>
          <p:cNvSpPr/>
          <p:nvPr/>
        </p:nvSpPr>
        <p:spPr>
          <a:xfrm>
            <a:off x="263731" y="569685"/>
            <a:ext cx="1086098" cy="1323439"/>
          </a:xfrm>
          <a:prstGeom prst="rect">
            <a:avLst/>
          </a:prstGeom>
          <a:noFill/>
        </p:spPr>
        <p:txBody>
          <a:bodyPr wrap="square" lIns="91440" tIns="45720" rIns="91440" bIns="45720">
            <a:spAutoFit/>
          </a:bodyPr>
          <a:lstStyle/>
          <a:p>
            <a:pPr algn="ctr"/>
            <a:r>
              <a:rPr lang="ja-JP" altLang="en-US" sz="8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３</a:t>
            </a:r>
            <a:endParaRPr lang="ja-JP" altLang="en-US" sz="8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0269061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nvPr/>
        </p:nvPicPr>
        <p:blipFill rotWithShape="1">
          <a:blip r:embed="rId2"/>
          <a:srcRect l="15699" t="24750" r="8102" b="13534"/>
          <a:stretch/>
        </p:blipFill>
        <p:spPr bwMode="auto">
          <a:xfrm>
            <a:off x="2249714" y="435429"/>
            <a:ext cx="8069943" cy="5617029"/>
          </a:xfrm>
          <a:prstGeom prst="rect">
            <a:avLst/>
          </a:prstGeom>
          <a:ln>
            <a:noFill/>
          </a:ln>
          <a:extLst>
            <a:ext uri="{53640926-AAD7-44D8-BBD7-CCE9431645EC}">
              <a14:shadowObscured xmlns:a14="http://schemas.microsoft.com/office/drawing/2010/main"/>
            </a:ext>
          </a:extLst>
        </p:spPr>
      </p:pic>
      <p:sp>
        <p:nvSpPr>
          <p:cNvPr id="5" name="正方形/長方形 4"/>
          <p:cNvSpPr/>
          <p:nvPr/>
        </p:nvSpPr>
        <p:spPr>
          <a:xfrm>
            <a:off x="641102" y="584200"/>
            <a:ext cx="1086098" cy="1323439"/>
          </a:xfrm>
          <a:prstGeom prst="rect">
            <a:avLst/>
          </a:prstGeom>
          <a:noFill/>
        </p:spPr>
        <p:txBody>
          <a:bodyPr wrap="square" lIns="91440" tIns="45720" rIns="91440" bIns="45720">
            <a:spAutoFit/>
          </a:bodyPr>
          <a:lstStyle/>
          <a:p>
            <a:pPr algn="ctr"/>
            <a:r>
              <a:rPr lang="ja-JP" altLang="en-US" sz="8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４</a:t>
            </a:r>
            <a:endParaRPr lang="ja-JP" altLang="en-US" sz="8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0007999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nvPr/>
        </p:nvPicPr>
        <p:blipFill rotWithShape="1">
          <a:blip r:embed="rId2"/>
          <a:srcRect l="13582" t="10965" r="11100" b="8208"/>
          <a:stretch/>
        </p:blipFill>
        <p:spPr bwMode="auto">
          <a:xfrm>
            <a:off x="1596571" y="290286"/>
            <a:ext cx="9245600" cy="6096000"/>
          </a:xfrm>
          <a:prstGeom prst="rect">
            <a:avLst/>
          </a:prstGeom>
          <a:ln>
            <a:noFill/>
          </a:ln>
          <a:extLst>
            <a:ext uri="{53640926-AAD7-44D8-BBD7-CCE9431645EC}">
              <a14:shadowObscured xmlns:a14="http://schemas.microsoft.com/office/drawing/2010/main"/>
            </a:ext>
          </a:extLst>
        </p:spPr>
      </p:pic>
      <p:sp>
        <p:nvSpPr>
          <p:cNvPr id="5" name="正方形/長方形 4"/>
          <p:cNvSpPr/>
          <p:nvPr/>
        </p:nvSpPr>
        <p:spPr>
          <a:xfrm>
            <a:off x="307274" y="584200"/>
            <a:ext cx="1086098" cy="1323439"/>
          </a:xfrm>
          <a:prstGeom prst="rect">
            <a:avLst/>
          </a:prstGeom>
          <a:noFill/>
        </p:spPr>
        <p:txBody>
          <a:bodyPr wrap="square" lIns="91440" tIns="45720" rIns="91440" bIns="45720">
            <a:spAutoFit/>
          </a:bodyPr>
          <a:lstStyle/>
          <a:p>
            <a:pPr algn="ctr"/>
            <a:r>
              <a:rPr lang="ja-JP" altLang="en-US" sz="8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５</a:t>
            </a:r>
            <a:endParaRPr lang="ja-JP" altLang="en-US" sz="8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7779638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nvPr/>
        </p:nvPicPr>
        <p:blipFill rotWithShape="1">
          <a:blip r:embed="rId2"/>
          <a:srcRect l="55739" t="18484" r="5280" b="15727"/>
          <a:stretch/>
        </p:blipFill>
        <p:spPr bwMode="auto">
          <a:xfrm>
            <a:off x="1973943" y="203200"/>
            <a:ext cx="8026400" cy="6357257"/>
          </a:xfrm>
          <a:prstGeom prst="rect">
            <a:avLst/>
          </a:prstGeom>
          <a:ln>
            <a:noFill/>
          </a:ln>
          <a:extLst>
            <a:ext uri="{53640926-AAD7-44D8-BBD7-CCE9431645EC}">
              <a14:shadowObscured xmlns:a14="http://schemas.microsoft.com/office/drawing/2010/main"/>
            </a:ext>
          </a:extLst>
        </p:spPr>
      </p:pic>
      <p:sp>
        <p:nvSpPr>
          <p:cNvPr id="5" name="正方形/長方形 4"/>
          <p:cNvSpPr/>
          <p:nvPr/>
        </p:nvSpPr>
        <p:spPr>
          <a:xfrm>
            <a:off x="641102" y="584200"/>
            <a:ext cx="1086098" cy="1323439"/>
          </a:xfrm>
          <a:prstGeom prst="rect">
            <a:avLst/>
          </a:prstGeom>
          <a:noFill/>
        </p:spPr>
        <p:txBody>
          <a:bodyPr wrap="square" lIns="91440" tIns="45720" rIns="91440" bIns="45720">
            <a:spAutoFit/>
          </a:bodyPr>
          <a:lstStyle/>
          <a:p>
            <a:pPr algn="ctr"/>
            <a:r>
              <a:rPr lang="ja-JP" altLang="en-US" sz="8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６</a:t>
            </a:r>
            <a:endParaRPr lang="ja-JP" altLang="en-US" sz="8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4163151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p:nvPr/>
        </p:nvPicPr>
        <p:blipFill rotWithShape="1">
          <a:blip r:embed="rId2"/>
          <a:srcRect l="7233" t="13158" r="8984" b="8522"/>
          <a:stretch/>
        </p:blipFill>
        <p:spPr bwMode="auto">
          <a:xfrm>
            <a:off x="1364343" y="377371"/>
            <a:ext cx="9158513" cy="6168571"/>
          </a:xfrm>
          <a:prstGeom prst="rect">
            <a:avLst/>
          </a:prstGeom>
          <a:ln>
            <a:noFill/>
          </a:ln>
          <a:extLst>
            <a:ext uri="{53640926-AAD7-44D8-BBD7-CCE9431645EC}">
              <a14:shadowObscured xmlns:a14="http://schemas.microsoft.com/office/drawing/2010/main"/>
            </a:ext>
          </a:extLst>
        </p:spPr>
      </p:pic>
      <p:sp>
        <p:nvSpPr>
          <p:cNvPr id="6" name="正方形/長方形 5"/>
          <p:cNvSpPr/>
          <p:nvPr/>
        </p:nvSpPr>
        <p:spPr>
          <a:xfrm>
            <a:off x="278245" y="584200"/>
            <a:ext cx="1086098" cy="1323439"/>
          </a:xfrm>
          <a:prstGeom prst="rect">
            <a:avLst/>
          </a:prstGeom>
          <a:noFill/>
        </p:spPr>
        <p:txBody>
          <a:bodyPr wrap="square" lIns="91440" tIns="45720" rIns="91440" bIns="45720">
            <a:spAutoFit/>
          </a:bodyPr>
          <a:lstStyle/>
          <a:p>
            <a:pPr algn="ctr"/>
            <a:r>
              <a:rPr lang="ja-JP" altLang="en-US" sz="8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７</a:t>
            </a:r>
            <a:endParaRPr lang="ja-JP" altLang="en-US" sz="8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2248278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nvPr/>
        </p:nvPicPr>
        <p:blipFill rotWithShape="1">
          <a:blip r:embed="rId2"/>
          <a:srcRect l="19755" t="12844" r="23977" b="15414"/>
          <a:stretch/>
        </p:blipFill>
        <p:spPr bwMode="auto">
          <a:xfrm>
            <a:off x="1480458" y="0"/>
            <a:ext cx="9898742" cy="6560457"/>
          </a:xfrm>
          <a:prstGeom prst="rect">
            <a:avLst/>
          </a:prstGeom>
          <a:ln>
            <a:noFill/>
          </a:ln>
          <a:extLst>
            <a:ext uri="{53640926-AAD7-44D8-BBD7-CCE9431645EC}">
              <a14:shadowObscured xmlns:a14="http://schemas.microsoft.com/office/drawing/2010/main"/>
            </a:ext>
          </a:extLst>
        </p:spPr>
      </p:pic>
      <p:sp>
        <p:nvSpPr>
          <p:cNvPr id="5" name="正方形/長方形 4"/>
          <p:cNvSpPr/>
          <p:nvPr/>
        </p:nvSpPr>
        <p:spPr>
          <a:xfrm>
            <a:off x="394360" y="584200"/>
            <a:ext cx="1086098" cy="1323439"/>
          </a:xfrm>
          <a:prstGeom prst="rect">
            <a:avLst/>
          </a:prstGeom>
          <a:noFill/>
        </p:spPr>
        <p:txBody>
          <a:bodyPr wrap="square" lIns="91440" tIns="45720" rIns="91440" bIns="45720">
            <a:spAutoFit/>
          </a:bodyPr>
          <a:lstStyle/>
          <a:p>
            <a:pPr algn="ctr"/>
            <a:r>
              <a:rPr lang="ja-JP" altLang="en-US" sz="8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８</a:t>
            </a:r>
            <a:endParaRPr lang="ja-JP" altLang="en-US" sz="8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38816292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5.1|7.8"/>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ウェーブ">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ウェーブ">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ェーブ">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377</TotalTime>
  <Words>530</Words>
  <Application>Microsoft Office PowerPoint</Application>
  <PresentationFormat>ユーザー設定</PresentationFormat>
  <Paragraphs>222</Paragraphs>
  <Slides>30</Slides>
  <Notes>15</Notes>
  <HiddenSlides>0</HiddenSlides>
  <MMClips>0</MMClips>
  <ScaleCrop>false</ScaleCrop>
  <HeadingPairs>
    <vt:vector size="4" baseType="variant">
      <vt:variant>
        <vt:lpstr>テーマ</vt:lpstr>
      </vt:variant>
      <vt:variant>
        <vt:i4>2</vt:i4>
      </vt:variant>
      <vt:variant>
        <vt:lpstr>スライド タイトル</vt:lpstr>
      </vt:variant>
      <vt:variant>
        <vt:i4>30</vt:i4>
      </vt:variant>
    </vt:vector>
  </HeadingPairs>
  <TitlesOfParts>
    <vt:vector size="32" baseType="lpstr">
      <vt:lpstr>Office テーマ</vt:lpstr>
      <vt:lpstr>ウェーブ</vt:lpstr>
      <vt:lpstr>平成28年度がんの教育総合支援事業  「がんについて学ぶ授業」</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高度で良質な緩和ケアを提供するためには チーム医療の遂行が不可欠</vt:lpstr>
      <vt:lpstr>PowerPoint プレゼンテーション</vt:lpstr>
      <vt:lpstr>PowerPoint プレゼンテーション</vt:lpstr>
    </vt:vector>
  </TitlesOfParts>
  <Company>八尾市教育委員会</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【教育】葭仲 勝義</dc:creator>
  <cp:lastModifiedBy>HOSTNAME</cp:lastModifiedBy>
  <cp:revision>26</cp:revision>
  <cp:lastPrinted>2016-10-19T07:31:16Z</cp:lastPrinted>
  <dcterms:created xsi:type="dcterms:W3CDTF">2016-10-06T04:23:24Z</dcterms:created>
  <dcterms:modified xsi:type="dcterms:W3CDTF">2017-03-16T06:22:22Z</dcterms:modified>
</cp:coreProperties>
</file>