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49" r:id="rId2"/>
    <p:sldId id="352" r:id="rId3"/>
  </p:sldIdLst>
  <p:sldSz cx="9144000" cy="6858000" type="screen4x3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3003" autoAdjust="0"/>
  </p:normalViewPr>
  <p:slideViewPr>
    <p:cSldViewPr snapToGrid="0">
      <p:cViewPr>
        <p:scale>
          <a:sx n="66" d="100"/>
          <a:sy n="66" d="100"/>
        </p:scale>
        <p:origin x="49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7371" y="2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/>
          <a:lstStyle>
            <a:lvl1pPr algn="r">
              <a:defRPr sz="1200"/>
            </a:lvl1pPr>
          </a:lstStyle>
          <a:p>
            <a:fld id="{CFF33341-1585-439E-9C82-6BDFF0199CA9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7533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7371" y="9377533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 anchor="b"/>
          <a:lstStyle>
            <a:lvl1pPr algn="r">
              <a:defRPr sz="1200"/>
            </a:lvl1pPr>
          </a:lstStyle>
          <a:p>
            <a:fld id="{0DD9F639-989A-4A8E-9673-DE097724C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31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0207" cy="495348"/>
          </a:xfrm>
          <a:prstGeom prst="rect">
            <a:avLst/>
          </a:prstGeom>
        </p:spPr>
        <p:txBody>
          <a:bodyPr vert="horz" lIns="90693" tIns="45347" rIns="90693" bIns="4534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173" y="0"/>
            <a:ext cx="2920207" cy="495348"/>
          </a:xfrm>
          <a:prstGeom prst="rect">
            <a:avLst/>
          </a:prstGeom>
        </p:spPr>
        <p:txBody>
          <a:bodyPr vert="horz" lIns="90693" tIns="45347" rIns="90693" bIns="45347" rtlCol="0"/>
          <a:lstStyle>
            <a:lvl1pPr algn="r">
              <a:defRPr sz="1200"/>
            </a:lvl1pPr>
          </a:lstStyle>
          <a:p>
            <a:fld id="{6C292787-B7CA-411A-BCEF-95DE122A0E11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5075"/>
            <a:ext cx="4440238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3" tIns="45347" rIns="90693" bIns="4534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4" y="4751221"/>
            <a:ext cx="5391150" cy="3887361"/>
          </a:xfrm>
          <a:prstGeom prst="rect">
            <a:avLst/>
          </a:prstGeom>
        </p:spPr>
        <p:txBody>
          <a:bodyPr vert="horz" lIns="90693" tIns="45347" rIns="90693" bIns="4534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0207" cy="495347"/>
          </a:xfrm>
          <a:prstGeom prst="rect">
            <a:avLst/>
          </a:prstGeom>
        </p:spPr>
        <p:txBody>
          <a:bodyPr vert="horz" lIns="90693" tIns="45347" rIns="90693" bIns="4534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173" y="9377317"/>
            <a:ext cx="2920207" cy="495347"/>
          </a:xfrm>
          <a:prstGeom prst="rect">
            <a:avLst/>
          </a:prstGeom>
        </p:spPr>
        <p:txBody>
          <a:bodyPr vert="horz" lIns="90693" tIns="45347" rIns="90693" bIns="45347" rtlCol="0" anchor="b"/>
          <a:lstStyle>
            <a:lvl1pPr algn="r">
              <a:defRPr sz="1200"/>
            </a:lvl1pPr>
          </a:lstStyle>
          <a:p>
            <a:fld id="{520DEC3F-6475-402F-9BD3-CF28C8B83A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80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F19C-1239-4E11-B0F8-CDDCFFE99225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4720-2F52-44D6-BB1A-AB20431C62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30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2C05-D2EA-424A-AD4F-F90D1D2639F0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4720-2F52-44D6-BB1A-AB20431C62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81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549D-8F39-47C2-B13B-EF2C74BD934F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4720-2F52-44D6-BB1A-AB20431C62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47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3A84-E151-4E83-A76B-5D360753B051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4720-2F52-44D6-BB1A-AB20431C62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61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A317-5577-4F11-8F0C-5E20E23363AA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4720-2F52-44D6-BB1A-AB20431C62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40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2F02-19B6-4312-8AEC-EF0F48401C72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4720-2F52-44D6-BB1A-AB20431C62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53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16C-5819-490A-ADBB-95106EA0D077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4720-2F52-44D6-BB1A-AB20431C62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14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8B30-482E-4CB6-B5C2-F289980C324D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3237" y="6351659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541F4720-2F52-44D6-BB1A-AB20431C626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654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0BF4-6596-46DA-B3CD-9D1BBD557163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3237" y="6351659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541F4720-2F52-44D6-BB1A-AB20431C626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42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EF85-07E0-4DD9-85F2-EB152D7B2428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4720-2F52-44D6-BB1A-AB20431C62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3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D88D-4879-47C2-9FA5-09320F96E750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4720-2F52-44D6-BB1A-AB20431C62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26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247EE-CEF7-466A-B520-7F3B3DA5A99C}" type="datetime1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9985" y="6358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541F4720-2F52-44D6-BB1A-AB20431C626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1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>
            <a:grpSpLocks noChangeAspect="1"/>
          </p:cNvGrpSpPr>
          <p:nvPr/>
        </p:nvGrpSpPr>
        <p:grpSpPr>
          <a:xfrm>
            <a:off x="2186829" y="635766"/>
            <a:ext cx="5857297" cy="5883659"/>
            <a:chOff x="2078585" y="-826706"/>
            <a:chExt cx="6832707" cy="686346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/>
            <a:srcRect l="6954" t="35677" r="35364" b="11458"/>
            <a:stretch/>
          </p:blipFill>
          <p:spPr>
            <a:xfrm>
              <a:off x="2078585" y="2516048"/>
              <a:ext cx="6832707" cy="3520706"/>
            </a:xfrm>
            <a:prstGeom prst="rect">
              <a:avLst/>
            </a:prstGeom>
          </p:spPr>
        </p:pic>
        <p:grpSp>
          <p:nvGrpSpPr>
            <p:cNvPr id="20" name="グループ化 19"/>
            <p:cNvGrpSpPr/>
            <p:nvPr/>
          </p:nvGrpSpPr>
          <p:grpSpPr>
            <a:xfrm>
              <a:off x="2993957" y="-826706"/>
              <a:ext cx="5270418" cy="5017801"/>
              <a:chOff x="1814727" y="552925"/>
              <a:chExt cx="5137557" cy="4893393"/>
            </a:xfrm>
          </p:grpSpPr>
          <p:pic>
            <p:nvPicPr>
              <p:cNvPr id="21" name="図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96" b="89974" l="20498" r="89971"/>
                        </a14:imgEffect>
                      </a14:imgLayer>
                    </a14:imgProps>
                  </a:ext>
                </a:extLst>
              </a:blip>
              <a:srcRect l="25770" t="14505" r="17063" b="14039"/>
              <a:stretch/>
            </p:blipFill>
            <p:spPr>
              <a:xfrm>
                <a:off x="1814727" y="552925"/>
                <a:ext cx="5137557" cy="3610430"/>
              </a:xfrm>
              <a:prstGeom prst="rect">
                <a:avLst/>
              </a:prstGeom>
            </p:spPr>
          </p:pic>
          <p:pic>
            <p:nvPicPr>
              <p:cNvPr id="22" name="図 2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96" b="46745" l="9883" r="89971">
                            <a14:foregroundMark x1="70717" y1="16016" x2="70717" y2="16016"/>
                            <a14:foregroundMark x1="65227" y1="15495" x2="65227" y2="15495"/>
                            <a14:foregroundMark x1="62811" y1="16016" x2="62811" y2="16016"/>
                            <a14:foregroundMark x1="67862" y1="17057" x2="67862" y2="17057"/>
                            <a14:foregroundMark x1="66471" y1="16536" x2="66471" y2="16536"/>
                            <a14:foregroundMark x1="74744" y1="15755" x2="74744" y2="15755"/>
                            <a14:foregroundMark x1="77818" y1="15755" x2="77818" y2="15755"/>
                            <a14:foregroundMark x1="79649" y1="15755" x2="79649" y2="15755"/>
                            <a14:foregroundMark x1="78404" y1="17578" x2="78404" y2="17578"/>
                            <a14:foregroundMark x1="80673" y1="18229" x2="80673" y2="18229"/>
                            <a14:foregroundMark x1="76135" y1="16797" x2="76135" y2="16797"/>
                            <a14:foregroundMark x1="61420" y1="15755" x2="61420" y2="15755"/>
                            <a14:foregroundMark x1="59224" y1="14974" x2="59224" y2="14974"/>
                            <a14:foregroundMark x1="80527" y1="15234" x2="80527" y2="15234"/>
                            <a14:foregroundMark x1="78843" y1="18750" x2="78843" y2="18750"/>
                            <a14:foregroundMark x1="81772" y1="16797" x2="81772" y2="16797"/>
                            <a14:foregroundMark x1="82723" y1="17318" x2="82723" y2="17318"/>
                            <a14:foregroundMark x1="81918" y1="14974" x2="81918" y2="14974"/>
                            <a14:foregroundMark x1="75476" y1="15234" x2="75476" y2="15234"/>
                            <a14:foregroundMark x1="77160" y1="14583" x2="77160" y2="14583"/>
                          </a14:backgroundRemoval>
                        </a14:imgEffect>
                      </a14:imgLayer>
                    </a14:imgProps>
                  </a:ext>
                </a:extLst>
              </a:blip>
              <a:srcRect l="25708" r="17462" b="60019"/>
              <a:stretch/>
            </p:blipFill>
            <p:spPr>
              <a:xfrm>
                <a:off x="1815151" y="3429064"/>
                <a:ext cx="5100000" cy="2017254"/>
              </a:xfrm>
              <a:prstGeom prst="rect">
                <a:avLst/>
              </a:prstGeom>
            </p:spPr>
          </p:pic>
        </p:grpSp>
      </p:grpSp>
      <p:sp>
        <p:nvSpPr>
          <p:cNvPr id="17" name="テキスト ボックス 16"/>
          <p:cNvSpPr txBox="1"/>
          <p:nvPr/>
        </p:nvSpPr>
        <p:spPr>
          <a:xfrm>
            <a:off x="5020590" y="6519426"/>
            <a:ext cx="3330641" cy="30646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出典：八尾市・藤井寺市景観計画より作成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44" b="77083" l="23353" r="48536"/>
                    </a14:imgEffect>
                  </a14:imgLayer>
                </a14:imgProps>
              </a:ext>
            </a:extLst>
          </a:blip>
          <a:srcRect l="22309" t="11894" r="48426" b="16465"/>
          <a:stretch/>
        </p:blipFill>
        <p:spPr>
          <a:xfrm>
            <a:off x="2961891" y="732909"/>
            <a:ext cx="2570743" cy="353823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9"/>
          <a:srcRect l="26635" t="12879" r="70822" b="78915"/>
          <a:stretch/>
        </p:blipFill>
        <p:spPr>
          <a:xfrm>
            <a:off x="7043859" y="297710"/>
            <a:ext cx="313578" cy="568818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2761107" y="555472"/>
            <a:ext cx="341194" cy="2005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府道（旧）大阪中央環状線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661208" y="1790699"/>
            <a:ext cx="835479" cy="2694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八尾空港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 rot="13580113">
            <a:off x="4012000" y="561033"/>
            <a:ext cx="292636" cy="18808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都市計画道路　八尾富田林線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 rot="16200000">
            <a:off x="5818334" y="11465"/>
            <a:ext cx="380121" cy="16477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八尾市老原九丁目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（市道木ノ本田井中線）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 rot="16200000">
            <a:off x="1908046" y="3198089"/>
            <a:ext cx="403889" cy="16301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藤井寺市津堂四丁目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（府道大阪羽曳野線）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5724859" y="2915616"/>
            <a:ext cx="1139754" cy="12591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 rot="16200000">
            <a:off x="7255100" y="1949667"/>
            <a:ext cx="450316" cy="172240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大和</a:t>
            </a:r>
            <a:r>
              <a:rPr kumimoji="1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川眺望景観</a:t>
            </a:r>
            <a:r>
              <a:rPr kumimoji="1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区域</a:t>
            </a:r>
            <a:endParaRPr kumimoji="1" lang="en-US" altLang="ja-JP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（八尾市景観計画）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flipV="1">
            <a:off x="4310392" y="4747085"/>
            <a:ext cx="547312" cy="15070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 rot="16200000">
            <a:off x="4201294" y="4954920"/>
            <a:ext cx="475886" cy="259834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大和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川・石川沿岸景観形成促進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区域</a:t>
            </a:r>
            <a:endParaRPr kumimoji="1" lang="en-US" altLang="ja-JP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（藤井寺市景観計画）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上矢印 12"/>
          <p:cNvSpPr/>
          <p:nvPr/>
        </p:nvSpPr>
        <p:spPr>
          <a:xfrm>
            <a:off x="3094531" y="3961499"/>
            <a:ext cx="249635" cy="320770"/>
          </a:xfrm>
          <a:prstGeom prst="upArrow">
            <a:avLst/>
          </a:prstGeom>
          <a:solidFill>
            <a:srgbClr val="FFFF00"/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上矢印 33"/>
          <p:cNvSpPr/>
          <p:nvPr/>
        </p:nvSpPr>
        <p:spPr>
          <a:xfrm rot="10800000">
            <a:off x="3015261" y="3069060"/>
            <a:ext cx="249635" cy="320770"/>
          </a:xfrm>
          <a:prstGeom prst="upArrow">
            <a:avLst/>
          </a:prstGeom>
          <a:solidFill>
            <a:srgbClr val="FFFF00"/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2525919" y="2394403"/>
            <a:ext cx="637487" cy="756158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406825" y="1153411"/>
            <a:ext cx="2276245" cy="1382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7935" t="18750" r="11941" b="5208"/>
          <a:stretch/>
        </p:blipFill>
        <p:spPr>
          <a:xfrm>
            <a:off x="533602" y="1217717"/>
            <a:ext cx="2098320" cy="1279277"/>
          </a:xfrm>
          <a:prstGeom prst="rect">
            <a:avLst/>
          </a:prstGeom>
        </p:spPr>
      </p:pic>
      <p:cxnSp>
        <p:nvCxnSpPr>
          <p:cNvPr id="42" name="直線矢印コネクタ 41"/>
          <p:cNvCxnSpPr/>
          <p:nvPr/>
        </p:nvCxnSpPr>
        <p:spPr>
          <a:xfrm flipV="1">
            <a:off x="2678489" y="4211931"/>
            <a:ext cx="529137" cy="1071677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601650" y="5082937"/>
            <a:ext cx="2276245" cy="1382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1"/>
          <a:srcRect l="18442" t="18864" r="10986" b="5094"/>
          <a:stretch/>
        </p:blipFill>
        <p:spPr>
          <a:xfrm>
            <a:off x="690930" y="5138934"/>
            <a:ext cx="2097683" cy="1270796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54000" bIns="54000" rtlCol="0" anchor="ctr" anchorCtr="0">
            <a:spAutoFit/>
          </a:bodyPr>
          <a:lstStyle/>
          <a:p>
            <a:pPr marL="72000"/>
            <a:r>
              <a:rPr kumimoji="1" lang="ja-JP" altLang="en-US" b="1" dirty="0" smtClean="0">
                <a:solidFill>
                  <a:schemeClr val="bg1"/>
                </a:solidFill>
                <a:latin typeface="+mn-ea"/>
              </a:rPr>
              <a:t>一般府道　大阪羽曳野線（八尾富田林線）都市計画道路事業　合同アドバイザー会議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736332" y="6443224"/>
            <a:ext cx="256408" cy="360850"/>
          </a:xfrm>
          <a:prstGeom prst="rect">
            <a:avLst/>
          </a:prstGeom>
          <a:noFill/>
        </p:spPr>
        <p:txBody>
          <a:bodyPr wrap="none" lIns="72000" tIns="72000" bIns="72000" rtlCol="0">
            <a:spAutoFit/>
          </a:bodyPr>
          <a:lstStyle/>
          <a:p>
            <a:pPr algn="r"/>
            <a:r>
              <a:rPr kumimoji="1" lang="en-US" altLang="ja-JP" sz="1400" b="1" dirty="0"/>
              <a:t>3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28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1549125" y="3783913"/>
            <a:ext cx="6045750" cy="576936"/>
          </a:xfrm>
          <a:custGeom>
            <a:avLst/>
            <a:gdLst>
              <a:gd name="connsiteX0" fmla="*/ 0 w 2487407"/>
              <a:gd name="connsiteY0" fmla="*/ 0 h 773723"/>
              <a:gd name="connsiteX1" fmla="*/ 2487407 w 2487407"/>
              <a:gd name="connsiteY1" fmla="*/ 0 h 773723"/>
              <a:gd name="connsiteX2" fmla="*/ 2487407 w 2487407"/>
              <a:gd name="connsiteY2" fmla="*/ 773723 h 773723"/>
              <a:gd name="connsiteX3" fmla="*/ 0 w 2487407"/>
              <a:gd name="connsiteY3" fmla="*/ 773723 h 773723"/>
              <a:gd name="connsiteX4" fmla="*/ 0 w 2487407"/>
              <a:gd name="connsiteY4" fmla="*/ 0 h 773723"/>
              <a:gd name="connsiteX0" fmla="*/ 2487407 w 2578847"/>
              <a:gd name="connsiteY0" fmla="*/ 0 h 773723"/>
              <a:gd name="connsiteX1" fmla="*/ 2487407 w 2578847"/>
              <a:gd name="connsiteY1" fmla="*/ 773723 h 773723"/>
              <a:gd name="connsiteX2" fmla="*/ 0 w 2578847"/>
              <a:gd name="connsiteY2" fmla="*/ 773723 h 773723"/>
              <a:gd name="connsiteX3" fmla="*/ 0 w 2578847"/>
              <a:gd name="connsiteY3" fmla="*/ 0 h 773723"/>
              <a:gd name="connsiteX4" fmla="*/ 2578847 w 2578847"/>
              <a:gd name="connsiteY4" fmla="*/ 91440 h 773723"/>
              <a:gd name="connsiteX0" fmla="*/ 2487407 w 2487407"/>
              <a:gd name="connsiteY0" fmla="*/ 37514 h 811237"/>
              <a:gd name="connsiteX1" fmla="*/ 2487407 w 2487407"/>
              <a:gd name="connsiteY1" fmla="*/ 811237 h 811237"/>
              <a:gd name="connsiteX2" fmla="*/ 0 w 2487407"/>
              <a:gd name="connsiteY2" fmla="*/ 811237 h 811237"/>
              <a:gd name="connsiteX3" fmla="*/ 0 w 2487407"/>
              <a:gd name="connsiteY3" fmla="*/ 37514 h 811237"/>
              <a:gd name="connsiteX4" fmla="*/ 1031401 w 2487407"/>
              <a:gd name="connsiteY4" fmla="*/ 0 h 811237"/>
              <a:gd name="connsiteX0" fmla="*/ 2487407 w 2487407"/>
              <a:gd name="connsiteY0" fmla="*/ 0 h 773723"/>
              <a:gd name="connsiteX1" fmla="*/ 2487407 w 2487407"/>
              <a:gd name="connsiteY1" fmla="*/ 773723 h 773723"/>
              <a:gd name="connsiteX2" fmla="*/ 0 w 2487407"/>
              <a:gd name="connsiteY2" fmla="*/ 773723 h 773723"/>
              <a:gd name="connsiteX3" fmla="*/ 0 w 2487407"/>
              <a:gd name="connsiteY3" fmla="*/ 0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407" h="773723">
                <a:moveTo>
                  <a:pt x="2487407" y="0"/>
                </a:moveTo>
                <a:lnTo>
                  <a:pt x="2487407" y="773723"/>
                </a:lnTo>
                <a:lnTo>
                  <a:pt x="0" y="77372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5" name="直線矢印コネクタ 24"/>
          <p:cNvCxnSpPr>
            <a:stCxn id="10" idx="2"/>
          </p:cNvCxnSpPr>
          <p:nvPr/>
        </p:nvCxnSpPr>
        <p:spPr>
          <a:xfrm>
            <a:off x="4572000" y="4060911"/>
            <a:ext cx="0" cy="956455"/>
          </a:xfrm>
          <a:prstGeom prst="straightConnector1">
            <a:avLst/>
          </a:prstGeom>
          <a:ln w="9525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246185" y="5017366"/>
            <a:ext cx="8686799" cy="12813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府市合同景観アドバイザー会議</a:t>
            </a: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大和川橋梁詳細設計業務（</a:t>
            </a:r>
            <a:r>
              <a:rPr kumimoji="1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R</a:t>
            </a:r>
            <a:r>
              <a:rPr kumimoji="1" lang="en-US" altLang="ja-JP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kumimoji="1" lang="en-US" altLang="ja-JP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kumimoji="1" lang="en-US" altLang="ja-JP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8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日～</a:t>
            </a:r>
            <a:r>
              <a:rPr kumimoji="1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R</a:t>
            </a:r>
            <a:r>
              <a:rPr kumimoji="1" lang="en-US" altLang="ja-JP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5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kumimoji="1" lang="en-US" altLang="ja-JP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kumimoji="1" lang="en-US" altLang="ja-JP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31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日）における景観アドバイザー会議（</a:t>
            </a:r>
            <a:r>
              <a:rPr kumimoji="1" lang="en-US" altLang="ja-JP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回）</a:t>
            </a:r>
            <a:endParaRPr kumimoji="1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委員</a:t>
            </a:r>
            <a:r>
              <a:rPr kumimoji="1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：６名：若本和仁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委員、田中</a:t>
            </a:r>
            <a:r>
              <a:rPr kumimoji="1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一成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委員、林倫子</a:t>
            </a:r>
            <a:r>
              <a:rPr kumimoji="1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委員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、加我宏之委員、木</a:t>
            </a:r>
            <a:r>
              <a:rPr kumimoji="1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多彩子</a:t>
            </a:r>
            <a:r>
              <a:rPr kumimoji="1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委員、</a:t>
            </a:r>
            <a:r>
              <a:rPr kumimoji="1" lang="zh-TW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岡田昌彰</a:t>
            </a:r>
            <a:r>
              <a:rPr kumimoji="1" lang="zh-TW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委員</a:t>
            </a:r>
            <a:endParaRPr kumimoji="1" lang="ja-JP" altLang="en-US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9125" y="848887"/>
            <a:ext cx="2880000" cy="3235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2000" tIns="36000" rIns="72000" bIns="360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大阪府景観アドバイザー</a:t>
            </a: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会議</a:t>
            </a: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447675" marR="0" lvl="0" indent="-4476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根拠</a:t>
            </a: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：建築部発注の公共事業に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おける景観面</a:t>
            </a: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で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の</a:t>
            </a:r>
            <a:r>
              <a:rPr kumimoji="0" lang="en-US" altLang="ja-JP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PDCA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サイクル</a:t>
            </a: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制度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要綱</a:t>
            </a:r>
            <a:endParaRPr kumimoji="0" lang="en-US" altLang="ja-JP" sz="11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447675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大阪府</a:t>
            </a:r>
            <a:r>
              <a:rPr kumimoji="0" lang="ja-JP" altLang="en-US" sz="1100" b="1" i="0" u="none" strike="noStrike" kern="1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景観アドバイザー会議設置</a:t>
            </a:r>
            <a:r>
              <a:rPr kumimoji="0" lang="ja-JP" altLang="en-US" sz="1100" b="1" i="0" u="none" strike="noStrike" kern="1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要領</a:t>
            </a:r>
            <a:endParaRPr kumimoji="0" lang="en-US" altLang="ja-JP" sz="1100" b="1" i="0" u="none" strike="noStrike" kern="1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設置：令和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３年６月</a:t>
            </a:r>
            <a:r>
              <a:rPr kumimoji="0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23 </a:t>
            </a: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日</a:t>
            </a: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委員：３名</a:t>
            </a: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45000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若本和仁委員（建築デザイン）</a:t>
            </a:r>
            <a:endParaRPr kumimoji="0" lang="en-US" altLang="ja-JP" sz="12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45000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田中一成委員（都市デザイン）</a:t>
            </a:r>
            <a:endParaRPr kumimoji="0" lang="en-US" altLang="ja-JP" sz="12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45000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林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倫子委員（土木景観）</a:t>
            </a:r>
            <a:endParaRPr kumimoji="0" lang="en-US" altLang="ja-JP" sz="1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3132000" y="848887"/>
            <a:ext cx="2880000" cy="3212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2000" tIns="36000" rIns="72000" bIns="360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藤井寺市</a:t>
            </a: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景観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アドバイザー</a:t>
            </a: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会議</a:t>
            </a: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根拠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藤井寺</a:t>
            </a:r>
            <a:r>
              <a:rPr kumimoji="0" lang="zh-CN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市</a:t>
            </a:r>
            <a:r>
              <a:rPr kumimoji="0" lang="zh-CN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景観</a:t>
            </a:r>
            <a:r>
              <a:rPr kumimoji="0" lang="zh-CN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条例第</a:t>
            </a:r>
            <a:r>
              <a:rPr kumimoji="0" lang="en-US" altLang="ja-JP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38</a:t>
            </a:r>
            <a:r>
              <a:rPr kumimoji="0" lang="zh-CN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条</a:t>
            </a:r>
            <a:endParaRPr kumimoji="0" lang="en-US" altLang="zh-CN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45000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藤井寺市</a:t>
            </a:r>
            <a:r>
              <a:rPr kumimoji="0" lang="ja-JP" altLang="en-US" sz="1100" b="1" i="0" u="none" strike="noStrike" kern="1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景観アドバイザー業務実施</a:t>
            </a:r>
            <a:r>
              <a:rPr kumimoji="0" lang="ja-JP" altLang="en-US" sz="1100" b="1" i="0" u="none" strike="noStrike" kern="1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要領</a:t>
            </a:r>
            <a:endParaRPr kumimoji="0" lang="en-US" altLang="ja-JP" sz="1100" b="1" i="0" u="none" strike="noStrike" kern="1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設置：平成</a:t>
            </a:r>
            <a:r>
              <a:rPr kumimoji="0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29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kumimoji="0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11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kumimoji="0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15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日</a:t>
            </a: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委員：３名</a:t>
            </a:r>
            <a:endParaRPr kumimoji="0" lang="en-US" altLang="ja-JP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若本和仁委員（建築デザイン）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　</a:t>
            </a:r>
            <a:endParaRPr kumimoji="0" lang="en-US" altLang="ja-JP" sz="1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加我宏之委員（ランドスケープ）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　</a:t>
            </a:r>
            <a:endParaRPr kumimoji="0" lang="en-US" altLang="ja-JP" sz="1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木多彩子委員（建築）</a:t>
            </a:r>
            <a:endParaRPr kumimoji="0" lang="en-US" altLang="ja-JP" sz="1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6154875" y="848887"/>
            <a:ext cx="2880000" cy="3212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2000" tIns="36000" rIns="72000" bIns="360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八尾</a:t>
            </a: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市景観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アドバイザー</a:t>
            </a: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会議</a:t>
            </a: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根拠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：八尾市景観条例第</a:t>
            </a:r>
            <a:r>
              <a:rPr kumimoji="0" lang="en-US" altLang="ja-JP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29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条</a:t>
            </a:r>
            <a:endParaRPr kumimoji="0" lang="en-US" altLang="ja-JP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45000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八尾市</a:t>
            </a: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景観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アドバイザー設置要領</a:t>
            </a:r>
            <a:endParaRPr kumimoji="0" lang="en-US" altLang="ja-JP" sz="11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設置：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令和</a:t>
            </a: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３年</a:t>
            </a:r>
            <a:r>
              <a:rPr kumimoji="0" lang="en-US" altLang="ja-JP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7</a:t>
            </a: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kumimoji="0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20</a:t>
            </a:r>
            <a:r>
              <a:rPr kumimoji="0" lang="en-US" altLang="ja-JP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日</a:t>
            </a:r>
            <a:endParaRPr kumimoji="0" lang="en-US" altLang="ja-JP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委員：２名</a:t>
            </a:r>
            <a:endParaRPr kumimoji="0" lang="en-US" altLang="ja-JP" sz="1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45000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岡田昌彰委員（土木）</a:t>
            </a:r>
            <a:endParaRPr kumimoji="0" lang="en-US" altLang="ja-JP" sz="1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45000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小林広英委員（建築）</a:t>
            </a:r>
            <a:endParaRPr kumimoji="0" lang="en-US" altLang="ja-JP" sz="1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依頼する景観アドバイザーは市が決定　</a:t>
            </a:r>
            <a:endParaRPr kumimoji="0" lang="en-US" altLang="ja-JP" sz="11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36332" y="6443224"/>
            <a:ext cx="256408" cy="360850"/>
          </a:xfrm>
          <a:prstGeom prst="rect">
            <a:avLst/>
          </a:prstGeom>
          <a:noFill/>
        </p:spPr>
        <p:txBody>
          <a:bodyPr wrap="none" lIns="72000" tIns="72000" bIns="72000" rtlCol="0">
            <a:spAutoFit/>
          </a:bodyPr>
          <a:lstStyle/>
          <a:p>
            <a:pPr algn="r"/>
            <a:r>
              <a:rPr kumimoji="1" lang="en-US" altLang="ja-JP" sz="1400" b="1" dirty="0" smtClean="0"/>
              <a:t>5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720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323</Words>
  <Application>Microsoft Office PowerPoint</Application>
  <PresentationFormat>画面に合わせる (4:3)</PresentationFormat>
  <Paragraphs>52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2022-02-01T08:22:38Z</dcterms:created>
  <dcterms:modified xsi:type="dcterms:W3CDTF">2022-02-01T08:22:41Z</dcterms:modified>
</cp:coreProperties>
</file>