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60" r:id="rId4"/>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7" autoAdjust="0"/>
    <p:restoredTop sz="94660"/>
  </p:normalViewPr>
  <p:slideViewPr>
    <p:cSldViewPr snapToGrid="0">
      <p:cViewPr varScale="1">
        <p:scale>
          <a:sx n="74" d="100"/>
          <a:sy n="74" d="100"/>
        </p:scale>
        <p:origin x="5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11/11/2020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974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5008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324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342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11/11/2020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5768176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64030578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0563402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271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11/11/2020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26067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11/11/2020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4862731"/>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11/11/2020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1210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11/11/2020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7912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flipH="1">
            <a:off x="8293994" y="141676"/>
            <a:ext cx="3600000" cy="7856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Gill Sans MT" panose="020B0502020104020203"/>
              <a:ea typeface="メイリオ" panose="020B0604030504040204" pitchFamily="50" charset="-128"/>
              <a:cs typeface="+mn-cs"/>
            </a:endParaRPr>
          </a:p>
        </p:txBody>
      </p:sp>
      <p:sp>
        <p:nvSpPr>
          <p:cNvPr id="4" name="タイトル 3"/>
          <p:cNvSpPr txBox="1">
            <a:spLocks/>
          </p:cNvSpPr>
          <p:nvPr/>
        </p:nvSpPr>
        <p:spPr>
          <a:xfrm>
            <a:off x="521594" y="141676"/>
            <a:ext cx="7772400" cy="12070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10000" kern="1200" cap="all" spc="8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all" spc="800" normalizeH="0" baseline="0" noProof="0" dirty="0" smtClean="0">
                <a:ln>
                  <a:noFill/>
                </a:ln>
                <a:solidFill>
                  <a:srgbClr val="002060"/>
                </a:solidFill>
                <a:effectLst/>
                <a:uLnTx/>
                <a:uFillTx/>
                <a:latin typeface="Impact" panose="020B0806030902050204"/>
                <a:ea typeface="メイリオ" panose="020B0604030504040204" pitchFamily="50" charset="-128"/>
                <a:cs typeface="+mj-cs"/>
              </a:rPr>
              <a:t>八尾市内の小学校にて</a:t>
            </a:r>
            <a:endParaRPr kumimoji="1" lang="en-US" altLang="ja-JP" sz="4000" b="1" i="0" u="none" strike="noStrike" kern="1200" cap="all" spc="800" normalizeH="0" baseline="0" noProof="0" dirty="0" smtClean="0">
              <a:ln>
                <a:noFill/>
              </a:ln>
              <a:solidFill>
                <a:srgbClr val="002060"/>
              </a:solidFill>
              <a:effectLst/>
              <a:uLnTx/>
              <a:uFillTx/>
              <a:latin typeface="Impact" panose="020B0806030902050204"/>
              <a:ea typeface="メイリオ" panose="020B0604030504040204"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all" spc="800" normalizeH="0" baseline="0" noProof="0" dirty="0" smtClean="0">
                <a:ln>
                  <a:noFill/>
                </a:ln>
                <a:solidFill>
                  <a:srgbClr val="002060"/>
                </a:solidFill>
                <a:effectLst/>
                <a:uLnTx/>
                <a:uFillTx/>
                <a:latin typeface="Impact" panose="020B0806030902050204"/>
                <a:ea typeface="メイリオ" panose="020B0604030504040204" pitchFamily="50" charset="-128"/>
                <a:cs typeface="+mj-cs"/>
              </a:rPr>
              <a:t>出前講座を実施しました！</a:t>
            </a:r>
            <a:endParaRPr kumimoji="1" lang="ja-JP" altLang="en-US" sz="4000" b="1" i="0" u="none" strike="noStrike" kern="1200" cap="all" spc="800" normalizeH="0" baseline="0" noProof="0" dirty="0">
              <a:ln>
                <a:noFill/>
              </a:ln>
              <a:solidFill>
                <a:srgbClr val="002060"/>
              </a:solidFill>
              <a:effectLst/>
              <a:uLnTx/>
              <a:uFillTx/>
              <a:latin typeface="Impact" panose="020B0806030902050204"/>
              <a:ea typeface="メイリオ" panose="020B0604030504040204" pitchFamily="50" charset="-128"/>
              <a:cs typeface="+mj-cs"/>
            </a:endParaRPr>
          </a:p>
        </p:txBody>
      </p:sp>
      <p:sp>
        <p:nvSpPr>
          <p:cNvPr id="5" name="サブタイトル 4"/>
          <p:cNvSpPr txBox="1">
            <a:spLocks/>
          </p:cNvSpPr>
          <p:nvPr/>
        </p:nvSpPr>
        <p:spPr>
          <a:xfrm>
            <a:off x="8293994" y="141676"/>
            <a:ext cx="3600000" cy="816727"/>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kumimoji="1"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kumimoji="1"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kumimoji="1"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kumimoji="1"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kumimoji="1"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kumimoji="1"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kumimoji="1"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kumimoji="1"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kumimoji="1"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2683C6"/>
              </a:buClr>
              <a:buSzTx/>
              <a:buFont typeface="Arial" panose="020B0604020202020204" pitchFamily="34" charset="0"/>
              <a:buNone/>
              <a:tabLst/>
              <a:defRPr/>
            </a:pPr>
            <a:r>
              <a:rPr kumimoji="1" lang="en-US" altLang="ja-JP" sz="2000" b="1" i="0" u="none" strike="noStrike" kern="1200" cap="all" spc="400" normalizeH="0" baseline="0" noProof="0" dirty="0" smtClean="0">
                <a:ln>
                  <a:noFill/>
                </a:ln>
                <a:solidFill>
                  <a:srgbClr val="1CADE4">
                    <a:lumMod val="75000"/>
                  </a:srgbClr>
                </a:solidFill>
                <a:effectLst/>
                <a:uLnTx/>
                <a:uFillTx/>
                <a:latin typeface="Gill Sans MT" panose="020B0502020104020203"/>
                <a:ea typeface="メイリオ" panose="020B0604030504040204" pitchFamily="50" charset="-128"/>
                <a:cs typeface="+mn-cs"/>
              </a:rPr>
              <a:t>2020</a:t>
            </a:r>
            <a:r>
              <a:rPr kumimoji="1" lang="ja-JP" altLang="en-US" sz="2000" b="1" i="0" u="none" strike="noStrike" kern="1200" cap="all" spc="400" normalizeH="0" baseline="0" noProof="0" dirty="0" smtClean="0">
                <a:ln>
                  <a:noFill/>
                </a:ln>
                <a:solidFill>
                  <a:srgbClr val="1CADE4">
                    <a:lumMod val="75000"/>
                  </a:srgbClr>
                </a:solidFill>
                <a:effectLst/>
                <a:uLnTx/>
                <a:uFillTx/>
                <a:latin typeface="Gill Sans MT" panose="020B0502020104020203"/>
                <a:ea typeface="メイリオ" panose="020B0604030504040204" pitchFamily="50" charset="-128"/>
                <a:cs typeface="+mn-cs"/>
              </a:rPr>
              <a:t>年</a:t>
            </a:r>
            <a:r>
              <a:rPr lang="en-US" altLang="ja-JP" dirty="0" smtClean="0">
                <a:solidFill>
                  <a:srgbClr val="1CADE4">
                    <a:lumMod val="75000"/>
                  </a:srgbClr>
                </a:solidFill>
                <a:latin typeface="Gill Sans MT" panose="020B0502020104020203"/>
                <a:ea typeface="メイリオ" panose="020B0604030504040204" pitchFamily="50" charset="-128"/>
              </a:rPr>
              <a:t>1</a:t>
            </a:r>
            <a:r>
              <a:rPr lang="en-US" altLang="ja-JP" dirty="0">
                <a:solidFill>
                  <a:srgbClr val="1CADE4">
                    <a:lumMod val="75000"/>
                  </a:srgbClr>
                </a:solidFill>
                <a:latin typeface="Gill Sans MT" panose="020B0502020104020203"/>
                <a:ea typeface="メイリオ" panose="020B0604030504040204" pitchFamily="50" charset="-128"/>
              </a:rPr>
              <a:t>0</a:t>
            </a:r>
            <a:r>
              <a:rPr kumimoji="1" lang="ja-JP" altLang="en-US" sz="2000" b="1" i="0" u="none" strike="noStrike" kern="1200" cap="all" spc="400" normalizeH="0" baseline="0" noProof="0" dirty="0" smtClean="0">
                <a:ln>
                  <a:noFill/>
                </a:ln>
                <a:solidFill>
                  <a:srgbClr val="1CADE4">
                    <a:lumMod val="75000"/>
                  </a:srgbClr>
                </a:solidFill>
                <a:effectLst/>
                <a:uLnTx/>
                <a:uFillTx/>
                <a:latin typeface="Gill Sans MT" panose="020B0502020104020203"/>
                <a:ea typeface="メイリオ" panose="020B0604030504040204" pitchFamily="50" charset="-128"/>
                <a:cs typeface="+mn-cs"/>
              </a:rPr>
              <a:t>月</a:t>
            </a:r>
            <a:endParaRPr kumimoji="1" lang="en-US" altLang="ja-JP" sz="2000" b="1" i="0" u="none" strike="noStrike" kern="1200" cap="all" spc="400" normalizeH="0" baseline="0" noProof="0" dirty="0" smtClean="0">
              <a:ln>
                <a:noFill/>
              </a:ln>
              <a:solidFill>
                <a:srgbClr val="1CADE4">
                  <a:lumMod val="75000"/>
                </a:srgbClr>
              </a:solidFill>
              <a:effectLst/>
              <a:uLnTx/>
              <a:uFillTx/>
              <a:latin typeface="Gill Sans MT" panose="020B0502020104020203"/>
              <a:ea typeface="メイリオ" panose="020B0604030504040204" pitchFamily="50" charset="-128"/>
              <a:cs typeface="+mn-cs"/>
            </a:endParaRPr>
          </a:p>
          <a:p>
            <a:pPr marL="0" marR="0" lvl="0" indent="0" algn="ctr" defTabSz="914400" rtl="0" eaLnBrk="1" fontAlgn="auto" latinLnBrk="0" hangingPunct="1">
              <a:lnSpc>
                <a:spcPct val="100000"/>
              </a:lnSpc>
              <a:spcBef>
                <a:spcPts val="700"/>
              </a:spcBef>
              <a:spcAft>
                <a:spcPts val="0"/>
              </a:spcAft>
              <a:buClr>
                <a:srgbClr val="2683C6"/>
              </a:buClr>
              <a:buSzTx/>
              <a:buFont typeface="Arial" panose="020B0604020202020204" pitchFamily="34" charset="0"/>
              <a:buNone/>
              <a:tabLst/>
              <a:defRPr/>
            </a:pPr>
            <a:r>
              <a:rPr kumimoji="1" lang="ja-JP" altLang="en-US" sz="2000" b="1" i="0" u="none" strike="noStrike" kern="1200" cap="all" spc="400" normalizeH="0" baseline="0" noProof="0" dirty="0" smtClean="0">
                <a:ln>
                  <a:noFill/>
                </a:ln>
                <a:solidFill>
                  <a:srgbClr val="1CADE4">
                    <a:lumMod val="75000"/>
                  </a:srgbClr>
                </a:solidFill>
                <a:effectLst/>
                <a:uLnTx/>
                <a:uFillTx/>
                <a:latin typeface="Gill Sans MT" panose="020B0502020104020203"/>
                <a:ea typeface="メイリオ" panose="020B0604030504040204" pitchFamily="50" charset="-128"/>
                <a:cs typeface="+mn-cs"/>
              </a:rPr>
              <a:t>中河内水辺だより</a:t>
            </a:r>
            <a:endParaRPr kumimoji="1" lang="ja-JP" altLang="en-US" sz="2000" b="1" i="0" u="none" strike="noStrike" kern="1200" cap="all" spc="400" normalizeH="0" baseline="0" noProof="0" dirty="0">
              <a:ln>
                <a:noFill/>
              </a:ln>
              <a:solidFill>
                <a:srgbClr val="1CADE4">
                  <a:lumMod val="75000"/>
                </a:srgbClr>
              </a:solidFill>
              <a:effectLst/>
              <a:uLnTx/>
              <a:uFillTx/>
              <a:latin typeface="Gill Sans MT" panose="020B0502020104020203"/>
              <a:ea typeface="メイリオ" panose="020B0604030504040204" pitchFamily="50" charset="-128"/>
              <a:cs typeface="+mn-cs"/>
            </a:endParaRPr>
          </a:p>
        </p:txBody>
      </p:sp>
      <p:sp>
        <p:nvSpPr>
          <p:cNvPr id="6" name="テキスト ボックス 5"/>
          <p:cNvSpPr txBox="1"/>
          <p:nvPr/>
        </p:nvSpPr>
        <p:spPr>
          <a:xfrm>
            <a:off x="521594" y="1312861"/>
            <a:ext cx="11353800" cy="1338828"/>
          </a:xfrm>
          <a:prstGeom prst="rect">
            <a:avLst/>
          </a:prstGeom>
          <a:noFill/>
        </p:spPr>
        <p:txBody>
          <a:bodyPr wrap="square" rtlCol="0">
            <a:spAutoFit/>
          </a:bodyPr>
          <a:lstStyle/>
          <a:p>
            <a:pPr lvl="0"/>
            <a:r>
              <a:rPr lang="ja-JP" altLang="en-US" dirty="0" smtClean="0">
                <a:solidFill>
                  <a:srgbClr val="2683C6">
                    <a:lumMod val="50000"/>
                  </a:srgbClr>
                </a:solidFill>
              </a:rPr>
              <a:t>　北山本小学校の４年生のみなさんへ出前講座をおこな</a:t>
            </a:r>
            <a:r>
              <a:rPr lang="ja-JP" altLang="en-US" dirty="0">
                <a:solidFill>
                  <a:srgbClr val="2683C6">
                    <a:lumMod val="50000"/>
                  </a:srgbClr>
                </a:solidFill>
              </a:rPr>
              <a:t>い</a:t>
            </a:r>
            <a:r>
              <a:rPr lang="ja-JP" altLang="en-US" dirty="0" smtClean="0">
                <a:solidFill>
                  <a:srgbClr val="2683C6">
                    <a:lumMod val="50000"/>
                  </a:srgbClr>
                </a:solidFill>
              </a:rPr>
              <a:t>ました。</a:t>
            </a:r>
            <a:endParaRPr lang="en-US" altLang="ja-JP" dirty="0" smtClean="0">
              <a:solidFill>
                <a:srgbClr val="2683C6">
                  <a:lumMod val="50000"/>
                </a:srgbClr>
              </a:solidFill>
            </a:endParaRPr>
          </a:p>
          <a:p>
            <a:pPr marL="285750" lvl="0" indent="-285750">
              <a:buFont typeface="Wingdings" panose="05000000000000000000" pitchFamily="2" charset="2"/>
              <a:buChar char="Ø"/>
            </a:pPr>
            <a:r>
              <a:rPr lang="en-US" altLang="ja-JP" dirty="0" smtClean="0">
                <a:solidFill>
                  <a:srgbClr val="2683C6">
                    <a:lumMod val="50000"/>
                  </a:srgbClr>
                </a:solidFill>
              </a:rPr>
              <a:t>1</a:t>
            </a:r>
            <a:r>
              <a:rPr lang="ja-JP" altLang="en-US" dirty="0" smtClean="0">
                <a:solidFill>
                  <a:srgbClr val="2683C6">
                    <a:lumMod val="50000"/>
                  </a:srgbClr>
                </a:solidFill>
              </a:rPr>
              <a:t>時間目</a:t>
            </a:r>
            <a:r>
              <a:rPr lang="en-US" altLang="ja-JP" dirty="0" smtClean="0">
                <a:solidFill>
                  <a:srgbClr val="2683C6">
                    <a:lumMod val="50000"/>
                  </a:srgbClr>
                </a:solidFill>
              </a:rPr>
              <a:t>…</a:t>
            </a:r>
            <a:r>
              <a:rPr lang="ja-JP" altLang="en-US" dirty="0" smtClean="0">
                <a:solidFill>
                  <a:srgbClr val="2683C6">
                    <a:lumMod val="50000"/>
                  </a:srgbClr>
                </a:solidFill>
              </a:rPr>
              <a:t>市民団体アクアフレンズ、大阪府中部農と緑の総合事務所、大阪府八尾土木事務所による</a:t>
            </a:r>
            <a:r>
              <a:rPr lang="ja-JP" altLang="en-US" dirty="0">
                <a:solidFill>
                  <a:srgbClr val="2683C6">
                    <a:lumMod val="50000"/>
                  </a:srgbClr>
                </a:solidFill>
              </a:rPr>
              <a:t>講義</a:t>
            </a:r>
            <a:endParaRPr lang="en-US" altLang="ja-JP" dirty="0" smtClean="0">
              <a:solidFill>
                <a:srgbClr val="2683C6">
                  <a:lumMod val="50000"/>
                </a:srgbClr>
              </a:solidFill>
            </a:endParaRPr>
          </a:p>
          <a:p>
            <a:pPr marL="285750" lvl="0" indent="-285750">
              <a:buFont typeface="Wingdings" panose="05000000000000000000" pitchFamily="2" charset="2"/>
              <a:buChar char="Ø"/>
            </a:pPr>
            <a:r>
              <a:rPr lang="en-US" altLang="ja-JP" dirty="0" smtClean="0">
                <a:solidFill>
                  <a:srgbClr val="2683C6">
                    <a:lumMod val="50000"/>
                  </a:srgbClr>
                </a:solidFill>
              </a:rPr>
              <a:t>2</a:t>
            </a:r>
            <a:r>
              <a:rPr lang="ja-JP" altLang="en-US" dirty="0" smtClean="0">
                <a:solidFill>
                  <a:srgbClr val="2683C6">
                    <a:lumMod val="50000"/>
                  </a:srgbClr>
                </a:solidFill>
              </a:rPr>
              <a:t>時間目</a:t>
            </a:r>
            <a:r>
              <a:rPr lang="en-US" altLang="ja-JP" dirty="0" smtClean="0">
                <a:solidFill>
                  <a:srgbClr val="2683C6">
                    <a:lumMod val="50000"/>
                  </a:srgbClr>
                </a:solidFill>
              </a:rPr>
              <a:t>…</a:t>
            </a:r>
            <a:r>
              <a:rPr lang="ja-JP" altLang="en-US" dirty="0" smtClean="0">
                <a:solidFill>
                  <a:srgbClr val="2683C6">
                    <a:lumMod val="50000"/>
                  </a:srgbClr>
                </a:solidFill>
              </a:rPr>
              <a:t>水あてクイズ</a:t>
            </a:r>
            <a:endParaRPr lang="en-US" altLang="ja-JP" dirty="0" smtClean="0">
              <a:solidFill>
                <a:srgbClr val="2683C6">
                  <a:lumMod val="50000"/>
                </a:srgbClr>
              </a:solidFill>
            </a:endParaRPr>
          </a:p>
          <a:p>
            <a:pPr lvl="0"/>
            <a:endParaRPr lang="en-US" altLang="ja-JP" sz="900" dirty="0" smtClean="0">
              <a:solidFill>
                <a:srgbClr val="2683C6">
                  <a:lumMod val="50000"/>
                </a:srgbClr>
              </a:solidFill>
            </a:endParaRPr>
          </a:p>
          <a:p>
            <a:pPr lvl="0"/>
            <a:r>
              <a:rPr lang="ja-JP" altLang="en-US" dirty="0">
                <a:solidFill>
                  <a:srgbClr val="2683C6">
                    <a:lumMod val="50000"/>
                  </a:srgbClr>
                </a:solidFill>
              </a:rPr>
              <a:t>　</a:t>
            </a:r>
            <a:r>
              <a:rPr lang="ja-JP" altLang="en-US" dirty="0" smtClean="0">
                <a:solidFill>
                  <a:srgbClr val="2683C6">
                    <a:lumMod val="50000"/>
                  </a:srgbClr>
                </a:solidFill>
              </a:rPr>
              <a:t>子どもたちに楽しく身近な川の歴史や水環境について学んでいただくことができました。</a:t>
            </a:r>
            <a:endParaRPr lang="ja-JP" altLang="en-US" dirty="0">
              <a:solidFill>
                <a:srgbClr val="2683C6">
                  <a:lumMod val="50000"/>
                </a:srgbClr>
              </a:solidFill>
            </a:endParaRPr>
          </a:p>
        </p:txBody>
      </p:sp>
      <p:sp>
        <p:nvSpPr>
          <p:cNvPr id="9" name="テキスト ボックス 8"/>
          <p:cNvSpPr txBox="1"/>
          <p:nvPr/>
        </p:nvSpPr>
        <p:spPr>
          <a:xfrm>
            <a:off x="367616" y="6383056"/>
            <a:ext cx="4254318" cy="369332"/>
          </a:xfrm>
          <a:prstGeom prst="rect">
            <a:avLst/>
          </a:prstGeom>
          <a:noFill/>
        </p:spPr>
        <p:txBody>
          <a:bodyPr wrap="square" rtlCol="0">
            <a:spAutoFit/>
          </a:bodyPr>
          <a:lstStyle/>
          <a:p>
            <a:pPr lvl="0"/>
            <a:r>
              <a:rPr lang="en-US" altLang="ja-JP" b="1" dirty="0" smtClean="0">
                <a:solidFill>
                  <a:srgbClr val="2683C6">
                    <a:lumMod val="50000"/>
                  </a:srgbClr>
                </a:solidFill>
              </a:rPr>
              <a:t>2</a:t>
            </a:r>
            <a:r>
              <a:rPr lang="ja-JP" altLang="en-US" b="1" dirty="0" smtClean="0">
                <a:solidFill>
                  <a:srgbClr val="2683C6">
                    <a:lumMod val="50000"/>
                  </a:srgbClr>
                </a:solidFill>
              </a:rPr>
              <a:t>時間</a:t>
            </a:r>
            <a:r>
              <a:rPr lang="ja-JP" altLang="en-US" b="1" dirty="0">
                <a:solidFill>
                  <a:srgbClr val="2683C6">
                    <a:lumMod val="50000"/>
                  </a:srgbClr>
                </a:solidFill>
              </a:rPr>
              <a:t>目</a:t>
            </a:r>
            <a:r>
              <a:rPr lang="ja-JP" altLang="en-US" b="1" dirty="0" smtClean="0">
                <a:solidFill>
                  <a:srgbClr val="2683C6">
                    <a:lumMod val="50000"/>
                  </a:srgbClr>
                </a:solidFill>
              </a:rPr>
              <a:t>の</a:t>
            </a:r>
            <a:r>
              <a:rPr lang="ja-JP" altLang="en-US" b="1" dirty="0">
                <a:solidFill>
                  <a:srgbClr val="2683C6">
                    <a:lumMod val="50000"/>
                  </a:srgbClr>
                </a:solidFill>
              </a:rPr>
              <a:t>様子</a:t>
            </a:r>
            <a:r>
              <a:rPr lang="ja-JP" altLang="en-US" b="1" dirty="0" smtClean="0">
                <a:solidFill>
                  <a:srgbClr val="2683C6">
                    <a:lumMod val="50000"/>
                  </a:srgbClr>
                </a:solidFill>
              </a:rPr>
              <a:t>は</a:t>
            </a:r>
            <a:r>
              <a:rPr lang="ja-JP" altLang="en-US" b="1" dirty="0">
                <a:solidFill>
                  <a:srgbClr val="2683C6">
                    <a:lumMod val="50000"/>
                  </a:srgbClr>
                </a:solidFill>
              </a:rPr>
              <a:t>次</a:t>
            </a:r>
            <a:r>
              <a:rPr lang="ja-JP" altLang="en-US" b="1" dirty="0" smtClean="0">
                <a:solidFill>
                  <a:srgbClr val="2683C6">
                    <a:lumMod val="50000"/>
                  </a:srgbClr>
                </a:solidFill>
              </a:rPr>
              <a:t>の</a:t>
            </a:r>
            <a:r>
              <a:rPr lang="ja-JP" altLang="en-US" b="1" dirty="0">
                <a:solidFill>
                  <a:srgbClr val="2683C6">
                    <a:lumMod val="50000"/>
                  </a:srgbClr>
                </a:solidFill>
              </a:rPr>
              <a:t>ページ</a:t>
            </a:r>
            <a:r>
              <a:rPr lang="ja-JP" altLang="en-US" b="1" dirty="0" smtClean="0">
                <a:solidFill>
                  <a:srgbClr val="2683C6">
                    <a:lumMod val="50000"/>
                  </a:srgbClr>
                </a:solidFill>
              </a:rPr>
              <a:t>を</a:t>
            </a:r>
            <a:r>
              <a:rPr lang="ja-JP" altLang="en-US" b="1" dirty="0">
                <a:solidFill>
                  <a:srgbClr val="2683C6">
                    <a:lumMod val="50000"/>
                  </a:srgbClr>
                </a:solidFill>
              </a:rPr>
              <a:t>見</a:t>
            </a:r>
            <a:r>
              <a:rPr lang="ja-JP" altLang="en-US" b="1" dirty="0" smtClean="0">
                <a:solidFill>
                  <a:srgbClr val="2683C6">
                    <a:lumMod val="50000"/>
                  </a:srgbClr>
                </a:solidFill>
              </a:rPr>
              <a:t>てね！</a:t>
            </a:r>
            <a:endParaRPr lang="ja-JP" altLang="en-US" b="1" dirty="0">
              <a:solidFill>
                <a:srgbClr val="2683C6">
                  <a:lumMod val="50000"/>
                </a:srgbClr>
              </a:solidFill>
            </a:endParaRPr>
          </a:p>
        </p:txBody>
      </p:sp>
      <p:grpSp>
        <p:nvGrpSpPr>
          <p:cNvPr id="10" name="グループ化 9"/>
          <p:cNvGrpSpPr/>
          <p:nvPr/>
        </p:nvGrpSpPr>
        <p:grpSpPr>
          <a:xfrm>
            <a:off x="521594" y="2772313"/>
            <a:ext cx="823684" cy="823684"/>
            <a:chOff x="5075098" y="2783533"/>
            <a:chExt cx="823684" cy="823684"/>
          </a:xfrm>
        </p:grpSpPr>
        <p:sp>
          <p:nvSpPr>
            <p:cNvPr id="11" name="正方形/長方形 10"/>
            <p:cNvSpPr/>
            <p:nvPr/>
          </p:nvSpPr>
          <p:spPr>
            <a:xfrm>
              <a:off x="5075098" y="2783533"/>
              <a:ext cx="823684" cy="82368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p:cNvSpPr txBox="1"/>
            <p:nvPr/>
          </p:nvSpPr>
          <p:spPr>
            <a:xfrm>
              <a:off x="5180814" y="2929481"/>
              <a:ext cx="717968" cy="646331"/>
            </a:xfrm>
            <a:prstGeom prst="rect">
              <a:avLst/>
            </a:prstGeom>
            <a:noFill/>
          </p:spPr>
          <p:txBody>
            <a:bodyPr wrap="square" rtlCol="0">
              <a:spAutoFit/>
            </a:bodyPr>
            <a:lstStyle/>
            <a:p>
              <a:r>
                <a:rPr kumimoji="1" lang="ja-JP" altLang="en-US" b="1" dirty="0">
                  <a:solidFill>
                    <a:schemeClr val="bg1"/>
                  </a:solidFill>
                  <a:latin typeface="+mn-ea"/>
                </a:rPr>
                <a:t>講義</a:t>
              </a:r>
              <a:endParaRPr kumimoji="1" lang="en-US" altLang="ja-JP" b="1" dirty="0" smtClean="0">
                <a:solidFill>
                  <a:schemeClr val="bg1"/>
                </a:solidFill>
                <a:latin typeface="+mn-ea"/>
              </a:endParaRPr>
            </a:p>
            <a:p>
              <a:r>
                <a:rPr kumimoji="1" lang="ja-JP" altLang="en-US" b="1" dirty="0" smtClean="0">
                  <a:solidFill>
                    <a:schemeClr val="bg1"/>
                  </a:solidFill>
                  <a:latin typeface="+mn-ea"/>
                </a:rPr>
                <a:t>内容</a:t>
              </a:r>
              <a:endParaRPr kumimoji="1" lang="en-US" altLang="ja-JP" b="1" dirty="0" smtClean="0">
                <a:solidFill>
                  <a:schemeClr val="bg1"/>
                </a:solidFill>
                <a:latin typeface="+mn-ea"/>
              </a:endParaRPr>
            </a:p>
          </p:txBody>
        </p:sp>
      </p:grpSp>
      <p:sp>
        <p:nvSpPr>
          <p:cNvPr id="19" name="テキスト ボックス 18"/>
          <p:cNvSpPr txBox="1"/>
          <p:nvPr/>
        </p:nvSpPr>
        <p:spPr>
          <a:xfrm>
            <a:off x="1358187" y="2722490"/>
            <a:ext cx="10559419" cy="923330"/>
          </a:xfrm>
          <a:prstGeom prst="rect">
            <a:avLst/>
          </a:prstGeom>
          <a:noFill/>
        </p:spPr>
        <p:txBody>
          <a:bodyPr wrap="square" rtlCol="0">
            <a:spAutoFit/>
          </a:bodyPr>
          <a:lstStyle/>
          <a:p>
            <a:r>
              <a:rPr kumimoji="1" lang="ja-JP" altLang="en-US" dirty="0">
                <a:solidFill>
                  <a:schemeClr val="tx2"/>
                </a:solidFill>
                <a:latin typeface="+mn-ea"/>
              </a:rPr>
              <a:t>・市民団体</a:t>
            </a:r>
            <a:r>
              <a:rPr kumimoji="1" lang="ja-JP" altLang="en-US" dirty="0" smtClean="0">
                <a:solidFill>
                  <a:schemeClr val="tx2"/>
                </a:solidFill>
                <a:latin typeface="+mn-ea"/>
              </a:rPr>
              <a:t>アクアフレンズより　　　　大和川付け替えの歴史について</a:t>
            </a:r>
            <a:endParaRPr kumimoji="1" lang="en-US" altLang="ja-JP" dirty="0" smtClean="0">
              <a:solidFill>
                <a:schemeClr val="tx2"/>
              </a:solidFill>
              <a:latin typeface="+mn-ea"/>
            </a:endParaRPr>
          </a:p>
          <a:p>
            <a:r>
              <a:rPr lang="ja-JP" altLang="en-US" dirty="0">
                <a:solidFill>
                  <a:schemeClr val="tx2"/>
                </a:solidFill>
                <a:latin typeface="+mn-ea"/>
              </a:rPr>
              <a:t>・大阪府中部農と緑の総合</a:t>
            </a:r>
            <a:r>
              <a:rPr lang="ja-JP" altLang="en-US" dirty="0" smtClean="0">
                <a:solidFill>
                  <a:schemeClr val="tx2"/>
                </a:solidFill>
                <a:latin typeface="+mn-ea"/>
              </a:rPr>
              <a:t>事務所より　大和川と</a:t>
            </a:r>
            <a:r>
              <a:rPr lang="ja-JP" altLang="en-US">
                <a:solidFill>
                  <a:schemeClr val="tx2"/>
                </a:solidFill>
                <a:latin typeface="+mn-ea"/>
              </a:rPr>
              <a:t>玉串</a:t>
            </a:r>
            <a:r>
              <a:rPr lang="ja-JP" altLang="en-US" smtClean="0">
                <a:solidFill>
                  <a:schemeClr val="tx2"/>
                </a:solidFill>
                <a:latin typeface="+mn-ea"/>
              </a:rPr>
              <a:t>川、玉串川の役割について</a:t>
            </a:r>
            <a:endParaRPr lang="en-US" altLang="ja-JP" dirty="0" smtClean="0">
              <a:solidFill>
                <a:schemeClr val="tx2"/>
              </a:solidFill>
              <a:latin typeface="+mn-ea"/>
            </a:endParaRPr>
          </a:p>
          <a:p>
            <a:r>
              <a:rPr kumimoji="1" lang="ja-JP" altLang="en-US" dirty="0" smtClean="0">
                <a:solidFill>
                  <a:schemeClr val="tx2"/>
                </a:solidFill>
                <a:latin typeface="+mn-ea"/>
              </a:rPr>
              <a:t>・大阪府八尾土木事務所より　　　　　自然災害の危険性と水害を防ぐ施設、水辺の危険性について</a:t>
            </a:r>
            <a:endParaRPr kumimoji="1" lang="ja-JP" altLang="en-US" dirty="0">
              <a:solidFill>
                <a:schemeClr val="tx2"/>
              </a:solidFill>
              <a:latin typeface="+mn-ea"/>
            </a:endParaRPr>
          </a:p>
        </p:txBody>
      </p:sp>
      <p:pic>
        <p:nvPicPr>
          <p:cNvPr id="27" name="図 26"/>
          <p:cNvPicPr>
            <a:picLocks noChangeAspect="1"/>
          </p:cNvPicPr>
          <p:nvPr/>
        </p:nvPicPr>
        <p:blipFill rotWithShape="1">
          <a:blip r:embed="rId2">
            <a:extLst>
              <a:ext uri="{28A0092B-C50C-407E-A947-70E740481C1C}">
                <a14:useLocalDpi xmlns:a14="http://schemas.microsoft.com/office/drawing/2010/main" val="0"/>
              </a:ext>
            </a:extLst>
          </a:blip>
          <a:srcRect l="68230"/>
          <a:stretch/>
        </p:blipFill>
        <p:spPr>
          <a:xfrm>
            <a:off x="488325" y="3881500"/>
            <a:ext cx="3607157" cy="2022907"/>
          </a:xfrm>
          <a:prstGeom prst="rect">
            <a:avLst/>
          </a:prstGeom>
        </p:spPr>
      </p:pic>
      <p:sp>
        <p:nvSpPr>
          <p:cNvPr id="13" name="テキスト ボックス 12"/>
          <p:cNvSpPr txBox="1"/>
          <p:nvPr/>
        </p:nvSpPr>
        <p:spPr>
          <a:xfrm>
            <a:off x="521594" y="5883166"/>
            <a:ext cx="3573888" cy="307777"/>
          </a:xfrm>
          <a:prstGeom prst="rect">
            <a:avLst/>
          </a:prstGeom>
          <a:solidFill>
            <a:schemeClr val="bg2">
              <a:lumMod val="90000"/>
              <a:alpha val="90000"/>
            </a:schemeClr>
          </a:solidFill>
        </p:spPr>
        <p:txBody>
          <a:bodyPr wrap="square" rtlCol="0">
            <a:spAutoFit/>
          </a:bodyPr>
          <a:lstStyle/>
          <a:p>
            <a:pPr lvl="0" algn="ctr"/>
            <a:r>
              <a:rPr lang="ja-JP" altLang="en-US" sz="1400" dirty="0" smtClean="0">
                <a:solidFill>
                  <a:srgbClr val="2683C6">
                    <a:lumMod val="50000"/>
                  </a:srgbClr>
                </a:solidFill>
              </a:rPr>
              <a:t>講義の様子</a:t>
            </a:r>
            <a:endParaRPr lang="ja-JP" altLang="en-US" sz="1400" dirty="0">
              <a:solidFill>
                <a:srgbClr val="2683C6">
                  <a:lumMod val="50000"/>
                </a:srgbClr>
              </a:solidFill>
            </a:endParaRPr>
          </a:p>
        </p:txBody>
      </p:sp>
      <p:sp>
        <p:nvSpPr>
          <p:cNvPr id="17" name="角丸四角形吹き出し 16"/>
          <p:cNvSpPr/>
          <p:nvPr/>
        </p:nvSpPr>
        <p:spPr>
          <a:xfrm>
            <a:off x="4481848" y="3645820"/>
            <a:ext cx="7435758" cy="2749868"/>
          </a:xfrm>
          <a:prstGeom prst="wedgeRoundRectCallout">
            <a:avLst>
              <a:gd name="adj1" fmla="val -63988"/>
              <a:gd name="adj2" fmla="val -24065"/>
              <a:gd name="adj3" fmla="val 16667"/>
            </a:avLst>
          </a:prstGeom>
          <a:solidFill>
            <a:schemeClr val="bg2">
              <a:lumMod val="7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8" name="テキスト ボックス 17"/>
          <p:cNvSpPr txBox="1"/>
          <p:nvPr/>
        </p:nvSpPr>
        <p:spPr>
          <a:xfrm>
            <a:off x="4572002" y="6023516"/>
            <a:ext cx="7338916" cy="307777"/>
          </a:xfrm>
          <a:prstGeom prst="rect">
            <a:avLst/>
          </a:prstGeom>
          <a:noFill/>
        </p:spPr>
        <p:txBody>
          <a:bodyPr wrap="square" rtlCol="0">
            <a:spAutoFit/>
          </a:bodyPr>
          <a:lstStyle/>
          <a:p>
            <a:pPr lvl="0" algn="ctr"/>
            <a:r>
              <a:rPr lang="ja-JP" altLang="en-US" sz="1400" dirty="0" smtClean="0">
                <a:solidFill>
                  <a:srgbClr val="2683C6">
                    <a:lumMod val="50000"/>
                  </a:srgbClr>
                </a:solidFill>
              </a:rPr>
              <a:t>八尾市の地形の特徴や、身近な水害を防ぐ施設についても紹介したよ</a:t>
            </a:r>
            <a:endParaRPr lang="ja-JP" altLang="en-US" sz="1400" dirty="0">
              <a:solidFill>
                <a:srgbClr val="2683C6">
                  <a:lumMod val="50000"/>
                </a:srgbClr>
              </a:solidFill>
            </a:endParaRPr>
          </a:p>
        </p:txBody>
      </p:sp>
      <p:pic>
        <p:nvPicPr>
          <p:cNvPr id="2" name="図 1"/>
          <p:cNvPicPr>
            <a:picLocks noChangeAspect="1"/>
          </p:cNvPicPr>
          <p:nvPr/>
        </p:nvPicPr>
        <p:blipFill>
          <a:blip r:embed="rId3"/>
          <a:stretch>
            <a:fillRect/>
          </a:stretch>
        </p:blipFill>
        <p:spPr>
          <a:xfrm>
            <a:off x="5051759" y="3793130"/>
            <a:ext cx="2880000" cy="2165991"/>
          </a:xfrm>
          <a:prstGeom prst="rect">
            <a:avLst/>
          </a:prstGeom>
        </p:spPr>
      </p:pic>
      <p:pic>
        <p:nvPicPr>
          <p:cNvPr id="3" name="図 2"/>
          <p:cNvPicPr>
            <a:picLocks noChangeAspect="1"/>
          </p:cNvPicPr>
          <p:nvPr/>
        </p:nvPicPr>
        <p:blipFill>
          <a:blip r:embed="rId4"/>
          <a:stretch>
            <a:fillRect/>
          </a:stretch>
        </p:blipFill>
        <p:spPr>
          <a:xfrm>
            <a:off x="8503264" y="3787544"/>
            <a:ext cx="2880000" cy="2171577"/>
          </a:xfrm>
          <a:prstGeom prst="rect">
            <a:avLst/>
          </a:prstGeom>
        </p:spPr>
      </p:pic>
    </p:spTree>
    <p:extLst>
      <p:ext uri="{BB962C8B-B14F-4D97-AF65-F5344CB8AC3E}">
        <p14:creationId xmlns:p14="http://schemas.microsoft.com/office/powerpoint/2010/main" val="3180766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24" y="1069069"/>
            <a:ext cx="8748518" cy="2036240"/>
          </a:xfrm>
          <a:prstGeom prst="rect">
            <a:avLst/>
          </a:prstGeom>
        </p:spPr>
      </p:pic>
      <p:grpSp>
        <p:nvGrpSpPr>
          <p:cNvPr id="5" name="グループ化 4"/>
          <p:cNvGrpSpPr/>
          <p:nvPr/>
        </p:nvGrpSpPr>
        <p:grpSpPr>
          <a:xfrm>
            <a:off x="231226" y="115557"/>
            <a:ext cx="823684" cy="823684"/>
            <a:chOff x="5075098" y="2783533"/>
            <a:chExt cx="823684" cy="823684"/>
          </a:xfrm>
        </p:grpSpPr>
        <p:sp>
          <p:nvSpPr>
            <p:cNvPr id="6" name="正方形/長方形 5"/>
            <p:cNvSpPr/>
            <p:nvPr/>
          </p:nvSpPr>
          <p:spPr>
            <a:xfrm>
              <a:off x="5075098" y="2783533"/>
              <a:ext cx="823684" cy="82368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p:cNvSpPr txBox="1"/>
            <p:nvPr/>
          </p:nvSpPr>
          <p:spPr>
            <a:xfrm>
              <a:off x="5075098" y="2943938"/>
              <a:ext cx="788975" cy="523220"/>
            </a:xfrm>
            <a:prstGeom prst="rect">
              <a:avLst/>
            </a:prstGeom>
            <a:noFill/>
          </p:spPr>
          <p:txBody>
            <a:bodyPr wrap="square" rtlCol="0">
              <a:spAutoFit/>
            </a:bodyPr>
            <a:lstStyle/>
            <a:p>
              <a:pPr algn="ctr"/>
              <a:r>
                <a:rPr kumimoji="1" lang="ja-JP" altLang="en-US" sz="1400" b="1" dirty="0" smtClean="0">
                  <a:solidFill>
                    <a:schemeClr val="bg1"/>
                  </a:solidFill>
                  <a:latin typeface="+mn-ea"/>
                </a:rPr>
                <a:t>水あてクイズ</a:t>
              </a:r>
              <a:endParaRPr kumimoji="1" lang="en-US" altLang="ja-JP" sz="1400" b="1" dirty="0" smtClean="0">
                <a:solidFill>
                  <a:schemeClr val="bg1"/>
                </a:solidFill>
                <a:latin typeface="+mn-ea"/>
              </a:endParaRPr>
            </a:p>
          </p:txBody>
        </p:sp>
      </p:grpSp>
      <p:sp>
        <p:nvSpPr>
          <p:cNvPr id="12" name="テキスト ボックス 11"/>
          <p:cNvSpPr txBox="1"/>
          <p:nvPr/>
        </p:nvSpPr>
        <p:spPr>
          <a:xfrm>
            <a:off x="1054910" y="65734"/>
            <a:ext cx="10961079" cy="923330"/>
          </a:xfrm>
          <a:prstGeom prst="rect">
            <a:avLst/>
          </a:prstGeom>
          <a:noFill/>
        </p:spPr>
        <p:txBody>
          <a:bodyPr wrap="square" rtlCol="0">
            <a:spAutoFit/>
          </a:bodyPr>
          <a:lstStyle/>
          <a:p>
            <a:r>
              <a:rPr lang="ja-JP" altLang="en-US" dirty="0"/>
              <a:t>水の汚れは見た目だけでは</a:t>
            </a:r>
            <a:r>
              <a:rPr lang="ja-JP" altLang="en-US" dirty="0" smtClean="0"/>
              <a:t>わからないことを知ってもらうため、</a:t>
            </a:r>
            <a:endParaRPr lang="en-US" altLang="ja-JP" dirty="0" smtClean="0"/>
          </a:p>
          <a:p>
            <a:r>
              <a:rPr lang="ja-JP" altLang="en-US" dirty="0" smtClean="0"/>
              <a:t>水で薄めた調味料を用意し、何の調味料</a:t>
            </a:r>
            <a:r>
              <a:rPr lang="ja-JP" altLang="en-US" dirty="0"/>
              <a:t>が</a:t>
            </a:r>
            <a:r>
              <a:rPr lang="ja-JP" altLang="en-US" dirty="0" smtClean="0"/>
              <a:t>入っているか当てるクイズを行いました。</a:t>
            </a:r>
            <a:endParaRPr lang="en-US" altLang="ja-JP" dirty="0" smtClean="0"/>
          </a:p>
          <a:p>
            <a:r>
              <a:rPr kumimoji="1" lang="ja-JP" altLang="en-US" dirty="0" smtClean="0"/>
              <a:t>パックテスト</a:t>
            </a:r>
            <a:r>
              <a:rPr lang="en-US" altLang="ja-JP" dirty="0" smtClean="0"/>
              <a:t>(</a:t>
            </a:r>
            <a:r>
              <a:rPr lang="ja-JP" altLang="en-US" dirty="0" smtClean="0"/>
              <a:t>試薬</a:t>
            </a:r>
            <a:r>
              <a:rPr lang="ja-JP" altLang="en-US" dirty="0"/>
              <a:t>を</a:t>
            </a:r>
            <a:r>
              <a:rPr lang="ja-JP" altLang="en-US" dirty="0" smtClean="0"/>
              <a:t>使って調査</a:t>
            </a:r>
            <a:r>
              <a:rPr lang="en-US" altLang="ja-JP" dirty="0" smtClean="0"/>
              <a:t>)</a:t>
            </a:r>
            <a:r>
              <a:rPr kumimoji="1" lang="ja-JP" altLang="en-US" dirty="0" smtClean="0"/>
              <a:t>の結果や、</a:t>
            </a:r>
            <a:r>
              <a:rPr lang="ja-JP" altLang="en-US" dirty="0" smtClean="0"/>
              <a:t>水の色、においから、みんなで考えました。</a:t>
            </a:r>
            <a:endParaRPr lang="en-US" altLang="ja-JP" dirty="0"/>
          </a:p>
        </p:txBody>
      </p:sp>
      <p:sp>
        <p:nvSpPr>
          <p:cNvPr id="14" name="テキスト ボックス 13"/>
          <p:cNvSpPr txBox="1"/>
          <p:nvPr/>
        </p:nvSpPr>
        <p:spPr>
          <a:xfrm>
            <a:off x="231226" y="3235485"/>
            <a:ext cx="8110915" cy="2985433"/>
          </a:xfrm>
          <a:prstGeom prst="rect">
            <a:avLst/>
          </a:prstGeom>
          <a:solidFill>
            <a:schemeClr val="bg2">
              <a:lumMod val="90000"/>
              <a:alpha val="9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dirty="0" smtClean="0">
                <a:solidFill>
                  <a:srgbClr val="00B0F0"/>
                </a:solidFill>
              </a:rPr>
              <a:t>✓</a:t>
            </a:r>
            <a:r>
              <a:rPr lang="ja-JP" altLang="en-US" dirty="0"/>
              <a:t>ほとんど透明に見える水</a:t>
            </a:r>
            <a:r>
              <a:rPr lang="ja-JP" altLang="en-US" dirty="0" smtClean="0"/>
              <a:t>もパックテスト</a:t>
            </a:r>
            <a:r>
              <a:rPr lang="ja-JP" altLang="en-US" dirty="0"/>
              <a:t>で調べてみると</a:t>
            </a:r>
            <a:r>
              <a:rPr lang="ja-JP" altLang="en-US" dirty="0" smtClean="0"/>
              <a:t>、</a:t>
            </a:r>
            <a:endParaRPr lang="en-US" altLang="ja-JP" dirty="0" smtClean="0"/>
          </a:p>
          <a:p>
            <a:r>
              <a:rPr lang="ja-JP" altLang="en-US" dirty="0"/>
              <a:t>　</a:t>
            </a:r>
            <a:r>
              <a:rPr lang="ja-JP" altLang="en-US" dirty="0" smtClean="0"/>
              <a:t>大きな</a:t>
            </a:r>
            <a:r>
              <a:rPr lang="ja-JP" altLang="en-US" dirty="0"/>
              <a:t>違いが</a:t>
            </a:r>
            <a:r>
              <a:rPr lang="ja-JP" altLang="en-US" dirty="0" smtClean="0"/>
              <a:t>ある</a:t>
            </a:r>
            <a:r>
              <a:rPr lang="ja-JP" altLang="en-US" dirty="0"/>
              <a:t>ことがわかりました。 </a:t>
            </a:r>
            <a:endParaRPr lang="en-US" altLang="ja-JP" dirty="0" smtClean="0"/>
          </a:p>
          <a:p>
            <a:r>
              <a:rPr lang="ja-JP" altLang="en-US" dirty="0" smtClean="0">
                <a:solidFill>
                  <a:srgbClr val="00B0F0"/>
                </a:solidFill>
              </a:rPr>
              <a:t>✓</a:t>
            </a:r>
            <a:r>
              <a:rPr lang="ja-JP" altLang="en-US" dirty="0" smtClean="0"/>
              <a:t>どこ</a:t>
            </a:r>
            <a:r>
              <a:rPr lang="ja-JP" altLang="en-US" dirty="0"/>
              <a:t>の家庭にでもある調味料は私たちにとって必要なものですが</a:t>
            </a:r>
            <a:r>
              <a:rPr lang="ja-JP" altLang="en-US" dirty="0" smtClean="0"/>
              <a:t>、</a:t>
            </a:r>
            <a:endParaRPr lang="en-US" altLang="ja-JP" dirty="0" smtClean="0"/>
          </a:p>
          <a:p>
            <a:r>
              <a:rPr lang="ja-JP" altLang="en-US" dirty="0"/>
              <a:t>　</a:t>
            </a:r>
            <a:r>
              <a:rPr lang="ja-JP" altLang="en-US" dirty="0" smtClean="0"/>
              <a:t>使いすぎると</a:t>
            </a:r>
            <a:r>
              <a:rPr lang="ja-JP" altLang="en-US" dirty="0"/>
              <a:t>水を汚してしまいます</a:t>
            </a:r>
            <a:r>
              <a:rPr lang="ja-JP" altLang="en-US" dirty="0" smtClean="0"/>
              <a:t>。</a:t>
            </a:r>
            <a:endParaRPr lang="en-US" altLang="ja-JP" dirty="0" smtClean="0"/>
          </a:p>
          <a:p>
            <a:r>
              <a:rPr lang="ja-JP" altLang="en-US" dirty="0" smtClean="0">
                <a:solidFill>
                  <a:srgbClr val="00B0F0"/>
                </a:solidFill>
              </a:rPr>
              <a:t>✓</a:t>
            </a:r>
            <a:r>
              <a:rPr lang="ja-JP" altLang="en-US" dirty="0" smtClean="0"/>
              <a:t>できるだけ</a:t>
            </a:r>
            <a:r>
              <a:rPr lang="ja-JP" altLang="en-US" dirty="0"/>
              <a:t>食べ残さないように、使いすぎないようにしましょう</a:t>
            </a:r>
            <a:r>
              <a:rPr lang="ja-JP" altLang="en-US" dirty="0" smtClean="0"/>
              <a:t>。</a:t>
            </a:r>
            <a:endParaRPr lang="en-US" altLang="ja-JP" dirty="0" smtClean="0"/>
          </a:p>
          <a:p>
            <a:endParaRPr lang="en-US" altLang="ja-JP" sz="800" dirty="0" smtClean="0"/>
          </a:p>
          <a:p>
            <a:r>
              <a:rPr lang="ja-JP" altLang="en-US" dirty="0">
                <a:solidFill>
                  <a:srgbClr val="00B0F0"/>
                </a:solidFill>
              </a:rPr>
              <a:t>🌼</a:t>
            </a:r>
            <a:r>
              <a:rPr lang="ja-JP" altLang="ja-JP" dirty="0"/>
              <a:t>やって</a:t>
            </a:r>
            <a:r>
              <a:rPr lang="ja-JP" altLang="ja-JP" dirty="0" smtClean="0"/>
              <a:t>みよう</a:t>
            </a:r>
            <a:endParaRPr lang="en-US" altLang="ja-JP" dirty="0" smtClean="0"/>
          </a:p>
          <a:p>
            <a:r>
              <a:rPr lang="ja-JP" altLang="en-US" dirty="0" smtClean="0"/>
              <a:t>調味料だけでなく、食べ残しや洗剤なども水を汚してしまう原因になります。</a:t>
            </a:r>
            <a:endParaRPr lang="ja-JP" altLang="ja-JP" dirty="0"/>
          </a:p>
          <a:p>
            <a:r>
              <a:rPr lang="ja-JP" altLang="ja-JP" dirty="0"/>
              <a:t>食器の汚れは野菜くずや新聞紙などでふき取ったり、牛乳パックを切り取ってヘラのようにしてこそげ落とすと食器を洗う洗剤の量もへらせるよ</a:t>
            </a:r>
            <a:r>
              <a:rPr lang="ja-JP" altLang="ja-JP" dirty="0" smtClean="0"/>
              <a:t>。</a:t>
            </a:r>
            <a:endParaRPr lang="en-US" altLang="ja-JP" dirty="0" smtClean="0"/>
          </a:p>
          <a:p>
            <a:r>
              <a:rPr lang="ja-JP" altLang="ja-JP" dirty="0" smtClean="0"/>
              <a:t>お風呂</a:t>
            </a:r>
            <a:r>
              <a:rPr lang="ja-JP" altLang="ja-JP" dirty="0"/>
              <a:t>に入る時もシャンプーなどの量も使いすぎないことが大切だよ</a:t>
            </a:r>
            <a:r>
              <a:rPr lang="ja-JP" altLang="ja-JP" dirty="0" smtClean="0"/>
              <a:t>。</a:t>
            </a:r>
            <a:endParaRPr lang="ja-JP" altLang="ja-JP" dirty="0"/>
          </a:p>
        </p:txBody>
      </p:sp>
      <p:sp>
        <p:nvSpPr>
          <p:cNvPr id="27" name="テキスト ボックス 26"/>
          <p:cNvSpPr txBox="1"/>
          <p:nvPr/>
        </p:nvSpPr>
        <p:spPr>
          <a:xfrm>
            <a:off x="231228" y="6361949"/>
            <a:ext cx="8110914" cy="369332"/>
          </a:xfrm>
          <a:prstGeom prst="rect">
            <a:avLst/>
          </a:prstGeom>
          <a:solidFill>
            <a:schemeClr val="bg2">
              <a:lumMod val="90000"/>
              <a:alpha val="90000"/>
            </a:schemeClr>
          </a:solidFill>
        </p:spPr>
        <p:txBody>
          <a:bodyPr wrap="square" rtlCol="0">
            <a:spAutoFit/>
          </a:bodyPr>
          <a:lstStyle/>
          <a:p>
            <a:pPr lvl="0"/>
            <a:r>
              <a:rPr lang="ja-JP" altLang="en-US" b="1" dirty="0" smtClean="0">
                <a:solidFill>
                  <a:srgbClr val="2683C6">
                    <a:lumMod val="50000"/>
                  </a:srgbClr>
                </a:solidFill>
              </a:rPr>
              <a:t>授業の最後には感想をもらいました。感想は</a:t>
            </a:r>
            <a:r>
              <a:rPr lang="ja-JP" altLang="en-US" b="1" dirty="0">
                <a:solidFill>
                  <a:srgbClr val="2683C6">
                    <a:lumMod val="50000"/>
                  </a:srgbClr>
                </a:solidFill>
              </a:rPr>
              <a:t>次</a:t>
            </a:r>
            <a:r>
              <a:rPr lang="ja-JP" altLang="en-US" b="1" dirty="0" smtClean="0">
                <a:solidFill>
                  <a:srgbClr val="2683C6">
                    <a:lumMod val="50000"/>
                  </a:srgbClr>
                </a:solidFill>
              </a:rPr>
              <a:t>の</a:t>
            </a:r>
            <a:r>
              <a:rPr lang="ja-JP" altLang="en-US" b="1" dirty="0">
                <a:solidFill>
                  <a:srgbClr val="2683C6">
                    <a:lumMod val="50000"/>
                  </a:srgbClr>
                </a:solidFill>
              </a:rPr>
              <a:t>ページ</a:t>
            </a:r>
            <a:r>
              <a:rPr lang="ja-JP" altLang="en-US" b="1" dirty="0" smtClean="0">
                <a:solidFill>
                  <a:srgbClr val="2683C6">
                    <a:lumMod val="50000"/>
                  </a:srgbClr>
                </a:solidFill>
              </a:rPr>
              <a:t>を</a:t>
            </a:r>
            <a:r>
              <a:rPr lang="ja-JP" altLang="en-US" b="1" dirty="0">
                <a:solidFill>
                  <a:srgbClr val="2683C6">
                    <a:lumMod val="50000"/>
                  </a:srgbClr>
                </a:solidFill>
              </a:rPr>
              <a:t>見</a:t>
            </a:r>
            <a:r>
              <a:rPr lang="ja-JP" altLang="en-US" b="1" dirty="0" smtClean="0">
                <a:solidFill>
                  <a:srgbClr val="2683C6">
                    <a:lumMod val="50000"/>
                  </a:srgbClr>
                </a:solidFill>
              </a:rPr>
              <a:t>てね！</a:t>
            </a:r>
            <a:endParaRPr lang="ja-JP" altLang="en-US" b="1" dirty="0">
              <a:solidFill>
                <a:srgbClr val="2683C6">
                  <a:lumMod val="50000"/>
                </a:srgbClr>
              </a:solidFill>
            </a:endParaRPr>
          </a:p>
        </p:txBody>
      </p:sp>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728" y="5146306"/>
            <a:ext cx="3322608" cy="1530229"/>
          </a:xfrm>
          <a:prstGeom prst="rect">
            <a:avLst/>
          </a:prstGeom>
        </p:spPr>
      </p:pic>
      <p:sp>
        <p:nvSpPr>
          <p:cNvPr id="25" name="角丸四角形吹き出し 24"/>
          <p:cNvSpPr/>
          <p:nvPr/>
        </p:nvSpPr>
        <p:spPr>
          <a:xfrm>
            <a:off x="9131121" y="1065753"/>
            <a:ext cx="2680215" cy="2030004"/>
          </a:xfrm>
          <a:prstGeom prst="wedgeRoundRectCallout">
            <a:avLst>
              <a:gd name="adj1" fmla="val -90443"/>
              <a:gd name="adj2" fmla="val 23202"/>
              <a:gd name="adj3" fmla="val 16667"/>
            </a:avLst>
          </a:prstGeom>
          <a:solidFill>
            <a:schemeClr val="bg2">
              <a:lumMod val="7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pic>
        <p:nvPicPr>
          <p:cNvPr id="21" name="図 2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231" t="1030" r="19584" b="4492"/>
          <a:stretch/>
        </p:blipFill>
        <p:spPr>
          <a:xfrm>
            <a:off x="9470334" y="1152147"/>
            <a:ext cx="2004369" cy="1455513"/>
          </a:xfrm>
          <a:prstGeom prst="rect">
            <a:avLst/>
          </a:prstGeom>
        </p:spPr>
      </p:pic>
      <p:sp>
        <p:nvSpPr>
          <p:cNvPr id="13" name="テキスト ボックス 12"/>
          <p:cNvSpPr txBox="1"/>
          <p:nvPr/>
        </p:nvSpPr>
        <p:spPr>
          <a:xfrm>
            <a:off x="231224" y="2796571"/>
            <a:ext cx="8748518" cy="308738"/>
          </a:xfrm>
          <a:prstGeom prst="rect">
            <a:avLst/>
          </a:prstGeom>
          <a:solidFill>
            <a:schemeClr val="bg2">
              <a:lumMod val="90000"/>
              <a:alpha val="90000"/>
            </a:schemeClr>
          </a:solidFill>
        </p:spPr>
        <p:txBody>
          <a:bodyPr wrap="square" rtlCol="0">
            <a:spAutoFit/>
          </a:bodyPr>
          <a:lstStyle/>
          <a:p>
            <a:pPr lvl="0" algn="ctr"/>
            <a:r>
              <a:rPr lang="ja-JP" altLang="en-US" sz="1400" dirty="0" smtClean="0">
                <a:solidFill>
                  <a:srgbClr val="2683C6">
                    <a:lumMod val="50000"/>
                  </a:srgbClr>
                </a:solidFill>
              </a:rPr>
              <a:t>パックテスト</a:t>
            </a:r>
            <a:endParaRPr lang="ja-JP" altLang="en-US" sz="1400" dirty="0">
              <a:solidFill>
                <a:srgbClr val="2683C6">
                  <a:lumMod val="50000"/>
                </a:srgbClr>
              </a:solidFill>
            </a:endParaRPr>
          </a:p>
        </p:txBody>
      </p:sp>
      <p:sp>
        <p:nvSpPr>
          <p:cNvPr id="15" name="テキスト ボックス 14"/>
          <p:cNvSpPr txBox="1"/>
          <p:nvPr/>
        </p:nvSpPr>
        <p:spPr>
          <a:xfrm>
            <a:off x="9470334" y="2588650"/>
            <a:ext cx="2161267" cy="523220"/>
          </a:xfrm>
          <a:prstGeom prst="rect">
            <a:avLst/>
          </a:prstGeom>
          <a:noFill/>
        </p:spPr>
        <p:txBody>
          <a:bodyPr wrap="square" rtlCol="0">
            <a:spAutoFit/>
          </a:bodyPr>
          <a:lstStyle/>
          <a:p>
            <a:pPr lvl="0" algn="ctr"/>
            <a:r>
              <a:rPr lang="ja-JP" altLang="en-US" sz="1400" dirty="0" smtClean="0">
                <a:solidFill>
                  <a:srgbClr val="2683C6">
                    <a:lumMod val="50000"/>
                  </a:srgbClr>
                </a:solidFill>
              </a:rPr>
              <a:t>パックテストの</a:t>
            </a:r>
            <a:endParaRPr lang="en-US" altLang="ja-JP" sz="1400" dirty="0" smtClean="0">
              <a:solidFill>
                <a:srgbClr val="2683C6">
                  <a:lumMod val="50000"/>
                </a:srgbClr>
              </a:solidFill>
            </a:endParaRPr>
          </a:p>
          <a:p>
            <a:pPr lvl="0" algn="ctr"/>
            <a:r>
              <a:rPr lang="ja-JP" altLang="en-US" sz="1400" dirty="0">
                <a:solidFill>
                  <a:srgbClr val="2683C6">
                    <a:lumMod val="50000"/>
                  </a:srgbClr>
                </a:solidFill>
              </a:rPr>
              <a:t>色</a:t>
            </a:r>
            <a:r>
              <a:rPr lang="ja-JP" altLang="en-US" sz="1400" dirty="0" smtClean="0">
                <a:solidFill>
                  <a:srgbClr val="2683C6">
                    <a:lumMod val="50000"/>
                  </a:srgbClr>
                </a:solidFill>
              </a:rPr>
              <a:t>の変化を確認！</a:t>
            </a:r>
            <a:endParaRPr lang="ja-JP" altLang="en-US" sz="1400" dirty="0">
              <a:solidFill>
                <a:srgbClr val="2683C6">
                  <a:lumMod val="50000"/>
                </a:srgbClr>
              </a:solidFill>
            </a:endParaRPr>
          </a:p>
        </p:txBody>
      </p:sp>
      <p:sp>
        <p:nvSpPr>
          <p:cNvPr id="17" name="テキスト ボックス 16"/>
          <p:cNvSpPr txBox="1"/>
          <p:nvPr/>
        </p:nvSpPr>
        <p:spPr>
          <a:xfrm>
            <a:off x="8488728" y="6423504"/>
            <a:ext cx="3322608" cy="307777"/>
          </a:xfrm>
          <a:prstGeom prst="rect">
            <a:avLst/>
          </a:prstGeom>
          <a:solidFill>
            <a:schemeClr val="bg2">
              <a:lumMod val="90000"/>
              <a:alpha val="90000"/>
            </a:schemeClr>
          </a:solidFill>
        </p:spPr>
        <p:txBody>
          <a:bodyPr wrap="square" rtlCol="0">
            <a:spAutoFit/>
          </a:bodyPr>
          <a:lstStyle/>
          <a:p>
            <a:pPr lvl="0" algn="ctr"/>
            <a:r>
              <a:rPr lang="ja-JP" altLang="en-US" sz="1400" dirty="0" smtClean="0">
                <a:solidFill>
                  <a:srgbClr val="2683C6">
                    <a:lumMod val="50000"/>
                  </a:srgbClr>
                </a:solidFill>
              </a:rPr>
              <a:t>何の調味料だと思うかを発表</a:t>
            </a:r>
            <a:endParaRPr lang="ja-JP" altLang="en-US" sz="1400" dirty="0">
              <a:solidFill>
                <a:srgbClr val="2683C6">
                  <a:lumMod val="50000"/>
                </a:srgbClr>
              </a:solidFill>
            </a:endParaRPr>
          </a:p>
        </p:txBody>
      </p:sp>
      <p:pic>
        <p:nvPicPr>
          <p:cNvPr id="4" name="図 3"/>
          <p:cNvPicPr>
            <a:picLocks noChangeAspect="1"/>
          </p:cNvPicPr>
          <p:nvPr/>
        </p:nvPicPr>
        <p:blipFill rotWithShape="1">
          <a:blip r:embed="rId6">
            <a:extLst>
              <a:ext uri="{28A0092B-C50C-407E-A947-70E740481C1C}">
                <a14:useLocalDpi xmlns:a14="http://schemas.microsoft.com/office/drawing/2010/main" val="0"/>
              </a:ext>
            </a:extLst>
          </a:blip>
          <a:srcRect b="40004"/>
          <a:stretch/>
        </p:blipFill>
        <p:spPr>
          <a:xfrm>
            <a:off x="8488727" y="3234714"/>
            <a:ext cx="3681807" cy="1784698"/>
          </a:xfrm>
          <a:prstGeom prst="rect">
            <a:avLst/>
          </a:prstGeom>
        </p:spPr>
      </p:pic>
      <p:sp>
        <p:nvSpPr>
          <p:cNvPr id="16" name="テキスト ボックス 15"/>
          <p:cNvSpPr txBox="1"/>
          <p:nvPr/>
        </p:nvSpPr>
        <p:spPr>
          <a:xfrm>
            <a:off x="8488726" y="4759801"/>
            <a:ext cx="3348000" cy="288000"/>
          </a:xfrm>
          <a:prstGeom prst="rect">
            <a:avLst/>
          </a:prstGeom>
          <a:solidFill>
            <a:schemeClr val="bg2">
              <a:lumMod val="90000"/>
              <a:alpha val="90000"/>
            </a:schemeClr>
          </a:solidFill>
        </p:spPr>
        <p:txBody>
          <a:bodyPr wrap="square" rtlCol="0">
            <a:spAutoFit/>
          </a:bodyPr>
          <a:lstStyle/>
          <a:p>
            <a:pPr lvl="0" algn="ctr"/>
            <a:r>
              <a:rPr lang="ja-JP" altLang="en-US" sz="1400" dirty="0" smtClean="0">
                <a:solidFill>
                  <a:srgbClr val="2683C6">
                    <a:lumMod val="50000"/>
                  </a:srgbClr>
                </a:solidFill>
              </a:rPr>
              <a:t>水の色、においから考えている様子</a:t>
            </a:r>
            <a:endParaRPr lang="ja-JP" altLang="en-US" sz="1400" dirty="0">
              <a:solidFill>
                <a:srgbClr val="2683C6">
                  <a:lumMod val="50000"/>
                </a:srgbClr>
              </a:solidFill>
            </a:endParaRPr>
          </a:p>
        </p:txBody>
      </p:sp>
    </p:spTree>
    <p:extLst>
      <p:ext uri="{BB962C8B-B14F-4D97-AF65-F5344CB8AC3E}">
        <p14:creationId xmlns:p14="http://schemas.microsoft.com/office/powerpoint/2010/main" val="3775366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2">
            <a:extLst>
              <a:ext uri="{28A0092B-C50C-407E-A947-70E740481C1C}">
                <a14:useLocalDpi xmlns:a14="http://schemas.microsoft.com/office/drawing/2010/main" val="0"/>
              </a:ext>
            </a:extLst>
          </a:blip>
          <a:srcRect t="14837"/>
          <a:stretch/>
        </p:blipFill>
        <p:spPr>
          <a:xfrm>
            <a:off x="231227" y="993789"/>
            <a:ext cx="3603048" cy="1303195"/>
          </a:xfrm>
          <a:prstGeom prst="rect">
            <a:avLst/>
          </a:prstGeom>
        </p:spPr>
      </p:pic>
      <p:sp>
        <p:nvSpPr>
          <p:cNvPr id="6" name="テキスト ボックス 5"/>
          <p:cNvSpPr txBox="1"/>
          <p:nvPr/>
        </p:nvSpPr>
        <p:spPr>
          <a:xfrm>
            <a:off x="231227" y="3079234"/>
            <a:ext cx="11503680" cy="2862322"/>
          </a:xfrm>
          <a:prstGeom prst="rect">
            <a:avLst/>
          </a:prstGeom>
          <a:solidFill>
            <a:schemeClr val="bg2">
              <a:lumMod val="75000"/>
              <a:alpha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00B0F0"/>
                </a:solidFill>
                <a:effectLst/>
                <a:uLnTx/>
                <a:uFillTx/>
                <a:latin typeface="Gill Sans MT" panose="020B0502020104020203"/>
                <a:ea typeface="メイリオ" panose="020B0604030504040204" pitchFamily="50" charset="-128"/>
                <a:cs typeface="+mn-cs"/>
              </a:rPr>
              <a:t>✓</a:t>
            </a: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ちなみに・・・</a:t>
            </a:r>
            <a:endParaRPr kumimoji="1" lang="en-US" altLang="ja-JP" dirty="0">
              <a:solidFill>
                <a:srgbClr val="1B2F36"/>
              </a:solidFill>
              <a:latin typeface="Gill Sans MT" panose="020B0502020104020203"/>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　「</a:t>
            </a:r>
            <a:r>
              <a:rPr kumimoji="1" lang="ja-JP" altLang="en-US" sz="1800" b="0" i="0" u="none" strike="noStrike" kern="1200" cap="none" spc="0" normalizeH="0" baseline="0" noProof="0" dirty="0">
                <a:ln>
                  <a:noFill/>
                </a:ln>
                <a:solidFill>
                  <a:srgbClr val="1B2F36"/>
                </a:solidFill>
                <a:effectLst/>
                <a:uLnTx/>
                <a:uFillTx/>
                <a:latin typeface="Gill Sans MT" panose="020B0502020104020203"/>
                <a:ea typeface="メイリオ" panose="020B0604030504040204" pitchFamily="50" charset="-128"/>
                <a:cs typeface="+mn-cs"/>
              </a:rPr>
              <a:t>私の水辺」推進協議会中河内委員会市民団体</a:t>
            </a: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メンバーの「</a:t>
            </a:r>
            <a:r>
              <a:rPr kumimoji="1" lang="ja-JP" altLang="en-US" sz="1800" b="0" i="0" u="none" strike="noStrike" kern="1200" cap="none" spc="0" normalizeH="0" baseline="0" noProof="0" dirty="0">
                <a:ln>
                  <a:noFill/>
                </a:ln>
                <a:solidFill>
                  <a:srgbClr val="1B2F36"/>
                </a:solidFill>
                <a:effectLst/>
                <a:uLnTx/>
                <a:uFillTx/>
                <a:latin typeface="Gill Sans MT" panose="020B0502020104020203"/>
                <a:ea typeface="メイリオ" panose="020B0604030504040204" pitchFamily="50" charset="-128"/>
                <a:cs typeface="+mn-cs"/>
              </a:rPr>
              <a:t>アクアフレンズ</a:t>
            </a: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a:t>
            </a:r>
            <a:r>
              <a:rPr kumimoji="1" lang="ja-JP" altLang="en-US" dirty="0" smtClean="0">
                <a:solidFill>
                  <a:srgbClr val="1B2F36"/>
                </a:solidFill>
              </a:rPr>
              <a:t>は</a:t>
            </a:r>
            <a:endParaRPr kumimoji="1" lang="en-US" altLang="ja-JP" dirty="0" smtClean="0">
              <a:solidFill>
                <a:srgbClr val="1B2F3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solidFill>
                  <a:srgbClr val="1B2F36"/>
                </a:solidFill>
              </a:rPr>
              <a:t>　子ども</a:t>
            </a:r>
            <a:r>
              <a:rPr kumimoji="1" lang="ja-JP" altLang="en-US" dirty="0">
                <a:solidFill>
                  <a:srgbClr val="1B2F36"/>
                </a:solidFill>
              </a:rPr>
              <a:t>達が水</a:t>
            </a:r>
            <a:r>
              <a:rPr kumimoji="1" lang="ja-JP" altLang="en-US" dirty="0" smtClean="0">
                <a:solidFill>
                  <a:srgbClr val="1B2F36"/>
                </a:solidFill>
              </a:rPr>
              <a:t>とふれ合える</a:t>
            </a:r>
            <a:r>
              <a:rPr kumimoji="1" lang="ja-JP" altLang="en-US" dirty="0">
                <a:solidFill>
                  <a:srgbClr val="1B2F36"/>
                </a:solidFill>
              </a:rPr>
              <a:t>理想的な水辺環境づくりと身近な水路の多面的利用を</a:t>
            </a:r>
            <a:r>
              <a:rPr kumimoji="1" lang="ja-JP" altLang="en-US" dirty="0" smtClean="0">
                <a:solidFill>
                  <a:srgbClr val="1B2F36"/>
                </a:solidFill>
              </a:rPr>
              <a:t>考え</a:t>
            </a:r>
            <a:endParaRPr kumimoji="1" lang="en-US" altLang="ja-JP" dirty="0" smtClean="0">
              <a:solidFill>
                <a:srgbClr val="1B2F3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1B2F36"/>
                </a:solidFill>
              </a:rPr>
              <a:t>　</a:t>
            </a:r>
            <a:r>
              <a:rPr kumimoji="1" lang="ja-JP" altLang="en-US" dirty="0" smtClean="0">
                <a:solidFill>
                  <a:srgbClr val="1B2F36"/>
                </a:solidFill>
              </a:rPr>
              <a:t>活動</a:t>
            </a:r>
            <a:r>
              <a:rPr kumimoji="1" lang="ja-JP" altLang="en-US" dirty="0">
                <a:solidFill>
                  <a:srgbClr val="1B2F36"/>
                </a:solidFill>
              </a:rPr>
              <a:t>しています。</a:t>
            </a:r>
            <a:endParaRPr kumimoji="1" lang="en-US" altLang="ja-JP" dirty="0">
              <a:solidFill>
                <a:srgbClr val="1B2F36"/>
              </a:solidFill>
              <a:latin typeface="Gill Sans MT" panose="020B0502020104020203"/>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00B0F0"/>
                </a:solidFill>
                <a:effectLst/>
                <a:uLnTx/>
                <a:uFillTx/>
                <a:latin typeface="Gill Sans MT" panose="020B0502020104020203"/>
                <a:ea typeface="メイリオ" panose="020B0604030504040204" pitchFamily="50" charset="-128"/>
                <a:cs typeface="+mn-cs"/>
              </a:rPr>
              <a:t>🌼</a:t>
            </a: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アクアフレンズの活動</a:t>
            </a:r>
            <a:endParaRPr kumimoji="1" lang="en-US" altLang="ja-JP" dirty="0">
              <a:solidFill>
                <a:srgbClr val="1B2F36"/>
              </a:solidFill>
              <a:latin typeface="Gill Sans MT" panose="020B0502020104020203"/>
              <a:ea typeface="メイリオ" panose="020B0604030504040204" pitchFamily="50" charset="-128"/>
            </a:endParaRPr>
          </a:p>
          <a:p>
            <a:pPr lvl="0">
              <a:defRPr/>
            </a:pPr>
            <a:r>
              <a:rPr kumimoji="1" lang="ja-JP" altLang="en-US" sz="1800" b="0" i="0" u="none" strike="noStrike" kern="1200" cap="none" spc="0" normalizeH="0" baseline="0" noProof="0" dirty="0" smtClean="0">
                <a:ln>
                  <a:noFill/>
                </a:ln>
                <a:solidFill>
                  <a:srgbClr val="1B2F36"/>
                </a:solidFill>
                <a:effectLst/>
                <a:uLnTx/>
                <a:uFillTx/>
                <a:latin typeface="Gill Sans MT" panose="020B0502020104020203"/>
                <a:ea typeface="メイリオ" panose="020B0604030504040204" pitchFamily="50" charset="-128"/>
                <a:cs typeface="+mn-cs"/>
              </a:rPr>
              <a:t>　</a:t>
            </a:r>
            <a:r>
              <a:rPr kumimoji="1" lang="ja-JP" altLang="en-US" dirty="0">
                <a:solidFill>
                  <a:srgbClr val="1B2F36"/>
                </a:solidFill>
              </a:rPr>
              <a:t>身近な水路の多面的利用を</a:t>
            </a:r>
            <a:r>
              <a:rPr kumimoji="1" lang="ja-JP" altLang="en-US" dirty="0" smtClean="0">
                <a:solidFill>
                  <a:srgbClr val="1B2F36"/>
                </a:solidFill>
              </a:rPr>
              <a:t>考えるために</a:t>
            </a:r>
            <a:r>
              <a:rPr kumimoji="1" lang="en-US" altLang="ja-JP" dirty="0">
                <a:solidFill>
                  <a:srgbClr val="1B2F36"/>
                </a:solidFill>
              </a:rPr>
              <a:t>2002</a:t>
            </a:r>
            <a:r>
              <a:rPr kumimoji="1" lang="ja-JP" altLang="en-US" dirty="0">
                <a:solidFill>
                  <a:srgbClr val="1B2F36"/>
                </a:solidFill>
              </a:rPr>
              <a:t>年、</a:t>
            </a:r>
            <a:r>
              <a:rPr kumimoji="1" lang="en-US" altLang="ja-JP" dirty="0">
                <a:solidFill>
                  <a:srgbClr val="1B2F36"/>
                </a:solidFill>
              </a:rPr>
              <a:t>2010</a:t>
            </a:r>
            <a:r>
              <a:rPr kumimoji="1" lang="ja-JP" altLang="en-US" dirty="0">
                <a:solidFill>
                  <a:srgbClr val="1B2F36"/>
                </a:solidFill>
              </a:rPr>
              <a:t>～</a:t>
            </a:r>
            <a:r>
              <a:rPr kumimoji="1" lang="en-US" altLang="ja-JP" dirty="0">
                <a:solidFill>
                  <a:srgbClr val="1B2F36"/>
                </a:solidFill>
              </a:rPr>
              <a:t>2011</a:t>
            </a:r>
            <a:r>
              <a:rPr kumimoji="1" lang="ja-JP" altLang="en-US" dirty="0">
                <a:solidFill>
                  <a:srgbClr val="1B2F36"/>
                </a:solidFill>
              </a:rPr>
              <a:t>年度に</a:t>
            </a:r>
            <a:r>
              <a:rPr kumimoji="1" lang="ja-JP" altLang="en-US" dirty="0" smtClean="0">
                <a:solidFill>
                  <a:srgbClr val="1B2F36"/>
                </a:solidFill>
              </a:rPr>
              <a:t>は</a:t>
            </a:r>
            <a:endParaRPr kumimoji="1" lang="en-US" altLang="ja-JP" dirty="0" smtClean="0">
              <a:solidFill>
                <a:srgbClr val="1B2F36"/>
              </a:solidFill>
            </a:endParaRPr>
          </a:p>
          <a:p>
            <a:pPr lvl="0">
              <a:defRPr/>
            </a:pPr>
            <a:r>
              <a:rPr kumimoji="1" lang="ja-JP" altLang="en-US" dirty="0" smtClean="0">
                <a:solidFill>
                  <a:srgbClr val="1B2F36"/>
                </a:solidFill>
              </a:rPr>
              <a:t>　八尾</a:t>
            </a:r>
            <a:r>
              <a:rPr kumimoji="1" lang="ja-JP" altLang="en-US" dirty="0">
                <a:solidFill>
                  <a:srgbClr val="1B2F36"/>
                </a:solidFill>
              </a:rPr>
              <a:t>市内の中心を流れる農業用水路</a:t>
            </a:r>
            <a:r>
              <a:rPr kumimoji="1" lang="ja-JP" altLang="en-US" dirty="0" smtClean="0">
                <a:solidFill>
                  <a:srgbClr val="1B2F36"/>
                </a:solidFill>
              </a:rPr>
              <a:t>、「</a:t>
            </a:r>
            <a:r>
              <a:rPr kumimoji="1" lang="ja-JP" altLang="en-US" dirty="0">
                <a:solidFill>
                  <a:srgbClr val="1B2F36"/>
                </a:solidFill>
              </a:rPr>
              <a:t>長瀬川」「玉串川」から取水して流れる小水路</a:t>
            </a:r>
            <a:r>
              <a:rPr kumimoji="1" lang="ja-JP" altLang="en-US" dirty="0" smtClean="0">
                <a:solidFill>
                  <a:srgbClr val="1B2F36"/>
                </a:solidFill>
              </a:rPr>
              <a:t>の</a:t>
            </a:r>
            <a:endParaRPr kumimoji="1" lang="en-US" altLang="ja-JP" dirty="0" smtClean="0">
              <a:solidFill>
                <a:srgbClr val="1B2F36"/>
              </a:solidFill>
            </a:endParaRPr>
          </a:p>
          <a:p>
            <a:pPr lvl="0">
              <a:defRPr/>
            </a:pPr>
            <a:r>
              <a:rPr kumimoji="1" lang="ja-JP" altLang="en-US" dirty="0" smtClean="0">
                <a:solidFill>
                  <a:srgbClr val="1B2F36"/>
                </a:solidFill>
              </a:rPr>
              <a:t>　状況</a:t>
            </a:r>
            <a:r>
              <a:rPr kumimoji="1" lang="ja-JP" altLang="en-US" dirty="0">
                <a:solidFill>
                  <a:srgbClr val="1B2F36"/>
                </a:solidFill>
              </a:rPr>
              <a:t>調査をおこないました</a:t>
            </a:r>
            <a:r>
              <a:rPr kumimoji="1" lang="ja-JP" altLang="en-US" dirty="0" smtClean="0">
                <a:solidFill>
                  <a:srgbClr val="1B2F36"/>
                </a:solidFill>
              </a:rPr>
              <a:t>。調査</a:t>
            </a:r>
            <a:r>
              <a:rPr kumimoji="1" lang="ja-JP" altLang="en-US" dirty="0">
                <a:solidFill>
                  <a:srgbClr val="1B2F36"/>
                </a:solidFill>
              </a:rPr>
              <a:t>の成果は</a:t>
            </a:r>
            <a:r>
              <a:rPr kumimoji="1" lang="en-US" altLang="ja-JP" dirty="0">
                <a:solidFill>
                  <a:srgbClr val="1B2F36"/>
                </a:solidFill>
              </a:rPr>
              <a:t>CD</a:t>
            </a:r>
            <a:r>
              <a:rPr kumimoji="1" lang="ja-JP" altLang="en-US" dirty="0">
                <a:solidFill>
                  <a:srgbClr val="1B2F36"/>
                </a:solidFill>
              </a:rPr>
              <a:t>・</a:t>
            </a:r>
            <a:r>
              <a:rPr kumimoji="1" lang="en-US" altLang="ja-JP" dirty="0">
                <a:solidFill>
                  <a:srgbClr val="1B2F36"/>
                </a:solidFill>
              </a:rPr>
              <a:t>R</a:t>
            </a:r>
            <a:r>
              <a:rPr kumimoji="1" lang="ja-JP" altLang="en-US" dirty="0">
                <a:solidFill>
                  <a:srgbClr val="1B2F36"/>
                </a:solidFill>
              </a:rPr>
              <a:t>に</a:t>
            </a:r>
            <a:r>
              <a:rPr kumimoji="1" lang="ja-JP" altLang="en-US" dirty="0" smtClean="0">
                <a:solidFill>
                  <a:srgbClr val="1B2F36"/>
                </a:solidFill>
              </a:rPr>
              <a:t>まとめ、学校</a:t>
            </a:r>
            <a:r>
              <a:rPr kumimoji="1" lang="ja-JP" altLang="en-US" dirty="0">
                <a:solidFill>
                  <a:srgbClr val="1B2F36"/>
                </a:solidFill>
              </a:rPr>
              <a:t>などに</a:t>
            </a:r>
            <a:r>
              <a:rPr kumimoji="1" lang="ja-JP" altLang="en-US" dirty="0" smtClean="0">
                <a:solidFill>
                  <a:srgbClr val="1B2F36"/>
                </a:solidFill>
              </a:rPr>
              <a:t>配布されていま</a:t>
            </a:r>
            <a:r>
              <a:rPr kumimoji="1" lang="ja-JP" altLang="en-US" dirty="0">
                <a:solidFill>
                  <a:srgbClr val="1B2F36"/>
                </a:solidFill>
              </a:rPr>
              <a:t>す</a:t>
            </a:r>
            <a:r>
              <a:rPr kumimoji="1" lang="ja-JP" altLang="en-US" dirty="0" smtClean="0">
                <a:solidFill>
                  <a:srgbClr val="1B2F36"/>
                </a:solidFill>
              </a:rPr>
              <a:t>。</a:t>
            </a:r>
            <a:endParaRPr kumimoji="1" lang="ja-JP" altLang="en-US" dirty="0">
              <a:solidFill>
                <a:srgbClr val="1B2F36"/>
              </a:solidFill>
            </a:endParaRPr>
          </a:p>
          <a:p>
            <a:pPr lvl="0">
              <a:defRPr/>
            </a:pPr>
            <a:r>
              <a:rPr kumimoji="1" lang="ja-JP" altLang="en-US" dirty="0" smtClean="0">
                <a:solidFill>
                  <a:srgbClr val="1B2F36"/>
                </a:solidFill>
              </a:rPr>
              <a:t>　この</a:t>
            </a:r>
            <a:r>
              <a:rPr kumimoji="1" lang="en-US" altLang="ja-JP" dirty="0">
                <a:solidFill>
                  <a:srgbClr val="1B2F36"/>
                </a:solidFill>
              </a:rPr>
              <a:t>CD</a:t>
            </a:r>
            <a:r>
              <a:rPr kumimoji="1" lang="ja-JP" altLang="en-US" dirty="0">
                <a:solidFill>
                  <a:srgbClr val="1B2F36"/>
                </a:solidFill>
              </a:rPr>
              <a:t>・</a:t>
            </a:r>
            <a:r>
              <a:rPr kumimoji="1" lang="en-US" altLang="ja-JP" dirty="0">
                <a:solidFill>
                  <a:srgbClr val="1B2F36"/>
                </a:solidFill>
              </a:rPr>
              <a:t>R</a:t>
            </a:r>
            <a:r>
              <a:rPr kumimoji="1" lang="ja-JP" altLang="en-US" dirty="0" err="1">
                <a:solidFill>
                  <a:srgbClr val="1B2F36"/>
                </a:solidFill>
              </a:rPr>
              <a:t>には</a:t>
            </a:r>
            <a:r>
              <a:rPr kumimoji="1" lang="ja-JP" altLang="en-US" dirty="0">
                <a:solidFill>
                  <a:srgbClr val="1B2F36"/>
                </a:solidFill>
              </a:rPr>
              <a:t>大和川つけかえの学習にも活用されるよう</a:t>
            </a:r>
            <a:r>
              <a:rPr kumimoji="1" lang="ja-JP" altLang="en-US" dirty="0" smtClean="0">
                <a:solidFill>
                  <a:srgbClr val="1B2F36"/>
                </a:solidFill>
              </a:rPr>
              <a:t>、中甚</a:t>
            </a:r>
            <a:r>
              <a:rPr kumimoji="1" lang="ja-JP" altLang="en-US" dirty="0">
                <a:solidFill>
                  <a:srgbClr val="1B2F36"/>
                </a:solidFill>
              </a:rPr>
              <a:t>兵衛</a:t>
            </a:r>
            <a:r>
              <a:rPr kumimoji="1" lang="en-US" altLang="ja-JP" dirty="0">
                <a:solidFill>
                  <a:srgbClr val="1B2F36"/>
                </a:solidFill>
              </a:rPr>
              <a:t>10</a:t>
            </a:r>
            <a:r>
              <a:rPr kumimoji="1" lang="ja-JP" altLang="en-US" dirty="0">
                <a:solidFill>
                  <a:srgbClr val="1B2F36"/>
                </a:solidFill>
              </a:rPr>
              <a:t>代目の中九兵衛さんの解説</a:t>
            </a:r>
            <a:r>
              <a:rPr kumimoji="1" lang="ja-JP" altLang="en-US" dirty="0" smtClean="0">
                <a:solidFill>
                  <a:srgbClr val="1B2F36"/>
                </a:solidFill>
              </a:rPr>
              <a:t>も</a:t>
            </a:r>
            <a:endParaRPr kumimoji="1" lang="en-US" altLang="ja-JP" dirty="0" smtClean="0">
              <a:solidFill>
                <a:srgbClr val="1B2F36"/>
              </a:solidFill>
            </a:endParaRPr>
          </a:p>
          <a:p>
            <a:pPr lvl="0">
              <a:defRPr/>
            </a:pPr>
            <a:r>
              <a:rPr kumimoji="1" lang="ja-JP" altLang="en-US" dirty="0">
                <a:solidFill>
                  <a:srgbClr val="1B2F36"/>
                </a:solidFill>
              </a:rPr>
              <a:t>　</a:t>
            </a:r>
            <a:r>
              <a:rPr kumimoji="1" lang="ja-JP" altLang="en-US" dirty="0" smtClean="0">
                <a:solidFill>
                  <a:srgbClr val="1B2F36"/>
                </a:solidFill>
              </a:rPr>
              <a:t>収録</a:t>
            </a:r>
            <a:r>
              <a:rPr kumimoji="1" lang="ja-JP" altLang="en-US" dirty="0">
                <a:solidFill>
                  <a:srgbClr val="1B2F36"/>
                </a:solidFill>
              </a:rPr>
              <a:t>されています。</a:t>
            </a:r>
          </a:p>
        </p:txBody>
      </p:sp>
      <p:sp>
        <p:nvSpPr>
          <p:cNvPr id="7" name="タイトル 1"/>
          <p:cNvSpPr txBox="1">
            <a:spLocks/>
          </p:cNvSpPr>
          <p:nvPr/>
        </p:nvSpPr>
        <p:spPr>
          <a:xfrm>
            <a:off x="7213350" y="6180006"/>
            <a:ext cx="4521557" cy="480501"/>
          </a:xfrm>
          <a:prstGeom prst="rect">
            <a:avLst/>
          </a:prstGeom>
          <a:solidFill>
            <a:srgbClr val="00B0F0">
              <a:alpha val="60000"/>
            </a:srgbClr>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kumimoji="1" sz="8400" kern="1200" cap="all" spc="800" baseline="0">
                <a:solidFill>
                  <a:schemeClr val="tx2"/>
                </a:solidFill>
                <a:latin typeface="+mj-lt"/>
                <a:ea typeface="+mj-ea"/>
                <a:cs typeface="+mj-cs"/>
              </a:defRPr>
            </a:lvl1pPr>
          </a:lstStyle>
          <a:p>
            <a:pPr marL="0" marR="0" lvl="0" indent="0" algn="ctr" defTabSz="914400" rtl="0" eaLnBrk="1" fontAlgn="auto" latinLnBrk="0" hangingPunct="1">
              <a:lnSpc>
                <a:spcPct val="50000"/>
              </a:lnSpc>
              <a:spcBef>
                <a:spcPct val="0"/>
              </a:spcBef>
              <a:spcAft>
                <a:spcPts val="0"/>
              </a:spcAft>
              <a:buClrTx/>
              <a:buSzTx/>
              <a:buFontTx/>
              <a:buNone/>
              <a:tabLst/>
              <a:defRPr/>
            </a:pPr>
            <a:r>
              <a:rPr kumimoji="1" lang="ja-JP" altLang="en-US" sz="1200" b="0" i="0" u="none" strike="noStrike" kern="1200" cap="all" spc="800" normalizeH="0" baseline="0" noProof="0" dirty="0" smtClean="0">
                <a:ln>
                  <a:noFill/>
                </a:ln>
                <a:solidFill>
                  <a:srgbClr val="002060"/>
                </a:solidFill>
                <a:effectLst/>
                <a:uLnTx/>
                <a:uFillTx/>
                <a:latin typeface="メイリオ" panose="020B0604030504040204" pitchFamily="50" charset="-128"/>
                <a:ea typeface="メイリオ" panose="020B0604030504040204" pitchFamily="50" charset="-128"/>
                <a:cs typeface="+mj-cs"/>
              </a:rPr>
              <a:t>「私の水辺」推進協議会中河内委員会</a:t>
            </a:r>
            <a:endParaRPr kumimoji="1" lang="en-US" altLang="ja-JP" sz="1200" b="0" i="0" u="none" strike="noStrike" kern="1200" cap="all" spc="800" normalizeH="0" baseline="0" noProof="0" dirty="0" smtClean="0">
              <a:ln>
                <a:noFill/>
              </a:ln>
              <a:solidFill>
                <a:srgbClr val="002060"/>
              </a:solidFill>
              <a:effectLst/>
              <a:uLnTx/>
              <a:uFillTx/>
              <a:latin typeface="メイリオ" panose="020B0604030504040204" pitchFamily="50" charset="-128"/>
              <a:ea typeface="メイリオ" panose="020B0604030504040204" pitchFamily="50" charset="-128"/>
              <a:cs typeface="+mj-cs"/>
            </a:endParaRPr>
          </a:p>
          <a:p>
            <a:pPr marL="0" marR="0" lvl="0" indent="0" algn="ctr" defTabSz="914400" rtl="0" eaLnBrk="1" fontAlgn="auto" latinLnBrk="0" hangingPunct="1">
              <a:lnSpc>
                <a:spcPct val="50000"/>
              </a:lnSpc>
              <a:spcBef>
                <a:spcPct val="0"/>
              </a:spcBef>
              <a:spcAft>
                <a:spcPts val="0"/>
              </a:spcAft>
              <a:buClrTx/>
              <a:buSzTx/>
              <a:buFontTx/>
              <a:buNone/>
              <a:tabLst/>
              <a:defRPr/>
            </a:pPr>
            <a:endParaRPr kumimoji="1" lang="ja-JP" altLang="en-US" sz="1200" b="0" i="0" u="none" strike="noStrike" kern="1200" cap="all" spc="80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j-cs"/>
            </a:endParaRPr>
          </a:p>
        </p:txBody>
      </p:sp>
      <p:sp>
        <p:nvSpPr>
          <p:cNvPr id="3" name="サブタイトル 2"/>
          <p:cNvSpPr>
            <a:spLocks noGrp="1"/>
          </p:cNvSpPr>
          <p:nvPr>
            <p:ph idx="1"/>
          </p:nvPr>
        </p:nvSpPr>
        <p:spPr>
          <a:xfrm>
            <a:off x="986446" y="5982513"/>
            <a:ext cx="6350020" cy="875488"/>
          </a:xfrm>
        </p:spPr>
        <p:txBody>
          <a:bodyPr>
            <a:normAutofit/>
          </a:bodyPr>
          <a:lstStyle/>
          <a:p>
            <a:pPr marL="0" indent="0" algn="l">
              <a:buNone/>
            </a:pPr>
            <a:r>
              <a:rPr lang="ja-JP" altLang="en-US" sz="1100" b="0" dirty="0" smtClean="0"/>
              <a:t>この活動は、以下の団体からご支援をいただいて実施しています。</a:t>
            </a:r>
            <a:endParaRPr lang="ja-JP" altLang="en-US" sz="1100" b="0" dirty="0"/>
          </a:p>
          <a:p>
            <a:pPr marL="0" indent="0">
              <a:buNone/>
            </a:pPr>
            <a:r>
              <a:rPr lang="ja-JP" altLang="en-US" sz="1100" dirty="0" smtClean="0"/>
              <a:t>●協賛　大阪府</a:t>
            </a:r>
            <a:r>
              <a:rPr lang="ja-JP" altLang="en-US" sz="1100" dirty="0"/>
              <a:t>河川協会、大阪府ため池総合整備推進協議会</a:t>
            </a:r>
          </a:p>
          <a:p>
            <a:pPr marL="0" indent="0">
              <a:buNone/>
            </a:pPr>
            <a:r>
              <a:rPr lang="ja-JP" altLang="en-US" sz="1100" dirty="0" smtClean="0"/>
              <a:t>●助成　大阪</a:t>
            </a:r>
            <a:r>
              <a:rPr lang="ja-JP" altLang="en-US" sz="1100" dirty="0"/>
              <a:t>湾広域臨海環境整備センター</a:t>
            </a:r>
          </a:p>
        </p:txBody>
      </p:sp>
      <p:grpSp>
        <p:nvGrpSpPr>
          <p:cNvPr id="9" name="グループ化 8"/>
          <p:cNvGrpSpPr/>
          <p:nvPr/>
        </p:nvGrpSpPr>
        <p:grpSpPr>
          <a:xfrm>
            <a:off x="231227" y="85811"/>
            <a:ext cx="823684" cy="823684"/>
            <a:chOff x="5075098" y="2783533"/>
            <a:chExt cx="823684" cy="823684"/>
          </a:xfrm>
        </p:grpSpPr>
        <p:sp>
          <p:nvSpPr>
            <p:cNvPr id="10" name="正方形/長方形 9"/>
            <p:cNvSpPr/>
            <p:nvPr/>
          </p:nvSpPr>
          <p:spPr>
            <a:xfrm>
              <a:off x="5075098" y="2783533"/>
              <a:ext cx="823684" cy="82368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テキスト ボックス 10"/>
            <p:cNvSpPr txBox="1"/>
            <p:nvPr/>
          </p:nvSpPr>
          <p:spPr>
            <a:xfrm>
              <a:off x="5075098" y="3045180"/>
              <a:ext cx="823684" cy="369332"/>
            </a:xfrm>
            <a:prstGeom prst="rect">
              <a:avLst/>
            </a:prstGeom>
            <a:noFill/>
          </p:spPr>
          <p:txBody>
            <a:bodyPr wrap="square" rtlCol="0">
              <a:spAutoFit/>
            </a:bodyPr>
            <a:lstStyle/>
            <a:p>
              <a:pPr algn="ctr"/>
              <a:r>
                <a:rPr kumimoji="1" lang="ja-JP" altLang="en-US" b="1" dirty="0" smtClean="0">
                  <a:solidFill>
                    <a:schemeClr val="bg1"/>
                  </a:solidFill>
                  <a:latin typeface="+mn-ea"/>
                </a:rPr>
                <a:t>感想</a:t>
              </a:r>
              <a:endParaRPr kumimoji="1" lang="en-US" altLang="ja-JP" b="1" dirty="0" smtClean="0">
                <a:solidFill>
                  <a:schemeClr val="bg1"/>
                </a:solidFill>
                <a:latin typeface="+mn-ea"/>
              </a:endParaRPr>
            </a:p>
          </p:txBody>
        </p:sp>
      </p:grpSp>
      <p:sp>
        <p:nvSpPr>
          <p:cNvPr id="12" name="テキスト ボックス 11"/>
          <p:cNvSpPr txBox="1"/>
          <p:nvPr/>
        </p:nvSpPr>
        <p:spPr>
          <a:xfrm>
            <a:off x="1054911" y="174212"/>
            <a:ext cx="10679996" cy="646331"/>
          </a:xfrm>
          <a:prstGeom prst="rect">
            <a:avLst/>
          </a:prstGeom>
          <a:noFill/>
        </p:spPr>
        <p:txBody>
          <a:bodyPr wrap="square" rtlCol="0">
            <a:spAutoFit/>
          </a:bodyPr>
          <a:lstStyle/>
          <a:p>
            <a:r>
              <a:rPr lang="ja-JP" altLang="en-US" dirty="0" smtClean="0"/>
              <a:t>最後に授業の</a:t>
            </a:r>
            <a:r>
              <a:rPr lang="ja-JP" altLang="en-US" dirty="0"/>
              <a:t>感想</a:t>
            </a:r>
            <a:r>
              <a:rPr lang="ja-JP" altLang="en-US" dirty="0" smtClean="0"/>
              <a:t>を</a:t>
            </a:r>
            <a:r>
              <a:rPr kumimoji="1" lang="ja-JP" altLang="en-US" dirty="0" smtClean="0"/>
              <a:t>書いてもらいました。</a:t>
            </a:r>
            <a:endParaRPr kumimoji="1" lang="en-US" altLang="ja-JP" dirty="0" smtClean="0"/>
          </a:p>
          <a:p>
            <a:r>
              <a:rPr lang="ja-JP" altLang="en-US" dirty="0" smtClean="0"/>
              <a:t>玉串川や大和川の歴史について、水害について、水質について関心</a:t>
            </a:r>
            <a:r>
              <a:rPr lang="ja-JP" altLang="en-US" dirty="0"/>
              <a:t>が</a:t>
            </a:r>
            <a:r>
              <a:rPr lang="ja-JP" altLang="en-US" dirty="0" smtClean="0"/>
              <a:t>高まったことがわかりました。</a:t>
            </a:r>
            <a:endParaRPr kumimoji="1" lang="ja-JP" altLang="en-US" dirty="0"/>
          </a:p>
        </p:txBody>
      </p:sp>
      <p:sp>
        <p:nvSpPr>
          <p:cNvPr id="15" name="角丸四角形吹き出し 14"/>
          <p:cNvSpPr/>
          <p:nvPr/>
        </p:nvSpPr>
        <p:spPr>
          <a:xfrm>
            <a:off x="4005330" y="993859"/>
            <a:ext cx="7729577" cy="1528960"/>
          </a:xfrm>
          <a:prstGeom prst="wedgeRoundRectCallout">
            <a:avLst>
              <a:gd name="adj1" fmla="val -70472"/>
              <a:gd name="adj2" fmla="val -116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2"/>
                </a:solidFill>
              </a:rPr>
              <a:t>・昔の大和川が今の玉くし川だったということを知れてよかった。</a:t>
            </a:r>
            <a:endParaRPr kumimoji="1" lang="en-US" altLang="ja-JP" dirty="0">
              <a:solidFill>
                <a:schemeClr val="tx2"/>
              </a:solidFill>
            </a:endParaRPr>
          </a:p>
          <a:p>
            <a:r>
              <a:rPr kumimoji="1" lang="ja-JP" altLang="en-US" dirty="0">
                <a:solidFill>
                  <a:schemeClr val="tx2"/>
                </a:solidFill>
              </a:rPr>
              <a:t>・大和川のことをもっとしりたくなった。</a:t>
            </a:r>
            <a:endParaRPr kumimoji="1" lang="en-US" altLang="ja-JP" dirty="0">
              <a:solidFill>
                <a:schemeClr val="tx2"/>
              </a:solidFill>
            </a:endParaRPr>
          </a:p>
          <a:p>
            <a:r>
              <a:rPr kumimoji="1" lang="ja-JP" altLang="en-US" dirty="0" smtClean="0">
                <a:solidFill>
                  <a:schemeClr val="tx2"/>
                </a:solidFill>
              </a:rPr>
              <a:t>・川</a:t>
            </a:r>
            <a:r>
              <a:rPr kumimoji="1" lang="ja-JP" altLang="en-US" dirty="0">
                <a:solidFill>
                  <a:schemeClr val="tx2"/>
                </a:solidFill>
              </a:rPr>
              <a:t>の方が雨がふってなくても、川へつながっているから川が</a:t>
            </a:r>
            <a:r>
              <a:rPr kumimoji="1" lang="ja-JP" altLang="en-US" dirty="0" smtClean="0">
                <a:solidFill>
                  <a:schemeClr val="tx2"/>
                </a:solidFill>
              </a:rPr>
              <a:t>あふれて</a:t>
            </a:r>
            <a:endParaRPr kumimoji="1" lang="en-US" altLang="ja-JP" dirty="0" smtClean="0">
              <a:solidFill>
                <a:schemeClr val="tx2"/>
              </a:solidFill>
            </a:endParaRPr>
          </a:p>
          <a:p>
            <a:r>
              <a:rPr kumimoji="1" lang="ja-JP" altLang="en-US" dirty="0">
                <a:solidFill>
                  <a:schemeClr val="tx2"/>
                </a:solidFill>
              </a:rPr>
              <a:t>　</a:t>
            </a:r>
            <a:r>
              <a:rPr kumimoji="1" lang="ja-JP" altLang="en-US" dirty="0" smtClean="0">
                <a:solidFill>
                  <a:schemeClr val="tx2"/>
                </a:solidFill>
              </a:rPr>
              <a:t>おどろいた。</a:t>
            </a:r>
            <a:endParaRPr kumimoji="1" lang="en-US" altLang="ja-JP" dirty="0" smtClean="0">
              <a:solidFill>
                <a:schemeClr val="tx2"/>
              </a:solidFill>
            </a:endParaRPr>
          </a:p>
          <a:p>
            <a:r>
              <a:rPr kumimoji="1" lang="ja-JP" altLang="en-US" dirty="0" smtClean="0">
                <a:solidFill>
                  <a:schemeClr val="tx2"/>
                </a:solidFill>
              </a:rPr>
              <a:t>・</a:t>
            </a:r>
            <a:r>
              <a:rPr kumimoji="1" lang="ja-JP" altLang="en-US" dirty="0">
                <a:solidFill>
                  <a:schemeClr val="tx2"/>
                </a:solidFill>
              </a:rPr>
              <a:t>いろんなきたない水を海にながしたら魚がしぬんだなってわかった</a:t>
            </a:r>
            <a:r>
              <a:rPr kumimoji="1" lang="ja-JP" altLang="en-US" dirty="0" smtClean="0">
                <a:solidFill>
                  <a:schemeClr val="tx2"/>
                </a:solidFill>
              </a:rPr>
              <a:t>。</a:t>
            </a:r>
            <a:endParaRPr kumimoji="1" lang="en-US" altLang="ja-JP" dirty="0">
              <a:solidFill>
                <a:schemeClr val="tx2"/>
              </a:solidFill>
            </a:endParaRPr>
          </a:p>
        </p:txBody>
      </p:sp>
      <p:sp>
        <p:nvSpPr>
          <p:cNvPr id="16" name="テキスト ボックス 15"/>
          <p:cNvSpPr txBox="1"/>
          <p:nvPr/>
        </p:nvSpPr>
        <p:spPr>
          <a:xfrm>
            <a:off x="231227" y="2611250"/>
            <a:ext cx="11503680" cy="369332"/>
          </a:xfrm>
          <a:prstGeom prst="rect">
            <a:avLst/>
          </a:prstGeom>
          <a:solidFill>
            <a:schemeClr val="bg2">
              <a:lumMod val="90000"/>
              <a:alpha val="90000"/>
            </a:schemeClr>
          </a:solidFill>
        </p:spPr>
        <p:txBody>
          <a:bodyPr wrap="square" rtlCol="0">
            <a:spAutoFit/>
          </a:bodyPr>
          <a:lstStyle/>
          <a:p>
            <a:pPr lvl="0"/>
            <a:r>
              <a:rPr lang="ja-JP" altLang="en-US" b="1" dirty="0" smtClean="0">
                <a:solidFill>
                  <a:srgbClr val="2683C6">
                    <a:lumMod val="50000"/>
                  </a:srgbClr>
                </a:solidFill>
              </a:rPr>
              <a:t>例年は他の小学校でも出前講座</a:t>
            </a:r>
            <a:r>
              <a:rPr lang="en-US" altLang="ja-JP" b="1" dirty="0" smtClean="0">
                <a:solidFill>
                  <a:srgbClr val="2683C6">
                    <a:lumMod val="50000"/>
                  </a:srgbClr>
                </a:solidFill>
              </a:rPr>
              <a:t>(</a:t>
            </a:r>
            <a:r>
              <a:rPr lang="ja-JP" altLang="en-US" b="1" dirty="0" smtClean="0">
                <a:solidFill>
                  <a:srgbClr val="2683C6">
                    <a:lumMod val="50000"/>
                  </a:srgbClr>
                </a:solidFill>
              </a:rPr>
              <a:t>学内授業</a:t>
            </a:r>
            <a:r>
              <a:rPr lang="en-US" altLang="ja-JP" b="1" dirty="0" smtClean="0">
                <a:solidFill>
                  <a:srgbClr val="2683C6">
                    <a:lumMod val="50000"/>
                  </a:srgbClr>
                </a:solidFill>
              </a:rPr>
              <a:t>)</a:t>
            </a:r>
            <a:r>
              <a:rPr lang="ja-JP" altLang="en-US" b="1" dirty="0" smtClean="0">
                <a:solidFill>
                  <a:srgbClr val="2683C6">
                    <a:lumMod val="50000"/>
                  </a:srgbClr>
                </a:solidFill>
              </a:rPr>
              <a:t>や環境学習</a:t>
            </a:r>
            <a:r>
              <a:rPr lang="en-US" altLang="ja-JP" b="1" dirty="0" smtClean="0">
                <a:solidFill>
                  <a:srgbClr val="2683C6">
                    <a:lumMod val="50000"/>
                  </a:srgbClr>
                </a:solidFill>
              </a:rPr>
              <a:t>(</a:t>
            </a:r>
            <a:r>
              <a:rPr lang="ja-JP" altLang="en-US" b="1" dirty="0" smtClean="0">
                <a:solidFill>
                  <a:srgbClr val="2683C6">
                    <a:lumMod val="50000"/>
                  </a:srgbClr>
                </a:solidFill>
              </a:rPr>
              <a:t>学外活動</a:t>
            </a:r>
            <a:r>
              <a:rPr lang="en-US" altLang="ja-JP" b="1" dirty="0" smtClean="0">
                <a:solidFill>
                  <a:srgbClr val="2683C6">
                    <a:lumMod val="50000"/>
                  </a:srgbClr>
                </a:solidFill>
              </a:rPr>
              <a:t>)</a:t>
            </a:r>
            <a:r>
              <a:rPr lang="ja-JP" altLang="en-US" b="1" dirty="0" smtClean="0">
                <a:solidFill>
                  <a:srgbClr val="2683C6">
                    <a:lumMod val="50000"/>
                  </a:srgbClr>
                </a:solidFill>
              </a:rPr>
              <a:t>をおこなっています！</a:t>
            </a:r>
            <a:endParaRPr lang="ja-JP" altLang="en-US" b="1" dirty="0">
              <a:solidFill>
                <a:srgbClr val="2683C6">
                  <a:lumMod val="50000"/>
                </a:srgbClr>
              </a:solidFill>
            </a:endParaRPr>
          </a:p>
        </p:txBody>
      </p:sp>
      <p:grpSp>
        <p:nvGrpSpPr>
          <p:cNvPr id="2" name="グループ化 1"/>
          <p:cNvGrpSpPr/>
          <p:nvPr/>
        </p:nvGrpSpPr>
        <p:grpSpPr>
          <a:xfrm>
            <a:off x="9482560" y="1959380"/>
            <a:ext cx="2423401" cy="3379752"/>
            <a:chOff x="9482561" y="1972370"/>
            <a:chExt cx="2414086" cy="3366761"/>
          </a:xfrm>
        </p:grpSpPr>
        <p:sp>
          <p:nvSpPr>
            <p:cNvPr id="24" name="雲形吹き出し 23"/>
            <p:cNvSpPr/>
            <p:nvPr/>
          </p:nvSpPr>
          <p:spPr>
            <a:xfrm rot="900000">
              <a:off x="9482561" y="2701957"/>
              <a:ext cx="2414086" cy="2154941"/>
            </a:xfrm>
            <a:prstGeom prst="cloudCallout">
              <a:avLst>
                <a:gd name="adj1" fmla="val -8462"/>
                <a:gd name="adj2" fmla="val 67959"/>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3" name="図 2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3233" r="89978">
                          <a14:foregroundMark x1="63362" y1="75091" x2="68103" y2="7363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841104" y="1972370"/>
              <a:ext cx="1893803" cy="3366761"/>
            </a:xfrm>
            <a:prstGeom prst="rect">
              <a:avLst/>
            </a:prstGeom>
          </p:spPr>
        </p:pic>
      </p:grpSp>
      <p:sp>
        <p:nvSpPr>
          <p:cNvPr id="25" name="テキスト ボックス 24"/>
          <p:cNvSpPr txBox="1"/>
          <p:nvPr/>
        </p:nvSpPr>
        <p:spPr>
          <a:xfrm>
            <a:off x="231227" y="2218912"/>
            <a:ext cx="3603048" cy="307777"/>
          </a:xfrm>
          <a:prstGeom prst="rect">
            <a:avLst/>
          </a:prstGeom>
          <a:solidFill>
            <a:schemeClr val="bg2">
              <a:lumMod val="90000"/>
              <a:alpha val="90000"/>
            </a:schemeClr>
          </a:solidFill>
        </p:spPr>
        <p:txBody>
          <a:bodyPr wrap="square" rtlCol="0">
            <a:spAutoFit/>
          </a:bodyPr>
          <a:lstStyle/>
          <a:p>
            <a:pPr lvl="0" algn="ctr"/>
            <a:r>
              <a:rPr lang="ja-JP" altLang="en-US" sz="1400" dirty="0" smtClean="0">
                <a:solidFill>
                  <a:srgbClr val="2683C6">
                    <a:lumMod val="50000"/>
                  </a:srgbClr>
                </a:solidFill>
              </a:rPr>
              <a:t>子どもたちの感想を発表</a:t>
            </a:r>
            <a:endParaRPr lang="ja-JP" altLang="en-US" sz="1400" dirty="0">
              <a:solidFill>
                <a:srgbClr val="2683C6">
                  <a:lumMod val="50000"/>
                </a:srgbClr>
              </a:solidFill>
            </a:endParaRPr>
          </a:p>
        </p:txBody>
      </p:sp>
    </p:spTree>
    <p:extLst>
      <p:ext uri="{BB962C8B-B14F-4D97-AF65-F5344CB8AC3E}">
        <p14:creationId xmlns:p14="http://schemas.microsoft.com/office/powerpoint/2010/main" val="520554317"/>
      </p:ext>
    </p:extLst>
  </p:cSld>
  <p:clrMapOvr>
    <a:masterClrMapping/>
  </p:clrMapOvr>
</p:sld>
</file>

<file path=ppt/theme/theme1.xml><?xml version="1.0" encoding="utf-8"?>
<a:theme xmlns:a="http://schemas.openxmlformats.org/drawingml/2006/main" name="Badge">
  <a:themeElements>
    <a:clrScheme name="黄色がかったオレンジ">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バッジ</Template>
  <TotalTime>378</TotalTime>
  <Words>739</Words>
  <Application>Microsoft Office PowerPoint</Application>
  <PresentationFormat>ワイド画面</PresentationFormat>
  <Paragraphs>61</Paragraphs>
  <Slides>3</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vt:i4>
      </vt:variant>
    </vt:vector>
  </HeadingPairs>
  <TitlesOfParts>
    <vt:vector size="9" baseType="lpstr">
      <vt:lpstr>メイリオ</vt:lpstr>
      <vt:lpstr>Arial</vt:lpstr>
      <vt:lpstr>Gill Sans MT</vt:lpstr>
      <vt:lpstr>Impact</vt:lpstr>
      <vt:lpstr>Wingdings</vt:lpstr>
      <vt:lpstr>Badge</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岡野幸恵</dc:creator>
  <cp:lastModifiedBy>岡野幸恵</cp:lastModifiedBy>
  <cp:revision>54</cp:revision>
  <cp:lastPrinted>2020-11-11T07:48:29Z</cp:lastPrinted>
  <dcterms:created xsi:type="dcterms:W3CDTF">2020-10-23T09:33:04Z</dcterms:created>
  <dcterms:modified xsi:type="dcterms:W3CDTF">2020-11-11T08:25:56Z</dcterms:modified>
</cp:coreProperties>
</file>