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9"/>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88" autoAdjust="0"/>
    <p:restoredTop sz="75597" autoAdjust="0"/>
  </p:normalViewPr>
  <p:slideViewPr>
    <p:cSldViewPr snapToGrid="0">
      <p:cViewPr varScale="1">
        <p:scale>
          <a:sx n="75" d="100"/>
          <a:sy n="75" d="100"/>
        </p:scale>
        <p:origin x="13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Sheet1!$B$7</c:f>
              <c:strCache>
                <c:ptCount val="1"/>
                <c:pt idx="0">
                  <c:v>延べ宿泊者数</c:v>
                </c:pt>
              </c:strCache>
            </c:strRef>
          </c:tx>
          <c:spPr>
            <a:solidFill>
              <a:srgbClr val="5B9BD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Sheet1!$C$6:$K$6</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Sheet1!$C$7:$K$7</c:f>
              <c:numCache>
                <c:formatCode>#,##0_);[Red]\(#,##0\)</c:formatCode>
                <c:ptCount val="9"/>
                <c:pt idx="0">
                  <c:v>2176.4630000000002</c:v>
                </c:pt>
                <c:pt idx="1">
                  <c:v>2334.3620000000001</c:v>
                </c:pt>
                <c:pt idx="2">
                  <c:v>2388.143</c:v>
                </c:pt>
                <c:pt idx="3">
                  <c:v>2836.9250000000002</c:v>
                </c:pt>
                <c:pt idx="4">
                  <c:v>3036.6080000000002</c:v>
                </c:pt>
                <c:pt idx="5">
                  <c:v>3101.047</c:v>
                </c:pt>
                <c:pt idx="6">
                  <c:v>3321.248</c:v>
                </c:pt>
                <c:pt idx="7">
                  <c:v>3989.797</c:v>
                </c:pt>
                <c:pt idx="8">
                  <c:v>4450.5739999999996</c:v>
                </c:pt>
              </c:numCache>
            </c:numRef>
          </c:val>
          <c:extLst>
            <c:ext xmlns:c16="http://schemas.microsoft.com/office/drawing/2014/chart" uri="{C3380CC4-5D6E-409C-BE32-E72D297353CC}">
              <c16:uniqueId val="{00000000-6191-4009-B114-DE63C428AA0D}"/>
            </c:ext>
          </c:extLst>
        </c:ser>
        <c:ser>
          <c:idx val="1"/>
          <c:order val="1"/>
          <c:tx>
            <c:strRef>
              <c:f>Sheet1!$B$8</c:f>
              <c:strCache>
                <c:ptCount val="1"/>
                <c:pt idx="0">
                  <c:v>うち外国人</c:v>
                </c:pt>
              </c:strCache>
            </c:strRef>
          </c:tx>
          <c:spPr>
            <a:solidFill>
              <a:srgbClr val="C00000"/>
            </a:solidFill>
          </c:spPr>
          <c:invertIfNegative val="0"/>
          <c:dLbls>
            <c:dLbl>
              <c:idx val="0"/>
              <c:layout/>
              <c:tx>
                <c:rich>
                  <a:bodyPr/>
                  <a:lstStyle/>
                  <a:p>
                    <a:r>
                      <a:rPr lang="en-US" altLang="ja-JP" dirty="0"/>
                      <a:t>〔10.9%〕</a:t>
                    </a:r>
                  </a:p>
                  <a:p>
                    <a:fld id="{266F16A9-4448-4B41-8B8C-FAAD795229B0}"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191-4009-B114-DE63C428AA0D}"/>
                </c:ext>
              </c:extLst>
            </c:dLbl>
            <c:dLbl>
              <c:idx val="1"/>
              <c:layout/>
              <c:tx>
                <c:rich>
                  <a:bodyPr/>
                  <a:lstStyle/>
                  <a:p>
                    <a:r>
                      <a:rPr lang="en-US" altLang="ja-JP"/>
                      <a:t>〔13.1%〕</a:t>
                    </a:r>
                  </a:p>
                  <a:p>
                    <a:fld id="{5A25FA07-BB61-4E16-BF70-571889A57A8D}"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6191-4009-B114-DE63C428AA0D}"/>
                </c:ext>
              </c:extLst>
            </c:dLbl>
            <c:dLbl>
              <c:idx val="2"/>
              <c:layout/>
              <c:tx>
                <c:rich>
                  <a:bodyPr/>
                  <a:lstStyle/>
                  <a:p>
                    <a:r>
                      <a:rPr lang="en-US" altLang="ja-JP"/>
                      <a:t>〔18.1%〕</a:t>
                    </a:r>
                  </a:p>
                  <a:p>
                    <a:fld id="{298F031F-74C1-463F-9034-BD09DC121AD4}"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191-4009-B114-DE63C428AA0D}"/>
                </c:ext>
              </c:extLst>
            </c:dLbl>
            <c:dLbl>
              <c:idx val="3"/>
              <c:layout/>
              <c:tx>
                <c:rich>
                  <a:bodyPr/>
                  <a:lstStyle/>
                  <a:p>
                    <a:r>
                      <a:rPr lang="en-US" altLang="ja-JP"/>
                      <a:t>〔21.9%〕</a:t>
                    </a:r>
                  </a:p>
                  <a:p>
                    <a:fld id="{E4F1C394-8FB6-46A2-B947-AF7C6BF227C3}"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6191-4009-B114-DE63C428AA0D}"/>
                </c:ext>
              </c:extLst>
            </c:dLbl>
            <c:dLbl>
              <c:idx val="4"/>
              <c:layout/>
              <c:tx>
                <c:rich>
                  <a:bodyPr/>
                  <a:lstStyle/>
                  <a:p>
                    <a:r>
                      <a:rPr lang="en-US" altLang="ja-JP"/>
                      <a:t>〔29.5%〕</a:t>
                    </a:r>
                  </a:p>
                  <a:p>
                    <a:fld id="{AF25F4A7-8005-47D5-976F-1044E37C0481}"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6191-4009-B114-DE63C428AA0D}"/>
                </c:ext>
              </c:extLst>
            </c:dLbl>
            <c:dLbl>
              <c:idx val="5"/>
              <c:layout/>
              <c:tx>
                <c:rich>
                  <a:bodyPr/>
                  <a:lstStyle/>
                  <a:p>
                    <a:r>
                      <a:rPr lang="en-US" altLang="ja-JP"/>
                      <a:t>〔32.3%〕</a:t>
                    </a:r>
                  </a:p>
                  <a:p>
                    <a:fld id="{FCC88727-66D8-4B55-B292-107D88D5CEEC}"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6191-4009-B114-DE63C428AA0D}"/>
                </c:ext>
              </c:extLst>
            </c:dLbl>
            <c:dLbl>
              <c:idx val="6"/>
              <c:layout/>
              <c:tx>
                <c:rich>
                  <a:bodyPr/>
                  <a:lstStyle/>
                  <a:p>
                    <a:r>
                      <a:rPr lang="en-US" altLang="ja-JP"/>
                      <a:t>〔35.1%〕</a:t>
                    </a:r>
                  </a:p>
                  <a:p>
                    <a:fld id="{77E1AF16-F8A1-4B0E-B783-944A7FF78616}"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6191-4009-B114-DE63C428AA0D}"/>
                </c:ext>
              </c:extLst>
            </c:dLbl>
            <c:dLbl>
              <c:idx val="7"/>
              <c:layout/>
              <c:tx>
                <c:rich>
                  <a:bodyPr/>
                  <a:lstStyle/>
                  <a:p>
                    <a:r>
                      <a:rPr lang="en-US" altLang="ja-JP"/>
                      <a:t>〔37.8%〕</a:t>
                    </a:r>
                  </a:p>
                  <a:p>
                    <a:fld id="{55956533-03EE-4BC1-8304-BBCC95204A51}"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6191-4009-B114-DE63C428AA0D}"/>
                </c:ext>
              </c:extLst>
            </c:dLbl>
            <c:dLbl>
              <c:idx val="8"/>
              <c:layout/>
              <c:tx>
                <c:rich>
                  <a:bodyPr/>
                  <a:lstStyle/>
                  <a:p>
                    <a:r>
                      <a:rPr lang="en-US" altLang="ja-JP"/>
                      <a:t>〔38.2%〕</a:t>
                    </a:r>
                  </a:p>
                  <a:p>
                    <a:fld id="{3B12711F-89E1-48EA-BC71-B97180BF4615}"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6191-4009-B114-DE63C428AA0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Sheet1!$C$6:$K$6</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Sheet1!$C$8:$K$8</c:f>
              <c:numCache>
                <c:formatCode>#,##0_);[Red]\(#,##0\)</c:formatCode>
                <c:ptCount val="9"/>
                <c:pt idx="0">
                  <c:v>236.53899999999999</c:v>
                </c:pt>
                <c:pt idx="1">
                  <c:v>306.08499999999998</c:v>
                </c:pt>
                <c:pt idx="2">
                  <c:v>431.45</c:v>
                </c:pt>
                <c:pt idx="3">
                  <c:v>620.01599999999996</c:v>
                </c:pt>
                <c:pt idx="4">
                  <c:v>896.56700000000001</c:v>
                </c:pt>
                <c:pt idx="5">
                  <c:v>1000.883</c:v>
                </c:pt>
                <c:pt idx="6">
                  <c:v>1167.204</c:v>
                </c:pt>
                <c:pt idx="7">
                  <c:v>1512.414</c:v>
                </c:pt>
                <c:pt idx="8">
                  <c:v>1702.335</c:v>
                </c:pt>
              </c:numCache>
            </c:numRef>
          </c:val>
          <c:extLst>
            <c:ext xmlns:c16="http://schemas.microsoft.com/office/drawing/2014/chart" uri="{C3380CC4-5D6E-409C-BE32-E72D297353CC}">
              <c16:uniqueId val="{0000000A-6191-4009-B114-DE63C428AA0D}"/>
            </c:ext>
          </c:extLst>
        </c:ser>
        <c:dLbls>
          <c:dLblPos val="outEnd"/>
          <c:showLegendKey val="0"/>
          <c:showVal val="1"/>
          <c:showCatName val="0"/>
          <c:showSerName val="0"/>
          <c:showPercent val="0"/>
          <c:showBubbleSize val="0"/>
        </c:dLbls>
        <c:gapWidth val="138"/>
        <c:axId val="85747712"/>
        <c:axId val="53999808"/>
      </c:barChart>
      <c:catAx>
        <c:axId val="85747712"/>
        <c:scaling>
          <c:orientation val="minMax"/>
        </c:scaling>
        <c:delete val="0"/>
        <c:axPos val="b"/>
        <c:numFmt formatCode="General" sourceLinked="0"/>
        <c:majorTickMark val="none"/>
        <c:minorTickMark val="none"/>
        <c:tickLblPos val="nextTo"/>
        <c:crossAx val="53999808"/>
        <c:crosses val="autoZero"/>
        <c:auto val="1"/>
        <c:lblAlgn val="ctr"/>
        <c:lblOffset val="100"/>
        <c:noMultiLvlLbl val="0"/>
      </c:catAx>
      <c:valAx>
        <c:axId val="53999808"/>
        <c:scaling>
          <c:orientation val="minMax"/>
        </c:scaling>
        <c:delete val="0"/>
        <c:axPos val="l"/>
        <c:majorGridlines/>
        <c:minorGridlines/>
        <c:numFmt formatCode="#,##0_);[Red]\(#,##0\)" sourceLinked="1"/>
        <c:majorTickMark val="none"/>
        <c:minorTickMark val="none"/>
        <c:tickLblPos val="nextTo"/>
        <c:crossAx val="85747712"/>
        <c:crosses val="autoZero"/>
        <c:crossBetween val="between"/>
        <c:majorUnit val="500"/>
        <c:minorUnit val="500"/>
      </c:valAx>
    </c:plotArea>
    <c:legend>
      <c:legendPos val="b"/>
      <c:layout>
        <c:manualLayout>
          <c:xMode val="edge"/>
          <c:yMode val="edge"/>
          <c:x val="0.35885648148148142"/>
          <c:y val="0.92978052128406385"/>
          <c:w val="0.27934722222222225"/>
          <c:h val="5.2347732318630921E-2"/>
        </c:manualLayout>
      </c:layout>
      <c:overlay val="0"/>
    </c:legend>
    <c:plotVisOnly val="1"/>
    <c:dispBlanksAs val="gap"/>
    <c:showDLblsOverMax val="0"/>
  </c:chart>
  <c:txPr>
    <a:bodyPr/>
    <a:lstStyle/>
    <a:p>
      <a:pPr>
        <a:defRPr sz="12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20486111111114E-2"/>
          <c:y val="8.6178504640786899E-2"/>
          <c:w val="0.87254120370370369"/>
          <c:h val="0.76464183399840646"/>
        </c:manualLayout>
      </c:layout>
      <c:lineChart>
        <c:grouping val="standard"/>
        <c:varyColors val="0"/>
        <c:ser>
          <c:idx val="0"/>
          <c:order val="0"/>
          <c:tx>
            <c:v>施設数</c:v>
          </c:tx>
          <c:spPr>
            <a:ln w="28575" cap="rnd">
              <a:solidFill>
                <a:srgbClr val="C00000"/>
              </a:solidFill>
              <a:round/>
            </a:ln>
            <a:effectLst/>
          </c:spPr>
          <c:marker>
            <c:symbol val="x"/>
            <c:size val="8"/>
            <c:spPr>
              <a:solidFill>
                <a:srgbClr val="C00000"/>
              </a:solidFill>
              <a:ln w="9525" cap="sq">
                <a:solidFill>
                  <a:srgbClr val="C00000"/>
                </a:solidFill>
              </a:ln>
              <a:effectLst/>
            </c:spPr>
          </c:marker>
          <c:dLbls>
            <c:dLbl>
              <c:idx val="0"/>
              <c:layout>
                <c:manualLayout>
                  <c:x val="-2.6575925925925926E-2"/>
                  <c:y val="3.02169433584809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F6-4E4B-B2E5-A167E562B90F}"/>
                </c:ext>
              </c:extLst>
            </c:dLbl>
            <c:dLbl>
              <c:idx val="1"/>
              <c:layout>
                <c:manualLayout>
                  <c:x val="-2.3636111111111111E-2"/>
                  <c:y val="3.02169433584809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F6-4E4B-B2E5-A167E562B90F}"/>
                </c:ext>
              </c:extLst>
            </c:dLbl>
            <c:dLbl>
              <c:idx val="2"/>
              <c:layout>
                <c:manualLayout>
                  <c:x val="-2.3636111111111111E-2"/>
                  <c:y val="4.10328133908987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3F6-4E4B-B2E5-A167E562B90F}"/>
                </c:ext>
              </c:extLst>
            </c:dLbl>
            <c:dLbl>
              <c:idx val="4"/>
              <c:layout>
                <c:manualLayout>
                  <c:x val="-2.3636111111111111E-2"/>
                  <c:y val="4.10328133908987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3F6-4E4B-B2E5-A167E562B90F}"/>
                </c:ext>
              </c:extLst>
            </c:dLbl>
            <c:dLbl>
              <c:idx val="7"/>
              <c:layout>
                <c:manualLayout>
                  <c:x val="-5.87962962962963E-5"/>
                  <c:y val="1.399313830985423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3F6-4E4B-B2E5-A167E562B90F}"/>
                </c:ext>
              </c:extLst>
            </c:dLbl>
            <c:dLbl>
              <c:idx val="8"/>
              <c:layout>
                <c:manualLayout>
                  <c:x val="-4.5273148148148147E-3"/>
                  <c:y val="3.83288458827943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3F6-4E4B-B2E5-A167E562B90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Sheet1!$C$2:$O$2</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Sheet1!$C$3:$O$3</c:f>
              <c:numCache>
                <c:formatCode>#,##0_);[Red]\(#,##0\)</c:formatCode>
                <c:ptCount val="13"/>
                <c:pt idx="0">
                  <c:v>11</c:v>
                </c:pt>
                <c:pt idx="1">
                  <c:v>11</c:v>
                </c:pt>
                <c:pt idx="2">
                  <c:v>13</c:v>
                </c:pt>
                <c:pt idx="3">
                  <c:v>22</c:v>
                </c:pt>
                <c:pt idx="4">
                  <c:v>13</c:v>
                </c:pt>
                <c:pt idx="5">
                  <c:v>7</c:v>
                </c:pt>
                <c:pt idx="6">
                  <c:v>8</c:v>
                </c:pt>
                <c:pt idx="7">
                  <c:v>5</c:v>
                </c:pt>
                <c:pt idx="8">
                  <c:v>17</c:v>
                </c:pt>
                <c:pt idx="9">
                  <c:v>35</c:v>
                </c:pt>
                <c:pt idx="10">
                  <c:v>69</c:v>
                </c:pt>
                <c:pt idx="11">
                  <c:v>78</c:v>
                </c:pt>
                <c:pt idx="12">
                  <c:v>109</c:v>
                </c:pt>
              </c:numCache>
            </c:numRef>
          </c:val>
          <c:smooth val="0"/>
          <c:extLst>
            <c:ext xmlns:c16="http://schemas.microsoft.com/office/drawing/2014/chart" uri="{C3380CC4-5D6E-409C-BE32-E72D297353CC}">
              <c16:uniqueId val="{0000000D-51EA-4B84-9614-BC64F5380BED}"/>
            </c:ext>
          </c:extLst>
        </c:ser>
        <c:dLbls>
          <c:showLegendKey val="0"/>
          <c:showVal val="0"/>
          <c:showCatName val="0"/>
          <c:showSerName val="0"/>
          <c:showPercent val="0"/>
          <c:showBubbleSize val="0"/>
        </c:dLbls>
        <c:marker val="1"/>
        <c:smooth val="0"/>
        <c:axId val="454575624"/>
        <c:axId val="454575952"/>
      </c:lineChart>
      <c:lineChart>
        <c:grouping val="standard"/>
        <c:varyColors val="0"/>
        <c:ser>
          <c:idx val="1"/>
          <c:order val="1"/>
          <c:tx>
            <c:v>客室数</c:v>
          </c:tx>
          <c:spPr>
            <a:ln w="28575" cap="rnd">
              <a:solidFill>
                <a:srgbClr val="5B9BD5"/>
              </a:solidFill>
              <a:round/>
            </a:ln>
            <a:effectLst/>
          </c:spPr>
          <c:marker>
            <c:symbol val="triangle"/>
            <c:size val="8"/>
            <c:spPr>
              <a:solidFill>
                <a:srgbClr val="5B9BD5"/>
              </a:solidFill>
              <a:ln w="9525">
                <a:solidFill>
                  <a:srgbClr val="5B9BD5"/>
                </a:solidFill>
              </a:ln>
              <a:effectLst/>
            </c:spPr>
          </c:marker>
          <c:dLbls>
            <c:dLbl>
              <c:idx val="3"/>
              <c:layout>
                <c:manualLayout>
                  <c:x val="-3.4774305555555558E-2"/>
                  <c:y val="4.37367808990031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3F6-4E4B-B2E5-A167E562B90F}"/>
                </c:ext>
              </c:extLst>
            </c:dLbl>
            <c:dLbl>
              <c:idx val="5"/>
              <c:layout>
                <c:manualLayout>
                  <c:x val="7.2319444444444445E-3"/>
                  <c:y val="1.9401073326063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3F6-4E4B-B2E5-A167E562B90F}"/>
                </c:ext>
              </c:extLst>
            </c:dLbl>
            <c:dLbl>
              <c:idx val="9"/>
              <c:layout>
                <c:manualLayout>
                  <c:x val="-3.4774305555555558E-2"/>
                  <c:y val="4.37367808990031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3F6-4E4B-B2E5-A167E562B90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Sheet1!$C$2:$O$2</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Sheet1!$C$4:$O$4</c:f>
              <c:numCache>
                <c:formatCode>#,##0_);[Red]\(#,##0\)</c:formatCode>
                <c:ptCount val="13"/>
                <c:pt idx="0">
                  <c:v>2063</c:v>
                </c:pt>
                <c:pt idx="1">
                  <c:v>1264</c:v>
                </c:pt>
                <c:pt idx="2">
                  <c:v>1496</c:v>
                </c:pt>
                <c:pt idx="3">
                  <c:v>1913</c:v>
                </c:pt>
                <c:pt idx="4">
                  <c:v>2014</c:v>
                </c:pt>
                <c:pt idx="5">
                  <c:v>630</c:v>
                </c:pt>
                <c:pt idx="6">
                  <c:v>2084</c:v>
                </c:pt>
                <c:pt idx="7">
                  <c:v>653</c:v>
                </c:pt>
                <c:pt idx="8">
                  <c:v>3483</c:v>
                </c:pt>
                <c:pt idx="9">
                  <c:v>2953</c:v>
                </c:pt>
                <c:pt idx="10">
                  <c:v>8706</c:v>
                </c:pt>
                <c:pt idx="11">
                  <c:v>10400</c:v>
                </c:pt>
                <c:pt idx="12">
                  <c:v>13437</c:v>
                </c:pt>
              </c:numCache>
            </c:numRef>
          </c:val>
          <c:smooth val="0"/>
          <c:extLst>
            <c:ext xmlns:c16="http://schemas.microsoft.com/office/drawing/2014/chart" uri="{C3380CC4-5D6E-409C-BE32-E72D297353CC}">
              <c16:uniqueId val="{0000000E-51EA-4B84-9614-BC64F5380BED}"/>
            </c:ext>
          </c:extLst>
        </c:ser>
        <c:dLbls>
          <c:showLegendKey val="0"/>
          <c:showVal val="0"/>
          <c:showCatName val="0"/>
          <c:showSerName val="0"/>
          <c:showPercent val="0"/>
          <c:showBubbleSize val="0"/>
        </c:dLbls>
        <c:marker val="1"/>
        <c:smooth val="0"/>
        <c:axId val="537841024"/>
        <c:axId val="537840040"/>
      </c:lineChart>
      <c:catAx>
        <c:axId val="454575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54575952"/>
        <c:crosses val="autoZero"/>
        <c:auto val="1"/>
        <c:lblAlgn val="ctr"/>
        <c:lblOffset val="100"/>
        <c:noMultiLvlLbl val="0"/>
      </c:catAx>
      <c:valAx>
        <c:axId val="454575952"/>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54575624"/>
        <c:crosses val="autoZero"/>
        <c:crossBetween val="between"/>
      </c:valAx>
      <c:valAx>
        <c:axId val="537840040"/>
        <c:scaling>
          <c:orientation val="minMax"/>
          <c:max val="14000"/>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37841024"/>
        <c:crosses val="max"/>
        <c:crossBetween val="between"/>
      </c:valAx>
      <c:catAx>
        <c:axId val="537841024"/>
        <c:scaling>
          <c:orientation val="minMax"/>
        </c:scaling>
        <c:delete val="1"/>
        <c:axPos val="b"/>
        <c:numFmt formatCode="General" sourceLinked="1"/>
        <c:majorTickMark val="out"/>
        <c:minorTickMark val="none"/>
        <c:tickLblPos val="nextTo"/>
        <c:crossAx val="537840040"/>
        <c:crosses val="autoZero"/>
        <c:auto val="1"/>
        <c:lblAlgn val="ctr"/>
        <c:lblOffset val="100"/>
        <c:noMultiLvlLbl val="0"/>
      </c:catAx>
      <c:spPr>
        <a:noFill/>
        <a:ln>
          <a:noFill/>
        </a:ln>
        <a:effectLst/>
      </c:spPr>
    </c:plotArea>
    <c:legend>
      <c:legendPos val="b"/>
      <c:layout>
        <c:manualLayout>
          <c:xMode val="edge"/>
          <c:yMode val="edge"/>
          <c:x val="0.39432546296296295"/>
          <c:y val="0"/>
          <c:w val="0.21134907407407408"/>
          <c:h val="5.53338207571875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Sheet1!$BA$2</c:f>
              <c:strCache>
                <c:ptCount val="1"/>
                <c:pt idx="0">
                  <c:v>大阪市</c:v>
                </c:pt>
              </c:strCache>
            </c:strRef>
          </c:tx>
          <c:spPr>
            <a:solidFill>
              <a:schemeClr val="accent6">
                <a:lumMod val="60000"/>
                <a:lumOff val="40000"/>
              </a:schemeClr>
            </a:solidFill>
            <a:ln>
              <a:noFill/>
            </a:ln>
            <a:effectLst/>
          </c:spPr>
          <c:invertIfNegative val="0"/>
          <c:dPt>
            <c:idx val="0"/>
            <c:invertIfNegative val="0"/>
            <c:bubble3D val="0"/>
            <c:spPr>
              <a:solidFill>
                <a:srgbClr val="FAC090"/>
              </a:solidFill>
              <a:ln>
                <a:noFill/>
              </a:ln>
              <a:effectLst/>
            </c:spPr>
            <c:extLst>
              <c:ext xmlns:c16="http://schemas.microsoft.com/office/drawing/2014/chart" uri="{C3380CC4-5D6E-409C-BE32-E72D297353CC}">
                <c16:uniqueId val="{00000007-3CD6-4581-BB34-5AFCC96A0866}"/>
              </c:ext>
            </c:extLst>
          </c:dPt>
          <c:dLbls>
            <c:dLbl>
              <c:idx val="0"/>
              <c:layout/>
              <c:tx>
                <c:rich>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r>
                      <a:rPr lang="ja-JP" altLang="en-US" sz="1050" b="1" dirty="0"/>
                      <a:t>大阪市</a:t>
                    </a:r>
                  </a:p>
                  <a:p>
                    <a:pPr>
                      <a:defRPr sz="1050" b="1"/>
                    </a:pPr>
                    <a:fld id="{39E88761-D6DF-4AF8-B7F6-C686D90BF59F}" type="VALUE">
                      <a:rPr lang="en-US" altLang="ja-JP" sz="1050" b="1" smtClean="0"/>
                      <a:pPr>
                        <a:defRPr sz="1050" b="1"/>
                      </a:pPr>
                      <a:t>[値]</a:t>
                    </a:fld>
                    <a:endParaRPr lang="en-US" altLang="ja-JP" sz="1050" b="1" dirty="0"/>
                  </a:p>
                  <a:p>
                    <a:pPr>
                      <a:defRPr sz="1050" b="1"/>
                    </a:pPr>
                    <a:r>
                      <a:rPr lang="ja-JP" altLang="en-US" sz="1050" b="1" dirty="0"/>
                      <a:t>（</a:t>
                    </a:r>
                    <a:r>
                      <a:rPr lang="en-US" altLang="ja-JP" sz="1050" b="1" dirty="0"/>
                      <a:t>84.9%</a:t>
                    </a:r>
                    <a:r>
                      <a:rPr lang="ja-JP" altLang="en-US" sz="1050" b="1" dirty="0"/>
                      <a:t>）</a:t>
                    </a:r>
                  </a:p>
                </c:rich>
              </c:tx>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3CD6-4581-BB34-5AFCC96A086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Sheet1!$BA$3</c:f>
              <c:numCache>
                <c:formatCode>#,##0_ ;[Red]\-#,##0\ </c:formatCode>
                <c:ptCount val="1"/>
                <c:pt idx="0">
                  <c:v>41486</c:v>
                </c:pt>
              </c:numCache>
            </c:numRef>
          </c:val>
          <c:extLst>
            <c:ext xmlns:c16="http://schemas.microsoft.com/office/drawing/2014/chart" uri="{C3380CC4-5D6E-409C-BE32-E72D297353CC}">
              <c16:uniqueId val="{00000000-3CD6-4581-BB34-5AFCC96A0866}"/>
            </c:ext>
          </c:extLst>
        </c:ser>
        <c:ser>
          <c:idx val="1"/>
          <c:order val="1"/>
          <c:tx>
            <c:strRef>
              <c:f>Sheet1!$BB$2</c:f>
              <c:strCache>
                <c:ptCount val="1"/>
                <c:pt idx="0">
                  <c:v>泉佐野市</c:v>
                </c:pt>
              </c:strCache>
            </c:strRef>
          </c:tx>
          <c:spPr>
            <a:solidFill>
              <a:schemeClr val="accent5">
                <a:lumMod val="75000"/>
              </a:schemeClr>
            </a:solidFill>
            <a:ln>
              <a:noFill/>
            </a:ln>
            <a:effectLst/>
          </c:spPr>
          <c:invertIfNegative val="0"/>
          <c:dLbls>
            <c:dLbl>
              <c:idx val="0"/>
              <c:layout>
                <c:manualLayout>
                  <c:x val="0.30970573890424308"/>
                  <c:y val="0.26518802030270489"/>
                </c:manualLayout>
              </c:layout>
              <c:tx>
                <c:rich>
                  <a:bodyPr/>
                  <a:lstStyle/>
                  <a:p>
                    <a:r>
                      <a:rPr lang="ja-JP" altLang="en-US" dirty="0"/>
                      <a:t>泉佐野市</a:t>
                    </a:r>
                  </a:p>
                  <a:p>
                    <a:fld id="{70B21E38-B373-494F-A514-D0FE01B49D62}" type="VALUE">
                      <a:rPr lang="en-US" altLang="ja-JP" smtClean="0"/>
                      <a:pPr/>
                      <a:t>[値]</a:t>
                    </a:fld>
                    <a:endParaRPr lang="en-US" altLang="ja-JP" dirty="0"/>
                  </a:p>
                  <a:p>
                    <a:r>
                      <a:rPr lang="ja-JP" altLang="en-US" dirty="0"/>
                      <a:t>（</a:t>
                    </a:r>
                    <a:r>
                      <a:rPr lang="en-US" altLang="ja-JP" dirty="0"/>
                      <a:t>6.0%</a:t>
                    </a:r>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FD6C-46A4-B3B1-DFB8BE895E00}"/>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Sheet1!$BB$3</c:f>
              <c:numCache>
                <c:formatCode>#,##0_ ;[Red]\-#,##0\ </c:formatCode>
                <c:ptCount val="1"/>
                <c:pt idx="0">
                  <c:v>2927</c:v>
                </c:pt>
              </c:numCache>
            </c:numRef>
          </c:val>
          <c:extLst>
            <c:ext xmlns:c16="http://schemas.microsoft.com/office/drawing/2014/chart" uri="{C3380CC4-5D6E-409C-BE32-E72D297353CC}">
              <c16:uniqueId val="{00000001-3CD6-4581-BB34-5AFCC96A0866}"/>
            </c:ext>
          </c:extLst>
        </c:ser>
        <c:ser>
          <c:idx val="2"/>
          <c:order val="2"/>
          <c:tx>
            <c:strRef>
              <c:f>Sheet1!$BC$2</c:f>
              <c:strCache>
                <c:ptCount val="1"/>
                <c:pt idx="0">
                  <c:v>堺市</c:v>
                </c:pt>
              </c:strCache>
            </c:strRef>
          </c:tx>
          <c:spPr>
            <a:solidFill>
              <a:schemeClr val="accent3"/>
            </a:solidFill>
            <a:ln>
              <a:noFill/>
            </a:ln>
            <a:effectLst/>
          </c:spPr>
          <c:invertIfNegative val="0"/>
          <c:dLbls>
            <c:dLbl>
              <c:idx val="0"/>
              <c:layout>
                <c:manualLayout>
                  <c:x val="0.26546206191792276"/>
                  <c:y val="0.10199539242411726"/>
                </c:manualLayout>
              </c:layout>
              <c:tx>
                <c:rich>
                  <a:bodyPr/>
                  <a:lstStyle/>
                  <a:p>
                    <a:endParaRPr lang="ja-JP" altLang="en-US" dirty="0"/>
                  </a:p>
                  <a:p>
                    <a:r>
                      <a:rPr lang="ja-JP" altLang="en-US" dirty="0"/>
                      <a:t>堺市</a:t>
                    </a:r>
                  </a:p>
                  <a:p>
                    <a:fld id="{063271F8-4664-4503-BD16-12BD677187F1}"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FD6C-46A4-B3B1-DFB8BE895E0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Sheet1!$BC$3</c:f>
              <c:numCache>
                <c:formatCode>#,##0_ ;[Red]\-#,##0\ </c:formatCode>
                <c:ptCount val="1"/>
                <c:pt idx="0">
                  <c:v>665</c:v>
                </c:pt>
              </c:numCache>
            </c:numRef>
          </c:val>
          <c:extLst>
            <c:ext xmlns:c16="http://schemas.microsoft.com/office/drawing/2014/chart" uri="{C3380CC4-5D6E-409C-BE32-E72D297353CC}">
              <c16:uniqueId val="{00000002-3CD6-4581-BB34-5AFCC96A0866}"/>
            </c:ext>
          </c:extLst>
        </c:ser>
        <c:ser>
          <c:idx val="3"/>
          <c:order val="3"/>
          <c:tx>
            <c:strRef>
              <c:f>Sheet1!$BD$2</c:f>
              <c:strCache>
                <c:ptCount val="1"/>
                <c:pt idx="0">
                  <c:v>吹田市</c:v>
                </c:pt>
              </c:strCache>
            </c:strRef>
          </c:tx>
          <c:spPr>
            <a:solidFill>
              <a:schemeClr val="accent4"/>
            </a:solidFill>
            <a:ln>
              <a:noFill/>
            </a:ln>
            <a:effectLst/>
          </c:spPr>
          <c:invertIfNegative val="0"/>
          <c:dLbls>
            <c:dLbl>
              <c:idx val="0"/>
              <c:layout>
                <c:manualLayout>
                  <c:x val="-0.30601876582204984"/>
                  <c:y val="0.25935971216418385"/>
                </c:manualLayout>
              </c:layout>
              <c:tx>
                <c:rich>
                  <a:bodyPr/>
                  <a:lstStyle/>
                  <a:p>
                    <a:r>
                      <a:rPr lang="ja-JP" altLang="en-US" dirty="0"/>
                      <a:t>吹田市</a:t>
                    </a:r>
                  </a:p>
                  <a:p>
                    <a:fld id="{B525F407-03D0-4723-B048-FD86655D5100}"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FD6C-46A4-B3B1-DFB8BE895E0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Sheet1!$BD$3</c:f>
              <c:numCache>
                <c:formatCode>#,##0_ ;[Red]\-#,##0\ </c:formatCode>
                <c:ptCount val="1"/>
                <c:pt idx="0">
                  <c:v>560</c:v>
                </c:pt>
              </c:numCache>
            </c:numRef>
          </c:val>
          <c:extLst>
            <c:ext xmlns:c16="http://schemas.microsoft.com/office/drawing/2014/chart" uri="{C3380CC4-5D6E-409C-BE32-E72D297353CC}">
              <c16:uniqueId val="{00000003-3CD6-4581-BB34-5AFCC96A0866}"/>
            </c:ext>
          </c:extLst>
        </c:ser>
        <c:ser>
          <c:idx val="4"/>
          <c:order val="4"/>
          <c:tx>
            <c:strRef>
              <c:f>Sheet1!$BE$2</c:f>
              <c:strCache>
                <c:ptCount val="1"/>
                <c:pt idx="0">
                  <c:v>豊中市</c:v>
                </c:pt>
              </c:strCache>
            </c:strRef>
          </c:tx>
          <c:spPr>
            <a:solidFill>
              <a:schemeClr val="accent5"/>
            </a:solidFill>
            <a:ln>
              <a:noFill/>
            </a:ln>
            <a:effectLst/>
          </c:spPr>
          <c:invertIfNegative val="0"/>
          <c:dLbls>
            <c:dLbl>
              <c:idx val="0"/>
              <c:layout>
                <c:manualLayout>
                  <c:x val="-0.30970573890424319"/>
                  <c:y val="0.14279354939376418"/>
                </c:manualLayout>
              </c:layout>
              <c:tx>
                <c:rich>
                  <a:bodyPr/>
                  <a:lstStyle/>
                  <a:p>
                    <a:r>
                      <a:rPr lang="ja-JP" altLang="en-US" dirty="0"/>
                      <a:t>豊中市</a:t>
                    </a:r>
                  </a:p>
                  <a:p>
                    <a:fld id="{EA34DEAF-C530-4013-8139-8930B79D568D}"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D6C-46A4-B3B1-DFB8BE895E0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Sheet1!$BE$3</c:f>
              <c:numCache>
                <c:formatCode>#,##0_ ;[Red]\-#,##0\ </c:formatCode>
                <c:ptCount val="1"/>
                <c:pt idx="0">
                  <c:v>357</c:v>
                </c:pt>
              </c:numCache>
            </c:numRef>
          </c:val>
          <c:extLst>
            <c:ext xmlns:c16="http://schemas.microsoft.com/office/drawing/2014/chart" uri="{C3380CC4-5D6E-409C-BE32-E72D297353CC}">
              <c16:uniqueId val="{00000004-3CD6-4581-BB34-5AFCC96A0866}"/>
            </c:ext>
          </c:extLst>
        </c:ser>
        <c:ser>
          <c:idx val="5"/>
          <c:order val="5"/>
          <c:tx>
            <c:strRef>
              <c:f>Sheet1!$BF$2</c:f>
              <c:strCache>
                <c:ptCount val="1"/>
                <c:pt idx="0">
                  <c:v>守口市</c:v>
                </c:pt>
              </c:strCache>
            </c:strRef>
          </c:tx>
          <c:spPr>
            <a:solidFill>
              <a:schemeClr val="accent6"/>
            </a:solidFill>
            <a:ln>
              <a:noFill/>
            </a:ln>
            <a:effectLst/>
          </c:spPr>
          <c:invertIfNegative val="0"/>
          <c:dLbls>
            <c:dLbl>
              <c:idx val="0"/>
              <c:layout>
                <c:manualLayout>
                  <c:x val="-0.32076665815082334"/>
                  <c:y val="-6.6781925950045675E-18"/>
                </c:manualLayout>
              </c:layout>
              <c:tx>
                <c:rich>
                  <a:bodyPr/>
                  <a:lstStyle/>
                  <a:p>
                    <a:r>
                      <a:rPr lang="ja-JP" altLang="en-US" dirty="0"/>
                      <a:t>守口市</a:t>
                    </a:r>
                  </a:p>
                  <a:p>
                    <a:fld id="{65640C5B-44C3-45ED-85FC-BBC55278184C}"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FD6C-46A4-B3B1-DFB8BE895E0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Sheet1!$BF$3</c:f>
              <c:numCache>
                <c:formatCode>#,##0_ ;[Red]\-#,##0\ </c:formatCode>
                <c:ptCount val="1"/>
                <c:pt idx="0">
                  <c:v>312</c:v>
                </c:pt>
              </c:numCache>
            </c:numRef>
          </c:val>
          <c:extLst>
            <c:ext xmlns:c16="http://schemas.microsoft.com/office/drawing/2014/chart" uri="{C3380CC4-5D6E-409C-BE32-E72D297353CC}">
              <c16:uniqueId val="{00000005-3CD6-4581-BB34-5AFCC96A0866}"/>
            </c:ext>
          </c:extLst>
        </c:ser>
        <c:ser>
          <c:idx val="6"/>
          <c:order val="6"/>
          <c:tx>
            <c:strRef>
              <c:f>Sheet1!$BG$2</c:f>
              <c:strCache>
                <c:ptCount val="1"/>
                <c:pt idx="0">
                  <c:v>その他</c:v>
                </c:pt>
              </c:strCache>
            </c:strRef>
          </c:tx>
          <c:spPr>
            <a:solidFill>
              <a:srgbClr val="00B050"/>
            </a:solidFill>
            <a:ln>
              <a:noFill/>
            </a:ln>
            <a:effectLst/>
          </c:spPr>
          <c:invertIfNegative val="0"/>
          <c:dLbls>
            <c:dLbl>
              <c:idx val="0"/>
              <c:layout>
                <c:manualLayout>
                  <c:x val="0.29127087349327635"/>
                  <c:y val="1.7484924415562965E-2"/>
                </c:manualLayout>
              </c:layout>
              <c:tx>
                <c:rich>
                  <a:bodyPr/>
                  <a:lstStyle/>
                  <a:p>
                    <a:r>
                      <a:rPr lang="ja-JP" altLang="en-US" dirty="0"/>
                      <a:t>その他</a:t>
                    </a:r>
                  </a:p>
                  <a:p>
                    <a:fld id="{2808B76E-6A55-42E3-B256-66AB4D003392}"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D6C-46A4-B3B1-DFB8BE895E0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Sheet1!$BG$3</c:f>
              <c:numCache>
                <c:formatCode>#,##0_ ;[Red]\-#,##0\ </c:formatCode>
                <c:ptCount val="1"/>
                <c:pt idx="0">
                  <c:v>2583</c:v>
                </c:pt>
              </c:numCache>
            </c:numRef>
          </c:val>
          <c:extLst>
            <c:ext xmlns:c16="http://schemas.microsoft.com/office/drawing/2014/chart" uri="{C3380CC4-5D6E-409C-BE32-E72D297353CC}">
              <c16:uniqueId val="{00000006-3CD6-4581-BB34-5AFCC96A0866}"/>
            </c:ext>
          </c:extLst>
        </c:ser>
        <c:dLbls>
          <c:dLblPos val="ctr"/>
          <c:showLegendKey val="0"/>
          <c:showVal val="1"/>
          <c:showCatName val="0"/>
          <c:showSerName val="0"/>
          <c:showPercent val="0"/>
          <c:showBubbleSize val="0"/>
        </c:dLbls>
        <c:gapWidth val="150"/>
        <c:overlap val="100"/>
        <c:axId val="748060447"/>
        <c:axId val="748057951"/>
      </c:barChart>
      <c:catAx>
        <c:axId val="748060447"/>
        <c:scaling>
          <c:orientation val="minMax"/>
        </c:scaling>
        <c:delete val="1"/>
        <c:axPos val="b"/>
        <c:numFmt formatCode="General" sourceLinked="1"/>
        <c:majorTickMark val="none"/>
        <c:minorTickMark val="none"/>
        <c:tickLblPos val="nextTo"/>
        <c:crossAx val="748057951"/>
        <c:crosses val="autoZero"/>
        <c:auto val="1"/>
        <c:lblAlgn val="ctr"/>
        <c:lblOffset val="100"/>
        <c:noMultiLvlLbl val="0"/>
      </c:catAx>
      <c:valAx>
        <c:axId val="74805795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748060447"/>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7BE6101-191F-4125-9206-9735C802BDB6}" type="datetimeFigureOut">
              <a:rPr kumimoji="1" lang="ja-JP" altLang="en-US" smtClean="0"/>
              <a:t>2020/6/25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A0579CA-C2A7-4193-B557-C38A106F3BA3}" type="slidenum">
              <a:rPr kumimoji="1" lang="ja-JP" altLang="en-US" smtClean="0"/>
              <a:t>‹#›</a:t>
            </a:fld>
            <a:endParaRPr kumimoji="1" lang="ja-JP" altLang="en-US"/>
          </a:p>
        </p:txBody>
      </p:sp>
    </p:spTree>
    <p:extLst>
      <p:ext uri="{BB962C8B-B14F-4D97-AF65-F5344CB8AC3E}">
        <p14:creationId xmlns:p14="http://schemas.microsoft.com/office/powerpoint/2010/main" val="40610558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a:t>
            </a:fld>
            <a:endParaRPr kumimoji="1" lang="ja-JP" altLang="en-US"/>
          </a:p>
        </p:txBody>
      </p:sp>
    </p:spTree>
    <p:extLst>
      <p:ext uri="{BB962C8B-B14F-4D97-AF65-F5344CB8AC3E}">
        <p14:creationId xmlns:p14="http://schemas.microsoft.com/office/powerpoint/2010/main" val="78387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次にホテル又は旅館の立地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市町村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と車椅子使用者用客室の</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整備</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数</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について説明いたします</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先ほどの旅館業法による許可を受けたホテル又は旅館の客室数を市町村別に集計したグラフと車椅子使用者用客室数をまとめたもの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ホテル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旅館の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多く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は大阪市内に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立地し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、全体の約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85</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次に泉佐野市が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％となっています。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また、車椅子使用者用客室については、旅館業法の許可件数などから、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283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室整備されてい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ると推計しています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10</a:t>
            </a:fld>
            <a:endParaRPr kumimoji="1" lang="ja-JP" altLang="en-US"/>
          </a:p>
        </p:txBody>
      </p:sp>
    </p:spTree>
    <p:extLst>
      <p:ext uri="{BB962C8B-B14F-4D97-AF65-F5344CB8AC3E}">
        <p14:creationId xmlns:p14="http://schemas.microsoft.com/office/powerpoint/2010/main" val="57774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次にホテル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旅館の面積別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タイプ別の</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客室数</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の実績について説明いたします</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2015</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年度～</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2018</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年度までに旅館業法の許可を受けた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床面積</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㎡以上の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ホテル又は旅館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のうち、ホテルの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HP</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等で客室タイプ別</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室</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と面積が把握できた施設を集計した表で全部で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19,078</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室です。</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このうち、</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車椅子</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使用者を含む、多くの方が利用できるように定めた「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UD</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ルームⅡ基準」が適用される客室が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黄色の網掛けの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ベッド客室のシングルとダブルの客室の合計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1,063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室と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赤色の網掛けの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ベッド客室のツインの客室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1,740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全体の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14.7</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％となっています。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基準については、後程説明いたします。</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11</a:t>
            </a:fld>
            <a:endParaRPr kumimoji="1" lang="ja-JP" altLang="en-US"/>
          </a:p>
        </p:txBody>
      </p:sp>
    </p:spTree>
    <p:extLst>
      <p:ext uri="{BB962C8B-B14F-4D97-AF65-F5344CB8AC3E}">
        <p14:creationId xmlns:p14="http://schemas.microsoft.com/office/powerpoint/2010/main" val="177137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さて、新型コロナウイルス感染症の拡大により、観光需要の低迷や、外出の自粛等の影響により、地域の多様な産業に対し甚大な被害を与えました。</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12</a:t>
            </a:fld>
            <a:endParaRPr kumimoji="1" lang="ja-JP" altLang="en-US"/>
          </a:p>
        </p:txBody>
      </p:sp>
    </p:spTree>
    <p:extLst>
      <p:ext uri="{BB962C8B-B14F-4D97-AF65-F5344CB8AC3E}">
        <p14:creationId xmlns:p14="http://schemas.microsoft.com/office/powerpoint/2010/main" val="129198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この資料は観光庁がまとめた、</a:t>
            </a:r>
            <a:r>
              <a:rPr lang="en-US" altLang="ja-JP" dirty="0" smtClean="0">
                <a:latin typeface="Meiryo UI" panose="020B0604030504040204" pitchFamily="50" charset="-128"/>
                <a:ea typeface="Meiryo UI" panose="020B0604030504040204" pitchFamily="50" charset="-128"/>
              </a:rPr>
              <a:t>2019</a:t>
            </a:r>
            <a:r>
              <a:rPr lang="ja-JP" altLang="en-US" dirty="0" smtClean="0">
                <a:latin typeface="Meiryo UI" panose="020B0604030504040204" pitchFamily="50" charset="-128"/>
                <a:ea typeface="Meiryo UI" panose="020B0604030504040204" pitchFamily="50" charset="-128"/>
              </a:rPr>
              <a:t>年の国内の旅行消費額になりますが、一年間の総額が</a:t>
            </a:r>
            <a:r>
              <a:rPr lang="en-US" altLang="ja-JP" dirty="0" smtClean="0">
                <a:latin typeface="Meiryo UI" panose="020B0604030504040204" pitchFamily="50" charset="-128"/>
                <a:ea typeface="Meiryo UI" panose="020B0604030504040204" pitchFamily="50" charset="-128"/>
              </a:rPr>
              <a:t>27.9</a:t>
            </a:r>
            <a:r>
              <a:rPr lang="ja-JP" altLang="en-US" dirty="0" smtClean="0">
                <a:latin typeface="Meiryo UI" panose="020B0604030504040204" pitchFamily="50" charset="-128"/>
                <a:ea typeface="Meiryo UI" panose="020B0604030504040204" pitchFamily="50" charset="-128"/>
              </a:rPr>
              <a:t>兆円となっています。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このうち、日本人の国内宿泊旅行は、</a:t>
            </a:r>
            <a:r>
              <a:rPr lang="en-US" altLang="ja-JP" dirty="0" smtClean="0">
                <a:latin typeface="Meiryo UI" panose="020B0604030504040204" pitchFamily="50" charset="-128"/>
                <a:ea typeface="Meiryo UI" panose="020B0604030504040204" pitchFamily="50" charset="-128"/>
              </a:rPr>
              <a:t>17.2</a:t>
            </a:r>
            <a:r>
              <a:rPr lang="ja-JP" altLang="en-US" dirty="0" smtClean="0">
                <a:latin typeface="Meiryo UI" panose="020B0604030504040204" pitchFamily="50" charset="-128"/>
                <a:ea typeface="Meiryo UI" panose="020B0604030504040204" pitchFamily="50" charset="-128"/>
              </a:rPr>
              <a:t>兆円、日帰り旅行が</a:t>
            </a:r>
            <a:r>
              <a:rPr lang="en-US" altLang="ja-JP" dirty="0" smtClean="0">
                <a:latin typeface="Meiryo UI" panose="020B0604030504040204" pitchFamily="50" charset="-128"/>
                <a:ea typeface="Meiryo UI" panose="020B0604030504040204" pitchFamily="50" charset="-128"/>
              </a:rPr>
              <a:t>4.8</a:t>
            </a:r>
            <a:r>
              <a:rPr lang="ja-JP" altLang="en-US" dirty="0" smtClean="0">
                <a:latin typeface="Meiryo UI" panose="020B0604030504040204" pitchFamily="50" charset="-128"/>
                <a:ea typeface="Meiryo UI" panose="020B0604030504040204" pitchFamily="50" charset="-128"/>
              </a:rPr>
              <a:t>兆円で合計</a:t>
            </a:r>
            <a:r>
              <a:rPr lang="en-US" altLang="ja-JP" dirty="0" smtClean="0">
                <a:latin typeface="Meiryo UI" panose="020B0604030504040204" pitchFamily="50" charset="-128"/>
                <a:ea typeface="Meiryo UI" panose="020B0604030504040204" pitchFamily="50" charset="-128"/>
              </a:rPr>
              <a:t>22</a:t>
            </a:r>
            <a:r>
              <a:rPr lang="ja-JP" altLang="en-US" dirty="0" smtClean="0">
                <a:latin typeface="Meiryo UI" panose="020B0604030504040204" pitchFamily="50" charset="-128"/>
                <a:ea typeface="Meiryo UI" panose="020B0604030504040204" pitchFamily="50" charset="-128"/>
              </a:rPr>
              <a:t>兆円と全体の</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割近くとなっています。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また、日本人が海外旅行に行く際に国内で消費する額が</a:t>
            </a:r>
            <a:r>
              <a:rPr lang="en-US" altLang="ja-JP" dirty="0" smtClean="0">
                <a:latin typeface="Meiryo UI" panose="020B0604030504040204" pitchFamily="50" charset="-128"/>
                <a:ea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rPr>
              <a:t>兆円、訪日外国人が国内で消費する額が</a:t>
            </a:r>
            <a:r>
              <a:rPr lang="en-US" altLang="ja-JP" dirty="0" smtClean="0">
                <a:latin typeface="Meiryo UI" panose="020B0604030504040204" pitchFamily="50" charset="-128"/>
                <a:ea typeface="Meiryo UI" panose="020B0604030504040204" pitchFamily="50" charset="-128"/>
              </a:rPr>
              <a:t>4.8</a:t>
            </a:r>
            <a:r>
              <a:rPr lang="ja-JP" altLang="en-US" dirty="0" smtClean="0">
                <a:latin typeface="Meiryo UI" panose="020B0604030504040204" pitchFamily="50" charset="-128"/>
                <a:ea typeface="Meiryo UI" panose="020B0604030504040204" pitchFamily="50" charset="-128"/>
              </a:rPr>
              <a:t>兆円となっています。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このことから、今後、日本人の国内宿泊旅行や日帰り旅行の回復が重要であると考えられます。</a:t>
            </a:r>
          </a:p>
          <a:p>
            <a:r>
              <a:rPr lang="ja-JP" altLang="en-US" dirty="0" smtClean="0">
                <a:latin typeface="Meiryo UI" panose="020B0604030504040204" pitchFamily="50" charset="-128"/>
                <a:ea typeface="Meiryo UI" panose="020B0604030504040204" pitchFamily="50" charset="-128"/>
              </a:rPr>
              <a:t>さらに、現在、海外旅行に行くことが困難なため、海外旅行で消費していた金額が国内で消費される可能性もあります。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これらで、訪日外国人旅行の減少分を少しでも補うことができれば、国内の旅行消費の回復につながるのではないかと考えられます。</a:t>
            </a:r>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13</a:t>
            </a:fld>
            <a:endParaRPr kumimoji="1" lang="ja-JP" altLang="en-US"/>
          </a:p>
        </p:txBody>
      </p:sp>
    </p:spTree>
    <p:extLst>
      <p:ext uri="{BB962C8B-B14F-4D97-AF65-F5344CB8AC3E}">
        <p14:creationId xmlns:p14="http://schemas.microsoft.com/office/powerpoint/2010/main" val="259507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次に新型コロナウイルス感染症の収束後を勘案した国における対応について説明いたします。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日本国内における人の流れと街のにぎわいを創り出し、地域を再活性化するための需要喚起が必要ということが挙げられています。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そのため、まずは、感染防止を徹底し、雇用の維持と事業の継続を最優先に取組むとともに、甚大な影響を受けている観光・運輸業、飲食業、イベント・エンターテイメント業などを対象とし、期間を限定した官民一体型の需要喚起キャンペーンを講じることとしています。</a:t>
            </a:r>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14</a:t>
            </a:fld>
            <a:endParaRPr kumimoji="1" lang="ja-JP" altLang="en-US"/>
          </a:p>
        </p:txBody>
      </p:sp>
    </p:spTree>
    <p:extLst>
      <p:ext uri="{BB962C8B-B14F-4D97-AF65-F5344CB8AC3E}">
        <p14:creationId xmlns:p14="http://schemas.microsoft.com/office/powerpoint/2010/main" val="1220470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具体には、観光イベント・観光資源の磨き上げ等として、地域の観光イベント・観光資源を外部専門家との連携等により磨き挙げる取組等を支援することで、観光地等の高付加価値化・誘客の多角化を促進することとしています。</a:t>
            </a:r>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15</a:t>
            </a:fld>
            <a:endParaRPr kumimoji="1" lang="ja-JP" altLang="en-US"/>
          </a:p>
        </p:txBody>
      </p:sp>
    </p:spTree>
    <p:extLst>
      <p:ext uri="{BB962C8B-B14F-4D97-AF65-F5344CB8AC3E}">
        <p14:creationId xmlns:p14="http://schemas.microsoft.com/office/powerpoint/2010/main" val="251546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また、大阪府においては、新型コロナウイルス感染症の拡大に伴い、厳しい経済状況が続く府内観光関連事業者を支援するため、「大阪の人・関西の人いらっしゃい！」キャンペーンを実施しています。</a:t>
            </a:r>
          </a:p>
          <a:p>
            <a:r>
              <a:rPr lang="ja-JP" altLang="en-US" dirty="0" smtClean="0">
                <a:latin typeface="Meiryo UI" panose="020B0604030504040204" pitchFamily="50" charset="-128"/>
                <a:ea typeface="Meiryo UI" panose="020B0604030504040204" pitchFamily="50" charset="-128"/>
              </a:rPr>
              <a:t>大阪観光局の公式</a:t>
            </a:r>
            <a:r>
              <a:rPr lang="en-US" altLang="ja-JP" dirty="0" smtClean="0">
                <a:latin typeface="Meiryo UI" panose="020B0604030504040204" pitchFamily="50" charset="-128"/>
                <a:ea typeface="Meiryo UI" panose="020B0604030504040204" pitchFamily="50" charset="-128"/>
              </a:rPr>
              <a:t>SNS</a:t>
            </a:r>
            <a:r>
              <a:rPr lang="ja-JP" altLang="en-US" dirty="0" smtClean="0">
                <a:latin typeface="Meiryo UI" panose="020B0604030504040204" pitchFamily="50" charset="-128"/>
                <a:ea typeface="Meiryo UI" panose="020B0604030504040204" pitchFamily="50" charset="-128"/>
              </a:rPr>
              <a:t>を活用し、大阪府の魅力をリアルタイムで情報発信しています。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詳細については、ホームページをご覧ください。</a:t>
            </a:r>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2CABAF-5B10-4E42-BE3A-29A490CA7E3D}" type="slidenum">
              <a:rPr kumimoji="1" lang="ja-JP" altLang="en-US" smtClean="0"/>
              <a:t>16</a:t>
            </a:fld>
            <a:endParaRPr kumimoji="1" lang="ja-JP" altLang="en-US"/>
          </a:p>
        </p:txBody>
      </p:sp>
    </p:spTree>
    <p:extLst>
      <p:ext uri="{BB962C8B-B14F-4D97-AF65-F5344CB8AC3E}">
        <p14:creationId xmlns:p14="http://schemas.microsoft.com/office/powerpoint/2010/main" val="352763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ではここから、大阪府におけるホテル又は旅館のバリアフリー化の促進について説明いたします。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17</a:t>
            </a:fld>
            <a:endParaRPr kumimoji="1" lang="ja-JP" altLang="en-US"/>
          </a:p>
        </p:txBody>
      </p:sp>
    </p:spTree>
    <p:extLst>
      <p:ext uri="{BB962C8B-B14F-4D97-AF65-F5344CB8AC3E}">
        <p14:creationId xmlns:p14="http://schemas.microsoft.com/office/powerpoint/2010/main" val="2593044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まず、大阪府福祉のまちづくり条例の改正について説明いたします。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大阪府</a:t>
            </a:r>
            <a:r>
              <a:rPr lang="ja-JP" altLang="en-US" dirty="0">
                <a:latin typeface="Meiryo UI" panose="020B0604030504040204" pitchFamily="50" charset="-128"/>
                <a:ea typeface="Meiryo UI" panose="020B0604030504040204" pitchFamily="50" charset="-128"/>
              </a:rPr>
              <a:t>では福祉のまちづくり</a:t>
            </a:r>
            <a:r>
              <a:rPr lang="ja-JP" altLang="ja-JP" dirty="0">
                <a:latin typeface="Meiryo UI" panose="020B0604030504040204" pitchFamily="50" charset="-128"/>
                <a:ea typeface="Meiryo UI" panose="020B0604030504040204" pitchFamily="50" charset="-128"/>
              </a:rPr>
              <a:t>条例を</a:t>
            </a:r>
            <a:r>
              <a:rPr lang="en-US" altLang="ja-JP" dirty="0">
                <a:latin typeface="Meiryo UI" panose="020B0604030504040204" pitchFamily="50" charset="-128"/>
                <a:ea typeface="Meiryo UI" panose="020B0604030504040204" pitchFamily="50" charset="-128"/>
              </a:rPr>
              <a:t>2020</a:t>
            </a:r>
            <a:r>
              <a:rPr lang="ja-JP" altLang="ja-JP"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3</a:t>
            </a:r>
            <a:r>
              <a:rPr lang="ja-JP" altLang="ja-JP"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27</a:t>
            </a:r>
            <a:r>
              <a:rPr lang="ja-JP" altLang="ja-JP" dirty="0">
                <a:latin typeface="Meiryo UI" panose="020B0604030504040204" pitchFamily="50" charset="-128"/>
                <a:ea typeface="Meiryo UI" panose="020B0604030504040204" pitchFamily="50" charset="-128"/>
              </a:rPr>
              <a:t>日に改正し、</a:t>
            </a:r>
            <a:r>
              <a:rPr lang="en-US" altLang="ja-JP" dirty="0">
                <a:latin typeface="Meiryo UI" panose="020B0604030504040204" pitchFamily="50" charset="-128"/>
                <a:ea typeface="Meiryo UI" panose="020B0604030504040204" pitchFamily="50" charset="-128"/>
              </a:rPr>
              <a:t>9</a:t>
            </a:r>
            <a:r>
              <a:rPr lang="ja-JP" altLang="ja-JP"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日からの施行</a:t>
            </a:r>
            <a:r>
              <a:rPr lang="ja-JP" altLang="en-US" dirty="0">
                <a:latin typeface="Meiryo UI" panose="020B0604030504040204" pitchFamily="50" charset="-128"/>
                <a:ea typeface="Meiryo UI" panose="020B0604030504040204" pitchFamily="50" charset="-128"/>
              </a:rPr>
              <a:t>と</a:t>
            </a:r>
            <a:r>
              <a:rPr lang="ja-JP" altLang="ja-JP" dirty="0">
                <a:latin typeface="Meiryo UI" panose="020B0604030504040204" pitchFamily="50" charset="-128"/>
                <a:ea typeface="Meiryo UI" panose="020B0604030504040204" pitchFamily="50" charset="-128"/>
              </a:rPr>
              <a:t>なります。</a:t>
            </a:r>
          </a:p>
          <a:p>
            <a:r>
              <a:rPr lang="ja-JP" altLang="ja-JP" dirty="0" smtClean="0">
                <a:latin typeface="Meiryo UI" panose="020B0604030504040204" pitchFamily="50" charset="-128"/>
                <a:ea typeface="Meiryo UI" panose="020B0604030504040204" pitchFamily="50" charset="-128"/>
              </a:rPr>
              <a:t>対象</a:t>
            </a:r>
            <a:r>
              <a:rPr lang="ja-JP" altLang="ja-JP" dirty="0">
                <a:latin typeface="Meiryo UI" panose="020B0604030504040204" pitchFamily="50" charset="-128"/>
                <a:ea typeface="Meiryo UI" panose="020B0604030504040204" pitchFamily="50" charset="-128"/>
              </a:rPr>
              <a:t>としては、新築・増築、改築又は用途変更の部分の床面積の合計が</a:t>
            </a:r>
            <a:r>
              <a:rPr lang="en-US" altLang="ja-JP" dirty="0">
                <a:latin typeface="Meiryo UI" panose="020B0604030504040204" pitchFamily="50" charset="-128"/>
                <a:ea typeface="Meiryo UI" panose="020B0604030504040204" pitchFamily="50" charset="-128"/>
              </a:rPr>
              <a:t>1000</a:t>
            </a:r>
            <a:r>
              <a:rPr lang="ja-JP" altLang="ja-JP" dirty="0">
                <a:latin typeface="Meiryo UI" panose="020B0604030504040204" pitchFamily="50" charset="-128"/>
                <a:ea typeface="Meiryo UI" panose="020B0604030504040204" pitchFamily="50" charset="-128"/>
              </a:rPr>
              <a:t>㎡以上のホテル又は</a:t>
            </a:r>
            <a:r>
              <a:rPr lang="ja-JP" altLang="ja-JP" dirty="0" smtClean="0">
                <a:latin typeface="Meiryo UI" panose="020B0604030504040204" pitchFamily="50" charset="-128"/>
                <a:ea typeface="Meiryo UI" panose="020B0604030504040204" pitchFamily="50" charset="-128"/>
              </a:rPr>
              <a:t>旅館</a:t>
            </a:r>
            <a:r>
              <a:rPr lang="ja-JP" altLang="en-US" dirty="0" smtClean="0">
                <a:latin typeface="Meiryo UI" panose="020B0604030504040204" pitchFamily="50" charset="-128"/>
                <a:ea typeface="Meiryo UI" panose="020B0604030504040204" pitchFamily="50" charset="-128"/>
              </a:rPr>
              <a:t>です。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なお、</a:t>
            </a:r>
            <a:r>
              <a:rPr lang="ja-JP" altLang="ja-JP" dirty="0" smtClean="0">
                <a:latin typeface="Meiryo UI" panose="020B0604030504040204" pitchFamily="50" charset="-128"/>
                <a:ea typeface="Meiryo UI" panose="020B0604030504040204" pitchFamily="50" charset="-128"/>
              </a:rPr>
              <a:t>風営法</a:t>
            </a:r>
            <a:r>
              <a:rPr lang="ja-JP" altLang="ja-JP" dirty="0">
                <a:latin typeface="Meiryo UI" panose="020B0604030504040204" pitchFamily="50" charset="-128"/>
                <a:ea typeface="Meiryo UI" panose="020B0604030504040204" pitchFamily="50" charset="-128"/>
              </a:rPr>
              <a:t>に規定する営業の用に供する施設と旅館業法における簡易宿所営業の施設に該当する</a:t>
            </a:r>
            <a:r>
              <a:rPr lang="ja-JP" altLang="ja-JP" dirty="0" smtClean="0">
                <a:latin typeface="Meiryo UI" panose="020B0604030504040204" pitchFamily="50" charset="-128"/>
                <a:ea typeface="Meiryo UI" panose="020B0604030504040204" pitchFamily="50" charset="-128"/>
              </a:rPr>
              <a:t>施設</a:t>
            </a:r>
            <a:r>
              <a:rPr lang="ja-JP" altLang="en-US" dirty="0" smtClean="0">
                <a:latin typeface="Meiryo UI" panose="020B0604030504040204" pitchFamily="50" charset="-128"/>
                <a:ea typeface="Meiryo UI" panose="020B0604030504040204" pitchFamily="50" charset="-128"/>
              </a:rPr>
              <a:t>は対象外です。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また、上記以外のホテル又は旅館の</a:t>
            </a:r>
            <a:r>
              <a:rPr lang="ja-JP" altLang="ja-JP" dirty="0" smtClean="0">
                <a:latin typeface="Meiryo UI" panose="020B0604030504040204" pitchFamily="50" charset="-128"/>
                <a:ea typeface="Meiryo UI" panose="020B0604030504040204" pitchFamily="50" charset="-128"/>
              </a:rPr>
              <a:t>既設</a:t>
            </a:r>
            <a:r>
              <a:rPr lang="ja-JP" altLang="ja-JP" dirty="0">
                <a:latin typeface="Meiryo UI" panose="020B0604030504040204" pitchFamily="50" charset="-128"/>
                <a:ea typeface="Meiryo UI" panose="020B0604030504040204" pitchFamily="50" charset="-128"/>
              </a:rPr>
              <a:t>については、努力義務</a:t>
            </a:r>
            <a:r>
              <a:rPr lang="ja-JP" altLang="ja-JP" dirty="0" smtClean="0">
                <a:latin typeface="Meiryo UI" panose="020B0604030504040204" pitchFamily="50" charset="-128"/>
                <a:ea typeface="Meiryo UI" panose="020B0604030504040204" pitchFamily="50" charset="-128"/>
              </a:rPr>
              <a:t>になります。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18</a:t>
            </a:fld>
            <a:endParaRPr kumimoji="1" lang="ja-JP" altLang="en-US"/>
          </a:p>
        </p:txBody>
      </p:sp>
    </p:spTree>
    <p:extLst>
      <p:ext uri="{BB962C8B-B14F-4D97-AF65-F5344CB8AC3E}">
        <p14:creationId xmlns:p14="http://schemas.microsoft.com/office/powerpoint/2010/main" val="182459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次</a:t>
            </a:r>
            <a:r>
              <a:rPr lang="ja-JP" altLang="en-US" dirty="0" smtClean="0">
                <a:latin typeface="Meiryo UI" panose="020B0604030504040204" pitchFamily="50" charset="-128"/>
                <a:ea typeface="Meiryo UI" panose="020B0604030504040204" pitchFamily="50" charset="-128"/>
              </a:rPr>
              <a:t>に一般客室のバリアフリー化について説明いたします。</a:t>
            </a:r>
            <a:endParaRPr lang="en-US" altLang="ja-JP" dirty="0" smtClean="0">
              <a:latin typeface="Meiryo UI" panose="020B0604030504040204" pitchFamily="50" charset="-128"/>
              <a:ea typeface="Meiryo UI" panose="020B0604030504040204" pitchFamily="50" charset="-128"/>
            </a:endParaRPr>
          </a:p>
          <a:p>
            <a:r>
              <a:rPr lang="ja-JP" altLang="ja-JP" dirty="0" smtClean="0">
                <a:latin typeface="Meiryo UI" panose="020B0604030504040204" pitchFamily="50" charset="-128"/>
                <a:ea typeface="Meiryo UI" panose="020B0604030504040204" pitchFamily="50" charset="-128"/>
              </a:rPr>
              <a:t>一般</a:t>
            </a:r>
            <a:r>
              <a:rPr lang="ja-JP" altLang="ja-JP" dirty="0">
                <a:latin typeface="Meiryo UI" panose="020B0604030504040204" pitchFamily="50" charset="-128"/>
                <a:ea typeface="Meiryo UI" panose="020B0604030504040204" pitchFamily="50" charset="-128"/>
              </a:rPr>
              <a:t>客室までの経路</a:t>
            </a:r>
            <a:r>
              <a:rPr lang="ja-JP" altLang="ja-JP" dirty="0" smtClean="0">
                <a:latin typeface="Meiryo UI" panose="020B0604030504040204" pitchFamily="50" charset="-128"/>
                <a:ea typeface="Meiryo UI" panose="020B0604030504040204" pitchFamily="50" charset="-128"/>
              </a:rPr>
              <a:t>基準</a:t>
            </a:r>
            <a:r>
              <a:rPr lang="ja-JP" altLang="en-US" dirty="0" smtClean="0">
                <a:latin typeface="Meiryo UI" panose="020B0604030504040204" pitchFamily="50" charset="-128"/>
                <a:ea typeface="Meiryo UI" panose="020B0604030504040204" pitchFamily="50" charset="-128"/>
              </a:rPr>
              <a:t>では</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道等及び駐車場から客室までの経路に段を設けないこと</a:t>
            </a:r>
            <a:r>
              <a:rPr lang="ja-JP" altLang="en-US" dirty="0">
                <a:latin typeface="Meiryo UI" panose="020B0604030504040204" pitchFamily="50" charset="-128"/>
                <a:ea typeface="Meiryo UI" panose="020B0604030504040204" pitchFamily="50" charset="-128"/>
              </a:rPr>
              <a:t>としています</a:t>
            </a:r>
            <a:r>
              <a:rPr lang="ja-JP" altLang="ja-JP" dirty="0">
                <a:latin typeface="Meiryo UI" panose="020B0604030504040204" pitchFamily="50" charset="-128"/>
                <a:ea typeface="Meiryo UI" panose="020B0604030504040204" pitchFamily="50" charset="-128"/>
              </a:rPr>
              <a:t>。</a:t>
            </a:r>
          </a:p>
          <a:p>
            <a:r>
              <a:rPr lang="ja-JP" altLang="ja-JP" dirty="0" smtClean="0">
                <a:latin typeface="Meiryo UI" panose="020B0604030504040204" pitchFamily="50" charset="-128"/>
                <a:ea typeface="Meiryo UI" panose="020B0604030504040204" pitchFamily="50" charset="-128"/>
              </a:rPr>
              <a:t>一般客</a:t>
            </a:r>
            <a:r>
              <a:rPr lang="ja-JP" altLang="ja-JP" dirty="0">
                <a:latin typeface="Meiryo UI" panose="020B0604030504040204" pitchFamily="50" charset="-128"/>
                <a:ea typeface="Meiryo UI" panose="020B0604030504040204" pitchFamily="50" charset="-128"/>
              </a:rPr>
              <a:t>室内の基準では、客室面積が狭い一般客室では、車椅子使用者が利用しやすいスペース等の確保が物理的に困難であることから、高齢者や障がい者等に配慮した最低限の基準として、ＵＤルームⅠ基準を設け</a:t>
            </a:r>
            <a:r>
              <a:rPr lang="ja-JP" altLang="en-US" dirty="0">
                <a:latin typeface="Meiryo UI" panose="020B0604030504040204" pitchFamily="50" charset="-128"/>
                <a:ea typeface="Meiryo UI" panose="020B0604030504040204" pitchFamily="50" charset="-128"/>
              </a:rPr>
              <a:t>ています</a:t>
            </a:r>
            <a:r>
              <a:rPr lang="ja-JP" altLang="ja-JP" dirty="0">
                <a:latin typeface="Meiryo UI" panose="020B0604030504040204" pitchFamily="50" charset="-128"/>
                <a:ea typeface="Meiryo UI" panose="020B0604030504040204" pitchFamily="50" charset="-128"/>
              </a:rPr>
              <a:t>。</a:t>
            </a:r>
          </a:p>
          <a:p>
            <a:r>
              <a:rPr lang="ja-JP" altLang="ja-JP" dirty="0" smtClean="0">
                <a:latin typeface="Meiryo UI" panose="020B0604030504040204" pitchFamily="50" charset="-128"/>
                <a:ea typeface="Meiryo UI" panose="020B0604030504040204" pitchFamily="50" charset="-128"/>
              </a:rPr>
              <a:t>また、客室</a:t>
            </a:r>
            <a:r>
              <a:rPr lang="ja-JP" altLang="ja-JP" dirty="0">
                <a:latin typeface="Meiryo UI" panose="020B0604030504040204" pitchFamily="50" charset="-128"/>
                <a:ea typeface="Meiryo UI" panose="020B0604030504040204" pitchFamily="50" charset="-128"/>
              </a:rPr>
              <a:t>面積が広い一般客室では、車椅子使用者が利用しやすいスペース等の確保がされやすいことから、車椅子使用者を含めた高齢者や障がい者等に配慮した基準として、</a:t>
            </a:r>
            <a:r>
              <a:rPr lang="en-US" altLang="ja-JP" dirty="0">
                <a:latin typeface="Meiryo UI" panose="020B0604030504040204" pitchFamily="50" charset="-128"/>
                <a:ea typeface="Meiryo UI" panose="020B0604030504040204" pitchFamily="50" charset="-128"/>
              </a:rPr>
              <a:t>UD</a:t>
            </a:r>
            <a:r>
              <a:rPr lang="ja-JP" altLang="ja-JP" dirty="0">
                <a:latin typeface="Meiryo UI" panose="020B0604030504040204" pitchFamily="50" charset="-128"/>
                <a:ea typeface="Meiryo UI" panose="020B0604030504040204" pitchFamily="50" charset="-128"/>
              </a:rPr>
              <a:t>ルームⅡ基準を設け</a:t>
            </a:r>
            <a:r>
              <a:rPr lang="ja-JP" altLang="en-US" dirty="0">
                <a:latin typeface="Meiryo UI" panose="020B0604030504040204" pitchFamily="50" charset="-128"/>
                <a:ea typeface="Meiryo UI" panose="020B0604030504040204" pitchFamily="50" charset="-128"/>
              </a:rPr>
              <a:t>ています</a:t>
            </a:r>
            <a:r>
              <a:rPr lang="ja-JP" altLang="ja-JP"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19</a:t>
            </a:fld>
            <a:endParaRPr kumimoji="1" lang="ja-JP" altLang="en-US"/>
          </a:p>
        </p:txBody>
      </p:sp>
    </p:spTree>
    <p:extLst>
      <p:ext uri="{BB962C8B-B14F-4D97-AF65-F5344CB8AC3E}">
        <p14:creationId xmlns:p14="http://schemas.microsoft.com/office/powerpoint/2010/main" val="224112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まず、ホテル又は旅館のバリアフリー化に関しまして、東京オリンピック・パラリンピック競技大会組織委員会・国土交通省・東京都の取組みについて、順次説明いたします。</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a:t>
            </a:fld>
            <a:endParaRPr kumimoji="1" lang="ja-JP" altLang="en-US"/>
          </a:p>
        </p:txBody>
      </p:sp>
    </p:spTree>
    <p:extLst>
      <p:ext uri="{BB962C8B-B14F-4D97-AF65-F5344CB8AC3E}">
        <p14:creationId xmlns:p14="http://schemas.microsoft.com/office/powerpoint/2010/main" val="186945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基準の作成にあたり、大阪脊髄損傷者協会と障害者の自立と完全参加を目指す大阪連絡会議に所属している、車椅子使用者や事業者の協力のもと、</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ユニットバスに入る際の経路幅、ユニットバス内の段差の状況や洗面器への寄り付きなどを検証いたしました。</a:t>
            </a:r>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1418</a:t>
            </a:r>
            <a:r>
              <a:rPr lang="ja-JP" altLang="en-US" dirty="0" smtClean="0">
                <a:latin typeface="Meiryo UI" panose="020B0604030504040204" pitchFamily="50" charset="-128"/>
                <a:ea typeface="Meiryo UI" panose="020B0604030504040204" pitchFamily="50" charset="-128"/>
              </a:rPr>
              <a:t>の大きさのユニットバスで出入口の有効幅が</a:t>
            </a:r>
            <a:r>
              <a:rPr lang="en-US" altLang="ja-JP" dirty="0" smtClean="0">
                <a:latin typeface="Meiryo UI" panose="020B0604030504040204" pitchFamily="50" charset="-128"/>
                <a:ea typeface="Meiryo UI" panose="020B0604030504040204" pitchFamily="50" charset="-128"/>
              </a:rPr>
              <a:t>726mm</a:t>
            </a:r>
            <a:r>
              <a:rPr lang="ja-JP" altLang="en-US" dirty="0" smtClean="0">
                <a:latin typeface="Meiryo UI" panose="020B0604030504040204" pitchFamily="50" charset="-128"/>
                <a:ea typeface="Meiryo UI" panose="020B0604030504040204" pitchFamily="50" charset="-128"/>
              </a:rPr>
              <a:t>を使用し、検証しました。</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20</a:t>
            </a:fld>
            <a:endParaRPr kumimoji="1" lang="ja-JP" altLang="en-US"/>
          </a:p>
        </p:txBody>
      </p:sp>
    </p:spTree>
    <p:extLst>
      <p:ext uri="{BB962C8B-B14F-4D97-AF65-F5344CB8AC3E}">
        <p14:creationId xmlns:p14="http://schemas.microsoft.com/office/powerpoint/2010/main" val="2464892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使用した車椅子は、手動車椅子のコンパクト型、標準型、電動車椅子の標準型、簡易型の</a:t>
            </a:r>
            <a:r>
              <a:rPr lang="en-US" altLang="ja-JP" dirty="0" smtClean="0">
                <a:latin typeface="Meiryo UI" panose="020B0604030504040204" pitchFamily="50" charset="-128"/>
                <a:ea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rPr>
              <a:t>種類です。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被験者は、上肢に問題のない高齢の方、上肢が不自由で介護が必要な方、上肢が不自由な方です。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車椅子の全幅、全長は表のとおりです。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検証結果をまとめると、浴室前の通路幅として、手動車椅子のコンパクト型は</a:t>
            </a:r>
            <a:r>
              <a:rPr lang="en-US" altLang="ja-JP" dirty="0" smtClean="0">
                <a:latin typeface="Meiryo UI" panose="020B0604030504040204" pitchFamily="50" charset="-128"/>
                <a:ea typeface="Meiryo UI" panose="020B0604030504040204" pitchFamily="50" charset="-128"/>
              </a:rPr>
              <a:t>750mm</a:t>
            </a:r>
            <a:r>
              <a:rPr lang="ja-JP" altLang="en-US" dirty="0" err="1"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標準型は</a:t>
            </a:r>
            <a:r>
              <a:rPr lang="en-US" altLang="ja-JP" dirty="0" smtClean="0">
                <a:latin typeface="Meiryo UI" panose="020B0604030504040204" pitchFamily="50" charset="-128"/>
                <a:ea typeface="Meiryo UI" panose="020B0604030504040204" pitchFamily="50" charset="-128"/>
              </a:rPr>
              <a:t>800mm</a:t>
            </a:r>
            <a:r>
              <a:rPr lang="ja-JP" altLang="en-US" dirty="0" err="1"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電動車椅子では</a:t>
            </a:r>
            <a:r>
              <a:rPr lang="en-US" altLang="ja-JP" dirty="0" smtClean="0">
                <a:latin typeface="Meiryo UI" panose="020B0604030504040204" pitchFamily="50" charset="-128"/>
                <a:ea typeface="Meiryo UI" panose="020B0604030504040204" pitchFamily="50" charset="-128"/>
              </a:rPr>
              <a:t>1,000mm</a:t>
            </a:r>
            <a:r>
              <a:rPr lang="ja-JP" altLang="en-US" dirty="0" smtClean="0">
                <a:latin typeface="Meiryo UI" panose="020B0604030504040204" pitchFamily="50" charset="-128"/>
                <a:ea typeface="Meiryo UI" panose="020B0604030504040204" pitchFamily="50" charset="-128"/>
              </a:rPr>
              <a:t>以上が必要でした。</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ユニットバスの出入りにあたり、段差</a:t>
            </a:r>
            <a:r>
              <a:rPr lang="en-US" altLang="ja-JP" dirty="0" smtClean="0">
                <a:latin typeface="Meiryo UI" panose="020B0604030504040204" pitchFamily="50" charset="-128"/>
                <a:ea typeface="Meiryo UI" panose="020B0604030504040204" pitchFamily="50" charset="-128"/>
              </a:rPr>
              <a:t>25mm</a:t>
            </a:r>
            <a:r>
              <a:rPr lang="ja-JP" altLang="en-US" dirty="0" err="1" smtClean="0">
                <a:latin typeface="Meiryo UI" panose="020B0604030504040204" pitchFamily="50" charset="-128"/>
                <a:ea typeface="Meiryo UI" panose="020B0604030504040204" pitchFamily="50" charset="-128"/>
              </a:rPr>
              <a:t>で入</a:t>
            </a:r>
            <a:r>
              <a:rPr lang="ja-JP" altLang="en-US" dirty="0" smtClean="0">
                <a:latin typeface="Meiryo UI" panose="020B0604030504040204" pitchFamily="50" charset="-128"/>
                <a:ea typeface="Meiryo UI" panose="020B0604030504040204" pitchFamily="50" charset="-128"/>
              </a:rPr>
              <a:t>退室時に全ての車椅子で前輪が引っ掛かることがあり、出入口の有効幅員が</a:t>
            </a:r>
            <a:r>
              <a:rPr lang="en-US" altLang="ja-JP" dirty="0" smtClean="0">
                <a:latin typeface="Meiryo UI" panose="020B0604030504040204" pitchFamily="50" charset="-128"/>
                <a:ea typeface="Meiryo UI" panose="020B0604030504040204" pitchFamily="50" charset="-128"/>
              </a:rPr>
              <a:t>726mm</a:t>
            </a:r>
            <a:r>
              <a:rPr lang="ja-JP" altLang="en-US" dirty="0" smtClean="0">
                <a:latin typeface="Meiryo UI" panose="020B0604030504040204" pitchFamily="50" charset="-128"/>
                <a:ea typeface="Meiryo UI" panose="020B0604030504040204" pitchFamily="50" charset="-128"/>
              </a:rPr>
              <a:t>でぎりぎり通過できました。</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洗面器への寄り付きについては、手動車椅子の標準型では寄付きにくい場合がありました。</a:t>
            </a:r>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21</a:t>
            </a:fld>
            <a:endParaRPr kumimoji="1" lang="ja-JP" altLang="en-US"/>
          </a:p>
        </p:txBody>
      </p:sp>
    </p:spTree>
    <p:extLst>
      <p:ext uri="{BB962C8B-B14F-4D97-AF65-F5344CB8AC3E}">
        <p14:creationId xmlns:p14="http://schemas.microsoft.com/office/powerpoint/2010/main" val="161818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eiryo UI" panose="020B0604030504040204" pitchFamily="50" charset="-128"/>
                <a:ea typeface="Meiryo UI" panose="020B0604030504040204" pitchFamily="50" charset="-128"/>
              </a:rPr>
              <a:t>次に、基準の内容について説明いたします。</a:t>
            </a:r>
            <a:endParaRPr lang="en-US" altLang="ja-JP"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Meiryo UI" panose="020B0604030504040204" pitchFamily="50" charset="-128"/>
                <a:ea typeface="Meiryo UI" panose="020B0604030504040204" pitchFamily="50" charset="-128"/>
              </a:rPr>
              <a:t>最初に、</a:t>
            </a:r>
            <a:r>
              <a:rPr lang="en-US" altLang="ja-JP" dirty="0" smtClean="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ベッド客室の</a:t>
            </a:r>
            <a:r>
              <a:rPr lang="en-US" altLang="ja-JP" dirty="0">
                <a:latin typeface="Meiryo UI" panose="020B0604030504040204" pitchFamily="50" charset="-128"/>
                <a:ea typeface="Meiryo UI" panose="020B0604030504040204" pitchFamily="50" charset="-128"/>
              </a:rPr>
              <a:t>UD</a:t>
            </a:r>
            <a:r>
              <a:rPr lang="ja-JP" altLang="en-US" dirty="0">
                <a:latin typeface="Meiryo UI" panose="020B0604030504040204" pitchFamily="50" charset="-128"/>
                <a:ea typeface="Meiryo UI" panose="020B0604030504040204" pitchFamily="50" charset="-128"/>
              </a:rPr>
              <a:t>ルーム</a:t>
            </a:r>
            <a:r>
              <a:rPr lang="en-US" altLang="ja-JP" dirty="0">
                <a:latin typeface="Meiryo UI" panose="020B0604030504040204" pitchFamily="50" charset="-128"/>
                <a:ea typeface="Meiryo UI" panose="020B0604030504040204" pitchFamily="50" charset="-128"/>
              </a:rPr>
              <a:t>Ⅰ</a:t>
            </a:r>
            <a:r>
              <a:rPr lang="ja-JP" altLang="en-US" dirty="0">
                <a:latin typeface="Meiryo UI" panose="020B0604030504040204" pitchFamily="50" charset="-128"/>
                <a:ea typeface="Meiryo UI" panose="020B0604030504040204" pitchFamily="50" charset="-128"/>
              </a:rPr>
              <a:t>基準について、検証図を事例として説明いたします。</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対象は、</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ベッド客室で</a:t>
            </a:r>
            <a:r>
              <a:rPr lang="en-US" altLang="ja-JP" dirty="0">
                <a:latin typeface="Meiryo UI" panose="020B0604030504040204" pitchFamily="50" charset="-128"/>
                <a:ea typeface="Meiryo UI" panose="020B0604030504040204" pitchFamily="50" charset="-128"/>
              </a:rPr>
              <a:t>18</a:t>
            </a:r>
            <a:r>
              <a:rPr lang="ja-JP" altLang="ja-JP" dirty="0">
                <a:latin typeface="Meiryo UI" panose="020B0604030504040204" pitchFamily="50" charset="-128"/>
                <a:ea typeface="Meiryo UI" panose="020B0604030504040204" pitchFamily="50" charset="-128"/>
              </a:rPr>
              <a:t>㎡未満、</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ベッド以上客室で</a:t>
            </a:r>
            <a:r>
              <a:rPr lang="en-US" altLang="ja-JP" dirty="0">
                <a:latin typeface="Meiryo UI" panose="020B0604030504040204" pitchFamily="50" charset="-128"/>
                <a:ea typeface="Meiryo UI" panose="020B0604030504040204" pitchFamily="50" charset="-128"/>
              </a:rPr>
              <a:t>22</a:t>
            </a:r>
            <a:r>
              <a:rPr lang="ja-JP" altLang="ja-JP" dirty="0">
                <a:latin typeface="Meiryo UI" panose="020B0604030504040204" pitchFamily="50" charset="-128"/>
                <a:ea typeface="Meiryo UI" panose="020B0604030504040204" pitchFamily="50" charset="-128"/>
              </a:rPr>
              <a:t>㎡未満の客室になります。</a:t>
            </a:r>
          </a:p>
          <a:p>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つ目に、客室の出入口の幅</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80cm</a:t>
            </a:r>
            <a:r>
              <a:rPr lang="ja-JP" altLang="ja-JP" dirty="0">
                <a:latin typeface="Meiryo UI" panose="020B0604030504040204" pitchFamily="50" charset="-128"/>
                <a:ea typeface="Meiryo UI" panose="020B0604030504040204" pitchFamily="50" charset="-128"/>
              </a:rPr>
              <a:t>以上としています。</a:t>
            </a:r>
          </a:p>
          <a:p>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つ目に、客室内に階段又は段を設けないこととしており、用途変更については努力義務としています。</a:t>
            </a:r>
          </a:p>
          <a:p>
            <a:r>
              <a:rPr lang="ja-JP" altLang="ja-JP" dirty="0">
                <a:latin typeface="Meiryo UI" panose="020B0604030504040204" pitchFamily="50" charset="-128"/>
                <a:ea typeface="Meiryo UI" panose="020B0604030504040204" pitchFamily="50" charset="-128"/>
              </a:rPr>
              <a:t>ただし、同一客室内において</a:t>
            </a:r>
            <a:r>
              <a:rPr lang="ja-JP" altLang="ja-JP" dirty="0" smtClean="0">
                <a:latin typeface="Meiryo UI" panose="020B0604030504040204" pitchFamily="50" charset="-128"/>
                <a:ea typeface="Meiryo UI" panose="020B0604030504040204" pitchFamily="50" charset="-128"/>
              </a:rPr>
              <a:t>、勾配</a:t>
            </a:r>
            <a:r>
              <a:rPr lang="en-US" altLang="ja-JP" dirty="0">
                <a:latin typeface="Meiryo UI" panose="020B0604030504040204" pitchFamily="50" charset="-128"/>
                <a:ea typeface="Meiryo UI" panose="020B0604030504040204" pitchFamily="50" charset="-128"/>
              </a:rPr>
              <a:t>1/12</a:t>
            </a:r>
            <a:r>
              <a:rPr lang="ja-JP" altLang="ja-JP" dirty="0">
                <a:latin typeface="Meiryo UI" panose="020B0604030504040204" pitchFamily="50" charset="-128"/>
                <a:ea typeface="Meiryo UI" panose="020B0604030504040204" pitchFamily="50" charset="-128"/>
              </a:rPr>
              <a:t>を超えず幅</a:t>
            </a:r>
            <a:r>
              <a:rPr lang="en-US" altLang="ja-JP" dirty="0">
                <a:latin typeface="Meiryo UI" panose="020B0604030504040204" pitchFamily="50" charset="-128"/>
                <a:ea typeface="Meiryo UI" panose="020B0604030504040204" pitchFamily="50" charset="-128"/>
              </a:rPr>
              <a:t>70cm</a:t>
            </a:r>
            <a:r>
              <a:rPr lang="ja-JP" altLang="ja-JP" dirty="0">
                <a:latin typeface="Meiryo UI" panose="020B0604030504040204" pitchFamily="50" charset="-128"/>
                <a:ea typeface="Meiryo UI" panose="020B0604030504040204" pitchFamily="50" charset="-128"/>
              </a:rPr>
              <a:t>以上の傾斜路を併設する</a:t>
            </a:r>
            <a:r>
              <a:rPr lang="ja-JP" altLang="ja-JP" dirty="0" smtClean="0">
                <a:latin typeface="Meiryo UI" panose="020B0604030504040204" pitchFamily="50" charset="-128"/>
                <a:ea typeface="Meiryo UI" panose="020B0604030504040204" pitchFamily="50" charset="-128"/>
              </a:rPr>
              <a:t>場合</a:t>
            </a:r>
            <a:r>
              <a:rPr lang="ja-JP" altLang="en-US" dirty="0" smtClean="0">
                <a:latin typeface="Meiryo UI" panose="020B0604030504040204" pitchFamily="50" charset="-128"/>
                <a:ea typeface="Meiryo UI" panose="020B0604030504040204" pitchFamily="50" charset="-128"/>
              </a:rPr>
              <a:t>や</a:t>
            </a:r>
            <a:r>
              <a:rPr lang="ja-JP" altLang="ja-JP" dirty="0" smtClean="0">
                <a:latin typeface="Meiryo UI" panose="020B0604030504040204" pitchFamily="50" charset="-128"/>
                <a:ea typeface="Meiryo UI" panose="020B0604030504040204" pitchFamily="50" charset="-128"/>
              </a:rPr>
              <a:t>浴室</a:t>
            </a:r>
            <a:r>
              <a:rPr lang="ja-JP" altLang="ja-JP" dirty="0">
                <a:latin typeface="Meiryo UI" panose="020B0604030504040204" pitchFamily="50" charset="-128"/>
                <a:ea typeface="Meiryo UI" panose="020B0604030504040204" pitchFamily="50" charset="-128"/>
              </a:rPr>
              <a:t>等の内側に防水上必要な最低限の高低差を設ける</a:t>
            </a:r>
            <a:r>
              <a:rPr lang="ja-JP" altLang="ja-JP" dirty="0" smtClean="0">
                <a:latin typeface="Meiryo UI" panose="020B0604030504040204" pitchFamily="50" charset="-128"/>
                <a:ea typeface="Meiryo UI" panose="020B0604030504040204" pitchFamily="50" charset="-128"/>
              </a:rPr>
              <a:t>場合</a:t>
            </a:r>
            <a:r>
              <a:rPr lang="ja-JP" altLang="en-US" dirty="0" smtClean="0">
                <a:latin typeface="Meiryo UI" panose="020B0604030504040204" pitchFamily="50" charset="-128"/>
                <a:ea typeface="Meiryo UI" panose="020B0604030504040204" pitchFamily="50" charset="-128"/>
              </a:rPr>
              <a:t>等</a:t>
            </a:r>
            <a:r>
              <a:rPr lang="ja-JP" altLang="ja-JP" dirty="0" smtClean="0">
                <a:latin typeface="Meiryo UI" panose="020B0604030504040204" pitchFamily="50" charset="-128"/>
                <a:ea typeface="Meiryo UI" panose="020B0604030504040204" pitchFamily="50" charset="-128"/>
              </a:rPr>
              <a:t>を</a:t>
            </a:r>
            <a:r>
              <a:rPr lang="ja-JP" altLang="ja-JP" dirty="0">
                <a:latin typeface="Meiryo UI" panose="020B0604030504040204" pitchFamily="50" charset="-128"/>
                <a:ea typeface="Meiryo UI" panose="020B0604030504040204" pitchFamily="50" charset="-128"/>
              </a:rPr>
              <a:t>除いています。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なお、浴室等の内側に</a:t>
            </a:r>
            <a:r>
              <a:rPr lang="ja-JP" altLang="ja-JP" dirty="0">
                <a:latin typeface="Meiryo UI" panose="020B0604030504040204" pitchFamily="50" charset="-128"/>
                <a:ea typeface="Meiryo UI" panose="020B0604030504040204" pitchFamily="50" charset="-128"/>
              </a:rPr>
              <a:t>防水上必要最低限の高低差を除くとして</a:t>
            </a:r>
            <a:r>
              <a:rPr lang="ja-JP" altLang="en-US" dirty="0">
                <a:latin typeface="Meiryo UI" panose="020B0604030504040204" pitchFamily="50" charset="-128"/>
                <a:ea typeface="Meiryo UI" panose="020B0604030504040204" pitchFamily="50" charset="-128"/>
              </a:rPr>
              <a:t>い</a:t>
            </a:r>
            <a:r>
              <a:rPr lang="ja-JP" altLang="ja-JP" dirty="0">
                <a:latin typeface="Meiryo UI" panose="020B0604030504040204" pitchFamily="50" charset="-128"/>
                <a:ea typeface="Meiryo UI" panose="020B0604030504040204" pitchFamily="50" charset="-128"/>
              </a:rPr>
              <a:t>ま</a:t>
            </a:r>
            <a:r>
              <a:rPr lang="ja-JP" altLang="en-US" dirty="0">
                <a:latin typeface="Meiryo UI" panose="020B0604030504040204" pitchFamily="50" charset="-128"/>
                <a:ea typeface="Meiryo UI" panose="020B0604030504040204" pitchFamily="50" charset="-128"/>
              </a:rPr>
              <a:t>す</a:t>
            </a:r>
            <a:r>
              <a:rPr lang="ja-JP" altLang="ja-JP" dirty="0">
                <a:latin typeface="Meiryo UI" panose="020B0604030504040204" pitchFamily="50" charset="-128"/>
                <a:ea typeface="Meiryo UI" panose="020B0604030504040204" pitchFamily="50" charset="-128"/>
              </a:rPr>
              <a:t>が、その数値</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2cm</a:t>
            </a:r>
            <a:r>
              <a:rPr lang="ja-JP" altLang="ja-JP" dirty="0">
                <a:latin typeface="Meiryo UI" panose="020B0604030504040204" pitchFamily="50" charset="-128"/>
                <a:ea typeface="Meiryo UI" panose="020B0604030504040204" pitchFamily="50" charset="-128"/>
              </a:rPr>
              <a:t>程度としています。</a:t>
            </a:r>
          </a:p>
          <a:p>
            <a:r>
              <a:rPr lang="en-US" altLang="ja-JP" dirty="0">
                <a:latin typeface="Meiryo UI" panose="020B0604030504040204" pitchFamily="50" charset="-128"/>
                <a:ea typeface="Meiryo UI" panose="020B0604030504040204" pitchFamily="50" charset="-128"/>
              </a:rPr>
              <a:t>3</a:t>
            </a:r>
            <a:r>
              <a:rPr lang="ja-JP" altLang="ja-JP" dirty="0">
                <a:latin typeface="Meiryo UI" panose="020B0604030504040204" pitchFamily="50" charset="-128"/>
                <a:ea typeface="Meiryo UI" panose="020B0604030504040204" pitchFamily="50" charset="-128"/>
              </a:rPr>
              <a:t>つ目に、客室内の便所及び浴室等の出入口の幅</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70</a:t>
            </a:r>
            <a:r>
              <a:rPr lang="ja-JP" altLang="ja-JP" dirty="0">
                <a:latin typeface="Meiryo UI" panose="020B0604030504040204" pitchFamily="50" charset="-128"/>
                <a:ea typeface="Meiryo UI" panose="020B0604030504040204" pitchFamily="50" charset="-128"/>
              </a:rPr>
              <a:t>㎝以上としています。</a:t>
            </a:r>
          </a:p>
          <a:p>
            <a:r>
              <a:rPr lang="en-US" altLang="ja-JP" dirty="0">
                <a:latin typeface="Meiryo UI" panose="020B0604030504040204" pitchFamily="50" charset="-128"/>
                <a:ea typeface="Meiryo UI" panose="020B0604030504040204" pitchFamily="50" charset="-128"/>
              </a:rPr>
              <a:t>4</a:t>
            </a:r>
            <a:r>
              <a:rPr lang="ja-JP" altLang="ja-JP" dirty="0">
                <a:latin typeface="Meiryo UI" panose="020B0604030504040204" pitchFamily="50" charset="-128"/>
                <a:ea typeface="Meiryo UI" panose="020B0604030504040204" pitchFamily="50" charset="-128"/>
              </a:rPr>
              <a:t>つ目に、客室出入口から</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以上のベッド・</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以上の便所及び浴室等までの経路の幅</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80cm</a:t>
            </a:r>
            <a:r>
              <a:rPr lang="ja-JP" altLang="ja-JP" dirty="0">
                <a:latin typeface="Meiryo UI" panose="020B0604030504040204" pitchFamily="50" charset="-128"/>
                <a:ea typeface="Meiryo UI" panose="020B0604030504040204" pitchFamily="50" charset="-128"/>
              </a:rPr>
              <a:t>以上としています。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なお、経路の確保については、</a:t>
            </a:r>
            <a:r>
              <a:rPr lang="ja-JP" altLang="ja-JP" dirty="0">
                <a:latin typeface="Meiryo UI" panose="020B0604030504040204" pitchFamily="50" charset="-128"/>
                <a:ea typeface="Meiryo UI" panose="020B0604030504040204" pitchFamily="50" charset="-128"/>
              </a:rPr>
              <a:t>ベッドの短辺側までの経路の確保でも可として</a:t>
            </a:r>
            <a:r>
              <a:rPr lang="ja-JP" altLang="en-US" dirty="0">
                <a:latin typeface="Meiryo UI" panose="020B0604030504040204" pitchFamily="50" charset="-128"/>
                <a:ea typeface="Meiryo UI" panose="020B0604030504040204" pitchFamily="50" charset="-128"/>
              </a:rPr>
              <a:t>おり、</a:t>
            </a:r>
            <a:r>
              <a:rPr lang="ja-JP" altLang="ja-JP" dirty="0">
                <a:latin typeface="Meiryo UI" panose="020B0604030504040204" pitchFamily="50" charset="-128"/>
                <a:ea typeface="Meiryo UI" panose="020B0604030504040204" pitchFamily="50" charset="-128"/>
              </a:rPr>
              <a:t>ベッドや家具の移動等、簡単にできる客室のレイアウトの変更による対応でも可としています。</a:t>
            </a:r>
          </a:p>
          <a:p>
            <a:r>
              <a:rPr lang="ja-JP" altLang="ja-JP" dirty="0">
                <a:latin typeface="Meiryo UI" panose="020B0604030504040204" pitchFamily="50" charset="-128"/>
                <a:ea typeface="Meiryo UI" panose="020B0604030504040204" pitchFamily="50" charset="-128"/>
              </a:rPr>
              <a:t>この基準については、</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ベッド客室で</a:t>
            </a:r>
            <a:r>
              <a:rPr lang="en-US" altLang="ja-JP" dirty="0">
                <a:latin typeface="Meiryo UI" panose="020B0604030504040204" pitchFamily="50" charset="-128"/>
                <a:ea typeface="Meiryo UI" panose="020B0604030504040204" pitchFamily="50" charset="-128"/>
              </a:rPr>
              <a:t>15</a:t>
            </a:r>
            <a:r>
              <a:rPr lang="ja-JP" altLang="ja-JP" dirty="0">
                <a:latin typeface="Meiryo UI" panose="020B0604030504040204" pitchFamily="50" charset="-128"/>
                <a:ea typeface="Meiryo UI" panose="020B0604030504040204" pitchFamily="50" charset="-128"/>
              </a:rPr>
              <a:t>㎡以上、</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ベッド以上客室で</a:t>
            </a:r>
            <a:r>
              <a:rPr lang="en-US" altLang="ja-JP" dirty="0">
                <a:latin typeface="Meiryo UI" panose="020B0604030504040204" pitchFamily="50" charset="-128"/>
                <a:ea typeface="Meiryo UI" panose="020B0604030504040204" pitchFamily="50" charset="-128"/>
              </a:rPr>
              <a:t>19</a:t>
            </a:r>
            <a:r>
              <a:rPr lang="ja-JP" altLang="ja-JP" dirty="0">
                <a:latin typeface="Meiryo UI" panose="020B0604030504040204" pitchFamily="50" charset="-128"/>
                <a:ea typeface="Meiryo UI" panose="020B0604030504040204" pitchFamily="50" charset="-128"/>
              </a:rPr>
              <a:t>㎡以上の客室に</a:t>
            </a:r>
            <a:r>
              <a:rPr lang="ja-JP" altLang="en-US" dirty="0">
                <a:latin typeface="Meiryo UI" panose="020B0604030504040204" pitchFamily="50" charset="-128"/>
                <a:ea typeface="Meiryo UI" panose="020B0604030504040204" pitchFamily="50" charset="-128"/>
              </a:rPr>
              <a:t>限定してい</a:t>
            </a:r>
            <a:r>
              <a:rPr lang="ja-JP" altLang="ja-JP" dirty="0">
                <a:latin typeface="Meiryo UI" panose="020B0604030504040204" pitchFamily="50" charset="-128"/>
                <a:ea typeface="Meiryo UI" panose="020B0604030504040204" pitchFamily="50" charset="-128"/>
              </a:rPr>
              <a:t>ます。</a:t>
            </a:r>
          </a:p>
          <a:p>
            <a:r>
              <a:rPr lang="en-US" altLang="ja-JP" dirty="0">
                <a:latin typeface="Meiryo UI" panose="020B0604030504040204" pitchFamily="50" charset="-128"/>
                <a:ea typeface="Meiryo UI" panose="020B0604030504040204" pitchFamily="50" charset="-128"/>
              </a:rPr>
              <a:t>5</a:t>
            </a:r>
            <a:r>
              <a:rPr lang="ja-JP" altLang="ja-JP" dirty="0">
                <a:latin typeface="Meiryo UI" panose="020B0604030504040204" pitchFamily="50" charset="-128"/>
                <a:ea typeface="Meiryo UI" panose="020B0604030504040204" pitchFamily="50" charset="-128"/>
              </a:rPr>
              <a:t>つ目に、便所及び浴室等に手すり等を適切に配置することを努力義務としています。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22</a:t>
            </a:fld>
            <a:endParaRPr kumimoji="1" lang="ja-JP" altLang="en-US"/>
          </a:p>
        </p:txBody>
      </p:sp>
    </p:spTree>
    <p:extLst>
      <p:ext uri="{BB962C8B-B14F-4D97-AF65-F5344CB8AC3E}">
        <p14:creationId xmlns:p14="http://schemas.microsoft.com/office/powerpoint/2010/main" val="1144797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これは、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ベッド客室の</a:t>
            </a:r>
            <a:r>
              <a:rPr lang="en-US" altLang="ja-JP" dirty="0">
                <a:latin typeface="Meiryo UI" panose="020B0604030504040204" pitchFamily="50" charset="-128"/>
                <a:ea typeface="Meiryo UI" panose="020B0604030504040204" pitchFamily="50" charset="-128"/>
              </a:rPr>
              <a:t>UD</a:t>
            </a:r>
            <a:r>
              <a:rPr lang="ja-JP" altLang="en-US" dirty="0">
                <a:latin typeface="Meiryo UI" panose="020B0604030504040204" pitchFamily="50" charset="-128"/>
                <a:ea typeface="Meiryo UI" panose="020B0604030504040204" pitchFamily="50" charset="-128"/>
              </a:rPr>
              <a:t>ルーム</a:t>
            </a:r>
            <a:r>
              <a:rPr lang="en-US" altLang="ja-JP" dirty="0">
                <a:latin typeface="Meiryo UI" panose="020B0604030504040204" pitchFamily="50" charset="-128"/>
                <a:ea typeface="Meiryo UI" panose="020B0604030504040204" pitchFamily="50" charset="-128"/>
              </a:rPr>
              <a:t>Ⅰ</a:t>
            </a:r>
            <a:r>
              <a:rPr lang="ja-JP" altLang="en-US" dirty="0">
                <a:latin typeface="Meiryo UI" panose="020B0604030504040204" pitchFamily="50" charset="-128"/>
                <a:ea typeface="Meiryo UI" panose="020B0604030504040204" pitchFamily="50" charset="-128"/>
              </a:rPr>
              <a:t>基準の検証図になります</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23</a:t>
            </a:fld>
            <a:endParaRPr kumimoji="1" lang="ja-JP" altLang="en-US"/>
          </a:p>
        </p:txBody>
      </p:sp>
    </p:spTree>
    <p:extLst>
      <p:ext uri="{BB962C8B-B14F-4D97-AF65-F5344CB8AC3E}">
        <p14:creationId xmlns:p14="http://schemas.microsoft.com/office/powerpoint/2010/main" val="26853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これは、先ほど説明しました、ＵＤルーム</a:t>
            </a:r>
            <a:r>
              <a:rPr lang="en-US" altLang="ja-JP" dirty="0">
                <a:latin typeface="Meiryo UI" panose="020B0604030504040204" pitchFamily="50" charset="-128"/>
                <a:ea typeface="Meiryo UI" panose="020B0604030504040204" pitchFamily="50" charset="-128"/>
              </a:rPr>
              <a:t>Ⅰ</a:t>
            </a:r>
            <a:r>
              <a:rPr lang="ja-JP" altLang="en-US" dirty="0">
                <a:latin typeface="Meiryo UI" panose="020B0604030504040204" pitchFamily="50" charset="-128"/>
                <a:ea typeface="Meiryo UI" panose="020B0604030504040204" pitchFamily="50" charset="-128"/>
              </a:rPr>
              <a:t>基準をまとめたものです</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24</a:t>
            </a:fld>
            <a:endParaRPr kumimoji="1" lang="ja-JP" altLang="en-US"/>
          </a:p>
        </p:txBody>
      </p:sp>
    </p:spTree>
    <p:extLst>
      <p:ext uri="{BB962C8B-B14F-4D97-AF65-F5344CB8AC3E}">
        <p14:creationId xmlns:p14="http://schemas.microsoft.com/office/powerpoint/2010/main" val="4105362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これは</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先ほどの</a:t>
            </a:r>
            <a:r>
              <a:rPr lang="en-US" altLang="ja-JP" dirty="0">
                <a:latin typeface="Meiryo UI" panose="020B0604030504040204" pitchFamily="50" charset="-128"/>
                <a:ea typeface="Meiryo UI" panose="020B0604030504040204" pitchFamily="50" charset="-128"/>
              </a:rPr>
              <a:t>UD</a:t>
            </a:r>
            <a:r>
              <a:rPr lang="ja-JP" altLang="ja-JP" dirty="0">
                <a:latin typeface="Meiryo UI" panose="020B0604030504040204" pitchFamily="50" charset="-128"/>
                <a:ea typeface="Meiryo UI" panose="020B0604030504040204" pitchFamily="50" charset="-128"/>
              </a:rPr>
              <a:t>ルームⅠ基準のうち、</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つ目と</a:t>
            </a:r>
            <a:r>
              <a:rPr lang="en-US" altLang="ja-JP" dirty="0">
                <a:latin typeface="Meiryo UI" panose="020B0604030504040204" pitchFamily="50" charset="-128"/>
                <a:ea typeface="Meiryo UI" panose="020B0604030504040204" pitchFamily="50" charset="-128"/>
              </a:rPr>
              <a:t>4</a:t>
            </a:r>
            <a:r>
              <a:rPr lang="ja-JP" altLang="ja-JP" dirty="0">
                <a:latin typeface="Meiryo UI" panose="020B0604030504040204" pitchFamily="50" charset="-128"/>
                <a:ea typeface="Meiryo UI" panose="020B0604030504040204" pitchFamily="50" charset="-128"/>
              </a:rPr>
              <a:t>つ目の基準に</a:t>
            </a:r>
            <a:r>
              <a:rPr lang="ja-JP" altLang="ja-JP" dirty="0" smtClean="0">
                <a:latin typeface="Meiryo UI" panose="020B0604030504040204" pitchFamily="50" charset="-128"/>
                <a:ea typeface="Meiryo UI" panose="020B0604030504040204" pitchFamily="50" charset="-128"/>
              </a:rPr>
              <a:t>ついて</a:t>
            </a:r>
            <a:r>
              <a:rPr lang="ja-JP" altLang="en-US" dirty="0" smtClean="0">
                <a:latin typeface="Meiryo UI" panose="020B0604030504040204" pitchFamily="50" charset="-128"/>
                <a:ea typeface="Meiryo UI" panose="020B0604030504040204" pitchFamily="50" charset="-128"/>
              </a:rPr>
              <a:t>、</a:t>
            </a:r>
            <a:r>
              <a:rPr lang="ja-JP" altLang="ja-JP" dirty="0" smtClean="0">
                <a:latin typeface="Meiryo UI" panose="020B0604030504040204" pitchFamily="50" charset="-128"/>
                <a:ea typeface="Meiryo UI" panose="020B0604030504040204" pitchFamily="50" charset="-128"/>
              </a:rPr>
              <a:t>技術的</a:t>
            </a:r>
            <a:r>
              <a:rPr lang="ja-JP" altLang="ja-JP" dirty="0">
                <a:latin typeface="Meiryo UI" panose="020B0604030504040204" pitchFamily="50" charset="-128"/>
                <a:ea typeface="Meiryo UI" panose="020B0604030504040204" pitchFamily="50" charset="-128"/>
              </a:rPr>
              <a:t>運用を定</a:t>
            </a:r>
            <a:r>
              <a:rPr lang="ja-JP" altLang="en-US" dirty="0">
                <a:latin typeface="Meiryo UI" panose="020B0604030504040204" pitchFamily="50" charset="-128"/>
                <a:ea typeface="Meiryo UI" panose="020B0604030504040204" pitchFamily="50" charset="-128"/>
              </a:rPr>
              <a:t>めて</a:t>
            </a:r>
            <a:r>
              <a:rPr lang="ja-JP" altLang="ja-JP" dirty="0">
                <a:latin typeface="Meiryo UI" panose="020B0604030504040204" pitchFamily="50" charset="-128"/>
                <a:ea typeface="Meiryo UI" panose="020B0604030504040204" pitchFamily="50" charset="-128"/>
              </a:rPr>
              <a:t>います</a:t>
            </a:r>
            <a:r>
              <a:rPr lang="ja-JP" altLang="en-US" dirty="0">
                <a:latin typeface="Meiryo UI" panose="020B0604030504040204" pitchFamily="50" charset="-128"/>
                <a:ea typeface="Meiryo UI" panose="020B0604030504040204" pitchFamily="50" charset="-128"/>
              </a:rPr>
              <a:t>のでご覧ください。</a:t>
            </a: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25</a:t>
            </a:fld>
            <a:endParaRPr kumimoji="1" lang="ja-JP" altLang="en-US"/>
          </a:p>
        </p:txBody>
      </p:sp>
    </p:spTree>
    <p:extLst>
      <p:ext uri="{BB962C8B-B14F-4D97-AF65-F5344CB8AC3E}">
        <p14:creationId xmlns:p14="http://schemas.microsoft.com/office/powerpoint/2010/main" val="1651326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ベッド客室の</a:t>
            </a:r>
            <a:r>
              <a:rPr lang="en-US" altLang="ja-JP" dirty="0">
                <a:latin typeface="Meiryo UI" panose="020B0604030504040204" pitchFamily="50" charset="-128"/>
                <a:ea typeface="Meiryo UI" panose="020B0604030504040204" pitchFamily="50" charset="-128"/>
              </a:rPr>
              <a:t>UD</a:t>
            </a:r>
            <a:r>
              <a:rPr lang="ja-JP" altLang="en-US" dirty="0">
                <a:latin typeface="Meiryo UI" panose="020B0604030504040204" pitchFamily="50" charset="-128"/>
                <a:ea typeface="Meiryo UI" panose="020B0604030504040204" pitchFamily="50" charset="-128"/>
              </a:rPr>
              <a:t>ルーム</a:t>
            </a:r>
            <a:r>
              <a:rPr lang="en-US" altLang="ja-JP" dirty="0">
                <a:latin typeface="Meiryo UI" panose="020B0604030504040204" pitchFamily="50" charset="-128"/>
                <a:ea typeface="Meiryo UI" panose="020B0604030504040204" pitchFamily="50" charset="-128"/>
              </a:rPr>
              <a:t>Ⅱ</a:t>
            </a:r>
            <a:r>
              <a:rPr lang="ja-JP" altLang="en-US" dirty="0">
                <a:latin typeface="Meiryo UI" panose="020B0604030504040204" pitchFamily="50" charset="-128"/>
                <a:ea typeface="Meiryo UI" panose="020B0604030504040204" pitchFamily="50" charset="-128"/>
              </a:rPr>
              <a:t>基準について、検証図を事例として説明いたします。</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対象は、</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ベッド客室で</a:t>
            </a:r>
            <a:r>
              <a:rPr lang="en-US" altLang="ja-JP" dirty="0">
                <a:latin typeface="Meiryo UI" panose="020B0604030504040204" pitchFamily="50" charset="-128"/>
                <a:ea typeface="Meiryo UI" panose="020B0604030504040204" pitchFamily="50" charset="-128"/>
              </a:rPr>
              <a:t>18</a:t>
            </a:r>
            <a:r>
              <a:rPr lang="ja-JP" altLang="ja-JP" dirty="0">
                <a:latin typeface="Meiryo UI" panose="020B0604030504040204" pitchFamily="50" charset="-128"/>
                <a:ea typeface="Meiryo UI" panose="020B0604030504040204" pitchFamily="50" charset="-128"/>
              </a:rPr>
              <a:t>㎡以上、</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ベッド以上客室で</a:t>
            </a:r>
            <a:r>
              <a:rPr lang="en-US" altLang="ja-JP" dirty="0">
                <a:latin typeface="Meiryo UI" panose="020B0604030504040204" pitchFamily="50" charset="-128"/>
                <a:ea typeface="Meiryo UI" panose="020B0604030504040204" pitchFamily="50" charset="-128"/>
              </a:rPr>
              <a:t>22</a:t>
            </a:r>
            <a:r>
              <a:rPr lang="ja-JP" altLang="ja-JP" dirty="0">
                <a:latin typeface="Meiryo UI" panose="020B0604030504040204" pitchFamily="50" charset="-128"/>
                <a:ea typeface="Meiryo UI" panose="020B0604030504040204" pitchFamily="50" charset="-128"/>
              </a:rPr>
              <a:t>㎡以上の客室になります。</a:t>
            </a:r>
          </a:p>
          <a:p>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つ目に、客室の出入口の幅</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80cm</a:t>
            </a:r>
            <a:r>
              <a:rPr lang="ja-JP" altLang="ja-JP" dirty="0">
                <a:latin typeface="Meiryo UI" panose="020B0604030504040204" pitchFamily="50" charset="-128"/>
                <a:ea typeface="Meiryo UI" panose="020B0604030504040204" pitchFamily="50" charset="-128"/>
              </a:rPr>
              <a:t>以上としています。</a:t>
            </a:r>
          </a:p>
          <a:p>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つ目に、客室内に階段又は段を設けないこととしており、用途変更については努力義務と</a:t>
            </a:r>
            <a:r>
              <a:rPr lang="ja-JP" altLang="ja-JP" dirty="0" smtClean="0">
                <a:latin typeface="Meiryo UI" panose="020B0604030504040204" pitchFamily="50" charset="-128"/>
                <a:ea typeface="Meiryo UI" panose="020B0604030504040204" pitchFamily="50" charset="-128"/>
              </a:rPr>
              <a:t>して</a:t>
            </a:r>
            <a:r>
              <a:rPr lang="ja-JP" altLang="en-US" dirty="0" smtClean="0">
                <a:latin typeface="Meiryo UI" panose="020B0604030504040204" pitchFamily="50" charset="-128"/>
                <a:ea typeface="Meiryo UI" panose="020B0604030504040204" pitchFamily="50" charset="-128"/>
              </a:rPr>
              <a:t>います。</a:t>
            </a:r>
            <a:endParaRPr lang="en-US" altLang="ja-JP" dirty="0" smtClean="0">
              <a:latin typeface="Meiryo UI" panose="020B0604030504040204" pitchFamily="50" charset="-128"/>
              <a:ea typeface="Meiryo UI" panose="020B0604030504040204" pitchFamily="50" charset="-128"/>
            </a:endParaRPr>
          </a:p>
          <a:p>
            <a:r>
              <a:rPr lang="ja-JP" altLang="ja-JP" dirty="0" smtClean="0">
                <a:latin typeface="Meiryo UI" panose="020B0604030504040204" pitchFamily="50" charset="-128"/>
                <a:ea typeface="Meiryo UI" panose="020B0604030504040204" pitchFamily="50" charset="-128"/>
              </a:rPr>
              <a:t>但し書き</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UD</a:t>
            </a:r>
            <a:r>
              <a:rPr lang="ja-JP" altLang="ja-JP" dirty="0">
                <a:latin typeface="Meiryo UI" panose="020B0604030504040204" pitchFamily="50" charset="-128"/>
                <a:ea typeface="Meiryo UI" panose="020B0604030504040204" pitchFamily="50" charset="-128"/>
              </a:rPr>
              <a:t>ルームⅠ基準と同様です。</a:t>
            </a:r>
          </a:p>
          <a:p>
            <a:r>
              <a:rPr lang="en-US" altLang="ja-JP" dirty="0">
                <a:latin typeface="Meiryo UI" panose="020B0604030504040204" pitchFamily="50" charset="-128"/>
                <a:ea typeface="Meiryo UI" panose="020B0604030504040204" pitchFamily="50" charset="-128"/>
              </a:rPr>
              <a:t>3</a:t>
            </a:r>
            <a:r>
              <a:rPr lang="ja-JP" altLang="ja-JP" dirty="0">
                <a:latin typeface="Meiryo UI" panose="020B0604030504040204" pitchFamily="50" charset="-128"/>
                <a:ea typeface="Meiryo UI" panose="020B0604030504040204" pitchFamily="50" charset="-128"/>
              </a:rPr>
              <a:t>つ目に、客室内の便所及び浴室等の出入口の幅</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75</a:t>
            </a:r>
            <a:r>
              <a:rPr lang="ja-JP" altLang="ja-JP" dirty="0">
                <a:latin typeface="Meiryo UI" panose="020B0604030504040204" pitchFamily="50" charset="-128"/>
                <a:ea typeface="Meiryo UI" panose="020B0604030504040204" pitchFamily="50" charset="-128"/>
              </a:rPr>
              <a:t>㎝以上としています。</a:t>
            </a:r>
          </a:p>
          <a:p>
            <a:r>
              <a:rPr lang="en-US" altLang="ja-JP" dirty="0">
                <a:latin typeface="Meiryo UI" panose="020B0604030504040204" pitchFamily="50" charset="-128"/>
                <a:ea typeface="Meiryo UI" panose="020B0604030504040204" pitchFamily="50" charset="-128"/>
              </a:rPr>
              <a:t>4</a:t>
            </a:r>
            <a:r>
              <a:rPr lang="ja-JP" altLang="ja-JP" dirty="0">
                <a:latin typeface="Meiryo UI" panose="020B0604030504040204" pitchFamily="50" charset="-128"/>
                <a:ea typeface="Meiryo UI" panose="020B0604030504040204" pitchFamily="50" charset="-128"/>
              </a:rPr>
              <a:t>つ目に、客室出入口から</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以上のベッドの</a:t>
            </a:r>
            <a:r>
              <a:rPr lang="ja-JP" altLang="en-US" dirty="0">
                <a:latin typeface="Meiryo UI" panose="020B0604030504040204" pitchFamily="50" charset="-128"/>
                <a:ea typeface="Meiryo UI" panose="020B0604030504040204" pitchFamily="50" charset="-128"/>
              </a:rPr>
              <a:t>長辺側の</a:t>
            </a:r>
            <a:r>
              <a:rPr lang="ja-JP" altLang="ja-JP" dirty="0">
                <a:latin typeface="Meiryo UI" panose="020B0604030504040204" pitchFamily="50" charset="-128"/>
                <a:ea typeface="Meiryo UI" panose="020B0604030504040204" pitchFamily="50" charset="-128"/>
              </a:rPr>
              <a:t>側面</a:t>
            </a:r>
            <a:r>
              <a:rPr lang="ja-JP" altLang="en-US" dirty="0">
                <a:latin typeface="Meiryo UI" panose="020B0604030504040204" pitchFamily="50" charset="-128"/>
                <a:ea typeface="Meiryo UI" panose="020B0604030504040204" pitchFamily="50" charset="-128"/>
              </a:rPr>
              <a:t>までと、</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以上の便所及び浴室等までの経路の幅</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80cm</a:t>
            </a:r>
            <a:r>
              <a:rPr lang="ja-JP" altLang="ja-JP" dirty="0">
                <a:latin typeface="Meiryo UI" panose="020B0604030504040204" pitchFamily="50" charset="-128"/>
                <a:ea typeface="Meiryo UI" panose="020B0604030504040204" pitchFamily="50" charset="-128"/>
              </a:rPr>
              <a:t>以上としています。</a:t>
            </a:r>
          </a:p>
          <a:p>
            <a:r>
              <a:rPr lang="ja-JP" altLang="ja-JP" dirty="0">
                <a:latin typeface="Meiryo UI" panose="020B0604030504040204" pitchFamily="50" charset="-128"/>
                <a:ea typeface="Meiryo UI" panose="020B0604030504040204" pitchFamily="50" charset="-128"/>
              </a:rPr>
              <a:t>ただし、便所及び浴室等の出入口に至る経路が直角路となる場合は、当該出入口付近における経路の幅は</a:t>
            </a:r>
            <a:r>
              <a:rPr lang="en-US" altLang="ja-JP" dirty="0">
                <a:latin typeface="Meiryo UI" panose="020B0604030504040204" pitchFamily="50" charset="-128"/>
                <a:ea typeface="Meiryo UI" panose="020B0604030504040204" pitchFamily="50" charset="-128"/>
              </a:rPr>
              <a:t>100cm</a:t>
            </a:r>
            <a:r>
              <a:rPr lang="ja-JP" altLang="ja-JP" dirty="0">
                <a:latin typeface="Meiryo UI" panose="020B0604030504040204" pitchFamily="50" charset="-128"/>
                <a:ea typeface="Meiryo UI" panose="020B0604030504040204" pitchFamily="50" charset="-128"/>
              </a:rPr>
              <a:t>以上としています。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なお、経路の確保については、</a:t>
            </a:r>
            <a:r>
              <a:rPr lang="ja-JP" altLang="ja-JP" dirty="0">
                <a:latin typeface="Meiryo UI" panose="020B0604030504040204" pitchFamily="50" charset="-128"/>
                <a:ea typeface="Meiryo UI" panose="020B0604030504040204" pitchFamily="50" charset="-128"/>
              </a:rPr>
              <a:t>ベッドの長辺側</a:t>
            </a:r>
            <a:r>
              <a:rPr lang="ja-JP" altLang="en-US" dirty="0">
                <a:latin typeface="Meiryo UI" panose="020B0604030504040204" pitchFamily="50" charset="-128"/>
                <a:ea typeface="Meiryo UI" panose="020B0604030504040204" pitchFamily="50" charset="-128"/>
              </a:rPr>
              <a:t>に</a:t>
            </a:r>
            <a:r>
              <a:rPr lang="en-US" altLang="ja-JP" dirty="0">
                <a:latin typeface="Meiryo UI" panose="020B0604030504040204" pitchFamily="50" charset="-128"/>
                <a:ea typeface="Meiryo UI" panose="020B0604030504040204" pitchFamily="50" charset="-128"/>
              </a:rPr>
              <a:t>120cm</a:t>
            </a:r>
            <a:r>
              <a:rPr lang="ja-JP" altLang="en-US" dirty="0">
                <a:latin typeface="Meiryo UI" panose="020B0604030504040204" pitchFamily="50" charset="-128"/>
                <a:ea typeface="Meiryo UI" panose="020B0604030504040204" pitchFamily="50" charset="-128"/>
              </a:rPr>
              <a:t>以上接するように</a:t>
            </a:r>
            <a:r>
              <a:rPr lang="ja-JP" altLang="ja-JP" dirty="0">
                <a:latin typeface="Meiryo UI" panose="020B0604030504040204" pitchFamily="50" charset="-128"/>
                <a:ea typeface="Meiryo UI" panose="020B0604030504040204" pitchFamily="50" charset="-128"/>
              </a:rPr>
              <a:t>経路</a:t>
            </a:r>
            <a:r>
              <a:rPr lang="ja-JP" altLang="en-US" dirty="0">
                <a:latin typeface="Meiryo UI" panose="020B0604030504040204" pitchFamily="50" charset="-128"/>
                <a:ea typeface="Meiryo UI" panose="020B0604030504040204" pitchFamily="50" charset="-128"/>
              </a:rPr>
              <a:t>を</a:t>
            </a:r>
            <a:r>
              <a:rPr lang="ja-JP" altLang="ja-JP" dirty="0">
                <a:latin typeface="Meiryo UI" panose="020B0604030504040204" pitchFamily="50" charset="-128"/>
                <a:ea typeface="Meiryo UI" panose="020B0604030504040204" pitchFamily="50" charset="-128"/>
              </a:rPr>
              <a:t>確保</a:t>
            </a:r>
            <a:r>
              <a:rPr lang="ja-JP" altLang="en-US" dirty="0">
                <a:latin typeface="Meiryo UI" panose="020B0604030504040204" pitchFamily="50" charset="-128"/>
                <a:ea typeface="Meiryo UI" panose="020B0604030504040204" pitchFamily="50" charset="-128"/>
              </a:rPr>
              <a:t>すること</a:t>
            </a:r>
            <a:r>
              <a:rPr lang="ja-JP" altLang="ja-JP" dirty="0">
                <a:latin typeface="Meiryo UI" panose="020B0604030504040204" pitchFamily="50" charset="-128"/>
                <a:ea typeface="Meiryo UI" panose="020B0604030504040204" pitchFamily="50" charset="-128"/>
              </a:rPr>
              <a:t>として</a:t>
            </a:r>
            <a:r>
              <a:rPr lang="ja-JP" altLang="en-US" dirty="0">
                <a:latin typeface="Meiryo UI" panose="020B0604030504040204" pitchFamily="50" charset="-128"/>
                <a:ea typeface="Meiryo UI" panose="020B0604030504040204" pitchFamily="50" charset="-128"/>
              </a:rPr>
              <a:t>おり</a:t>
            </a:r>
            <a:r>
              <a:rPr lang="ja-JP" altLang="ja-JP" dirty="0">
                <a:latin typeface="Meiryo UI" panose="020B0604030504040204" pitchFamily="50" charset="-128"/>
                <a:ea typeface="Meiryo UI" panose="020B0604030504040204" pitchFamily="50" charset="-128"/>
              </a:rPr>
              <a:t>、ベッドや家具の移動等、簡単にできる客室のレイアウトの変更による対応でも可としています。</a:t>
            </a:r>
          </a:p>
          <a:p>
            <a:r>
              <a:rPr lang="en-US" altLang="ja-JP" dirty="0">
                <a:latin typeface="Meiryo UI" panose="020B0604030504040204" pitchFamily="50" charset="-128"/>
                <a:ea typeface="Meiryo UI" panose="020B0604030504040204" pitchFamily="50" charset="-128"/>
              </a:rPr>
              <a:t>5</a:t>
            </a:r>
            <a:r>
              <a:rPr lang="ja-JP" altLang="ja-JP" dirty="0">
                <a:latin typeface="Meiryo UI" panose="020B0604030504040204" pitchFamily="50" charset="-128"/>
                <a:ea typeface="Meiryo UI" panose="020B0604030504040204" pitchFamily="50" charset="-128"/>
              </a:rPr>
              <a:t>つ目に、車椅子使用者が便器、浴槽等及び洗面台に寄</a:t>
            </a:r>
            <a:r>
              <a:rPr lang="ja-JP" altLang="en-US" dirty="0">
                <a:latin typeface="Meiryo UI" panose="020B0604030504040204" pitchFamily="50" charset="-128"/>
                <a:ea typeface="Meiryo UI" panose="020B0604030504040204" pitchFamily="50" charset="-128"/>
              </a:rPr>
              <a:t>り</a:t>
            </a:r>
            <a:r>
              <a:rPr lang="ja-JP" altLang="ja-JP" dirty="0">
                <a:latin typeface="Meiryo UI" panose="020B0604030504040204" pitchFamily="50" charset="-128"/>
                <a:ea typeface="Meiryo UI" panose="020B0604030504040204" pitchFamily="50" charset="-128"/>
              </a:rPr>
              <a:t>付</a:t>
            </a:r>
            <a:r>
              <a:rPr lang="ja-JP" altLang="en-US" dirty="0">
                <a:latin typeface="Meiryo UI" panose="020B0604030504040204" pitchFamily="50" charset="-128"/>
                <a:ea typeface="Meiryo UI" panose="020B0604030504040204" pitchFamily="50" charset="-128"/>
              </a:rPr>
              <a:t>くことができる空間を確保するこ</a:t>
            </a:r>
            <a:r>
              <a:rPr lang="ja-JP" altLang="ja-JP" dirty="0">
                <a:latin typeface="Meiryo UI" panose="020B0604030504040204" pitchFamily="50" charset="-128"/>
                <a:ea typeface="Meiryo UI" panose="020B0604030504040204" pitchFamily="50" charset="-128"/>
              </a:rPr>
              <a:t>ととしています。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latin typeface="Meiryo UI" panose="020B0604030504040204" pitchFamily="50" charset="-128"/>
                <a:ea typeface="Meiryo UI" panose="020B0604030504040204" pitchFamily="50" charset="-128"/>
              </a:rPr>
              <a:t>具体的には</a:t>
            </a:r>
            <a:r>
              <a:rPr lang="en-US" altLang="ja-JP" dirty="0">
                <a:latin typeface="Meiryo UI" panose="020B0604030504040204" pitchFamily="50" charset="-128"/>
                <a:ea typeface="Meiryo UI" panose="020B0604030504040204" pitchFamily="50" charset="-128"/>
              </a:rPr>
              <a:t>3</a:t>
            </a:r>
            <a:r>
              <a:rPr lang="ja-JP" altLang="ja-JP" dirty="0">
                <a:latin typeface="Meiryo UI" panose="020B0604030504040204" pitchFamily="50" charset="-128"/>
                <a:ea typeface="Meiryo UI" panose="020B0604030504040204" pitchFamily="50" charset="-128"/>
              </a:rPr>
              <a:t>点式ユニットバスの場合、長辺入りで</a:t>
            </a:r>
            <a:r>
              <a:rPr lang="en-US" altLang="ja-JP" dirty="0">
                <a:latin typeface="Meiryo UI" panose="020B0604030504040204" pitchFamily="50" charset="-128"/>
                <a:ea typeface="Meiryo UI" panose="020B0604030504040204" pitchFamily="50" charset="-128"/>
              </a:rPr>
              <a:t>1418</a:t>
            </a:r>
            <a:r>
              <a:rPr lang="ja-JP" altLang="ja-JP" dirty="0">
                <a:latin typeface="Meiryo UI" panose="020B0604030504040204" pitchFamily="50" charset="-128"/>
                <a:ea typeface="Meiryo UI" panose="020B0604030504040204" pitchFamily="50" charset="-128"/>
              </a:rPr>
              <a:t>以上、短辺入りで</a:t>
            </a:r>
            <a:r>
              <a:rPr lang="en-US" altLang="ja-JP" dirty="0">
                <a:latin typeface="Meiryo UI" panose="020B0604030504040204" pitchFamily="50" charset="-128"/>
                <a:ea typeface="Meiryo UI" panose="020B0604030504040204" pitchFamily="50" charset="-128"/>
              </a:rPr>
              <a:t>1620</a:t>
            </a:r>
            <a:r>
              <a:rPr lang="ja-JP" altLang="ja-JP" dirty="0">
                <a:latin typeface="Meiryo UI" panose="020B0604030504040204" pitchFamily="50" charset="-128"/>
                <a:ea typeface="Meiryo UI" panose="020B0604030504040204" pitchFamily="50" charset="-128"/>
              </a:rPr>
              <a:t>以上としています。</a:t>
            </a:r>
          </a:p>
          <a:p>
            <a:r>
              <a:rPr lang="en-US" altLang="ja-JP" dirty="0">
                <a:latin typeface="Meiryo UI" panose="020B0604030504040204" pitchFamily="50" charset="-128"/>
                <a:ea typeface="Meiryo UI" panose="020B0604030504040204" pitchFamily="50" charset="-128"/>
              </a:rPr>
              <a:t>6</a:t>
            </a:r>
            <a:r>
              <a:rPr lang="ja-JP" altLang="ja-JP" dirty="0">
                <a:latin typeface="Meiryo UI" panose="020B0604030504040204" pitchFamily="50" charset="-128"/>
                <a:ea typeface="Meiryo UI" panose="020B0604030504040204" pitchFamily="50" charset="-128"/>
              </a:rPr>
              <a:t>つ目に、客室内に車椅子使用者が</a:t>
            </a:r>
            <a:r>
              <a:rPr lang="ja-JP" altLang="en-US" dirty="0">
                <a:latin typeface="Meiryo UI" panose="020B0604030504040204" pitchFamily="50" charset="-128"/>
                <a:ea typeface="Meiryo UI" panose="020B0604030504040204" pitchFamily="50" charset="-128"/>
              </a:rPr>
              <a:t>車椅子を転回することができる</a:t>
            </a:r>
            <a:r>
              <a:rPr lang="ja-JP" altLang="ja-JP" dirty="0">
                <a:latin typeface="Meiryo UI" panose="020B0604030504040204" pitchFamily="50" charset="-128"/>
                <a:ea typeface="Meiryo UI" panose="020B0604030504040204" pitchFamily="50" charset="-128"/>
              </a:rPr>
              <a:t>空間を確保することとして</a:t>
            </a:r>
            <a:r>
              <a:rPr lang="ja-JP" altLang="en-US" dirty="0">
                <a:latin typeface="Meiryo UI" panose="020B0604030504040204" pitchFamily="50" charset="-128"/>
                <a:ea typeface="Meiryo UI" panose="020B0604030504040204" pitchFamily="50" charset="-128"/>
              </a:rPr>
              <a:t>おり、</a:t>
            </a:r>
            <a:r>
              <a:rPr lang="ja-JP" altLang="ja-JP" dirty="0">
                <a:latin typeface="Meiryo UI" panose="020B0604030504040204" pitchFamily="50" charset="-128"/>
                <a:ea typeface="Meiryo UI" panose="020B0604030504040204" pitchFamily="50" charset="-128"/>
              </a:rPr>
              <a:t>直径</a:t>
            </a:r>
            <a:r>
              <a:rPr lang="en-US" altLang="ja-JP" dirty="0">
                <a:latin typeface="Meiryo UI" panose="020B0604030504040204" pitchFamily="50" charset="-128"/>
                <a:ea typeface="Meiryo UI" panose="020B0604030504040204" pitchFamily="50" charset="-128"/>
              </a:rPr>
              <a:t>120cm</a:t>
            </a:r>
            <a:r>
              <a:rPr lang="ja-JP" altLang="ja-JP" dirty="0">
                <a:latin typeface="Meiryo UI" panose="020B0604030504040204" pitchFamily="50" charset="-128"/>
                <a:ea typeface="Meiryo UI" panose="020B0604030504040204" pitchFamily="50" charset="-128"/>
              </a:rPr>
              <a:t>以上の</a:t>
            </a:r>
            <a:r>
              <a:rPr lang="ja-JP" altLang="en-US" dirty="0">
                <a:latin typeface="Meiryo UI" panose="020B0604030504040204" pitchFamily="50" charset="-128"/>
                <a:ea typeface="Meiryo UI" panose="020B0604030504040204" pitchFamily="50" charset="-128"/>
              </a:rPr>
              <a:t>空間</a:t>
            </a:r>
            <a:r>
              <a:rPr lang="ja-JP" altLang="ja-JP" dirty="0">
                <a:latin typeface="Meiryo UI" panose="020B0604030504040204" pitchFamily="50" charset="-128"/>
                <a:ea typeface="Meiryo UI" panose="020B0604030504040204" pitchFamily="50" charset="-128"/>
              </a:rPr>
              <a:t>を確保することを基本として</a:t>
            </a:r>
            <a:r>
              <a:rPr lang="ja-JP" altLang="en-US" dirty="0">
                <a:latin typeface="Meiryo UI" panose="020B0604030504040204" pitchFamily="50" charset="-128"/>
                <a:ea typeface="Meiryo UI" panose="020B0604030504040204" pitchFamily="50" charset="-128"/>
              </a:rPr>
              <a:t>います。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なお、</a:t>
            </a:r>
            <a:r>
              <a:rPr lang="ja-JP" altLang="ja-JP" dirty="0">
                <a:latin typeface="Meiryo UI" panose="020B0604030504040204" pitchFamily="50" charset="-128"/>
                <a:ea typeface="Meiryo UI" panose="020B0604030504040204" pitchFamily="50" charset="-128"/>
              </a:rPr>
              <a:t>ベッドや家具の移動等、簡単にできる客室のレイアウトの変更による対応でも可として</a:t>
            </a:r>
            <a:r>
              <a:rPr lang="ja-JP" altLang="en-US" dirty="0">
                <a:latin typeface="Meiryo UI" panose="020B0604030504040204" pitchFamily="50" charset="-128"/>
                <a:ea typeface="Meiryo UI" panose="020B0604030504040204" pitchFamily="50" charset="-128"/>
              </a:rPr>
              <a:t>おり、</a:t>
            </a:r>
            <a:r>
              <a:rPr lang="ja-JP" altLang="ja-JP" dirty="0">
                <a:latin typeface="Meiryo UI" panose="020B0604030504040204" pitchFamily="50" charset="-128"/>
                <a:ea typeface="Meiryo UI" panose="020B0604030504040204" pitchFamily="50" charset="-128"/>
              </a:rPr>
              <a:t>家具等の下部に⾞椅⼦のフットレストが通過できるスペースが確保されていれば、その部分も有効スペースとしています。</a:t>
            </a:r>
          </a:p>
          <a:p>
            <a:r>
              <a:rPr lang="en-US" altLang="ja-JP" dirty="0">
                <a:latin typeface="Meiryo UI" panose="020B0604030504040204" pitchFamily="50" charset="-128"/>
                <a:ea typeface="Meiryo UI" panose="020B0604030504040204" pitchFamily="50" charset="-128"/>
              </a:rPr>
              <a:t>7</a:t>
            </a:r>
            <a:r>
              <a:rPr lang="ja-JP" altLang="ja-JP" dirty="0">
                <a:latin typeface="Meiryo UI" panose="020B0604030504040204" pitchFamily="50" charset="-128"/>
                <a:ea typeface="Meiryo UI" panose="020B0604030504040204" pitchFamily="50" charset="-128"/>
              </a:rPr>
              <a:t>つ目に、便所及び浴室等に手すり等を適切に配置することを努力義務としています。</a:t>
            </a:r>
          </a:p>
          <a:p>
            <a:r>
              <a:rPr lang="en-US" altLang="ja-JP" dirty="0">
                <a:latin typeface="Meiryo UI" panose="020B0604030504040204" pitchFamily="50" charset="-128"/>
                <a:ea typeface="Meiryo UI" panose="020B0604030504040204" pitchFamily="50" charset="-128"/>
              </a:rPr>
              <a:t>8</a:t>
            </a:r>
            <a:r>
              <a:rPr lang="ja-JP" altLang="ja-JP" dirty="0">
                <a:latin typeface="Meiryo UI" panose="020B0604030504040204" pitchFamily="50" charset="-128"/>
                <a:ea typeface="Meiryo UI" panose="020B0604030504040204" pitchFamily="50" charset="-128"/>
              </a:rPr>
              <a:t>つ目に、客室</a:t>
            </a:r>
            <a:r>
              <a:rPr lang="ja-JP" altLang="en-US" dirty="0">
                <a:latin typeface="Meiryo UI" panose="020B0604030504040204" pitchFamily="50" charset="-128"/>
                <a:ea typeface="Meiryo UI" panose="020B0604030504040204" pitchFamily="50" charset="-128"/>
              </a:rPr>
              <a:t>と、</a:t>
            </a:r>
            <a:r>
              <a:rPr lang="ja-JP" altLang="ja-JP" dirty="0">
                <a:latin typeface="Meiryo UI" panose="020B0604030504040204" pitchFamily="50" charset="-128"/>
                <a:ea typeface="Meiryo UI" panose="020B0604030504040204" pitchFamily="50" charset="-128"/>
              </a:rPr>
              <a:t>客室内の便所及び浴室等の出入口に設ける戸は引き戸又は自動的に開閉する構造とすることを努力義務としています。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26</a:t>
            </a:fld>
            <a:endParaRPr kumimoji="1" lang="ja-JP" altLang="en-US"/>
          </a:p>
        </p:txBody>
      </p:sp>
    </p:spTree>
    <p:extLst>
      <p:ext uri="{BB962C8B-B14F-4D97-AF65-F5344CB8AC3E}">
        <p14:creationId xmlns:p14="http://schemas.microsoft.com/office/powerpoint/2010/main" val="341674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これは、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ベッド客室の</a:t>
            </a:r>
            <a:r>
              <a:rPr lang="en-US" altLang="ja-JP" dirty="0">
                <a:latin typeface="Meiryo UI" panose="020B0604030504040204" pitchFamily="50" charset="-128"/>
                <a:ea typeface="Meiryo UI" panose="020B0604030504040204" pitchFamily="50" charset="-128"/>
              </a:rPr>
              <a:t>UD</a:t>
            </a:r>
            <a:r>
              <a:rPr lang="ja-JP" altLang="en-US" dirty="0">
                <a:latin typeface="Meiryo UI" panose="020B0604030504040204" pitchFamily="50" charset="-128"/>
                <a:ea typeface="Meiryo UI" panose="020B0604030504040204" pitchFamily="50" charset="-128"/>
              </a:rPr>
              <a:t>ルーム</a:t>
            </a:r>
            <a:r>
              <a:rPr lang="en-US" altLang="ja-JP" dirty="0">
                <a:latin typeface="Meiryo UI" panose="020B0604030504040204" pitchFamily="50" charset="-128"/>
                <a:ea typeface="Meiryo UI" panose="020B0604030504040204" pitchFamily="50" charset="-128"/>
              </a:rPr>
              <a:t>Ⅱ</a:t>
            </a:r>
            <a:r>
              <a:rPr lang="ja-JP" altLang="en-US" dirty="0">
                <a:latin typeface="Meiryo UI" panose="020B0604030504040204" pitchFamily="50" charset="-128"/>
                <a:ea typeface="Meiryo UI" panose="020B0604030504040204" pitchFamily="50" charset="-128"/>
              </a:rPr>
              <a:t>基準の検証図になります</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27</a:t>
            </a:fld>
            <a:endParaRPr kumimoji="1" lang="ja-JP" altLang="en-US"/>
          </a:p>
        </p:txBody>
      </p:sp>
    </p:spTree>
    <p:extLst>
      <p:ext uri="{BB962C8B-B14F-4D97-AF65-F5344CB8AC3E}">
        <p14:creationId xmlns:p14="http://schemas.microsoft.com/office/powerpoint/2010/main" val="3357734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これは、先ほど説明しました、ＵＤルーム</a:t>
            </a:r>
            <a:r>
              <a:rPr lang="en-US" altLang="ja-JP" dirty="0">
                <a:latin typeface="Meiryo UI" panose="020B0604030504040204" pitchFamily="50" charset="-128"/>
                <a:ea typeface="Meiryo UI" panose="020B0604030504040204" pitchFamily="50" charset="-128"/>
              </a:rPr>
              <a:t>Ⅱ</a:t>
            </a:r>
            <a:r>
              <a:rPr lang="ja-JP" altLang="en-US" dirty="0">
                <a:latin typeface="Meiryo UI" panose="020B0604030504040204" pitchFamily="50" charset="-128"/>
                <a:ea typeface="Meiryo UI" panose="020B0604030504040204" pitchFamily="50" charset="-128"/>
              </a:rPr>
              <a:t>基準をまとめたものです</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28</a:t>
            </a:fld>
            <a:endParaRPr kumimoji="1" lang="ja-JP" altLang="en-US"/>
          </a:p>
        </p:txBody>
      </p:sp>
    </p:spTree>
    <p:extLst>
      <p:ext uri="{BB962C8B-B14F-4D97-AF65-F5344CB8AC3E}">
        <p14:creationId xmlns:p14="http://schemas.microsoft.com/office/powerpoint/2010/main" val="3637571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これは</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先ほどの</a:t>
            </a:r>
            <a:r>
              <a:rPr lang="en-US" altLang="ja-JP" dirty="0">
                <a:latin typeface="Meiryo UI" panose="020B0604030504040204" pitchFamily="50" charset="-128"/>
                <a:ea typeface="Meiryo UI" panose="020B0604030504040204" pitchFamily="50" charset="-128"/>
              </a:rPr>
              <a:t>UD</a:t>
            </a:r>
            <a:r>
              <a:rPr lang="ja-JP" altLang="ja-JP" dirty="0">
                <a:latin typeface="Meiryo UI" panose="020B0604030504040204" pitchFamily="50" charset="-128"/>
                <a:ea typeface="Meiryo UI" panose="020B0604030504040204" pitchFamily="50" charset="-128"/>
              </a:rPr>
              <a:t>ルームⅡ基準のうち、</a:t>
            </a:r>
            <a:r>
              <a:rPr lang="en-US" altLang="ja-JP" dirty="0">
                <a:latin typeface="Meiryo UI" panose="020B0604030504040204" pitchFamily="50" charset="-128"/>
                <a:ea typeface="Meiryo UI" panose="020B0604030504040204" pitchFamily="50" charset="-128"/>
              </a:rPr>
              <a:t>4</a:t>
            </a:r>
            <a:r>
              <a:rPr lang="ja-JP" altLang="ja-JP" dirty="0">
                <a:latin typeface="Meiryo UI" panose="020B0604030504040204" pitchFamily="50" charset="-128"/>
                <a:ea typeface="Meiryo UI" panose="020B0604030504040204" pitchFamily="50" charset="-128"/>
              </a:rPr>
              <a:t>つ目、</a:t>
            </a:r>
            <a:r>
              <a:rPr lang="en-US" altLang="ja-JP" dirty="0">
                <a:latin typeface="Meiryo UI" panose="020B0604030504040204" pitchFamily="50" charset="-128"/>
                <a:ea typeface="Meiryo UI" panose="020B0604030504040204" pitchFamily="50" charset="-128"/>
              </a:rPr>
              <a:t>5</a:t>
            </a:r>
            <a:r>
              <a:rPr lang="ja-JP" altLang="ja-JP" dirty="0">
                <a:latin typeface="Meiryo UI" panose="020B0604030504040204" pitchFamily="50" charset="-128"/>
                <a:ea typeface="Meiryo UI" panose="020B0604030504040204" pitchFamily="50" charset="-128"/>
              </a:rPr>
              <a:t>つ目、</a:t>
            </a:r>
            <a:r>
              <a:rPr lang="en-US" altLang="ja-JP" dirty="0">
                <a:latin typeface="Meiryo UI" panose="020B0604030504040204" pitchFamily="50" charset="-128"/>
                <a:ea typeface="Meiryo UI" panose="020B0604030504040204" pitchFamily="50" charset="-128"/>
              </a:rPr>
              <a:t>6</a:t>
            </a:r>
            <a:r>
              <a:rPr lang="ja-JP" altLang="ja-JP" dirty="0">
                <a:latin typeface="Meiryo UI" panose="020B0604030504040204" pitchFamily="50" charset="-128"/>
                <a:ea typeface="Meiryo UI" panose="020B0604030504040204" pitchFamily="50" charset="-128"/>
              </a:rPr>
              <a:t>つ目の基準に</a:t>
            </a:r>
            <a:r>
              <a:rPr lang="ja-JP" altLang="ja-JP" dirty="0" smtClean="0">
                <a:latin typeface="Meiryo UI" panose="020B0604030504040204" pitchFamily="50" charset="-128"/>
                <a:ea typeface="Meiryo UI" panose="020B0604030504040204" pitchFamily="50" charset="-128"/>
              </a:rPr>
              <a:t>ついて</a:t>
            </a:r>
            <a:r>
              <a:rPr lang="ja-JP" altLang="en-US" dirty="0" smtClean="0">
                <a:latin typeface="Meiryo UI" panose="020B0604030504040204" pitchFamily="50" charset="-128"/>
                <a:ea typeface="Meiryo UI" panose="020B0604030504040204" pitchFamily="50" charset="-128"/>
              </a:rPr>
              <a:t>、</a:t>
            </a:r>
            <a:r>
              <a:rPr lang="ja-JP" altLang="ja-JP" dirty="0" smtClean="0">
                <a:latin typeface="Meiryo UI" panose="020B0604030504040204" pitchFamily="50" charset="-128"/>
                <a:ea typeface="Meiryo UI" panose="020B0604030504040204" pitchFamily="50" charset="-128"/>
              </a:rPr>
              <a:t>技術的</a:t>
            </a:r>
            <a:r>
              <a:rPr lang="ja-JP" altLang="ja-JP" dirty="0">
                <a:latin typeface="Meiryo UI" panose="020B0604030504040204" pitchFamily="50" charset="-128"/>
                <a:ea typeface="Meiryo UI" panose="020B0604030504040204" pitchFamily="50" charset="-128"/>
              </a:rPr>
              <a:t>運用を定</a:t>
            </a:r>
            <a:r>
              <a:rPr lang="ja-JP" altLang="en-US" dirty="0">
                <a:latin typeface="Meiryo UI" panose="020B0604030504040204" pitchFamily="50" charset="-128"/>
                <a:ea typeface="Meiryo UI" panose="020B0604030504040204" pitchFamily="50" charset="-128"/>
              </a:rPr>
              <a:t>めてい</a:t>
            </a:r>
            <a:r>
              <a:rPr lang="ja-JP" altLang="ja-JP" dirty="0">
                <a:latin typeface="Meiryo UI" panose="020B0604030504040204" pitchFamily="50" charset="-128"/>
                <a:ea typeface="Meiryo UI" panose="020B0604030504040204" pitchFamily="50" charset="-128"/>
              </a:rPr>
              <a:t>ます</a:t>
            </a:r>
            <a:r>
              <a:rPr lang="ja-JP" altLang="en-US" dirty="0">
                <a:latin typeface="Meiryo UI" panose="020B0604030504040204" pitchFamily="50" charset="-128"/>
                <a:ea typeface="Meiryo UI" panose="020B0604030504040204" pitchFamily="50" charset="-128"/>
              </a:rPr>
              <a:t>ので、ご覧ください</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29</a:t>
            </a:fld>
            <a:endParaRPr kumimoji="1" lang="ja-JP" altLang="en-US"/>
          </a:p>
        </p:txBody>
      </p:sp>
    </p:spTree>
    <p:extLst>
      <p:ext uri="{BB962C8B-B14F-4D97-AF65-F5344CB8AC3E}">
        <p14:creationId xmlns:p14="http://schemas.microsoft.com/office/powerpoint/2010/main" val="199343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まず、</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東京</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オリンピック・パラリンピック競技大会組織委員会の取組みについてです。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組織委員会では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年に開催予定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オリンピック・パラリンピックのアクセシビリティに関する指針として</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Tokyo2020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アクセシビリティ・ガイドライン</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2017</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月に</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策定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しており、大会を契機とし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大会に直接関わらない方も含めて自主的な環境整備に幅広く取り組むことなどを目指しています。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この中で、車椅子使用者に配慮した客室として、客室の運用方法、ドアの幅やベッドへの移乗スペースの確保など、客室の仕様について具体的な数値等が出されて</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います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3</a:t>
            </a:fld>
            <a:endParaRPr kumimoji="1" lang="ja-JP" altLang="en-US"/>
          </a:p>
        </p:txBody>
      </p:sp>
    </p:spTree>
    <p:extLst>
      <p:ext uri="{BB962C8B-B14F-4D97-AF65-F5344CB8AC3E}">
        <p14:creationId xmlns:p14="http://schemas.microsoft.com/office/powerpoint/2010/main" val="3798517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次</a:t>
            </a:r>
            <a:r>
              <a:rPr lang="ja-JP" altLang="ja-JP" dirty="0" smtClean="0">
                <a:latin typeface="Meiryo UI" panose="020B0604030504040204" pitchFamily="50" charset="-128"/>
                <a:ea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rPr>
              <a:t>、</a:t>
            </a:r>
            <a:r>
              <a:rPr lang="ja-JP" altLang="ja-JP" dirty="0" smtClean="0">
                <a:latin typeface="Meiryo UI" panose="020B0604030504040204" pitchFamily="50" charset="-128"/>
                <a:ea typeface="Meiryo UI" panose="020B0604030504040204" pitchFamily="50" charset="-128"/>
              </a:rPr>
              <a:t>車椅子</a:t>
            </a:r>
            <a:r>
              <a:rPr lang="ja-JP" altLang="ja-JP" dirty="0">
                <a:latin typeface="Meiryo UI" panose="020B0604030504040204" pitchFamily="50" charset="-128"/>
                <a:ea typeface="Meiryo UI" panose="020B0604030504040204" pitchFamily="50" charset="-128"/>
              </a:rPr>
              <a:t>使用者用</a:t>
            </a:r>
            <a:r>
              <a:rPr lang="ja-JP" altLang="ja-JP" dirty="0" smtClean="0">
                <a:latin typeface="Meiryo UI" panose="020B0604030504040204" pitchFamily="50" charset="-128"/>
                <a:ea typeface="Meiryo UI" panose="020B0604030504040204" pitchFamily="50" charset="-128"/>
              </a:rPr>
              <a:t>客室</a:t>
            </a:r>
            <a:r>
              <a:rPr lang="ja-JP" altLang="en-US" dirty="0" smtClean="0">
                <a:latin typeface="Meiryo UI" panose="020B0604030504040204" pitchFamily="50" charset="-128"/>
                <a:ea typeface="Meiryo UI" panose="020B0604030504040204" pitchFamily="50" charset="-128"/>
              </a:rPr>
              <a:t>の</a:t>
            </a:r>
            <a:r>
              <a:rPr lang="ja-JP" altLang="ja-JP" dirty="0" smtClean="0">
                <a:latin typeface="Meiryo UI" panose="020B0604030504040204" pitchFamily="50" charset="-128"/>
                <a:ea typeface="Meiryo UI" panose="020B0604030504040204" pitchFamily="50" charset="-128"/>
              </a:rPr>
              <a:t>規定</a:t>
            </a:r>
            <a:r>
              <a:rPr lang="ja-JP" altLang="en-US" dirty="0" smtClean="0">
                <a:latin typeface="Meiryo UI" panose="020B0604030504040204" pitchFamily="50" charset="-128"/>
                <a:ea typeface="Meiryo UI" panose="020B0604030504040204" pitchFamily="50" charset="-128"/>
              </a:rPr>
              <a:t>について説明いたします</a:t>
            </a:r>
            <a:r>
              <a:rPr lang="ja-JP" altLang="ja-JP" dirty="0" smtClean="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これまでは</a:t>
            </a:r>
            <a:r>
              <a:rPr lang="ja-JP" altLang="en-US" dirty="0">
                <a:latin typeface="Meiryo UI" panose="020B0604030504040204" pitchFamily="50" charset="-128"/>
                <a:ea typeface="Meiryo UI" panose="020B0604030504040204" pitchFamily="50" charset="-128"/>
              </a:rPr>
              <a:t>客室</a:t>
            </a:r>
            <a:r>
              <a:rPr lang="ja-JP" altLang="ja-JP" dirty="0">
                <a:latin typeface="Meiryo UI" panose="020B0604030504040204" pitchFamily="50" charset="-128"/>
                <a:ea typeface="Meiryo UI" panose="020B0604030504040204" pitchFamily="50" charset="-128"/>
              </a:rPr>
              <a:t>出入口の幅</a:t>
            </a:r>
            <a:r>
              <a:rPr lang="en-US" altLang="ja-JP" dirty="0">
                <a:latin typeface="Meiryo UI" panose="020B0604030504040204" pitchFamily="50" charset="-128"/>
                <a:ea typeface="Meiryo UI" panose="020B0604030504040204" pitchFamily="50" charset="-128"/>
              </a:rPr>
              <a:t>80cm</a:t>
            </a:r>
            <a:r>
              <a:rPr lang="ja-JP" altLang="ja-JP" dirty="0">
                <a:latin typeface="Meiryo UI" panose="020B0604030504040204" pitchFamily="50" charset="-128"/>
                <a:ea typeface="Meiryo UI" panose="020B0604030504040204" pitchFamily="50" charset="-128"/>
              </a:rPr>
              <a:t>以上</a:t>
            </a:r>
            <a:r>
              <a:rPr lang="ja-JP" altLang="en-US" dirty="0">
                <a:latin typeface="Meiryo UI" panose="020B0604030504040204" pitchFamily="50" charset="-128"/>
                <a:ea typeface="Meiryo UI" panose="020B0604030504040204" pitchFamily="50" charset="-128"/>
              </a:rPr>
              <a:t>や浴室等において</a:t>
            </a:r>
            <a:r>
              <a:rPr lang="ja-JP" altLang="ja-JP" dirty="0">
                <a:latin typeface="Meiryo UI" panose="020B0604030504040204" pitchFamily="50" charset="-128"/>
                <a:ea typeface="Meiryo UI" panose="020B0604030504040204" pitchFamily="50" charset="-128"/>
              </a:rPr>
              <a:t>車椅子</a:t>
            </a:r>
            <a:r>
              <a:rPr lang="ja-JP" altLang="en-US" dirty="0">
                <a:latin typeface="Meiryo UI" panose="020B0604030504040204" pitchFamily="50" charset="-128"/>
                <a:ea typeface="Meiryo UI" panose="020B0604030504040204" pitchFamily="50" charset="-128"/>
              </a:rPr>
              <a:t>使用者が円滑に利用</a:t>
            </a:r>
            <a:r>
              <a:rPr lang="ja-JP" altLang="ja-JP" dirty="0">
                <a:latin typeface="Meiryo UI" panose="020B0604030504040204" pitchFamily="50" charset="-128"/>
                <a:ea typeface="Meiryo UI" panose="020B0604030504040204" pitchFamily="50" charset="-128"/>
              </a:rPr>
              <a:t>できる</a:t>
            </a:r>
            <a:r>
              <a:rPr lang="ja-JP" altLang="en-US" dirty="0" smtClean="0">
                <a:latin typeface="Meiryo UI" panose="020B0604030504040204" pitchFamily="50" charset="-128"/>
                <a:ea typeface="Meiryo UI" panose="020B0604030504040204" pitchFamily="50" charset="-128"/>
              </a:rPr>
              <a:t>こと</a:t>
            </a:r>
            <a:r>
              <a:rPr lang="ja-JP" altLang="ja-JP" dirty="0" smtClean="0">
                <a:latin typeface="Meiryo UI" panose="020B0604030504040204" pitchFamily="50" charset="-128"/>
                <a:ea typeface="Meiryo UI" panose="020B0604030504040204" pitchFamily="50" charset="-128"/>
              </a:rPr>
              <a:t>等</a:t>
            </a:r>
            <a:r>
              <a:rPr lang="ja-JP" altLang="ja-JP" dirty="0">
                <a:latin typeface="Meiryo UI" panose="020B0604030504040204" pitchFamily="50" charset="-128"/>
                <a:ea typeface="Meiryo UI" panose="020B0604030504040204" pitchFamily="50" charset="-128"/>
              </a:rPr>
              <a:t>が義務付けられていましたが、</a:t>
            </a:r>
            <a:r>
              <a:rPr lang="ja-JP" altLang="en-US" dirty="0">
                <a:latin typeface="Meiryo UI" panose="020B0604030504040204" pitchFamily="50" charset="-128"/>
                <a:ea typeface="Meiryo UI" panose="020B0604030504040204" pitchFamily="50" charset="-128"/>
              </a:rPr>
              <a:t>さら</a:t>
            </a:r>
            <a:r>
              <a:rPr lang="ja-JP" altLang="ja-JP" dirty="0">
                <a:latin typeface="Meiryo UI" panose="020B0604030504040204" pitchFamily="50" charset="-128"/>
                <a:ea typeface="Meiryo UI" panose="020B0604030504040204" pitchFamily="50" charset="-128"/>
              </a:rPr>
              <a:t>に客室の出入口及び浴室等の出入口について、引き戸又は自動的に開閉する構造の戸とすることを義務付けました。</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30</a:t>
            </a:fld>
            <a:endParaRPr kumimoji="1" lang="ja-JP" altLang="en-US"/>
          </a:p>
        </p:txBody>
      </p:sp>
    </p:spTree>
    <p:extLst>
      <p:ext uri="{BB962C8B-B14F-4D97-AF65-F5344CB8AC3E}">
        <p14:creationId xmlns:p14="http://schemas.microsoft.com/office/powerpoint/2010/main" val="2707622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次にバリアフリー情報の公表について説明いたします。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先ほどご説明しました一般客室の基準が適用されるホテル又は旅館については、バリアフリー情報の公表を義務化し、営業を開始される前に、公表内容や方法等を記した計画書を大阪府に届け出ることとし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公表方法はインターネットの利用やパンフレット等の掲載としていますが、原則、ホームページ等のインターネットを利用した方法としています。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また、大阪府に計画書の届出があったときは、その概要を府のホームページで公表することとしています。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なお、一般基準が適用されないホテル又は旅館の営業者については、これらの規定は、努力義務としています。</a:t>
            </a:r>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2CABAF-5B10-4E42-BE3A-29A490CA7E3D}" type="slidenum">
              <a:rPr kumimoji="1" lang="ja-JP" altLang="en-US" smtClean="0"/>
              <a:t>31</a:t>
            </a:fld>
            <a:endParaRPr kumimoji="1" lang="ja-JP" altLang="en-US"/>
          </a:p>
        </p:txBody>
      </p:sp>
    </p:spTree>
    <p:extLst>
      <p:ext uri="{BB962C8B-B14F-4D97-AF65-F5344CB8AC3E}">
        <p14:creationId xmlns:p14="http://schemas.microsoft.com/office/powerpoint/2010/main" val="3468954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次にバリアフリー情報の公表項目について、説明いたします。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公表する項目については、駐車場や主要な出入口の戸の形式等のハード面のバリアフリー情報と備品の貸出、設備の設置、コミュニケーションサービス等のソフト面のバリアフリー情報としています。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ハード面のバリアフリー情報については、「駐車場がない」などの情報も重要なため、整備されていない項目についても記載することとしています。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2CABAF-5B10-4E42-BE3A-29A490CA7E3D}" type="slidenum">
              <a:rPr kumimoji="1" lang="ja-JP" altLang="en-US" smtClean="0"/>
              <a:t>32</a:t>
            </a:fld>
            <a:endParaRPr kumimoji="1" lang="ja-JP" altLang="en-US"/>
          </a:p>
        </p:txBody>
      </p:sp>
    </p:spTree>
    <p:extLst>
      <p:ext uri="{BB962C8B-B14F-4D97-AF65-F5344CB8AC3E}">
        <p14:creationId xmlns:p14="http://schemas.microsoft.com/office/powerpoint/2010/main" val="1644361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これは、バリアフリー情報の公表にあたって使用していただきたいピクトサインの例になります。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ピクトサインとは、文字による文章で表現する代わりに、視覚的な図で表現することで、言語に制約されずに内容の伝達を直感的に行う目的で使用されるもので、国際シンボルマークや非常口マークが、これにあたり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バリアフリー情報を公表する場合には、このピクトサインの使用をお願いします。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なお、表示する際には、対応できている場合は上の青色のピクトサインを使用することとしており、対応できていない場合は下の灰色のピクトサインを使用することとしています。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2CABAF-5B10-4E42-BE3A-29A490CA7E3D}" type="slidenum">
              <a:rPr kumimoji="1" lang="ja-JP" altLang="en-US" smtClean="0"/>
              <a:t>33</a:t>
            </a:fld>
            <a:endParaRPr kumimoji="1" lang="ja-JP" altLang="en-US"/>
          </a:p>
        </p:txBody>
      </p:sp>
    </p:spTree>
    <p:extLst>
      <p:ext uri="{BB962C8B-B14F-4D97-AF65-F5344CB8AC3E}">
        <p14:creationId xmlns:p14="http://schemas.microsoft.com/office/powerpoint/2010/main" val="2591344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rPr>
              <a:t>最後になりますが、</a:t>
            </a:r>
            <a:r>
              <a:rPr lang="ja-JP" altLang="ja-JP" dirty="0" smtClean="0">
                <a:latin typeface="Meiryo UI" panose="020B0604030504040204" pitchFamily="50" charset="-128"/>
                <a:ea typeface="Meiryo UI" panose="020B0604030504040204" pitchFamily="50" charset="-128"/>
              </a:rPr>
              <a:t>新基準</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とり</a:t>
            </a:r>
            <a:r>
              <a:rPr lang="ja-JP" altLang="ja-JP" dirty="0">
                <a:latin typeface="Meiryo UI" panose="020B0604030504040204" pitchFamily="50" charset="-128"/>
                <a:ea typeface="Meiryo UI" panose="020B0604030504040204" pitchFamily="50" charset="-128"/>
              </a:rPr>
              <a:t>まとめた表になります。</a:t>
            </a:r>
          </a:p>
          <a:p>
            <a:r>
              <a:rPr lang="ja-JP" altLang="ja-JP" dirty="0">
                <a:latin typeface="Meiryo UI" panose="020B0604030504040204" pitchFamily="50" charset="-128"/>
                <a:ea typeface="Meiryo UI" panose="020B0604030504040204" pitchFamily="50" charset="-128"/>
              </a:rPr>
              <a:t>青の矢印が改正前から</a:t>
            </a:r>
            <a:r>
              <a:rPr lang="ja-JP" altLang="en-US" dirty="0">
                <a:latin typeface="Meiryo UI" panose="020B0604030504040204" pitchFamily="50" charset="-128"/>
                <a:ea typeface="Meiryo UI" panose="020B0604030504040204" pitchFamily="50" charset="-128"/>
              </a:rPr>
              <a:t>ある</a:t>
            </a:r>
            <a:r>
              <a:rPr lang="ja-JP" altLang="ja-JP" dirty="0">
                <a:latin typeface="Meiryo UI" panose="020B0604030504040204" pitchFamily="50" charset="-128"/>
                <a:ea typeface="Meiryo UI" panose="020B0604030504040204" pitchFamily="50" charset="-128"/>
              </a:rPr>
              <a:t>基準で、赤の二重線の矢印が今回の改正に伴い基準化された項目になります。</a:t>
            </a:r>
          </a:p>
          <a:p>
            <a:r>
              <a:rPr lang="ja-JP" altLang="ja-JP" dirty="0">
                <a:latin typeface="Meiryo UI" panose="020B0604030504040204" pitchFamily="50" charset="-128"/>
                <a:ea typeface="Meiryo UI" panose="020B0604030504040204" pitchFamily="50" charset="-128"/>
              </a:rPr>
              <a:t>赤の点線の矢印については努力義務となっています</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34</a:t>
            </a:fld>
            <a:endParaRPr kumimoji="1" lang="ja-JP" altLang="en-US"/>
          </a:p>
        </p:txBody>
      </p:sp>
    </p:spTree>
    <p:extLst>
      <p:ext uri="{BB962C8B-B14F-4D97-AF65-F5344CB8AC3E}">
        <p14:creationId xmlns:p14="http://schemas.microsoft.com/office/powerpoint/2010/main" val="3620747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技術的運用を含めた</a:t>
            </a:r>
            <a:r>
              <a:rPr lang="ja-JP" altLang="ja-JP" dirty="0">
                <a:latin typeface="Meiryo UI" panose="020B0604030504040204" pitchFamily="50" charset="-128"/>
                <a:ea typeface="Meiryo UI" panose="020B0604030504040204" pitchFamily="50" charset="-128"/>
              </a:rPr>
              <a:t>詳しい</a:t>
            </a:r>
            <a:r>
              <a:rPr lang="ja-JP" altLang="ja-JP" dirty="0" smtClean="0">
                <a:latin typeface="Meiryo UI" panose="020B0604030504040204" pitchFamily="50" charset="-128"/>
                <a:ea typeface="Meiryo UI" panose="020B0604030504040204" pitchFamily="50" charset="-128"/>
              </a:rPr>
              <a:t>解説</a:t>
            </a:r>
            <a:r>
              <a:rPr lang="ja-JP" altLang="en-US" dirty="0" smtClean="0">
                <a:latin typeface="Meiryo UI" panose="020B0604030504040204" pitchFamily="50" charset="-128"/>
                <a:ea typeface="Meiryo UI" panose="020B0604030504040204" pitchFamily="50" charset="-128"/>
              </a:rPr>
              <a:t>や情報公表制度</a:t>
            </a:r>
            <a:r>
              <a:rPr lang="ja-JP" altLang="ja-JP" dirty="0" smtClean="0">
                <a:latin typeface="Meiryo UI" panose="020B0604030504040204" pitchFamily="50" charset="-128"/>
                <a:ea typeface="Meiryo UI" panose="020B0604030504040204" pitchFamily="50" charset="-128"/>
              </a:rPr>
              <a:t>に</a:t>
            </a:r>
            <a:r>
              <a:rPr lang="ja-JP" altLang="ja-JP" dirty="0">
                <a:latin typeface="Meiryo UI" panose="020B0604030504040204" pitchFamily="50" charset="-128"/>
                <a:ea typeface="Meiryo UI" panose="020B0604030504040204" pitchFamily="50" charset="-128"/>
              </a:rPr>
              <a:t>ついては、</a:t>
            </a:r>
            <a:r>
              <a:rPr lang="ja-JP" altLang="en-US" dirty="0">
                <a:latin typeface="Meiryo UI" panose="020B0604030504040204" pitchFamily="50" charset="-128"/>
                <a:ea typeface="Meiryo UI" panose="020B0604030504040204" pitchFamily="50" charset="-128"/>
              </a:rPr>
              <a:t>大阪府の</a:t>
            </a:r>
            <a:r>
              <a:rPr lang="ja-JP" altLang="ja-JP" dirty="0">
                <a:latin typeface="Meiryo UI" panose="020B0604030504040204" pitchFamily="50" charset="-128"/>
                <a:ea typeface="Meiryo UI" panose="020B0604030504040204" pitchFamily="50" charset="-128"/>
              </a:rPr>
              <a:t>ホームページで</a:t>
            </a:r>
            <a:r>
              <a:rPr lang="ja-JP" altLang="en-US" dirty="0">
                <a:latin typeface="Meiryo UI" panose="020B0604030504040204" pitchFamily="50" charset="-128"/>
                <a:ea typeface="Meiryo UI" panose="020B0604030504040204" pitchFamily="50" charset="-128"/>
              </a:rPr>
              <a:t>掲載</a:t>
            </a:r>
            <a:r>
              <a:rPr lang="ja-JP" altLang="ja-JP" dirty="0">
                <a:latin typeface="Meiryo UI" panose="020B0604030504040204" pitchFamily="50" charset="-128"/>
                <a:ea typeface="Meiryo UI" panose="020B0604030504040204" pitchFamily="50" charset="-128"/>
              </a:rPr>
              <a:t>してい</a:t>
            </a:r>
            <a:r>
              <a:rPr lang="ja-JP" altLang="en-US" dirty="0">
                <a:latin typeface="Meiryo UI" panose="020B0604030504040204" pitchFamily="50" charset="-128"/>
                <a:ea typeface="Meiryo UI" panose="020B0604030504040204" pitchFamily="50" charset="-128"/>
              </a:rPr>
              <a:t>る</a:t>
            </a:r>
            <a:r>
              <a:rPr lang="ja-JP" altLang="ja-JP" dirty="0">
                <a:latin typeface="Meiryo UI" panose="020B0604030504040204" pitchFamily="50" charset="-128"/>
                <a:ea typeface="Meiryo UI" panose="020B0604030504040204" pitchFamily="50" charset="-128"/>
              </a:rPr>
              <a:t>「大阪府福祉のまちづくり条例の改正（令和２年３月）に係る解説（ホテル又は旅館）</a:t>
            </a:r>
            <a:r>
              <a:rPr lang="ja-JP"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と「大阪府情報公表制度マニュアル」でとり</a:t>
            </a:r>
            <a:r>
              <a:rPr lang="ja-JP" altLang="ja-JP" dirty="0" smtClean="0">
                <a:latin typeface="Meiryo UI" panose="020B0604030504040204" pitchFamily="50" charset="-128"/>
                <a:ea typeface="Meiryo UI" panose="020B0604030504040204" pitchFamily="50" charset="-128"/>
              </a:rPr>
              <a:t>まとめて</a:t>
            </a:r>
            <a:r>
              <a:rPr lang="ja-JP" altLang="ja-JP" dirty="0">
                <a:latin typeface="Meiryo UI" panose="020B0604030504040204" pitchFamily="50" charset="-128"/>
                <a:ea typeface="Meiryo UI" panose="020B0604030504040204" pitchFamily="50" charset="-128"/>
              </a:rPr>
              <a:t>いますので、そちらもご覧</a:t>
            </a:r>
            <a:r>
              <a:rPr lang="ja-JP" altLang="ja-JP" dirty="0" smtClean="0">
                <a:latin typeface="Meiryo UI" panose="020B0604030504040204" pitchFamily="50" charset="-128"/>
                <a:ea typeface="Meiryo UI" panose="020B0604030504040204" pitchFamily="50" charset="-128"/>
              </a:rPr>
              <a:t>ください。</a:t>
            </a: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35</a:t>
            </a:fld>
            <a:endParaRPr kumimoji="1" lang="ja-JP" altLang="en-US"/>
          </a:p>
        </p:txBody>
      </p:sp>
    </p:spTree>
    <p:extLst>
      <p:ext uri="{BB962C8B-B14F-4D97-AF65-F5344CB8AC3E}">
        <p14:creationId xmlns:p14="http://schemas.microsoft.com/office/powerpoint/2010/main" val="1592141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latin typeface="Meiryo UI" panose="020B0604030504040204" pitchFamily="50" charset="-128"/>
                <a:ea typeface="Meiryo UI" panose="020B0604030504040204" pitchFamily="50" charset="-128"/>
              </a:rPr>
              <a:t>以上</a:t>
            </a:r>
            <a:r>
              <a:rPr lang="ja-JP" altLang="ja-JP" dirty="0">
                <a:latin typeface="Meiryo UI" panose="020B0604030504040204" pitchFamily="50" charset="-128"/>
                <a:ea typeface="Meiryo UI" panose="020B0604030504040204" pitchFamily="50" charset="-128"/>
              </a:rPr>
              <a:t>で説明を終了させていただきます</a:t>
            </a:r>
            <a:r>
              <a:rPr lang="ja-JP" altLang="ja-JP"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説明内容についてご質問等がございましたら、当様式に質問事項をご記入のうえ、メールにてお送りください。</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メールアドレスや様式につきましては、概要欄をご覧ください。</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なお、大阪府福祉のまちづくり条例に関する、よくあるご質問については、すでにホームページで掲載させていただいておりますので、そちらもご覧ください。</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今後、皆様からのご質問を踏まえ更新させていただきます。</a:t>
            </a:r>
            <a:endParaRPr lang="ja-JP"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36</a:t>
            </a:fld>
            <a:endParaRPr kumimoji="1" lang="ja-JP" altLang="en-US"/>
          </a:p>
        </p:txBody>
      </p:sp>
    </p:spTree>
    <p:extLst>
      <p:ext uri="{BB962C8B-B14F-4D97-AF65-F5344CB8AC3E}">
        <p14:creationId xmlns:p14="http://schemas.microsoft.com/office/powerpoint/2010/main" val="131534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A0579CA-C2A7-4193-B557-C38A106F3BA3}" type="slidenum">
              <a:rPr kumimoji="1" lang="ja-JP" altLang="en-US" smtClean="0"/>
              <a:t>37</a:t>
            </a:fld>
            <a:endParaRPr kumimoji="1" lang="ja-JP" altLang="en-US"/>
          </a:p>
        </p:txBody>
      </p:sp>
    </p:spTree>
    <p:extLst>
      <p:ext uri="{BB962C8B-B14F-4D97-AF65-F5344CB8AC3E}">
        <p14:creationId xmlns:p14="http://schemas.microsoft.com/office/powerpoint/2010/main" val="17746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次に国土交通省の取組みについてです。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国土交通省では、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高齢者、障害者等の移動等の円滑化の促進に関する法律、いわゆる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バリアフリー法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改正し、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2019</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月より施行されています。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改正の内容としては、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ホテル又は旅館における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車椅子使用者用客室の設置数に係る基準についてです。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客室総数が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50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室以上の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ホテル又は旅館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については、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以上の車椅子使用者用客室を整備する必要がありましたが、改正後は客室総数の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以上を車椅子使用者用客室として整備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することとなりました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また、急速な高齢化の進行や訪日外国人旅行者の増加を受け、より一層のバリアフリー対応が求められるなどの状況から、ホテル又は旅館における高齢者、障害者等の円滑な移動等に配慮した建築設計標準</a:t>
            </a:r>
            <a:r>
              <a:rPr kumimoji="1" lang="en-US" altLang="ja-JP"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追補版</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2019</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3</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月に</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策定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しています</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4</a:t>
            </a:fld>
            <a:endParaRPr kumimoji="1" lang="ja-JP" altLang="en-US"/>
          </a:p>
        </p:txBody>
      </p:sp>
    </p:spTree>
    <p:extLst>
      <p:ext uri="{BB962C8B-B14F-4D97-AF65-F5344CB8AC3E}">
        <p14:creationId xmlns:p14="http://schemas.microsoft.com/office/powerpoint/2010/main" val="17101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次に、東京都の</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取組み</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についてで</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東京都では建築物バリアフリー条例を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2019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日に改正し、バリアフリー法の施行日と</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同じ</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日より施行されています。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対象としては、旅館業法に規定するホテル又は旅館のうち、風営法に規定する営業の用に供する施設と簡易宿所営業の施設を除いた施設となります。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基準としては、一般客室までの段差解消や、一般客室の出入口幅</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80cm</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以上、便所及び浴室等の出入口の幅</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70cm</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以上、客室内の段差解消等になります。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5</a:t>
            </a:fld>
            <a:endParaRPr kumimoji="1" lang="ja-JP" altLang="en-US"/>
          </a:p>
        </p:txBody>
      </p:sp>
    </p:spTree>
    <p:extLst>
      <p:ext uri="{BB962C8B-B14F-4D97-AF65-F5344CB8AC3E}">
        <p14:creationId xmlns:p14="http://schemas.microsoft.com/office/powerpoint/2010/main" val="104867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これは、</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ホテル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又は旅館の一般客室におけるバリアフリー基準の比較表になります。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Tokyo2020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アクセシビリティ・ガイドライン、国交省が策定した建築設計標準</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追補版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、東京都の条例の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種類の基準で比較しました。</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とも客室の出入口の幅は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80cm</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以上、便所・浴室等の段差なしの基準</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ほか、便所・浴室等の出入口の幅については、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70cm</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80cm</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と様々です。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、アクセシビリティ</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・ガイドラインでは、便所・浴室等については浴槽等への寄付き、手すりの設置等が記載されており、建築設計標準</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追補版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では、浴室までの経路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幅</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100cm</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の確保</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等が記載されています。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6</a:t>
            </a:fld>
            <a:endParaRPr kumimoji="1" lang="ja-JP" altLang="en-US"/>
          </a:p>
        </p:txBody>
      </p:sp>
    </p:spTree>
    <p:extLst>
      <p:ext uri="{BB962C8B-B14F-4D97-AF65-F5344CB8AC3E}">
        <p14:creationId xmlns:p14="http://schemas.microsoft.com/office/powerpoint/2010/main" val="360259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次に、大阪府内のホテル又は旅館の現状及び新型コロナウイルス感染症の収束後を勘案した国や大阪府における対応などについて説明いたします。</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7</a:t>
            </a:fld>
            <a:endParaRPr kumimoji="1" lang="ja-JP" altLang="en-US"/>
          </a:p>
        </p:txBody>
      </p:sp>
    </p:spTree>
    <p:extLst>
      <p:ext uri="{BB962C8B-B14F-4D97-AF65-F5344CB8AC3E}">
        <p14:creationId xmlns:p14="http://schemas.microsoft.com/office/powerpoint/2010/main" val="246078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まず、</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大阪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府内の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延べ</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宿泊者数の推移について説明</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いたし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これは、</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n-cs"/>
              </a:rPr>
              <a:t>観光庁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の宿泊旅行統計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の数値です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2011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年には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2176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万人でしたが、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2019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年には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4451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万人と約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倍以上となっています。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また、外国人の宿泊者数についても、</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237</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万人から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1702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万人と約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7</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倍以上となっています。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延べ宿泊者数の増加の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多くは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外国人の宿泊者数によるものです。</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8</a:t>
            </a:fld>
            <a:endParaRPr kumimoji="1" lang="ja-JP" altLang="en-US"/>
          </a:p>
        </p:txBody>
      </p:sp>
    </p:spTree>
    <p:extLst>
      <p:ext uri="{BB962C8B-B14F-4D97-AF65-F5344CB8AC3E}">
        <p14:creationId xmlns:p14="http://schemas.microsoft.com/office/powerpoint/2010/main" val="324298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次にホテル又は旅館の年度別の供給施設数と客室数の推移について説明</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いた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旅館業法の許可を受けたホテル又は旅館のうち、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床面積</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㎡以上の件数です。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外国人宿泊者数が増加した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2015</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年あたりからホテル又は旅館の許可件数が増加傾向にあり、昨年度の許可件数は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件となっています。</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12CABAF-5B10-4E42-BE3A-29A490CA7E3D}" type="slidenum">
              <a:rPr kumimoji="1" lang="ja-JP" altLang="en-US" smtClean="0"/>
              <a:t>9</a:t>
            </a:fld>
            <a:endParaRPr kumimoji="1" lang="ja-JP" altLang="en-US"/>
          </a:p>
        </p:txBody>
      </p:sp>
    </p:spTree>
    <p:extLst>
      <p:ext uri="{BB962C8B-B14F-4D97-AF65-F5344CB8AC3E}">
        <p14:creationId xmlns:p14="http://schemas.microsoft.com/office/powerpoint/2010/main" val="204458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143183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115725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248816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242857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101963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422733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376363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65173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49993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330471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D0820CE-B6C5-450E-B440-3E1A86B0A713}" type="datetimeFigureOut">
              <a:rPr kumimoji="1" lang="ja-JP" altLang="en-US" smtClean="0"/>
              <a:t>2020/6/25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81217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820CE-B6C5-450E-B440-3E1A86B0A713}" type="datetimeFigureOut">
              <a:rPr kumimoji="1" lang="ja-JP" altLang="en-US" smtClean="0"/>
              <a:t>2020/6/25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97429-4000-49B9-A5AD-D43397E654C9}" type="slidenum">
              <a:rPr kumimoji="1" lang="ja-JP" altLang="en-US" smtClean="0"/>
              <a:t>‹#›</a:t>
            </a:fld>
            <a:endParaRPr kumimoji="1" lang="ja-JP" altLang="en-US"/>
          </a:p>
        </p:txBody>
      </p:sp>
    </p:spTree>
    <p:extLst>
      <p:ext uri="{BB962C8B-B14F-4D97-AF65-F5344CB8AC3E}">
        <p14:creationId xmlns:p14="http://schemas.microsoft.com/office/powerpoint/2010/main" val="2522101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33.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pref.osaka.lg.jp/kenshi_kikaku/fukushi_top/jigyosya-muke.html#1"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kenchikushido-g02@sbox.pref.osaka.lg.jp"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BEBA8EAE-BF5A-486C-A8C5-ECC9F3942E4B}">
                <a14:imgProps xmlns:a14="http://schemas.microsoft.com/office/drawing/2010/main">
                  <a14:imgLayer r:embed="rId4">
                    <a14:imgEffect>
                      <a14:backgroundRemoval t="0" b="96491" l="6529" r="99313"/>
                    </a14:imgEffect>
                  </a14:imgLayer>
                </a14:imgProps>
              </a:ext>
              <a:ext uri="{28A0092B-C50C-407E-A947-70E740481C1C}">
                <a14:useLocalDpi xmlns:a14="http://schemas.microsoft.com/office/drawing/2010/main" val="0"/>
              </a:ext>
            </a:extLst>
          </a:blip>
          <a:stretch>
            <a:fillRect/>
          </a:stretch>
        </p:blipFill>
        <p:spPr>
          <a:xfrm>
            <a:off x="5721178" y="3400856"/>
            <a:ext cx="3422822" cy="3352248"/>
          </a:xfrm>
          <a:prstGeom prst="rect">
            <a:avLst/>
          </a:prstGeom>
        </p:spPr>
      </p:pic>
      <p:sp>
        <p:nvSpPr>
          <p:cNvPr id="2" name="タイトル 1">
            <a:extLst>
              <a:ext uri="{FF2B5EF4-FFF2-40B4-BE49-F238E27FC236}">
                <a16:creationId xmlns:a16="http://schemas.microsoft.com/office/drawing/2014/main" id="{562CEA59-0984-4A7C-992D-28C94814BBDF}"/>
              </a:ext>
            </a:extLst>
          </p:cNvPr>
          <p:cNvSpPr>
            <a:spLocks noGrp="1"/>
          </p:cNvSpPr>
          <p:nvPr>
            <p:ph type="ctrTitle"/>
          </p:nvPr>
        </p:nvSpPr>
        <p:spPr>
          <a:xfrm>
            <a:off x="685800" y="1745671"/>
            <a:ext cx="7772400" cy="1038510"/>
          </a:xfrm>
        </p:spPr>
        <p:txBody>
          <a:bodyPr>
            <a:normAutofit/>
          </a:bodyPr>
          <a:lstStyle/>
          <a:p>
            <a:r>
              <a:rPr lang="ja-JP" altLang="en-US" sz="4000" dirty="0">
                <a:latin typeface="Meiryo UI" panose="020B0604030504040204" pitchFamily="50" charset="-128"/>
                <a:ea typeface="Meiryo UI" panose="020B0604030504040204" pitchFamily="50" charset="-128"/>
              </a:rPr>
              <a:t>大阪府福祉のまちづくり条例の改正</a:t>
            </a:r>
            <a:endParaRPr kumimoji="1" lang="ja-JP" altLang="en-US" sz="2800" dirty="0">
              <a:latin typeface="Meiryo UI" panose="020B0604030504040204" pitchFamily="50" charset="-128"/>
              <a:ea typeface="Meiryo UI" panose="020B0604030504040204" pitchFamily="50" charset="-128"/>
            </a:endParaRPr>
          </a:p>
        </p:txBody>
      </p:sp>
      <p:sp>
        <p:nvSpPr>
          <p:cNvPr id="3" name="字幕 2">
            <a:extLst>
              <a:ext uri="{FF2B5EF4-FFF2-40B4-BE49-F238E27FC236}">
                <a16:creationId xmlns:a16="http://schemas.microsoft.com/office/drawing/2014/main" id="{820A92D3-8B48-4651-AE40-425FA91F7825}"/>
              </a:ext>
            </a:extLst>
          </p:cNvPr>
          <p:cNvSpPr>
            <a:spLocks noGrp="1"/>
          </p:cNvSpPr>
          <p:nvPr>
            <p:ph type="subTitle" idx="1"/>
          </p:nvPr>
        </p:nvSpPr>
        <p:spPr>
          <a:xfrm>
            <a:off x="1143000" y="4249099"/>
            <a:ext cx="6858000" cy="1655762"/>
          </a:xfrm>
        </p:spPr>
        <p:txBody>
          <a:bodyPr>
            <a:normAutofit/>
          </a:bodyPr>
          <a:lstStyle/>
          <a:p>
            <a:r>
              <a:rPr lang="en-US" altLang="ja-JP" sz="2800" dirty="0">
                <a:latin typeface="Meiryo UI" panose="020B0604030504040204" pitchFamily="50" charset="-128"/>
                <a:ea typeface="Meiryo UI" panose="020B0604030504040204" pitchFamily="50" charset="-128"/>
              </a:rPr>
              <a:t>2020</a:t>
            </a:r>
            <a:r>
              <a:rPr lang="ja-JP" altLang="en-US" sz="2800" dirty="0">
                <a:latin typeface="Meiryo UI" panose="020B0604030504040204" pitchFamily="50" charset="-128"/>
                <a:ea typeface="Meiryo UI" panose="020B0604030504040204" pitchFamily="50" charset="-128"/>
              </a:rPr>
              <a:t>年</a:t>
            </a:r>
            <a:r>
              <a:rPr lang="en-US" altLang="ja-JP" sz="2800" dirty="0">
                <a:latin typeface="Meiryo UI" panose="020B0604030504040204" pitchFamily="50" charset="-128"/>
                <a:ea typeface="Meiryo UI" panose="020B0604030504040204" pitchFamily="50" charset="-128"/>
              </a:rPr>
              <a:t>6</a:t>
            </a:r>
            <a:r>
              <a:rPr lang="ja-JP" altLang="en-US" sz="2800" dirty="0">
                <a:latin typeface="Meiryo UI" panose="020B0604030504040204" pitchFamily="50" charset="-128"/>
                <a:ea typeface="Meiryo UI" panose="020B0604030504040204" pitchFamily="50" charset="-128"/>
              </a:rPr>
              <a:t>月（令和</a:t>
            </a:r>
            <a:r>
              <a:rPr lang="en-US" altLang="ja-JP" sz="2800" dirty="0">
                <a:latin typeface="Meiryo UI" panose="020B0604030504040204" pitchFamily="50" charset="-128"/>
                <a:ea typeface="Meiryo UI" panose="020B0604030504040204" pitchFamily="50" charset="-128"/>
              </a:rPr>
              <a:t>2</a:t>
            </a:r>
            <a:r>
              <a:rPr kumimoji="1" lang="ja-JP" altLang="en-US" sz="2800" dirty="0">
                <a:latin typeface="Meiryo UI" panose="020B0604030504040204" pitchFamily="50" charset="-128"/>
                <a:ea typeface="Meiryo UI" panose="020B0604030504040204" pitchFamily="50" charset="-128"/>
              </a:rPr>
              <a:t>年６月）</a:t>
            </a:r>
            <a:endParaRPr kumimoji="1"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大阪府</a:t>
            </a:r>
            <a:endParaRPr lang="en-US" altLang="ja-JP" sz="28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33492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10</a:t>
            </a:fld>
            <a:endParaRPr kumimoji="1" lang="ja-JP" altLang="en-US" sz="1600"/>
          </a:p>
        </p:txBody>
      </p:sp>
      <p:sp>
        <p:nvSpPr>
          <p:cNvPr id="5" name="正方形/長方形 4">
            <a:extLst>
              <a:ext uri="{FF2B5EF4-FFF2-40B4-BE49-F238E27FC236}">
                <a16:creationId xmlns:a16="http://schemas.microsoft.com/office/drawing/2014/main" id="{EE40D2D7-A64B-4A4B-B1FF-9C5C9096D921}"/>
              </a:ext>
            </a:extLst>
          </p:cNvPr>
          <p:cNvSpPr/>
          <p:nvPr/>
        </p:nvSpPr>
        <p:spPr>
          <a:xfrm>
            <a:off x="80149" y="44624"/>
            <a:ext cx="8943205" cy="430887"/>
          </a:xfrm>
          <a:prstGeom prst="rect">
            <a:avLst/>
          </a:prstGeom>
        </p:spPr>
        <p:txBody>
          <a:bodyPr wrap="square">
            <a:spAutoFit/>
          </a:bodyPr>
          <a:lstStyle/>
          <a:p>
            <a:r>
              <a:rPr kumimoji="1" lang="ja-JP" altLang="en-US" sz="2200" b="1" dirty="0">
                <a:solidFill>
                  <a:prstClr val="black"/>
                </a:solidFill>
                <a:latin typeface="Meiryo UI" panose="020B0604030504040204" pitchFamily="50" charset="-128"/>
                <a:ea typeface="Meiryo UI" panose="020B0604030504040204" pitchFamily="50" charset="-128"/>
              </a:rPr>
              <a:t>大阪府内のホテル又は旅館の立地市町村と車椅子使用者用客室の整備数</a:t>
            </a:r>
            <a:endParaRPr lang="en-US" altLang="ja-JP" sz="22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1BE31B6-B343-477B-846C-2DD46AF001B2}"/>
              </a:ext>
            </a:extLst>
          </p:cNvPr>
          <p:cNvSpPr txBox="1"/>
          <p:nvPr/>
        </p:nvSpPr>
        <p:spPr>
          <a:xfrm>
            <a:off x="252000" y="692696"/>
            <a:ext cx="8640000" cy="1477328"/>
          </a:xfrm>
          <a:prstGeom prst="rect">
            <a:avLst/>
          </a:prstGeom>
          <a:noFill/>
          <a:ln>
            <a:solidFill>
              <a:schemeClr val="tx1"/>
            </a:solidFill>
          </a:ln>
        </p:spPr>
        <p:txBody>
          <a:bodyPr vert="horz" wrap="square" rtlCol="0">
            <a:spAutoFit/>
          </a:bodyPr>
          <a:lstStyle/>
          <a:p>
            <a:pPr marL="342900" lvl="0" indent="-342900" algn="just" defTabSz="914400">
              <a:buFont typeface="Wingdings" panose="05000000000000000000" pitchFamily="2" charset="2"/>
              <a:buChar char="Ø"/>
              <a:defRPr/>
            </a:pPr>
            <a:r>
              <a:rPr kumimoji="1" lang="ja-JP" altLang="en-US" dirty="0">
                <a:solidFill>
                  <a:prstClr val="black"/>
                </a:solidFill>
                <a:latin typeface="Meiryo UI" panose="020B0604030504040204" pitchFamily="50" charset="-128"/>
                <a:ea typeface="Meiryo UI" panose="020B0604030504040204" pitchFamily="50" charset="-128"/>
              </a:rPr>
              <a:t>市町村別に見ると、客室総数は大阪市内が</a:t>
            </a:r>
            <a:r>
              <a:rPr kumimoji="1" lang="en-US" altLang="ja-JP" dirty="0">
                <a:solidFill>
                  <a:prstClr val="black"/>
                </a:solidFill>
                <a:latin typeface="Meiryo UI" panose="020B0604030504040204" pitchFamily="50" charset="-128"/>
                <a:ea typeface="Meiryo UI" panose="020B0604030504040204" pitchFamily="50" charset="-128"/>
              </a:rPr>
              <a:t>41,486</a:t>
            </a:r>
            <a:r>
              <a:rPr kumimoji="1" lang="ja-JP" altLang="en-US" dirty="0">
                <a:solidFill>
                  <a:prstClr val="black"/>
                </a:solidFill>
                <a:latin typeface="Meiryo UI" panose="020B0604030504040204" pitchFamily="50" charset="-128"/>
                <a:ea typeface="Meiryo UI" panose="020B0604030504040204" pitchFamily="50" charset="-128"/>
              </a:rPr>
              <a:t>室で</a:t>
            </a:r>
            <a:r>
              <a:rPr kumimoji="1" lang="en-US" altLang="ja-JP" dirty="0">
                <a:solidFill>
                  <a:prstClr val="black"/>
                </a:solidFill>
                <a:latin typeface="Meiryo UI" panose="020B0604030504040204" pitchFamily="50" charset="-128"/>
                <a:ea typeface="Meiryo UI" panose="020B0604030504040204" pitchFamily="50" charset="-128"/>
              </a:rPr>
              <a:t>84.9</a:t>
            </a:r>
            <a:r>
              <a:rPr kumimoji="1" lang="ja-JP" altLang="en-US" dirty="0">
                <a:solidFill>
                  <a:prstClr val="black"/>
                </a:solidFill>
                <a:latin typeface="Meiryo UI" panose="020B0604030504040204" pitchFamily="50" charset="-128"/>
                <a:ea typeface="Meiryo UI" panose="020B0604030504040204" pitchFamily="50" charset="-128"/>
              </a:rPr>
              <a:t>％と一番多く、次に泉佐野市が</a:t>
            </a:r>
            <a:r>
              <a:rPr kumimoji="1" lang="en-US" altLang="ja-JP" dirty="0">
                <a:solidFill>
                  <a:prstClr val="black"/>
                </a:solidFill>
                <a:latin typeface="Meiryo UI" panose="020B0604030504040204" pitchFamily="50" charset="-128"/>
                <a:ea typeface="Meiryo UI" panose="020B0604030504040204" pitchFamily="50" charset="-128"/>
              </a:rPr>
              <a:t>2,927</a:t>
            </a:r>
            <a:r>
              <a:rPr kumimoji="1" lang="ja-JP" altLang="en-US" dirty="0">
                <a:solidFill>
                  <a:prstClr val="black"/>
                </a:solidFill>
                <a:latin typeface="Meiryo UI" panose="020B0604030504040204" pitchFamily="50" charset="-128"/>
                <a:ea typeface="Meiryo UI" panose="020B0604030504040204" pitchFamily="50" charset="-128"/>
              </a:rPr>
              <a:t>室で</a:t>
            </a:r>
            <a:r>
              <a:rPr kumimoji="1" lang="en-US" altLang="ja-JP" dirty="0">
                <a:solidFill>
                  <a:prstClr val="black"/>
                </a:solidFill>
                <a:latin typeface="Meiryo UI" panose="020B0604030504040204" pitchFamily="50" charset="-128"/>
                <a:ea typeface="Meiryo UI" panose="020B0604030504040204" pitchFamily="50" charset="-128"/>
              </a:rPr>
              <a:t>6.0</a:t>
            </a:r>
            <a:r>
              <a:rPr kumimoji="1" lang="ja-JP" altLang="en-US" dirty="0">
                <a:solidFill>
                  <a:prstClr val="black"/>
                </a:solidFill>
                <a:latin typeface="Meiryo UI" panose="020B0604030504040204" pitchFamily="50" charset="-128"/>
                <a:ea typeface="Meiryo UI" panose="020B0604030504040204" pitchFamily="50" charset="-128"/>
              </a:rPr>
              <a:t>％となっている。</a:t>
            </a:r>
            <a:endParaRPr kumimoji="1" lang="en-US" altLang="ja-JP" dirty="0">
              <a:solidFill>
                <a:prstClr val="black"/>
              </a:solidFill>
              <a:latin typeface="Meiryo UI" panose="020B0604030504040204" pitchFamily="50" charset="-128"/>
              <a:ea typeface="Meiryo UI" panose="020B0604030504040204" pitchFamily="50" charset="-128"/>
            </a:endParaRPr>
          </a:p>
          <a:p>
            <a:pPr marL="342900" lvl="0" indent="-342900" algn="just" defTabSz="914400">
              <a:buFont typeface="Wingdings" panose="05000000000000000000" pitchFamily="2" charset="2"/>
              <a:buChar char="Ø"/>
              <a:defRPr/>
            </a:pPr>
            <a:r>
              <a:rPr kumimoji="1" lang="en-US" altLang="ja-JP" dirty="0">
                <a:solidFill>
                  <a:prstClr val="black"/>
                </a:solidFill>
                <a:latin typeface="Meiryo UI" panose="020B0604030504040204" pitchFamily="50" charset="-128"/>
                <a:ea typeface="Meiryo UI" panose="020B0604030504040204" pitchFamily="50" charset="-128"/>
              </a:rPr>
              <a:t>2006</a:t>
            </a:r>
            <a:r>
              <a:rPr kumimoji="1" lang="ja-JP" altLang="en-US" dirty="0">
                <a:solidFill>
                  <a:prstClr val="black"/>
                </a:solidFill>
                <a:latin typeface="Meiryo UI" panose="020B0604030504040204" pitchFamily="50" charset="-128"/>
                <a:ea typeface="Meiryo UI" panose="020B0604030504040204" pitchFamily="50" charset="-128"/>
              </a:rPr>
              <a:t>年</a:t>
            </a:r>
            <a:r>
              <a:rPr kumimoji="1" lang="en-US" altLang="ja-JP" dirty="0">
                <a:solidFill>
                  <a:prstClr val="black"/>
                </a:solidFill>
                <a:latin typeface="Meiryo UI" panose="020B0604030504040204" pitchFamily="50" charset="-128"/>
                <a:ea typeface="Meiryo UI" panose="020B0604030504040204" pitchFamily="50" charset="-128"/>
              </a:rPr>
              <a:t>12</a:t>
            </a:r>
            <a:r>
              <a:rPr kumimoji="1" lang="ja-JP" altLang="en-US" dirty="0">
                <a:solidFill>
                  <a:prstClr val="black"/>
                </a:solidFill>
                <a:latin typeface="Meiryo UI" panose="020B0604030504040204" pitchFamily="50" charset="-128"/>
                <a:ea typeface="Meiryo UI" panose="020B0604030504040204" pitchFamily="50" charset="-128"/>
              </a:rPr>
              <a:t>月から</a:t>
            </a:r>
            <a:r>
              <a:rPr kumimoji="1" lang="en-US" altLang="ja-JP" dirty="0">
                <a:solidFill>
                  <a:prstClr val="black"/>
                </a:solidFill>
                <a:latin typeface="Meiryo UI" panose="020B0604030504040204" pitchFamily="50" charset="-128"/>
                <a:ea typeface="Meiryo UI" panose="020B0604030504040204" pitchFamily="50" charset="-128"/>
              </a:rPr>
              <a:t>2020</a:t>
            </a:r>
            <a:r>
              <a:rPr kumimoji="1" lang="ja-JP" altLang="en-US" dirty="0">
                <a:solidFill>
                  <a:prstClr val="black"/>
                </a:solidFill>
                <a:latin typeface="Meiryo UI" panose="020B0604030504040204" pitchFamily="50" charset="-128"/>
                <a:ea typeface="Meiryo UI" panose="020B0604030504040204" pitchFamily="50" charset="-128"/>
              </a:rPr>
              <a:t>年</a:t>
            </a:r>
            <a:r>
              <a:rPr kumimoji="1" lang="en-US" altLang="ja-JP" dirty="0">
                <a:solidFill>
                  <a:prstClr val="black"/>
                </a:solidFill>
                <a:latin typeface="Meiryo UI" panose="020B0604030504040204" pitchFamily="50" charset="-128"/>
                <a:ea typeface="Meiryo UI" panose="020B0604030504040204" pitchFamily="50" charset="-128"/>
              </a:rPr>
              <a:t>3</a:t>
            </a:r>
            <a:r>
              <a:rPr kumimoji="1" lang="ja-JP" altLang="en-US" dirty="0">
                <a:solidFill>
                  <a:prstClr val="black"/>
                </a:solidFill>
                <a:latin typeface="Meiryo UI" panose="020B0604030504040204" pitchFamily="50" charset="-128"/>
                <a:ea typeface="Meiryo UI" panose="020B0604030504040204" pitchFamily="50" charset="-128"/>
              </a:rPr>
              <a:t>月末までで基準対象となる</a:t>
            </a:r>
            <a:r>
              <a:rPr kumimoji="1" lang="en-US" altLang="ja-JP" dirty="0">
                <a:solidFill>
                  <a:prstClr val="black"/>
                </a:solidFill>
                <a:latin typeface="Meiryo UI" panose="020B0604030504040204" pitchFamily="50" charset="-128"/>
                <a:ea typeface="Meiryo UI" panose="020B0604030504040204" pitchFamily="50" charset="-128"/>
              </a:rPr>
              <a:t>50</a:t>
            </a:r>
            <a:r>
              <a:rPr kumimoji="1" lang="ja-JP" altLang="en-US" dirty="0">
                <a:solidFill>
                  <a:prstClr val="black"/>
                </a:solidFill>
                <a:latin typeface="Meiryo UI" panose="020B0604030504040204" pitchFamily="50" charset="-128"/>
                <a:ea typeface="Meiryo UI" panose="020B0604030504040204" pitchFamily="50" charset="-128"/>
              </a:rPr>
              <a:t>室以上のホテル又は旅館は</a:t>
            </a:r>
            <a:r>
              <a:rPr kumimoji="1" lang="en-US" altLang="ja-JP" dirty="0">
                <a:solidFill>
                  <a:prstClr val="black"/>
                </a:solidFill>
                <a:latin typeface="Meiryo UI" panose="020B0604030504040204" pitchFamily="50" charset="-128"/>
                <a:ea typeface="Meiryo UI" panose="020B0604030504040204" pitchFamily="50" charset="-128"/>
              </a:rPr>
              <a:t>268</a:t>
            </a:r>
            <a:r>
              <a:rPr kumimoji="1" lang="ja-JP" altLang="en-US" dirty="0">
                <a:solidFill>
                  <a:prstClr val="black"/>
                </a:solidFill>
                <a:latin typeface="Meiryo UI" panose="020B0604030504040204" pitchFamily="50" charset="-128"/>
                <a:ea typeface="Meiryo UI" panose="020B0604030504040204" pitchFamily="50" charset="-128"/>
              </a:rPr>
              <a:t>施設</a:t>
            </a:r>
            <a:r>
              <a:rPr kumimoji="1" lang="en-US" altLang="ja-JP" dirty="0">
                <a:solidFill>
                  <a:prstClr val="black"/>
                </a:solidFill>
                <a:latin typeface="Meiryo UI" panose="020B0604030504040204" pitchFamily="50" charset="-128"/>
                <a:ea typeface="Meiryo UI" panose="020B0604030504040204" pitchFamily="50" charset="-128"/>
              </a:rPr>
              <a:t>48,890</a:t>
            </a:r>
            <a:r>
              <a:rPr kumimoji="1" lang="ja-JP" altLang="en-US" dirty="0">
                <a:solidFill>
                  <a:prstClr val="black"/>
                </a:solidFill>
                <a:latin typeface="Meiryo UI" panose="020B0604030504040204" pitchFamily="50" charset="-128"/>
                <a:ea typeface="Meiryo UI" panose="020B0604030504040204" pitchFamily="50" charset="-128"/>
              </a:rPr>
              <a:t>室であり、車椅子使用者用客室は</a:t>
            </a:r>
            <a:r>
              <a:rPr kumimoji="1" lang="en-US" altLang="ja-JP" dirty="0">
                <a:solidFill>
                  <a:prstClr val="black"/>
                </a:solidFill>
                <a:latin typeface="Meiryo UI" panose="020B0604030504040204" pitchFamily="50" charset="-128"/>
                <a:ea typeface="Meiryo UI" panose="020B0604030504040204" pitchFamily="50" charset="-128"/>
              </a:rPr>
              <a:t>283</a:t>
            </a:r>
            <a:r>
              <a:rPr kumimoji="1" lang="ja-JP" altLang="en-US" dirty="0">
                <a:solidFill>
                  <a:prstClr val="black"/>
                </a:solidFill>
                <a:latin typeface="Meiryo UI" panose="020B0604030504040204" pitchFamily="50" charset="-128"/>
                <a:ea typeface="Meiryo UI" panose="020B0604030504040204" pitchFamily="50" charset="-128"/>
              </a:rPr>
              <a:t>室（全体の</a:t>
            </a:r>
            <a:r>
              <a:rPr kumimoji="1" lang="en-US" altLang="ja-JP" dirty="0">
                <a:solidFill>
                  <a:prstClr val="black"/>
                </a:solidFill>
                <a:latin typeface="Meiryo UI" panose="020B0604030504040204" pitchFamily="50" charset="-128"/>
                <a:ea typeface="Meiryo UI" panose="020B0604030504040204" pitchFamily="50" charset="-128"/>
              </a:rPr>
              <a:t>0.6</a:t>
            </a:r>
            <a:r>
              <a:rPr kumimoji="1" lang="ja-JP" altLang="en-US" dirty="0">
                <a:solidFill>
                  <a:prstClr val="black"/>
                </a:solidFill>
                <a:latin typeface="Meiryo UI" panose="020B0604030504040204" pitchFamily="50" charset="-128"/>
                <a:ea typeface="Meiryo UI" panose="020B0604030504040204" pitchFamily="50" charset="-128"/>
              </a:rPr>
              <a:t>％）整備されていると推計。</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2F4149D-609B-45E6-A897-252C4E2C15BD}"/>
              </a:ext>
            </a:extLst>
          </p:cNvPr>
          <p:cNvSpPr/>
          <p:nvPr/>
        </p:nvSpPr>
        <p:spPr>
          <a:xfrm>
            <a:off x="4212000" y="2491374"/>
            <a:ext cx="4680000"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269</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施設　客室総数 </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48,890</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室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車椅子使用者用客室（推計）</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283</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室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0850" lvl="0" indent="-450850" algn="just" defTabSz="914400">
              <a:defRPr/>
            </a:pPr>
            <a:endParaRPr kumimoji="1" lang="en-US" altLang="ja-JP" sz="1400" dirty="0">
              <a:solidFill>
                <a:prstClr val="black"/>
              </a:solidFill>
              <a:latin typeface="Meiryo UI" panose="020B0604030504040204" pitchFamily="50" charset="-128"/>
              <a:ea typeface="Meiryo UI" panose="020B0604030504040204" pitchFamily="50" charset="-128"/>
            </a:endParaRPr>
          </a:p>
          <a:p>
            <a:pPr marL="450850" lvl="0" indent="-450850" algn="just" defTabSz="914400">
              <a:defRPr/>
            </a:pPr>
            <a:r>
              <a:rPr kumimoji="1" lang="en-US" altLang="ja-JP" sz="1600" dirty="0">
                <a:solidFill>
                  <a:prstClr val="black"/>
                </a:solidFill>
                <a:latin typeface="Meiryo UI" panose="020B0604030504040204" pitchFamily="50" charset="-128"/>
                <a:ea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rPr>
              <a:t>１　大阪府内の</a:t>
            </a:r>
            <a:r>
              <a:rPr kumimoji="1" lang="en-US" altLang="ja-JP" sz="1600" dirty="0">
                <a:solidFill>
                  <a:prstClr val="black"/>
                </a:solidFill>
                <a:latin typeface="Meiryo UI" panose="020B0604030504040204" pitchFamily="50" charset="-128"/>
                <a:ea typeface="Meiryo UI" panose="020B0604030504040204" pitchFamily="50" charset="-128"/>
              </a:rPr>
              <a:t>2006</a:t>
            </a:r>
            <a:r>
              <a:rPr kumimoji="1" lang="ja-JP" altLang="en-US" sz="1600" dirty="0">
                <a:solidFill>
                  <a:prstClr val="black"/>
                </a:solidFill>
                <a:latin typeface="Meiryo UI" panose="020B0604030504040204" pitchFamily="50" charset="-128"/>
                <a:ea typeface="Meiryo UI" panose="020B0604030504040204" pitchFamily="50" charset="-128"/>
              </a:rPr>
              <a:t>年</a:t>
            </a:r>
            <a:r>
              <a:rPr kumimoji="1" lang="en-US" altLang="ja-JP" sz="1600" dirty="0">
                <a:solidFill>
                  <a:prstClr val="black"/>
                </a:solidFill>
                <a:latin typeface="Meiryo UI" panose="020B0604030504040204" pitchFamily="50" charset="-128"/>
                <a:ea typeface="Meiryo UI" panose="020B0604030504040204" pitchFamily="50" charset="-128"/>
              </a:rPr>
              <a:t>12</a:t>
            </a:r>
            <a:r>
              <a:rPr kumimoji="1" lang="ja-JP" altLang="en-US" sz="1600" dirty="0">
                <a:solidFill>
                  <a:prstClr val="black"/>
                </a:solidFill>
                <a:latin typeface="Meiryo UI" panose="020B0604030504040204" pitchFamily="50" charset="-128"/>
                <a:ea typeface="Meiryo UI" panose="020B0604030504040204" pitchFamily="50" charset="-128"/>
              </a:rPr>
              <a:t>月～</a:t>
            </a:r>
            <a:r>
              <a:rPr kumimoji="1" lang="en-US" altLang="ja-JP" sz="1600" dirty="0">
                <a:solidFill>
                  <a:prstClr val="black"/>
                </a:solidFill>
                <a:latin typeface="Meiryo UI" panose="020B0604030504040204" pitchFamily="50" charset="-128"/>
                <a:ea typeface="Meiryo UI" panose="020B0604030504040204" pitchFamily="50" charset="-128"/>
              </a:rPr>
              <a:t>2020</a:t>
            </a:r>
            <a:r>
              <a:rPr kumimoji="1" lang="ja-JP" altLang="en-US" sz="1600" dirty="0">
                <a:solidFill>
                  <a:prstClr val="black"/>
                </a:solidFill>
                <a:latin typeface="Meiryo UI" panose="020B0604030504040204" pitchFamily="50" charset="-128"/>
                <a:ea typeface="Meiryo UI" panose="020B0604030504040204" pitchFamily="50" charset="-128"/>
              </a:rPr>
              <a:t>年</a:t>
            </a:r>
            <a:r>
              <a:rPr kumimoji="1" lang="en-US" altLang="ja-JP" sz="1600" dirty="0">
                <a:solidFill>
                  <a:prstClr val="black"/>
                </a:solidFill>
                <a:latin typeface="Meiryo UI" panose="020B0604030504040204" pitchFamily="50" charset="-128"/>
                <a:ea typeface="Meiryo UI" panose="020B0604030504040204" pitchFamily="50" charset="-128"/>
              </a:rPr>
              <a:t>3</a:t>
            </a:r>
            <a:r>
              <a:rPr kumimoji="1" lang="ja-JP" altLang="en-US" sz="1600" dirty="0">
                <a:solidFill>
                  <a:prstClr val="black"/>
                </a:solidFill>
                <a:latin typeface="Meiryo UI" panose="020B0604030504040204" pitchFamily="50" charset="-128"/>
                <a:ea typeface="Meiryo UI" panose="020B0604030504040204" pitchFamily="50" charset="-128"/>
              </a:rPr>
              <a:t>月末までに営業許可した</a:t>
            </a:r>
            <a:r>
              <a:rPr kumimoji="1" lang="en-US" altLang="ja-JP" sz="1600" dirty="0">
                <a:solidFill>
                  <a:prstClr val="black"/>
                </a:solidFill>
                <a:latin typeface="Meiryo UI" panose="020B0604030504040204" pitchFamily="50" charset="-128"/>
                <a:ea typeface="Meiryo UI" panose="020B0604030504040204" pitchFamily="50" charset="-128"/>
              </a:rPr>
              <a:t>50</a:t>
            </a:r>
            <a:r>
              <a:rPr kumimoji="1" lang="ja-JP" altLang="en-US" sz="1600" dirty="0">
                <a:solidFill>
                  <a:prstClr val="black"/>
                </a:solidFill>
                <a:latin typeface="Meiryo UI" panose="020B0604030504040204" pitchFamily="50" charset="-128"/>
                <a:ea typeface="Meiryo UI" panose="020B0604030504040204" pitchFamily="50" charset="-128"/>
              </a:rPr>
              <a:t>室以上のホテル・客室が対象</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180975" lvl="0" indent="-180975" algn="just" defTabSz="914400">
              <a:defRPr/>
            </a:pPr>
            <a:endParaRPr kumimoji="1" lang="en-US" altLang="ja-JP" sz="1600" dirty="0">
              <a:solidFill>
                <a:prstClr val="black"/>
              </a:solidFill>
              <a:latin typeface="Meiryo UI" panose="020B0604030504040204" pitchFamily="50" charset="-128"/>
              <a:ea typeface="Meiryo UI" panose="020B0604030504040204" pitchFamily="50" charset="-128"/>
            </a:endParaRPr>
          </a:p>
          <a:p>
            <a:pPr marL="180975" lvl="0" indent="-180975" algn="just" defTabSz="914400">
              <a:defRPr/>
            </a:pPr>
            <a:r>
              <a:rPr kumimoji="1" lang="en-US" altLang="ja-JP" sz="1600" dirty="0">
                <a:solidFill>
                  <a:prstClr val="black"/>
                </a:solidFill>
                <a:latin typeface="Meiryo UI" panose="020B0604030504040204" pitchFamily="50" charset="-128"/>
                <a:ea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rPr>
              <a:t>２　車椅子使用者用客室の推計方法</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180975" lvl="0" indent="-180975" algn="just" defTabSz="914400">
              <a:spcBef>
                <a:spcPts val="600"/>
              </a:spcBef>
              <a:defRPr/>
            </a:pPr>
            <a:r>
              <a:rPr kumimoji="1"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dirty="0" smtClean="0">
                <a:solidFill>
                  <a:prstClr val="black"/>
                </a:solidFill>
                <a:latin typeface="Meiryo UI" panose="020B0604030504040204" pitchFamily="50" charset="-128"/>
                <a:ea typeface="Meiryo UI" panose="020B0604030504040204" pitchFamily="50" charset="-128"/>
              </a:rPr>
              <a:t> 許可</a:t>
            </a:r>
            <a:r>
              <a:rPr kumimoji="1" lang="ja-JP" altLang="en-US" sz="1600" dirty="0">
                <a:solidFill>
                  <a:prstClr val="black"/>
                </a:solidFill>
                <a:latin typeface="Meiryo UI" panose="020B0604030504040204" pitchFamily="50" charset="-128"/>
                <a:ea typeface="Meiryo UI" panose="020B0604030504040204" pitchFamily="50" charset="-128"/>
              </a:rPr>
              <a:t>した施設は、バリアフリー法の移動等円滑化基準に適合（</a:t>
            </a:r>
            <a:r>
              <a:rPr kumimoji="1" lang="en-US" altLang="ja-JP" sz="1600" dirty="0">
                <a:solidFill>
                  <a:prstClr val="black"/>
                </a:solidFill>
                <a:latin typeface="Meiryo UI" panose="020B0604030504040204" pitchFamily="50" charset="-128"/>
                <a:ea typeface="Meiryo UI" panose="020B0604030504040204" pitchFamily="50" charset="-128"/>
              </a:rPr>
              <a:t>50</a:t>
            </a:r>
            <a:r>
              <a:rPr kumimoji="1" lang="ja-JP" altLang="en-US" sz="1600" dirty="0">
                <a:solidFill>
                  <a:prstClr val="black"/>
                </a:solidFill>
                <a:latin typeface="Meiryo UI" panose="020B0604030504040204" pitchFamily="50" charset="-128"/>
                <a:ea typeface="Meiryo UI" panose="020B0604030504040204" pitchFamily="50" charset="-128"/>
              </a:rPr>
              <a:t>室以上の場合１室）した施設</a:t>
            </a:r>
            <a:r>
              <a:rPr kumimoji="1" lang="en-US" altLang="ja-JP" sz="1600" dirty="0">
                <a:solidFill>
                  <a:prstClr val="black"/>
                </a:solidFill>
                <a:latin typeface="Meiryo UI" panose="020B0604030504040204" pitchFamily="50" charset="-128"/>
                <a:ea typeface="Meiryo UI" panose="020B0604030504040204" pitchFamily="50" charset="-128"/>
              </a:rPr>
              <a:t>264</a:t>
            </a:r>
            <a:r>
              <a:rPr kumimoji="1" lang="ja-JP" altLang="en-US" sz="1600" dirty="0">
                <a:solidFill>
                  <a:prstClr val="black"/>
                </a:solidFill>
                <a:latin typeface="Meiryo UI" panose="020B0604030504040204" pitchFamily="50" charset="-128"/>
                <a:ea typeface="Meiryo UI" panose="020B0604030504040204" pitchFamily="50" charset="-128"/>
              </a:rPr>
              <a:t>件</a:t>
            </a:r>
            <a:r>
              <a:rPr kumimoji="1" lang="en-US" altLang="ja-JP" sz="1600" dirty="0">
                <a:solidFill>
                  <a:prstClr val="black"/>
                </a:solidFill>
                <a:latin typeface="Meiryo UI" panose="020B0604030504040204" pitchFamily="50" charset="-128"/>
                <a:ea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rPr>
              <a:t>室</a:t>
            </a:r>
            <a:r>
              <a:rPr kumimoji="1" lang="en-US" altLang="ja-JP" sz="1600" dirty="0">
                <a:solidFill>
                  <a:prstClr val="black"/>
                </a:solidFill>
                <a:latin typeface="Meiryo UI" panose="020B0604030504040204" pitchFamily="50" charset="-128"/>
                <a:ea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rPr>
              <a:t>と、同法</a:t>
            </a:r>
            <a:r>
              <a:rPr kumimoji="1" lang="en-US" altLang="ja-JP" sz="1600" dirty="0">
                <a:solidFill>
                  <a:prstClr val="black"/>
                </a:solidFill>
                <a:latin typeface="Meiryo UI" panose="020B0604030504040204" pitchFamily="50" charset="-128"/>
                <a:ea typeface="Meiryo UI" panose="020B0604030504040204" pitchFamily="50" charset="-128"/>
              </a:rPr>
              <a:t>17</a:t>
            </a:r>
            <a:r>
              <a:rPr kumimoji="1" lang="ja-JP" altLang="en-US" sz="1600" dirty="0">
                <a:solidFill>
                  <a:prstClr val="black"/>
                </a:solidFill>
                <a:latin typeface="Meiryo UI" panose="020B0604030504040204" pitchFamily="50" charset="-128"/>
                <a:ea typeface="Meiryo UI" panose="020B0604030504040204" pitchFamily="50" charset="-128"/>
              </a:rPr>
              <a:t>条に基づく認定を受けた移動等円滑化誘導基準に適合（</a:t>
            </a:r>
            <a:r>
              <a:rPr kumimoji="1" lang="en-US" altLang="ja-JP" sz="1600" dirty="0">
                <a:solidFill>
                  <a:prstClr val="black"/>
                </a:solidFill>
                <a:latin typeface="Meiryo UI" panose="020B0604030504040204" pitchFamily="50" charset="-128"/>
                <a:ea typeface="Meiryo UI" panose="020B0604030504040204" pitchFamily="50" charset="-128"/>
              </a:rPr>
              <a:t>200</a:t>
            </a:r>
            <a:r>
              <a:rPr kumimoji="1" lang="ja-JP" altLang="en-US" sz="1600" dirty="0">
                <a:solidFill>
                  <a:prstClr val="black"/>
                </a:solidFill>
                <a:latin typeface="Meiryo UI" panose="020B0604030504040204" pitchFamily="50" charset="-128"/>
                <a:ea typeface="Meiryo UI" panose="020B0604030504040204" pitchFamily="50" charset="-128"/>
              </a:rPr>
              <a:t>室以下は２％、</a:t>
            </a:r>
            <a:r>
              <a:rPr kumimoji="1" lang="en-US" altLang="ja-JP" sz="1600" dirty="0">
                <a:solidFill>
                  <a:prstClr val="black"/>
                </a:solidFill>
                <a:latin typeface="Meiryo UI" panose="020B0604030504040204" pitchFamily="50" charset="-128"/>
                <a:ea typeface="Meiryo UI" panose="020B0604030504040204" pitchFamily="50" charset="-128"/>
              </a:rPr>
              <a:t>200</a:t>
            </a:r>
            <a:r>
              <a:rPr kumimoji="1" lang="ja-JP" altLang="en-US" sz="1600" dirty="0">
                <a:solidFill>
                  <a:prstClr val="black"/>
                </a:solidFill>
                <a:latin typeface="Meiryo UI" panose="020B0604030504040204" pitchFamily="50" charset="-128"/>
                <a:ea typeface="Meiryo UI" panose="020B0604030504040204" pitchFamily="50" charset="-128"/>
              </a:rPr>
              <a:t>室超える分は１％＋２室）した施設</a:t>
            </a:r>
            <a:r>
              <a:rPr kumimoji="1" lang="en-US" altLang="ja-JP" sz="1600" dirty="0">
                <a:solidFill>
                  <a:prstClr val="black"/>
                </a:solidFill>
                <a:latin typeface="Meiryo UI" panose="020B0604030504040204" pitchFamily="50" charset="-128"/>
                <a:ea typeface="Meiryo UI" panose="020B0604030504040204" pitchFamily="50" charset="-128"/>
              </a:rPr>
              <a:t>4</a:t>
            </a:r>
            <a:r>
              <a:rPr kumimoji="1" lang="ja-JP" altLang="en-US" sz="1600" dirty="0">
                <a:solidFill>
                  <a:prstClr val="black"/>
                </a:solidFill>
                <a:latin typeface="Meiryo UI" panose="020B0604030504040204" pitchFamily="50" charset="-128"/>
                <a:ea typeface="Meiryo UI" panose="020B0604030504040204" pitchFamily="50" charset="-128"/>
              </a:rPr>
              <a:t>件</a:t>
            </a:r>
            <a:r>
              <a:rPr kumimoji="1" lang="en-US" altLang="ja-JP" sz="1600" dirty="0">
                <a:solidFill>
                  <a:prstClr val="black"/>
                </a:solidFill>
                <a:latin typeface="Meiryo UI" panose="020B0604030504040204" pitchFamily="50" charset="-128"/>
                <a:ea typeface="Meiryo UI" panose="020B0604030504040204" pitchFamily="50" charset="-128"/>
              </a:rPr>
              <a:t>(19</a:t>
            </a:r>
            <a:r>
              <a:rPr kumimoji="1" lang="ja-JP" altLang="en-US" sz="1600" dirty="0">
                <a:solidFill>
                  <a:prstClr val="black"/>
                </a:solidFill>
                <a:latin typeface="Meiryo UI" panose="020B0604030504040204" pitchFamily="50" charset="-128"/>
                <a:ea typeface="Meiryo UI" panose="020B0604030504040204" pitchFamily="50" charset="-128"/>
              </a:rPr>
              <a:t>室</a:t>
            </a:r>
            <a:r>
              <a:rPr kumimoji="1" lang="en-US" altLang="ja-JP" sz="1600" dirty="0">
                <a:solidFill>
                  <a:prstClr val="black"/>
                </a:solidFill>
                <a:latin typeface="Meiryo UI" panose="020B0604030504040204" pitchFamily="50" charset="-128"/>
                <a:ea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rPr>
              <a:t>を加えた室数。</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graphicFrame>
        <p:nvGraphicFramePr>
          <p:cNvPr id="9" name="グラフ 8">
            <a:extLst>
              <a:ext uri="{FF2B5EF4-FFF2-40B4-BE49-F238E27FC236}">
                <a16:creationId xmlns:a16="http://schemas.microsoft.com/office/drawing/2014/main" id="{8F0B85B9-C643-4DC8-80C2-C44D25F890C3}"/>
              </a:ext>
            </a:extLst>
          </p:cNvPr>
          <p:cNvGraphicFramePr>
            <a:graphicFrameLocks/>
          </p:cNvGraphicFramePr>
          <p:nvPr>
            <p:extLst/>
          </p:nvPr>
        </p:nvGraphicFramePr>
        <p:xfrm>
          <a:off x="479369" y="2343785"/>
          <a:ext cx="3444560" cy="435804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コネクタ 9">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9249891"/>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id="1" dur="indefinite" restart="never" nodeType="tmRoot"/>
      </p:par>
    </p:tnLst>
  </p:timing>
  <p:extLst mod="1">
    <p:ext uri="{E180D4A7-C9FB-4DFB-919C-405C955672EB}">
      <p14:showEvtLst xmlns:p14="http://schemas.microsoft.com/office/powerpoint/2010/main">
        <p14:playEvt time="0" objId="8"/>
        <p14:stopEvt time="37380" objId="8"/>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11</a:t>
            </a:fld>
            <a:endParaRPr kumimoji="1" lang="ja-JP" altLang="en-US" sz="1600"/>
          </a:p>
        </p:txBody>
      </p:sp>
      <p:cxnSp>
        <p:nvCxnSpPr>
          <p:cNvPr id="3" name="直線コネクタ 2">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5" name="正方形/長方形 4">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lang="ja-JP" altLang="en-US" sz="2200" b="1" dirty="0">
                <a:latin typeface="Meiryo UI" panose="020B0604030504040204" pitchFamily="50" charset="-128"/>
                <a:ea typeface="Meiryo UI" panose="020B0604030504040204" pitchFamily="50" charset="-128"/>
              </a:rPr>
              <a:t>ホテル又は旅館の面積別、タイプ別客室数の実績</a:t>
            </a:r>
            <a:endParaRPr lang="en-US" altLang="ja-JP" sz="2200" b="1" dirty="0">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20E98453-3C49-4367-8552-FBA3DE021A62}"/>
              </a:ext>
            </a:extLst>
          </p:cNvPr>
          <p:cNvGraphicFramePr>
            <a:graphicFrameLocks noGrp="1"/>
          </p:cNvGraphicFramePr>
          <p:nvPr>
            <p:extLst/>
          </p:nvPr>
        </p:nvGraphicFramePr>
        <p:xfrm>
          <a:off x="792000" y="1197911"/>
          <a:ext cx="7560000" cy="2556325"/>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1707750625"/>
                    </a:ext>
                  </a:extLst>
                </a:gridCol>
                <a:gridCol w="1080000">
                  <a:extLst>
                    <a:ext uri="{9D8B030D-6E8A-4147-A177-3AD203B41FA5}">
                      <a16:colId xmlns:a16="http://schemas.microsoft.com/office/drawing/2014/main" val="748154928"/>
                    </a:ext>
                  </a:extLst>
                </a:gridCol>
                <a:gridCol w="1080000">
                  <a:extLst>
                    <a:ext uri="{9D8B030D-6E8A-4147-A177-3AD203B41FA5}">
                      <a16:colId xmlns:a16="http://schemas.microsoft.com/office/drawing/2014/main" val="194451237"/>
                    </a:ext>
                  </a:extLst>
                </a:gridCol>
                <a:gridCol w="1080000">
                  <a:extLst>
                    <a:ext uri="{9D8B030D-6E8A-4147-A177-3AD203B41FA5}">
                      <a16:colId xmlns:a16="http://schemas.microsoft.com/office/drawing/2014/main" val="4250531164"/>
                    </a:ext>
                  </a:extLst>
                </a:gridCol>
                <a:gridCol w="1080000">
                  <a:extLst>
                    <a:ext uri="{9D8B030D-6E8A-4147-A177-3AD203B41FA5}">
                      <a16:colId xmlns:a16="http://schemas.microsoft.com/office/drawing/2014/main" val="2974637398"/>
                    </a:ext>
                  </a:extLst>
                </a:gridCol>
                <a:gridCol w="1099806">
                  <a:extLst>
                    <a:ext uri="{9D8B030D-6E8A-4147-A177-3AD203B41FA5}">
                      <a16:colId xmlns:a16="http://schemas.microsoft.com/office/drawing/2014/main" val="424413743"/>
                    </a:ext>
                  </a:extLst>
                </a:gridCol>
                <a:gridCol w="1060194">
                  <a:extLst>
                    <a:ext uri="{9D8B030D-6E8A-4147-A177-3AD203B41FA5}">
                      <a16:colId xmlns:a16="http://schemas.microsoft.com/office/drawing/2014/main" val="20054750"/>
                    </a:ext>
                  </a:extLst>
                </a:gridCol>
              </a:tblGrid>
              <a:tr h="511265">
                <a:tc>
                  <a:txBody>
                    <a:bodyPr/>
                    <a:lstStyle/>
                    <a:p>
                      <a:pPr algn="r" fontAlgn="ctr"/>
                      <a:endParaRPr 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11</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12~14㎡</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15~17㎡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18~21㎡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u="none" strike="noStrike" dirty="0">
                          <a:effectLst/>
                          <a:latin typeface="Meiryo UI" panose="020B0604030504040204" pitchFamily="50" charset="-128"/>
                          <a:ea typeface="Meiryo UI" panose="020B0604030504040204" pitchFamily="50" charset="-128"/>
                        </a:rPr>
                        <a:t>22㎡</a:t>
                      </a:r>
                      <a:r>
                        <a:rPr lang="ja-JP" altLang="en-US" sz="1600" u="none" strike="noStrike" dirty="0">
                          <a:effectLst/>
                          <a:latin typeface="Meiryo UI" panose="020B0604030504040204" pitchFamily="50" charset="-128"/>
                          <a:ea typeface="Meiryo UI" panose="020B0604030504040204" pitchFamily="50" charset="-128"/>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合　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610460"/>
                  </a:ext>
                </a:extLst>
              </a:tr>
              <a:tr h="511265">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シングル　</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1,843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3,359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718</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rPr>
                        <a:t>183</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70000"/>
                      </a:srgbClr>
                    </a:solidFill>
                  </a:tcP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rPr>
                        <a:t>135</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70000"/>
                      </a:srgbClr>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6,238</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033917"/>
                  </a:ext>
                </a:extLst>
              </a:tr>
              <a:tr h="511265">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ダブル　</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811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1,519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1,673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rPr>
                        <a:t>556</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alpha val="70000"/>
                      </a:srgbClr>
                    </a:solidFill>
                  </a:tcPr>
                </a:tc>
                <a:tc>
                  <a:txBody>
                    <a:bodyPr/>
                    <a:lstStyle/>
                    <a:p>
                      <a:pPr algn="r" fontAlgn="ctr"/>
                      <a:r>
                        <a:rPr lang="en-US" altLang="ja-JP" sz="1600" b="1" u="none" strike="noStrike" dirty="0">
                          <a:effectLst/>
                          <a:latin typeface="Meiryo UI" panose="020B0604030504040204" pitchFamily="50" charset="-128"/>
                          <a:ea typeface="Meiryo UI" panose="020B0604030504040204" pitchFamily="50" charset="-128"/>
                        </a:rPr>
                        <a:t>189</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70000"/>
                      </a:srgbClr>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4,748</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233738"/>
                  </a:ext>
                </a:extLst>
              </a:tr>
              <a:tr h="511265">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ツイン　</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1,193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2,119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3,040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600" b="1" u="none" strike="noStrike" dirty="0">
                          <a:solidFill>
                            <a:schemeClr val="bg1"/>
                          </a:solidFill>
                          <a:effectLst/>
                          <a:latin typeface="Meiryo UI" panose="020B0604030504040204" pitchFamily="50" charset="-128"/>
                          <a:ea typeface="Meiryo UI" panose="020B0604030504040204" pitchFamily="50" charset="-128"/>
                        </a:rPr>
                        <a:t>1,740</a:t>
                      </a:r>
                      <a:endParaRPr lang="en-US" altLang="ja-JP" sz="16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8,092</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3266458"/>
                  </a:ext>
                </a:extLst>
              </a:tr>
              <a:tr h="511265">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合計　</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2,654</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6,071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4,510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3,779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2,064</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19,078</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5719"/>
                  </a:ext>
                </a:extLst>
              </a:tr>
            </a:tbl>
          </a:graphicData>
        </a:graphic>
      </p:graphicFrame>
      <p:sp>
        <p:nvSpPr>
          <p:cNvPr id="8" name="正方形/長方形 7">
            <a:extLst>
              <a:ext uri="{FF2B5EF4-FFF2-40B4-BE49-F238E27FC236}">
                <a16:creationId xmlns:a16="http://schemas.microsoft.com/office/drawing/2014/main" id="{4B32AAAB-A6FC-4774-81A4-7C83444F04E0}"/>
              </a:ext>
            </a:extLst>
          </p:cNvPr>
          <p:cNvSpPr/>
          <p:nvPr/>
        </p:nvSpPr>
        <p:spPr>
          <a:xfrm>
            <a:off x="700935" y="3967350"/>
            <a:ext cx="7978831" cy="1646605"/>
          </a:xfrm>
          <a:prstGeom prst="rect">
            <a:avLst/>
          </a:prstGeom>
        </p:spPr>
        <p:txBody>
          <a:bodyPr wrap="square">
            <a:spAutoFit/>
          </a:bodyPr>
          <a:lstStyle/>
          <a:p>
            <a:pPr marL="180975" indent="-180975" algn="just">
              <a:spcBef>
                <a:spcPts val="3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大阪府内における</a:t>
            </a:r>
            <a:r>
              <a:rPr lang="en-US" altLang="ja-JP" sz="1600" dirty="0">
                <a:latin typeface="Meiryo UI" panose="020B0604030504040204" pitchFamily="50" charset="-128"/>
                <a:ea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年度末までに旅館業法の許可を受けた、床面積</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㎡以上の施設（</a:t>
            </a:r>
            <a:r>
              <a:rPr lang="en-US" altLang="ja-JP" sz="1600" dirty="0">
                <a:latin typeface="Meiryo UI" panose="020B0604030504040204" pitchFamily="50" charset="-128"/>
                <a:ea typeface="Meiryo UI" panose="020B0604030504040204" pitchFamily="50" charset="-128"/>
              </a:rPr>
              <a:t>25,542</a:t>
            </a:r>
            <a:r>
              <a:rPr lang="ja-JP" altLang="en-US" sz="1600" dirty="0">
                <a:latin typeface="Meiryo UI" panose="020B0604030504040204" pitchFamily="50" charset="-128"/>
                <a:ea typeface="Meiryo UI" panose="020B0604030504040204" pitchFamily="50" charset="-128"/>
              </a:rPr>
              <a:t>室）のうち、ホテルの</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等により客室タイプ別室数と面積が把握できた施設を大阪府で集計</a:t>
            </a:r>
            <a:r>
              <a:rPr lang="en-US" altLang="ja-JP" sz="1600" dirty="0">
                <a:latin typeface="Meiryo UI" panose="020B0604030504040204" pitchFamily="50" charset="-128"/>
                <a:ea typeface="Meiryo UI" panose="020B0604030504040204" pitchFamily="50" charset="-128"/>
              </a:rPr>
              <a:t>【74.7%</a:t>
            </a:r>
            <a:r>
              <a:rPr lang="ja-JP" altLang="en-US" sz="1600" dirty="0">
                <a:latin typeface="Meiryo UI" panose="020B0604030504040204" pitchFamily="50" charset="-128"/>
                <a:ea typeface="Meiryo UI" panose="020B0604030504040204" pitchFamily="50" charset="-128"/>
              </a:rPr>
              <a:t>分で集計</a:t>
            </a:r>
            <a:r>
              <a:rPr lang="en-US" altLang="ja-JP" sz="1600" dirty="0">
                <a:latin typeface="Meiryo UI" panose="020B0604030504040204" pitchFamily="50" charset="-128"/>
                <a:ea typeface="Meiryo UI" panose="020B0604030504040204" pitchFamily="50" charset="-128"/>
              </a:rPr>
              <a:t>】</a:t>
            </a:r>
          </a:p>
          <a:p>
            <a:pPr marL="180975" indent="-180975" algn="just">
              <a:spcBef>
                <a:spcPts val="300"/>
              </a:spcBef>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ＵＤ</a:t>
            </a:r>
            <a:r>
              <a:rPr lang="en-US" altLang="ja-JP" sz="1600" dirty="0">
                <a:latin typeface="Meiryo UI" panose="020B0604030504040204" pitchFamily="50" charset="-128"/>
                <a:ea typeface="Meiryo UI" panose="020B0604030504040204" pitchFamily="50" charset="-128"/>
              </a:rPr>
              <a:t>Ⅱ</a:t>
            </a:r>
            <a:r>
              <a:rPr lang="ja-JP" altLang="en-US" sz="1600" dirty="0">
                <a:latin typeface="Meiryo UI" panose="020B0604030504040204" pitchFamily="50" charset="-128"/>
                <a:ea typeface="Meiryo UI" panose="020B0604030504040204" pitchFamily="50" charset="-128"/>
              </a:rPr>
              <a:t>が適用される１ベッド客室：</a:t>
            </a:r>
            <a:r>
              <a:rPr lang="en-US" altLang="ja-JP" sz="1600" dirty="0">
                <a:latin typeface="Meiryo UI" panose="020B0604030504040204" pitchFamily="50" charset="-128"/>
                <a:ea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rPr>
              <a:t>㎡以上、２ベッド客室：</a:t>
            </a:r>
            <a:r>
              <a:rPr lang="en-US" altLang="ja-JP" sz="1600" dirty="0">
                <a:latin typeface="Meiryo UI" panose="020B0604030504040204" pitchFamily="50" charset="-128"/>
                <a:ea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rPr>
              <a:t>㎡以上の範囲は赤の網掛け部分</a:t>
            </a:r>
            <a:endParaRPr lang="en-US" altLang="ja-JP" sz="1600" dirty="0">
              <a:latin typeface="Meiryo UI" panose="020B0604030504040204" pitchFamily="50" charset="-128"/>
              <a:ea typeface="Meiryo UI" panose="020B0604030504040204" pitchFamily="50" charset="-128"/>
            </a:endParaRPr>
          </a:p>
          <a:p>
            <a:pPr marL="180975" indent="-180975" algn="just">
              <a:spcBef>
                <a:spcPts val="300"/>
              </a:spcBef>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183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556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135 </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189 </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1,740</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19,078 × 100 = 14.7%</a:t>
            </a:r>
          </a:p>
        </p:txBody>
      </p:sp>
    </p:spTree>
    <p:extLst>
      <p:ext uri="{BB962C8B-B14F-4D97-AF65-F5344CB8AC3E}">
        <p14:creationId xmlns:p14="http://schemas.microsoft.com/office/powerpoint/2010/main" val="4058132431"/>
      </p:ext>
    </p:extLst>
  </p:cSld>
  <p:clrMapOvr>
    <a:masterClrMapping/>
  </p:clrMapOvr>
  <mc:AlternateContent xmlns:mc="http://schemas.openxmlformats.org/markup-compatibility/2006" xmlns:p14="http://schemas.microsoft.com/office/powerpoint/2010/main">
    <mc:Choice Requires="p14">
      <p:transition spd="slow" p14:dur="2000" advClick="0" advTm="52000"/>
    </mc:Choice>
    <mc:Fallback xmlns="">
      <p:transition spd="slow" advClick="0" advTm="52000"/>
    </mc:Fallback>
  </mc:AlternateContent>
  <p:timing>
    <p:tnLst>
      <p:par>
        <p:cTn id="1" dur="indefinite" restart="never" nodeType="tmRoot"/>
      </p:par>
    </p:tnLst>
  </p:timing>
  <p:extLst mod="1">
    <p:ext uri="{E180D4A7-C9FB-4DFB-919C-405C955672EB}">
      <p14:showEvtLst xmlns:p14="http://schemas.microsoft.com/office/powerpoint/2010/main">
        <p14:playEvt time="0" objId="6"/>
        <p14:pauseEvt time="4758" objId="6"/>
        <p14:seekEvt time="4758" objId="6" seek="4725"/>
        <p14:resumeEvt time="4959" objId="6"/>
        <p14:stopEvt time="48782" objId="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12</a:t>
            </a:fld>
            <a:endParaRPr kumimoji="1" lang="ja-JP" altLang="en-US" sz="1600"/>
          </a:p>
        </p:txBody>
      </p:sp>
      <p:sp>
        <p:nvSpPr>
          <p:cNvPr id="6" name="テキスト ボックス 5">
            <a:extLst>
              <a:ext uri="{FF2B5EF4-FFF2-40B4-BE49-F238E27FC236}">
                <a16:creationId xmlns:a16="http://schemas.microsoft.com/office/drawing/2014/main" id="{B569AC06-99D0-46DA-839F-5CB11085E487}"/>
              </a:ext>
            </a:extLst>
          </p:cNvPr>
          <p:cNvSpPr txBox="1"/>
          <p:nvPr/>
        </p:nvSpPr>
        <p:spPr>
          <a:xfrm>
            <a:off x="500562" y="1669103"/>
            <a:ext cx="8092049" cy="3337084"/>
          </a:xfrm>
          <a:prstGeom prst="foldedCorner">
            <a:avLst>
              <a:gd name="adj" fmla="val 10352"/>
            </a:avLst>
          </a:prstGeom>
          <a:noFill/>
          <a:ln w="34925">
            <a:solidFill>
              <a:schemeClr val="tx1"/>
            </a:solidFill>
          </a:ln>
        </p:spPr>
        <p:txBody>
          <a:bodyPr vert="horz" wrap="square" rtlCol="0">
            <a:spAutoFit/>
          </a:bodyPr>
          <a:lstStyle/>
          <a:p>
            <a:pPr lvl="0" algn="just" defTabSz="914400">
              <a:defRPr/>
            </a:pPr>
            <a:r>
              <a:rPr kumimoji="1" lang="ja-JP" altLang="en-US" sz="3200" b="1" dirty="0" smtClean="0">
                <a:solidFill>
                  <a:prstClr val="black"/>
                </a:solidFill>
                <a:latin typeface="Meiryo UI" panose="020B0604030504040204" pitchFamily="50" charset="-128"/>
                <a:ea typeface="Meiryo UI" panose="020B0604030504040204" pitchFamily="50" charset="-128"/>
              </a:rPr>
              <a:t>■新型コロナウイルス感染症拡大による影響</a:t>
            </a:r>
            <a:endParaRPr kumimoji="1" lang="en-US" altLang="ja-JP" sz="3200" b="1" dirty="0" smtClean="0">
              <a:solidFill>
                <a:prstClr val="black"/>
              </a:solidFill>
              <a:latin typeface="Meiryo UI" panose="020B0604030504040204" pitchFamily="50" charset="-128"/>
              <a:ea typeface="Meiryo UI" panose="020B0604030504040204" pitchFamily="50" charset="-128"/>
            </a:endParaRPr>
          </a:p>
          <a:p>
            <a:pPr lvl="0" algn="just" defTabSz="914400">
              <a:defRPr/>
            </a:pPr>
            <a:endParaRPr kumimoji="1" lang="en-US" altLang="ja-JP" sz="3200" dirty="0" smtClean="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ja-JP" altLang="en-US" sz="3200" dirty="0" smtClean="0">
                <a:solidFill>
                  <a:prstClr val="black"/>
                </a:solidFill>
                <a:latin typeface="Meiryo UI" panose="020B0604030504040204" pitchFamily="50" charset="-128"/>
                <a:ea typeface="Meiryo UI" panose="020B0604030504040204" pitchFamily="50" charset="-128"/>
              </a:rPr>
              <a:t>観光需要の低迷や、外出の自粛等の</a:t>
            </a:r>
            <a:endParaRPr kumimoji="1" lang="en-US" altLang="ja-JP" sz="3200" dirty="0" smtClean="0">
              <a:solidFill>
                <a:prstClr val="black"/>
              </a:solidFill>
              <a:latin typeface="Meiryo UI" panose="020B0604030504040204" pitchFamily="50" charset="-128"/>
              <a:ea typeface="Meiryo UI" panose="020B0604030504040204" pitchFamily="50" charset="-128"/>
            </a:endParaRPr>
          </a:p>
          <a:p>
            <a:pPr marL="432000" lvl="0" algn="just" defTabSz="914400">
              <a:spcBef>
                <a:spcPts val="1200"/>
              </a:spcBef>
              <a:defRPr/>
            </a:pPr>
            <a:r>
              <a:rPr kumimoji="1" lang="ja-JP" altLang="en-US" sz="3200" dirty="0">
                <a:solidFill>
                  <a:prstClr val="black"/>
                </a:solidFill>
                <a:latin typeface="Meiryo UI" panose="020B0604030504040204" pitchFamily="50" charset="-128"/>
                <a:ea typeface="Meiryo UI" panose="020B0604030504040204" pitchFamily="50" charset="-128"/>
              </a:rPr>
              <a:t>　</a:t>
            </a:r>
            <a:r>
              <a:rPr kumimoji="1" lang="ja-JP" altLang="en-US" sz="3200" dirty="0" smtClean="0">
                <a:solidFill>
                  <a:prstClr val="black"/>
                </a:solidFill>
                <a:latin typeface="Meiryo UI" panose="020B0604030504040204" pitchFamily="50" charset="-128"/>
                <a:ea typeface="Meiryo UI" panose="020B0604030504040204" pitchFamily="50" charset="-128"/>
              </a:rPr>
              <a:t>影響により、地域の多様な産業に対し</a:t>
            </a:r>
            <a:endParaRPr kumimoji="1" lang="en-US" altLang="ja-JP" sz="3200" dirty="0" smtClean="0">
              <a:solidFill>
                <a:prstClr val="black"/>
              </a:solidFill>
              <a:latin typeface="Meiryo UI" panose="020B0604030504040204" pitchFamily="50" charset="-128"/>
              <a:ea typeface="Meiryo UI" panose="020B0604030504040204" pitchFamily="50" charset="-128"/>
            </a:endParaRPr>
          </a:p>
          <a:p>
            <a:pPr marL="432000" lvl="0" algn="just" defTabSz="914400">
              <a:spcBef>
                <a:spcPts val="1200"/>
              </a:spcBef>
              <a:defRPr/>
            </a:pPr>
            <a:r>
              <a:rPr kumimoji="1" lang="ja-JP" altLang="en-US" sz="3200" dirty="0">
                <a:solidFill>
                  <a:prstClr val="black"/>
                </a:solidFill>
                <a:latin typeface="Meiryo UI" panose="020B0604030504040204" pitchFamily="50" charset="-128"/>
                <a:ea typeface="Meiryo UI" panose="020B0604030504040204" pitchFamily="50" charset="-128"/>
              </a:rPr>
              <a:t>　</a:t>
            </a:r>
            <a:r>
              <a:rPr kumimoji="1" lang="ja-JP" altLang="en-US" sz="3200" dirty="0" smtClean="0">
                <a:solidFill>
                  <a:prstClr val="black"/>
                </a:solidFill>
                <a:latin typeface="Meiryo UI" panose="020B0604030504040204" pitchFamily="50" charset="-128"/>
                <a:ea typeface="Meiryo UI" panose="020B0604030504040204" pitchFamily="50" charset="-128"/>
              </a:rPr>
              <a:t>甚大な被害を与えている。</a:t>
            </a:r>
            <a:endParaRPr kumimoji="1" lang="en-US" altLang="ja-JP" sz="32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956951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13</a:t>
            </a:fld>
            <a:endParaRPr kumimoji="1" lang="ja-JP" altLang="en-US" sz="1600"/>
          </a:p>
        </p:txBody>
      </p:sp>
      <p:cxnSp>
        <p:nvCxnSpPr>
          <p:cNvPr id="3" name="直線コネクタ 2">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5" name="正方形/長方形 4">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lang="en-US" altLang="ja-JP" sz="2200" b="1" dirty="0" smtClean="0">
                <a:latin typeface="Meiryo UI" panose="020B0604030504040204" pitchFamily="50" charset="-128"/>
                <a:ea typeface="Meiryo UI" panose="020B0604030504040204" pitchFamily="50" charset="-128"/>
              </a:rPr>
              <a:t>2019</a:t>
            </a:r>
            <a:r>
              <a:rPr lang="ja-JP" altLang="en-US" sz="2200" b="1" dirty="0" smtClean="0">
                <a:latin typeface="Meiryo UI" panose="020B0604030504040204" pitchFamily="50" charset="-128"/>
                <a:ea typeface="Meiryo UI" panose="020B0604030504040204" pitchFamily="50" charset="-128"/>
              </a:rPr>
              <a:t>年の旅行消費額について</a:t>
            </a:r>
            <a:endParaRPr lang="en-US" altLang="ja-JP" sz="22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569AC06-99D0-46DA-839F-5CB11085E487}"/>
              </a:ext>
            </a:extLst>
          </p:cNvPr>
          <p:cNvSpPr txBox="1"/>
          <p:nvPr/>
        </p:nvSpPr>
        <p:spPr>
          <a:xfrm>
            <a:off x="310080" y="754703"/>
            <a:ext cx="8460480" cy="400110"/>
          </a:xfrm>
          <a:prstGeom prst="rect">
            <a:avLst/>
          </a:prstGeom>
          <a:noFill/>
          <a:ln>
            <a:noFill/>
          </a:ln>
        </p:spPr>
        <p:txBody>
          <a:bodyPr vert="horz" wrap="square" rtlCol="0">
            <a:spAutoFit/>
          </a:bodyPr>
          <a:lstStyle/>
          <a:p>
            <a:r>
              <a:rPr kumimoji="1" lang="ja-JP" altLang="en-US" sz="2000" b="1" dirty="0" smtClean="0">
                <a:solidFill>
                  <a:prstClr val="black"/>
                </a:solidFill>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国内の旅行消費額</a:t>
            </a:r>
            <a:endParaRPr kumimoji="1" lang="en-US" altLang="ja-JP" sz="2000" b="1" dirty="0">
              <a:latin typeface="Meiryo UI" panose="020B0604030504040204" pitchFamily="50" charset="-128"/>
              <a:ea typeface="Meiryo UI" panose="020B0604030504040204" pitchFamily="50" charset="-128"/>
            </a:endParaRPr>
          </a:p>
        </p:txBody>
      </p:sp>
      <p:grpSp>
        <p:nvGrpSpPr>
          <p:cNvPr id="19" name="グループ化 18"/>
          <p:cNvGrpSpPr/>
          <p:nvPr/>
        </p:nvGrpSpPr>
        <p:grpSpPr>
          <a:xfrm>
            <a:off x="512885" y="1379752"/>
            <a:ext cx="8118231" cy="4830683"/>
            <a:chOff x="512885" y="1379752"/>
            <a:chExt cx="8118231" cy="4830683"/>
          </a:xfrm>
        </p:grpSpPr>
        <p:grpSp>
          <p:nvGrpSpPr>
            <p:cNvPr id="15" name="グループ化 14"/>
            <p:cNvGrpSpPr/>
            <p:nvPr/>
          </p:nvGrpSpPr>
          <p:grpSpPr>
            <a:xfrm>
              <a:off x="512885" y="1379752"/>
              <a:ext cx="8118231" cy="4830683"/>
              <a:chOff x="512884" y="1531521"/>
              <a:chExt cx="8118231" cy="4830683"/>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84" y="1531521"/>
                <a:ext cx="8118231" cy="4830683"/>
              </a:xfrm>
              <a:prstGeom prst="rect">
                <a:avLst/>
              </a:prstGeom>
            </p:spPr>
          </p:pic>
          <p:sp>
            <p:nvSpPr>
              <p:cNvPr id="11" name="正方形/長方形 10">
                <a:extLst>
                  <a:ext uri="{FF2B5EF4-FFF2-40B4-BE49-F238E27FC236}">
                    <a16:creationId xmlns:a16="http://schemas.microsoft.com/office/drawing/2014/main" id="{52544C10-4D66-43F5-96CC-C5805D41A885}"/>
                  </a:ext>
                </a:extLst>
              </p:cNvPr>
              <p:cNvSpPr/>
              <p:nvPr/>
            </p:nvSpPr>
            <p:spPr>
              <a:xfrm>
                <a:off x="1402894" y="5858208"/>
                <a:ext cx="6902501" cy="276999"/>
              </a:xfrm>
              <a:prstGeom prst="rect">
                <a:avLst/>
              </a:prstGeom>
              <a:solidFill>
                <a:schemeClr val="bg1"/>
              </a:solidFill>
            </p:spPr>
            <p:txBody>
              <a:bodyPr wrap="square">
                <a:spAutoFit/>
              </a:bodyPr>
              <a:lstStyle/>
              <a:p>
                <a:pPr marL="180975" indent="-180975" algn="ctr"/>
                <a:r>
                  <a:rPr lang="ja-JP" altLang="en-US" sz="1200" dirty="0">
                    <a:latin typeface="Meiryo UI" panose="020B0604030504040204" pitchFamily="50" charset="-128"/>
                    <a:ea typeface="Meiryo UI" panose="020B0604030504040204" pitchFamily="50" charset="-128"/>
                  </a:rPr>
                  <a:t>資料</a:t>
                </a:r>
                <a:r>
                  <a:rPr lang="ja-JP" altLang="en-US" sz="1200" dirty="0" smtClean="0">
                    <a:latin typeface="Meiryo UI" panose="020B0604030504040204" pitchFamily="50" charset="-128"/>
                    <a:ea typeface="Meiryo UI" panose="020B0604030504040204" pitchFamily="50" charset="-128"/>
                  </a:rPr>
                  <a:t>：旅行・観光消費動向調査、訪日外国人消費動向調査（</a:t>
                </a:r>
                <a:r>
                  <a:rPr lang="ja-JP" altLang="en-US" sz="1200" dirty="0">
                    <a:latin typeface="Meiryo UI" panose="020B0604030504040204" pitchFamily="50" charset="-128"/>
                    <a:ea typeface="Meiryo UI" panose="020B0604030504040204" pitchFamily="50" charset="-128"/>
                  </a:rPr>
                  <a:t>観光庁</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grpSp>
        <p:sp>
          <p:nvSpPr>
            <p:cNvPr id="17" name="正方形/長方形 16"/>
            <p:cNvSpPr/>
            <p:nvPr/>
          </p:nvSpPr>
          <p:spPr>
            <a:xfrm>
              <a:off x="6277708" y="2110154"/>
              <a:ext cx="1354015" cy="1283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119554" y="4048977"/>
              <a:ext cx="1354015" cy="1283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80912274"/>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14</a:t>
            </a:fld>
            <a:endParaRPr kumimoji="1" lang="ja-JP" altLang="en-US" sz="1600"/>
          </a:p>
        </p:txBody>
      </p:sp>
      <p:sp>
        <p:nvSpPr>
          <p:cNvPr id="7" name="テキスト ボックス 6">
            <a:extLst>
              <a:ext uri="{FF2B5EF4-FFF2-40B4-BE49-F238E27FC236}">
                <a16:creationId xmlns:a16="http://schemas.microsoft.com/office/drawing/2014/main" id="{B569AC06-99D0-46DA-839F-5CB11085E487}"/>
              </a:ext>
            </a:extLst>
          </p:cNvPr>
          <p:cNvSpPr txBox="1"/>
          <p:nvPr/>
        </p:nvSpPr>
        <p:spPr>
          <a:xfrm>
            <a:off x="152102" y="1849467"/>
            <a:ext cx="8440509" cy="3416320"/>
          </a:xfrm>
          <a:prstGeom prst="rect">
            <a:avLst/>
          </a:prstGeom>
          <a:noFill/>
          <a:ln>
            <a:noFill/>
          </a:ln>
        </p:spPr>
        <p:txBody>
          <a:bodyPr vert="horz" wrap="square" rtlCol="0">
            <a:spAutoFit/>
          </a:bodyPr>
          <a:lstStyle/>
          <a:p>
            <a:pPr marL="792000" lvl="0" indent="-360000" algn="just" defTabSz="914400">
              <a:spcBef>
                <a:spcPts val="1200"/>
              </a:spcBef>
              <a:buFont typeface="Wingdings" panose="05000000000000000000" pitchFamily="2" charset="2"/>
              <a:buChar char="Ø"/>
              <a:defRPr/>
            </a:pPr>
            <a:r>
              <a:rPr kumimoji="1" lang="ja-JP" altLang="en-US" sz="2800" dirty="0" smtClean="0">
                <a:solidFill>
                  <a:prstClr val="black"/>
                </a:solidFill>
                <a:latin typeface="Meiryo UI" panose="020B0604030504040204" pitchFamily="50" charset="-128"/>
                <a:ea typeface="Meiryo UI" panose="020B0604030504040204" pitchFamily="50" charset="-128"/>
              </a:rPr>
              <a:t>日本国内における人の流れと街のにぎわいを創り出し、地域を再活性化するための需要喚起が必要。</a:t>
            </a:r>
            <a:endParaRPr kumimoji="1" lang="en-US" altLang="ja-JP" sz="2800" dirty="0" smtClean="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ja-JP" altLang="en-US" sz="2800" dirty="0">
                <a:solidFill>
                  <a:prstClr val="black"/>
                </a:solidFill>
                <a:latin typeface="Meiryo UI" panose="020B0604030504040204" pitchFamily="50" charset="-128"/>
                <a:ea typeface="Meiryo UI" panose="020B0604030504040204" pitchFamily="50" charset="-128"/>
              </a:rPr>
              <a:t>まずは、感染防止を徹底し、雇用の維持と事業の継続を最優先に取組む</a:t>
            </a:r>
          </a:p>
          <a:p>
            <a:pPr marL="792000" lvl="0" indent="-360000" algn="just" defTabSz="914400">
              <a:spcBef>
                <a:spcPts val="1200"/>
              </a:spcBef>
              <a:buFont typeface="Wingdings" panose="05000000000000000000" pitchFamily="2" charset="2"/>
              <a:buChar char="Ø"/>
              <a:defRPr/>
            </a:pPr>
            <a:r>
              <a:rPr kumimoji="1" lang="ja-JP" altLang="en-US" sz="2800" dirty="0" smtClean="0">
                <a:solidFill>
                  <a:prstClr val="black"/>
                </a:solidFill>
                <a:latin typeface="Meiryo UI" panose="020B0604030504040204" pitchFamily="50" charset="-128"/>
                <a:ea typeface="Meiryo UI" panose="020B0604030504040204" pitchFamily="50" charset="-128"/>
              </a:rPr>
              <a:t>甚大</a:t>
            </a:r>
            <a:r>
              <a:rPr kumimoji="1" lang="ja-JP" altLang="en-US" sz="2800" dirty="0">
                <a:solidFill>
                  <a:prstClr val="black"/>
                </a:solidFill>
                <a:latin typeface="Meiryo UI" panose="020B0604030504040204" pitchFamily="50" charset="-128"/>
                <a:ea typeface="Meiryo UI" panose="020B0604030504040204" pitchFamily="50" charset="-128"/>
              </a:rPr>
              <a:t>な影響を受けている観光・運輸業、飲食業、イベント・エンターテイメント業などを対象とし、期間を限定した官民一体型の需要喚起キャンペーンを講じる</a:t>
            </a:r>
            <a:r>
              <a:rPr kumimoji="1" lang="ja-JP" altLang="en-US" sz="2800" dirty="0" smtClean="0">
                <a:solidFill>
                  <a:prstClr val="black"/>
                </a:solidFill>
                <a:latin typeface="Meiryo UI" panose="020B0604030504040204" pitchFamily="50" charset="-128"/>
                <a:ea typeface="Meiryo UI" panose="020B0604030504040204" pitchFamily="50" charset="-128"/>
              </a:rPr>
              <a:t>。</a:t>
            </a:r>
            <a:endParaRPr kumimoji="1" lang="en-US" altLang="ja-JP" sz="2800" dirty="0">
              <a:solidFill>
                <a:prstClr val="black"/>
              </a:solidFill>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8" name="正方形/長方形 7">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lang="ja-JP" altLang="en-US" sz="2200" b="1" dirty="0">
                <a:latin typeface="Meiryo UI" panose="020B0604030504040204" pitchFamily="50" charset="-128"/>
                <a:ea typeface="Meiryo UI" panose="020B0604030504040204" pitchFamily="50" charset="-128"/>
              </a:rPr>
              <a:t>新型コロナウイルス感染症の収束後を勘案した国における対応</a:t>
            </a:r>
          </a:p>
        </p:txBody>
      </p:sp>
    </p:spTree>
    <p:extLst>
      <p:ext uri="{BB962C8B-B14F-4D97-AF65-F5344CB8AC3E}">
        <p14:creationId xmlns:p14="http://schemas.microsoft.com/office/powerpoint/2010/main" val="42792895"/>
      </p:ext>
    </p:extLst>
  </p:cSld>
  <p:clrMapOvr>
    <a:masterClrMapping/>
  </p:clrMapOvr>
  <mc:AlternateContent xmlns:mc="http://schemas.openxmlformats.org/markup-compatibility/2006" xmlns:p14="http://schemas.microsoft.com/office/powerpoint/2010/main">
    <mc:Choice Requires="p14">
      <p:transition spd="slow" p14:dur="2000" advClick="0" advTm="37689"/>
    </mc:Choice>
    <mc:Fallback xmlns="">
      <p:transition spd="slow" advClick="0" advTm="37689"/>
    </mc:Fallback>
  </mc:AlternateContent>
  <p:timing>
    <p:tnLst>
      <p:par>
        <p:cTn id="1" dur="indefinite" restart="never" nodeType="tmRoot"/>
      </p:par>
    </p:tnLst>
  </p:timing>
  <p:extLst mod="1">
    <p:ext uri="{E180D4A7-C9FB-4DFB-919C-405C955672EB}">
      <p14:showEvtLst xmlns:p14="http://schemas.microsoft.com/office/powerpoint/2010/main">
        <p14:playEvt time="1" objId="2"/>
        <p14:stopEvt time="37610"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15</a:t>
            </a:fld>
            <a:endParaRPr kumimoji="1" lang="ja-JP" altLang="en-US" sz="1600"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0" y="1951888"/>
            <a:ext cx="8640000" cy="3801600"/>
          </a:xfrm>
          <a:prstGeom prst="rect">
            <a:avLst/>
          </a:prstGeom>
        </p:spPr>
      </p:pic>
      <p:sp>
        <p:nvSpPr>
          <p:cNvPr id="8" name="テキスト ボックス 7">
            <a:extLst>
              <a:ext uri="{FF2B5EF4-FFF2-40B4-BE49-F238E27FC236}">
                <a16:creationId xmlns:a16="http://schemas.microsoft.com/office/drawing/2014/main" id="{B569AC06-99D0-46DA-839F-5CB11085E487}"/>
              </a:ext>
            </a:extLst>
          </p:cNvPr>
          <p:cNvSpPr txBox="1"/>
          <p:nvPr/>
        </p:nvSpPr>
        <p:spPr>
          <a:xfrm>
            <a:off x="310080" y="754703"/>
            <a:ext cx="8460480" cy="1107996"/>
          </a:xfrm>
          <a:prstGeom prst="rect">
            <a:avLst/>
          </a:prstGeom>
          <a:noFill/>
          <a:ln>
            <a:noFill/>
          </a:ln>
        </p:spPr>
        <p:txBody>
          <a:bodyPr vert="horz" wrap="square" rtlCol="0">
            <a:spAutoFit/>
          </a:bodyPr>
          <a:lstStyle/>
          <a:p>
            <a:pPr lvl="0" algn="just" defTabSz="914400">
              <a:defRPr/>
            </a:pPr>
            <a:r>
              <a:rPr kumimoji="1" lang="ja-JP" altLang="en-US" sz="2000" b="1" dirty="0">
                <a:solidFill>
                  <a:prstClr val="black"/>
                </a:solidFill>
                <a:latin typeface="Meiryo UI" panose="020B0604030504040204" pitchFamily="50" charset="-128"/>
                <a:ea typeface="Meiryo UI" panose="020B0604030504040204" pitchFamily="50" charset="-128"/>
              </a:rPr>
              <a:t>■観光イベント・観光資源の磨き上げ等</a:t>
            </a:r>
          </a:p>
          <a:p>
            <a:pPr marL="792000" lvl="0" indent="-360000" algn="just" defTabSz="914400">
              <a:spcBef>
                <a:spcPts val="1200"/>
              </a:spcBef>
              <a:buFont typeface="Wingdings" panose="05000000000000000000" pitchFamily="2" charset="2"/>
              <a:buChar char="Ø"/>
              <a:defRPr/>
            </a:pPr>
            <a:r>
              <a:rPr kumimoji="1" lang="ja-JP" altLang="en-US" dirty="0">
                <a:solidFill>
                  <a:prstClr val="black"/>
                </a:solidFill>
                <a:latin typeface="Meiryo UI" panose="020B0604030504040204" pitchFamily="50" charset="-128"/>
                <a:ea typeface="Meiryo UI" panose="020B0604030504040204" pitchFamily="50" charset="-128"/>
              </a:rPr>
              <a:t>地域の観光イベント・観光資源を外部専門家との連携等により磨き挙げる取組等を支援することで、観光地等の高付加価値化・誘客の多角化を促進する。</a:t>
            </a:r>
          </a:p>
        </p:txBody>
      </p:sp>
      <p:cxnSp>
        <p:nvCxnSpPr>
          <p:cNvPr id="13" name="直線コネクタ 12">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14" name="正方形/長方形 13">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観光庁資料</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　誘客多角化等のための魅力的な滞在コンテンツ造成</a:t>
            </a:r>
          </a:p>
        </p:txBody>
      </p:sp>
    </p:spTree>
    <p:extLst>
      <p:ext uri="{BB962C8B-B14F-4D97-AF65-F5344CB8AC3E}">
        <p14:creationId xmlns:p14="http://schemas.microsoft.com/office/powerpoint/2010/main" val="2536431522"/>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551"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569AC06-99D0-46DA-839F-5CB11085E487}"/>
              </a:ext>
            </a:extLst>
          </p:cNvPr>
          <p:cNvSpPr txBox="1"/>
          <p:nvPr/>
        </p:nvSpPr>
        <p:spPr>
          <a:xfrm>
            <a:off x="310080" y="754703"/>
            <a:ext cx="8460480" cy="1538883"/>
          </a:xfrm>
          <a:prstGeom prst="rect">
            <a:avLst/>
          </a:prstGeom>
          <a:noFill/>
          <a:ln>
            <a:noFill/>
          </a:ln>
        </p:spPr>
        <p:txBody>
          <a:bodyPr vert="horz" wrap="square" rtlCol="0">
            <a:spAutoFit/>
          </a:bodyPr>
          <a:lstStyle/>
          <a:p>
            <a:pPr lvl="0" algn="just" defTabSz="914400">
              <a:defRPr/>
            </a:pPr>
            <a:r>
              <a:rPr kumimoji="1" lang="ja-JP" altLang="en-US" sz="2000" b="1" dirty="0" smtClean="0">
                <a:solidFill>
                  <a:prstClr val="black"/>
                </a:solidFill>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大阪府での</a:t>
            </a:r>
            <a:r>
              <a:rPr lang="ja-JP" altLang="en-US" sz="2000" b="1" dirty="0" smtClean="0">
                <a:latin typeface="Meiryo UI" panose="020B0604030504040204" pitchFamily="50" charset="-128"/>
                <a:ea typeface="Meiryo UI" panose="020B0604030504040204" pitchFamily="50" charset="-128"/>
              </a:rPr>
              <a:t>取り組み</a:t>
            </a:r>
          </a:p>
          <a:p>
            <a:pPr marL="792000" lvl="0" indent="-360000" algn="just" defTabSz="914400">
              <a:spcBef>
                <a:spcPts val="1200"/>
              </a:spcBef>
              <a:buFont typeface="Wingdings" panose="05000000000000000000" pitchFamily="2" charset="2"/>
              <a:buChar char="Ø"/>
              <a:defRPr/>
            </a:pPr>
            <a:r>
              <a:rPr lang="ja-JP" altLang="en-US" dirty="0" smtClean="0">
                <a:latin typeface="Meiryo UI" panose="020B0604030504040204" pitchFamily="50" charset="-128"/>
                <a:ea typeface="Meiryo UI" panose="020B0604030504040204" pitchFamily="50" charset="-128"/>
                <a:cs typeface="Nirmala UI" panose="020B0502040204020203" pitchFamily="34" charset="0"/>
              </a:rPr>
              <a:t>新型コロナウイルス感染症の拡大に伴い、厳しい経済状況が続く府内観光関連事業者を支援するため、「大阪の人・関西の人いらっしゃい！」キャンペーンを実施</a:t>
            </a:r>
            <a:endParaRPr lang="en-US" altLang="ja-JP" dirty="0" smtClean="0">
              <a:latin typeface="Meiryo UI" panose="020B0604030504040204" pitchFamily="50" charset="-128"/>
              <a:ea typeface="Meiryo UI" panose="020B0604030504040204" pitchFamily="50" charset="-128"/>
              <a:cs typeface="Nirmala UI" panose="020B0502040204020203" pitchFamily="34" charset="0"/>
            </a:endParaRPr>
          </a:p>
          <a:p>
            <a:pPr marL="792000" lvl="0" indent="-360000" algn="just" defTabSz="914400">
              <a:spcBef>
                <a:spcPts val="12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大阪観光局の公式</a:t>
            </a:r>
            <a:r>
              <a:rPr kumimoji="1" lang="en-US" altLang="ja-JP" dirty="0" smtClean="0">
                <a:solidFill>
                  <a:prstClr val="black"/>
                </a:solidFill>
                <a:latin typeface="Meiryo UI" panose="020B0604030504040204" pitchFamily="50" charset="-128"/>
                <a:ea typeface="Meiryo UI" panose="020B0604030504040204" pitchFamily="50" charset="-128"/>
              </a:rPr>
              <a:t>SNS</a:t>
            </a:r>
            <a:r>
              <a:rPr kumimoji="1" lang="ja-JP" altLang="en-US" dirty="0" smtClean="0">
                <a:solidFill>
                  <a:prstClr val="black"/>
                </a:solidFill>
                <a:latin typeface="Meiryo UI" panose="020B0604030504040204" pitchFamily="50" charset="-128"/>
                <a:ea typeface="Meiryo UI" panose="020B0604030504040204" pitchFamily="50" charset="-128"/>
              </a:rPr>
              <a:t>を活用し、大阪府の魅力をリアルタイムで情報発信！</a:t>
            </a:r>
            <a:endParaRPr kumimoji="1" lang="ja-JP" altLang="en-US" dirty="0">
              <a:solidFill>
                <a:prstClr val="black"/>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srcRect t="17047" r="7004" b="1"/>
          <a:stretch/>
        </p:blipFill>
        <p:spPr>
          <a:xfrm>
            <a:off x="1258770" y="2438400"/>
            <a:ext cx="6626460" cy="3323183"/>
          </a:xfrm>
          <a:prstGeom prst="rect">
            <a:avLst/>
          </a:prstGeom>
          <a:ln>
            <a:solidFill>
              <a:schemeClr val="tx1"/>
            </a:solidFill>
          </a:ln>
        </p:spPr>
      </p:pic>
      <p:sp>
        <p:nvSpPr>
          <p:cNvPr id="5" name="正方形/長方形 4"/>
          <p:cNvSpPr/>
          <p:nvPr/>
        </p:nvSpPr>
        <p:spPr>
          <a:xfrm>
            <a:off x="3451685" y="5913812"/>
            <a:ext cx="4117922" cy="369332"/>
          </a:xfrm>
          <a:prstGeom prst="rect">
            <a:avLst/>
          </a:prstGeom>
        </p:spPr>
        <p:txBody>
          <a:bodyPr wrap="none">
            <a:spAutoFit/>
          </a:bodyPr>
          <a:lstStyle/>
          <a:p>
            <a:r>
              <a:rPr lang="en-US" altLang="ja-JP" dirty="0"/>
              <a:t>https://osakairasshai.weare.osaka-info.jp/</a:t>
            </a:r>
            <a:endParaRPr lang="ja-JP" altLang="en-US" dirty="0"/>
          </a:p>
        </p:txBody>
      </p:sp>
      <p:sp>
        <p:nvSpPr>
          <p:cNvPr id="6" name="正方形/長方形 5"/>
          <p:cNvSpPr/>
          <p:nvPr/>
        </p:nvSpPr>
        <p:spPr>
          <a:xfrm>
            <a:off x="5982082" y="6435374"/>
            <a:ext cx="1855028" cy="307777"/>
          </a:xfrm>
          <a:prstGeom prst="rect">
            <a:avLst/>
          </a:prstGeom>
        </p:spPr>
        <p:txBody>
          <a:bodyPr wrap="square">
            <a:spAutoFit/>
          </a:bodyPr>
          <a:lstStyle/>
          <a:p>
            <a:r>
              <a:rPr lang="ja-JP" altLang="en-US" sz="1400" dirty="0" smtClean="0"/>
              <a:t>大阪府府民文化部</a:t>
            </a:r>
            <a:endParaRPr lang="ja-JP" altLang="en-US" sz="1400"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2797" y="5884165"/>
            <a:ext cx="428625" cy="428625"/>
          </a:xfrm>
          <a:prstGeom prst="rect">
            <a:avLst/>
          </a:prstGeom>
        </p:spPr>
      </p:pic>
      <p:sp>
        <p:nvSpPr>
          <p:cNvPr id="9" name="スライド番号プレースホルダー 3">
            <a:extLst>
              <a:ext uri="{FF2B5EF4-FFF2-40B4-BE49-F238E27FC236}">
                <a16:creationId xmlns:a16="http://schemas.microsoft.com/office/drawing/2014/main" id="{AFA3B6F7-C557-4163-860B-07CF679D2C03}"/>
              </a:ext>
            </a:extLst>
          </p:cNvPr>
          <p:cNvSpPr txBox="1">
            <a:spLocks/>
          </p:cNvSpPr>
          <p:nvPr/>
        </p:nvSpPr>
        <p:spPr>
          <a:xfrm>
            <a:off x="8161867" y="6435374"/>
            <a:ext cx="8614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47AF82-E823-48E0-AD88-EF8F834CC53C}" type="slidenum">
              <a:rPr kumimoji="1" lang="ja-JP" altLang="en-US" sz="1600" smtClean="0"/>
              <a:pPr/>
              <a:t>16</a:t>
            </a:fld>
            <a:endParaRPr kumimoji="1" lang="ja-JP" altLang="en-US" sz="1600" dirty="0"/>
          </a:p>
        </p:txBody>
      </p:sp>
    </p:spTree>
    <p:extLst>
      <p:ext uri="{BB962C8B-B14F-4D97-AF65-F5344CB8AC3E}">
        <p14:creationId xmlns:p14="http://schemas.microsoft.com/office/powerpoint/2010/main" val="145918483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extLst mod="1">
    <p:ext uri="{E180D4A7-C9FB-4DFB-919C-405C955672EB}">
      <p14:showEvtLst xmlns:p14="http://schemas.microsoft.com/office/powerpoint/2010/main">
        <p14:playEvt time="0" objId="2"/>
        <p14:stopEvt time="728"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17</a:t>
            </a:fld>
            <a:endParaRPr kumimoji="1" lang="ja-JP" altLang="en-US" sz="1600"/>
          </a:p>
        </p:txBody>
      </p:sp>
      <p:sp>
        <p:nvSpPr>
          <p:cNvPr id="5" name="正方形/長方形 4">
            <a:extLst>
              <a:ext uri="{FF2B5EF4-FFF2-40B4-BE49-F238E27FC236}">
                <a16:creationId xmlns:a16="http://schemas.microsoft.com/office/drawing/2014/main" id="{EE40D2D7-A64B-4A4B-B1FF-9C5C9096D921}"/>
              </a:ext>
            </a:extLst>
          </p:cNvPr>
          <p:cNvSpPr/>
          <p:nvPr/>
        </p:nvSpPr>
        <p:spPr>
          <a:xfrm>
            <a:off x="1504587" y="2890391"/>
            <a:ext cx="6134826" cy="1077218"/>
          </a:xfrm>
          <a:prstGeom prst="rect">
            <a:avLst/>
          </a:prstGeom>
        </p:spPr>
        <p:txBody>
          <a:bodyPr wrap="square">
            <a:spAutoFit/>
          </a:bodyPr>
          <a:lstStyle/>
          <a:p>
            <a:pPr algn="ctr"/>
            <a:r>
              <a:rPr lang="ja-JP" altLang="en-US" sz="3200" b="1" dirty="0" smtClean="0">
                <a:latin typeface="Meiryo UI" panose="020B0604030504040204" pitchFamily="50" charset="-128"/>
                <a:ea typeface="Meiryo UI" panose="020B0604030504040204" pitchFamily="50" charset="-128"/>
              </a:rPr>
              <a:t>大阪府におけるホテル</a:t>
            </a:r>
            <a:r>
              <a:rPr lang="ja-JP" altLang="en-US" sz="3200" b="1" dirty="0">
                <a:latin typeface="Meiryo UI" panose="020B0604030504040204" pitchFamily="50" charset="-128"/>
                <a:ea typeface="Meiryo UI" panose="020B0604030504040204" pitchFamily="50" charset="-128"/>
              </a:rPr>
              <a:t>又は旅館</a:t>
            </a:r>
            <a:r>
              <a:rPr lang="ja-JP" altLang="en-US" sz="3200" b="1" dirty="0" smtClean="0">
                <a:latin typeface="Meiryo UI" panose="020B0604030504040204" pitchFamily="50" charset="-128"/>
                <a:ea typeface="Meiryo UI" panose="020B0604030504040204" pitchFamily="50" charset="-128"/>
              </a:rPr>
              <a:t>の</a:t>
            </a:r>
            <a:endParaRPr lang="en-US" altLang="ja-JP" sz="3200" b="1" dirty="0" smtClean="0">
              <a:latin typeface="Meiryo UI" panose="020B0604030504040204" pitchFamily="50" charset="-128"/>
              <a:ea typeface="Meiryo UI" panose="020B0604030504040204" pitchFamily="50" charset="-128"/>
            </a:endParaRPr>
          </a:p>
          <a:p>
            <a:pPr algn="ctr"/>
            <a:r>
              <a:rPr lang="ja-JP" altLang="en-US" sz="3200" b="1" dirty="0" smtClean="0">
                <a:latin typeface="Meiryo UI" panose="020B0604030504040204" pitchFamily="50" charset="-128"/>
                <a:ea typeface="Meiryo UI" panose="020B0604030504040204" pitchFamily="50" charset="-128"/>
              </a:rPr>
              <a:t>バリアフリー化</a:t>
            </a:r>
            <a:r>
              <a:rPr lang="ja-JP" altLang="en-US" sz="3200" b="1" dirty="0">
                <a:latin typeface="Meiryo UI" panose="020B0604030504040204" pitchFamily="50" charset="-128"/>
                <a:ea typeface="Meiryo UI" panose="020B0604030504040204" pitchFamily="50" charset="-128"/>
              </a:rPr>
              <a:t>の</a:t>
            </a:r>
            <a:r>
              <a:rPr lang="ja-JP" altLang="en-US" sz="3200" b="1" dirty="0" smtClean="0">
                <a:latin typeface="Meiryo UI" panose="020B0604030504040204" pitchFamily="50" charset="-128"/>
                <a:ea typeface="Meiryo UI" panose="020B0604030504040204" pitchFamily="50" charset="-128"/>
              </a:rPr>
              <a:t>促進</a:t>
            </a:r>
            <a:endParaRPr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200553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569AC06-99D0-46DA-839F-5CB11085E487}"/>
              </a:ext>
            </a:extLst>
          </p:cNvPr>
          <p:cNvSpPr txBox="1"/>
          <p:nvPr/>
        </p:nvSpPr>
        <p:spPr>
          <a:xfrm>
            <a:off x="114840" y="745323"/>
            <a:ext cx="8640000" cy="4401205"/>
          </a:xfrm>
          <a:prstGeom prst="rect">
            <a:avLst/>
          </a:prstGeom>
          <a:noFill/>
          <a:ln>
            <a:noFill/>
          </a:ln>
        </p:spPr>
        <p:txBody>
          <a:bodyPr vert="horz" wrap="square" rtlCol="0">
            <a:spAutoFit/>
          </a:bodyPr>
          <a:lstStyle/>
          <a:p>
            <a:pPr lvl="0" algn="just" defTabSz="914400">
              <a:defRPr/>
            </a:pPr>
            <a:r>
              <a:rPr kumimoji="1" lang="ja-JP" altLang="en-US" sz="2000" b="1" dirty="0">
                <a:solidFill>
                  <a:prstClr val="black"/>
                </a:solidFill>
                <a:latin typeface="Meiryo UI" panose="020B0604030504040204" pitchFamily="50" charset="-128"/>
                <a:ea typeface="Meiryo UI" panose="020B0604030504040204" pitchFamily="50" charset="-128"/>
              </a:rPr>
              <a:t>　１．考え方</a:t>
            </a:r>
            <a:endParaRPr kumimoji="1" lang="en-US" altLang="ja-JP" sz="2000" b="1" dirty="0">
              <a:solidFill>
                <a:prstClr val="black"/>
              </a:solidFill>
              <a:latin typeface="Meiryo UI" panose="020B0604030504040204" pitchFamily="50" charset="-128"/>
              <a:ea typeface="Meiryo UI" panose="020B0604030504040204" pitchFamily="50" charset="-128"/>
            </a:endParaRPr>
          </a:p>
          <a:p>
            <a:pPr lvl="0" algn="just" defTabSz="914400">
              <a:spcBef>
                <a:spcPts val="600"/>
              </a:spcBef>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　　　今後</a:t>
            </a:r>
            <a:r>
              <a:rPr kumimoji="1" lang="ja-JP" altLang="en-US" dirty="0">
                <a:solidFill>
                  <a:prstClr val="black"/>
                </a:solidFill>
                <a:latin typeface="Meiryo UI" panose="020B0604030504040204" pitchFamily="50" charset="-128"/>
                <a:ea typeface="Meiryo UI" panose="020B0604030504040204" pitchFamily="50" charset="-128"/>
              </a:rPr>
              <a:t>の超高齢社会の進展等を見据え、ユニバーサルデザインの視点に立ち、</a:t>
            </a:r>
            <a:r>
              <a:rPr kumimoji="1" lang="ja-JP" altLang="en-US" dirty="0" smtClean="0">
                <a:solidFill>
                  <a:prstClr val="black"/>
                </a:solidFill>
                <a:latin typeface="Meiryo UI" panose="020B0604030504040204" pitchFamily="50" charset="-128"/>
                <a:ea typeface="Meiryo UI" panose="020B0604030504040204" pitchFamily="50" charset="-128"/>
              </a:rPr>
              <a:t>高齢者や　　　　</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　　</a:t>
            </a:r>
            <a:r>
              <a:rPr kumimoji="1" lang="ja-JP" altLang="en-US" dirty="0" err="1" smtClean="0">
                <a:solidFill>
                  <a:prstClr val="black"/>
                </a:solidFill>
                <a:latin typeface="Meiryo UI" panose="020B0604030504040204" pitchFamily="50" charset="-128"/>
                <a:ea typeface="Meiryo UI" panose="020B0604030504040204" pitchFamily="50" charset="-128"/>
              </a:rPr>
              <a:t>障</a:t>
            </a:r>
            <a:r>
              <a:rPr kumimoji="1" lang="ja-JP" altLang="en-US" dirty="0" err="1">
                <a:solidFill>
                  <a:prstClr val="black"/>
                </a:solidFill>
                <a:latin typeface="Meiryo UI" panose="020B0604030504040204" pitchFamily="50" charset="-128"/>
                <a:ea typeface="Meiryo UI" panose="020B0604030504040204" pitchFamily="50" charset="-128"/>
              </a:rPr>
              <a:t>がい</a:t>
            </a:r>
            <a:r>
              <a:rPr kumimoji="1" lang="ja-JP" altLang="en-US" dirty="0">
                <a:solidFill>
                  <a:prstClr val="black"/>
                </a:solidFill>
                <a:latin typeface="Meiryo UI" panose="020B0604030504040204" pitchFamily="50" charset="-128"/>
                <a:ea typeface="Meiryo UI" panose="020B0604030504040204" pitchFamily="50" charset="-128"/>
              </a:rPr>
              <a:t>者等を含め、より多くの人がホテル又は旅館を利用しやすいよう、一般</a:t>
            </a:r>
            <a:r>
              <a:rPr kumimoji="1" lang="ja-JP" altLang="en-US" dirty="0" smtClean="0">
                <a:solidFill>
                  <a:prstClr val="black"/>
                </a:solidFill>
                <a:latin typeface="Meiryo UI" panose="020B0604030504040204" pitchFamily="50" charset="-128"/>
                <a:ea typeface="Meiryo UI" panose="020B0604030504040204" pitchFamily="50" charset="-128"/>
              </a:rPr>
              <a:t>客室のバリア</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　　フリー化</a:t>
            </a:r>
            <a:r>
              <a:rPr kumimoji="1" lang="ja-JP" altLang="en-US" dirty="0">
                <a:solidFill>
                  <a:prstClr val="black"/>
                </a:solidFill>
                <a:latin typeface="Meiryo UI" panose="020B0604030504040204" pitchFamily="50" charset="-128"/>
                <a:ea typeface="Meiryo UI" panose="020B0604030504040204" pitchFamily="50" charset="-128"/>
              </a:rPr>
              <a:t>や車椅子使用者用客室の更なる</a:t>
            </a:r>
            <a:r>
              <a:rPr kumimoji="1" lang="ja-JP" altLang="en-US" dirty="0" smtClean="0">
                <a:solidFill>
                  <a:prstClr val="black"/>
                </a:solidFill>
                <a:latin typeface="Meiryo UI" panose="020B0604030504040204" pitchFamily="50" charset="-128"/>
                <a:ea typeface="Meiryo UI" panose="020B0604030504040204" pitchFamily="50" charset="-128"/>
              </a:rPr>
              <a:t>バリアフリー化、バリアフリー情報の公表を義務</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　　付ける</a:t>
            </a:r>
            <a:r>
              <a:rPr kumimoji="1" lang="ja-JP" altLang="en-US" dirty="0">
                <a:solidFill>
                  <a:prstClr val="black"/>
                </a:solidFill>
                <a:latin typeface="Meiryo UI" panose="020B0604030504040204" pitchFamily="50" charset="-128"/>
                <a:ea typeface="Meiryo UI" panose="020B0604030504040204" pitchFamily="50" charset="-128"/>
              </a:rPr>
              <a:t>（既設</a:t>
            </a:r>
            <a:r>
              <a:rPr kumimoji="1" lang="ja-JP" altLang="en-US" dirty="0" smtClean="0">
                <a:solidFill>
                  <a:prstClr val="black"/>
                </a:solidFill>
                <a:latin typeface="Meiryo UI" panose="020B0604030504040204" pitchFamily="50" charset="-128"/>
                <a:ea typeface="Meiryo UI" panose="020B0604030504040204" pitchFamily="50" charset="-128"/>
              </a:rPr>
              <a:t>は努力</a:t>
            </a:r>
            <a:r>
              <a:rPr kumimoji="1" lang="ja-JP" altLang="en-US" dirty="0">
                <a:solidFill>
                  <a:prstClr val="black"/>
                </a:solidFill>
                <a:latin typeface="Meiryo UI" panose="020B0604030504040204" pitchFamily="50" charset="-128"/>
                <a:ea typeface="Meiryo UI" panose="020B0604030504040204" pitchFamily="50" charset="-128"/>
              </a:rPr>
              <a:t>義務）。</a:t>
            </a:r>
            <a:endParaRPr kumimoji="1" lang="en-US" altLang="ja-JP" dirty="0">
              <a:solidFill>
                <a:prstClr val="black"/>
              </a:solidFill>
              <a:latin typeface="Meiryo UI" panose="020B0604030504040204" pitchFamily="50" charset="-128"/>
              <a:ea typeface="Meiryo UI" panose="020B0604030504040204" pitchFamily="50" charset="-128"/>
            </a:endParaRPr>
          </a:p>
          <a:p>
            <a:pPr algn="just" defTabSz="914400">
              <a:spcBef>
                <a:spcPts val="2400"/>
              </a:spcBef>
              <a:defRPr/>
            </a:pPr>
            <a:r>
              <a:rPr kumimoji="1" lang="ja-JP" altLang="en-US" sz="2000" b="1" dirty="0">
                <a:solidFill>
                  <a:prstClr val="black"/>
                </a:solidFill>
                <a:latin typeface="Meiryo UI" panose="020B0604030504040204" pitchFamily="50" charset="-128"/>
                <a:ea typeface="Meiryo UI" panose="020B0604030504040204" pitchFamily="50" charset="-128"/>
              </a:rPr>
              <a:t>　２．</a:t>
            </a:r>
            <a:r>
              <a:rPr kumimoji="1" lang="ja-JP" altLang="en-US" sz="2000" b="1" dirty="0" smtClean="0">
                <a:solidFill>
                  <a:prstClr val="black"/>
                </a:solidFill>
                <a:latin typeface="Meiryo UI" panose="020B0604030504040204" pitchFamily="50" charset="-128"/>
                <a:ea typeface="Meiryo UI" panose="020B0604030504040204" pitchFamily="50" charset="-128"/>
              </a:rPr>
              <a:t>対　象</a:t>
            </a:r>
            <a:endParaRPr kumimoji="1" lang="en-US" altLang="ja-JP" sz="2000" dirty="0" smtClean="0">
              <a:solidFill>
                <a:prstClr val="black"/>
              </a:solidFill>
              <a:latin typeface="Meiryo UI" panose="020B0604030504040204" pitchFamily="50" charset="-128"/>
              <a:ea typeface="Meiryo UI" panose="020B0604030504040204" pitchFamily="50" charset="-128"/>
            </a:endParaRPr>
          </a:p>
          <a:p>
            <a:pPr algn="just" defTabSz="914400">
              <a:spcBef>
                <a:spcPts val="600"/>
              </a:spcBef>
              <a:defRPr/>
            </a:pPr>
            <a:r>
              <a:rPr kumimoji="1" lang="ja-JP" altLang="en-US" dirty="0" smtClean="0">
                <a:solidFill>
                  <a:prstClr val="black"/>
                </a:solidFill>
                <a:latin typeface="Meiryo UI" panose="020B0604030504040204" pitchFamily="50" charset="-128"/>
                <a:ea typeface="Meiryo UI" panose="020B0604030504040204" pitchFamily="50" charset="-128"/>
              </a:rPr>
              <a:t>　　　　新築、増築、改築又は用途変更の部分の床面積の合計が</a:t>
            </a:r>
            <a:r>
              <a:rPr kumimoji="1" lang="en-US" altLang="ja-JP" dirty="0" smtClean="0">
                <a:solidFill>
                  <a:prstClr val="black"/>
                </a:solidFill>
                <a:latin typeface="Meiryo UI" panose="020B0604030504040204" pitchFamily="50" charset="-128"/>
                <a:ea typeface="Meiryo UI" panose="020B0604030504040204" pitchFamily="50" charset="-128"/>
              </a:rPr>
              <a:t>1,000㎡</a:t>
            </a:r>
            <a:r>
              <a:rPr kumimoji="1" lang="ja-JP" altLang="en-US" dirty="0" smtClean="0">
                <a:solidFill>
                  <a:prstClr val="black"/>
                </a:solidFill>
                <a:latin typeface="Meiryo UI" panose="020B0604030504040204" pitchFamily="50" charset="-128"/>
                <a:ea typeface="Meiryo UI" panose="020B0604030504040204" pitchFamily="50" charset="-128"/>
              </a:rPr>
              <a:t>以上のホテル又</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algn="just" defTabSz="914400">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　　は旅館で以下のものを除く。</a:t>
            </a:r>
          </a:p>
          <a:p>
            <a:pPr marL="809625" algn="just" defTabSz="914400">
              <a:spcBef>
                <a:spcPts val="1200"/>
              </a:spcBef>
              <a:defRPr/>
            </a:pPr>
            <a:r>
              <a:rPr kumimoji="1" lang="ja-JP" altLang="en-US" dirty="0" smtClean="0">
                <a:solidFill>
                  <a:prstClr val="black"/>
                </a:solidFill>
                <a:latin typeface="Meiryo UI" panose="020B0604030504040204" pitchFamily="50" charset="-128"/>
                <a:ea typeface="Meiryo UI" panose="020B0604030504040204" pitchFamily="50" charset="-128"/>
              </a:rPr>
              <a:t>　・　風俗</a:t>
            </a:r>
            <a:r>
              <a:rPr kumimoji="1" lang="ja-JP" altLang="en-US" dirty="0">
                <a:solidFill>
                  <a:prstClr val="black"/>
                </a:solidFill>
                <a:latin typeface="Meiryo UI" panose="020B0604030504040204" pitchFamily="50" charset="-128"/>
                <a:ea typeface="Meiryo UI" panose="020B0604030504040204" pitchFamily="50" charset="-128"/>
              </a:rPr>
              <a:t>営業等の規制及び業務の適正化等に関する法律に規定する営業の用</a:t>
            </a:r>
            <a:r>
              <a:rPr kumimoji="1" lang="ja-JP" altLang="en-US" dirty="0" smtClean="0">
                <a:solidFill>
                  <a:prstClr val="black"/>
                </a:solidFill>
                <a:latin typeface="Meiryo UI" panose="020B0604030504040204" pitchFamily="50" charset="-128"/>
                <a:ea typeface="Meiryo UI" panose="020B0604030504040204" pitchFamily="50" charset="-128"/>
              </a:rPr>
              <a:t>に</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809625" algn="just" defTabSz="914400">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　 供する</a:t>
            </a:r>
            <a:r>
              <a:rPr kumimoji="1" lang="ja-JP" altLang="en-US" dirty="0">
                <a:solidFill>
                  <a:prstClr val="black"/>
                </a:solidFill>
                <a:latin typeface="Meiryo UI" panose="020B0604030504040204" pitchFamily="50" charset="-128"/>
                <a:ea typeface="Meiryo UI" panose="020B0604030504040204" pitchFamily="50" charset="-128"/>
              </a:rPr>
              <a:t>施設</a:t>
            </a:r>
            <a:endParaRPr kumimoji="1" lang="en-US" altLang="ja-JP" dirty="0">
              <a:solidFill>
                <a:prstClr val="black"/>
              </a:solidFill>
              <a:latin typeface="Meiryo UI" panose="020B0604030504040204" pitchFamily="50" charset="-128"/>
              <a:ea typeface="Meiryo UI" panose="020B0604030504040204" pitchFamily="50" charset="-128"/>
            </a:endParaRPr>
          </a:p>
          <a:p>
            <a:pPr marL="809625" algn="just" defTabSz="914400">
              <a:defRPr/>
            </a:pPr>
            <a:r>
              <a:rPr kumimoji="1" lang="ja-JP" altLang="en-US" dirty="0" smtClean="0">
                <a:solidFill>
                  <a:prstClr val="black"/>
                </a:solidFill>
                <a:latin typeface="Meiryo UI" panose="020B0604030504040204" pitchFamily="50" charset="-128"/>
                <a:ea typeface="Meiryo UI" panose="020B0604030504040204" pitchFamily="50" charset="-128"/>
              </a:rPr>
              <a:t>　・　旅館業法</a:t>
            </a:r>
            <a:r>
              <a:rPr kumimoji="1" lang="ja-JP" altLang="en-US" dirty="0">
                <a:solidFill>
                  <a:prstClr val="black"/>
                </a:solidFill>
                <a:latin typeface="Meiryo UI" panose="020B0604030504040204" pitchFamily="50" charset="-128"/>
                <a:ea typeface="Meiryo UI" panose="020B0604030504040204" pitchFamily="50" charset="-128"/>
              </a:rPr>
              <a:t>において簡易宿所営業の施設に該当する</a:t>
            </a:r>
            <a:r>
              <a:rPr kumimoji="1" lang="ja-JP" altLang="en-US" dirty="0" smtClean="0">
                <a:solidFill>
                  <a:prstClr val="black"/>
                </a:solidFill>
                <a:latin typeface="Meiryo UI" panose="020B0604030504040204" pitchFamily="50" charset="-128"/>
                <a:ea typeface="Meiryo UI" panose="020B0604030504040204" pitchFamily="50" charset="-128"/>
              </a:rPr>
              <a:t>施設</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809625" indent="-179388" algn="just" defTabSz="914400">
              <a:spcBef>
                <a:spcPts val="1200"/>
              </a:spcBef>
              <a:defRPr/>
            </a:pPr>
            <a:r>
              <a:rPr kumimoji="1" lang="ja-JP" altLang="en-US" dirty="0" smtClean="0">
                <a:solidFill>
                  <a:prstClr val="black"/>
                </a:solidFill>
                <a:latin typeface="Meiryo UI" panose="020B0604030504040204" pitchFamily="50" charset="-128"/>
                <a:ea typeface="Meiryo UI" panose="020B0604030504040204" pitchFamily="50" charset="-128"/>
              </a:rPr>
              <a:t>上記</a:t>
            </a:r>
            <a:r>
              <a:rPr kumimoji="1" lang="ja-JP" altLang="en-US" dirty="0">
                <a:solidFill>
                  <a:prstClr val="black"/>
                </a:solidFill>
                <a:latin typeface="Meiryo UI" panose="020B0604030504040204" pitchFamily="50" charset="-128"/>
                <a:ea typeface="Meiryo UI" panose="020B0604030504040204" pitchFamily="50" charset="-128"/>
              </a:rPr>
              <a:t>以外のホテル又は旅館（既設を含む）は努力</a:t>
            </a:r>
            <a:r>
              <a:rPr kumimoji="1" lang="ja-JP" altLang="en-US" dirty="0" smtClean="0">
                <a:solidFill>
                  <a:prstClr val="black"/>
                </a:solidFill>
                <a:latin typeface="Meiryo UI" panose="020B0604030504040204" pitchFamily="50" charset="-128"/>
                <a:ea typeface="Meiryo UI" panose="020B0604030504040204" pitchFamily="50" charset="-128"/>
              </a:rPr>
              <a:t>義務</a:t>
            </a:r>
            <a:endParaRPr kumimoji="1" lang="ja-JP" altLang="en-US"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18</a:t>
            </a:fld>
            <a:endParaRPr kumimoji="1" lang="ja-JP" altLang="en-US" sz="1600"/>
          </a:p>
        </p:txBody>
      </p:sp>
      <p:cxnSp>
        <p:nvCxnSpPr>
          <p:cNvPr id="3" name="直線コネクタ 2">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5" name="正方形/長方形 4">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pPr lvl="0" algn="just" defTabSz="914400">
              <a:defRPr/>
            </a:pPr>
            <a:r>
              <a:rPr lang="ja-JP" altLang="en-US" sz="2200" b="1" dirty="0" smtClean="0">
                <a:latin typeface="Meiryo UI" panose="020B0604030504040204" pitchFamily="50" charset="-128"/>
                <a:ea typeface="Meiryo UI" panose="020B0604030504040204" pitchFamily="50" charset="-128"/>
              </a:rPr>
              <a:t>大阪府福祉のまちづくり条例の改正</a:t>
            </a:r>
            <a:r>
              <a:rPr kumimoji="1" lang="ja-JP" altLang="en-US" dirty="0">
                <a:solidFill>
                  <a:prstClr val="black"/>
                </a:solidFill>
                <a:latin typeface="Meiryo UI" panose="020B0604030504040204" pitchFamily="50" charset="-128"/>
                <a:ea typeface="Meiryo UI" panose="020B0604030504040204" pitchFamily="50" charset="-128"/>
              </a:rPr>
              <a:t>（公布：</a:t>
            </a:r>
            <a:r>
              <a:rPr kumimoji="1" lang="en-US" altLang="ja-JP" dirty="0">
                <a:solidFill>
                  <a:prstClr val="black"/>
                </a:solidFill>
                <a:latin typeface="Meiryo UI" panose="020B0604030504040204" pitchFamily="50" charset="-128"/>
                <a:ea typeface="Meiryo UI" panose="020B0604030504040204" pitchFamily="50" charset="-128"/>
              </a:rPr>
              <a:t>2020.3.27 </a:t>
            </a:r>
            <a:r>
              <a:rPr kumimoji="1" lang="ja-JP" altLang="en-US" dirty="0">
                <a:solidFill>
                  <a:prstClr val="black"/>
                </a:solidFill>
                <a:latin typeface="Meiryo UI" panose="020B0604030504040204" pitchFamily="50" charset="-128"/>
                <a:ea typeface="Meiryo UI" panose="020B0604030504040204" pitchFamily="50" charset="-128"/>
              </a:rPr>
              <a:t>　施行：</a:t>
            </a:r>
            <a:r>
              <a:rPr kumimoji="1" lang="en-US" altLang="ja-JP" dirty="0">
                <a:solidFill>
                  <a:prstClr val="black"/>
                </a:solidFill>
                <a:latin typeface="Meiryo UI" panose="020B0604030504040204" pitchFamily="50" charset="-128"/>
                <a:ea typeface="Meiryo UI" panose="020B0604030504040204" pitchFamily="50" charset="-128"/>
              </a:rPr>
              <a:t>2020.9.1 </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4706039"/>
      </p:ext>
    </p:extLst>
  </p:cSld>
  <p:clrMapOvr>
    <a:masterClrMapping/>
  </p:clrMapOvr>
  <mc:AlternateContent xmlns:mc="http://schemas.openxmlformats.org/markup-compatibility/2006" xmlns:p14="http://schemas.microsoft.com/office/powerpoint/2010/main">
    <mc:Choice Requires="p14">
      <p:transition spd="slow" p14:dur="2000" advClick="0" advTm="41000"/>
    </mc:Choice>
    <mc:Fallback xmlns="">
      <p:transition spd="slow" advClick="0" advTm="41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19</a:t>
            </a:fld>
            <a:endParaRPr kumimoji="1" lang="ja-JP" altLang="en-US" sz="1600"/>
          </a:p>
        </p:txBody>
      </p:sp>
      <p:sp>
        <p:nvSpPr>
          <p:cNvPr id="9" name="テキスト ボックス 8">
            <a:extLst>
              <a:ext uri="{FF2B5EF4-FFF2-40B4-BE49-F238E27FC236}">
                <a16:creationId xmlns:a16="http://schemas.microsoft.com/office/drawing/2014/main" id="{B569AC06-99D0-46DA-839F-5CB11085E487}"/>
              </a:ext>
            </a:extLst>
          </p:cNvPr>
          <p:cNvSpPr txBox="1"/>
          <p:nvPr/>
        </p:nvSpPr>
        <p:spPr>
          <a:xfrm>
            <a:off x="219915" y="628091"/>
            <a:ext cx="8771355" cy="4939814"/>
          </a:xfrm>
          <a:prstGeom prst="rect">
            <a:avLst/>
          </a:prstGeom>
          <a:noFill/>
          <a:ln>
            <a:noFill/>
          </a:ln>
        </p:spPr>
        <p:txBody>
          <a:bodyPr vert="horz" wrap="square" rtlCol="0">
            <a:spAutoFit/>
          </a:bodyPr>
          <a:lstStyle/>
          <a:p>
            <a:pPr lvl="0" algn="just" defTabSz="914400">
              <a:defRPr/>
            </a:pPr>
            <a:r>
              <a:rPr kumimoji="1" lang="ja-JP" altLang="en-US" sz="2000" b="1" dirty="0">
                <a:solidFill>
                  <a:prstClr val="black"/>
                </a:solidFill>
                <a:latin typeface="Meiryo UI" panose="020B0604030504040204" pitchFamily="50" charset="-128"/>
                <a:ea typeface="Meiryo UI" panose="020B0604030504040204" pitchFamily="50" charset="-128"/>
              </a:rPr>
              <a:t>　３．一般客室の</a:t>
            </a:r>
            <a:r>
              <a:rPr kumimoji="1" lang="ja-JP" altLang="en-US" sz="2000" b="1" dirty="0" smtClean="0">
                <a:solidFill>
                  <a:prstClr val="black"/>
                </a:solidFill>
                <a:latin typeface="Meiryo UI" panose="020B0604030504040204" pitchFamily="50" charset="-128"/>
                <a:ea typeface="Meiryo UI" panose="020B0604030504040204" pitchFamily="50" charset="-128"/>
              </a:rPr>
              <a:t>バリアフリー化</a:t>
            </a:r>
            <a:r>
              <a:rPr kumimoji="1" lang="ja-JP" altLang="en-US" sz="2000" dirty="0" smtClean="0">
                <a:solidFill>
                  <a:prstClr val="black"/>
                </a:solidFill>
                <a:latin typeface="Meiryo UI" panose="020B0604030504040204" pitchFamily="50" charset="-128"/>
                <a:ea typeface="Meiryo UI" panose="020B0604030504040204" pitchFamily="50" charset="-128"/>
              </a:rPr>
              <a:t>（</a:t>
            </a:r>
            <a:r>
              <a:rPr kumimoji="1" lang="ja-JP" altLang="en-US" sz="2000" dirty="0">
                <a:solidFill>
                  <a:prstClr val="black"/>
                </a:solidFill>
                <a:latin typeface="Meiryo UI" panose="020B0604030504040204" pitchFamily="50" charset="-128"/>
                <a:ea typeface="Meiryo UI" panose="020B0604030504040204" pitchFamily="50" charset="-128"/>
              </a:rPr>
              <a:t>既設は努力義務）</a:t>
            </a:r>
            <a:endParaRPr kumimoji="1" lang="en-US" altLang="ja-JP" sz="2000" b="1" dirty="0">
              <a:solidFill>
                <a:prstClr val="black"/>
              </a:solidFill>
              <a:latin typeface="Meiryo UI" panose="020B0604030504040204" pitchFamily="50" charset="-128"/>
              <a:ea typeface="Meiryo UI" panose="020B0604030504040204" pitchFamily="50" charset="-128"/>
            </a:endParaRPr>
          </a:p>
          <a:p>
            <a:pPr lvl="0" algn="just" defTabSz="914400">
              <a:defRPr/>
            </a:pPr>
            <a:endParaRPr kumimoji="1" lang="en-US" altLang="ja-JP" b="1" dirty="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一般客室までの</a:t>
            </a:r>
            <a:r>
              <a:rPr kumimoji="1" lang="ja-JP" altLang="en-US" sz="2000" b="1" dirty="0" smtClean="0">
                <a:solidFill>
                  <a:prstClr val="black"/>
                </a:solidFill>
                <a:latin typeface="Meiryo UI" panose="020B0604030504040204" pitchFamily="50" charset="-128"/>
                <a:ea typeface="Meiryo UI" panose="020B0604030504040204" pitchFamily="50" charset="-128"/>
              </a:rPr>
              <a:t>経路の基準</a:t>
            </a:r>
            <a:r>
              <a:rPr kumimoji="1" lang="en-US" altLang="ja-JP" sz="2000" b="1" dirty="0" smtClean="0">
                <a:solidFill>
                  <a:prstClr val="black"/>
                </a:solidFill>
                <a:latin typeface="Meiryo UI" panose="020B0604030504040204" pitchFamily="50" charset="-128"/>
                <a:ea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rPr>
              <a:t>（条例第</a:t>
            </a:r>
            <a:r>
              <a:rPr kumimoji="1" lang="en-US" altLang="ja-JP" dirty="0" smtClean="0">
                <a:solidFill>
                  <a:prstClr val="black"/>
                </a:solidFill>
                <a:latin typeface="Meiryo UI" panose="020B0604030504040204" pitchFamily="50" charset="-128"/>
                <a:ea typeface="Meiryo UI" panose="020B0604030504040204" pitchFamily="50" charset="-128"/>
              </a:rPr>
              <a:t>20</a:t>
            </a:r>
            <a:r>
              <a:rPr kumimoji="1" lang="ja-JP" altLang="en-US" dirty="0" smtClean="0">
                <a:solidFill>
                  <a:prstClr val="black"/>
                </a:solidFill>
                <a:latin typeface="Meiryo UI" panose="020B0604030504040204" pitchFamily="50" charset="-128"/>
                <a:ea typeface="Meiryo UI" panose="020B0604030504040204" pitchFamily="50" charset="-128"/>
              </a:rPr>
              <a:t>条）</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449262" lvl="0" algn="just" defTabSz="914400">
              <a:spcBef>
                <a:spcPts val="1200"/>
              </a:spcBef>
              <a:defRPr/>
            </a:pPr>
            <a:r>
              <a:rPr kumimoji="1" lang="ja-JP" altLang="en-US" dirty="0" smtClean="0">
                <a:solidFill>
                  <a:prstClr val="black"/>
                </a:solidFill>
                <a:latin typeface="Meiryo UI" panose="020B0604030504040204" pitchFamily="50" charset="-128"/>
                <a:ea typeface="Meiryo UI" panose="020B0604030504040204" pitchFamily="50" charset="-128"/>
              </a:rPr>
              <a:t>　　　道</a:t>
            </a:r>
            <a:r>
              <a:rPr kumimoji="1" lang="ja-JP" altLang="en-US" dirty="0">
                <a:solidFill>
                  <a:prstClr val="black"/>
                </a:solidFill>
                <a:latin typeface="Meiryo UI" panose="020B0604030504040204" pitchFamily="50" charset="-128"/>
                <a:ea typeface="Meiryo UI" panose="020B0604030504040204" pitchFamily="50" charset="-128"/>
              </a:rPr>
              <a:t>等及び駐車場から客室までの経路に段を設けないこと。</a:t>
            </a:r>
            <a:endParaRPr kumimoji="1" lang="en-US" altLang="ja-JP" dirty="0">
              <a:solidFill>
                <a:prstClr val="black"/>
              </a:solidFill>
              <a:latin typeface="Meiryo UI" panose="020B0604030504040204" pitchFamily="50" charset="-128"/>
              <a:ea typeface="Meiryo UI" panose="020B0604030504040204" pitchFamily="50" charset="-128"/>
            </a:endParaRPr>
          </a:p>
          <a:p>
            <a:pPr algn="just" defTabSz="914400">
              <a:spcBef>
                <a:spcPts val="1200"/>
              </a:spcBef>
              <a:defRPr/>
            </a:pPr>
            <a:endParaRPr kumimoji="1" lang="en-US" altLang="ja-JP" dirty="0">
              <a:solidFill>
                <a:prstClr val="black"/>
              </a:solidFill>
              <a:latin typeface="Meiryo UI" panose="020B0604030504040204" pitchFamily="50" charset="-128"/>
              <a:ea typeface="Meiryo UI" panose="020B0604030504040204" pitchFamily="50" charset="-128"/>
            </a:endParaRPr>
          </a:p>
          <a:p>
            <a:pPr algn="just" defTabSz="914400">
              <a:spcBef>
                <a:spcPts val="1200"/>
              </a:spcBef>
              <a:defRPr/>
            </a:pP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一般</a:t>
            </a:r>
            <a:r>
              <a:rPr kumimoji="1" lang="ja-JP" altLang="en-US" sz="2000" b="1" dirty="0" smtClean="0">
                <a:solidFill>
                  <a:prstClr val="black"/>
                </a:solidFill>
                <a:latin typeface="Meiryo UI" panose="020B0604030504040204" pitchFamily="50" charset="-128"/>
                <a:ea typeface="Meiryo UI" panose="020B0604030504040204" pitchFamily="50" charset="-128"/>
              </a:rPr>
              <a:t>客室の</a:t>
            </a:r>
            <a:r>
              <a:rPr kumimoji="1" lang="ja-JP" altLang="en-US" sz="2000" b="1" dirty="0">
                <a:solidFill>
                  <a:prstClr val="black"/>
                </a:solidFill>
                <a:latin typeface="Meiryo UI" panose="020B0604030504040204" pitchFamily="50" charset="-128"/>
                <a:ea typeface="Meiryo UI" panose="020B0604030504040204" pitchFamily="50" charset="-128"/>
              </a:rPr>
              <a:t>基準</a:t>
            </a:r>
            <a:r>
              <a:rPr kumimoji="1" lang="en-US" altLang="ja-JP" sz="2000" b="1" dirty="0" smtClean="0">
                <a:solidFill>
                  <a:prstClr val="black"/>
                </a:solidFill>
                <a:latin typeface="Meiryo UI" panose="020B0604030504040204" pitchFamily="50" charset="-128"/>
                <a:ea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rPr>
              <a:t>（条例第</a:t>
            </a:r>
            <a:r>
              <a:rPr kumimoji="1" lang="en-US" altLang="ja-JP" dirty="0" smtClean="0">
                <a:solidFill>
                  <a:prstClr val="black"/>
                </a:solidFill>
                <a:latin typeface="Meiryo UI" panose="020B0604030504040204" pitchFamily="50" charset="-128"/>
                <a:ea typeface="Meiryo UI" panose="020B0604030504040204" pitchFamily="50" charset="-128"/>
              </a:rPr>
              <a:t>21</a:t>
            </a:r>
            <a:r>
              <a:rPr kumimoji="1" lang="ja-JP" altLang="en-US" dirty="0" smtClean="0">
                <a:solidFill>
                  <a:prstClr val="black"/>
                </a:solidFill>
                <a:latin typeface="Meiryo UI" panose="020B0604030504040204" pitchFamily="50" charset="-128"/>
                <a:ea typeface="Meiryo UI" panose="020B0604030504040204" pitchFamily="50" charset="-128"/>
              </a:rPr>
              <a:t>条）</a:t>
            </a:r>
            <a:endParaRPr kumimoji="1" lang="en-US" altLang="ja-JP" dirty="0">
              <a:solidFill>
                <a:prstClr val="black"/>
              </a:solidFill>
              <a:latin typeface="Meiryo UI" panose="020B0604030504040204" pitchFamily="50" charset="-128"/>
              <a:ea typeface="Meiryo UI" panose="020B0604030504040204" pitchFamily="50" charset="-128"/>
            </a:endParaRPr>
          </a:p>
          <a:p>
            <a:pPr marL="449262" lvl="0" algn="just" defTabSz="914400">
              <a:spcBef>
                <a:spcPts val="1200"/>
              </a:spcBef>
              <a:defRPr/>
            </a:pPr>
            <a:r>
              <a:rPr kumimoji="1" lang="ja-JP" altLang="en-US" dirty="0" smtClean="0">
                <a:solidFill>
                  <a:prstClr val="black"/>
                </a:solidFill>
                <a:latin typeface="Meiryo UI" panose="020B0604030504040204" pitchFamily="50" charset="-128"/>
                <a:ea typeface="Meiryo UI" panose="020B0604030504040204" pitchFamily="50" charset="-128"/>
              </a:rPr>
              <a:t>　</a:t>
            </a:r>
            <a:r>
              <a:rPr kumimoji="1" lang="en-US" altLang="ja-JP" dirty="0" smtClean="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ＵＤルーム</a:t>
            </a:r>
            <a:r>
              <a:rPr kumimoji="1" lang="en-US" altLang="ja-JP" b="1" dirty="0">
                <a:solidFill>
                  <a:prstClr val="black"/>
                </a:solidFill>
                <a:latin typeface="Meiryo UI" panose="020B0604030504040204" pitchFamily="50" charset="-128"/>
                <a:ea typeface="Meiryo UI" panose="020B0604030504040204" pitchFamily="50" charset="-128"/>
              </a:rPr>
              <a:t>Ⅰ</a:t>
            </a:r>
            <a:r>
              <a:rPr kumimoji="1" lang="ja-JP" altLang="en-US" b="1" dirty="0">
                <a:solidFill>
                  <a:prstClr val="black"/>
                </a:solidFill>
                <a:latin typeface="Meiryo UI" panose="020B0604030504040204" pitchFamily="50" charset="-128"/>
                <a:ea typeface="Meiryo UI" panose="020B0604030504040204" pitchFamily="50" charset="-128"/>
              </a:rPr>
              <a:t>基準</a:t>
            </a:r>
            <a:r>
              <a:rPr kumimoji="1" lang="en-US" altLang="ja-JP" b="1" dirty="0">
                <a:solidFill>
                  <a:prstClr val="black"/>
                </a:solidFill>
                <a:latin typeface="Meiryo UI" panose="020B0604030504040204" pitchFamily="50" charset="-128"/>
                <a:ea typeface="Meiryo UI" panose="020B0604030504040204" pitchFamily="50" charset="-128"/>
              </a:rPr>
              <a:t>】</a:t>
            </a:r>
          </a:p>
          <a:p>
            <a:pPr marL="449262" lvl="0" algn="just" defTabSz="914400">
              <a:spcBef>
                <a:spcPts val="600"/>
              </a:spcBef>
              <a:defRPr/>
            </a:pPr>
            <a:r>
              <a:rPr kumimoji="1" lang="ja-JP" altLang="en-US" b="1" dirty="0">
                <a:solidFill>
                  <a:prstClr val="black"/>
                </a:solidFill>
                <a:latin typeface="Meiryo UI" panose="020B0604030504040204" pitchFamily="50" charset="-128"/>
                <a:ea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rPr>
              <a:t>客室面積が狭い一般客室では、車椅子使用者が利用しやすいスペース等の確保が</a:t>
            </a:r>
            <a:endParaRPr kumimoji="1" lang="en-US" altLang="ja-JP" dirty="0">
              <a:solidFill>
                <a:prstClr val="black"/>
              </a:solidFill>
              <a:latin typeface="Meiryo UI" panose="020B0604030504040204" pitchFamily="50" charset="-128"/>
              <a:ea typeface="Meiryo UI" panose="020B0604030504040204" pitchFamily="50" charset="-128"/>
            </a:endParaRPr>
          </a:p>
          <a:p>
            <a:pPr marL="449262" lvl="0" algn="just" defTabSz="914400">
              <a:spcBef>
                <a:spcPts val="600"/>
              </a:spcBef>
              <a:defRPr/>
            </a:pPr>
            <a:r>
              <a:rPr kumimoji="1" lang="ja-JP" altLang="en-US" dirty="0">
                <a:solidFill>
                  <a:prstClr val="black"/>
                </a:solidFill>
                <a:latin typeface="Meiryo UI" panose="020B0604030504040204" pitchFamily="50" charset="-128"/>
                <a:ea typeface="Meiryo UI" panose="020B0604030504040204" pitchFamily="50" charset="-128"/>
              </a:rPr>
              <a:t>　　　物理的に困難であることから、</a:t>
            </a:r>
            <a:r>
              <a:rPr kumimoji="1" lang="ja-JP" altLang="en-US" u="sng" dirty="0">
                <a:solidFill>
                  <a:prstClr val="black"/>
                </a:solidFill>
                <a:latin typeface="Meiryo UI" panose="020B0604030504040204" pitchFamily="50" charset="-128"/>
                <a:ea typeface="Meiryo UI" panose="020B0604030504040204" pitchFamily="50" charset="-128"/>
              </a:rPr>
              <a:t>高齢者や障がい者等に配慮した最低限の基準</a:t>
            </a:r>
            <a:r>
              <a:rPr kumimoji="1" lang="ja-JP" altLang="en-US" dirty="0">
                <a:solidFill>
                  <a:prstClr val="black"/>
                </a:solidFill>
                <a:latin typeface="Meiryo UI" panose="020B0604030504040204" pitchFamily="50" charset="-128"/>
                <a:ea typeface="Meiryo UI" panose="020B0604030504040204" pitchFamily="50" charset="-128"/>
              </a:rPr>
              <a:t>とする。</a:t>
            </a:r>
            <a:endParaRPr kumimoji="1" lang="en-US" altLang="ja-JP" dirty="0">
              <a:solidFill>
                <a:prstClr val="black"/>
              </a:solidFill>
              <a:latin typeface="Meiryo UI" panose="020B0604030504040204" pitchFamily="50" charset="-128"/>
              <a:ea typeface="Meiryo UI" panose="020B0604030504040204" pitchFamily="50" charset="-128"/>
            </a:endParaRPr>
          </a:p>
          <a:p>
            <a:pPr marL="449262" algn="just" defTabSz="914400">
              <a:spcBef>
                <a:spcPts val="1200"/>
              </a:spcBef>
              <a:defRPr/>
            </a:pPr>
            <a:r>
              <a:rPr kumimoji="1" lang="ja-JP" altLang="en-US" dirty="0" smtClean="0">
                <a:solidFill>
                  <a:prstClr val="black"/>
                </a:solidFill>
                <a:latin typeface="Meiryo UI" panose="020B0604030504040204" pitchFamily="50" charset="-128"/>
                <a:ea typeface="Meiryo UI" panose="020B0604030504040204" pitchFamily="50" charset="-128"/>
              </a:rPr>
              <a:t>　</a:t>
            </a:r>
            <a:r>
              <a:rPr kumimoji="1" lang="en-US" altLang="ja-JP" dirty="0" smtClean="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ＵＤルーム</a:t>
            </a:r>
            <a:r>
              <a:rPr kumimoji="1" lang="en-US" altLang="ja-JP" b="1" dirty="0">
                <a:solidFill>
                  <a:prstClr val="black"/>
                </a:solidFill>
                <a:latin typeface="Meiryo UI" panose="020B0604030504040204" pitchFamily="50" charset="-128"/>
                <a:ea typeface="Meiryo UI" panose="020B0604030504040204" pitchFamily="50" charset="-128"/>
              </a:rPr>
              <a:t>Ⅱ</a:t>
            </a:r>
            <a:r>
              <a:rPr kumimoji="1" lang="ja-JP" altLang="en-US" b="1" dirty="0">
                <a:solidFill>
                  <a:prstClr val="black"/>
                </a:solidFill>
                <a:latin typeface="Meiryo UI" panose="020B0604030504040204" pitchFamily="50" charset="-128"/>
                <a:ea typeface="Meiryo UI" panose="020B0604030504040204" pitchFamily="50" charset="-128"/>
              </a:rPr>
              <a:t>基準</a:t>
            </a:r>
            <a:r>
              <a:rPr kumimoji="1" lang="en-US" altLang="ja-JP" dirty="0">
                <a:solidFill>
                  <a:prstClr val="black"/>
                </a:solidFill>
                <a:latin typeface="Meiryo UI" panose="020B0604030504040204" pitchFamily="50" charset="-128"/>
                <a:ea typeface="Meiryo UI" panose="020B0604030504040204" pitchFamily="50" charset="-128"/>
              </a:rPr>
              <a:t>】</a:t>
            </a:r>
          </a:p>
          <a:p>
            <a:pPr marL="449262" lvl="0" algn="just" defTabSz="914400">
              <a:spcBef>
                <a:spcPts val="600"/>
              </a:spcBef>
              <a:defRPr/>
            </a:pPr>
            <a:r>
              <a:rPr kumimoji="1" lang="ja-JP" altLang="en-US" dirty="0">
                <a:solidFill>
                  <a:prstClr val="black"/>
                </a:solidFill>
                <a:latin typeface="Meiryo UI" panose="020B0604030504040204" pitchFamily="50" charset="-128"/>
                <a:ea typeface="Meiryo UI" panose="020B0604030504040204" pitchFamily="50" charset="-128"/>
              </a:rPr>
              <a:t>　　　客室面積が広い一般客室では、車椅子使用者が利用しやすいスペース等の確保が</a:t>
            </a:r>
            <a:endParaRPr kumimoji="1" lang="en-US" altLang="ja-JP" dirty="0">
              <a:solidFill>
                <a:prstClr val="black"/>
              </a:solidFill>
              <a:latin typeface="Meiryo UI" panose="020B0604030504040204" pitchFamily="50" charset="-128"/>
              <a:ea typeface="Meiryo UI" panose="020B0604030504040204" pitchFamily="50" charset="-128"/>
            </a:endParaRPr>
          </a:p>
          <a:p>
            <a:pPr marL="449262" lvl="0" algn="just" defTabSz="914400">
              <a:spcBef>
                <a:spcPts val="600"/>
              </a:spcBef>
              <a:defRPr/>
            </a:pPr>
            <a:r>
              <a:rPr kumimoji="1" lang="ja-JP" altLang="en-US" dirty="0">
                <a:solidFill>
                  <a:prstClr val="black"/>
                </a:solidFill>
                <a:latin typeface="Meiryo UI" panose="020B0604030504040204" pitchFamily="50" charset="-128"/>
                <a:ea typeface="Meiryo UI" panose="020B0604030504040204" pitchFamily="50" charset="-128"/>
              </a:rPr>
              <a:t>　　　されやすいことから、</a:t>
            </a:r>
            <a:r>
              <a:rPr kumimoji="1" lang="ja-JP" altLang="en-US" u="sng" dirty="0">
                <a:solidFill>
                  <a:prstClr val="black"/>
                </a:solidFill>
                <a:latin typeface="Meiryo UI" panose="020B0604030504040204" pitchFamily="50" charset="-128"/>
                <a:ea typeface="Meiryo UI" panose="020B0604030504040204" pitchFamily="50" charset="-128"/>
              </a:rPr>
              <a:t>車椅子使用者を含めた高齢者や</a:t>
            </a:r>
            <a:r>
              <a:rPr kumimoji="1" lang="ja-JP" altLang="en-US" u="sng" dirty="0" err="1">
                <a:solidFill>
                  <a:prstClr val="black"/>
                </a:solidFill>
                <a:latin typeface="Meiryo UI" panose="020B0604030504040204" pitchFamily="50" charset="-128"/>
                <a:ea typeface="Meiryo UI" panose="020B0604030504040204" pitchFamily="50" charset="-128"/>
              </a:rPr>
              <a:t>障がい</a:t>
            </a:r>
            <a:r>
              <a:rPr kumimoji="1" lang="ja-JP" altLang="en-US" u="sng" dirty="0">
                <a:solidFill>
                  <a:prstClr val="black"/>
                </a:solidFill>
                <a:latin typeface="Meiryo UI" panose="020B0604030504040204" pitchFamily="50" charset="-128"/>
                <a:ea typeface="Meiryo UI" panose="020B0604030504040204" pitchFamily="50" charset="-128"/>
              </a:rPr>
              <a:t>者等に配慮した基準</a:t>
            </a:r>
            <a:r>
              <a:rPr kumimoji="1" lang="ja-JP" altLang="en-US" dirty="0">
                <a:solidFill>
                  <a:prstClr val="black"/>
                </a:solidFill>
                <a:latin typeface="Meiryo UI" panose="020B0604030504040204" pitchFamily="50" charset="-128"/>
                <a:ea typeface="Meiryo UI" panose="020B0604030504040204" pitchFamily="50" charset="-128"/>
              </a:rPr>
              <a:t>と</a:t>
            </a:r>
            <a:endParaRPr kumimoji="1" lang="en-US" altLang="ja-JP" dirty="0">
              <a:solidFill>
                <a:prstClr val="black"/>
              </a:solidFill>
              <a:latin typeface="Meiryo UI" panose="020B0604030504040204" pitchFamily="50" charset="-128"/>
              <a:ea typeface="Meiryo UI" panose="020B0604030504040204" pitchFamily="50" charset="-128"/>
            </a:endParaRPr>
          </a:p>
          <a:p>
            <a:pPr marL="449262" lvl="0" algn="just" defTabSz="914400">
              <a:spcBef>
                <a:spcPts val="600"/>
              </a:spcBef>
              <a:defRPr/>
            </a:pPr>
            <a:r>
              <a:rPr kumimoji="1" lang="ja-JP" altLang="en-US" dirty="0">
                <a:solidFill>
                  <a:prstClr val="black"/>
                </a:solidFill>
                <a:latin typeface="Meiryo UI" panose="020B0604030504040204" pitchFamily="50" charset="-128"/>
                <a:ea typeface="Meiryo UI" panose="020B0604030504040204" pitchFamily="50" charset="-128"/>
              </a:rPr>
              <a:t>　　　する。</a:t>
            </a:r>
            <a:endParaRPr kumimoji="1"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1993368"/>
      </p:ext>
    </p:extLst>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a:t>
            </a:fld>
            <a:endParaRPr kumimoji="1" lang="ja-JP" altLang="en-US" sz="1600"/>
          </a:p>
        </p:txBody>
      </p:sp>
      <p:sp>
        <p:nvSpPr>
          <p:cNvPr id="5" name="正方形/長方形 4">
            <a:extLst>
              <a:ext uri="{FF2B5EF4-FFF2-40B4-BE49-F238E27FC236}">
                <a16:creationId xmlns:a16="http://schemas.microsoft.com/office/drawing/2014/main" id="{EE40D2D7-A64B-4A4B-B1FF-9C5C9096D921}"/>
              </a:ext>
            </a:extLst>
          </p:cNvPr>
          <p:cNvSpPr/>
          <p:nvPr/>
        </p:nvSpPr>
        <p:spPr>
          <a:xfrm>
            <a:off x="556260" y="2644170"/>
            <a:ext cx="8031480" cy="1569660"/>
          </a:xfrm>
          <a:prstGeom prst="rect">
            <a:avLst/>
          </a:prstGeom>
        </p:spPr>
        <p:txBody>
          <a:bodyPr wrap="square">
            <a:spAutoFit/>
          </a:bodyPr>
          <a:lstStyle/>
          <a:p>
            <a:r>
              <a:rPr lang="ja-JP" altLang="en-US" sz="3200" b="1" dirty="0" smtClean="0">
                <a:latin typeface="Meiryo UI" panose="020B0604030504040204" pitchFamily="50" charset="-128"/>
                <a:ea typeface="Meiryo UI" panose="020B0604030504040204" pitchFamily="50" charset="-128"/>
              </a:rPr>
              <a:t>ホテル又は旅館のバリアフリー化に関する</a:t>
            </a:r>
            <a:endParaRPr lang="en-US" altLang="ja-JP" sz="3200" b="1" dirty="0" smtClean="0">
              <a:latin typeface="Meiryo UI" panose="020B0604030504040204" pitchFamily="50" charset="-128"/>
              <a:ea typeface="Meiryo UI" panose="020B0604030504040204" pitchFamily="50" charset="-128"/>
            </a:endParaRPr>
          </a:p>
          <a:p>
            <a:r>
              <a:rPr lang="ja-JP" altLang="en-US" sz="3200" b="1" dirty="0" smtClean="0">
                <a:latin typeface="Meiryo UI" panose="020B0604030504040204" pitchFamily="50" charset="-128"/>
                <a:ea typeface="Meiryo UI" panose="020B0604030504040204" pitchFamily="50" charset="-128"/>
              </a:rPr>
              <a:t>東京</a:t>
            </a:r>
            <a:r>
              <a:rPr lang="ja-JP" altLang="en-US" sz="3200" b="1" dirty="0">
                <a:latin typeface="Meiryo UI" panose="020B0604030504040204" pitchFamily="50" charset="-128"/>
                <a:ea typeface="Meiryo UI" panose="020B0604030504040204" pitchFamily="50" charset="-128"/>
              </a:rPr>
              <a:t>オリンピック・パラリンピック競技大会組織委員会・国土</a:t>
            </a:r>
            <a:r>
              <a:rPr lang="ja-JP" altLang="en-US" sz="3200" b="1" dirty="0" smtClean="0">
                <a:latin typeface="Meiryo UI" panose="020B0604030504040204" pitchFamily="50" charset="-128"/>
                <a:ea typeface="Meiryo UI" panose="020B0604030504040204" pitchFamily="50" charset="-128"/>
              </a:rPr>
              <a:t>交通省・東京都の取組み</a:t>
            </a:r>
            <a:endParaRPr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96913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20</a:t>
            </a:fld>
            <a:endParaRPr kumimoji="1" lang="ja-JP" altLang="en-US" sz="1600"/>
          </a:p>
        </p:txBody>
      </p:sp>
      <p:sp>
        <p:nvSpPr>
          <p:cNvPr id="7" name="テキスト ボックス 6">
            <a:extLst>
              <a:ext uri="{FF2B5EF4-FFF2-40B4-BE49-F238E27FC236}">
                <a16:creationId xmlns:a16="http://schemas.microsoft.com/office/drawing/2014/main" id="{B569AC06-99D0-46DA-839F-5CB11085E487}"/>
              </a:ext>
            </a:extLst>
          </p:cNvPr>
          <p:cNvSpPr txBox="1"/>
          <p:nvPr/>
        </p:nvSpPr>
        <p:spPr>
          <a:xfrm>
            <a:off x="113235" y="243571"/>
            <a:ext cx="8924085" cy="2446824"/>
          </a:xfrm>
          <a:prstGeom prst="rect">
            <a:avLst/>
          </a:prstGeom>
          <a:noFill/>
          <a:ln>
            <a:noFill/>
          </a:ln>
        </p:spPr>
        <p:txBody>
          <a:bodyPr vert="horz" wrap="square" rtlCol="0">
            <a:spAutoFit/>
          </a:bodyPr>
          <a:lstStyle/>
          <a:p>
            <a:pPr lvl="0" algn="just" defTabSz="914400">
              <a:defRPr/>
            </a:pPr>
            <a:r>
              <a:rPr kumimoji="1" lang="en-US" altLang="ja-JP" sz="2000" b="1" dirty="0" smtClean="0">
                <a:solidFill>
                  <a:prstClr val="black"/>
                </a:solidFill>
                <a:latin typeface="Meiryo UI" panose="020B0604030504040204" pitchFamily="50" charset="-128"/>
                <a:ea typeface="Meiryo UI" panose="020B0604030504040204" pitchFamily="50" charset="-128"/>
              </a:rPr>
              <a:t>〈</a:t>
            </a:r>
            <a:r>
              <a:rPr kumimoji="1" lang="ja-JP" altLang="en-US" sz="2000" b="1" dirty="0" smtClean="0">
                <a:solidFill>
                  <a:prstClr val="black"/>
                </a:solidFill>
                <a:latin typeface="Meiryo UI" panose="020B0604030504040204" pitchFamily="50" charset="-128"/>
                <a:ea typeface="Meiryo UI" panose="020B0604030504040204" pitchFamily="50" charset="-128"/>
              </a:rPr>
              <a:t>基準</a:t>
            </a:r>
            <a:r>
              <a:rPr kumimoji="1" lang="ja-JP" altLang="en-US" sz="2000" b="1" dirty="0">
                <a:solidFill>
                  <a:prstClr val="black"/>
                </a:solidFill>
                <a:latin typeface="Meiryo UI" panose="020B0604030504040204" pitchFamily="50" charset="-128"/>
                <a:ea typeface="Meiryo UI" panose="020B0604030504040204" pitchFamily="50" charset="-128"/>
              </a:rPr>
              <a:t>の</a:t>
            </a:r>
            <a:r>
              <a:rPr kumimoji="1" lang="ja-JP" altLang="en-US" sz="2000" b="1" dirty="0" smtClean="0">
                <a:solidFill>
                  <a:prstClr val="black"/>
                </a:solidFill>
                <a:latin typeface="Meiryo UI" panose="020B0604030504040204" pitchFamily="50" charset="-128"/>
                <a:ea typeface="Meiryo UI" panose="020B0604030504040204" pitchFamily="50" charset="-128"/>
              </a:rPr>
              <a:t>検証</a:t>
            </a:r>
            <a:r>
              <a:rPr kumimoji="1" lang="en-US" altLang="ja-JP" sz="2000" b="1" dirty="0" smtClean="0">
                <a:solidFill>
                  <a:prstClr val="black"/>
                </a:solidFill>
                <a:latin typeface="Meiryo UI" panose="020B0604030504040204" pitchFamily="50" charset="-128"/>
                <a:ea typeface="Meiryo UI" panose="020B0604030504040204" pitchFamily="50" charset="-128"/>
              </a:rPr>
              <a:t>〉</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lvl="0" algn="just" defTabSz="914400">
              <a:spcBef>
                <a:spcPts val="600"/>
              </a:spcBef>
              <a:defRPr/>
            </a:pPr>
            <a:r>
              <a:rPr kumimoji="1" lang="ja-JP" altLang="en-US" b="1" dirty="0">
                <a:solidFill>
                  <a:prstClr val="black"/>
                </a:solidFill>
                <a:latin typeface="Meiryo UI" panose="020B0604030504040204" pitchFamily="50" charset="-128"/>
                <a:ea typeface="Meiryo UI" panose="020B0604030504040204" pitchFamily="50" charset="-128"/>
              </a:rPr>
              <a:t>　</a:t>
            </a:r>
            <a:r>
              <a:rPr kumimoji="1" lang="ja-JP" altLang="en-US" b="1" dirty="0" smtClean="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検　 証　 日：</a:t>
            </a:r>
            <a:r>
              <a:rPr kumimoji="1" lang="en-US" altLang="ja-JP" dirty="0" smtClean="0">
                <a:solidFill>
                  <a:prstClr val="black"/>
                </a:solidFill>
                <a:latin typeface="Meiryo UI" panose="020B0604030504040204" pitchFamily="50" charset="-128"/>
                <a:ea typeface="Meiryo UI" panose="020B0604030504040204" pitchFamily="50" charset="-128"/>
              </a:rPr>
              <a:t>2018</a:t>
            </a:r>
            <a:r>
              <a:rPr kumimoji="1" lang="ja-JP" altLang="en-US" dirty="0">
                <a:solidFill>
                  <a:prstClr val="black"/>
                </a:solidFill>
                <a:latin typeface="Meiryo UI" panose="020B0604030504040204" pitchFamily="50" charset="-128"/>
                <a:ea typeface="Meiryo UI" panose="020B0604030504040204" pitchFamily="50" charset="-128"/>
              </a:rPr>
              <a:t>年</a:t>
            </a:r>
            <a:r>
              <a:rPr kumimoji="1" lang="en-US" altLang="ja-JP" dirty="0">
                <a:solidFill>
                  <a:prstClr val="black"/>
                </a:solidFill>
                <a:latin typeface="Meiryo UI" panose="020B0604030504040204" pitchFamily="50" charset="-128"/>
                <a:ea typeface="Meiryo UI" panose="020B0604030504040204" pitchFamily="50" charset="-128"/>
              </a:rPr>
              <a:t>12</a:t>
            </a:r>
            <a:r>
              <a:rPr kumimoji="1" lang="ja-JP" altLang="en-US" dirty="0">
                <a:solidFill>
                  <a:prstClr val="black"/>
                </a:solidFill>
                <a:latin typeface="Meiryo UI" panose="020B0604030504040204" pitchFamily="50" charset="-128"/>
                <a:ea typeface="Meiryo UI" panose="020B0604030504040204" pitchFamily="50" charset="-128"/>
              </a:rPr>
              <a:t>月</a:t>
            </a:r>
            <a:r>
              <a:rPr kumimoji="1" lang="en-US" altLang="ja-JP" dirty="0">
                <a:solidFill>
                  <a:prstClr val="black"/>
                </a:solidFill>
                <a:latin typeface="Meiryo UI" panose="020B0604030504040204" pitchFamily="50" charset="-128"/>
                <a:ea typeface="Meiryo UI" panose="020B0604030504040204" pitchFamily="50" charset="-128"/>
              </a:rPr>
              <a:t>19</a:t>
            </a:r>
            <a:r>
              <a:rPr kumimoji="1" lang="ja-JP" altLang="en-US" dirty="0" smtClean="0">
                <a:solidFill>
                  <a:prstClr val="black"/>
                </a:solidFill>
                <a:latin typeface="Meiryo UI" panose="020B0604030504040204" pitchFamily="50" charset="-128"/>
                <a:ea typeface="Meiryo UI" panose="020B0604030504040204" pitchFamily="50" charset="-128"/>
              </a:rPr>
              <a:t>日（水）</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lvl="0" algn="just" defTabSz="914400">
              <a:spcBef>
                <a:spcPts val="600"/>
              </a:spcBef>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　場　    　 所：</a:t>
            </a:r>
            <a:r>
              <a:rPr kumimoji="1" lang="en-US" altLang="ja-JP" dirty="0" smtClean="0">
                <a:solidFill>
                  <a:prstClr val="black"/>
                </a:solidFill>
                <a:latin typeface="Meiryo UI" panose="020B0604030504040204" pitchFamily="50" charset="-128"/>
                <a:ea typeface="Meiryo UI" panose="020B0604030504040204" pitchFamily="50" charset="-128"/>
              </a:rPr>
              <a:t>TOTO</a:t>
            </a:r>
            <a:r>
              <a:rPr kumimoji="1" lang="ja-JP" altLang="en-US" dirty="0" smtClean="0">
                <a:solidFill>
                  <a:prstClr val="black"/>
                </a:solidFill>
                <a:latin typeface="Meiryo UI" panose="020B0604030504040204" pitchFamily="50" charset="-128"/>
                <a:ea typeface="Meiryo UI" panose="020B0604030504040204" pitchFamily="50" charset="-128"/>
              </a:rPr>
              <a:t>テクニカルセンター</a:t>
            </a:r>
            <a:endParaRPr kumimoji="1" lang="en-US" altLang="ja-JP" dirty="0">
              <a:solidFill>
                <a:prstClr val="black"/>
              </a:solidFill>
              <a:latin typeface="Meiryo UI" panose="020B0604030504040204" pitchFamily="50" charset="-128"/>
              <a:ea typeface="Meiryo UI" panose="020B0604030504040204" pitchFamily="50" charset="-128"/>
            </a:endParaRPr>
          </a:p>
          <a:p>
            <a:pPr lvl="0" algn="just" defTabSz="914400">
              <a:spcBef>
                <a:spcPts val="600"/>
              </a:spcBef>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　対象ユニット：</a:t>
            </a:r>
            <a:r>
              <a:rPr kumimoji="1" lang="en-US" altLang="ja-JP" dirty="0" smtClean="0">
                <a:solidFill>
                  <a:prstClr val="black"/>
                </a:solidFill>
                <a:latin typeface="Meiryo UI" panose="020B0604030504040204" pitchFamily="50" charset="-128"/>
                <a:ea typeface="Meiryo UI" panose="020B0604030504040204" pitchFamily="50" charset="-128"/>
              </a:rPr>
              <a:t>TOTO ENV1418</a:t>
            </a:r>
            <a:r>
              <a:rPr kumimoji="1" lang="ja-JP" altLang="en-US" dirty="0">
                <a:solidFill>
                  <a:prstClr val="black"/>
                </a:solidFill>
                <a:latin typeface="Meiryo UI" panose="020B0604030504040204" pitchFamily="50" charset="-128"/>
                <a:ea typeface="Meiryo UI" panose="020B0604030504040204" pitchFamily="50" charset="-128"/>
              </a:rPr>
              <a:t>　（ 扉：有効開口</a:t>
            </a:r>
            <a:r>
              <a:rPr kumimoji="1" lang="en-US" altLang="ja-JP" dirty="0" smtClean="0">
                <a:solidFill>
                  <a:prstClr val="black"/>
                </a:solidFill>
                <a:latin typeface="Meiryo UI" panose="020B0604030504040204" pitchFamily="50" charset="-128"/>
                <a:ea typeface="Meiryo UI" panose="020B0604030504040204" pitchFamily="50" charset="-128"/>
              </a:rPr>
              <a:t>726mm</a:t>
            </a:r>
            <a:r>
              <a:rPr kumimoji="1" lang="ja-JP" altLang="en-US" dirty="0">
                <a:solidFill>
                  <a:prstClr val="black"/>
                </a:solidFill>
                <a:latin typeface="Meiryo UI" panose="020B0604030504040204" pitchFamily="50" charset="-128"/>
                <a:ea typeface="Meiryo UI" panose="020B0604030504040204" pitchFamily="50" charset="-128"/>
              </a:rPr>
              <a:t>　長辺側に設置</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lvl="0" algn="just" defTabSz="914400">
              <a:spcBef>
                <a:spcPts val="600"/>
              </a:spcBef>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　内　　　　容：車椅子使用者や事業者の協力のも</a:t>
            </a:r>
            <a:r>
              <a:rPr kumimoji="1" lang="ja-JP" altLang="en-US" dirty="0">
                <a:solidFill>
                  <a:prstClr val="black"/>
                </a:solidFill>
                <a:latin typeface="Meiryo UI" panose="020B0604030504040204" pitchFamily="50" charset="-128"/>
                <a:ea typeface="Meiryo UI" panose="020B0604030504040204" pitchFamily="50" charset="-128"/>
              </a:rPr>
              <a:t>と</a:t>
            </a:r>
            <a:r>
              <a:rPr kumimoji="1" lang="ja-JP" altLang="en-US" dirty="0" smtClean="0">
                <a:solidFill>
                  <a:prstClr val="black"/>
                </a:solidFill>
                <a:latin typeface="Meiryo UI" panose="020B0604030504040204" pitchFamily="50" charset="-128"/>
                <a:ea typeface="Meiryo UI" panose="020B0604030504040204" pitchFamily="50" charset="-128"/>
              </a:rPr>
              <a:t>、利用検証を実施。</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1602000" lvl="0" algn="just" defTabSz="914400">
              <a:defRPr/>
            </a:pPr>
            <a:r>
              <a:rPr kumimoji="1" lang="ja-JP" altLang="en-US" dirty="0">
                <a:solidFill>
                  <a:prstClr val="black"/>
                </a:solidFill>
                <a:latin typeface="Meiryo UI" panose="020B0604030504040204" pitchFamily="50" charset="-128"/>
                <a:ea typeface="Meiryo UI" panose="020B0604030504040204" pitchFamily="50" charset="-128"/>
              </a:rPr>
              <a:t>浴室等の前の通路幅の必要寸法</a:t>
            </a:r>
            <a:r>
              <a:rPr kumimoji="1" lang="en-US" altLang="ja-JP" dirty="0">
                <a:solidFill>
                  <a:prstClr val="black"/>
                </a:solidFill>
                <a:latin typeface="Meiryo UI" panose="020B0604030504040204" pitchFamily="50" charset="-128"/>
                <a:ea typeface="Meiryo UI" panose="020B0604030504040204" pitchFamily="50" charset="-128"/>
              </a:rPr>
              <a:t>700mm</a:t>
            </a:r>
            <a:r>
              <a:rPr kumimoji="1" lang="ja-JP" altLang="en-US" dirty="0">
                <a:solidFill>
                  <a:prstClr val="black"/>
                </a:solidFill>
                <a:latin typeface="Meiryo UI" panose="020B0604030504040204" pitchFamily="50" charset="-128"/>
                <a:ea typeface="Meiryo UI" panose="020B0604030504040204" pitchFamily="50" charset="-128"/>
              </a:rPr>
              <a:t>をスタートとし、</a:t>
            </a:r>
            <a:r>
              <a:rPr kumimoji="1" lang="en-US" altLang="ja-JP" dirty="0">
                <a:solidFill>
                  <a:prstClr val="black"/>
                </a:solidFill>
                <a:latin typeface="Meiryo UI" panose="020B0604030504040204" pitchFamily="50" charset="-128"/>
                <a:ea typeface="Meiryo UI" panose="020B0604030504040204" pitchFamily="50" charset="-128"/>
              </a:rPr>
              <a:t>100mm</a:t>
            </a:r>
            <a:r>
              <a:rPr kumimoji="1" lang="ja-JP" altLang="en-US" dirty="0">
                <a:solidFill>
                  <a:prstClr val="black"/>
                </a:solidFill>
                <a:latin typeface="Meiryo UI" panose="020B0604030504040204" pitchFamily="50" charset="-128"/>
                <a:ea typeface="Meiryo UI" panose="020B0604030504040204" pitchFamily="50" charset="-128"/>
              </a:rPr>
              <a:t>ずつずらして支障がないか確認しました</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p:txBody>
      </p:sp>
      <p:grpSp>
        <p:nvGrpSpPr>
          <p:cNvPr id="48" name="グループ化 47"/>
          <p:cNvGrpSpPr/>
          <p:nvPr/>
        </p:nvGrpSpPr>
        <p:grpSpPr>
          <a:xfrm>
            <a:off x="3529873" y="2931691"/>
            <a:ext cx="5293410" cy="3159621"/>
            <a:chOff x="3764005" y="2389674"/>
            <a:chExt cx="5293410" cy="3159621"/>
          </a:xfrm>
        </p:grpSpPr>
        <p:pic>
          <p:nvPicPr>
            <p:cNvPr id="10" name="Picture 6" descr="https://www.catalabo.org/iportal/webapi.do?api=getCatalogviewClippedpage&amp;volumeid=CATALABO&amp;catalogid=45051660000&amp;designID=link&amp;lpageid=45093870000&amp;lx=132&amp;ly=242&amp;lw=113&amp;lh=106">
              <a:extLst>
                <a:ext uri="{FF2B5EF4-FFF2-40B4-BE49-F238E27FC236}">
                  <a16:creationId xmlns:a16="http://schemas.microsoft.com/office/drawing/2014/main" id="{5B6CA825-024D-4321-9F76-F3E271D256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
            <a:stretch/>
          </p:blipFill>
          <p:spPr bwMode="auto">
            <a:xfrm>
              <a:off x="3764005" y="2389674"/>
              <a:ext cx="4152611" cy="2778653"/>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4B4189EE-272B-4252-8B6E-D47B1B2A7E05}"/>
                </a:ext>
              </a:extLst>
            </p:cNvPr>
            <p:cNvSpPr/>
            <p:nvPr/>
          </p:nvSpPr>
          <p:spPr>
            <a:xfrm rot="20976584">
              <a:off x="5992421" y="3426114"/>
              <a:ext cx="1152504" cy="2097827"/>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a:extLst>
                <a:ext uri="{FF2B5EF4-FFF2-40B4-BE49-F238E27FC236}">
                  <a16:creationId xmlns:a16="http://schemas.microsoft.com/office/drawing/2014/main" id="{D71461B9-E188-4F5C-96E0-F0405382D676}"/>
                </a:ext>
              </a:extLst>
            </p:cNvPr>
            <p:cNvSpPr/>
            <p:nvPr/>
          </p:nvSpPr>
          <p:spPr>
            <a:xfrm rot="16200000">
              <a:off x="7432250" y="3259735"/>
              <a:ext cx="1152504" cy="2097827"/>
            </a:xfrm>
            <a:prstGeom prst="rect">
              <a:avLst/>
            </a:prstGeom>
            <a:solidFill>
              <a:schemeClr val="accent2">
                <a:lumMod val="40000"/>
                <a:lumOff val="60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40" name="直線コネクタ 39"/>
            <p:cNvCxnSpPr/>
            <p:nvPr/>
          </p:nvCxnSpPr>
          <p:spPr>
            <a:xfrm flipV="1">
              <a:off x="7554579" y="3756205"/>
              <a:ext cx="0" cy="11822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058025" y="3756205"/>
              <a:ext cx="49655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楕円 11"/>
            <p:cNvSpPr/>
            <p:nvPr/>
          </p:nvSpPr>
          <p:spPr>
            <a:xfrm flipV="1">
              <a:off x="5827384" y="3469699"/>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楕円 12"/>
            <p:cNvSpPr/>
            <p:nvPr/>
          </p:nvSpPr>
          <p:spPr>
            <a:xfrm flipV="1">
              <a:off x="6861184" y="3473911"/>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29835BB1-8DC8-4F12-B056-8679AD049EA7}"/>
                </a:ext>
              </a:extLst>
            </p:cNvPr>
            <p:cNvSpPr/>
            <p:nvPr/>
          </p:nvSpPr>
          <p:spPr>
            <a:xfrm>
              <a:off x="6071961" y="3233930"/>
              <a:ext cx="5501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586</a:t>
              </a:r>
            </a:p>
          </p:txBody>
        </p:sp>
        <p:sp>
          <p:nvSpPr>
            <p:cNvPr id="17" name="楕円 16"/>
            <p:cNvSpPr/>
            <p:nvPr/>
          </p:nvSpPr>
          <p:spPr>
            <a:xfrm flipV="1">
              <a:off x="7322571" y="467824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29835BB1-8DC8-4F12-B056-8679AD049EA7}"/>
                </a:ext>
              </a:extLst>
            </p:cNvPr>
            <p:cNvSpPr/>
            <p:nvPr/>
          </p:nvSpPr>
          <p:spPr>
            <a:xfrm>
              <a:off x="6266056" y="4450281"/>
              <a:ext cx="90922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有効</a:t>
              </a:r>
              <a: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726</a:t>
              </a:r>
            </a:p>
          </p:txBody>
        </p:sp>
        <p:sp>
          <p:nvSpPr>
            <p:cNvPr id="23" name="楕円 22"/>
            <p:cNvSpPr/>
            <p:nvPr/>
          </p:nvSpPr>
          <p:spPr>
            <a:xfrm flipV="1">
              <a:off x="7520957" y="3715781"/>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29835BB1-8DC8-4F12-B056-8679AD049EA7}"/>
                </a:ext>
              </a:extLst>
            </p:cNvPr>
            <p:cNvSpPr/>
            <p:nvPr/>
          </p:nvSpPr>
          <p:spPr>
            <a:xfrm rot="16200000">
              <a:off x="7164539" y="4127692"/>
              <a:ext cx="5501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677</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5" name="二等辺三角形 24">
              <a:extLst>
                <a:ext uri="{FF2B5EF4-FFF2-40B4-BE49-F238E27FC236}">
                  <a16:creationId xmlns:a16="http://schemas.microsoft.com/office/drawing/2014/main" id="{7F88E639-FE85-4915-A0E6-9F729E18FBE0}"/>
                </a:ext>
              </a:extLst>
            </p:cNvPr>
            <p:cNvSpPr/>
            <p:nvPr/>
          </p:nvSpPr>
          <p:spPr>
            <a:xfrm>
              <a:off x="6503926" y="5347480"/>
              <a:ext cx="298885" cy="20181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0" name="直線コネクタ 29"/>
            <p:cNvCxnSpPr/>
            <p:nvPr/>
          </p:nvCxnSpPr>
          <p:spPr>
            <a:xfrm>
              <a:off x="6051841" y="4721949"/>
              <a:ext cx="1319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endCxn id="17" idx="0"/>
            </p:cNvCxnSpPr>
            <p:nvPr/>
          </p:nvCxnSpPr>
          <p:spPr>
            <a:xfrm flipV="1">
              <a:off x="7358575" y="4750256"/>
              <a:ext cx="0" cy="2133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楕円 32"/>
            <p:cNvSpPr/>
            <p:nvPr/>
          </p:nvSpPr>
          <p:spPr>
            <a:xfrm flipV="1">
              <a:off x="5995028" y="469982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4" name="直線コネクタ 33"/>
            <p:cNvCxnSpPr>
              <a:endCxn id="33" idx="0"/>
            </p:cNvCxnSpPr>
            <p:nvPr/>
          </p:nvCxnSpPr>
          <p:spPr>
            <a:xfrm flipV="1">
              <a:off x="6031032" y="4771828"/>
              <a:ext cx="0" cy="2133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844030" y="3509011"/>
              <a:ext cx="10361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楕円 46"/>
            <p:cNvSpPr/>
            <p:nvPr/>
          </p:nvSpPr>
          <p:spPr>
            <a:xfrm flipV="1">
              <a:off x="7519465" y="489157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8" name="テキスト ボックス 27"/>
          <p:cNvSpPr txBox="1"/>
          <p:nvPr/>
        </p:nvSpPr>
        <p:spPr>
          <a:xfrm>
            <a:off x="5967521" y="6196295"/>
            <a:ext cx="1425390" cy="461665"/>
          </a:xfrm>
          <a:prstGeom prst="rect">
            <a:avLst/>
          </a:prstGeom>
          <a:noFill/>
        </p:spPr>
        <p:txBody>
          <a:bodyPr wrap="none" rtlCol="0">
            <a:spAutoFit/>
          </a:bodyPr>
          <a:lstStyle/>
          <a:p>
            <a:pPr algn="ctr"/>
            <a:r>
              <a:rPr kumimoji="1" lang="ja-JP" altLang="en-US" sz="1200" dirty="0" smtClean="0">
                <a:latin typeface="Meiryo UI" panose="020B0604030504040204" pitchFamily="50" charset="-128"/>
                <a:ea typeface="Meiryo UI" panose="020B0604030504040204" pitchFamily="50" charset="-128"/>
              </a:rPr>
              <a:t>浴室等への出入りが</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長辺入の場合</a:t>
            </a:r>
            <a:endParaRPr kumimoji="1" lang="en-US" altLang="ja-JP" sz="1200" dirty="0" smtClean="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654916" y="3847075"/>
            <a:ext cx="1502334" cy="461665"/>
          </a:xfrm>
          <a:prstGeom prst="rect">
            <a:avLst/>
          </a:prstGeom>
          <a:noFill/>
        </p:spPr>
        <p:txBody>
          <a:bodyPr wrap="none" rtlCol="0">
            <a:spAutoFit/>
          </a:bodyPr>
          <a:lstStyle/>
          <a:p>
            <a:pPr algn="ctr"/>
            <a:r>
              <a:rPr kumimoji="1" lang="ja-JP" altLang="en-US" sz="1200" dirty="0" smtClean="0">
                <a:latin typeface="Meiryo UI" panose="020B0604030504040204" pitchFamily="50" charset="-128"/>
                <a:ea typeface="Meiryo UI" panose="020B0604030504040204" pitchFamily="50" charset="-128"/>
              </a:rPr>
              <a:t>浴室等への出入りが</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短辺入の場合を想定</a:t>
            </a:r>
            <a:endParaRPr kumimoji="1" lang="en-US" altLang="ja-JP" sz="1200" dirty="0" smtClean="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00000000-0008-0000-0000-00000C000000}"/>
              </a:ext>
            </a:extLst>
          </p:cNvPr>
          <p:cNvPicPr>
            <a:picLocks noChangeAspect="1"/>
          </p:cNvPicPr>
          <p:nvPr/>
        </p:nvPicPr>
        <p:blipFill>
          <a:blip r:embed="rId4" cstate="print"/>
          <a:stretch>
            <a:fillRect/>
          </a:stretch>
        </p:blipFill>
        <p:spPr>
          <a:xfrm>
            <a:off x="186398" y="2685255"/>
            <a:ext cx="3284850" cy="4061601"/>
          </a:xfrm>
          <a:prstGeom prst="rect">
            <a:avLst/>
          </a:prstGeom>
        </p:spPr>
      </p:pic>
    </p:spTree>
    <p:extLst>
      <p:ext uri="{BB962C8B-B14F-4D97-AF65-F5344CB8AC3E}">
        <p14:creationId xmlns:p14="http://schemas.microsoft.com/office/powerpoint/2010/main" val="2038785750"/>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21</a:t>
            </a:fld>
            <a:endParaRPr kumimoji="1" lang="ja-JP" altLang="en-US" sz="1600"/>
          </a:p>
        </p:txBody>
      </p:sp>
      <p:graphicFrame>
        <p:nvGraphicFramePr>
          <p:cNvPr id="28" name="表 27"/>
          <p:cNvGraphicFramePr>
            <a:graphicFrameLocks noGrp="1"/>
          </p:cNvGraphicFramePr>
          <p:nvPr>
            <p:extLst/>
          </p:nvPr>
        </p:nvGraphicFramePr>
        <p:xfrm>
          <a:off x="252001" y="1115205"/>
          <a:ext cx="8639999" cy="5367775"/>
        </p:xfrm>
        <a:graphic>
          <a:graphicData uri="http://schemas.openxmlformats.org/drawingml/2006/table">
            <a:tbl>
              <a:tblPr>
                <a:tableStyleId>{5940675A-B579-460E-94D1-54222C63F5DA}</a:tableStyleId>
              </a:tblPr>
              <a:tblGrid>
                <a:gridCol w="600912">
                  <a:extLst>
                    <a:ext uri="{9D8B030D-6E8A-4147-A177-3AD203B41FA5}">
                      <a16:colId xmlns:a16="http://schemas.microsoft.com/office/drawing/2014/main" val="2888029495"/>
                    </a:ext>
                  </a:extLst>
                </a:gridCol>
                <a:gridCol w="1035112">
                  <a:extLst>
                    <a:ext uri="{9D8B030D-6E8A-4147-A177-3AD203B41FA5}">
                      <a16:colId xmlns:a16="http://schemas.microsoft.com/office/drawing/2014/main" val="2761419033"/>
                    </a:ext>
                  </a:extLst>
                </a:gridCol>
                <a:gridCol w="496987">
                  <a:extLst>
                    <a:ext uri="{9D8B030D-6E8A-4147-A177-3AD203B41FA5}">
                      <a16:colId xmlns:a16="http://schemas.microsoft.com/office/drawing/2014/main" val="2295290667"/>
                    </a:ext>
                  </a:extLst>
                </a:gridCol>
                <a:gridCol w="579932">
                  <a:extLst>
                    <a:ext uri="{9D8B030D-6E8A-4147-A177-3AD203B41FA5}">
                      <a16:colId xmlns:a16="http://schemas.microsoft.com/office/drawing/2014/main" val="17222973"/>
                    </a:ext>
                  </a:extLst>
                </a:gridCol>
                <a:gridCol w="1481764">
                  <a:extLst>
                    <a:ext uri="{9D8B030D-6E8A-4147-A177-3AD203B41FA5}">
                      <a16:colId xmlns:a16="http://schemas.microsoft.com/office/drawing/2014/main" val="2370565305"/>
                    </a:ext>
                  </a:extLst>
                </a:gridCol>
                <a:gridCol w="1446564">
                  <a:extLst>
                    <a:ext uri="{9D8B030D-6E8A-4147-A177-3AD203B41FA5}">
                      <a16:colId xmlns:a16="http://schemas.microsoft.com/office/drawing/2014/main" val="501200520"/>
                    </a:ext>
                  </a:extLst>
                </a:gridCol>
                <a:gridCol w="1516964">
                  <a:extLst>
                    <a:ext uri="{9D8B030D-6E8A-4147-A177-3AD203B41FA5}">
                      <a16:colId xmlns:a16="http://schemas.microsoft.com/office/drawing/2014/main" val="865423234"/>
                    </a:ext>
                  </a:extLst>
                </a:gridCol>
                <a:gridCol w="1481764">
                  <a:extLst>
                    <a:ext uri="{9D8B030D-6E8A-4147-A177-3AD203B41FA5}">
                      <a16:colId xmlns:a16="http://schemas.microsoft.com/office/drawing/2014/main" val="715844018"/>
                    </a:ext>
                  </a:extLst>
                </a:gridCol>
              </a:tblGrid>
              <a:tr h="1116395">
                <a:tc rowSpan="5">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車椅子</a:t>
                      </a:r>
                      <a:r>
                        <a:rPr lang="ja-JP" altLang="en-US" sz="1400" b="1" u="none" strike="noStrike" dirty="0">
                          <a:effectLst/>
                          <a:latin typeface="Meiryo UI" panose="020B0604030504040204" pitchFamily="50" charset="-128"/>
                          <a:ea typeface="Meiryo UI" panose="020B0604030504040204" pitchFamily="50" charset="-128"/>
                        </a:rPr>
                        <a:t/>
                      </a:r>
                      <a:br>
                        <a:rPr lang="ja-JP" altLang="en-US" sz="1400" b="1" u="none" strike="noStrike" dirty="0">
                          <a:effectLst/>
                          <a:latin typeface="Meiryo UI" panose="020B0604030504040204" pitchFamily="50" charset="-128"/>
                          <a:ea typeface="Meiryo UI" panose="020B0604030504040204" pitchFamily="50" charset="-128"/>
                        </a:rPr>
                      </a:br>
                      <a:r>
                        <a:rPr lang="ja-JP" altLang="en-US" sz="1400" b="1" u="none" strike="noStrike" dirty="0">
                          <a:effectLst/>
                          <a:latin typeface="Meiryo UI" panose="020B0604030504040204" pitchFamily="50" charset="-128"/>
                          <a:ea typeface="Meiryo UI" panose="020B0604030504040204" pitchFamily="50" charset="-128"/>
                        </a:rPr>
                        <a:t>情報</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gridSpan="3">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使用車椅子の</a:t>
                      </a:r>
                      <a:r>
                        <a:rPr lang="ja-JP" altLang="en-US" sz="1400" b="1" u="none" strike="noStrike" dirty="0">
                          <a:effectLst/>
                          <a:latin typeface="Meiryo UI" panose="020B0604030504040204" pitchFamily="50" charset="-128"/>
                          <a:ea typeface="Meiryo UI" panose="020B0604030504040204" pitchFamily="50" charset="-128"/>
                        </a:rPr>
                        <a:t>種類</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rowSpan="2" hMerge="1">
                  <a:txBody>
                    <a:bodyPr/>
                    <a:lstStyle/>
                    <a:p>
                      <a:pPr algn="l" fontAlgn="ct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rowSpan="2" hMerge="1">
                  <a:txBody>
                    <a:bodyPr/>
                    <a:lstStyle/>
                    <a:p>
                      <a:endParaRPr kumimoji="1" lang="ja-JP" altLang="en-US"/>
                    </a:p>
                  </a:txBody>
                  <a:tcPr/>
                </a:tc>
                <a:tc>
                  <a:txBody>
                    <a:bodyPr/>
                    <a:lstStyle/>
                    <a:p>
                      <a:pPr algn="ctr" fontAlgn="ctr"/>
                      <a:endParaRPr 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5">
                        <a:lumMod val="20000"/>
                        <a:lumOff val="80000"/>
                      </a:schemeClr>
                    </a:solidFill>
                  </a:tcPr>
                </a:tc>
                <a:tc>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5">
                        <a:lumMod val="20000"/>
                        <a:lumOff val="80000"/>
                      </a:schemeClr>
                    </a:solidFill>
                  </a:tcPr>
                </a:tc>
                <a:tc>
                  <a:txBody>
                    <a:bodyPr/>
                    <a:lstStyle/>
                    <a:p>
                      <a:pPr algn="ctr" fontAlgn="ctr"/>
                      <a:endParaRPr 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5">
                        <a:lumMod val="20000"/>
                        <a:lumOff val="80000"/>
                      </a:schemeClr>
                    </a:solidFill>
                  </a:tcPr>
                </a:tc>
                <a:tc>
                  <a:txBody>
                    <a:bodyPr/>
                    <a:lstStyle/>
                    <a:p>
                      <a:pPr algn="ctr" fontAlgn="ctr"/>
                      <a:endParaRPr 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5">
                        <a:lumMod val="20000"/>
                        <a:lumOff val="80000"/>
                      </a:schemeClr>
                    </a:solidFill>
                  </a:tcPr>
                </a:tc>
                <a:extLst>
                  <a:ext uri="{0D108BD9-81ED-4DB2-BD59-A6C34878D82A}">
                    <a16:rowId xmlns:a16="http://schemas.microsoft.com/office/drawing/2014/main" val="2068134914"/>
                  </a:ext>
                </a:extLst>
              </a:tr>
              <a:tr h="453718">
                <a:tc vMerge="1">
                  <a:txBody>
                    <a:bodyPr/>
                    <a:lstStyle/>
                    <a:p>
                      <a:pPr algn="ctr"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vMerge="1">
                  <a:txBody>
                    <a:bodyPr/>
                    <a:lstStyle/>
                    <a:p>
                      <a:pPr algn="ctr"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手動車椅子</a:t>
                      </a:r>
                      <a:endParaRPr lang="en-US" altLang="ja-JP" sz="1400" b="1" u="none" strike="noStrike" dirty="0">
                        <a:effectLst/>
                        <a:latin typeface="Meiryo UI" panose="020B0604030504040204" pitchFamily="50" charset="-128"/>
                        <a:ea typeface="Meiryo UI" panose="020B0604030504040204" pitchFamily="50" charset="-128"/>
                      </a:endParaRPr>
                    </a:p>
                    <a:p>
                      <a:pPr algn="ctr" fontAlgn="ctr"/>
                      <a:r>
                        <a:rPr lang="ja-JP" altLang="en-US" sz="1050" b="1" u="none" strike="noStrike" dirty="0">
                          <a:effectLst/>
                          <a:latin typeface="Meiryo UI" panose="020B0604030504040204" pitchFamily="50" charset="-128"/>
                          <a:ea typeface="Meiryo UI" panose="020B0604030504040204" pitchFamily="50" charset="-128"/>
                        </a:rPr>
                        <a:t>（コンパクト型）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手動車椅子</a:t>
                      </a:r>
                      <a:r>
                        <a:rPr lang="ja-JP" altLang="en-US" sz="1400" b="1" u="none" strike="noStrike" dirty="0">
                          <a:effectLst/>
                          <a:latin typeface="Meiryo UI" panose="020B0604030504040204" pitchFamily="50" charset="-128"/>
                          <a:ea typeface="Meiryo UI" panose="020B0604030504040204" pitchFamily="50" charset="-128"/>
                        </a:rPr>
                        <a:t/>
                      </a:r>
                      <a:br>
                        <a:rPr lang="ja-JP" altLang="en-US" sz="1400" b="1" u="none" strike="noStrike" dirty="0">
                          <a:effectLst/>
                          <a:latin typeface="Meiryo UI" panose="020B0604030504040204" pitchFamily="50" charset="-128"/>
                          <a:ea typeface="Meiryo UI" panose="020B0604030504040204" pitchFamily="50" charset="-128"/>
                        </a:rPr>
                      </a:br>
                      <a:r>
                        <a:rPr lang="ja-JP" altLang="en-US" sz="1200" b="1" u="none" strike="noStrike" dirty="0">
                          <a:effectLst/>
                          <a:latin typeface="Meiryo UI" panose="020B0604030504040204" pitchFamily="50" charset="-128"/>
                          <a:ea typeface="Meiryo UI" panose="020B0604030504040204" pitchFamily="50" charset="-128"/>
                        </a:rPr>
                        <a:t>（標準型）</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u="none" strike="noStrike" dirty="0" smtClean="0">
                          <a:effectLst/>
                          <a:latin typeface="Meiryo UI" panose="020B0604030504040204" pitchFamily="50" charset="-128"/>
                          <a:ea typeface="Meiryo UI" panose="020B0604030504040204" pitchFamily="50" charset="-128"/>
                        </a:rPr>
                        <a:t>電動車椅子</a:t>
                      </a:r>
                      <a:r>
                        <a:rPr lang="ja-JP" altLang="en-US" sz="1400" b="1" u="none" strike="noStrike" dirty="0">
                          <a:effectLst/>
                          <a:latin typeface="Meiryo UI" panose="020B0604030504040204" pitchFamily="50" charset="-128"/>
                          <a:ea typeface="Meiryo UI" panose="020B0604030504040204" pitchFamily="50" charset="-128"/>
                        </a:rPr>
                        <a:t/>
                      </a:r>
                      <a:br>
                        <a:rPr lang="ja-JP" altLang="en-US" sz="1400" b="1" u="none" strike="noStrike" dirty="0">
                          <a:effectLst/>
                          <a:latin typeface="Meiryo UI" panose="020B0604030504040204" pitchFamily="50" charset="-128"/>
                          <a:ea typeface="Meiryo UI" panose="020B0604030504040204" pitchFamily="50" charset="-128"/>
                        </a:rPr>
                      </a:br>
                      <a:r>
                        <a:rPr lang="ja-JP" altLang="en-US" sz="1200" b="1" u="none" strike="noStrike" dirty="0">
                          <a:effectLst/>
                          <a:latin typeface="Meiryo UI" panose="020B0604030504040204" pitchFamily="50" charset="-128"/>
                          <a:ea typeface="Meiryo UI" panose="020B0604030504040204" pitchFamily="50" charset="-128"/>
                        </a:rPr>
                        <a:t>（自操用・標準型）</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u="none" strike="noStrike" dirty="0" smtClean="0">
                          <a:effectLst/>
                          <a:latin typeface="Meiryo UI" panose="020B0604030504040204" pitchFamily="50" charset="-128"/>
                          <a:ea typeface="Meiryo UI" panose="020B0604030504040204" pitchFamily="50" charset="-128"/>
                        </a:rPr>
                        <a:t>電動車椅子</a:t>
                      </a:r>
                      <a:endParaRPr lang="en-US" altLang="ja-JP" sz="1400" b="1" u="none" strike="noStrike" dirty="0">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（自操用・簡易型）</a:t>
                      </a:r>
                    </a:p>
                  </a:txBody>
                  <a:tcPr marL="36000" marR="36000" marT="36000" marB="36000" anchor="ctr"/>
                </a:tc>
                <a:extLst>
                  <a:ext uri="{0D108BD9-81ED-4DB2-BD59-A6C34878D82A}">
                    <a16:rowId xmlns:a16="http://schemas.microsoft.com/office/drawing/2014/main" val="1218975320"/>
                  </a:ext>
                </a:extLst>
              </a:tr>
              <a:tr h="424184">
                <a:tc vMerge="1">
                  <a:txBody>
                    <a:bodyPr/>
                    <a:lstStyle/>
                    <a:p>
                      <a:endParaRPr kumimoji="1" lang="ja-JP" altLang="en-US"/>
                    </a:p>
                  </a:txBody>
                  <a:tcPr/>
                </a:tc>
                <a:tc gridSpan="3">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被験者の状況</a:t>
                      </a:r>
                    </a:p>
                  </a:txBody>
                  <a:tcPr marL="36000" marR="36000" marT="36000" marB="36000"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上肢問題なし</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（高齢）</a:t>
                      </a:r>
                    </a:p>
                  </a:txBody>
                  <a:tcPr marL="36000" marR="36000" marT="36000" marB="36000" anchor="ct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上肢が不自由</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（介護あり）</a:t>
                      </a:r>
                    </a:p>
                  </a:txBody>
                  <a:tcPr marL="36000" marR="36000" marT="36000" marB="3600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上肢が不自由</a:t>
                      </a:r>
                    </a:p>
                  </a:txBody>
                  <a:tcPr marL="36000" marR="36000" marT="36000" marB="3600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上肢が不自由</a:t>
                      </a:r>
                    </a:p>
                  </a:txBody>
                  <a:tcPr marL="36000" marR="36000" marT="36000" marB="36000" anchor="ctr"/>
                </a:tc>
                <a:extLst>
                  <a:ext uri="{0D108BD9-81ED-4DB2-BD59-A6C34878D82A}">
                    <a16:rowId xmlns:a16="http://schemas.microsoft.com/office/drawing/2014/main" val="3740155018"/>
                  </a:ext>
                </a:extLst>
              </a:tr>
              <a:tr h="352821">
                <a:tc vMerge="1">
                  <a:txBody>
                    <a:bodyPr/>
                    <a:lstStyle/>
                    <a:p>
                      <a:endParaRPr kumimoji="1" lang="ja-JP" altLang="en-US"/>
                    </a:p>
                  </a:txBody>
                  <a:tcPr/>
                </a:tc>
                <a:tc gridSpan="3">
                  <a:txBody>
                    <a:bodyPr/>
                    <a:lstStyle/>
                    <a:p>
                      <a:pPr algn="ctr" fontAlgn="ctr"/>
                      <a:r>
                        <a:rPr lang="ja-JP" altLang="en-US" sz="1400" b="1" u="none" strike="noStrike" dirty="0">
                          <a:solidFill>
                            <a:schemeClr val="tx1"/>
                          </a:solidFill>
                          <a:effectLst/>
                          <a:latin typeface="Meiryo UI" panose="020B0604030504040204" pitchFamily="50" charset="-128"/>
                          <a:ea typeface="Meiryo UI" panose="020B0604030504040204" pitchFamily="50" charset="-128"/>
                        </a:rPr>
                        <a:t>全幅　</a:t>
                      </a:r>
                      <a:r>
                        <a:rPr lang="ja-JP" altLang="en-US" sz="1200" b="1" u="none" strike="noStrike" dirty="0">
                          <a:solidFill>
                            <a:schemeClr val="tx1"/>
                          </a:solidFill>
                          <a:effectLst/>
                          <a:latin typeface="Meiryo UI" panose="020B0604030504040204" pitchFamily="50" charset="-128"/>
                          <a:ea typeface="Meiryo UI" panose="020B0604030504040204" pitchFamily="50" charset="-128"/>
                        </a:rPr>
                        <a:t>（　）内はカバン含む</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400" b="1" u="none" strike="noStrike" dirty="0" smtClean="0">
                          <a:solidFill>
                            <a:schemeClr val="tx1"/>
                          </a:solidFill>
                          <a:effectLst/>
                          <a:latin typeface="Meiryo UI" panose="020B0604030504040204" pitchFamily="50" charset="-128"/>
                          <a:ea typeface="Meiryo UI" panose="020B0604030504040204" pitchFamily="50" charset="-128"/>
                        </a:rPr>
                        <a:t>540</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fontAlgn="ctr"/>
                      <a:r>
                        <a:rPr lang="en-US" altLang="ja-JP" sz="1400" b="1" u="none" strike="noStrike" dirty="0" smtClean="0">
                          <a:solidFill>
                            <a:schemeClr val="tx1"/>
                          </a:solidFill>
                          <a:effectLst/>
                          <a:latin typeface="Meiryo UI" panose="020B0604030504040204" pitchFamily="50" charset="-128"/>
                          <a:ea typeface="Meiryo UI" panose="020B0604030504040204" pitchFamily="50" charset="-128"/>
                        </a:rPr>
                        <a:t>570</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fontAlgn="ctr"/>
                      <a:r>
                        <a:rPr lang="en-US" altLang="ja-JP" sz="1400" b="1" u="none" strike="noStrike" dirty="0" smtClean="0">
                          <a:solidFill>
                            <a:schemeClr val="tx1"/>
                          </a:solidFill>
                          <a:effectLst/>
                          <a:latin typeface="Meiryo UI" panose="020B0604030504040204" pitchFamily="50" charset="-128"/>
                          <a:ea typeface="Meiryo UI" panose="020B0604030504040204" pitchFamily="50" charset="-128"/>
                        </a:rPr>
                        <a:t>643</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fontAlgn="ctr"/>
                      <a:r>
                        <a:rPr lang="en-US" altLang="ja-JP" sz="1400" b="1" u="none" strike="noStrike" dirty="0" smtClean="0">
                          <a:solidFill>
                            <a:schemeClr val="tx1"/>
                          </a:solidFill>
                          <a:effectLst/>
                          <a:latin typeface="Meiryo UI" panose="020B0604030504040204" pitchFamily="50" charset="-128"/>
                          <a:ea typeface="Meiryo UI" panose="020B0604030504040204" pitchFamily="50" charset="-128"/>
                        </a:rPr>
                        <a:t>600</a:t>
                      </a:r>
                      <a:r>
                        <a:rPr lang="ja-JP" altLang="en-US" sz="1400" b="1"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400" b="1" u="none" strike="noStrike" dirty="0" smtClean="0">
                          <a:solidFill>
                            <a:schemeClr val="tx1"/>
                          </a:solidFill>
                          <a:effectLst/>
                          <a:latin typeface="Meiryo UI" panose="020B0604030504040204" pitchFamily="50" charset="-128"/>
                          <a:ea typeface="Meiryo UI" panose="020B0604030504040204" pitchFamily="50" charset="-128"/>
                        </a:rPr>
                        <a:t>630</a:t>
                      </a:r>
                      <a:r>
                        <a:rPr lang="ja-JP" altLang="en-US" sz="1400" b="1"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726317"/>
                  </a:ext>
                </a:extLst>
              </a:tr>
              <a:tr h="352821">
                <a:tc vMerge="1">
                  <a:txBody>
                    <a:bodyPr/>
                    <a:lstStyle/>
                    <a:p>
                      <a:pPr algn="ctr"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fontAlgn="ctr"/>
                      <a:r>
                        <a:rPr lang="ja-JP" altLang="en-US" sz="1400" b="1" u="none" strike="noStrike" dirty="0">
                          <a:effectLst/>
                          <a:latin typeface="Meiryo UI" panose="020B0604030504040204" pitchFamily="50" charset="-128"/>
                          <a:ea typeface="Meiryo UI" panose="020B0604030504040204" pitchFamily="50" charset="-128"/>
                        </a:rPr>
                        <a:t>全長　</a:t>
                      </a:r>
                      <a:r>
                        <a:rPr lang="ja-JP" altLang="en-US" sz="1200" b="1" u="none" strike="noStrike" dirty="0">
                          <a:effectLst/>
                          <a:latin typeface="Meiryo UI" panose="020B0604030504040204" pitchFamily="50" charset="-128"/>
                          <a:ea typeface="Meiryo UI" panose="020B0604030504040204" pitchFamily="50" charset="-128"/>
                        </a:rPr>
                        <a:t>（　）内はつま先含む</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400" b="1" u="none" strike="noStrike" dirty="0" smtClean="0">
                          <a:effectLst/>
                          <a:latin typeface="Meiryo UI" panose="020B0604030504040204" pitchFamily="50" charset="-128"/>
                          <a:ea typeface="Meiryo UI" panose="020B0604030504040204" pitchFamily="50" charset="-128"/>
                        </a:rPr>
                        <a:t>795</a:t>
                      </a:r>
                      <a:r>
                        <a:rPr lang="ja-JP" altLang="en-US" sz="1400" b="1" u="none" strike="noStrike" dirty="0">
                          <a:effectLst/>
                          <a:latin typeface="Meiryo UI" panose="020B0604030504040204" pitchFamily="50" charset="-128"/>
                          <a:ea typeface="Meiryo UI" panose="020B0604030504040204" pitchFamily="50" charset="-128"/>
                        </a:rPr>
                        <a:t>（</a:t>
                      </a:r>
                      <a:r>
                        <a:rPr lang="en-US" altLang="ja-JP" sz="1400" b="1" u="none" strike="noStrike" dirty="0" smtClean="0">
                          <a:effectLst/>
                          <a:latin typeface="Meiryo UI" panose="020B0604030504040204" pitchFamily="50" charset="-128"/>
                          <a:ea typeface="Meiryo UI" panose="020B0604030504040204" pitchFamily="50" charset="-128"/>
                        </a:rPr>
                        <a:t>900</a:t>
                      </a:r>
                      <a:r>
                        <a:rPr lang="ja-JP" altLang="en-US" sz="1400" b="1" u="none" strike="noStrike" dirty="0" smtClean="0">
                          <a:effectLst/>
                          <a:latin typeface="Meiryo UI" panose="020B0604030504040204" pitchFamily="50" charset="-128"/>
                          <a:ea typeface="Meiryo UI" panose="020B0604030504040204" pitchFamily="50" charset="-128"/>
                        </a:rPr>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u="none" strike="noStrike" dirty="0" smtClean="0">
                          <a:effectLst/>
                          <a:latin typeface="Meiryo UI" panose="020B0604030504040204" pitchFamily="50" charset="-128"/>
                          <a:ea typeface="Meiryo UI" panose="020B0604030504040204" pitchFamily="50" charset="-128"/>
                        </a:rPr>
                        <a:t>980</a:t>
                      </a:r>
                      <a:r>
                        <a:rPr lang="ja-JP" altLang="en-US" sz="1400" b="1" u="none" strike="noStrike" dirty="0" smtClean="0">
                          <a:effectLst/>
                          <a:latin typeface="Meiryo UI" panose="020B0604030504040204" pitchFamily="50" charset="-128"/>
                          <a:ea typeface="Meiryo UI" panose="020B0604030504040204" pitchFamily="50" charset="-128"/>
                        </a:rPr>
                        <a:t>（</a:t>
                      </a:r>
                      <a:r>
                        <a:rPr lang="en-US" altLang="ja-JP" sz="1400" b="1" u="none" strike="noStrike" dirty="0" smtClean="0">
                          <a:effectLst/>
                          <a:latin typeface="Meiryo UI" panose="020B0604030504040204" pitchFamily="50" charset="-128"/>
                          <a:ea typeface="Meiryo UI" panose="020B0604030504040204" pitchFamily="50" charset="-128"/>
                        </a:rPr>
                        <a:t>1085</a:t>
                      </a:r>
                      <a:r>
                        <a:rPr lang="ja-JP" altLang="en-US" sz="1400" b="1" u="none" strike="noStrike" dirty="0" smtClean="0">
                          <a:effectLst/>
                          <a:latin typeface="Meiryo UI" panose="020B0604030504040204" pitchFamily="50" charset="-128"/>
                          <a:ea typeface="Meiryo UI" panose="020B0604030504040204" pitchFamily="50" charset="-128"/>
                        </a:rPr>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990</a:t>
                      </a:r>
                      <a:r>
                        <a:rPr lang="ja-JP" altLang="en-US" sz="1400" b="1" u="none" strike="noStrike" dirty="0">
                          <a:effectLst/>
                          <a:latin typeface="Meiryo UI" panose="020B0604030504040204" pitchFamily="50" charset="-128"/>
                          <a:ea typeface="Meiryo UI" panose="020B0604030504040204" pitchFamily="50" charset="-128"/>
                        </a:rPr>
                        <a:t>（</a:t>
                      </a:r>
                      <a:r>
                        <a:rPr lang="en-US" altLang="ja-JP" sz="1400" b="1" u="none" strike="noStrike" dirty="0">
                          <a:effectLst/>
                          <a:latin typeface="Meiryo UI" panose="020B0604030504040204" pitchFamily="50" charset="-128"/>
                          <a:ea typeface="Meiryo UI" panose="020B0604030504040204" pitchFamily="50" charset="-128"/>
                        </a:rPr>
                        <a:t>1050</a:t>
                      </a:r>
                      <a:r>
                        <a:rPr lang="ja-JP" altLang="en-US" sz="1400" b="1" u="none" strike="noStrike" dirty="0">
                          <a:effectLst/>
                          <a:latin typeface="Meiryo UI" panose="020B0604030504040204" pitchFamily="50" charset="-128"/>
                          <a:ea typeface="Meiryo UI" panose="020B0604030504040204" pitchFamily="50" charset="-128"/>
                        </a:rPr>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1" u="none" strike="noStrike" dirty="0" smtClean="0">
                          <a:effectLst/>
                          <a:latin typeface="Meiryo UI" panose="020B0604030504040204" pitchFamily="50" charset="-128"/>
                          <a:ea typeface="Meiryo UI" panose="020B0604030504040204" pitchFamily="50" charset="-128"/>
                        </a:rPr>
                        <a:t>1110</a:t>
                      </a:r>
                      <a:r>
                        <a:rPr lang="ja-JP" altLang="en-US" sz="1400" b="1" u="none" strike="noStrike" dirty="0" smtClean="0">
                          <a:effectLst/>
                          <a:latin typeface="Meiryo UI" panose="020B0604030504040204" pitchFamily="50" charset="-128"/>
                          <a:ea typeface="Meiryo UI" panose="020B0604030504040204" pitchFamily="50" charset="-128"/>
                        </a:rPr>
                        <a:t>（</a:t>
                      </a:r>
                      <a:r>
                        <a:rPr lang="en-US" altLang="ja-JP" sz="1400" b="1" u="none" strike="noStrike" dirty="0" smtClean="0">
                          <a:effectLst/>
                          <a:latin typeface="Meiryo UI" panose="020B0604030504040204" pitchFamily="50" charset="-128"/>
                          <a:ea typeface="Meiryo UI" panose="020B0604030504040204" pitchFamily="50" charset="-128"/>
                        </a:rPr>
                        <a:t>1200</a:t>
                      </a:r>
                      <a:r>
                        <a:rPr lang="ja-JP" altLang="en-US" sz="1400" b="1" u="none" strike="noStrike" dirty="0" smtClean="0">
                          <a:effectLst/>
                          <a:latin typeface="Meiryo UI" panose="020B0604030504040204" pitchFamily="50" charset="-128"/>
                          <a:ea typeface="Meiryo UI" panose="020B0604030504040204" pitchFamily="50" charset="-128"/>
                        </a:rPr>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7377128"/>
                  </a:ext>
                </a:extLst>
              </a:tr>
              <a:tr h="689996">
                <a:tc rowSpan="6">
                  <a:txBody>
                    <a:bodyPr/>
                    <a:lstStyle/>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rPr>
                        <a:t>検証結果</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accent5">
                        <a:lumMod val="20000"/>
                        <a:lumOff val="80000"/>
                      </a:schemeClr>
                    </a:solidFill>
                  </a:tcPr>
                </a:tc>
                <a:tc gridSpan="3">
                  <a:txBody>
                    <a:bodyPr/>
                    <a:lstStyle/>
                    <a:p>
                      <a:pPr algn="l" fontAlgn="ctr"/>
                      <a:r>
                        <a:rPr lang="ja-JP" altLang="en-US" sz="1400" b="1" u="none" strike="noStrike" dirty="0">
                          <a:solidFill>
                            <a:schemeClr val="tx1"/>
                          </a:solidFill>
                          <a:effectLst/>
                          <a:latin typeface="Meiryo UI" panose="020B0604030504040204" pitchFamily="50" charset="-128"/>
                          <a:ea typeface="Meiryo UI" panose="020B0604030504040204" pitchFamily="50" charset="-128"/>
                        </a:rPr>
                        <a:t>浴室前通路幅の必要寸法</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400" b="1" u="none" strike="noStrike" dirty="0" smtClean="0">
                          <a:solidFill>
                            <a:schemeClr val="tx1"/>
                          </a:solidFill>
                          <a:effectLst/>
                          <a:latin typeface="Meiryo UI" panose="020B0604030504040204" pitchFamily="50" charset="-128"/>
                          <a:ea typeface="Meiryo UI" panose="020B0604030504040204" pitchFamily="50" charset="-128"/>
                        </a:rPr>
                        <a:t>750</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tcPr>
                </a:tc>
                <a:tc>
                  <a:txBody>
                    <a:bodyPr/>
                    <a:lstStyle/>
                    <a:p>
                      <a:pPr algn="ctr" fontAlgn="ctr"/>
                      <a:r>
                        <a:rPr lang="en-US" altLang="ja-JP" sz="1400" b="1" u="none" strike="noStrike" dirty="0">
                          <a:solidFill>
                            <a:schemeClr val="tx1"/>
                          </a:solidFill>
                          <a:effectLst/>
                          <a:latin typeface="Meiryo UI" panose="020B0604030504040204" pitchFamily="50" charset="-128"/>
                          <a:ea typeface="Meiryo UI" panose="020B0604030504040204" pitchFamily="50" charset="-128"/>
                        </a:rPr>
                        <a:t>800</a:t>
                      </a:r>
                    </a:p>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→介助無しであればこれ以上必要</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tcPr>
                </a:tc>
                <a:tc>
                  <a:txBody>
                    <a:bodyPr/>
                    <a:lstStyle/>
                    <a:p>
                      <a:pPr algn="ctr" fontAlgn="ctr"/>
                      <a:r>
                        <a:rPr lang="en-US" altLang="ja-JP" sz="1400" b="1" u="none" strike="noStrike" dirty="0">
                          <a:solidFill>
                            <a:schemeClr val="tx1"/>
                          </a:solidFill>
                          <a:effectLst/>
                          <a:latin typeface="Meiryo UI" panose="020B0604030504040204" pitchFamily="50" charset="-128"/>
                          <a:ea typeface="Meiryo UI" panose="020B0604030504040204" pitchFamily="50" charset="-128"/>
                        </a:rPr>
                        <a:t>1000</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tcPr>
                </a:tc>
                <a:tc>
                  <a:txBody>
                    <a:bodyPr/>
                    <a:lstStyle/>
                    <a:p>
                      <a:pPr algn="ctr" fontAlgn="ctr"/>
                      <a:r>
                        <a:rPr lang="en-US" altLang="ja-JP" sz="1400" b="1" u="none" strike="noStrike" dirty="0" smtClean="0">
                          <a:solidFill>
                            <a:schemeClr val="tx1"/>
                          </a:solidFill>
                          <a:effectLst/>
                          <a:latin typeface="Meiryo UI" panose="020B0604030504040204" pitchFamily="50" charset="-128"/>
                          <a:ea typeface="Meiryo UI" panose="020B0604030504040204" pitchFamily="50" charset="-128"/>
                        </a:rPr>
                        <a:t>1000</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60624194"/>
                  </a:ext>
                </a:extLst>
              </a:tr>
              <a:tr h="324000">
                <a:tc vMerge="1">
                  <a:txBody>
                    <a:bodyPr/>
                    <a:lstStyle/>
                    <a:p>
                      <a:endParaRPr kumimoji="1" lang="ja-JP" altLang="en-US"/>
                    </a:p>
                  </a:txBody>
                  <a:tcPr/>
                </a:tc>
                <a:tc rowSpan="3">
                  <a:txBody>
                    <a:bodyPr/>
                    <a:lstStyle/>
                    <a:p>
                      <a:pPr algn="l" fontAlgn="ctr"/>
                      <a:r>
                        <a:rPr lang="ja-JP" altLang="en-US" sz="1400" b="1" u="none" strike="noStrike" dirty="0">
                          <a:solidFill>
                            <a:schemeClr val="tx1"/>
                          </a:solidFill>
                          <a:effectLst/>
                          <a:latin typeface="Meiryo UI" panose="020B0604030504040204" pitchFamily="50" charset="-128"/>
                          <a:ea typeface="Meiryo UI" panose="020B0604030504040204" pitchFamily="50" charset="-128"/>
                        </a:rPr>
                        <a:t>出入の状況</a:t>
                      </a:r>
                      <a:endParaRPr lang="en-US" altLang="ja-JP" sz="1400" b="1"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en-US" altLang="ja-JP" sz="1200" b="1"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段差　</a:t>
                      </a:r>
                      <a:r>
                        <a:rPr lang="en-US" altLang="ja-JP" sz="1200" b="1" u="none" strike="noStrike" dirty="0">
                          <a:solidFill>
                            <a:schemeClr val="tx1"/>
                          </a:solidFill>
                          <a:effectLst/>
                          <a:latin typeface="Meiryo UI" panose="020B0604030504040204" pitchFamily="50" charset="-128"/>
                          <a:ea typeface="Meiryo UI" panose="020B0604030504040204" pitchFamily="50" charset="-128"/>
                        </a:rPr>
                        <a:t>25</a:t>
                      </a:r>
                      <a:r>
                        <a:rPr lang="ja-JP" altLang="en-US" sz="1200" b="1" u="none" strike="noStrike" dirty="0">
                          <a:solidFill>
                            <a:schemeClr val="tx1"/>
                          </a:solidFill>
                          <a:effectLst/>
                          <a:latin typeface="Meiryo UI" panose="020B0604030504040204" pitchFamily="50" charset="-128"/>
                          <a:ea typeface="Meiryo UI" panose="020B0604030504040204" pitchFamily="50" charset="-128"/>
                        </a:rPr>
                        <a:t>ｍｍ</a:t>
                      </a:r>
                      <a:endParaRPr lang="en-US" altLang="ja-JP" sz="1200" b="1"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幅 　</a:t>
                      </a:r>
                      <a:r>
                        <a:rPr lang="en-US" altLang="ja-JP" sz="1200" b="1" i="0" u="none" strike="noStrike" dirty="0">
                          <a:solidFill>
                            <a:schemeClr val="tx1"/>
                          </a:solidFill>
                          <a:effectLst/>
                          <a:latin typeface="Meiryo UI" panose="020B0604030504040204" pitchFamily="50" charset="-128"/>
                          <a:ea typeface="Meiryo UI" panose="020B0604030504040204" pitchFamily="50" charset="-128"/>
                        </a:rPr>
                        <a:t>726</a:t>
                      </a: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rPr>
                        <a:t>ｍｍ</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段差</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入室</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20000"/>
                        <a:lumOff val="80000"/>
                      </a:schemeClr>
                    </a:solidFill>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〇</a:t>
                      </a:r>
                    </a:p>
                  </a:txBody>
                  <a:tcPr marL="36000" marR="36000" marT="36000" marB="36000">
                    <a:lnB w="12700" cap="flat" cmpd="sng" algn="ctr">
                      <a:solidFill>
                        <a:schemeClr val="tx1"/>
                      </a:solidFill>
                      <a:prstDash val="dash"/>
                      <a:round/>
                      <a:headEnd type="none" w="med" len="med"/>
                      <a:tailEnd type="none" w="med" len="med"/>
                    </a:lnB>
                  </a:tcPr>
                </a:tc>
                <a:tc>
                  <a:txBody>
                    <a:bodyPr/>
                    <a:lstStyle/>
                    <a:p>
                      <a:pPr algn="ctr" fontAlgn="ctr"/>
                      <a:r>
                        <a:rPr lang="ja-JP" altLang="en-US" sz="1400" b="1"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1"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dash"/>
                      <a:round/>
                      <a:headEnd type="none" w="med" len="med"/>
                      <a:tailEnd type="none" w="med" len="med"/>
                    </a:lnB>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〇</a:t>
                      </a:r>
                    </a:p>
                  </a:txBody>
                  <a:tcPr marL="36000" marR="36000" marT="36000" marB="36000">
                    <a:lnB w="12700" cap="flat" cmpd="sng" algn="ctr">
                      <a:solidFill>
                        <a:schemeClr val="tx1"/>
                      </a:solidFill>
                      <a:prstDash val="dash"/>
                      <a:round/>
                      <a:headEnd type="none" w="med" len="med"/>
                      <a:tailEnd type="none" w="med" len="med"/>
                    </a:lnB>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〇</a:t>
                      </a:r>
                    </a:p>
                  </a:txBody>
                  <a:tcPr marL="36000" marR="36000" marT="36000" marB="36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602894710"/>
                  </a:ext>
                </a:extLst>
              </a:tr>
              <a:tr h="324000">
                <a:tc vMerge="1">
                  <a:txBody>
                    <a:bodyPr/>
                    <a:lstStyle/>
                    <a:p>
                      <a:endParaRPr kumimoji="1" lang="ja-JP" altLang="en-US"/>
                    </a:p>
                  </a:txBody>
                  <a:tcPr/>
                </a:tc>
                <a:tc vMerge="1">
                  <a:txBody>
                    <a:bodyPr/>
                    <a:lstStyle/>
                    <a:p>
                      <a:pPr algn="l"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tcPr>
                </a:tc>
                <a:tc vMerge="1">
                  <a:txBody>
                    <a:bodyPr/>
                    <a:lstStyle/>
                    <a:p>
                      <a:pPr algn="ctr"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退室</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b">
                    <a:lnT w="12700" cap="flat" cmpd="sng" algn="ctr">
                      <a:solidFill>
                        <a:schemeClr val="tx1"/>
                      </a:solidFill>
                      <a:prstDash val="dash"/>
                      <a:round/>
                      <a:headEnd type="none" w="med" len="med"/>
                      <a:tailEnd type="none" w="med" len="med"/>
                    </a:lnT>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b">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b">
                    <a:lnT w="12700" cap="flat" cmpd="sng" algn="ctr">
                      <a:solidFill>
                        <a:schemeClr val="tx1"/>
                      </a:solidFill>
                      <a:prstDash val="dash"/>
                      <a:round/>
                      <a:headEnd type="none" w="med" len="med"/>
                      <a:tailEnd type="none" w="med" len="med"/>
                    </a:lnT>
                  </a:tcPr>
                </a:tc>
                <a:tc>
                  <a:txBody>
                    <a:bodyPr/>
                    <a:lstStyle/>
                    <a:p>
                      <a:pPr algn="ctr" fontAlgn="ct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b">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074990417"/>
                  </a:ext>
                </a:extLst>
              </a:tr>
              <a:tr h="468000">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幅</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〇</a:t>
                      </a:r>
                    </a:p>
                  </a:txBody>
                  <a:tcPr marL="36000" marR="36000" marT="36000" marB="36000"/>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a:t>
                      </a:r>
                    </a:p>
                  </a:txBody>
                  <a:tcPr marL="36000" marR="36000" marT="36000" marB="36000">
                    <a:lnT w="12700" cap="flat" cmpd="sng" algn="ctr">
                      <a:solidFill>
                        <a:schemeClr val="tx1"/>
                      </a:solidFill>
                      <a:prstDash val="solid"/>
                      <a:round/>
                      <a:headEnd type="none" w="med" len="med"/>
                      <a:tailEnd type="none" w="med" len="med"/>
                    </a:lnT>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〇</a:t>
                      </a:r>
                    </a:p>
                  </a:txBody>
                  <a:tcPr marL="36000" marR="36000" marT="36000" marB="36000"/>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〇</a:t>
                      </a:r>
                    </a:p>
                  </a:txBody>
                  <a:tcPr marL="36000" marR="36000" marT="36000" marB="36000"/>
                </a:tc>
                <a:extLst>
                  <a:ext uri="{0D108BD9-81ED-4DB2-BD59-A6C34878D82A}">
                    <a16:rowId xmlns:a16="http://schemas.microsoft.com/office/drawing/2014/main" val="1709544418"/>
                  </a:ext>
                </a:extLst>
              </a:tr>
              <a:tr h="351493">
                <a:tc vMerge="1">
                  <a:txBody>
                    <a:bodyPr/>
                    <a:lstStyle/>
                    <a:p>
                      <a:endParaRPr kumimoji="1" lang="ja-JP" altLang="en-US"/>
                    </a:p>
                  </a:txBody>
                  <a:tcPr/>
                </a:tc>
                <a:tc gridSpan="3">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洗面器への寄付き（長辺入）</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algn="ctr" fontAlgn="ctr"/>
                      <a:r>
                        <a:rPr lang="ja-JP" altLang="en-US" sz="1400" b="1" i="0" u="none" strike="noStrike" dirty="0" smtClean="0">
                          <a:solidFill>
                            <a:srgbClr val="000000"/>
                          </a:solidFill>
                          <a:effectLst/>
                          <a:latin typeface="Meiryo UI" panose="020B0604030504040204" pitchFamily="50" charset="-128"/>
                          <a:ea typeface="Meiryo UI" panose="020B0604030504040204" pitchFamily="50" charset="-128"/>
                        </a:rPr>
                        <a:t>〇</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36000" marB="36000" anchor="ct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〇</a:t>
                      </a:r>
                    </a:p>
                  </a:txBody>
                  <a:tcPr marL="36000" marR="36000" marT="36000" marB="36000" anchor="ct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〇</a:t>
                      </a:r>
                    </a:p>
                  </a:txBody>
                  <a:tcPr marL="36000" marR="36000" marT="36000" marB="36000" anchor="ctr"/>
                </a:tc>
                <a:extLst>
                  <a:ext uri="{0D108BD9-81ED-4DB2-BD59-A6C34878D82A}">
                    <a16:rowId xmlns:a16="http://schemas.microsoft.com/office/drawing/2014/main" val="3193346401"/>
                  </a:ext>
                </a:extLst>
              </a:tr>
              <a:tr h="351493">
                <a:tc vMerge="1">
                  <a:txBody>
                    <a:bodyPr/>
                    <a:lstStyle/>
                    <a:p>
                      <a:pPr algn="ctr"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accent5">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洗面器への寄付き（短辺入）</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36000" marB="36000" anchor="ctr">
                    <a:lnT w="12700" cap="flat" cmpd="sng" algn="ctr">
                      <a:solidFill>
                        <a:schemeClr val="tx1"/>
                      </a:solidFill>
                      <a:prstDash val="solid"/>
                      <a:round/>
                      <a:headEnd type="none" w="med" len="med"/>
                      <a:tailEnd type="none" w="med" len="med"/>
                    </a:lnT>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36000" marB="36000" anchor="ct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500132073"/>
                  </a:ext>
                </a:extLst>
              </a:tr>
            </a:tbl>
          </a:graphicData>
        </a:graphic>
      </p:graphicFrame>
      <p:pic>
        <p:nvPicPr>
          <p:cNvPr id="36" name="Picture 2" descr="https://www.den-ankyo.org/guidance/img/model_a.jpg">
            <a:extLst>
              <a:ext uri="{FF2B5EF4-FFF2-40B4-BE49-F238E27FC236}">
                <a16:creationId xmlns:a16="http://schemas.microsoft.com/office/drawing/2014/main" id="{1EBBFBFC-C72B-4F9D-BBBE-1E6BF5E195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76047" y="1171339"/>
            <a:ext cx="922648" cy="10367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s://www.den-ankyo.org/guidance/img/model_c_1509.jpg">
            <a:extLst>
              <a:ext uri="{FF2B5EF4-FFF2-40B4-BE49-F238E27FC236}">
                <a16:creationId xmlns:a16="http://schemas.microsoft.com/office/drawing/2014/main" id="{7F84E397-605C-4CB0-B672-71E27E9AA1F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616608" y="1218324"/>
            <a:ext cx="1090517" cy="909005"/>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5E099349-7D26-46C3-95E0-969CEF155C64}"/>
              </a:ext>
            </a:extLst>
          </p:cNvPr>
          <p:cNvSpPr txBox="1"/>
          <p:nvPr/>
        </p:nvSpPr>
        <p:spPr>
          <a:xfrm>
            <a:off x="251999" y="223934"/>
            <a:ext cx="8640001" cy="723275"/>
          </a:xfrm>
          <a:prstGeom prst="rect">
            <a:avLst/>
          </a:prstGeom>
          <a:noFill/>
          <a:ln>
            <a:solidFill>
              <a:schemeClr val="tx1"/>
            </a:solidFill>
          </a:ln>
        </p:spPr>
        <p:txBody>
          <a:bodyPr vert="horz" wrap="square" rtlCol="0">
            <a:spAutoFit/>
          </a:bodyPr>
          <a:lstStyle/>
          <a:p>
            <a:pPr marL="444500" marR="0" lvl="0" indent="-271463"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通路幅は、コンパクト型</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手動車椅子は</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750mm</a:t>
            </a:r>
            <a:r>
              <a:rPr kumimoji="1" lang="ja-JP" altLang="en-US" sz="18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電動車椅子等</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1000mm</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必要。</a:t>
            </a:r>
            <a:endParaRPr kumimoji="1" lang="en-US" altLang="ja-JP" dirty="0">
              <a:solidFill>
                <a:prstClr val="black"/>
              </a:solidFill>
              <a:latin typeface="Meiryo UI" panose="020B0604030504040204" pitchFamily="50" charset="-128"/>
              <a:ea typeface="Meiryo UI" panose="020B0604030504040204" pitchFamily="50" charset="-128"/>
            </a:endParaRPr>
          </a:p>
          <a:p>
            <a:pPr marL="444500" marR="0" lvl="0" indent="-271463"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段差</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25mm</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a:t>
            </a:r>
            <a:r>
              <a:rPr lang="ja-JP" altLang="en-US" dirty="0" smtClean="0">
                <a:solidFill>
                  <a:prstClr val="black"/>
                </a:solidFill>
                <a:latin typeface="Meiryo UI" panose="020B0604030504040204" pitchFamily="50" charset="-128"/>
                <a:ea typeface="Meiryo UI" panose="020B0604030504040204" pitchFamily="50" charset="-128"/>
              </a:rPr>
              <a:t>は</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退室時に前輪が</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引っかかる車椅子あり。有効幅員</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726mm</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ぎりぎり。</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9" name="Picture 6" descr="ã¢ã¸ã¥ã©ã¼åè»ãã(ä¾1)">
            <a:extLst>
              <a:ext uri="{FF2B5EF4-FFF2-40B4-BE49-F238E27FC236}">
                <a16:creationId xmlns:a16="http://schemas.microsoft.com/office/drawing/2014/main" id="{DF0E92AA-8F32-4B51-AC67-943610482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365" y="1221798"/>
            <a:ext cx="1296144" cy="9739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æ®éåè»ãã">
            <a:extLst>
              <a:ext uri="{FF2B5EF4-FFF2-40B4-BE49-F238E27FC236}">
                <a16:creationId xmlns:a16="http://schemas.microsoft.com/office/drawing/2014/main" id="{E16C2894-B04F-4F7F-B8A6-92FAFFBED7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6973" y="1186792"/>
            <a:ext cx="1296145" cy="973982"/>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42">
            <a:extLst>
              <a:ext uri="{FF2B5EF4-FFF2-40B4-BE49-F238E27FC236}">
                <a16:creationId xmlns:a16="http://schemas.microsoft.com/office/drawing/2014/main" id="{E2A18BFA-162C-48D7-BA55-494F28A1861E}"/>
              </a:ext>
            </a:extLst>
          </p:cNvPr>
          <p:cNvSpPr/>
          <p:nvPr/>
        </p:nvSpPr>
        <p:spPr>
          <a:xfrm>
            <a:off x="812259" y="6494679"/>
            <a:ext cx="42739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短辺入については、長辺入の検証結果による</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推定</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a:extLst>
              <a:ext uri="{FF2B5EF4-FFF2-40B4-BE49-F238E27FC236}">
                <a16:creationId xmlns:a16="http://schemas.microsoft.com/office/drawing/2014/main" id="{29835BB1-8DC8-4F12-B056-8679AD049EA7}"/>
              </a:ext>
            </a:extLst>
          </p:cNvPr>
          <p:cNvSpPr/>
          <p:nvPr/>
        </p:nvSpPr>
        <p:spPr>
          <a:xfrm>
            <a:off x="5972047" y="6494678"/>
            <a:ext cx="10663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mm</a:t>
            </a:r>
          </a:p>
        </p:txBody>
      </p:sp>
      <p:sp>
        <p:nvSpPr>
          <p:cNvPr id="3" name="テキスト ボックス 2"/>
          <p:cNvSpPr txBox="1"/>
          <p:nvPr/>
        </p:nvSpPr>
        <p:spPr>
          <a:xfrm>
            <a:off x="3059749" y="5993104"/>
            <a:ext cx="3210815" cy="169277"/>
          </a:xfrm>
          <a:prstGeom prst="rect">
            <a:avLst/>
          </a:prstGeom>
          <a:solidFill>
            <a:schemeClr val="bg1"/>
          </a:solidFill>
          <a:ln>
            <a:solidFill>
              <a:schemeClr val="tx1"/>
            </a:solidFill>
          </a:ln>
        </p:spPr>
        <p:txBody>
          <a:bodyPr wrap="none" lIns="0" tIns="0" rIns="0" bIns="0" rtlCol="0">
            <a:spAutoFit/>
          </a:bodyPr>
          <a:lstStyle/>
          <a:p>
            <a:r>
              <a:rPr kumimoji="1" lang="ja-JP" altLang="en-US" sz="1100" dirty="0" smtClean="0">
                <a:latin typeface="Meiryo UI" panose="020B0604030504040204" pitchFamily="50" charset="-128"/>
                <a:ea typeface="Meiryo UI" panose="020B0604030504040204" pitchFamily="50" charset="-128"/>
              </a:rPr>
              <a:t>△：車椅子の種類によっては、寄付きにくい場合があった</a:t>
            </a:r>
            <a:endParaRPr kumimoji="1" lang="ja-JP" altLang="en-US" sz="11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046234" y="4824048"/>
            <a:ext cx="4150175" cy="169277"/>
          </a:xfrm>
          <a:prstGeom prst="rect">
            <a:avLst/>
          </a:prstGeom>
          <a:solidFill>
            <a:schemeClr val="bg1"/>
          </a:solidFill>
          <a:ln>
            <a:solidFill>
              <a:schemeClr val="tx1"/>
            </a:solidFill>
          </a:ln>
        </p:spPr>
        <p:txBody>
          <a:bodyPr wrap="none" lIns="0" tIns="0" rIns="0" bIns="0" rtlCol="0">
            <a:spAutoFit/>
          </a:bodyPr>
          <a:lstStyle/>
          <a:p>
            <a:r>
              <a:rPr kumimoji="1" lang="ja-JP" altLang="en-US" sz="1100" dirty="0" smtClean="0">
                <a:latin typeface="Meiryo UI" panose="020B0604030504040204" pitchFamily="50" charset="-128"/>
                <a:ea typeface="Meiryo UI" panose="020B0604030504040204" pitchFamily="50" charset="-128"/>
              </a:rPr>
              <a:t>△：車椅子はバックでの退室となり、段差を乗り越えられない場合があった</a:t>
            </a:r>
            <a:endParaRPr kumimoji="1" lang="ja-JP" altLang="en-US" sz="11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054365" y="5475319"/>
            <a:ext cx="2329164" cy="169277"/>
          </a:xfrm>
          <a:prstGeom prst="rect">
            <a:avLst/>
          </a:prstGeom>
          <a:solidFill>
            <a:schemeClr val="bg1"/>
          </a:solidFill>
          <a:ln>
            <a:solidFill>
              <a:schemeClr val="tx1"/>
            </a:solidFill>
          </a:ln>
        </p:spPr>
        <p:txBody>
          <a:bodyPr wrap="none" lIns="0" tIns="0" rIns="0" bIns="0" rtlCol="0">
            <a:spAutoFit/>
          </a:bodyPr>
          <a:lstStyle/>
          <a:p>
            <a:r>
              <a:rPr kumimoji="1" lang="ja-JP" altLang="en-US" sz="1100" dirty="0" smtClean="0">
                <a:latin typeface="Meiryo UI" panose="020B0604030504040204" pitchFamily="50" charset="-128"/>
                <a:ea typeface="Meiryo UI" panose="020B0604030504040204" pitchFamily="50" charset="-128"/>
              </a:rPr>
              <a:t>△：車椅子が扉枠をこする場合があった</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765891"/>
      </p:ext>
    </p:extLst>
  </p:cSld>
  <p:clrMapOvr>
    <a:masterClrMapping/>
  </p:clrMapOvr>
  <mc:AlternateContent xmlns:mc="http://schemas.openxmlformats.org/markup-compatibility/2006" xmlns:p14="http://schemas.microsoft.com/office/powerpoint/2010/main">
    <mc:Choice Requires="p14">
      <p:transition spd="slow" p14:dur="2000" advClick="0" advTm="53000"/>
    </mc:Choice>
    <mc:Fallback xmlns="">
      <p:transition spd="slow" advClick="0" advTm="5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12" y="1943430"/>
            <a:ext cx="7769629" cy="3768270"/>
          </a:xfrm>
          <a:prstGeom prst="rect">
            <a:avLst/>
          </a:prstGeom>
        </p:spPr>
      </p:pic>
      <p:grpSp>
        <p:nvGrpSpPr>
          <p:cNvPr id="36" name="グループ化 35"/>
          <p:cNvGrpSpPr/>
          <p:nvPr/>
        </p:nvGrpSpPr>
        <p:grpSpPr>
          <a:xfrm>
            <a:off x="2427488" y="4502631"/>
            <a:ext cx="4746080" cy="882650"/>
            <a:chOff x="3089475" y="5624576"/>
            <a:chExt cx="4746080" cy="882650"/>
          </a:xfrm>
        </p:grpSpPr>
        <p:sp>
          <p:nvSpPr>
            <p:cNvPr id="17" name="正方形/長方形 16"/>
            <p:cNvSpPr/>
            <p:nvPr/>
          </p:nvSpPr>
          <p:spPr>
            <a:xfrm>
              <a:off x="3631822" y="5624576"/>
              <a:ext cx="4203733" cy="882650"/>
            </a:xfrm>
            <a:custGeom>
              <a:avLst/>
              <a:gdLst>
                <a:gd name="connsiteX0" fmla="*/ 0 w 1080000"/>
                <a:gd name="connsiteY0" fmla="*/ 0 h 771182"/>
                <a:gd name="connsiteX1" fmla="*/ 1080000 w 1080000"/>
                <a:gd name="connsiteY1" fmla="*/ 0 h 771182"/>
                <a:gd name="connsiteX2" fmla="*/ 1080000 w 1080000"/>
                <a:gd name="connsiteY2" fmla="*/ 771182 h 771182"/>
                <a:gd name="connsiteX3" fmla="*/ 0 w 1080000"/>
                <a:gd name="connsiteY3" fmla="*/ 771182 h 771182"/>
                <a:gd name="connsiteX4" fmla="*/ 0 w 1080000"/>
                <a:gd name="connsiteY4" fmla="*/ 0 h 771182"/>
                <a:gd name="connsiteX0" fmla="*/ 0 w 1080000"/>
                <a:gd name="connsiteY0" fmla="*/ 0 h 771182"/>
                <a:gd name="connsiteX1" fmla="*/ 1080000 w 1080000"/>
                <a:gd name="connsiteY1" fmla="*/ 0 h 771182"/>
                <a:gd name="connsiteX2" fmla="*/ 1072572 w 1080000"/>
                <a:gd name="connsiteY2" fmla="*/ 196850 h 771182"/>
                <a:gd name="connsiteX3" fmla="*/ 1080000 w 1080000"/>
                <a:gd name="connsiteY3" fmla="*/ 771182 h 771182"/>
                <a:gd name="connsiteX4" fmla="*/ 0 w 1080000"/>
                <a:gd name="connsiteY4" fmla="*/ 771182 h 771182"/>
                <a:gd name="connsiteX5" fmla="*/ 0 w 1080000"/>
                <a:gd name="connsiteY5" fmla="*/ 0 h 771182"/>
                <a:gd name="connsiteX0" fmla="*/ 0 w 1080000"/>
                <a:gd name="connsiteY0" fmla="*/ 0 h 771182"/>
                <a:gd name="connsiteX1" fmla="*/ 1080000 w 1080000"/>
                <a:gd name="connsiteY1" fmla="*/ 0 h 771182"/>
                <a:gd name="connsiteX2" fmla="*/ 1072572 w 1080000"/>
                <a:gd name="connsiteY2" fmla="*/ 196850 h 771182"/>
                <a:gd name="connsiteX3" fmla="*/ 1072572 w 1080000"/>
                <a:gd name="connsiteY3" fmla="*/ 546100 h 771182"/>
                <a:gd name="connsiteX4" fmla="*/ 1080000 w 1080000"/>
                <a:gd name="connsiteY4" fmla="*/ 771182 h 771182"/>
                <a:gd name="connsiteX5" fmla="*/ 0 w 1080000"/>
                <a:gd name="connsiteY5" fmla="*/ 771182 h 771182"/>
                <a:gd name="connsiteX6" fmla="*/ 0 w 1080000"/>
                <a:gd name="connsiteY6" fmla="*/ 0 h 771182"/>
                <a:gd name="connsiteX0" fmla="*/ 0 w 1409122"/>
                <a:gd name="connsiteY0" fmla="*/ 0 h 771182"/>
                <a:gd name="connsiteX1" fmla="*/ 1080000 w 1409122"/>
                <a:gd name="connsiteY1" fmla="*/ 0 h 771182"/>
                <a:gd name="connsiteX2" fmla="*/ 1409122 w 1409122"/>
                <a:gd name="connsiteY2" fmla="*/ 114300 h 771182"/>
                <a:gd name="connsiteX3" fmla="*/ 1072572 w 1409122"/>
                <a:gd name="connsiteY3" fmla="*/ 546100 h 771182"/>
                <a:gd name="connsiteX4" fmla="*/ 1080000 w 1409122"/>
                <a:gd name="connsiteY4" fmla="*/ 771182 h 771182"/>
                <a:gd name="connsiteX5" fmla="*/ 0 w 1409122"/>
                <a:gd name="connsiteY5" fmla="*/ 771182 h 771182"/>
                <a:gd name="connsiteX6" fmla="*/ 0 w 1409122"/>
                <a:gd name="connsiteY6" fmla="*/ 0 h 771182"/>
                <a:gd name="connsiteX0" fmla="*/ 0 w 1409122"/>
                <a:gd name="connsiteY0" fmla="*/ 0 h 771182"/>
                <a:gd name="connsiteX1" fmla="*/ 1080000 w 1409122"/>
                <a:gd name="connsiteY1" fmla="*/ 0 h 771182"/>
                <a:gd name="connsiteX2" fmla="*/ 1409122 w 1409122"/>
                <a:gd name="connsiteY2" fmla="*/ 114300 h 771182"/>
                <a:gd name="connsiteX3" fmla="*/ 1072572 w 1409122"/>
                <a:gd name="connsiteY3" fmla="*/ 546100 h 771182"/>
                <a:gd name="connsiteX4" fmla="*/ 1403850 w 1409122"/>
                <a:gd name="connsiteY4" fmla="*/ 771182 h 771182"/>
                <a:gd name="connsiteX5" fmla="*/ 0 w 1409122"/>
                <a:gd name="connsiteY5" fmla="*/ 771182 h 771182"/>
                <a:gd name="connsiteX6" fmla="*/ 0 w 1409122"/>
                <a:gd name="connsiteY6" fmla="*/ 0 h 771182"/>
                <a:gd name="connsiteX0" fmla="*/ 0 w 1707572"/>
                <a:gd name="connsiteY0" fmla="*/ 0 h 895350"/>
                <a:gd name="connsiteX1" fmla="*/ 1080000 w 1707572"/>
                <a:gd name="connsiteY1" fmla="*/ 0 h 895350"/>
                <a:gd name="connsiteX2" fmla="*/ 1409122 w 1707572"/>
                <a:gd name="connsiteY2" fmla="*/ 114300 h 895350"/>
                <a:gd name="connsiteX3" fmla="*/ 1707572 w 1707572"/>
                <a:gd name="connsiteY3" fmla="*/ 895350 h 895350"/>
                <a:gd name="connsiteX4" fmla="*/ 1403850 w 1707572"/>
                <a:gd name="connsiteY4" fmla="*/ 771182 h 895350"/>
                <a:gd name="connsiteX5" fmla="*/ 0 w 1707572"/>
                <a:gd name="connsiteY5" fmla="*/ 771182 h 895350"/>
                <a:gd name="connsiteX6" fmla="*/ 0 w 1707572"/>
                <a:gd name="connsiteY6" fmla="*/ 0 h 895350"/>
                <a:gd name="connsiteX0" fmla="*/ 0 w 1707572"/>
                <a:gd name="connsiteY0" fmla="*/ 0 h 876300"/>
                <a:gd name="connsiteX1" fmla="*/ 1080000 w 1707572"/>
                <a:gd name="connsiteY1" fmla="*/ 0 h 876300"/>
                <a:gd name="connsiteX2" fmla="*/ 1409122 w 1707572"/>
                <a:gd name="connsiteY2" fmla="*/ 114300 h 876300"/>
                <a:gd name="connsiteX3" fmla="*/ 1707572 w 1707572"/>
                <a:gd name="connsiteY3" fmla="*/ 876300 h 876300"/>
                <a:gd name="connsiteX4" fmla="*/ 1403850 w 1707572"/>
                <a:gd name="connsiteY4" fmla="*/ 771182 h 876300"/>
                <a:gd name="connsiteX5" fmla="*/ 0 w 1707572"/>
                <a:gd name="connsiteY5" fmla="*/ 771182 h 876300"/>
                <a:gd name="connsiteX6" fmla="*/ 0 w 1707572"/>
                <a:gd name="connsiteY6" fmla="*/ 0 h 876300"/>
                <a:gd name="connsiteX0" fmla="*/ 0 w 1707572"/>
                <a:gd name="connsiteY0" fmla="*/ 0 h 876300"/>
                <a:gd name="connsiteX1" fmla="*/ 1080000 w 1707572"/>
                <a:gd name="connsiteY1" fmla="*/ 0 h 876300"/>
                <a:gd name="connsiteX2" fmla="*/ 1409122 w 1707572"/>
                <a:gd name="connsiteY2" fmla="*/ 114300 h 876300"/>
                <a:gd name="connsiteX3" fmla="*/ 1542472 w 1707572"/>
                <a:gd name="connsiteY3" fmla="*/ 457200 h 876300"/>
                <a:gd name="connsiteX4" fmla="*/ 1707572 w 1707572"/>
                <a:gd name="connsiteY4" fmla="*/ 876300 h 876300"/>
                <a:gd name="connsiteX5" fmla="*/ 1403850 w 1707572"/>
                <a:gd name="connsiteY5" fmla="*/ 771182 h 876300"/>
                <a:gd name="connsiteX6" fmla="*/ 0 w 1707572"/>
                <a:gd name="connsiteY6" fmla="*/ 771182 h 876300"/>
                <a:gd name="connsiteX7" fmla="*/ 0 w 1707572"/>
                <a:gd name="connsiteY7" fmla="*/ 0 h 876300"/>
                <a:gd name="connsiteX0" fmla="*/ 0 w 4228522"/>
                <a:gd name="connsiteY0" fmla="*/ 0 h 876300"/>
                <a:gd name="connsiteX1" fmla="*/ 1080000 w 4228522"/>
                <a:gd name="connsiteY1" fmla="*/ 0 h 876300"/>
                <a:gd name="connsiteX2" fmla="*/ 1409122 w 4228522"/>
                <a:gd name="connsiteY2" fmla="*/ 114300 h 876300"/>
                <a:gd name="connsiteX3" fmla="*/ 4228522 w 4228522"/>
                <a:gd name="connsiteY3" fmla="*/ 107950 h 876300"/>
                <a:gd name="connsiteX4" fmla="*/ 1707572 w 4228522"/>
                <a:gd name="connsiteY4" fmla="*/ 876300 h 876300"/>
                <a:gd name="connsiteX5" fmla="*/ 1403850 w 4228522"/>
                <a:gd name="connsiteY5" fmla="*/ 771182 h 876300"/>
                <a:gd name="connsiteX6" fmla="*/ 0 w 4228522"/>
                <a:gd name="connsiteY6" fmla="*/ 771182 h 876300"/>
                <a:gd name="connsiteX7" fmla="*/ 0 w 4228522"/>
                <a:gd name="connsiteY7" fmla="*/ 0 h 876300"/>
                <a:gd name="connsiteX0" fmla="*/ 0 w 4228522"/>
                <a:gd name="connsiteY0" fmla="*/ 0 h 876300"/>
                <a:gd name="connsiteX1" fmla="*/ 1080000 w 4228522"/>
                <a:gd name="connsiteY1" fmla="*/ 0 h 876300"/>
                <a:gd name="connsiteX2" fmla="*/ 1409122 w 4228522"/>
                <a:gd name="connsiteY2" fmla="*/ 114300 h 876300"/>
                <a:gd name="connsiteX3" fmla="*/ 4228522 w 4228522"/>
                <a:gd name="connsiteY3" fmla="*/ 107950 h 876300"/>
                <a:gd name="connsiteX4" fmla="*/ 3244272 w 4228522"/>
                <a:gd name="connsiteY4" fmla="*/ 393700 h 876300"/>
                <a:gd name="connsiteX5" fmla="*/ 1707572 w 4228522"/>
                <a:gd name="connsiteY5" fmla="*/ 876300 h 876300"/>
                <a:gd name="connsiteX6" fmla="*/ 1403850 w 4228522"/>
                <a:gd name="connsiteY6" fmla="*/ 771182 h 876300"/>
                <a:gd name="connsiteX7" fmla="*/ 0 w 4228522"/>
                <a:gd name="connsiteY7" fmla="*/ 771182 h 876300"/>
                <a:gd name="connsiteX8" fmla="*/ 0 w 4228522"/>
                <a:gd name="connsiteY8" fmla="*/ 0 h 876300"/>
                <a:gd name="connsiteX0" fmla="*/ 0 w 4228522"/>
                <a:gd name="connsiteY0" fmla="*/ 0 h 882650"/>
                <a:gd name="connsiteX1" fmla="*/ 1080000 w 4228522"/>
                <a:gd name="connsiteY1" fmla="*/ 0 h 882650"/>
                <a:gd name="connsiteX2" fmla="*/ 1409122 w 4228522"/>
                <a:gd name="connsiteY2" fmla="*/ 114300 h 882650"/>
                <a:gd name="connsiteX3" fmla="*/ 4228522 w 4228522"/>
                <a:gd name="connsiteY3" fmla="*/ 107950 h 882650"/>
                <a:gd name="connsiteX4" fmla="*/ 4203122 w 4228522"/>
                <a:gd name="connsiteY4" fmla="*/ 882650 h 882650"/>
                <a:gd name="connsiteX5" fmla="*/ 1707572 w 4228522"/>
                <a:gd name="connsiteY5" fmla="*/ 876300 h 882650"/>
                <a:gd name="connsiteX6" fmla="*/ 1403850 w 4228522"/>
                <a:gd name="connsiteY6" fmla="*/ 771182 h 882650"/>
                <a:gd name="connsiteX7" fmla="*/ 0 w 4228522"/>
                <a:gd name="connsiteY7" fmla="*/ 771182 h 882650"/>
                <a:gd name="connsiteX8" fmla="*/ 0 w 4228522"/>
                <a:gd name="connsiteY8" fmla="*/ 0 h 882650"/>
                <a:gd name="connsiteX0" fmla="*/ 0 w 4209472"/>
                <a:gd name="connsiteY0" fmla="*/ 0 h 882650"/>
                <a:gd name="connsiteX1" fmla="*/ 1080000 w 4209472"/>
                <a:gd name="connsiteY1" fmla="*/ 0 h 882650"/>
                <a:gd name="connsiteX2" fmla="*/ 1409122 w 4209472"/>
                <a:gd name="connsiteY2" fmla="*/ 114300 h 882650"/>
                <a:gd name="connsiteX3" fmla="*/ 4209472 w 4209472"/>
                <a:gd name="connsiteY3" fmla="*/ 107950 h 882650"/>
                <a:gd name="connsiteX4" fmla="*/ 4203122 w 4209472"/>
                <a:gd name="connsiteY4" fmla="*/ 882650 h 882650"/>
                <a:gd name="connsiteX5" fmla="*/ 1707572 w 4209472"/>
                <a:gd name="connsiteY5" fmla="*/ 876300 h 882650"/>
                <a:gd name="connsiteX6" fmla="*/ 1403850 w 4209472"/>
                <a:gd name="connsiteY6" fmla="*/ 771182 h 882650"/>
                <a:gd name="connsiteX7" fmla="*/ 0 w 4209472"/>
                <a:gd name="connsiteY7" fmla="*/ 771182 h 882650"/>
                <a:gd name="connsiteX8" fmla="*/ 0 w 4209472"/>
                <a:gd name="connsiteY8" fmla="*/ 0 h 882650"/>
                <a:gd name="connsiteX0" fmla="*/ 0 w 4203733"/>
                <a:gd name="connsiteY0" fmla="*/ 0 h 882650"/>
                <a:gd name="connsiteX1" fmla="*/ 1080000 w 4203733"/>
                <a:gd name="connsiteY1" fmla="*/ 0 h 882650"/>
                <a:gd name="connsiteX2" fmla="*/ 1409122 w 4203733"/>
                <a:gd name="connsiteY2" fmla="*/ 114300 h 882650"/>
                <a:gd name="connsiteX3" fmla="*/ 4203122 w 4203733"/>
                <a:gd name="connsiteY3" fmla="*/ 107950 h 882650"/>
                <a:gd name="connsiteX4" fmla="*/ 4203122 w 4203733"/>
                <a:gd name="connsiteY4" fmla="*/ 882650 h 882650"/>
                <a:gd name="connsiteX5" fmla="*/ 1707572 w 4203733"/>
                <a:gd name="connsiteY5" fmla="*/ 876300 h 882650"/>
                <a:gd name="connsiteX6" fmla="*/ 1403850 w 4203733"/>
                <a:gd name="connsiteY6" fmla="*/ 771182 h 882650"/>
                <a:gd name="connsiteX7" fmla="*/ 0 w 4203733"/>
                <a:gd name="connsiteY7" fmla="*/ 771182 h 882650"/>
                <a:gd name="connsiteX8" fmla="*/ 0 w 4203733"/>
                <a:gd name="connsiteY8" fmla="*/ 0 h 8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3733" h="882650">
                  <a:moveTo>
                    <a:pt x="0" y="0"/>
                  </a:moveTo>
                  <a:lnTo>
                    <a:pt x="1080000" y="0"/>
                  </a:lnTo>
                  <a:lnTo>
                    <a:pt x="1409122" y="114300"/>
                  </a:lnTo>
                  <a:lnTo>
                    <a:pt x="4203122" y="107950"/>
                  </a:lnTo>
                  <a:cubicBezTo>
                    <a:pt x="4201005" y="366183"/>
                    <a:pt x="4205239" y="624417"/>
                    <a:pt x="4203122" y="882650"/>
                  </a:cubicBezTo>
                  <a:lnTo>
                    <a:pt x="1707572" y="876300"/>
                  </a:lnTo>
                  <a:lnTo>
                    <a:pt x="1403850" y="771182"/>
                  </a:lnTo>
                  <a:lnTo>
                    <a:pt x="0" y="771182"/>
                  </a:lnTo>
                  <a:lnTo>
                    <a:pt x="0" y="0"/>
                  </a:lnTo>
                  <a:close/>
                </a:path>
              </a:pathLst>
            </a:custGeom>
            <a:pattFill prst="wdUpDiag">
              <a:fgClr>
                <a:schemeClr val="accent1"/>
              </a:fgClr>
              <a:bgClr>
                <a:schemeClr val="bg1"/>
              </a:bgClr>
            </a:patt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cxnSp>
          <p:nvCxnSpPr>
            <p:cNvPr id="19" name="直線コネクタ 18"/>
            <p:cNvCxnSpPr/>
            <p:nvPr/>
          </p:nvCxnSpPr>
          <p:spPr>
            <a:xfrm flipH="1">
              <a:off x="3420682" y="5624576"/>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3420683" y="6388418"/>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422433" y="5624576"/>
              <a:ext cx="0" cy="7638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rot="5400000">
              <a:off x="3006279" y="5799366"/>
              <a:ext cx="535724" cy="369332"/>
            </a:xfrm>
            <a:prstGeom prst="rect">
              <a:avLst/>
            </a:prstGeom>
            <a:noFill/>
            <a:ln w="31750">
              <a:noFill/>
            </a:ln>
          </p:spPr>
          <p:txBody>
            <a:bodyPr wrap="none" rtlCol="0">
              <a:spAutoFit/>
            </a:bodyPr>
            <a:lstStyle/>
            <a:p>
              <a:r>
                <a:rPr kumimoji="1" lang="en-US" altLang="ja-JP" b="1" dirty="0">
                  <a:solidFill>
                    <a:srgbClr val="FF0000"/>
                  </a:solidFill>
                </a:rPr>
                <a:t>800</a:t>
              </a:r>
              <a:endParaRPr kumimoji="1" lang="ja-JP" altLang="en-US" b="1" dirty="0">
                <a:solidFill>
                  <a:srgbClr val="FF0000"/>
                </a:solidFill>
              </a:endParaRPr>
            </a:p>
          </p:txBody>
        </p:sp>
      </p:grpSp>
      <p:grpSp>
        <p:nvGrpSpPr>
          <p:cNvPr id="37" name="グループ化 36"/>
          <p:cNvGrpSpPr/>
          <p:nvPr/>
        </p:nvGrpSpPr>
        <p:grpSpPr>
          <a:xfrm>
            <a:off x="4611015" y="3929185"/>
            <a:ext cx="690479" cy="509949"/>
            <a:chOff x="528036" y="5232208"/>
            <a:chExt cx="690479" cy="509949"/>
          </a:xfrm>
        </p:grpSpPr>
        <p:cxnSp>
          <p:nvCxnSpPr>
            <p:cNvPr id="27" name="直線コネクタ 26"/>
            <p:cNvCxnSpPr/>
            <p:nvPr/>
          </p:nvCxnSpPr>
          <p:spPr>
            <a:xfrm rot="5400000" flipH="1">
              <a:off x="1118583" y="5642225"/>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flipH="1">
              <a:off x="428104" y="5642226"/>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528036" y="5542293"/>
              <a:ext cx="690478" cy="17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05413" y="5232208"/>
              <a:ext cx="535724" cy="369332"/>
            </a:xfrm>
            <a:prstGeom prst="rect">
              <a:avLst/>
            </a:prstGeom>
            <a:noFill/>
            <a:ln w="19050">
              <a:noFill/>
            </a:ln>
          </p:spPr>
          <p:txBody>
            <a:bodyPr wrap="none" rtlCol="0">
              <a:spAutoFit/>
            </a:bodyPr>
            <a:lstStyle/>
            <a:p>
              <a:r>
                <a:rPr kumimoji="1" lang="en-US" altLang="ja-JP" b="1" dirty="0">
                  <a:solidFill>
                    <a:srgbClr val="FF0000"/>
                  </a:solidFill>
                </a:rPr>
                <a:t>700</a:t>
              </a:r>
              <a:endParaRPr kumimoji="1" lang="ja-JP" altLang="en-US" b="1" dirty="0">
                <a:solidFill>
                  <a:srgbClr val="FF0000"/>
                </a:solidFill>
              </a:endParaRPr>
            </a:p>
          </p:txBody>
        </p:sp>
      </p:grpSp>
      <p:grpSp>
        <p:nvGrpSpPr>
          <p:cNvPr id="39" name="グループ化 38"/>
          <p:cNvGrpSpPr/>
          <p:nvPr/>
        </p:nvGrpSpPr>
        <p:grpSpPr>
          <a:xfrm>
            <a:off x="7365473" y="4615724"/>
            <a:ext cx="508211" cy="763842"/>
            <a:chOff x="560898" y="4017347"/>
            <a:chExt cx="508211" cy="763842"/>
          </a:xfrm>
        </p:grpSpPr>
        <p:cxnSp>
          <p:nvCxnSpPr>
            <p:cNvPr id="32" name="直線コネクタ 31"/>
            <p:cNvCxnSpPr/>
            <p:nvPr/>
          </p:nvCxnSpPr>
          <p:spPr>
            <a:xfrm rot="10800000" flipH="1">
              <a:off x="560899" y="4781189"/>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10800000" flipH="1">
              <a:off x="560898" y="4017347"/>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10800000" flipV="1">
              <a:off x="759011" y="4017347"/>
              <a:ext cx="0" cy="7638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rot="5400000">
              <a:off x="616581" y="4237067"/>
              <a:ext cx="535724" cy="369332"/>
            </a:xfrm>
            <a:prstGeom prst="rect">
              <a:avLst/>
            </a:prstGeom>
            <a:noFill/>
            <a:ln w="19050">
              <a:noFill/>
            </a:ln>
          </p:spPr>
          <p:txBody>
            <a:bodyPr wrap="none" rtlCol="0">
              <a:spAutoFit/>
            </a:bodyPr>
            <a:lstStyle/>
            <a:p>
              <a:r>
                <a:rPr kumimoji="1" lang="en-US" altLang="ja-JP" b="1" dirty="0">
                  <a:solidFill>
                    <a:srgbClr val="FF0000"/>
                  </a:solidFill>
                </a:rPr>
                <a:t>800</a:t>
              </a:r>
              <a:endParaRPr kumimoji="1" lang="ja-JP" altLang="en-US" b="1" dirty="0">
                <a:solidFill>
                  <a:srgbClr val="FF0000"/>
                </a:solidFill>
              </a:endParaRPr>
            </a:p>
          </p:txBody>
        </p:sp>
      </p:grpSp>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22</a:t>
            </a:fld>
            <a:endParaRPr kumimoji="1" lang="ja-JP" altLang="en-US" sz="1600"/>
          </a:p>
        </p:txBody>
      </p:sp>
      <p:sp>
        <p:nvSpPr>
          <p:cNvPr id="13" name="テキスト ボックス 12">
            <a:extLst>
              <a:ext uri="{FF2B5EF4-FFF2-40B4-BE49-F238E27FC236}">
                <a16:creationId xmlns:a16="http://schemas.microsoft.com/office/drawing/2014/main" id="{B569AC06-99D0-46DA-839F-5CB11085E487}"/>
              </a:ext>
            </a:extLst>
          </p:cNvPr>
          <p:cNvSpPr txBox="1"/>
          <p:nvPr/>
        </p:nvSpPr>
        <p:spPr>
          <a:xfrm>
            <a:off x="745133" y="901941"/>
            <a:ext cx="8004420" cy="369332"/>
          </a:xfrm>
          <a:prstGeom prst="rect">
            <a:avLst/>
          </a:prstGeom>
          <a:noFill/>
          <a:ln>
            <a:noFill/>
          </a:ln>
        </p:spPr>
        <p:txBody>
          <a:bodyPr vert="horz" wrap="square" rtlCol="0">
            <a:spAutoFit/>
          </a:bodyPr>
          <a:lstStyle/>
          <a:p>
            <a:pPr algn="just" defTabSz="914400">
              <a:spcBef>
                <a:spcPts val="1200"/>
              </a:spcBef>
              <a:defRPr/>
            </a:pP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b="1" dirty="0" smtClean="0">
                <a:solidFill>
                  <a:prstClr val="black"/>
                </a:solidFill>
                <a:latin typeface="Meiryo UI" panose="020B0604030504040204" pitchFamily="50" charset="-128"/>
                <a:ea typeface="Meiryo UI" panose="020B0604030504040204" pitchFamily="50" charset="-128"/>
              </a:rPr>
              <a:t>ＵＤ</a:t>
            </a:r>
            <a:r>
              <a:rPr kumimoji="1" lang="ja-JP" altLang="en-US" b="1" dirty="0">
                <a:solidFill>
                  <a:prstClr val="black"/>
                </a:solidFill>
                <a:latin typeface="Meiryo UI" panose="020B0604030504040204" pitchFamily="50" charset="-128"/>
                <a:ea typeface="Meiryo UI" panose="020B0604030504040204" pitchFamily="50" charset="-128"/>
              </a:rPr>
              <a:t>ルーム</a:t>
            </a:r>
            <a:r>
              <a:rPr kumimoji="1" lang="en-US" altLang="ja-JP" b="1" dirty="0">
                <a:solidFill>
                  <a:prstClr val="black"/>
                </a:solidFill>
                <a:latin typeface="Meiryo UI" panose="020B0604030504040204" pitchFamily="50" charset="-128"/>
                <a:ea typeface="Meiryo UI" panose="020B0604030504040204" pitchFamily="50" charset="-128"/>
              </a:rPr>
              <a:t>Ⅰ</a:t>
            </a:r>
            <a:r>
              <a:rPr kumimoji="1" lang="ja-JP" altLang="en-US" b="1" dirty="0">
                <a:solidFill>
                  <a:prstClr val="black"/>
                </a:solidFill>
                <a:latin typeface="Meiryo UI" panose="020B0604030504040204" pitchFamily="50" charset="-128"/>
                <a:ea typeface="Meiryo UI" panose="020B0604030504040204" pitchFamily="50" charset="-128"/>
              </a:rPr>
              <a:t>　</a:t>
            </a:r>
            <a:r>
              <a:rPr kumimoji="1" lang="ja-JP" altLang="en-US" b="1" dirty="0" smtClean="0">
                <a:solidFill>
                  <a:prstClr val="black"/>
                </a:solidFill>
                <a:latin typeface="Meiryo UI" panose="020B0604030504040204" pitchFamily="50" charset="-128"/>
                <a:ea typeface="Meiryo UI" panose="020B0604030504040204" pitchFamily="50" charset="-128"/>
              </a:rPr>
              <a:t>１ベッド客室　客室面積</a:t>
            </a:r>
            <a:r>
              <a:rPr kumimoji="1" lang="en-US" altLang="ja-JP" b="1" dirty="0">
                <a:solidFill>
                  <a:prstClr val="black"/>
                </a:solidFill>
                <a:latin typeface="Meiryo UI" panose="020B0604030504040204" pitchFamily="50" charset="-128"/>
                <a:ea typeface="Meiryo UI" panose="020B0604030504040204" pitchFamily="50" charset="-128"/>
              </a:rPr>
              <a:t>15</a:t>
            </a: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b="1" dirty="0" smtClean="0">
                <a:solidFill>
                  <a:prstClr val="black"/>
                </a:solidFill>
                <a:latin typeface="Meiryo UI" panose="020B0604030504040204" pitchFamily="50" charset="-128"/>
                <a:ea typeface="Meiryo UI" panose="020B0604030504040204" pitchFamily="50" charset="-128"/>
              </a:rPr>
              <a:t>以上</a:t>
            </a:r>
            <a:r>
              <a:rPr kumimoji="1" lang="en-US" altLang="ja-JP" b="1" dirty="0" smtClean="0">
                <a:solidFill>
                  <a:prstClr val="black"/>
                </a:solidFill>
                <a:latin typeface="Meiryo UI" panose="020B0604030504040204" pitchFamily="50" charset="-128"/>
                <a:ea typeface="Meiryo UI" panose="020B0604030504040204" pitchFamily="50" charset="-128"/>
              </a:rPr>
              <a:t>18</a:t>
            </a:r>
            <a:r>
              <a:rPr kumimoji="1" lang="ja-JP" altLang="en-US" b="1" dirty="0" smtClean="0">
                <a:solidFill>
                  <a:prstClr val="black"/>
                </a:solidFill>
                <a:latin typeface="Meiryo UI" panose="020B0604030504040204" pitchFamily="50" charset="-128"/>
                <a:ea typeface="Meiryo UI" panose="020B0604030504040204" pitchFamily="50" charset="-128"/>
              </a:rPr>
              <a:t>㎡未満の検証</a:t>
            </a: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15.1</a:t>
            </a:r>
            <a:r>
              <a:rPr kumimoji="1" lang="ja-JP"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bwMode="white">
          <a:xfrm>
            <a:off x="3742991" y="1945987"/>
            <a:ext cx="692818" cy="338554"/>
          </a:xfrm>
          <a:prstGeom prst="rect">
            <a:avLst/>
          </a:prstGeom>
          <a:solidFill>
            <a:schemeClr val="bg1"/>
          </a:solidFill>
          <a:ln>
            <a:noFill/>
          </a:ln>
        </p:spPr>
        <p:txBody>
          <a:bodyPr wrap="none" rtlCol="0">
            <a:spAutoFit/>
          </a:bodyPr>
          <a:lstStyle/>
          <a:p>
            <a:r>
              <a:rPr kumimoji="1" lang="en-US" altLang="ja-JP" sz="1600" dirty="0" smtClean="0">
                <a:latin typeface="+mn-ea"/>
              </a:rPr>
              <a:t>6,500</a:t>
            </a:r>
            <a:endParaRPr kumimoji="1" lang="ja-JP" altLang="en-US" dirty="0">
              <a:latin typeface="+mn-ea"/>
            </a:endParaRPr>
          </a:p>
        </p:txBody>
      </p:sp>
      <p:cxnSp>
        <p:nvCxnSpPr>
          <p:cNvPr id="6" name="直線コネクタ 5"/>
          <p:cNvCxnSpPr/>
          <p:nvPr/>
        </p:nvCxnSpPr>
        <p:spPr>
          <a:xfrm>
            <a:off x="939800" y="2241550"/>
            <a:ext cx="6299200" cy="0"/>
          </a:xfrm>
          <a:prstGeom prst="line">
            <a:avLst/>
          </a:prstGeom>
          <a:ln w="952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bwMode="white">
          <a:xfrm>
            <a:off x="3259044" y="2274945"/>
            <a:ext cx="692818" cy="338554"/>
          </a:xfrm>
          <a:prstGeom prst="rect">
            <a:avLst/>
          </a:prstGeom>
          <a:solidFill>
            <a:schemeClr val="bg1"/>
          </a:solidFill>
          <a:ln>
            <a:noFill/>
          </a:ln>
        </p:spPr>
        <p:txBody>
          <a:bodyPr wrap="none" rtlCol="0">
            <a:spAutoFit/>
          </a:bodyPr>
          <a:lstStyle/>
          <a:p>
            <a:r>
              <a:rPr kumimoji="1" lang="en-US" altLang="ja-JP" sz="1600" dirty="0" smtClean="0">
                <a:latin typeface="+mn-ea"/>
              </a:rPr>
              <a:t>5,500</a:t>
            </a:r>
            <a:endParaRPr kumimoji="1" lang="ja-JP" altLang="en-US" sz="1600" dirty="0">
              <a:latin typeface="+mn-ea"/>
            </a:endParaRPr>
          </a:p>
        </p:txBody>
      </p:sp>
      <p:cxnSp>
        <p:nvCxnSpPr>
          <p:cNvPr id="26" name="直線コネクタ 25"/>
          <p:cNvCxnSpPr/>
          <p:nvPr/>
        </p:nvCxnSpPr>
        <p:spPr>
          <a:xfrm>
            <a:off x="939800" y="2546350"/>
            <a:ext cx="6299200" cy="0"/>
          </a:xfrm>
          <a:prstGeom prst="line">
            <a:avLst/>
          </a:prstGeom>
          <a:ln w="952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5" name="線吹き出し 1 (枠付き) 4"/>
          <p:cNvSpPr/>
          <p:nvPr/>
        </p:nvSpPr>
        <p:spPr>
          <a:xfrm>
            <a:off x="5721288" y="5887235"/>
            <a:ext cx="1929630" cy="512345"/>
          </a:xfrm>
          <a:prstGeom prst="borderCallout1">
            <a:avLst>
              <a:gd name="adj1" fmla="val 49983"/>
              <a:gd name="adj2" fmla="val -40"/>
              <a:gd name="adj3" fmla="val -260102"/>
              <a:gd name="adj4" fmla="val -36234"/>
            </a:avLst>
          </a:prstGeom>
          <a:noFill/>
          <a:ln>
            <a:solidFill>
              <a:schemeClr val="tx1">
                <a:lumMod val="75000"/>
                <a:lumOff val="25000"/>
              </a:schemeClr>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段差を設けない</a:t>
            </a:r>
            <a:endParaRPr kumimoji="1" lang="ja-JP" altLang="en-US" dirty="0">
              <a:solidFill>
                <a:schemeClr val="tx1"/>
              </a:solidFill>
            </a:endParaRPr>
          </a:p>
        </p:txBody>
      </p:sp>
    </p:spTree>
    <p:custDataLst>
      <p:tags r:id="rId1"/>
    </p:custDataLst>
    <p:extLst>
      <p:ext uri="{BB962C8B-B14F-4D97-AF65-F5344CB8AC3E}">
        <p14:creationId xmlns:p14="http://schemas.microsoft.com/office/powerpoint/2010/main" val="446337683"/>
      </p:ext>
    </p:extLst>
  </p:cSld>
  <p:clrMapOvr>
    <a:masterClrMapping/>
  </p:clrMapOvr>
  <mc:AlternateContent xmlns:mc="http://schemas.openxmlformats.org/markup-compatibility/2006" xmlns:p14="http://schemas.microsoft.com/office/powerpoint/2010/main">
    <mc:Choice Requires="p14">
      <p:transition spd="slow" p14:dur="2000" advClick="0" advTm="104003"/>
    </mc:Choice>
    <mc:Fallback xmlns="">
      <p:transition spd="slow" advClick="0" advTm="1040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right)">
                                      <p:cBhvr>
                                        <p:cTn id="2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ext uri="{E180D4A7-C9FB-4DFB-919C-405C955672EB}">
      <p14:showEvtLst xmlns:p14="http://schemas.microsoft.com/office/powerpoint/2010/main">
        <p14:playEvt time="1" objId="7"/>
        <p14:stopEvt time="104003" objId="7"/>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513" y="1764815"/>
            <a:ext cx="7030356" cy="4450216"/>
          </a:xfrm>
          <a:prstGeom prst="rect">
            <a:avLst/>
          </a:prstGeom>
        </p:spPr>
      </p:pic>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23</a:t>
            </a:fld>
            <a:endParaRPr kumimoji="1" lang="ja-JP" altLang="en-US" sz="1600"/>
          </a:p>
        </p:txBody>
      </p:sp>
      <p:sp>
        <p:nvSpPr>
          <p:cNvPr id="12" name="テキスト ボックス 11">
            <a:extLst>
              <a:ext uri="{FF2B5EF4-FFF2-40B4-BE49-F238E27FC236}">
                <a16:creationId xmlns:a16="http://schemas.microsoft.com/office/drawing/2014/main" id="{B569AC06-99D0-46DA-839F-5CB11085E487}"/>
              </a:ext>
            </a:extLst>
          </p:cNvPr>
          <p:cNvSpPr txBox="1"/>
          <p:nvPr/>
        </p:nvSpPr>
        <p:spPr>
          <a:xfrm>
            <a:off x="758291" y="902270"/>
            <a:ext cx="8022852" cy="369332"/>
          </a:xfrm>
          <a:prstGeom prst="rect">
            <a:avLst/>
          </a:prstGeom>
          <a:noFill/>
          <a:ln>
            <a:noFill/>
          </a:ln>
        </p:spPr>
        <p:txBody>
          <a:bodyPr vert="horz" wrap="square" rtlCol="0">
            <a:spAutoFit/>
          </a:bodyPr>
          <a:lstStyle/>
          <a:p>
            <a:pPr algn="just" defTabSz="914400">
              <a:spcBef>
                <a:spcPts val="1200"/>
              </a:spcBef>
              <a:defRPr/>
            </a:pP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b="1" dirty="0" smtClean="0">
                <a:solidFill>
                  <a:prstClr val="black"/>
                </a:solidFill>
                <a:latin typeface="Meiryo UI" panose="020B0604030504040204" pitchFamily="50" charset="-128"/>
                <a:ea typeface="Meiryo UI" panose="020B0604030504040204" pitchFamily="50" charset="-128"/>
              </a:rPr>
              <a:t>ＵＤルーム</a:t>
            </a:r>
            <a:r>
              <a:rPr kumimoji="1" lang="en-US" altLang="ja-JP" b="1" dirty="0" smtClean="0">
                <a:solidFill>
                  <a:prstClr val="black"/>
                </a:solidFill>
                <a:latin typeface="Meiryo UI" panose="020B0604030504040204" pitchFamily="50" charset="-128"/>
                <a:ea typeface="Meiryo UI" panose="020B0604030504040204" pitchFamily="50" charset="-128"/>
              </a:rPr>
              <a:t>Ⅰ</a:t>
            </a:r>
            <a:r>
              <a:rPr kumimoji="1" lang="ja-JP" altLang="en-US" b="1" dirty="0" smtClean="0">
                <a:solidFill>
                  <a:prstClr val="black"/>
                </a:solidFill>
                <a:latin typeface="Meiryo UI" panose="020B0604030504040204" pitchFamily="50" charset="-128"/>
                <a:ea typeface="Meiryo UI" panose="020B0604030504040204" pitchFamily="50" charset="-128"/>
              </a:rPr>
              <a:t>　</a:t>
            </a:r>
            <a:r>
              <a:rPr kumimoji="1" lang="ja-JP" altLang="en-US" b="1" dirty="0">
                <a:solidFill>
                  <a:prstClr val="black"/>
                </a:solidFill>
                <a:latin typeface="Meiryo UI" panose="020B0604030504040204" pitchFamily="50" charset="-128"/>
                <a:ea typeface="Meiryo UI" panose="020B0604030504040204" pitchFamily="50" charset="-128"/>
              </a:rPr>
              <a:t>２</a:t>
            </a:r>
            <a:r>
              <a:rPr kumimoji="1" lang="ja-JP" altLang="en-US" b="1" dirty="0" smtClean="0">
                <a:solidFill>
                  <a:prstClr val="black"/>
                </a:solidFill>
                <a:latin typeface="Meiryo UI" panose="020B0604030504040204" pitchFamily="50" charset="-128"/>
                <a:ea typeface="Meiryo UI" panose="020B0604030504040204" pitchFamily="50" charset="-128"/>
              </a:rPr>
              <a:t>ベッド客室　客室面積</a:t>
            </a:r>
            <a:r>
              <a:rPr kumimoji="1" lang="en-US" altLang="ja-JP" b="1" dirty="0" smtClean="0">
                <a:solidFill>
                  <a:prstClr val="black"/>
                </a:solidFill>
                <a:latin typeface="Meiryo UI" panose="020B0604030504040204" pitchFamily="50" charset="-128"/>
                <a:ea typeface="Meiryo UI" panose="020B0604030504040204" pitchFamily="50" charset="-128"/>
              </a:rPr>
              <a:t>19㎡</a:t>
            </a:r>
            <a:r>
              <a:rPr kumimoji="1" lang="ja-JP" altLang="en-US" b="1" dirty="0" smtClean="0">
                <a:solidFill>
                  <a:prstClr val="black"/>
                </a:solidFill>
                <a:latin typeface="Meiryo UI" panose="020B0604030504040204" pitchFamily="50" charset="-128"/>
                <a:ea typeface="Meiryo UI" panose="020B0604030504040204" pitchFamily="50" charset="-128"/>
              </a:rPr>
              <a:t>以上</a:t>
            </a:r>
            <a:r>
              <a:rPr kumimoji="1" lang="en-US" altLang="ja-JP" b="1" dirty="0" smtClean="0">
                <a:solidFill>
                  <a:prstClr val="black"/>
                </a:solidFill>
                <a:latin typeface="Meiryo UI" panose="020B0604030504040204" pitchFamily="50" charset="-128"/>
                <a:ea typeface="Meiryo UI" panose="020B0604030504040204" pitchFamily="50" charset="-128"/>
              </a:rPr>
              <a:t>22</a:t>
            </a:r>
            <a:r>
              <a:rPr kumimoji="1" lang="ja-JP" altLang="en-US" b="1" dirty="0" smtClean="0">
                <a:solidFill>
                  <a:prstClr val="black"/>
                </a:solidFill>
                <a:latin typeface="Meiryo UI" panose="020B0604030504040204" pitchFamily="50" charset="-128"/>
                <a:ea typeface="Meiryo UI" panose="020B0604030504040204" pitchFamily="50" charset="-128"/>
              </a:rPr>
              <a:t>㎡未満の検証</a:t>
            </a: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19.3</a:t>
            </a:r>
            <a:r>
              <a:rPr kumimoji="1" lang="ja-JP" altLang="en-US" dirty="0" smtClean="0">
                <a:latin typeface="Meiryo UI" panose="020B0604030504040204" pitchFamily="50" charset="-128"/>
                <a:ea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ja-JP" altLang="en-US" dirty="0">
              <a:solidFill>
                <a:prstClr val="black"/>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3383571" y="5122524"/>
            <a:ext cx="3842259" cy="780256"/>
            <a:chOff x="3999646" y="5756986"/>
            <a:chExt cx="3842259" cy="780256"/>
          </a:xfrm>
        </p:grpSpPr>
        <p:sp>
          <p:nvSpPr>
            <p:cNvPr id="7" name="正方形/長方形 16"/>
            <p:cNvSpPr/>
            <p:nvPr/>
          </p:nvSpPr>
          <p:spPr>
            <a:xfrm>
              <a:off x="4671694" y="5756986"/>
              <a:ext cx="3170211" cy="750239"/>
            </a:xfrm>
            <a:prstGeom prst="rect">
              <a:avLst/>
            </a:prstGeom>
            <a:pattFill prst="wdUpDiag">
              <a:fgClr>
                <a:schemeClr val="accent1"/>
              </a:fgClr>
              <a:bgClr>
                <a:schemeClr val="bg1"/>
              </a:bgClr>
            </a:patt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cxnSp>
          <p:nvCxnSpPr>
            <p:cNvPr id="8" name="直線コネクタ 7"/>
            <p:cNvCxnSpPr/>
            <p:nvPr/>
          </p:nvCxnSpPr>
          <p:spPr>
            <a:xfrm flipH="1">
              <a:off x="4330853" y="5773400"/>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4330854" y="6537242"/>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332604" y="5773400"/>
              <a:ext cx="0" cy="7638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5400000">
              <a:off x="3916450" y="5948190"/>
              <a:ext cx="535724" cy="369332"/>
            </a:xfrm>
            <a:prstGeom prst="rect">
              <a:avLst/>
            </a:prstGeom>
            <a:noFill/>
            <a:ln w="31750">
              <a:noFill/>
            </a:ln>
          </p:spPr>
          <p:txBody>
            <a:bodyPr wrap="none" rtlCol="0">
              <a:spAutoFit/>
            </a:bodyPr>
            <a:lstStyle/>
            <a:p>
              <a:r>
                <a:rPr kumimoji="1" lang="en-US" altLang="ja-JP" b="1" dirty="0">
                  <a:solidFill>
                    <a:srgbClr val="FF0000"/>
                  </a:solidFill>
                </a:rPr>
                <a:t>800</a:t>
              </a:r>
              <a:endParaRPr kumimoji="1" lang="ja-JP" altLang="en-US" b="1" dirty="0">
                <a:solidFill>
                  <a:srgbClr val="FF0000"/>
                </a:solidFill>
              </a:endParaRPr>
            </a:p>
          </p:txBody>
        </p:sp>
      </p:grpSp>
      <p:grpSp>
        <p:nvGrpSpPr>
          <p:cNvPr id="25" name="グループ化 24"/>
          <p:cNvGrpSpPr/>
          <p:nvPr/>
        </p:nvGrpSpPr>
        <p:grpSpPr>
          <a:xfrm>
            <a:off x="5600779" y="4399085"/>
            <a:ext cx="819150" cy="572016"/>
            <a:chOff x="5600779" y="4399085"/>
            <a:chExt cx="819150" cy="572016"/>
          </a:xfrm>
        </p:grpSpPr>
        <p:sp>
          <p:nvSpPr>
            <p:cNvPr id="3" name="正方形/長方形 2"/>
            <p:cNvSpPr/>
            <p:nvPr/>
          </p:nvSpPr>
          <p:spPr bwMode="white">
            <a:xfrm>
              <a:off x="5600779" y="4455874"/>
              <a:ext cx="819150" cy="5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5665115" y="4399085"/>
              <a:ext cx="690479" cy="509949"/>
              <a:chOff x="528036" y="5232208"/>
              <a:chExt cx="690479" cy="509949"/>
            </a:xfrm>
          </p:grpSpPr>
          <p:cxnSp>
            <p:nvCxnSpPr>
              <p:cNvPr id="14" name="直線コネクタ 13"/>
              <p:cNvCxnSpPr/>
              <p:nvPr/>
            </p:nvCxnSpPr>
            <p:spPr>
              <a:xfrm rot="5400000" flipH="1">
                <a:off x="1118583" y="5642225"/>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a:off x="428104" y="5642226"/>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528036" y="5542293"/>
                <a:ext cx="690478" cy="17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05413" y="5232208"/>
                <a:ext cx="535724" cy="369332"/>
              </a:xfrm>
              <a:prstGeom prst="rect">
                <a:avLst/>
              </a:prstGeom>
              <a:noFill/>
              <a:ln w="19050">
                <a:noFill/>
              </a:ln>
            </p:spPr>
            <p:txBody>
              <a:bodyPr wrap="none" rtlCol="0">
                <a:spAutoFit/>
              </a:bodyPr>
              <a:lstStyle/>
              <a:p>
                <a:r>
                  <a:rPr kumimoji="1" lang="en-US" altLang="ja-JP" b="1" dirty="0">
                    <a:solidFill>
                      <a:srgbClr val="FF0000"/>
                    </a:solidFill>
                  </a:rPr>
                  <a:t>700</a:t>
                </a:r>
                <a:endParaRPr kumimoji="1" lang="ja-JP" altLang="en-US" b="1" dirty="0">
                  <a:solidFill>
                    <a:srgbClr val="FF0000"/>
                  </a:solidFill>
                </a:endParaRPr>
              </a:p>
            </p:txBody>
          </p:sp>
        </p:grpSp>
      </p:grpSp>
      <p:grpSp>
        <p:nvGrpSpPr>
          <p:cNvPr id="32" name="グループ化 31"/>
          <p:cNvGrpSpPr/>
          <p:nvPr/>
        </p:nvGrpSpPr>
        <p:grpSpPr>
          <a:xfrm>
            <a:off x="7286625" y="5118232"/>
            <a:ext cx="542261" cy="784547"/>
            <a:chOff x="7261225" y="5118232"/>
            <a:chExt cx="542261" cy="784547"/>
          </a:xfrm>
        </p:grpSpPr>
        <p:sp>
          <p:nvSpPr>
            <p:cNvPr id="24" name="正方形/長方形 23"/>
            <p:cNvSpPr/>
            <p:nvPr/>
          </p:nvSpPr>
          <p:spPr bwMode="white">
            <a:xfrm rot="5400000">
              <a:off x="7061038" y="5318419"/>
              <a:ext cx="784547" cy="38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7295275" y="5156466"/>
              <a:ext cx="508211" cy="692874"/>
              <a:chOff x="560898" y="4017347"/>
              <a:chExt cx="508211" cy="763842"/>
            </a:xfrm>
          </p:grpSpPr>
          <p:cxnSp>
            <p:nvCxnSpPr>
              <p:cNvPr id="19" name="直線コネクタ 18"/>
              <p:cNvCxnSpPr/>
              <p:nvPr/>
            </p:nvCxnSpPr>
            <p:spPr>
              <a:xfrm rot="10800000" flipH="1">
                <a:off x="560899" y="4781189"/>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H="1">
                <a:off x="560898" y="4017347"/>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10800000" flipV="1">
                <a:off x="759011" y="4017347"/>
                <a:ext cx="0" cy="7638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rot="5400000">
                <a:off x="616581" y="4237067"/>
                <a:ext cx="535724" cy="369332"/>
              </a:xfrm>
              <a:prstGeom prst="rect">
                <a:avLst/>
              </a:prstGeom>
              <a:noFill/>
              <a:ln w="19050">
                <a:noFill/>
              </a:ln>
            </p:spPr>
            <p:txBody>
              <a:bodyPr wrap="none" rtlCol="0">
                <a:spAutoFit/>
              </a:bodyPr>
              <a:lstStyle/>
              <a:p>
                <a:r>
                  <a:rPr kumimoji="1" lang="en-US" altLang="ja-JP" b="1" dirty="0">
                    <a:solidFill>
                      <a:srgbClr val="FF0000"/>
                    </a:solidFill>
                  </a:rPr>
                  <a:t>800</a:t>
                </a:r>
                <a:endParaRPr kumimoji="1" lang="ja-JP" altLang="en-US" b="1" dirty="0">
                  <a:solidFill>
                    <a:srgbClr val="FF0000"/>
                  </a:solidFill>
                </a:endParaRPr>
              </a:p>
            </p:txBody>
          </p:sp>
        </p:grpSp>
      </p:grpSp>
      <p:sp>
        <p:nvSpPr>
          <p:cNvPr id="29" name="テキスト ボックス 28"/>
          <p:cNvSpPr txBox="1"/>
          <p:nvPr/>
        </p:nvSpPr>
        <p:spPr bwMode="white">
          <a:xfrm>
            <a:off x="4013519" y="1768741"/>
            <a:ext cx="692818" cy="338554"/>
          </a:xfrm>
          <a:prstGeom prst="rect">
            <a:avLst/>
          </a:prstGeom>
          <a:solidFill>
            <a:schemeClr val="bg1"/>
          </a:solidFill>
        </p:spPr>
        <p:txBody>
          <a:bodyPr wrap="none" rtlCol="0">
            <a:spAutoFit/>
          </a:bodyPr>
          <a:lstStyle/>
          <a:p>
            <a:r>
              <a:rPr kumimoji="1" lang="en-US" altLang="ja-JP" sz="1600" dirty="0" smtClean="0">
                <a:latin typeface="+mn-ea"/>
              </a:rPr>
              <a:t>6,200</a:t>
            </a:r>
            <a:endParaRPr kumimoji="1" lang="ja-JP" altLang="en-US" sz="1600" dirty="0">
              <a:latin typeface="+mn-ea"/>
            </a:endParaRPr>
          </a:p>
        </p:txBody>
      </p:sp>
      <p:sp>
        <p:nvSpPr>
          <p:cNvPr id="30" name="テキスト ボックス 29"/>
          <p:cNvSpPr txBox="1"/>
          <p:nvPr/>
        </p:nvSpPr>
        <p:spPr bwMode="white">
          <a:xfrm>
            <a:off x="3057771" y="2051764"/>
            <a:ext cx="692818" cy="338554"/>
          </a:xfrm>
          <a:prstGeom prst="rect">
            <a:avLst/>
          </a:prstGeom>
          <a:solidFill>
            <a:schemeClr val="bg1"/>
          </a:solidFill>
        </p:spPr>
        <p:txBody>
          <a:bodyPr wrap="none" rtlCol="0">
            <a:spAutoFit/>
          </a:bodyPr>
          <a:lstStyle/>
          <a:p>
            <a:r>
              <a:rPr kumimoji="1" lang="en-US" altLang="ja-JP" sz="1600" dirty="0">
                <a:latin typeface="+mn-ea"/>
              </a:rPr>
              <a:t>4</a:t>
            </a:r>
            <a:r>
              <a:rPr kumimoji="1" lang="en-US" altLang="ja-JP" sz="1600" dirty="0" smtClean="0">
                <a:latin typeface="+mn-ea"/>
              </a:rPr>
              <a:t>,200</a:t>
            </a:r>
            <a:endParaRPr kumimoji="1" lang="ja-JP" altLang="en-US" sz="1600" dirty="0">
              <a:latin typeface="+mn-ea"/>
            </a:endParaRPr>
          </a:p>
        </p:txBody>
      </p:sp>
      <p:cxnSp>
        <p:nvCxnSpPr>
          <p:cNvPr id="28" name="直線コネクタ 27"/>
          <p:cNvCxnSpPr/>
          <p:nvPr/>
        </p:nvCxnSpPr>
        <p:spPr>
          <a:xfrm>
            <a:off x="1497937" y="2067290"/>
            <a:ext cx="5727893" cy="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線吹き出し 1 (枠付き) 32"/>
          <p:cNvSpPr/>
          <p:nvPr/>
        </p:nvSpPr>
        <p:spPr>
          <a:xfrm>
            <a:off x="6232237" y="6215031"/>
            <a:ext cx="1929630" cy="512345"/>
          </a:xfrm>
          <a:prstGeom prst="borderCallout1">
            <a:avLst>
              <a:gd name="adj1" fmla="val 47256"/>
              <a:gd name="adj2" fmla="val -435"/>
              <a:gd name="adj3" fmla="val -204938"/>
              <a:gd name="adj4" fmla="val -6064"/>
            </a:avLst>
          </a:prstGeom>
          <a:noFill/>
          <a:ln>
            <a:solidFill>
              <a:schemeClr val="tx1">
                <a:lumMod val="75000"/>
                <a:lumOff val="25000"/>
              </a:schemeClr>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段差を設けない</a:t>
            </a:r>
            <a:endParaRPr kumimoji="1" lang="ja-JP" altLang="en-US" dirty="0">
              <a:solidFill>
                <a:schemeClr val="tx1"/>
              </a:solidFill>
            </a:endParaRPr>
          </a:p>
        </p:txBody>
      </p:sp>
      <p:cxnSp>
        <p:nvCxnSpPr>
          <p:cNvPr id="34" name="直線コネクタ 33"/>
          <p:cNvCxnSpPr/>
          <p:nvPr/>
        </p:nvCxnSpPr>
        <p:spPr>
          <a:xfrm>
            <a:off x="1510637" y="2346690"/>
            <a:ext cx="5727893" cy="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1508012"/>
      </p:ext>
    </p:extLst>
  </p:cSld>
  <p:clrMapOvr>
    <a:masterClrMapping/>
  </p:clrMapOvr>
  <mc:AlternateContent xmlns:mc="http://schemas.openxmlformats.org/markup-compatibility/2006" xmlns:p14="http://schemas.microsoft.com/office/powerpoint/2010/main">
    <mc:Choice Requires="p14">
      <p:transition spd="slow" p14:dur="2000" advClick="0" advTm="7744"/>
    </mc:Choice>
    <mc:Fallback xmlns="">
      <p:transition spd="slow" advClick="0" advTm="7744"/>
    </mc:Fallback>
  </mc:AlternateContent>
  <p:timing>
    <p:tnLst>
      <p:par>
        <p:cTn id="1" dur="indefinite" restart="never" nodeType="tmRoot"/>
      </p:par>
    </p:tnLst>
  </p:timing>
  <p:extLst mod="1">
    <p:ext uri="{E180D4A7-C9FB-4DFB-919C-405C955672EB}">
      <p14:showEvtLst xmlns:p14="http://schemas.microsoft.com/office/powerpoint/2010/main">
        <p14:playEvt time="0" objId="31"/>
        <p14:stopEvt time="5052" objId="31"/>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24</a:t>
            </a:fld>
            <a:endParaRPr kumimoji="1" lang="ja-JP" altLang="en-US" sz="1600"/>
          </a:p>
        </p:txBody>
      </p:sp>
      <p:sp>
        <p:nvSpPr>
          <p:cNvPr id="5" name="テキスト ボックス 4">
            <a:extLst>
              <a:ext uri="{FF2B5EF4-FFF2-40B4-BE49-F238E27FC236}">
                <a16:creationId xmlns:a16="http://schemas.microsoft.com/office/drawing/2014/main" id="{B569AC06-99D0-46DA-839F-5CB11085E487}"/>
              </a:ext>
            </a:extLst>
          </p:cNvPr>
          <p:cNvSpPr txBox="1"/>
          <p:nvPr/>
        </p:nvSpPr>
        <p:spPr>
          <a:xfrm>
            <a:off x="432000" y="382012"/>
            <a:ext cx="8280000" cy="6155531"/>
          </a:xfrm>
          <a:prstGeom prst="rect">
            <a:avLst/>
          </a:prstGeom>
          <a:noFill/>
          <a:ln>
            <a:noFill/>
          </a:ln>
        </p:spPr>
        <p:txBody>
          <a:bodyPr vert="horz" wrap="square" rtlCol="0">
            <a:spAutoFit/>
          </a:bodyPr>
          <a:lstStyle/>
          <a:p>
            <a:pPr algn="just" defTabSz="914400">
              <a:spcBef>
                <a:spcPts val="1200"/>
              </a:spcBef>
              <a:defRPr/>
            </a:pP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一般客室の基準</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dirty="0">
                <a:solidFill>
                  <a:prstClr val="black"/>
                </a:solidFill>
                <a:latin typeface="Meiryo UI" panose="020B0604030504040204" pitchFamily="50" charset="-128"/>
                <a:ea typeface="Meiryo UI" panose="020B0604030504040204" pitchFamily="50" charset="-128"/>
              </a:rPr>
              <a:t>（和室部分は除く）</a:t>
            </a:r>
            <a:endParaRPr kumimoji="1" lang="en-US" altLang="ja-JP" sz="2000" dirty="0">
              <a:solidFill>
                <a:prstClr val="black"/>
              </a:solidFill>
              <a:latin typeface="Meiryo UI" panose="020B0604030504040204" pitchFamily="50" charset="-128"/>
              <a:ea typeface="Meiryo UI" panose="020B0604030504040204" pitchFamily="50" charset="-128"/>
            </a:endParaRPr>
          </a:p>
          <a:p>
            <a:pPr indent="952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b="1" dirty="0">
                <a:solidFill>
                  <a:prstClr val="black"/>
                </a:solidFill>
                <a:latin typeface="Meiryo UI" panose="020B0604030504040204" pitchFamily="50" charset="-128"/>
                <a:ea typeface="Meiryo UI" panose="020B0604030504040204" pitchFamily="50" charset="-128"/>
              </a:rPr>
              <a:t>（１）</a:t>
            </a:r>
            <a:r>
              <a:rPr kumimoji="1" lang="en-US" altLang="ja-JP" b="1" dirty="0">
                <a:solidFill>
                  <a:prstClr val="black"/>
                </a:solidFill>
                <a:latin typeface="Meiryo UI" panose="020B0604030504040204" pitchFamily="50" charset="-128"/>
                <a:ea typeface="Meiryo UI" panose="020B0604030504040204" pitchFamily="50" charset="-128"/>
              </a:rPr>
              <a:t>UD</a:t>
            </a:r>
            <a:r>
              <a:rPr kumimoji="1" lang="ja-JP" altLang="en-US" b="1" dirty="0">
                <a:solidFill>
                  <a:prstClr val="black"/>
                </a:solidFill>
                <a:latin typeface="Meiryo UI" panose="020B0604030504040204" pitchFamily="50" charset="-128"/>
                <a:ea typeface="Meiryo UI" panose="020B0604030504040204" pitchFamily="50" charset="-128"/>
              </a:rPr>
              <a:t>ルーム</a:t>
            </a:r>
            <a:r>
              <a:rPr kumimoji="1" lang="en-US" altLang="ja-JP" b="1" dirty="0">
                <a:solidFill>
                  <a:prstClr val="black"/>
                </a:solidFill>
                <a:latin typeface="Meiryo UI" panose="020B0604030504040204" pitchFamily="50" charset="-128"/>
                <a:ea typeface="Meiryo UI" panose="020B0604030504040204" pitchFamily="50" charset="-128"/>
              </a:rPr>
              <a:t>Ⅰ</a:t>
            </a:r>
            <a:r>
              <a:rPr kumimoji="1" lang="ja-JP" altLang="en-US" b="1" dirty="0">
                <a:solidFill>
                  <a:prstClr val="black"/>
                </a:solidFill>
                <a:latin typeface="Meiryo UI" panose="020B0604030504040204" pitchFamily="50" charset="-128"/>
                <a:ea typeface="Meiryo UI" panose="020B0604030504040204" pitchFamily="50" charset="-128"/>
              </a:rPr>
              <a:t>基準</a:t>
            </a:r>
            <a:endParaRPr kumimoji="1" lang="en-US" altLang="ja-JP" b="1" dirty="0">
              <a:solidFill>
                <a:prstClr val="black"/>
              </a:solidFill>
              <a:latin typeface="Meiryo UI" panose="020B0604030504040204" pitchFamily="50" charset="-128"/>
              <a:ea typeface="Meiryo UI" panose="020B0604030504040204" pitchFamily="50" charset="-128"/>
            </a:endParaRPr>
          </a:p>
          <a:p>
            <a:pPr indent="3619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対象：１ベッド客室：</a:t>
            </a:r>
            <a:r>
              <a:rPr kumimoji="1" lang="en-US" altLang="ja-JP" dirty="0">
                <a:solidFill>
                  <a:prstClr val="black"/>
                </a:solidFill>
                <a:latin typeface="Meiryo UI" panose="020B0604030504040204" pitchFamily="50" charset="-128"/>
                <a:ea typeface="Meiryo UI" panose="020B0604030504040204" pitchFamily="50" charset="-128"/>
              </a:rPr>
              <a:t>18㎡</a:t>
            </a:r>
            <a:r>
              <a:rPr kumimoji="1" lang="ja-JP" altLang="en-US" dirty="0">
                <a:solidFill>
                  <a:prstClr val="black"/>
                </a:solidFill>
                <a:latin typeface="Meiryo UI" panose="020B0604030504040204" pitchFamily="50" charset="-128"/>
                <a:ea typeface="Meiryo UI" panose="020B0604030504040204" pitchFamily="50" charset="-128"/>
              </a:rPr>
              <a:t>未満、２ベッド以上客室：</a:t>
            </a:r>
            <a:r>
              <a:rPr kumimoji="1" lang="en-US" altLang="ja-JP" dirty="0">
                <a:solidFill>
                  <a:prstClr val="black"/>
                </a:solidFill>
                <a:latin typeface="Meiryo UI" panose="020B0604030504040204" pitchFamily="50" charset="-128"/>
                <a:ea typeface="Meiryo UI" panose="020B0604030504040204" pitchFamily="50" charset="-128"/>
              </a:rPr>
              <a:t>22㎡</a:t>
            </a:r>
            <a:r>
              <a:rPr kumimoji="1" lang="ja-JP" altLang="en-US" dirty="0">
                <a:solidFill>
                  <a:prstClr val="black"/>
                </a:solidFill>
                <a:latin typeface="Meiryo UI" panose="020B0604030504040204" pitchFamily="50" charset="-128"/>
                <a:ea typeface="Meiryo UI" panose="020B0604030504040204" pitchFamily="50" charset="-128"/>
              </a:rPr>
              <a:t>未満（義務）</a:t>
            </a:r>
            <a:endParaRPr kumimoji="1" lang="en-US" altLang="ja-JP" dirty="0">
              <a:solidFill>
                <a:prstClr val="black"/>
              </a:solidFill>
              <a:latin typeface="Meiryo UI" panose="020B0604030504040204" pitchFamily="50" charset="-128"/>
              <a:ea typeface="Meiryo UI" panose="020B0604030504040204" pitchFamily="50" charset="-128"/>
            </a:endParaRPr>
          </a:p>
          <a:p>
            <a:pPr indent="3619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基準：① 客室の出入口の幅：</a:t>
            </a:r>
            <a:r>
              <a:rPr kumimoji="1" lang="en-US" altLang="ja-JP" dirty="0">
                <a:solidFill>
                  <a:prstClr val="black"/>
                </a:solidFill>
                <a:latin typeface="Meiryo UI" panose="020B0604030504040204" pitchFamily="50" charset="-128"/>
                <a:ea typeface="Meiryo UI" panose="020B0604030504040204" pitchFamily="50" charset="-128"/>
              </a:rPr>
              <a:t>80cm</a:t>
            </a:r>
            <a:r>
              <a:rPr kumimoji="1" lang="ja-JP" altLang="en-US" dirty="0">
                <a:solidFill>
                  <a:prstClr val="black"/>
                </a:solidFill>
                <a:latin typeface="Meiryo UI" panose="020B0604030504040204" pitchFamily="50" charset="-128"/>
                <a:ea typeface="Meiryo UI" panose="020B0604030504040204" pitchFamily="50" charset="-128"/>
              </a:rPr>
              <a:t>以上</a:t>
            </a:r>
            <a:endParaRPr kumimoji="1" lang="en-US" altLang="ja-JP" dirty="0">
              <a:solidFill>
                <a:prstClr val="black"/>
              </a:solidFill>
              <a:latin typeface="Meiryo UI" panose="020B0604030504040204" pitchFamily="50" charset="-128"/>
              <a:ea typeface="Meiryo UI" panose="020B0604030504040204" pitchFamily="50" charset="-128"/>
            </a:endParaRPr>
          </a:p>
          <a:p>
            <a:pPr indent="104400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② 客室内に階段又は段を設けないこと（用途変更は努力規定）</a:t>
            </a:r>
            <a:endParaRPr kumimoji="1" lang="en-US" altLang="ja-JP" dirty="0">
              <a:solidFill>
                <a:prstClr val="black"/>
              </a:solidFill>
              <a:latin typeface="Meiryo UI" panose="020B0604030504040204" pitchFamily="50" charset="-128"/>
              <a:ea typeface="Meiryo UI" panose="020B0604030504040204" pitchFamily="50" charset="-128"/>
            </a:endParaRPr>
          </a:p>
          <a:p>
            <a:pPr indent="13525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ただし次に掲げる場合は除く</a:t>
            </a:r>
            <a:endParaRPr kumimoji="1" lang="en-US" altLang="ja-JP" dirty="0">
              <a:solidFill>
                <a:prstClr val="black"/>
              </a:solidFill>
              <a:latin typeface="Meiryo UI" panose="020B0604030504040204" pitchFamily="50" charset="-128"/>
              <a:ea typeface="Meiryo UI" panose="020B0604030504040204" pitchFamily="50" charset="-128"/>
            </a:endParaRPr>
          </a:p>
          <a:p>
            <a:pPr indent="13525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 同一客室内において 複数の階がある場合</a:t>
            </a:r>
            <a:endParaRPr kumimoji="1" lang="en-US" altLang="ja-JP" dirty="0">
              <a:solidFill>
                <a:prstClr val="black"/>
              </a:solidFill>
              <a:latin typeface="Meiryo UI" panose="020B0604030504040204" pitchFamily="50" charset="-128"/>
              <a:ea typeface="Meiryo UI" panose="020B0604030504040204" pitchFamily="50" charset="-128"/>
            </a:endParaRPr>
          </a:p>
          <a:p>
            <a:pPr indent="13525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 こう配１／</a:t>
            </a:r>
            <a:r>
              <a:rPr kumimoji="1" lang="en-US" altLang="ja-JP" dirty="0">
                <a:solidFill>
                  <a:prstClr val="black"/>
                </a:solidFill>
                <a:latin typeface="Meiryo UI" panose="020B0604030504040204" pitchFamily="50" charset="-128"/>
                <a:ea typeface="Meiryo UI" panose="020B0604030504040204" pitchFamily="50" charset="-128"/>
              </a:rPr>
              <a:t>12</a:t>
            </a:r>
            <a:r>
              <a:rPr kumimoji="1" lang="ja-JP" altLang="en-US" dirty="0">
                <a:solidFill>
                  <a:prstClr val="black"/>
                </a:solidFill>
                <a:latin typeface="Meiryo UI" panose="020B0604030504040204" pitchFamily="50" charset="-128"/>
                <a:ea typeface="Meiryo UI" panose="020B0604030504040204" pitchFamily="50" charset="-128"/>
              </a:rPr>
              <a:t>を超えず 、幅</a:t>
            </a:r>
            <a:r>
              <a:rPr kumimoji="1" lang="en-US" altLang="ja-JP" dirty="0">
                <a:solidFill>
                  <a:prstClr val="black"/>
                </a:solidFill>
                <a:latin typeface="Meiryo UI" panose="020B0604030504040204" pitchFamily="50" charset="-128"/>
                <a:ea typeface="Meiryo UI" panose="020B0604030504040204" pitchFamily="50" charset="-128"/>
              </a:rPr>
              <a:t>70cm</a:t>
            </a:r>
            <a:r>
              <a:rPr kumimoji="1" lang="ja-JP" altLang="en-US" dirty="0">
                <a:solidFill>
                  <a:prstClr val="black"/>
                </a:solidFill>
                <a:latin typeface="Meiryo UI" panose="020B0604030504040204" pitchFamily="50" charset="-128"/>
                <a:ea typeface="Meiryo UI" panose="020B0604030504040204" pitchFamily="50" charset="-128"/>
              </a:rPr>
              <a:t>以上の傾斜路を併設する場合</a:t>
            </a:r>
            <a:endParaRPr kumimoji="1" lang="en-US" altLang="ja-JP" dirty="0">
              <a:solidFill>
                <a:prstClr val="black"/>
              </a:solidFill>
              <a:latin typeface="Meiryo UI" panose="020B0604030504040204" pitchFamily="50" charset="-128"/>
              <a:ea typeface="Meiryo UI" panose="020B0604030504040204" pitchFamily="50" charset="-128"/>
            </a:endParaRPr>
          </a:p>
          <a:p>
            <a:pPr indent="13525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 </a:t>
            </a:r>
            <a:r>
              <a:rPr kumimoji="1" lang="ja-JP" altLang="en-US" u="sng" dirty="0">
                <a:solidFill>
                  <a:prstClr val="black"/>
                </a:solidFill>
                <a:latin typeface="Meiryo UI" panose="020B0604030504040204" pitchFamily="50" charset="-128"/>
                <a:ea typeface="Meiryo UI" panose="020B0604030504040204" pitchFamily="50" charset="-128"/>
              </a:rPr>
              <a:t>浴室等の内側に防水上必要な最低限の高低差</a:t>
            </a:r>
            <a:r>
              <a:rPr lang="en-US" altLang="ja-JP" b="1" u="sng" baseline="30000" dirty="0">
                <a:latin typeface="Meiryo UI" panose="020B0604030504040204" pitchFamily="50" charset="-128"/>
                <a:ea typeface="Meiryo UI" panose="020B0604030504040204" pitchFamily="50" charset="-128"/>
              </a:rPr>
              <a:t>※1</a:t>
            </a:r>
            <a:r>
              <a:rPr kumimoji="1" lang="ja-JP" altLang="en-US" dirty="0">
                <a:solidFill>
                  <a:prstClr val="black"/>
                </a:solidFill>
                <a:latin typeface="Meiryo UI" panose="020B0604030504040204" pitchFamily="50" charset="-128"/>
                <a:ea typeface="Meiryo UI" panose="020B0604030504040204" pitchFamily="50" charset="-128"/>
              </a:rPr>
              <a:t>を設ける場合</a:t>
            </a:r>
            <a:endParaRPr kumimoji="1" lang="en-US" altLang="ja-JP" dirty="0">
              <a:solidFill>
                <a:prstClr val="black"/>
              </a:solidFill>
              <a:latin typeface="Meiryo UI" panose="020B0604030504040204" pitchFamily="50" charset="-128"/>
              <a:ea typeface="Meiryo UI" panose="020B0604030504040204" pitchFamily="50" charset="-128"/>
            </a:endParaRPr>
          </a:p>
          <a:p>
            <a:pPr marL="1428750" indent="-385763"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③ 客室内の便所及び浴室等（浴室又はシャワー室）の出入口の幅</a:t>
            </a:r>
            <a:endParaRPr kumimoji="1" lang="en-US" altLang="ja-JP" dirty="0">
              <a:solidFill>
                <a:prstClr val="black"/>
              </a:solidFill>
              <a:latin typeface="Meiryo UI" panose="020B0604030504040204" pitchFamily="50" charset="-128"/>
              <a:ea typeface="Meiryo UI" panose="020B0604030504040204" pitchFamily="50" charset="-128"/>
            </a:endParaRPr>
          </a:p>
          <a:p>
            <a:pPr marL="1428750" indent="-385763" algn="just" defTabSz="914400">
              <a:lnSpc>
                <a:spcPts val="1200"/>
              </a:lnSpc>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rPr>
              <a:t>70cm</a:t>
            </a:r>
            <a:r>
              <a:rPr kumimoji="1" lang="ja-JP" altLang="en-US" dirty="0">
                <a:solidFill>
                  <a:prstClr val="black"/>
                </a:solidFill>
                <a:latin typeface="Meiryo UI" panose="020B0604030504040204" pitchFamily="50" charset="-128"/>
                <a:ea typeface="Meiryo UI" panose="020B0604030504040204" pitchFamily="50" charset="-128"/>
              </a:rPr>
              <a:t>以上</a:t>
            </a:r>
            <a:endParaRPr kumimoji="1" lang="en-US" altLang="ja-JP" dirty="0">
              <a:solidFill>
                <a:prstClr val="black"/>
              </a:solidFill>
              <a:latin typeface="Meiryo UI" panose="020B0604030504040204" pitchFamily="50" charset="-128"/>
              <a:ea typeface="Meiryo UI" panose="020B0604030504040204" pitchFamily="50" charset="-128"/>
            </a:endParaRPr>
          </a:p>
          <a:p>
            <a:pPr marL="1428750" indent="-385763"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④ </a:t>
            </a:r>
            <a:r>
              <a:rPr kumimoji="1" lang="ja-JP" altLang="en-US" u="sng" dirty="0">
                <a:solidFill>
                  <a:prstClr val="black"/>
                </a:solidFill>
                <a:latin typeface="Meiryo UI" panose="020B0604030504040204" pitchFamily="50" charset="-128"/>
                <a:ea typeface="Meiryo UI" panose="020B0604030504040204" pitchFamily="50" charset="-128"/>
              </a:rPr>
              <a:t>客室出入口から１以上のベッド並びに１以上の便所及び浴室等までの</a:t>
            </a:r>
            <a:endParaRPr kumimoji="1" lang="en-US" altLang="ja-JP" u="sng" dirty="0">
              <a:solidFill>
                <a:prstClr val="black"/>
              </a:solidFill>
              <a:latin typeface="Meiryo UI" panose="020B0604030504040204" pitchFamily="50" charset="-128"/>
              <a:ea typeface="Meiryo UI" panose="020B0604030504040204" pitchFamily="50" charset="-128"/>
            </a:endParaRPr>
          </a:p>
          <a:p>
            <a:pPr marL="1428750" indent="-385763" algn="just" defTabSz="914400">
              <a:lnSpc>
                <a:spcPts val="1200"/>
              </a:lnSpc>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u="sng" dirty="0">
                <a:solidFill>
                  <a:prstClr val="black"/>
                </a:solidFill>
                <a:latin typeface="Meiryo UI" panose="020B0604030504040204" pitchFamily="50" charset="-128"/>
                <a:ea typeface="Meiryo UI" panose="020B0604030504040204" pitchFamily="50" charset="-128"/>
              </a:rPr>
              <a:t>経路の幅</a:t>
            </a:r>
            <a:r>
              <a:rPr lang="en-US" altLang="ja-JP" b="1" u="sng" baseline="30000" dirty="0">
                <a:latin typeface="Meiryo UI" panose="020B0604030504040204" pitchFamily="50" charset="-128"/>
                <a:ea typeface="Meiryo UI" panose="020B0604030504040204" pitchFamily="50" charset="-128"/>
              </a:rPr>
              <a:t>※2</a:t>
            </a:r>
            <a:r>
              <a:rPr kumimoji="1" lang="en-US" altLang="ja-JP" u="sng" dirty="0">
                <a:solidFill>
                  <a:prstClr val="black"/>
                </a:solidFill>
                <a:latin typeface="Meiryo UI" panose="020B0604030504040204" pitchFamily="50" charset="-128"/>
                <a:ea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rPr>
              <a:t>：</a:t>
            </a:r>
            <a:r>
              <a:rPr kumimoji="1" lang="en-US" altLang="ja-JP" dirty="0">
                <a:solidFill>
                  <a:prstClr val="black"/>
                </a:solidFill>
                <a:latin typeface="Meiryo UI" panose="020B0604030504040204" pitchFamily="50" charset="-128"/>
                <a:ea typeface="Meiryo UI" panose="020B0604030504040204" pitchFamily="50" charset="-128"/>
              </a:rPr>
              <a:t>80cm</a:t>
            </a:r>
            <a:r>
              <a:rPr kumimoji="1" lang="ja-JP" altLang="en-US" dirty="0">
                <a:solidFill>
                  <a:prstClr val="black"/>
                </a:solidFill>
                <a:latin typeface="Meiryo UI" panose="020B0604030504040204" pitchFamily="50" charset="-128"/>
                <a:ea typeface="Meiryo UI" panose="020B0604030504040204" pitchFamily="50" charset="-128"/>
              </a:rPr>
              <a:t>以上</a:t>
            </a:r>
            <a:endParaRPr kumimoji="1" lang="en-US" altLang="ja-JP" dirty="0">
              <a:solidFill>
                <a:prstClr val="black"/>
              </a:solidFill>
              <a:latin typeface="Meiryo UI" panose="020B0604030504040204" pitchFamily="50" charset="-128"/>
              <a:ea typeface="Meiryo UI" panose="020B0604030504040204" pitchFamily="50" charset="-128"/>
            </a:endParaRPr>
          </a:p>
          <a:p>
            <a:pPr marL="13525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（１ベッド客室：</a:t>
            </a:r>
            <a:r>
              <a:rPr kumimoji="1" lang="en-US" altLang="ja-JP" dirty="0">
                <a:solidFill>
                  <a:prstClr val="black"/>
                </a:solidFill>
                <a:latin typeface="Meiryo UI" panose="020B0604030504040204" pitchFamily="50" charset="-128"/>
                <a:ea typeface="Meiryo UI" panose="020B0604030504040204" pitchFamily="50" charset="-128"/>
              </a:rPr>
              <a:t>15㎡</a:t>
            </a:r>
            <a:r>
              <a:rPr kumimoji="1" lang="ja-JP" altLang="en-US" dirty="0">
                <a:solidFill>
                  <a:prstClr val="black"/>
                </a:solidFill>
                <a:latin typeface="Meiryo UI" panose="020B0604030504040204" pitchFamily="50" charset="-128"/>
                <a:ea typeface="Meiryo UI" panose="020B0604030504040204" pitchFamily="50" charset="-128"/>
              </a:rPr>
              <a:t>以上、２ベッド以上客室：</a:t>
            </a:r>
            <a:r>
              <a:rPr kumimoji="1" lang="en-US" altLang="ja-JP" dirty="0">
                <a:solidFill>
                  <a:prstClr val="black"/>
                </a:solidFill>
                <a:latin typeface="Meiryo UI" panose="020B0604030504040204" pitchFamily="50" charset="-128"/>
                <a:ea typeface="Meiryo UI" panose="020B0604030504040204" pitchFamily="50" charset="-128"/>
              </a:rPr>
              <a:t>19㎡</a:t>
            </a:r>
            <a:r>
              <a:rPr kumimoji="1" lang="ja-JP" altLang="en-US" dirty="0">
                <a:solidFill>
                  <a:prstClr val="black"/>
                </a:solidFill>
                <a:latin typeface="Meiryo UI" panose="020B0604030504040204" pitchFamily="50" charset="-128"/>
                <a:ea typeface="Meiryo UI" panose="020B0604030504040204" pitchFamily="50" charset="-128"/>
              </a:rPr>
              <a:t>以上に限る）</a:t>
            </a:r>
            <a:endParaRPr kumimoji="1" lang="en-US" altLang="ja-JP" dirty="0">
              <a:solidFill>
                <a:prstClr val="black"/>
              </a:solidFill>
              <a:latin typeface="Meiryo UI" panose="020B0604030504040204" pitchFamily="50" charset="-128"/>
              <a:ea typeface="Meiryo UI" panose="020B0604030504040204" pitchFamily="50" charset="-128"/>
            </a:endParaRPr>
          </a:p>
          <a:p>
            <a:pPr marL="1428750" indent="-385763"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⑤ 便所及び浴室等には、手すり等が適切に配置されるよう努めること</a:t>
            </a:r>
            <a:endParaRPr kumimoji="1"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1075998"/>
      </p:ext>
    </p:extLst>
  </p:cSld>
  <p:clrMapOvr>
    <a:masterClrMapping/>
  </p:clrMapOvr>
  <mc:AlternateContent xmlns:mc="http://schemas.openxmlformats.org/markup-compatibility/2006" xmlns:p14="http://schemas.microsoft.com/office/powerpoint/2010/main">
    <mc:Choice Requires="p14">
      <p:transition spd="slow" p14:dur="2000" advClick="0" advTm="10079"/>
    </mc:Choice>
    <mc:Fallback xmlns="">
      <p:transition spd="slow" advClick="0" advTm="10079"/>
    </mc:Fallback>
  </mc:AlternateContent>
  <p:timing>
    <p:tnLst>
      <p:par>
        <p:cTn id="1" dur="indefinite" restart="never" nodeType="tmRoot"/>
      </p:par>
    </p:tnLst>
  </p:timing>
  <p:extLst mod="1">
    <p:ext uri="{E180D4A7-C9FB-4DFB-919C-405C955672EB}">
      <p14:showEvtLst xmlns:p14="http://schemas.microsoft.com/office/powerpoint/2010/main">
        <p14:playEvt time="0" objId="6"/>
        <p14:stopEvt time="6025" objId="6"/>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25</a:t>
            </a:fld>
            <a:endParaRPr kumimoji="1" lang="ja-JP" altLang="en-US" sz="1600"/>
          </a:p>
        </p:txBody>
      </p:sp>
      <p:sp>
        <p:nvSpPr>
          <p:cNvPr id="5" name="テキスト ボックス 4">
            <a:extLst>
              <a:ext uri="{FF2B5EF4-FFF2-40B4-BE49-F238E27FC236}">
                <a16:creationId xmlns:a16="http://schemas.microsoft.com/office/drawing/2014/main" id="{B569AC06-99D0-46DA-839F-5CB11085E487}"/>
              </a:ext>
            </a:extLst>
          </p:cNvPr>
          <p:cNvSpPr txBox="1"/>
          <p:nvPr/>
        </p:nvSpPr>
        <p:spPr>
          <a:xfrm>
            <a:off x="432000" y="382012"/>
            <a:ext cx="8280000" cy="3893374"/>
          </a:xfrm>
          <a:prstGeom prst="rect">
            <a:avLst/>
          </a:prstGeom>
          <a:noFill/>
          <a:ln>
            <a:noFill/>
          </a:ln>
        </p:spPr>
        <p:txBody>
          <a:bodyPr vert="horz" wrap="square" rtlCol="0">
            <a:spAutoFit/>
          </a:bodyPr>
          <a:lstStyle/>
          <a:p>
            <a:pPr algn="just" defTabSz="914400">
              <a:spcBef>
                <a:spcPts val="1200"/>
              </a:spcBef>
              <a:defRPr/>
            </a:pPr>
            <a:r>
              <a:rPr kumimoji="1" lang="ja-JP" altLang="en-US" b="1" dirty="0">
                <a:solidFill>
                  <a:prstClr val="black"/>
                </a:solidFill>
                <a:latin typeface="Meiryo UI" panose="020B0604030504040204" pitchFamily="50" charset="-128"/>
                <a:ea typeface="Meiryo UI" panose="020B0604030504040204" pitchFamily="50" charset="-128"/>
              </a:rPr>
              <a:t>　</a:t>
            </a:r>
            <a:r>
              <a:rPr kumimoji="1" lang="en-US" altLang="ja-JP" b="1" dirty="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技術的運用</a:t>
            </a:r>
            <a:r>
              <a:rPr kumimoji="1" lang="en-US" altLang="ja-JP" b="1" dirty="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indent="95250" algn="just" defTabSz="914400">
              <a:spcBef>
                <a:spcPts val="1800"/>
              </a:spcBef>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en-US" altLang="ja-JP" b="1" dirty="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１（浴室等の内側に防水上必要な最低限の高低差）</a:t>
            </a:r>
            <a:endParaRPr kumimoji="1" lang="en-US" altLang="ja-JP" b="1" dirty="0">
              <a:solidFill>
                <a:prstClr val="black"/>
              </a:solidFill>
              <a:latin typeface="Meiryo UI" panose="020B0604030504040204" pitchFamily="50" charset="-128"/>
              <a:ea typeface="Meiryo UI" panose="020B0604030504040204" pitchFamily="50" charset="-128"/>
            </a:endParaRPr>
          </a:p>
          <a:p>
            <a:pPr marL="812800" indent="-276225"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防水上の観点から一般的に客室部分との間に</a:t>
            </a:r>
            <a:r>
              <a:rPr kumimoji="1" lang="en-US" altLang="ja-JP" dirty="0">
                <a:solidFill>
                  <a:prstClr val="black"/>
                </a:solidFill>
                <a:latin typeface="Meiryo UI" panose="020B0604030504040204" pitchFamily="50" charset="-128"/>
                <a:ea typeface="Meiryo UI" panose="020B0604030504040204" pitchFamily="50" charset="-128"/>
              </a:rPr>
              <a:t>2cm</a:t>
            </a:r>
            <a:r>
              <a:rPr kumimoji="1" lang="ja-JP" altLang="en-US" dirty="0">
                <a:solidFill>
                  <a:prstClr val="black"/>
                </a:solidFill>
                <a:latin typeface="Meiryo UI" panose="020B0604030504040204" pitchFamily="50" charset="-128"/>
                <a:ea typeface="Meiryo UI" panose="020B0604030504040204" pitchFamily="50" charset="-128"/>
              </a:rPr>
              <a:t>程度の段差が必要となることから、　それを許容するものを基本とする。</a:t>
            </a:r>
            <a:endParaRPr kumimoji="1" lang="en-US" altLang="ja-JP" dirty="0">
              <a:solidFill>
                <a:prstClr val="black"/>
              </a:solidFill>
              <a:latin typeface="Meiryo UI" panose="020B0604030504040204" pitchFamily="50" charset="-128"/>
              <a:ea typeface="Meiryo UI" panose="020B0604030504040204" pitchFamily="50" charset="-128"/>
            </a:endParaRPr>
          </a:p>
          <a:p>
            <a:pPr indent="261938" algn="just" defTabSz="914400">
              <a:spcBef>
                <a:spcPts val="2400"/>
              </a:spcBef>
              <a:defRPr/>
            </a:pPr>
            <a:r>
              <a:rPr kumimoji="1" lang="en-US" altLang="ja-JP" b="1" dirty="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２（客室出入口から１のベッド並びに１の便所及び浴室等までの経路の幅）</a:t>
            </a:r>
          </a:p>
          <a:p>
            <a:pPr marL="812800" indent="-276225"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rPr>
              <a:t>1</a:t>
            </a:r>
            <a:r>
              <a:rPr kumimoji="1" lang="ja-JP" altLang="en-US" dirty="0">
                <a:solidFill>
                  <a:prstClr val="black"/>
                </a:solidFill>
                <a:latin typeface="Meiryo UI" panose="020B0604030504040204" pitchFamily="50" charset="-128"/>
                <a:ea typeface="Meiryo UI" panose="020B0604030504040204" pitchFamily="50" charset="-128"/>
              </a:rPr>
              <a:t>以上のベッドまでの経路は、車椅子使用者がベッドに寄付けるように確保する。</a:t>
            </a:r>
          </a:p>
          <a:p>
            <a:pPr marL="812800" indent="-276225"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（ベッドの短辺側でも可とする）</a:t>
            </a:r>
          </a:p>
          <a:p>
            <a:pPr marL="812800" indent="-276225"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 ベッドや家具の移動等、客室のレイアウトの変更による対応でも可とする。</a:t>
            </a:r>
          </a:p>
          <a:p>
            <a:pPr marL="812800" indent="-276225" algn="just" defTabSz="914400">
              <a:spcBef>
                <a:spcPts val="1200"/>
              </a:spcBef>
              <a:defRPr/>
            </a:pPr>
            <a:endParaRPr kumimoji="1" lang="ja-JP" altLang="en-US"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6612568"/>
      </p:ext>
    </p:extLst>
  </p:cSld>
  <p:clrMapOvr>
    <a:masterClrMapping/>
  </p:clrMapOvr>
  <mc:AlternateContent xmlns:mc="http://schemas.openxmlformats.org/markup-compatibility/2006" xmlns:p14="http://schemas.microsoft.com/office/powerpoint/2010/main">
    <mc:Choice Requires="p14">
      <p:transition spd="slow" p14:dur="2000" advClick="0" advTm="13757"/>
    </mc:Choice>
    <mc:Fallback xmlns="">
      <p:transition spd="slow" advClick="0" advTm="13757"/>
    </mc:Fallback>
  </mc:AlternateContent>
  <p:timing>
    <p:tnLst>
      <p:par>
        <p:cTn id="1" dur="indefinite" restart="never" nodeType="tmRoot"/>
      </p:par>
    </p:tnLst>
  </p:timing>
  <p:extLst mod="1">
    <p:ext uri="{E180D4A7-C9FB-4DFB-919C-405C955672EB}">
      <p14:showEvtLst xmlns:p14="http://schemas.microsoft.com/office/powerpoint/2010/main">
        <p14:playEvt time="0" objId="6"/>
        <p14:stopEvt time="9797" objId="6"/>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88" y="1642856"/>
            <a:ext cx="8013834" cy="4151167"/>
          </a:xfrm>
          <a:prstGeom prst="rect">
            <a:avLst/>
          </a:prstGeom>
        </p:spPr>
      </p:pic>
      <p:grpSp>
        <p:nvGrpSpPr>
          <p:cNvPr id="11" name="グループ化 10">
            <a:extLst>
              <a:ext uri="{FF2B5EF4-FFF2-40B4-BE49-F238E27FC236}">
                <a16:creationId xmlns:a16="http://schemas.microsoft.com/office/drawing/2014/main" id="{7C19D1C7-4E08-4BDD-BFE0-3EDFB340026D}"/>
              </a:ext>
            </a:extLst>
          </p:cNvPr>
          <p:cNvGrpSpPr/>
          <p:nvPr/>
        </p:nvGrpSpPr>
        <p:grpSpPr>
          <a:xfrm>
            <a:off x="7468274" y="4559710"/>
            <a:ext cx="508211" cy="763842"/>
            <a:chOff x="560898" y="4017347"/>
            <a:chExt cx="508211" cy="763842"/>
          </a:xfrm>
        </p:grpSpPr>
        <p:cxnSp>
          <p:nvCxnSpPr>
            <p:cNvPr id="12" name="直線コネクタ 11">
              <a:extLst>
                <a:ext uri="{FF2B5EF4-FFF2-40B4-BE49-F238E27FC236}">
                  <a16:creationId xmlns:a16="http://schemas.microsoft.com/office/drawing/2014/main" id="{58C3115A-2270-4EDA-B31C-BA2F6CFF0BC7}"/>
                </a:ext>
              </a:extLst>
            </p:cNvPr>
            <p:cNvCxnSpPr/>
            <p:nvPr/>
          </p:nvCxnSpPr>
          <p:spPr>
            <a:xfrm rot="10800000" flipH="1">
              <a:off x="560899" y="4781189"/>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FF84E5C-2614-41C1-A068-2B6F62881E9F}"/>
                </a:ext>
              </a:extLst>
            </p:cNvPr>
            <p:cNvCxnSpPr/>
            <p:nvPr/>
          </p:nvCxnSpPr>
          <p:spPr>
            <a:xfrm rot="10800000" flipH="1">
              <a:off x="560898" y="4017347"/>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95B79B0-794E-4BA4-AA83-58F27D991036}"/>
                </a:ext>
              </a:extLst>
            </p:cNvPr>
            <p:cNvCxnSpPr/>
            <p:nvPr/>
          </p:nvCxnSpPr>
          <p:spPr>
            <a:xfrm rot="10800000" flipV="1">
              <a:off x="759011" y="4017347"/>
              <a:ext cx="0" cy="7638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F787D17-5F0B-41F5-B6EB-5F1A83EA701B}"/>
                </a:ext>
              </a:extLst>
            </p:cNvPr>
            <p:cNvSpPr txBox="1"/>
            <p:nvPr/>
          </p:nvSpPr>
          <p:spPr>
            <a:xfrm rot="5400000">
              <a:off x="616581" y="4237067"/>
              <a:ext cx="535724" cy="369332"/>
            </a:xfrm>
            <a:prstGeom prst="rect">
              <a:avLst/>
            </a:prstGeom>
            <a:noFill/>
            <a:ln w="19050">
              <a:noFill/>
            </a:ln>
          </p:spPr>
          <p:txBody>
            <a:bodyPr wrap="none" rtlCol="0">
              <a:spAutoFit/>
            </a:bodyPr>
            <a:lstStyle/>
            <a:p>
              <a:r>
                <a:rPr kumimoji="1" lang="en-US" altLang="ja-JP" b="1" dirty="0">
                  <a:solidFill>
                    <a:srgbClr val="FF0000"/>
                  </a:solidFill>
                </a:rPr>
                <a:t>800</a:t>
              </a:r>
              <a:endParaRPr kumimoji="1" lang="ja-JP" altLang="en-US" b="1" dirty="0">
                <a:solidFill>
                  <a:srgbClr val="FF0000"/>
                </a:solidFill>
              </a:endParaRPr>
            </a:p>
          </p:txBody>
        </p:sp>
      </p:grpSp>
      <p:grpSp>
        <p:nvGrpSpPr>
          <p:cNvPr id="33" name="グループ化 32">
            <a:extLst>
              <a:ext uri="{FF2B5EF4-FFF2-40B4-BE49-F238E27FC236}">
                <a16:creationId xmlns:a16="http://schemas.microsoft.com/office/drawing/2014/main" id="{EAF7DFF5-004F-400C-ADB1-D9CE5D3AA2C9}"/>
              </a:ext>
            </a:extLst>
          </p:cNvPr>
          <p:cNvGrpSpPr/>
          <p:nvPr/>
        </p:nvGrpSpPr>
        <p:grpSpPr>
          <a:xfrm>
            <a:off x="2819685" y="4266250"/>
            <a:ext cx="4438365" cy="1067750"/>
            <a:chOff x="2766345" y="4418650"/>
            <a:chExt cx="4438365" cy="1067750"/>
          </a:xfrm>
        </p:grpSpPr>
        <p:sp>
          <p:nvSpPr>
            <p:cNvPr id="29" name="正方形/長方形 16">
              <a:extLst>
                <a:ext uri="{FF2B5EF4-FFF2-40B4-BE49-F238E27FC236}">
                  <a16:creationId xmlns:a16="http://schemas.microsoft.com/office/drawing/2014/main" id="{6C2F92DB-AF7B-4EED-8D91-2DB9DD02E6AD}"/>
                </a:ext>
              </a:extLst>
            </p:cNvPr>
            <p:cNvSpPr/>
            <p:nvPr/>
          </p:nvSpPr>
          <p:spPr>
            <a:xfrm>
              <a:off x="2766345" y="4418650"/>
              <a:ext cx="4438365" cy="1067750"/>
            </a:xfrm>
            <a:custGeom>
              <a:avLst/>
              <a:gdLst>
                <a:gd name="connsiteX0" fmla="*/ 0 w 1167777"/>
                <a:gd name="connsiteY0" fmla="*/ 0 h 792000"/>
                <a:gd name="connsiteX1" fmla="*/ 1167777 w 1167777"/>
                <a:gd name="connsiteY1" fmla="*/ 0 h 792000"/>
                <a:gd name="connsiteX2" fmla="*/ 1167777 w 1167777"/>
                <a:gd name="connsiteY2" fmla="*/ 792000 h 792000"/>
                <a:gd name="connsiteX3" fmla="*/ 0 w 1167777"/>
                <a:gd name="connsiteY3" fmla="*/ 792000 h 792000"/>
                <a:gd name="connsiteX4" fmla="*/ 0 w 1167777"/>
                <a:gd name="connsiteY4" fmla="*/ 0 h 792000"/>
                <a:gd name="connsiteX0" fmla="*/ 0 w 1167777"/>
                <a:gd name="connsiteY0" fmla="*/ 0 h 792000"/>
                <a:gd name="connsiteX1" fmla="*/ 1167777 w 1167777"/>
                <a:gd name="connsiteY1" fmla="*/ 0 h 792000"/>
                <a:gd name="connsiteX2" fmla="*/ 1165575 w 1167777"/>
                <a:gd name="connsiteY2" fmla="*/ 180020 h 792000"/>
                <a:gd name="connsiteX3" fmla="*/ 1167777 w 1167777"/>
                <a:gd name="connsiteY3" fmla="*/ 792000 h 792000"/>
                <a:gd name="connsiteX4" fmla="*/ 0 w 1167777"/>
                <a:gd name="connsiteY4" fmla="*/ 792000 h 792000"/>
                <a:gd name="connsiteX5" fmla="*/ 0 w 1167777"/>
                <a:gd name="connsiteY5" fmla="*/ 0 h 792000"/>
                <a:gd name="connsiteX0" fmla="*/ 0 w 1167777"/>
                <a:gd name="connsiteY0" fmla="*/ 0 h 792000"/>
                <a:gd name="connsiteX1" fmla="*/ 1167777 w 1167777"/>
                <a:gd name="connsiteY1" fmla="*/ 0 h 792000"/>
                <a:gd name="connsiteX2" fmla="*/ 1165575 w 1167777"/>
                <a:gd name="connsiteY2" fmla="*/ 180020 h 792000"/>
                <a:gd name="connsiteX3" fmla="*/ 862977 w 1167777"/>
                <a:gd name="connsiteY3" fmla="*/ 792000 h 792000"/>
                <a:gd name="connsiteX4" fmla="*/ 0 w 1167777"/>
                <a:gd name="connsiteY4" fmla="*/ 792000 h 792000"/>
                <a:gd name="connsiteX5" fmla="*/ 0 w 1167777"/>
                <a:gd name="connsiteY5" fmla="*/ 0 h 792000"/>
                <a:gd name="connsiteX0" fmla="*/ 0 w 1367505"/>
                <a:gd name="connsiteY0" fmla="*/ 0 h 792000"/>
                <a:gd name="connsiteX1" fmla="*/ 1167777 w 1367505"/>
                <a:gd name="connsiteY1" fmla="*/ 0 h 792000"/>
                <a:gd name="connsiteX2" fmla="*/ 1367505 w 1367505"/>
                <a:gd name="connsiteY2" fmla="*/ 279080 h 792000"/>
                <a:gd name="connsiteX3" fmla="*/ 862977 w 1367505"/>
                <a:gd name="connsiteY3" fmla="*/ 792000 h 792000"/>
                <a:gd name="connsiteX4" fmla="*/ 0 w 1367505"/>
                <a:gd name="connsiteY4" fmla="*/ 792000 h 792000"/>
                <a:gd name="connsiteX5" fmla="*/ 0 w 1367505"/>
                <a:gd name="connsiteY5" fmla="*/ 0 h 792000"/>
                <a:gd name="connsiteX0" fmla="*/ 0 w 1367505"/>
                <a:gd name="connsiteY0" fmla="*/ 0 h 792000"/>
                <a:gd name="connsiteX1" fmla="*/ 1110627 w 1367505"/>
                <a:gd name="connsiteY1" fmla="*/ 0 h 792000"/>
                <a:gd name="connsiteX2" fmla="*/ 1367505 w 1367505"/>
                <a:gd name="connsiteY2" fmla="*/ 279080 h 792000"/>
                <a:gd name="connsiteX3" fmla="*/ 862977 w 1367505"/>
                <a:gd name="connsiteY3" fmla="*/ 792000 h 792000"/>
                <a:gd name="connsiteX4" fmla="*/ 0 w 1367505"/>
                <a:gd name="connsiteY4" fmla="*/ 792000 h 792000"/>
                <a:gd name="connsiteX5" fmla="*/ 0 w 1367505"/>
                <a:gd name="connsiteY5" fmla="*/ 0 h 792000"/>
                <a:gd name="connsiteX0" fmla="*/ 0 w 1367505"/>
                <a:gd name="connsiteY0" fmla="*/ 0 h 792000"/>
                <a:gd name="connsiteX1" fmla="*/ 1110627 w 1367505"/>
                <a:gd name="connsiteY1" fmla="*/ 0 h 792000"/>
                <a:gd name="connsiteX2" fmla="*/ 1367505 w 1367505"/>
                <a:gd name="connsiteY2" fmla="*/ 279080 h 792000"/>
                <a:gd name="connsiteX3" fmla="*/ 1081755 w 1367505"/>
                <a:gd name="connsiteY3" fmla="*/ 568640 h 792000"/>
                <a:gd name="connsiteX4" fmla="*/ 862977 w 1367505"/>
                <a:gd name="connsiteY4" fmla="*/ 792000 h 792000"/>
                <a:gd name="connsiteX5" fmla="*/ 0 w 1367505"/>
                <a:gd name="connsiteY5" fmla="*/ 792000 h 792000"/>
                <a:gd name="connsiteX6" fmla="*/ 0 w 1367505"/>
                <a:gd name="connsiteY6" fmla="*/ 0 h 792000"/>
                <a:gd name="connsiteX0" fmla="*/ 0 w 1367505"/>
                <a:gd name="connsiteY0" fmla="*/ 0 h 1067750"/>
                <a:gd name="connsiteX1" fmla="*/ 1110627 w 1367505"/>
                <a:gd name="connsiteY1" fmla="*/ 0 h 1067750"/>
                <a:gd name="connsiteX2" fmla="*/ 1367505 w 1367505"/>
                <a:gd name="connsiteY2" fmla="*/ 279080 h 1067750"/>
                <a:gd name="connsiteX3" fmla="*/ 1116045 w 1367505"/>
                <a:gd name="connsiteY3" fmla="*/ 1067750 h 1067750"/>
                <a:gd name="connsiteX4" fmla="*/ 862977 w 1367505"/>
                <a:gd name="connsiteY4" fmla="*/ 792000 h 1067750"/>
                <a:gd name="connsiteX5" fmla="*/ 0 w 1367505"/>
                <a:gd name="connsiteY5" fmla="*/ 792000 h 1067750"/>
                <a:gd name="connsiteX6" fmla="*/ 0 w 1367505"/>
                <a:gd name="connsiteY6" fmla="*/ 0 h 1067750"/>
                <a:gd name="connsiteX0" fmla="*/ 0 w 1367505"/>
                <a:gd name="connsiteY0" fmla="*/ 0 h 1067750"/>
                <a:gd name="connsiteX1" fmla="*/ 1110627 w 1367505"/>
                <a:gd name="connsiteY1" fmla="*/ 0 h 1067750"/>
                <a:gd name="connsiteX2" fmla="*/ 1367505 w 1367505"/>
                <a:gd name="connsiteY2" fmla="*/ 279080 h 1067750"/>
                <a:gd name="connsiteX3" fmla="*/ 1287495 w 1367505"/>
                <a:gd name="connsiteY3" fmla="*/ 515300 h 1067750"/>
                <a:gd name="connsiteX4" fmla="*/ 1116045 w 1367505"/>
                <a:gd name="connsiteY4" fmla="*/ 1067750 h 1067750"/>
                <a:gd name="connsiteX5" fmla="*/ 862977 w 1367505"/>
                <a:gd name="connsiteY5" fmla="*/ 792000 h 1067750"/>
                <a:gd name="connsiteX6" fmla="*/ 0 w 1367505"/>
                <a:gd name="connsiteY6" fmla="*/ 792000 h 1067750"/>
                <a:gd name="connsiteX7" fmla="*/ 0 w 1367505"/>
                <a:gd name="connsiteY7" fmla="*/ 0 h 1067750"/>
                <a:gd name="connsiteX0" fmla="*/ 0 w 1367505"/>
                <a:gd name="connsiteY0" fmla="*/ 0 h 1067750"/>
                <a:gd name="connsiteX1" fmla="*/ 1110627 w 1367505"/>
                <a:gd name="connsiteY1" fmla="*/ 0 h 1067750"/>
                <a:gd name="connsiteX2" fmla="*/ 1367505 w 1367505"/>
                <a:gd name="connsiteY2" fmla="*/ 279080 h 1067750"/>
                <a:gd name="connsiteX3" fmla="*/ 1287495 w 1367505"/>
                <a:gd name="connsiteY3" fmla="*/ 515300 h 1067750"/>
                <a:gd name="connsiteX4" fmla="*/ 1180815 w 1367505"/>
                <a:gd name="connsiteY4" fmla="*/ 827720 h 1067750"/>
                <a:gd name="connsiteX5" fmla="*/ 1116045 w 1367505"/>
                <a:gd name="connsiteY5" fmla="*/ 1067750 h 1067750"/>
                <a:gd name="connsiteX6" fmla="*/ 862977 w 1367505"/>
                <a:gd name="connsiteY6" fmla="*/ 792000 h 1067750"/>
                <a:gd name="connsiteX7" fmla="*/ 0 w 1367505"/>
                <a:gd name="connsiteY7" fmla="*/ 792000 h 1067750"/>
                <a:gd name="connsiteX8" fmla="*/ 0 w 1367505"/>
                <a:gd name="connsiteY8" fmla="*/ 0 h 1067750"/>
                <a:gd name="connsiteX0" fmla="*/ 0 w 4430745"/>
                <a:gd name="connsiteY0" fmla="*/ 0 h 1067750"/>
                <a:gd name="connsiteX1" fmla="*/ 1110627 w 4430745"/>
                <a:gd name="connsiteY1" fmla="*/ 0 h 1067750"/>
                <a:gd name="connsiteX2" fmla="*/ 1367505 w 4430745"/>
                <a:gd name="connsiteY2" fmla="*/ 279080 h 1067750"/>
                <a:gd name="connsiteX3" fmla="*/ 1287495 w 4430745"/>
                <a:gd name="connsiteY3" fmla="*/ 515300 h 1067750"/>
                <a:gd name="connsiteX4" fmla="*/ 4430745 w 4430745"/>
                <a:gd name="connsiteY4" fmla="*/ 1056320 h 1067750"/>
                <a:gd name="connsiteX5" fmla="*/ 1116045 w 4430745"/>
                <a:gd name="connsiteY5" fmla="*/ 1067750 h 1067750"/>
                <a:gd name="connsiteX6" fmla="*/ 862977 w 4430745"/>
                <a:gd name="connsiteY6" fmla="*/ 792000 h 1067750"/>
                <a:gd name="connsiteX7" fmla="*/ 0 w 4430745"/>
                <a:gd name="connsiteY7" fmla="*/ 792000 h 1067750"/>
                <a:gd name="connsiteX8" fmla="*/ 0 w 4430745"/>
                <a:gd name="connsiteY8" fmla="*/ 0 h 1067750"/>
                <a:gd name="connsiteX0" fmla="*/ 0 w 4438365"/>
                <a:gd name="connsiteY0" fmla="*/ 0 h 1067750"/>
                <a:gd name="connsiteX1" fmla="*/ 1110627 w 4438365"/>
                <a:gd name="connsiteY1" fmla="*/ 0 h 1067750"/>
                <a:gd name="connsiteX2" fmla="*/ 1367505 w 4438365"/>
                <a:gd name="connsiteY2" fmla="*/ 279080 h 1067750"/>
                <a:gd name="connsiteX3" fmla="*/ 4438365 w 4438365"/>
                <a:gd name="connsiteY3" fmla="*/ 275270 h 1067750"/>
                <a:gd name="connsiteX4" fmla="*/ 4430745 w 4438365"/>
                <a:gd name="connsiteY4" fmla="*/ 1056320 h 1067750"/>
                <a:gd name="connsiteX5" fmla="*/ 1116045 w 4438365"/>
                <a:gd name="connsiteY5" fmla="*/ 1067750 h 1067750"/>
                <a:gd name="connsiteX6" fmla="*/ 862977 w 4438365"/>
                <a:gd name="connsiteY6" fmla="*/ 792000 h 1067750"/>
                <a:gd name="connsiteX7" fmla="*/ 0 w 4438365"/>
                <a:gd name="connsiteY7" fmla="*/ 792000 h 1067750"/>
                <a:gd name="connsiteX8" fmla="*/ 0 w 4438365"/>
                <a:gd name="connsiteY8" fmla="*/ 0 h 1067750"/>
                <a:gd name="connsiteX0" fmla="*/ 0 w 4438365"/>
                <a:gd name="connsiteY0" fmla="*/ 0 h 1067750"/>
                <a:gd name="connsiteX1" fmla="*/ 1110627 w 4438365"/>
                <a:gd name="connsiteY1" fmla="*/ 0 h 1067750"/>
                <a:gd name="connsiteX2" fmla="*/ 1367505 w 4438365"/>
                <a:gd name="connsiteY2" fmla="*/ 279080 h 1067750"/>
                <a:gd name="connsiteX3" fmla="*/ 4438365 w 4438365"/>
                <a:gd name="connsiteY3" fmla="*/ 275270 h 1067750"/>
                <a:gd name="connsiteX4" fmla="*/ 4430745 w 4438365"/>
                <a:gd name="connsiteY4" fmla="*/ 1056320 h 1067750"/>
                <a:gd name="connsiteX5" fmla="*/ 1116045 w 4438365"/>
                <a:gd name="connsiteY5" fmla="*/ 1067750 h 1067750"/>
                <a:gd name="connsiteX6" fmla="*/ 862977 w 4438365"/>
                <a:gd name="connsiteY6" fmla="*/ 792000 h 1067750"/>
                <a:gd name="connsiteX7" fmla="*/ 0 w 4438365"/>
                <a:gd name="connsiteY7" fmla="*/ 792000 h 1067750"/>
                <a:gd name="connsiteX8" fmla="*/ 0 w 4438365"/>
                <a:gd name="connsiteY8" fmla="*/ 0 h 106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365" h="1067750">
                  <a:moveTo>
                    <a:pt x="0" y="0"/>
                  </a:moveTo>
                  <a:lnTo>
                    <a:pt x="1110627" y="0"/>
                  </a:lnTo>
                  <a:lnTo>
                    <a:pt x="1367505" y="279080"/>
                  </a:lnTo>
                  <a:lnTo>
                    <a:pt x="4438365" y="275270"/>
                  </a:lnTo>
                  <a:lnTo>
                    <a:pt x="4430745" y="1056320"/>
                  </a:lnTo>
                  <a:lnTo>
                    <a:pt x="1116045" y="1067750"/>
                  </a:lnTo>
                  <a:lnTo>
                    <a:pt x="862977" y="792000"/>
                  </a:lnTo>
                  <a:lnTo>
                    <a:pt x="0" y="792000"/>
                  </a:lnTo>
                  <a:lnTo>
                    <a:pt x="0" y="0"/>
                  </a:lnTo>
                  <a:close/>
                </a:path>
              </a:pathLst>
            </a:custGeom>
            <a:pattFill prst="wdUpDiag">
              <a:fgClr>
                <a:schemeClr val="accent1"/>
              </a:fgClr>
              <a:bgClr>
                <a:schemeClr val="bg1"/>
              </a:bgClr>
            </a:patt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cxnSp>
          <p:nvCxnSpPr>
            <p:cNvPr id="27" name="直線コネクタ 26">
              <a:extLst>
                <a:ext uri="{FF2B5EF4-FFF2-40B4-BE49-F238E27FC236}">
                  <a16:creationId xmlns:a16="http://schemas.microsoft.com/office/drawing/2014/main" id="{3A8F637E-585F-4E97-883B-B0353BD5794C}"/>
                </a:ext>
              </a:extLst>
            </p:cNvPr>
            <p:cNvCxnSpPr>
              <a:cxnSpLocks/>
            </p:cNvCxnSpPr>
            <p:nvPr/>
          </p:nvCxnSpPr>
          <p:spPr>
            <a:xfrm flipV="1">
              <a:off x="6208143" y="4705350"/>
              <a:ext cx="0" cy="7810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717DA527-E92F-44CA-AFDE-B9AAD5719613}"/>
                </a:ext>
              </a:extLst>
            </p:cNvPr>
            <p:cNvSpPr txBox="1"/>
            <p:nvPr/>
          </p:nvSpPr>
          <p:spPr>
            <a:xfrm rot="5400000">
              <a:off x="5755615" y="4911209"/>
              <a:ext cx="535724" cy="369332"/>
            </a:xfrm>
            <a:prstGeom prst="rect">
              <a:avLst/>
            </a:prstGeom>
            <a:noFill/>
            <a:ln w="31750">
              <a:noFill/>
            </a:ln>
          </p:spPr>
          <p:txBody>
            <a:bodyPr wrap="none" rtlCol="0">
              <a:spAutoFit/>
            </a:bodyPr>
            <a:lstStyle/>
            <a:p>
              <a:r>
                <a:rPr kumimoji="1" lang="en-US" altLang="ja-JP" b="1" dirty="0">
                  <a:solidFill>
                    <a:srgbClr val="FF0000"/>
                  </a:solidFill>
                </a:rPr>
                <a:t>800</a:t>
              </a:r>
              <a:endParaRPr kumimoji="1" lang="ja-JP" altLang="en-US" b="1" dirty="0">
                <a:solidFill>
                  <a:srgbClr val="FF0000"/>
                </a:solidFill>
              </a:endParaRPr>
            </a:p>
          </p:txBody>
        </p:sp>
      </p:grpSp>
      <p:grpSp>
        <p:nvGrpSpPr>
          <p:cNvPr id="41" name="グループ化 40">
            <a:extLst>
              <a:ext uri="{FF2B5EF4-FFF2-40B4-BE49-F238E27FC236}">
                <a16:creationId xmlns:a16="http://schemas.microsoft.com/office/drawing/2014/main" id="{96D1A123-9DCA-4D87-9D26-A1A5A1FAE5E3}"/>
              </a:ext>
            </a:extLst>
          </p:cNvPr>
          <p:cNvGrpSpPr/>
          <p:nvPr/>
        </p:nvGrpSpPr>
        <p:grpSpPr>
          <a:xfrm>
            <a:off x="2260605" y="4315747"/>
            <a:ext cx="1203946" cy="1151395"/>
            <a:chOff x="2123445" y="4483387"/>
            <a:chExt cx="1203946" cy="1151395"/>
          </a:xfrm>
        </p:grpSpPr>
        <p:sp>
          <p:nvSpPr>
            <p:cNvPr id="34" name="楕円 33">
              <a:extLst>
                <a:ext uri="{FF2B5EF4-FFF2-40B4-BE49-F238E27FC236}">
                  <a16:creationId xmlns:a16="http://schemas.microsoft.com/office/drawing/2014/main" id="{9FEF8410-3894-4C4C-B4FF-B1C0009DD06A}"/>
                </a:ext>
              </a:extLst>
            </p:cNvPr>
            <p:cNvSpPr/>
            <p:nvPr/>
          </p:nvSpPr>
          <p:spPr>
            <a:xfrm>
              <a:off x="2123445" y="4483387"/>
              <a:ext cx="1203946" cy="1151395"/>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55431FC5-F599-4A4B-B0B0-0AC2327598F4}"/>
                </a:ext>
              </a:extLst>
            </p:cNvPr>
            <p:cNvCxnSpPr>
              <a:stCxn id="34" idx="2"/>
              <a:endCxn id="34" idx="6"/>
            </p:cNvCxnSpPr>
            <p:nvPr/>
          </p:nvCxnSpPr>
          <p:spPr>
            <a:xfrm>
              <a:off x="2123445" y="5059085"/>
              <a:ext cx="120394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264BD2BF-E89B-4545-A522-8BFA96934874}"/>
                </a:ext>
              </a:extLst>
            </p:cNvPr>
            <p:cNvSpPr txBox="1"/>
            <p:nvPr/>
          </p:nvSpPr>
          <p:spPr>
            <a:xfrm flipH="1">
              <a:off x="2383668" y="5133619"/>
              <a:ext cx="706121" cy="369332"/>
            </a:xfrm>
            <a:prstGeom prst="rect">
              <a:avLst/>
            </a:prstGeom>
            <a:noFill/>
          </p:spPr>
          <p:txBody>
            <a:bodyPr wrap="square" rtlCol="0">
              <a:spAutoFit/>
            </a:bodyPr>
            <a:lstStyle/>
            <a:p>
              <a:pPr algn="ctr"/>
              <a:r>
                <a:rPr kumimoji="1" lang="en-US" altLang="ja-JP" b="1" dirty="0">
                  <a:solidFill>
                    <a:srgbClr val="FF0000"/>
                  </a:solidFill>
                </a:rPr>
                <a:t>1,200</a:t>
              </a:r>
              <a:endParaRPr kumimoji="1" lang="ja-JP" altLang="en-US" b="1" dirty="0">
                <a:solidFill>
                  <a:srgbClr val="FF0000"/>
                </a:solidFill>
              </a:endParaRPr>
            </a:p>
          </p:txBody>
        </p:sp>
      </p:grpSp>
      <p:grpSp>
        <p:nvGrpSpPr>
          <p:cNvPr id="42" name="グループ化 41">
            <a:extLst>
              <a:ext uri="{FF2B5EF4-FFF2-40B4-BE49-F238E27FC236}">
                <a16:creationId xmlns:a16="http://schemas.microsoft.com/office/drawing/2014/main" id="{7E1DD03C-DB2F-4F47-AAC2-2E4480042FB4}"/>
              </a:ext>
            </a:extLst>
          </p:cNvPr>
          <p:cNvGrpSpPr/>
          <p:nvPr/>
        </p:nvGrpSpPr>
        <p:grpSpPr>
          <a:xfrm>
            <a:off x="4511678" y="3905577"/>
            <a:ext cx="690479" cy="509949"/>
            <a:chOff x="528036" y="5232208"/>
            <a:chExt cx="690479" cy="509949"/>
          </a:xfrm>
        </p:grpSpPr>
        <p:cxnSp>
          <p:nvCxnSpPr>
            <p:cNvPr id="43" name="直線コネクタ 42">
              <a:extLst>
                <a:ext uri="{FF2B5EF4-FFF2-40B4-BE49-F238E27FC236}">
                  <a16:creationId xmlns:a16="http://schemas.microsoft.com/office/drawing/2014/main" id="{8A7D6D5D-CB4D-448E-A8AA-C9D306FFD874}"/>
                </a:ext>
              </a:extLst>
            </p:cNvPr>
            <p:cNvCxnSpPr/>
            <p:nvPr/>
          </p:nvCxnSpPr>
          <p:spPr>
            <a:xfrm rot="5400000" flipH="1">
              <a:off x="1118583" y="5642225"/>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1BC1B632-8A8A-4698-A778-062125D75DD6}"/>
                </a:ext>
              </a:extLst>
            </p:cNvPr>
            <p:cNvCxnSpPr/>
            <p:nvPr/>
          </p:nvCxnSpPr>
          <p:spPr>
            <a:xfrm rot="5400000" flipH="1">
              <a:off x="428104" y="5642226"/>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E5910F43-3991-4540-BC34-25C02AC37DBD}"/>
                </a:ext>
              </a:extLst>
            </p:cNvPr>
            <p:cNvCxnSpPr/>
            <p:nvPr/>
          </p:nvCxnSpPr>
          <p:spPr>
            <a:xfrm flipV="1">
              <a:off x="528036" y="5542293"/>
              <a:ext cx="690478" cy="17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6123FD65-5F07-486F-8C1D-7211B7F8CFCF}"/>
                </a:ext>
              </a:extLst>
            </p:cNvPr>
            <p:cNvSpPr txBox="1"/>
            <p:nvPr/>
          </p:nvSpPr>
          <p:spPr>
            <a:xfrm>
              <a:off x="605413" y="5232208"/>
              <a:ext cx="535724" cy="369332"/>
            </a:xfrm>
            <a:prstGeom prst="rect">
              <a:avLst/>
            </a:prstGeom>
            <a:noFill/>
            <a:ln w="19050">
              <a:noFill/>
            </a:ln>
          </p:spPr>
          <p:txBody>
            <a:bodyPr wrap="none" rtlCol="0">
              <a:spAutoFit/>
            </a:bodyPr>
            <a:lstStyle/>
            <a:p>
              <a:r>
                <a:rPr kumimoji="1" lang="en-US" altLang="ja-JP" b="1" dirty="0">
                  <a:solidFill>
                    <a:srgbClr val="FF0000"/>
                  </a:solidFill>
                </a:rPr>
                <a:t>750</a:t>
              </a:r>
              <a:endParaRPr kumimoji="1" lang="ja-JP" altLang="en-US" b="1" dirty="0">
                <a:solidFill>
                  <a:srgbClr val="FF0000"/>
                </a:solidFill>
              </a:endParaRPr>
            </a:p>
          </p:txBody>
        </p:sp>
      </p:grpSp>
      <p:grpSp>
        <p:nvGrpSpPr>
          <p:cNvPr id="65" name="グループ化 64">
            <a:extLst>
              <a:ext uri="{FF2B5EF4-FFF2-40B4-BE49-F238E27FC236}">
                <a16:creationId xmlns:a16="http://schemas.microsoft.com/office/drawing/2014/main" id="{A28C07C6-C5C2-4CAA-983E-B036DFDB143F}"/>
              </a:ext>
            </a:extLst>
          </p:cNvPr>
          <p:cNvGrpSpPr/>
          <p:nvPr/>
        </p:nvGrpSpPr>
        <p:grpSpPr>
          <a:xfrm>
            <a:off x="2086202" y="2482049"/>
            <a:ext cx="2756698" cy="994506"/>
            <a:chOff x="3038314" y="2572508"/>
            <a:chExt cx="2756698" cy="994506"/>
          </a:xfrm>
        </p:grpSpPr>
        <p:sp>
          <p:nvSpPr>
            <p:cNvPr id="16" name="テキスト ボックス 15">
              <a:extLst>
                <a:ext uri="{FF2B5EF4-FFF2-40B4-BE49-F238E27FC236}">
                  <a16:creationId xmlns:a16="http://schemas.microsoft.com/office/drawing/2014/main" id="{9A1B78E4-FC55-436A-992A-D4CE40B8620F}"/>
                </a:ext>
              </a:extLst>
            </p:cNvPr>
            <p:cNvSpPr txBox="1"/>
            <p:nvPr/>
          </p:nvSpPr>
          <p:spPr>
            <a:xfrm>
              <a:off x="3038314" y="2572508"/>
              <a:ext cx="2344454" cy="307777"/>
            </a:xfrm>
            <a:prstGeom prst="rect">
              <a:avLst/>
            </a:prstGeom>
            <a:noFill/>
          </p:spPr>
          <p:txBody>
            <a:bodyPr wrap="square" rtlCol="0">
              <a:spAutoFit/>
            </a:bodyPr>
            <a:lstStyle/>
            <a:p>
              <a:r>
                <a:rPr kumimoji="1" lang="ja-JP" altLang="en-US" sz="1400" dirty="0">
                  <a:ln>
                    <a:solidFill>
                      <a:srgbClr val="FF0000"/>
                    </a:solidFill>
                  </a:ln>
                  <a:solidFill>
                    <a:srgbClr val="FF0000"/>
                  </a:solidFill>
                  <a:latin typeface="Meiryo UI" panose="020B0604030504040204" pitchFamily="50" charset="-128"/>
                  <a:ea typeface="Meiryo UI" panose="020B0604030504040204" pitchFamily="50" charset="-128"/>
                </a:rPr>
                <a:t>ユニットバス</a:t>
              </a:r>
              <a:r>
                <a:rPr kumimoji="1" lang="en-US" altLang="ja-JP" sz="1400" dirty="0">
                  <a:ln>
                    <a:solidFill>
                      <a:srgbClr val="FF0000"/>
                    </a:solidFill>
                  </a:ln>
                  <a:solidFill>
                    <a:srgbClr val="FF0000"/>
                  </a:solidFill>
                  <a:latin typeface="Meiryo UI" panose="020B0604030504040204" pitchFamily="50" charset="-128"/>
                  <a:ea typeface="Meiryo UI" panose="020B0604030504040204" pitchFamily="50" charset="-128"/>
                </a:rPr>
                <a:t>1418</a:t>
              </a:r>
              <a:r>
                <a:rPr lang="ja-JP" altLang="en-US" sz="1400" dirty="0">
                  <a:ln>
                    <a:solidFill>
                      <a:srgbClr val="FF0000"/>
                    </a:solidFill>
                  </a:ln>
                  <a:solidFill>
                    <a:srgbClr val="FF0000"/>
                  </a:solidFill>
                  <a:latin typeface="Meiryo UI" panose="020B0604030504040204" pitchFamily="50" charset="-128"/>
                  <a:ea typeface="Meiryo UI" panose="020B0604030504040204" pitchFamily="50" charset="-128"/>
                </a:rPr>
                <a:t>（</a:t>
              </a:r>
              <a:r>
                <a:rPr kumimoji="1" lang="ja-JP" altLang="en-US" sz="1400" dirty="0">
                  <a:ln>
                    <a:solidFill>
                      <a:srgbClr val="FF0000"/>
                    </a:solidFill>
                  </a:ln>
                  <a:solidFill>
                    <a:srgbClr val="FF0000"/>
                  </a:solidFill>
                  <a:latin typeface="Meiryo UI" panose="020B0604030504040204" pitchFamily="50" charset="-128"/>
                  <a:ea typeface="Meiryo UI" panose="020B0604030504040204" pitchFamily="50" charset="-128"/>
                </a:rPr>
                <a:t>長辺入）</a:t>
              </a:r>
              <a:endParaRPr kumimoji="1" lang="en-US" altLang="ja-JP" sz="1400" dirty="0">
                <a:ln>
                  <a:solidFill>
                    <a:srgbClr val="FF0000"/>
                  </a:solidFill>
                </a:ln>
                <a:solidFill>
                  <a:srgbClr val="FF0000"/>
                </a:solidFill>
                <a:latin typeface="Meiryo UI" panose="020B0604030504040204" pitchFamily="50" charset="-128"/>
                <a:ea typeface="Meiryo UI" panose="020B0604030504040204" pitchFamily="50" charset="-128"/>
              </a:endParaRPr>
            </a:p>
          </p:txBody>
        </p:sp>
        <p:cxnSp>
          <p:nvCxnSpPr>
            <p:cNvPr id="22" name="直線コネクタ 21">
              <a:extLst>
                <a:ext uri="{FF2B5EF4-FFF2-40B4-BE49-F238E27FC236}">
                  <a16:creationId xmlns:a16="http://schemas.microsoft.com/office/drawing/2014/main" id="{0DC9EA2E-8F41-4C74-B4F1-26A8BA89AB4D}"/>
                </a:ext>
              </a:extLst>
            </p:cNvPr>
            <p:cNvCxnSpPr/>
            <p:nvPr/>
          </p:nvCxnSpPr>
          <p:spPr>
            <a:xfrm>
              <a:off x="5240542" y="2719406"/>
              <a:ext cx="193252"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DE6C90D-3498-41B1-9D9F-F76EDED2843B}"/>
                </a:ext>
              </a:extLst>
            </p:cNvPr>
            <p:cNvCxnSpPr/>
            <p:nvPr/>
          </p:nvCxnSpPr>
          <p:spPr>
            <a:xfrm flipH="1" flipV="1">
              <a:off x="5433794" y="2719406"/>
              <a:ext cx="361218" cy="847608"/>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grpSp>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26</a:t>
            </a:fld>
            <a:endParaRPr kumimoji="1" lang="ja-JP" altLang="en-US" sz="1600"/>
          </a:p>
        </p:txBody>
      </p:sp>
      <p:sp>
        <p:nvSpPr>
          <p:cNvPr id="17" name="テキスト ボックス 16">
            <a:extLst>
              <a:ext uri="{FF2B5EF4-FFF2-40B4-BE49-F238E27FC236}">
                <a16:creationId xmlns:a16="http://schemas.microsoft.com/office/drawing/2014/main" id="{B569AC06-99D0-46DA-839F-5CB11085E487}"/>
              </a:ext>
            </a:extLst>
          </p:cNvPr>
          <p:cNvSpPr txBox="1"/>
          <p:nvPr/>
        </p:nvSpPr>
        <p:spPr>
          <a:xfrm>
            <a:off x="764571" y="868934"/>
            <a:ext cx="7173815" cy="369332"/>
          </a:xfrm>
          <a:prstGeom prst="rect">
            <a:avLst/>
          </a:prstGeom>
          <a:noFill/>
          <a:ln>
            <a:noFill/>
          </a:ln>
        </p:spPr>
        <p:txBody>
          <a:bodyPr vert="horz" wrap="square" rtlCol="0">
            <a:spAutoFit/>
          </a:bodyPr>
          <a:lstStyle/>
          <a:p>
            <a:pPr algn="just" defTabSz="914400">
              <a:spcBef>
                <a:spcPts val="1200"/>
              </a:spcBef>
              <a:defRPr/>
            </a:pP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b="1" dirty="0" smtClean="0">
                <a:solidFill>
                  <a:prstClr val="black"/>
                </a:solidFill>
                <a:latin typeface="Meiryo UI" panose="020B0604030504040204" pitchFamily="50" charset="-128"/>
                <a:ea typeface="Meiryo UI" panose="020B0604030504040204" pitchFamily="50" charset="-128"/>
              </a:rPr>
              <a:t>ＵＤ</a:t>
            </a:r>
            <a:r>
              <a:rPr kumimoji="1" lang="ja-JP" altLang="en-US" b="1" dirty="0">
                <a:solidFill>
                  <a:prstClr val="black"/>
                </a:solidFill>
                <a:latin typeface="Meiryo UI" panose="020B0604030504040204" pitchFamily="50" charset="-128"/>
                <a:ea typeface="Meiryo UI" panose="020B0604030504040204" pitchFamily="50" charset="-128"/>
              </a:rPr>
              <a:t>ルーム</a:t>
            </a:r>
            <a:r>
              <a:rPr kumimoji="1" lang="en-US" altLang="ja-JP" b="1" dirty="0">
                <a:solidFill>
                  <a:prstClr val="black"/>
                </a:solidFill>
                <a:latin typeface="Meiryo UI" panose="020B0604030504040204" pitchFamily="50" charset="-128"/>
                <a:ea typeface="Meiryo UI" panose="020B0604030504040204" pitchFamily="50" charset="-128"/>
              </a:rPr>
              <a:t>Ⅱ</a:t>
            </a:r>
            <a:r>
              <a:rPr kumimoji="1" lang="ja-JP" altLang="en-US" b="1" dirty="0">
                <a:solidFill>
                  <a:prstClr val="black"/>
                </a:solidFill>
                <a:latin typeface="Meiryo UI" panose="020B0604030504040204" pitchFamily="50" charset="-128"/>
                <a:ea typeface="Meiryo UI" panose="020B0604030504040204" pitchFamily="50" charset="-128"/>
              </a:rPr>
              <a:t>　</a:t>
            </a:r>
            <a:r>
              <a:rPr kumimoji="1" lang="en-US" altLang="ja-JP" b="1" dirty="0">
                <a:solidFill>
                  <a:prstClr val="black"/>
                </a:solidFill>
                <a:latin typeface="Meiryo UI" panose="020B0604030504040204" pitchFamily="50" charset="-128"/>
                <a:ea typeface="Meiryo UI" panose="020B0604030504040204" pitchFamily="50" charset="-128"/>
              </a:rPr>
              <a:t>1</a:t>
            </a:r>
            <a:r>
              <a:rPr kumimoji="1" lang="ja-JP" altLang="en-US" b="1" dirty="0">
                <a:solidFill>
                  <a:prstClr val="black"/>
                </a:solidFill>
                <a:latin typeface="Meiryo UI" panose="020B0604030504040204" pitchFamily="50" charset="-128"/>
                <a:ea typeface="Meiryo UI" panose="020B0604030504040204" pitchFamily="50" charset="-128"/>
              </a:rPr>
              <a:t>ベッド</a:t>
            </a:r>
            <a:r>
              <a:rPr kumimoji="1" lang="ja-JP" altLang="en-US" b="1" dirty="0" smtClean="0">
                <a:solidFill>
                  <a:prstClr val="black"/>
                </a:solidFill>
                <a:latin typeface="Meiryo UI" panose="020B0604030504040204" pitchFamily="50" charset="-128"/>
                <a:ea typeface="Meiryo UI" panose="020B0604030504040204" pitchFamily="50" charset="-128"/>
              </a:rPr>
              <a:t>客室　客室</a:t>
            </a:r>
            <a:r>
              <a:rPr kumimoji="1" lang="ja-JP" altLang="en-US" b="1" dirty="0">
                <a:solidFill>
                  <a:prstClr val="black"/>
                </a:solidFill>
                <a:latin typeface="Meiryo UI" panose="020B0604030504040204" pitchFamily="50" charset="-128"/>
                <a:ea typeface="Meiryo UI" panose="020B0604030504040204" pitchFamily="50" charset="-128"/>
              </a:rPr>
              <a:t>面積</a:t>
            </a:r>
            <a:r>
              <a:rPr kumimoji="1" lang="en-US" altLang="ja-JP" b="1" dirty="0">
                <a:solidFill>
                  <a:prstClr val="black"/>
                </a:solidFill>
                <a:latin typeface="Meiryo UI" panose="020B0604030504040204" pitchFamily="50" charset="-128"/>
                <a:ea typeface="Meiryo UI" panose="020B0604030504040204" pitchFamily="50" charset="-128"/>
              </a:rPr>
              <a:t>18</a:t>
            </a: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b="1" dirty="0" smtClean="0">
                <a:solidFill>
                  <a:prstClr val="black"/>
                </a:solidFill>
                <a:latin typeface="Meiryo UI" panose="020B0604030504040204" pitchFamily="50" charset="-128"/>
                <a:ea typeface="Meiryo UI" panose="020B0604030504040204" pitchFamily="50" charset="-128"/>
              </a:rPr>
              <a:t>以上の検証</a:t>
            </a:r>
            <a:r>
              <a:rPr kumimoji="1" lang="ja-JP" altLang="en-US" dirty="0" smtClean="0">
                <a:solidFill>
                  <a:prstClr val="black"/>
                </a:solidFill>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18.2</a:t>
            </a:r>
            <a:r>
              <a:rPr kumimoji="1" lang="ja-JP" altLang="en-US" dirty="0" smtClean="0">
                <a:latin typeface="Meiryo UI" panose="020B0604030504040204" pitchFamily="50" charset="-128"/>
                <a:ea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ja-JP" altLang="en-US" dirty="0">
              <a:solidFill>
                <a:prstClr val="black"/>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bwMode="white">
          <a:xfrm>
            <a:off x="4006141" y="1730082"/>
            <a:ext cx="564578" cy="276999"/>
          </a:xfrm>
          <a:prstGeom prst="rect">
            <a:avLst/>
          </a:prstGeom>
          <a:solidFill>
            <a:schemeClr val="bg1"/>
          </a:solidFill>
        </p:spPr>
        <p:txBody>
          <a:bodyPr wrap="none" rtlCol="0">
            <a:spAutoFit/>
          </a:bodyPr>
          <a:lstStyle/>
          <a:p>
            <a:r>
              <a:rPr kumimoji="1" lang="en-US" altLang="ja-JP" sz="1200" dirty="0" smtClean="0">
                <a:latin typeface="+mn-ea"/>
              </a:rPr>
              <a:t>6,700</a:t>
            </a:r>
            <a:endParaRPr kumimoji="1" lang="ja-JP" altLang="en-US" sz="1200" dirty="0">
              <a:latin typeface="+mn-ea"/>
            </a:endParaRPr>
          </a:p>
        </p:txBody>
      </p:sp>
      <p:sp>
        <p:nvSpPr>
          <p:cNvPr id="39" name="テキスト ボックス 38"/>
          <p:cNvSpPr txBox="1"/>
          <p:nvPr/>
        </p:nvSpPr>
        <p:spPr bwMode="white">
          <a:xfrm>
            <a:off x="3097282" y="2022026"/>
            <a:ext cx="564578" cy="276999"/>
          </a:xfrm>
          <a:prstGeom prst="rect">
            <a:avLst/>
          </a:prstGeom>
          <a:solidFill>
            <a:schemeClr val="bg1"/>
          </a:solidFill>
        </p:spPr>
        <p:txBody>
          <a:bodyPr wrap="none" rtlCol="0">
            <a:spAutoFit/>
          </a:bodyPr>
          <a:lstStyle/>
          <a:p>
            <a:r>
              <a:rPr kumimoji="1" lang="en-US" altLang="ja-JP" sz="1200" dirty="0">
                <a:latin typeface="+mn-ea"/>
              </a:rPr>
              <a:t>5</a:t>
            </a:r>
            <a:r>
              <a:rPr kumimoji="1" lang="en-US" altLang="ja-JP" sz="1200" dirty="0" smtClean="0">
                <a:latin typeface="+mn-ea"/>
              </a:rPr>
              <a:t>,700</a:t>
            </a:r>
            <a:endParaRPr kumimoji="1" lang="ja-JP" altLang="en-US" sz="1200" dirty="0">
              <a:latin typeface="+mn-ea"/>
            </a:endParaRPr>
          </a:p>
        </p:txBody>
      </p:sp>
      <p:sp>
        <p:nvSpPr>
          <p:cNvPr id="40" name="テキスト ボックス 39"/>
          <p:cNvSpPr txBox="1"/>
          <p:nvPr/>
        </p:nvSpPr>
        <p:spPr bwMode="white">
          <a:xfrm rot="5400000">
            <a:off x="8136178" y="4036856"/>
            <a:ext cx="564578" cy="276999"/>
          </a:xfrm>
          <a:prstGeom prst="rect">
            <a:avLst/>
          </a:prstGeom>
          <a:solidFill>
            <a:schemeClr val="bg1"/>
          </a:solidFill>
        </p:spPr>
        <p:txBody>
          <a:bodyPr wrap="none" rtlCol="0">
            <a:spAutoFit/>
          </a:bodyPr>
          <a:lstStyle/>
          <a:p>
            <a:r>
              <a:rPr kumimoji="1" lang="en-US" altLang="ja-JP" sz="1200" dirty="0" smtClean="0">
                <a:latin typeface="+mn-ea"/>
              </a:rPr>
              <a:t>2,800</a:t>
            </a:r>
            <a:endParaRPr kumimoji="1" lang="ja-JP" altLang="en-US" sz="1200" dirty="0">
              <a:latin typeface="+mn-ea"/>
            </a:endParaRPr>
          </a:p>
        </p:txBody>
      </p:sp>
      <p:sp>
        <p:nvSpPr>
          <p:cNvPr id="47" name="テキスト ボックス 46"/>
          <p:cNvSpPr txBox="1"/>
          <p:nvPr/>
        </p:nvSpPr>
        <p:spPr bwMode="white">
          <a:xfrm rot="5400000">
            <a:off x="7811146" y="4458909"/>
            <a:ext cx="564578" cy="276999"/>
          </a:xfrm>
          <a:prstGeom prst="rect">
            <a:avLst/>
          </a:prstGeom>
          <a:solidFill>
            <a:schemeClr val="bg1"/>
          </a:solidFill>
        </p:spPr>
        <p:txBody>
          <a:bodyPr wrap="none" rtlCol="0">
            <a:spAutoFit/>
          </a:bodyPr>
          <a:lstStyle/>
          <a:p>
            <a:r>
              <a:rPr kumimoji="1" lang="en-US" altLang="ja-JP" sz="1200" dirty="0" smtClean="0">
                <a:latin typeface="+mn-ea"/>
              </a:rPr>
              <a:t>2,200</a:t>
            </a:r>
            <a:endParaRPr kumimoji="1" lang="ja-JP" altLang="en-US" sz="1200" dirty="0">
              <a:latin typeface="+mn-ea"/>
            </a:endParaRPr>
          </a:p>
        </p:txBody>
      </p:sp>
      <p:sp>
        <p:nvSpPr>
          <p:cNvPr id="48" name="テキスト ボックス 47"/>
          <p:cNvSpPr txBox="1"/>
          <p:nvPr/>
        </p:nvSpPr>
        <p:spPr bwMode="white">
          <a:xfrm rot="5400000">
            <a:off x="7880892" y="3134024"/>
            <a:ext cx="439544" cy="276999"/>
          </a:xfrm>
          <a:prstGeom prst="rect">
            <a:avLst/>
          </a:prstGeom>
          <a:solidFill>
            <a:schemeClr val="bg1"/>
          </a:solidFill>
        </p:spPr>
        <p:txBody>
          <a:bodyPr wrap="none" rtlCol="0">
            <a:spAutoFit/>
          </a:bodyPr>
          <a:lstStyle/>
          <a:p>
            <a:r>
              <a:rPr kumimoji="1" lang="en-US" altLang="ja-JP" sz="1200" dirty="0" smtClean="0">
                <a:latin typeface="+mn-ea"/>
              </a:rPr>
              <a:t>600</a:t>
            </a:r>
            <a:endParaRPr kumimoji="1" lang="ja-JP" altLang="en-US" sz="1200" dirty="0">
              <a:latin typeface="+mn-ea"/>
            </a:endParaRPr>
          </a:p>
        </p:txBody>
      </p:sp>
      <p:cxnSp>
        <p:nvCxnSpPr>
          <p:cNvPr id="53" name="直線コネクタ 52"/>
          <p:cNvCxnSpPr/>
          <p:nvPr/>
        </p:nvCxnSpPr>
        <p:spPr>
          <a:xfrm>
            <a:off x="862937" y="1982535"/>
            <a:ext cx="6475123" cy="0"/>
          </a:xfrm>
          <a:prstGeom prst="line">
            <a:avLst/>
          </a:prstGeom>
          <a:ln w="158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5" name="直線コネクタ 54"/>
          <p:cNvCxnSpPr/>
          <p:nvPr/>
        </p:nvCxnSpPr>
        <p:spPr>
          <a:xfrm>
            <a:off x="862937" y="2268610"/>
            <a:ext cx="6475123" cy="0"/>
          </a:xfrm>
          <a:prstGeom prst="line">
            <a:avLst/>
          </a:prstGeom>
          <a:ln w="158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flipV="1">
            <a:off x="7974864" y="2895601"/>
            <a:ext cx="0" cy="2682239"/>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4206746" y="4473653"/>
            <a:ext cx="1628136" cy="1694972"/>
            <a:chOff x="4206746" y="4473653"/>
            <a:chExt cx="1628136" cy="1694972"/>
          </a:xfrm>
        </p:grpSpPr>
        <p:grpSp>
          <p:nvGrpSpPr>
            <p:cNvPr id="63" name="グループ化 62">
              <a:extLst>
                <a:ext uri="{FF2B5EF4-FFF2-40B4-BE49-F238E27FC236}">
                  <a16:creationId xmlns:a16="http://schemas.microsoft.com/office/drawing/2014/main" id="{D7C3EC09-C66E-4B6C-A66D-2CEAC50A4223}"/>
                </a:ext>
              </a:extLst>
            </p:cNvPr>
            <p:cNvGrpSpPr/>
            <p:nvPr/>
          </p:nvGrpSpPr>
          <p:grpSpPr>
            <a:xfrm>
              <a:off x="4206746" y="4473888"/>
              <a:ext cx="1000359" cy="1694737"/>
              <a:chOff x="4235446" y="4687776"/>
              <a:chExt cx="1000359" cy="1694737"/>
            </a:xfrm>
          </p:grpSpPr>
          <p:cxnSp>
            <p:nvCxnSpPr>
              <p:cNvPr id="49" name="直線コネクタ 48">
                <a:extLst>
                  <a:ext uri="{FF2B5EF4-FFF2-40B4-BE49-F238E27FC236}">
                    <a16:creationId xmlns:a16="http://schemas.microsoft.com/office/drawing/2014/main" id="{BF79422D-FE49-4465-988C-30FEBED9C15D}"/>
                  </a:ext>
                </a:extLst>
              </p:cNvPr>
              <p:cNvCxnSpPr/>
              <p:nvPr/>
            </p:nvCxnSpPr>
            <p:spPr>
              <a:xfrm rot="5400000" flipH="1">
                <a:off x="5135873" y="5978346"/>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F198F7D-1DB2-41E7-9513-0C14A7F027EA}"/>
                  </a:ext>
                </a:extLst>
              </p:cNvPr>
              <p:cNvCxnSpPr/>
              <p:nvPr/>
            </p:nvCxnSpPr>
            <p:spPr>
              <a:xfrm rot="5400000" flipH="1">
                <a:off x="4145675" y="5979653"/>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781D498-12F1-4ACF-81D2-EB40D9420441}"/>
                  </a:ext>
                </a:extLst>
              </p:cNvPr>
              <p:cNvCxnSpPr>
                <a:cxnSpLocks/>
              </p:cNvCxnSpPr>
              <p:nvPr/>
            </p:nvCxnSpPr>
            <p:spPr>
              <a:xfrm>
                <a:off x="4235446" y="6085530"/>
                <a:ext cx="10003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58CD7B55-8E34-42E5-B088-3377E2742CC1}"/>
                  </a:ext>
                </a:extLst>
              </p:cNvPr>
              <p:cNvSpPr txBox="1"/>
              <p:nvPr/>
            </p:nvSpPr>
            <p:spPr>
              <a:xfrm>
                <a:off x="4363731" y="6013181"/>
                <a:ext cx="712054" cy="369332"/>
              </a:xfrm>
              <a:prstGeom prst="rect">
                <a:avLst/>
              </a:prstGeom>
              <a:noFill/>
              <a:ln w="19050">
                <a:noFill/>
              </a:ln>
            </p:spPr>
            <p:txBody>
              <a:bodyPr wrap="none" rtlCol="0">
                <a:spAutoFit/>
              </a:bodyPr>
              <a:lstStyle/>
              <a:p>
                <a:r>
                  <a:rPr kumimoji="1" lang="en-US" altLang="ja-JP" b="1" dirty="0">
                    <a:solidFill>
                      <a:srgbClr val="FF0000"/>
                    </a:solidFill>
                  </a:rPr>
                  <a:t>1,000</a:t>
                </a:r>
                <a:endParaRPr kumimoji="1" lang="ja-JP" altLang="en-US" b="1" dirty="0">
                  <a:solidFill>
                    <a:srgbClr val="FF0000"/>
                  </a:solidFill>
                </a:endParaRPr>
              </a:p>
            </p:txBody>
          </p:sp>
          <p:sp>
            <p:nvSpPr>
              <p:cNvPr id="57" name="正方形/長方形 56">
                <a:extLst>
                  <a:ext uri="{FF2B5EF4-FFF2-40B4-BE49-F238E27FC236}">
                    <a16:creationId xmlns:a16="http://schemas.microsoft.com/office/drawing/2014/main" id="{A53FC47B-B1B2-4C0A-BB7B-78A45618B361}"/>
                  </a:ext>
                </a:extLst>
              </p:cNvPr>
              <p:cNvSpPr/>
              <p:nvPr/>
            </p:nvSpPr>
            <p:spPr>
              <a:xfrm>
                <a:off x="4245606" y="4687776"/>
                <a:ext cx="986584" cy="986584"/>
              </a:xfrm>
              <a:prstGeom prst="rect">
                <a:avLst/>
              </a:prstGeom>
              <a:pattFill prst="wdUpDiag">
                <a:fgClr>
                  <a:srgbClr val="00B050"/>
                </a:fgClr>
                <a:bgClr>
                  <a:schemeClr val="bg1"/>
                </a:bgClr>
              </a:patt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rot="16200000">
              <a:off x="5082653" y="4721783"/>
              <a:ext cx="1000359" cy="504099"/>
              <a:chOff x="4359146" y="5816926"/>
              <a:chExt cx="1000359" cy="504099"/>
            </a:xfrm>
          </p:grpSpPr>
          <p:cxnSp>
            <p:nvCxnSpPr>
              <p:cNvPr id="56" name="直線コネクタ 55">
                <a:extLst>
                  <a:ext uri="{FF2B5EF4-FFF2-40B4-BE49-F238E27FC236}">
                    <a16:creationId xmlns:a16="http://schemas.microsoft.com/office/drawing/2014/main" id="{BF79422D-FE49-4465-988C-30FEBED9C15D}"/>
                  </a:ext>
                </a:extLst>
              </p:cNvPr>
              <p:cNvCxnSpPr/>
              <p:nvPr/>
            </p:nvCxnSpPr>
            <p:spPr>
              <a:xfrm rot="5400000" flipH="1">
                <a:off x="5259573" y="5916858"/>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4F198F7D-1DB2-41E7-9513-0C14A7F027EA}"/>
                  </a:ext>
                </a:extLst>
              </p:cNvPr>
              <p:cNvCxnSpPr/>
              <p:nvPr/>
            </p:nvCxnSpPr>
            <p:spPr>
              <a:xfrm rot="5400000" flipH="1">
                <a:off x="4269375" y="5918165"/>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7781D498-12F1-4ACF-81D2-EB40D9420441}"/>
                  </a:ext>
                </a:extLst>
              </p:cNvPr>
              <p:cNvCxnSpPr>
                <a:cxnSpLocks/>
              </p:cNvCxnSpPr>
              <p:nvPr/>
            </p:nvCxnSpPr>
            <p:spPr>
              <a:xfrm>
                <a:off x="4359146" y="6024042"/>
                <a:ext cx="10003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58CD7B55-8E34-42E5-B088-3377E2742CC1}"/>
                  </a:ext>
                </a:extLst>
              </p:cNvPr>
              <p:cNvSpPr txBox="1"/>
              <p:nvPr/>
            </p:nvSpPr>
            <p:spPr>
              <a:xfrm>
                <a:off x="4487431" y="5951693"/>
                <a:ext cx="712054" cy="369332"/>
              </a:xfrm>
              <a:prstGeom prst="rect">
                <a:avLst/>
              </a:prstGeom>
              <a:noFill/>
              <a:ln w="19050">
                <a:noFill/>
              </a:ln>
            </p:spPr>
            <p:txBody>
              <a:bodyPr wrap="none" rtlCol="0">
                <a:spAutoFit/>
              </a:bodyPr>
              <a:lstStyle/>
              <a:p>
                <a:r>
                  <a:rPr kumimoji="1" lang="en-US" altLang="ja-JP" b="1" dirty="0">
                    <a:solidFill>
                      <a:srgbClr val="FF0000"/>
                    </a:solidFill>
                  </a:rPr>
                  <a:t>1,000</a:t>
                </a:r>
                <a:endParaRPr kumimoji="1" lang="ja-JP" altLang="en-US" b="1" dirty="0">
                  <a:solidFill>
                    <a:srgbClr val="FF0000"/>
                  </a:solidFill>
                </a:endParaRPr>
              </a:p>
            </p:txBody>
          </p:sp>
        </p:grpSp>
      </p:grpSp>
      <p:sp>
        <p:nvSpPr>
          <p:cNvPr id="54" name="線吹き出し 1 (枠付き) 53"/>
          <p:cNvSpPr/>
          <p:nvPr/>
        </p:nvSpPr>
        <p:spPr>
          <a:xfrm>
            <a:off x="5721288" y="5887235"/>
            <a:ext cx="1929630" cy="512345"/>
          </a:xfrm>
          <a:prstGeom prst="borderCallout1">
            <a:avLst>
              <a:gd name="adj1" fmla="val 52214"/>
              <a:gd name="adj2" fmla="val -435"/>
              <a:gd name="adj3" fmla="val -273082"/>
              <a:gd name="adj4" fmla="val -41403"/>
            </a:avLst>
          </a:prstGeom>
          <a:noFill/>
          <a:ln>
            <a:solidFill>
              <a:schemeClr val="tx1">
                <a:lumMod val="75000"/>
                <a:lumOff val="25000"/>
              </a:schemeClr>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段差を設けない</a:t>
            </a:r>
            <a:endParaRPr kumimoji="1" lang="ja-JP" altLang="en-US" dirty="0">
              <a:solidFill>
                <a:schemeClr val="tx1"/>
              </a:solidFill>
            </a:endParaRPr>
          </a:p>
        </p:txBody>
      </p:sp>
    </p:spTree>
    <p:custDataLst>
      <p:tags r:id="rId1"/>
    </p:custDataLst>
    <p:extLst>
      <p:ext uri="{BB962C8B-B14F-4D97-AF65-F5344CB8AC3E}">
        <p14:creationId xmlns:p14="http://schemas.microsoft.com/office/powerpoint/2010/main" val="2964431929"/>
      </p:ext>
    </p:extLst>
  </p:cSld>
  <p:clrMapOvr>
    <a:masterClrMapping/>
  </p:clrMapOvr>
  <mc:AlternateContent xmlns:mc="http://schemas.openxmlformats.org/markup-compatibility/2006" xmlns:p14="http://schemas.microsoft.com/office/powerpoint/2010/main">
    <mc:Choice Requires="p14">
      <p:transition spd="slow" p14:dur="2000" advClick="0" advTm="144475"/>
    </mc:Choice>
    <mc:Fallback xmlns="">
      <p:transition spd="slow" advClick="0" advTm="1444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up)">
                                      <p:cBhvr>
                                        <p:cTn id="12" dur="20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2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up)">
                                      <p:cBhvr>
                                        <p:cTn id="32" dur="20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extLst mod="1">
    <p:ext uri="{E180D4A7-C9FB-4DFB-919C-405C955672EB}">
      <p14:showEvtLst xmlns:p14="http://schemas.microsoft.com/office/powerpoint/2010/main">
        <p14:playEvt time="4" objId="3"/>
        <p14:stopEvt time="144473" objId="3"/>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56EB836-B2D5-434D-9CA7-C8A3BE658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39" y="1386184"/>
            <a:ext cx="8183434" cy="4919730"/>
          </a:xfrm>
          <a:prstGeom prst="rect">
            <a:avLst/>
          </a:prstGeom>
        </p:spPr>
      </p:pic>
      <p:sp>
        <p:nvSpPr>
          <p:cNvPr id="82" name="正方形/長方形 81"/>
          <p:cNvSpPr/>
          <p:nvPr/>
        </p:nvSpPr>
        <p:spPr bwMode="white">
          <a:xfrm rot="16200000">
            <a:off x="5637497" y="4876800"/>
            <a:ext cx="993775" cy="38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16">
            <a:extLst>
              <a:ext uri="{FF2B5EF4-FFF2-40B4-BE49-F238E27FC236}">
                <a16:creationId xmlns:a16="http://schemas.microsoft.com/office/drawing/2014/main" id="{6C2F92DB-AF7B-4EED-8D91-2DB9DD02E6AD}"/>
              </a:ext>
            </a:extLst>
          </p:cNvPr>
          <p:cNvSpPr/>
          <p:nvPr/>
        </p:nvSpPr>
        <p:spPr>
          <a:xfrm>
            <a:off x="2861953" y="4741200"/>
            <a:ext cx="4668077" cy="736098"/>
          </a:xfrm>
          <a:prstGeom prst="rect">
            <a:avLst/>
          </a:prstGeom>
          <a:pattFill prst="wdUpDiag">
            <a:fgClr>
              <a:schemeClr val="accent1"/>
            </a:fgClr>
            <a:bgClr>
              <a:schemeClr val="bg1"/>
            </a:bgClr>
          </a:patt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sp>
        <p:nvSpPr>
          <p:cNvPr id="13" name="テキスト ボックス 12"/>
          <p:cNvSpPr txBox="1"/>
          <p:nvPr/>
        </p:nvSpPr>
        <p:spPr>
          <a:xfrm rot="5400000">
            <a:off x="3560131" y="4032556"/>
            <a:ext cx="652743" cy="338554"/>
          </a:xfrm>
          <a:prstGeom prst="rect">
            <a:avLst/>
          </a:prstGeom>
          <a:noFill/>
        </p:spPr>
        <p:txBody>
          <a:bodyPr wrap="none" rtlCol="0">
            <a:spAutoFit/>
          </a:bodyPr>
          <a:lstStyle/>
          <a:p>
            <a:r>
              <a:rPr kumimoji="1" lang="en-US" altLang="ja-JP" sz="1600" dirty="0"/>
              <a:t>1,200</a:t>
            </a:r>
            <a:endParaRPr kumimoji="1" lang="ja-JP" altLang="en-US" sz="1600" dirty="0"/>
          </a:p>
        </p:txBody>
      </p:sp>
      <p:sp>
        <p:nvSpPr>
          <p:cNvPr id="20" name="テキスト ボックス 19">
            <a:extLst>
              <a:ext uri="{FF2B5EF4-FFF2-40B4-BE49-F238E27FC236}">
                <a16:creationId xmlns:a16="http://schemas.microsoft.com/office/drawing/2014/main" id="{AE4026BC-501F-41F2-9597-22CCFD429C13}"/>
              </a:ext>
            </a:extLst>
          </p:cNvPr>
          <p:cNvSpPr txBox="1"/>
          <p:nvPr/>
        </p:nvSpPr>
        <p:spPr>
          <a:xfrm>
            <a:off x="1244860" y="6033206"/>
            <a:ext cx="3277263" cy="584775"/>
          </a:xfrm>
          <a:prstGeom prst="rect">
            <a:avLst/>
          </a:prstGeom>
          <a:noFill/>
          <a:ln w="12700">
            <a:solidFill>
              <a:srgbClr val="FF0000"/>
            </a:solidFill>
          </a:ln>
        </p:spPr>
        <p:txBody>
          <a:bodyPr wrap="square" rtlCol="0" anchor="ctr">
            <a:spAutoFit/>
          </a:bodyPr>
          <a:lstStyle/>
          <a:p>
            <a:r>
              <a:rPr kumimoji="1" lang="ja-JP" altLang="en-US" sz="1600" dirty="0">
                <a:solidFill>
                  <a:srgbClr val="FF0000"/>
                </a:solidFill>
                <a:latin typeface="Meiryo UI" panose="020B0604030504040204" pitchFamily="50" charset="-128"/>
                <a:ea typeface="Meiryo UI" panose="020B0604030504040204" pitchFamily="50" charset="-128"/>
              </a:rPr>
              <a:t>ベッド等を移動させて通路幅及び転回スペースを確保することも可とする</a:t>
            </a:r>
          </a:p>
        </p:txBody>
      </p:sp>
      <p:cxnSp>
        <p:nvCxnSpPr>
          <p:cNvPr id="21" name="直線コネクタ 20">
            <a:extLst>
              <a:ext uri="{FF2B5EF4-FFF2-40B4-BE49-F238E27FC236}">
                <a16:creationId xmlns:a16="http://schemas.microsoft.com/office/drawing/2014/main" id="{018A559C-CA56-4295-B117-4C25AA8F2133}"/>
              </a:ext>
            </a:extLst>
          </p:cNvPr>
          <p:cNvCxnSpPr/>
          <p:nvPr/>
        </p:nvCxnSpPr>
        <p:spPr>
          <a:xfrm flipV="1">
            <a:off x="2861953" y="5317629"/>
            <a:ext cx="227845" cy="7155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27</a:t>
            </a:fld>
            <a:endParaRPr kumimoji="1" lang="ja-JP" altLang="en-US" sz="1600"/>
          </a:p>
        </p:txBody>
      </p:sp>
      <p:sp>
        <p:nvSpPr>
          <p:cNvPr id="15" name="テキスト ボックス 14">
            <a:extLst>
              <a:ext uri="{FF2B5EF4-FFF2-40B4-BE49-F238E27FC236}">
                <a16:creationId xmlns:a16="http://schemas.microsoft.com/office/drawing/2014/main" id="{B569AC06-99D0-46DA-839F-5CB11085E487}"/>
              </a:ext>
            </a:extLst>
          </p:cNvPr>
          <p:cNvSpPr txBox="1"/>
          <p:nvPr/>
        </p:nvSpPr>
        <p:spPr>
          <a:xfrm>
            <a:off x="785639" y="874171"/>
            <a:ext cx="6983276" cy="369332"/>
          </a:xfrm>
          <a:prstGeom prst="rect">
            <a:avLst/>
          </a:prstGeom>
          <a:noFill/>
          <a:ln>
            <a:noFill/>
          </a:ln>
        </p:spPr>
        <p:txBody>
          <a:bodyPr vert="horz" wrap="square" rtlCol="0">
            <a:spAutoFit/>
          </a:bodyPr>
          <a:lstStyle/>
          <a:p>
            <a:pPr algn="just" defTabSz="914400">
              <a:spcBef>
                <a:spcPts val="1200"/>
              </a:spcBef>
              <a:defRPr/>
            </a:pP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b="1" dirty="0" smtClean="0">
                <a:solidFill>
                  <a:prstClr val="black"/>
                </a:solidFill>
                <a:latin typeface="Meiryo UI" panose="020B0604030504040204" pitchFamily="50" charset="-128"/>
                <a:ea typeface="Meiryo UI" panose="020B0604030504040204" pitchFamily="50" charset="-128"/>
              </a:rPr>
              <a:t>ＵＤ</a:t>
            </a:r>
            <a:r>
              <a:rPr kumimoji="1" lang="ja-JP" altLang="en-US" b="1" dirty="0">
                <a:solidFill>
                  <a:prstClr val="black"/>
                </a:solidFill>
                <a:latin typeface="Meiryo UI" panose="020B0604030504040204" pitchFamily="50" charset="-128"/>
                <a:ea typeface="Meiryo UI" panose="020B0604030504040204" pitchFamily="50" charset="-128"/>
              </a:rPr>
              <a:t>ルーム</a:t>
            </a:r>
            <a:r>
              <a:rPr kumimoji="1" lang="en-US" altLang="ja-JP" b="1" dirty="0" smtClean="0">
                <a:solidFill>
                  <a:prstClr val="black"/>
                </a:solidFill>
                <a:latin typeface="Meiryo UI" panose="020B0604030504040204" pitchFamily="50" charset="-128"/>
                <a:ea typeface="Meiryo UI" panose="020B0604030504040204" pitchFamily="50" charset="-128"/>
              </a:rPr>
              <a:t>Ⅱ</a:t>
            </a:r>
            <a:r>
              <a:rPr kumimoji="1" lang="ja-JP" altLang="en-US" b="1" dirty="0" smtClean="0">
                <a:solidFill>
                  <a:prstClr val="black"/>
                </a:solidFill>
                <a:latin typeface="Meiryo UI" panose="020B0604030504040204" pitchFamily="50" charset="-128"/>
                <a:ea typeface="Meiryo UI" panose="020B0604030504040204" pitchFamily="50" charset="-128"/>
              </a:rPr>
              <a:t>　</a:t>
            </a:r>
            <a:r>
              <a:rPr kumimoji="1" lang="en-US" altLang="ja-JP" b="1" dirty="0">
                <a:solidFill>
                  <a:prstClr val="black"/>
                </a:solidFill>
                <a:latin typeface="Meiryo UI" panose="020B0604030504040204" pitchFamily="50" charset="-128"/>
                <a:ea typeface="Meiryo UI" panose="020B0604030504040204" pitchFamily="50" charset="-128"/>
              </a:rPr>
              <a:t>2</a:t>
            </a:r>
            <a:r>
              <a:rPr kumimoji="1" lang="ja-JP" altLang="en-US" b="1" dirty="0">
                <a:solidFill>
                  <a:prstClr val="black"/>
                </a:solidFill>
                <a:latin typeface="Meiryo UI" panose="020B0604030504040204" pitchFamily="50" charset="-128"/>
                <a:ea typeface="Meiryo UI" panose="020B0604030504040204" pitchFamily="50" charset="-128"/>
              </a:rPr>
              <a:t>ベッド客室　客室面積</a:t>
            </a:r>
            <a:r>
              <a:rPr kumimoji="1" lang="en-US" altLang="ja-JP" b="1" dirty="0">
                <a:solidFill>
                  <a:prstClr val="black"/>
                </a:solidFill>
                <a:latin typeface="Meiryo UI" panose="020B0604030504040204" pitchFamily="50" charset="-128"/>
                <a:ea typeface="Meiryo UI" panose="020B0604030504040204" pitchFamily="50" charset="-128"/>
              </a:rPr>
              <a:t>22</a:t>
            </a: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b="1" dirty="0" smtClean="0">
                <a:solidFill>
                  <a:prstClr val="black"/>
                </a:solidFill>
                <a:latin typeface="Meiryo UI" panose="020B0604030504040204" pitchFamily="50" charset="-128"/>
                <a:ea typeface="Meiryo UI" panose="020B0604030504040204" pitchFamily="50" charset="-128"/>
              </a:rPr>
              <a:t>以上の検証</a:t>
            </a:r>
            <a:r>
              <a:rPr kumimoji="1" lang="en-US" altLang="ja-JP" b="1" dirty="0" smtClean="0">
                <a:solidFill>
                  <a:prstClr val="black"/>
                </a:solidFill>
                <a:latin typeface="Meiryo UI" panose="020B0604030504040204" pitchFamily="50" charset="-128"/>
                <a:ea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22.2</a:t>
            </a:r>
            <a:r>
              <a:rPr kumimoji="1" lang="ja-JP" altLang="en-US" dirty="0" smtClean="0">
                <a:latin typeface="Meiryo UI" panose="020B0604030504040204" pitchFamily="50" charset="-128"/>
                <a:ea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ja-JP" altLang="en-US" dirty="0">
              <a:solidFill>
                <a:prstClr val="black"/>
              </a:solidFill>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3671506" y="3566796"/>
            <a:ext cx="99060" cy="1097280"/>
            <a:chOff x="3649980" y="3680460"/>
            <a:chExt cx="99060" cy="1097280"/>
          </a:xfrm>
        </p:grpSpPr>
        <p:cxnSp>
          <p:nvCxnSpPr>
            <p:cNvPr id="3" name="直線コネクタ 2"/>
            <p:cNvCxnSpPr/>
            <p:nvPr/>
          </p:nvCxnSpPr>
          <p:spPr>
            <a:xfrm>
              <a:off x="3749040" y="3688080"/>
              <a:ext cx="0" cy="1089660"/>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H="1">
              <a:off x="3649980" y="3680460"/>
              <a:ext cx="99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3649980" y="4777740"/>
              <a:ext cx="914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 name="グループ化 1"/>
          <p:cNvGrpSpPr/>
          <p:nvPr/>
        </p:nvGrpSpPr>
        <p:grpSpPr>
          <a:xfrm>
            <a:off x="7621603" y="4710485"/>
            <a:ext cx="508211" cy="784547"/>
            <a:chOff x="7570803" y="4710485"/>
            <a:chExt cx="508211" cy="784547"/>
          </a:xfrm>
        </p:grpSpPr>
        <p:sp>
          <p:nvSpPr>
            <p:cNvPr id="53" name="正方形/長方形 52"/>
            <p:cNvSpPr/>
            <p:nvPr/>
          </p:nvSpPr>
          <p:spPr bwMode="white">
            <a:xfrm rot="5400000">
              <a:off x="7403081" y="4910672"/>
              <a:ext cx="784547" cy="38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7C19D1C7-4E08-4BDD-BFE0-3EDFB340026D}"/>
                </a:ext>
              </a:extLst>
            </p:cNvPr>
            <p:cNvGrpSpPr/>
            <p:nvPr/>
          </p:nvGrpSpPr>
          <p:grpSpPr>
            <a:xfrm>
              <a:off x="7570803" y="4762025"/>
              <a:ext cx="508211" cy="698447"/>
              <a:chOff x="560898" y="4017347"/>
              <a:chExt cx="508211" cy="763842"/>
            </a:xfrm>
          </p:grpSpPr>
          <p:cxnSp>
            <p:nvCxnSpPr>
              <p:cNvPr id="23" name="直線コネクタ 22">
                <a:extLst>
                  <a:ext uri="{FF2B5EF4-FFF2-40B4-BE49-F238E27FC236}">
                    <a16:creationId xmlns:a16="http://schemas.microsoft.com/office/drawing/2014/main" id="{58C3115A-2270-4EDA-B31C-BA2F6CFF0BC7}"/>
                  </a:ext>
                </a:extLst>
              </p:cNvPr>
              <p:cNvCxnSpPr/>
              <p:nvPr/>
            </p:nvCxnSpPr>
            <p:spPr>
              <a:xfrm rot="10800000" flipH="1">
                <a:off x="560899" y="4781189"/>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FF84E5C-2614-41C1-A068-2B6F62881E9F}"/>
                  </a:ext>
                </a:extLst>
              </p:cNvPr>
              <p:cNvCxnSpPr/>
              <p:nvPr/>
            </p:nvCxnSpPr>
            <p:spPr>
              <a:xfrm rot="10800000" flipH="1">
                <a:off x="560898" y="4017347"/>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95B79B0-794E-4BA4-AA83-58F27D991036}"/>
                  </a:ext>
                </a:extLst>
              </p:cNvPr>
              <p:cNvCxnSpPr/>
              <p:nvPr/>
            </p:nvCxnSpPr>
            <p:spPr>
              <a:xfrm rot="10800000" flipV="1">
                <a:off x="759011" y="4017347"/>
                <a:ext cx="0" cy="7638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0F787D17-5F0B-41F5-B6EB-5F1A83EA701B}"/>
                  </a:ext>
                </a:extLst>
              </p:cNvPr>
              <p:cNvSpPr txBox="1"/>
              <p:nvPr/>
            </p:nvSpPr>
            <p:spPr>
              <a:xfrm rot="5400000">
                <a:off x="616581" y="4237067"/>
                <a:ext cx="535724" cy="369332"/>
              </a:xfrm>
              <a:prstGeom prst="rect">
                <a:avLst/>
              </a:prstGeom>
              <a:noFill/>
              <a:ln w="19050">
                <a:noFill/>
              </a:ln>
            </p:spPr>
            <p:txBody>
              <a:bodyPr wrap="none" rtlCol="0">
                <a:spAutoFit/>
              </a:bodyPr>
              <a:lstStyle/>
              <a:p>
                <a:r>
                  <a:rPr kumimoji="1" lang="en-US" altLang="ja-JP" b="1" dirty="0">
                    <a:solidFill>
                      <a:srgbClr val="FF0000"/>
                    </a:solidFill>
                  </a:rPr>
                  <a:t>800</a:t>
                </a:r>
                <a:endParaRPr kumimoji="1" lang="ja-JP" altLang="en-US" b="1" dirty="0">
                  <a:solidFill>
                    <a:srgbClr val="FF0000"/>
                  </a:solidFill>
                </a:endParaRPr>
              </a:p>
            </p:txBody>
          </p:sp>
        </p:grpSp>
      </p:grpSp>
      <p:grpSp>
        <p:nvGrpSpPr>
          <p:cNvPr id="7" name="グループ化 6"/>
          <p:cNvGrpSpPr/>
          <p:nvPr/>
        </p:nvGrpSpPr>
        <p:grpSpPr>
          <a:xfrm>
            <a:off x="5126027" y="3920586"/>
            <a:ext cx="770988" cy="543114"/>
            <a:chOff x="5126027" y="3920586"/>
            <a:chExt cx="770988" cy="543114"/>
          </a:xfrm>
        </p:grpSpPr>
        <p:sp>
          <p:nvSpPr>
            <p:cNvPr id="56" name="正方形/長方形 55"/>
            <p:cNvSpPr/>
            <p:nvPr/>
          </p:nvSpPr>
          <p:spPr bwMode="white">
            <a:xfrm>
              <a:off x="5126027" y="4052889"/>
              <a:ext cx="770988" cy="410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7E1DD03C-DB2F-4F47-AAC2-2E4480042FB4}"/>
                </a:ext>
              </a:extLst>
            </p:cNvPr>
            <p:cNvGrpSpPr/>
            <p:nvPr/>
          </p:nvGrpSpPr>
          <p:grpSpPr>
            <a:xfrm>
              <a:off x="5162070" y="3920586"/>
              <a:ext cx="693935" cy="509950"/>
              <a:chOff x="524580" y="5232208"/>
              <a:chExt cx="693935" cy="509950"/>
            </a:xfrm>
          </p:grpSpPr>
          <p:cxnSp>
            <p:nvCxnSpPr>
              <p:cNvPr id="39" name="直線コネクタ 38">
                <a:extLst>
                  <a:ext uri="{FF2B5EF4-FFF2-40B4-BE49-F238E27FC236}">
                    <a16:creationId xmlns:a16="http://schemas.microsoft.com/office/drawing/2014/main" id="{8A7D6D5D-CB4D-448E-A8AA-C9D306FFD874}"/>
                  </a:ext>
                </a:extLst>
              </p:cNvPr>
              <p:cNvCxnSpPr/>
              <p:nvPr/>
            </p:nvCxnSpPr>
            <p:spPr>
              <a:xfrm flipV="1">
                <a:off x="1218515" y="5586669"/>
                <a:ext cx="0" cy="1554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BC1B632-8A8A-4698-A778-062125D75DD6}"/>
                  </a:ext>
                </a:extLst>
              </p:cNvPr>
              <p:cNvCxnSpPr/>
              <p:nvPr/>
            </p:nvCxnSpPr>
            <p:spPr>
              <a:xfrm flipV="1">
                <a:off x="528036" y="5586669"/>
                <a:ext cx="0" cy="1554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5910F43-3991-4540-BC34-25C02AC37DBD}"/>
                  </a:ext>
                </a:extLst>
              </p:cNvPr>
              <p:cNvCxnSpPr/>
              <p:nvPr/>
            </p:nvCxnSpPr>
            <p:spPr>
              <a:xfrm flipV="1">
                <a:off x="524580" y="5599788"/>
                <a:ext cx="690478" cy="17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6123FD65-5F07-486F-8C1D-7211B7F8CFCF}"/>
                  </a:ext>
                </a:extLst>
              </p:cNvPr>
              <p:cNvSpPr txBox="1"/>
              <p:nvPr/>
            </p:nvSpPr>
            <p:spPr>
              <a:xfrm>
                <a:off x="605413" y="5232208"/>
                <a:ext cx="535724" cy="369332"/>
              </a:xfrm>
              <a:prstGeom prst="rect">
                <a:avLst/>
              </a:prstGeom>
              <a:noFill/>
              <a:ln w="19050">
                <a:noFill/>
              </a:ln>
            </p:spPr>
            <p:txBody>
              <a:bodyPr wrap="none" rtlCol="0">
                <a:spAutoFit/>
              </a:bodyPr>
              <a:lstStyle/>
              <a:p>
                <a:r>
                  <a:rPr kumimoji="1" lang="en-US" altLang="ja-JP" b="1" dirty="0">
                    <a:solidFill>
                      <a:srgbClr val="FF0000"/>
                    </a:solidFill>
                  </a:rPr>
                  <a:t>750</a:t>
                </a:r>
                <a:endParaRPr kumimoji="1" lang="ja-JP" altLang="en-US" b="1" dirty="0">
                  <a:solidFill>
                    <a:srgbClr val="FF0000"/>
                  </a:solidFill>
                </a:endParaRPr>
              </a:p>
            </p:txBody>
          </p:sp>
        </p:grpSp>
      </p:grpSp>
      <p:grpSp>
        <p:nvGrpSpPr>
          <p:cNvPr id="49" name="グループ化 48">
            <a:extLst>
              <a:ext uri="{FF2B5EF4-FFF2-40B4-BE49-F238E27FC236}">
                <a16:creationId xmlns:a16="http://schemas.microsoft.com/office/drawing/2014/main" id="{A28C07C6-C5C2-4CAA-983E-B036DFDB143F}"/>
              </a:ext>
            </a:extLst>
          </p:cNvPr>
          <p:cNvGrpSpPr/>
          <p:nvPr/>
        </p:nvGrpSpPr>
        <p:grpSpPr>
          <a:xfrm>
            <a:off x="2608296" y="2355508"/>
            <a:ext cx="2756698" cy="994506"/>
            <a:chOff x="3038314" y="2572508"/>
            <a:chExt cx="2756698" cy="994506"/>
          </a:xfrm>
        </p:grpSpPr>
        <p:sp>
          <p:nvSpPr>
            <p:cNvPr id="50" name="テキスト ボックス 49">
              <a:extLst>
                <a:ext uri="{FF2B5EF4-FFF2-40B4-BE49-F238E27FC236}">
                  <a16:creationId xmlns:a16="http://schemas.microsoft.com/office/drawing/2014/main" id="{9A1B78E4-FC55-436A-992A-D4CE40B8620F}"/>
                </a:ext>
              </a:extLst>
            </p:cNvPr>
            <p:cNvSpPr txBox="1"/>
            <p:nvPr/>
          </p:nvSpPr>
          <p:spPr>
            <a:xfrm>
              <a:off x="3038314" y="2572508"/>
              <a:ext cx="2344454" cy="307777"/>
            </a:xfrm>
            <a:prstGeom prst="rect">
              <a:avLst/>
            </a:prstGeom>
            <a:noFill/>
          </p:spPr>
          <p:txBody>
            <a:bodyPr wrap="square" rtlCol="0">
              <a:spAutoFit/>
            </a:bodyPr>
            <a:lstStyle/>
            <a:p>
              <a:r>
                <a:rPr kumimoji="1" lang="ja-JP" altLang="en-US" sz="1400" dirty="0">
                  <a:ln>
                    <a:solidFill>
                      <a:srgbClr val="FF0000"/>
                    </a:solidFill>
                  </a:ln>
                  <a:solidFill>
                    <a:srgbClr val="FF0000"/>
                  </a:solidFill>
                  <a:latin typeface="Meiryo UI" panose="020B0604030504040204" pitchFamily="50" charset="-128"/>
                  <a:ea typeface="Meiryo UI" panose="020B0604030504040204" pitchFamily="50" charset="-128"/>
                </a:rPr>
                <a:t>ユニットバス</a:t>
              </a:r>
              <a:r>
                <a:rPr kumimoji="1" lang="en-US" altLang="ja-JP" sz="1400" dirty="0">
                  <a:ln>
                    <a:solidFill>
                      <a:srgbClr val="FF0000"/>
                    </a:solidFill>
                  </a:ln>
                  <a:solidFill>
                    <a:srgbClr val="FF0000"/>
                  </a:solidFill>
                  <a:latin typeface="Meiryo UI" panose="020B0604030504040204" pitchFamily="50" charset="-128"/>
                  <a:ea typeface="Meiryo UI" panose="020B0604030504040204" pitchFamily="50" charset="-128"/>
                </a:rPr>
                <a:t>1418</a:t>
              </a:r>
              <a:r>
                <a:rPr lang="ja-JP" altLang="en-US" sz="1400" dirty="0">
                  <a:ln>
                    <a:solidFill>
                      <a:srgbClr val="FF0000"/>
                    </a:solidFill>
                  </a:ln>
                  <a:solidFill>
                    <a:srgbClr val="FF0000"/>
                  </a:solidFill>
                  <a:latin typeface="Meiryo UI" panose="020B0604030504040204" pitchFamily="50" charset="-128"/>
                  <a:ea typeface="Meiryo UI" panose="020B0604030504040204" pitchFamily="50" charset="-128"/>
                </a:rPr>
                <a:t>（</a:t>
              </a:r>
              <a:r>
                <a:rPr kumimoji="1" lang="ja-JP" altLang="en-US" sz="1400" dirty="0">
                  <a:ln>
                    <a:solidFill>
                      <a:srgbClr val="FF0000"/>
                    </a:solidFill>
                  </a:ln>
                  <a:solidFill>
                    <a:srgbClr val="FF0000"/>
                  </a:solidFill>
                  <a:latin typeface="Meiryo UI" panose="020B0604030504040204" pitchFamily="50" charset="-128"/>
                  <a:ea typeface="Meiryo UI" panose="020B0604030504040204" pitchFamily="50" charset="-128"/>
                </a:rPr>
                <a:t>長辺入）</a:t>
              </a:r>
              <a:endParaRPr kumimoji="1" lang="en-US" altLang="ja-JP" sz="1400" dirty="0">
                <a:ln>
                  <a:solidFill>
                    <a:srgbClr val="FF0000"/>
                  </a:solidFill>
                </a:ln>
                <a:solidFill>
                  <a:srgbClr val="FF0000"/>
                </a:solidFill>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0DC9EA2E-8F41-4C74-B4F1-26A8BA89AB4D}"/>
                </a:ext>
              </a:extLst>
            </p:cNvPr>
            <p:cNvCxnSpPr/>
            <p:nvPr/>
          </p:nvCxnSpPr>
          <p:spPr>
            <a:xfrm>
              <a:off x="5240542" y="2719406"/>
              <a:ext cx="193252"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0DE6C90D-3498-41B1-9D9F-F76EDED2843B}"/>
                </a:ext>
              </a:extLst>
            </p:cNvPr>
            <p:cNvCxnSpPr/>
            <p:nvPr/>
          </p:nvCxnSpPr>
          <p:spPr>
            <a:xfrm flipH="1" flipV="1">
              <a:off x="5433794" y="2719406"/>
              <a:ext cx="361218" cy="847608"/>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grpSp>
      <p:sp>
        <p:nvSpPr>
          <p:cNvPr id="61" name="正方形/長方形 16">
            <a:extLst>
              <a:ext uri="{FF2B5EF4-FFF2-40B4-BE49-F238E27FC236}">
                <a16:creationId xmlns:a16="http://schemas.microsoft.com/office/drawing/2014/main" id="{6C2F92DB-AF7B-4EED-8D91-2DB9DD02E6AD}"/>
              </a:ext>
            </a:extLst>
          </p:cNvPr>
          <p:cNvSpPr/>
          <p:nvPr/>
        </p:nvSpPr>
        <p:spPr>
          <a:xfrm>
            <a:off x="2861954" y="3578842"/>
            <a:ext cx="721726" cy="1162358"/>
          </a:xfrm>
          <a:prstGeom prst="rect">
            <a:avLst/>
          </a:prstGeom>
          <a:pattFill prst="wdUpDiag">
            <a:fgClr>
              <a:schemeClr val="accent1"/>
            </a:fgClr>
            <a:bgClr>
              <a:schemeClr val="bg1"/>
            </a:bgClr>
          </a:patt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grpSp>
        <p:nvGrpSpPr>
          <p:cNvPr id="11" name="グループ化 10"/>
          <p:cNvGrpSpPr/>
          <p:nvPr/>
        </p:nvGrpSpPr>
        <p:grpSpPr>
          <a:xfrm>
            <a:off x="2851621" y="3002821"/>
            <a:ext cx="752005" cy="549659"/>
            <a:chOff x="2851621" y="3002821"/>
            <a:chExt cx="752005" cy="549659"/>
          </a:xfrm>
        </p:grpSpPr>
        <p:sp>
          <p:nvSpPr>
            <p:cNvPr id="63" name="正方形/長方形 62"/>
            <p:cNvSpPr/>
            <p:nvPr/>
          </p:nvSpPr>
          <p:spPr bwMode="white">
            <a:xfrm>
              <a:off x="2851621" y="3162084"/>
              <a:ext cx="752005" cy="390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a:extLst>
                <a:ext uri="{FF2B5EF4-FFF2-40B4-BE49-F238E27FC236}">
                  <a16:creationId xmlns:a16="http://schemas.microsoft.com/office/drawing/2014/main" id="{7E1DD03C-DB2F-4F47-AAC2-2E4480042FB4}"/>
                </a:ext>
              </a:extLst>
            </p:cNvPr>
            <p:cNvGrpSpPr/>
            <p:nvPr/>
          </p:nvGrpSpPr>
          <p:grpSpPr>
            <a:xfrm>
              <a:off x="2863805" y="3002821"/>
              <a:ext cx="720569" cy="509950"/>
              <a:chOff x="524580" y="5232208"/>
              <a:chExt cx="693935" cy="509950"/>
            </a:xfrm>
          </p:grpSpPr>
          <p:cxnSp>
            <p:nvCxnSpPr>
              <p:cNvPr id="65" name="直線コネクタ 64">
                <a:extLst>
                  <a:ext uri="{FF2B5EF4-FFF2-40B4-BE49-F238E27FC236}">
                    <a16:creationId xmlns:a16="http://schemas.microsoft.com/office/drawing/2014/main" id="{8A7D6D5D-CB4D-448E-A8AA-C9D306FFD874}"/>
                  </a:ext>
                </a:extLst>
              </p:cNvPr>
              <p:cNvCxnSpPr/>
              <p:nvPr/>
            </p:nvCxnSpPr>
            <p:spPr>
              <a:xfrm flipV="1">
                <a:off x="1218515" y="5586669"/>
                <a:ext cx="0" cy="1554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BC1B632-8A8A-4698-A778-062125D75DD6}"/>
                  </a:ext>
                </a:extLst>
              </p:cNvPr>
              <p:cNvCxnSpPr/>
              <p:nvPr/>
            </p:nvCxnSpPr>
            <p:spPr>
              <a:xfrm flipV="1">
                <a:off x="528036" y="5586669"/>
                <a:ext cx="0" cy="1554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E5910F43-3991-4540-BC34-25C02AC37DBD}"/>
                  </a:ext>
                </a:extLst>
              </p:cNvPr>
              <p:cNvCxnSpPr/>
              <p:nvPr/>
            </p:nvCxnSpPr>
            <p:spPr>
              <a:xfrm flipV="1">
                <a:off x="524580" y="5599788"/>
                <a:ext cx="690478" cy="17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6123FD65-5F07-486F-8C1D-7211B7F8CFCF}"/>
                  </a:ext>
                </a:extLst>
              </p:cNvPr>
              <p:cNvSpPr txBox="1"/>
              <p:nvPr/>
            </p:nvSpPr>
            <p:spPr>
              <a:xfrm>
                <a:off x="605413" y="5232208"/>
                <a:ext cx="535724" cy="369332"/>
              </a:xfrm>
              <a:prstGeom prst="rect">
                <a:avLst/>
              </a:prstGeom>
              <a:noFill/>
              <a:ln w="19050">
                <a:noFill/>
              </a:ln>
            </p:spPr>
            <p:txBody>
              <a:bodyPr wrap="none" rtlCol="0">
                <a:spAutoFit/>
              </a:bodyPr>
              <a:lstStyle/>
              <a:p>
                <a:r>
                  <a:rPr kumimoji="1" lang="en-US" altLang="ja-JP" b="1" dirty="0">
                    <a:solidFill>
                      <a:srgbClr val="FF0000"/>
                    </a:solidFill>
                  </a:rPr>
                  <a:t>750</a:t>
                </a:r>
                <a:endParaRPr kumimoji="1" lang="ja-JP" altLang="en-US" b="1" dirty="0">
                  <a:solidFill>
                    <a:srgbClr val="FF0000"/>
                  </a:solidFill>
                </a:endParaRPr>
              </a:p>
            </p:txBody>
          </p:sp>
        </p:grpSp>
      </p:grpSp>
      <p:grpSp>
        <p:nvGrpSpPr>
          <p:cNvPr id="34" name="グループ化 33">
            <a:extLst>
              <a:ext uri="{FF2B5EF4-FFF2-40B4-BE49-F238E27FC236}">
                <a16:creationId xmlns:a16="http://schemas.microsoft.com/office/drawing/2014/main" id="{96D1A123-9DCA-4D87-9D26-A1A5A1FAE5E3}"/>
              </a:ext>
            </a:extLst>
          </p:cNvPr>
          <p:cNvGrpSpPr/>
          <p:nvPr/>
        </p:nvGrpSpPr>
        <p:grpSpPr>
          <a:xfrm>
            <a:off x="2701082" y="4572000"/>
            <a:ext cx="1084153" cy="1036831"/>
            <a:chOff x="2123445" y="4483387"/>
            <a:chExt cx="1203946" cy="1151395"/>
          </a:xfrm>
        </p:grpSpPr>
        <p:sp>
          <p:nvSpPr>
            <p:cNvPr id="35" name="楕円 34">
              <a:extLst>
                <a:ext uri="{FF2B5EF4-FFF2-40B4-BE49-F238E27FC236}">
                  <a16:creationId xmlns:a16="http://schemas.microsoft.com/office/drawing/2014/main" id="{9FEF8410-3894-4C4C-B4FF-B1C0009DD06A}"/>
                </a:ext>
              </a:extLst>
            </p:cNvPr>
            <p:cNvSpPr/>
            <p:nvPr/>
          </p:nvSpPr>
          <p:spPr>
            <a:xfrm>
              <a:off x="2123445" y="4483387"/>
              <a:ext cx="1203946" cy="1151395"/>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55431FC5-F599-4A4B-B0B0-0AC2327598F4}"/>
                </a:ext>
              </a:extLst>
            </p:cNvPr>
            <p:cNvCxnSpPr>
              <a:stCxn id="35" idx="2"/>
              <a:endCxn id="35" idx="6"/>
            </p:cNvCxnSpPr>
            <p:nvPr/>
          </p:nvCxnSpPr>
          <p:spPr>
            <a:xfrm>
              <a:off x="2123445" y="5059085"/>
              <a:ext cx="120394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264BD2BF-E89B-4545-A522-8BFA96934874}"/>
                </a:ext>
              </a:extLst>
            </p:cNvPr>
            <p:cNvSpPr txBox="1"/>
            <p:nvPr/>
          </p:nvSpPr>
          <p:spPr>
            <a:xfrm flipH="1">
              <a:off x="2275720" y="5124684"/>
              <a:ext cx="819126" cy="386722"/>
            </a:xfrm>
            <a:prstGeom prst="rect">
              <a:avLst/>
            </a:prstGeom>
            <a:noFill/>
          </p:spPr>
          <p:txBody>
            <a:bodyPr wrap="square" rtlCol="0">
              <a:spAutoFit/>
            </a:bodyPr>
            <a:lstStyle/>
            <a:p>
              <a:pPr algn="ctr"/>
              <a:r>
                <a:rPr kumimoji="1" lang="en-US" altLang="ja-JP" b="1" dirty="0">
                  <a:solidFill>
                    <a:srgbClr val="FF0000"/>
                  </a:solidFill>
                </a:rPr>
                <a:t>1,200</a:t>
              </a:r>
              <a:endParaRPr kumimoji="1" lang="ja-JP" altLang="en-US" b="1" dirty="0">
                <a:solidFill>
                  <a:srgbClr val="FF0000"/>
                </a:solidFill>
              </a:endParaRPr>
            </a:p>
          </p:txBody>
        </p:sp>
      </p:grpSp>
      <p:sp>
        <p:nvSpPr>
          <p:cNvPr id="59" name="テキスト ボックス 58"/>
          <p:cNvSpPr txBox="1"/>
          <p:nvPr/>
        </p:nvSpPr>
        <p:spPr bwMode="white">
          <a:xfrm>
            <a:off x="3930868" y="1540064"/>
            <a:ext cx="692818" cy="338554"/>
          </a:xfrm>
          <a:prstGeom prst="rect">
            <a:avLst/>
          </a:prstGeom>
          <a:solidFill>
            <a:schemeClr val="bg1"/>
          </a:solidFill>
        </p:spPr>
        <p:txBody>
          <a:bodyPr wrap="none" rtlCol="0">
            <a:spAutoFit/>
          </a:bodyPr>
          <a:lstStyle/>
          <a:p>
            <a:r>
              <a:rPr kumimoji="1" lang="en-US" altLang="ja-JP" sz="1600" dirty="0">
                <a:latin typeface="+mn-ea"/>
              </a:rPr>
              <a:t>7</a:t>
            </a:r>
            <a:r>
              <a:rPr kumimoji="1" lang="en-US" altLang="ja-JP" sz="1600" dirty="0" smtClean="0">
                <a:latin typeface="+mn-ea"/>
              </a:rPr>
              <a:t>,200</a:t>
            </a:r>
            <a:endParaRPr kumimoji="1" lang="ja-JP" altLang="en-US" sz="1600" dirty="0">
              <a:latin typeface="+mn-ea"/>
            </a:endParaRPr>
          </a:p>
        </p:txBody>
      </p:sp>
      <p:sp>
        <p:nvSpPr>
          <p:cNvPr id="60" name="テキスト ボックス 59"/>
          <p:cNvSpPr txBox="1"/>
          <p:nvPr/>
        </p:nvSpPr>
        <p:spPr bwMode="white">
          <a:xfrm>
            <a:off x="2629466" y="1825306"/>
            <a:ext cx="692818" cy="338554"/>
          </a:xfrm>
          <a:prstGeom prst="rect">
            <a:avLst/>
          </a:prstGeom>
          <a:solidFill>
            <a:schemeClr val="bg1"/>
          </a:solidFill>
        </p:spPr>
        <p:txBody>
          <a:bodyPr wrap="none" rtlCol="0">
            <a:spAutoFit/>
          </a:bodyPr>
          <a:lstStyle/>
          <a:p>
            <a:r>
              <a:rPr kumimoji="1" lang="en-US" altLang="ja-JP" sz="1600" dirty="0" smtClean="0">
                <a:latin typeface="+mn-ea"/>
              </a:rPr>
              <a:t>4,300</a:t>
            </a:r>
            <a:endParaRPr kumimoji="1" lang="ja-JP" altLang="en-US" sz="1600" dirty="0">
              <a:latin typeface="+mn-ea"/>
            </a:endParaRPr>
          </a:p>
        </p:txBody>
      </p:sp>
      <p:cxnSp>
        <p:nvCxnSpPr>
          <p:cNvPr id="58" name="直線コネクタ 57"/>
          <p:cNvCxnSpPr/>
          <p:nvPr/>
        </p:nvCxnSpPr>
        <p:spPr>
          <a:xfrm>
            <a:off x="1244860" y="1828118"/>
            <a:ext cx="6285170" cy="0"/>
          </a:xfrm>
          <a:prstGeom prst="line">
            <a:avLst/>
          </a:prstGeom>
          <a:ln w="158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9" name="直線コネクタ 68"/>
          <p:cNvCxnSpPr/>
          <p:nvPr/>
        </p:nvCxnSpPr>
        <p:spPr>
          <a:xfrm>
            <a:off x="1304166" y="2100624"/>
            <a:ext cx="5727893" cy="0"/>
          </a:xfrm>
          <a:prstGeom prst="line">
            <a:avLst/>
          </a:prstGeom>
          <a:ln w="952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1" name="正方形/長方形 80"/>
          <p:cNvSpPr/>
          <p:nvPr/>
        </p:nvSpPr>
        <p:spPr bwMode="white">
          <a:xfrm>
            <a:off x="4810524" y="5829846"/>
            <a:ext cx="1086491" cy="38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a:extLst>
              <a:ext uri="{FF2B5EF4-FFF2-40B4-BE49-F238E27FC236}">
                <a16:creationId xmlns:a16="http://schemas.microsoft.com/office/drawing/2014/main" id="{D7C3EC09-C66E-4B6C-A66D-2CEAC50A4223}"/>
              </a:ext>
            </a:extLst>
          </p:cNvPr>
          <p:cNvGrpSpPr/>
          <p:nvPr/>
        </p:nvGrpSpPr>
        <p:grpSpPr>
          <a:xfrm>
            <a:off x="4828403" y="4642795"/>
            <a:ext cx="1000359" cy="1694737"/>
            <a:chOff x="4235446" y="4687776"/>
            <a:chExt cx="1000359" cy="1694737"/>
          </a:xfrm>
        </p:grpSpPr>
        <p:cxnSp>
          <p:nvCxnSpPr>
            <p:cNvPr id="76" name="直線コネクタ 75">
              <a:extLst>
                <a:ext uri="{FF2B5EF4-FFF2-40B4-BE49-F238E27FC236}">
                  <a16:creationId xmlns:a16="http://schemas.microsoft.com/office/drawing/2014/main" id="{BF79422D-FE49-4465-988C-30FEBED9C15D}"/>
                </a:ext>
              </a:extLst>
            </p:cNvPr>
            <p:cNvCxnSpPr/>
            <p:nvPr/>
          </p:nvCxnSpPr>
          <p:spPr>
            <a:xfrm rot="5400000" flipH="1">
              <a:off x="5135873" y="5978346"/>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4F198F7D-1DB2-41E7-9513-0C14A7F027EA}"/>
                </a:ext>
              </a:extLst>
            </p:cNvPr>
            <p:cNvCxnSpPr/>
            <p:nvPr/>
          </p:nvCxnSpPr>
          <p:spPr>
            <a:xfrm rot="5400000" flipH="1">
              <a:off x="4145675" y="5979653"/>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781D498-12F1-4ACF-81D2-EB40D9420441}"/>
                </a:ext>
              </a:extLst>
            </p:cNvPr>
            <p:cNvCxnSpPr>
              <a:cxnSpLocks/>
            </p:cNvCxnSpPr>
            <p:nvPr/>
          </p:nvCxnSpPr>
          <p:spPr>
            <a:xfrm>
              <a:off x="4235446" y="6085530"/>
              <a:ext cx="10003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58CD7B55-8E34-42E5-B088-3377E2742CC1}"/>
                </a:ext>
              </a:extLst>
            </p:cNvPr>
            <p:cNvSpPr txBox="1"/>
            <p:nvPr/>
          </p:nvSpPr>
          <p:spPr>
            <a:xfrm>
              <a:off x="4363731" y="6013181"/>
              <a:ext cx="712054" cy="369332"/>
            </a:xfrm>
            <a:prstGeom prst="rect">
              <a:avLst/>
            </a:prstGeom>
            <a:noFill/>
            <a:ln w="19050">
              <a:noFill/>
            </a:ln>
          </p:spPr>
          <p:txBody>
            <a:bodyPr wrap="none" rtlCol="0">
              <a:spAutoFit/>
            </a:bodyPr>
            <a:lstStyle/>
            <a:p>
              <a:r>
                <a:rPr kumimoji="1" lang="en-US" altLang="ja-JP" b="1" dirty="0">
                  <a:solidFill>
                    <a:srgbClr val="FF0000"/>
                  </a:solidFill>
                </a:rPr>
                <a:t>1,000</a:t>
              </a:r>
              <a:endParaRPr kumimoji="1" lang="ja-JP" altLang="en-US" b="1" dirty="0">
                <a:solidFill>
                  <a:srgbClr val="FF0000"/>
                </a:solidFill>
              </a:endParaRPr>
            </a:p>
          </p:txBody>
        </p:sp>
        <p:sp>
          <p:nvSpPr>
            <p:cNvPr id="80" name="正方形/長方形 79">
              <a:extLst>
                <a:ext uri="{FF2B5EF4-FFF2-40B4-BE49-F238E27FC236}">
                  <a16:creationId xmlns:a16="http://schemas.microsoft.com/office/drawing/2014/main" id="{A53FC47B-B1B2-4C0A-BB7B-78A45618B361}"/>
                </a:ext>
              </a:extLst>
            </p:cNvPr>
            <p:cNvSpPr/>
            <p:nvPr/>
          </p:nvSpPr>
          <p:spPr>
            <a:xfrm>
              <a:off x="4245606" y="4687776"/>
              <a:ext cx="986584" cy="986584"/>
            </a:xfrm>
            <a:prstGeom prst="rect">
              <a:avLst/>
            </a:prstGeom>
            <a:pattFill prst="wdUpDiag">
              <a:fgClr>
                <a:srgbClr val="00B050"/>
              </a:fgClr>
              <a:bgClr>
                <a:schemeClr val="bg1"/>
              </a:bgClr>
            </a:patt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70"/>
          <p:cNvGrpSpPr/>
          <p:nvPr/>
        </p:nvGrpSpPr>
        <p:grpSpPr>
          <a:xfrm rot="16200000">
            <a:off x="5704310" y="4890690"/>
            <a:ext cx="1000359" cy="504099"/>
            <a:chOff x="4359146" y="5816926"/>
            <a:chExt cx="1000359" cy="504099"/>
          </a:xfrm>
        </p:grpSpPr>
        <p:cxnSp>
          <p:nvCxnSpPr>
            <p:cNvPr id="72" name="直線コネクタ 71">
              <a:extLst>
                <a:ext uri="{FF2B5EF4-FFF2-40B4-BE49-F238E27FC236}">
                  <a16:creationId xmlns:a16="http://schemas.microsoft.com/office/drawing/2014/main" id="{BF79422D-FE49-4465-988C-30FEBED9C15D}"/>
                </a:ext>
              </a:extLst>
            </p:cNvPr>
            <p:cNvCxnSpPr/>
            <p:nvPr/>
          </p:nvCxnSpPr>
          <p:spPr>
            <a:xfrm rot="5400000" flipH="1">
              <a:off x="5259573" y="5916858"/>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F198F7D-1DB2-41E7-9513-0C14A7F027EA}"/>
                </a:ext>
              </a:extLst>
            </p:cNvPr>
            <p:cNvCxnSpPr/>
            <p:nvPr/>
          </p:nvCxnSpPr>
          <p:spPr>
            <a:xfrm rot="5400000" flipH="1">
              <a:off x="4269375" y="5918165"/>
              <a:ext cx="1998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7781D498-12F1-4ACF-81D2-EB40D9420441}"/>
                </a:ext>
              </a:extLst>
            </p:cNvPr>
            <p:cNvCxnSpPr>
              <a:cxnSpLocks/>
            </p:cNvCxnSpPr>
            <p:nvPr/>
          </p:nvCxnSpPr>
          <p:spPr>
            <a:xfrm>
              <a:off x="4359146" y="6024042"/>
              <a:ext cx="10003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58CD7B55-8E34-42E5-B088-3377E2742CC1}"/>
                </a:ext>
              </a:extLst>
            </p:cNvPr>
            <p:cNvSpPr txBox="1"/>
            <p:nvPr/>
          </p:nvSpPr>
          <p:spPr>
            <a:xfrm>
              <a:off x="4487431" y="5951693"/>
              <a:ext cx="712054" cy="369332"/>
            </a:xfrm>
            <a:prstGeom prst="rect">
              <a:avLst/>
            </a:prstGeom>
            <a:noFill/>
            <a:ln w="19050">
              <a:noFill/>
            </a:ln>
          </p:spPr>
          <p:txBody>
            <a:bodyPr wrap="none" rtlCol="0">
              <a:spAutoFit/>
            </a:bodyPr>
            <a:lstStyle/>
            <a:p>
              <a:r>
                <a:rPr kumimoji="1" lang="en-US" altLang="ja-JP" b="1" dirty="0">
                  <a:solidFill>
                    <a:srgbClr val="FF0000"/>
                  </a:solidFill>
                </a:rPr>
                <a:t>1,000</a:t>
              </a:r>
              <a:endParaRPr kumimoji="1" lang="ja-JP" altLang="en-US" b="1" dirty="0">
                <a:solidFill>
                  <a:srgbClr val="FF0000"/>
                </a:solidFill>
              </a:endParaRPr>
            </a:p>
          </p:txBody>
        </p:sp>
      </p:grpSp>
      <p:sp>
        <p:nvSpPr>
          <p:cNvPr id="62" name="線吹き出し 1 (枠付き) 61"/>
          <p:cNvSpPr/>
          <p:nvPr/>
        </p:nvSpPr>
        <p:spPr>
          <a:xfrm>
            <a:off x="6200560" y="5969944"/>
            <a:ext cx="1929630" cy="512345"/>
          </a:xfrm>
          <a:prstGeom prst="borderCallout1">
            <a:avLst>
              <a:gd name="adj1" fmla="val 48496"/>
              <a:gd name="adj2" fmla="val -435"/>
              <a:gd name="adj3" fmla="val -260102"/>
              <a:gd name="adj4" fmla="val -36234"/>
            </a:avLst>
          </a:prstGeom>
          <a:noFill/>
          <a:ln>
            <a:solidFill>
              <a:schemeClr val="tx1">
                <a:lumMod val="75000"/>
                <a:lumOff val="25000"/>
              </a:schemeClr>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段差を設けない</a:t>
            </a:r>
            <a:endParaRPr kumimoji="1" lang="ja-JP" altLang="en-US" dirty="0">
              <a:solidFill>
                <a:schemeClr val="tx1"/>
              </a:solidFill>
            </a:endParaRPr>
          </a:p>
        </p:txBody>
      </p:sp>
    </p:spTree>
    <p:extLst>
      <p:ext uri="{BB962C8B-B14F-4D97-AF65-F5344CB8AC3E}">
        <p14:creationId xmlns:p14="http://schemas.microsoft.com/office/powerpoint/2010/main" val="17240331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extLst mod="1">
    <p:ext uri="{E180D4A7-C9FB-4DFB-919C-405C955672EB}">
      <p14:showEvtLst xmlns:p14="http://schemas.microsoft.com/office/powerpoint/2010/main">
        <p14:playEvt time="1" objId="6"/>
        <p14:stopEvt time="580" objId="6"/>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28</a:t>
            </a:fld>
            <a:endParaRPr kumimoji="1" lang="ja-JP" altLang="en-US" sz="1600"/>
          </a:p>
        </p:txBody>
      </p:sp>
      <p:sp>
        <p:nvSpPr>
          <p:cNvPr id="6" name="テキスト ボックス 5">
            <a:extLst>
              <a:ext uri="{FF2B5EF4-FFF2-40B4-BE49-F238E27FC236}">
                <a16:creationId xmlns:a16="http://schemas.microsoft.com/office/drawing/2014/main" id="{B569AC06-99D0-46DA-839F-5CB11085E487}"/>
              </a:ext>
            </a:extLst>
          </p:cNvPr>
          <p:cNvSpPr txBox="1"/>
          <p:nvPr/>
        </p:nvSpPr>
        <p:spPr>
          <a:xfrm>
            <a:off x="342000" y="303832"/>
            <a:ext cx="8460000" cy="6494085"/>
          </a:xfrm>
          <a:prstGeom prst="rect">
            <a:avLst/>
          </a:prstGeom>
          <a:noFill/>
          <a:ln>
            <a:noFill/>
          </a:ln>
        </p:spPr>
        <p:txBody>
          <a:bodyPr vert="horz" wrap="square" rtlCol="0">
            <a:spAutoFit/>
          </a:bodyPr>
          <a:lstStyle/>
          <a:p>
            <a:pPr indent="95250" algn="just" defTabSz="914400">
              <a:spcBef>
                <a:spcPts val="1200"/>
              </a:spcBef>
              <a:defRPr/>
            </a:pPr>
            <a:r>
              <a:rPr kumimoji="1" lang="ja-JP" altLang="en-US" b="1" dirty="0">
                <a:solidFill>
                  <a:prstClr val="black"/>
                </a:solidFill>
                <a:latin typeface="Meiryo UI" panose="020B0604030504040204" pitchFamily="50" charset="-128"/>
                <a:ea typeface="Meiryo UI" panose="020B0604030504040204" pitchFamily="50" charset="-128"/>
              </a:rPr>
              <a:t>（２）</a:t>
            </a:r>
            <a:r>
              <a:rPr kumimoji="1" lang="en-US" altLang="ja-JP" b="1" dirty="0">
                <a:solidFill>
                  <a:prstClr val="black"/>
                </a:solidFill>
                <a:latin typeface="Meiryo UI" panose="020B0604030504040204" pitchFamily="50" charset="-128"/>
                <a:ea typeface="Meiryo UI" panose="020B0604030504040204" pitchFamily="50" charset="-128"/>
              </a:rPr>
              <a:t>UD</a:t>
            </a:r>
            <a:r>
              <a:rPr kumimoji="1" lang="ja-JP" altLang="en-US" b="1" dirty="0">
                <a:solidFill>
                  <a:prstClr val="black"/>
                </a:solidFill>
                <a:latin typeface="Meiryo UI" panose="020B0604030504040204" pitchFamily="50" charset="-128"/>
                <a:ea typeface="Meiryo UI" panose="020B0604030504040204" pitchFamily="50" charset="-128"/>
              </a:rPr>
              <a:t>ルーム</a:t>
            </a:r>
            <a:r>
              <a:rPr kumimoji="1" lang="en-US" altLang="ja-JP" b="1" dirty="0">
                <a:solidFill>
                  <a:prstClr val="black"/>
                </a:solidFill>
                <a:latin typeface="Meiryo UI" panose="020B0604030504040204" pitchFamily="50" charset="-128"/>
                <a:ea typeface="Meiryo UI" panose="020B0604030504040204" pitchFamily="50" charset="-128"/>
              </a:rPr>
              <a:t>Ⅱ</a:t>
            </a:r>
            <a:r>
              <a:rPr kumimoji="1" lang="ja-JP" altLang="en-US" b="1" dirty="0">
                <a:solidFill>
                  <a:prstClr val="black"/>
                </a:solidFill>
                <a:latin typeface="Meiryo UI" panose="020B0604030504040204" pitchFamily="50" charset="-128"/>
                <a:ea typeface="Meiryo UI" panose="020B0604030504040204" pitchFamily="50" charset="-128"/>
              </a:rPr>
              <a:t>基準</a:t>
            </a:r>
            <a:endParaRPr kumimoji="1" lang="en-US" altLang="ja-JP" b="1" dirty="0">
              <a:solidFill>
                <a:prstClr val="black"/>
              </a:solidFill>
              <a:latin typeface="Meiryo UI" panose="020B0604030504040204" pitchFamily="50" charset="-128"/>
              <a:ea typeface="Meiryo UI" panose="020B0604030504040204" pitchFamily="50" charset="-128"/>
            </a:endParaRPr>
          </a:p>
          <a:p>
            <a:pPr indent="3619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対象：１ベッド客室：</a:t>
            </a:r>
            <a:r>
              <a:rPr kumimoji="1" lang="en-US" altLang="ja-JP" dirty="0">
                <a:solidFill>
                  <a:prstClr val="black"/>
                </a:solidFill>
                <a:latin typeface="Meiryo UI" panose="020B0604030504040204" pitchFamily="50" charset="-128"/>
                <a:ea typeface="Meiryo UI" panose="020B0604030504040204" pitchFamily="50" charset="-128"/>
              </a:rPr>
              <a:t>18㎡</a:t>
            </a:r>
            <a:r>
              <a:rPr kumimoji="1" lang="ja-JP" altLang="en-US" dirty="0">
                <a:solidFill>
                  <a:prstClr val="black"/>
                </a:solidFill>
                <a:latin typeface="Meiryo UI" panose="020B0604030504040204" pitchFamily="50" charset="-128"/>
                <a:ea typeface="Meiryo UI" panose="020B0604030504040204" pitchFamily="50" charset="-128"/>
              </a:rPr>
              <a:t>以上、２ベッド以上客室：</a:t>
            </a:r>
            <a:r>
              <a:rPr kumimoji="1" lang="en-US" altLang="ja-JP" dirty="0">
                <a:solidFill>
                  <a:prstClr val="black"/>
                </a:solidFill>
                <a:latin typeface="Meiryo UI" panose="020B0604030504040204" pitchFamily="50" charset="-128"/>
                <a:ea typeface="Meiryo UI" panose="020B0604030504040204" pitchFamily="50" charset="-128"/>
              </a:rPr>
              <a:t>22㎡</a:t>
            </a:r>
            <a:r>
              <a:rPr kumimoji="1" lang="ja-JP" altLang="en-US" dirty="0">
                <a:solidFill>
                  <a:prstClr val="black"/>
                </a:solidFill>
                <a:latin typeface="Meiryo UI" panose="020B0604030504040204" pitchFamily="50" charset="-128"/>
                <a:ea typeface="Meiryo UI" panose="020B0604030504040204" pitchFamily="50" charset="-128"/>
              </a:rPr>
              <a:t>以上（義務）</a:t>
            </a:r>
            <a:endParaRPr kumimoji="1" lang="en-US" altLang="ja-JP" dirty="0">
              <a:solidFill>
                <a:prstClr val="black"/>
              </a:solidFill>
              <a:latin typeface="Meiryo UI" panose="020B0604030504040204" pitchFamily="50" charset="-128"/>
              <a:ea typeface="Meiryo UI" panose="020B0604030504040204" pitchFamily="50" charset="-128"/>
            </a:endParaRPr>
          </a:p>
          <a:p>
            <a:pPr indent="104400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１ベッド客室：</a:t>
            </a:r>
            <a:r>
              <a:rPr kumimoji="1" lang="en-US" altLang="ja-JP" dirty="0">
                <a:solidFill>
                  <a:prstClr val="black"/>
                </a:solidFill>
                <a:latin typeface="Meiryo UI" panose="020B0604030504040204" pitchFamily="50" charset="-128"/>
                <a:ea typeface="Meiryo UI" panose="020B0604030504040204" pitchFamily="50" charset="-128"/>
              </a:rPr>
              <a:t>18㎡</a:t>
            </a:r>
            <a:r>
              <a:rPr kumimoji="1" lang="ja-JP" altLang="en-US" dirty="0">
                <a:solidFill>
                  <a:prstClr val="black"/>
                </a:solidFill>
                <a:latin typeface="Meiryo UI" panose="020B0604030504040204" pitchFamily="50" charset="-128"/>
                <a:ea typeface="Meiryo UI" panose="020B0604030504040204" pitchFamily="50" charset="-128"/>
              </a:rPr>
              <a:t>未満、２ベッド以上客室：</a:t>
            </a:r>
            <a:r>
              <a:rPr kumimoji="1" lang="en-US" altLang="ja-JP" dirty="0">
                <a:solidFill>
                  <a:prstClr val="black"/>
                </a:solidFill>
                <a:latin typeface="Meiryo UI" panose="020B0604030504040204" pitchFamily="50" charset="-128"/>
                <a:ea typeface="Meiryo UI" panose="020B0604030504040204" pitchFamily="50" charset="-128"/>
              </a:rPr>
              <a:t>22㎡</a:t>
            </a:r>
            <a:r>
              <a:rPr kumimoji="1" lang="ja-JP" altLang="en-US" dirty="0">
                <a:solidFill>
                  <a:prstClr val="black"/>
                </a:solidFill>
                <a:latin typeface="Meiryo UI" panose="020B0604030504040204" pitchFamily="50" charset="-128"/>
                <a:ea typeface="Meiryo UI" panose="020B0604030504040204" pitchFamily="50" charset="-128"/>
              </a:rPr>
              <a:t>未満（努力義務）</a:t>
            </a:r>
            <a:endParaRPr kumimoji="1" lang="en-US" altLang="ja-JP" dirty="0">
              <a:solidFill>
                <a:prstClr val="black"/>
              </a:solidFill>
              <a:latin typeface="Meiryo UI" panose="020B0604030504040204" pitchFamily="50" charset="-128"/>
              <a:ea typeface="Meiryo UI" panose="020B0604030504040204" pitchFamily="50" charset="-128"/>
            </a:endParaRPr>
          </a:p>
          <a:p>
            <a:pPr indent="36195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基準：① 客室の出入口の幅：</a:t>
            </a:r>
            <a:r>
              <a:rPr kumimoji="1" lang="en-US" altLang="ja-JP" dirty="0">
                <a:solidFill>
                  <a:prstClr val="black"/>
                </a:solidFill>
                <a:latin typeface="Meiryo UI" panose="020B0604030504040204" pitchFamily="50" charset="-128"/>
                <a:ea typeface="Meiryo UI" panose="020B0604030504040204" pitchFamily="50" charset="-128"/>
              </a:rPr>
              <a:t>80cm</a:t>
            </a:r>
            <a:r>
              <a:rPr kumimoji="1" lang="ja-JP" altLang="en-US" dirty="0">
                <a:solidFill>
                  <a:prstClr val="black"/>
                </a:solidFill>
                <a:latin typeface="Meiryo UI" panose="020B0604030504040204" pitchFamily="50" charset="-128"/>
                <a:ea typeface="Meiryo UI" panose="020B0604030504040204" pitchFamily="50" charset="-128"/>
              </a:rPr>
              <a:t>以上</a:t>
            </a:r>
            <a:endParaRPr kumimoji="1" lang="en-US" altLang="ja-JP" dirty="0">
              <a:solidFill>
                <a:prstClr val="black"/>
              </a:solidFill>
              <a:latin typeface="Meiryo UI" panose="020B0604030504040204" pitchFamily="50" charset="-128"/>
              <a:ea typeface="Meiryo UI" panose="020B0604030504040204" pitchFamily="50" charset="-128"/>
            </a:endParaRPr>
          </a:p>
          <a:p>
            <a:pPr indent="104400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② 客室内に階段又は段を設けないこと（用途変更は努力規定）</a:t>
            </a:r>
            <a:endParaRPr kumimoji="1" lang="en-US" altLang="ja-JP" dirty="0">
              <a:solidFill>
                <a:prstClr val="black"/>
              </a:solidFill>
              <a:latin typeface="Meiryo UI" panose="020B0604030504040204" pitchFamily="50" charset="-128"/>
              <a:ea typeface="Meiryo UI" panose="020B0604030504040204" pitchFamily="50" charset="-128"/>
            </a:endParaRPr>
          </a:p>
          <a:p>
            <a:pPr indent="1252538"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（ただし書きは（１）と同様）</a:t>
            </a:r>
            <a:endParaRPr kumimoji="1" lang="en-US" altLang="ja-JP" dirty="0">
              <a:solidFill>
                <a:prstClr val="black"/>
              </a:solidFill>
              <a:latin typeface="Meiryo UI" panose="020B0604030504040204" pitchFamily="50" charset="-128"/>
              <a:ea typeface="Meiryo UI" panose="020B0604030504040204" pitchFamily="50" charset="-128"/>
            </a:endParaRPr>
          </a:p>
          <a:p>
            <a:pPr indent="1044000"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③ 客室内の便所及び浴室等の出入口の幅：</a:t>
            </a:r>
            <a:r>
              <a:rPr kumimoji="1" lang="en-US" altLang="ja-JP" dirty="0">
                <a:solidFill>
                  <a:prstClr val="black"/>
                </a:solidFill>
                <a:latin typeface="Meiryo UI" panose="020B0604030504040204" pitchFamily="50" charset="-128"/>
                <a:ea typeface="Meiryo UI" panose="020B0604030504040204" pitchFamily="50" charset="-128"/>
              </a:rPr>
              <a:t>75cm</a:t>
            </a:r>
            <a:r>
              <a:rPr kumimoji="1" lang="ja-JP" altLang="en-US" dirty="0">
                <a:solidFill>
                  <a:prstClr val="black"/>
                </a:solidFill>
                <a:latin typeface="Meiryo UI" panose="020B0604030504040204" pitchFamily="50" charset="-128"/>
                <a:ea typeface="Meiryo UI" panose="020B0604030504040204" pitchFamily="50" charset="-128"/>
              </a:rPr>
              <a:t>以上</a:t>
            </a:r>
            <a:endParaRPr kumimoji="1" lang="en-US" altLang="ja-JP" dirty="0">
              <a:solidFill>
                <a:prstClr val="black"/>
              </a:solidFill>
              <a:latin typeface="Meiryo UI" panose="020B0604030504040204" pitchFamily="50" charset="-128"/>
              <a:ea typeface="Meiryo UI" panose="020B0604030504040204" pitchFamily="50" charset="-128"/>
            </a:endParaRPr>
          </a:p>
          <a:p>
            <a:pPr marL="1435100" indent="-392113"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④ </a:t>
            </a:r>
            <a:r>
              <a:rPr kumimoji="1" lang="ja-JP" altLang="en-US" u="sng" dirty="0">
                <a:solidFill>
                  <a:prstClr val="black"/>
                </a:solidFill>
                <a:latin typeface="Meiryo UI" panose="020B0604030504040204" pitchFamily="50" charset="-128"/>
                <a:ea typeface="Meiryo UI" panose="020B0604030504040204" pitchFamily="50" charset="-128"/>
              </a:rPr>
              <a:t>客室出入口から１以上のベッド側面（長辺側）並びに１以上の便所及び浴室等までの経路の幅</a:t>
            </a:r>
            <a:r>
              <a:rPr lang="en-US" altLang="ja-JP" b="1" u="sng" baseline="30000" dirty="0">
                <a:latin typeface="Meiryo UI" panose="020B0604030504040204" pitchFamily="50" charset="-128"/>
                <a:ea typeface="Meiryo UI" panose="020B0604030504040204" pitchFamily="50" charset="-128"/>
              </a:rPr>
              <a:t>※1</a:t>
            </a:r>
            <a:r>
              <a:rPr kumimoji="1" lang="ja-JP" altLang="en-US" dirty="0">
                <a:solidFill>
                  <a:prstClr val="black"/>
                </a:solidFill>
                <a:latin typeface="Meiryo UI" panose="020B0604030504040204" pitchFamily="50" charset="-128"/>
                <a:ea typeface="Meiryo UI" panose="020B0604030504040204" pitchFamily="50" charset="-128"/>
              </a:rPr>
              <a:t>：</a:t>
            </a:r>
            <a:r>
              <a:rPr kumimoji="1" lang="en-US" altLang="ja-JP" dirty="0">
                <a:solidFill>
                  <a:prstClr val="black"/>
                </a:solidFill>
                <a:latin typeface="Meiryo UI" panose="020B0604030504040204" pitchFamily="50" charset="-128"/>
                <a:ea typeface="Meiryo UI" panose="020B0604030504040204" pitchFamily="50" charset="-128"/>
              </a:rPr>
              <a:t>80cm</a:t>
            </a:r>
            <a:r>
              <a:rPr kumimoji="1" lang="ja-JP" altLang="en-US" dirty="0">
                <a:solidFill>
                  <a:prstClr val="black"/>
                </a:solidFill>
                <a:latin typeface="Meiryo UI" panose="020B0604030504040204" pitchFamily="50" charset="-128"/>
                <a:ea typeface="Meiryo UI" panose="020B0604030504040204" pitchFamily="50" charset="-128"/>
              </a:rPr>
              <a:t>以上　ただし、便所及び浴室等の出入口に至る経路が直角路となる場合は、当該出入口付近における経路の幅は</a:t>
            </a:r>
            <a:r>
              <a:rPr kumimoji="1" lang="en-US" altLang="ja-JP" dirty="0">
                <a:solidFill>
                  <a:prstClr val="black"/>
                </a:solidFill>
                <a:latin typeface="Meiryo UI" panose="020B0604030504040204" pitchFamily="50" charset="-128"/>
                <a:ea typeface="Meiryo UI" panose="020B0604030504040204" pitchFamily="50" charset="-128"/>
              </a:rPr>
              <a:t>100cm</a:t>
            </a:r>
            <a:r>
              <a:rPr kumimoji="1" lang="ja-JP" altLang="en-US" dirty="0">
                <a:solidFill>
                  <a:prstClr val="black"/>
                </a:solidFill>
                <a:latin typeface="Meiryo UI" panose="020B0604030504040204" pitchFamily="50" charset="-128"/>
                <a:ea typeface="Meiryo UI" panose="020B0604030504040204" pitchFamily="50" charset="-128"/>
              </a:rPr>
              <a:t>以上</a:t>
            </a:r>
            <a:endParaRPr kumimoji="1" lang="en-US" altLang="ja-JP" dirty="0">
              <a:solidFill>
                <a:prstClr val="black"/>
              </a:solidFill>
              <a:latin typeface="Meiryo UI" panose="020B0604030504040204" pitchFamily="50" charset="-128"/>
              <a:ea typeface="Meiryo UI" panose="020B0604030504040204" pitchFamily="50" charset="-128"/>
            </a:endParaRPr>
          </a:p>
          <a:p>
            <a:pPr marL="1428750" indent="-385763"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⑤ </a:t>
            </a:r>
            <a:r>
              <a:rPr kumimoji="1" lang="ja-JP" altLang="en-US" u="sng" dirty="0">
                <a:solidFill>
                  <a:prstClr val="black"/>
                </a:solidFill>
                <a:latin typeface="Meiryo UI" panose="020B0604030504040204" pitchFamily="50" charset="-128"/>
                <a:ea typeface="Meiryo UI" panose="020B0604030504040204" pitchFamily="50" charset="-128"/>
              </a:rPr>
              <a:t>車椅子使用者が便器、浴槽等（浴槽又はシャワー室の洗い場）及び洗面台に寄り付くことができる空間を確保すること</a:t>
            </a:r>
            <a:r>
              <a:rPr lang="en-US" altLang="ja-JP" b="1" u="sng" baseline="30000" dirty="0">
                <a:latin typeface="Meiryo UI" panose="020B0604030504040204" pitchFamily="50" charset="-128"/>
                <a:ea typeface="Meiryo UI" panose="020B0604030504040204" pitchFamily="50" charset="-128"/>
              </a:rPr>
              <a:t>※2</a:t>
            </a:r>
            <a:endParaRPr kumimoji="1" lang="en-US" altLang="ja-JP" b="1" u="sng" dirty="0">
              <a:solidFill>
                <a:prstClr val="black"/>
              </a:solidFill>
              <a:latin typeface="Meiryo UI" panose="020B0604030504040204" pitchFamily="50" charset="-128"/>
              <a:ea typeface="Meiryo UI" panose="020B0604030504040204" pitchFamily="50" charset="-128"/>
            </a:endParaRPr>
          </a:p>
          <a:p>
            <a:pPr marL="1042987"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⑥</a:t>
            </a:r>
            <a:r>
              <a:rPr kumimoji="1" lang="en-US" altLang="ja-JP" dirty="0">
                <a:solidFill>
                  <a:prstClr val="black"/>
                </a:solidFill>
                <a:latin typeface="Meiryo UI" panose="020B0604030504040204" pitchFamily="50" charset="-128"/>
                <a:ea typeface="Meiryo UI" panose="020B0604030504040204" pitchFamily="50" charset="-128"/>
              </a:rPr>
              <a:t> </a:t>
            </a:r>
            <a:r>
              <a:rPr kumimoji="1" lang="ja-JP" altLang="en-US" u="sng" dirty="0">
                <a:solidFill>
                  <a:prstClr val="black"/>
                </a:solidFill>
                <a:latin typeface="Meiryo UI" panose="020B0604030504040204" pitchFamily="50" charset="-128"/>
                <a:ea typeface="Meiryo UI" panose="020B0604030504040204" pitchFamily="50" charset="-128"/>
              </a:rPr>
              <a:t>車椅子使用者が車椅子を転回することができる空間を確保すること</a:t>
            </a:r>
            <a:r>
              <a:rPr lang="en-US" altLang="ja-JP" b="1" u="sng" baseline="30000" dirty="0">
                <a:latin typeface="Meiryo UI" panose="020B0604030504040204" pitchFamily="50" charset="-128"/>
                <a:ea typeface="Meiryo UI" panose="020B0604030504040204" pitchFamily="50" charset="-128"/>
              </a:rPr>
              <a:t>※3</a:t>
            </a:r>
            <a:endParaRPr kumimoji="1" lang="en-US" altLang="ja-JP" b="1" u="sng" dirty="0">
              <a:solidFill>
                <a:prstClr val="black"/>
              </a:solidFill>
              <a:latin typeface="Meiryo UI" panose="020B0604030504040204" pitchFamily="50" charset="-128"/>
              <a:ea typeface="Meiryo UI" panose="020B0604030504040204" pitchFamily="50" charset="-128"/>
            </a:endParaRPr>
          </a:p>
          <a:p>
            <a:pPr marL="1042987"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⑦</a:t>
            </a:r>
            <a:r>
              <a:rPr kumimoji="1" lang="en-US" altLang="ja-JP" dirty="0">
                <a:solidFill>
                  <a:prstClr val="black"/>
                </a:solidFill>
                <a:latin typeface="Meiryo UI" panose="020B0604030504040204" pitchFamily="50" charset="-128"/>
                <a:ea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rPr>
              <a:t>便所及び浴室等には、手すり等が適切に配置されるよう努めること</a:t>
            </a:r>
            <a:endParaRPr kumimoji="1" lang="en-US" altLang="ja-JP" dirty="0">
              <a:solidFill>
                <a:prstClr val="black"/>
              </a:solidFill>
              <a:latin typeface="Meiryo UI" panose="020B0604030504040204" pitchFamily="50" charset="-128"/>
              <a:ea typeface="Meiryo UI" panose="020B0604030504040204" pitchFamily="50" charset="-128"/>
            </a:endParaRPr>
          </a:p>
          <a:p>
            <a:pPr marL="1436688" indent="-395288" algn="just" defTabSz="914400">
              <a:spcBef>
                <a:spcPts val="1200"/>
              </a:spcBef>
              <a:defRPr/>
            </a:pPr>
            <a:r>
              <a:rPr kumimoji="1" lang="ja-JP" altLang="en-US" dirty="0">
                <a:solidFill>
                  <a:prstClr val="black"/>
                </a:solidFill>
                <a:latin typeface="Meiryo UI" panose="020B0604030504040204" pitchFamily="50" charset="-128"/>
                <a:ea typeface="Meiryo UI" panose="020B0604030504040204" pitchFamily="50" charset="-128"/>
              </a:rPr>
              <a:t>⑧</a:t>
            </a:r>
            <a:r>
              <a:rPr kumimoji="1" lang="en-US" altLang="ja-JP" dirty="0">
                <a:solidFill>
                  <a:prstClr val="black"/>
                </a:solidFill>
                <a:latin typeface="Meiryo UI" panose="020B0604030504040204" pitchFamily="50" charset="-128"/>
                <a:ea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rPr>
              <a:t>客室、客室内の便所及び浴室等の出入口に設ける戸は引き戸とするよう努めること（自動的に開閉する構造の場合を除く）</a:t>
            </a:r>
            <a:endParaRPr kumimoji="1"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876574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extLst mod="1">
    <p:ext uri="{E180D4A7-C9FB-4DFB-919C-405C955672EB}">
      <p14:showEvtLst xmlns:p14="http://schemas.microsoft.com/office/powerpoint/2010/main">
        <p14:playEvt time="1" objId="5"/>
        <p14:stopEvt time="6032" objId="5"/>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29</a:t>
            </a:fld>
            <a:endParaRPr kumimoji="1" lang="ja-JP" altLang="en-US" sz="1600"/>
          </a:p>
        </p:txBody>
      </p:sp>
      <p:sp>
        <p:nvSpPr>
          <p:cNvPr id="5" name="サブタイトル 2">
            <a:extLst>
              <a:ext uri="{FF2B5EF4-FFF2-40B4-BE49-F238E27FC236}">
                <a16:creationId xmlns:a16="http://schemas.microsoft.com/office/drawing/2014/main" id="{FDECC948-76AA-4BD0-80A7-8A6D16DECDDE}"/>
              </a:ext>
            </a:extLst>
          </p:cNvPr>
          <p:cNvSpPr txBox="1">
            <a:spLocks/>
          </p:cNvSpPr>
          <p:nvPr/>
        </p:nvSpPr>
        <p:spPr>
          <a:xfrm>
            <a:off x="252000" y="168039"/>
            <a:ext cx="8640000" cy="6632460"/>
          </a:xfrm>
          <a:prstGeom prst="rect">
            <a:avLst/>
          </a:prstGeom>
        </p:spPr>
        <p:txBody>
          <a:bodyPr lIns="36000" tIns="36000" rIns="36000" b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200"/>
              </a:lnSpc>
              <a:buNone/>
            </a:pP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技術的運用</a:t>
            </a:r>
            <a:r>
              <a:rPr lang="en-US" altLang="ja-JP" sz="1800" b="1" dirty="0">
                <a:latin typeface="Meiryo UI" panose="020B0604030504040204" pitchFamily="50" charset="-128"/>
                <a:ea typeface="Meiryo UI" panose="020B0604030504040204" pitchFamily="50" charset="-128"/>
              </a:rPr>
              <a:t>】</a:t>
            </a:r>
          </a:p>
          <a:p>
            <a:pPr marL="0" indent="0">
              <a:lnSpc>
                <a:spcPts val="2200"/>
              </a:lnSpc>
              <a:buNone/>
            </a:pP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１（客室出入口から１のベッド並びに１の便所及び浴室等までの経路の幅）</a:t>
            </a:r>
            <a:endParaRPr lang="en-US" altLang="ja-JP" sz="1800" b="1" dirty="0">
              <a:latin typeface="Meiryo UI" panose="020B0604030504040204" pitchFamily="50" charset="-128"/>
              <a:ea typeface="Meiryo UI" panose="020B0604030504040204" pitchFamily="50" charset="-128"/>
            </a:endParaRPr>
          </a:p>
          <a:p>
            <a:pPr marL="715963" indent="-271463" algn="just">
              <a:lnSpc>
                <a:spcPts val="2200"/>
              </a:lnSpc>
            </a:pP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以上のベッド側面までの経路は、車椅子使用者がベッドに移乗できるよう、ベッドの側面（長辺側）に</a:t>
            </a:r>
            <a:r>
              <a:rPr lang="en-US" altLang="ja-JP" sz="1800" dirty="0">
                <a:latin typeface="Meiryo UI" panose="020B0604030504040204" pitchFamily="50" charset="-128"/>
                <a:ea typeface="Meiryo UI" panose="020B0604030504040204" pitchFamily="50" charset="-128"/>
              </a:rPr>
              <a:t>120cm</a:t>
            </a:r>
            <a:r>
              <a:rPr lang="ja-JP" altLang="en-US" sz="1800" dirty="0">
                <a:latin typeface="Meiryo UI" panose="020B0604030504040204" pitchFamily="50" charset="-128"/>
                <a:ea typeface="Meiryo UI" panose="020B0604030504040204" pitchFamily="50" charset="-128"/>
              </a:rPr>
              <a:t>以上接することを基本とする。 </a:t>
            </a:r>
            <a:endParaRPr lang="en-US" altLang="ja-JP" sz="1800" dirty="0">
              <a:latin typeface="Meiryo UI" panose="020B0604030504040204" pitchFamily="50" charset="-128"/>
              <a:ea typeface="Meiryo UI" panose="020B0604030504040204" pitchFamily="50" charset="-128"/>
            </a:endParaRPr>
          </a:p>
          <a:p>
            <a:pPr marL="715963" indent="-271463" algn="just">
              <a:lnSpc>
                <a:spcPts val="2200"/>
              </a:lnSpc>
            </a:pPr>
            <a:r>
              <a:rPr lang="ja-JP" altLang="en-US" sz="1800" dirty="0">
                <a:latin typeface="Meiryo UI" panose="020B0604030504040204" pitchFamily="50" charset="-128"/>
                <a:ea typeface="Meiryo UI" panose="020B0604030504040204" pitchFamily="50" charset="-128"/>
              </a:rPr>
              <a:t>ベッドや家具の移動等、客室のレイアウトの変更による対応でも可とする。</a:t>
            </a:r>
            <a:endParaRPr lang="en-US" altLang="ja-JP" sz="1800" dirty="0">
              <a:latin typeface="Meiryo UI" panose="020B0604030504040204" pitchFamily="50" charset="-128"/>
              <a:ea typeface="Meiryo UI" panose="020B0604030504040204" pitchFamily="50" charset="-128"/>
            </a:endParaRPr>
          </a:p>
          <a:p>
            <a:pPr marL="0" indent="0" algn="just">
              <a:lnSpc>
                <a:spcPts val="2200"/>
              </a:lnSpc>
              <a:buNone/>
            </a:pP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２（車椅子使用者が便器、浴槽等及び洗面台に寄付けること）</a:t>
            </a:r>
            <a:endParaRPr lang="en-US" altLang="ja-JP" sz="1800" b="1" dirty="0">
              <a:latin typeface="Meiryo UI" panose="020B0604030504040204" pitchFamily="50" charset="-128"/>
              <a:ea typeface="Meiryo UI" panose="020B0604030504040204" pitchFamily="50" charset="-128"/>
            </a:endParaRPr>
          </a:p>
          <a:p>
            <a:pPr marL="715963" indent="-271463" algn="just">
              <a:lnSpc>
                <a:spcPts val="2200"/>
              </a:lnSpc>
            </a:pPr>
            <a:r>
              <a:rPr lang="ja-JP" altLang="en-US" sz="1800" dirty="0">
                <a:latin typeface="Meiryo UI" panose="020B0604030504040204" pitchFamily="50" charset="-128"/>
                <a:ea typeface="Meiryo UI" panose="020B0604030504040204" pitchFamily="50" charset="-128"/>
              </a:rPr>
              <a:t>便器、浴槽等及び洗面台の</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点ユニットバスの場合、長辺入りでは</a:t>
            </a:r>
            <a:r>
              <a:rPr lang="en-US" altLang="ja-JP" sz="1800" dirty="0">
                <a:latin typeface="Meiryo UI" panose="020B0604030504040204" pitchFamily="50" charset="-128"/>
                <a:ea typeface="Meiryo UI" panose="020B0604030504040204" pitchFamily="50" charset="-128"/>
              </a:rPr>
              <a:t>1418</a:t>
            </a:r>
            <a:r>
              <a:rPr lang="ja-JP" altLang="en-US" sz="1800" dirty="0">
                <a:latin typeface="Meiryo UI" panose="020B0604030504040204" pitchFamily="50" charset="-128"/>
                <a:ea typeface="Meiryo UI" panose="020B0604030504040204" pitchFamily="50" charset="-128"/>
              </a:rPr>
              <a:t>以上、短辺入りでは</a:t>
            </a:r>
            <a:r>
              <a:rPr lang="en-US" altLang="ja-JP" sz="1800" dirty="0">
                <a:latin typeface="Meiryo UI" panose="020B0604030504040204" pitchFamily="50" charset="-128"/>
                <a:ea typeface="Meiryo UI" panose="020B0604030504040204" pitchFamily="50" charset="-128"/>
              </a:rPr>
              <a:t>1620</a:t>
            </a:r>
            <a:r>
              <a:rPr lang="ja-JP" altLang="en-US" sz="1800" dirty="0">
                <a:latin typeface="Meiryo UI" panose="020B0604030504040204" pitchFamily="50" charset="-128"/>
                <a:ea typeface="Meiryo UI" panose="020B0604030504040204" pitchFamily="50" charset="-128"/>
              </a:rPr>
              <a:t>以上とすることを基本とする。</a:t>
            </a:r>
            <a:endParaRPr lang="en-US" altLang="ja-JP" sz="1800" dirty="0">
              <a:latin typeface="Meiryo UI" panose="020B0604030504040204" pitchFamily="50" charset="-128"/>
              <a:ea typeface="Meiryo UI" panose="020B0604030504040204" pitchFamily="50" charset="-128"/>
            </a:endParaRPr>
          </a:p>
          <a:p>
            <a:pPr marL="715963" indent="-271463" algn="just">
              <a:lnSpc>
                <a:spcPts val="2200"/>
              </a:lnSpc>
            </a:pPr>
            <a:r>
              <a:rPr lang="ja-JP" altLang="en-US" sz="1800" dirty="0">
                <a:latin typeface="Meiryo UI" panose="020B0604030504040204" pitchFamily="50" charset="-128"/>
                <a:ea typeface="Meiryo UI" panose="020B0604030504040204" pitchFamily="50" charset="-128"/>
              </a:rPr>
              <a:t>便器、浴槽等、洗面台及び出入口を適切に配置し、便器、浴槽等及び洗面台に車椅子使用者が寄付けるようにする。</a:t>
            </a:r>
          </a:p>
          <a:p>
            <a:pPr marL="715963" indent="-271463" algn="just">
              <a:lnSpc>
                <a:spcPts val="2200"/>
              </a:lnSpc>
            </a:pPr>
            <a:r>
              <a:rPr lang="ja-JP" altLang="en-US" sz="1800" dirty="0">
                <a:latin typeface="Meiryo UI" panose="020B0604030504040204" pitchFamily="50" charset="-128"/>
                <a:ea typeface="Meiryo UI" panose="020B0604030504040204" pitchFamily="50" charset="-128"/>
              </a:rPr>
              <a:t>便所、浴室等又は洗面台が独立している場合は、それぞれの便器、浴槽等又は洗面台に車椅子使用者が寄付けるよう、出入口の配置や扉の形状、スペースの確保等を行う。</a:t>
            </a:r>
            <a:endParaRPr lang="en-US" altLang="ja-JP" sz="1800" dirty="0">
              <a:latin typeface="Meiryo UI" panose="020B0604030504040204" pitchFamily="50" charset="-128"/>
              <a:ea typeface="Meiryo UI" panose="020B0604030504040204" pitchFamily="50" charset="-128"/>
            </a:endParaRPr>
          </a:p>
          <a:p>
            <a:pPr marL="0" indent="0">
              <a:lnSpc>
                <a:spcPts val="2200"/>
              </a:lnSpc>
              <a:spcBef>
                <a:spcPts val="1800"/>
              </a:spcBef>
              <a:buNone/>
            </a:pP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３（車椅子使用者が車椅子を転回することができる空間を確保すること）</a:t>
            </a:r>
            <a:endParaRPr lang="en-US" altLang="ja-JP" sz="1800" b="1" dirty="0">
              <a:latin typeface="Meiryo UI" panose="020B0604030504040204" pitchFamily="50" charset="-128"/>
              <a:ea typeface="Meiryo UI" panose="020B0604030504040204" pitchFamily="50" charset="-128"/>
            </a:endParaRPr>
          </a:p>
          <a:p>
            <a:pPr marL="715963" indent="-271463" algn="just">
              <a:lnSpc>
                <a:spcPts val="2200"/>
              </a:lnSpc>
            </a:pPr>
            <a:r>
              <a:rPr lang="ja-JP" altLang="en-US" sz="1800" dirty="0">
                <a:latin typeface="Meiryo UI" panose="020B0604030504040204" pitchFamily="50" charset="-128"/>
                <a:ea typeface="Meiryo UI" panose="020B0604030504040204" pitchFamily="50" charset="-128"/>
              </a:rPr>
              <a:t>直径</a:t>
            </a:r>
            <a:r>
              <a:rPr lang="en-US" altLang="ja-JP" sz="1800" dirty="0">
                <a:latin typeface="Meiryo UI" panose="020B0604030504040204" pitchFamily="50" charset="-128"/>
                <a:ea typeface="Meiryo UI" panose="020B0604030504040204" pitchFamily="50" charset="-128"/>
              </a:rPr>
              <a:t>120cm</a:t>
            </a:r>
            <a:r>
              <a:rPr lang="ja-JP" altLang="en-US" sz="1800" dirty="0">
                <a:latin typeface="Meiryo UI" panose="020B0604030504040204" pitchFamily="50" charset="-128"/>
                <a:ea typeface="Meiryo UI" panose="020B0604030504040204" pitchFamily="50" charset="-128"/>
              </a:rPr>
              <a:t>以上のスペースが確保されていることを基本とする。</a:t>
            </a:r>
            <a:endParaRPr lang="en-US" altLang="ja-JP" sz="1800" dirty="0">
              <a:latin typeface="Meiryo UI" panose="020B0604030504040204" pitchFamily="50" charset="-128"/>
              <a:ea typeface="Meiryo UI" panose="020B0604030504040204" pitchFamily="50" charset="-128"/>
            </a:endParaRPr>
          </a:p>
          <a:p>
            <a:pPr marL="715963" indent="-271463" algn="just">
              <a:lnSpc>
                <a:spcPts val="2200"/>
              </a:lnSpc>
            </a:pPr>
            <a:r>
              <a:rPr lang="ja-JP" altLang="en-US" sz="1800" dirty="0">
                <a:latin typeface="Meiryo UI" panose="020B0604030504040204" pitchFamily="50" charset="-128"/>
                <a:ea typeface="Meiryo UI" panose="020B0604030504040204" pitchFamily="50" charset="-128"/>
              </a:rPr>
              <a:t>ベッドや家具の移動等、客室のレイアウトの変更による対応でも可とする。</a:t>
            </a:r>
            <a:endParaRPr lang="en-US" altLang="ja-JP" sz="1800" dirty="0">
              <a:latin typeface="Meiryo UI" panose="020B0604030504040204" pitchFamily="50" charset="-128"/>
              <a:ea typeface="Meiryo UI" panose="020B0604030504040204" pitchFamily="50" charset="-128"/>
            </a:endParaRPr>
          </a:p>
          <a:p>
            <a:pPr marL="715963" indent="-271463" algn="just">
              <a:lnSpc>
                <a:spcPts val="2200"/>
              </a:lnSpc>
            </a:pPr>
            <a:r>
              <a:rPr lang="ja-JP" altLang="en-US" sz="1800" dirty="0">
                <a:latin typeface="Meiryo UI" panose="020B0604030504040204" pitchFamily="50" charset="-128"/>
                <a:ea typeface="Meiryo UI" panose="020B0604030504040204" pitchFamily="50" charset="-128"/>
              </a:rPr>
              <a:t>家具等の下部に⾞椅⼦のフットレストが通過できるスペースが確保されていれば、その部分も有効スペースとする。</a:t>
            </a:r>
            <a:endParaRPr lang="en-US" altLang="ja-JP"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8765700"/>
      </p:ext>
    </p:extLst>
  </p:cSld>
  <p:clrMapOvr>
    <a:masterClrMapping/>
  </p:clrMapOvr>
  <mc:AlternateContent xmlns:mc="http://schemas.openxmlformats.org/markup-compatibility/2006" xmlns:p14="http://schemas.microsoft.com/office/powerpoint/2010/main">
    <mc:Choice Requires="p14">
      <p:transition spd="slow" p14:dur="2000" advClick="0" advTm="14144"/>
    </mc:Choice>
    <mc:Fallback xmlns="">
      <p:transition spd="slow" advClick="0" advTm="14144"/>
    </mc:Fallback>
  </mc:AlternateContent>
  <p:timing>
    <p:tnLst>
      <p:par>
        <p:cTn id="1" dur="indefinite" restart="never" nodeType="tmRoot"/>
      </p:par>
    </p:tnLst>
  </p:timing>
  <p:extLst mod="1">
    <p:ext uri="{E180D4A7-C9FB-4DFB-919C-405C955672EB}">
      <p14:showEvtLst xmlns:p14="http://schemas.microsoft.com/office/powerpoint/2010/main">
        <p14:playEvt time="0" objId="6"/>
        <p14:stopEvt time="10777"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3</a:t>
            </a:fld>
            <a:endParaRPr kumimoji="1" lang="ja-JP" altLang="en-US" sz="1600"/>
          </a:p>
        </p:txBody>
      </p:sp>
      <p:sp>
        <p:nvSpPr>
          <p:cNvPr id="5" name="正方形/長方形 4">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kumimoji="1" lang="ja-JP" altLang="en-US" sz="2200" b="1" dirty="0">
                <a:solidFill>
                  <a:prstClr val="black"/>
                </a:solidFill>
                <a:latin typeface="Meiryo UI" panose="020B0604030504040204" pitchFamily="50" charset="-128"/>
                <a:ea typeface="Meiryo UI" panose="020B0604030504040204" pitchFamily="50" charset="-128"/>
              </a:rPr>
              <a:t>東京オリンピック・パラリンピック競技大会組織委員会の取組み</a:t>
            </a:r>
            <a:endParaRPr kumimoji="1" lang="en-US" altLang="ja-JP" sz="2200" b="1" dirty="0">
              <a:solidFill>
                <a:prstClr val="black"/>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569AC06-99D0-46DA-839F-5CB11085E487}"/>
              </a:ext>
            </a:extLst>
          </p:cNvPr>
          <p:cNvSpPr txBox="1"/>
          <p:nvPr/>
        </p:nvSpPr>
        <p:spPr>
          <a:xfrm>
            <a:off x="310080" y="754703"/>
            <a:ext cx="8460480" cy="5740033"/>
          </a:xfrm>
          <a:prstGeom prst="rect">
            <a:avLst/>
          </a:prstGeom>
          <a:noFill/>
          <a:ln>
            <a:noFill/>
          </a:ln>
        </p:spPr>
        <p:txBody>
          <a:bodyPr vert="horz" wrap="square" rtlCol="0">
            <a:spAutoFit/>
          </a:bodyPr>
          <a:lstStyle/>
          <a:p>
            <a:pPr lvl="0" algn="just" defTabSz="914400">
              <a:defRPr/>
            </a:pPr>
            <a:r>
              <a:rPr kumimoji="1" lang="ja-JP" altLang="en-US" sz="2000" b="1" dirty="0">
                <a:solidFill>
                  <a:prstClr val="black"/>
                </a:solidFill>
                <a:latin typeface="Meiryo UI" panose="020B0604030504040204" pitchFamily="50" charset="-128"/>
                <a:ea typeface="Meiryo UI" panose="020B0604030504040204" pitchFamily="50" charset="-128"/>
              </a:rPr>
              <a:t>■</a:t>
            </a:r>
            <a:r>
              <a:rPr kumimoji="1" lang="en-US" altLang="ja-JP" sz="2000" b="1" dirty="0">
                <a:solidFill>
                  <a:prstClr val="black"/>
                </a:solidFill>
                <a:latin typeface="Meiryo UI" panose="020B0604030504040204" pitchFamily="50" charset="-128"/>
                <a:ea typeface="Meiryo UI" panose="020B0604030504040204" pitchFamily="50" charset="-128"/>
              </a:rPr>
              <a:t>Tokyo2020 </a:t>
            </a:r>
            <a:r>
              <a:rPr kumimoji="1" lang="ja-JP" altLang="en-US" sz="2000" b="1" dirty="0">
                <a:solidFill>
                  <a:prstClr val="black"/>
                </a:solidFill>
                <a:latin typeface="Meiryo UI" panose="020B0604030504040204" pitchFamily="50" charset="-128"/>
                <a:ea typeface="Meiryo UI" panose="020B0604030504040204" pitchFamily="50" charset="-128"/>
              </a:rPr>
              <a:t>アクセシビリティ・ガイドラインの策定</a:t>
            </a:r>
            <a:r>
              <a:rPr kumimoji="1" lang="ja-JP" altLang="en-US" dirty="0">
                <a:solidFill>
                  <a:prstClr val="black"/>
                </a:solidFill>
                <a:latin typeface="Meiryo UI" panose="020B0604030504040204" pitchFamily="50" charset="-128"/>
                <a:ea typeface="Meiryo UI" panose="020B0604030504040204" pitchFamily="50" charset="-128"/>
              </a:rPr>
              <a:t>（</a:t>
            </a:r>
            <a:r>
              <a:rPr kumimoji="1" lang="en-US" altLang="ja-JP" dirty="0">
                <a:solidFill>
                  <a:prstClr val="black"/>
                </a:solidFill>
                <a:latin typeface="Meiryo UI" panose="020B0604030504040204" pitchFamily="50" charset="-128"/>
                <a:ea typeface="Meiryo UI" panose="020B0604030504040204" pitchFamily="50" charset="-128"/>
              </a:rPr>
              <a:t>2017.3.24</a:t>
            </a:r>
            <a:r>
              <a:rPr kumimoji="1" lang="ja-JP" altLang="en-US" dirty="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lvl="0" algn="just" defTabSz="914400">
              <a:lnSpc>
                <a:spcPct val="150000"/>
              </a:lnSpc>
              <a:defRPr/>
            </a:pPr>
            <a:r>
              <a:rPr kumimoji="1" lang="ja-JP" altLang="en-US" b="1" dirty="0" smtClean="0">
                <a:solidFill>
                  <a:prstClr val="black"/>
                </a:solidFill>
                <a:latin typeface="Meiryo UI" panose="020B0604030504040204" pitchFamily="50" charset="-128"/>
                <a:ea typeface="Meiryo UI" panose="020B0604030504040204" pitchFamily="50" charset="-128"/>
              </a:rPr>
              <a:t>　○</a:t>
            </a:r>
            <a:r>
              <a:rPr kumimoji="1" lang="ja-JP" altLang="en-US" b="1" dirty="0">
                <a:solidFill>
                  <a:prstClr val="black"/>
                </a:solidFill>
                <a:latin typeface="Meiryo UI" panose="020B0604030504040204" pitchFamily="50" charset="-128"/>
                <a:ea typeface="Meiryo UI" panose="020B0604030504040204" pitchFamily="50" charset="-128"/>
              </a:rPr>
              <a:t>車椅子使用者に配慮した一般客室</a:t>
            </a:r>
            <a:endParaRPr kumimoji="1" lang="en-US" altLang="ja-JP" b="1" dirty="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en-US" altLang="ja-JP" dirty="0">
                <a:solidFill>
                  <a:prstClr val="black"/>
                </a:solidFill>
                <a:latin typeface="Meiryo UI" panose="020B0604030504040204" pitchFamily="50" charset="-128"/>
                <a:ea typeface="Meiryo UI" panose="020B0604030504040204" pitchFamily="50" charset="-128"/>
              </a:rPr>
              <a:t>IPC</a:t>
            </a:r>
            <a:r>
              <a:rPr kumimoji="1" lang="ja-JP" altLang="en-US" dirty="0">
                <a:solidFill>
                  <a:prstClr val="black"/>
                </a:solidFill>
                <a:latin typeface="Meiryo UI" panose="020B0604030504040204" pitchFamily="50" charset="-128"/>
                <a:ea typeface="Meiryo UI" panose="020B0604030504040204" pitchFamily="50" charset="-128"/>
              </a:rPr>
              <a:t>ガイド</a:t>
            </a:r>
            <a:r>
              <a:rPr kumimoji="1" lang="en-US" altLang="ja-JP" sz="1050" b="1" baseline="100000" dirty="0">
                <a:solidFill>
                  <a:prstClr val="black"/>
                </a:solidFill>
                <a:latin typeface="Meiryo UI" panose="020B0604030504040204" pitchFamily="50" charset="-128"/>
                <a:ea typeface="Meiryo UI" panose="020B0604030504040204" pitchFamily="50" charset="-128"/>
              </a:rPr>
              <a:t>(</a:t>
            </a:r>
            <a:r>
              <a:rPr lang="en-US" altLang="ja-JP" sz="1050" b="1" baseline="100000" dirty="0">
                <a:latin typeface="Meiryo UI" panose="020B0604030504040204" pitchFamily="50" charset="-128"/>
                <a:ea typeface="Meiryo UI" panose="020B0604030504040204" pitchFamily="50" charset="-128"/>
              </a:rPr>
              <a:t>※</a:t>
            </a:r>
            <a:r>
              <a:rPr kumimoji="1" lang="en-US" altLang="ja-JP" sz="1050" b="1" baseline="100000" dirty="0">
                <a:solidFill>
                  <a:prstClr val="black"/>
                </a:solidFill>
                <a:latin typeface="Meiryo UI" panose="020B0604030504040204" pitchFamily="50" charset="-128"/>
                <a:ea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rPr>
              <a:t>に基づき、車椅子に配慮した客室という概念を導入</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基準</a:t>
            </a:r>
            <a:r>
              <a:rPr kumimoji="1" lang="ja-JP" altLang="en-US" dirty="0">
                <a:solidFill>
                  <a:prstClr val="black"/>
                </a:solidFill>
                <a:latin typeface="Meiryo UI" panose="020B0604030504040204" pitchFamily="50" charset="-128"/>
                <a:ea typeface="Meiryo UI" panose="020B0604030504040204" pitchFamily="50" charset="-128"/>
              </a:rPr>
              <a:t>を満たしたアクセシブルなものでなくとも、多くの場合、整備しやすい対策によって、客室を一定の歩行困難者が利用できるようなものに変えることができる</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施設側</a:t>
            </a:r>
            <a:r>
              <a:rPr kumimoji="1" lang="ja-JP" altLang="en-US" dirty="0">
                <a:solidFill>
                  <a:prstClr val="black"/>
                </a:solidFill>
                <a:latin typeface="Meiryo UI" panose="020B0604030504040204" pitchFamily="50" charset="-128"/>
                <a:ea typeface="Meiryo UI" panose="020B0604030504040204" pitchFamily="50" charset="-128"/>
              </a:rPr>
              <a:t>はより多くの人々を受け入れる、あるいは限られた数のアクセシブルルームを、特に団体客の場合、最適に割り当てることが可能になる</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ドア</a:t>
            </a:r>
            <a:r>
              <a:rPr kumimoji="1" lang="ja-JP" altLang="en-US" dirty="0">
                <a:solidFill>
                  <a:prstClr val="black"/>
                </a:solidFill>
                <a:latin typeface="Meiryo UI" panose="020B0604030504040204" pitchFamily="50" charset="-128"/>
                <a:ea typeface="Meiryo UI" panose="020B0604030504040204" pitchFamily="50" charset="-128"/>
              </a:rPr>
              <a:t>の幅は、客室出入口、浴室出入口とも最低</a:t>
            </a:r>
            <a:r>
              <a:rPr kumimoji="1" lang="en-US" altLang="ja-JP" dirty="0">
                <a:solidFill>
                  <a:prstClr val="black"/>
                </a:solidFill>
                <a:latin typeface="Meiryo UI" panose="020B0604030504040204" pitchFamily="50" charset="-128"/>
                <a:ea typeface="Meiryo UI" panose="020B0604030504040204" pitchFamily="50" charset="-128"/>
              </a:rPr>
              <a:t>800mm</a:t>
            </a:r>
            <a:r>
              <a:rPr kumimoji="1" lang="ja-JP" altLang="en-US" dirty="0">
                <a:solidFill>
                  <a:prstClr val="black"/>
                </a:solidFill>
                <a:latin typeface="Meiryo UI" panose="020B0604030504040204" pitchFamily="50" charset="-128"/>
                <a:ea typeface="Meiryo UI" panose="020B0604030504040204" pitchFamily="50" charset="-128"/>
              </a:rPr>
              <a:t>確保する</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室内</a:t>
            </a:r>
            <a:r>
              <a:rPr kumimoji="1" lang="ja-JP" altLang="en-US" dirty="0">
                <a:solidFill>
                  <a:prstClr val="black"/>
                </a:solidFill>
                <a:latin typeface="Meiryo UI" panose="020B0604030504040204" pitchFamily="50" charset="-128"/>
                <a:ea typeface="Meiryo UI" panose="020B0604030504040204" pitchFamily="50" charset="-128"/>
              </a:rPr>
              <a:t>に少なくとも１箇所、直径</a:t>
            </a:r>
            <a:r>
              <a:rPr kumimoji="1" lang="en-US" altLang="ja-JP" dirty="0">
                <a:solidFill>
                  <a:prstClr val="black"/>
                </a:solidFill>
                <a:latin typeface="Meiryo UI" panose="020B0604030504040204" pitchFamily="50" charset="-128"/>
                <a:ea typeface="Meiryo UI" panose="020B0604030504040204" pitchFamily="50" charset="-128"/>
              </a:rPr>
              <a:t>1,200mm</a:t>
            </a:r>
            <a:r>
              <a:rPr kumimoji="1" lang="ja-JP" altLang="en-US" dirty="0">
                <a:solidFill>
                  <a:prstClr val="black"/>
                </a:solidFill>
                <a:latin typeface="Meiryo UI" panose="020B0604030504040204" pitchFamily="50" charset="-128"/>
                <a:ea typeface="Meiryo UI" panose="020B0604030504040204" pitchFamily="50" charset="-128"/>
              </a:rPr>
              <a:t>（または</a:t>
            </a:r>
            <a:r>
              <a:rPr kumimoji="1" lang="en-US" altLang="ja-JP" dirty="0">
                <a:solidFill>
                  <a:prstClr val="black"/>
                </a:solidFill>
                <a:latin typeface="Meiryo UI" panose="020B0604030504040204" pitchFamily="50" charset="-128"/>
                <a:ea typeface="Meiryo UI" panose="020B0604030504040204" pitchFamily="50" charset="-128"/>
              </a:rPr>
              <a:t>1,200mm×1,200mm</a:t>
            </a:r>
            <a:r>
              <a:rPr kumimoji="1" lang="ja-JP" altLang="en-US" dirty="0">
                <a:solidFill>
                  <a:prstClr val="black"/>
                </a:solidFill>
                <a:latin typeface="Meiryo UI" panose="020B0604030504040204" pitchFamily="50" charset="-128"/>
                <a:ea typeface="Meiryo UI" panose="020B0604030504040204" pitchFamily="50" charset="-128"/>
              </a:rPr>
              <a:t>）のスペース（車椅子の方向転換のため）</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少なく</a:t>
            </a:r>
            <a:r>
              <a:rPr kumimoji="1" lang="ja-JP" altLang="en-US" dirty="0">
                <a:solidFill>
                  <a:prstClr val="black"/>
                </a:solidFill>
                <a:latin typeface="Meiryo UI" panose="020B0604030504040204" pitchFamily="50" charset="-128"/>
                <a:ea typeface="Meiryo UI" panose="020B0604030504040204" pitchFamily="50" charset="-128"/>
              </a:rPr>
              <a:t>ともベッドの片側に１箇所、最低</a:t>
            </a:r>
            <a:r>
              <a:rPr kumimoji="1" lang="en-US" altLang="ja-JP" dirty="0">
                <a:solidFill>
                  <a:prstClr val="black"/>
                </a:solidFill>
                <a:latin typeface="Meiryo UI" panose="020B0604030504040204" pitchFamily="50" charset="-128"/>
                <a:ea typeface="Meiryo UI" panose="020B0604030504040204" pitchFamily="50" charset="-128"/>
              </a:rPr>
              <a:t>800mm</a:t>
            </a:r>
            <a:r>
              <a:rPr kumimoji="1" lang="ja-JP" altLang="en-US" dirty="0">
                <a:solidFill>
                  <a:prstClr val="black"/>
                </a:solidFill>
                <a:latin typeface="Meiryo UI" panose="020B0604030504040204" pitchFamily="50" charset="-128"/>
                <a:ea typeface="Meiryo UI" panose="020B0604030504040204" pitchFamily="50" charset="-128"/>
              </a:rPr>
              <a:t>の移乗スペースを確保する</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片側</a:t>
            </a:r>
            <a:r>
              <a:rPr kumimoji="1" lang="ja-JP" altLang="en-US" dirty="0">
                <a:solidFill>
                  <a:prstClr val="black"/>
                </a:solidFill>
                <a:latin typeface="Meiryo UI" panose="020B0604030504040204" pitchFamily="50" charset="-128"/>
                <a:ea typeface="Meiryo UI" panose="020B0604030504040204" pitchFamily="50" charset="-128"/>
              </a:rPr>
              <a:t>に移乗スペースがある、高さ</a:t>
            </a:r>
            <a:r>
              <a:rPr kumimoji="1" lang="en-US" altLang="ja-JP" dirty="0">
                <a:solidFill>
                  <a:prstClr val="black"/>
                </a:solidFill>
                <a:latin typeface="Meiryo UI" panose="020B0604030504040204" pitchFamily="50" charset="-128"/>
                <a:ea typeface="Meiryo UI" panose="020B0604030504040204" pitchFamily="50" charset="-128"/>
              </a:rPr>
              <a:t>400</a:t>
            </a:r>
            <a:r>
              <a:rPr kumimoji="1" lang="ja-JP" altLang="en-US" dirty="0">
                <a:solidFill>
                  <a:prstClr val="black"/>
                </a:solidFill>
                <a:latin typeface="Meiryo UI" panose="020B0604030504040204" pitchFamily="50" charset="-128"/>
                <a:ea typeface="Meiryo UI" panose="020B0604030504040204" pitchFamily="50" charset="-128"/>
              </a:rPr>
              <a:t>～</a:t>
            </a:r>
            <a:r>
              <a:rPr kumimoji="1" lang="en-US" altLang="ja-JP" dirty="0">
                <a:solidFill>
                  <a:prstClr val="black"/>
                </a:solidFill>
                <a:latin typeface="Meiryo UI" panose="020B0604030504040204" pitchFamily="50" charset="-128"/>
                <a:ea typeface="Meiryo UI" panose="020B0604030504040204" pitchFamily="50" charset="-128"/>
              </a:rPr>
              <a:t>450mm</a:t>
            </a:r>
            <a:r>
              <a:rPr kumimoji="1" lang="ja-JP" altLang="en-US" dirty="0">
                <a:solidFill>
                  <a:prstClr val="black"/>
                </a:solidFill>
                <a:latin typeface="Meiryo UI" panose="020B0604030504040204" pitchFamily="50" charset="-128"/>
                <a:ea typeface="Meiryo UI" panose="020B0604030504040204" pitchFamily="50" charset="-128"/>
              </a:rPr>
              <a:t>程度の便座</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marL="792000" lvl="0" indent="-360000" algn="just" defTabSz="914400">
              <a:spcBef>
                <a:spcPts val="12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段差</a:t>
            </a:r>
            <a:r>
              <a:rPr kumimoji="1" lang="ja-JP" altLang="en-US" dirty="0">
                <a:solidFill>
                  <a:prstClr val="black"/>
                </a:solidFill>
                <a:latin typeface="Meiryo UI" panose="020B0604030504040204" pitchFamily="50" charset="-128"/>
                <a:ea typeface="Meiryo UI" panose="020B0604030504040204" pitchFamily="50" charset="-128"/>
              </a:rPr>
              <a:t>は完全になくすか、同一面の高さとする。これがどうしても無理な場合は、</a:t>
            </a:r>
            <a:r>
              <a:rPr kumimoji="1" lang="en-US" altLang="ja-JP" dirty="0">
                <a:solidFill>
                  <a:prstClr val="black"/>
                </a:solidFill>
                <a:latin typeface="Meiryo UI" panose="020B0604030504040204" pitchFamily="50" charset="-128"/>
                <a:ea typeface="Meiryo UI" panose="020B0604030504040204" pitchFamily="50" charset="-128"/>
              </a:rPr>
              <a:t>25mm</a:t>
            </a:r>
            <a:r>
              <a:rPr kumimoji="1" lang="ja-JP" altLang="en-US" dirty="0">
                <a:solidFill>
                  <a:prstClr val="black"/>
                </a:solidFill>
                <a:latin typeface="Meiryo UI" panose="020B0604030504040204" pitchFamily="50" charset="-128"/>
                <a:ea typeface="Meiryo UI" panose="020B0604030504040204" pitchFamily="50" charset="-128"/>
              </a:rPr>
              <a:t>を超えないようにし、なおかつ乗り越えやすい形状とする。</a:t>
            </a:r>
            <a:endParaRPr kumimoji="1" lang="en-US" altLang="ja-JP" dirty="0">
              <a:solidFill>
                <a:prstClr val="black"/>
              </a:solidFill>
              <a:latin typeface="Meiryo UI" panose="020B0604030504040204" pitchFamily="50" charset="-128"/>
              <a:ea typeface="Meiryo UI" panose="020B0604030504040204" pitchFamily="50" charset="-128"/>
            </a:endParaRPr>
          </a:p>
          <a:p>
            <a:pPr lvl="0" algn="ctr" defTabSz="914400">
              <a:spcBef>
                <a:spcPts val="1200"/>
              </a:spcBef>
              <a:defRPr/>
            </a:pP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IPC</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（国際パラリンピック委員会（</a:t>
            </a:r>
            <a:r>
              <a:rPr kumimoji="1" lang="en-US" altLang="ja-JP" sz="1400" dirty="0">
                <a:solidFill>
                  <a:prstClr val="black"/>
                </a:solidFill>
                <a:latin typeface="Meiryo UI" panose="020B0604030504040204" pitchFamily="50" charset="-128"/>
                <a:ea typeface="Meiryo UI" panose="020B0604030504040204" pitchFamily="50" charset="-128"/>
              </a:rPr>
              <a:t>International Paralympic Committee</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））が定めたアクセシビリティガイド</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74005033"/>
      </p:ext>
    </p:extLst>
  </p:cSld>
  <p:clrMapOvr>
    <a:masterClrMapping/>
  </p:clrMapOvr>
  <mc:AlternateContent xmlns:mc="http://schemas.openxmlformats.org/markup-compatibility/2006" xmlns:p14="http://schemas.microsoft.com/office/powerpoint/2010/main">
    <mc:Choice Requires="p14">
      <p:transition spd="slow" p14:dur="2000" advClick="0" advTm="42000"/>
    </mc:Choice>
    <mc:Fallback xmlns="">
      <p:transition spd="slow" advClick="0" advTm="42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30</a:t>
            </a:fld>
            <a:endParaRPr kumimoji="1" lang="ja-JP" altLang="en-US" sz="1600"/>
          </a:p>
        </p:txBody>
      </p:sp>
      <p:sp>
        <p:nvSpPr>
          <p:cNvPr id="6" name="テキスト ボックス 5">
            <a:extLst>
              <a:ext uri="{FF2B5EF4-FFF2-40B4-BE49-F238E27FC236}">
                <a16:creationId xmlns:a16="http://schemas.microsoft.com/office/drawing/2014/main" id="{B569AC06-99D0-46DA-839F-5CB11085E487}"/>
              </a:ext>
            </a:extLst>
          </p:cNvPr>
          <p:cNvSpPr txBox="1"/>
          <p:nvPr/>
        </p:nvSpPr>
        <p:spPr>
          <a:xfrm>
            <a:off x="219915" y="628091"/>
            <a:ext cx="8640000" cy="4216539"/>
          </a:xfrm>
          <a:prstGeom prst="rect">
            <a:avLst/>
          </a:prstGeom>
          <a:noFill/>
          <a:ln>
            <a:noFill/>
          </a:ln>
        </p:spPr>
        <p:txBody>
          <a:bodyPr vert="horz" wrap="square" rtlCol="0">
            <a:spAutoFit/>
          </a:bodyPr>
          <a:lstStyle/>
          <a:p>
            <a:pPr lvl="0" algn="just" defTabSz="914400">
              <a:spcBef>
                <a:spcPts val="600"/>
              </a:spcBef>
              <a:defRPr/>
            </a:pPr>
            <a:r>
              <a:rPr kumimoji="1" lang="ja-JP" altLang="en-US" sz="2000" b="1" dirty="0">
                <a:solidFill>
                  <a:prstClr val="black"/>
                </a:solidFill>
                <a:latin typeface="Meiryo UI" panose="020B0604030504040204" pitchFamily="50" charset="-128"/>
                <a:ea typeface="Meiryo UI" panose="020B0604030504040204" pitchFamily="50" charset="-128"/>
              </a:rPr>
              <a:t>　４．車椅子使用者用客室の更なる</a:t>
            </a:r>
            <a:r>
              <a:rPr kumimoji="1" lang="ja-JP" altLang="en-US" sz="2000" b="1" dirty="0" smtClean="0">
                <a:solidFill>
                  <a:prstClr val="black"/>
                </a:solidFill>
                <a:latin typeface="Meiryo UI" panose="020B0604030504040204" pitchFamily="50" charset="-128"/>
                <a:ea typeface="Meiryo UI" panose="020B0604030504040204" pitchFamily="50" charset="-128"/>
              </a:rPr>
              <a:t>バリアフリー化</a:t>
            </a:r>
            <a:r>
              <a:rPr kumimoji="1" lang="ja-JP" altLang="en-US" dirty="0" smtClean="0">
                <a:solidFill>
                  <a:prstClr val="black"/>
                </a:solidFill>
                <a:latin typeface="Meiryo UI" panose="020B0604030504040204" pitchFamily="50" charset="-128"/>
                <a:ea typeface="Meiryo UI" panose="020B0604030504040204" pitchFamily="50" charset="-128"/>
              </a:rPr>
              <a:t>（条例第</a:t>
            </a:r>
            <a:r>
              <a:rPr kumimoji="1" lang="en-US" altLang="ja-JP" dirty="0" smtClean="0">
                <a:solidFill>
                  <a:prstClr val="black"/>
                </a:solidFill>
                <a:latin typeface="Meiryo UI" panose="020B0604030504040204" pitchFamily="50" charset="-128"/>
                <a:ea typeface="Meiryo UI" panose="020B0604030504040204" pitchFamily="50" charset="-128"/>
              </a:rPr>
              <a:t>19</a:t>
            </a:r>
            <a:r>
              <a:rPr kumimoji="1" lang="ja-JP" altLang="en-US" dirty="0" smtClean="0">
                <a:solidFill>
                  <a:prstClr val="black"/>
                </a:solidFill>
                <a:latin typeface="Meiryo UI" panose="020B0604030504040204" pitchFamily="50" charset="-128"/>
                <a:ea typeface="Meiryo UI" panose="020B0604030504040204" pitchFamily="50" charset="-128"/>
              </a:rPr>
              <a:t>条）</a:t>
            </a:r>
            <a:endParaRPr kumimoji="1" lang="en-US" altLang="ja-JP" dirty="0">
              <a:solidFill>
                <a:prstClr val="black"/>
              </a:solidFill>
              <a:latin typeface="Meiryo UI" panose="020B0604030504040204" pitchFamily="50" charset="-128"/>
              <a:ea typeface="Meiryo UI" panose="020B0604030504040204" pitchFamily="50" charset="-128"/>
            </a:endParaRPr>
          </a:p>
          <a:p>
            <a:pPr marL="806450" lvl="0" algn="just" defTabSz="914400">
              <a:lnSpc>
                <a:spcPct val="150000"/>
              </a:lnSpc>
              <a:spcBef>
                <a:spcPts val="1200"/>
              </a:spcBef>
              <a:defRPr/>
            </a:pPr>
            <a:r>
              <a:rPr kumimoji="1" lang="ja-JP" altLang="en-US" dirty="0" smtClean="0">
                <a:solidFill>
                  <a:prstClr val="black"/>
                </a:solidFill>
                <a:latin typeface="Meiryo UI" panose="020B0604030504040204" pitchFamily="50" charset="-128"/>
                <a:ea typeface="Meiryo UI" panose="020B0604030504040204" pitchFamily="50" charset="-128"/>
              </a:rPr>
              <a:t>車椅子</a:t>
            </a:r>
            <a:r>
              <a:rPr kumimoji="1" lang="ja-JP" altLang="en-US" dirty="0">
                <a:solidFill>
                  <a:prstClr val="black"/>
                </a:solidFill>
                <a:latin typeface="Meiryo UI" panose="020B0604030504040204" pitchFamily="50" charset="-128"/>
                <a:ea typeface="Meiryo UI" panose="020B0604030504040204" pitchFamily="50" charset="-128"/>
              </a:rPr>
              <a:t>使用者が円滑に利用しやすいように、客室出入口や便所及び浴室等出入口に設ける戸は、引き戸を義務とした（既設等は努力義務）</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806450" lvl="0" algn="just" defTabSz="914400">
              <a:spcBef>
                <a:spcPts val="2400"/>
              </a:spcBef>
              <a:defRPr/>
            </a:pPr>
            <a:r>
              <a:rPr kumimoji="1" lang="ja-JP" altLang="en-US" dirty="0" smtClean="0">
                <a:solidFill>
                  <a:prstClr val="black"/>
                </a:solidFill>
                <a:latin typeface="Meiryo UI" panose="020B0604030504040204" pitchFamily="50" charset="-128"/>
                <a:ea typeface="Meiryo UI" panose="020B0604030504040204" pitchFamily="50" charset="-128"/>
              </a:rPr>
              <a:t>基準：① 客室の出入口の戸</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2154238" lvl="0" indent="-279400" algn="just" defTabSz="914400">
              <a:lnSpc>
                <a:spcPct val="150000"/>
              </a:lnSpc>
              <a:spcBef>
                <a:spcPts val="600"/>
              </a:spcBef>
              <a:defRPr/>
            </a:pPr>
            <a:r>
              <a:rPr kumimoji="1" lang="ja-JP" altLang="en-US" dirty="0" smtClean="0">
                <a:solidFill>
                  <a:prstClr val="black"/>
                </a:solidFill>
                <a:latin typeface="Meiryo UI" panose="020B0604030504040204" pitchFamily="50" charset="-128"/>
                <a:ea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rPr>
              <a:t>　客室の出入口に設ける戸は引き戸とする（自動的に開閉する構造の場合を除く）</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898525" lvl="0" indent="611188" algn="just" defTabSz="914400">
              <a:spcBef>
                <a:spcPts val="1200"/>
              </a:spcBef>
              <a:defRPr/>
            </a:pPr>
            <a:r>
              <a:rPr kumimoji="1" lang="ja-JP" altLang="en-US" dirty="0" smtClean="0">
                <a:solidFill>
                  <a:prstClr val="black"/>
                </a:solidFill>
                <a:latin typeface="Meiryo UI" panose="020B0604030504040204" pitchFamily="50" charset="-128"/>
                <a:ea typeface="Meiryo UI" panose="020B0604030504040204" pitchFamily="50" charset="-128"/>
              </a:rPr>
              <a:t>② </a:t>
            </a:r>
            <a:r>
              <a:rPr kumimoji="1" lang="ja-JP" altLang="en-US" dirty="0">
                <a:solidFill>
                  <a:prstClr val="black"/>
                </a:solidFill>
                <a:latin typeface="Meiryo UI" panose="020B0604030504040204" pitchFamily="50" charset="-128"/>
                <a:ea typeface="Meiryo UI" panose="020B0604030504040204" pitchFamily="50" charset="-128"/>
              </a:rPr>
              <a:t>客室内の便所及び浴室等の出入口の</a:t>
            </a:r>
            <a:r>
              <a:rPr kumimoji="1" lang="ja-JP" altLang="en-US" dirty="0" smtClean="0">
                <a:solidFill>
                  <a:prstClr val="black"/>
                </a:solidFill>
                <a:latin typeface="Meiryo UI" panose="020B0604030504040204" pitchFamily="50" charset="-128"/>
                <a:ea typeface="Meiryo UI" panose="020B0604030504040204" pitchFamily="50" charset="-128"/>
              </a:rPr>
              <a:t>戸</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2154238" lvl="0" indent="-279400" algn="just" defTabSz="914400">
              <a:lnSpc>
                <a:spcPct val="150000"/>
              </a:lnSpc>
              <a:spcBef>
                <a:spcPts val="600"/>
              </a:spcBef>
              <a:defRPr/>
            </a:pPr>
            <a:r>
              <a:rPr kumimoji="1" lang="ja-JP" altLang="en-US" dirty="0" smtClean="0">
                <a:solidFill>
                  <a:prstClr val="black"/>
                </a:solidFill>
                <a:latin typeface="Meiryo UI" panose="020B0604030504040204" pitchFamily="50" charset="-128"/>
                <a:ea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rPr>
              <a:t>　客室内の便所及び浴室等の出入口に設ける戸は引き戸と</a:t>
            </a:r>
            <a:r>
              <a:rPr kumimoji="1" lang="ja-JP" altLang="en-US" dirty="0" smtClean="0">
                <a:solidFill>
                  <a:prstClr val="black"/>
                </a:solidFill>
                <a:latin typeface="Meiryo UI" panose="020B0604030504040204" pitchFamily="50" charset="-128"/>
                <a:ea typeface="Meiryo UI" panose="020B0604030504040204" pitchFamily="50" charset="-128"/>
              </a:rPr>
              <a:t>する　　（自動的に開閉する構造の場合を除く）。</a:t>
            </a:r>
            <a:endParaRPr kumimoji="1" lang="ja-JP" altLang="en-US"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6808909"/>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timing>
    <p:tnLst>
      <p:par>
        <p:cTn id="1" dur="indefinite" restart="never" nodeType="tmRoot"/>
      </p:par>
    </p:tnLst>
  </p:timing>
  <p:extLst mod="1">
    <p:ext uri="{E180D4A7-C9FB-4DFB-919C-405C955672EB}">
      <p14:showEvtLst xmlns:p14="http://schemas.microsoft.com/office/powerpoint/2010/main">
        <p14:playEvt time="1" objId="5"/>
        <p14:stopEvt time="507" objId="5"/>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31</a:t>
            </a:fld>
            <a:endParaRPr kumimoji="1" lang="ja-JP" altLang="en-US" sz="1600"/>
          </a:p>
        </p:txBody>
      </p:sp>
      <p:sp>
        <p:nvSpPr>
          <p:cNvPr id="6" name="テキスト ボックス 5">
            <a:extLst>
              <a:ext uri="{FF2B5EF4-FFF2-40B4-BE49-F238E27FC236}">
                <a16:creationId xmlns:a16="http://schemas.microsoft.com/office/drawing/2014/main" id="{B569AC06-99D0-46DA-839F-5CB11085E487}"/>
              </a:ext>
            </a:extLst>
          </p:cNvPr>
          <p:cNvSpPr txBox="1"/>
          <p:nvPr/>
        </p:nvSpPr>
        <p:spPr>
          <a:xfrm>
            <a:off x="219915" y="628091"/>
            <a:ext cx="8640000" cy="5724644"/>
          </a:xfrm>
          <a:prstGeom prst="rect">
            <a:avLst/>
          </a:prstGeom>
          <a:noFill/>
          <a:ln>
            <a:noFill/>
          </a:ln>
        </p:spPr>
        <p:txBody>
          <a:bodyPr vert="horz" wrap="square" rtlCol="0">
            <a:spAutoFit/>
          </a:bodyPr>
          <a:lstStyle/>
          <a:p>
            <a:pPr lvl="0" algn="just" defTabSz="914400">
              <a:spcBef>
                <a:spcPts val="600"/>
              </a:spcBef>
              <a:defRPr/>
            </a:pPr>
            <a:r>
              <a:rPr kumimoji="1" lang="ja-JP" altLang="en-US" sz="2000" b="1" dirty="0">
                <a:solidFill>
                  <a:prstClr val="black"/>
                </a:solidFill>
                <a:latin typeface="Meiryo UI" panose="020B0604030504040204" pitchFamily="50" charset="-128"/>
                <a:ea typeface="Meiryo UI" panose="020B0604030504040204" pitchFamily="50" charset="-128"/>
              </a:rPr>
              <a:t>　５．バリアフリー情報の</a:t>
            </a:r>
            <a:r>
              <a:rPr kumimoji="1" lang="ja-JP" altLang="en-US" sz="2000" b="1" dirty="0" smtClean="0">
                <a:solidFill>
                  <a:prstClr val="black"/>
                </a:solidFill>
                <a:latin typeface="Meiryo UI" panose="020B0604030504040204" pitchFamily="50" charset="-128"/>
                <a:ea typeface="Meiryo UI" panose="020B0604030504040204" pitchFamily="50" charset="-128"/>
              </a:rPr>
              <a:t>公表</a:t>
            </a:r>
            <a:r>
              <a:rPr kumimoji="1" lang="ja-JP" altLang="en-US" dirty="0" smtClean="0">
                <a:solidFill>
                  <a:prstClr val="black"/>
                </a:solidFill>
                <a:latin typeface="Meiryo UI" panose="020B0604030504040204" pitchFamily="50" charset="-128"/>
                <a:ea typeface="Meiryo UI" panose="020B0604030504040204" pitchFamily="50" charset="-128"/>
              </a:rPr>
              <a:t>（条例第</a:t>
            </a:r>
            <a:r>
              <a:rPr kumimoji="1" lang="en-US" altLang="ja-JP" dirty="0" smtClean="0">
                <a:solidFill>
                  <a:prstClr val="black"/>
                </a:solidFill>
                <a:latin typeface="Meiryo UI" panose="020B0604030504040204" pitchFamily="50" charset="-128"/>
                <a:ea typeface="Meiryo UI" panose="020B0604030504040204" pitchFamily="50" charset="-128"/>
              </a:rPr>
              <a:t>33</a:t>
            </a:r>
            <a:r>
              <a:rPr kumimoji="1" lang="ja-JP" altLang="en-US" dirty="0" smtClean="0">
                <a:solidFill>
                  <a:prstClr val="black"/>
                </a:solidFill>
                <a:latin typeface="Meiryo UI" panose="020B0604030504040204" pitchFamily="50" charset="-128"/>
                <a:ea typeface="Meiryo UI" panose="020B0604030504040204" pitchFamily="50" charset="-128"/>
              </a:rPr>
              <a:t>条～第</a:t>
            </a:r>
            <a:r>
              <a:rPr kumimoji="1" lang="en-US" altLang="ja-JP" dirty="0" smtClean="0">
                <a:solidFill>
                  <a:prstClr val="black"/>
                </a:solidFill>
                <a:latin typeface="Meiryo UI" panose="020B0604030504040204" pitchFamily="50" charset="-128"/>
                <a:ea typeface="Meiryo UI" panose="020B0604030504040204" pitchFamily="50" charset="-128"/>
              </a:rPr>
              <a:t>39</a:t>
            </a:r>
            <a:r>
              <a:rPr kumimoji="1" lang="ja-JP" altLang="en-US" dirty="0" smtClean="0">
                <a:solidFill>
                  <a:prstClr val="black"/>
                </a:solidFill>
                <a:latin typeface="Meiryo UI" panose="020B0604030504040204" pitchFamily="50" charset="-128"/>
                <a:ea typeface="Meiryo UI" panose="020B0604030504040204" pitchFamily="50" charset="-128"/>
              </a:rPr>
              <a:t>条、規則第</a:t>
            </a:r>
            <a:r>
              <a:rPr kumimoji="1" lang="en-US" altLang="ja-JP" dirty="0" smtClean="0">
                <a:solidFill>
                  <a:prstClr val="black"/>
                </a:solidFill>
                <a:latin typeface="Meiryo UI" panose="020B0604030504040204" pitchFamily="50" charset="-128"/>
                <a:ea typeface="Meiryo UI" panose="020B0604030504040204" pitchFamily="50" charset="-128"/>
              </a:rPr>
              <a:t>10</a:t>
            </a:r>
            <a:r>
              <a:rPr kumimoji="1" lang="ja-JP" altLang="en-US" dirty="0" smtClean="0">
                <a:solidFill>
                  <a:prstClr val="black"/>
                </a:solidFill>
                <a:latin typeface="Meiryo UI" panose="020B0604030504040204" pitchFamily="50" charset="-128"/>
                <a:ea typeface="Meiryo UI" panose="020B0604030504040204" pitchFamily="50" charset="-128"/>
              </a:rPr>
              <a:t>条～第</a:t>
            </a:r>
            <a:r>
              <a:rPr kumimoji="1" lang="en-US" altLang="ja-JP" dirty="0" smtClean="0">
                <a:solidFill>
                  <a:prstClr val="black"/>
                </a:solidFill>
                <a:latin typeface="Meiryo UI" panose="020B0604030504040204" pitchFamily="50" charset="-128"/>
                <a:ea typeface="Meiryo UI" panose="020B0604030504040204" pitchFamily="50" charset="-128"/>
              </a:rPr>
              <a:t>12</a:t>
            </a:r>
            <a:r>
              <a:rPr kumimoji="1" lang="ja-JP" altLang="en-US" dirty="0" smtClean="0">
                <a:solidFill>
                  <a:prstClr val="black"/>
                </a:solidFill>
                <a:latin typeface="Meiryo UI" panose="020B0604030504040204" pitchFamily="50" charset="-128"/>
                <a:ea typeface="Meiryo UI" panose="020B0604030504040204" pitchFamily="50" charset="-128"/>
              </a:rPr>
              <a:t>条）</a:t>
            </a:r>
            <a:endParaRPr kumimoji="1" lang="ja-JP" altLang="en-US" sz="2000" dirty="0">
              <a:solidFill>
                <a:prstClr val="black"/>
              </a:solidFill>
              <a:latin typeface="Meiryo UI" panose="020B0604030504040204" pitchFamily="50" charset="-128"/>
              <a:ea typeface="Meiryo UI" panose="020B0604030504040204" pitchFamily="50" charset="-128"/>
            </a:endParaRPr>
          </a:p>
          <a:p>
            <a:pPr marL="806450" lvl="0" algn="just" defTabSz="914400">
              <a:lnSpc>
                <a:spcPct val="150000"/>
              </a:lnSpc>
              <a:spcBef>
                <a:spcPts val="1200"/>
              </a:spcBef>
              <a:defRPr/>
            </a:pPr>
            <a:r>
              <a:rPr kumimoji="1" lang="ja-JP" altLang="en-US" dirty="0" smtClean="0">
                <a:solidFill>
                  <a:prstClr val="black"/>
                </a:solidFill>
                <a:latin typeface="Meiryo UI" panose="020B0604030504040204" pitchFamily="50" charset="-128"/>
                <a:ea typeface="Meiryo UI" panose="020B0604030504040204" pitchFamily="50" charset="-128"/>
              </a:rPr>
              <a:t>一般客室の基準</a:t>
            </a:r>
            <a:r>
              <a:rPr kumimoji="1" lang="ja-JP" altLang="en-US" dirty="0">
                <a:solidFill>
                  <a:prstClr val="black"/>
                </a:solidFill>
                <a:latin typeface="Meiryo UI" panose="020B0604030504040204" pitchFamily="50" charset="-128"/>
                <a:ea typeface="Meiryo UI" panose="020B0604030504040204" pitchFamily="50" charset="-128"/>
              </a:rPr>
              <a:t>が適用されるホテル又は旅館の営業者は、バリアフリー情報の</a:t>
            </a:r>
            <a:r>
              <a:rPr kumimoji="1" lang="ja-JP" altLang="en-US" dirty="0" smtClean="0">
                <a:solidFill>
                  <a:prstClr val="black"/>
                </a:solidFill>
                <a:latin typeface="Meiryo UI" panose="020B0604030504040204" pitchFamily="50" charset="-128"/>
                <a:ea typeface="Meiryo UI" panose="020B0604030504040204" pitchFamily="50" charset="-128"/>
              </a:rPr>
              <a:t>公表を義務とした（既設等は努力義務）。</a:t>
            </a:r>
            <a:endParaRPr kumimoji="1" lang="ja-JP" altLang="en-US" dirty="0">
              <a:solidFill>
                <a:prstClr val="black"/>
              </a:solidFill>
              <a:latin typeface="Meiryo UI" panose="020B0604030504040204" pitchFamily="50" charset="-128"/>
              <a:ea typeface="Meiryo UI" panose="020B0604030504040204" pitchFamily="50" charset="-128"/>
            </a:endParaRPr>
          </a:p>
          <a:p>
            <a:pPr marL="1255713" lvl="0" indent="-263525" algn="just" defTabSz="914400">
              <a:spcBef>
                <a:spcPts val="18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ホテル又は旅館を営業する際の、バリアフリー情報</a:t>
            </a:r>
            <a:r>
              <a:rPr kumimoji="1" lang="ja-JP" altLang="en-US" dirty="0">
                <a:solidFill>
                  <a:prstClr val="black"/>
                </a:solidFill>
                <a:latin typeface="Meiryo UI" panose="020B0604030504040204" pitchFamily="50" charset="-128"/>
                <a:ea typeface="Meiryo UI" panose="020B0604030504040204" pitchFamily="50" charset="-128"/>
              </a:rPr>
              <a:t>の</a:t>
            </a:r>
            <a:r>
              <a:rPr kumimoji="1" lang="ja-JP" altLang="en-US" dirty="0" smtClean="0">
                <a:solidFill>
                  <a:prstClr val="black"/>
                </a:solidFill>
                <a:latin typeface="Meiryo UI" panose="020B0604030504040204" pitchFamily="50" charset="-128"/>
                <a:ea typeface="Meiryo UI" panose="020B0604030504040204" pitchFamily="50" charset="-128"/>
              </a:rPr>
              <a:t>公表</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1255713" lvl="0" indent="-263525" algn="just" defTabSz="914400">
              <a:spcBef>
                <a:spcPts val="18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営業前に公表内容、方法等を記した計画書の届出</a:t>
            </a:r>
            <a:endParaRPr kumimoji="1" lang="en-US" altLang="ja-JP" dirty="0">
              <a:solidFill>
                <a:prstClr val="black"/>
              </a:solidFill>
              <a:latin typeface="Meiryo UI" panose="020B0604030504040204" pitchFamily="50" charset="-128"/>
              <a:ea typeface="Meiryo UI" panose="020B0604030504040204" pitchFamily="50" charset="-128"/>
            </a:endParaRPr>
          </a:p>
          <a:p>
            <a:pPr marL="1255713" lvl="0" indent="-263525" algn="just" defTabSz="914400">
              <a:spcBef>
                <a:spcPts val="18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公表方法</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992188" lvl="0" indent="355600" algn="just" defTabSz="914400">
              <a:spcBef>
                <a:spcPts val="1800"/>
              </a:spcBef>
              <a:defRPr/>
            </a:pPr>
            <a:r>
              <a:rPr kumimoji="1" lang="ja-JP" altLang="en-US" dirty="0" smtClean="0">
                <a:solidFill>
                  <a:prstClr val="black"/>
                </a:solidFill>
                <a:latin typeface="Meiryo UI" panose="020B0604030504040204" pitchFamily="50" charset="-128"/>
                <a:ea typeface="Meiryo UI" panose="020B0604030504040204" pitchFamily="50" charset="-128"/>
              </a:rPr>
              <a:t>①</a:t>
            </a:r>
            <a:r>
              <a:rPr kumimoji="1" lang="ja-JP" altLang="en-US" dirty="0">
                <a:solidFill>
                  <a:prstClr val="black"/>
                </a:solidFill>
                <a:latin typeface="Meiryo UI" panose="020B0604030504040204" pitchFamily="50" charset="-128"/>
                <a:ea typeface="Meiryo UI" panose="020B0604030504040204" pitchFamily="50" charset="-128"/>
              </a:rPr>
              <a:t>　インターネットの利用（原則</a:t>
            </a:r>
            <a:r>
              <a:rPr kumimoji="1" lang="ja-JP" altLang="en-US" dirty="0" smtClean="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marL="992188" lvl="0" indent="355600" algn="just" defTabSz="914400">
              <a:spcBef>
                <a:spcPts val="1800"/>
              </a:spcBef>
              <a:defRPr/>
            </a:pPr>
            <a:r>
              <a:rPr kumimoji="1" lang="ja-JP" altLang="en-US" dirty="0" smtClean="0">
                <a:solidFill>
                  <a:prstClr val="black"/>
                </a:solidFill>
                <a:latin typeface="Meiryo UI" panose="020B0604030504040204" pitchFamily="50" charset="-128"/>
                <a:ea typeface="Meiryo UI" panose="020B0604030504040204" pitchFamily="50" charset="-128"/>
              </a:rPr>
              <a:t>②</a:t>
            </a:r>
            <a:r>
              <a:rPr kumimoji="1" lang="ja-JP" altLang="en-US" dirty="0">
                <a:solidFill>
                  <a:prstClr val="black"/>
                </a:solidFill>
                <a:latin typeface="Meiryo UI" panose="020B0604030504040204" pitchFamily="50" charset="-128"/>
                <a:ea typeface="Meiryo UI" panose="020B0604030504040204" pitchFamily="50" charset="-128"/>
              </a:rPr>
              <a:t>　パンフレットその他これに類するものへの</a:t>
            </a:r>
            <a:r>
              <a:rPr kumimoji="1" lang="ja-JP" altLang="en-US" dirty="0" smtClean="0">
                <a:solidFill>
                  <a:prstClr val="black"/>
                </a:solidFill>
                <a:latin typeface="Meiryo UI" panose="020B0604030504040204" pitchFamily="50" charset="-128"/>
                <a:ea typeface="Meiryo UI" panose="020B0604030504040204" pitchFamily="50" charset="-128"/>
              </a:rPr>
              <a:t>掲載</a:t>
            </a:r>
            <a:endParaRPr kumimoji="1" lang="en-US" altLang="ja-JP" dirty="0">
              <a:solidFill>
                <a:prstClr val="black"/>
              </a:solidFill>
              <a:latin typeface="Meiryo UI" panose="020B0604030504040204" pitchFamily="50" charset="-128"/>
              <a:ea typeface="Meiryo UI" panose="020B0604030504040204" pitchFamily="50" charset="-128"/>
            </a:endParaRPr>
          </a:p>
          <a:p>
            <a:pPr marL="992188" lvl="0" indent="355600" algn="just" defTabSz="914400">
              <a:spcBef>
                <a:spcPts val="1800"/>
              </a:spcBef>
              <a:defRPr/>
            </a:pPr>
            <a:r>
              <a:rPr kumimoji="1" lang="ja-JP" altLang="en-US" dirty="0" smtClean="0">
                <a:solidFill>
                  <a:prstClr val="black"/>
                </a:solidFill>
                <a:latin typeface="Meiryo UI" panose="020B0604030504040204" pitchFamily="50" charset="-128"/>
                <a:ea typeface="Meiryo UI" panose="020B0604030504040204" pitchFamily="50" charset="-128"/>
              </a:rPr>
              <a:t>③</a:t>
            </a:r>
            <a:r>
              <a:rPr kumimoji="1" lang="ja-JP" altLang="en-US" dirty="0">
                <a:solidFill>
                  <a:prstClr val="black"/>
                </a:solidFill>
                <a:latin typeface="Meiryo UI" panose="020B0604030504040204" pitchFamily="50" charset="-128"/>
                <a:ea typeface="Meiryo UI" panose="020B0604030504040204" pitchFamily="50" charset="-128"/>
              </a:rPr>
              <a:t>　その他、知事が適当と認める</a:t>
            </a:r>
            <a:r>
              <a:rPr kumimoji="1" lang="ja-JP" altLang="en-US" dirty="0" smtClean="0">
                <a:solidFill>
                  <a:prstClr val="black"/>
                </a:solidFill>
                <a:latin typeface="Meiryo UI" panose="020B0604030504040204" pitchFamily="50" charset="-128"/>
                <a:ea typeface="Meiryo UI" panose="020B0604030504040204" pitchFamily="50" charset="-128"/>
              </a:rPr>
              <a:t>方法</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1255713" lvl="0" indent="-263525" algn="just" defTabSz="914400">
              <a:spcBef>
                <a:spcPts val="18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知事</a:t>
            </a:r>
            <a:r>
              <a:rPr kumimoji="1" lang="ja-JP" altLang="en-US" dirty="0">
                <a:solidFill>
                  <a:prstClr val="black"/>
                </a:solidFill>
                <a:latin typeface="Meiryo UI" panose="020B0604030504040204" pitchFamily="50" charset="-128"/>
                <a:ea typeface="Meiryo UI" panose="020B0604030504040204" pitchFamily="50" charset="-128"/>
              </a:rPr>
              <a:t>は計画書の届出があったときは、その概要をインターネット等で</a:t>
            </a:r>
            <a:r>
              <a:rPr kumimoji="1" lang="ja-JP" altLang="en-US" dirty="0" smtClean="0">
                <a:solidFill>
                  <a:prstClr val="black"/>
                </a:solidFill>
                <a:latin typeface="Meiryo UI" panose="020B0604030504040204" pitchFamily="50" charset="-128"/>
                <a:ea typeface="Meiryo UI" panose="020B0604030504040204" pitchFamily="50" charset="-128"/>
              </a:rPr>
              <a:t>公表</a:t>
            </a:r>
            <a:endParaRPr kumimoji="1" lang="en-US" altLang="ja-JP" dirty="0" smtClean="0">
              <a:solidFill>
                <a:prstClr val="black"/>
              </a:solidFill>
              <a:latin typeface="Meiryo UI" panose="020B0604030504040204" pitchFamily="50" charset="-128"/>
              <a:ea typeface="Meiryo UI" panose="020B0604030504040204" pitchFamily="50" charset="-128"/>
            </a:endParaRPr>
          </a:p>
          <a:p>
            <a:pPr marL="1255713" lvl="0" indent="-263525" algn="just" defTabSz="914400">
              <a:spcBef>
                <a:spcPts val="1800"/>
              </a:spcBef>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rPr>
              <a:t>一般客室の基準が適用されないホテル又は旅館の営業者については、上記基準は努力義務</a:t>
            </a:r>
            <a:endParaRPr kumimoji="1" lang="ja-JP" altLang="en-US"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018385"/>
      </p:ext>
    </p:extLst>
  </p:cSld>
  <p:clrMapOvr>
    <a:masterClrMapping/>
  </p:clrMapOvr>
  <mc:AlternateContent xmlns:mc="http://schemas.openxmlformats.org/markup-compatibility/2006" xmlns:p14="http://schemas.microsoft.com/office/powerpoint/2010/main">
    <mc:Choice Requires="p14">
      <p:transition spd="slow" p14:dur="2000" advClick="0" advTm="46000"/>
    </mc:Choice>
    <mc:Fallback xmlns="">
      <p:transition spd="slow" advClick="0" advTm="46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0A956E6-BCAA-4274-B549-52A4EFDB9F87}"/>
              </a:ext>
            </a:extLst>
          </p:cNvPr>
          <p:cNvSpPr/>
          <p:nvPr/>
        </p:nvSpPr>
        <p:spPr>
          <a:xfrm>
            <a:off x="701864" y="531557"/>
            <a:ext cx="355826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バリアフリー情報の公表項目</a:t>
            </a:r>
            <a:endParaRPr lang="en-US" altLang="ja-JP" dirty="0">
              <a:latin typeface="Meiryo UI" panose="020B0604030504040204" pitchFamily="50" charset="-128"/>
              <a:ea typeface="Meiryo UI" panose="020B0604030504040204" pitchFamily="50" charset="-128"/>
            </a:endParaRPr>
          </a:p>
        </p:txBody>
      </p:sp>
      <p:sp>
        <p:nvSpPr>
          <p:cNvPr id="10" name="正方形/長方形 9"/>
          <p:cNvSpPr/>
          <p:nvPr/>
        </p:nvSpPr>
        <p:spPr>
          <a:xfrm>
            <a:off x="945704" y="900889"/>
            <a:ext cx="4292723" cy="5309146"/>
          </a:xfrm>
          <a:prstGeom prst="rect">
            <a:avLst/>
          </a:prstGeom>
        </p:spPr>
        <p:txBody>
          <a:bodyPr wrap="square">
            <a:spAutoFit/>
          </a:bodyPr>
          <a:lstStyle/>
          <a:p>
            <a:pPr marL="133350" indent="-133350" algn="just">
              <a:lnSpc>
                <a:spcPct val="150000"/>
              </a:lnSpc>
              <a:spcAft>
                <a:spcPts val="0"/>
              </a:spcAft>
            </a:pPr>
            <a:r>
              <a:rPr lang="ja-JP" altLang="ja-JP" dirty="0">
                <a:latin typeface="Meiryo UI" panose="020B0604030504040204" pitchFamily="50" charset="-128"/>
                <a:ea typeface="Meiryo UI" panose="020B0604030504040204" pitchFamily="50" charset="-128"/>
              </a:rPr>
              <a:t>（１）駐車場</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（２）主要な出入口までの経路</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（３）主要な出入口の戸の形式</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（４）受付案内所</a:t>
            </a:r>
            <a:r>
              <a:rPr lang="ja-JP" altLang="en-US" dirty="0" smtClean="0">
                <a:latin typeface="Meiryo UI" panose="020B0604030504040204" pitchFamily="50" charset="-128"/>
                <a:ea typeface="Meiryo UI" panose="020B0604030504040204" pitchFamily="50" charset="-128"/>
              </a:rPr>
              <a:t>・案内設備</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（５）エレベーター</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（６）共用部分の便所</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（７）共用部分の浴室等</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（８）共用部分の子育て支援設備</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（９）客室</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Bef>
                <a:spcPts val="1200"/>
              </a:spcBef>
              <a:spcAft>
                <a:spcPts val="0"/>
              </a:spcAft>
            </a:pP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）備品の貸出、設備の設置</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）コミュニケーションサービス</a:t>
            </a:r>
            <a:endParaRPr lang="en-US" altLang="ja-JP" dirty="0">
              <a:latin typeface="Meiryo UI" panose="020B0604030504040204" pitchFamily="50" charset="-128"/>
              <a:ea typeface="Meiryo UI" panose="020B0604030504040204" pitchFamily="50" charset="-128"/>
            </a:endParaRPr>
          </a:p>
          <a:p>
            <a:pPr marL="133350" indent="-133350" algn="just">
              <a:lnSpc>
                <a:spcPct val="150000"/>
              </a:lnSpc>
              <a:spcAft>
                <a:spcPts val="0"/>
              </a:spcAft>
            </a:pP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）案内等のサービス</a:t>
            </a:r>
            <a:endParaRPr lang="ja-JP" altLang="ja-JP" dirty="0">
              <a:latin typeface="Meiryo UI" panose="020B0604030504040204" pitchFamily="50" charset="-128"/>
              <a:ea typeface="Meiryo UI" panose="020B0604030504040204" pitchFamily="50" charset="-128"/>
            </a:endParaRPr>
          </a:p>
        </p:txBody>
      </p:sp>
      <p:sp>
        <p:nvSpPr>
          <p:cNvPr id="11" name="右中かっこ 10"/>
          <p:cNvSpPr/>
          <p:nvPr/>
        </p:nvSpPr>
        <p:spPr>
          <a:xfrm>
            <a:off x="4430427" y="1054140"/>
            <a:ext cx="354841" cy="35439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右中かっこ 11"/>
          <p:cNvSpPr/>
          <p:nvPr/>
        </p:nvSpPr>
        <p:spPr>
          <a:xfrm>
            <a:off x="4444073" y="4865790"/>
            <a:ext cx="341195" cy="11000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正方形/長方形 12"/>
          <p:cNvSpPr/>
          <p:nvPr/>
        </p:nvSpPr>
        <p:spPr>
          <a:xfrm>
            <a:off x="4808303" y="2639914"/>
            <a:ext cx="3586294" cy="1077218"/>
          </a:xfrm>
          <a:prstGeom prst="rect">
            <a:avLst/>
          </a:prstGeom>
        </p:spPr>
        <p:txBody>
          <a:bodyPr wrap="square">
            <a:spAutoFit/>
          </a:bodyPr>
          <a:lstStyle/>
          <a:p>
            <a:pPr>
              <a:spcBef>
                <a:spcPts val="600"/>
              </a:spcBef>
            </a:pPr>
            <a:r>
              <a:rPr lang="ja-JP" altLang="en-US" dirty="0">
                <a:latin typeface="Meiryo UI" panose="020B0604030504040204" pitchFamily="50" charset="-128"/>
                <a:ea typeface="Meiryo UI" panose="020B0604030504040204" pitchFamily="50" charset="-128"/>
              </a:rPr>
              <a:t>ハード面のバリアフリー情報</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　→ ピクトサインも記載</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対応</a:t>
            </a:r>
            <a:r>
              <a:rPr lang="ja-JP" altLang="en-US" dirty="0">
                <a:latin typeface="Meiryo UI" panose="020B0604030504040204" pitchFamily="50" charset="-128"/>
                <a:ea typeface="Meiryo UI" panose="020B0604030504040204" pitchFamily="50" charset="-128"/>
              </a:rPr>
              <a:t>できない項目も記載　</a:t>
            </a:r>
          </a:p>
        </p:txBody>
      </p:sp>
      <p:sp>
        <p:nvSpPr>
          <p:cNvPr id="14" name="正方形/長方形 13"/>
          <p:cNvSpPr/>
          <p:nvPr/>
        </p:nvSpPr>
        <p:spPr>
          <a:xfrm>
            <a:off x="4808303" y="5206414"/>
            <a:ext cx="3955788" cy="1077218"/>
          </a:xfrm>
          <a:prstGeom prst="rect">
            <a:avLst/>
          </a:prstGeom>
        </p:spPr>
        <p:txBody>
          <a:bodyPr wrap="square">
            <a:spAutoFit/>
          </a:bodyPr>
          <a:lstStyle/>
          <a:p>
            <a:pPr>
              <a:spcBef>
                <a:spcPts val="600"/>
              </a:spcBef>
            </a:pPr>
            <a:r>
              <a:rPr lang="ja-JP" altLang="en-US" dirty="0">
                <a:latin typeface="Meiryo UI" panose="020B0604030504040204" pitchFamily="50" charset="-128"/>
                <a:ea typeface="Meiryo UI" panose="020B0604030504040204" pitchFamily="50" charset="-128"/>
              </a:rPr>
              <a:t>ソフト面のバリアフリー情報</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　→ ピクトサインは可能なもののみ記載</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対応できる項目のみ</a:t>
            </a:r>
            <a:r>
              <a:rPr lang="ja-JP" altLang="en-US" dirty="0" smtClean="0">
                <a:latin typeface="Meiryo UI" panose="020B0604030504040204" pitchFamily="50" charset="-128"/>
                <a:ea typeface="Meiryo UI" panose="020B0604030504040204" pitchFamily="50" charset="-128"/>
              </a:rPr>
              <a:t>記載</a:t>
            </a:r>
            <a:endParaRPr lang="en-US" altLang="ja-JP" dirty="0">
              <a:latin typeface="Meiryo UI" panose="020B0604030504040204" pitchFamily="50" charset="-128"/>
              <a:ea typeface="Meiryo UI" panose="020B0604030504040204" pitchFamily="50" charset="-128"/>
            </a:endParaRPr>
          </a:p>
        </p:txBody>
      </p:sp>
      <p:sp>
        <p:nvSpPr>
          <p:cNvPr id="9"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32</a:t>
            </a:fld>
            <a:endParaRPr kumimoji="1" lang="ja-JP" altLang="en-US" sz="1600"/>
          </a:p>
        </p:txBody>
      </p:sp>
    </p:spTree>
    <p:extLst>
      <p:ext uri="{BB962C8B-B14F-4D97-AF65-F5344CB8AC3E}">
        <p14:creationId xmlns:p14="http://schemas.microsoft.com/office/powerpoint/2010/main" val="2177130335"/>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32000" y="590938"/>
            <a:ext cx="8280000" cy="449739"/>
          </a:xfrm>
          <a:prstGeom prst="rect">
            <a:avLst/>
          </a:prstGeom>
        </p:spPr>
        <p:txBody>
          <a:bodyPr wrap="square">
            <a:spAutoFit/>
          </a:bodyPr>
          <a:lstStyle/>
          <a:p>
            <a:pPr marL="133350" indent="-133350" algn="just">
              <a:lnSpc>
                <a:spcPct val="150000"/>
              </a:lnSpc>
              <a:spcAft>
                <a:spcPts val="0"/>
              </a:spcAft>
            </a:pP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バリアフリー情報の公表にあたって使用していただきたいピクトサインの例</a:t>
            </a:r>
            <a:r>
              <a:rPr lang="en-US" altLang="ja-JP" dirty="0" smtClean="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sp>
        <p:nvSpPr>
          <p:cNvPr id="3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33</a:t>
            </a:fld>
            <a:endParaRPr kumimoji="1" lang="ja-JP" altLang="en-US" sz="1600"/>
          </a:p>
        </p:txBody>
      </p:sp>
      <p:grpSp>
        <p:nvGrpSpPr>
          <p:cNvPr id="14" name="グループ化 13"/>
          <p:cNvGrpSpPr/>
          <p:nvPr/>
        </p:nvGrpSpPr>
        <p:grpSpPr>
          <a:xfrm>
            <a:off x="567057" y="1435020"/>
            <a:ext cx="7891573" cy="2193821"/>
            <a:chOff x="567057" y="1435020"/>
            <a:chExt cx="7891573" cy="2193821"/>
          </a:xfrm>
        </p:grpSpPr>
        <p:pic>
          <p:nvPicPr>
            <p:cNvPr id="26" name="図 25"/>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5690512" y="1467104"/>
              <a:ext cx="900000" cy="900000"/>
            </a:xfrm>
            <a:prstGeom prst="rect">
              <a:avLst/>
            </a:prstGeom>
          </p:spPr>
        </p:pic>
        <p:pic>
          <p:nvPicPr>
            <p:cNvPr id="28" name="図 27"/>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7261867" y="1460075"/>
              <a:ext cx="900000" cy="900000"/>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558" y="1448403"/>
              <a:ext cx="900000" cy="900000"/>
            </a:xfrm>
            <a:prstGeom prst="rect">
              <a:avLst/>
            </a:prstGeom>
          </p:spPr>
        </p:pic>
        <p:sp>
          <p:nvSpPr>
            <p:cNvPr id="46" name="テキスト ボックス 45"/>
            <p:cNvSpPr txBox="1"/>
            <p:nvPr/>
          </p:nvSpPr>
          <p:spPr>
            <a:xfrm>
              <a:off x="567057" y="2443901"/>
              <a:ext cx="1763001" cy="1184940"/>
            </a:xfrm>
            <a:prstGeom prst="rect">
              <a:avLst/>
            </a:prstGeom>
            <a:noFill/>
          </p:spPr>
          <p:txBody>
            <a:bodyPr wrap="square" rtlCol="0" anchor="ctr">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ＵＤルーム</a:t>
              </a:r>
              <a:r>
                <a:rPr lang="en-US" altLang="ja-JP" sz="1400" dirty="0">
                  <a:latin typeface="Meiryo UI" panose="020B0604030504040204" pitchFamily="50" charset="-128"/>
                  <a:ea typeface="Meiryo UI" panose="020B0604030504040204" pitchFamily="50" charset="-128"/>
                </a:rPr>
                <a:t>Ⅰ</a:t>
              </a:r>
            </a:p>
            <a:p>
              <a:pPr algn="ctr">
                <a:spcBef>
                  <a:spcPts val="600"/>
                </a:spcBef>
              </a:pPr>
              <a:r>
                <a:rPr lang="ja-JP" altLang="en-US" sz="1400" dirty="0">
                  <a:latin typeface="Meiryo UI" panose="020B0604030504040204" pitchFamily="50" charset="-128"/>
                  <a:ea typeface="Meiryo UI" panose="020B0604030504040204" pitchFamily="50" charset="-128"/>
                </a:rPr>
                <a:t>（段差のない客室</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gn="ctr">
                <a:spcBef>
                  <a:spcPts val="600"/>
                </a:spcBef>
              </a:pPr>
              <a:r>
                <a:rPr lang="ja-JP" altLang="en-US" sz="1400" dirty="0" smtClean="0">
                  <a:latin typeface="Meiryo UI" panose="020B0604030504040204" pitchFamily="50" charset="-128"/>
                  <a:ea typeface="Meiryo UI" panose="020B0604030504040204" pitchFamily="50" charset="-128"/>
                </a:rPr>
                <a:t>部屋数</a:t>
              </a:r>
              <a:endParaRPr lang="en-US" altLang="ja-JP" sz="1400" dirty="0" smtClean="0">
                <a:latin typeface="Meiryo UI" panose="020B0604030504040204" pitchFamily="50" charset="-128"/>
                <a:ea typeface="Meiryo UI" panose="020B0604030504040204" pitchFamily="50" charset="-128"/>
              </a:endParaRPr>
            </a:p>
            <a:p>
              <a:pPr algn="ctr">
                <a:spcBef>
                  <a:spcPts val="600"/>
                </a:spcBef>
              </a:pPr>
              <a:r>
                <a:rPr lang="ja-JP" altLang="en-US" sz="1400" dirty="0" smtClean="0">
                  <a:latin typeface="Meiryo UI" panose="020B0604030504040204" pitchFamily="50" charset="-128"/>
                  <a:ea typeface="Meiryo UI" panose="020B0604030504040204" pitchFamily="50" charset="-128"/>
                </a:rPr>
                <a:t>間取り図 有</a:t>
              </a:r>
              <a:endParaRPr lang="ja-JP" altLang="en-US" sz="14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6968763" y="2488770"/>
              <a:ext cx="1489867" cy="600164"/>
            </a:xfrm>
            <a:prstGeom prst="rect">
              <a:avLst/>
            </a:prstGeom>
            <a:noFill/>
          </p:spPr>
          <p:txBody>
            <a:bodyPr wrap="square" rtlCol="0" anchor="ctr">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受付時の</a:t>
              </a:r>
            </a:p>
            <a:p>
              <a:pPr algn="ctr">
                <a:spcBef>
                  <a:spcPts val="600"/>
                </a:spcBef>
              </a:pPr>
              <a:r>
                <a:rPr lang="ja-JP" altLang="en-US" sz="1400" dirty="0">
                  <a:latin typeface="Meiryo UI" panose="020B0604030504040204" pitchFamily="50" charset="-128"/>
                  <a:ea typeface="Meiryo UI" panose="020B0604030504040204" pitchFamily="50" charset="-128"/>
                </a:rPr>
                <a:t>手話対応</a:t>
              </a:r>
            </a:p>
          </p:txBody>
        </p:sp>
        <p:grpSp>
          <p:nvGrpSpPr>
            <p:cNvPr id="11" name="グループ化 10"/>
            <p:cNvGrpSpPr/>
            <p:nvPr/>
          </p:nvGrpSpPr>
          <p:grpSpPr>
            <a:xfrm>
              <a:off x="2257491" y="1435020"/>
              <a:ext cx="3121943" cy="1624664"/>
              <a:chOff x="685371" y="1467104"/>
              <a:chExt cx="3121943" cy="1624664"/>
            </a:xfrm>
          </p:grpSpPr>
          <p:pic>
            <p:nvPicPr>
              <p:cNvPr id="22" name="図 21">
                <a:extLst>
                  <a:ext uri="{FF2B5EF4-FFF2-40B4-BE49-F238E27FC236}">
                    <a16:creationId xmlns:a16="http://schemas.microsoft.com/office/drawing/2014/main" id="{00000000-0008-0000-0000-00001D000000}"/>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553488" y="1490167"/>
                <a:ext cx="900000" cy="900000"/>
              </a:xfrm>
              <a:prstGeom prst="rect">
                <a:avLst/>
              </a:prstGeom>
            </p:spPr>
          </p:pic>
          <p:pic>
            <p:nvPicPr>
              <p:cNvPr id="24" name="図 23"/>
              <p:cNvPicPr preferRelativeResize="0">
                <a:picLocks/>
              </p:cNvPicPr>
              <p:nvPr/>
            </p:nvPicPr>
            <p:blipFill>
              <a:blip r:embed="rId8">
                <a:extLst>
                  <a:ext uri="{28A0092B-C50C-407E-A947-70E740481C1C}">
                    <a14:useLocalDpi xmlns:a14="http://schemas.microsoft.com/office/drawing/2010/main" val="0"/>
                  </a:ext>
                </a:extLst>
              </a:blip>
              <a:stretch>
                <a:fillRect/>
              </a:stretch>
            </p:blipFill>
            <p:spPr>
              <a:xfrm>
                <a:off x="982133" y="1467104"/>
                <a:ext cx="900000" cy="900000"/>
              </a:xfrm>
              <a:prstGeom prst="rect">
                <a:avLst/>
              </a:prstGeom>
            </p:spPr>
          </p:pic>
          <p:sp>
            <p:nvSpPr>
              <p:cNvPr id="45" name="テキスト ボックス 44"/>
              <p:cNvSpPr txBox="1"/>
              <p:nvPr/>
            </p:nvSpPr>
            <p:spPr>
              <a:xfrm>
                <a:off x="685371" y="2491604"/>
                <a:ext cx="1489867" cy="600164"/>
              </a:xfrm>
              <a:prstGeom prst="rect">
                <a:avLst/>
              </a:prstGeom>
              <a:noFill/>
            </p:spPr>
            <p:txBody>
              <a:bodyPr wrap="square" rtlCol="0" anchor="ctr">
                <a:spAutoFit/>
              </a:bodyPr>
              <a:lstStyle/>
              <a:p>
                <a:pPr algn="ctr">
                  <a:spcBef>
                    <a:spcPts val="600"/>
                  </a:spcBef>
                </a:pPr>
                <a:r>
                  <a:rPr lang="zh-TW" altLang="en-US" sz="1400" dirty="0">
                    <a:latin typeface="Meiryo UI" panose="020B0604030504040204" pitchFamily="50" charset="-128"/>
                    <a:ea typeface="Meiryo UI" panose="020B0604030504040204" pitchFamily="50" charset="-128"/>
                  </a:rPr>
                  <a:t>車椅子使用者用</a:t>
                </a:r>
              </a:p>
              <a:p>
                <a:pPr algn="ctr">
                  <a:spcBef>
                    <a:spcPts val="600"/>
                  </a:spcBef>
                </a:pPr>
                <a:r>
                  <a:rPr lang="zh-TW" altLang="en-US" sz="1400" dirty="0">
                    <a:latin typeface="Meiryo UI" panose="020B0604030504040204" pitchFamily="50" charset="-128"/>
                    <a:ea typeface="Meiryo UI" panose="020B0604030504040204" pitchFamily="50" charset="-128"/>
                  </a:rPr>
                  <a:t>駐車施設 有</a:t>
                </a:r>
              </a:p>
            </p:txBody>
          </p:sp>
          <p:sp>
            <p:nvSpPr>
              <p:cNvPr id="48" name="テキスト ボックス 47"/>
              <p:cNvSpPr txBox="1"/>
              <p:nvPr/>
            </p:nvSpPr>
            <p:spPr>
              <a:xfrm>
                <a:off x="2199660" y="2488770"/>
                <a:ext cx="1607654" cy="600164"/>
              </a:xfrm>
              <a:prstGeom prst="rect">
                <a:avLst/>
              </a:prstGeom>
              <a:noFill/>
            </p:spPr>
            <p:txBody>
              <a:bodyPr wrap="square" rtlCol="0" anchor="ctr">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車椅子使用者対応</a:t>
                </a:r>
              </a:p>
              <a:p>
                <a:pPr algn="ctr">
                  <a:spcBef>
                    <a:spcPts val="600"/>
                  </a:spcBef>
                </a:pPr>
                <a:r>
                  <a:rPr lang="ja-JP" altLang="en-US" sz="1400" dirty="0">
                    <a:latin typeface="Meiryo UI" panose="020B0604030504040204" pitchFamily="50" charset="-128"/>
                    <a:ea typeface="Meiryo UI" panose="020B0604030504040204" pitchFamily="50" charset="-128"/>
                  </a:rPr>
                  <a:t>エレベーター 有</a:t>
                </a:r>
              </a:p>
            </p:txBody>
          </p:sp>
        </p:grpSp>
        <p:sp>
          <p:nvSpPr>
            <p:cNvPr id="49" name="テキスト ボックス 48"/>
            <p:cNvSpPr txBox="1"/>
            <p:nvPr/>
          </p:nvSpPr>
          <p:spPr>
            <a:xfrm>
              <a:off x="5392734" y="2488770"/>
              <a:ext cx="1489867" cy="307777"/>
            </a:xfrm>
            <a:prstGeom prst="rect">
              <a:avLst/>
            </a:prstGeom>
            <a:noFill/>
          </p:spPr>
          <p:txBody>
            <a:bodyPr wrap="square" rtlCol="0" anchor="ctr">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車椅子の貸出</a:t>
              </a:r>
            </a:p>
          </p:txBody>
        </p:sp>
      </p:grpSp>
      <p:sp>
        <p:nvSpPr>
          <p:cNvPr id="29" name="角丸四角形 28"/>
          <p:cNvSpPr/>
          <p:nvPr/>
        </p:nvSpPr>
        <p:spPr>
          <a:xfrm>
            <a:off x="432000" y="3781542"/>
            <a:ext cx="8445936" cy="241668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432000" y="1279464"/>
            <a:ext cx="8445936" cy="241668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450889" y="3952800"/>
            <a:ext cx="8270694" cy="1849631"/>
            <a:chOff x="450889" y="3952800"/>
            <a:chExt cx="8270694" cy="1849631"/>
          </a:xfrm>
        </p:grpSpPr>
        <p:grpSp>
          <p:nvGrpSpPr>
            <p:cNvPr id="8" name="グループ化 7"/>
            <p:cNvGrpSpPr/>
            <p:nvPr/>
          </p:nvGrpSpPr>
          <p:grpSpPr>
            <a:xfrm>
              <a:off x="2259713" y="3952800"/>
              <a:ext cx="6461870" cy="1696370"/>
              <a:chOff x="685370" y="3952334"/>
              <a:chExt cx="6461870" cy="1696370"/>
            </a:xfrm>
          </p:grpSpPr>
          <p:sp>
            <p:nvSpPr>
              <p:cNvPr id="31" name="テキスト ボックス 30"/>
              <p:cNvSpPr txBox="1"/>
              <p:nvPr/>
            </p:nvSpPr>
            <p:spPr>
              <a:xfrm>
                <a:off x="2258554" y="5048540"/>
                <a:ext cx="1489867" cy="600164"/>
              </a:xfrm>
              <a:prstGeom prst="rect">
                <a:avLst/>
              </a:prstGeom>
              <a:noFill/>
            </p:spPr>
            <p:txBody>
              <a:bodyPr wrap="square" rtlCol="0" anchor="ctr">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受付案内所 </a:t>
                </a:r>
                <a:r>
                  <a:rPr lang="ja-JP" altLang="en-US" sz="1400" dirty="0" smtClean="0">
                    <a:latin typeface="Meiryo UI" panose="020B0604030504040204" pitchFamily="50" charset="-128"/>
                    <a:ea typeface="Meiryo UI" panose="020B0604030504040204" pitchFamily="50" charset="-128"/>
                  </a:rPr>
                  <a:t>無</a:t>
                </a:r>
                <a:endParaRPr lang="en-US" altLang="ja-JP" sz="1400" dirty="0">
                  <a:latin typeface="Meiryo UI" panose="020B0604030504040204" pitchFamily="50" charset="-128"/>
                  <a:ea typeface="Meiryo UI" panose="020B0604030504040204" pitchFamily="50" charset="-128"/>
                </a:endParaRPr>
              </a:p>
              <a:p>
                <a:pPr algn="ctr">
                  <a:spcBef>
                    <a:spcPts val="600"/>
                  </a:spcBef>
                </a:pPr>
                <a:r>
                  <a:rPr kumimoji="1" lang="ja-JP" altLang="en-US" sz="1400" dirty="0">
                    <a:latin typeface="Meiryo UI" panose="020B0604030504040204" pitchFamily="50" charset="-128"/>
                    <a:ea typeface="Meiryo UI" panose="020B0604030504040204" pitchFamily="50" charset="-128"/>
                  </a:rPr>
                  <a:t>（人的対応）</a:t>
                </a:r>
              </a:p>
            </p:txBody>
          </p:sp>
          <p:sp>
            <p:nvSpPr>
              <p:cNvPr id="33" name="テキスト ボックス 32"/>
              <p:cNvSpPr txBox="1"/>
              <p:nvPr/>
            </p:nvSpPr>
            <p:spPr>
              <a:xfrm>
                <a:off x="5128094" y="5048540"/>
                <a:ext cx="2019146" cy="600164"/>
              </a:xfrm>
              <a:prstGeom prst="rect">
                <a:avLst/>
              </a:prstGeom>
              <a:noFill/>
            </p:spPr>
            <p:txBody>
              <a:bodyPr wrap="square" rtlCol="0" anchor="ctr">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ベビーケアルーム </a:t>
                </a:r>
                <a:r>
                  <a:rPr lang="ja-JP" altLang="en-US" sz="1400" dirty="0" smtClean="0">
                    <a:latin typeface="Meiryo UI" panose="020B0604030504040204" pitchFamily="50" charset="-128"/>
                    <a:ea typeface="Meiryo UI" panose="020B0604030504040204" pitchFamily="50" charset="-128"/>
                  </a:rPr>
                  <a:t>無</a:t>
                </a:r>
                <a:endParaRPr lang="en-US" altLang="ja-JP" sz="1400" dirty="0">
                  <a:latin typeface="Meiryo UI" panose="020B0604030504040204" pitchFamily="50" charset="-128"/>
                  <a:ea typeface="Meiryo UI" panose="020B0604030504040204" pitchFamily="50" charset="-128"/>
                </a:endParaRPr>
              </a:p>
              <a:p>
                <a:pPr algn="ctr">
                  <a:spcBef>
                    <a:spcPts val="600"/>
                  </a:spcBef>
                </a:pPr>
                <a:r>
                  <a:rPr lang="ja-JP" altLang="en-US" sz="1400" dirty="0">
                    <a:latin typeface="Meiryo UI" panose="020B0604030504040204" pitchFamily="50" charset="-128"/>
                    <a:ea typeface="Meiryo UI" panose="020B0604030504040204" pitchFamily="50" charset="-128"/>
                  </a:rPr>
                  <a:t>（授乳・おむつ交換室）</a:t>
                </a:r>
                <a:endParaRPr lang="en-US" altLang="ja-JP" sz="14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2000" y="3952334"/>
                <a:ext cx="900000" cy="900000"/>
              </a:xfrm>
              <a:prstGeom prst="rect">
                <a:avLst/>
              </a:prstGeom>
            </p:spPr>
          </p:pic>
          <p:pic>
            <p:nvPicPr>
              <p:cNvPr id="36" name="図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132" y="3952334"/>
                <a:ext cx="900000" cy="900000"/>
              </a:xfrm>
              <a:prstGeom prst="rect">
                <a:avLst/>
              </a:prstGeom>
            </p:spPr>
          </p:pic>
          <p:pic>
            <p:nvPicPr>
              <p:cNvPr id="38" name="図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3488" y="3952334"/>
                <a:ext cx="900000" cy="900000"/>
              </a:xfrm>
              <a:prstGeom prst="rect">
                <a:avLst/>
              </a:prstGeom>
            </p:spPr>
          </p:pic>
          <p:pic>
            <p:nvPicPr>
              <p:cNvPr id="39" name="図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87668" y="3952334"/>
                <a:ext cx="900000" cy="900000"/>
              </a:xfrm>
              <a:prstGeom prst="rect">
                <a:avLst/>
              </a:prstGeom>
            </p:spPr>
          </p:pic>
          <p:sp>
            <p:nvSpPr>
              <p:cNvPr id="42" name="テキスト ボックス 41"/>
              <p:cNvSpPr txBox="1"/>
              <p:nvPr/>
            </p:nvSpPr>
            <p:spPr>
              <a:xfrm>
                <a:off x="3831736" y="5048540"/>
                <a:ext cx="1489867" cy="600164"/>
              </a:xfrm>
              <a:prstGeom prst="rect">
                <a:avLst/>
              </a:prstGeom>
              <a:noFill/>
            </p:spPr>
            <p:txBody>
              <a:bodyPr wrap="square" rtlCol="0" anchor="ctr">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受付案内所 </a:t>
                </a:r>
                <a:r>
                  <a:rPr lang="ja-JP" altLang="en-US" sz="1400" dirty="0" smtClean="0">
                    <a:latin typeface="Meiryo UI" panose="020B0604030504040204" pitchFamily="50" charset="-128"/>
                    <a:ea typeface="Meiryo UI" panose="020B0604030504040204" pitchFamily="50" charset="-128"/>
                  </a:rPr>
                  <a:t>無</a:t>
                </a:r>
                <a:endParaRPr lang="en-US" altLang="ja-JP" sz="1400" dirty="0">
                  <a:latin typeface="Meiryo UI" panose="020B0604030504040204" pitchFamily="50" charset="-128"/>
                  <a:ea typeface="Meiryo UI" panose="020B0604030504040204" pitchFamily="50" charset="-128"/>
                </a:endParaRPr>
              </a:p>
              <a:p>
                <a:pPr algn="ctr">
                  <a:spcBef>
                    <a:spcPts val="600"/>
                  </a:spcBef>
                </a:pPr>
                <a:r>
                  <a:rPr kumimoji="1" lang="ja-JP" altLang="en-US" sz="1400" dirty="0">
                    <a:latin typeface="Meiryo UI" panose="020B0604030504040204" pitchFamily="50" charset="-128"/>
                    <a:ea typeface="Meiryo UI" panose="020B0604030504040204" pitchFamily="50" charset="-128"/>
                  </a:rPr>
                  <a:t>（人的対応）</a:t>
                </a:r>
              </a:p>
            </p:txBody>
          </p:sp>
          <p:sp>
            <p:nvSpPr>
              <p:cNvPr id="43" name="テキスト ボックス 42"/>
              <p:cNvSpPr txBox="1"/>
              <p:nvPr/>
            </p:nvSpPr>
            <p:spPr>
              <a:xfrm>
                <a:off x="685370" y="5048540"/>
                <a:ext cx="1489867" cy="600164"/>
              </a:xfrm>
              <a:prstGeom prst="rect">
                <a:avLst/>
              </a:prstGeom>
              <a:noFill/>
            </p:spPr>
            <p:txBody>
              <a:bodyPr wrap="square" rtlCol="0" anchor="ctr">
                <a:spAutoFit/>
              </a:bodyPr>
              <a:lstStyle/>
              <a:p>
                <a:pPr algn="ctr">
                  <a:spcBef>
                    <a:spcPts val="600"/>
                  </a:spcBef>
                </a:pPr>
                <a:r>
                  <a:rPr lang="zh-TW" altLang="en-US" sz="1400" dirty="0">
                    <a:latin typeface="Meiryo UI" panose="020B0604030504040204" pitchFamily="50" charset="-128"/>
                    <a:ea typeface="Meiryo UI" panose="020B0604030504040204" pitchFamily="50" charset="-128"/>
                  </a:rPr>
                  <a:t>車椅子使用者用</a:t>
                </a:r>
              </a:p>
              <a:p>
                <a:pPr algn="ctr">
                  <a:spcBef>
                    <a:spcPts val="600"/>
                  </a:spcBef>
                </a:pPr>
                <a:r>
                  <a:rPr lang="zh-TW" altLang="en-US" sz="1400" dirty="0">
                    <a:latin typeface="Meiryo UI" panose="020B0604030504040204" pitchFamily="50" charset="-128"/>
                    <a:ea typeface="Meiryo UI" panose="020B0604030504040204" pitchFamily="50" charset="-128"/>
                  </a:rPr>
                  <a:t>便房 無</a:t>
                </a:r>
              </a:p>
            </p:txBody>
          </p:sp>
        </p:grpSp>
        <p:pic>
          <p:nvPicPr>
            <p:cNvPr id="41" name="図 4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6854" y="3952800"/>
              <a:ext cx="900000" cy="900000"/>
            </a:xfrm>
            <a:prstGeom prst="rect">
              <a:avLst/>
            </a:prstGeom>
          </p:spPr>
        </p:pic>
        <p:sp>
          <p:nvSpPr>
            <p:cNvPr id="50" name="テキスト ボックス 49"/>
            <p:cNvSpPr txBox="1"/>
            <p:nvPr/>
          </p:nvSpPr>
          <p:spPr>
            <a:xfrm>
              <a:off x="450889" y="4909879"/>
              <a:ext cx="1995335" cy="892552"/>
            </a:xfrm>
            <a:prstGeom prst="rect">
              <a:avLst/>
            </a:prstGeom>
            <a:noFill/>
          </p:spPr>
          <p:txBody>
            <a:bodyPr wrap="square" rtlCol="0" anchor="ctr">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ＵＤルーム</a:t>
              </a:r>
              <a:r>
                <a:rPr lang="en-US" altLang="ja-JP" sz="1400" dirty="0">
                  <a:latin typeface="Meiryo UI" panose="020B0604030504040204" pitchFamily="50" charset="-128"/>
                  <a:ea typeface="Meiryo UI" panose="020B0604030504040204" pitchFamily="50" charset="-128"/>
                </a:rPr>
                <a:t>Ⅱ</a:t>
              </a:r>
            </a:p>
            <a:p>
              <a:pPr algn="ctr">
                <a:spcBef>
                  <a:spcPts val="600"/>
                </a:spcBef>
              </a:pPr>
              <a:r>
                <a:rPr lang="ja-JP" altLang="en-US" sz="1400" dirty="0">
                  <a:latin typeface="Meiryo UI" panose="020B0604030504040204" pitchFamily="50" charset="-128"/>
                  <a:ea typeface="Meiryo UI" panose="020B0604030504040204" pitchFamily="50" charset="-128"/>
                </a:rPr>
                <a:t>（車椅子利用に配慮</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gn="ctr">
                <a:spcBef>
                  <a:spcPts val="600"/>
                </a:spcBef>
              </a:pPr>
              <a:r>
                <a:rPr lang="ja-JP" altLang="en-US" sz="1400" dirty="0" smtClean="0">
                  <a:latin typeface="Meiryo UI" panose="020B0604030504040204" pitchFamily="50" charset="-128"/>
                  <a:ea typeface="Meiryo UI" panose="020B0604030504040204" pitchFamily="50" charset="-128"/>
                </a:rPr>
                <a:t>部屋 無</a:t>
              </a:r>
              <a:endParaRPr lang="ja-JP" altLang="en-US" sz="1400" dirty="0">
                <a:latin typeface="Meiryo UI" panose="020B0604030504040204" pitchFamily="50" charset="-128"/>
                <a:ea typeface="Meiryo UI" panose="020B0604030504040204" pitchFamily="50" charset="-128"/>
              </a:endParaRPr>
            </a:p>
          </p:txBody>
        </p:sp>
      </p:grpSp>
    </p:spTree>
    <p:custDataLst>
      <p:tags r:id="rId1"/>
    </p:custDataLst>
    <p:extLst>
      <p:ext uri="{BB962C8B-B14F-4D97-AF65-F5344CB8AC3E}">
        <p14:creationId xmlns:p14="http://schemas.microsoft.com/office/powerpoint/2010/main" val="1935860529"/>
      </p:ext>
    </p:extLst>
  </p:cSld>
  <p:clrMapOvr>
    <a:masterClrMapping/>
  </p:clrMapOvr>
  <mc:AlternateContent xmlns:mc="http://schemas.openxmlformats.org/markup-compatibility/2006" xmlns:p14="http://schemas.microsoft.com/office/powerpoint/2010/main">
    <mc:Choice Requires="p14">
      <p:transition spd="slow" p14:dur="2000" advClick="0" advTm="42310"/>
    </mc:Choice>
    <mc:Fallback xmlns="">
      <p:transition spd="slow" advClick="0" advTm="42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000" fill="hold"/>
                                        <p:tgtEl>
                                          <p:spTgt spid="30"/>
                                        </p:tgtEl>
                                        <p:attrNameLst>
                                          <p:attrName>ppt_w</p:attrName>
                                        </p:attrNameLst>
                                      </p:cBhvr>
                                      <p:tavLst>
                                        <p:tav tm="0">
                                          <p:val>
                                            <p:fltVal val="0"/>
                                          </p:val>
                                        </p:tav>
                                        <p:tav tm="100000">
                                          <p:val>
                                            <p:strVal val="#ppt_w"/>
                                          </p:val>
                                        </p:tav>
                                      </p:tavLst>
                                    </p:anim>
                                    <p:anim calcmode="lin" valueType="num">
                                      <p:cBhvr>
                                        <p:cTn id="8" dur="2000" fill="hold"/>
                                        <p:tgtEl>
                                          <p:spTgt spid="30"/>
                                        </p:tgtEl>
                                        <p:attrNameLst>
                                          <p:attrName>ppt_h</p:attrName>
                                        </p:attrNameLst>
                                      </p:cBhvr>
                                      <p:tavLst>
                                        <p:tav tm="0">
                                          <p:val>
                                            <p:fltVal val="0"/>
                                          </p:val>
                                        </p:tav>
                                        <p:tav tm="100000">
                                          <p:val>
                                            <p:strVal val="#ppt_h"/>
                                          </p:val>
                                        </p:tav>
                                      </p:tavLst>
                                    </p:anim>
                                    <p:animEffect transition="in" filter="fade">
                                      <p:cBhvr>
                                        <p:cTn id="9" dur="2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2000" fill="hold"/>
                                        <p:tgtEl>
                                          <p:spTgt spid="29"/>
                                        </p:tgtEl>
                                        <p:attrNameLst>
                                          <p:attrName>ppt_w</p:attrName>
                                        </p:attrNameLst>
                                      </p:cBhvr>
                                      <p:tavLst>
                                        <p:tav tm="0">
                                          <p:val>
                                            <p:fltVal val="0"/>
                                          </p:val>
                                        </p:tav>
                                        <p:tav tm="100000">
                                          <p:val>
                                            <p:strVal val="#ppt_w"/>
                                          </p:val>
                                        </p:tav>
                                      </p:tavLst>
                                    </p:anim>
                                    <p:anim calcmode="lin" valueType="num">
                                      <p:cBhvr>
                                        <p:cTn id="19" dur="2000" fill="hold"/>
                                        <p:tgtEl>
                                          <p:spTgt spid="29"/>
                                        </p:tgtEl>
                                        <p:attrNameLst>
                                          <p:attrName>ppt_h</p:attrName>
                                        </p:attrNameLst>
                                      </p:cBhvr>
                                      <p:tavLst>
                                        <p:tav tm="0">
                                          <p:val>
                                            <p:fltVal val="0"/>
                                          </p:val>
                                        </p:tav>
                                        <p:tav tm="100000">
                                          <p:val>
                                            <p:strVal val="#ppt_h"/>
                                          </p:val>
                                        </p:tav>
                                      </p:tavLst>
                                    </p:anim>
                                    <p:animEffect transition="in" filter="fade">
                                      <p:cBhvr>
                                        <p:cTn id="2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0" grpId="1" animBg="1"/>
    </p:bldLst>
  </p:timing>
  <p:extLst mod="1">
    <p:ext uri="{E180D4A7-C9FB-4DFB-919C-405C955672EB}">
      <p14:showEvtLst xmlns:p14="http://schemas.microsoft.com/office/powerpoint/2010/main">
        <p14:playEvt time="1" objId="32"/>
        <p14:stopEvt time="42057" objId="32"/>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34</a:t>
            </a:fld>
            <a:endParaRPr kumimoji="1" lang="ja-JP" altLang="en-US" sz="1600"/>
          </a:p>
        </p:txBody>
      </p:sp>
      <p:sp>
        <p:nvSpPr>
          <p:cNvPr id="5" name="正方形/長方形 4">
            <a:extLst>
              <a:ext uri="{FF2B5EF4-FFF2-40B4-BE49-F238E27FC236}">
                <a16:creationId xmlns:a16="http://schemas.microsoft.com/office/drawing/2014/main" id="{EE40D2D7-A64B-4A4B-B1FF-9C5C9096D921}"/>
              </a:ext>
            </a:extLst>
          </p:cNvPr>
          <p:cNvSpPr/>
          <p:nvPr/>
        </p:nvSpPr>
        <p:spPr>
          <a:xfrm>
            <a:off x="411774" y="178027"/>
            <a:ext cx="3972917" cy="400110"/>
          </a:xfrm>
          <a:prstGeom prst="rect">
            <a:avLst/>
          </a:prstGeom>
        </p:spPr>
        <p:txBody>
          <a:bodyPr wrap="square">
            <a:spAutoFit/>
          </a:bodyPr>
          <a:lstStyle/>
          <a:p>
            <a:r>
              <a:rPr kumimoji="1" lang="ja-JP" altLang="en-US" sz="2000" b="1" dirty="0">
                <a:solidFill>
                  <a:prstClr val="black"/>
                </a:solidFill>
                <a:latin typeface="Meiryo UI" panose="020B0604030504040204" pitchFamily="50" charset="-128"/>
                <a:ea typeface="Meiryo UI" panose="020B0604030504040204" pitchFamily="50" charset="-128"/>
              </a:rPr>
              <a:t>ホテル又は旅館の規定整備の概要</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72905CC1-293A-4DBE-83FA-ACB197FC8772}"/>
              </a:ext>
            </a:extLst>
          </p:cNvPr>
          <p:cNvGraphicFramePr>
            <a:graphicFrameLocks noGrp="1"/>
          </p:cNvGraphicFramePr>
          <p:nvPr>
            <p:extLst/>
          </p:nvPr>
        </p:nvGraphicFramePr>
        <p:xfrm>
          <a:off x="252000" y="679333"/>
          <a:ext cx="8640000" cy="5511110"/>
        </p:xfrm>
        <a:graphic>
          <a:graphicData uri="http://schemas.openxmlformats.org/drawingml/2006/table">
            <a:tbl>
              <a:tblPr firstRow="1" bandRow="1">
                <a:tableStyleId>{5940675A-B579-460E-94D1-54222C63F5DA}</a:tableStyleId>
              </a:tblPr>
              <a:tblGrid>
                <a:gridCol w="4279338">
                  <a:extLst>
                    <a:ext uri="{9D8B030D-6E8A-4147-A177-3AD203B41FA5}">
                      <a16:colId xmlns:a16="http://schemas.microsoft.com/office/drawing/2014/main" val="3920847552"/>
                    </a:ext>
                  </a:extLst>
                </a:gridCol>
                <a:gridCol w="1453554">
                  <a:extLst>
                    <a:ext uri="{9D8B030D-6E8A-4147-A177-3AD203B41FA5}">
                      <a16:colId xmlns:a16="http://schemas.microsoft.com/office/drawing/2014/main" val="3543295041"/>
                    </a:ext>
                  </a:extLst>
                </a:gridCol>
                <a:gridCol w="1453554">
                  <a:extLst>
                    <a:ext uri="{9D8B030D-6E8A-4147-A177-3AD203B41FA5}">
                      <a16:colId xmlns:a16="http://schemas.microsoft.com/office/drawing/2014/main" val="3744100811"/>
                    </a:ext>
                  </a:extLst>
                </a:gridCol>
                <a:gridCol w="1453554">
                  <a:extLst>
                    <a:ext uri="{9D8B030D-6E8A-4147-A177-3AD203B41FA5}">
                      <a16:colId xmlns:a16="http://schemas.microsoft.com/office/drawing/2014/main" val="1170356830"/>
                    </a:ext>
                  </a:extLst>
                </a:gridCol>
              </a:tblGrid>
              <a:tr h="501010">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床面積</a:t>
                      </a:r>
                      <a:r>
                        <a:rPr kumimoji="1" lang="en-US" altLang="ja-JP" sz="1400" dirty="0">
                          <a:solidFill>
                            <a:schemeClr val="tx1"/>
                          </a:solidFill>
                          <a:latin typeface="Meiryo UI" panose="020B0604030504040204" pitchFamily="50" charset="-128"/>
                          <a:ea typeface="Meiryo UI" panose="020B0604030504040204" pitchFamily="50" charset="-128"/>
                        </a:rPr>
                        <a:t>1,000</a:t>
                      </a:r>
                      <a:r>
                        <a:rPr kumimoji="1" lang="ja-JP" altLang="en-US" sz="1400" dirty="0">
                          <a:solidFill>
                            <a:schemeClr val="tx1"/>
                          </a:solidFill>
                          <a:latin typeface="Meiryo UI" panose="020B0604030504040204" pitchFamily="50" charset="-128"/>
                          <a:ea typeface="Meiryo UI" panose="020B0604030504040204" pitchFamily="50" charset="-128"/>
                        </a:rPr>
                        <a:t>㎡以上の新設のホテル又は旅館</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（上記以外（既設を含む）は努力義務）</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kumimoji="1" lang="ja-JP" altLang="en-US" sz="1600" b="1" i="1" dirty="0">
                          <a:latin typeface="Meiryo UI" panose="020B0604030504040204" pitchFamily="50" charset="-128"/>
                          <a:ea typeface="Meiryo UI" panose="020B0604030504040204" pitchFamily="50" charset="-128"/>
                        </a:rPr>
                        <a:t>１．一般客室</a:t>
                      </a:r>
                      <a:r>
                        <a:rPr kumimoji="1" lang="ja-JP" altLang="en-US" sz="1400" b="1" i="1" dirty="0">
                          <a:latin typeface="Meiryo UI" panose="020B0604030504040204" pitchFamily="50" charset="-128"/>
                          <a:ea typeface="Meiryo UI" panose="020B0604030504040204" pitchFamily="50" charset="-128"/>
                        </a:rPr>
                        <a:t>（和室部分は除く）</a:t>
                      </a:r>
                      <a:endParaRPr kumimoji="1" lang="en-US" altLang="ja-JP" sz="1400" b="1" i="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1600" dirty="0"/>
                    </a:p>
                  </a:txBody>
                  <a:tcPr>
                    <a:lnB w="12700" cap="flat" cmpd="sng" algn="ctr">
                      <a:solidFill>
                        <a:schemeClr val="tx1"/>
                      </a:solidFill>
                      <a:prstDash val="sysDash"/>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1" dirty="0">
                          <a:latin typeface="Meiryo UI" panose="020B0604030504040204" pitchFamily="50" charset="-128"/>
                          <a:ea typeface="Meiryo UI" panose="020B0604030504040204" pitchFamily="50" charset="-128"/>
                        </a:rPr>
                        <a:t>２．車椅子</a:t>
                      </a:r>
                      <a:endParaRPr kumimoji="1" lang="en-US" altLang="ja-JP" sz="1600" b="1" i="1"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1" dirty="0">
                          <a:latin typeface="Meiryo UI" panose="020B0604030504040204" pitchFamily="50" charset="-128"/>
                          <a:ea typeface="Meiryo UI" panose="020B0604030504040204" pitchFamily="50" charset="-128"/>
                        </a:rPr>
                        <a:t>使用者用客室</a:t>
                      </a:r>
                      <a:endParaRPr kumimoji="1" lang="en-US" altLang="ja-JP" sz="1600" b="1" i="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83097356"/>
                  </a:ext>
                </a:extLst>
              </a:tr>
              <a:tr h="318177">
                <a:tc>
                  <a:txBody>
                    <a:bodyPr/>
                    <a:lstStyle/>
                    <a:p>
                      <a:pPr algn="ctr"/>
                      <a:r>
                        <a:rPr kumimoji="1" lang="en-US" altLang="ja-JP" sz="1400" b="1" baseline="0" dirty="0">
                          <a:solidFill>
                            <a:schemeClr val="tx1"/>
                          </a:solidFill>
                          <a:latin typeface="Meiryo UI" panose="020B0604030504040204" pitchFamily="50" charset="-128"/>
                          <a:ea typeface="Meiryo UI" panose="020B0604030504040204" pitchFamily="50" charset="-128"/>
                        </a:rPr>
                        <a:t>1</a:t>
                      </a:r>
                      <a:r>
                        <a:rPr kumimoji="1" lang="ja-JP" altLang="en-US" sz="1400" b="1" baseline="0" dirty="0">
                          <a:solidFill>
                            <a:schemeClr val="tx1"/>
                          </a:solidFill>
                          <a:latin typeface="Meiryo UI" panose="020B0604030504040204" pitchFamily="50" charset="-128"/>
                          <a:ea typeface="Meiryo UI" panose="020B0604030504040204" pitchFamily="50" charset="-128"/>
                        </a:rPr>
                        <a:t>ベッド客室</a:t>
                      </a:r>
                      <a:endParaRPr kumimoji="1" lang="en-US" altLang="ja-JP" sz="1400" b="1" baseline="0" dirty="0">
                        <a:solidFill>
                          <a:schemeClr val="tx1"/>
                        </a:solidFill>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500" b="1" i="0" dirty="0">
                          <a:solidFill>
                            <a:schemeClr val="tx1"/>
                          </a:solidFill>
                          <a:latin typeface="Meiryo UI" panose="020B0604030504040204" pitchFamily="50" charset="-128"/>
                          <a:ea typeface="Meiryo UI" panose="020B0604030504040204" pitchFamily="50" charset="-128"/>
                        </a:rPr>
                        <a:t>18</a:t>
                      </a:r>
                      <a:r>
                        <a:rPr kumimoji="1" lang="ja-JP" altLang="en-US" sz="1500" b="1" i="0" dirty="0">
                          <a:solidFill>
                            <a:schemeClr val="tx1"/>
                          </a:solidFill>
                          <a:latin typeface="Meiryo UI" panose="020B0604030504040204" pitchFamily="50" charset="-128"/>
                          <a:ea typeface="Meiryo UI" panose="020B0604030504040204" pitchFamily="50" charset="-128"/>
                        </a:rPr>
                        <a:t>㎡未満</a:t>
                      </a:r>
                      <a:endParaRPr kumimoji="1" lang="en-US" altLang="ja-JP" sz="1500" b="1" i="0" dirty="0">
                        <a:solidFill>
                          <a:schemeClr val="tx1"/>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500" b="1" i="0" dirty="0">
                          <a:solidFill>
                            <a:schemeClr val="tx1"/>
                          </a:solidFill>
                          <a:latin typeface="Meiryo UI" panose="020B0604030504040204" pitchFamily="50" charset="-128"/>
                          <a:ea typeface="Meiryo UI" panose="020B0604030504040204" pitchFamily="50" charset="-128"/>
                        </a:rPr>
                        <a:t>18</a:t>
                      </a:r>
                      <a:r>
                        <a:rPr kumimoji="1" lang="ja-JP" altLang="en-US" sz="1500" b="1" i="0" dirty="0">
                          <a:solidFill>
                            <a:schemeClr val="tx1"/>
                          </a:solidFill>
                          <a:latin typeface="Meiryo UI" panose="020B0604030504040204" pitchFamily="50" charset="-128"/>
                          <a:ea typeface="Meiryo UI" panose="020B0604030504040204" pitchFamily="50" charset="-128"/>
                        </a:rPr>
                        <a:t>㎡以上</a:t>
                      </a:r>
                      <a:endParaRPr kumimoji="1" lang="en-US" altLang="ja-JP" sz="1500" b="1" i="0" dirty="0">
                        <a:solidFill>
                          <a:schemeClr val="tx1"/>
                        </a:solidFill>
                        <a:latin typeface="Meiryo UI" panose="020B0604030504040204" pitchFamily="50" charset="-128"/>
                        <a:ea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kumimoji="1" lang="en-US" altLang="ja-JP" sz="1400" b="1" i="1"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ysDash"/>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950277235"/>
                  </a:ext>
                </a:extLst>
              </a:tr>
              <a:tr h="318177">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２ベッド以上客室</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500" b="1" i="0" dirty="0">
                          <a:solidFill>
                            <a:schemeClr val="tx1"/>
                          </a:solidFill>
                          <a:latin typeface="Meiryo UI" panose="020B0604030504040204" pitchFamily="50" charset="-128"/>
                          <a:ea typeface="Meiryo UI" panose="020B0604030504040204" pitchFamily="50" charset="-128"/>
                        </a:rPr>
                        <a:t>22</a:t>
                      </a:r>
                      <a:r>
                        <a:rPr kumimoji="1" lang="ja-JP" altLang="en-US" sz="1500" b="1" i="0" dirty="0">
                          <a:solidFill>
                            <a:schemeClr val="tx1"/>
                          </a:solidFill>
                          <a:latin typeface="Meiryo UI" panose="020B0604030504040204" pitchFamily="50" charset="-128"/>
                          <a:ea typeface="Meiryo UI" panose="020B0604030504040204" pitchFamily="50" charset="-128"/>
                        </a:rPr>
                        <a:t>㎡未満</a:t>
                      </a:r>
                      <a:endParaRPr kumimoji="1" lang="en-US" altLang="ja-JP" sz="1500" b="1" i="0" dirty="0">
                        <a:solidFill>
                          <a:schemeClr val="tx1"/>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500" b="1" i="0" dirty="0">
                          <a:solidFill>
                            <a:schemeClr val="tx1"/>
                          </a:solidFill>
                          <a:latin typeface="Meiryo UI" panose="020B0604030504040204" pitchFamily="50" charset="-128"/>
                          <a:ea typeface="Meiryo UI" panose="020B0604030504040204" pitchFamily="50" charset="-128"/>
                        </a:rPr>
                        <a:t>22</a:t>
                      </a:r>
                      <a:r>
                        <a:rPr kumimoji="1" lang="ja-JP" altLang="en-US" sz="1500" b="1" i="0" dirty="0">
                          <a:solidFill>
                            <a:schemeClr val="tx1"/>
                          </a:solidFill>
                          <a:latin typeface="Meiryo UI" panose="020B0604030504040204" pitchFamily="50" charset="-128"/>
                          <a:ea typeface="Meiryo UI" panose="020B0604030504040204" pitchFamily="50" charset="-128"/>
                        </a:rPr>
                        <a:t>㎡以上</a:t>
                      </a:r>
                      <a:endParaRPr kumimoji="1" lang="en-US" altLang="ja-JP" sz="1500" b="1" i="0" dirty="0">
                        <a:solidFill>
                          <a:schemeClr val="tx1"/>
                        </a:solidFill>
                        <a:latin typeface="Meiryo UI" panose="020B0604030504040204" pitchFamily="50" charset="-128"/>
                        <a:ea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0835300"/>
                  </a:ext>
                </a:extLst>
              </a:tr>
              <a:tr h="1405844">
                <a:tc>
                  <a:txBody>
                    <a:bodyPr/>
                    <a:lstStyle/>
                    <a:p>
                      <a:pPr algn="l">
                        <a:spcBef>
                          <a:spcPts val="0"/>
                        </a:spcBef>
                      </a:pPr>
                      <a:r>
                        <a:rPr kumimoji="1" lang="ja-JP" altLang="en-US" sz="1400" b="1" dirty="0">
                          <a:solidFill>
                            <a:schemeClr val="tx1"/>
                          </a:solidFill>
                          <a:latin typeface="Meiryo UI" panose="020B0604030504040204" pitchFamily="50" charset="-128"/>
                          <a:ea typeface="Meiryo UI" panose="020B0604030504040204" pitchFamily="50" charset="-128"/>
                        </a:rPr>
                        <a:t>（１）</a:t>
                      </a:r>
                      <a:r>
                        <a:rPr kumimoji="1" lang="en-US" altLang="ja-JP" sz="1400" b="1" dirty="0">
                          <a:solidFill>
                            <a:schemeClr val="tx1"/>
                          </a:solidFill>
                          <a:latin typeface="Meiryo UI" panose="020B0604030504040204" pitchFamily="50" charset="-128"/>
                          <a:ea typeface="Meiryo UI" panose="020B0604030504040204" pitchFamily="50" charset="-128"/>
                        </a:rPr>
                        <a:t>UD</a:t>
                      </a:r>
                      <a:r>
                        <a:rPr kumimoji="1" lang="ja-JP" altLang="en-US" sz="1400" b="1" dirty="0">
                          <a:solidFill>
                            <a:schemeClr val="tx1"/>
                          </a:solidFill>
                          <a:latin typeface="Meiryo UI" panose="020B0604030504040204" pitchFamily="50" charset="-128"/>
                          <a:ea typeface="Meiryo UI" panose="020B0604030504040204" pitchFamily="50" charset="-128"/>
                        </a:rPr>
                        <a:t>ルーム</a:t>
                      </a:r>
                      <a:r>
                        <a:rPr kumimoji="1" lang="en-US" altLang="ja-JP" sz="1400" b="1" dirty="0">
                          <a:solidFill>
                            <a:schemeClr val="tx1"/>
                          </a:solidFill>
                          <a:latin typeface="Meiryo UI" panose="020B0604030504040204" pitchFamily="50" charset="-128"/>
                          <a:ea typeface="Meiryo UI" panose="020B0604030504040204" pitchFamily="50" charset="-128"/>
                        </a:rPr>
                        <a:t>Ⅰ</a:t>
                      </a:r>
                      <a:r>
                        <a:rPr kumimoji="1" lang="ja-JP" altLang="en-US" sz="1400" b="1" dirty="0">
                          <a:solidFill>
                            <a:schemeClr val="tx1"/>
                          </a:solidFill>
                          <a:latin typeface="Meiryo UI" panose="020B0604030504040204" pitchFamily="50" charset="-128"/>
                          <a:ea typeface="Meiryo UI" panose="020B0604030504040204" pitchFamily="50" charset="-128"/>
                        </a:rPr>
                        <a:t>基準</a:t>
                      </a:r>
                    </a:p>
                    <a:p>
                      <a:pPr algn="l">
                        <a:spcBef>
                          <a:spcPts val="0"/>
                        </a:spcBef>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①客室出入口の幅</a:t>
                      </a:r>
                      <a:r>
                        <a:rPr kumimoji="1" lang="en-US" altLang="ja-JP" sz="1400" b="0" dirty="0">
                          <a:solidFill>
                            <a:schemeClr val="tx1"/>
                          </a:solidFill>
                          <a:latin typeface="Meiryo UI" panose="020B0604030504040204" pitchFamily="50" charset="-128"/>
                          <a:ea typeface="Meiryo UI" panose="020B0604030504040204" pitchFamily="50" charset="-128"/>
                        </a:rPr>
                        <a:t>80㎝</a:t>
                      </a:r>
                      <a:r>
                        <a:rPr kumimoji="1" lang="ja-JP" altLang="en-US" sz="1400" b="0" dirty="0">
                          <a:solidFill>
                            <a:schemeClr val="tx1"/>
                          </a:solidFill>
                          <a:latin typeface="Meiryo UI" panose="020B0604030504040204" pitchFamily="50" charset="-128"/>
                          <a:ea typeface="Meiryo UI" panose="020B0604030504040204" pitchFamily="50" charset="-128"/>
                        </a:rPr>
                        <a:t>以上</a:t>
                      </a:r>
                    </a:p>
                    <a:p>
                      <a:pPr algn="l">
                        <a:spcBef>
                          <a:spcPts val="0"/>
                        </a:spcBef>
                      </a:pPr>
                      <a:r>
                        <a:rPr kumimoji="1" lang="ja-JP" altLang="en-US" sz="1400" b="0" dirty="0">
                          <a:solidFill>
                            <a:schemeClr val="tx1"/>
                          </a:solidFill>
                          <a:latin typeface="Meiryo UI" panose="020B0604030504040204" pitchFamily="50" charset="-128"/>
                          <a:ea typeface="Meiryo UI" panose="020B0604030504040204" pitchFamily="50" charset="-128"/>
                        </a:rPr>
                        <a:t>　②段差解消（防水上必要な最低限の高低差は除く）</a:t>
                      </a:r>
                    </a:p>
                    <a:p>
                      <a:pPr algn="l">
                        <a:spcBef>
                          <a:spcPts val="0"/>
                        </a:spcBef>
                      </a:pPr>
                      <a:r>
                        <a:rPr kumimoji="1" lang="ja-JP" altLang="en-US" sz="1400" b="0" dirty="0">
                          <a:solidFill>
                            <a:schemeClr val="tx1"/>
                          </a:solidFill>
                          <a:latin typeface="Meiryo UI" panose="020B0604030504040204" pitchFamily="50" charset="-128"/>
                          <a:ea typeface="Meiryo UI" panose="020B0604030504040204" pitchFamily="50" charset="-128"/>
                        </a:rPr>
                        <a:t>　③便所及び浴室等の出入口の幅</a:t>
                      </a:r>
                      <a:r>
                        <a:rPr kumimoji="1" lang="en-US" altLang="ja-JP" sz="1400" b="0" dirty="0">
                          <a:solidFill>
                            <a:schemeClr val="tx1"/>
                          </a:solidFill>
                          <a:latin typeface="Meiryo UI" panose="020B0604030504040204" pitchFamily="50" charset="-128"/>
                          <a:ea typeface="Meiryo UI" panose="020B0604030504040204" pitchFamily="50" charset="-128"/>
                        </a:rPr>
                        <a:t>70㎝</a:t>
                      </a:r>
                      <a:r>
                        <a:rPr kumimoji="1" lang="ja-JP" altLang="en-US" sz="1400" b="0" dirty="0">
                          <a:solidFill>
                            <a:schemeClr val="tx1"/>
                          </a:solidFill>
                          <a:latin typeface="Meiryo UI" panose="020B0604030504040204" pitchFamily="50" charset="-128"/>
                          <a:ea typeface="Meiryo UI" panose="020B0604030504040204" pitchFamily="50" charset="-128"/>
                        </a:rPr>
                        <a:t>以上</a:t>
                      </a:r>
                    </a:p>
                    <a:p>
                      <a:pPr algn="l">
                        <a:spcBef>
                          <a:spcPts val="0"/>
                        </a:spcBef>
                      </a:pPr>
                      <a:r>
                        <a:rPr kumimoji="1" lang="ja-JP" altLang="en-US" sz="1400" b="0" dirty="0">
                          <a:solidFill>
                            <a:schemeClr val="tx1"/>
                          </a:solidFill>
                          <a:latin typeface="Meiryo UI" panose="020B0604030504040204" pitchFamily="50" charset="-128"/>
                          <a:ea typeface="Meiryo UI" panose="020B0604030504040204" pitchFamily="50" charset="-128"/>
                        </a:rPr>
                        <a:t>　④ベッド、便所及び浴室等までの経路幅</a:t>
                      </a:r>
                      <a:r>
                        <a:rPr kumimoji="1" lang="en-US" altLang="ja-JP" sz="1400" b="0" dirty="0">
                          <a:solidFill>
                            <a:schemeClr val="tx1"/>
                          </a:solidFill>
                          <a:latin typeface="Meiryo UI" panose="020B0604030504040204" pitchFamily="50" charset="-128"/>
                          <a:ea typeface="Meiryo UI" panose="020B0604030504040204" pitchFamily="50" charset="-128"/>
                        </a:rPr>
                        <a:t>80㎝</a:t>
                      </a:r>
                      <a:r>
                        <a:rPr kumimoji="1" lang="ja-JP" altLang="en-US" sz="1400" b="0" dirty="0">
                          <a:solidFill>
                            <a:schemeClr val="tx1"/>
                          </a:solidFill>
                          <a:latin typeface="Meiryo UI" panose="020B0604030504040204" pitchFamily="50" charset="-128"/>
                          <a:ea typeface="Meiryo UI" panose="020B0604030504040204" pitchFamily="50" charset="-128"/>
                        </a:rPr>
                        <a:t>以上</a:t>
                      </a:r>
                    </a:p>
                    <a:p>
                      <a:pPr algn="l">
                        <a:spcBef>
                          <a:spcPts val="0"/>
                        </a:spcBef>
                      </a:pP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ja-JP" altLang="en-US" sz="1300" b="0" dirty="0">
                          <a:solidFill>
                            <a:schemeClr val="tx1"/>
                          </a:solidFill>
                          <a:latin typeface="Meiryo UI" panose="020B0604030504040204" pitchFamily="50" charset="-128"/>
                          <a:ea typeface="Meiryo UI" panose="020B0604030504040204" pitchFamily="50" charset="-128"/>
                        </a:rPr>
                        <a:t>（</a:t>
                      </a:r>
                      <a:r>
                        <a:rPr kumimoji="1" lang="en-US" altLang="ja-JP" sz="1300" b="0" dirty="0">
                          <a:solidFill>
                            <a:schemeClr val="tx1"/>
                          </a:solidFill>
                          <a:latin typeface="Meiryo UI" panose="020B0604030504040204" pitchFamily="50" charset="-128"/>
                          <a:ea typeface="Meiryo UI" panose="020B0604030504040204" pitchFamily="50" charset="-128"/>
                        </a:rPr>
                        <a:t>1</a:t>
                      </a:r>
                      <a:r>
                        <a:rPr kumimoji="1" lang="ja-JP" altLang="en-US" sz="1300" b="0" dirty="0">
                          <a:solidFill>
                            <a:schemeClr val="tx1"/>
                          </a:solidFill>
                          <a:latin typeface="Meiryo UI" panose="020B0604030504040204" pitchFamily="50" charset="-128"/>
                          <a:ea typeface="Meiryo UI" panose="020B0604030504040204" pitchFamily="50" charset="-128"/>
                        </a:rPr>
                        <a:t>ベッド：</a:t>
                      </a:r>
                      <a:r>
                        <a:rPr kumimoji="1" lang="en-US" altLang="ja-JP" sz="1300" b="0" dirty="0">
                          <a:solidFill>
                            <a:schemeClr val="tx1"/>
                          </a:solidFill>
                          <a:latin typeface="Meiryo UI" panose="020B0604030504040204" pitchFamily="50" charset="-128"/>
                          <a:ea typeface="Meiryo UI" panose="020B0604030504040204" pitchFamily="50" charset="-128"/>
                        </a:rPr>
                        <a:t>15㎡</a:t>
                      </a:r>
                      <a:r>
                        <a:rPr kumimoji="1" lang="ja-JP" altLang="en-US" sz="1300" b="0" dirty="0">
                          <a:solidFill>
                            <a:schemeClr val="tx1"/>
                          </a:solidFill>
                          <a:latin typeface="Meiryo UI" panose="020B0604030504040204" pitchFamily="50" charset="-128"/>
                          <a:ea typeface="Meiryo UI" panose="020B0604030504040204" pitchFamily="50" charset="-128"/>
                        </a:rPr>
                        <a:t>以上、</a:t>
                      </a:r>
                      <a:r>
                        <a:rPr kumimoji="1" lang="en-US" altLang="ja-JP" sz="1300" b="0" dirty="0">
                          <a:solidFill>
                            <a:schemeClr val="tx1"/>
                          </a:solidFill>
                          <a:latin typeface="Meiryo UI" panose="020B0604030504040204" pitchFamily="50" charset="-128"/>
                          <a:ea typeface="Meiryo UI" panose="020B0604030504040204" pitchFamily="50" charset="-128"/>
                        </a:rPr>
                        <a:t>2</a:t>
                      </a:r>
                      <a:r>
                        <a:rPr kumimoji="1" lang="ja-JP" altLang="en-US" sz="1300" b="0" dirty="0">
                          <a:solidFill>
                            <a:schemeClr val="tx1"/>
                          </a:solidFill>
                          <a:latin typeface="Meiryo UI" panose="020B0604030504040204" pitchFamily="50" charset="-128"/>
                          <a:ea typeface="Meiryo UI" panose="020B0604030504040204" pitchFamily="50" charset="-128"/>
                        </a:rPr>
                        <a:t>ベッド以上：</a:t>
                      </a:r>
                      <a:r>
                        <a:rPr kumimoji="1" lang="en-US" altLang="ja-JP" sz="1300" b="0" dirty="0">
                          <a:solidFill>
                            <a:schemeClr val="tx1"/>
                          </a:solidFill>
                          <a:latin typeface="Meiryo UI" panose="020B0604030504040204" pitchFamily="50" charset="-128"/>
                          <a:ea typeface="Meiryo UI" panose="020B0604030504040204" pitchFamily="50" charset="-128"/>
                        </a:rPr>
                        <a:t>19㎡</a:t>
                      </a:r>
                      <a:r>
                        <a:rPr kumimoji="1" lang="ja-JP" altLang="en-US" sz="1300" b="0" dirty="0">
                          <a:solidFill>
                            <a:schemeClr val="tx1"/>
                          </a:solidFill>
                          <a:latin typeface="Meiryo UI" panose="020B0604030504040204" pitchFamily="50" charset="-128"/>
                          <a:ea typeface="Meiryo UI" panose="020B0604030504040204" pitchFamily="50" charset="-128"/>
                        </a:rPr>
                        <a:t>以上の場合）</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endParaRPr kumimoji="1" lang="en-US" altLang="ja-JP" sz="1400" dirty="0">
                        <a:solidFill>
                          <a:srgbClr val="FF0000"/>
                        </a:solidFill>
                        <a:latin typeface="Meiryo UI" panose="020B0604030504040204" pitchFamily="50" charset="-128"/>
                        <a:ea typeface="Meiryo UI" panose="020B0604030504040204" pitchFamily="50" charset="-128"/>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01020897"/>
                  </a:ext>
                </a:extLst>
              </a:tr>
              <a:tr h="1356292">
                <a:tc>
                  <a:txBody>
                    <a:bodyPr/>
                    <a:lstStyle/>
                    <a:p>
                      <a:pPr algn="l">
                        <a:spcBef>
                          <a:spcPts val="0"/>
                        </a:spcBef>
                      </a:pPr>
                      <a:r>
                        <a:rPr kumimoji="1" lang="ja-JP" altLang="en-US" sz="1400" b="1" dirty="0">
                          <a:solidFill>
                            <a:schemeClr val="tx1"/>
                          </a:solidFill>
                          <a:latin typeface="Meiryo UI" panose="020B0604030504040204" pitchFamily="50" charset="-128"/>
                          <a:ea typeface="Meiryo UI" panose="020B0604030504040204" pitchFamily="50" charset="-128"/>
                        </a:rPr>
                        <a:t>（２）</a:t>
                      </a:r>
                      <a:r>
                        <a:rPr kumimoji="1" lang="en-US" altLang="ja-JP" sz="1400" b="1" dirty="0">
                          <a:solidFill>
                            <a:schemeClr val="tx1"/>
                          </a:solidFill>
                          <a:latin typeface="Meiryo UI" panose="020B0604030504040204" pitchFamily="50" charset="-128"/>
                          <a:ea typeface="Meiryo UI" panose="020B0604030504040204" pitchFamily="50" charset="-128"/>
                        </a:rPr>
                        <a:t>UD</a:t>
                      </a:r>
                      <a:r>
                        <a:rPr kumimoji="1" lang="ja-JP" altLang="en-US" sz="1400" b="1" dirty="0">
                          <a:solidFill>
                            <a:schemeClr val="tx1"/>
                          </a:solidFill>
                          <a:latin typeface="Meiryo UI" panose="020B0604030504040204" pitchFamily="50" charset="-128"/>
                          <a:ea typeface="Meiryo UI" panose="020B0604030504040204" pitchFamily="50" charset="-128"/>
                        </a:rPr>
                        <a:t>ルーム</a:t>
                      </a:r>
                      <a:r>
                        <a:rPr kumimoji="1" lang="en-US" altLang="ja-JP" sz="1400" b="1" dirty="0">
                          <a:solidFill>
                            <a:schemeClr val="tx1"/>
                          </a:solidFill>
                          <a:latin typeface="Meiryo UI" panose="020B0604030504040204" pitchFamily="50" charset="-128"/>
                          <a:ea typeface="Meiryo UI" panose="020B0604030504040204" pitchFamily="50" charset="-128"/>
                        </a:rPr>
                        <a:t>Ⅱ</a:t>
                      </a:r>
                      <a:r>
                        <a:rPr kumimoji="1" lang="ja-JP" altLang="en-US" sz="1400" b="1" dirty="0">
                          <a:solidFill>
                            <a:schemeClr val="tx1"/>
                          </a:solidFill>
                          <a:latin typeface="Meiryo UI" panose="020B0604030504040204" pitchFamily="50" charset="-128"/>
                          <a:ea typeface="Meiryo UI" panose="020B0604030504040204" pitchFamily="50" charset="-128"/>
                        </a:rPr>
                        <a:t>基準</a:t>
                      </a:r>
                    </a:p>
                    <a:p>
                      <a:pPr algn="l">
                        <a:spcBef>
                          <a:spcPts val="0"/>
                        </a:spcBef>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UD</a:t>
                      </a:r>
                      <a:r>
                        <a:rPr kumimoji="1" lang="ja-JP" altLang="en-US" sz="1400" b="0" dirty="0">
                          <a:solidFill>
                            <a:schemeClr val="tx1"/>
                          </a:solidFill>
                          <a:latin typeface="Meiryo UI" panose="020B0604030504040204" pitchFamily="50" charset="-128"/>
                          <a:ea typeface="Meiryo UI" panose="020B0604030504040204" pitchFamily="50" charset="-128"/>
                        </a:rPr>
                        <a:t>ルーム</a:t>
                      </a:r>
                      <a:r>
                        <a:rPr kumimoji="1" lang="en-US" altLang="ja-JP" sz="1400" b="0" dirty="0">
                          <a:solidFill>
                            <a:schemeClr val="tx1"/>
                          </a:solidFill>
                          <a:latin typeface="Meiryo UI" panose="020B0604030504040204" pitchFamily="50" charset="-128"/>
                          <a:ea typeface="Meiryo UI" panose="020B0604030504040204" pitchFamily="50" charset="-128"/>
                        </a:rPr>
                        <a:t>Ⅰ</a:t>
                      </a:r>
                      <a:r>
                        <a:rPr kumimoji="1" lang="ja-JP" altLang="en-US" sz="1400" b="0" dirty="0">
                          <a:solidFill>
                            <a:schemeClr val="tx1"/>
                          </a:solidFill>
                          <a:latin typeface="Meiryo UI" panose="020B0604030504040204" pitchFamily="50" charset="-128"/>
                          <a:ea typeface="Meiryo UI" panose="020B0604030504040204" pitchFamily="50" charset="-128"/>
                        </a:rPr>
                        <a:t>基準①、②に加え</a:t>
                      </a:r>
                    </a:p>
                    <a:p>
                      <a:pPr algn="l">
                        <a:spcBef>
                          <a:spcPts val="0"/>
                        </a:spcBef>
                      </a:pPr>
                      <a:r>
                        <a:rPr kumimoji="1" lang="ja-JP" altLang="en-US" sz="1400" b="0" dirty="0">
                          <a:solidFill>
                            <a:schemeClr val="tx1"/>
                          </a:solidFill>
                          <a:latin typeface="Meiryo UI" panose="020B0604030504040204" pitchFamily="50" charset="-128"/>
                          <a:ea typeface="Meiryo UI" panose="020B0604030504040204" pitchFamily="50" charset="-128"/>
                        </a:rPr>
                        <a:t>　⑤便所及び浴室等の出入口の幅</a:t>
                      </a:r>
                      <a:r>
                        <a:rPr kumimoji="1" lang="en-US" altLang="ja-JP" sz="1400" b="0" dirty="0">
                          <a:solidFill>
                            <a:schemeClr val="tx1"/>
                          </a:solidFill>
                          <a:latin typeface="Meiryo UI" panose="020B0604030504040204" pitchFamily="50" charset="-128"/>
                          <a:ea typeface="Meiryo UI" panose="020B0604030504040204" pitchFamily="50" charset="-128"/>
                        </a:rPr>
                        <a:t>75㎝</a:t>
                      </a:r>
                      <a:r>
                        <a:rPr kumimoji="1" lang="ja-JP" altLang="en-US" sz="1400" b="0" dirty="0">
                          <a:solidFill>
                            <a:schemeClr val="tx1"/>
                          </a:solidFill>
                          <a:latin typeface="Meiryo UI" panose="020B0604030504040204" pitchFamily="50" charset="-128"/>
                          <a:ea typeface="Meiryo UI" panose="020B0604030504040204" pitchFamily="50" charset="-128"/>
                        </a:rPr>
                        <a:t>以上</a:t>
                      </a:r>
                    </a:p>
                    <a:p>
                      <a:pPr algn="l">
                        <a:spcBef>
                          <a:spcPts val="0"/>
                        </a:spcBef>
                      </a:pPr>
                      <a:r>
                        <a:rPr kumimoji="1" lang="ja-JP" altLang="en-US" sz="1400" b="0" dirty="0">
                          <a:solidFill>
                            <a:schemeClr val="tx1"/>
                          </a:solidFill>
                          <a:latin typeface="Meiryo UI" panose="020B0604030504040204" pitchFamily="50" charset="-128"/>
                          <a:ea typeface="Meiryo UI" panose="020B0604030504040204" pitchFamily="50" charset="-128"/>
                        </a:rPr>
                        <a:t>　⑥ベッド、便所及び浴室等までの経路幅</a:t>
                      </a:r>
                      <a:r>
                        <a:rPr kumimoji="1" lang="en-US" altLang="ja-JP" sz="1400" b="0" dirty="0">
                          <a:solidFill>
                            <a:schemeClr val="tx1"/>
                          </a:solidFill>
                          <a:latin typeface="Meiryo UI" panose="020B0604030504040204" pitchFamily="50" charset="-128"/>
                          <a:ea typeface="Meiryo UI" panose="020B0604030504040204" pitchFamily="50" charset="-128"/>
                        </a:rPr>
                        <a:t>80㎝</a:t>
                      </a:r>
                      <a:r>
                        <a:rPr kumimoji="1" lang="ja-JP" altLang="en-US" sz="1400" b="0" dirty="0">
                          <a:solidFill>
                            <a:schemeClr val="tx1"/>
                          </a:solidFill>
                          <a:latin typeface="Meiryo UI" panose="020B0604030504040204" pitchFamily="50" charset="-128"/>
                          <a:ea typeface="Meiryo UI" panose="020B0604030504040204" pitchFamily="50" charset="-128"/>
                        </a:rPr>
                        <a:t>以上</a:t>
                      </a:r>
                    </a:p>
                    <a:p>
                      <a:pPr algn="l">
                        <a:spcBef>
                          <a:spcPts val="0"/>
                        </a:spcBef>
                      </a:pPr>
                      <a:r>
                        <a:rPr kumimoji="1" lang="ja-JP" altLang="en-US" sz="1400" b="0" dirty="0">
                          <a:solidFill>
                            <a:schemeClr val="tx1"/>
                          </a:solidFill>
                          <a:latin typeface="Meiryo UI" panose="020B0604030504040204" pitchFamily="50" charset="-128"/>
                          <a:ea typeface="Meiryo UI" panose="020B0604030504040204" pitchFamily="50" charset="-128"/>
                        </a:rPr>
                        <a:t>　　（経路が直角となる部分は</a:t>
                      </a:r>
                      <a:r>
                        <a:rPr kumimoji="1" lang="en-US" altLang="ja-JP" sz="1400" b="0" dirty="0">
                          <a:solidFill>
                            <a:schemeClr val="tx1"/>
                          </a:solidFill>
                          <a:latin typeface="Meiryo UI" panose="020B0604030504040204" pitchFamily="50" charset="-128"/>
                          <a:ea typeface="Meiryo UI" panose="020B0604030504040204" pitchFamily="50" charset="-128"/>
                        </a:rPr>
                        <a:t>100㎝</a:t>
                      </a:r>
                      <a:r>
                        <a:rPr kumimoji="1" lang="ja-JP" altLang="en-US" sz="1400" b="0" dirty="0">
                          <a:solidFill>
                            <a:schemeClr val="tx1"/>
                          </a:solidFill>
                          <a:latin typeface="Meiryo UI" panose="020B0604030504040204" pitchFamily="50" charset="-128"/>
                          <a:ea typeface="Meiryo UI" panose="020B0604030504040204" pitchFamily="50" charset="-128"/>
                        </a:rPr>
                        <a:t>以上）</a:t>
                      </a:r>
                    </a:p>
                    <a:p>
                      <a:pPr algn="l">
                        <a:spcBef>
                          <a:spcPts val="0"/>
                        </a:spcBef>
                      </a:pPr>
                      <a:r>
                        <a:rPr kumimoji="1" lang="ja-JP" altLang="en-US" sz="1400" b="0" dirty="0">
                          <a:solidFill>
                            <a:schemeClr val="tx1"/>
                          </a:solidFill>
                          <a:latin typeface="Meiryo UI" panose="020B0604030504040204" pitchFamily="50" charset="-128"/>
                          <a:ea typeface="Meiryo UI" panose="020B0604030504040204" pitchFamily="50" charset="-128"/>
                        </a:rPr>
                        <a:t>　⑦便器、浴槽等、洗面台の車椅子使用者の寄付き</a:t>
                      </a:r>
                    </a:p>
                    <a:p>
                      <a:pPr algn="l">
                        <a:spcBef>
                          <a:spcPts val="0"/>
                        </a:spcBef>
                      </a:pPr>
                      <a:r>
                        <a:rPr kumimoji="1" lang="ja-JP" altLang="en-US" sz="1400" b="0" dirty="0">
                          <a:solidFill>
                            <a:schemeClr val="tx1"/>
                          </a:solidFill>
                          <a:latin typeface="Meiryo UI" panose="020B0604030504040204" pitchFamily="50" charset="-128"/>
                          <a:ea typeface="Meiryo UI" panose="020B0604030504040204" pitchFamily="50" charset="-128"/>
                        </a:rPr>
                        <a:t>　⑧車椅子使用者が転回することができる空間の確保</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200" dirty="0">
                        <a:solidFill>
                          <a:srgbClr val="FF0000"/>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tcPr>
                </a:tc>
                <a:tc>
                  <a:txBody>
                    <a:bodyPr/>
                    <a:lstStyle/>
                    <a:p>
                      <a:pPr algn="ctr"/>
                      <a:endParaRPr kumimoji="1" lang="ja-JP" altLang="en-US" sz="1400" dirty="0">
                        <a:solidFill>
                          <a:srgbClr val="FF0000"/>
                        </a:solidFill>
                        <a:latin typeface="Meiryo UI" panose="020B0604030504040204" pitchFamily="50" charset="-128"/>
                        <a:ea typeface="Meiryo UI" panose="020B0604030504040204" pitchFamily="50" charset="-128"/>
                      </a:endParaRPr>
                    </a:p>
                  </a:txBody>
                  <a:tcPr anchor="ctr">
                    <a:lnR w="28575" cap="flat" cmpd="sng" algn="ctr">
                      <a:solidFill>
                        <a:schemeClr val="tx1"/>
                      </a:solidFill>
                      <a:prstDash val="solid"/>
                      <a:round/>
                      <a:headEnd type="none" w="med" len="med"/>
                      <a:tailEnd type="none" w="med" len="med"/>
                    </a:lnR>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6087062"/>
                  </a:ext>
                </a:extLst>
              </a:tr>
              <a:tr h="517026">
                <a:tc>
                  <a:txBody>
                    <a:bodyPr/>
                    <a:lstStyle/>
                    <a:p>
                      <a:pPr algn="l"/>
                      <a:r>
                        <a:rPr kumimoji="1" lang="ja-JP" altLang="en-US" sz="1400" b="1" dirty="0">
                          <a:latin typeface="Meiryo UI" panose="020B0604030504040204" pitchFamily="50" charset="-128"/>
                          <a:ea typeface="Meiryo UI" panose="020B0604030504040204" pitchFamily="50" charset="-128"/>
                        </a:rPr>
                        <a:t>（３）客室及び浴室等の出入口の戸</a:t>
                      </a:r>
                    </a:p>
                    <a:p>
                      <a:pPr algn="l"/>
                      <a:r>
                        <a:rPr kumimoji="1" lang="ja-JP" altLang="en-US" sz="1400" b="1" dirty="0">
                          <a:latin typeface="Meiryo UI" panose="020B0604030504040204" pitchFamily="50" charset="-128"/>
                          <a:ea typeface="Meiryo UI" panose="020B0604030504040204" pitchFamily="50" charset="-128"/>
                        </a:rPr>
                        <a:t>　</a:t>
                      </a:r>
                      <a:r>
                        <a:rPr kumimoji="1" lang="ja-JP" altLang="en-US" sz="1400" b="0" dirty="0">
                          <a:latin typeface="Meiryo UI" panose="020B0604030504040204" pitchFamily="50" charset="-128"/>
                          <a:ea typeface="Meiryo UI" panose="020B0604030504040204" pitchFamily="50" charset="-128"/>
                        </a:rPr>
                        <a:t>○引き戸</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endParaRPr kumimoji="1" lang="ja-JP" altLang="en-US" sz="1400" dirty="0">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endParaRPr kumimoji="1" lang="en-US" altLang="ja-JP" sz="1400" dirty="0">
                        <a:latin typeface="Meiryo UI" panose="020B0604030504040204" pitchFamily="50" charset="-128"/>
                        <a:ea typeface="Meiryo UI" panose="020B0604030504040204" pitchFamily="50" charset="-128"/>
                      </a:endParaRPr>
                    </a:p>
                  </a:txBody>
                  <a:tcPr>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4514831"/>
                  </a:ext>
                </a:extLst>
              </a:tr>
              <a:tr h="368490">
                <a:tc>
                  <a:txBody>
                    <a:bodyPr/>
                    <a:lstStyle/>
                    <a:p>
                      <a:pPr algn="l">
                        <a:spcBef>
                          <a:spcPts val="600"/>
                        </a:spcBef>
                      </a:pPr>
                      <a:r>
                        <a:rPr kumimoji="1" lang="ja-JP" altLang="en-US" sz="1400" b="1" dirty="0">
                          <a:latin typeface="Meiryo UI" panose="020B0604030504040204" pitchFamily="50" charset="-128"/>
                          <a:ea typeface="Meiryo UI" panose="020B0604030504040204" pitchFamily="50" charset="-128"/>
                        </a:rPr>
                        <a:t>（４）バリアフリー情報の公表義務化</a:t>
                      </a:r>
                    </a:p>
                    <a:p>
                      <a:pPr algn="l">
                        <a:spcBef>
                          <a:spcPts val="600"/>
                        </a:spcBef>
                      </a:pPr>
                      <a:r>
                        <a:rPr kumimoji="1" lang="ja-JP" altLang="en-US" sz="1400" b="1" dirty="0">
                          <a:latin typeface="Meiryo UI" panose="020B0604030504040204" pitchFamily="50" charset="-128"/>
                          <a:ea typeface="Meiryo UI" panose="020B0604030504040204" pitchFamily="50" charset="-128"/>
                        </a:rPr>
                        <a:t>　</a:t>
                      </a:r>
                      <a:r>
                        <a:rPr kumimoji="1" lang="ja-JP" altLang="en-US" sz="1400" b="0" dirty="0">
                          <a:latin typeface="Meiryo UI" panose="020B0604030504040204" pitchFamily="50" charset="-128"/>
                          <a:ea typeface="Meiryo UI" panose="020B0604030504040204" pitchFamily="50" charset="-128"/>
                        </a:rPr>
                        <a:t>○公表等しない者への勧告</a:t>
                      </a:r>
                    </a:p>
                    <a:p>
                      <a:pPr algn="l">
                        <a:spcBef>
                          <a:spcPts val="600"/>
                        </a:spcBef>
                      </a:pPr>
                      <a:r>
                        <a:rPr kumimoji="1" lang="ja-JP" altLang="en-US" sz="1400" b="0" dirty="0">
                          <a:latin typeface="Meiryo UI" panose="020B0604030504040204" pitchFamily="50" charset="-128"/>
                          <a:ea typeface="Meiryo UI" panose="020B0604030504040204" pitchFamily="50" charset="-128"/>
                        </a:rPr>
                        <a:t>　○勧告に従わないときの名称等の公表</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endParaRPr kumimoji="1" lang="ja-JP" altLang="en-US" sz="1400" dirty="0">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endParaRPr kumimoji="1" lang="en-US" altLang="ja-JP" sz="1400" dirty="0">
                        <a:latin typeface="Meiryo UI" panose="020B0604030504040204" pitchFamily="50" charset="-128"/>
                        <a:ea typeface="Meiryo UI" panose="020B0604030504040204" pitchFamily="50" charset="-128"/>
                      </a:endParaRPr>
                    </a:p>
                  </a:txBody>
                  <a:tcP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0647718"/>
                  </a:ext>
                </a:extLst>
              </a:tr>
            </a:tbl>
          </a:graphicData>
        </a:graphic>
      </p:graphicFrame>
      <p:cxnSp>
        <p:nvCxnSpPr>
          <p:cNvPr id="16" name="直線矢印コネクタ 15">
            <a:extLst>
              <a:ext uri="{FF2B5EF4-FFF2-40B4-BE49-F238E27FC236}">
                <a16:creationId xmlns:a16="http://schemas.microsoft.com/office/drawing/2014/main" id="{1A5065E5-98EF-4CE4-9649-3731D23FA41B}"/>
              </a:ext>
            </a:extLst>
          </p:cNvPr>
          <p:cNvCxnSpPr/>
          <p:nvPr/>
        </p:nvCxnSpPr>
        <p:spPr>
          <a:xfrm>
            <a:off x="7438030" y="2524137"/>
            <a:ext cx="1457632"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8F9ABF5-2BCC-40AE-95A0-B4CC5C8CEB43}"/>
              </a:ext>
            </a:extLst>
          </p:cNvPr>
          <p:cNvCxnSpPr/>
          <p:nvPr/>
        </p:nvCxnSpPr>
        <p:spPr>
          <a:xfrm>
            <a:off x="5979157" y="4039454"/>
            <a:ext cx="1467488" cy="0"/>
          </a:xfrm>
          <a:prstGeom prst="straightConnector1">
            <a:avLst/>
          </a:prstGeom>
          <a:ln w="76200" cmpd="dbl">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A1FB37A7-75C6-4459-B218-CCEE137AB863}"/>
              </a:ext>
            </a:extLst>
          </p:cNvPr>
          <p:cNvCxnSpPr/>
          <p:nvPr/>
        </p:nvCxnSpPr>
        <p:spPr>
          <a:xfrm>
            <a:off x="7420670" y="5099471"/>
            <a:ext cx="1460273" cy="7602"/>
          </a:xfrm>
          <a:prstGeom prst="straightConnector1">
            <a:avLst/>
          </a:prstGeom>
          <a:ln w="76200" cmpd="dbl">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28D444C-18CB-4D7B-99D6-872654C25B6C}"/>
              </a:ext>
            </a:extLst>
          </p:cNvPr>
          <p:cNvCxnSpPr/>
          <p:nvPr/>
        </p:nvCxnSpPr>
        <p:spPr>
          <a:xfrm flipV="1">
            <a:off x="1628714" y="6634787"/>
            <a:ext cx="864096" cy="1565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878A029C-88AF-4D33-A9B0-E9E30DFC0CEE}"/>
              </a:ext>
            </a:extLst>
          </p:cNvPr>
          <p:cNvSpPr/>
          <p:nvPr/>
        </p:nvSpPr>
        <p:spPr>
          <a:xfrm>
            <a:off x="2477731" y="6504116"/>
            <a:ext cx="468911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基準あり　　　　　　　　　　　　義務　　　　　　　　　　　　　　　　　　努力義務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9" name="直線矢印コネクタ 28">
            <a:extLst>
              <a:ext uri="{FF2B5EF4-FFF2-40B4-BE49-F238E27FC236}">
                <a16:creationId xmlns:a16="http://schemas.microsoft.com/office/drawing/2014/main" id="{1C7E94CB-D2C3-4459-B0E8-2C8A159EF171}"/>
              </a:ext>
            </a:extLst>
          </p:cNvPr>
          <p:cNvCxnSpPr/>
          <p:nvPr/>
        </p:nvCxnSpPr>
        <p:spPr>
          <a:xfrm flipV="1">
            <a:off x="3322700" y="6632677"/>
            <a:ext cx="939277" cy="9938"/>
          </a:xfrm>
          <a:prstGeom prst="straightConnector1">
            <a:avLst/>
          </a:prstGeom>
          <a:ln w="76200" cmpd="dbl">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0CE61084-E089-4C40-B902-6821B9F2C75E}"/>
              </a:ext>
            </a:extLst>
          </p:cNvPr>
          <p:cNvCxnSpPr/>
          <p:nvPr/>
        </p:nvCxnSpPr>
        <p:spPr>
          <a:xfrm>
            <a:off x="4521605" y="4039454"/>
            <a:ext cx="1457552" cy="0"/>
          </a:xfrm>
          <a:prstGeom prst="straightConnector1">
            <a:avLst/>
          </a:prstGeom>
          <a:ln w="762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2C4FF734-453B-47B6-AEAE-49BB2EDDE4CF}"/>
              </a:ext>
            </a:extLst>
          </p:cNvPr>
          <p:cNvCxnSpPr/>
          <p:nvPr/>
        </p:nvCxnSpPr>
        <p:spPr>
          <a:xfrm>
            <a:off x="5429916" y="6621301"/>
            <a:ext cx="936104" cy="0"/>
          </a:xfrm>
          <a:prstGeom prst="straightConnector1">
            <a:avLst/>
          </a:prstGeom>
          <a:ln w="762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936F534B-7795-4AAE-A1EA-3BD8FC558CCF}"/>
              </a:ext>
            </a:extLst>
          </p:cNvPr>
          <p:cNvCxnSpPr/>
          <p:nvPr/>
        </p:nvCxnSpPr>
        <p:spPr>
          <a:xfrm>
            <a:off x="7450357" y="4039454"/>
            <a:ext cx="147020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0E533F60-51E2-48DA-9BD0-C46B69B73943}"/>
              </a:ext>
            </a:extLst>
          </p:cNvPr>
          <p:cNvCxnSpPr>
            <a:cxnSpLocks/>
          </p:cNvCxnSpPr>
          <p:nvPr/>
        </p:nvCxnSpPr>
        <p:spPr>
          <a:xfrm flipV="1">
            <a:off x="4544698" y="5743062"/>
            <a:ext cx="4336406" cy="12414"/>
          </a:xfrm>
          <a:prstGeom prst="straightConnector1">
            <a:avLst/>
          </a:prstGeom>
          <a:ln w="76200" cmpd="dbl">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3DB18013-3F62-4905-BE95-09E4705C6897}"/>
              </a:ext>
            </a:extLst>
          </p:cNvPr>
          <p:cNvCxnSpPr/>
          <p:nvPr/>
        </p:nvCxnSpPr>
        <p:spPr>
          <a:xfrm>
            <a:off x="5953182" y="5092971"/>
            <a:ext cx="1467488" cy="0"/>
          </a:xfrm>
          <a:prstGeom prst="straightConnector1">
            <a:avLst/>
          </a:prstGeom>
          <a:ln w="762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EA5B298F-E91A-4ED6-A9CD-F684B7B52E95}"/>
              </a:ext>
            </a:extLst>
          </p:cNvPr>
          <p:cNvSpPr/>
          <p:nvPr/>
        </p:nvSpPr>
        <p:spPr>
          <a:xfrm>
            <a:off x="168538" y="6209172"/>
            <a:ext cx="4231651" cy="281704"/>
          </a:xfrm>
          <a:prstGeom prst="rect">
            <a:avLst/>
          </a:prstGeom>
        </p:spPr>
        <p:txBody>
          <a:bodyPr wrap="square">
            <a:spAutoFit/>
          </a:bodyPr>
          <a:lstStyle/>
          <a:p>
            <a:pPr>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便所及び浴室等の手すりの設置の努力義務は本図から除く。</a:t>
            </a:r>
            <a:endParaRPr kumimoji="1" lang="en-US" altLang="ja-JP"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36" name="直線矢印コネクタ 35">
            <a:extLst>
              <a:ext uri="{FF2B5EF4-FFF2-40B4-BE49-F238E27FC236}">
                <a16:creationId xmlns:a16="http://schemas.microsoft.com/office/drawing/2014/main" id="{BC9A30C5-BE77-4DFE-8492-4606BA95F781}"/>
              </a:ext>
            </a:extLst>
          </p:cNvPr>
          <p:cNvCxnSpPr/>
          <p:nvPr/>
        </p:nvCxnSpPr>
        <p:spPr>
          <a:xfrm>
            <a:off x="4499342" y="2530132"/>
            <a:ext cx="1467488" cy="0"/>
          </a:xfrm>
          <a:prstGeom prst="straightConnector1">
            <a:avLst/>
          </a:prstGeom>
          <a:ln w="76200" cmpd="dbl">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6B90B3C-8DB9-41D5-A44B-6C08ED075DD4}"/>
              </a:ext>
            </a:extLst>
          </p:cNvPr>
          <p:cNvCxnSpPr/>
          <p:nvPr/>
        </p:nvCxnSpPr>
        <p:spPr>
          <a:xfrm flipV="1">
            <a:off x="5953182" y="1815152"/>
            <a:ext cx="1484848" cy="1433015"/>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BA40AABB-901F-4913-9300-CC664A43A78E}"/>
              </a:ext>
            </a:extLst>
          </p:cNvPr>
          <p:cNvCxnSpPr/>
          <p:nvPr/>
        </p:nvCxnSpPr>
        <p:spPr>
          <a:xfrm flipV="1">
            <a:off x="4544698" y="4814309"/>
            <a:ext cx="1467488" cy="51861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8379619"/>
      </p:ext>
    </p:extLst>
  </p:cSld>
  <p:clrMapOvr>
    <a:masterClrMapping/>
  </p:clrMapOvr>
  <mc:AlternateContent xmlns:mc="http://schemas.openxmlformats.org/markup-compatibility/2006" xmlns:p14="http://schemas.microsoft.com/office/powerpoint/2010/main">
    <mc:Choice Requires="p14">
      <p:transition spd="slow" p14:dur="2000" advClick="0" advTm="13379"/>
    </mc:Choice>
    <mc:Fallback xmlns="">
      <p:transition spd="slow" advClick="0" advTm="13379"/>
    </mc:Fallback>
  </mc:AlternateContent>
  <p:timing>
    <p:tnLst>
      <p:par>
        <p:cTn id="1" dur="indefinite" restart="never" nodeType="tmRoot"/>
      </p:par>
    </p:tnLst>
  </p:timing>
  <p:extLst mod="1">
    <p:ext uri="{E180D4A7-C9FB-4DFB-919C-405C955672EB}">
      <p14:showEvtLst xmlns:p14="http://schemas.microsoft.com/office/powerpoint/2010/main">
        <p14:playEvt time="0" objId="27"/>
        <p14:stopEvt time="13379" objId="27"/>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40D2D7-A64B-4A4B-B1FF-9C5C9096D921}"/>
              </a:ext>
            </a:extLst>
          </p:cNvPr>
          <p:cNvSpPr/>
          <p:nvPr/>
        </p:nvSpPr>
        <p:spPr>
          <a:xfrm>
            <a:off x="612000" y="2344088"/>
            <a:ext cx="7920000" cy="2169825"/>
          </a:xfrm>
          <a:prstGeom prst="rect">
            <a:avLst/>
          </a:prstGeom>
        </p:spPr>
        <p:txBody>
          <a:bodyPr wrap="square">
            <a:spAutoFit/>
          </a:bodyPr>
          <a:lstStyle/>
          <a:p>
            <a:pPr algn="ctr"/>
            <a:r>
              <a:rPr kumimoji="1" lang="ja-JP" altLang="en-US" sz="2200" b="1" dirty="0" smtClean="0">
                <a:solidFill>
                  <a:prstClr val="black"/>
                </a:solidFill>
                <a:latin typeface="Meiryo UI" panose="020B0604030504040204" pitchFamily="50" charset="-128"/>
                <a:ea typeface="Meiryo UI" panose="020B0604030504040204" pitchFamily="50" charset="-128"/>
              </a:rPr>
              <a:t>○大阪府福祉のまちづくり条例の改正（令和</a:t>
            </a:r>
            <a:r>
              <a:rPr kumimoji="1" lang="en-US" altLang="ja-JP" sz="2200" b="1" dirty="0" smtClean="0">
                <a:solidFill>
                  <a:prstClr val="black"/>
                </a:solidFill>
                <a:latin typeface="Meiryo UI" panose="020B0604030504040204" pitchFamily="50" charset="-128"/>
                <a:ea typeface="Meiryo UI" panose="020B0604030504040204" pitchFamily="50" charset="-128"/>
              </a:rPr>
              <a:t>2</a:t>
            </a:r>
            <a:r>
              <a:rPr kumimoji="1" lang="ja-JP" altLang="en-US" sz="2200" b="1" dirty="0" smtClean="0">
                <a:solidFill>
                  <a:prstClr val="black"/>
                </a:solidFill>
                <a:latin typeface="Meiryo UI" panose="020B0604030504040204" pitchFamily="50" charset="-128"/>
                <a:ea typeface="Meiryo UI" panose="020B0604030504040204" pitchFamily="50" charset="-128"/>
              </a:rPr>
              <a:t>年</a:t>
            </a:r>
            <a:r>
              <a:rPr kumimoji="1" lang="en-US" altLang="ja-JP" sz="2200" b="1" dirty="0" smtClean="0">
                <a:solidFill>
                  <a:prstClr val="black"/>
                </a:solidFill>
                <a:latin typeface="Meiryo UI" panose="020B0604030504040204" pitchFamily="50" charset="-128"/>
                <a:ea typeface="Meiryo UI" panose="020B0604030504040204" pitchFamily="50" charset="-128"/>
              </a:rPr>
              <a:t>3</a:t>
            </a:r>
            <a:r>
              <a:rPr kumimoji="1" lang="ja-JP" altLang="en-US" sz="2200" b="1" dirty="0" smtClean="0">
                <a:solidFill>
                  <a:prstClr val="black"/>
                </a:solidFill>
                <a:latin typeface="Meiryo UI" panose="020B0604030504040204" pitchFamily="50" charset="-128"/>
                <a:ea typeface="Meiryo UI" panose="020B0604030504040204" pitchFamily="50" charset="-128"/>
              </a:rPr>
              <a:t>月）</a:t>
            </a:r>
            <a:endParaRPr kumimoji="1" lang="en-US" altLang="ja-JP" sz="2200" b="1" dirty="0" smtClean="0">
              <a:solidFill>
                <a:prstClr val="black"/>
              </a:solidFill>
              <a:latin typeface="Meiryo UI" panose="020B0604030504040204" pitchFamily="50" charset="-128"/>
              <a:ea typeface="Meiryo UI" panose="020B0604030504040204" pitchFamily="50" charset="-128"/>
            </a:endParaRPr>
          </a:p>
          <a:p>
            <a:pPr indent="946800"/>
            <a:r>
              <a:rPr kumimoji="1" lang="ja-JP" altLang="en-US" sz="2200" b="1" dirty="0" smtClean="0">
                <a:solidFill>
                  <a:prstClr val="black"/>
                </a:solidFill>
                <a:latin typeface="Meiryo UI" panose="020B0604030504040204" pitchFamily="50" charset="-128"/>
                <a:ea typeface="Meiryo UI" panose="020B0604030504040204" pitchFamily="50" charset="-128"/>
              </a:rPr>
              <a:t>に係る解説（ホテル又は旅館）</a:t>
            </a:r>
            <a:endParaRPr kumimoji="1" lang="en-US" altLang="ja-JP" sz="2200" b="1" dirty="0" smtClean="0">
              <a:solidFill>
                <a:prstClr val="black"/>
              </a:solidFill>
              <a:latin typeface="Meiryo UI" panose="020B0604030504040204" pitchFamily="50" charset="-128"/>
              <a:ea typeface="Meiryo UI" panose="020B0604030504040204" pitchFamily="50" charset="-128"/>
            </a:endParaRPr>
          </a:p>
          <a:p>
            <a:pPr algn="ctr"/>
            <a:endParaRPr kumimoji="1" lang="en-US" altLang="ja-JP" sz="2200" b="1" dirty="0" smtClean="0">
              <a:solidFill>
                <a:prstClr val="black"/>
              </a:solidFill>
              <a:latin typeface="Meiryo UI" panose="020B0604030504040204" pitchFamily="50" charset="-128"/>
              <a:ea typeface="Meiryo UI" panose="020B0604030504040204" pitchFamily="50" charset="-128"/>
            </a:endParaRPr>
          </a:p>
          <a:p>
            <a:pPr algn="ctr"/>
            <a:r>
              <a:rPr kumimoji="1" lang="ja-JP" altLang="en-US" sz="2200" b="1" dirty="0" smtClean="0">
                <a:solidFill>
                  <a:prstClr val="black"/>
                </a:solidFill>
                <a:latin typeface="Meiryo UI" panose="020B0604030504040204" pitchFamily="50" charset="-128"/>
                <a:ea typeface="Meiryo UI" panose="020B0604030504040204" pitchFamily="50" charset="-128"/>
              </a:rPr>
              <a:t>○大阪府</a:t>
            </a:r>
            <a:r>
              <a:rPr kumimoji="1" lang="ja-JP" altLang="en-US" sz="2200" b="1" dirty="0">
                <a:solidFill>
                  <a:prstClr val="black"/>
                </a:solidFill>
                <a:latin typeface="Meiryo UI" panose="020B0604030504040204" pitchFamily="50" charset="-128"/>
                <a:ea typeface="Meiryo UI" panose="020B0604030504040204" pitchFamily="50" charset="-128"/>
              </a:rPr>
              <a:t>情報公表制度マニュアル（ホテル又は旅館</a:t>
            </a:r>
            <a:r>
              <a:rPr kumimoji="1" lang="ja-JP" altLang="en-US" sz="2200" b="1" dirty="0" smtClean="0">
                <a:solidFill>
                  <a:prstClr val="black"/>
                </a:solidFill>
                <a:latin typeface="Meiryo UI" panose="020B0604030504040204" pitchFamily="50" charset="-128"/>
                <a:ea typeface="Meiryo UI" panose="020B0604030504040204" pitchFamily="50" charset="-128"/>
              </a:rPr>
              <a:t>）</a:t>
            </a:r>
            <a:endParaRPr kumimoji="1" lang="en-US" altLang="ja-JP" sz="2200" b="1" dirty="0" smtClean="0">
              <a:solidFill>
                <a:prstClr val="black"/>
              </a:solidFill>
              <a:latin typeface="Meiryo UI" panose="020B0604030504040204" pitchFamily="50" charset="-128"/>
              <a:ea typeface="Meiryo UI" panose="020B0604030504040204" pitchFamily="50" charset="-128"/>
            </a:endParaRPr>
          </a:p>
          <a:p>
            <a:pPr algn="ctr"/>
            <a:endParaRPr kumimoji="1" lang="en-US" altLang="ja-JP" sz="2200" b="1" dirty="0" smtClean="0">
              <a:solidFill>
                <a:prstClr val="black"/>
              </a:solidFill>
              <a:latin typeface="Meiryo UI" panose="020B0604030504040204" pitchFamily="50" charset="-128"/>
              <a:ea typeface="Meiryo UI" panose="020B0604030504040204" pitchFamily="50" charset="-128"/>
            </a:endParaRPr>
          </a:p>
          <a:p>
            <a:pPr algn="ctr">
              <a:spcBef>
                <a:spcPts val="1200"/>
              </a:spcBef>
            </a:pPr>
            <a:r>
              <a:rPr kumimoji="1" lang="en-US" altLang="ja-JP" sz="1500" dirty="0">
                <a:solidFill>
                  <a:prstClr val="black"/>
                </a:solidFill>
                <a:latin typeface="Meiryo UI" panose="020B0604030504040204" pitchFamily="50" charset="-128"/>
                <a:ea typeface="Meiryo UI" panose="020B0604030504040204" pitchFamily="50" charset="-128"/>
                <a:hlinkClick r:id="rId3"/>
              </a:rPr>
              <a:t>http://</a:t>
            </a:r>
            <a:r>
              <a:rPr kumimoji="1" lang="en-US" altLang="ja-JP" sz="1500" dirty="0" smtClean="0">
                <a:solidFill>
                  <a:prstClr val="black"/>
                </a:solidFill>
                <a:latin typeface="Meiryo UI" panose="020B0604030504040204" pitchFamily="50" charset="-128"/>
                <a:ea typeface="Meiryo UI" panose="020B0604030504040204" pitchFamily="50" charset="-128"/>
                <a:hlinkClick r:id="rId3"/>
              </a:rPr>
              <a:t>www.pref.osaka.lg.jp/kenshi_kikaku/fukushi_top/jigyosya-muke.html#1</a:t>
            </a:r>
            <a:endParaRPr kumimoji="1" lang="en-US" altLang="ja-JP" sz="15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5253174"/>
      </p:ext>
    </p:extLst>
  </p:cSld>
  <p:clrMapOvr>
    <a:masterClrMapping/>
  </p:clrMapOvr>
  <mc:AlternateContent xmlns:mc="http://schemas.openxmlformats.org/markup-compatibility/2006" xmlns:p14="http://schemas.microsoft.com/office/powerpoint/2010/main">
    <mc:Choice Requires="p14">
      <p:transition spd="slow" p14:dur="2000" advClick="0" advTm="18928"/>
    </mc:Choice>
    <mc:Fallback xmlns="">
      <p:transition spd="slow" advClick="0" advTm="18928"/>
    </mc:Fallback>
  </mc:AlternateContent>
  <p:timing>
    <p:tnLst>
      <p:par>
        <p:cTn id="1" dur="indefinite" restart="never" nodeType="tmRoot"/>
      </p:par>
    </p:tnLst>
  </p:timing>
  <p:extLst mod="1">
    <p:ext uri="{E180D4A7-C9FB-4DFB-919C-405C955672EB}">
      <p14:showEvtLst xmlns:p14="http://schemas.microsoft.com/office/powerpoint/2010/main">
        <p14:playEvt time="0" objId="4"/>
        <p14:stopEvt time="18928" objId="4"/>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17389" y="1183336"/>
            <a:ext cx="3485072" cy="4939814"/>
          </a:xfrm>
          <a:prstGeom prst="rect">
            <a:avLst/>
          </a:prstGeom>
          <a:noFill/>
        </p:spPr>
        <p:txBody>
          <a:bodyPr wrap="square" rtlCol="0">
            <a:spAutoFit/>
          </a:bodyPr>
          <a:lstStyle/>
          <a:p>
            <a:pPr>
              <a:spcAft>
                <a:spcPts val="600"/>
              </a:spcAft>
            </a:pP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問い合わせ先</a:t>
            </a:r>
            <a:r>
              <a:rPr kumimoji="1" lang="en-US" altLang="ja-JP" sz="2000" dirty="0" smtClean="0">
                <a:latin typeface="Meiryo UI" panose="020B0604030504040204" pitchFamily="50" charset="-128"/>
                <a:ea typeface="Meiryo UI" panose="020B0604030504040204" pitchFamily="50" charset="-128"/>
              </a:rPr>
              <a:t>】</a:t>
            </a:r>
          </a:p>
          <a:p>
            <a:pPr>
              <a:spcAft>
                <a:spcPts val="600"/>
              </a:spcAft>
            </a:pPr>
            <a:endParaRPr kumimoji="1" lang="en-US" altLang="ja-JP" sz="2000" dirty="0" smtClean="0">
              <a:latin typeface="Meiryo UI" panose="020B0604030504040204" pitchFamily="50" charset="-128"/>
              <a:ea typeface="Meiryo UI" panose="020B0604030504040204" pitchFamily="50" charset="-128"/>
            </a:endParaRPr>
          </a:p>
          <a:p>
            <a:pPr>
              <a:spcAft>
                <a:spcPts val="600"/>
              </a:spcAft>
            </a:pPr>
            <a:r>
              <a:rPr kumimoji="1" lang="ja-JP" altLang="en-US" sz="2000" dirty="0" smtClean="0">
                <a:latin typeface="Meiryo UI" panose="020B0604030504040204" pitchFamily="50" charset="-128"/>
                <a:ea typeface="Meiryo UI" panose="020B0604030504040204" pitchFamily="50" charset="-128"/>
              </a:rPr>
              <a:t>大阪府住宅まちづくり部</a:t>
            </a:r>
            <a:endParaRPr kumimoji="1" lang="en-US" altLang="ja-JP" sz="2000" dirty="0" smtClean="0">
              <a:latin typeface="Meiryo UI" panose="020B0604030504040204" pitchFamily="50" charset="-128"/>
              <a:ea typeface="Meiryo UI" panose="020B0604030504040204" pitchFamily="50" charset="-128"/>
            </a:endParaRPr>
          </a:p>
          <a:p>
            <a:pPr>
              <a:spcAft>
                <a:spcPts val="600"/>
              </a:spcAft>
            </a:pPr>
            <a:r>
              <a:rPr kumimoji="1" lang="ja-JP" altLang="en-US" sz="2000" dirty="0" smtClean="0">
                <a:latin typeface="Meiryo UI" panose="020B0604030504040204" pitchFamily="50" charset="-128"/>
                <a:ea typeface="Meiryo UI" panose="020B0604030504040204" pitchFamily="50" charset="-128"/>
              </a:rPr>
              <a:t>建築指導室建築企画課</a:t>
            </a:r>
            <a:endParaRPr kumimoji="1" lang="en-US" altLang="ja-JP" sz="2000" dirty="0" smtClean="0">
              <a:latin typeface="Meiryo UI" panose="020B0604030504040204" pitchFamily="50" charset="-128"/>
              <a:ea typeface="Meiryo UI" panose="020B0604030504040204" pitchFamily="50" charset="-128"/>
            </a:endParaRPr>
          </a:p>
          <a:p>
            <a:pPr>
              <a:spcAft>
                <a:spcPts val="600"/>
              </a:spcAft>
            </a:pPr>
            <a:r>
              <a:rPr kumimoji="1" lang="ja-JP" altLang="en-US" sz="2000" dirty="0" smtClean="0">
                <a:latin typeface="Meiryo UI" panose="020B0604030504040204" pitchFamily="50" charset="-128"/>
                <a:ea typeface="Meiryo UI" panose="020B0604030504040204" pitchFamily="50" charset="-128"/>
              </a:rPr>
              <a:t>福祉のまちづくり推進</a:t>
            </a:r>
            <a:endParaRPr kumimoji="1" lang="en-US" altLang="ja-JP" sz="2000" dirty="0" smtClean="0">
              <a:latin typeface="Meiryo UI" panose="020B0604030504040204" pitchFamily="50" charset="-128"/>
              <a:ea typeface="Meiryo UI" panose="020B0604030504040204" pitchFamily="50" charset="-128"/>
            </a:endParaRPr>
          </a:p>
          <a:p>
            <a:pPr>
              <a:spcAft>
                <a:spcPts val="600"/>
              </a:spcAft>
            </a:pPr>
            <a:r>
              <a:rPr kumimoji="1" lang="ja-JP" altLang="en-US" sz="2000" dirty="0" smtClean="0">
                <a:latin typeface="Meiryo UI" panose="020B0604030504040204" pitchFamily="50" charset="-128"/>
                <a:ea typeface="Meiryo UI" panose="020B0604030504040204" pitchFamily="50" charset="-128"/>
              </a:rPr>
              <a:t>グループ</a:t>
            </a:r>
            <a:endParaRPr kumimoji="1" lang="en-US" altLang="ja-JP" sz="2000" dirty="0">
              <a:latin typeface="Meiryo UI" panose="020B0604030504040204" pitchFamily="50" charset="-128"/>
              <a:ea typeface="Meiryo UI" panose="020B0604030504040204" pitchFamily="50" charset="-128"/>
            </a:endParaRPr>
          </a:p>
          <a:p>
            <a:pPr>
              <a:spcAft>
                <a:spcPts val="600"/>
              </a:spcAft>
            </a:pPr>
            <a:endParaRPr kumimoji="1" lang="en-US" altLang="ja-JP" sz="2000" dirty="0" smtClean="0">
              <a:latin typeface="Meiryo UI" panose="020B0604030504040204" pitchFamily="50" charset="-128"/>
              <a:ea typeface="Meiryo UI" panose="020B0604030504040204" pitchFamily="50" charset="-128"/>
            </a:endParaRPr>
          </a:p>
          <a:p>
            <a:pPr>
              <a:spcAft>
                <a:spcPts val="600"/>
              </a:spcAft>
            </a:pPr>
            <a:r>
              <a:rPr kumimoji="1" lang="ja-JP" altLang="en-US" sz="2000" dirty="0" smtClean="0">
                <a:latin typeface="Meiryo UI" panose="020B0604030504040204" pitchFamily="50" charset="-128"/>
                <a:ea typeface="Meiryo UI" panose="020B0604030504040204" pitchFamily="50" charset="-128"/>
              </a:rPr>
              <a:t>電話番号</a:t>
            </a:r>
            <a:endParaRPr kumimoji="1" lang="en-US" altLang="ja-JP" sz="2000" dirty="0" smtClean="0">
              <a:latin typeface="Meiryo UI" panose="020B0604030504040204" pitchFamily="50" charset="-128"/>
              <a:ea typeface="Meiryo UI" panose="020B0604030504040204" pitchFamily="50" charset="-128"/>
            </a:endParaRPr>
          </a:p>
          <a:p>
            <a:pPr>
              <a:spcAft>
                <a:spcPts val="600"/>
              </a:spcAft>
            </a:pPr>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06-6210-9717</a:t>
            </a:r>
          </a:p>
          <a:p>
            <a:pPr>
              <a:spcAft>
                <a:spcPts val="600"/>
              </a:spcAft>
            </a:pPr>
            <a:r>
              <a:rPr kumimoji="1" lang="en-US" altLang="ja-JP" sz="2000" dirty="0" smtClean="0">
                <a:latin typeface="Meiryo UI" panose="020B0604030504040204" pitchFamily="50" charset="-128"/>
                <a:ea typeface="Meiryo UI" panose="020B0604030504040204" pitchFamily="50" charset="-128"/>
              </a:rPr>
              <a:t>E-mail</a:t>
            </a:r>
          </a:p>
          <a:p>
            <a:pPr>
              <a:spcAft>
                <a:spcPts val="600"/>
              </a:spcAft>
            </a:pPr>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hlinkClick r:id="rId3"/>
              </a:rPr>
              <a:t>kenchikushido-g02@sbox.pref.osaka.lg.jp</a:t>
            </a:r>
            <a:endParaRPr kumimoji="1" lang="en-US" altLang="ja-JP" sz="2000" dirty="0" smtClean="0">
              <a:latin typeface="Meiryo UI" panose="020B0604030504040204" pitchFamily="50" charset="-128"/>
              <a:ea typeface="Meiryo UI" panose="020B0604030504040204" pitchFamily="50" charset="-128"/>
            </a:endParaRPr>
          </a:p>
          <a:p>
            <a:pPr>
              <a:spcAft>
                <a:spcPts val="600"/>
              </a:spcAft>
            </a:pPr>
            <a:endParaRPr kumimoji="1" lang="ja-JP" altLang="en-US" sz="20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77" y="82351"/>
            <a:ext cx="4825027" cy="6658538"/>
          </a:xfrm>
          <a:prstGeom prst="rect">
            <a:avLst/>
          </a:prstGeom>
          <a:ln>
            <a:solidFill>
              <a:schemeClr val="tx1"/>
            </a:solidFill>
          </a:ln>
        </p:spPr>
      </p:pic>
    </p:spTree>
    <p:extLst>
      <p:ext uri="{BB962C8B-B14F-4D97-AF65-F5344CB8AC3E}">
        <p14:creationId xmlns:p14="http://schemas.microsoft.com/office/powerpoint/2010/main" val="980803622"/>
      </p:ext>
    </p:extLst>
  </p:cSld>
  <p:clrMapOvr>
    <a:masterClrMapping/>
  </p:clrMapOvr>
  <mc:AlternateContent xmlns:mc="http://schemas.openxmlformats.org/markup-compatibility/2006" xmlns:p14="http://schemas.microsoft.com/office/powerpoint/2010/main">
    <mc:Choice Requires="p14">
      <p:transition spd="slow" p14:dur="2000" advClick="0" advTm="32431"/>
    </mc:Choice>
    <mc:Fallback xmlns="">
      <p:transition spd="slow" advClick="0" advTm="32431"/>
    </mc:Fallback>
  </mc:AlternateContent>
  <p:timing>
    <p:tnLst>
      <p:par>
        <p:cTn id="1" dur="indefinite" restart="never" nodeType="tmRoot"/>
      </p:par>
    </p:tnLst>
  </p:timing>
  <p:extLst mod="1">
    <p:ext uri="{E180D4A7-C9FB-4DFB-919C-405C955672EB}">
      <p14:showEvtLst xmlns:p14="http://schemas.microsoft.com/office/powerpoint/2010/main">
        <p14:playEvt time="0" objId="6"/>
        <p14:stopEvt time="32056" objId="6"/>
      </p14:showEvt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03215" y="3136613"/>
            <a:ext cx="4937570" cy="584775"/>
          </a:xfrm>
          <a:prstGeom prst="rect">
            <a:avLst/>
          </a:prstGeom>
          <a:noFill/>
        </p:spPr>
        <p:txBody>
          <a:bodyPr wrap="none" rtlCol="0">
            <a:spAutoFit/>
          </a:bodyPr>
          <a:lstStyle/>
          <a:p>
            <a:r>
              <a:rPr kumimoji="1" lang="ja-JP" altLang="en-US" sz="3200" dirty="0" smtClean="0">
                <a:latin typeface="Meiryo UI" panose="020B0604030504040204" pitchFamily="50" charset="-128"/>
                <a:ea typeface="Meiryo UI" panose="020B0604030504040204" pitchFamily="50" charset="-128"/>
              </a:rPr>
              <a:t>ご清聴ありがとうございました。</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1482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4</a:t>
            </a:fld>
            <a:endParaRPr kumimoji="1" lang="ja-JP" altLang="en-US" sz="1600"/>
          </a:p>
        </p:txBody>
      </p:sp>
      <p:sp>
        <p:nvSpPr>
          <p:cNvPr id="5" name="正方形/長方形 4">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kumimoji="1" lang="ja-JP" altLang="en-US" sz="2200" b="1" dirty="0">
                <a:solidFill>
                  <a:prstClr val="black"/>
                </a:solidFill>
                <a:latin typeface="Meiryo UI" panose="020B0604030504040204" pitchFamily="50" charset="-128"/>
                <a:ea typeface="Meiryo UI" panose="020B0604030504040204" pitchFamily="50" charset="-128"/>
              </a:rPr>
              <a:t>国土交通省の取組み</a:t>
            </a:r>
            <a:endParaRPr kumimoji="1" lang="en-US" altLang="ja-JP" sz="2200" b="1" dirty="0">
              <a:solidFill>
                <a:prstClr val="black"/>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252000" y="1741839"/>
          <a:ext cx="8640000" cy="1080000"/>
        </p:xfrm>
        <a:graphic>
          <a:graphicData uri="http://schemas.openxmlformats.org/drawingml/2006/table">
            <a:tbl>
              <a:tblPr firstRow="1" bandRow="1">
                <a:tableStyleId>{5C22544A-7EE6-4342-B048-85BDC9FD1C3A}</a:tableStyleId>
              </a:tblPr>
              <a:tblGrid>
                <a:gridCol w="1257486">
                  <a:extLst>
                    <a:ext uri="{9D8B030D-6E8A-4147-A177-3AD203B41FA5}">
                      <a16:colId xmlns:a16="http://schemas.microsoft.com/office/drawing/2014/main" val="1238548239"/>
                    </a:ext>
                  </a:extLst>
                </a:gridCol>
                <a:gridCol w="3454400">
                  <a:extLst>
                    <a:ext uri="{9D8B030D-6E8A-4147-A177-3AD203B41FA5}">
                      <a16:colId xmlns:a16="http://schemas.microsoft.com/office/drawing/2014/main" val="1434289532"/>
                    </a:ext>
                  </a:extLst>
                </a:gridCol>
                <a:gridCol w="3928114">
                  <a:extLst>
                    <a:ext uri="{9D8B030D-6E8A-4147-A177-3AD203B41FA5}">
                      <a16:colId xmlns:a16="http://schemas.microsoft.com/office/drawing/2014/main" val="335611364"/>
                    </a:ext>
                  </a:extLst>
                </a:gridCol>
              </a:tblGrid>
              <a:tr h="408000">
                <a:tc>
                  <a:txBody>
                    <a:bodyP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建築物移動等円滑化基準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建築物移動等円滑化誘導基準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3632975"/>
                  </a:ext>
                </a:extLst>
              </a:tr>
              <a:tr h="672000">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車椅子使用者用</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客室の設置数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　客室総数</a:t>
                      </a:r>
                      <a:r>
                        <a:rPr kumimoji="1" lang="en-US" altLang="ja-JP" sz="1200" dirty="0">
                          <a:solidFill>
                            <a:schemeClr val="tx1"/>
                          </a:solidFill>
                          <a:latin typeface="Meiryo UI" panose="020B0604030504040204" pitchFamily="50" charset="-128"/>
                          <a:ea typeface="Meiryo UI" panose="020B0604030504040204" pitchFamily="50" charset="-128"/>
                        </a:rPr>
                        <a:t>50</a:t>
                      </a:r>
                      <a:r>
                        <a:rPr kumimoji="1" lang="ja-JP" altLang="en-US" sz="1200" dirty="0">
                          <a:solidFill>
                            <a:schemeClr val="tx1"/>
                          </a:solidFill>
                          <a:latin typeface="Meiryo UI" panose="020B0604030504040204" pitchFamily="50" charset="-128"/>
                          <a:ea typeface="Meiryo UI" panose="020B0604030504040204" pitchFamily="50" charset="-128"/>
                        </a:rPr>
                        <a:t>以上：</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以上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→客室総数の</a:t>
                      </a:r>
                      <a:r>
                        <a:rPr kumimoji="1" lang="en-US" altLang="ja-JP" sz="1200" dirty="0">
                          <a:solidFill>
                            <a:srgbClr val="FF0000"/>
                          </a:solidFill>
                          <a:latin typeface="Meiryo UI" panose="020B0604030504040204" pitchFamily="50" charset="-128"/>
                          <a:ea typeface="Meiryo UI" panose="020B0604030504040204" pitchFamily="50" charset="-128"/>
                        </a:rPr>
                        <a:t>1/100(1%)</a:t>
                      </a:r>
                      <a:r>
                        <a:rPr kumimoji="1" lang="ja-JP" altLang="en-US" sz="1200" dirty="0">
                          <a:solidFill>
                            <a:srgbClr val="FF0000"/>
                          </a:solidFill>
                          <a:latin typeface="Meiryo UI" panose="020B0604030504040204" pitchFamily="50" charset="-128"/>
                          <a:ea typeface="Meiryo UI" panose="020B0604030504040204" pitchFamily="50" charset="-128"/>
                        </a:rPr>
                        <a:t>以上</a:t>
                      </a:r>
                      <a:r>
                        <a:rPr kumimoji="1" lang="en-US" altLang="ja-JP" sz="1200" dirty="0">
                          <a:solidFill>
                            <a:srgbClr val="FF0000"/>
                          </a:solidFill>
                          <a:latin typeface="Meiryo UI" panose="020B0604030504040204" pitchFamily="50" charset="-128"/>
                          <a:ea typeface="Meiryo UI" panose="020B0604030504040204" pitchFamily="50" charset="-128"/>
                        </a:rPr>
                        <a:t>(2019</a:t>
                      </a:r>
                      <a:r>
                        <a:rPr kumimoji="1" lang="ja-JP" altLang="en-US" sz="1200" dirty="0">
                          <a:solidFill>
                            <a:srgbClr val="FF0000"/>
                          </a:solidFill>
                          <a:latin typeface="Meiryo UI" panose="020B0604030504040204" pitchFamily="50" charset="-128"/>
                          <a:ea typeface="Meiryo UI" panose="020B0604030504040204" pitchFamily="50" charset="-128"/>
                        </a:rPr>
                        <a:t>年</a:t>
                      </a:r>
                      <a:r>
                        <a:rPr kumimoji="1" lang="en-US" altLang="ja-JP" sz="1200" dirty="0">
                          <a:solidFill>
                            <a:srgbClr val="FF0000"/>
                          </a:solidFill>
                          <a:latin typeface="Meiryo UI" panose="020B0604030504040204" pitchFamily="50" charset="-128"/>
                          <a:ea typeface="Meiryo UI" panose="020B0604030504040204" pitchFamily="50" charset="-128"/>
                        </a:rPr>
                        <a:t>9</a:t>
                      </a:r>
                      <a:r>
                        <a:rPr kumimoji="1" lang="ja-JP" altLang="en-US" sz="1200" dirty="0">
                          <a:solidFill>
                            <a:srgbClr val="FF0000"/>
                          </a:solidFill>
                          <a:latin typeface="Meiryo UI" panose="020B0604030504040204" pitchFamily="50" charset="-128"/>
                          <a:ea typeface="Meiryo UI" panose="020B0604030504040204" pitchFamily="50" charset="-128"/>
                        </a:rPr>
                        <a:t>月施行</a:t>
                      </a:r>
                      <a:r>
                        <a:rPr kumimoji="1" lang="en-US" altLang="ja-JP" sz="1200" dirty="0">
                          <a:solidFill>
                            <a:srgbClr val="FF0000"/>
                          </a:solidFill>
                          <a:latin typeface="Meiryo UI" panose="020B0604030504040204" pitchFamily="50" charset="-128"/>
                          <a:ea typeface="Meiryo UI" panose="020B0604030504040204" pitchFamily="50" charset="-128"/>
                        </a:rPr>
                        <a:t>)</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　客室総数</a:t>
                      </a:r>
                      <a:r>
                        <a:rPr kumimoji="1" lang="en-US" altLang="ja-JP" sz="1200" dirty="0">
                          <a:solidFill>
                            <a:schemeClr val="tx1"/>
                          </a:solidFill>
                          <a:latin typeface="Meiryo UI" panose="020B0604030504040204" pitchFamily="50" charset="-128"/>
                          <a:ea typeface="Meiryo UI" panose="020B0604030504040204" pitchFamily="50" charset="-128"/>
                        </a:rPr>
                        <a:t>200</a:t>
                      </a:r>
                      <a:r>
                        <a:rPr kumimoji="1" lang="ja-JP" altLang="en-US" sz="1200" dirty="0">
                          <a:solidFill>
                            <a:schemeClr val="tx1"/>
                          </a:solidFill>
                          <a:latin typeface="Meiryo UI" panose="020B0604030504040204" pitchFamily="50" charset="-128"/>
                          <a:ea typeface="Meiryo UI" panose="020B0604030504040204" pitchFamily="50" charset="-128"/>
                        </a:rPr>
                        <a:t>以下　：客室総数の</a:t>
                      </a:r>
                      <a:r>
                        <a:rPr kumimoji="1" lang="en-US" altLang="ja-JP" sz="1200" dirty="0">
                          <a:solidFill>
                            <a:schemeClr val="tx1"/>
                          </a:solidFill>
                          <a:latin typeface="Meiryo UI" panose="020B0604030504040204" pitchFamily="50" charset="-128"/>
                          <a:ea typeface="Meiryo UI" panose="020B0604030504040204" pitchFamily="50" charset="-128"/>
                        </a:rPr>
                        <a:t>1/50(2%)</a:t>
                      </a:r>
                      <a:r>
                        <a:rPr kumimoji="1" lang="ja-JP" altLang="en-US" sz="1200" dirty="0">
                          <a:solidFill>
                            <a:schemeClr val="tx1"/>
                          </a:solidFill>
                          <a:latin typeface="Meiryo UI" panose="020B0604030504040204" pitchFamily="50" charset="-128"/>
                          <a:ea typeface="Meiryo UI" panose="020B0604030504040204" pitchFamily="50" charset="-128"/>
                        </a:rPr>
                        <a:t>以上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客室総数</a:t>
                      </a:r>
                      <a:r>
                        <a:rPr kumimoji="1" lang="en-US" altLang="ja-JP" sz="1200" dirty="0">
                          <a:solidFill>
                            <a:schemeClr val="tx1"/>
                          </a:solidFill>
                          <a:latin typeface="Meiryo UI" panose="020B0604030504040204" pitchFamily="50" charset="-128"/>
                          <a:ea typeface="Meiryo UI" panose="020B0604030504040204" pitchFamily="50" charset="-128"/>
                        </a:rPr>
                        <a:t>200</a:t>
                      </a:r>
                      <a:r>
                        <a:rPr kumimoji="1" lang="ja-JP" altLang="en-US" sz="1200" dirty="0">
                          <a:solidFill>
                            <a:schemeClr val="tx1"/>
                          </a:solidFill>
                          <a:latin typeface="Meiryo UI" panose="020B0604030504040204" pitchFamily="50" charset="-128"/>
                          <a:ea typeface="Meiryo UI" panose="020B0604030504040204" pitchFamily="50" charset="-128"/>
                        </a:rPr>
                        <a:t>超　　</a:t>
                      </a: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：客室総数の</a:t>
                      </a:r>
                      <a:r>
                        <a:rPr kumimoji="1" lang="en-US" altLang="ja-JP" sz="1200" dirty="0">
                          <a:solidFill>
                            <a:schemeClr val="tx1"/>
                          </a:solidFill>
                          <a:latin typeface="Meiryo UI" panose="020B0604030504040204" pitchFamily="50" charset="-128"/>
                          <a:ea typeface="Meiryo UI" panose="020B0604030504040204" pitchFamily="50" charset="-128"/>
                        </a:rPr>
                        <a:t>1/100(1%)+2</a:t>
                      </a:r>
                      <a:r>
                        <a:rPr kumimoji="1" lang="ja-JP" altLang="en-US" sz="1200" dirty="0">
                          <a:solidFill>
                            <a:schemeClr val="tx1"/>
                          </a:solidFill>
                          <a:latin typeface="Meiryo UI" panose="020B0604030504040204" pitchFamily="50" charset="-128"/>
                          <a:ea typeface="Meiryo UI" panose="020B0604030504040204"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9802702"/>
                  </a:ext>
                </a:extLst>
              </a:tr>
            </a:tbl>
          </a:graphicData>
        </a:graphic>
      </p:graphicFrame>
      <p:sp>
        <p:nvSpPr>
          <p:cNvPr id="14" name="テキスト ボックス 13"/>
          <p:cNvSpPr txBox="1"/>
          <p:nvPr/>
        </p:nvSpPr>
        <p:spPr>
          <a:xfrm>
            <a:off x="252000" y="627016"/>
            <a:ext cx="8771355" cy="1138773"/>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■高齢者、障害者等の移動等の円滑化の促進に関する法律（バリアフリー法）</a:t>
            </a:r>
            <a:endParaRPr kumimoji="1" lang="en-US" altLang="ja-JP" sz="2000" b="1" dirty="0">
              <a:latin typeface="Meiryo UI" panose="020B0604030504040204" pitchFamily="50" charset="-128"/>
              <a:ea typeface="Meiryo UI" panose="020B0604030504040204" pitchFamily="50" charset="-128"/>
            </a:endParaRPr>
          </a:p>
          <a:p>
            <a:pPr>
              <a:spcAft>
                <a:spcPts val="1200"/>
              </a:spcAft>
            </a:pPr>
            <a:r>
              <a:rPr kumimoji="1" lang="ja-JP" altLang="en-US" sz="2000" b="1" dirty="0">
                <a:latin typeface="Meiryo UI" panose="020B0604030504040204" pitchFamily="50" charset="-128"/>
                <a:ea typeface="Meiryo UI" panose="020B0604030504040204" pitchFamily="50" charset="-128"/>
              </a:rPr>
              <a:t>　 の改正</a:t>
            </a:r>
            <a:r>
              <a:rPr kumimoji="1" lang="ja-JP" altLang="en-US" dirty="0">
                <a:latin typeface="Meiryo UI" panose="020B0604030504040204" pitchFamily="50" charset="-128"/>
                <a:ea typeface="Meiryo UI" panose="020B0604030504040204" pitchFamily="50" charset="-128"/>
              </a:rPr>
              <a:t>（公布：</a:t>
            </a:r>
            <a:r>
              <a:rPr kumimoji="1" lang="en-US" altLang="ja-JP" dirty="0">
                <a:latin typeface="Meiryo UI" panose="020B0604030504040204" pitchFamily="50" charset="-128"/>
                <a:ea typeface="Meiryo UI" panose="020B0604030504040204" pitchFamily="50" charset="-128"/>
              </a:rPr>
              <a:t>2018.10.19</a:t>
            </a:r>
            <a:r>
              <a:rPr kumimoji="1" lang="ja-JP" altLang="en-US" dirty="0">
                <a:latin typeface="Meiryo UI" panose="020B0604030504040204" pitchFamily="50" charset="-128"/>
                <a:ea typeface="Meiryo UI" panose="020B0604030504040204" pitchFamily="50" charset="-128"/>
              </a:rPr>
              <a:t>　施行：</a:t>
            </a:r>
            <a:r>
              <a:rPr kumimoji="1" lang="en-US" altLang="ja-JP" dirty="0">
                <a:latin typeface="Meiryo UI" panose="020B0604030504040204" pitchFamily="50" charset="-128"/>
                <a:ea typeface="Meiryo UI" panose="020B0604030504040204" pitchFamily="50" charset="-128"/>
              </a:rPr>
              <a:t>2019.9.1</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車椅子使用者用客室の設置数に係る基準</a:t>
            </a:r>
            <a:endParaRPr kumimoji="1" lang="en-US" altLang="ja-JP" dirty="0">
              <a:latin typeface="Meiryo UI" panose="020B0604030504040204" pitchFamily="50" charset="-128"/>
              <a:ea typeface="Meiryo UI" panose="020B0604030504040204" pitchFamily="50" charset="-128"/>
            </a:endParaRPr>
          </a:p>
        </p:txBody>
      </p:sp>
      <p:cxnSp>
        <p:nvCxnSpPr>
          <p:cNvPr id="15" name="直線コネクタ 14">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8" name="テキスト ボックス 7">
            <a:extLst>
              <a:ext uri="{FF2B5EF4-FFF2-40B4-BE49-F238E27FC236}">
                <a16:creationId xmlns:a16="http://schemas.microsoft.com/office/drawing/2014/main" id="{B569AC06-99D0-46DA-839F-5CB11085E487}"/>
              </a:ext>
            </a:extLst>
          </p:cNvPr>
          <p:cNvSpPr txBox="1"/>
          <p:nvPr/>
        </p:nvSpPr>
        <p:spPr>
          <a:xfrm>
            <a:off x="252000" y="3020804"/>
            <a:ext cx="8640000" cy="3385542"/>
          </a:xfrm>
          <a:prstGeom prst="rect">
            <a:avLst/>
          </a:prstGeom>
          <a:noFill/>
          <a:ln>
            <a:noFill/>
          </a:ln>
        </p:spPr>
        <p:txBody>
          <a:bodyPr vert="horz" wrap="square" rtlCol="0">
            <a:spAutoFit/>
          </a:bodyPr>
          <a:lstStyle/>
          <a:p>
            <a:pPr lvl="0" algn="just" defTabSz="914400">
              <a:defRPr/>
            </a:pPr>
            <a:r>
              <a:rPr kumimoji="1" lang="ja-JP" altLang="en-US" sz="2000" b="1" dirty="0">
                <a:solidFill>
                  <a:prstClr val="black"/>
                </a:solidFill>
                <a:latin typeface="Meiryo UI" panose="020B0604030504040204" pitchFamily="50" charset="-128"/>
                <a:ea typeface="Meiryo UI" panose="020B0604030504040204" pitchFamily="50" charset="-128"/>
              </a:rPr>
              <a:t>■ホテル又は旅館における高齢者、障害者等の円滑な移動等に配慮した建築</a:t>
            </a:r>
            <a:endParaRPr kumimoji="1" lang="en-US" altLang="ja-JP" sz="2000" b="1" dirty="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設計標準｜追補版</a:t>
            </a:r>
            <a:r>
              <a:rPr kumimoji="1" lang="ja-JP" altLang="en-US" sz="2000" b="1" dirty="0">
                <a:solidFill>
                  <a:prstClr val="black"/>
                </a:solidFill>
                <a:latin typeface="Meiryo UI" panose="020B0604030504040204" pitchFamily="50" charset="-128"/>
                <a:ea typeface="Meiryo UI" panose="020B0604030504040204" pitchFamily="50" charset="-128"/>
              </a:rPr>
              <a:t>｜</a:t>
            </a:r>
            <a:r>
              <a:rPr kumimoji="1" lang="ja-JP" altLang="en-US" sz="2000" b="1" dirty="0" smtClean="0">
                <a:solidFill>
                  <a:prstClr val="black"/>
                </a:solidFill>
                <a:latin typeface="Meiryo UI" panose="020B0604030504040204" pitchFamily="50" charset="-128"/>
                <a:ea typeface="Meiryo UI" panose="020B0604030504040204" pitchFamily="50" charset="-128"/>
              </a:rPr>
              <a:t>の</a:t>
            </a:r>
            <a:r>
              <a:rPr kumimoji="1" lang="ja-JP" altLang="en-US" sz="2000" b="1" dirty="0">
                <a:solidFill>
                  <a:prstClr val="black"/>
                </a:solidFill>
                <a:latin typeface="Meiryo UI" panose="020B0604030504040204" pitchFamily="50" charset="-128"/>
                <a:ea typeface="Meiryo UI" panose="020B0604030504040204" pitchFamily="50" charset="-128"/>
              </a:rPr>
              <a:t>策定</a:t>
            </a:r>
            <a:r>
              <a:rPr kumimoji="1" lang="ja-JP" altLang="en-US" dirty="0">
                <a:solidFill>
                  <a:prstClr val="black"/>
                </a:solidFill>
                <a:latin typeface="Meiryo UI" panose="020B0604030504040204" pitchFamily="50" charset="-128"/>
                <a:ea typeface="Meiryo UI" panose="020B0604030504040204" pitchFamily="50" charset="-128"/>
              </a:rPr>
              <a:t>（</a:t>
            </a:r>
            <a:r>
              <a:rPr kumimoji="1" lang="en-US" altLang="ja-JP" dirty="0">
                <a:solidFill>
                  <a:prstClr val="black"/>
                </a:solidFill>
                <a:latin typeface="Meiryo UI" panose="020B0604030504040204" pitchFamily="50" charset="-128"/>
                <a:ea typeface="Meiryo UI" panose="020B0604030504040204" pitchFamily="50" charset="-128"/>
              </a:rPr>
              <a:t>2019.3.29</a:t>
            </a:r>
            <a:r>
              <a:rPr kumimoji="1" lang="ja-JP" altLang="en-US" dirty="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marL="812800" lvl="0" indent="-363538" algn="just" defTabSz="914400">
              <a:spcBef>
                <a:spcPts val="1200"/>
              </a:spcBef>
              <a:buFont typeface="Wingdings" panose="05000000000000000000" pitchFamily="2" charset="2"/>
              <a:buChar char="Ø"/>
              <a:defRPr/>
            </a:pPr>
            <a:r>
              <a:rPr kumimoji="1" lang="ja-JP" altLang="en-US" dirty="0">
                <a:solidFill>
                  <a:prstClr val="black"/>
                </a:solidFill>
                <a:latin typeface="Meiryo UI" panose="020B0604030504040204" pitchFamily="50" charset="-128"/>
                <a:ea typeface="Meiryo UI" panose="020B0604030504040204" pitchFamily="50" charset="-128"/>
              </a:rPr>
              <a:t>「車椅子使用者用客室」に加えて、高齢者、肢体不自由者、妊産婦やけが人等の一時的に制限を受ける人々、児童・乳幼児等、より多くの利用者にとって使いやすい一般客室を整備する。</a:t>
            </a:r>
            <a:endParaRPr kumimoji="1" lang="en-US" altLang="ja-JP" dirty="0">
              <a:solidFill>
                <a:prstClr val="black"/>
              </a:solidFill>
              <a:latin typeface="Meiryo UI" panose="020B0604030504040204" pitchFamily="50" charset="-128"/>
              <a:ea typeface="Meiryo UI" panose="020B0604030504040204" pitchFamily="50" charset="-128"/>
            </a:endParaRPr>
          </a:p>
          <a:p>
            <a:pPr marL="812800" lvl="0" indent="-363538" algn="just" defTabSz="914400">
              <a:spcBef>
                <a:spcPts val="1200"/>
              </a:spcBef>
              <a:buFont typeface="Wingdings" panose="05000000000000000000" pitchFamily="2" charset="2"/>
              <a:buChar char="Ø"/>
              <a:defRPr/>
            </a:pPr>
            <a:r>
              <a:rPr kumimoji="1" lang="ja-JP" altLang="en-US" dirty="0">
                <a:solidFill>
                  <a:prstClr val="black"/>
                </a:solidFill>
                <a:latin typeface="Meiryo UI" panose="020B0604030504040204" pitchFamily="50" charset="-128"/>
                <a:ea typeface="Meiryo UI" panose="020B0604030504040204" pitchFamily="50" charset="-128"/>
              </a:rPr>
              <a:t>多くの利用者にとって使いやすい一般客室を整備することは、車椅子使用者が各々の利用特性やニーズに応じて、車椅子使用者用客室以外の客室を選択できることにもつながる。</a:t>
            </a:r>
            <a:endParaRPr kumimoji="1" lang="en-US" altLang="ja-JP" dirty="0">
              <a:solidFill>
                <a:prstClr val="black"/>
              </a:solidFill>
              <a:latin typeface="Meiryo UI" panose="020B0604030504040204" pitchFamily="50" charset="-128"/>
              <a:ea typeface="Meiryo UI" panose="020B0604030504040204" pitchFamily="50" charset="-128"/>
            </a:endParaRPr>
          </a:p>
          <a:p>
            <a:pPr marL="812800" lvl="0" indent="-363538" algn="just" defTabSz="914400">
              <a:spcBef>
                <a:spcPts val="1200"/>
              </a:spcBef>
              <a:buFont typeface="Wingdings" panose="05000000000000000000" pitchFamily="2" charset="2"/>
              <a:buChar char="Ø"/>
              <a:defRPr/>
            </a:pPr>
            <a:r>
              <a:rPr kumimoji="1" lang="ja-JP" altLang="en-US" dirty="0">
                <a:solidFill>
                  <a:prstClr val="black"/>
                </a:solidFill>
                <a:latin typeface="Meiryo UI" panose="020B0604030504040204" pitchFamily="50" charset="-128"/>
                <a:ea typeface="Meiryo UI" panose="020B0604030504040204" pitchFamily="50" charset="-128"/>
              </a:rPr>
              <a:t>また段差等のない一般客室に情報伝達設備や備品の貸し出しを組み合わせることは、視覚障害者や聴覚障害者にとって使いやすい客室の提供にもつながる。</a:t>
            </a:r>
          </a:p>
        </p:txBody>
      </p:sp>
    </p:spTree>
    <p:custDataLst>
      <p:tags r:id="rId1"/>
    </p:custDataLst>
    <p:extLst>
      <p:ext uri="{BB962C8B-B14F-4D97-AF65-F5344CB8AC3E}">
        <p14:creationId xmlns:p14="http://schemas.microsoft.com/office/powerpoint/2010/main" val="1469577757"/>
      </p:ext>
    </p:extLst>
  </p:cSld>
  <p:clrMapOvr>
    <a:masterClrMapping/>
  </p:clrMapOvr>
  <mc:AlternateContent xmlns:mc="http://schemas.openxmlformats.org/markup-compatibility/2006" xmlns:p14="http://schemas.microsoft.com/office/powerpoint/2010/main">
    <mc:Choice Requires="p14">
      <p:transition spd="slow" p14:dur="2000" advClick="0" advTm="62000"/>
    </mc:Choice>
    <mc:Fallback xmlns="">
      <p:transition spd="slow" advClick="0" advTm="6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mod="1">
    <p:ext uri="{E180D4A7-C9FB-4DFB-919C-405C955672EB}">
      <p14:showEvtLst xmlns:p14="http://schemas.microsoft.com/office/powerpoint/2010/main">
        <p14:playEvt time="2" objId="7"/>
        <p14:stopEvt time="57248"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569AC06-99D0-46DA-839F-5CB11085E487}"/>
              </a:ext>
            </a:extLst>
          </p:cNvPr>
          <p:cNvSpPr txBox="1"/>
          <p:nvPr/>
        </p:nvSpPr>
        <p:spPr>
          <a:xfrm>
            <a:off x="252000" y="628091"/>
            <a:ext cx="8640000" cy="5847755"/>
          </a:xfrm>
          <a:prstGeom prst="rect">
            <a:avLst/>
          </a:prstGeom>
          <a:noFill/>
          <a:ln>
            <a:noFill/>
          </a:ln>
        </p:spPr>
        <p:txBody>
          <a:bodyPr vert="horz" wrap="square" rtlCol="0">
            <a:spAutoFit/>
          </a:bodyPr>
          <a:lstStyle/>
          <a:p>
            <a:pPr lvl="0" algn="just" defTabSz="914400">
              <a:defRPr/>
            </a:pPr>
            <a:r>
              <a:rPr kumimoji="1" lang="ja-JP" altLang="en-US" sz="2000" b="1" dirty="0">
                <a:solidFill>
                  <a:prstClr val="black"/>
                </a:solidFill>
                <a:latin typeface="Meiryo UI" panose="020B0604030504040204" pitchFamily="50" charset="-128"/>
                <a:ea typeface="Meiryo UI" panose="020B0604030504040204" pitchFamily="50" charset="-128"/>
              </a:rPr>
              <a:t>■建築物バリアフリー条例の改正</a:t>
            </a:r>
            <a:r>
              <a:rPr kumimoji="1" lang="ja-JP" altLang="en-US" dirty="0">
                <a:solidFill>
                  <a:prstClr val="black"/>
                </a:solidFill>
                <a:latin typeface="Meiryo UI" panose="020B0604030504040204" pitchFamily="50" charset="-128"/>
                <a:ea typeface="Meiryo UI" panose="020B0604030504040204" pitchFamily="50" charset="-128"/>
              </a:rPr>
              <a:t>（公布：</a:t>
            </a:r>
            <a:r>
              <a:rPr kumimoji="1" lang="en-US" altLang="ja-JP" dirty="0">
                <a:solidFill>
                  <a:prstClr val="black"/>
                </a:solidFill>
                <a:latin typeface="Meiryo UI" panose="020B0604030504040204" pitchFamily="50" charset="-128"/>
                <a:ea typeface="Meiryo UI" panose="020B0604030504040204" pitchFamily="50" charset="-128"/>
              </a:rPr>
              <a:t>2019.3.29</a:t>
            </a:r>
            <a:r>
              <a:rPr kumimoji="1" lang="ja-JP" altLang="en-US" dirty="0">
                <a:solidFill>
                  <a:prstClr val="black"/>
                </a:solidFill>
                <a:latin typeface="Meiryo UI" panose="020B0604030504040204" pitchFamily="50" charset="-128"/>
                <a:ea typeface="Meiryo UI" panose="020B0604030504040204" pitchFamily="50" charset="-128"/>
              </a:rPr>
              <a:t>　施行：</a:t>
            </a:r>
            <a:r>
              <a:rPr kumimoji="1" lang="en-US" altLang="ja-JP" dirty="0">
                <a:solidFill>
                  <a:prstClr val="black"/>
                </a:solidFill>
                <a:latin typeface="Meiryo UI" panose="020B0604030504040204" pitchFamily="50" charset="-128"/>
                <a:ea typeface="Meiryo UI" panose="020B0604030504040204" pitchFamily="50" charset="-128"/>
              </a:rPr>
              <a:t>2019.9.1</a:t>
            </a:r>
            <a:r>
              <a:rPr kumimoji="1" lang="ja-JP" altLang="en-US" dirty="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lvl="0" algn="just" defTabSz="914400">
              <a:defRPr/>
            </a:pPr>
            <a:endParaRPr kumimoji="1" lang="en-US" altLang="ja-JP" dirty="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b="1" dirty="0" smtClean="0">
                <a:solidFill>
                  <a:prstClr val="black"/>
                </a:solidFill>
                <a:latin typeface="Meiryo UI" panose="020B0604030504040204" pitchFamily="50" charset="-128"/>
                <a:ea typeface="Meiryo UI" panose="020B0604030504040204" pitchFamily="50" charset="-128"/>
              </a:rPr>
              <a:t>　○</a:t>
            </a:r>
            <a:r>
              <a:rPr kumimoji="1" lang="ja-JP" altLang="en-US" b="1" dirty="0">
                <a:solidFill>
                  <a:prstClr val="black"/>
                </a:solidFill>
                <a:latin typeface="Meiryo UI" panose="020B0604030504040204" pitchFamily="50" charset="-128"/>
                <a:ea typeface="Meiryo UI" panose="020B0604030504040204" pitchFamily="50" charset="-128"/>
              </a:rPr>
              <a:t>対象</a:t>
            </a: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用途：旅館業法に規定する「旅館・ホテル営業の用に供する施設」。</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indent="1436688" algn="just" defTabSz="914400">
              <a:spcAft>
                <a:spcPts val="1200"/>
              </a:spcAft>
              <a:defRPr/>
            </a:pPr>
            <a:r>
              <a:rPr kumimoji="1" lang="ja-JP" altLang="en-US" sz="1600" dirty="0" smtClean="0">
                <a:solidFill>
                  <a:prstClr val="black"/>
                </a:solidFill>
                <a:latin typeface="Meiryo UI" panose="020B0604030504040204" pitchFamily="50" charset="-128"/>
                <a:ea typeface="Meiryo UI" panose="020B0604030504040204" pitchFamily="50" charset="-128"/>
              </a:rPr>
              <a:t>　ただし</a:t>
            </a:r>
            <a:r>
              <a:rPr kumimoji="1" lang="ja-JP" altLang="en-US" sz="1600" dirty="0">
                <a:solidFill>
                  <a:prstClr val="black"/>
                </a:solidFill>
                <a:latin typeface="Meiryo UI" panose="020B0604030504040204" pitchFamily="50" charset="-128"/>
                <a:ea typeface="Meiryo UI" panose="020B0604030504040204" pitchFamily="50" charset="-128"/>
              </a:rPr>
              <a:t>、風営法に規定する営業の用に供する施設、簡易宿所営業の施設は除く。</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b="1" dirty="0" smtClean="0">
                <a:solidFill>
                  <a:prstClr val="black"/>
                </a:solidFill>
                <a:latin typeface="Meiryo UI" panose="020B0604030504040204" pitchFamily="50" charset="-128"/>
                <a:ea typeface="Meiryo UI" panose="020B0604030504040204" pitchFamily="50" charset="-128"/>
              </a:rPr>
              <a:t>　○</a:t>
            </a:r>
            <a:r>
              <a:rPr kumimoji="1" lang="ja-JP" altLang="en-US" b="1" dirty="0">
                <a:solidFill>
                  <a:prstClr val="black"/>
                </a:solidFill>
                <a:latin typeface="Meiryo UI" panose="020B0604030504040204" pitchFamily="50" charset="-128"/>
                <a:ea typeface="Meiryo UI" panose="020B0604030504040204" pitchFamily="50" charset="-128"/>
              </a:rPr>
              <a:t>共用部の基準</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sz="1600" b="1" dirty="0">
                <a:solidFill>
                  <a:prstClr val="black"/>
                </a:solidFill>
                <a:latin typeface="Meiryo UI" panose="020B0604030504040204" pitchFamily="50" charset="-128"/>
                <a:ea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rPr>
              <a:t>道等及び車椅子使用者用駐車施設から一般客室までの経路のうち１以上を、階段又は段を</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sz="1600" dirty="0">
                <a:solidFill>
                  <a:prstClr val="black"/>
                </a:solidFill>
                <a:latin typeface="Meiryo UI" panose="020B0604030504040204" pitchFamily="50" charset="-128"/>
                <a:ea typeface="Meiryo UI" panose="020B0604030504040204" pitchFamily="50" charset="-128"/>
              </a:rPr>
              <a:t>　　　　　　設けない経路にしなければならない。ただし傾斜路、エレベーター又は昇降機を併設する場合は、</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lgn="just" defTabSz="914400">
              <a:spcAft>
                <a:spcPts val="1200"/>
              </a:spcAft>
              <a:defRPr/>
            </a:pPr>
            <a:r>
              <a:rPr kumimoji="1" lang="ja-JP" altLang="en-US" sz="1600" dirty="0">
                <a:solidFill>
                  <a:prstClr val="black"/>
                </a:solidFill>
                <a:latin typeface="Meiryo UI" panose="020B0604030504040204" pitchFamily="50" charset="-128"/>
                <a:ea typeface="Meiryo UI" panose="020B0604030504040204" pitchFamily="50" charset="-128"/>
              </a:rPr>
              <a:t>　　　　　　この限りではない。</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gn="just" defTabSz="914400">
              <a:defRPr/>
            </a:pPr>
            <a:r>
              <a:rPr kumimoji="1" lang="ja-JP" altLang="en-US" b="1" dirty="0" smtClean="0">
                <a:solidFill>
                  <a:prstClr val="black"/>
                </a:solidFill>
                <a:latin typeface="Meiryo UI" panose="020B0604030504040204" pitchFamily="50" charset="-128"/>
                <a:ea typeface="Meiryo UI" panose="020B0604030504040204" pitchFamily="50" charset="-128"/>
              </a:rPr>
              <a:t>　○</a:t>
            </a:r>
            <a:r>
              <a:rPr kumimoji="1" lang="ja-JP" altLang="en-US" b="1" dirty="0">
                <a:solidFill>
                  <a:prstClr val="black"/>
                </a:solidFill>
                <a:latin typeface="Meiryo UI" panose="020B0604030504040204" pitchFamily="50" charset="-128"/>
                <a:ea typeface="Meiryo UI" panose="020B0604030504040204" pitchFamily="50" charset="-128"/>
              </a:rPr>
              <a:t>一般客室一般客室内の基準（和室部分は除く）</a:t>
            </a:r>
          </a:p>
          <a:p>
            <a:pPr marL="812800" lvl="0" indent="-363538" algn="just" defTabSz="914400">
              <a:spcBef>
                <a:spcPts val="1200"/>
              </a:spcBef>
              <a:buFont typeface="+mj-ea"/>
              <a:buAutoNum type="circleNumDbPlain"/>
              <a:defRPr/>
            </a:pPr>
            <a:r>
              <a:rPr kumimoji="1" lang="ja-JP" altLang="en-US" sz="1600" dirty="0">
                <a:solidFill>
                  <a:prstClr val="black"/>
                </a:solidFill>
                <a:latin typeface="Meiryo UI" panose="020B0604030504040204" pitchFamily="50" charset="-128"/>
                <a:ea typeface="Meiryo UI" panose="020B0604030504040204" pitchFamily="50" charset="-128"/>
              </a:rPr>
              <a:t>一般客室の出入口の幅は、</a:t>
            </a:r>
            <a:r>
              <a:rPr kumimoji="1" lang="en-US" altLang="ja-JP" sz="1600" dirty="0">
                <a:solidFill>
                  <a:prstClr val="black"/>
                </a:solidFill>
                <a:latin typeface="Meiryo UI" panose="020B0604030504040204" pitchFamily="50" charset="-128"/>
                <a:ea typeface="Meiryo UI" panose="020B0604030504040204" pitchFamily="50" charset="-128"/>
              </a:rPr>
              <a:t>80cm</a:t>
            </a:r>
            <a:r>
              <a:rPr kumimoji="1" lang="ja-JP" altLang="en-US" sz="1600" dirty="0">
                <a:solidFill>
                  <a:prstClr val="black"/>
                </a:solidFill>
                <a:latin typeface="Meiryo UI" panose="020B0604030504040204" pitchFamily="50" charset="-128"/>
                <a:ea typeface="Meiryo UI" panose="020B0604030504040204" pitchFamily="50" charset="-128"/>
              </a:rPr>
              <a:t>以上とすること。</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812800" lvl="0" indent="-363538" algn="just" defTabSz="914400">
              <a:spcBef>
                <a:spcPts val="1200"/>
              </a:spcBef>
              <a:buFont typeface="+mj-ea"/>
              <a:buAutoNum type="circleNumDbPlain"/>
              <a:defRPr/>
            </a:pPr>
            <a:r>
              <a:rPr kumimoji="1" lang="ja-JP" altLang="en-US" sz="1600" dirty="0">
                <a:solidFill>
                  <a:prstClr val="black"/>
                </a:solidFill>
                <a:latin typeface="Meiryo UI" panose="020B0604030504040204" pitchFamily="50" charset="-128"/>
                <a:ea typeface="Meiryo UI" panose="020B0604030504040204" pitchFamily="50" charset="-128"/>
              </a:rPr>
              <a:t>一般客室内の１以上の便所及び１以上の浴室等の出入口の幅は</a:t>
            </a:r>
            <a:r>
              <a:rPr kumimoji="1" lang="en-US" altLang="ja-JP" sz="1600" dirty="0">
                <a:solidFill>
                  <a:prstClr val="black"/>
                </a:solidFill>
                <a:latin typeface="Meiryo UI" panose="020B0604030504040204" pitchFamily="50" charset="-128"/>
                <a:ea typeface="Meiryo UI" panose="020B0604030504040204" pitchFamily="50" charset="-128"/>
              </a:rPr>
              <a:t>70cm</a:t>
            </a:r>
            <a:r>
              <a:rPr kumimoji="1" lang="ja-JP" altLang="en-US" sz="1600" dirty="0">
                <a:solidFill>
                  <a:prstClr val="black"/>
                </a:solidFill>
                <a:latin typeface="Meiryo UI" panose="020B0604030504040204" pitchFamily="50" charset="-128"/>
                <a:ea typeface="Meiryo UI" panose="020B0604030504040204" pitchFamily="50" charset="-128"/>
              </a:rPr>
              <a:t>以上とすること。</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812800" lvl="0" indent="-363538" algn="just" defTabSz="914400">
              <a:spcBef>
                <a:spcPts val="1200"/>
              </a:spcBef>
              <a:buFont typeface="+mj-ea"/>
              <a:buAutoNum type="circleNumDbPlain"/>
              <a:defRPr/>
            </a:pPr>
            <a:r>
              <a:rPr kumimoji="1" lang="ja-JP" altLang="en-US" sz="1600" dirty="0">
                <a:solidFill>
                  <a:prstClr val="black"/>
                </a:solidFill>
                <a:latin typeface="Meiryo UI" panose="020B0604030504040204" pitchFamily="50" charset="-128"/>
                <a:ea typeface="Meiryo UI" panose="020B0604030504040204" pitchFamily="50" charset="-128"/>
              </a:rPr>
              <a:t>一般客室内に階段又は段を設けないこと。ただし、次に掲げる場合は除く。</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447675" lvl="0" indent="365125" algn="just" defTabSz="914400">
              <a:spcBef>
                <a:spcPts val="1200"/>
              </a:spcBef>
              <a:defRPr/>
            </a:pPr>
            <a:r>
              <a:rPr kumimoji="1" lang="ja-JP" altLang="en-US" sz="1600" dirty="0">
                <a:solidFill>
                  <a:prstClr val="black"/>
                </a:solidFill>
                <a:latin typeface="Meiryo UI" panose="020B0604030504040204" pitchFamily="50" charset="-128"/>
                <a:ea typeface="Meiryo UI" panose="020B0604030504040204" pitchFamily="50" charset="-128"/>
              </a:rPr>
              <a:t>・　同一客室内において複数の階がある場合</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447675" lvl="0" indent="365125" algn="just" defTabSz="914400">
              <a:spcBef>
                <a:spcPts val="1200"/>
              </a:spcBef>
              <a:defRPr/>
            </a:pPr>
            <a:r>
              <a:rPr kumimoji="1" lang="ja-JP" altLang="en-US" sz="1600" dirty="0">
                <a:solidFill>
                  <a:prstClr val="black"/>
                </a:solidFill>
                <a:latin typeface="Meiryo UI" panose="020B0604030504040204" pitchFamily="50" charset="-128"/>
                <a:ea typeface="Meiryo UI" panose="020B0604030504040204" pitchFamily="50" charset="-128"/>
              </a:rPr>
              <a:t>・　こう配１／</a:t>
            </a:r>
            <a:r>
              <a:rPr kumimoji="1" lang="en-US" altLang="ja-JP" sz="1600" dirty="0">
                <a:solidFill>
                  <a:prstClr val="black"/>
                </a:solidFill>
                <a:latin typeface="Meiryo UI" panose="020B0604030504040204" pitchFamily="50" charset="-128"/>
                <a:ea typeface="Meiryo UI" panose="020B0604030504040204" pitchFamily="50" charset="-128"/>
              </a:rPr>
              <a:t>12</a:t>
            </a:r>
            <a:r>
              <a:rPr kumimoji="1" lang="ja-JP" altLang="en-US" sz="1600" dirty="0">
                <a:solidFill>
                  <a:prstClr val="black"/>
                </a:solidFill>
                <a:latin typeface="Meiryo UI" panose="020B0604030504040204" pitchFamily="50" charset="-128"/>
                <a:ea typeface="Meiryo UI" panose="020B0604030504040204" pitchFamily="50" charset="-128"/>
              </a:rPr>
              <a:t>を超えず、幅</a:t>
            </a:r>
            <a:r>
              <a:rPr kumimoji="1" lang="en-US" altLang="ja-JP" sz="1600" dirty="0">
                <a:solidFill>
                  <a:prstClr val="black"/>
                </a:solidFill>
                <a:latin typeface="Meiryo UI" panose="020B0604030504040204" pitchFamily="50" charset="-128"/>
                <a:ea typeface="Meiryo UI" panose="020B0604030504040204" pitchFamily="50" charset="-128"/>
              </a:rPr>
              <a:t>70cm</a:t>
            </a:r>
            <a:r>
              <a:rPr kumimoji="1" lang="ja-JP" altLang="en-US" sz="1600" dirty="0">
                <a:solidFill>
                  <a:prstClr val="black"/>
                </a:solidFill>
                <a:latin typeface="Meiryo UI" panose="020B0604030504040204" pitchFamily="50" charset="-128"/>
                <a:ea typeface="Meiryo UI" panose="020B0604030504040204" pitchFamily="50" charset="-128"/>
              </a:rPr>
              <a:t>以上の傾斜路を併設する場合</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447675" lvl="0" indent="365125" algn="just" defTabSz="914400">
              <a:spcBef>
                <a:spcPts val="1200"/>
              </a:spcBef>
              <a:defRPr/>
            </a:pPr>
            <a:r>
              <a:rPr kumimoji="1" lang="ja-JP" altLang="en-US" sz="1600" dirty="0">
                <a:solidFill>
                  <a:prstClr val="black"/>
                </a:solidFill>
                <a:latin typeface="Meiryo UI" panose="020B0604030504040204" pitchFamily="50" charset="-128"/>
                <a:ea typeface="Meiryo UI" panose="020B0604030504040204" pitchFamily="50" charset="-128"/>
              </a:rPr>
              <a:t>・　浴室等の内側に防水上必要な最低限の高低差を設ける場合</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812800" lvl="0" indent="-363538" algn="just" defTabSz="914400">
              <a:spcBef>
                <a:spcPts val="1200"/>
              </a:spcBef>
              <a:buFont typeface="+mj-ea"/>
              <a:buAutoNum type="circleNumDbPlain" startAt="4"/>
              <a:defRPr/>
            </a:pPr>
            <a:r>
              <a:rPr kumimoji="1" lang="ja-JP" altLang="en-US" sz="1600" dirty="0">
                <a:solidFill>
                  <a:prstClr val="black"/>
                </a:solidFill>
                <a:latin typeface="Meiryo UI" panose="020B0604030504040204" pitchFamily="50" charset="-128"/>
                <a:ea typeface="Meiryo UI" panose="020B0604030504040204" pitchFamily="50" charset="-128"/>
              </a:rPr>
              <a:t>建築主等は、②の規定にかかわらず、一般客室内の１以上の便所及び１以上の浴室等の出入口の幅が</a:t>
            </a:r>
            <a:r>
              <a:rPr kumimoji="1" lang="en-US" altLang="ja-JP" sz="1600" dirty="0">
                <a:solidFill>
                  <a:prstClr val="black"/>
                </a:solidFill>
                <a:latin typeface="Meiryo UI" panose="020B0604030504040204" pitchFamily="50" charset="-128"/>
                <a:ea typeface="Meiryo UI" panose="020B0604030504040204" pitchFamily="50" charset="-128"/>
              </a:rPr>
              <a:t>75㎝</a:t>
            </a:r>
            <a:r>
              <a:rPr kumimoji="1" lang="ja-JP" altLang="en-US" sz="1600" dirty="0">
                <a:solidFill>
                  <a:prstClr val="black"/>
                </a:solidFill>
                <a:latin typeface="Meiryo UI" panose="020B0604030504040204" pitchFamily="50" charset="-128"/>
                <a:ea typeface="Meiryo UI" panose="020B0604030504040204" pitchFamily="50" charset="-128"/>
              </a:rPr>
              <a:t>以上となるよう、努めなければならない。</a:t>
            </a:r>
          </a:p>
        </p:txBody>
      </p:sp>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5</a:t>
            </a:fld>
            <a:endParaRPr kumimoji="1" lang="ja-JP" altLang="en-US" sz="1600"/>
          </a:p>
        </p:txBody>
      </p:sp>
      <p:sp>
        <p:nvSpPr>
          <p:cNvPr id="5" name="正方形/長方形 4">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kumimoji="1" lang="ja-JP" altLang="en-US" sz="2200" b="1" dirty="0">
                <a:solidFill>
                  <a:prstClr val="black"/>
                </a:solidFill>
                <a:latin typeface="Meiryo UI" panose="020B0604030504040204" pitchFamily="50" charset="-128"/>
                <a:ea typeface="Meiryo UI" panose="020B0604030504040204" pitchFamily="50" charset="-128"/>
              </a:rPr>
              <a:t>東京都の取組み</a:t>
            </a:r>
            <a:endParaRPr kumimoji="1" lang="en-US" altLang="ja-JP" sz="2200" b="1" dirty="0">
              <a:solidFill>
                <a:prstClr val="black"/>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13420586"/>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spd="slow" advClick="0" advTm="4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6</a:t>
            </a:fld>
            <a:endParaRPr kumimoji="1" lang="ja-JP" altLang="en-US" sz="1600"/>
          </a:p>
        </p:txBody>
      </p:sp>
      <p:sp>
        <p:nvSpPr>
          <p:cNvPr id="5" name="正方形/長方形 4">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kumimoji="1" lang="ja-JP" altLang="en-US" sz="2200" b="1" dirty="0">
                <a:solidFill>
                  <a:prstClr val="black"/>
                </a:solidFill>
                <a:latin typeface="Meiryo UI" panose="020B0604030504040204" pitchFamily="50" charset="-128"/>
                <a:ea typeface="Meiryo UI" panose="020B0604030504040204" pitchFamily="50" charset="-128"/>
              </a:rPr>
              <a:t>ホテル又は旅館の一般客室におけるバリアフリー基準の比較表</a:t>
            </a:r>
            <a:endParaRPr kumimoji="1" lang="en-US" altLang="ja-JP" sz="2200" b="1" dirty="0">
              <a:solidFill>
                <a:prstClr val="black"/>
              </a:solidFill>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2D875C8E-54FA-461F-B9E7-DDE151442587}"/>
              </a:ext>
            </a:extLst>
          </p:cNvPr>
          <p:cNvGraphicFramePr>
            <a:graphicFrameLocks noGrp="1"/>
          </p:cNvGraphicFramePr>
          <p:nvPr>
            <p:extLst/>
          </p:nvPr>
        </p:nvGraphicFramePr>
        <p:xfrm>
          <a:off x="269357" y="670118"/>
          <a:ext cx="8537553" cy="5885397"/>
        </p:xfrm>
        <a:graphic>
          <a:graphicData uri="http://schemas.openxmlformats.org/drawingml/2006/table">
            <a:tbl>
              <a:tblPr firstRow="1" bandRow="1">
                <a:tableStyleId>{5940675A-B579-460E-94D1-54222C63F5DA}</a:tableStyleId>
              </a:tblPr>
              <a:tblGrid>
                <a:gridCol w="547768">
                  <a:extLst>
                    <a:ext uri="{9D8B030D-6E8A-4147-A177-3AD203B41FA5}">
                      <a16:colId xmlns:a16="http://schemas.microsoft.com/office/drawing/2014/main" val="20000"/>
                    </a:ext>
                  </a:extLst>
                </a:gridCol>
                <a:gridCol w="1598180">
                  <a:extLst>
                    <a:ext uri="{9D8B030D-6E8A-4147-A177-3AD203B41FA5}">
                      <a16:colId xmlns:a16="http://schemas.microsoft.com/office/drawing/2014/main" val="20001"/>
                    </a:ext>
                  </a:extLst>
                </a:gridCol>
                <a:gridCol w="2287605">
                  <a:extLst>
                    <a:ext uri="{9D8B030D-6E8A-4147-A177-3AD203B41FA5}">
                      <a16:colId xmlns:a16="http://schemas.microsoft.com/office/drawing/2014/main" val="651540129"/>
                    </a:ext>
                  </a:extLst>
                </a:gridCol>
                <a:gridCol w="2052000">
                  <a:extLst>
                    <a:ext uri="{9D8B030D-6E8A-4147-A177-3AD203B41FA5}">
                      <a16:colId xmlns:a16="http://schemas.microsoft.com/office/drawing/2014/main" val="2585225582"/>
                    </a:ext>
                  </a:extLst>
                </a:gridCol>
                <a:gridCol w="2052000">
                  <a:extLst>
                    <a:ext uri="{9D8B030D-6E8A-4147-A177-3AD203B41FA5}">
                      <a16:colId xmlns:a16="http://schemas.microsoft.com/office/drawing/2014/main" val="593462066"/>
                    </a:ext>
                  </a:extLst>
                </a:gridCol>
              </a:tblGrid>
              <a:tr h="713250">
                <a:tc gridSpan="2">
                  <a:txBody>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Tokyo2020</a:t>
                      </a:r>
                    </a:p>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アクセシビリティ・ガイドライン</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（車椅子使用者に配慮した客室）</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国基準</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（建築設計標準 追補版）</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2019.3.29</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改正</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東京都基準</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2019.3.29</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公布</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2019.9.1</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施行</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09975">
                <a:tc gridSpan="2">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客室出入口の幅</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7037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経路</a:t>
                      </a:r>
                      <a:endParaRPr kumimoji="1" lang="ja-JP" altLang="en-US" sz="14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浴室まで</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r>
                        <a:rPr kumimoji="1" lang="ja-JP" altLang="en-US" sz="1600" strike="noStrike" baseline="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6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4914902"/>
                  </a:ext>
                </a:extLst>
              </a:tr>
              <a:tr h="408165">
                <a:tc vMerge="1">
                  <a:txBody>
                    <a:bodyPr/>
                    <a:lstStyle/>
                    <a:p>
                      <a:endParaRPr kumimoji="1" lang="ja-JP" altLang="en-US" sz="14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１ベッドまで</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r>
                        <a:rPr kumimoji="1"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strike="noStrike" baseline="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6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9200814"/>
                  </a:ext>
                </a:extLst>
              </a:tr>
              <a:tr h="563815">
                <a:tc rowSpan="4">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便所浴室等</a:t>
                      </a:r>
                      <a:endParaRPr kumimoji="1" lang="ja-JP" altLang="en-US" sz="14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段差</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客室内は完全に段差なし</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（どうしても無理な場合は</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以下かつ乗り越えやすい形状）</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扉の前後に高低差なし</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（防水上必要な最低限</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の高低差を除く）</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扉の前後に高低差なし</a:t>
                      </a:r>
                    </a:p>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（防水上必要な最低限</a:t>
                      </a:r>
                    </a:p>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の高低差を除く）</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2680091"/>
                  </a:ext>
                </a:extLst>
              </a:tr>
              <a:tr h="795974">
                <a:tc vMerge="1">
                  <a:txBody>
                    <a:bodyPr/>
                    <a:lstStyle/>
                    <a:p>
                      <a:endParaRPr kumimoji="1" lang="ja-JP" altLang="en-US" sz="14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出入口の幅　</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原則として</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4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70cm</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以上義務</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㎝以上努力義務</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72767">
                <a:tc vMerge="1">
                  <a:txBody>
                    <a:bodyPr/>
                    <a:lstStyle/>
                    <a:p>
                      <a:endParaRPr kumimoji="1" lang="ja-JP" altLang="en-US"/>
                    </a:p>
                  </a:txBody>
                  <a:tcPr/>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浴槽等への寄付き</a:t>
                      </a:r>
                    </a:p>
                  </a:txBody>
                  <a:tcPr anchor="ctr">
                    <a:lnR w="28575"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便座：片側に移乗スペース</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1461376"/>
                  </a:ext>
                </a:extLst>
              </a:tr>
              <a:tr h="518517">
                <a:tc vMerge="1">
                  <a:txBody>
                    <a:bodyPr/>
                    <a:lstStyle/>
                    <a:p>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手すり・操作盤</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浴槽手すり設置</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操作盤</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適切配置</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0712516"/>
                  </a:ext>
                </a:extLst>
              </a:tr>
              <a:tr h="504056">
                <a:tc gridSpan="2">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ベッド側面移乗スペース</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5">
                        <a:lumMod val="20000"/>
                        <a:lumOff val="80000"/>
                      </a:schemeClr>
                    </a:solid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少なくとも片側</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箇所に</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r>
                        <a:rPr kumimoji="1"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289659"/>
                  </a:ext>
                </a:extLst>
              </a:tr>
              <a:tr h="563815">
                <a:tc gridSpan="2">
                  <a:txBody>
                    <a:bodyPr/>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車椅子方向転換スペース</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直径</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又は</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確保望ましい</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702086"/>
                  </a:ext>
                </a:extLst>
              </a:tr>
            </a:tbl>
          </a:graphicData>
        </a:graphic>
      </p:graphicFrame>
      <p:cxnSp>
        <p:nvCxnSpPr>
          <p:cNvPr id="7" name="直線コネクタ 6">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96377874"/>
      </p:ext>
    </p:extLst>
  </p:cSld>
  <p:clrMapOvr>
    <a:masterClrMapping/>
  </p:clrMapOvr>
  <mc:AlternateContent xmlns:mc="http://schemas.openxmlformats.org/markup-compatibility/2006" xmlns:p14="http://schemas.microsoft.com/office/powerpoint/2010/main">
    <mc:Choice Requires="p14">
      <p:transition spd="slow" p14:dur="2000" advClick="0" advTm="48000"/>
    </mc:Choice>
    <mc:Fallback xmlns="">
      <p:transition spd="slow" advClick="0" advTm="4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7</a:t>
            </a:fld>
            <a:endParaRPr kumimoji="1" lang="ja-JP" altLang="en-US" sz="1600"/>
          </a:p>
        </p:txBody>
      </p:sp>
      <p:sp>
        <p:nvSpPr>
          <p:cNvPr id="5" name="正方形/長方形 4">
            <a:extLst>
              <a:ext uri="{FF2B5EF4-FFF2-40B4-BE49-F238E27FC236}">
                <a16:creationId xmlns:a16="http://schemas.microsoft.com/office/drawing/2014/main" id="{EE40D2D7-A64B-4A4B-B1FF-9C5C9096D921}"/>
              </a:ext>
            </a:extLst>
          </p:cNvPr>
          <p:cNvSpPr/>
          <p:nvPr/>
        </p:nvSpPr>
        <p:spPr>
          <a:xfrm>
            <a:off x="784365" y="2551837"/>
            <a:ext cx="7575271" cy="1754326"/>
          </a:xfrm>
          <a:prstGeom prst="rect">
            <a:avLst/>
          </a:prstGeom>
        </p:spPr>
        <p:txBody>
          <a:bodyPr wrap="square">
            <a:spAutoFit/>
          </a:bodyPr>
          <a:lstStyle/>
          <a:p>
            <a:r>
              <a:rPr lang="ja-JP" altLang="en-US" sz="3600" b="1" dirty="0">
                <a:latin typeface="Meiryo UI" panose="020B0604030504040204" pitchFamily="50" charset="-128"/>
                <a:ea typeface="Meiryo UI" panose="020B0604030504040204" pitchFamily="50" charset="-128"/>
              </a:rPr>
              <a:t>大阪府内</a:t>
            </a:r>
            <a:r>
              <a:rPr lang="ja-JP" altLang="en-US" sz="3600" b="1" dirty="0" smtClean="0">
                <a:latin typeface="Meiryo UI" panose="020B0604030504040204" pitchFamily="50" charset="-128"/>
                <a:ea typeface="Meiryo UI" panose="020B0604030504040204" pitchFamily="50" charset="-128"/>
              </a:rPr>
              <a:t>のホテル又は旅館の現状及び</a:t>
            </a:r>
            <a:endParaRPr lang="en-US" altLang="ja-JP" sz="3600" b="1" dirty="0">
              <a:latin typeface="Meiryo UI" panose="020B0604030504040204" pitchFamily="50" charset="-128"/>
              <a:ea typeface="Meiryo UI" panose="020B0604030504040204" pitchFamily="50" charset="-128"/>
            </a:endParaRPr>
          </a:p>
          <a:p>
            <a:r>
              <a:rPr lang="ja-JP" altLang="en-US" sz="3600" b="1" dirty="0" smtClean="0">
                <a:latin typeface="Meiryo UI" panose="020B0604030504040204" pitchFamily="50" charset="-128"/>
                <a:ea typeface="Meiryo UI" panose="020B0604030504040204" pitchFamily="50" charset="-128"/>
              </a:rPr>
              <a:t>新型</a:t>
            </a:r>
            <a:r>
              <a:rPr lang="ja-JP" altLang="en-US" sz="3600" b="1" dirty="0">
                <a:latin typeface="Meiryo UI" panose="020B0604030504040204" pitchFamily="50" charset="-128"/>
                <a:ea typeface="Meiryo UI" panose="020B0604030504040204" pitchFamily="50" charset="-128"/>
              </a:rPr>
              <a:t>コロナウイルス感染症の収束後を勘案した</a:t>
            </a:r>
            <a:r>
              <a:rPr lang="ja-JP" altLang="en-US" sz="3600" b="1" dirty="0" smtClean="0">
                <a:latin typeface="Meiryo UI" panose="020B0604030504040204" pitchFamily="50" charset="-128"/>
                <a:ea typeface="Meiryo UI" panose="020B0604030504040204" pitchFamily="50" charset="-128"/>
              </a:rPr>
              <a:t>国や大阪府に</a:t>
            </a:r>
            <a:r>
              <a:rPr lang="ja-JP" altLang="en-US" sz="3600" b="1" dirty="0">
                <a:latin typeface="Meiryo UI" panose="020B0604030504040204" pitchFamily="50" charset="-128"/>
                <a:ea typeface="Meiryo UI" panose="020B0604030504040204" pitchFamily="50" charset="-128"/>
              </a:rPr>
              <a:t>おける</a:t>
            </a:r>
            <a:r>
              <a:rPr lang="ja-JP" altLang="en-US" sz="3600" b="1" dirty="0" smtClean="0">
                <a:latin typeface="Meiryo UI" panose="020B0604030504040204" pitchFamily="50" charset="-128"/>
                <a:ea typeface="Meiryo UI" panose="020B0604030504040204" pitchFamily="50" charset="-128"/>
              </a:rPr>
              <a:t>対応</a:t>
            </a:r>
            <a:endParaRPr lang="en-US" altLang="ja-JP"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665824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662DC8A1-ED04-4088-9BC1-86ECA20F703A}"/>
              </a:ext>
            </a:extLst>
          </p:cNvPr>
          <p:cNvGraphicFramePr>
            <a:graphicFrameLocks/>
          </p:cNvGraphicFramePr>
          <p:nvPr>
            <p:extLst/>
          </p:nvPr>
        </p:nvGraphicFramePr>
        <p:xfrm>
          <a:off x="252000" y="1544612"/>
          <a:ext cx="8640000" cy="4974332"/>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直線矢印コネクタ 12"/>
          <p:cNvCxnSpPr/>
          <p:nvPr/>
        </p:nvCxnSpPr>
        <p:spPr>
          <a:xfrm flipV="1">
            <a:off x="1175503" y="1763346"/>
            <a:ext cx="6792994" cy="1776251"/>
          </a:xfrm>
          <a:prstGeom prst="straightConnector1">
            <a:avLst/>
          </a:prstGeom>
          <a:ln w="1587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8</a:t>
            </a:fld>
            <a:endParaRPr kumimoji="1" lang="ja-JP" altLang="en-US" sz="1600"/>
          </a:p>
        </p:txBody>
      </p:sp>
      <p:cxnSp>
        <p:nvCxnSpPr>
          <p:cNvPr id="3" name="直線コネクタ 2">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rgbClr val="ED7D31"/>
            </a:solidFill>
          </a:ln>
        </p:spPr>
        <p:style>
          <a:lnRef idx="1">
            <a:schemeClr val="accent2"/>
          </a:lnRef>
          <a:fillRef idx="0">
            <a:schemeClr val="accent2"/>
          </a:fillRef>
          <a:effectRef idx="0">
            <a:schemeClr val="accent2"/>
          </a:effectRef>
          <a:fontRef idx="minor">
            <a:schemeClr val="tx1"/>
          </a:fontRef>
        </p:style>
      </p:cxnSp>
      <p:sp>
        <p:nvSpPr>
          <p:cNvPr id="5" name="正方形/長方形 4">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lang="ja-JP" altLang="en-US" sz="2200" b="1" dirty="0">
                <a:latin typeface="Meiryo UI" panose="020B0604030504040204" pitchFamily="50" charset="-128"/>
                <a:ea typeface="Meiryo UI" panose="020B0604030504040204" pitchFamily="50" charset="-128"/>
              </a:rPr>
              <a:t>大阪府内の延べ宿泊者数の推移</a:t>
            </a:r>
            <a:endParaRPr lang="en-US" altLang="ja-JP" sz="22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1BE31B6-B343-477B-846C-2DD46AF001B2}"/>
              </a:ext>
            </a:extLst>
          </p:cNvPr>
          <p:cNvSpPr txBox="1"/>
          <p:nvPr/>
        </p:nvSpPr>
        <p:spPr>
          <a:xfrm>
            <a:off x="252000" y="692696"/>
            <a:ext cx="8640000" cy="646331"/>
          </a:xfrm>
          <a:prstGeom prst="rect">
            <a:avLst/>
          </a:prstGeom>
          <a:noFill/>
          <a:ln>
            <a:solidFill>
              <a:schemeClr val="tx1"/>
            </a:solidFill>
          </a:ln>
        </p:spPr>
        <p:txBody>
          <a:bodyPr vert="horz" wrap="square" rtlCol="0">
            <a:spAutoFit/>
          </a:bodyPr>
          <a:lstStyle/>
          <a:p>
            <a:pPr marL="342900" indent="-34290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大阪府の延べ宿泊者数は増加。その原因は、外国人の宿泊者数の増加による。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（日本人の宿泊者数はほぼ横ばい。）</a:t>
            </a:r>
            <a:endParaRPr lang="en-US" altLang="ja-JP"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52544C10-4D66-43F5-96CC-C5805D41A885}"/>
              </a:ext>
            </a:extLst>
          </p:cNvPr>
          <p:cNvSpPr/>
          <p:nvPr/>
        </p:nvSpPr>
        <p:spPr>
          <a:xfrm>
            <a:off x="897526" y="6479436"/>
            <a:ext cx="6902501" cy="276999"/>
          </a:xfrm>
          <a:prstGeom prst="rect">
            <a:avLst/>
          </a:prstGeom>
        </p:spPr>
        <p:txBody>
          <a:bodyPr wrap="square">
            <a:spAutoFit/>
          </a:bodyPr>
          <a:lstStyle/>
          <a:p>
            <a:pPr marL="180975" indent="-180975" algn="just"/>
            <a:r>
              <a:rPr lang="ja-JP" altLang="en-US" sz="1200" dirty="0">
                <a:latin typeface="Meiryo UI" panose="020B0604030504040204" pitchFamily="50" charset="-128"/>
                <a:ea typeface="Meiryo UI" panose="020B0604030504040204" pitchFamily="50" charset="-128"/>
              </a:rPr>
              <a:t>資料：宿泊旅行統計（観光庁）　　　　　（確定値）</a:t>
            </a:r>
            <a:r>
              <a:rPr lang="en-US" altLang="ja-JP" sz="1200" dirty="0">
                <a:latin typeface="Meiryo UI" panose="020B0604030504040204" pitchFamily="50" charset="-128"/>
                <a:ea typeface="Meiryo UI" panose="020B0604030504040204" pitchFamily="50" charset="-128"/>
              </a:rPr>
              <a:t>2011</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　　　（速報値）</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endParaRPr>
          </a:p>
        </p:txBody>
      </p:sp>
      <p:sp>
        <p:nvSpPr>
          <p:cNvPr id="10" name="テキスト ボックス 1">
            <a:extLst>
              <a:ext uri="{FF2B5EF4-FFF2-40B4-BE49-F238E27FC236}">
                <a16:creationId xmlns:a16="http://schemas.microsoft.com/office/drawing/2014/main" id="{96D5C474-723A-4442-9909-B46560D7186C}"/>
              </a:ext>
            </a:extLst>
          </p:cNvPr>
          <p:cNvSpPr txBox="1"/>
          <p:nvPr/>
        </p:nvSpPr>
        <p:spPr>
          <a:xfrm>
            <a:off x="51122" y="1393476"/>
            <a:ext cx="955911" cy="273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latin typeface="+mn-lt"/>
              </a:rPr>
              <a:t>（</a:t>
            </a:r>
            <a:r>
              <a:rPr lang="ja-JP" altLang="en-US" sz="1200" dirty="0"/>
              <a:t>万人</a:t>
            </a:r>
            <a:r>
              <a:rPr lang="ja-JP" altLang="en-US" sz="1200" dirty="0">
                <a:latin typeface="+mn-lt"/>
              </a:rPr>
              <a:t>）</a:t>
            </a:r>
          </a:p>
        </p:txBody>
      </p:sp>
      <p:sp>
        <p:nvSpPr>
          <p:cNvPr id="11" name="テキスト ボックス 1">
            <a:extLst>
              <a:ext uri="{FF2B5EF4-FFF2-40B4-BE49-F238E27FC236}">
                <a16:creationId xmlns:a16="http://schemas.microsoft.com/office/drawing/2014/main" id="{96D5C474-723A-4442-9909-B46560D7186C}"/>
              </a:ext>
            </a:extLst>
          </p:cNvPr>
          <p:cNvSpPr txBox="1"/>
          <p:nvPr/>
        </p:nvSpPr>
        <p:spPr>
          <a:xfrm>
            <a:off x="8297929" y="5985519"/>
            <a:ext cx="955911" cy="273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latin typeface="+mn-lt"/>
              </a:rPr>
              <a:t>（</a:t>
            </a:r>
            <a:r>
              <a:rPr lang="ja-JP" altLang="en-US" sz="1200" dirty="0" smtClean="0"/>
              <a:t>年</a:t>
            </a:r>
            <a:r>
              <a:rPr lang="ja-JP" altLang="en-US" sz="1200" dirty="0" smtClean="0">
                <a:latin typeface="+mn-lt"/>
              </a:rPr>
              <a:t>）</a:t>
            </a:r>
            <a:endParaRPr lang="ja-JP" altLang="en-US" sz="1200" dirty="0">
              <a:latin typeface="+mn-lt"/>
            </a:endParaRPr>
          </a:p>
        </p:txBody>
      </p:sp>
    </p:spTree>
    <p:custDataLst>
      <p:tags r:id="rId1"/>
    </p:custDataLst>
    <p:extLst>
      <p:ext uri="{BB962C8B-B14F-4D97-AF65-F5344CB8AC3E}">
        <p14:creationId xmlns:p14="http://schemas.microsoft.com/office/powerpoint/2010/main" val="3025845817"/>
      </p:ext>
    </p:extLst>
  </p:cSld>
  <p:clrMapOvr>
    <a:masterClrMapping/>
  </p:clrMapOvr>
  <mc:AlternateContent xmlns:mc="http://schemas.openxmlformats.org/markup-compatibility/2006" xmlns:p14="http://schemas.microsoft.com/office/powerpoint/2010/main">
    <mc:Choice Requires="p14">
      <p:transition spd="slow" p14:dur="2000" advClick="0" advTm="32000"/>
    </mc:Choice>
    <mc:Fallback xmlns="">
      <p:transition spd="slow" advClick="0" advTm="3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2"/>
        <p14:stopEvt time="26888"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7358E0B1-EBFD-4BE7-9344-C18ADE097408}"/>
              </a:ext>
            </a:extLst>
          </p:cNvPr>
          <p:cNvGraphicFramePr/>
          <p:nvPr>
            <p:extLst/>
          </p:nvPr>
        </p:nvGraphicFramePr>
        <p:xfrm>
          <a:off x="252000" y="1306508"/>
          <a:ext cx="8640000" cy="4889688"/>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矢印コネクタ 11"/>
          <p:cNvCxnSpPr/>
          <p:nvPr/>
        </p:nvCxnSpPr>
        <p:spPr>
          <a:xfrm flipV="1">
            <a:off x="5569664" y="1580253"/>
            <a:ext cx="1969141" cy="2408531"/>
          </a:xfrm>
          <a:prstGeom prst="straightConnector1">
            <a:avLst/>
          </a:prstGeom>
          <a:ln w="1587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FA3B6F7-C557-4163-860B-07CF679D2C03}"/>
              </a:ext>
            </a:extLst>
          </p:cNvPr>
          <p:cNvSpPr>
            <a:spLocks noGrp="1"/>
          </p:cNvSpPr>
          <p:nvPr>
            <p:ph type="sldNum" sz="quarter" idx="12"/>
          </p:nvPr>
        </p:nvSpPr>
        <p:spPr>
          <a:xfrm>
            <a:off x="8161867" y="6435374"/>
            <a:ext cx="861488" cy="365125"/>
          </a:xfrm>
        </p:spPr>
        <p:txBody>
          <a:bodyPr/>
          <a:lstStyle/>
          <a:p>
            <a:fld id="{3647AF82-E823-48E0-AD88-EF8F834CC53C}" type="slidenum">
              <a:rPr kumimoji="1" lang="ja-JP" altLang="en-US" sz="1600" smtClean="0"/>
              <a:t>9</a:t>
            </a:fld>
            <a:endParaRPr kumimoji="1" lang="ja-JP" altLang="en-US" sz="1600"/>
          </a:p>
        </p:txBody>
      </p:sp>
      <p:cxnSp>
        <p:nvCxnSpPr>
          <p:cNvPr id="3" name="直線コネクタ 2">
            <a:extLst>
              <a:ext uri="{FF2B5EF4-FFF2-40B4-BE49-F238E27FC236}">
                <a16:creationId xmlns:a16="http://schemas.microsoft.com/office/drawing/2014/main" id="{3AD18051-9EE2-457C-8521-2CF717580DD3}"/>
              </a:ext>
            </a:extLst>
          </p:cNvPr>
          <p:cNvCxnSpPr/>
          <p:nvPr/>
        </p:nvCxnSpPr>
        <p:spPr>
          <a:xfrm>
            <a:off x="0" y="548680"/>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5" name="正方形/長方形 4">
            <a:extLst>
              <a:ext uri="{FF2B5EF4-FFF2-40B4-BE49-F238E27FC236}">
                <a16:creationId xmlns:a16="http://schemas.microsoft.com/office/drawing/2014/main" id="{EE40D2D7-A64B-4A4B-B1FF-9C5C9096D921}"/>
              </a:ext>
            </a:extLst>
          </p:cNvPr>
          <p:cNvSpPr/>
          <p:nvPr/>
        </p:nvSpPr>
        <p:spPr>
          <a:xfrm>
            <a:off x="80150" y="44624"/>
            <a:ext cx="8812330" cy="430887"/>
          </a:xfrm>
          <a:prstGeom prst="rect">
            <a:avLst/>
          </a:prstGeom>
        </p:spPr>
        <p:txBody>
          <a:bodyPr wrap="square">
            <a:spAutoFit/>
          </a:bodyPr>
          <a:lstStyle/>
          <a:p>
            <a:r>
              <a:rPr lang="ja-JP" altLang="en-US" sz="2200" b="1" dirty="0">
                <a:latin typeface="Meiryo UI" panose="020B0604030504040204" pitchFamily="50" charset="-128"/>
                <a:ea typeface="Meiryo UI" panose="020B0604030504040204" pitchFamily="50" charset="-128"/>
              </a:rPr>
              <a:t>ホテル又は旅館の年度別供給施設数・客室数の推移</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1,000</a:t>
            </a:r>
            <a:r>
              <a:rPr lang="ja-JP" altLang="en-US" sz="2000" b="1" dirty="0">
                <a:latin typeface="Meiryo UI" panose="020B0604030504040204" pitchFamily="50" charset="-128"/>
                <a:ea typeface="Meiryo UI" panose="020B0604030504040204" pitchFamily="50" charset="-128"/>
              </a:rPr>
              <a:t>㎡以上）</a:t>
            </a:r>
            <a:endParaRPr lang="en-US" altLang="ja-JP"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1BE31B6-B343-477B-846C-2DD46AF001B2}"/>
              </a:ext>
            </a:extLst>
          </p:cNvPr>
          <p:cNvSpPr txBox="1"/>
          <p:nvPr/>
        </p:nvSpPr>
        <p:spPr>
          <a:xfrm>
            <a:off x="252000" y="692696"/>
            <a:ext cx="8640000" cy="369332"/>
          </a:xfrm>
          <a:prstGeom prst="rect">
            <a:avLst/>
          </a:prstGeom>
          <a:noFill/>
          <a:ln>
            <a:solidFill>
              <a:schemeClr val="tx1"/>
            </a:solidFill>
          </a:ln>
        </p:spPr>
        <p:txBody>
          <a:bodyPr vert="horz" wrap="square" rtlCol="0">
            <a:spAutoFit/>
          </a:bodyPr>
          <a:lstStyle/>
          <a:p>
            <a:pPr marL="342900" indent="-342900">
              <a:buFont typeface="Wingdings" panose="05000000000000000000" pitchFamily="2" charset="2"/>
              <a:buChar char="Ø"/>
            </a:pPr>
            <a:r>
              <a:rPr lang="en-US" altLang="ja-JP" dirty="0">
                <a:latin typeface="Meiryo UI" panose="020B0604030504040204" pitchFamily="50" charset="-128"/>
                <a:ea typeface="Meiryo UI" panose="020B0604030504040204" pitchFamily="50" charset="-128"/>
              </a:rPr>
              <a:t>2015</a:t>
            </a:r>
            <a:r>
              <a:rPr lang="ja-JP" altLang="en-US" dirty="0">
                <a:latin typeface="Meiryo UI" panose="020B0604030504040204" pitchFamily="50" charset="-128"/>
                <a:ea typeface="Meiryo UI" panose="020B0604030504040204" pitchFamily="50" charset="-128"/>
              </a:rPr>
              <a:t>年度から増加が始まり、</a:t>
            </a:r>
            <a:r>
              <a:rPr lang="en-US" altLang="ja-JP" dirty="0">
                <a:latin typeface="Meiryo UI" panose="020B0604030504040204" pitchFamily="50" charset="-128"/>
                <a:ea typeface="Meiryo UI" panose="020B0604030504040204" pitchFamily="50" charset="-128"/>
              </a:rPr>
              <a:t>2017</a:t>
            </a:r>
            <a:r>
              <a:rPr lang="ja-JP" altLang="en-US" dirty="0">
                <a:latin typeface="Meiryo UI" panose="020B0604030504040204" pitchFamily="50" charset="-128"/>
                <a:ea typeface="Meiryo UI" panose="020B0604030504040204" pitchFamily="50" charset="-128"/>
              </a:rPr>
              <a:t>年度から急激に許可等件数が増えている。</a:t>
            </a:r>
            <a:endParaRPr lang="en-US" altLang="ja-JP"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030311A3-5916-405F-B5A0-78E20D961BFD}"/>
              </a:ext>
            </a:extLst>
          </p:cNvPr>
          <p:cNvSpPr/>
          <p:nvPr/>
        </p:nvSpPr>
        <p:spPr>
          <a:xfrm>
            <a:off x="210060" y="6296874"/>
            <a:ext cx="7353486" cy="276999"/>
          </a:xfrm>
          <a:prstGeom prst="rect">
            <a:avLst/>
          </a:prstGeom>
        </p:spPr>
        <p:txBody>
          <a:bodyPr wrap="square">
            <a:spAutoFit/>
          </a:bodyPr>
          <a:lstStyle/>
          <a:p>
            <a:pPr marL="180975" indent="-180975" algn="just"/>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大阪府内の</a:t>
            </a:r>
            <a:r>
              <a:rPr lang="en-US" altLang="ja-JP" sz="1200" dirty="0">
                <a:latin typeface="Meiryo UI" panose="020B0604030504040204" pitchFamily="50" charset="-128"/>
                <a:ea typeface="Meiryo UI" panose="020B0604030504040204" pitchFamily="50" charset="-128"/>
              </a:rPr>
              <a:t>2007</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年度までに旅館業法の営業許可を受けた</a:t>
            </a:r>
            <a:r>
              <a:rPr lang="en-US" altLang="ja-JP" sz="1200" dirty="0">
                <a:latin typeface="Meiryo UI" panose="020B0604030504040204" pitchFamily="50" charset="-128"/>
                <a:ea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rPr>
              <a:t>㎡以上のホテル又は旅館が対象</a:t>
            </a:r>
            <a:endParaRPr lang="en-US" altLang="ja-JP" sz="1200" dirty="0">
              <a:latin typeface="Meiryo UI" panose="020B0604030504040204" pitchFamily="50" charset="-128"/>
              <a:ea typeface="Meiryo UI" panose="020B0604030504040204" pitchFamily="50" charset="-128"/>
            </a:endParaRPr>
          </a:p>
        </p:txBody>
      </p:sp>
      <p:sp>
        <p:nvSpPr>
          <p:cNvPr id="9" name="テキスト ボックス 1">
            <a:extLst>
              <a:ext uri="{FF2B5EF4-FFF2-40B4-BE49-F238E27FC236}">
                <a16:creationId xmlns:a16="http://schemas.microsoft.com/office/drawing/2014/main" id="{96D5C474-723A-4442-9909-B46560D7186C}"/>
              </a:ext>
            </a:extLst>
          </p:cNvPr>
          <p:cNvSpPr txBox="1"/>
          <p:nvPr/>
        </p:nvSpPr>
        <p:spPr>
          <a:xfrm>
            <a:off x="0" y="1306508"/>
            <a:ext cx="955911" cy="273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200" dirty="0">
                <a:latin typeface="+mn-lt"/>
              </a:rPr>
              <a:t>（施設数）</a:t>
            </a:r>
          </a:p>
        </p:txBody>
      </p:sp>
      <p:sp>
        <p:nvSpPr>
          <p:cNvPr id="10" name="テキスト ボックス 1">
            <a:extLst>
              <a:ext uri="{FF2B5EF4-FFF2-40B4-BE49-F238E27FC236}">
                <a16:creationId xmlns:a16="http://schemas.microsoft.com/office/drawing/2014/main" id="{305722C8-9E10-49FB-A12F-AC1E1AC473F2}"/>
              </a:ext>
            </a:extLst>
          </p:cNvPr>
          <p:cNvSpPr txBox="1"/>
          <p:nvPr/>
        </p:nvSpPr>
        <p:spPr>
          <a:xfrm>
            <a:off x="3886803" y="5887803"/>
            <a:ext cx="1125464" cy="2747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200" dirty="0">
                <a:latin typeface="+mn-lt"/>
              </a:rPr>
              <a:t>（許可年度）</a:t>
            </a:r>
          </a:p>
        </p:txBody>
      </p:sp>
      <p:sp>
        <p:nvSpPr>
          <p:cNvPr id="11" name="テキスト ボックス 1">
            <a:extLst>
              <a:ext uri="{FF2B5EF4-FFF2-40B4-BE49-F238E27FC236}">
                <a16:creationId xmlns:a16="http://schemas.microsoft.com/office/drawing/2014/main" id="{525B0CEE-B234-4D17-8474-9EE6E59A50E9}"/>
              </a:ext>
            </a:extLst>
          </p:cNvPr>
          <p:cNvSpPr txBox="1"/>
          <p:nvPr/>
        </p:nvSpPr>
        <p:spPr>
          <a:xfrm>
            <a:off x="8114655" y="1306508"/>
            <a:ext cx="955911" cy="273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200" dirty="0">
                <a:latin typeface="+mn-lt"/>
              </a:rPr>
              <a:t>（</a:t>
            </a:r>
            <a:r>
              <a:rPr lang="ja-JP" altLang="en-US" sz="1200" dirty="0"/>
              <a:t>客室</a:t>
            </a:r>
            <a:r>
              <a:rPr lang="ja-JP" altLang="en-US" sz="1200" dirty="0">
                <a:latin typeface="+mn-lt"/>
              </a:rPr>
              <a:t>数）</a:t>
            </a:r>
          </a:p>
        </p:txBody>
      </p:sp>
    </p:spTree>
    <p:custDataLst>
      <p:tags r:id="rId1"/>
    </p:custDataLst>
    <p:extLst>
      <p:ext uri="{BB962C8B-B14F-4D97-AF65-F5344CB8AC3E}">
        <p14:creationId xmlns:p14="http://schemas.microsoft.com/office/powerpoint/2010/main" val="213846735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0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7"/>
        <p14:stopEvt time="24633" objId="7"/>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42.1"/>
</p:tagLst>
</file>

<file path=ppt/tags/tag2.xml><?xml version="1.0" encoding="utf-8"?>
<p:tagLst xmlns:a="http://schemas.openxmlformats.org/drawingml/2006/main" xmlns:r="http://schemas.openxmlformats.org/officeDocument/2006/relationships" xmlns:p="http://schemas.openxmlformats.org/presentationml/2006/main">
  <p:tag name="TIMING" val="|14.8"/>
</p:tagLst>
</file>

<file path=ppt/tags/tag3.xml><?xml version="1.0" encoding="utf-8"?>
<p:tagLst xmlns:a="http://schemas.openxmlformats.org/drawingml/2006/main" xmlns:r="http://schemas.openxmlformats.org/officeDocument/2006/relationships" xmlns:p="http://schemas.openxmlformats.org/presentationml/2006/main">
  <p:tag name="TIMING" val="|18.9"/>
</p:tagLst>
</file>

<file path=ppt/tags/tag4.xml><?xml version="1.0" encoding="utf-8"?>
<p:tagLst xmlns:a="http://schemas.openxmlformats.org/drawingml/2006/main" xmlns:r="http://schemas.openxmlformats.org/officeDocument/2006/relationships" xmlns:p="http://schemas.openxmlformats.org/presentationml/2006/main">
  <p:tag name="TIMING" val="|19.6|6.1|33.2|7.9"/>
</p:tagLst>
</file>

<file path=ppt/tags/tag5.xml><?xml version="1.0" encoding="utf-8"?>
<p:tagLst xmlns:a="http://schemas.openxmlformats.org/drawingml/2006/main" xmlns:r="http://schemas.openxmlformats.org/officeDocument/2006/relationships" xmlns:p="http://schemas.openxmlformats.org/presentationml/2006/main">
  <p:tag name="TIMING" val="|19|5.1|11.8|8.5|15.7|32.4|7.1"/>
</p:tagLst>
</file>

<file path=ppt/tags/tag6.xml><?xml version="1.0" encoding="utf-8"?>
<p:tagLst xmlns:a="http://schemas.openxmlformats.org/drawingml/2006/main" xmlns:r="http://schemas.openxmlformats.org/officeDocument/2006/relationships" xmlns:p="http://schemas.openxmlformats.org/presentationml/2006/main">
  <p:tag name="TIMING" val="|31.9|4|1.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8382</Words>
  <Application>Microsoft Office PowerPoint</Application>
  <PresentationFormat>画面に合わせる (4:3)</PresentationFormat>
  <Paragraphs>736</Paragraphs>
  <Slides>37</Slides>
  <Notes>37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37</vt:i4>
      </vt:variant>
    </vt:vector>
  </HeadingPairs>
  <TitlesOfParts>
    <vt:vector size="47" baseType="lpstr">
      <vt:lpstr>Meiryo UI</vt:lpstr>
      <vt:lpstr>ＭＳ Ｐゴシック</vt:lpstr>
      <vt:lpstr>游ゴシック</vt:lpstr>
      <vt:lpstr>游ゴシック Light</vt:lpstr>
      <vt:lpstr>Arial</vt:lpstr>
      <vt:lpstr>Calibri</vt:lpstr>
      <vt:lpstr>Calibri Light</vt:lpstr>
      <vt:lpstr>Nirmala UI</vt:lpstr>
      <vt:lpstr>Wingdings</vt:lpstr>
      <vt:lpstr>Office テーマ</vt:lpstr>
      <vt:lpstr>大阪府福祉のまちづくり条例の改正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2020-06-25T06:23:24Z</dcterms:created>
  <dcterms:modified xsi:type="dcterms:W3CDTF">2020-06-25T06:23:32Z</dcterms:modified>
</cp:coreProperties>
</file>