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6" r:id="rId3"/>
  </p:sldIdLst>
  <p:sldSz cx="9144000" cy="6858000" type="screen4x3"/>
  <p:notesSz cx="10234613" cy="71040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3B39E-3DB5-41B4-A7ED-D976BBD4A3B7}" v="7" dt="2020-09-04T06:01:18.155"/>
    <p1510:client id="{9B3680E6-007A-4D16-0E94-CDFCE931ADB6}" v="774" dt="2020-09-04T04:47:02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CA8EDA2-EFEC-44DC-9FF1-CB716EE61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836" cy="356198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C03E7CA-AA94-4A50-9672-C92370995D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796508" y="0"/>
            <a:ext cx="4436470" cy="356198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B1DB60A2-1183-4DD6-97FD-6E7E6769E2D2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10C8A6-1AA2-4AF2-A281-441E15684B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747866"/>
            <a:ext cx="4434836" cy="35619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939A46-74FA-4891-96D3-1ABB3E8ABB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796508" y="6747866"/>
            <a:ext cx="4436470" cy="35619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B49DB288-5FE5-4A42-BCE1-825B5741F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685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548" y="1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0D60012F-0DCA-40D3-ADC1-8839F092732E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19488" y="887413"/>
            <a:ext cx="3195637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8" tIns="47334" rIns="94668" bIns="473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941" y="3418710"/>
            <a:ext cx="8186735" cy="2796919"/>
          </a:xfrm>
          <a:prstGeom prst="rect">
            <a:avLst/>
          </a:prstGeom>
        </p:spPr>
        <p:txBody>
          <a:bodyPr vert="horz" lIns="94668" tIns="47334" rIns="94668" bIns="473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747782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548" y="6747782"/>
            <a:ext cx="4434680" cy="356281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67B94BC5-03C6-458C-8EAB-38D5F8377E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7178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41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76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09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15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37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19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54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0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65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C9A85-4925-47D7-92E5-86ABE2C68706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78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lIns="91440" tIns="0" rIns="91440" bIns="0" anchor="t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 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事業の導入事例㊸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731105"/>
              </p:ext>
            </p:extLst>
          </p:nvPr>
        </p:nvGraphicFramePr>
        <p:xfrm>
          <a:off x="139910" y="553605"/>
          <a:ext cx="8884299" cy="618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8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7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9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885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6520" indent="0"/>
                      <a:r>
                        <a:rPr kumimoji="1" lang="zh-TW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大阪府</a:t>
                      </a:r>
                      <a:r>
                        <a:rPr kumimoji="1" lang="ja-JP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立青少年海洋センター</a:t>
                      </a:r>
                      <a:r>
                        <a:rPr kumimoji="1" lang="zh-TW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ＥＳＣＯ事業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33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東芝エレベータ</a:t>
                      </a:r>
                      <a:r>
                        <a:rPr kumimoji="1" lang="ja-JP" altLang="en-US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株式会社関西支社</a:t>
                      </a:r>
                      <a:endParaRPr kumimoji="1" lang="en-US" altLang="ja-JP" baseline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みずほ東芝リース株式会社</a:t>
                      </a:r>
                      <a:endParaRPr kumimoji="1" lang="en-US" altLang="ja-JP" baseline="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881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altLang="ja-JP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kumimoji="1"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22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sz="180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サービス期間は 令和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 ～ 令和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22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885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aseline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シェアード・セイビングス契約（民間資金活用型）</a:t>
                      </a:r>
                      <a:endParaRPr kumimoji="1" lang="ja-JP" altLang="en-US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75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・ 照明の</a:t>
                      </a:r>
                      <a:r>
                        <a:rPr kumimoji="1" lang="en-US" altLang="ja-JP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LED</a:t>
                      </a:r>
                      <a:r>
                        <a:rPr kumimoji="1" lang="ja-JP" altLang="en-US" sz="180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化（外灯のみ）　</a:t>
                      </a:r>
                      <a:r>
                        <a:rPr kumimoji="1"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marT="90000" marB="90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131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ja-JP" sz="1800" baseline="0">
                          <a:solidFill>
                            <a:srgbClr val="FF0000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45</a:t>
                      </a:r>
                      <a:r>
                        <a:rPr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.</a:t>
                      </a:r>
                      <a:r>
                        <a:rPr lang="en-US" altLang="ja-JP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%</a:t>
                      </a:r>
                      <a:r>
                        <a:rPr kumimoji="1" lang="ja-JP" altLang="en-US" sz="14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lang="en-US" altLang="ja-JP" sz="1800" baseline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R="0"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800" baseline="0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CO</a:t>
                      </a:r>
                      <a:r>
                        <a:rPr kumimoji="1" lang="en-US" altLang="ja-JP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53</a:t>
                      </a:r>
                      <a:r>
                        <a:rPr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.2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lang="en-US" altLang="ja-JP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95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marL="72000" marR="10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用途</a:t>
                      </a:r>
                      <a:endParaRPr kumimoji="1" lang="en-US" altLang="ja-JP" sz="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所在地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竣工時期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敷地面積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宿泊施設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泉南郡岬町淡輪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1974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112,487㎡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46995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lIns="91440" tIns="0" rIns="91440" bIns="0" anchor="t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 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事業の導入事例㊸</a:t>
            </a:r>
            <a:endParaRPr lang="en-US" altLang="ja-JP" sz="2400" b="1" dirty="0">
              <a:solidFill>
                <a:schemeClr val="tx2">
                  <a:lumMod val="75000"/>
                </a:schemeClr>
              </a:solidFill>
              <a:latin typeface="Meiryo UI"/>
              <a:ea typeface="Meiryo UI"/>
              <a:cs typeface="Meiryo UI" panose="020B0604030504040204" pitchFamily="50" charset="-128"/>
            </a:endParaRPr>
          </a:p>
          <a:p>
            <a:endParaRPr lang="en-US" altLang="ja-JP" sz="1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366933" y="6207163"/>
            <a:ext cx="2086865" cy="3356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5033179" y="6063800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1731238" y="6061700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220074" y="3258952"/>
            <a:ext cx="2232246" cy="3081596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1400" b="1" dirty="0">
                <a:latin typeface="Meiryo UI"/>
                <a:ea typeface="Meiryo UI"/>
                <a:cs typeface="Meiryo UI" panose="020B0604030504040204" pitchFamily="50" charset="-128"/>
              </a:rPr>
              <a:t>489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506884" y="1211500"/>
            <a:ext cx="2232246" cy="5127315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400" b="1" dirty="0">
                <a:latin typeface="Meiryo UI"/>
                <a:ea typeface="Meiryo UI"/>
                <a:cs typeface="Meiryo UI" panose="020B0604030504040204" pitchFamily="50" charset="-128"/>
              </a:rPr>
              <a:t>902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817264" y="586597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5220073" y="1211500"/>
            <a:ext cx="1116000" cy="2047452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0000">
                <a:schemeClr val="accent3">
                  <a:lumMod val="20000"/>
                  <a:lumOff val="80000"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anchor="ctr"/>
          <a:lstStyle/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削減額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1400" b="1" dirty="0">
                <a:latin typeface="Meiryo UI"/>
                <a:ea typeface="Meiryo UI"/>
                <a:cs typeface="Meiryo UI" panose="020B0604030504040204" pitchFamily="50" charset="-128"/>
              </a:rPr>
              <a:t>413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6327957" y="1931580"/>
            <a:ext cx="1116000" cy="132737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</a:p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サービス料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400" b="1" dirty="0">
                <a:latin typeface="Meiryo UI"/>
                <a:ea typeface="Meiryo UI"/>
                <a:cs typeface="Meiryo UI" panose="020B0604030504040204" pitchFamily="50" charset="-128"/>
              </a:rPr>
              <a:t>391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22" name="Rectangle 38"/>
          <p:cNvSpPr>
            <a:spLocks noChangeArrowheads="1"/>
          </p:cNvSpPr>
          <p:nvPr/>
        </p:nvSpPr>
        <p:spPr bwMode="auto">
          <a:xfrm>
            <a:off x="6327957" y="1211500"/>
            <a:ext cx="1116000" cy="720080"/>
          </a:xfrm>
          <a:prstGeom prst="rect">
            <a:avLst/>
          </a:prstGeom>
          <a:gradFill rotWithShape="1">
            <a:gsLst>
              <a:gs pos="0">
                <a:srgbClr val="00B0F0"/>
              </a:gs>
              <a:gs pos="50000">
                <a:srgbClr val="82DEFE"/>
              </a:gs>
              <a:gs pos="100000">
                <a:srgbClr val="00B0F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府の利益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400" b="1" dirty="0">
                <a:latin typeface="Meiryo UI"/>
                <a:ea typeface="Meiryo UI"/>
                <a:cs typeface="Meiryo UI" panose="020B0604030504040204" pitchFamily="50" charset="-128"/>
              </a:rPr>
              <a:t>22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338702" y="6338815"/>
            <a:ext cx="845227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3813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画面に合わせる (4:3)</PresentationFormat>
  <Paragraphs>59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2023-02-02T06:22:47Z</dcterms:created>
  <dcterms:modified xsi:type="dcterms:W3CDTF">2025-11-18T10:09:46Z</dcterms:modified>
</cp:coreProperties>
</file>