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7" r:id="rId2"/>
    <p:sldId id="258" r:id="rId3"/>
    <p:sldId id="261"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1846752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240659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179561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429198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47860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1918318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238955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403101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109471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294905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5323A4-D3BC-45C7-86FB-BA00BDF2121C}" type="datetimeFigureOut">
              <a:rPr kumimoji="1" lang="ja-JP" altLang="en-US" smtClean="0"/>
              <a:t>2018/3/20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382327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323A4-D3BC-45C7-86FB-BA00BDF2121C}" type="datetimeFigureOut">
              <a:rPr kumimoji="1" lang="ja-JP" altLang="en-US" smtClean="0"/>
              <a:t>2018/3/20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6564-B878-44B0-9B9E-260260FC9F97}" type="slidenum">
              <a:rPr kumimoji="1" lang="ja-JP" altLang="en-US" smtClean="0"/>
              <a:t>‹#›</a:t>
            </a:fld>
            <a:endParaRPr kumimoji="1" lang="ja-JP" altLang="en-US"/>
          </a:p>
        </p:txBody>
      </p:sp>
    </p:spTree>
    <p:extLst>
      <p:ext uri="{BB962C8B-B14F-4D97-AF65-F5344CB8AC3E}">
        <p14:creationId xmlns:p14="http://schemas.microsoft.com/office/powerpoint/2010/main" val="1076630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369332"/>
          </a:xfrm>
          <a:prstGeom prst="rect">
            <a:avLst/>
          </a:prstGeom>
        </p:spPr>
        <p:txBody>
          <a:bodyPr wrap="square" tIns="0" bIns="0">
            <a:spAutoFit/>
          </a:bodyPr>
          <a:lstStyle/>
          <a:p>
            <a:r>
              <a:rPr lang="ja-JP" altLang="en-US" sz="1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事業の導入事例④</a:t>
            </a:r>
            <a:endParaRPr lang="ja-JP" altLang="en-US" sz="24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908377466"/>
              </p:ext>
            </p:extLst>
          </p:nvPr>
        </p:nvGraphicFramePr>
        <p:xfrm>
          <a:off x="113411" y="563670"/>
          <a:ext cx="8891999" cy="6222306"/>
        </p:xfrm>
        <a:graphic>
          <a:graphicData uri="http://schemas.openxmlformats.org/drawingml/2006/table">
            <a:tbl>
              <a:tblPr firstRow="1" bandRow="1">
                <a:tableStyleId>{5C22544A-7EE6-4342-B048-85BDC9FD1C3A}</a:tableStyleId>
              </a:tblPr>
              <a:tblGrid>
                <a:gridCol w="1279836"/>
                <a:gridCol w="1297266"/>
                <a:gridCol w="2234181"/>
                <a:gridCol w="4080716"/>
              </a:tblGrid>
              <a:tr h="456262">
                <a:tc>
                  <a:txBody>
                    <a:bodyPr/>
                    <a:lstStyle/>
                    <a:p>
                      <a:pPr algn="dist"/>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事業名</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800" b="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大阪府教育センター</a:t>
                      </a:r>
                      <a:r>
                        <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6262">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契約者名</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㈱荏原製作所大阪支社、三菱電機㈱関西支社、 ㈱エヌ・ティ・ティ　ファシリティーズ</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856277">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契約期間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 ～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サービス期間は 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日～平成</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日（９年間）</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6262">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契約方式</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シェアード・セイビングス契約（民間資金活用型）</a:t>
                      </a:r>
                      <a:endPar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064782">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主な省エネ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改修内容</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3">
                  <a:txBody>
                    <a:bodyPr/>
                    <a:lstStyle/>
                    <a:p>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冷却水ポンプ、冷温水ポンプのインバータ制御</a:t>
                      </a:r>
                      <a:endPar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蛍光灯安定器の高効率化</a:t>
                      </a:r>
                      <a:endPar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変圧器統合による変圧器損失電力の削減</a:t>
                      </a:r>
                      <a:endPar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90000" marB="90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90000" marB="90000">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456262">
                <a:tc>
                  <a:txBody>
                    <a:bodyPr/>
                    <a:lstStyle/>
                    <a:p>
                      <a:pPr algn="dist"/>
                      <a:r>
                        <a:rPr kumimoji="1"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導入効果</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省エネルギー率：</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13.7%</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8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952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 CO</a:t>
                      </a:r>
                      <a:r>
                        <a:rPr kumimoji="1" lang="en-US" altLang="ja-JP" sz="1400" baseline="0" dirty="0" smtClean="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削減率</a:t>
                      </a:r>
                      <a:r>
                        <a:rPr kumimoji="1" lang="ja-JP" altLang="en-US" sz="2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aseline="0" dirty="0" smtClean="0">
                          <a:latin typeface="Meiryo UI" panose="020B0604030504040204" pitchFamily="50" charset="-128"/>
                          <a:ea typeface="Meiryo UI" panose="020B0604030504040204" pitchFamily="50" charset="-128"/>
                          <a:cs typeface="Meiryo UI" panose="020B0604030504040204" pitchFamily="50" charset="-128"/>
                        </a:rPr>
                        <a:t>12.6</a:t>
                      </a:r>
                      <a:r>
                        <a:rPr kumimoji="1" lang="ja-JP" altLang="en-US" sz="180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（計画値）</a:t>
                      </a:r>
                      <a:r>
                        <a:rPr kumimoji="1" lang="en-US" altLang="ja-JP" sz="14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marT="54000" marB="54000" anchor="ctr">
                    <a:lnL w="12700"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r h="2446581">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用途</a:t>
                      </a:r>
                      <a:endParaRPr kumimoji="1"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所在地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竣工時期</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延床面積</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r>
                        <a:rPr kumimoji="1" lang="ja-JP" altLang="en-US"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構造</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研修施設</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大阪市住吉区苅田</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1993</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年（本館）</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1970</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年（別館）</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18,830</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m</a:t>
                      </a:r>
                      <a:r>
                        <a:rPr kumimoji="1" lang="en-US" altLang="ja-JP"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RC</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造</a:t>
                      </a:r>
                      <a:endPar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地上７階</a:t>
                      </a:r>
                      <a:r>
                        <a:rPr kumimoji="1" lang="ja-JP" altLang="en-US"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階（本館）</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一部８階</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地上</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a:t>
                      </a:r>
                      <a:r>
                        <a:rPr kumimoji="1"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kumimoji="1" lang="zh-TW" altLang="en-US"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zh-TW"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kumimoji="1" lang="en-US" altLang="zh-TW"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別</a:t>
                      </a:r>
                      <a:r>
                        <a:rPr kumimoji="1" lang="zh-TW"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館）</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bg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pPr algn="dist"/>
                      <a:endParaRPr kumimoji="1"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952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r>
            </a:tbl>
          </a:graphicData>
        </a:graphic>
      </p:graphicFrame>
      <p:sp>
        <p:nvSpPr>
          <p:cNvPr id="20" name="正方形/長方形 19"/>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1</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E:\LIB\★設備計画G\32_研修資料\H29年度インターンシップ研修\★ESCO導入マニュアル\導入事例\添付用写真\04.jpg"/>
          <p:cNvPicPr>
            <a:picLocks noChangeAspect="1" noChangeArrowheads="1"/>
          </p:cNvPicPr>
          <p:nvPr/>
        </p:nvPicPr>
        <p:blipFill rotWithShape="1">
          <a:blip r:embed="rId2">
            <a:extLst>
              <a:ext uri="{28A0092B-C50C-407E-A947-70E740481C1C}">
                <a14:useLocalDpi xmlns:a14="http://schemas.microsoft.com/office/drawing/2010/main" val="0"/>
              </a:ext>
            </a:extLst>
          </a:blip>
          <a:srcRect l="15374" r="13919"/>
          <a:stretch/>
        </p:blipFill>
        <p:spPr bwMode="auto">
          <a:xfrm>
            <a:off x="6775554" y="4419180"/>
            <a:ext cx="2152790" cy="22501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071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7" name="正方形/長方形 6"/>
          <p:cNvSpPr/>
          <p:nvPr/>
        </p:nvSpPr>
        <p:spPr>
          <a:xfrm>
            <a:off x="86106" y="22516"/>
            <a:ext cx="8883304" cy="907941"/>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事業の導入事例④</a:t>
            </a:r>
            <a:endPar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契約に基づく</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a:t>
            </a:r>
            <a:r>
              <a:rPr lang="ja-JP" altLang="en-US"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Ｏ事業の経費と利益配分</a:t>
            </a:r>
            <a:r>
              <a:rPr lang="en-US" altLang="ja-JP" sz="2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2</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1"/>
          <p:cNvSpPr txBox="1">
            <a:spLocks/>
          </p:cNvSpPr>
          <p:nvPr/>
        </p:nvSpPr>
        <p:spPr>
          <a:xfrm>
            <a:off x="6675222" y="620688"/>
            <a:ext cx="2219232" cy="466139"/>
          </a:xfrm>
          <a:prstGeom prst="rect">
            <a:avLst/>
          </a:prstGeom>
        </p:spPr>
        <p:txBody>
          <a:bodyPr vert="horz" anchor="t">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r">
              <a:defRPr/>
            </a:pP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（単位：千円／年）</a:t>
            </a:r>
            <a:endPar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AutoShape 42"/>
          <p:cNvSpPr>
            <a:spLocks noChangeArrowheads="1"/>
          </p:cNvSpPr>
          <p:nvPr/>
        </p:nvSpPr>
        <p:spPr bwMode="auto">
          <a:xfrm>
            <a:off x="2461585" y="5859921"/>
            <a:ext cx="2017293" cy="659021"/>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（初年度）</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AutoShape 42"/>
          <p:cNvSpPr>
            <a:spLocks noChangeArrowheads="1"/>
          </p:cNvSpPr>
          <p:nvPr/>
        </p:nvSpPr>
        <p:spPr bwMode="auto">
          <a:xfrm>
            <a:off x="6775635" y="5696632"/>
            <a:ext cx="2086865" cy="66282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契約期間満了後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AutoShape 42"/>
          <p:cNvSpPr>
            <a:spLocks noChangeArrowheads="1"/>
          </p:cNvSpPr>
          <p:nvPr/>
        </p:nvSpPr>
        <p:spPr bwMode="auto">
          <a:xfrm>
            <a:off x="338518" y="5696874"/>
            <a:ext cx="1760642" cy="66492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実施前</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p:cNvGrpSpPr/>
          <p:nvPr/>
        </p:nvGrpSpPr>
        <p:grpSpPr>
          <a:xfrm>
            <a:off x="143110" y="1044546"/>
            <a:ext cx="8666066" cy="5001276"/>
            <a:chOff x="366933" y="1043980"/>
            <a:chExt cx="8237514" cy="5347044"/>
          </a:xfrm>
        </p:grpSpPr>
        <p:sp>
          <p:nvSpPr>
            <p:cNvPr id="29" name="AutoShape 42"/>
            <p:cNvSpPr>
              <a:spLocks noChangeArrowheads="1"/>
            </p:cNvSpPr>
            <p:nvPr/>
          </p:nvSpPr>
          <p:spPr bwMode="auto">
            <a:xfrm>
              <a:off x="366933" y="6055411"/>
              <a:ext cx="2086865" cy="335613"/>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8"/>
            <p:cNvSpPr>
              <a:spLocks noChangeArrowheads="1"/>
            </p:cNvSpPr>
            <p:nvPr/>
          </p:nvSpPr>
          <p:spPr bwMode="auto">
            <a:xfrm>
              <a:off x="498772" y="1043981"/>
              <a:ext cx="1800000" cy="5137644"/>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39,828</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4709608" y="1043980"/>
              <a:ext cx="1800001" cy="5144816"/>
              <a:chOff x="3434620" y="1195732"/>
              <a:chExt cx="1800001" cy="5144816"/>
            </a:xfrm>
          </p:grpSpPr>
          <p:sp>
            <p:nvSpPr>
              <p:cNvPr id="39" name="Rectangle 8"/>
              <p:cNvSpPr>
                <a:spLocks noChangeArrowheads="1"/>
              </p:cNvSpPr>
              <p:nvPr/>
            </p:nvSpPr>
            <p:spPr bwMode="auto">
              <a:xfrm>
                <a:off x="3434621" y="3243184"/>
                <a:ext cx="1800000" cy="3097364"/>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34,155</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39"/>
              <p:cNvSpPr>
                <a:spLocks noChangeArrowheads="1"/>
              </p:cNvSpPr>
              <p:nvPr/>
            </p:nvSpPr>
            <p:spPr bwMode="auto">
              <a:xfrm>
                <a:off x="3434620" y="1195732"/>
                <a:ext cx="900000" cy="2047452"/>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【5,673】</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39"/>
              <p:cNvSpPr>
                <a:spLocks noChangeArrowheads="1"/>
              </p:cNvSpPr>
              <p:nvPr/>
            </p:nvSpPr>
            <p:spPr bwMode="auto">
              <a:xfrm>
                <a:off x="4334821" y="1915812"/>
                <a:ext cx="891660" cy="1327372"/>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【2,447】</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Rectangle 38"/>
              <p:cNvSpPr>
                <a:spLocks noChangeArrowheads="1"/>
              </p:cNvSpPr>
              <p:nvPr/>
            </p:nvSpPr>
            <p:spPr bwMode="auto">
              <a:xfrm>
                <a:off x="4326480" y="1203468"/>
                <a:ext cx="900000" cy="756588"/>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,226】</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2" name="Rectangle 8"/>
            <p:cNvSpPr>
              <a:spLocks noChangeArrowheads="1"/>
            </p:cNvSpPr>
            <p:nvPr/>
          </p:nvSpPr>
          <p:spPr bwMode="auto">
            <a:xfrm>
              <a:off x="6804447" y="3091432"/>
              <a:ext cx="1800000" cy="3097364"/>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34,155</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Rectangle 38"/>
            <p:cNvSpPr>
              <a:spLocks noChangeArrowheads="1"/>
            </p:cNvSpPr>
            <p:nvPr/>
          </p:nvSpPr>
          <p:spPr bwMode="auto">
            <a:xfrm>
              <a:off x="6804447" y="1052736"/>
              <a:ext cx="1800000" cy="2054464"/>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6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5</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,673</a:t>
              </a:r>
              <a:r>
                <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4" name="グループ化 33"/>
            <p:cNvGrpSpPr/>
            <p:nvPr/>
          </p:nvGrpSpPr>
          <p:grpSpPr>
            <a:xfrm>
              <a:off x="2627784" y="1059748"/>
              <a:ext cx="1800200" cy="5120293"/>
              <a:chOff x="3434620" y="1204488"/>
              <a:chExt cx="1800200" cy="5120293"/>
            </a:xfrm>
          </p:grpSpPr>
          <p:sp>
            <p:nvSpPr>
              <p:cNvPr id="35" name="Rectangle 8"/>
              <p:cNvSpPr>
                <a:spLocks noChangeArrowheads="1"/>
              </p:cNvSpPr>
              <p:nvPr/>
            </p:nvSpPr>
            <p:spPr bwMode="auto">
              <a:xfrm>
                <a:off x="3434621" y="3069673"/>
                <a:ext cx="1800000" cy="3255108"/>
              </a:xfrm>
              <a:prstGeom prst="rect">
                <a:avLst/>
              </a:prstGeom>
              <a:gradFill rotWithShape="1">
                <a:gsLst>
                  <a:gs pos="0">
                    <a:srgbClr val="FF9900"/>
                  </a:gs>
                  <a:gs pos="50000">
                    <a:srgbClr val="FF9900">
                      <a:gamma/>
                      <a:tint val="33725"/>
                      <a:invGamma/>
                    </a:srgbClr>
                  </a:gs>
                  <a:gs pos="100000">
                    <a:srgbClr val="FF990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35,469</a:t>
                </a:r>
                <a:r>
                  <a:rPr lang="en-US" altLang="ja-JP" sz="8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Rectangle 39"/>
              <p:cNvSpPr>
                <a:spLocks noChangeArrowheads="1"/>
              </p:cNvSpPr>
              <p:nvPr/>
            </p:nvSpPr>
            <p:spPr bwMode="auto">
              <a:xfrm>
                <a:off x="3434620" y="1204488"/>
                <a:ext cx="900000" cy="1880952"/>
              </a:xfrm>
              <a:prstGeom prst="rect">
                <a:avLst/>
              </a:prstGeom>
              <a:gradFill flip="none" rotWithShape="1">
                <a:gsLst>
                  <a:gs pos="0">
                    <a:srgbClr val="92D050"/>
                  </a:gs>
                  <a:gs pos="50000">
                    <a:schemeClr val="accent3">
                      <a:lumMod val="20000"/>
                      <a:lumOff val="80000"/>
                    </a:schemeClr>
                  </a:gs>
                  <a:gs pos="100000">
                    <a:srgbClr val="92D050"/>
                  </a:gs>
                </a:gsLst>
                <a:lin ang="0" scaled="1"/>
                <a:tileRect/>
              </a:gradFill>
              <a:ln w="22225">
                <a:solidFill>
                  <a:schemeClr val="tx1"/>
                </a:solidFill>
                <a:miter lim="800000"/>
                <a:headEnd/>
                <a:tailEnd/>
              </a:ln>
              <a:effectLst/>
              <a:extLst/>
            </p:spPr>
            <p:txBody>
              <a:bodyPr vert="horz" wrap="none" anchor="ctr"/>
              <a:lstStyle/>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光熱水費</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削減額</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【4,359</a:t>
                </a:r>
                <a:r>
                  <a:rPr lang="en-US" altLang="ja-JP"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Rectangle 39"/>
              <p:cNvSpPr>
                <a:spLocks noChangeArrowheads="1"/>
              </p:cNvSpPr>
              <p:nvPr/>
            </p:nvSpPr>
            <p:spPr bwMode="auto">
              <a:xfrm>
                <a:off x="4341427" y="1744488"/>
                <a:ext cx="893194" cy="1340952"/>
              </a:xfrm>
              <a:prstGeom prst="rect">
                <a:avLst/>
              </a:prstGeom>
              <a:gradFill flip="none" rotWithShape="1">
                <a:gsLst>
                  <a:gs pos="0">
                    <a:srgbClr val="FFFF00"/>
                  </a:gs>
                  <a:gs pos="50000">
                    <a:srgbClr val="FFFFCC"/>
                  </a:gs>
                  <a:gs pos="100000">
                    <a:srgbClr val="FFFF00"/>
                  </a:gs>
                </a:gsLst>
                <a:lin ang="0" scaled="1"/>
                <a:tileRect/>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p>
              <a:p>
                <a:pPr algn="ctr"/>
                <a:r>
                  <a:rPr lang="ja-JP" altLang="en-US" sz="1500" b="1" dirty="0" smtClean="0">
                    <a:latin typeface="Meiryo UI" panose="020B0604030504040204" pitchFamily="50" charset="-128"/>
                    <a:ea typeface="Meiryo UI" panose="020B0604030504040204" pitchFamily="50" charset="-128"/>
                    <a:cs typeface="Meiryo UI" panose="020B0604030504040204" pitchFamily="50" charset="-128"/>
                  </a:rPr>
                  <a:t>サービス料</a:t>
                </a:r>
                <a:endParaRPr lang="en-US" altLang="ja-JP" sz="15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【2,447】</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38"/>
              <p:cNvSpPr>
                <a:spLocks noChangeArrowheads="1"/>
              </p:cNvSpPr>
              <p:nvPr/>
            </p:nvSpPr>
            <p:spPr bwMode="auto">
              <a:xfrm>
                <a:off x="4341427" y="1204488"/>
                <a:ext cx="893393" cy="540000"/>
              </a:xfrm>
              <a:prstGeom prst="rect">
                <a:avLst/>
              </a:prstGeom>
              <a:gradFill rotWithShape="1">
                <a:gsLst>
                  <a:gs pos="0">
                    <a:srgbClr val="00B0F0"/>
                  </a:gs>
                  <a:gs pos="50000">
                    <a:srgbClr val="82DEFE"/>
                  </a:gs>
                  <a:gs pos="100000">
                    <a:srgbClr val="00B0F0"/>
                  </a:gs>
                </a:gsLst>
                <a:lin ang="0" scaled="1"/>
              </a:gradFill>
              <a:ln w="222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府の利益</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1</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,912】</a:t>
                </a: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43" name="AutoShape 42"/>
          <p:cNvSpPr>
            <a:spLocks noChangeArrowheads="1"/>
          </p:cNvSpPr>
          <p:nvPr/>
        </p:nvSpPr>
        <p:spPr bwMode="auto">
          <a:xfrm>
            <a:off x="4615901" y="5836343"/>
            <a:ext cx="2017293" cy="659021"/>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ESCO</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サービス期間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（２年目以降</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８</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AutoShape 42"/>
          <p:cNvSpPr>
            <a:spLocks noChangeArrowheads="1"/>
          </p:cNvSpPr>
          <p:nvPr/>
        </p:nvSpPr>
        <p:spPr bwMode="auto">
          <a:xfrm>
            <a:off x="536610" y="6336358"/>
            <a:ext cx="7848872" cy="438450"/>
          </a:xfrm>
          <a:prstGeom prst="roundRect">
            <a:avLst>
              <a:gd name="adj" fmla="val 16667"/>
            </a:avLst>
          </a:prstGeom>
          <a:noFill/>
          <a:ln>
            <a:noFill/>
          </a:ln>
          <a:effectLst/>
          <a:extLst>
            <a:ext uri="{909E8E84-426E-40DD-AFC4-6F175D3DCCD1}">
              <a14:hiddenFill xmlns:a14="http://schemas.microsoft.com/office/drawing/2010/main">
                <a:solidFill>
                  <a:srgbClr val="FFFF66"/>
                </a:solidFill>
              </a14:hiddenFill>
            </a:ext>
            <a:ext uri="{91240B29-F687-4F45-9708-019B960494DF}">
              <a14:hiddenLine xmlns:a14="http://schemas.microsoft.com/office/drawing/2010/main" w="222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lstStyle/>
          <a:p>
            <a:pPr algn="ct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初年度の経費削減効果については、契約電力の削減効果が年度途中から生じる見込みのため低くなっている。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Line 6"/>
          <p:cNvSpPr>
            <a:spLocks noChangeShapeType="1"/>
          </p:cNvSpPr>
          <p:nvPr/>
        </p:nvSpPr>
        <p:spPr bwMode="auto">
          <a:xfrm>
            <a:off x="113410" y="5855050"/>
            <a:ext cx="8891999" cy="0"/>
          </a:xfrm>
          <a:prstGeom prst="line">
            <a:avLst/>
          </a:prstGeom>
          <a:noFill/>
          <a:ln w="317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00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3302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 y="476711"/>
            <a:ext cx="9090025" cy="632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 name="正方形/長方形 49"/>
          <p:cNvSpPr/>
          <p:nvPr/>
        </p:nvSpPr>
        <p:spPr>
          <a:xfrm>
            <a:off x="86106" y="22516"/>
            <a:ext cx="8883304" cy="369332"/>
          </a:xfrm>
          <a:prstGeom prst="rect">
            <a:avLst/>
          </a:prstGeom>
        </p:spPr>
        <p:txBody>
          <a:bodyPr wrap="square" tIns="0" bIns="0">
            <a:spAutoFit/>
          </a:bodyPr>
          <a:lstStyle/>
          <a:p>
            <a:r>
              <a:rPr lang="ja-JP" altLang="en-US" sz="10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ESCO</a:t>
            </a:r>
            <a:r>
              <a:rPr lang="ja-JP" altLang="en-US" sz="2400" b="1" dirty="0" smtClean="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rPr>
              <a:t>事業の導入事例④</a:t>
            </a:r>
            <a:endParaRPr lang="ja-JP" altLang="en-US" sz="2000" b="1" dirty="0">
              <a:solidFill>
                <a:schemeClr val="tx2">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a:off x="113410" y="416516"/>
            <a:ext cx="8892000" cy="0"/>
          </a:xfrm>
          <a:prstGeom prst="line">
            <a:avLst/>
          </a:prstGeom>
          <a:ln>
            <a:solidFill>
              <a:schemeClr val="tx2"/>
            </a:solidFill>
          </a:ln>
        </p:spPr>
        <p:style>
          <a:lnRef idx="3">
            <a:schemeClr val="accent1"/>
          </a:lnRef>
          <a:fillRef idx="0">
            <a:schemeClr val="accent1"/>
          </a:fillRef>
          <a:effectRef idx="2">
            <a:schemeClr val="accent1"/>
          </a:effectRef>
          <a:fontRef idx="minor">
            <a:schemeClr val="tx1"/>
          </a:fontRef>
        </p:style>
      </p:cxnSp>
      <p:sp>
        <p:nvSpPr>
          <p:cNvPr id="54" name="正方形/長方形 53"/>
          <p:cNvSpPr/>
          <p:nvPr/>
        </p:nvSpPr>
        <p:spPr>
          <a:xfrm>
            <a:off x="8172400" y="46692"/>
            <a:ext cx="949752" cy="317860"/>
          </a:xfrm>
          <a:prstGeom prst="rect">
            <a:avLst/>
          </a:prstGeom>
          <a:ln>
            <a:noFill/>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fld id="{C8692C38-0430-4F61-A0D4-4C5C3C1314F7}" type="slidenum">
              <a:rPr lang="ja-JP" altLang="en-US" sz="16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pPr algn="ctr"/>
              <a:t>3</a:t>
            </a:fld>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495281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画面に合わせる (4:3)</PresentationFormat>
  <Paragraphs>97</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created xsi:type="dcterms:W3CDTF">2017-09-22T05:52:01Z</dcterms:created>
  <dcterms:modified xsi:type="dcterms:W3CDTF">2018-03-20T09:42:43Z</dcterms:modified>
</cp:coreProperties>
</file>