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4" r:id="rId4"/>
    <p:sldId id="266" r:id="rId5"/>
    <p:sldId id="261" r:id="rId6"/>
    <p:sldId id="257" r:id="rId7"/>
    <p:sldId id="260" r:id="rId8"/>
    <p:sldId id="265" r:id="rId9"/>
  </p:sldIdLst>
  <p:sldSz cx="7559675" cy="10691813"/>
  <p:notesSz cx="1436846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田中　理恵" initials="田中　理恵" lastIdx="1" clrIdx="0">
    <p:extLst>
      <p:ext uri="{19B8F6BF-5375-455C-9EA6-DF929625EA0E}">
        <p15:presenceInfo xmlns:p15="http://schemas.microsoft.com/office/powerpoint/2012/main" userId="S::TanakaRi@lan.pref.osaka.jp::2178c632-a627-4656-b2b6-bd8758a3cda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79D3F1"/>
    <a:srgbClr val="E1F4FF"/>
    <a:srgbClr val="575757"/>
    <a:srgbClr val="FFFEFB"/>
    <a:srgbClr val="211715"/>
    <a:srgbClr val="5C5C5C"/>
    <a:srgbClr val="66CCFF"/>
    <a:srgbClr val="FFEF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27" autoAdjust="0"/>
    <p:restoredTop sz="94708" autoAdjust="0"/>
  </p:normalViewPr>
  <p:slideViewPr>
    <p:cSldViewPr snapToGrid="0" showGuides="1">
      <p:cViewPr varScale="1">
        <p:scale>
          <a:sx n="61" d="100"/>
          <a:sy n="61" d="100"/>
        </p:scale>
        <p:origin x="2405" y="48"/>
      </p:cViewPr>
      <p:guideLst/>
    </p:cSldViewPr>
  </p:slideViewPr>
  <p:notesTextViewPr>
    <p:cViewPr>
      <p:scale>
        <a:sx n="3" d="2"/>
        <a:sy n="3" d="2"/>
      </p:scale>
      <p:origin x="0" y="0"/>
    </p:cViewPr>
  </p:notesTextViewPr>
  <p:sorterViewPr>
    <p:cViewPr>
      <p:scale>
        <a:sx n="200" d="100"/>
        <a:sy n="200" d="100"/>
      </p:scale>
      <p:origin x="0" y="0"/>
    </p:cViewPr>
  </p:sorterViewPr>
  <p:gridSpacing cx="46800" cy="46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077394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08819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
          <p15:clr>
            <a:srgbClr val="F26B43"/>
          </p15:clr>
        </p15:guide>
        <p15:guide id="2" pos="68">
          <p15:clr>
            <a:srgbClr val="F26B43"/>
          </p15:clr>
        </p15:guide>
        <p15:guide id="3" pos="4694">
          <p15:clr>
            <a:srgbClr val="F26B43"/>
          </p15:clr>
        </p15:guide>
        <p15:guide id="4" orient="horz" pos="666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角丸四角形 18">
            <a:extLst>
              <a:ext uri="{FF2B5EF4-FFF2-40B4-BE49-F238E27FC236}">
                <a16:creationId xmlns:a16="http://schemas.microsoft.com/office/drawing/2014/main" id="{5C094431-062C-4F3D-83B1-2FE19C03D23D}"/>
              </a:ext>
            </a:extLst>
          </p:cNvPr>
          <p:cNvSpPr/>
          <p:nvPr/>
        </p:nvSpPr>
        <p:spPr>
          <a:xfrm>
            <a:off x="472183" y="8497984"/>
            <a:ext cx="6521391" cy="1651856"/>
          </a:xfrm>
          <a:prstGeom prst="roundRect">
            <a:avLst>
              <a:gd name="adj" fmla="val 19447"/>
            </a:avLst>
          </a:prstGeom>
          <a:solidFill>
            <a:schemeClr val="bg1"/>
          </a:solidFill>
          <a:ln>
            <a:solidFill>
              <a:schemeClr val="tx1">
                <a:lumMod val="75000"/>
                <a:lumOff val="2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kumimoji="1" lang="en-US" altLang="ja-JP" b="1"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64E89218-75BA-4DFA-B636-742914F0A2CF}"/>
              </a:ext>
            </a:extLst>
          </p:cNvPr>
          <p:cNvSpPr/>
          <p:nvPr/>
        </p:nvSpPr>
        <p:spPr>
          <a:xfrm>
            <a:off x="-163" y="-1"/>
            <a:ext cx="7560000" cy="10691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7E9A023E-08CA-4EE0-8D99-EE65FC734ED9}"/>
              </a:ext>
            </a:extLst>
          </p:cNvPr>
          <p:cNvPicPr>
            <a:picLocks noChangeAspect="1"/>
          </p:cNvPicPr>
          <p:nvPr/>
        </p:nvPicPr>
        <p:blipFill>
          <a:blip r:embed="rId2" cstate="hq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71935" y="264738"/>
            <a:ext cx="1347710" cy="388529"/>
          </a:xfrm>
          <a:prstGeom prst="rect">
            <a:avLst/>
          </a:prstGeom>
        </p:spPr>
      </p:pic>
      <p:sp>
        <p:nvSpPr>
          <p:cNvPr id="14" name="テキスト ボックス 13">
            <a:extLst>
              <a:ext uri="{FF2B5EF4-FFF2-40B4-BE49-F238E27FC236}">
                <a16:creationId xmlns:a16="http://schemas.microsoft.com/office/drawing/2014/main" id="{A2FBD41F-99CA-43CE-B7DC-F06EB6CCE4D9}"/>
              </a:ext>
            </a:extLst>
          </p:cNvPr>
          <p:cNvSpPr txBox="1"/>
          <p:nvPr/>
        </p:nvSpPr>
        <p:spPr>
          <a:xfrm>
            <a:off x="525456" y="6076306"/>
            <a:ext cx="6577909" cy="646331"/>
          </a:xfrm>
          <a:prstGeom prst="rect">
            <a:avLst/>
          </a:prstGeom>
          <a:noFill/>
        </p:spPr>
        <p:txBody>
          <a:bodyPr wrap="square" rtlCol="0">
            <a:spAutoFit/>
          </a:bodyPr>
          <a:lstStyle/>
          <a:p>
            <a:pPr algn="ctr"/>
            <a:r>
              <a:rPr kumimoji="1" lang="ja-JP" altLang="en-US" sz="3600" b="1" dirty="0">
                <a:solidFill>
                  <a:schemeClr val="tx1">
                    <a:lumMod val="95000"/>
                    <a:lumOff val="5000"/>
                  </a:schemeClr>
                </a:solidFill>
                <a:latin typeface="BIZ UDPゴシック" panose="020B0400000000000000" pitchFamily="50" charset="-128"/>
                <a:ea typeface="BIZ UDPゴシック" panose="020B0400000000000000" pitchFamily="50" charset="-128"/>
              </a:rPr>
              <a:t>母子父子寡婦福祉資金</a:t>
            </a:r>
            <a:endParaRPr kumimoji="1" lang="en-US" altLang="ja-JP" sz="320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F0FF0A7C-7523-4C7D-BAB9-BEA7975FCE79}"/>
              </a:ext>
            </a:extLst>
          </p:cNvPr>
          <p:cNvSpPr txBox="1"/>
          <p:nvPr/>
        </p:nvSpPr>
        <p:spPr>
          <a:xfrm>
            <a:off x="411564" y="6900405"/>
            <a:ext cx="6805693" cy="1176156"/>
          </a:xfrm>
          <a:prstGeom prst="rect">
            <a:avLst/>
          </a:prstGeom>
          <a:noFill/>
          <a:ln>
            <a:noFill/>
            <a:prstDash val="sysDash"/>
          </a:ln>
        </p:spPr>
        <p:txBody>
          <a:bodyPr wrap="square" rtlCol="0">
            <a:spAutoFit/>
          </a:bodyPr>
          <a:lstStyle/>
          <a:p>
            <a:pPr>
              <a:lnSpc>
                <a:spcPts val="2200"/>
              </a:lnSpc>
            </a:pPr>
            <a:r>
              <a:rPr lang="ja-JP" altLang="en-US"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rPr>
              <a:t>ひとり親家庭及び寡婦等の経済的自立と生活の安定、子どもの福祉を図るために、</a:t>
            </a:r>
            <a:endParaRPr lang="en-US" altLang="ja-JP"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endParaRPr>
          </a:p>
          <a:p>
            <a:pPr>
              <a:lnSpc>
                <a:spcPts val="2200"/>
              </a:lnSpc>
            </a:pPr>
            <a:r>
              <a:rPr lang="ja-JP" altLang="en-US"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rPr>
              <a:t>無利子または低利子で必要かつ償還可能な範囲で貸付を行う制度です。</a:t>
            </a:r>
            <a:endParaRPr lang="en-US" altLang="ja-JP"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endParaRPr>
          </a:p>
          <a:p>
            <a:pPr>
              <a:lnSpc>
                <a:spcPts val="2200"/>
              </a:lnSpc>
            </a:pPr>
            <a:r>
              <a:rPr lang="ja-JP" altLang="en-US"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rPr>
              <a:t>子どもの学校への入学時に必要な入学金や授業料、親自身が就労に必要な知識技能</a:t>
            </a:r>
            <a:endParaRPr lang="en-US" altLang="ja-JP"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endParaRPr>
          </a:p>
          <a:p>
            <a:pPr>
              <a:lnSpc>
                <a:spcPts val="2200"/>
              </a:lnSpc>
            </a:pPr>
            <a:r>
              <a:rPr lang="ja-JP" altLang="en-US"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rPr>
              <a:t>を習得するために必要な資金等が貸付可能です。</a:t>
            </a:r>
            <a:endParaRPr lang="en-US" altLang="ja-JP" sz="1400" b="0" i="0" dirty="0">
              <a:solidFill>
                <a:schemeClr val="tx1">
                  <a:lumMod val="95000"/>
                  <a:lumOff val="5000"/>
                </a:schemeClr>
              </a:solidFill>
              <a:effectLst/>
              <a:latin typeface="BIZ UDゴシック" panose="020B0400000000000000" pitchFamily="49" charset="-128"/>
              <a:ea typeface="BIZ UDゴシック" panose="020B0400000000000000" pitchFamily="49" charset="-128"/>
            </a:endParaRPr>
          </a:p>
        </p:txBody>
      </p:sp>
      <p:sp>
        <p:nvSpPr>
          <p:cNvPr id="19" name="テキスト ボックス 18">
            <a:extLst>
              <a:ext uri="{FF2B5EF4-FFF2-40B4-BE49-F238E27FC236}">
                <a16:creationId xmlns:a16="http://schemas.microsoft.com/office/drawing/2014/main" id="{AA7B9D73-06A7-4437-A2A9-9BFB7BEA4421}"/>
              </a:ext>
            </a:extLst>
          </p:cNvPr>
          <p:cNvSpPr txBox="1"/>
          <p:nvPr/>
        </p:nvSpPr>
        <p:spPr>
          <a:xfrm>
            <a:off x="2460109" y="305415"/>
            <a:ext cx="4940019" cy="338554"/>
          </a:xfrm>
          <a:prstGeom prst="rect">
            <a:avLst/>
          </a:prstGeom>
          <a:noFill/>
        </p:spPr>
        <p:txBody>
          <a:bodyPr wrap="square" rtlCol="0">
            <a:spAutoFit/>
          </a:bodyPr>
          <a:lstStyle/>
          <a:p>
            <a:pPr algn="ctr"/>
            <a:r>
              <a:rPr kumimoji="1" lang="ja-JP" altLang="en-US" sz="1600" b="1" dirty="0">
                <a:solidFill>
                  <a:schemeClr val="tx1">
                    <a:lumMod val="95000"/>
                    <a:lumOff val="5000"/>
                  </a:schemeClr>
                </a:solidFill>
                <a:latin typeface="BIZ UDPゴシック" panose="020B0400000000000000" pitchFamily="50" charset="-128"/>
                <a:ea typeface="BIZ UDPゴシック" panose="020B0400000000000000" pitchFamily="50" charset="-128"/>
              </a:rPr>
              <a:t>大阪府内にお住まいのひとり親家庭等のみなさんへ</a:t>
            </a:r>
            <a:endParaRPr kumimoji="1" lang="ja-JP" altLang="en-US" sz="14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28" name="角丸四角形 18">
            <a:extLst>
              <a:ext uri="{FF2B5EF4-FFF2-40B4-BE49-F238E27FC236}">
                <a16:creationId xmlns:a16="http://schemas.microsoft.com/office/drawing/2014/main" id="{DA5AC8C6-66A5-496B-8E94-0BD58E810944}"/>
              </a:ext>
            </a:extLst>
          </p:cNvPr>
          <p:cNvSpPr/>
          <p:nvPr/>
        </p:nvSpPr>
        <p:spPr>
          <a:xfrm>
            <a:off x="1414087" y="8746016"/>
            <a:ext cx="4127026" cy="1276340"/>
          </a:xfrm>
          <a:prstGeom prst="roundRect">
            <a:avLst>
              <a:gd name="adj" fmla="val 0"/>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kumimoji="1" lang="ja-JP" altLang="en-US" sz="2000"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貸付を希望される方は、お住まいの</a:t>
            </a:r>
            <a:endPar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2500"/>
              </a:lnSpc>
            </a:pP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 　地域の福祉事務所等へ、必ず事前に</a:t>
            </a:r>
            <a:endPar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2500"/>
              </a:lnSpc>
            </a:pPr>
            <a:r>
              <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　ご相談ください。</a:t>
            </a:r>
            <a:endPar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pic>
        <p:nvPicPr>
          <p:cNvPr id="11" name="図 10">
            <a:extLst>
              <a:ext uri="{FF2B5EF4-FFF2-40B4-BE49-F238E27FC236}">
                <a16:creationId xmlns:a16="http://schemas.microsoft.com/office/drawing/2014/main" id="{3279152B-358C-44B8-8CC5-98CB977204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9336" y="8757761"/>
            <a:ext cx="1424660" cy="1166487"/>
          </a:xfrm>
          <a:prstGeom prst="rect">
            <a:avLst/>
          </a:prstGeom>
        </p:spPr>
      </p:pic>
      <p:pic>
        <p:nvPicPr>
          <p:cNvPr id="17" name="図 16">
            <a:extLst>
              <a:ext uri="{FF2B5EF4-FFF2-40B4-BE49-F238E27FC236}">
                <a16:creationId xmlns:a16="http://schemas.microsoft.com/office/drawing/2014/main" id="{376EE67B-8E5C-4DB6-BF6C-599FE42F16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6728" y="8862903"/>
            <a:ext cx="651282" cy="1042566"/>
          </a:xfrm>
          <a:prstGeom prst="rect">
            <a:avLst/>
          </a:prstGeom>
        </p:spPr>
      </p:pic>
      <p:pic>
        <p:nvPicPr>
          <p:cNvPr id="13" name="図 12">
            <a:extLst>
              <a:ext uri="{FF2B5EF4-FFF2-40B4-BE49-F238E27FC236}">
                <a16:creationId xmlns:a16="http://schemas.microsoft.com/office/drawing/2014/main" id="{FAE0FB98-6D51-4C07-AA51-8353CE2FD6A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3740" y="2964644"/>
            <a:ext cx="4081340" cy="3001129"/>
          </a:xfrm>
          <a:prstGeom prst="rect">
            <a:avLst/>
          </a:prstGeom>
        </p:spPr>
      </p:pic>
      <p:grpSp>
        <p:nvGrpSpPr>
          <p:cNvPr id="8" name="グループ化 7">
            <a:extLst>
              <a:ext uri="{FF2B5EF4-FFF2-40B4-BE49-F238E27FC236}">
                <a16:creationId xmlns:a16="http://schemas.microsoft.com/office/drawing/2014/main" id="{32B8BCB2-0F40-4E27-BF84-0D895CF2AA58}"/>
              </a:ext>
            </a:extLst>
          </p:cNvPr>
          <p:cNvGrpSpPr/>
          <p:nvPr/>
        </p:nvGrpSpPr>
        <p:grpSpPr>
          <a:xfrm>
            <a:off x="4251810" y="897558"/>
            <a:ext cx="3022645" cy="3063050"/>
            <a:chOff x="4147027" y="968995"/>
            <a:chExt cx="3022645" cy="3063050"/>
          </a:xfrm>
        </p:grpSpPr>
        <p:grpSp>
          <p:nvGrpSpPr>
            <p:cNvPr id="55" name="グループ化 54">
              <a:extLst>
                <a:ext uri="{FF2B5EF4-FFF2-40B4-BE49-F238E27FC236}">
                  <a16:creationId xmlns:a16="http://schemas.microsoft.com/office/drawing/2014/main" id="{83CBBBAE-9C42-423C-85CD-1FB6AED5C326}"/>
                </a:ext>
              </a:extLst>
            </p:cNvPr>
            <p:cNvGrpSpPr/>
            <p:nvPr/>
          </p:nvGrpSpPr>
          <p:grpSpPr>
            <a:xfrm>
              <a:off x="4164957" y="1054160"/>
              <a:ext cx="3004715" cy="2977885"/>
              <a:chOff x="4255239" y="938461"/>
              <a:chExt cx="3004715" cy="2977885"/>
            </a:xfrm>
            <a:solidFill>
              <a:schemeClr val="tx1">
                <a:lumMod val="75000"/>
                <a:lumOff val="25000"/>
              </a:schemeClr>
            </a:solidFill>
          </p:grpSpPr>
          <p:sp>
            <p:nvSpPr>
              <p:cNvPr id="56" name="楕円 55">
                <a:extLst>
                  <a:ext uri="{FF2B5EF4-FFF2-40B4-BE49-F238E27FC236}">
                    <a16:creationId xmlns:a16="http://schemas.microsoft.com/office/drawing/2014/main" id="{BDE5B897-6132-4B4C-9A24-C225415AC0BE}"/>
                  </a:ext>
                </a:extLst>
              </p:cNvPr>
              <p:cNvSpPr/>
              <p:nvPr/>
            </p:nvSpPr>
            <p:spPr>
              <a:xfrm>
                <a:off x="6060880" y="3100721"/>
                <a:ext cx="288000" cy="28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雲 56">
                <a:extLst>
                  <a:ext uri="{FF2B5EF4-FFF2-40B4-BE49-F238E27FC236}">
                    <a16:creationId xmlns:a16="http://schemas.microsoft.com/office/drawing/2014/main" id="{94BD7865-318F-4A42-8F6A-B9000943172E}"/>
                  </a:ext>
                </a:extLst>
              </p:cNvPr>
              <p:cNvSpPr/>
              <p:nvPr/>
            </p:nvSpPr>
            <p:spPr>
              <a:xfrm rot="10313287" flipH="1">
                <a:off x="4255239" y="938461"/>
                <a:ext cx="3004715" cy="2111347"/>
              </a:xfrm>
              <a:prstGeom prst="clou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 name="楕円 57">
                <a:extLst>
                  <a:ext uri="{FF2B5EF4-FFF2-40B4-BE49-F238E27FC236}">
                    <a16:creationId xmlns:a16="http://schemas.microsoft.com/office/drawing/2014/main" id="{8C6F1307-CC98-4B40-912A-BFCC8BA3C7BA}"/>
                  </a:ext>
                </a:extLst>
              </p:cNvPr>
              <p:cNvSpPr/>
              <p:nvPr/>
            </p:nvSpPr>
            <p:spPr>
              <a:xfrm>
                <a:off x="5916211" y="3521707"/>
                <a:ext cx="180000" cy="18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47CCBE10-0E0A-49D0-9775-57F17BD370EA}"/>
                  </a:ext>
                </a:extLst>
              </p:cNvPr>
              <p:cNvSpPr/>
              <p:nvPr/>
            </p:nvSpPr>
            <p:spPr>
              <a:xfrm>
                <a:off x="5721198" y="3808346"/>
                <a:ext cx="108000" cy="10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 name="グループ化 6">
              <a:extLst>
                <a:ext uri="{FF2B5EF4-FFF2-40B4-BE49-F238E27FC236}">
                  <a16:creationId xmlns:a16="http://schemas.microsoft.com/office/drawing/2014/main" id="{97940533-E537-4AD1-8642-6C116E65427D}"/>
                </a:ext>
              </a:extLst>
            </p:cNvPr>
            <p:cNvGrpSpPr/>
            <p:nvPr/>
          </p:nvGrpSpPr>
          <p:grpSpPr>
            <a:xfrm>
              <a:off x="4147027" y="968995"/>
              <a:ext cx="3004715" cy="2977885"/>
              <a:chOff x="4255239" y="938461"/>
              <a:chExt cx="3004715" cy="2977885"/>
            </a:xfrm>
            <a:solidFill>
              <a:srgbClr val="FFEFFF"/>
            </a:solidFill>
          </p:grpSpPr>
          <p:sp>
            <p:nvSpPr>
              <p:cNvPr id="31" name="楕円 30">
                <a:extLst>
                  <a:ext uri="{FF2B5EF4-FFF2-40B4-BE49-F238E27FC236}">
                    <a16:creationId xmlns:a16="http://schemas.microsoft.com/office/drawing/2014/main" id="{BDD02146-5D20-4702-B45C-19805382CB19}"/>
                  </a:ext>
                </a:extLst>
              </p:cNvPr>
              <p:cNvSpPr/>
              <p:nvPr/>
            </p:nvSpPr>
            <p:spPr>
              <a:xfrm>
                <a:off x="6060880" y="3100721"/>
                <a:ext cx="288000" cy="28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雲 42">
                <a:extLst>
                  <a:ext uri="{FF2B5EF4-FFF2-40B4-BE49-F238E27FC236}">
                    <a16:creationId xmlns:a16="http://schemas.microsoft.com/office/drawing/2014/main" id="{B751AAE9-4583-4F9A-8BAF-5F65C638B8A1}"/>
                  </a:ext>
                </a:extLst>
              </p:cNvPr>
              <p:cNvSpPr/>
              <p:nvPr/>
            </p:nvSpPr>
            <p:spPr>
              <a:xfrm rot="10313287" flipH="1">
                <a:off x="4255239" y="938461"/>
                <a:ext cx="3004715" cy="2111347"/>
              </a:xfrm>
              <a:prstGeom prst="clou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a:extLst>
                  <a:ext uri="{FF2B5EF4-FFF2-40B4-BE49-F238E27FC236}">
                    <a16:creationId xmlns:a16="http://schemas.microsoft.com/office/drawing/2014/main" id="{912035C4-8E30-4CA0-95C5-49EAAD77E702}"/>
                  </a:ext>
                </a:extLst>
              </p:cNvPr>
              <p:cNvSpPr/>
              <p:nvPr/>
            </p:nvSpPr>
            <p:spPr>
              <a:xfrm>
                <a:off x="5916211" y="3521707"/>
                <a:ext cx="180000" cy="18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a:extLst>
                  <a:ext uri="{FF2B5EF4-FFF2-40B4-BE49-F238E27FC236}">
                    <a16:creationId xmlns:a16="http://schemas.microsoft.com/office/drawing/2014/main" id="{99164010-A2CF-427F-B83F-B49D405E2B41}"/>
                  </a:ext>
                </a:extLst>
              </p:cNvPr>
              <p:cNvSpPr/>
              <p:nvPr/>
            </p:nvSpPr>
            <p:spPr>
              <a:xfrm>
                <a:off x="5721198" y="3808346"/>
                <a:ext cx="108000" cy="10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角丸四角形 18">
              <a:extLst>
                <a:ext uri="{FF2B5EF4-FFF2-40B4-BE49-F238E27FC236}">
                  <a16:creationId xmlns:a16="http://schemas.microsoft.com/office/drawing/2014/main" id="{ECD7CACA-2C5C-4F5D-9878-9F1EA1970002}"/>
                </a:ext>
              </a:extLst>
            </p:cNvPr>
            <p:cNvSpPr/>
            <p:nvPr/>
          </p:nvSpPr>
          <p:spPr>
            <a:xfrm>
              <a:off x="4419574" y="1410409"/>
              <a:ext cx="2574000" cy="1416053"/>
            </a:xfrm>
            <a:prstGeom prst="roundRect">
              <a:avLst>
                <a:gd name="adj" fmla="val 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就労のために資格</a:t>
              </a:r>
              <a:endPar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取得できる学校に</a:t>
              </a:r>
              <a:endPar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通いたいけれど</a:t>
              </a:r>
              <a:endPar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rPr>
                <a:t>その間の生活が不安</a:t>
              </a:r>
              <a:r>
                <a:rPr kumimoji="1" lang="en-US" altLang="ja-JP"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endParaRPr kumimoji="1" lang="ja-JP" altLang="en-US"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grpSp>
      <p:grpSp>
        <p:nvGrpSpPr>
          <p:cNvPr id="5" name="グループ化 4">
            <a:extLst>
              <a:ext uri="{FF2B5EF4-FFF2-40B4-BE49-F238E27FC236}">
                <a16:creationId xmlns:a16="http://schemas.microsoft.com/office/drawing/2014/main" id="{43AD3B22-4AA3-42DB-9CA2-267AE7917A67}"/>
              </a:ext>
            </a:extLst>
          </p:cNvPr>
          <p:cNvGrpSpPr/>
          <p:nvPr/>
        </p:nvGrpSpPr>
        <p:grpSpPr>
          <a:xfrm rot="310188">
            <a:off x="289007" y="894889"/>
            <a:ext cx="3013232" cy="3055430"/>
            <a:chOff x="289007" y="894889"/>
            <a:chExt cx="3013232" cy="3055430"/>
          </a:xfrm>
        </p:grpSpPr>
        <p:grpSp>
          <p:nvGrpSpPr>
            <p:cNvPr id="42" name="グループ化 41">
              <a:extLst>
                <a:ext uri="{FF2B5EF4-FFF2-40B4-BE49-F238E27FC236}">
                  <a16:creationId xmlns:a16="http://schemas.microsoft.com/office/drawing/2014/main" id="{F5FB131B-8CDF-4144-ACFC-C6C5208B319D}"/>
                </a:ext>
              </a:extLst>
            </p:cNvPr>
            <p:cNvGrpSpPr/>
            <p:nvPr/>
          </p:nvGrpSpPr>
          <p:grpSpPr>
            <a:xfrm flipH="1">
              <a:off x="297524" y="972434"/>
              <a:ext cx="3004715" cy="2977885"/>
              <a:chOff x="4255239" y="938461"/>
              <a:chExt cx="3004715" cy="2977885"/>
            </a:xfrm>
            <a:solidFill>
              <a:schemeClr val="tx1">
                <a:lumMod val="75000"/>
                <a:lumOff val="25000"/>
              </a:schemeClr>
            </a:solidFill>
          </p:grpSpPr>
          <p:sp>
            <p:nvSpPr>
              <p:cNvPr id="51" name="楕円 50">
                <a:extLst>
                  <a:ext uri="{FF2B5EF4-FFF2-40B4-BE49-F238E27FC236}">
                    <a16:creationId xmlns:a16="http://schemas.microsoft.com/office/drawing/2014/main" id="{B8C83B8E-22CF-4EF9-87C1-6E2409B9AFD0}"/>
                  </a:ext>
                </a:extLst>
              </p:cNvPr>
              <p:cNvSpPr/>
              <p:nvPr/>
            </p:nvSpPr>
            <p:spPr>
              <a:xfrm>
                <a:off x="6060880" y="3100721"/>
                <a:ext cx="288000" cy="28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雲 51">
                <a:extLst>
                  <a:ext uri="{FF2B5EF4-FFF2-40B4-BE49-F238E27FC236}">
                    <a16:creationId xmlns:a16="http://schemas.microsoft.com/office/drawing/2014/main" id="{31A4C552-F092-4562-9452-8F406CFC3EF7}"/>
                  </a:ext>
                </a:extLst>
              </p:cNvPr>
              <p:cNvSpPr/>
              <p:nvPr/>
            </p:nvSpPr>
            <p:spPr>
              <a:xfrm rot="10800000" flipH="1">
                <a:off x="4255239" y="938461"/>
                <a:ext cx="3004715" cy="2111347"/>
              </a:xfrm>
              <a:prstGeom prst="clou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楕円 52">
                <a:extLst>
                  <a:ext uri="{FF2B5EF4-FFF2-40B4-BE49-F238E27FC236}">
                    <a16:creationId xmlns:a16="http://schemas.microsoft.com/office/drawing/2014/main" id="{6A895D00-C127-46E7-AD89-408842B763D7}"/>
                  </a:ext>
                </a:extLst>
              </p:cNvPr>
              <p:cNvSpPr/>
              <p:nvPr/>
            </p:nvSpPr>
            <p:spPr>
              <a:xfrm>
                <a:off x="5916211" y="3521707"/>
                <a:ext cx="180000" cy="18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楕円 53">
                <a:extLst>
                  <a:ext uri="{FF2B5EF4-FFF2-40B4-BE49-F238E27FC236}">
                    <a16:creationId xmlns:a16="http://schemas.microsoft.com/office/drawing/2014/main" id="{37F11790-DA88-4804-82A6-F09F66296195}"/>
                  </a:ext>
                </a:extLst>
              </p:cNvPr>
              <p:cNvSpPr/>
              <p:nvPr/>
            </p:nvSpPr>
            <p:spPr>
              <a:xfrm>
                <a:off x="5721198" y="3808346"/>
                <a:ext cx="108000" cy="10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6" name="グループ化 45">
              <a:extLst>
                <a:ext uri="{FF2B5EF4-FFF2-40B4-BE49-F238E27FC236}">
                  <a16:creationId xmlns:a16="http://schemas.microsoft.com/office/drawing/2014/main" id="{519F482E-8D57-4F8D-951D-7AFC757C99E3}"/>
                </a:ext>
              </a:extLst>
            </p:cNvPr>
            <p:cNvGrpSpPr/>
            <p:nvPr/>
          </p:nvGrpSpPr>
          <p:grpSpPr>
            <a:xfrm flipH="1">
              <a:off x="289007" y="894889"/>
              <a:ext cx="3004715" cy="2977885"/>
              <a:chOff x="4255239" y="938461"/>
              <a:chExt cx="3004715" cy="2977885"/>
            </a:xfrm>
            <a:solidFill>
              <a:srgbClr val="FFFFCC"/>
            </a:solidFill>
          </p:grpSpPr>
          <p:sp>
            <p:nvSpPr>
              <p:cNvPr id="47" name="楕円 46">
                <a:extLst>
                  <a:ext uri="{FF2B5EF4-FFF2-40B4-BE49-F238E27FC236}">
                    <a16:creationId xmlns:a16="http://schemas.microsoft.com/office/drawing/2014/main" id="{FA294BF7-F330-499A-A2AB-5134889812FD}"/>
                  </a:ext>
                </a:extLst>
              </p:cNvPr>
              <p:cNvSpPr/>
              <p:nvPr/>
            </p:nvSpPr>
            <p:spPr>
              <a:xfrm>
                <a:off x="6060880" y="3100721"/>
                <a:ext cx="288000" cy="28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雲 47">
                <a:extLst>
                  <a:ext uri="{FF2B5EF4-FFF2-40B4-BE49-F238E27FC236}">
                    <a16:creationId xmlns:a16="http://schemas.microsoft.com/office/drawing/2014/main" id="{A7100F91-AA0A-46FE-9939-9CE217434F03}"/>
                  </a:ext>
                </a:extLst>
              </p:cNvPr>
              <p:cNvSpPr/>
              <p:nvPr/>
            </p:nvSpPr>
            <p:spPr>
              <a:xfrm rot="10800000" flipH="1">
                <a:off x="4255239" y="938461"/>
                <a:ext cx="3004715" cy="2111347"/>
              </a:xfrm>
              <a:prstGeom prst="clou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楕円 48">
                <a:extLst>
                  <a:ext uri="{FF2B5EF4-FFF2-40B4-BE49-F238E27FC236}">
                    <a16:creationId xmlns:a16="http://schemas.microsoft.com/office/drawing/2014/main" id="{B68FC5A9-0EAD-440E-938D-09D390D4457D}"/>
                  </a:ext>
                </a:extLst>
              </p:cNvPr>
              <p:cNvSpPr/>
              <p:nvPr/>
            </p:nvSpPr>
            <p:spPr>
              <a:xfrm>
                <a:off x="5916211" y="3521707"/>
                <a:ext cx="180000" cy="18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a:extLst>
                  <a:ext uri="{FF2B5EF4-FFF2-40B4-BE49-F238E27FC236}">
                    <a16:creationId xmlns:a16="http://schemas.microsoft.com/office/drawing/2014/main" id="{49ECD7DB-5AEB-4C9A-BDDE-BEFC1622513C}"/>
                  </a:ext>
                </a:extLst>
              </p:cNvPr>
              <p:cNvSpPr/>
              <p:nvPr/>
            </p:nvSpPr>
            <p:spPr>
              <a:xfrm>
                <a:off x="5721198" y="3808346"/>
                <a:ext cx="108000" cy="10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角丸四角形 18">
              <a:extLst>
                <a:ext uri="{FF2B5EF4-FFF2-40B4-BE49-F238E27FC236}">
                  <a16:creationId xmlns:a16="http://schemas.microsoft.com/office/drawing/2014/main" id="{32734747-2BAA-4E83-B1E6-B7A9D922042D}"/>
                </a:ext>
              </a:extLst>
            </p:cNvPr>
            <p:cNvSpPr/>
            <p:nvPr/>
          </p:nvSpPr>
          <p:spPr>
            <a:xfrm rot="21289812">
              <a:off x="639799" y="1333016"/>
              <a:ext cx="2410287" cy="1416053"/>
            </a:xfrm>
            <a:prstGeom prst="roundRect">
              <a:avLst>
                <a:gd name="adj" fmla="val 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solidFill>
                    <a:schemeClr val="tx1">
                      <a:lumMod val="95000"/>
                      <a:lumOff val="5000"/>
                    </a:schemeClr>
                  </a:solidFill>
                  <a:latin typeface="BIZ UDPゴシック" panose="020B0400000000000000" pitchFamily="50" charset="-128"/>
                  <a:ea typeface="BIZ UDPゴシック" panose="020B0400000000000000" pitchFamily="50" charset="-128"/>
                </a:rPr>
                <a:t>子どもが大学へ進学を希望しているが</a:t>
              </a:r>
              <a:endParaRPr kumimoji="1" lang="en-US" altLang="ja-JP" sz="180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gn="ctr"/>
              <a:r>
                <a:rPr kumimoji="1" lang="ja-JP" altLang="en-US" sz="1800" b="1" dirty="0">
                  <a:solidFill>
                    <a:schemeClr val="tx1">
                      <a:lumMod val="95000"/>
                      <a:lumOff val="5000"/>
                    </a:schemeClr>
                  </a:solidFill>
                  <a:latin typeface="BIZ UDPゴシック" panose="020B0400000000000000" pitchFamily="50" charset="-128"/>
                  <a:ea typeface="BIZ UDPゴシック" panose="020B0400000000000000" pitchFamily="50" charset="-128"/>
                </a:rPr>
                <a:t>費用が賄えない。</a:t>
              </a:r>
              <a:endParaRPr kumimoji="1" lang="en-US" altLang="ja-JP" sz="180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gn="ctr"/>
              <a:r>
                <a:rPr kumimoji="1" lang="ja-JP" altLang="en-US" sz="1800" b="1" dirty="0">
                  <a:solidFill>
                    <a:schemeClr val="tx1">
                      <a:lumMod val="95000"/>
                      <a:lumOff val="5000"/>
                    </a:schemeClr>
                  </a:solidFill>
                  <a:latin typeface="BIZ UDPゴシック" panose="020B0400000000000000" pitchFamily="50" charset="-128"/>
                  <a:ea typeface="BIZ UDPゴシック" panose="020B0400000000000000" pitchFamily="50" charset="-128"/>
                </a:rPr>
                <a:t>どうすれば</a:t>
              </a:r>
              <a:r>
                <a:rPr kumimoji="1" lang="en-US" altLang="ja-JP" sz="18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endParaRPr kumimoji="1" lang="ja-JP" altLang="en-US" sz="180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grpSp>
      <p:sp>
        <p:nvSpPr>
          <p:cNvPr id="36" name="テキスト ボックス 35">
            <a:extLst>
              <a:ext uri="{FF2B5EF4-FFF2-40B4-BE49-F238E27FC236}">
                <a16:creationId xmlns:a16="http://schemas.microsoft.com/office/drawing/2014/main" id="{88E2886C-2230-480A-A02F-E4120B224C74}"/>
              </a:ext>
            </a:extLst>
          </p:cNvPr>
          <p:cNvSpPr txBox="1"/>
          <p:nvPr/>
        </p:nvSpPr>
        <p:spPr>
          <a:xfrm>
            <a:off x="5707875" y="607293"/>
            <a:ext cx="1808658" cy="307777"/>
          </a:xfrm>
          <a:prstGeom prst="rect">
            <a:avLst/>
          </a:prstGeom>
          <a:noFill/>
        </p:spPr>
        <p:txBody>
          <a:bodyPr wrap="square" rtlCol="0">
            <a:spAutoFit/>
          </a:bodyPr>
          <a:lstStyle/>
          <a:p>
            <a:pPr algn="ctr"/>
            <a:r>
              <a:rPr kumimoji="1" lang="ja-JP" altLang="en-US" sz="1400" dirty="0">
                <a:solidFill>
                  <a:schemeClr val="tx1">
                    <a:lumMod val="85000"/>
                    <a:lumOff val="15000"/>
                  </a:schemeClr>
                </a:solidFill>
                <a:latin typeface="BIZ UDPゴシック" panose="020B0400000000000000" pitchFamily="50" charset="-128"/>
                <a:ea typeface="BIZ UDPゴシック" panose="020B0400000000000000" pitchFamily="50" charset="-128"/>
              </a:rPr>
              <a:t>＜令和７年度版＞</a:t>
            </a:r>
          </a:p>
        </p:txBody>
      </p:sp>
      <p:grpSp>
        <p:nvGrpSpPr>
          <p:cNvPr id="39" name="グループ化 38">
            <a:extLst>
              <a:ext uri="{FF2B5EF4-FFF2-40B4-BE49-F238E27FC236}">
                <a16:creationId xmlns:a16="http://schemas.microsoft.com/office/drawing/2014/main" id="{0364BC1E-CCEA-43CF-BF46-C80AEB1F6828}"/>
              </a:ext>
            </a:extLst>
          </p:cNvPr>
          <p:cNvGrpSpPr/>
          <p:nvPr/>
        </p:nvGrpSpPr>
        <p:grpSpPr>
          <a:xfrm>
            <a:off x="7040213" y="10216059"/>
            <a:ext cx="354089" cy="307777"/>
            <a:chOff x="-1845886" y="3443792"/>
            <a:chExt cx="428448" cy="372411"/>
          </a:xfrm>
        </p:grpSpPr>
        <p:sp>
          <p:nvSpPr>
            <p:cNvPr id="40" name="楕円 39">
              <a:extLst>
                <a:ext uri="{FF2B5EF4-FFF2-40B4-BE49-F238E27FC236}">
                  <a16:creationId xmlns:a16="http://schemas.microsoft.com/office/drawing/2014/main" id="{3882D04D-E713-4243-A26F-D5C78A5D0181}"/>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41" name="テキスト ボックス 40">
              <a:extLst>
                <a:ext uri="{FF2B5EF4-FFF2-40B4-BE49-F238E27FC236}">
                  <a16:creationId xmlns:a16="http://schemas.microsoft.com/office/drawing/2014/main" id="{AC5B5644-564E-446A-A086-F8099DEF2BD4}"/>
                </a:ext>
              </a:extLst>
            </p:cNvPr>
            <p:cNvSpPr txBox="1"/>
            <p:nvPr/>
          </p:nvSpPr>
          <p:spPr>
            <a:xfrm>
              <a:off x="-1845886" y="344379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１</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467802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四角形: 角を丸くする 17">
            <a:extLst>
              <a:ext uri="{FF2B5EF4-FFF2-40B4-BE49-F238E27FC236}">
                <a16:creationId xmlns:a16="http://schemas.microsoft.com/office/drawing/2014/main" id="{58CDFCD3-6002-4C9E-94B6-14DFA3D5761F}"/>
              </a:ext>
            </a:extLst>
          </p:cNvPr>
          <p:cNvSpPr/>
          <p:nvPr/>
        </p:nvSpPr>
        <p:spPr>
          <a:xfrm>
            <a:off x="234425" y="342402"/>
            <a:ext cx="7113008" cy="5096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貸付対象者（大阪府内に居住している方）</a:t>
            </a:r>
          </a:p>
        </p:txBody>
      </p:sp>
      <p:grpSp>
        <p:nvGrpSpPr>
          <p:cNvPr id="3" name="グループ化 2">
            <a:extLst>
              <a:ext uri="{FF2B5EF4-FFF2-40B4-BE49-F238E27FC236}">
                <a16:creationId xmlns:a16="http://schemas.microsoft.com/office/drawing/2014/main" id="{8A5CD74C-7C4D-47D3-90F8-4C120BC7AE7D}"/>
              </a:ext>
            </a:extLst>
          </p:cNvPr>
          <p:cNvGrpSpPr/>
          <p:nvPr/>
        </p:nvGrpSpPr>
        <p:grpSpPr>
          <a:xfrm>
            <a:off x="370929" y="852074"/>
            <a:ext cx="6839999" cy="2231868"/>
            <a:chOff x="370929" y="851663"/>
            <a:chExt cx="6839999" cy="2231868"/>
          </a:xfrm>
        </p:grpSpPr>
        <p:sp>
          <p:nvSpPr>
            <p:cNvPr id="28" name="四角形: 角を丸くする 27">
              <a:extLst>
                <a:ext uri="{FF2B5EF4-FFF2-40B4-BE49-F238E27FC236}">
                  <a16:creationId xmlns:a16="http://schemas.microsoft.com/office/drawing/2014/main" id="{B089D92F-7903-4071-96B3-6656B6F1DCE5}"/>
                </a:ext>
              </a:extLst>
            </p:cNvPr>
            <p:cNvSpPr/>
            <p:nvPr/>
          </p:nvSpPr>
          <p:spPr>
            <a:xfrm>
              <a:off x="370929" y="851663"/>
              <a:ext cx="6839999" cy="2231868"/>
            </a:xfrm>
            <a:prstGeom prst="roundRect">
              <a:avLst>
                <a:gd name="adj" fmla="val 3183"/>
              </a:avLst>
            </a:prstGeom>
            <a:solidFill>
              <a:srgbClr val="FF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b="1" dirty="0">
                  <a:solidFill>
                    <a:schemeClr val="tx1">
                      <a:lumMod val="95000"/>
                      <a:lumOff val="5000"/>
                    </a:schemeClr>
                  </a:solidFill>
                  <a:latin typeface="BIZ UDPゴシック" panose="020B0400000000000000" pitchFamily="50" charset="-128"/>
                  <a:ea typeface="BIZ UDPゴシック" panose="020B0400000000000000" pitchFamily="50" charset="-128"/>
                </a:rPr>
                <a:t>母または父</a:t>
              </a:r>
            </a:p>
          </p:txBody>
        </p:sp>
        <p:pic>
          <p:nvPicPr>
            <p:cNvPr id="21" name="図 20">
              <a:extLst>
                <a:ext uri="{FF2B5EF4-FFF2-40B4-BE49-F238E27FC236}">
                  <a16:creationId xmlns:a16="http://schemas.microsoft.com/office/drawing/2014/main" id="{9276B8D3-8D88-441E-BEA5-FBCBE8FC88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7222" y="1887235"/>
              <a:ext cx="1083571" cy="1136335"/>
            </a:xfrm>
            <a:prstGeom prst="rect">
              <a:avLst/>
            </a:prstGeom>
          </p:spPr>
        </p:pic>
        <p:pic>
          <p:nvPicPr>
            <p:cNvPr id="23" name="図 22">
              <a:extLst>
                <a:ext uri="{FF2B5EF4-FFF2-40B4-BE49-F238E27FC236}">
                  <a16:creationId xmlns:a16="http://schemas.microsoft.com/office/drawing/2014/main" id="{381A3F44-BE3D-49F6-9033-AD890B47E2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882" y="1887235"/>
              <a:ext cx="1053418" cy="1136335"/>
            </a:xfrm>
            <a:prstGeom prst="rect">
              <a:avLst/>
            </a:prstGeom>
          </p:spPr>
        </p:pic>
        <p:sp>
          <p:nvSpPr>
            <p:cNvPr id="29" name="テキスト ボックス 28">
              <a:extLst>
                <a:ext uri="{FF2B5EF4-FFF2-40B4-BE49-F238E27FC236}">
                  <a16:creationId xmlns:a16="http://schemas.microsoft.com/office/drawing/2014/main" id="{941406CC-19E3-4682-8CC6-FDE8181FAD83}"/>
                </a:ext>
              </a:extLst>
            </p:cNvPr>
            <p:cNvSpPr txBox="1"/>
            <p:nvPr/>
          </p:nvSpPr>
          <p:spPr>
            <a:xfrm>
              <a:off x="1451924" y="1274601"/>
              <a:ext cx="4665646" cy="1477328"/>
            </a:xfrm>
            <a:prstGeom prst="rect">
              <a:avLst/>
            </a:prstGeom>
            <a:noFill/>
          </p:spPr>
          <p:txBody>
            <a:bodyPr wrap="square" rtlCol="0">
              <a:spAutoFit/>
            </a:bodyPr>
            <a:lstStyle/>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(1)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母子家庭の母</a:t>
              </a:r>
            </a:p>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(2)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父子家庭の父</a:t>
              </a:r>
            </a:p>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(3)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寡婦</a:t>
              </a:r>
            </a:p>
            <a:p>
              <a:pPr marL="342900" indent="-342900">
                <a:buAutoNum type="arabicParenBoth" startAt="4"/>
              </a:pPr>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 40</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歳以上の配偶者のない女子であって</a:t>
              </a:r>
              <a:endPar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母子家庭の母及び寡婦以外の者</a:t>
              </a:r>
            </a:p>
          </p:txBody>
        </p:sp>
      </p:grpSp>
      <p:grpSp>
        <p:nvGrpSpPr>
          <p:cNvPr id="2" name="グループ化 1">
            <a:extLst>
              <a:ext uri="{FF2B5EF4-FFF2-40B4-BE49-F238E27FC236}">
                <a16:creationId xmlns:a16="http://schemas.microsoft.com/office/drawing/2014/main" id="{0B0CA940-C839-4D3B-9F30-49C2A86D47F6}"/>
              </a:ext>
            </a:extLst>
          </p:cNvPr>
          <p:cNvGrpSpPr/>
          <p:nvPr/>
        </p:nvGrpSpPr>
        <p:grpSpPr>
          <a:xfrm>
            <a:off x="359837" y="3384164"/>
            <a:ext cx="6839999" cy="2231868"/>
            <a:chOff x="359837" y="3251125"/>
            <a:chExt cx="6839999" cy="2231868"/>
          </a:xfrm>
        </p:grpSpPr>
        <p:sp>
          <p:nvSpPr>
            <p:cNvPr id="30" name="四角形: 角を丸くする 29">
              <a:extLst>
                <a:ext uri="{FF2B5EF4-FFF2-40B4-BE49-F238E27FC236}">
                  <a16:creationId xmlns:a16="http://schemas.microsoft.com/office/drawing/2014/main" id="{465E7FD9-C253-4F12-B3B1-6A216924011B}"/>
                </a:ext>
              </a:extLst>
            </p:cNvPr>
            <p:cNvSpPr/>
            <p:nvPr/>
          </p:nvSpPr>
          <p:spPr>
            <a:xfrm>
              <a:off x="359837" y="3251125"/>
              <a:ext cx="6839999" cy="2231868"/>
            </a:xfrm>
            <a:prstGeom prst="roundRect">
              <a:avLst>
                <a:gd name="adj" fmla="val 3183"/>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b="1" dirty="0">
                  <a:solidFill>
                    <a:schemeClr val="tx1">
                      <a:lumMod val="95000"/>
                      <a:lumOff val="5000"/>
                    </a:schemeClr>
                  </a:solidFill>
                  <a:latin typeface="BIZ UDPゴシック" panose="020B0400000000000000" pitchFamily="50" charset="-128"/>
                  <a:ea typeface="BIZ UDPゴシック" panose="020B0400000000000000" pitchFamily="50" charset="-128"/>
                </a:rPr>
                <a:t>子  </a:t>
              </a:r>
              <a:r>
                <a:rPr kumimoji="1" lang="ja-JP" altLang="en-US" sz="16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en-US" altLang="ja-JP" sz="16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600" dirty="0">
                  <a:solidFill>
                    <a:schemeClr val="tx1">
                      <a:lumMod val="95000"/>
                      <a:lumOff val="5000"/>
                    </a:schemeClr>
                  </a:solidFill>
                  <a:latin typeface="BIZ UDPゴシック" panose="020B0400000000000000" pitchFamily="50" charset="-128"/>
                  <a:ea typeface="BIZ UDPゴシック" panose="020B0400000000000000" pitchFamily="50" charset="-128"/>
                </a:rPr>
                <a:t>就学支度資金・修学資金・就職支度資金・修業資金が対象）</a:t>
              </a:r>
              <a:endParaRPr kumimoji="1" lang="ja-JP" altLang="en-US" sz="20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606DFA40-A805-4310-9381-089B66027821}"/>
                </a:ext>
              </a:extLst>
            </p:cNvPr>
            <p:cNvSpPr txBox="1"/>
            <p:nvPr/>
          </p:nvSpPr>
          <p:spPr>
            <a:xfrm>
              <a:off x="1451924" y="3688326"/>
              <a:ext cx="4665646" cy="1754326"/>
            </a:xfrm>
            <a:prstGeom prst="rect">
              <a:avLst/>
            </a:prstGeom>
            <a:noFill/>
          </p:spPr>
          <p:txBody>
            <a:bodyPr wrap="square" rtlCol="0">
              <a:spAutoFit/>
            </a:bodyPr>
            <a:lstStyle/>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(5)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母子家庭の児童等</a:t>
              </a:r>
            </a:p>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(6)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父子家庭の児童等</a:t>
              </a:r>
            </a:p>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(7)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父母のない児童</a:t>
              </a:r>
            </a:p>
            <a:p>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(8)	</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寡婦に扶養されている</a:t>
              </a:r>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20</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歳以上の子</a:t>
              </a:r>
            </a:p>
            <a:p>
              <a:pPr marL="342900" indent="-342900">
                <a:buAutoNum type="arabicParenBoth" startAt="9"/>
              </a:pP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 修学資金、修業資金貸付中の親が死亡</a:t>
              </a:r>
              <a:endPar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　　　したときの児童及び</a:t>
              </a:r>
              <a:r>
                <a:rPr kumimoji="1" lang="en-US" altLang="ja-JP" dirty="0">
                  <a:solidFill>
                    <a:schemeClr val="tx1">
                      <a:lumMod val="95000"/>
                      <a:lumOff val="5000"/>
                    </a:schemeClr>
                  </a:solidFill>
                  <a:latin typeface="BIZ UDPゴシック" panose="020B0400000000000000" pitchFamily="50" charset="-128"/>
                  <a:ea typeface="BIZ UDPゴシック" panose="020B0400000000000000" pitchFamily="50" charset="-128"/>
                </a:rPr>
                <a:t>20</a:t>
              </a:r>
              <a:r>
                <a:rPr kumimoji="1" lang="ja-JP" altLang="en-US" dirty="0">
                  <a:solidFill>
                    <a:schemeClr val="tx1">
                      <a:lumMod val="95000"/>
                      <a:lumOff val="5000"/>
                    </a:schemeClr>
                  </a:solidFill>
                  <a:latin typeface="BIZ UDPゴシック" panose="020B0400000000000000" pitchFamily="50" charset="-128"/>
                  <a:ea typeface="BIZ UDPゴシック" panose="020B0400000000000000" pitchFamily="50" charset="-128"/>
                </a:rPr>
                <a:t>歳以上の子</a:t>
              </a:r>
            </a:p>
          </p:txBody>
        </p:sp>
        <p:pic>
          <p:nvPicPr>
            <p:cNvPr id="33" name="図 32">
              <a:extLst>
                <a:ext uri="{FF2B5EF4-FFF2-40B4-BE49-F238E27FC236}">
                  <a16:creationId xmlns:a16="http://schemas.microsoft.com/office/drawing/2014/main" id="{B3B1A971-7FFE-4EE2-B0D1-E7A7C28789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435" y="4156267"/>
              <a:ext cx="1158760" cy="1303866"/>
            </a:xfrm>
            <a:prstGeom prst="rect">
              <a:avLst/>
            </a:prstGeom>
          </p:spPr>
        </p:pic>
        <p:pic>
          <p:nvPicPr>
            <p:cNvPr id="35" name="図 34">
              <a:extLst>
                <a:ext uri="{FF2B5EF4-FFF2-40B4-BE49-F238E27FC236}">
                  <a16:creationId xmlns:a16="http://schemas.microsoft.com/office/drawing/2014/main" id="{9D799C64-7738-4998-B770-721AABF7AD6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7758" y="4206017"/>
              <a:ext cx="1162906" cy="1204366"/>
            </a:xfrm>
            <a:prstGeom prst="rect">
              <a:avLst/>
            </a:prstGeom>
          </p:spPr>
        </p:pic>
      </p:grpSp>
      <p:sp>
        <p:nvSpPr>
          <p:cNvPr id="20" name="四角形: 角を丸くする 19">
            <a:extLst>
              <a:ext uri="{FF2B5EF4-FFF2-40B4-BE49-F238E27FC236}">
                <a16:creationId xmlns:a16="http://schemas.microsoft.com/office/drawing/2014/main" id="{DB89348A-E7C0-4CFA-81D4-CBC405B0F4B4}"/>
              </a:ext>
            </a:extLst>
          </p:cNvPr>
          <p:cNvSpPr/>
          <p:nvPr/>
        </p:nvSpPr>
        <p:spPr>
          <a:xfrm>
            <a:off x="234425" y="5881055"/>
            <a:ext cx="7113008" cy="5096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主な貸付金</a:t>
            </a:r>
          </a:p>
        </p:txBody>
      </p:sp>
      <p:graphicFrame>
        <p:nvGraphicFramePr>
          <p:cNvPr id="22" name="表 21">
            <a:extLst>
              <a:ext uri="{FF2B5EF4-FFF2-40B4-BE49-F238E27FC236}">
                <a16:creationId xmlns:a16="http://schemas.microsoft.com/office/drawing/2014/main" id="{513C65AB-6A4E-4E1F-A979-E4414D4CEE49}"/>
              </a:ext>
            </a:extLst>
          </p:cNvPr>
          <p:cNvGraphicFramePr>
            <a:graphicFrameLocks noGrp="1"/>
          </p:cNvGraphicFramePr>
          <p:nvPr>
            <p:extLst>
              <p:ext uri="{D42A27DB-BD31-4B8C-83A1-F6EECF244321}">
                <p14:modId xmlns:p14="http://schemas.microsoft.com/office/powerpoint/2010/main" val="2897678675"/>
              </p:ext>
            </p:extLst>
          </p:nvPr>
        </p:nvGraphicFramePr>
        <p:xfrm>
          <a:off x="369658" y="6398062"/>
          <a:ext cx="6826579" cy="2923858"/>
        </p:xfrm>
        <a:graphic>
          <a:graphicData uri="http://schemas.openxmlformats.org/drawingml/2006/table">
            <a:tbl>
              <a:tblPr firstRow="1" firstCol="1" bandRow="1">
                <a:tableStyleId>{5C22544A-7EE6-4342-B048-85BDC9FD1C3A}</a:tableStyleId>
              </a:tblPr>
              <a:tblGrid>
                <a:gridCol w="1165471">
                  <a:extLst>
                    <a:ext uri="{9D8B030D-6E8A-4147-A177-3AD203B41FA5}">
                      <a16:colId xmlns:a16="http://schemas.microsoft.com/office/drawing/2014/main" val="1284681196"/>
                    </a:ext>
                  </a:extLst>
                </a:gridCol>
                <a:gridCol w="2299767">
                  <a:extLst>
                    <a:ext uri="{9D8B030D-6E8A-4147-A177-3AD203B41FA5}">
                      <a16:colId xmlns:a16="http://schemas.microsoft.com/office/drawing/2014/main" val="3871516659"/>
                    </a:ext>
                  </a:extLst>
                </a:gridCol>
                <a:gridCol w="1061665">
                  <a:extLst>
                    <a:ext uri="{9D8B030D-6E8A-4147-A177-3AD203B41FA5}">
                      <a16:colId xmlns:a16="http://schemas.microsoft.com/office/drawing/2014/main" val="2152267435"/>
                    </a:ext>
                  </a:extLst>
                </a:gridCol>
                <a:gridCol w="2299676">
                  <a:extLst>
                    <a:ext uri="{9D8B030D-6E8A-4147-A177-3AD203B41FA5}">
                      <a16:colId xmlns:a16="http://schemas.microsoft.com/office/drawing/2014/main" val="1014081842"/>
                    </a:ext>
                  </a:extLst>
                </a:gridCol>
              </a:tblGrid>
              <a:tr h="265646">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資金名</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rgbClr val="79D3F1"/>
                    </a:solidFill>
                  </a:tcPr>
                </a:tc>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資金使途</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rgbClr val="79D3F1"/>
                    </a:solidFill>
                  </a:tcPr>
                </a:tc>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対象者</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rgbClr val="79D3F1"/>
                    </a:solidFill>
                  </a:tcPr>
                </a:tc>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貸付限度額</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rgbClr val="79D3F1"/>
                    </a:solidFill>
                  </a:tcPr>
                </a:tc>
                <a:extLst>
                  <a:ext uri="{0D108BD9-81ED-4DB2-BD59-A6C34878D82A}">
                    <a16:rowId xmlns:a16="http://schemas.microsoft.com/office/drawing/2014/main" val="2056846156"/>
                  </a:ext>
                </a:extLst>
              </a:tr>
              <a:tr h="457449">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技能習得資金</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就労に必要な知識技能を習得する</a:t>
                      </a:r>
                      <a:endParaRPr lang="en-US" altLang="ja-JP" sz="1050" kern="100" spc="-50" dirty="0">
                        <a:solidFill>
                          <a:schemeClr val="tx1"/>
                        </a:solidFill>
                        <a:effectLst/>
                        <a:latin typeface="BIZ UDPゴシック" panose="020B0400000000000000" pitchFamily="50" charset="-128"/>
                        <a:ea typeface="BIZ UDPゴシック" panose="020B0400000000000000" pitchFamily="50" charset="-128"/>
                      </a:endParaRPr>
                    </a:p>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ための資金</a:t>
                      </a:r>
                      <a:r>
                        <a:rPr lang="en-US" altLang="ja-JP"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授業料・入学金等</a:t>
                      </a: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500"/>
                        </a:lnSpc>
                        <a:spcAft>
                          <a:spcPts val="0"/>
                        </a:spcAft>
                        <a:tabLst>
                          <a:tab pos="4860925" algn="l"/>
                        </a:tabLst>
                      </a:pPr>
                      <a:r>
                        <a:rPr lang="ja-JP" sz="1050" kern="100" spc="-60" dirty="0">
                          <a:solidFill>
                            <a:schemeClr val="tx1"/>
                          </a:solidFill>
                          <a:effectLst/>
                          <a:latin typeface="BIZ UDPゴシック" panose="020B0400000000000000" pitchFamily="50" charset="-128"/>
                          <a:ea typeface="BIZ UDPゴシック" panose="020B0400000000000000" pitchFamily="50" charset="-128"/>
                        </a:rPr>
                        <a:t>母・父・寡婦</a:t>
                      </a:r>
                      <a:r>
                        <a:rPr lang="ja-JP" altLang="en-US" sz="1050" kern="100" spc="-60" dirty="0">
                          <a:solidFill>
                            <a:schemeClr val="tx1"/>
                          </a:solidFill>
                          <a:effectLst/>
                          <a:latin typeface="BIZ UDPゴシック" panose="020B0400000000000000" pitchFamily="50" charset="-128"/>
                          <a:ea typeface="BIZ UDPゴシック" panose="020B0400000000000000" pitchFamily="50" charset="-128"/>
                        </a:rPr>
                        <a:t>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indent="60325" algn="ctr">
                        <a:lnSpc>
                          <a:spcPts val="1500"/>
                        </a:lnSpc>
                        <a:spcAft>
                          <a:spcPts val="0"/>
                        </a:spcAft>
                        <a:tabLst>
                          <a:tab pos="4860925" algn="l"/>
                        </a:tabLst>
                      </a:pPr>
                      <a:r>
                        <a:rPr lang="ja-JP" sz="1050" kern="100" dirty="0">
                          <a:solidFill>
                            <a:schemeClr val="tx1"/>
                          </a:solidFill>
                          <a:effectLst/>
                          <a:latin typeface="BIZ UDPゴシック" panose="020B0400000000000000" pitchFamily="50" charset="-128"/>
                          <a:ea typeface="BIZ UDPゴシック" panose="020B0400000000000000" pitchFamily="50" charset="-128"/>
                        </a:rPr>
                        <a:t>月額</a:t>
                      </a:r>
                      <a:r>
                        <a:rPr lang="en-US" sz="1050" kern="100" dirty="0">
                          <a:solidFill>
                            <a:schemeClr val="tx1"/>
                          </a:solidFill>
                          <a:effectLst/>
                          <a:latin typeface="BIZ UDPゴシック" panose="020B0400000000000000" pitchFamily="50" charset="-128"/>
                          <a:ea typeface="BIZ UDPゴシック" panose="020B0400000000000000" pitchFamily="50" charset="-128"/>
                        </a:rPr>
                        <a:t>68,000</a:t>
                      </a:r>
                      <a:r>
                        <a:rPr lang="ja-JP" sz="1050" kern="100" dirty="0">
                          <a:solidFill>
                            <a:schemeClr val="tx1"/>
                          </a:solidFill>
                          <a:effectLst/>
                          <a:latin typeface="BIZ UDPゴシック" panose="020B0400000000000000" pitchFamily="50" charset="-128"/>
                          <a:ea typeface="BIZ UDPゴシック" panose="020B0400000000000000" pitchFamily="50" charset="-128"/>
                        </a:rPr>
                        <a:t>円</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7042589"/>
                  </a:ext>
                </a:extLst>
              </a:tr>
              <a:tr h="433315">
                <a:tc rowSpan="2">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生活資金</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技能習得期間中等の生活を維持</a:t>
                      </a:r>
                      <a:endParaRPr lang="en-US" altLang="ja-JP" sz="1050" kern="100" spc="-50" dirty="0">
                        <a:solidFill>
                          <a:schemeClr val="tx1"/>
                        </a:solidFill>
                        <a:effectLst/>
                        <a:latin typeface="BIZ UDPゴシック" panose="020B0400000000000000" pitchFamily="50" charset="-128"/>
                        <a:ea typeface="BIZ UDPゴシック" panose="020B0400000000000000" pitchFamily="50" charset="-128"/>
                      </a:endParaRPr>
                    </a:p>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するための資金</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lnSpc>
                          <a:spcPts val="1500"/>
                        </a:lnSpc>
                        <a:spcAft>
                          <a:spcPts val="0"/>
                        </a:spcAft>
                        <a:tabLst>
                          <a:tab pos="4860925" algn="l"/>
                        </a:tabLst>
                      </a:pPr>
                      <a:r>
                        <a:rPr lang="ja-JP" sz="1050" kern="100" spc="-60" dirty="0">
                          <a:solidFill>
                            <a:schemeClr val="tx1"/>
                          </a:solidFill>
                          <a:effectLst/>
                          <a:latin typeface="BIZ UDPゴシック" panose="020B0400000000000000" pitchFamily="50" charset="-128"/>
                          <a:ea typeface="BIZ UDPゴシック" panose="020B0400000000000000" pitchFamily="50" charset="-128"/>
                        </a:rPr>
                        <a:t>母・父・寡婦</a:t>
                      </a:r>
                      <a:r>
                        <a:rPr lang="ja-JP" altLang="en-US" sz="1050" kern="100" spc="-60" dirty="0">
                          <a:solidFill>
                            <a:schemeClr val="tx1"/>
                          </a:solidFill>
                          <a:effectLst/>
                          <a:latin typeface="BIZ UDPゴシック" panose="020B0400000000000000" pitchFamily="50" charset="-128"/>
                          <a:ea typeface="BIZ UDPゴシック" panose="020B0400000000000000" pitchFamily="50" charset="-128"/>
                        </a:rPr>
                        <a:t>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indent="45720" algn="ctr">
                        <a:lnSpc>
                          <a:spcPts val="1500"/>
                        </a:lnSpc>
                        <a:spcAft>
                          <a:spcPts val="0"/>
                        </a:spcAft>
                        <a:tabLst>
                          <a:tab pos="4860925" algn="l"/>
                        </a:tabLst>
                      </a:pPr>
                      <a:r>
                        <a:rPr lang="ja-JP" sz="1050" kern="100" spc="-70" dirty="0">
                          <a:solidFill>
                            <a:schemeClr val="tx1"/>
                          </a:solidFill>
                          <a:effectLst/>
                          <a:latin typeface="BIZ UDPゴシック" panose="020B0400000000000000" pitchFamily="50" charset="-128"/>
                          <a:ea typeface="BIZ UDPゴシック" panose="020B0400000000000000" pitchFamily="50" charset="-128"/>
                        </a:rPr>
                        <a:t>技能習得期間中</a:t>
                      </a:r>
                      <a:r>
                        <a:rPr lang="en-US" altLang="ja-JP" sz="1050" kern="100" spc="-70" dirty="0">
                          <a:solidFill>
                            <a:schemeClr val="tx1"/>
                          </a:solidFill>
                          <a:effectLst/>
                          <a:latin typeface="BIZ UDPゴシック" panose="020B0400000000000000" pitchFamily="50" charset="-128"/>
                          <a:ea typeface="BIZ UDPゴシック" panose="020B0400000000000000" pitchFamily="50" charset="-128"/>
                        </a:rPr>
                        <a:t> </a:t>
                      </a:r>
                      <a:r>
                        <a:rPr lang="ja-JP" altLang="en-US" sz="1050" kern="100" spc="-70" dirty="0">
                          <a:solidFill>
                            <a:schemeClr val="tx1"/>
                          </a:solidFill>
                          <a:effectLst/>
                          <a:latin typeface="BIZ UDPゴシック" panose="020B0400000000000000" pitchFamily="50" charset="-128"/>
                          <a:ea typeface="BIZ UDPゴシック" panose="020B0400000000000000" pitchFamily="50" charset="-128"/>
                        </a:rPr>
                        <a:t>： </a:t>
                      </a:r>
                      <a:r>
                        <a:rPr lang="ja-JP" sz="1050" kern="100" dirty="0">
                          <a:solidFill>
                            <a:schemeClr val="tx1"/>
                          </a:solidFill>
                          <a:effectLst/>
                          <a:latin typeface="BIZ UDPゴシック" panose="020B0400000000000000" pitchFamily="50" charset="-128"/>
                          <a:ea typeface="BIZ UDPゴシック" panose="020B0400000000000000" pitchFamily="50" charset="-128"/>
                        </a:rPr>
                        <a:t>月額</a:t>
                      </a:r>
                      <a:r>
                        <a:rPr lang="en-US" sz="1050" kern="100" dirty="0">
                          <a:solidFill>
                            <a:schemeClr val="tx1"/>
                          </a:solidFill>
                          <a:effectLst/>
                          <a:latin typeface="BIZ UDPゴシック" panose="020B0400000000000000" pitchFamily="50" charset="-128"/>
                          <a:ea typeface="BIZ UDPゴシック" panose="020B0400000000000000" pitchFamily="50" charset="-128"/>
                        </a:rPr>
                        <a:t>141,000</a:t>
                      </a:r>
                      <a:r>
                        <a:rPr lang="ja-JP" sz="1050" kern="100" dirty="0">
                          <a:solidFill>
                            <a:schemeClr val="tx1"/>
                          </a:solidFill>
                          <a:effectLst/>
                          <a:latin typeface="BIZ UDPゴシック" panose="020B0400000000000000" pitchFamily="50" charset="-128"/>
                          <a:ea typeface="BIZ UDPゴシック" panose="020B0400000000000000" pitchFamily="50" charset="-128"/>
                        </a:rPr>
                        <a:t>円</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5084351"/>
                  </a:ext>
                </a:extLst>
              </a:tr>
              <a:tr h="394241">
                <a:tc vMerge="1">
                  <a:txBody>
                    <a:bodyPr/>
                    <a:lstStyle/>
                    <a:p>
                      <a:endParaRPr kumimoji="1" lang="ja-JP" altLang="en-US"/>
                    </a:p>
                  </a:txBody>
                  <a:tcPr>
                    <a:lnT w="12700" cap="flat" cmpd="sng" algn="ctr">
                      <a:solidFill>
                        <a:schemeClr val="tx1">
                          <a:lumMod val="65000"/>
                          <a:lumOff val="35000"/>
                        </a:schemeClr>
                      </a:solidFill>
                      <a:prstDash val="solid"/>
                      <a:round/>
                      <a:headEnd type="none" w="med" len="med"/>
                      <a:tailEnd type="none" w="med" len="med"/>
                    </a:lnT>
                  </a:tcPr>
                </a:tc>
                <a:tc>
                  <a:txBody>
                    <a:bodyPr/>
                    <a:lstStyle/>
                    <a:p>
                      <a:pPr lvl="0" algn="l">
                        <a:lnSpc>
                          <a:spcPts val="1500"/>
                        </a:lnSpc>
                        <a:spcAft>
                          <a:spcPts val="0"/>
                        </a:spcAft>
                        <a:tabLst>
                          <a:tab pos="4860925" algn="l"/>
                        </a:tabLst>
                      </a:pPr>
                      <a:r>
                        <a:rPr lang="ja-JP" altLang="en-US"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失業期間中の一時的生活困窮</a:t>
                      </a:r>
                      <a:endParaRPr lang="en-US" alt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lvl="0" algn="l">
                        <a:lnSpc>
                          <a:spcPts val="1500"/>
                        </a:lnSpc>
                        <a:spcAft>
                          <a:spcPts val="0"/>
                        </a:spcAft>
                        <a:tabLst>
                          <a:tab pos="4860925" algn="l"/>
                        </a:tabLst>
                      </a:pPr>
                      <a:r>
                        <a:rPr lang="ja-JP" altLang="en-US"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時の生活費を補給する資金</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lumMod val="65000"/>
                          <a:lumOff val="35000"/>
                        </a:schemeClr>
                      </a:solidFill>
                      <a:prstDash val="solid"/>
                      <a:round/>
                      <a:headEnd type="none" w="med" len="med"/>
                      <a:tailEnd type="none" w="med" len="med"/>
                    </a:lnT>
                  </a:tcPr>
                </a:tc>
                <a:tc>
                  <a:txBody>
                    <a:bodyPr/>
                    <a:lstStyle/>
                    <a:p>
                      <a:r>
                        <a:rPr lang="ja-JP" altLang="en-US" sz="1050" kern="100" spc="300" dirty="0">
                          <a:solidFill>
                            <a:schemeClr val="tx1"/>
                          </a:solidFill>
                          <a:effectLst/>
                          <a:latin typeface="BIZ UDPゴシック" panose="020B0400000000000000" pitchFamily="50" charset="-128"/>
                          <a:ea typeface="BIZ UDPゴシック" panose="020B0400000000000000" pitchFamily="50" charset="-128"/>
                        </a:rPr>
                        <a:t> 失業</a:t>
                      </a:r>
                      <a:r>
                        <a:rPr lang="ja-JP" altLang="ja-JP" sz="1050" kern="100" spc="300" dirty="0">
                          <a:solidFill>
                            <a:schemeClr val="tx1"/>
                          </a:solidFill>
                          <a:effectLst/>
                          <a:latin typeface="BIZ UDPゴシック" panose="020B0400000000000000" pitchFamily="50" charset="-128"/>
                          <a:ea typeface="BIZ UDPゴシック" panose="020B0400000000000000" pitchFamily="50" charset="-128"/>
                        </a:rPr>
                        <a:t>期間中</a:t>
                      </a:r>
                      <a:r>
                        <a:rPr lang="en-US" altLang="ja-JP" sz="1050" kern="100" spc="-70" dirty="0">
                          <a:solidFill>
                            <a:schemeClr val="tx1"/>
                          </a:solidFill>
                          <a:effectLst/>
                          <a:latin typeface="BIZ UDPゴシック" panose="020B0400000000000000" pitchFamily="50" charset="-128"/>
                          <a:ea typeface="BIZ UDPゴシック" panose="020B0400000000000000" pitchFamily="50" charset="-128"/>
                        </a:rPr>
                        <a:t> </a:t>
                      </a:r>
                      <a:r>
                        <a:rPr lang="ja-JP" altLang="en-US" sz="1050" kern="100" spc="-70" dirty="0">
                          <a:solidFill>
                            <a:schemeClr val="tx1"/>
                          </a:solidFill>
                          <a:effectLst/>
                          <a:latin typeface="BIZ UDPゴシック" panose="020B0400000000000000" pitchFamily="50" charset="-128"/>
                          <a:ea typeface="BIZ UDPゴシック" panose="020B0400000000000000" pitchFamily="50" charset="-128"/>
                        </a:rPr>
                        <a:t>： </a:t>
                      </a:r>
                      <a:r>
                        <a:rPr lang="ja-JP" altLang="ja-JP" sz="1050" kern="100" dirty="0">
                          <a:solidFill>
                            <a:schemeClr val="tx1"/>
                          </a:solidFill>
                          <a:effectLst/>
                          <a:latin typeface="BIZ UDPゴシック" panose="020B0400000000000000" pitchFamily="50" charset="-128"/>
                          <a:ea typeface="BIZ UDPゴシック" panose="020B0400000000000000" pitchFamily="50" charset="-128"/>
                        </a:rPr>
                        <a:t>月額</a:t>
                      </a:r>
                      <a:r>
                        <a:rPr lang="en-US" altLang="ja-JP" sz="1050" kern="100" dirty="0">
                          <a:solidFill>
                            <a:schemeClr val="tx1"/>
                          </a:solidFill>
                          <a:effectLst/>
                          <a:latin typeface="BIZ UDPゴシック" panose="020B0400000000000000" pitchFamily="50" charset="-128"/>
                          <a:ea typeface="BIZ UDPゴシック" panose="020B0400000000000000" pitchFamily="50" charset="-128"/>
                        </a:rPr>
                        <a:t>114,000</a:t>
                      </a:r>
                      <a:r>
                        <a:rPr lang="ja-JP" altLang="ja-JP" sz="1050" kern="100" dirty="0">
                          <a:solidFill>
                            <a:schemeClr val="tx1"/>
                          </a:solidFill>
                          <a:effectLst/>
                          <a:latin typeface="BIZ UDPゴシック" panose="020B0400000000000000" pitchFamily="50" charset="-128"/>
                          <a:ea typeface="BIZ UDPゴシック" panose="020B0400000000000000" pitchFamily="50" charset="-128"/>
                        </a:rPr>
                        <a:t>円</a:t>
                      </a:r>
                      <a:endParaRPr kumimoji="1" lang="ja-JP" altLang="en-US" dirty="0"/>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1795786"/>
                  </a:ext>
                </a:extLst>
              </a:tr>
              <a:tr h="458309">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修業資金</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就労に必要な知識技能を習得する</a:t>
                      </a:r>
                      <a:endParaRPr lang="en-US" altLang="ja-JP" sz="1050" kern="100" spc="-50" dirty="0">
                        <a:solidFill>
                          <a:schemeClr val="tx1"/>
                        </a:solidFill>
                        <a:effectLst/>
                        <a:latin typeface="BIZ UDPゴシック" panose="020B0400000000000000" pitchFamily="50" charset="-128"/>
                        <a:ea typeface="BIZ UDPゴシック" panose="020B0400000000000000" pitchFamily="50" charset="-128"/>
                      </a:endParaRPr>
                    </a:p>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ための資金</a:t>
                      </a:r>
                      <a:r>
                        <a:rPr lang="en-US" altLang="ja-JP"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（授業料等）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500"/>
                        </a:lnSpc>
                        <a:spcAft>
                          <a:spcPts val="0"/>
                        </a:spcAft>
                        <a:tabLst>
                          <a:tab pos="4860925" algn="l"/>
                        </a:tabLst>
                      </a:pPr>
                      <a:r>
                        <a:rPr lang="ja-JP" sz="1050" kern="100" spc="-60" dirty="0">
                          <a:solidFill>
                            <a:schemeClr val="tx1"/>
                          </a:solidFill>
                          <a:effectLst/>
                          <a:latin typeface="BIZ UDPゴシック" panose="020B0400000000000000" pitchFamily="50" charset="-128"/>
                          <a:ea typeface="BIZ UDPゴシック" panose="020B0400000000000000" pitchFamily="50" charset="-128"/>
                        </a:rPr>
                        <a:t>児童</a:t>
                      </a:r>
                      <a:r>
                        <a:rPr lang="ja-JP" altLang="en-US" sz="1050" kern="100" spc="-60" dirty="0">
                          <a:solidFill>
                            <a:schemeClr val="tx1"/>
                          </a:solidFill>
                          <a:effectLst/>
                          <a:latin typeface="BIZ UDPゴシック" panose="020B0400000000000000" pitchFamily="50" charset="-128"/>
                          <a:ea typeface="BIZ UDPゴシック" panose="020B0400000000000000" pitchFamily="50" charset="-128"/>
                        </a:rPr>
                        <a:t>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indent="60325" algn="ctr">
                        <a:lnSpc>
                          <a:spcPts val="1500"/>
                        </a:lnSpc>
                        <a:spcAft>
                          <a:spcPts val="0"/>
                        </a:spcAft>
                        <a:tabLst>
                          <a:tab pos="962025" algn="l"/>
                          <a:tab pos="4860925" algn="l"/>
                        </a:tabLst>
                      </a:pPr>
                      <a:r>
                        <a:rPr lang="ja-JP" sz="1050" kern="100" dirty="0">
                          <a:solidFill>
                            <a:schemeClr val="tx1"/>
                          </a:solidFill>
                          <a:effectLst/>
                          <a:latin typeface="BIZ UDPゴシック" panose="020B0400000000000000" pitchFamily="50" charset="-128"/>
                          <a:ea typeface="BIZ UDPゴシック" panose="020B0400000000000000" pitchFamily="50" charset="-128"/>
                        </a:rPr>
                        <a:t>月額</a:t>
                      </a:r>
                      <a:r>
                        <a:rPr lang="en-US" sz="1050" kern="100" dirty="0">
                          <a:solidFill>
                            <a:schemeClr val="tx1"/>
                          </a:solidFill>
                          <a:effectLst/>
                          <a:latin typeface="BIZ UDPゴシック" panose="020B0400000000000000" pitchFamily="50" charset="-128"/>
                          <a:ea typeface="BIZ UDPゴシック" panose="020B0400000000000000" pitchFamily="50" charset="-128"/>
                        </a:rPr>
                        <a:t>68,000</a:t>
                      </a:r>
                      <a:r>
                        <a:rPr lang="ja-JP" sz="1050" kern="100" dirty="0">
                          <a:solidFill>
                            <a:schemeClr val="tx1"/>
                          </a:solidFill>
                          <a:effectLst/>
                          <a:latin typeface="BIZ UDPゴシック" panose="020B0400000000000000" pitchFamily="50" charset="-128"/>
                          <a:ea typeface="BIZ UDPゴシック" panose="020B0400000000000000" pitchFamily="50" charset="-128"/>
                        </a:rPr>
                        <a:t>円</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15027320"/>
                  </a:ext>
                </a:extLst>
              </a:tr>
              <a:tr h="457449">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就学支度資金</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高校・大学等へ入学するために必要</a:t>
                      </a:r>
                      <a:endParaRPr lang="en-US" altLang="ja-JP" sz="1050" kern="100" spc="-50" dirty="0">
                        <a:solidFill>
                          <a:schemeClr val="tx1"/>
                        </a:solidFill>
                        <a:effectLst/>
                        <a:latin typeface="BIZ UDPゴシック" panose="020B0400000000000000" pitchFamily="50" charset="-128"/>
                        <a:ea typeface="BIZ UDPゴシック" panose="020B0400000000000000" pitchFamily="50" charset="-128"/>
                      </a:endParaRPr>
                    </a:p>
                    <a:p>
                      <a:pPr lvl="0" algn="l">
                        <a:lnSpc>
                          <a:spcPts val="1500"/>
                        </a:lnSpc>
                        <a:spcAft>
                          <a:spcPts val="0"/>
                        </a:spcAft>
                        <a:tabLst>
                          <a:tab pos="4860925" algn="l"/>
                        </a:tabLst>
                      </a:pP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な資金</a:t>
                      </a: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　</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（入学金</a:t>
                      </a:r>
                      <a:r>
                        <a:rPr lang="ja-JP" altLang="en-US" sz="1050" kern="100" spc="-50" dirty="0">
                          <a:solidFill>
                            <a:schemeClr val="tx1"/>
                          </a:solidFill>
                          <a:effectLst/>
                          <a:latin typeface="BIZ UDPゴシック" panose="020B0400000000000000" pitchFamily="50" charset="-128"/>
                          <a:ea typeface="BIZ UDPゴシック" panose="020B0400000000000000" pitchFamily="50" charset="-128"/>
                        </a:rPr>
                        <a:t>及び制服代等</a:t>
                      </a:r>
                      <a:r>
                        <a:rPr lang="ja-JP" sz="1050" kern="100" spc="-50" dirty="0">
                          <a:solidFill>
                            <a:schemeClr val="tx1"/>
                          </a:solidFill>
                          <a:effectLst/>
                          <a:latin typeface="BIZ UDPゴシック" panose="020B0400000000000000" pitchFamily="50" charset="-128"/>
                          <a:ea typeface="BIZ UDPゴシック" panose="020B0400000000000000" pitchFamily="50" charset="-128"/>
                        </a:rPr>
                        <a:t>）</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500"/>
                        </a:lnSpc>
                        <a:spcAft>
                          <a:spcPts val="0"/>
                        </a:spcAft>
                        <a:tabLst>
                          <a:tab pos="4860925" algn="l"/>
                        </a:tabLst>
                      </a:pPr>
                      <a:r>
                        <a:rPr lang="ja-JP" sz="1050" kern="100" spc="-60" dirty="0">
                          <a:solidFill>
                            <a:schemeClr val="tx1"/>
                          </a:solidFill>
                          <a:effectLst/>
                          <a:latin typeface="BIZ UDPゴシック" panose="020B0400000000000000" pitchFamily="50" charset="-128"/>
                          <a:ea typeface="BIZ UDPゴシック" panose="020B0400000000000000" pitchFamily="50" charset="-128"/>
                        </a:rPr>
                        <a:t>児童</a:t>
                      </a:r>
                      <a:r>
                        <a:rPr lang="ja-JP" altLang="en-US" sz="1050" kern="100" spc="-60" dirty="0">
                          <a:solidFill>
                            <a:schemeClr val="tx1"/>
                          </a:solidFill>
                          <a:effectLst/>
                          <a:latin typeface="BIZ UDPゴシック" panose="020B0400000000000000" pitchFamily="50" charset="-128"/>
                          <a:ea typeface="BIZ UDPゴシック" panose="020B0400000000000000" pitchFamily="50" charset="-128"/>
                        </a:rPr>
                        <a:t>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indent="41275" algn="ctr">
                        <a:lnSpc>
                          <a:spcPts val="1500"/>
                        </a:lnSpc>
                        <a:spcAft>
                          <a:spcPts val="0"/>
                        </a:spcAft>
                        <a:tabLst>
                          <a:tab pos="4860925" algn="l"/>
                        </a:tabLst>
                      </a:pPr>
                      <a:r>
                        <a:rPr lang="ja-JP" sz="1050" kern="100" spc="-100" dirty="0">
                          <a:solidFill>
                            <a:schemeClr val="tx1"/>
                          </a:solidFill>
                          <a:effectLst/>
                          <a:latin typeface="BIZ UDPゴシック" panose="020B0400000000000000" pitchFamily="50" charset="-128"/>
                          <a:ea typeface="BIZ UDPゴシック" panose="020B0400000000000000" pitchFamily="50" charset="-128"/>
                        </a:rPr>
                        <a:t>私立大学自宅通学の場合</a:t>
                      </a:r>
                      <a:endParaRPr lang="ja-JP" sz="1050" dirty="0">
                        <a:solidFill>
                          <a:schemeClr val="tx1"/>
                        </a:solidFill>
                        <a:effectLst/>
                        <a:latin typeface="BIZ UDPゴシック" panose="020B0400000000000000" pitchFamily="50" charset="-128"/>
                        <a:ea typeface="BIZ UDPゴシック" panose="020B0400000000000000" pitchFamily="50" charset="-128"/>
                      </a:endParaRPr>
                    </a:p>
                    <a:p>
                      <a:pPr indent="241300" algn="ctr">
                        <a:lnSpc>
                          <a:spcPts val="1500"/>
                        </a:lnSpc>
                        <a:tabLst>
                          <a:tab pos="847090" algn="l"/>
                          <a:tab pos="4860925" algn="l"/>
                        </a:tabLst>
                      </a:pPr>
                      <a:r>
                        <a:rPr lang="en-US" sz="1050" kern="100" dirty="0">
                          <a:solidFill>
                            <a:schemeClr val="tx1"/>
                          </a:solidFill>
                          <a:effectLst/>
                          <a:latin typeface="BIZ UDPゴシック" panose="020B0400000000000000" pitchFamily="50" charset="-128"/>
                          <a:ea typeface="BIZ UDPゴシック" panose="020B0400000000000000" pitchFamily="50" charset="-128"/>
                        </a:rPr>
                        <a:t>580,000</a:t>
                      </a:r>
                      <a:r>
                        <a:rPr lang="ja-JP" sz="1050" kern="100" dirty="0">
                          <a:solidFill>
                            <a:schemeClr val="tx1"/>
                          </a:solidFill>
                          <a:effectLst/>
                          <a:latin typeface="BIZ UDPゴシック" panose="020B0400000000000000" pitchFamily="50" charset="-128"/>
                          <a:ea typeface="BIZ UDPゴシック" panose="020B0400000000000000" pitchFamily="50" charset="-128"/>
                        </a:rPr>
                        <a:t>円</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9166109"/>
                  </a:ext>
                </a:extLst>
              </a:tr>
              <a:tr h="457449">
                <a:tc>
                  <a:txBody>
                    <a:bodyPr/>
                    <a:lstStyle/>
                    <a:p>
                      <a:pPr algn="ctr">
                        <a:lnSpc>
                          <a:spcPts val="1500"/>
                        </a:lnSpc>
                        <a:tabLst>
                          <a:tab pos="4860925" algn="l"/>
                        </a:tabLst>
                      </a:pPr>
                      <a:r>
                        <a:rPr lang="ja-JP" sz="1100" kern="100" dirty="0">
                          <a:solidFill>
                            <a:schemeClr val="tx1"/>
                          </a:solidFill>
                          <a:effectLst/>
                          <a:latin typeface="BIZ UDPゴシック" panose="020B0400000000000000" pitchFamily="50" charset="-128"/>
                          <a:ea typeface="BIZ UDPゴシック" panose="020B0400000000000000" pitchFamily="50" charset="-128"/>
                        </a:rPr>
                        <a:t>修学資金</a:t>
                      </a:r>
                      <a:endParaRPr lang="ja-JP" sz="1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l">
                        <a:lnSpc>
                          <a:spcPts val="1500"/>
                        </a:lnSpc>
                        <a:spcAft>
                          <a:spcPts val="0"/>
                        </a:spcAft>
                        <a:tabLst>
                          <a:tab pos="4860925" algn="l"/>
                        </a:tabLst>
                      </a:pPr>
                      <a:r>
                        <a:rPr lang="ja-JP" altLang="en-US" sz="1050" kern="100" dirty="0">
                          <a:solidFill>
                            <a:schemeClr val="tx1"/>
                          </a:solidFill>
                          <a:effectLst/>
                          <a:latin typeface="BIZ UDPゴシック" panose="020B0400000000000000" pitchFamily="50" charset="-128"/>
                          <a:ea typeface="BIZ UDPゴシック" panose="020B0400000000000000" pitchFamily="50" charset="-128"/>
                        </a:rPr>
                        <a:t>　　</a:t>
                      </a:r>
                      <a:r>
                        <a:rPr lang="ja-JP" sz="1050" kern="100" dirty="0">
                          <a:solidFill>
                            <a:schemeClr val="tx1"/>
                          </a:solidFill>
                          <a:effectLst/>
                          <a:latin typeface="BIZ UDPゴシック" panose="020B0400000000000000" pitchFamily="50" charset="-128"/>
                          <a:ea typeface="BIZ UDPゴシック" panose="020B0400000000000000" pitchFamily="50" charset="-128"/>
                        </a:rPr>
                        <a:t>高校・大学等</a:t>
                      </a:r>
                      <a:r>
                        <a:rPr lang="ja-JP" altLang="en-US" sz="1050" kern="100" dirty="0">
                          <a:solidFill>
                            <a:schemeClr val="tx1"/>
                          </a:solidFill>
                          <a:effectLst/>
                          <a:latin typeface="BIZ UDPゴシック" panose="020B0400000000000000" pitchFamily="50" charset="-128"/>
                          <a:ea typeface="BIZ UDPゴシック" panose="020B0400000000000000" pitchFamily="50" charset="-128"/>
                        </a:rPr>
                        <a:t>で</a:t>
                      </a:r>
                      <a:r>
                        <a:rPr lang="ja-JP" sz="1050" kern="100" dirty="0">
                          <a:solidFill>
                            <a:schemeClr val="tx1"/>
                          </a:solidFill>
                          <a:effectLst/>
                          <a:latin typeface="BIZ UDPゴシック" panose="020B0400000000000000" pitchFamily="50" charset="-128"/>
                          <a:ea typeface="BIZ UDPゴシック" panose="020B0400000000000000" pitchFamily="50" charset="-128"/>
                        </a:rPr>
                        <a:t>修学するために</a:t>
                      </a:r>
                      <a:endParaRPr lang="en-US" altLang="ja-JP" sz="1050" kern="100" dirty="0">
                        <a:solidFill>
                          <a:schemeClr val="tx1"/>
                        </a:solidFill>
                        <a:effectLst/>
                        <a:latin typeface="BIZ UDPゴシック" panose="020B0400000000000000" pitchFamily="50" charset="-128"/>
                        <a:ea typeface="BIZ UDPゴシック" panose="020B0400000000000000" pitchFamily="50" charset="-128"/>
                      </a:endParaRPr>
                    </a:p>
                    <a:p>
                      <a:pPr lvl="0" algn="l">
                        <a:lnSpc>
                          <a:spcPts val="1500"/>
                        </a:lnSpc>
                        <a:spcAft>
                          <a:spcPts val="0"/>
                        </a:spcAft>
                        <a:tabLst>
                          <a:tab pos="4860925" algn="l"/>
                        </a:tabLst>
                      </a:pPr>
                      <a:r>
                        <a:rPr lang="ja-JP" altLang="en-US" sz="1050" kern="100" dirty="0">
                          <a:solidFill>
                            <a:schemeClr val="tx1"/>
                          </a:solidFill>
                          <a:effectLst/>
                          <a:latin typeface="BIZ UDPゴシック" panose="020B0400000000000000" pitchFamily="50" charset="-128"/>
                          <a:ea typeface="BIZ UDPゴシック" panose="020B0400000000000000" pitchFamily="50" charset="-128"/>
                        </a:rPr>
                        <a:t>　　</a:t>
                      </a:r>
                      <a:r>
                        <a:rPr lang="ja-JP" sz="1050" kern="100" dirty="0">
                          <a:solidFill>
                            <a:schemeClr val="tx1"/>
                          </a:solidFill>
                          <a:effectLst/>
                          <a:latin typeface="BIZ UDPゴシック" panose="020B0400000000000000" pitchFamily="50" charset="-128"/>
                          <a:ea typeface="BIZ UDPゴシック" panose="020B0400000000000000" pitchFamily="50" charset="-128"/>
                        </a:rPr>
                        <a:t>必要な資金</a:t>
                      </a:r>
                      <a:r>
                        <a:rPr lang="ja-JP" altLang="en-US" sz="1050" kern="100" dirty="0">
                          <a:solidFill>
                            <a:schemeClr val="tx1"/>
                          </a:solidFill>
                          <a:effectLst/>
                          <a:latin typeface="BIZ UDPゴシック" panose="020B0400000000000000" pitchFamily="50" charset="-128"/>
                          <a:ea typeface="BIZ UDPゴシック" panose="020B0400000000000000" pitchFamily="50" charset="-128"/>
                        </a:rPr>
                        <a:t>　</a:t>
                      </a:r>
                      <a:r>
                        <a:rPr lang="ja-JP" sz="1050" kern="100" dirty="0">
                          <a:solidFill>
                            <a:schemeClr val="tx1"/>
                          </a:solidFill>
                          <a:effectLst/>
                          <a:latin typeface="BIZ UDPゴシック" panose="020B0400000000000000" pitchFamily="50" charset="-128"/>
                          <a:ea typeface="BIZ UDPゴシック" panose="020B0400000000000000" pitchFamily="50" charset="-128"/>
                        </a:rPr>
                        <a:t>（授業料・通学費等）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500"/>
                        </a:lnSpc>
                        <a:spcAft>
                          <a:spcPts val="0"/>
                        </a:spcAft>
                        <a:tabLst>
                          <a:tab pos="4860925" algn="l"/>
                        </a:tabLst>
                      </a:pPr>
                      <a:r>
                        <a:rPr lang="ja-JP" sz="1050" kern="100" spc="-60" dirty="0">
                          <a:solidFill>
                            <a:schemeClr val="tx1"/>
                          </a:solidFill>
                          <a:effectLst/>
                          <a:latin typeface="BIZ UDPゴシック" panose="020B0400000000000000" pitchFamily="50" charset="-128"/>
                          <a:ea typeface="BIZ UDPゴシック" panose="020B0400000000000000" pitchFamily="50" charset="-128"/>
                        </a:rPr>
                        <a:t>児童</a:t>
                      </a:r>
                      <a:r>
                        <a:rPr lang="ja-JP" altLang="en-US" sz="1050" kern="100" spc="-60" dirty="0">
                          <a:solidFill>
                            <a:schemeClr val="tx1"/>
                          </a:solidFill>
                          <a:effectLst/>
                          <a:latin typeface="BIZ UDPゴシック" panose="020B0400000000000000" pitchFamily="50" charset="-128"/>
                          <a:ea typeface="BIZ UDPゴシック" panose="020B0400000000000000" pitchFamily="50" charset="-128"/>
                        </a:rPr>
                        <a:t>等</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5438" marR="75438"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3510" indent="-143510" algn="ctr">
                        <a:lnSpc>
                          <a:spcPts val="1500"/>
                        </a:lnSpc>
                        <a:spcAft>
                          <a:spcPts val="0"/>
                        </a:spcAft>
                        <a:tabLst>
                          <a:tab pos="337185" algn="l"/>
                          <a:tab pos="4860925" algn="l"/>
                        </a:tabLst>
                      </a:pPr>
                      <a:r>
                        <a:rPr lang="ja-JP" sz="1050" kern="100" dirty="0">
                          <a:solidFill>
                            <a:schemeClr val="tx1"/>
                          </a:solidFill>
                          <a:effectLst/>
                          <a:latin typeface="BIZ UDPゴシック" panose="020B0400000000000000" pitchFamily="50" charset="-128"/>
                          <a:ea typeface="BIZ UDPゴシック" panose="020B0400000000000000" pitchFamily="50" charset="-128"/>
                        </a:rPr>
                        <a:t>私立大学自宅通学の場合</a:t>
                      </a:r>
                      <a:endParaRPr lang="ja-JP" sz="1050" dirty="0">
                        <a:solidFill>
                          <a:schemeClr val="tx1"/>
                        </a:solidFill>
                        <a:effectLst/>
                        <a:latin typeface="BIZ UDPゴシック" panose="020B0400000000000000" pitchFamily="50" charset="-128"/>
                        <a:ea typeface="BIZ UDPゴシック" panose="020B0400000000000000" pitchFamily="50" charset="-128"/>
                      </a:endParaRPr>
                    </a:p>
                    <a:p>
                      <a:pPr indent="60325" algn="ctr">
                        <a:lnSpc>
                          <a:spcPts val="1500"/>
                        </a:lnSpc>
                        <a:tabLst>
                          <a:tab pos="337185" algn="l"/>
                          <a:tab pos="4860925" algn="l"/>
                        </a:tabLst>
                      </a:pPr>
                      <a:r>
                        <a:rPr lang="ja-JP" sz="1050" kern="100" dirty="0">
                          <a:solidFill>
                            <a:schemeClr val="tx1"/>
                          </a:solidFill>
                          <a:effectLst/>
                          <a:latin typeface="BIZ UDPゴシック" panose="020B0400000000000000" pitchFamily="50" charset="-128"/>
                          <a:ea typeface="BIZ UDPゴシック" panose="020B0400000000000000" pitchFamily="50" charset="-128"/>
                        </a:rPr>
                        <a:t>月額</a:t>
                      </a:r>
                      <a:r>
                        <a:rPr lang="en-US" sz="1050" kern="100" dirty="0">
                          <a:solidFill>
                            <a:schemeClr val="tx1"/>
                          </a:solidFill>
                          <a:effectLst/>
                          <a:latin typeface="BIZ UDPゴシック" panose="020B0400000000000000" pitchFamily="50" charset="-128"/>
                          <a:ea typeface="BIZ UDPゴシック" panose="020B0400000000000000" pitchFamily="50" charset="-128"/>
                        </a:rPr>
                        <a:t>108,500</a:t>
                      </a:r>
                      <a:r>
                        <a:rPr lang="ja-JP" sz="1050" kern="100" dirty="0">
                          <a:solidFill>
                            <a:schemeClr val="tx1"/>
                          </a:solidFill>
                          <a:effectLst/>
                          <a:latin typeface="BIZ UDPゴシック" panose="020B0400000000000000" pitchFamily="50" charset="-128"/>
                          <a:ea typeface="BIZ UDPゴシック" panose="020B0400000000000000" pitchFamily="50" charset="-128"/>
                        </a:rPr>
                        <a:t>円</a:t>
                      </a:r>
                      <a:endParaRPr lang="ja-JP" sz="105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9815" marR="39815" marT="0" marB="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668762"/>
                  </a:ext>
                </a:extLst>
              </a:tr>
            </a:tbl>
          </a:graphicData>
        </a:graphic>
      </p:graphicFrame>
      <p:sp>
        <p:nvSpPr>
          <p:cNvPr id="24" name="テキスト ボックス 23">
            <a:extLst>
              <a:ext uri="{FF2B5EF4-FFF2-40B4-BE49-F238E27FC236}">
                <a16:creationId xmlns:a16="http://schemas.microsoft.com/office/drawing/2014/main" id="{13E1F0A9-3DED-4ED3-BF25-3E5F9F1206C6}"/>
              </a:ext>
            </a:extLst>
          </p:cNvPr>
          <p:cNvSpPr txBox="1"/>
          <p:nvPr/>
        </p:nvSpPr>
        <p:spPr>
          <a:xfrm>
            <a:off x="273505" y="9393158"/>
            <a:ext cx="6937423" cy="674672"/>
          </a:xfrm>
          <a:prstGeom prst="rect">
            <a:avLst/>
          </a:prstGeom>
          <a:noFill/>
        </p:spPr>
        <p:txBody>
          <a:bodyPr wrap="square">
            <a:spAutoFit/>
          </a:bodyPr>
          <a:lstStyle/>
          <a:p>
            <a:pPr algn="just">
              <a:lnSpc>
                <a:spcPts val="1600"/>
              </a:lnSpc>
              <a:tabLst>
                <a:tab pos="90170" algn="l"/>
                <a:tab pos="4860925" algn="l"/>
              </a:tabLst>
            </a:pPr>
            <a:r>
              <a:rPr lang="ja-JP" altLang="ja-JP" sz="980" dirty="0">
                <a:solidFill>
                  <a:schemeClr val="tx1">
                    <a:lumMod val="95000"/>
                    <a:lumOff val="5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※上の表の貸付限度額は、資金の使途や内容、収入等によって異なります。</a:t>
            </a:r>
            <a:endParaRPr lang="en-US" altLang="ja-JP" sz="980" dirty="0">
              <a:solidFill>
                <a:schemeClr val="tx1">
                  <a:lumMod val="95000"/>
                  <a:lumOff val="5000"/>
                </a:schemeClr>
              </a:solidFill>
              <a:latin typeface="BIZ UDPゴシック" panose="020B0400000000000000" pitchFamily="50" charset="-128"/>
              <a:ea typeface="BIZ UDPゴシック" panose="020B0400000000000000" pitchFamily="50" charset="-128"/>
              <a:cs typeface="Arial" panose="020B0604020202020204" pitchFamily="34" charset="0"/>
            </a:endParaRPr>
          </a:p>
          <a:p>
            <a:pPr algn="just">
              <a:lnSpc>
                <a:spcPts val="1600"/>
              </a:lnSpc>
              <a:tabLst>
                <a:tab pos="90170" algn="l"/>
                <a:tab pos="4860925" algn="l"/>
              </a:tabLst>
            </a:pPr>
            <a:r>
              <a:rPr lang="ja-JP" altLang="ja-JP" sz="980" dirty="0">
                <a:solidFill>
                  <a:schemeClr val="tx1">
                    <a:lumMod val="95000"/>
                    <a:lumOff val="5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※子に係る資金（修学資金・修業資金・就学支度資金等）は無利子となります。</a:t>
            </a:r>
            <a:endParaRPr lang="en-US" altLang="ja-JP" sz="980" dirty="0">
              <a:solidFill>
                <a:schemeClr val="tx1">
                  <a:lumMod val="95000"/>
                  <a:lumOff val="5000"/>
                </a:schemeClr>
              </a:solidFill>
              <a:latin typeface="BIZ UDPゴシック" panose="020B0400000000000000" pitchFamily="50" charset="-128"/>
              <a:ea typeface="BIZ UDPゴシック" panose="020B0400000000000000" pitchFamily="50" charset="-128"/>
              <a:cs typeface="Arial" panose="020B0604020202020204" pitchFamily="34" charset="0"/>
            </a:endParaRPr>
          </a:p>
          <a:p>
            <a:pPr algn="just">
              <a:lnSpc>
                <a:spcPts val="1600"/>
              </a:lnSpc>
              <a:tabLst>
                <a:tab pos="90170" algn="l"/>
                <a:tab pos="4860925" algn="l"/>
              </a:tabLst>
            </a:pPr>
            <a:r>
              <a:rPr lang="ja-JP" altLang="ja-JP" sz="980" dirty="0">
                <a:solidFill>
                  <a:schemeClr val="tx1">
                    <a:lumMod val="95000"/>
                    <a:lumOff val="5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※子に係る資金以外は、連帯保証人を立てる場合は無利子、連帯保証人を立てられない場合は、年</a:t>
            </a:r>
            <a:r>
              <a:rPr lang="en-US" altLang="ja-JP" sz="980" dirty="0">
                <a:solidFill>
                  <a:schemeClr val="tx1">
                    <a:lumMod val="95000"/>
                    <a:lumOff val="5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 </a:t>
            </a:r>
            <a:r>
              <a:rPr lang="ja-JP" altLang="ja-JP" sz="980" dirty="0">
                <a:solidFill>
                  <a:schemeClr val="tx1">
                    <a:lumMod val="95000"/>
                    <a:lumOff val="5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の有利子となります</a:t>
            </a:r>
            <a:r>
              <a:rPr lang="ja-JP" altLang="en-US" sz="980" dirty="0">
                <a:solidFill>
                  <a:schemeClr val="tx1">
                    <a:lumMod val="95000"/>
                    <a:lumOff val="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980" dirty="0">
              <a:solidFill>
                <a:schemeClr val="tx1">
                  <a:lumMod val="95000"/>
                  <a:lumOff val="5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36" name="グループ化 35">
            <a:extLst>
              <a:ext uri="{FF2B5EF4-FFF2-40B4-BE49-F238E27FC236}">
                <a16:creationId xmlns:a16="http://schemas.microsoft.com/office/drawing/2014/main" id="{0E9CCFC1-6B64-4C87-8FA7-5B7ADFE86B90}"/>
              </a:ext>
            </a:extLst>
          </p:cNvPr>
          <p:cNvGrpSpPr/>
          <p:nvPr/>
        </p:nvGrpSpPr>
        <p:grpSpPr>
          <a:xfrm>
            <a:off x="172513" y="10210028"/>
            <a:ext cx="354089" cy="307777"/>
            <a:chOff x="-1845886" y="3432264"/>
            <a:chExt cx="428448" cy="372410"/>
          </a:xfrm>
        </p:grpSpPr>
        <p:sp>
          <p:nvSpPr>
            <p:cNvPr id="37" name="楕円 36">
              <a:extLst>
                <a:ext uri="{FF2B5EF4-FFF2-40B4-BE49-F238E27FC236}">
                  <a16:creationId xmlns:a16="http://schemas.microsoft.com/office/drawing/2014/main" id="{C92F20C7-3C3C-41ED-949D-46B04F7DDF90}"/>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38" name="テキスト ボックス 37">
              <a:extLst>
                <a:ext uri="{FF2B5EF4-FFF2-40B4-BE49-F238E27FC236}">
                  <a16:creationId xmlns:a16="http://schemas.microsoft.com/office/drawing/2014/main" id="{4D0439E1-D3E6-4672-9907-54E6E64EBCEB}"/>
                </a:ext>
              </a:extLst>
            </p:cNvPr>
            <p:cNvSpPr txBox="1"/>
            <p:nvPr/>
          </p:nvSpPr>
          <p:spPr>
            <a:xfrm>
              <a:off x="-1845886" y="3432264"/>
              <a:ext cx="428448" cy="372410"/>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２</a:t>
              </a:r>
            </a:p>
          </p:txBody>
        </p:sp>
      </p:grpSp>
    </p:spTree>
    <p:extLst>
      <p:ext uri="{BB962C8B-B14F-4D97-AF65-F5344CB8AC3E}">
        <p14:creationId xmlns:p14="http://schemas.microsoft.com/office/powerpoint/2010/main" val="3551894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82FF8D86-1394-499B-8A26-E28C0D5EFD4C}"/>
              </a:ext>
            </a:extLst>
          </p:cNvPr>
          <p:cNvSpPr/>
          <p:nvPr/>
        </p:nvSpPr>
        <p:spPr>
          <a:xfrm>
            <a:off x="449837" y="821941"/>
            <a:ext cx="6660000" cy="4626359"/>
          </a:xfrm>
          <a:prstGeom prst="roundRect">
            <a:avLst>
              <a:gd name="adj" fmla="val 3183"/>
            </a:avLst>
          </a:prstGeom>
          <a:solidFill>
            <a:srgbClr val="E1F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8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en-US" altLang="ja-JP"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住所要件</a:t>
            </a:r>
            <a:r>
              <a:rPr kumimoji="1" lang="en-US" altLang="ja-JP"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p>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・原則、住民基本台帳が大阪府内 （政令市・中核市を除く</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にあり、現に居住している者。</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800"/>
              </a:lnSpc>
            </a:pPr>
            <a:r>
              <a:rPr kumimoji="1" lang="ja-JP" altLang="en-US" sz="4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p>
          <a:p>
            <a:pPr>
              <a:lnSpc>
                <a:spcPts val="18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en-US" altLang="ja-JP"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償還能力・意思の要件</a:t>
            </a:r>
            <a:r>
              <a:rPr kumimoji="1" lang="en-US" altLang="ja-JP"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p>
          <a:p>
            <a:pPr>
              <a:lnSpc>
                <a:spcPts val="17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・償還能力を有すること</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・制限行為能力者 （未成年者</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、成年被後見人、被保佐人、被補助人） でないこと。</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未成年者は、法定代理人の同意が必要</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・本貸付制度の償還や公共料金及び税金等の支払いに滞納がないこと。</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・新規貸付申請時</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60</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歳未満であって、最終償還時点で</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70</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歳未満であることが望ましい。</a:t>
            </a:r>
            <a:endParaRPr kumimoji="1" lang="en-US" altLang="ja-JP" sz="8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800"/>
              </a:lnSpc>
            </a:pPr>
            <a:endParaRPr kumimoji="1" lang="en-US" altLang="ja-JP" sz="8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800"/>
              </a:lnSpc>
            </a:pPr>
            <a:r>
              <a:rPr kumimoji="1" lang="ja-JP" altLang="en-US" sz="8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p>
          <a:p>
            <a:pPr>
              <a:lnSpc>
                <a:spcPts val="18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en-US" altLang="ja-JP"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その他</a:t>
            </a:r>
            <a:r>
              <a:rPr kumimoji="1" lang="en-US" altLang="ja-JP"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a:t>
            </a:r>
          </a:p>
          <a:p>
            <a:pPr>
              <a:lnSpc>
                <a:spcPts val="1700"/>
              </a:lnSpc>
            </a:pPr>
            <a:r>
              <a:rPr kumimoji="1" lang="ja-JP" altLang="en-US" sz="115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・主な返済者を貸付申請者とする。</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・多重債務に陥っている場合・陥りつつある場合は貸付不可。</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・反社会的な団体との関係者等は貸付対象外。</a:t>
            </a:r>
          </a:p>
          <a:p>
            <a:pPr>
              <a:lnSpc>
                <a:spcPts val="8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p>
          <a:p>
            <a:pPr>
              <a:lnSpc>
                <a:spcPts val="18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b="1" dirty="0">
                <a:solidFill>
                  <a:schemeClr val="tx1">
                    <a:lumMod val="95000"/>
                    <a:lumOff val="5000"/>
                  </a:schemeClr>
                </a:solidFill>
                <a:latin typeface="BIZ UDPゴシック" panose="020B0400000000000000" pitchFamily="50" charset="-128"/>
                <a:ea typeface="BIZ UDPゴシック" panose="020B0400000000000000" pitchFamily="50" charset="-128"/>
              </a:rPr>
              <a:t>＜子に係る資金 （修学資金、就学支度資金、修業資金、就職支度資金） について＞</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・母子家庭の母、父子家庭の父が 「借主」 、子が 「連帯借主」 になり、連帯して債務を負う。</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・親自身が償還能力を有しない場合は、連帯保証人 （親・子とは別住所かつ別生計の第三者） を</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たてることによって子自身が借主となれる。</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・貸付を受ける子の年齢は</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25</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歳未満であることが望ましい。</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（子が未成年の場合は法定代理人の同意が必要。）</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p>
          <a:p>
            <a:pPr>
              <a:lnSpc>
                <a:spcPts val="1200"/>
              </a:lnSpc>
            </a:pPr>
            <a:endPar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4A49EA24-3CD7-45CF-8CD0-FD6242885BAF}"/>
              </a:ext>
            </a:extLst>
          </p:cNvPr>
          <p:cNvSpPr/>
          <p:nvPr/>
        </p:nvSpPr>
        <p:spPr>
          <a:xfrm>
            <a:off x="208581" y="324288"/>
            <a:ext cx="7200000" cy="504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貸付要件</a:t>
            </a:r>
          </a:p>
        </p:txBody>
      </p:sp>
      <p:sp>
        <p:nvSpPr>
          <p:cNvPr id="4" name="四角形: 角を丸くする 3">
            <a:extLst>
              <a:ext uri="{FF2B5EF4-FFF2-40B4-BE49-F238E27FC236}">
                <a16:creationId xmlns:a16="http://schemas.microsoft.com/office/drawing/2014/main" id="{DD37DE96-B76C-47A0-A9E6-2FC29B11DAC1}"/>
              </a:ext>
            </a:extLst>
          </p:cNvPr>
          <p:cNvSpPr/>
          <p:nvPr/>
        </p:nvSpPr>
        <p:spPr>
          <a:xfrm>
            <a:off x="449837" y="6204930"/>
            <a:ext cx="6660000" cy="4051590"/>
          </a:xfrm>
          <a:prstGeom prst="roundRect">
            <a:avLst>
              <a:gd name="adj" fmla="val 3183"/>
            </a:avLst>
          </a:prstGeom>
          <a:solidFill>
            <a:srgbClr val="FF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6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連帯保証人は、借主と連帯 （借主本人と同じ立場の支払い義務） して債務を負担しなければ</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なりません。</a:t>
            </a:r>
          </a:p>
          <a:p>
            <a:endParaRPr kumimoji="1" lang="ja-JP" altLang="en-US" sz="8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連帯保証人の要件</a:t>
            </a: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a:t>
            </a:r>
          </a:p>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連帯保証人をたてるときは、以下の要件を全て満たすことが必要です。</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・親子と別住所かつ別生計の第三者であること。子が借主となる場合は子の親でも可。</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子に対する貸付において、親が生活保護受給中や自己破産免責後３年が経過していない等、</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経済的に自立していない状態あるいは生活が不安定な状態であるときは、親以外の独立した</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生計を営む第三者を連帯保証人に選任すること。</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・制限行為能力者 （未成年者、成年被後見人、被保佐人、被補助人） でないこと。</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・弁済資力を有する者 （一定の職業を持ち、独立した生計を営んでいる者で、貸付金の返済能力を</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有する者）。 多重債務者 （多重債務に陥りつつある者） ・生活保護受給者 ・ 自己破産免責 （民事</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再生、任意整理含む） 後、３年が経過していない者は不可。</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・資金の貸付に関する利害関係者でない者。</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・連帯保証人として債務の保証承諾意思が確実にあり、名目上の保証人という意識でないこと。</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・当貸付金の償還や税等及び公共料金等の支払いを滞納していない者。</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・新規申請時</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60</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歳未満であって、最終償還時点で</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70</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歳未満であることが望ましい。</a:t>
            </a:r>
          </a:p>
          <a:p>
            <a:pPr>
              <a:lnSpc>
                <a:spcPts val="17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・原則、大阪府内在住者であること。但し、やむを得ない場合はこの限りではない。</a:t>
            </a:r>
          </a:p>
        </p:txBody>
      </p:sp>
      <p:sp>
        <p:nvSpPr>
          <p:cNvPr id="5" name="四角形: 角を丸くする 4">
            <a:extLst>
              <a:ext uri="{FF2B5EF4-FFF2-40B4-BE49-F238E27FC236}">
                <a16:creationId xmlns:a16="http://schemas.microsoft.com/office/drawing/2014/main" id="{03F3579B-CA9B-422D-BD54-489A971B1525}"/>
              </a:ext>
            </a:extLst>
          </p:cNvPr>
          <p:cNvSpPr/>
          <p:nvPr/>
        </p:nvSpPr>
        <p:spPr>
          <a:xfrm>
            <a:off x="208581" y="5691039"/>
            <a:ext cx="7200000" cy="504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連帯保証人について</a:t>
            </a:r>
          </a:p>
        </p:txBody>
      </p:sp>
      <p:grpSp>
        <p:nvGrpSpPr>
          <p:cNvPr id="13" name="グループ化 12">
            <a:extLst>
              <a:ext uri="{FF2B5EF4-FFF2-40B4-BE49-F238E27FC236}">
                <a16:creationId xmlns:a16="http://schemas.microsoft.com/office/drawing/2014/main" id="{5D0AC866-188B-4901-A4F1-FEF6FDB4C3C7}"/>
              </a:ext>
            </a:extLst>
          </p:cNvPr>
          <p:cNvGrpSpPr/>
          <p:nvPr/>
        </p:nvGrpSpPr>
        <p:grpSpPr>
          <a:xfrm>
            <a:off x="7039740" y="10217001"/>
            <a:ext cx="354089" cy="307777"/>
            <a:chOff x="-1845886" y="3443792"/>
            <a:chExt cx="428448" cy="372411"/>
          </a:xfrm>
        </p:grpSpPr>
        <p:sp>
          <p:nvSpPr>
            <p:cNvPr id="16" name="楕円 15">
              <a:extLst>
                <a:ext uri="{FF2B5EF4-FFF2-40B4-BE49-F238E27FC236}">
                  <a16:creationId xmlns:a16="http://schemas.microsoft.com/office/drawing/2014/main" id="{BE043775-9F99-420B-9A57-0C888AF18964}"/>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7C3FCEC1-5B2B-4DC1-84FC-EE9629FC4746}"/>
                </a:ext>
              </a:extLst>
            </p:cNvPr>
            <p:cNvSpPr txBox="1"/>
            <p:nvPr/>
          </p:nvSpPr>
          <p:spPr>
            <a:xfrm>
              <a:off x="-1845886" y="344379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３</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1470326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四角形: 角を丸くする 51">
            <a:extLst>
              <a:ext uri="{FF2B5EF4-FFF2-40B4-BE49-F238E27FC236}">
                <a16:creationId xmlns:a16="http://schemas.microsoft.com/office/drawing/2014/main" id="{0CD82D02-C3BD-4736-9CD3-B6FA298AF1DD}"/>
              </a:ext>
            </a:extLst>
          </p:cNvPr>
          <p:cNvSpPr/>
          <p:nvPr/>
        </p:nvSpPr>
        <p:spPr>
          <a:xfrm>
            <a:off x="114299" y="185420"/>
            <a:ext cx="7200000" cy="504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貸付から償還の流れ</a:t>
            </a:r>
          </a:p>
        </p:txBody>
      </p:sp>
      <p:grpSp>
        <p:nvGrpSpPr>
          <p:cNvPr id="92" name="グループ化 91">
            <a:extLst>
              <a:ext uri="{FF2B5EF4-FFF2-40B4-BE49-F238E27FC236}">
                <a16:creationId xmlns:a16="http://schemas.microsoft.com/office/drawing/2014/main" id="{14036EC1-7B14-4D38-B870-B366375F90F4}"/>
              </a:ext>
            </a:extLst>
          </p:cNvPr>
          <p:cNvGrpSpPr/>
          <p:nvPr/>
        </p:nvGrpSpPr>
        <p:grpSpPr>
          <a:xfrm>
            <a:off x="467528" y="2226054"/>
            <a:ext cx="3240000" cy="1320302"/>
            <a:chOff x="633404" y="650593"/>
            <a:chExt cx="2736000" cy="1320302"/>
          </a:xfrm>
        </p:grpSpPr>
        <p:sp>
          <p:nvSpPr>
            <p:cNvPr id="93" name="テキスト ボックス 92">
              <a:extLst>
                <a:ext uri="{FF2B5EF4-FFF2-40B4-BE49-F238E27FC236}">
                  <a16:creationId xmlns:a16="http://schemas.microsoft.com/office/drawing/2014/main" id="{303C4D94-3B53-430C-869F-D72880EF692D}"/>
                </a:ext>
              </a:extLst>
            </p:cNvPr>
            <p:cNvSpPr txBox="1"/>
            <p:nvPr/>
          </p:nvSpPr>
          <p:spPr>
            <a:xfrm>
              <a:off x="633404" y="728590"/>
              <a:ext cx="2736000" cy="1242305"/>
            </a:xfrm>
            <a:prstGeom prst="roundRect">
              <a:avLst>
                <a:gd name="adj" fmla="val 4295"/>
              </a:avLst>
            </a:prstGeom>
            <a:solidFill>
              <a:srgbClr val="E1F4FF"/>
            </a:solidFill>
          </p:spPr>
          <p:txBody>
            <a:bodyPr wrap="square" rtlCol="0">
              <a:spAutoFit/>
            </a:bodyPr>
            <a:lstStyle/>
            <a:p>
              <a:pPr>
                <a:lnSpc>
                  <a:spcPts val="1500"/>
                </a:lnSpc>
              </a:pP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相談により、資金の申請が適切と判断された場合は、貸付相談を行った窓口へ、貸付申請に必要な書類を揃えて提出してください。</a:t>
              </a: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窓口では提出書類を確認し、申請者へ債務内容や返済意思の確認を行います。</a:t>
              </a:r>
            </a:p>
          </p:txBody>
        </p:sp>
        <p:sp>
          <p:nvSpPr>
            <p:cNvPr id="94" name="テキスト ボックス 93">
              <a:extLst>
                <a:ext uri="{FF2B5EF4-FFF2-40B4-BE49-F238E27FC236}">
                  <a16:creationId xmlns:a16="http://schemas.microsoft.com/office/drawing/2014/main" id="{6D798198-CBB8-4330-B8CF-F9EE3865D248}"/>
                </a:ext>
              </a:extLst>
            </p:cNvPr>
            <p:cNvSpPr txBox="1"/>
            <p:nvPr/>
          </p:nvSpPr>
          <p:spPr>
            <a:xfrm>
              <a:off x="633404" y="650593"/>
              <a:ext cx="2736000" cy="271303"/>
            </a:xfrm>
            <a:prstGeom prst="round2SameRect">
              <a:avLst/>
            </a:prstGeom>
            <a:solidFill>
              <a:srgbClr val="66CCFF"/>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lnSpc>
                  <a:spcPts val="15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② 必要書類を窓口へ提出</a:t>
              </a:r>
            </a:p>
          </p:txBody>
        </p:sp>
      </p:grpSp>
      <p:grpSp>
        <p:nvGrpSpPr>
          <p:cNvPr id="104" name="グループ化 103">
            <a:extLst>
              <a:ext uri="{FF2B5EF4-FFF2-40B4-BE49-F238E27FC236}">
                <a16:creationId xmlns:a16="http://schemas.microsoft.com/office/drawing/2014/main" id="{60734EAF-9C99-4CBF-ADA6-6A1605563F3A}"/>
              </a:ext>
            </a:extLst>
          </p:cNvPr>
          <p:cNvGrpSpPr/>
          <p:nvPr/>
        </p:nvGrpSpPr>
        <p:grpSpPr>
          <a:xfrm>
            <a:off x="467528" y="714656"/>
            <a:ext cx="3240002" cy="1322614"/>
            <a:chOff x="633402" y="644926"/>
            <a:chExt cx="2830346" cy="1377865"/>
          </a:xfrm>
        </p:grpSpPr>
        <p:sp>
          <p:nvSpPr>
            <p:cNvPr id="105" name="テキスト ボックス 104">
              <a:extLst>
                <a:ext uri="{FF2B5EF4-FFF2-40B4-BE49-F238E27FC236}">
                  <a16:creationId xmlns:a16="http://schemas.microsoft.com/office/drawing/2014/main" id="{43362C4E-402F-4DCC-B664-02BBA88F11FE}"/>
                </a:ext>
              </a:extLst>
            </p:cNvPr>
            <p:cNvSpPr txBox="1"/>
            <p:nvPr/>
          </p:nvSpPr>
          <p:spPr>
            <a:xfrm>
              <a:off x="633402" y="728590"/>
              <a:ext cx="2830344" cy="1294201"/>
            </a:xfrm>
            <a:prstGeom prst="roundRect">
              <a:avLst>
                <a:gd name="adj" fmla="val 4295"/>
              </a:avLst>
            </a:prstGeom>
            <a:solidFill>
              <a:srgbClr val="E1F4FF"/>
            </a:solidFill>
          </p:spPr>
          <p:txBody>
            <a:bodyPr wrap="square" rtlCol="0">
              <a:spAutoFit/>
            </a:bodyPr>
            <a:lstStyle/>
            <a:p>
              <a:pPr>
                <a:lnSpc>
                  <a:spcPts val="1500"/>
                </a:lnSpc>
              </a:pP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申請前に窓口での事前相談が必要です。相談窓口はお住まいの区市等です。（</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8</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ページの「貸付相談・申請窓口」 参照）</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担当者が生活収支状況等の聞き取りを行い、貸付可能な資金の種類・金額等について説明します。</a:t>
              </a:r>
              <a:endPar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106" name="テキスト ボックス 105">
              <a:extLst>
                <a:ext uri="{FF2B5EF4-FFF2-40B4-BE49-F238E27FC236}">
                  <a16:creationId xmlns:a16="http://schemas.microsoft.com/office/drawing/2014/main" id="{F6D52F35-69C7-4792-8A79-A0C658F2E8AB}"/>
                </a:ext>
              </a:extLst>
            </p:cNvPr>
            <p:cNvSpPr txBox="1"/>
            <p:nvPr/>
          </p:nvSpPr>
          <p:spPr>
            <a:xfrm>
              <a:off x="633404" y="644926"/>
              <a:ext cx="2830344" cy="282636"/>
            </a:xfrm>
            <a:prstGeom prst="round2SameRect">
              <a:avLst/>
            </a:prstGeom>
            <a:solidFill>
              <a:srgbClr val="66CCFF"/>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lnSpc>
                  <a:spcPts val="15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① 貸付相談窓口へ事前相談</a:t>
              </a:r>
            </a:p>
          </p:txBody>
        </p:sp>
      </p:grpSp>
      <p:grpSp>
        <p:nvGrpSpPr>
          <p:cNvPr id="107" name="グループ化 106">
            <a:extLst>
              <a:ext uri="{FF2B5EF4-FFF2-40B4-BE49-F238E27FC236}">
                <a16:creationId xmlns:a16="http://schemas.microsoft.com/office/drawing/2014/main" id="{8484960B-95A0-471E-946F-EAAD5476363C}"/>
              </a:ext>
            </a:extLst>
          </p:cNvPr>
          <p:cNvGrpSpPr/>
          <p:nvPr/>
        </p:nvGrpSpPr>
        <p:grpSpPr>
          <a:xfrm>
            <a:off x="467528" y="3735140"/>
            <a:ext cx="3246908" cy="1550302"/>
            <a:chOff x="633400" y="733936"/>
            <a:chExt cx="2836379" cy="1779855"/>
          </a:xfrm>
        </p:grpSpPr>
        <p:sp>
          <p:nvSpPr>
            <p:cNvPr id="108" name="テキスト ボックス 107">
              <a:extLst>
                <a:ext uri="{FF2B5EF4-FFF2-40B4-BE49-F238E27FC236}">
                  <a16:creationId xmlns:a16="http://schemas.microsoft.com/office/drawing/2014/main" id="{BF34A5FF-365D-4308-B0AC-5B3D2BEB90AE}"/>
                </a:ext>
              </a:extLst>
            </p:cNvPr>
            <p:cNvSpPr txBox="1"/>
            <p:nvPr/>
          </p:nvSpPr>
          <p:spPr>
            <a:xfrm>
              <a:off x="639435" y="807000"/>
              <a:ext cx="2830344" cy="1706791"/>
            </a:xfrm>
            <a:prstGeom prst="roundRect">
              <a:avLst>
                <a:gd name="adj" fmla="val 4295"/>
              </a:avLst>
            </a:prstGeom>
            <a:solidFill>
              <a:srgbClr val="E1F4FF"/>
            </a:solidFill>
          </p:spPr>
          <p:txBody>
            <a:bodyPr wrap="square" rtlCol="0">
              <a:spAutoFit/>
            </a:bodyPr>
            <a:lstStyle/>
            <a:p>
              <a:pPr>
                <a:lnSpc>
                  <a:spcPts val="1500"/>
                </a:lnSpc>
              </a:pP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申請受理市・町等から提出された申請書類を受け、大阪府において貸付の必要性及び償還能力等について審査し、貸付の可否を決定します。</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審査の結果、貸付の目的を達成することが困難と認められるとき、計画的な償還が難しいとき等は、お貸しできない場合があります。</a:t>
              </a:r>
            </a:p>
          </p:txBody>
        </p:sp>
        <p:sp>
          <p:nvSpPr>
            <p:cNvPr id="109" name="テキスト ボックス 108">
              <a:extLst>
                <a:ext uri="{FF2B5EF4-FFF2-40B4-BE49-F238E27FC236}">
                  <a16:creationId xmlns:a16="http://schemas.microsoft.com/office/drawing/2014/main" id="{CAC20E50-29C4-41F5-AB5A-273AEA6655E3}"/>
                </a:ext>
              </a:extLst>
            </p:cNvPr>
            <p:cNvSpPr txBox="1"/>
            <p:nvPr/>
          </p:nvSpPr>
          <p:spPr>
            <a:xfrm>
              <a:off x="633400" y="733936"/>
              <a:ext cx="2830344" cy="321929"/>
            </a:xfrm>
            <a:prstGeom prst="round2SameRect">
              <a:avLst/>
            </a:prstGeom>
            <a:solidFill>
              <a:srgbClr val="66CCFF"/>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lnSpc>
                  <a:spcPts val="15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③ 書類審査</a:t>
              </a:r>
            </a:p>
          </p:txBody>
        </p:sp>
      </p:grpSp>
      <p:grpSp>
        <p:nvGrpSpPr>
          <p:cNvPr id="110" name="グループ化 109">
            <a:extLst>
              <a:ext uri="{FF2B5EF4-FFF2-40B4-BE49-F238E27FC236}">
                <a16:creationId xmlns:a16="http://schemas.microsoft.com/office/drawing/2014/main" id="{4AB1ECF2-D098-4588-8221-EEAD91A11C24}"/>
              </a:ext>
            </a:extLst>
          </p:cNvPr>
          <p:cNvGrpSpPr/>
          <p:nvPr/>
        </p:nvGrpSpPr>
        <p:grpSpPr>
          <a:xfrm>
            <a:off x="467528" y="5474226"/>
            <a:ext cx="3240002" cy="1157997"/>
            <a:chOff x="633402" y="650593"/>
            <a:chExt cx="2830346" cy="1157997"/>
          </a:xfrm>
        </p:grpSpPr>
        <p:sp>
          <p:nvSpPr>
            <p:cNvPr id="111" name="テキスト ボックス 110">
              <a:extLst>
                <a:ext uri="{FF2B5EF4-FFF2-40B4-BE49-F238E27FC236}">
                  <a16:creationId xmlns:a16="http://schemas.microsoft.com/office/drawing/2014/main" id="{8004DFAA-24C2-4E77-A9CC-F5951179A806}"/>
                </a:ext>
              </a:extLst>
            </p:cNvPr>
            <p:cNvSpPr txBox="1"/>
            <p:nvPr/>
          </p:nvSpPr>
          <p:spPr>
            <a:xfrm>
              <a:off x="633402" y="728590"/>
              <a:ext cx="2830344" cy="1080000"/>
            </a:xfrm>
            <a:prstGeom prst="roundRect">
              <a:avLst>
                <a:gd name="adj" fmla="val 4295"/>
              </a:avLst>
            </a:prstGeom>
            <a:solidFill>
              <a:srgbClr val="E1F4FF"/>
            </a:solidFill>
          </p:spPr>
          <p:txBody>
            <a:bodyPr wrap="square" rtlCol="0">
              <a:spAutoFit/>
            </a:bodyPr>
            <a:lstStyle/>
            <a:p>
              <a:pPr>
                <a:lnSpc>
                  <a:spcPts val="1500"/>
                </a:lnSpc>
              </a:pPr>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貸付決定された場合には、申請窓口より貸付決定通知書や借用証書、 確認票（債務に対する意思確認）、貸付金交付請求書及び口座振替納入依頼書等の書類をお渡しします。</a:t>
              </a:r>
            </a:p>
          </p:txBody>
        </p:sp>
        <p:sp>
          <p:nvSpPr>
            <p:cNvPr id="112" name="テキスト ボックス 111">
              <a:extLst>
                <a:ext uri="{FF2B5EF4-FFF2-40B4-BE49-F238E27FC236}">
                  <a16:creationId xmlns:a16="http://schemas.microsoft.com/office/drawing/2014/main" id="{72A0D6BB-C0F5-49F5-9B36-0FAD5BE9FE10}"/>
                </a:ext>
              </a:extLst>
            </p:cNvPr>
            <p:cNvSpPr txBox="1"/>
            <p:nvPr/>
          </p:nvSpPr>
          <p:spPr>
            <a:xfrm>
              <a:off x="633404" y="650593"/>
              <a:ext cx="2830344" cy="271303"/>
            </a:xfrm>
            <a:prstGeom prst="round2SameRect">
              <a:avLst/>
            </a:prstGeom>
            <a:solidFill>
              <a:srgbClr val="66CCFF"/>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lnSpc>
                  <a:spcPts val="15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④ 貸付決定通知書等の発行</a:t>
              </a:r>
            </a:p>
          </p:txBody>
        </p:sp>
      </p:grpSp>
      <p:grpSp>
        <p:nvGrpSpPr>
          <p:cNvPr id="113" name="グループ化 112">
            <a:extLst>
              <a:ext uri="{FF2B5EF4-FFF2-40B4-BE49-F238E27FC236}">
                <a16:creationId xmlns:a16="http://schemas.microsoft.com/office/drawing/2014/main" id="{A3AC9C89-1375-4433-898A-FC37EBE84715}"/>
              </a:ext>
            </a:extLst>
          </p:cNvPr>
          <p:cNvGrpSpPr/>
          <p:nvPr/>
        </p:nvGrpSpPr>
        <p:grpSpPr>
          <a:xfrm>
            <a:off x="3964799" y="705001"/>
            <a:ext cx="3240000" cy="1712464"/>
            <a:chOff x="633404" y="650593"/>
            <a:chExt cx="2736000" cy="1712464"/>
          </a:xfrm>
        </p:grpSpPr>
        <p:sp>
          <p:nvSpPr>
            <p:cNvPr id="114" name="テキスト ボックス 113">
              <a:extLst>
                <a:ext uri="{FF2B5EF4-FFF2-40B4-BE49-F238E27FC236}">
                  <a16:creationId xmlns:a16="http://schemas.microsoft.com/office/drawing/2014/main" id="{9F25C6D7-A35D-4B5D-B11A-7ECE65C18D3E}"/>
                </a:ext>
              </a:extLst>
            </p:cNvPr>
            <p:cNvSpPr txBox="1"/>
            <p:nvPr/>
          </p:nvSpPr>
          <p:spPr>
            <a:xfrm>
              <a:off x="633404" y="728590"/>
              <a:ext cx="2736000" cy="1634467"/>
            </a:xfrm>
            <a:prstGeom prst="roundRect">
              <a:avLst>
                <a:gd name="adj" fmla="val 4295"/>
              </a:avLst>
            </a:prstGeom>
            <a:solidFill>
              <a:srgbClr val="E1F4FF"/>
            </a:solidFill>
          </p:spPr>
          <p:txBody>
            <a:bodyPr wrap="square" rtlCol="0">
              <a:spAutoFit/>
            </a:bodyPr>
            <a:lstStyle/>
            <a:p>
              <a:pPr>
                <a:lnSpc>
                  <a:spcPts val="1500"/>
                </a:lnSpc>
              </a:pPr>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借主、連帯借主及び連帯保証人は、貸付金遵守条項を確認のうえ、自署・捺印した借用証書、印鑑登録証明書及び確認票等を提出して下さい。</a:t>
              </a:r>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併せて、面談等で各人へ債務承諾・償還の意思確認を行います。</a:t>
              </a:r>
            </a:p>
            <a:p>
              <a:pPr>
                <a:lnSpc>
                  <a:spcPts val="1500"/>
                </a:lnSpc>
              </a:pPr>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また、銀行で予め償還のための口座振替の手続きをしていただく必要があります。</a:t>
              </a:r>
            </a:p>
          </p:txBody>
        </p:sp>
        <p:sp>
          <p:nvSpPr>
            <p:cNvPr id="115" name="テキスト ボックス 114">
              <a:extLst>
                <a:ext uri="{FF2B5EF4-FFF2-40B4-BE49-F238E27FC236}">
                  <a16:creationId xmlns:a16="http://schemas.microsoft.com/office/drawing/2014/main" id="{ACC1B528-8685-4BAA-B698-32453A936CCB}"/>
                </a:ext>
              </a:extLst>
            </p:cNvPr>
            <p:cNvSpPr txBox="1"/>
            <p:nvPr/>
          </p:nvSpPr>
          <p:spPr>
            <a:xfrm>
              <a:off x="633404" y="650593"/>
              <a:ext cx="2736000" cy="270000"/>
            </a:xfrm>
            <a:prstGeom prst="round2SameRect">
              <a:avLst/>
            </a:prstGeom>
            <a:solidFill>
              <a:srgbClr val="66CCFF"/>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lnSpc>
                  <a:spcPts val="1500"/>
                </a:lnSpc>
              </a:pP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⑤ 借用手続き</a:t>
              </a:r>
            </a:p>
          </p:txBody>
        </p:sp>
      </p:grpSp>
      <p:grpSp>
        <p:nvGrpSpPr>
          <p:cNvPr id="116" name="グループ化 115">
            <a:extLst>
              <a:ext uri="{FF2B5EF4-FFF2-40B4-BE49-F238E27FC236}">
                <a16:creationId xmlns:a16="http://schemas.microsoft.com/office/drawing/2014/main" id="{FE4D6589-6BDC-4D1D-9008-CE9483C3388A}"/>
              </a:ext>
            </a:extLst>
          </p:cNvPr>
          <p:cNvGrpSpPr/>
          <p:nvPr/>
        </p:nvGrpSpPr>
        <p:grpSpPr>
          <a:xfrm>
            <a:off x="3964798" y="2644855"/>
            <a:ext cx="3240002" cy="1051495"/>
            <a:chOff x="633402" y="644938"/>
            <a:chExt cx="2830346" cy="1037523"/>
          </a:xfrm>
        </p:grpSpPr>
        <p:sp>
          <p:nvSpPr>
            <p:cNvPr id="117" name="テキスト ボックス 116">
              <a:extLst>
                <a:ext uri="{FF2B5EF4-FFF2-40B4-BE49-F238E27FC236}">
                  <a16:creationId xmlns:a16="http://schemas.microsoft.com/office/drawing/2014/main" id="{B5D49D95-866A-4DB6-9618-D8AC1AEC5FB8}"/>
                </a:ext>
              </a:extLst>
            </p:cNvPr>
            <p:cNvSpPr txBox="1"/>
            <p:nvPr/>
          </p:nvSpPr>
          <p:spPr>
            <a:xfrm>
              <a:off x="633402" y="738300"/>
              <a:ext cx="2830344" cy="944161"/>
            </a:xfrm>
            <a:prstGeom prst="roundRect">
              <a:avLst>
                <a:gd name="adj" fmla="val 4295"/>
              </a:avLst>
            </a:prstGeom>
            <a:solidFill>
              <a:srgbClr val="FFEFFF"/>
            </a:solidFill>
          </p:spPr>
          <p:txBody>
            <a:bodyPr wrap="square" rtlCol="0" anchor="t">
              <a:spAutoFit/>
            </a:bodyPr>
            <a:lstStyle/>
            <a:p>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借用証書・交付請求書等の内容を確認し、借主が事前に申請した金融機関の普通預金口座（借主本人名義に限る）に貸付金を振り込みます。 </a:t>
              </a:r>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（年２回　</a:t>
              </a:r>
              <a:r>
                <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高校は３回）　</a:t>
              </a:r>
            </a:p>
          </p:txBody>
        </p:sp>
        <p:sp>
          <p:nvSpPr>
            <p:cNvPr id="118" name="テキスト ボックス 117">
              <a:extLst>
                <a:ext uri="{FF2B5EF4-FFF2-40B4-BE49-F238E27FC236}">
                  <a16:creationId xmlns:a16="http://schemas.microsoft.com/office/drawing/2014/main" id="{47D195C6-9A68-41E3-A9AB-BDB27F2D97F6}"/>
                </a:ext>
              </a:extLst>
            </p:cNvPr>
            <p:cNvSpPr txBox="1"/>
            <p:nvPr/>
          </p:nvSpPr>
          <p:spPr>
            <a:xfrm>
              <a:off x="633404" y="644938"/>
              <a:ext cx="2830344" cy="286534"/>
            </a:xfrm>
            <a:prstGeom prst="round2SameRect">
              <a:avLst/>
            </a:prstGeom>
            <a:solidFill>
              <a:srgbClr val="FF99CC"/>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⑥ 貸付金の交付 （初年度）</a:t>
              </a:r>
            </a:p>
          </p:txBody>
        </p:sp>
      </p:grpSp>
      <p:grpSp>
        <p:nvGrpSpPr>
          <p:cNvPr id="122" name="グループ化 121">
            <a:extLst>
              <a:ext uri="{FF2B5EF4-FFF2-40B4-BE49-F238E27FC236}">
                <a16:creationId xmlns:a16="http://schemas.microsoft.com/office/drawing/2014/main" id="{C0402352-1272-4F3F-8DC7-372C509DBB86}"/>
              </a:ext>
            </a:extLst>
          </p:cNvPr>
          <p:cNvGrpSpPr/>
          <p:nvPr/>
        </p:nvGrpSpPr>
        <p:grpSpPr>
          <a:xfrm>
            <a:off x="3964798" y="3923739"/>
            <a:ext cx="3240002" cy="1121341"/>
            <a:chOff x="633402" y="636108"/>
            <a:chExt cx="2830346" cy="1080745"/>
          </a:xfrm>
        </p:grpSpPr>
        <p:sp>
          <p:nvSpPr>
            <p:cNvPr id="123" name="テキスト ボックス 122">
              <a:extLst>
                <a:ext uri="{FF2B5EF4-FFF2-40B4-BE49-F238E27FC236}">
                  <a16:creationId xmlns:a16="http://schemas.microsoft.com/office/drawing/2014/main" id="{C316B756-F98C-4CE6-9591-B286C577E3A9}"/>
                </a:ext>
              </a:extLst>
            </p:cNvPr>
            <p:cNvSpPr txBox="1"/>
            <p:nvPr/>
          </p:nvSpPr>
          <p:spPr>
            <a:xfrm>
              <a:off x="633402" y="757978"/>
              <a:ext cx="2830344" cy="958875"/>
            </a:xfrm>
            <a:prstGeom prst="roundRect">
              <a:avLst>
                <a:gd name="adj" fmla="val 4295"/>
              </a:avLst>
            </a:prstGeom>
            <a:solidFill>
              <a:srgbClr val="FFEFFF"/>
            </a:solidFill>
          </p:spPr>
          <p:txBody>
            <a:bodyPr wrap="square" rtlCol="0" anchor="t">
              <a:spAutoFit/>
            </a:bodyPr>
            <a:lstStyle/>
            <a:p>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交付請求書等の必要書類を提出し、内容を確認後、貸付金を交付します。他制度の給付や授業料の減免などがあれば貸付金額の調整をし、調整後の金額を交付します。</a:t>
              </a:r>
              <a:endParaRPr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124" name="テキスト ボックス 123">
              <a:extLst>
                <a:ext uri="{FF2B5EF4-FFF2-40B4-BE49-F238E27FC236}">
                  <a16:creationId xmlns:a16="http://schemas.microsoft.com/office/drawing/2014/main" id="{B3C42387-85FE-4953-9450-FFFECCF4A8BE}"/>
                </a:ext>
              </a:extLst>
            </p:cNvPr>
            <p:cNvSpPr txBox="1"/>
            <p:nvPr/>
          </p:nvSpPr>
          <p:spPr>
            <a:xfrm>
              <a:off x="633404" y="636108"/>
              <a:ext cx="2830344" cy="279880"/>
            </a:xfrm>
            <a:prstGeom prst="round2SameRect">
              <a:avLst/>
            </a:prstGeom>
            <a:solidFill>
              <a:srgbClr val="FF99CC"/>
            </a:solidFill>
            <a:ln>
              <a:noFill/>
            </a:ln>
          </p:spPr>
          <p:style>
            <a:lnRef idx="3">
              <a:schemeClr val="lt1"/>
            </a:lnRef>
            <a:fillRef idx="1">
              <a:schemeClr val="accent4"/>
            </a:fillRef>
            <a:effectRef idx="1">
              <a:schemeClr val="accent4"/>
            </a:effectRef>
            <a:fontRef idx="minor">
              <a:schemeClr val="lt1"/>
            </a:fontRef>
          </p:style>
          <p:txBody>
            <a:bodyPr vert="horz" wrap="square" rtlCol="0" anchor="ctr">
              <a:spAutoFit/>
            </a:bodyPr>
            <a:lstStyle/>
            <a:p>
              <a:pPr algn="ctr"/>
              <a:r>
                <a:rPr kumimoji="1" lang="ja-JP" altLang="en-US" sz="1200" b="1" dirty="0">
                  <a:solidFill>
                    <a:schemeClr val="tx1">
                      <a:lumMod val="95000"/>
                      <a:lumOff val="5000"/>
                    </a:schemeClr>
                  </a:solidFill>
                  <a:latin typeface="BIZ UDPゴシック" panose="020B0400000000000000" pitchFamily="50" charset="-128"/>
                  <a:ea typeface="BIZ UDPゴシック" panose="020B0400000000000000" pitchFamily="50" charset="-128"/>
                </a:rPr>
                <a:t>⑦ 継続交付手続き （次年度以降）</a:t>
              </a:r>
            </a:p>
          </p:txBody>
        </p:sp>
      </p:grpSp>
      <p:sp>
        <p:nvSpPr>
          <p:cNvPr id="36" name="吹き出し: 角を丸めた四角形 35">
            <a:extLst>
              <a:ext uri="{FF2B5EF4-FFF2-40B4-BE49-F238E27FC236}">
                <a16:creationId xmlns:a16="http://schemas.microsoft.com/office/drawing/2014/main" id="{7E62518E-684B-4C99-99DA-50DBE7F1BC4F}"/>
              </a:ext>
            </a:extLst>
          </p:cNvPr>
          <p:cNvSpPr/>
          <p:nvPr/>
        </p:nvSpPr>
        <p:spPr>
          <a:xfrm>
            <a:off x="3936496" y="5314287"/>
            <a:ext cx="2397039" cy="1037860"/>
          </a:xfrm>
          <a:prstGeom prst="wedgeRoundRectCallout">
            <a:avLst>
              <a:gd name="adj1" fmla="val 35543"/>
              <a:gd name="adj2" fmla="val 56461"/>
              <a:gd name="adj3" fmla="val 16667"/>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lumMod val="95000"/>
                    <a:lumOff val="5000"/>
                  </a:schemeClr>
                </a:solidFill>
              </a:rPr>
              <a:t>	</a:t>
            </a:r>
            <a:endParaRPr kumimoji="1" lang="ja-JP" altLang="en-US" dirty="0">
              <a:solidFill>
                <a:schemeClr val="tx1">
                  <a:lumMod val="95000"/>
                  <a:lumOff val="5000"/>
                </a:schemeClr>
              </a:solidFill>
            </a:endParaRPr>
          </a:p>
        </p:txBody>
      </p:sp>
      <p:cxnSp>
        <p:nvCxnSpPr>
          <p:cNvPr id="44" name="直線コネクタ 43">
            <a:extLst>
              <a:ext uri="{FF2B5EF4-FFF2-40B4-BE49-F238E27FC236}">
                <a16:creationId xmlns:a16="http://schemas.microsoft.com/office/drawing/2014/main" id="{49993DF9-11EC-497C-86A0-9E042DDE4F97}"/>
              </a:ext>
            </a:extLst>
          </p:cNvPr>
          <p:cNvCxnSpPr>
            <a:cxnSpLocks/>
          </p:cNvCxnSpPr>
          <p:nvPr/>
        </p:nvCxnSpPr>
        <p:spPr>
          <a:xfrm>
            <a:off x="449837" y="6818555"/>
            <a:ext cx="6660000" cy="0"/>
          </a:xfrm>
          <a:prstGeom prst="line">
            <a:avLst/>
          </a:prstGeom>
          <a:ln w="31750" cap="rnd">
            <a:solidFill>
              <a:srgbClr val="575757"/>
            </a:solidFill>
            <a:prstDash val="sysDash"/>
            <a:round/>
          </a:ln>
        </p:spPr>
        <p:style>
          <a:lnRef idx="1">
            <a:schemeClr val="accent1"/>
          </a:lnRef>
          <a:fillRef idx="0">
            <a:schemeClr val="accent1"/>
          </a:fillRef>
          <a:effectRef idx="0">
            <a:schemeClr val="accent1"/>
          </a:effectRef>
          <a:fontRef idx="minor">
            <a:schemeClr val="tx1"/>
          </a:fontRef>
        </p:style>
      </p:cxnSp>
      <p:sp>
        <p:nvSpPr>
          <p:cNvPr id="2" name="吹き出し: 角を丸めた四角形 1">
            <a:extLst>
              <a:ext uri="{FF2B5EF4-FFF2-40B4-BE49-F238E27FC236}">
                <a16:creationId xmlns:a16="http://schemas.microsoft.com/office/drawing/2014/main" id="{D006F737-8B70-42B9-B3B6-B92E08098352}"/>
              </a:ext>
            </a:extLst>
          </p:cNvPr>
          <p:cNvSpPr/>
          <p:nvPr/>
        </p:nvSpPr>
        <p:spPr>
          <a:xfrm>
            <a:off x="3969149" y="5275307"/>
            <a:ext cx="2397039" cy="1037860"/>
          </a:xfrm>
          <a:prstGeom prst="wedgeRoundRectCallout">
            <a:avLst>
              <a:gd name="adj1" fmla="val 35543"/>
              <a:gd name="adj2" fmla="val 56461"/>
              <a:gd name="adj3" fmla="val 16667"/>
            </a:avLst>
          </a:prstGeom>
          <a:solidFill>
            <a:srgbClr val="FFFFC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lumMod val="95000"/>
                    <a:lumOff val="5000"/>
                  </a:schemeClr>
                </a:solidFill>
              </a:rPr>
              <a:t>	</a:t>
            </a:r>
            <a:endParaRPr kumimoji="1" lang="ja-JP" altLang="en-US" dirty="0">
              <a:solidFill>
                <a:schemeClr val="tx1">
                  <a:lumMod val="95000"/>
                  <a:lumOff val="5000"/>
                </a:schemeClr>
              </a:solidFill>
            </a:endParaRPr>
          </a:p>
        </p:txBody>
      </p:sp>
      <p:sp>
        <p:nvSpPr>
          <p:cNvPr id="49" name="テキスト ボックス 48">
            <a:extLst>
              <a:ext uri="{FF2B5EF4-FFF2-40B4-BE49-F238E27FC236}">
                <a16:creationId xmlns:a16="http://schemas.microsoft.com/office/drawing/2014/main" id="{306F2321-E708-4F0D-AADC-730069BCCDBE}"/>
              </a:ext>
            </a:extLst>
          </p:cNvPr>
          <p:cNvSpPr txBox="1"/>
          <p:nvPr/>
        </p:nvSpPr>
        <p:spPr>
          <a:xfrm>
            <a:off x="4062589" y="5356868"/>
            <a:ext cx="2152983" cy="938719"/>
          </a:xfrm>
          <a:prstGeom prst="rect">
            <a:avLst/>
          </a:prstGeom>
          <a:noFill/>
        </p:spPr>
        <p:txBody>
          <a:bodyPr wrap="square" rtlCol="0">
            <a:spAutoFit/>
          </a:bodyPr>
          <a:lstStyle/>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申請を受けてから、資金を交付</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するまでは、通常１～２か月以上</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かかります。</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事前相談はお早めに、書類提出</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は速やかにお願いします。</a:t>
            </a:r>
          </a:p>
        </p:txBody>
      </p:sp>
      <p:sp>
        <p:nvSpPr>
          <p:cNvPr id="37" name="吹き出し: 角を丸めた四角形 36">
            <a:extLst>
              <a:ext uri="{FF2B5EF4-FFF2-40B4-BE49-F238E27FC236}">
                <a16:creationId xmlns:a16="http://schemas.microsoft.com/office/drawing/2014/main" id="{7274AB06-BB9B-4C8C-AEC1-536F530F4A59}"/>
              </a:ext>
            </a:extLst>
          </p:cNvPr>
          <p:cNvSpPr/>
          <p:nvPr/>
        </p:nvSpPr>
        <p:spPr>
          <a:xfrm>
            <a:off x="4103638" y="7452590"/>
            <a:ext cx="3066118" cy="2489523"/>
          </a:xfrm>
          <a:prstGeom prst="wedgeRoundRectCallout">
            <a:avLst>
              <a:gd name="adj1" fmla="val -1560"/>
              <a:gd name="adj2" fmla="val 58747"/>
              <a:gd name="adj3" fmla="val 16667"/>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0" name="吹き出し: 角を丸めた四角形 49">
            <a:extLst>
              <a:ext uri="{FF2B5EF4-FFF2-40B4-BE49-F238E27FC236}">
                <a16:creationId xmlns:a16="http://schemas.microsoft.com/office/drawing/2014/main" id="{1358378C-85A5-45C1-80ED-D6C808321347}"/>
              </a:ext>
            </a:extLst>
          </p:cNvPr>
          <p:cNvSpPr/>
          <p:nvPr/>
        </p:nvSpPr>
        <p:spPr>
          <a:xfrm>
            <a:off x="4143262" y="7412966"/>
            <a:ext cx="3066118" cy="2489523"/>
          </a:xfrm>
          <a:prstGeom prst="wedgeRoundRectCallout">
            <a:avLst>
              <a:gd name="adj1" fmla="val -1560"/>
              <a:gd name="adj2" fmla="val 58747"/>
              <a:gd name="adj3" fmla="val 16667"/>
            </a:avLst>
          </a:prstGeom>
          <a:solidFill>
            <a:srgbClr val="E1F4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1" name="テキスト ボックス 50">
            <a:extLst>
              <a:ext uri="{FF2B5EF4-FFF2-40B4-BE49-F238E27FC236}">
                <a16:creationId xmlns:a16="http://schemas.microsoft.com/office/drawing/2014/main" id="{5424A3E2-84C7-434A-BB20-7BF93BC8712E}"/>
              </a:ext>
            </a:extLst>
          </p:cNvPr>
          <p:cNvSpPr txBox="1"/>
          <p:nvPr/>
        </p:nvSpPr>
        <p:spPr>
          <a:xfrm>
            <a:off x="4270074" y="7590463"/>
            <a:ext cx="2812494" cy="2180533"/>
          </a:xfrm>
          <a:prstGeom prst="rect">
            <a:avLst/>
          </a:prstGeom>
          <a:noFill/>
        </p:spPr>
        <p:txBody>
          <a:bodyPr wrap="square" rtlCol="0">
            <a:spAutoFit/>
          </a:bodyPr>
          <a:lstStyle/>
          <a:p>
            <a:pPr>
              <a:lnSpc>
                <a:spcPts val="1500"/>
              </a:lnSpc>
            </a:pPr>
            <a:r>
              <a:rPr kumimoji="1" lang="ja-JP" altLang="en-US" sz="1100" u="sng" dirty="0">
                <a:solidFill>
                  <a:schemeClr val="tx1">
                    <a:lumMod val="95000"/>
                    <a:lumOff val="5000"/>
                  </a:schemeClr>
                </a:solidFill>
                <a:latin typeface="BIZ UDPゴシック" panose="020B0400000000000000" pitchFamily="50" charset="-128"/>
                <a:ea typeface="BIZ UDPゴシック" panose="020B0400000000000000" pitchFamily="50" charset="-128"/>
              </a:rPr>
              <a:t>返済が遅れた場合</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、延滞した元利金額に対して、納付期限の翌日から納付日までの遅れた日数分に</a:t>
            </a:r>
            <a:r>
              <a:rPr kumimoji="1" lang="ja-JP" altLang="en-US" sz="1100" u="sng" dirty="0">
                <a:solidFill>
                  <a:schemeClr val="tx1">
                    <a:lumMod val="95000"/>
                    <a:lumOff val="5000"/>
                  </a:schemeClr>
                </a:solidFill>
                <a:latin typeface="BIZ UDPゴシック" panose="020B0400000000000000" pitchFamily="50" charset="-128"/>
                <a:ea typeface="BIZ UDPゴシック" panose="020B0400000000000000" pitchFamily="50" charset="-128"/>
              </a:rPr>
              <a:t>年３％の割合で計算した違約金が課されます</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なお、滞納が続く場合は、他の債務者 （連帯借主、連帯保証人） へ督促、催告等を行います。</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また、正当な理由がなく返済されない場合は、やむを得ず法的手続き （訴訟や財産差押等、強制執行等の処分）を行うことになりますので、ご注意ください。</a:t>
            </a:r>
            <a:endPar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4D8CB017-7CB3-434B-8827-62BAE0EEEA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3663" y="5560770"/>
            <a:ext cx="1122228" cy="1180895"/>
          </a:xfrm>
          <a:prstGeom prst="rect">
            <a:avLst/>
          </a:prstGeom>
        </p:spPr>
      </p:pic>
      <p:sp>
        <p:nvSpPr>
          <p:cNvPr id="56" name="四角形: 角を丸くする 55">
            <a:extLst>
              <a:ext uri="{FF2B5EF4-FFF2-40B4-BE49-F238E27FC236}">
                <a16:creationId xmlns:a16="http://schemas.microsoft.com/office/drawing/2014/main" id="{15481A5F-A54E-462D-AF15-DDAA5EF22DC9}"/>
              </a:ext>
            </a:extLst>
          </p:cNvPr>
          <p:cNvSpPr/>
          <p:nvPr/>
        </p:nvSpPr>
        <p:spPr>
          <a:xfrm>
            <a:off x="231334" y="6904547"/>
            <a:ext cx="3929240" cy="504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償還（返済）について</a:t>
            </a:r>
          </a:p>
        </p:txBody>
      </p:sp>
      <p:sp>
        <p:nvSpPr>
          <p:cNvPr id="4" name="四角形: 角を丸くする 3">
            <a:extLst>
              <a:ext uri="{FF2B5EF4-FFF2-40B4-BE49-F238E27FC236}">
                <a16:creationId xmlns:a16="http://schemas.microsoft.com/office/drawing/2014/main" id="{C7FE6D0C-F4C2-4077-A6E8-1F05FB465D19}"/>
              </a:ext>
            </a:extLst>
          </p:cNvPr>
          <p:cNvSpPr/>
          <p:nvPr/>
        </p:nvSpPr>
        <p:spPr>
          <a:xfrm>
            <a:off x="467528" y="7400688"/>
            <a:ext cx="3517812" cy="3066655"/>
          </a:xfrm>
          <a:prstGeom prst="roundRect">
            <a:avLst>
              <a:gd name="adj" fmla="val 9005"/>
            </a:avLst>
          </a:prstGeom>
          <a:solidFill>
            <a:srgbClr val="FF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この資金は、償還金を主な財源として貸付を行って</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います。返済が滞ると、次に資金を必要とするひとり親家庭への貸付が困難になりますので、無理のない</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償還計画を立て、必ず納期限までにご返済ください。</a:t>
            </a:r>
          </a:p>
          <a:p>
            <a:endPar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返済方法等</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・資金ごとに定められた措置期間経過後に償還が</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始まります。</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・償還方法は、原則、貸付申請時に償還計画書に</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記載された償還期間内に、口座振替による元利</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均等・月賦払いで返済していただきます。</a:t>
            </a:r>
          </a:p>
          <a:p>
            <a:endPar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口座振替ができる金融機関</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a:t>
            </a:r>
          </a:p>
          <a:p>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・りそな銀行、三井住友銀行、三菱</a:t>
            </a:r>
            <a:r>
              <a:rPr kumimoji="1" lang="en-US" altLang="ja-JP" sz="1100" dirty="0">
                <a:solidFill>
                  <a:schemeClr val="tx1">
                    <a:lumMod val="95000"/>
                    <a:lumOff val="5000"/>
                  </a:schemeClr>
                </a:solidFill>
                <a:latin typeface="BIZ UDPゴシック" panose="020B0400000000000000" pitchFamily="50" charset="-128"/>
                <a:ea typeface="BIZ UDPゴシック" panose="020B0400000000000000" pitchFamily="50" charset="-128"/>
              </a:rPr>
              <a:t>UFJ</a:t>
            </a:r>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銀行、関西</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みらい銀行、池田泉州銀行の普通預金口座です。</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口座をお持ちでない場合は、借用手続きまでに</a:t>
            </a:r>
          </a:p>
          <a:p>
            <a:r>
              <a:rPr kumimoji="1" lang="ja-JP" altLang="en-US" sz="1100" dirty="0">
                <a:solidFill>
                  <a:schemeClr val="tx1">
                    <a:lumMod val="95000"/>
                    <a:lumOff val="5000"/>
                  </a:schemeClr>
                </a:solidFill>
                <a:latin typeface="BIZ UDPゴシック" panose="020B0400000000000000" pitchFamily="50" charset="-128"/>
                <a:ea typeface="BIZ UDPゴシック" panose="020B0400000000000000" pitchFamily="50" charset="-128"/>
              </a:rPr>
              <a:t>   口座の開設が必要です。</a:t>
            </a:r>
          </a:p>
        </p:txBody>
      </p:sp>
      <p:grpSp>
        <p:nvGrpSpPr>
          <p:cNvPr id="53" name="グループ化 52">
            <a:extLst>
              <a:ext uri="{FF2B5EF4-FFF2-40B4-BE49-F238E27FC236}">
                <a16:creationId xmlns:a16="http://schemas.microsoft.com/office/drawing/2014/main" id="{B6ABFA3D-0DF6-493D-A046-15D709D7F41D}"/>
              </a:ext>
            </a:extLst>
          </p:cNvPr>
          <p:cNvGrpSpPr/>
          <p:nvPr/>
        </p:nvGrpSpPr>
        <p:grpSpPr>
          <a:xfrm>
            <a:off x="171295" y="10218850"/>
            <a:ext cx="354089" cy="307777"/>
            <a:chOff x="-1845886" y="3443792"/>
            <a:chExt cx="428448" cy="372411"/>
          </a:xfrm>
        </p:grpSpPr>
        <p:sp>
          <p:nvSpPr>
            <p:cNvPr id="54" name="楕円 53">
              <a:extLst>
                <a:ext uri="{FF2B5EF4-FFF2-40B4-BE49-F238E27FC236}">
                  <a16:creationId xmlns:a16="http://schemas.microsoft.com/office/drawing/2014/main" id="{5AADE80A-34B2-492A-B9B8-758D084A5C31}"/>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55" name="テキスト ボックス 54">
              <a:extLst>
                <a:ext uri="{FF2B5EF4-FFF2-40B4-BE49-F238E27FC236}">
                  <a16:creationId xmlns:a16="http://schemas.microsoft.com/office/drawing/2014/main" id="{22BEC3E2-2BA6-41BC-975D-5A144D4C13B0}"/>
                </a:ext>
              </a:extLst>
            </p:cNvPr>
            <p:cNvSpPr txBox="1"/>
            <p:nvPr/>
          </p:nvSpPr>
          <p:spPr>
            <a:xfrm>
              <a:off x="-1845886" y="344379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４</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pic>
        <p:nvPicPr>
          <p:cNvPr id="148" name="図 147">
            <a:extLst>
              <a:ext uri="{FF2B5EF4-FFF2-40B4-BE49-F238E27FC236}">
                <a16:creationId xmlns:a16="http://schemas.microsoft.com/office/drawing/2014/main" id="{93B129B9-4B5E-4AB1-937B-E3FB900A5E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7200" y="9607724"/>
            <a:ext cx="894080" cy="859619"/>
          </a:xfrm>
          <a:prstGeom prst="rect">
            <a:avLst/>
          </a:prstGeom>
        </p:spPr>
      </p:pic>
    </p:spTree>
    <p:extLst>
      <p:ext uri="{BB962C8B-B14F-4D97-AF65-F5344CB8AC3E}">
        <p14:creationId xmlns:p14="http://schemas.microsoft.com/office/powerpoint/2010/main" val="2991701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EA712C08-E6CB-48FD-87CF-23C01AA63277}"/>
              </a:ext>
            </a:extLst>
          </p:cNvPr>
          <p:cNvSpPr/>
          <p:nvPr/>
        </p:nvSpPr>
        <p:spPr>
          <a:xfrm>
            <a:off x="215837" y="7048069"/>
            <a:ext cx="7128000" cy="468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高等教育の修学支援制度との併給について</a:t>
            </a:r>
          </a:p>
        </p:txBody>
      </p:sp>
      <p:sp>
        <p:nvSpPr>
          <p:cNvPr id="7" name="四角形: 角を丸くする 6">
            <a:extLst>
              <a:ext uri="{FF2B5EF4-FFF2-40B4-BE49-F238E27FC236}">
                <a16:creationId xmlns:a16="http://schemas.microsoft.com/office/drawing/2014/main" id="{9B8B8810-2136-46F2-A645-E6A7175D4EA6}"/>
              </a:ext>
            </a:extLst>
          </p:cNvPr>
          <p:cNvSpPr/>
          <p:nvPr/>
        </p:nvSpPr>
        <p:spPr>
          <a:xfrm>
            <a:off x="179837" y="271957"/>
            <a:ext cx="7200000" cy="504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申請等に必要な書類</a:t>
            </a:r>
          </a:p>
        </p:txBody>
      </p:sp>
      <p:sp>
        <p:nvSpPr>
          <p:cNvPr id="16" name="四角形: 角を丸くする 15">
            <a:extLst>
              <a:ext uri="{FF2B5EF4-FFF2-40B4-BE49-F238E27FC236}">
                <a16:creationId xmlns:a16="http://schemas.microsoft.com/office/drawing/2014/main" id="{C26E5046-AD1B-4209-8514-BBADB3A6F50E}"/>
              </a:ext>
            </a:extLst>
          </p:cNvPr>
          <p:cNvSpPr/>
          <p:nvPr/>
        </p:nvSpPr>
        <p:spPr>
          <a:xfrm>
            <a:off x="5946937" y="877168"/>
            <a:ext cx="1163033" cy="421216"/>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lumMod val="95000"/>
                    <a:lumOff val="5000"/>
                  </a:schemeClr>
                </a:solidFill>
                <a:latin typeface="BIZ UDゴシック" panose="020B0400000000000000" pitchFamily="49" charset="-128"/>
                <a:ea typeface="BIZ UDゴシック" panose="020B0400000000000000" pitchFamily="49" charset="-128"/>
              </a:rPr>
              <a:t>申請時</a:t>
            </a:r>
          </a:p>
        </p:txBody>
      </p:sp>
      <p:sp>
        <p:nvSpPr>
          <p:cNvPr id="2" name="四角形: 角を丸くする 1">
            <a:extLst>
              <a:ext uri="{FF2B5EF4-FFF2-40B4-BE49-F238E27FC236}">
                <a16:creationId xmlns:a16="http://schemas.microsoft.com/office/drawing/2014/main" id="{04AA3D6D-79CC-42E5-A039-AE6B986105DE}"/>
              </a:ext>
            </a:extLst>
          </p:cNvPr>
          <p:cNvSpPr/>
          <p:nvPr/>
        </p:nvSpPr>
        <p:spPr>
          <a:xfrm>
            <a:off x="451788" y="7531466"/>
            <a:ext cx="6658182" cy="2668709"/>
          </a:xfrm>
          <a:prstGeom prst="roundRect">
            <a:avLst>
              <a:gd name="adj" fmla="val 6523"/>
            </a:avLst>
          </a:prstGeom>
          <a:solidFill>
            <a:srgbClr val="E1F4FF"/>
          </a:solidFill>
          <a:ln>
            <a:noFill/>
          </a:ln>
        </p:spPr>
        <p:style>
          <a:lnRef idx="2">
            <a:schemeClr val="accent6"/>
          </a:lnRef>
          <a:fillRef idx="1">
            <a:schemeClr val="lt1"/>
          </a:fillRef>
          <a:effectRef idx="0">
            <a:schemeClr val="accent6"/>
          </a:effectRef>
          <a:fontRef idx="minor">
            <a:schemeClr val="dk1"/>
          </a:fontRef>
        </p:style>
        <p:txBody>
          <a:bodyPr tIns="396000" bIns="0" rtlCol="0" anchor="ctr"/>
          <a:lstStyle/>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●令和２年４月１日より、大学等における修学の支援に関する法律に基づく修学支援 （高等教育</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修学支援新制度 （以下「新制度」） ） が施行され、住民税非課税世帯及びそれに準じる世帯の</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学生を対象に、授業料・入学金の減免や返還を要しない給付型奨学金の支給が行われていま</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す。 （学力基準と家計基準による選考があります。）</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●この新制度による支援 （授業料等減免に伴う還付金や給付型奨学金の過月分の給付）を受け</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た場合は、本資金の貸付額から支援相当額を差し引いた範囲内で貸付交付を行います。</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●貸付を受けた後に新制度による支援を受けた場合は、貸付分との重複が生じますので、可能</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な限り速やかに、貸付金の減額申請及び重複分の償還をしていただく必要があります。</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●就学支度資金 （入学金等） の貸付を受け、新制度による入学金の減免が決定された場合は、</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原則６か月以内に減免相当額を一括償還していただく必要がありますのでご注意ください。</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rPr>
              <a:t> ●新制度の支援区分が確認できない場合は、貸付金の交付はできません。</a:t>
            </a:r>
            <a:endParaRPr kumimoji="1" lang="en-US" altLang="ja-JP"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grpSp>
        <p:nvGrpSpPr>
          <p:cNvPr id="33" name="グループ化 32">
            <a:extLst>
              <a:ext uri="{FF2B5EF4-FFF2-40B4-BE49-F238E27FC236}">
                <a16:creationId xmlns:a16="http://schemas.microsoft.com/office/drawing/2014/main" id="{38D8503A-3714-499E-B027-B693BA5374BB}"/>
              </a:ext>
            </a:extLst>
          </p:cNvPr>
          <p:cNvGrpSpPr/>
          <p:nvPr/>
        </p:nvGrpSpPr>
        <p:grpSpPr>
          <a:xfrm>
            <a:off x="7035912" y="10211742"/>
            <a:ext cx="354089" cy="307777"/>
            <a:chOff x="-1845886" y="3443792"/>
            <a:chExt cx="428448" cy="372411"/>
          </a:xfrm>
        </p:grpSpPr>
        <p:sp>
          <p:nvSpPr>
            <p:cNvPr id="34" name="楕円 33">
              <a:extLst>
                <a:ext uri="{FF2B5EF4-FFF2-40B4-BE49-F238E27FC236}">
                  <a16:creationId xmlns:a16="http://schemas.microsoft.com/office/drawing/2014/main" id="{7BD29141-8D6F-4F0C-A0F1-CFFB341BB845}"/>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7FC000C7-6FE5-4E69-9C06-B808B57760AD}"/>
                </a:ext>
              </a:extLst>
            </p:cNvPr>
            <p:cNvSpPr txBox="1"/>
            <p:nvPr/>
          </p:nvSpPr>
          <p:spPr>
            <a:xfrm>
              <a:off x="-1845886" y="344379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５</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sp>
        <p:nvSpPr>
          <p:cNvPr id="12" name="四角形: 角を丸くする 11">
            <a:extLst>
              <a:ext uri="{FF2B5EF4-FFF2-40B4-BE49-F238E27FC236}">
                <a16:creationId xmlns:a16="http://schemas.microsoft.com/office/drawing/2014/main" id="{5A4319D6-4004-4FDD-BB26-4B58058BA944}"/>
              </a:ext>
            </a:extLst>
          </p:cNvPr>
          <p:cNvSpPr/>
          <p:nvPr/>
        </p:nvSpPr>
        <p:spPr>
          <a:xfrm>
            <a:off x="450746" y="828209"/>
            <a:ext cx="6658182" cy="2724795"/>
          </a:xfrm>
          <a:prstGeom prst="roundRect">
            <a:avLst>
              <a:gd name="adj" fmla="val 3183"/>
            </a:avLst>
          </a:prstGeom>
          <a:solidFill>
            <a:srgbClr val="E1F4F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t"/>
          <a:lstStyle/>
          <a:p>
            <a:pPr>
              <a:lnSpc>
                <a:spcPct val="150000"/>
              </a:lnSpc>
            </a:pPr>
            <a:r>
              <a:rPr kumimoji="1" lang="en-US" altLang="ja-JP" sz="1250" b="1" dirty="0">
                <a:solidFill>
                  <a:schemeClr val="tx1">
                    <a:lumMod val="95000"/>
                    <a:lumOff val="5000"/>
                  </a:schemeClr>
                </a:solidFill>
                <a:uFill>
                  <a:solidFill>
                    <a:srgbClr val="575757"/>
                  </a:solidFill>
                </a:uFill>
                <a:latin typeface="BIZ UDPゴシック" panose="020B0400000000000000" pitchFamily="50" charset="-128"/>
                <a:ea typeface="BIZ UDPゴシック" panose="020B0400000000000000" pitchFamily="50" charset="-128"/>
              </a:rPr>
              <a:t>【</a:t>
            </a:r>
            <a:r>
              <a:rPr kumimoji="1" lang="ja-JP" altLang="en-US" sz="1250" b="1" dirty="0">
                <a:solidFill>
                  <a:schemeClr val="tx1">
                    <a:lumMod val="95000"/>
                    <a:lumOff val="5000"/>
                  </a:schemeClr>
                </a:solidFill>
                <a:uFill>
                  <a:solidFill>
                    <a:srgbClr val="575757"/>
                  </a:solidFill>
                </a:uFill>
                <a:latin typeface="BIZ UDPゴシック" panose="020B0400000000000000" pitchFamily="50" charset="-128"/>
                <a:ea typeface="BIZ UDPゴシック" panose="020B0400000000000000" pitchFamily="50" charset="-128"/>
              </a:rPr>
              <a:t>貸付申請</a:t>
            </a:r>
            <a:r>
              <a:rPr kumimoji="1" lang="en-US" altLang="ja-JP" sz="1250" b="1" dirty="0">
                <a:solidFill>
                  <a:schemeClr val="tx1">
                    <a:lumMod val="95000"/>
                    <a:lumOff val="5000"/>
                  </a:schemeClr>
                </a:solidFill>
                <a:uFill>
                  <a:solidFill>
                    <a:srgbClr val="575757"/>
                  </a:solidFill>
                </a:uFill>
                <a:latin typeface="BIZ UDPゴシック" panose="020B0400000000000000" pitchFamily="50" charset="-128"/>
                <a:ea typeface="BIZ UDPゴシック" panose="020B0400000000000000" pitchFamily="50" charset="-128"/>
              </a:rPr>
              <a:t>】</a:t>
            </a:r>
            <a:endParaRPr kumimoji="1" lang="ja-JP" altLang="en-US" sz="1250" b="1" dirty="0">
              <a:solidFill>
                <a:schemeClr val="tx1">
                  <a:lumMod val="95000"/>
                  <a:lumOff val="5000"/>
                </a:schemeClr>
              </a:solidFill>
              <a:uFill>
                <a:solidFill>
                  <a:srgbClr val="575757"/>
                </a:solidFill>
              </a:uFill>
              <a:latin typeface="BIZ UDPゴシック" panose="020B0400000000000000" pitchFamily="50" charset="-128"/>
              <a:ea typeface="BIZ UDPゴシック" panose="020B0400000000000000" pitchFamily="50" charset="-128"/>
            </a:endParaRPr>
          </a:p>
          <a:p>
            <a:pPr>
              <a:lnSpc>
                <a:spcPts val="1600"/>
              </a:lnSpc>
            </a:pPr>
            <a:r>
              <a:rPr kumimoji="1" lang="ja-JP" altLang="en-US" sz="1250"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貸付申請書</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戸籍謄本 （発行後３ケ月以内で、母又は父及び児童又は子の戸籍が分かるもの）</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世帯員全員の住民票</a:t>
            </a:r>
            <a:endParaRPr kumimoji="1" lang="en-US" altLang="ja-JP" sz="125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kumimoji="1" lang="en-US" altLang="ja-JP" sz="125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償還計画書</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子の扶養の事実を証明する書類</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納税証明書</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年収や月収 （３か月分） を証明する書類</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個人情報の取扱いに係る同意書　</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連帯保証人の本籍地入り住民票及び収入を証明する書類</a:t>
            </a: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個人番号カード （住民票に記載のある場合は不要）</a:t>
            </a:r>
            <a:endParaRPr kumimoji="1" lang="en-US" altLang="ja-JP" sz="125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kumimoji="1" lang="ja-JP" altLang="en-US" sz="1250" dirty="0">
                <a:solidFill>
                  <a:schemeClr val="tx1">
                    <a:lumMod val="95000"/>
                    <a:lumOff val="5000"/>
                  </a:schemeClr>
                </a:solidFill>
                <a:latin typeface="BIZ UDPゴシック" panose="020B0400000000000000" pitchFamily="50" charset="-128"/>
                <a:ea typeface="BIZ UDPゴシック" panose="020B0400000000000000" pitchFamily="50" charset="-128"/>
              </a:rPr>
              <a:t>　□ その他資金の種類に応じた必要な書類 （生活収支状況表等）</a:t>
            </a:r>
          </a:p>
        </p:txBody>
      </p:sp>
      <p:sp>
        <p:nvSpPr>
          <p:cNvPr id="14" name="四角形: 角を丸くする 13">
            <a:extLst>
              <a:ext uri="{FF2B5EF4-FFF2-40B4-BE49-F238E27FC236}">
                <a16:creationId xmlns:a16="http://schemas.microsoft.com/office/drawing/2014/main" id="{1CDC89C6-2046-40F0-92EE-F86F27CE6003}"/>
              </a:ext>
            </a:extLst>
          </p:cNvPr>
          <p:cNvSpPr/>
          <p:nvPr/>
        </p:nvSpPr>
        <p:spPr>
          <a:xfrm>
            <a:off x="450746" y="3682691"/>
            <a:ext cx="6658182" cy="1692000"/>
          </a:xfrm>
          <a:prstGeom prst="roundRect">
            <a:avLst>
              <a:gd name="adj" fmla="val 3183"/>
            </a:avLst>
          </a:prstGeom>
          <a:solidFill>
            <a:srgbClr val="FFEFF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ct val="150000"/>
              </a:lnSpc>
            </a:pPr>
            <a:r>
              <a:rPr kumimoji="1" lang="en-US" altLang="ja-JP" sz="1250" b="1"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a:t>
            </a:r>
            <a:r>
              <a:rPr kumimoji="1" lang="ja-JP" altLang="en-US" sz="1250" b="1"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借用時</a:t>
            </a:r>
            <a:r>
              <a:rPr kumimoji="1" lang="en-US" altLang="ja-JP" sz="1250" b="1"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a:t>
            </a:r>
            <a:r>
              <a:rPr kumimoji="1" lang="ja-JP" altLang="en-US" sz="1250" b="1"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 </a:t>
            </a:r>
            <a:endParaRPr kumimoji="1" lang="en-US" altLang="ja-JP" sz="125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借用証書</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印鑑登録証明書 （借主・連帯借主・連帯保証人）</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確認票</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交付請求書</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口座振替納入依頼書［本人控え（写し）］</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調査同意書</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19" name="四角形: 角を丸くする 18">
            <a:extLst>
              <a:ext uri="{FF2B5EF4-FFF2-40B4-BE49-F238E27FC236}">
                <a16:creationId xmlns:a16="http://schemas.microsoft.com/office/drawing/2014/main" id="{A36CA97B-2C34-4C74-AE1B-4F86D6A42F2B}"/>
              </a:ext>
            </a:extLst>
          </p:cNvPr>
          <p:cNvSpPr/>
          <p:nvPr/>
        </p:nvSpPr>
        <p:spPr>
          <a:xfrm>
            <a:off x="450746" y="5504378"/>
            <a:ext cx="6658182" cy="1304125"/>
          </a:xfrm>
          <a:prstGeom prst="roundRect">
            <a:avLst>
              <a:gd name="adj" fmla="val 3183"/>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ct val="150000"/>
              </a:lnSpc>
            </a:pPr>
            <a:r>
              <a:rPr lang="en-US" altLang="ja-JP" sz="1250" b="1" spc="20"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a:t>
            </a:r>
            <a:r>
              <a:rPr lang="ja-JP" altLang="en-US" sz="1250" b="1" spc="20"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継続交付手続き時</a:t>
            </a:r>
            <a:r>
              <a:rPr lang="en-US" altLang="ja-JP" sz="1250" b="1" spc="20"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a:t>
            </a:r>
            <a:r>
              <a:rPr lang="ja-JP" altLang="en-US" sz="1250" b="1" spc="20" dirty="0">
                <a:solidFill>
                  <a:schemeClr val="tx1">
                    <a:lumMod val="95000"/>
                    <a:lumOff val="5000"/>
                  </a:schemeClr>
                </a:solidFill>
                <a:uFill>
                  <a:solidFill>
                    <a:srgbClr val="3366FF"/>
                  </a:solidFill>
                </a:uFill>
                <a:latin typeface="BIZ UDPゴシック" panose="020B0400000000000000" pitchFamily="50" charset="-128"/>
                <a:ea typeface="BIZ UDPゴシック" panose="020B0400000000000000" pitchFamily="50" charset="-128"/>
              </a:rPr>
              <a:t> </a:t>
            </a:r>
            <a:endParaRPr lang="en-US" altLang="ja-JP" sz="1250" b="1"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交付請求書</a:t>
            </a: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在学証明書</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氏名等変更届、債権債務者変更申請書、貸付停止等申請書、その他必要な書類</a:t>
            </a:r>
            <a:endParaRPr lang="en-US" altLang="ja-JP" sz="1250" spc="2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ts val="1600"/>
              </a:lnSpc>
            </a:pPr>
            <a:r>
              <a:rPr lang="ja-JP" altLang="en-US" sz="1250" spc="20" dirty="0">
                <a:solidFill>
                  <a:schemeClr val="tx1">
                    <a:lumMod val="95000"/>
                    <a:lumOff val="5000"/>
                  </a:schemeClr>
                </a:solidFill>
                <a:latin typeface="BIZ UDPゴシック" panose="020B0400000000000000" pitchFamily="50" charset="-128"/>
                <a:ea typeface="BIZ UDPゴシック" panose="020B0400000000000000" pitchFamily="50" charset="-128"/>
              </a:rPr>
              <a:t>　□ 高等教育修学支援新制度の支援区分確認書類</a:t>
            </a:r>
          </a:p>
        </p:txBody>
      </p:sp>
      <p:grpSp>
        <p:nvGrpSpPr>
          <p:cNvPr id="3" name="グループ化 2">
            <a:extLst>
              <a:ext uri="{FF2B5EF4-FFF2-40B4-BE49-F238E27FC236}">
                <a16:creationId xmlns:a16="http://schemas.microsoft.com/office/drawing/2014/main" id="{CD6CFDB3-5D86-4A8F-9E2E-C33DE39D31B8}"/>
              </a:ext>
            </a:extLst>
          </p:cNvPr>
          <p:cNvGrpSpPr/>
          <p:nvPr/>
        </p:nvGrpSpPr>
        <p:grpSpPr>
          <a:xfrm>
            <a:off x="681312" y="4103497"/>
            <a:ext cx="129613" cy="1147066"/>
            <a:chOff x="744306" y="3778570"/>
            <a:chExt cx="129613" cy="1147066"/>
          </a:xfrm>
        </p:grpSpPr>
        <p:sp>
          <p:nvSpPr>
            <p:cNvPr id="46" name="正方形/長方形 45">
              <a:extLst>
                <a:ext uri="{FF2B5EF4-FFF2-40B4-BE49-F238E27FC236}">
                  <a16:creationId xmlns:a16="http://schemas.microsoft.com/office/drawing/2014/main" id="{9C4157B3-1484-4D23-B71F-5F4513461A7F}"/>
                </a:ext>
              </a:extLst>
            </p:cNvPr>
            <p:cNvSpPr/>
            <p:nvPr/>
          </p:nvSpPr>
          <p:spPr>
            <a:xfrm>
              <a:off x="744306" y="4595423"/>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7" name="正方形/長方形 46">
              <a:extLst>
                <a:ext uri="{FF2B5EF4-FFF2-40B4-BE49-F238E27FC236}">
                  <a16:creationId xmlns:a16="http://schemas.microsoft.com/office/drawing/2014/main" id="{F42B4ACD-74DA-4D82-98A4-12B3EE2A9505}"/>
                </a:ext>
              </a:extLst>
            </p:cNvPr>
            <p:cNvSpPr/>
            <p:nvPr/>
          </p:nvSpPr>
          <p:spPr>
            <a:xfrm>
              <a:off x="744306" y="4799636"/>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8" name="正方形/長方形 47">
              <a:extLst>
                <a:ext uri="{FF2B5EF4-FFF2-40B4-BE49-F238E27FC236}">
                  <a16:creationId xmlns:a16="http://schemas.microsoft.com/office/drawing/2014/main" id="{ED6206B1-9A3B-47BB-BAB2-AB1669350437}"/>
                </a:ext>
              </a:extLst>
            </p:cNvPr>
            <p:cNvSpPr/>
            <p:nvPr/>
          </p:nvSpPr>
          <p:spPr>
            <a:xfrm>
              <a:off x="744306" y="3778570"/>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9" name="正方形/長方形 48">
              <a:extLst>
                <a:ext uri="{FF2B5EF4-FFF2-40B4-BE49-F238E27FC236}">
                  <a16:creationId xmlns:a16="http://schemas.microsoft.com/office/drawing/2014/main" id="{DA931CD9-C996-4CD1-81FA-13FAC2A05B7E}"/>
                </a:ext>
              </a:extLst>
            </p:cNvPr>
            <p:cNvSpPr/>
            <p:nvPr/>
          </p:nvSpPr>
          <p:spPr>
            <a:xfrm>
              <a:off x="744306" y="3982783"/>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0" name="正方形/長方形 49">
              <a:extLst>
                <a:ext uri="{FF2B5EF4-FFF2-40B4-BE49-F238E27FC236}">
                  <a16:creationId xmlns:a16="http://schemas.microsoft.com/office/drawing/2014/main" id="{A3AC0DAA-9763-4C1F-A85D-8262FE26B226}"/>
                </a:ext>
              </a:extLst>
            </p:cNvPr>
            <p:cNvSpPr/>
            <p:nvPr/>
          </p:nvSpPr>
          <p:spPr>
            <a:xfrm>
              <a:off x="744306" y="4186996"/>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1" name="正方形/長方形 50">
              <a:extLst>
                <a:ext uri="{FF2B5EF4-FFF2-40B4-BE49-F238E27FC236}">
                  <a16:creationId xmlns:a16="http://schemas.microsoft.com/office/drawing/2014/main" id="{41971983-A412-4EEE-B5B3-FA19F04F980E}"/>
                </a:ext>
              </a:extLst>
            </p:cNvPr>
            <p:cNvSpPr/>
            <p:nvPr/>
          </p:nvSpPr>
          <p:spPr>
            <a:xfrm>
              <a:off x="744306" y="4391209"/>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grpSp>
      <p:grpSp>
        <p:nvGrpSpPr>
          <p:cNvPr id="52" name="グループ化 51">
            <a:extLst>
              <a:ext uri="{FF2B5EF4-FFF2-40B4-BE49-F238E27FC236}">
                <a16:creationId xmlns:a16="http://schemas.microsoft.com/office/drawing/2014/main" id="{D1B76C75-D19A-423F-98CD-2DBDE225A5C1}"/>
              </a:ext>
            </a:extLst>
          </p:cNvPr>
          <p:cNvGrpSpPr/>
          <p:nvPr/>
        </p:nvGrpSpPr>
        <p:grpSpPr>
          <a:xfrm>
            <a:off x="669479" y="5938195"/>
            <a:ext cx="129613" cy="738639"/>
            <a:chOff x="744306" y="3778570"/>
            <a:chExt cx="129613" cy="738639"/>
          </a:xfrm>
        </p:grpSpPr>
        <p:sp>
          <p:nvSpPr>
            <p:cNvPr id="55" name="正方形/長方形 54">
              <a:extLst>
                <a:ext uri="{FF2B5EF4-FFF2-40B4-BE49-F238E27FC236}">
                  <a16:creationId xmlns:a16="http://schemas.microsoft.com/office/drawing/2014/main" id="{F023FB22-097C-4537-BEFA-999CA45E2310}"/>
                </a:ext>
              </a:extLst>
            </p:cNvPr>
            <p:cNvSpPr/>
            <p:nvPr/>
          </p:nvSpPr>
          <p:spPr>
            <a:xfrm>
              <a:off x="744306" y="3778570"/>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6" name="正方形/長方形 55">
              <a:extLst>
                <a:ext uri="{FF2B5EF4-FFF2-40B4-BE49-F238E27FC236}">
                  <a16:creationId xmlns:a16="http://schemas.microsoft.com/office/drawing/2014/main" id="{6B386465-63FB-4AAA-85BA-F15EDC10782E}"/>
                </a:ext>
              </a:extLst>
            </p:cNvPr>
            <p:cNvSpPr/>
            <p:nvPr/>
          </p:nvSpPr>
          <p:spPr>
            <a:xfrm>
              <a:off x="744306" y="3982783"/>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7" name="正方形/長方形 56">
              <a:extLst>
                <a:ext uri="{FF2B5EF4-FFF2-40B4-BE49-F238E27FC236}">
                  <a16:creationId xmlns:a16="http://schemas.microsoft.com/office/drawing/2014/main" id="{BFFC9165-F8C7-4916-AD5F-E981C8908154}"/>
                </a:ext>
              </a:extLst>
            </p:cNvPr>
            <p:cNvSpPr/>
            <p:nvPr/>
          </p:nvSpPr>
          <p:spPr>
            <a:xfrm>
              <a:off x="744306" y="4186996"/>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58" name="正方形/長方形 57">
              <a:extLst>
                <a:ext uri="{FF2B5EF4-FFF2-40B4-BE49-F238E27FC236}">
                  <a16:creationId xmlns:a16="http://schemas.microsoft.com/office/drawing/2014/main" id="{4427865E-C585-47E0-ACAC-9F72560AE4D5}"/>
                </a:ext>
              </a:extLst>
            </p:cNvPr>
            <p:cNvSpPr/>
            <p:nvPr/>
          </p:nvSpPr>
          <p:spPr>
            <a:xfrm>
              <a:off x="744306" y="4391209"/>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grpSp>
      <p:grpSp>
        <p:nvGrpSpPr>
          <p:cNvPr id="8" name="グループ化 7">
            <a:extLst>
              <a:ext uri="{FF2B5EF4-FFF2-40B4-BE49-F238E27FC236}">
                <a16:creationId xmlns:a16="http://schemas.microsoft.com/office/drawing/2014/main" id="{E03CE480-7DFC-41CF-86BB-2E1BE41DAF28}"/>
              </a:ext>
            </a:extLst>
          </p:cNvPr>
          <p:cNvGrpSpPr/>
          <p:nvPr/>
        </p:nvGrpSpPr>
        <p:grpSpPr>
          <a:xfrm>
            <a:off x="688456" y="1256791"/>
            <a:ext cx="129613" cy="2163408"/>
            <a:chOff x="675121" y="1247211"/>
            <a:chExt cx="129613" cy="2163408"/>
          </a:xfrm>
        </p:grpSpPr>
        <p:sp>
          <p:nvSpPr>
            <p:cNvPr id="24" name="正方形/長方形 23">
              <a:extLst>
                <a:ext uri="{FF2B5EF4-FFF2-40B4-BE49-F238E27FC236}">
                  <a16:creationId xmlns:a16="http://schemas.microsoft.com/office/drawing/2014/main" id="{D5799ACF-D0F9-4ED5-AC20-F457DDCAD143}"/>
                </a:ext>
              </a:extLst>
            </p:cNvPr>
            <p:cNvSpPr/>
            <p:nvPr/>
          </p:nvSpPr>
          <p:spPr>
            <a:xfrm>
              <a:off x="675121" y="2062493"/>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25" name="正方形/長方形 24">
              <a:extLst>
                <a:ext uri="{FF2B5EF4-FFF2-40B4-BE49-F238E27FC236}">
                  <a16:creationId xmlns:a16="http://schemas.microsoft.com/office/drawing/2014/main" id="{B9ADA018-41D5-46B2-B2A4-439B68BFBA0D}"/>
                </a:ext>
              </a:extLst>
            </p:cNvPr>
            <p:cNvSpPr/>
            <p:nvPr/>
          </p:nvSpPr>
          <p:spPr>
            <a:xfrm>
              <a:off x="675121" y="2267504"/>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26" name="正方形/長方形 25">
              <a:extLst>
                <a:ext uri="{FF2B5EF4-FFF2-40B4-BE49-F238E27FC236}">
                  <a16:creationId xmlns:a16="http://schemas.microsoft.com/office/drawing/2014/main" id="{ED5BAB37-64EB-4D69-ABB8-8258EEC4BC0D}"/>
                </a:ext>
              </a:extLst>
            </p:cNvPr>
            <p:cNvSpPr/>
            <p:nvPr/>
          </p:nvSpPr>
          <p:spPr>
            <a:xfrm>
              <a:off x="675121" y="2470134"/>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27" name="正方形/長方形 26">
              <a:extLst>
                <a:ext uri="{FF2B5EF4-FFF2-40B4-BE49-F238E27FC236}">
                  <a16:creationId xmlns:a16="http://schemas.microsoft.com/office/drawing/2014/main" id="{8B3664FE-025B-4131-B1A3-5CBB4BEFE9FE}"/>
                </a:ext>
              </a:extLst>
            </p:cNvPr>
            <p:cNvSpPr/>
            <p:nvPr/>
          </p:nvSpPr>
          <p:spPr>
            <a:xfrm>
              <a:off x="675121" y="2671970"/>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28" name="正方形/長方形 27">
              <a:extLst>
                <a:ext uri="{FF2B5EF4-FFF2-40B4-BE49-F238E27FC236}">
                  <a16:creationId xmlns:a16="http://schemas.microsoft.com/office/drawing/2014/main" id="{1D72CFFE-82E4-432D-B2B7-88CE9ED1FB84}"/>
                </a:ext>
              </a:extLst>
            </p:cNvPr>
            <p:cNvSpPr/>
            <p:nvPr/>
          </p:nvSpPr>
          <p:spPr>
            <a:xfrm>
              <a:off x="675121" y="2875394"/>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1" name="正方形/長方形 40">
              <a:extLst>
                <a:ext uri="{FF2B5EF4-FFF2-40B4-BE49-F238E27FC236}">
                  <a16:creationId xmlns:a16="http://schemas.microsoft.com/office/drawing/2014/main" id="{46AB520D-6367-413E-8729-2FD5BAC97814}"/>
                </a:ext>
              </a:extLst>
            </p:cNvPr>
            <p:cNvSpPr/>
            <p:nvPr/>
          </p:nvSpPr>
          <p:spPr>
            <a:xfrm>
              <a:off x="675121" y="3078024"/>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2" name="正方形/長方形 41">
              <a:extLst>
                <a:ext uri="{FF2B5EF4-FFF2-40B4-BE49-F238E27FC236}">
                  <a16:creationId xmlns:a16="http://schemas.microsoft.com/office/drawing/2014/main" id="{2B1FA3DB-0338-4000-B834-513B7E8D3114}"/>
                </a:ext>
              </a:extLst>
            </p:cNvPr>
            <p:cNvSpPr/>
            <p:nvPr/>
          </p:nvSpPr>
          <p:spPr>
            <a:xfrm>
              <a:off x="675121" y="1247211"/>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3" name="正方形/長方形 42">
              <a:extLst>
                <a:ext uri="{FF2B5EF4-FFF2-40B4-BE49-F238E27FC236}">
                  <a16:creationId xmlns:a16="http://schemas.microsoft.com/office/drawing/2014/main" id="{7F6A160C-B68B-4BD6-8ABF-AD0983F6210F}"/>
                </a:ext>
              </a:extLst>
            </p:cNvPr>
            <p:cNvSpPr/>
            <p:nvPr/>
          </p:nvSpPr>
          <p:spPr>
            <a:xfrm>
              <a:off x="675121" y="1452222"/>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4" name="正方形/長方形 43">
              <a:extLst>
                <a:ext uri="{FF2B5EF4-FFF2-40B4-BE49-F238E27FC236}">
                  <a16:creationId xmlns:a16="http://schemas.microsoft.com/office/drawing/2014/main" id="{98736F66-6BBC-4332-A681-EDEF69A6683C}"/>
                </a:ext>
              </a:extLst>
            </p:cNvPr>
            <p:cNvSpPr/>
            <p:nvPr/>
          </p:nvSpPr>
          <p:spPr>
            <a:xfrm>
              <a:off x="675121" y="1657233"/>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45" name="正方形/長方形 44">
              <a:extLst>
                <a:ext uri="{FF2B5EF4-FFF2-40B4-BE49-F238E27FC236}">
                  <a16:creationId xmlns:a16="http://schemas.microsoft.com/office/drawing/2014/main" id="{4B97A76A-2D20-4701-A784-AEC5C139D1C5}"/>
                </a:ext>
              </a:extLst>
            </p:cNvPr>
            <p:cNvSpPr/>
            <p:nvPr/>
          </p:nvSpPr>
          <p:spPr>
            <a:xfrm>
              <a:off x="675121" y="1862244"/>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sp>
          <p:nvSpPr>
            <p:cNvPr id="36" name="正方形/長方形 35">
              <a:extLst>
                <a:ext uri="{FF2B5EF4-FFF2-40B4-BE49-F238E27FC236}">
                  <a16:creationId xmlns:a16="http://schemas.microsoft.com/office/drawing/2014/main" id="{B5AB3F09-918E-4E45-9C7B-95A5B9D49C9D}"/>
                </a:ext>
              </a:extLst>
            </p:cNvPr>
            <p:cNvSpPr/>
            <p:nvPr/>
          </p:nvSpPr>
          <p:spPr>
            <a:xfrm>
              <a:off x="675121" y="3284619"/>
              <a:ext cx="129613" cy="126000"/>
            </a:xfrm>
            <a:prstGeom prst="rect">
              <a:avLst/>
            </a:prstGeom>
            <a:solidFill>
              <a:schemeClr val="bg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95000"/>
                    <a:lumOff val="5000"/>
                  </a:schemeClr>
                </a:solidFill>
              </a:endParaRPr>
            </a:p>
          </p:txBody>
        </p:sp>
      </p:grpSp>
    </p:spTree>
    <p:extLst>
      <p:ext uri="{BB962C8B-B14F-4D97-AF65-F5344CB8AC3E}">
        <p14:creationId xmlns:p14="http://schemas.microsoft.com/office/powerpoint/2010/main" val="2782678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E88CD833-DFF6-43CC-BA76-76BA4D6094D6}"/>
              </a:ext>
            </a:extLst>
          </p:cNvPr>
          <p:cNvGrpSpPr/>
          <p:nvPr/>
        </p:nvGrpSpPr>
        <p:grpSpPr>
          <a:xfrm>
            <a:off x="150815" y="10232877"/>
            <a:ext cx="354089" cy="307777"/>
            <a:chOff x="-1845886" y="3443792"/>
            <a:chExt cx="428448" cy="372411"/>
          </a:xfrm>
        </p:grpSpPr>
        <p:sp>
          <p:nvSpPr>
            <p:cNvPr id="4" name="楕円 3">
              <a:extLst>
                <a:ext uri="{FF2B5EF4-FFF2-40B4-BE49-F238E27FC236}">
                  <a16:creationId xmlns:a16="http://schemas.microsoft.com/office/drawing/2014/main" id="{04997462-5626-4170-969E-0DCD9660AA93}"/>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5DD381C2-6995-43FD-BC95-BE122F592927}"/>
                </a:ext>
              </a:extLst>
            </p:cNvPr>
            <p:cNvSpPr txBox="1"/>
            <p:nvPr/>
          </p:nvSpPr>
          <p:spPr>
            <a:xfrm>
              <a:off x="-1845886" y="344379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６</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pic>
        <p:nvPicPr>
          <p:cNvPr id="7" name="図 6">
            <a:extLst>
              <a:ext uri="{FF2B5EF4-FFF2-40B4-BE49-F238E27FC236}">
                <a16:creationId xmlns:a16="http://schemas.microsoft.com/office/drawing/2014/main" id="{97F31E06-8A63-4201-AF42-E10525EDDB37}"/>
              </a:ext>
            </a:extLst>
          </p:cNvPr>
          <p:cNvPicPr>
            <a:picLocks noChangeAspect="1"/>
          </p:cNvPicPr>
          <p:nvPr/>
        </p:nvPicPr>
        <p:blipFill>
          <a:blip r:embed="rId2"/>
          <a:stretch>
            <a:fillRect/>
          </a:stretch>
        </p:blipFill>
        <p:spPr>
          <a:xfrm>
            <a:off x="436095" y="609599"/>
            <a:ext cx="6762675" cy="9579121"/>
          </a:xfrm>
          <a:prstGeom prst="rect">
            <a:avLst/>
          </a:prstGeom>
        </p:spPr>
      </p:pic>
    </p:spTree>
    <p:extLst>
      <p:ext uri="{BB962C8B-B14F-4D97-AF65-F5344CB8AC3E}">
        <p14:creationId xmlns:p14="http://schemas.microsoft.com/office/powerpoint/2010/main" val="343488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2B9C55EC-C744-49EC-B5FD-D5DC4F109434}"/>
              </a:ext>
            </a:extLst>
          </p:cNvPr>
          <p:cNvGraphicFramePr>
            <a:graphicFrameLocks noGrp="1"/>
          </p:cNvGraphicFramePr>
          <p:nvPr>
            <p:extLst>
              <p:ext uri="{D42A27DB-BD31-4B8C-83A1-F6EECF244321}">
                <p14:modId xmlns:p14="http://schemas.microsoft.com/office/powerpoint/2010/main" val="1701516501"/>
              </p:ext>
            </p:extLst>
          </p:nvPr>
        </p:nvGraphicFramePr>
        <p:xfrm>
          <a:off x="611158" y="1190278"/>
          <a:ext cx="6532006" cy="8160634"/>
        </p:xfrm>
        <a:graphic>
          <a:graphicData uri="http://schemas.openxmlformats.org/drawingml/2006/table">
            <a:tbl>
              <a:tblPr firstRow="1" firstCol="1" bandRow="1"/>
              <a:tblGrid>
                <a:gridCol w="1164845">
                  <a:extLst>
                    <a:ext uri="{9D8B030D-6E8A-4147-A177-3AD203B41FA5}">
                      <a16:colId xmlns:a16="http://schemas.microsoft.com/office/drawing/2014/main" val="1947832527"/>
                    </a:ext>
                  </a:extLst>
                </a:gridCol>
                <a:gridCol w="585946">
                  <a:extLst>
                    <a:ext uri="{9D8B030D-6E8A-4147-A177-3AD203B41FA5}">
                      <a16:colId xmlns:a16="http://schemas.microsoft.com/office/drawing/2014/main" val="4182952554"/>
                    </a:ext>
                  </a:extLst>
                </a:gridCol>
                <a:gridCol w="754041">
                  <a:extLst>
                    <a:ext uri="{9D8B030D-6E8A-4147-A177-3AD203B41FA5}">
                      <a16:colId xmlns:a16="http://schemas.microsoft.com/office/drawing/2014/main" val="3860733633"/>
                    </a:ext>
                  </a:extLst>
                </a:gridCol>
                <a:gridCol w="1036910">
                  <a:extLst>
                    <a:ext uri="{9D8B030D-6E8A-4147-A177-3AD203B41FA5}">
                      <a16:colId xmlns:a16="http://schemas.microsoft.com/office/drawing/2014/main" val="3942658077"/>
                    </a:ext>
                  </a:extLst>
                </a:gridCol>
                <a:gridCol w="739132">
                  <a:extLst>
                    <a:ext uri="{9D8B030D-6E8A-4147-A177-3AD203B41FA5}">
                      <a16:colId xmlns:a16="http://schemas.microsoft.com/office/drawing/2014/main" val="1031499310"/>
                    </a:ext>
                  </a:extLst>
                </a:gridCol>
                <a:gridCol w="756000">
                  <a:extLst>
                    <a:ext uri="{9D8B030D-6E8A-4147-A177-3AD203B41FA5}">
                      <a16:colId xmlns:a16="http://schemas.microsoft.com/office/drawing/2014/main" val="284836579"/>
                    </a:ext>
                  </a:extLst>
                </a:gridCol>
                <a:gridCol w="739132">
                  <a:extLst>
                    <a:ext uri="{9D8B030D-6E8A-4147-A177-3AD203B41FA5}">
                      <a16:colId xmlns:a16="http://schemas.microsoft.com/office/drawing/2014/main" val="4145550271"/>
                    </a:ext>
                  </a:extLst>
                </a:gridCol>
                <a:gridCol w="756000">
                  <a:extLst>
                    <a:ext uri="{9D8B030D-6E8A-4147-A177-3AD203B41FA5}">
                      <a16:colId xmlns:a16="http://schemas.microsoft.com/office/drawing/2014/main" val="3127174800"/>
                    </a:ext>
                  </a:extLst>
                </a:gridCol>
              </a:tblGrid>
              <a:tr h="324145">
                <a:tc row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学校等種別</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F4FF"/>
                    </a:solidFill>
                  </a:tcPr>
                </a:tc>
                <a:tc rowSpan="2" gridSpan="2">
                  <a:txBody>
                    <a:bodyPr/>
                    <a:lstStyle/>
                    <a:p>
                      <a:pPr algn="just">
                        <a:lnSpc>
                          <a:spcPts val="800"/>
                        </a:lnSpc>
                        <a:spcAft>
                          <a:spcPts val="0"/>
                        </a:spcAft>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spc="-2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資</a:t>
                      </a:r>
                      <a:r>
                        <a:rPr lang="en-US" sz="800" kern="0" spc="-2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spc="-2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金  名</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800"/>
                        </a:lnSpc>
                        <a:spcAft>
                          <a:spcPts val="0"/>
                        </a:spcAft>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spc="-2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貸付限度額</a:t>
                      </a:r>
                      <a:b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b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50800" algn="just">
                        <a:lnSpc>
                          <a:spcPts val="800"/>
                        </a:lnSpc>
                        <a:spcAft>
                          <a:spcPts val="0"/>
                        </a:spcAft>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区　分</a:t>
                      </a:r>
                      <a:endParaRPr kumimoji="1" lang="ja-JP" altLang="en-US" sz="900" dirty="0"/>
                    </a:p>
                  </a:txBody>
                  <a:tcPr marL="100584" marR="100584" marT="50292" marB="502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1F4FF"/>
                    </a:solidFill>
                  </a:tcPr>
                </a:tc>
                <a:tc rowSpan="2"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rowSpan="2">
                  <a:txBody>
                    <a:bodyPr/>
                    <a:lstStyle/>
                    <a:p>
                      <a:pPr algn="ctr">
                        <a:lnSpc>
                          <a:spcPts val="900"/>
                        </a:lnSpc>
                      </a:pPr>
                      <a:r>
                        <a:rPr lang="ja-JP" sz="900" kern="0" spc="15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就学支度資金</a:t>
                      </a:r>
                      <a:endParaRPr lang="en-US" altLang="ja-JP" sz="900" kern="0" spc="15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ctr">
                        <a:lnSpc>
                          <a:spcPts val="9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貸付限度額（円）</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F4FF"/>
                    </a:solidFill>
                  </a:tcPr>
                </a:tc>
                <a:tc gridSpan="4">
                  <a:txBody>
                    <a:bodyPr/>
                    <a:lstStyle/>
                    <a:p>
                      <a:pPr marL="0" indent="0" algn="ctr">
                        <a:lnSpc>
                          <a:spcPts val="9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修学資金</a:t>
                      </a:r>
                      <a:endParaRPr lang="en-US" alt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indent="0" algn="ctr">
                        <a:lnSpc>
                          <a:spcPts val="9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貸付限度額（月額・円）</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F4FF"/>
                    </a:solidFill>
                  </a:tcPr>
                </a:tc>
                <a:tc hMerge="1">
                  <a:txBody>
                    <a:bodyPr/>
                    <a:lstStyle/>
                    <a:p>
                      <a:endParaRPr kumimoji="1" lang="ja-JP" altLang="en-US"/>
                    </a:p>
                  </a:txBody>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608087699"/>
                  </a:ext>
                </a:extLst>
              </a:tr>
              <a:tr h="21159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marL="66675" algn="ctr">
                        <a:lnSpc>
                          <a:spcPts val="9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年収目安</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900</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万円</a:t>
                      </a:r>
                      <a:r>
                        <a:rPr lang="ja-JP" sz="800" u="wavy"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以下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9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年収目安</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900</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万円</a:t>
                      </a:r>
                      <a:r>
                        <a:rPr lang="ja-JP" sz="800" u="wavy"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以上</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286398948"/>
                  </a:ext>
                </a:extLst>
              </a:tr>
              <a:tr h="234209">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小学校</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indent="254000">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64,300 </a:t>
                      </a: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ja-JP"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0224746"/>
                  </a:ext>
                </a:extLst>
              </a:tr>
              <a:tr h="234209">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中学校</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4000">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81,000 </a:t>
                      </a: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722426409"/>
                  </a:ext>
                </a:extLst>
              </a:tr>
              <a:tr h="234209">
                <a:tc rowSpan="4">
                  <a:txBody>
                    <a:bodyPr/>
                    <a:lstStyle/>
                    <a:p>
                      <a:pPr algn="ctr">
                        <a:lnSpc>
                          <a:spcPts val="10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高等学校</a:t>
                      </a:r>
                      <a:b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b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専修学校</a:t>
                      </a:r>
                      <a:b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b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（高等課程）</a:t>
                      </a:r>
                      <a:endParaRPr lang="en-US" alt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l">
                        <a:lnSpc>
                          <a:spcPts val="10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高校授業料実質無</a:t>
                      </a:r>
                      <a:endPar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l">
                        <a:lnSpc>
                          <a:spcPts val="1000"/>
                        </a:lnSpc>
                      </a:pPr>
                      <a:r>
                        <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償化のため、授業</a:t>
                      </a:r>
                      <a:endPar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l">
                        <a:lnSpc>
                          <a:spcPts val="1000"/>
                        </a:lnSpc>
                      </a:pPr>
                      <a:r>
                        <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料及</a:t>
                      </a:r>
                      <a:r>
                        <a:rPr lang="ja-JP" alt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び授業料</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相当</a:t>
                      </a:r>
                      <a:endPar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l">
                        <a:lnSpc>
                          <a:spcPts val="1000"/>
                        </a:lnSpc>
                      </a:pPr>
                      <a:r>
                        <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分は貸付対象外</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国公立</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150,000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27,000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27,000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52506802"/>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160,000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34,500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34,500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583454054"/>
                  </a:ext>
                </a:extLst>
              </a:tr>
              <a:tr h="234209">
                <a:tc vMerge="1">
                  <a:txBody>
                    <a:bodyPr/>
                    <a:lstStyle/>
                    <a:p>
                      <a:endParaRPr kumimoji="1" lang="ja-JP" altLang="en-US"/>
                    </a:p>
                  </a:txBody>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私　立</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410,000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45,000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45,000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525717214"/>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420,000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52,500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52,500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15425635"/>
                  </a:ext>
                </a:extLst>
              </a:tr>
              <a:tr h="234209">
                <a:tc rowSpan="5">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高等専門学校</a:t>
                      </a:r>
                      <a:endParaRPr lang="en-US" alt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ctr">
                        <a:lnSpc>
                          <a:spcPts val="1200"/>
                        </a:lnSpc>
                      </a:pPr>
                      <a:endParaRPr lang="en-US" alt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l">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※国の支援金部分は</a:t>
                      </a:r>
                      <a:endPar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l">
                        <a:lnSpc>
                          <a:spcPts val="1200"/>
                        </a:lnSpc>
                      </a:pPr>
                      <a:r>
                        <a:rPr lang="en-US" alt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alt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原則貸付対象外</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国公立</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420,000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2</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3</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年</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年</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2</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3</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年</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en-US"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a:t>
                      </a: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年</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3600004"/>
                  </a:ext>
                </a:extLst>
              </a:tr>
              <a:tr h="23420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31,500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67,500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31,500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67,500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305022"/>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430,000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33,750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76,500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33,750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76,500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7240665"/>
                  </a:ext>
                </a:extLst>
              </a:tr>
              <a:tr h="234209">
                <a:tc vMerge="1">
                  <a:txBody>
                    <a:bodyPr/>
                    <a:lstStyle/>
                    <a:p>
                      <a:endParaRPr kumimoji="1" lang="ja-JP" altLang="en-US"/>
                    </a:p>
                  </a:txBody>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私　立</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580,000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48,000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98,500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48,000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89,000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7619317"/>
                  </a:ext>
                </a:extLst>
              </a:tr>
              <a:tr h="21789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590,000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52,500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115,000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52,500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102,500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4924199"/>
                  </a:ext>
                </a:extLst>
              </a:tr>
              <a:tr h="234209">
                <a:tc rowSpan="4">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専修学校</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（専門課程）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国公立</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420,000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67,500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67,500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287798445"/>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430,000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78,000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77,500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751992598"/>
                  </a:ext>
                </a:extLst>
              </a:tr>
              <a:tr h="234209">
                <a:tc vMerge="1">
                  <a:txBody>
                    <a:bodyPr/>
                    <a:lstStyle/>
                    <a:p>
                      <a:endParaRPr kumimoji="1" lang="ja-JP" altLang="en-US"/>
                    </a:p>
                  </a:txBody>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私　立</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580,000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89,000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84,500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442924653"/>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590,000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126,500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108,500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53696378"/>
                  </a:ext>
                </a:extLst>
              </a:tr>
              <a:tr h="234209">
                <a:tc rowSpan="4">
                  <a:txBody>
                    <a:bodyPr/>
                    <a:lstStyle/>
                    <a:p>
                      <a:pPr algn="ctr">
                        <a:lnSpc>
                          <a:spcPts val="1200"/>
                        </a:lnSpc>
                      </a:pPr>
                      <a:r>
                        <a:rPr lang="ja-JP"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短期大学</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国公立</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420,000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67,500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67,500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588469539"/>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430,000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96,500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86,500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247712004"/>
                  </a:ext>
                </a:extLst>
              </a:tr>
              <a:tr h="234209">
                <a:tc vMerge="1">
                  <a:txBody>
                    <a:bodyPr/>
                    <a:lstStyle/>
                    <a:p>
                      <a:endParaRPr kumimoji="1" lang="ja-JP" altLang="en-US"/>
                    </a:p>
                  </a:txBody>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私　立</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580,000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93,500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86,500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155753998"/>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590,000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131,000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110,500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732381237"/>
                  </a:ext>
                </a:extLst>
              </a:tr>
              <a:tr h="234209">
                <a:tc rowSpan="4">
                  <a:txBody>
                    <a:bodyPr/>
                    <a:lstStyle/>
                    <a:p>
                      <a:pPr algn="ctr">
                        <a:lnSpc>
                          <a:spcPts val="1200"/>
                        </a:lnSpc>
                      </a:pPr>
                      <a:r>
                        <a:rPr lang="ja-JP"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大学</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国公立</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420,000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71,000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69,500 </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535914153"/>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430,000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108,500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92,500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445781390"/>
                  </a:ext>
                </a:extLst>
              </a:tr>
              <a:tr h="234209">
                <a:tc vMerge="1">
                  <a:txBody>
                    <a:bodyPr/>
                    <a:lstStyle/>
                    <a:p>
                      <a:endParaRPr kumimoji="1" lang="ja-JP" altLang="en-US"/>
                    </a:p>
                  </a:txBody>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私　立</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580,000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108,500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95,000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831809121"/>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590,000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146,000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121,000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838369507"/>
                  </a:ext>
                </a:extLst>
              </a:tr>
              <a:tr h="234209">
                <a:tc rowSpan="4">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大学院</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国公立</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420,000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132,000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132,000</a:t>
                      </a:r>
                      <a:endParaRPr kumimoji="1" lang="ja-JP" altLang="en-US"/>
                    </a:p>
                  </a:txBody>
                  <a:tcPr marL="67845" marR="678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1801762"/>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430,000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博士課程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183,000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博士課程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183,000</a:t>
                      </a:r>
                      <a:endParaRPr kumimoji="1" lang="ja-JP" altLang="en-US"/>
                    </a:p>
                  </a:txBody>
                  <a:tcPr marL="67845" marR="678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1374486"/>
                  </a:ext>
                </a:extLst>
              </a:tr>
              <a:tr h="234209">
                <a:tc vMerge="1">
                  <a:txBody>
                    <a:bodyPr/>
                    <a:lstStyle/>
                    <a:p>
                      <a:endParaRPr kumimoji="1" lang="ja-JP" altLang="en-US"/>
                    </a:p>
                  </a:txBody>
                  <a:tcPr/>
                </a:tc>
                <a:tc rowSpan="2">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私　立</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580,000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132,000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132,000</a:t>
                      </a:r>
                      <a:endParaRPr kumimoji="1" lang="ja-JP" altLang="en-US"/>
                    </a:p>
                  </a:txBody>
                  <a:tcPr marL="67845" marR="678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5004236"/>
                  </a:ext>
                </a:extLst>
              </a:tr>
              <a:tr h="23420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590,000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博士課程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183,000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博士課程</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183,000</a:t>
                      </a:r>
                      <a:endParaRPr kumimoji="1" lang="ja-JP" altLang="en-US" dirty="0"/>
                    </a:p>
                  </a:txBody>
                  <a:tcPr marL="67845" marR="678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3645639"/>
                  </a:ext>
                </a:extLst>
              </a:tr>
              <a:tr h="210033">
                <a:tc rowSpan="2" grid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専修学校</a:t>
                      </a:r>
                      <a:r>
                        <a:rPr lang="en-US" alt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（一般課程）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pPr algn="ctr">
                        <a:lnSpc>
                          <a:spcPts val="1200"/>
                        </a:lnSpc>
                      </a:pP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150,000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lnSpc>
                          <a:spcPts val="1200"/>
                        </a:lnSpc>
                      </a:pPr>
                      <a:r>
                        <a:rPr lang="en-US" sz="9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54,000</a:t>
                      </a:r>
                      <a:endParaRPr lang="ja-JP" sz="1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kumimoji="1" lang="ja-JP" altLang="en-US"/>
                    </a:p>
                  </a:txBody>
                  <a:tcPr/>
                </a:tc>
                <a:tc rowSpan="2" gridSpan="2">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54,000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kumimoji="1" lang="ja-JP" altLang="en-US"/>
                    </a:p>
                  </a:txBody>
                  <a:tcPr>
                    <a:lnL w="190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73528266"/>
                  </a:ext>
                </a:extLst>
              </a:tr>
              <a:tr h="210033">
                <a:tc gridSpan="2" vMerge="1">
                  <a:txBody>
                    <a:bodyPr/>
                    <a:lstStyle/>
                    <a:p>
                      <a:endParaRPr kumimoji="1" lang="ja-JP" altLang="en-US"/>
                    </a:p>
                  </a:txBody>
                  <a:tcPr/>
                </a:tc>
                <a:tc hMerge="1"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160,000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3274856578"/>
                  </a:ext>
                </a:extLst>
              </a:tr>
              <a:tr h="210033">
                <a:tc row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修業施設</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中卒者</a:t>
                      </a:r>
                      <a:endParaRPr lang="ja-JP" sz="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150,000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gridSpan="4">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修業資金による貸付</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lnL w="190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rowSpan="4" hMerge="1">
                  <a:txBody>
                    <a:bodyPr/>
                    <a:lstStyle/>
                    <a:p>
                      <a:endParaRPr kumimoji="1" lang="ja-JP" altLang="en-US"/>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991483719"/>
                  </a:ext>
                </a:extLst>
              </a:tr>
              <a:tr h="210033">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160,000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2396049122"/>
                  </a:ext>
                </a:extLst>
              </a:tr>
              <a:tr h="210033">
                <a:tc rowSpan="2">
                  <a:txBody>
                    <a:bodyPr/>
                    <a:lstStyle/>
                    <a:p>
                      <a:pPr algn="ctr">
                        <a:lnSpc>
                          <a:spcPts val="1200"/>
                        </a:lnSpc>
                      </a:pPr>
                      <a:r>
                        <a:rPr lang="ja-JP"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修業施設</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高卒者</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100584" marR="100584" marT="50292" marB="502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272,000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3397751404"/>
                  </a:ext>
                </a:extLst>
              </a:tr>
              <a:tr h="210033">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自宅外通学</a:t>
                      </a:r>
                      <a:endParaRPr 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200"/>
                        </a:lnSpc>
                      </a:pPr>
                      <a:r>
                        <a:rPr lang="en-US" sz="9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282,000</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7845" marR="678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4045645760"/>
                  </a:ext>
                </a:extLst>
              </a:tr>
            </a:tbl>
          </a:graphicData>
        </a:graphic>
      </p:graphicFrame>
      <p:sp>
        <p:nvSpPr>
          <p:cNvPr id="8" name="テキスト ボックス 7">
            <a:extLst>
              <a:ext uri="{FF2B5EF4-FFF2-40B4-BE49-F238E27FC236}">
                <a16:creationId xmlns:a16="http://schemas.microsoft.com/office/drawing/2014/main" id="{E341775B-6C9F-4BF8-9788-8D9FCD772C10}"/>
              </a:ext>
            </a:extLst>
          </p:cNvPr>
          <p:cNvSpPr txBox="1"/>
          <p:nvPr/>
        </p:nvSpPr>
        <p:spPr>
          <a:xfrm>
            <a:off x="873218" y="560832"/>
            <a:ext cx="6236208" cy="307777"/>
          </a:xfrm>
          <a:prstGeom prst="rect">
            <a:avLst/>
          </a:prstGeom>
          <a:noFill/>
        </p:spPr>
        <p:txBody>
          <a:bodyPr wrap="square">
            <a:spAutoFit/>
          </a:bodyPr>
          <a:lstStyle/>
          <a:p>
            <a:r>
              <a:rPr lang="ja-JP" altLang="en-US" sz="1400" b="1" dirty="0">
                <a:solidFill>
                  <a:schemeClr val="tx1">
                    <a:lumMod val="95000"/>
                    <a:lumOff val="5000"/>
                  </a:schemeClr>
                </a:solidFill>
              </a:rPr>
              <a:t>母子・父子・寡婦福祉資金 就学支度資金・修学資金　貸付限度額一覧表</a:t>
            </a:r>
          </a:p>
        </p:txBody>
      </p:sp>
      <p:sp>
        <p:nvSpPr>
          <p:cNvPr id="9" name="テキスト ボックス 8">
            <a:extLst>
              <a:ext uri="{FF2B5EF4-FFF2-40B4-BE49-F238E27FC236}">
                <a16:creationId xmlns:a16="http://schemas.microsoft.com/office/drawing/2014/main" id="{13766218-EC4A-414F-8084-A7C9EF87121A}"/>
              </a:ext>
            </a:extLst>
          </p:cNvPr>
          <p:cNvSpPr txBox="1"/>
          <p:nvPr/>
        </p:nvSpPr>
        <p:spPr>
          <a:xfrm>
            <a:off x="5778753" y="890873"/>
            <a:ext cx="1447797" cy="276999"/>
          </a:xfrm>
          <a:prstGeom prst="rect">
            <a:avLst/>
          </a:prstGeom>
          <a:noFill/>
        </p:spPr>
        <p:txBody>
          <a:bodyPr wrap="square">
            <a:spAutoFit/>
          </a:bodyPr>
          <a:lstStyle/>
          <a:p>
            <a:r>
              <a:rPr lang="ja-JP" altLang="en-US" sz="1200" b="1" dirty="0">
                <a:solidFill>
                  <a:schemeClr val="tx1">
                    <a:lumMod val="95000"/>
                    <a:lumOff val="5000"/>
                  </a:schemeClr>
                </a:solidFill>
              </a:rPr>
              <a:t>＜令和７年度版＞</a:t>
            </a:r>
          </a:p>
        </p:txBody>
      </p:sp>
      <p:grpSp>
        <p:nvGrpSpPr>
          <p:cNvPr id="10" name="グループ化 9">
            <a:extLst>
              <a:ext uri="{FF2B5EF4-FFF2-40B4-BE49-F238E27FC236}">
                <a16:creationId xmlns:a16="http://schemas.microsoft.com/office/drawing/2014/main" id="{90607A6C-3F6A-44D5-AA65-C769C2EEF532}"/>
              </a:ext>
            </a:extLst>
          </p:cNvPr>
          <p:cNvGrpSpPr/>
          <p:nvPr/>
        </p:nvGrpSpPr>
        <p:grpSpPr>
          <a:xfrm>
            <a:off x="7049506" y="10225733"/>
            <a:ext cx="354089" cy="307777"/>
            <a:chOff x="-1845886" y="3443792"/>
            <a:chExt cx="428448" cy="372411"/>
          </a:xfrm>
        </p:grpSpPr>
        <p:sp>
          <p:nvSpPr>
            <p:cNvPr id="11" name="楕円 10">
              <a:extLst>
                <a:ext uri="{FF2B5EF4-FFF2-40B4-BE49-F238E27FC236}">
                  <a16:creationId xmlns:a16="http://schemas.microsoft.com/office/drawing/2014/main" id="{92994358-0FD7-47D7-B879-44B310D995CB}"/>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B984C4DE-4607-411B-ABD8-83D4246AE212}"/>
                </a:ext>
              </a:extLst>
            </p:cNvPr>
            <p:cNvSpPr txBox="1"/>
            <p:nvPr/>
          </p:nvSpPr>
          <p:spPr>
            <a:xfrm>
              <a:off x="-1845886" y="344379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７</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sp>
        <p:nvSpPr>
          <p:cNvPr id="2" name="正方形/長方形 1">
            <a:extLst>
              <a:ext uri="{FF2B5EF4-FFF2-40B4-BE49-F238E27FC236}">
                <a16:creationId xmlns:a16="http://schemas.microsoft.com/office/drawing/2014/main" id="{E9DAB230-CE05-4F9E-B600-EBB03FEA4DB4}"/>
              </a:ext>
            </a:extLst>
          </p:cNvPr>
          <p:cNvSpPr/>
          <p:nvPr/>
        </p:nvSpPr>
        <p:spPr>
          <a:xfrm>
            <a:off x="533316" y="9488420"/>
            <a:ext cx="6576109" cy="55109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0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lumMod val="95000"/>
                    <a:lumOff val="5000"/>
                  </a:schemeClr>
                </a:solidFill>
                <a:latin typeface="BIZ UDPゴシック" panose="020B0400000000000000" pitchFamily="50" charset="-128"/>
                <a:ea typeface="BIZ UDPゴシック" panose="020B0400000000000000" pitchFamily="50" charset="-128"/>
              </a:rPr>
              <a:t>就学支度資金の小学校・中学校分については、児童が借主もしくは連帯借主として加わらなければならず、貸付を</a:t>
            </a:r>
            <a:endParaRPr kumimoji="1" lang="en-US" altLang="ja-JP" sz="10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sz="10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lumMod val="95000"/>
                    <a:lumOff val="5000"/>
                  </a:schemeClr>
                </a:solidFill>
                <a:latin typeface="BIZ UDPゴシック" panose="020B0400000000000000" pitchFamily="50" charset="-128"/>
                <a:ea typeface="BIZ UDPゴシック" panose="020B0400000000000000" pitchFamily="50" charset="-128"/>
              </a:rPr>
              <a:t> 受けること及び償還しなければならないことを年齢的に理解することが困難であることから貸付はなじまない。</a:t>
            </a:r>
            <a:endParaRPr kumimoji="1" lang="en-US" altLang="ja-JP" sz="1000"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kumimoji="1" lang="en-US" altLang="ja-JP" sz="1000"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lumMod val="95000"/>
                    <a:lumOff val="5000"/>
                  </a:schemeClr>
                </a:solidFill>
                <a:latin typeface="BIZ UDPゴシック" panose="020B0400000000000000" pitchFamily="50" charset="-128"/>
                <a:ea typeface="BIZ UDPゴシック" panose="020B0400000000000000" pitchFamily="50" charset="-128"/>
              </a:rPr>
              <a:t>   他の制度を案内する。 </a:t>
            </a:r>
          </a:p>
        </p:txBody>
      </p:sp>
    </p:spTree>
    <p:extLst>
      <p:ext uri="{BB962C8B-B14F-4D97-AF65-F5344CB8AC3E}">
        <p14:creationId xmlns:p14="http://schemas.microsoft.com/office/powerpoint/2010/main" val="661138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D98FA9FA-D61B-41F9-A4AB-E9D250A46D37}"/>
              </a:ext>
            </a:extLst>
          </p:cNvPr>
          <p:cNvSpPr/>
          <p:nvPr/>
        </p:nvSpPr>
        <p:spPr>
          <a:xfrm>
            <a:off x="223333" y="298973"/>
            <a:ext cx="7113008" cy="5096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rPr>
              <a:t>■ 貸付相談・申請窓口</a:t>
            </a:r>
            <a:r>
              <a:rPr kumimoji="1" lang="ja-JP" altLang="en-US" b="1" dirty="0">
                <a:solidFill>
                  <a:schemeClr val="tx1">
                    <a:lumMod val="95000"/>
                    <a:lumOff val="5000"/>
                  </a:schemeClr>
                </a:solidFill>
                <a:latin typeface="BIZ UDゴシック" panose="020B0400000000000000" pitchFamily="49" charset="-128"/>
                <a:ea typeface="BIZ UDゴシック" panose="020B0400000000000000" pitchFamily="49" charset="-128"/>
              </a:rPr>
              <a:t>（お住まいの地域の福祉事務所等）</a:t>
            </a:r>
            <a:endParaRPr kumimoji="1" lang="ja-JP" altLang="en-US" sz="2400" b="1" dirty="0">
              <a:solidFill>
                <a:schemeClr val="tx1">
                  <a:lumMod val="95000"/>
                  <a:lumOff val="5000"/>
                </a:schemeClr>
              </a:solidFill>
              <a:latin typeface="BIZ UDゴシック" panose="020B0400000000000000" pitchFamily="49" charset="-128"/>
              <a:ea typeface="BIZ UDゴシック" panose="020B0400000000000000" pitchFamily="49" charset="-128"/>
            </a:endParaRPr>
          </a:p>
        </p:txBody>
      </p:sp>
      <p:sp>
        <p:nvSpPr>
          <p:cNvPr id="11" name="四角形: 角を丸くする 10">
            <a:extLst>
              <a:ext uri="{FF2B5EF4-FFF2-40B4-BE49-F238E27FC236}">
                <a16:creationId xmlns:a16="http://schemas.microsoft.com/office/drawing/2014/main" id="{C294AA82-33C7-4D6C-907C-8830E83AD1F9}"/>
              </a:ext>
            </a:extLst>
          </p:cNvPr>
          <p:cNvSpPr/>
          <p:nvPr/>
        </p:nvSpPr>
        <p:spPr>
          <a:xfrm>
            <a:off x="837444" y="9858402"/>
            <a:ext cx="5884785" cy="509673"/>
          </a:xfrm>
          <a:prstGeom prst="roundRect">
            <a:avLst/>
          </a:prstGeom>
          <a:solidFill>
            <a:srgbClr val="CCECFF"/>
          </a:solidFill>
          <a:ln/>
        </p:spPr>
        <p:style>
          <a:lnRef idx="3">
            <a:schemeClr val="lt1"/>
          </a:lnRef>
          <a:fillRef idx="1">
            <a:schemeClr val="accent4"/>
          </a:fillRef>
          <a:effectRef idx="1">
            <a:schemeClr val="accent4"/>
          </a:effectRef>
          <a:fontRef idx="minor">
            <a:schemeClr val="lt1"/>
          </a:fontRef>
        </p:style>
        <p:txBody>
          <a:bodyPr tIns="180000" rtlCol="0" anchor="ctr"/>
          <a:lstStyle/>
          <a:p>
            <a:r>
              <a:rPr kumimoji="1" lang="en-US" altLang="ja-JP" sz="1200" dirty="0">
                <a:solidFill>
                  <a:schemeClr val="tx1">
                    <a:lumMod val="95000"/>
                    <a:lumOff val="5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tx1">
                    <a:lumMod val="95000"/>
                    <a:lumOff val="5000"/>
                  </a:schemeClr>
                </a:solidFill>
                <a:latin typeface="BIZ UDゴシック" panose="020B0400000000000000" pitchFamily="49" charset="-128"/>
                <a:ea typeface="BIZ UDゴシック" panose="020B0400000000000000" pitchFamily="49" charset="-128"/>
              </a:rPr>
              <a:t>作成</a:t>
            </a:r>
            <a:r>
              <a:rPr kumimoji="1" lang="en-US" altLang="ja-JP" sz="1200" dirty="0">
                <a:solidFill>
                  <a:schemeClr val="tx1">
                    <a:lumMod val="95000"/>
                    <a:lumOff val="5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tx1">
                    <a:lumMod val="95000"/>
                    <a:lumOff val="5000"/>
                  </a:schemeClr>
                </a:solidFill>
                <a:latin typeface="BIZ UDゴシック" panose="020B0400000000000000" pitchFamily="49" charset="-128"/>
                <a:ea typeface="BIZ UDゴシック" panose="020B0400000000000000" pitchFamily="49" charset="-128"/>
              </a:rPr>
              <a:t>大阪府福祉部子ども家庭局 子ども家庭企画課 貸付・手当グループ</a:t>
            </a:r>
            <a:endParaRPr kumimoji="1" lang="en-US" altLang="ja-JP" sz="1200" dirty="0">
              <a:solidFill>
                <a:schemeClr val="tx1">
                  <a:lumMod val="95000"/>
                  <a:lumOff val="5000"/>
                </a:schemeClr>
              </a:solidFill>
              <a:latin typeface="BIZ UDゴシック" panose="020B0400000000000000" pitchFamily="49" charset="-128"/>
              <a:ea typeface="BIZ UDゴシック" panose="020B0400000000000000" pitchFamily="49" charset="-128"/>
            </a:endParaRPr>
          </a:p>
          <a:p>
            <a:r>
              <a:rPr kumimoji="1" lang="en-US" altLang="ja-JP" sz="1200" dirty="0">
                <a:solidFill>
                  <a:schemeClr val="tx1">
                    <a:lumMod val="95000"/>
                    <a:lumOff val="5000"/>
                  </a:schemeClr>
                </a:solidFill>
                <a:latin typeface="BIZ UDゴシック" panose="020B0400000000000000" pitchFamily="49" charset="-128"/>
                <a:ea typeface="BIZ UDゴシック" panose="020B0400000000000000" pitchFamily="49" charset="-128"/>
              </a:rPr>
              <a:t>        </a:t>
            </a:r>
            <a:r>
              <a:rPr kumimoji="1" lang="ja-JP" altLang="en-US" sz="1200" dirty="0">
                <a:solidFill>
                  <a:schemeClr val="tx1">
                    <a:lumMod val="95000"/>
                    <a:lumOff val="5000"/>
                  </a:schemeClr>
                </a:solidFill>
                <a:latin typeface="BIZ UDゴシック" panose="020B0400000000000000" pitchFamily="49" charset="-128"/>
                <a:ea typeface="BIZ UDゴシック" panose="020B0400000000000000" pitchFamily="49" charset="-128"/>
              </a:rPr>
              <a:t>ＴＥＬ： ０６－６９４１－０３５１　（内線：２４３４・２４３９）</a:t>
            </a:r>
            <a:endParaRPr kumimoji="1" lang="en-US" altLang="ja-JP" sz="1200" dirty="0">
              <a:solidFill>
                <a:schemeClr val="tx1">
                  <a:lumMod val="95000"/>
                  <a:lumOff val="5000"/>
                </a:schemeClr>
              </a:solidFill>
              <a:latin typeface="BIZ UDゴシック" panose="020B0400000000000000" pitchFamily="49" charset="-128"/>
              <a:ea typeface="BIZ UDゴシック" panose="020B0400000000000000" pitchFamily="49" charset="-128"/>
            </a:endParaRPr>
          </a:p>
          <a:p>
            <a:endParaRPr kumimoji="1" lang="ja-JP" altLang="en-US" sz="1200" dirty="0">
              <a:solidFill>
                <a:schemeClr val="tx1">
                  <a:lumMod val="95000"/>
                  <a:lumOff val="5000"/>
                </a:schemeClr>
              </a:solidFill>
              <a:latin typeface="BIZ UDゴシック" panose="020B0400000000000000" pitchFamily="49" charset="-128"/>
              <a:ea typeface="BIZ UDゴシック" panose="020B0400000000000000" pitchFamily="49" charset="-128"/>
            </a:endParaRPr>
          </a:p>
        </p:txBody>
      </p:sp>
      <p:grpSp>
        <p:nvGrpSpPr>
          <p:cNvPr id="5" name="グループ化 4">
            <a:extLst>
              <a:ext uri="{FF2B5EF4-FFF2-40B4-BE49-F238E27FC236}">
                <a16:creationId xmlns:a16="http://schemas.microsoft.com/office/drawing/2014/main" id="{5AE621E4-1D20-4743-B1E4-A2E64E06FC26}"/>
              </a:ext>
            </a:extLst>
          </p:cNvPr>
          <p:cNvGrpSpPr/>
          <p:nvPr/>
        </p:nvGrpSpPr>
        <p:grpSpPr>
          <a:xfrm>
            <a:off x="161550" y="10214187"/>
            <a:ext cx="354089" cy="313130"/>
            <a:chOff x="-1841276" y="3425352"/>
            <a:chExt cx="428448" cy="378888"/>
          </a:xfrm>
        </p:grpSpPr>
        <p:sp>
          <p:nvSpPr>
            <p:cNvPr id="6" name="楕円 5">
              <a:extLst>
                <a:ext uri="{FF2B5EF4-FFF2-40B4-BE49-F238E27FC236}">
                  <a16:creationId xmlns:a16="http://schemas.microsoft.com/office/drawing/2014/main" id="{D8777D7C-CDB2-4981-91E5-9B8A761C8446}"/>
                </a:ext>
              </a:extLst>
            </p:cNvPr>
            <p:cNvSpPr/>
            <p:nvPr/>
          </p:nvSpPr>
          <p:spPr>
            <a:xfrm>
              <a:off x="-1805903" y="3455759"/>
              <a:ext cx="348480" cy="348481"/>
            </a:xfrm>
            <a:prstGeom prst="ellipse">
              <a:avLst/>
            </a:prstGeom>
            <a:solidFill>
              <a:srgbClr val="79D3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5C5C5C"/>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19FE58F2-331B-4DA1-9FA8-07216AE846F2}"/>
                </a:ext>
              </a:extLst>
            </p:cNvPr>
            <p:cNvSpPr txBox="1"/>
            <p:nvPr/>
          </p:nvSpPr>
          <p:spPr>
            <a:xfrm>
              <a:off x="-1841276" y="3425352"/>
              <a:ext cx="428448" cy="372411"/>
            </a:xfrm>
            <a:prstGeom prst="rect">
              <a:avLst/>
            </a:prstGeom>
            <a:noFill/>
          </p:spPr>
          <p:txBody>
            <a:bodyPr wrap="square" rtlCol="0" anchor="ctr">
              <a:spAutoFit/>
            </a:bodyPr>
            <a:lstStyle/>
            <a:p>
              <a:pPr algn="ctr"/>
              <a:r>
                <a:rPr kumimoji="1" lang="ja-JP" altLang="en-US" sz="1400" b="1" dirty="0">
                  <a:solidFill>
                    <a:srgbClr val="FFFEFB"/>
                  </a:solidFill>
                  <a:latin typeface="BIZ UDPゴシック" panose="020B0400000000000000" pitchFamily="50" charset="-128"/>
                  <a:ea typeface="BIZ UDPゴシック" panose="020B0400000000000000" pitchFamily="50" charset="-128"/>
                </a:rPr>
                <a:t>８</a:t>
              </a:r>
              <a:endParaRPr kumimoji="1" lang="ja-JP" altLang="en-US" b="1" dirty="0">
                <a:solidFill>
                  <a:srgbClr val="FFFEFB"/>
                </a:solidFill>
                <a:latin typeface="BIZ UDPゴシック" panose="020B0400000000000000" pitchFamily="50" charset="-128"/>
                <a:ea typeface="BIZ UDPゴシック" panose="020B0400000000000000" pitchFamily="50" charset="-128"/>
              </a:endParaRPr>
            </a:p>
          </p:txBody>
        </p:sp>
      </p:grpSp>
      <p:pic>
        <p:nvPicPr>
          <p:cNvPr id="8" name="図 7">
            <a:extLst>
              <a:ext uri="{FF2B5EF4-FFF2-40B4-BE49-F238E27FC236}">
                <a16:creationId xmlns:a16="http://schemas.microsoft.com/office/drawing/2014/main" id="{F39BB8EF-4D87-4E0D-9833-DA0CB75B33FC}"/>
              </a:ext>
            </a:extLst>
          </p:cNvPr>
          <p:cNvPicPr>
            <a:picLocks noChangeAspect="1"/>
          </p:cNvPicPr>
          <p:nvPr/>
        </p:nvPicPr>
        <p:blipFill>
          <a:blip r:embed="rId2"/>
          <a:stretch>
            <a:fillRect/>
          </a:stretch>
        </p:blipFill>
        <p:spPr>
          <a:xfrm>
            <a:off x="628894" y="724463"/>
            <a:ext cx="6301886" cy="8903680"/>
          </a:xfrm>
          <a:prstGeom prst="rect">
            <a:avLst/>
          </a:prstGeom>
        </p:spPr>
      </p:pic>
    </p:spTree>
    <p:extLst>
      <p:ext uri="{BB962C8B-B14F-4D97-AF65-F5344CB8AC3E}">
        <p14:creationId xmlns:p14="http://schemas.microsoft.com/office/powerpoint/2010/main" val="42243692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TM03090430[[fn=縞模様]]</Template>
  <TotalTime>3049</TotalTime>
  <Words>2951</Words>
  <Application>Microsoft Office PowerPoint</Application>
  <PresentationFormat>ユーザー設定</PresentationFormat>
  <Paragraphs>406</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BIZ UDPゴシック</vt:lpstr>
      <vt:lpstr>BIZ UDゴシック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biztel</dc:creator>
  <cp:lastModifiedBy>田中　理恵</cp:lastModifiedBy>
  <cp:revision>291</cp:revision>
  <cp:lastPrinted>2025-08-22T06:10:07Z</cp:lastPrinted>
  <dcterms:created xsi:type="dcterms:W3CDTF">2017-07-31T10:46:25Z</dcterms:created>
  <dcterms:modified xsi:type="dcterms:W3CDTF">2025-09-11T01:15:02Z</dcterms:modified>
</cp:coreProperties>
</file>