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80" r:id="rId2"/>
    <p:sldId id="286" r:id="rId3"/>
    <p:sldId id="285" r:id="rId4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CC66"/>
    <a:srgbClr val="FFCC00"/>
    <a:srgbClr val="FFD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7" autoAdjust="0"/>
    <p:restoredTop sz="94434" autoAdjust="0"/>
  </p:normalViewPr>
  <p:slideViewPr>
    <p:cSldViewPr snapToGrid="0">
      <p:cViewPr varScale="1">
        <p:scale>
          <a:sx n="92" d="100"/>
          <a:sy n="92" d="100"/>
        </p:scale>
        <p:origin x="121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85" d="100"/>
          <a:sy n="85" d="100"/>
        </p:scale>
        <p:origin x="2160" y="-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54606-CBE3-4D5A-8600-D49A42980748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1A429-2BF6-4315-90E6-755E15FE6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4467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DEC8B-E01B-43BA-9764-6AFB383763D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E428A-F24F-4EAB-82F1-38CDDB52D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362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4213" y="547688"/>
            <a:ext cx="5399087" cy="4049712"/>
          </a:xfrm>
        </p:spPr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8FF94-0444-4757-BC32-EC4777961928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024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00100" y="312738"/>
            <a:ext cx="5327650" cy="3995737"/>
          </a:xfrm>
        </p:spPr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8FF94-0444-4757-BC32-EC477796192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557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00100" y="312738"/>
            <a:ext cx="5327650" cy="3995737"/>
          </a:xfrm>
        </p:spPr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8FF94-0444-4757-BC32-EC477796192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6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FC81E1FC-C163-4B28-9FEE-1E8EA901259E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10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8445-2CE1-49B1-A22B-469A9780CE2B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50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41E6-5C5E-4FEB-99A7-7EE8951D7D0C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39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7726-20A8-4FFE-9126-322710939DC0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52013" y="6397276"/>
            <a:ext cx="438978" cy="386021"/>
          </a:xfrm>
        </p:spPr>
        <p:txBody>
          <a:bodyPr/>
          <a:lstStyle>
            <a:lvl1pPr>
              <a:defRPr sz="1800"/>
            </a:lvl1pPr>
          </a:lstStyle>
          <a:p>
            <a:fld id="{D6558358-03A5-40A2-81E1-A5C38F3D748D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106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7CF81-B04D-4BEA-B0FB-53F82425D4AA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09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9E49-5D01-489B-B0B3-69D8FA1D0F34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67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5146-D651-4DC6-844A-E330C94C7547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81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4ACD-AA2D-4BC4-8580-CFDC1E69AF24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54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C62F8-558F-4CFE-A3E3-EB3FC1AEEEC7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05022" y="6414154"/>
            <a:ext cx="438978" cy="386021"/>
          </a:xfrm>
        </p:spPr>
        <p:txBody>
          <a:bodyPr/>
          <a:lstStyle>
            <a:lvl1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fld id="{D6558358-03A5-40A2-81E1-A5C38F3D748D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259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FEEB-4F83-405C-8904-34BFB4C6E6D3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363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C5FE257E-86E8-48C6-9361-1D023E64FB96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6558358-03A5-40A2-81E1-A5C38F3D7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1563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CD48DD4B-D828-4907-9BEE-B4773E28F885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500" y="6255025"/>
            <a:ext cx="438978" cy="3860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570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7655255" y="2212412"/>
            <a:ext cx="1192909" cy="2395189"/>
          </a:xfrm>
          <a:prstGeom prst="roundRect">
            <a:avLst>
              <a:gd name="adj" fmla="val 8142"/>
            </a:avLst>
          </a:prstGeom>
          <a:solidFill>
            <a:srgbClr val="FFFF00"/>
          </a:solidFill>
          <a:ln w="254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0" y="332938"/>
            <a:ext cx="9144000" cy="36485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別紙フローＡ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 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要領第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(1)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3" y="857387"/>
            <a:ext cx="6050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■協力団体からの推薦による場合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0307" y="5244814"/>
            <a:ext cx="4354136" cy="1538883"/>
          </a:xfrm>
          <a:prstGeom prst="rect">
            <a:avLst/>
          </a:prstGeom>
          <a:noFill/>
        </p:spPr>
        <p:txBody>
          <a:bodyPr wrap="square" lIns="36000" rIns="72000" rtlCol="0">
            <a:spAutoFit/>
          </a:bodyPr>
          <a:lstStyle/>
          <a:p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＜主な手続きの流れ＞</a:t>
            </a:r>
            <a:endParaRPr kumimoji="1"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 協力団体から各法人へ働きかけ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② 法人から、知事あての「協力施設等届出書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2-1)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協力団体に提出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③ 協力団体は「協力施設等届出書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2-2: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一覧表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作成し、②の「届出書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2-1)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」とともに府へ提出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④ 府は「大阪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協力施設等一覧」作成・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HP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へ掲載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425980" y="2321434"/>
            <a:ext cx="668120" cy="1405436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大阪府</a:t>
            </a:r>
            <a:endParaRPr lang="en-US" altLang="ja-JP" sz="2000" dirty="0">
              <a:solidFill>
                <a:schemeClr val="tx1"/>
              </a:solidFill>
              <a:latin typeface="+mn-ea"/>
            </a:endParaRPr>
          </a:p>
          <a:p>
            <a:pPr algn="ctr"/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2689598" y="4090655"/>
            <a:ext cx="0" cy="689806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70079" y="3964193"/>
            <a:ext cx="617508" cy="503590"/>
          </a:xfrm>
          <a:prstGeom prst="rect">
            <a:avLst/>
          </a:prstGeom>
          <a:noFill/>
        </p:spPr>
        <p:txBody>
          <a:bodyPr wrap="square" lIns="0" tIns="36000" rIns="0" bIns="36000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協定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締結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308848" y="4429455"/>
            <a:ext cx="14953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「届出書」提出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621381" y="3726870"/>
            <a:ext cx="0" cy="1053591"/>
          </a:xfrm>
          <a:prstGeom prst="straightConnector1">
            <a:avLst/>
          </a:prstGeom>
          <a:ln w="34925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角丸四角形 24"/>
          <p:cNvSpPr/>
          <p:nvPr/>
        </p:nvSpPr>
        <p:spPr>
          <a:xfrm>
            <a:off x="498069" y="4780461"/>
            <a:ext cx="3348429" cy="363785"/>
          </a:xfrm>
          <a:prstGeom prst="roundRect">
            <a:avLst>
              <a:gd name="adj" fmla="val 703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協力団体</a:t>
            </a:r>
          </a:p>
        </p:txBody>
      </p:sp>
      <p:sp>
        <p:nvSpPr>
          <p:cNvPr id="26" name="角丸四角形 25"/>
          <p:cNvSpPr/>
          <p:nvPr/>
        </p:nvSpPr>
        <p:spPr>
          <a:xfrm>
            <a:off x="2145303" y="2470586"/>
            <a:ext cx="1754984" cy="1635563"/>
          </a:xfrm>
          <a:prstGeom prst="roundRect">
            <a:avLst>
              <a:gd name="adj" fmla="val 9767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0800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社会福祉に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関する事業を行う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施設・事業所等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ja-JP" altLang="en-US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45" name="直線矢印コネクタ 44"/>
          <p:cNvCxnSpPr/>
          <p:nvPr/>
        </p:nvCxnSpPr>
        <p:spPr>
          <a:xfrm>
            <a:off x="3325904" y="4113659"/>
            <a:ext cx="0" cy="658581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flipH="1" flipV="1">
            <a:off x="995082" y="3770077"/>
            <a:ext cx="602845" cy="1019614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432313" y="4176655"/>
            <a:ext cx="1109151" cy="314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働きかけ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921720" y="3914209"/>
            <a:ext cx="1235594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「届出書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一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覧表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」提出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244095" y="1610949"/>
            <a:ext cx="3978281" cy="409207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(1) </a:t>
            </a:r>
            <a:r>
              <a:rPr lang="ja-JP" altLang="en-US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法人からの協力申出</a:t>
            </a:r>
            <a:endParaRPr lang="en-US" altLang="ja-JP" sz="20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4976045" y="1610948"/>
            <a:ext cx="3872119" cy="40920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(2) </a:t>
            </a:r>
            <a:r>
              <a:rPr lang="ja-JP" altLang="en-US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研修受講・</a:t>
            </a:r>
            <a:r>
              <a:rPr lang="en-US" altLang="ja-JP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DWAT</a:t>
            </a:r>
            <a:r>
              <a:rPr lang="ja-JP" altLang="en-US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名簿登録</a:t>
            </a:r>
            <a:endParaRPr lang="en-US" altLang="ja-JP" sz="20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84233" y="3342723"/>
            <a:ext cx="351613" cy="305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5337694" y="4786803"/>
            <a:ext cx="3348429" cy="363785"/>
          </a:xfrm>
          <a:prstGeom prst="roundRect">
            <a:avLst>
              <a:gd name="adj" fmla="val 703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協力団体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686300" y="5281791"/>
            <a:ext cx="4363571" cy="1338828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＜主な手続きの流れ＞</a:t>
            </a:r>
            <a:endParaRPr kumimoji="1"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 協力施設等の長は、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養成研修等受講職員を推薦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「研修受講の推薦者名簿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」を協力団体に提出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② 協力団体等から協力施設等へ研修の案内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③ 協力施設等の理解のもと、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養成研修等を受講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④ 府は所定の研修修了者を「大阪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名簿」に登録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2401185" y="2321434"/>
            <a:ext cx="1243220" cy="331798"/>
          </a:xfrm>
          <a:prstGeom prst="roundRect">
            <a:avLst>
              <a:gd name="adj" fmla="val 19121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協力施設等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7788766" y="2097996"/>
            <a:ext cx="914609" cy="20434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5256924" y="2212412"/>
            <a:ext cx="1754984" cy="1893737"/>
          </a:xfrm>
          <a:prstGeom prst="roundRect">
            <a:avLst>
              <a:gd name="adj" fmla="val 9767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0800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社会福祉に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関する事業を行う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施設・事業所等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411473" y="3080049"/>
            <a:ext cx="1453344" cy="934478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  <a:prstDash val="sysDash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職員</a:t>
            </a:r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</a:p>
          <a:p>
            <a:pPr algn="ctr"/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DWAT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チーム員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登録に向けた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研修参加要請等</a:t>
            </a:r>
          </a:p>
        </p:txBody>
      </p:sp>
      <p:sp>
        <p:nvSpPr>
          <p:cNvPr id="39" name="角丸四角形 38"/>
          <p:cNvSpPr/>
          <p:nvPr/>
        </p:nvSpPr>
        <p:spPr>
          <a:xfrm>
            <a:off x="5638593" y="2135518"/>
            <a:ext cx="991646" cy="218773"/>
          </a:xfrm>
          <a:prstGeom prst="roundRect">
            <a:avLst>
              <a:gd name="adj" fmla="val 19121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協力施設等</a:t>
            </a: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5871881" y="4148755"/>
            <a:ext cx="0" cy="658581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V="1">
            <a:off x="6581119" y="4122880"/>
            <a:ext cx="0" cy="689806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4909249" y="4190830"/>
            <a:ext cx="973182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研修受講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者推薦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右矢印 42"/>
          <p:cNvSpPr/>
          <p:nvPr/>
        </p:nvSpPr>
        <p:spPr>
          <a:xfrm>
            <a:off x="4356184" y="1528641"/>
            <a:ext cx="478656" cy="6322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392835" y="4179446"/>
            <a:ext cx="741789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研修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案内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751911" y="2727630"/>
            <a:ext cx="990925" cy="93447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pPr algn="ct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DWAT</a:t>
            </a: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養成研修等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47" name="右矢印 46"/>
          <p:cNvSpPr/>
          <p:nvPr/>
        </p:nvSpPr>
        <p:spPr>
          <a:xfrm rot="5400000">
            <a:off x="8117844" y="3520712"/>
            <a:ext cx="287874" cy="58357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矢印コネクタ 48"/>
          <p:cNvCxnSpPr/>
          <p:nvPr/>
        </p:nvCxnSpPr>
        <p:spPr>
          <a:xfrm flipV="1">
            <a:off x="6750282" y="3417198"/>
            <a:ext cx="1115538" cy="10835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7012177" y="3132569"/>
            <a:ext cx="643078" cy="30777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797187" y="3971186"/>
            <a:ext cx="887450" cy="503590"/>
          </a:xfrm>
          <a:prstGeom prst="rect">
            <a:avLst/>
          </a:prstGeom>
          <a:solidFill>
            <a:schemeClr val="bg1"/>
          </a:solidFill>
          <a:ln w="22225" cmpd="sng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  DWAT</a:t>
            </a: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名簿登録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7865820" y="2564715"/>
            <a:ext cx="790956" cy="315518"/>
          </a:xfrm>
          <a:prstGeom prst="roundRect">
            <a:avLst>
              <a:gd name="adj" fmla="val 703"/>
            </a:avLst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府委託先</a:t>
            </a:r>
            <a:endParaRPr lang="en-US" altLang="ja-JP" sz="13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7754959" y="3965682"/>
            <a:ext cx="351613" cy="305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302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角丸四角形 55"/>
          <p:cNvSpPr/>
          <p:nvPr/>
        </p:nvSpPr>
        <p:spPr>
          <a:xfrm>
            <a:off x="149780" y="5146857"/>
            <a:ext cx="4536519" cy="1025024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0" y="262136"/>
            <a:ext cx="9144000" cy="36230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別紙フローＢ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 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要領第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(1)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1" y="803599"/>
            <a:ext cx="8946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■協力団体（職能団体に限る）からの推薦による場合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82127" y="1374022"/>
            <a:ext cx="8972307" cy="32802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○ 研修受講時には、施設・事業所等から「協力届出」の提出が困難なケース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816966" y="2030544"/>
            <a:ext cx="4245663" cy="2446824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＜主な手続きの流れ＞</a:t>
            </a:r>
            <a:endParaRPr kumimoji="1"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 研修の案内（府委託先 ⇒ 協力団体経由）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② 登録希望者は受講希望申出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③ 協力団体は、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養成研修等受講職員を推薦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「研修受講の推薦者名簿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④ 研修受講案内（府委託先 ⇒ 協力団体経由）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⑤ 登録希望者は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養成研修等を受講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⑥ 府は所定の研修修了者を「大阪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名簿」に登録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2276560" y="2264306"/>
            <a:ext cx="2257673" cy="1856328"/>
          </a:xfrm>
          <a:prstGeom prst="roundRect">
            <a:avLst>
              <a:gd name="adj" fmla="val 9767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0800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社会福祉に関する事業を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行う施設・事業所等に勤務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77713" y="3149741"/>
            <a:ext cx="1874181" cy="688256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  <a:prstDash val="sysDash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施設等の長</a:t>
            </a:r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</a:p>
          <a:p>
            <a:pPr algn="ctr"/>
            <a:r>
              <a:rPr lang="ja-JP" altLang="en-US" sz="1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受講・</a:t>
            </a:r>
            <a:r>
              <a:rPr lang="en-US" altLang="ja-JP" sz="1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DWAT</a:t>
            </a:r>
            <a:r>
              <a:rPr lang="ja-JP" altLang="en-US" sz="1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登録に関し事前に理解を得る</a:t>
            </a:r>
          </a:p>
        </p:txBody>
      </p:sp>
      <p:cxnSp>
        <p:nvCxnSpPr>
          <p:cNvPr id="41" name="直線矢印コネクタ 40"/>
          <p:cNvCxnSpPr/>
          <p:nvPr/>
        </p:nvCxnSpPr>
        <p:spPr>
          <a:xfrm flipH="1">
            <a:off x="1130645" y="2979421"/>
            <a:ext cx="1096280" cy="12363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1124728" y="2718046"/>
            <a:ext cx="973182" cy="30777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受講申出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125883" y="2243483"/>
            <a:ext cx="1056599" cy="30777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研修案内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700220" y="4266450"/>
            <a:ext cx="1026525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⑤養成研修受講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19808" y="5375520"/>
            <a:ext cx="1762674" cy="7190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pPr algn="ct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DWAT</a:t>
            </a: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養成研修実施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47" name="右矢印 46"/>
          <p:cNvSpPr/>
          <p:nvPr/>
        </p:nvSpPr>
        <p:spPr>
          <a:xfrm>
            <a:off x="2236552" y="5420388"/>
            <a:ext cx="386578" cy="58357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684670" y="5397696"/>
            <a:ext cx="1667224" cy="503590"/>
          </a:xfrm>
          <a:prstGeom prst="rect">
            <a:avLst/>
          </a:prstGeom>
          <a:solidFill>
            <a:schemeClr val="bg1"/>
          </a:solidFill>
          <a:ln w="22225" cmpd="sng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⑥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pPr algn="ct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DWAT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名簿登録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253287" y="5248637"/>
            <a:ext cx="1204038" cy="320279"/>
          </a:xfrm>
          <a:prstGeom prst="roundRect">
            <a:avLst>
              <a:gd name="adj" fmla="val 703"/>
            </a:avLst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府委託先</a:t>
            </a:r>
          </a:p>
        </p:txBody>
      </p:sp>
      <p:cxnSp>
        <p:nvCxnSpPr>
          <p:cNvPr id="65" name="直線矢印コネクタ 64"/>
          <p:cNvCxnSpPr/>
          <p:nvPr/>
        </p:nvCxnSpPr>
        <p:spPr>
          <a:xfrm flipV="1">
            <a:off x="1097605" y="2519456"/>
            <a:ext cx="1113453" cy="10814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2583837" y="2071424"/>
            <a:ext cx="1638307" cy="288000"/>
          </a:xfrm>
          <a:prstGeom prst="roundRect">
            <a:avLst>
              <a:gd name="adj" fmla="val 19121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登録希望者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224895" y="2151876"/>
            <a:ext cx="872709" cy="1672005"/>
          </a:xfrm>
          <a:prstGeom prst="roundRect">
            <a:avLst>
              <a:gd name="adj" fmla="val 19121"/>
            </a:avLst>
          </a:prstGeom>
          <a:solidFill>
            <a:srgbClr val="99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★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力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団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983343" y="4783090"/>
            <a:ext cx="3942498" cy="1899733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"/>
          </a:ln>
        </p:spPr>
        <p:txBody>
          <a:bodyPr wrap="square" lIns="72000" tIns="72000" rIns="72000" bIns="72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★協力団体として推薦する場合の留意点★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登録希望者が所属する「施設・事業所等の長」から、</a:t>
            </a:r>
            <a:r>
              <a:rPr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「協力施設等届出書</a:t>
            </a:r>
            <a:r>
              <a:rPr lang="en-US" altLang="zh-TW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zh-TW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2-1)</a:t>
            </a:r>
            <a:r>
              <a:rPr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の提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出が困難であるものの、施設長等に事前に口頭等で理解を得ていると確認し、協力団体として研修受講及びチーム員として相応しい者と判断した場合は、推薦できるものとする。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8" name="直線矢印コネクタ 57"/>
          <p:cNvCxnSpPr/>
          <p:nvPr/>
        </p:nvCxnSpPr>
        <p:spPr>
          <a:xfrm>
            <a:off x="683986" y="3852458"/>
            <a:ext cx="0" cy="1396179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/>
          <p:nvPr/>
        </p:nvCxnSpPr>
        <p:spPr>
          <a:xfrm flipV="1">
            <a:off x="393475" y="3865708"/>
            <a:ext cx="0" cy="1382929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132638" y="3979912"/>
            <a:ext cx="301453" cy="116955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研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修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42206" y="3803693"/>
            <a:ext cx="301453" cy="738664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③推薦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2908924" y="4985712"/>
            <a:ext cx="1240687" cy="2870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835352" y="3965694"/>
            <a:ext cx="301453" cy="116955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受講案内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3" name="直線矢印コネクタ 62"/>
          <p:cNvCxnSpPr/>
          <p:nvPr/>
        </p:nvCxnSpPr>
        <p:spPr>
          <a:xfrm flipH="1" flipV="1">
            <a:off x="846780" y="3865678"/>
            <a:ext cx="8526" cy="1382959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/>
          <p:cNvSpPr txBox="1"/>
          <p:nvPr/>
        </p:nvSpPr>
        <p:spPr>
          <a:xfrm>
            <a:off x="1135406" y="3210261"/>
            <a:ext cx="1056599" cy="30777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④受講案内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 flipV="1">
            <a:off x="1106978" y="3513907"/>
            <a:ext cx="1113453" cy="10814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 flipH="1">
            <a:off x="1701223" y="4132246"/>
            <a:ext cx="726080" cy="127653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132637" y="6250788"/>
            <a:ext cx="4553663" cy="472813"/>
          </a:xfrm>
          <a:prstGeom prst="rect">
            <a:avLst/>
          </a:prstGeom>
          <a:solidFill>
            <a:schemeClr val="bg1"/>
          </a:solidFill>
          <a:ln w="15875" cmpd="sng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ja-JP" altLang="en-US" sz="1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☆登録希望者は、</a:t>
            </a:r>
            <a:r>
              <a:rPr lang="en-US" altLang="ja-JP" sz="1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DWAT</a:t>
            </a:r>
            <a:r>
              <a:rPr lang="ja-JP" altLang="en-US" sz="1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名簿登録後、研修や訓練への参加にあたり、必ず施設・事業所等の長の承諾を得ること。</a:t>
            </a:r>
          </a:p>
        </p:txBody>
      </p:sp>
    </p:spTree>
    <p:extLst>
      <p:ext uri="{BB962C8B-B14F-4D97-AF65-F5344CB8AC3E}">
        <p14:creationId xmlns:p14="http://schemas.microsoft.com/office/powerpoint/2010/main" val="400389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1966107" y="2338731"/>
            <a:ext cx="1231214" cy="30777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①協力申出書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7601467" y="2198974"/>
            <a:ext cx="1192909" cy="2395189"/>
          </a:xfrm>
          <a:prstGeom prst="roundRect">
            <a:avLst>
              <a:gd name="adj" fmla="val 8142"/>
            </a:avLst>
          </a:prstGeom>
          <a:solidFill>
            <a:srgbClr val="FFFF00"/>
          </a:solidFill>
          <a:ln w="254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3" y="732164"/>
            <a:ext cx="6064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■個別協力施設等からの推薦による場合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0307" y="4887641"/>
            <a:ext cx="4085858" cy="1538883"/>
          </a:xfrm>
          <a:prstGeom prst="rect">
            <a:avLst/>
          </a:prstGeom>
          <a:noFill/>
        </p:spPr>
        <p:txBody>
          <a:bodyPr wrap="square" lIns="36000" rIns="72000" rtlCol="0">
            <a:spAutoFit/>
          </a:bodyPr>
          <a:lstStyle/>
          <a:p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＜主な手続きの流れ＞</a:t>
            </a:r>
            <a:endParaRPr kumimoji="1"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 法人から「協力申出書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」を府に提出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② 法人と府において「派遣に関する協定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様式１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を締結（２通作成し、双方１通保有）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③ 個別協力施設等の長は「届出書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2-1)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」を作成し、　　　　　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 府へ提出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④ 府は「大阪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協力施設等一覧」作成・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HP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へ掲載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159883" y="2217343"/>
            <a:ext cx="501925" cy="156227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大阪府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/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6" name="直線矢印コネクタ 15"/>
          <p:cNvCxnSpPr>
            <a:cxnSpLocks/>
          </p:cNvCxnSpPr>
          <p:nvPr/>
        </p:nvCxnSpPr>
        <p:spPr>
          <a:xfrm>
            <a:off x="2003546" y="2634720"/>
            <a:ext cx="1156337" cy="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064687" y="2721493"/>
            <a:ext cx="932438" cy="288147"/>
          </a:xfrm>
          <a:prstGeom prst="rect">
            <a:avLst/>
          </a:prstGeom>
          <a:noFill/>
        </p:spPr>
        <p:txBody>
          <a:bodyPr wrap="square" lIns="0" tIns="36000" rIns="0" bIns="36000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②協定締結</a:t>
            </a:r>
          </a:p>
        </p:txBody>
      </p:sp>
      <p:cxnSp>
        <p:nvCxnSpPr>
          <p:cNvPr id="24" name="直線矢印コネクタ 23"/>
          <p:cNvCxnSpPr>
            <a:cxnSpLocks/>
          </p:cNvCxnSpPr>
          <p:nvPr/>
        </p:nvCxnSpPr>
        <p:spPr>
          <a:xfrm flipH="1">
            <a:off x="2003546" y="3049795"/>
            <a:ext cx="1156337" cy="0"/>
          </a:xfrm>
          <a:prstGeom prst="straightConnector1">
            <a:avLst/>
          </a:prstGeom>
          <a:ln w="34925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角丸四角形 25"/>
          <p:cNvSpPr/>
          <p:nvPr/>
        </p:nvSpPr>
        <p:spPr>
          <a:xfrm>
            <a:off x="316027" y="2540361"/>
            <a:ext cx="1580651" cy="1247148"/>
          </a:xfrm>
          <a:prstGeom prst="roundRect">
            <a:avLst>
              <a:gd name="adj" fmla="val 9767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0800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社会福祉に関する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事業を行う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施設・事業所等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5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ja-JP" altLang="en-US" sz="15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244096" y="1375633"/>
            <a:ext cx="3573422" cy="409207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(1) </a:t>
            </a:r>
            <a:r>
              <a:rPr lang="ja-JP" altLang="en-US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協力申出と協定の締結</a:t>
            </a:r>
            <a:endParaRPr lang="en-US" altLang="ja-JP" sz="20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4515136" y="1373411"/>
            <a:ext cx="4304128" cy="40920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(2) </a:t>
            </a:r>
            <a:r>
              <a:rPr lang="ja-JP" altLang="en-US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研修受講・</a:t>
            </a:r>
            <a:r>
              <a:rPr lang="en-US" altLang="ja-JP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DWAT</a:t>
            </a:r>
            <a:r>
              <a:rPr lang="ja-JP" altLang="en-US" sz="20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名簿登録</a:t>
            </a:r>
            <a:endParaRPr lang="en-US" altLang="ja-JP" sz="20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241267" y="3340095"/>
            <a:ext cx="351613" cy="305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767835" y="4900586"/>
            <a:ext cx="4245663" cy="1338828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＜主な手続きの流れ＞</a:t>
            </a:r>
            <a:endParaRPr kumimoji="1"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 協力施設等の長は、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養成研修等受講職員を推薦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「研修受講の推薦者名簿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② 研修の案内（府委託事業者）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③ 協力施設等の職員は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養成研修等を受講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④ 府は所定の研修修了者を「大阪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名簿」に登録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418906" y="2310720"/>
            <a:ext cx="1382889" cy="324000"/>
          </a:xfrm>
          <a:prstGeom prst="roundRect">
            <a:avLst>
              <a:gd name="adj" fmla="val 19121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8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協力施設等の長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7734978" y="2084558"/>
            <a:ext cx="914609" cy="20434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4745938" y="2198974"/>
            <a:ext cx="1754984" cy="2395189"/>
          </a:xfrm>
          <a:prstGeom prst="roundRect">
            <a:avLst>
              <a:gd name="adj" fmla="val 9767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0800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社会福祉に関する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事業を行う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施設・事業所等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900487" y="3456574"/>
            <a:ext cx="1453344" cy="934478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  <a:prstDash val="sysDash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職員</a:t>
            </a:r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</a:p>
          <a:p>
            <a:pPr algn="ctr"/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DWAT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チーム員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登録に向けた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研修参加要請等</a:t>
            </a:r>
          </a:p>
        </p:txBody>
      </p:sp>
      <p:sp>
        <p:nvSpPr>
          <p:cNvPr id="39" name="角丸四角形 38"/>
          <p:cNvSpPr/>
          <p:nvPr/>
        </p:nvSpPr>
        <p:spPr>
          <a:xfrm>
            <a:off x="4907302" y="2003876"/>
            <a:ext cx="1446529" cy="324000"/>
          </a:xfrm>
          <a:prstGeom prst="roundRect">
            <a:avLst>
              <a:gd name="adj" fmla="val 19121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協力施設等の長</a:t>
            </a:r>
          </a:p>
        </p:txBody>
      </p:sp>
      <p:cxnSp>
        <p:nvCxnSpPr>
          <p:cNvPr id="41" name="直線矢印コネクタ 40"/>
          <p:cNvCxnSpPr/>
          <p:nvPr/>
        </p:nvCxnSpPr>
        <p:spPr>
          <a:xfrm flipH="1">
            <a:off x="6465536" y="3104022"/>
            <a:ext cx="1326877" cy="16677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6546522" y="2267926"/>
            <a:ext cx="973182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研修受講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者推薦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右矢印 42"/>
          <p:cNvSpPr/>
          <p:nvPr/>
        </p:nvSpPr>
        <p:spPr>
          <a:xfrm>
            <a:off x="3948500" y="1274879"/>
            <a:ext cx="478656" cy="6322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564599" y="2839417"/>
            <a:ext cx="1056599" cy="30777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研修案内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698123" y="2862109"/>
            <a:ext cx="990925" cy="7190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pPr algn="ct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DWAT</a:t>
            </a: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養成研修等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47" name="右矢印 46"/>
          <p:cNvSpPr/>
          <p:nvPr/>
        </p:nvSpPr>
        <p:spPr>
          <a:xfrm rot="5400000">
            <a:off x="8064056" y="3507274"/>
            <a:ext cx="287874" cy="58357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569128" y="3240309"/>
            <a:ext cx="643078" cy="30777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743399" y="3957748"/>
            <a:ext cx="887450" cy="503590"/>
          </a:xfrm>
          <a:prstGeom prst="rect">
            <a:avLst/>
          </a:prstGeom>
          <a:solidFill>
            <a:schemeClr val="bg1"/>
          </a:solidFill>
          <a:ln w="22225" cmpd="sng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  DWAT</a:t>
            </a: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名簿登録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7812032" y="2729284"/>
            <a:ext cx="790956" cy="312322"/>
          </a:xfrm>
          <a:prstGeom prst="roundRect">
            <a:avLst>
              <a:gd name="adj" fmla="val 703"/>
            </a:avLst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府委託先</a:t>
            </a:r>
            <a:endParaRPr lang="en-US" altLang="ja-JP" sz="13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7705649" y="3931643"/>
            <a:ext cx="351613" cy="305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6027" y="3866391"/>
            <a:ext cx="3209493" cy="934478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  <a:prstDash val="sysDot"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US" altLang="ja-JP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協定締結に関する留意点</a:t>
            </a:r>
            <a:r>
              <a:rPr lang="en-US" altLang="ja-JP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</a:p>
          <a:p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社会福祉に関する事業を行い、</a:t>
            </a:r>
            <a:endParaRPr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協力団体に加入していない場合に限り、個別に協定を締結するもの</a:t>
            </a:r>
          </a:p>
        </p:txBody>
      </p:sp>
      <p:cxnSp>
        <p:nvCxnSpPr>
          <p:cNvPr id="61" name="直線矢印コネクタ 60"/>
          <p:cNvCxnSpPr/>
          <p:nvPr/>
        </p:nvCxnSpPr>
        <p:spPr>
          <a:xfrm flipV="1">
            <a:off x="6505106" y="2534587"/>
            <a:ext cx="1115538" cy="10835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/>
          <p:nvPr/>
        </p:nvCxnSpPr>
        <p:spPr>
          <a:xfrm flipV="1">
            <a:off x="6378619" y="3480191"/>
            <a:ext cx="1327030" cy="12888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タイトル 1"/>
          <p:cNvSpPr txBox="1">
            <a:spLocks/>
          </p:cNvSpPr>
          <p:nvPr/>
        </p:nvSpPr>
        <p:spPr>
          <a:xfrm>
            <a:off x="0" y="262136"/>
            <a:ext cx="9144000" cy="36230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別紙フローＣ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 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要領第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(2)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990640E-0A26-4080-B949-3C9D05D09CFC}"/>
              </a:ext>
            </a:extLst>
          </p:cNvPr>
          <p:cNvSpPr txBox="1"/>
          <p:nvPr/>
        </p:nvSpPr>
        <p:spPr>
          <a:xfrm>
            <a:off x="1869474" y="3139395"/>
            <a:ext cx="1376217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「届出書」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提出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C84184EF-7C26-447A-9DCC-3561CF0735CC}"/>
              </a:ext>
            </a:extLst>
          </p:cNvPr>
          <p:cNvCxnSpPr>
            <a:cxnSpLocks/>
          </p:cNvCxnSpPr>
          <p:nvPr/>
        </p:nvCxnSpPr>
        <p:spPr>
          <a:xfrm>
            <a:off x="1896678" y="3642677"/>
            <a:ext cx="1263205" cy="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角丸四角形 25">
            <a:extLst>
              <a:ext uri="{FF2B5EF4-FFF2-40B4-BE49-F238E27FC236}">
                <a16:creationId xmlns:a16="http://schemas.microsoft.com/office/drawing/2014/main" id="{B506509A-F92B-45C8-994D-C792002C5E53}"/>
              </a:ext>
            </a:extLst>
          </p:cNvPr>
          <p:cNvSpPr/>
          <p:nvPr/>
        </p:nvSpPr>
        <p:spPr>
          <a:xfrm>
            <a:off x="190307" y="2060099"/>
            <a:ext cx="1813239" cy="1742269"/>
          </a:xfrm>
          <a:prstGeom prst="roundRect">
            <a:avLst>
              <a:gd name="adj" fmla="val 97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0800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en-US" altLang="ja-JP" sz="1500" b="1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600"/>
              </a:lnSpc>
            </a:pPr>
            <a:endParaRPr lang="ja-JP" altLang="en-US" sz="15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8" name="角丸四角形 36">
            <a:extLst>
              <a:ext uri="{FF2B5EF4-FFF2-40B4-BE49-F238E27FC236}">
                <a16:creationId xmlns:a16="http://schemas.microsoft.com/office/drawing/2014/main" id="{46B466BD-ADED-4F92-9314-91122C867346}"/>
              </a:ext>
            </a:extLst>
          </p:cNvPr>
          <p:cNvSpPr/>
          <p:nvPr/>
        </p:nvSpPr>
        <p:spPr>
          <a:xfrm>
            <a:off x="756920" y="1913435"/>
            <a:ext cx="721360" cy="324000"/>
          </a:xfrm>
          <a:prstGeom prst="roundRect">
            <a:avLst>
              <a:gd name="adj" fmla="val 19121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4290" rIns="3600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8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法人</a:t>
            </a:r>
          </a:p>
        </p:txBody>
      </p:sp>
    </p:spTree>
    <p:extLst>
      <p:ext uri="{BB962C8B-B14F-4D97-AF65-F5344CB8AC3E}">
        <p14:creationId xmlns:p14="http://schemas.microsoft.com/office/powerpoint/2010/main" val="2695269419"/>
      </p:ext>
    </p:extLst>
  </p:cSld>
  <p:clrMapOvr>
    <a:masterClrMapping/>
  </p:clrMapOvr>
</p:sld>
</file>

<file path=ppt/theme/theme1.xml><?xml version="1.0" encoding="utf-8"?>
<a:theme xmlns:a="http://schemas.openxmlformats.org/drawingml/2006/main" name="メトロポリタン">
  <a:themeElements>
    <a:clrScheme name="メトロポリタン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メトロポリタ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メトロポリタン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メトロポリタン</Template>
  <TotalTime>0</TotalTime>
  <Words>990</Words>
  <Application>Microsoft Office PowerPoint</Application>
  <PresentationFormat>画面に合わせる (4:3)</PresentationFormat>
  <Paragraphs>182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ＭＳ Ｐゴシック</vt:lpstr>
      <vt:lpstr>ＭＳ 明朝</vt:lpstr>
      <vt:lpstr>游ゴシック</vt:lpstr>
      <vt:lpstr>Arial</vt:lpstr>
      <vt:lpstr>Calibri Light</vt:lpstr>
      <vt:lpstr>メトロポリタン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2020-03-26T01:31:27Z</dcterms:created>
  <dcterms:modified xsi:type="dcterms:W3CDTF">2025-10-28T00:28:57Z</dcterms:modified>
  <cp:contentStatus/>
</cp:coreProperties>
</file>