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11"/>
  </p:notesMasterIdLst>
  <p:handoutMasterIdLst>
    <p:handoutMasterId r:id="rId12"/>
  </p:handoutMasterIdLst>
  <p:sldIdLst>
    <p:sldId id="259" r:id="rId2"/>
    <p:sldId id="260" r:id="rId3"/>
    <p:sldId id="266" r:id="rId4"/>
    <p:sldId id="263" r:id="rId5"/>
    <p:sldId id="261" r:id="rId6"/>
    <p:sldId id="267" r:id="rId7"/>
    <p:sldId id="265" r:id="rId8"/>
    <p:sldId id="264" r:id="rId9"/>
    <p:sldId id="262"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41" userDrawn="1">
          <p15:clr>
            <a:srgbClr val="A4A3A4"/>
          </p15:clr>
        </p15:guide>
        <p15:guide id="2" pos="3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12" autoAdjust="0"/>
    <p:restoredTop sz="94660"/>
  </p:normalViewPr>
  <p:slideViewPr>
    <p:cSldViewPr snapToGrid="0">
      <p:cViewPr varScale="1">
        <p:scale>
          <a:sx n="71" d="100"/>
          <a:sy n="71" d="100"/>
        </p:scale>
        <p:origin x="1116" y="-36"/>
      </p:cViewPr>
      <p:guideLst>
        <p:guide orient="horz" pos="2341"/>
        <p:guide pos="3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18EA330-FA72-4C96-B882-92099755C7F5}" type="datetimeFigureOut">
              <a:rPr kumimoji="1" lang="ja-JP" altLang="en-US" smtClean="0"/>
              <a:t>2019/10/10</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A8171797-573A-4A4C-8C53-A807F3EA4B57}" type="slidenum">
              <a:rPr kumimoji="1" lang="ja-JP" altLang="en-US" smtClean="0"/>
              <a:t>‹#›</a:t>
            </a:fld>
            <a:endParaRPr kumimoji="1" lang="ja-JP" altLang="en-US"/>
          </a:p>
        </p:txBody>
      </p:sp>
    </p:spTree>
    <p:extLst>
      <p:ext uri="{BB962C8B-B14F-4D97-AF65-F5344CB8AC3E}">
        <p14:creationId xmlns:p14="http://schemas.microsoft.com/office/powerpoint/2010/main" val="37958905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220CF86A-CE30-4598-AD51-1DAA4C873FF2}" type="datetimeFigureOut">
              <a:rPr kumimoji="1" lang="ja-JP" altLang="en-US" smtClean="0"/>
              <a:t>2019/10/10</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357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8A43345B-6040-4A34-8803-1E97DAB96E14}" type="slidenum">
              <a:rPr kumimoji="1" lang="ja-JP" altLang="en-US" smtClean="0"/>
              <a:t>‹#›</a:t>
            </a:fld>
            <a:endParaRPr kumimoji="1" lang="ja-JP" altLang="en-US"/>
          </a:p>
        </p:txBody>
      </p:sp>
    </p:spTree>
    <p:extLst>
      <p:ext uri="{BB962C8B-B14F-4D97-AF65-F5344CB8AC3E}">
        <p14:creationId xmlns:p14="http://schemas.microsoft.com/office/powerpoint/2010/main" val="33254494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27AFFC5-49AC-452F-BC0E-52D2E2C765AF}" type="datetime1">
              <a:rPr kumimoji="1" lang="ja-JP" altLang="en-US" smtClean="0"/>
              <a:t>2019/10/10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643447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676C0AF-FBFB-4F63-BC76-64EC8558DD0C}" type="datetime1">
              <a:rPr kumimoji="1" lang="ja-JP" altLang="en-US" smtClean="0"/>
              <a:t>2019/10/10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693557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59ECB06-34A4-41F2-AEA2-32543B03D8F1}" type="datetime1">
              <a:rPr kumimoji="1" lang="ja-JP" altLang="en-US" smtClean="0"/>
              <a:t>2019/10/10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2259496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CF5D772-F097-479D-9261-91FA820377AE}" type="datetime1">
              <a:rPr kumimoji="1" lang="ja-JP" altLang="en-US" smtClean="0"/>
              <a:t>2019/10/10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230625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F0791FE-5A16-4D76-B829-DAA81424C5B3}" type="datetime1">
              <a:rPr kumimoji="1" lang="ja-JP" altLang="en-US" smtClean="0"/>
              <a:t>2019/10/10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163612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CB50E16-3E9E-49DB-9EC0-3ADE8ABAB105}" type="datetime1">
              <a:rPr kumimoji="1" lang="ja-JP" altLang="en-US" smtClean="0"/>
              <a:t>2019/10/10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3646246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D92B2C0-17D0-4CB3-9134-13D4D0EA9112}" type="datetime1">
              <a:rPr kumimoji="1" lang="ja-JP" altLang="en-US" smtClean="0"/>
              <a:t>2019/10/10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455025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2D35E3E-D8D9-45CC-889E-64435DF6B975}" type="datetime1">
              <a:rPr kumimoji="1" lang="ja-JP" altLang="en-US" smtClean="0"/>
              <a:t>2019/10/10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624245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B78AA-46B9-4CB4-8337-EA20A9C26CCF}" type="datetime1">
              <a:rPr kumimoji="1" lang="ja-JP" altLang="en-US" smtClean="0"/>
              <a:t>2019/10/10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106192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5EF3F1-5B1E-4675-BDD2-BC2DA4551B4A}" type="datetime1">
              <a:rPr kumimoji="1" lang="ja-JP" altLang="en-US" smtClean="0"/>
              <a:t>2019/10/10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197533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E2BC02E1-43AB-4D43-B6A7-C0F010CB6E7C}" type="datetime1">
              <a:rPr kumimoji="1" lang="ja-JP" altLang="en-US" smtClean="0"/>
              <a:t>2019/10/10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596499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4D225E-2024-426C-B87C-A21DC91D2604}" type="datetime1">
              <a:rPr kumimoji="1" lang="ja-JP" altLang="en-US" smtClean="0"/>
              <a:t>2019/10/10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94597F-22EF-4BDF-B64A-21349E7A67E4}" type="slidenum">
              <a:rPr kumimoji="1" lang="ja-JP" altLang="en-US" smtClean="0"/>
              <a:t>‹#›</a:t>
            </a:fld>
            <a:endParaRPr kumimoji="1" lang="ja-JP" altLang="en-US"/>
          </a:p>
        </p:txBody>
      </p:sp>
    </p:spTree>
    <p:extLst>
      <p:ext uri="{BB962C8B-B14F-4D97-AF65-F5344CB8AC3E}">
        <p14:creationId xmlns:p14="http://schemas.microsoft.com/office/powerpoint/2010/main" val="1131101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a:t>
            </a:r>
            <a:r>
              <a:rPr lang="ja-JP" altLang="en-US" sz="1800" dirty="0" smtClean="0">
                <a:latin typeface="Meiryo UI" panose="020B0604030504040204" pitchFamily="50" charset="-128"/>
                <a:ea typeface="Meiryo UI" panose="020B0604030504040204" pitchFamily="50" charset="-128"/>
              </a:rPr>
              <a:t>機能</a:t>
            </a:r>
            <a:r>
              <a:rPr lang="ja-JP" altLang="en-US" sz="1800" dirty="0">
                <a:latin typeface="Meiryo UI" panose="020B0604030504040204" pitchFamily="50" charset="-128"/>
                <a:ea typeface="Meiryo UI" panose="020B0604030504040204" pitchFamily="50" charset="-128"/>
              </a:rPr>
              <a:t>④</a:t>
            </a:r>
            <a:r>
              <a:rPr lang="ja-JP" altLang="en-US" sz="1800" dirty="0" smtClean="0">
                <a:latin typeface="Meiryo UI" panose="020B0604030504040204" pitchFamily="50" charset="-128"/>
                <a:ea typeface="Meiryo UI" panose="020B0604030504040204" pitchFamily="50" charset="-128"/>
              </a:rPr>
              <a:t>成年</a:t>
            </a:r>
            <a:r>
              <a:rPr lang="ja-JP" altLang="en-US" sz="1800" dirty="0">
                <a:latin typeface="Meiryo UI" panose="020B0604030504040204" pitchFamily="50" charset="-128"/>
                <a:ea typeface="Meiryo UI" panose="020B0604030504040204" pitchFamily="50" charset="-128"/>
              </a:rPr>
              <a:t>後見制度利用促進</a:t>
            </a:r>
            <a:r>
              <a:rPr lang="ja-JP" altLang="en-US" sz="1800" dirty="0" smtClean="0">
                <a:latin typeface="Meiryo UI" panose="020B0604030504040204" pitchFamily="50" charset="-128"/>
                <a:ea typeface="Meiryo UI" panose="020B0604030504040204" pitchFamily="50" charset="-128"/>
              </a:rPr>
              <a:t>機能</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人材育成</a:t>
            </a:r>
            <a:r>
              <a:rPr lang="en-US" altLang="ja-JP" sz="1800" dirty="0" smtClean="0">
                <a:latin typeface="Meiryo UI" panose="020B0604030504040204" pitchFamily="50" charset="-128"/>
                <a:ea typeface="Meiryo UI" panose="020B0604030504040204" pitchFamily="50" charset="-128"/>
              </a:rPr>
              <a:t>)</a:t>
            </a:r>
            <a:r>
              <a:rPr lang="ja-JP" altLang="en-US" sz="1800" dirty="0" smtClean="0">
                <a:latin typeface="Meiryo UI" panose="020B0604030504040204" pitchFamily="50" charset="-128"/>
                <a:ea typeface="Meiryo UI" panose="020B0604030504040204" pitchFamily="50" charset="-128"/>
              </a:rPr>
              <a:t>について　</a:t>
            </a:r>
            <a:r>
              <a:rPr lang="ja-JP" altLang="en-US" sz="1800" dirty="0" smtClean="0">
                <a:solidFill>
                  <a:prstClr val="black"/>
                </a:solidFill>
                <a:latin typeface="Meiryo UI" panose="020B0604030504040204" pitchFamily="50" charset="-128"/>
                <a:ea typeface="Meiryo UI" panose="020B0604030504040204" pitchFamily="50" charset="-128"/>
              </a:rPr>
              <a:t>検討のポイント</a:t>
            </a:r>
            <a:endParaRPr lang="ja-JP" altLang="en-US" sz="1800" dirty="0">
              <a:solidFill>
                <a:prstClr val="black"/>
              </a:solidFill>
              <a:latin typeface="Meiryo UI" panose="020B0604030504040204" pitchFamily="50" charset="-128"/>
              <a:ea typeface="Meiryo UI" panose="020B0604030504040204" pitchFamily="50" charset="-128"/>
            </a:endParaRPr>
          </a:p>
        </p:txBody>
      </p:sp>
      <p:sp>
        <p:nvSpPr>
          <p:cNvPr id="7" name="サブタイトル 6"/>
          <p:cNvSpPr>
            <a:spLocks noGrp="1"/>
          </p:cNvSpPr>
          <p:nvPr>
            <p:ph type="subTitle" idx="1"/>
          </p:nvPr>
        </p:nvSpPr>
        <p:spPr>
          <a:xfrm>
            <a:off x="2" y="458790"/>
            <a:ext cx="6257925" cy="455609"/>
          </a:xfrm>
        </p:spPr>
        <p:txBody>
          <a:bodyPr>
            <a:normAutofit/>
          </a:bodyPr>
          <a:lstStyle/>
          <a:p>
            <a:pPr algn="l"/>
            <a:r>
              <a:rPr lang="ja-JP" altLang="en-US" sz="1800" b="1" dirty="0" smtClean="0">
                <a:latin typeface="Meiryo UI" panose="020B0604030504040204" pitchFamily="50" charset="-128"/>
                <a:ea typeface="Meiryo UI" panose="020B0604030504040204" pitchFamily="50" charset="-128"/>
              </a:rPr>
              <a:t>　　　</a:t>
            </a:r>
            <a:r>
              <a:rPr lang="en-US" altLang="ja-JP" sz="1800" b="1" dirty="0" smtClean="0">
                <a:latin typeface="Meiryo UI" panose="020B0604030504040204" pitchFamily="50" charset="-128"/>
                <a:ea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rPr>
              <a:t>目次</a:t>
            </a:r>
            <a:r>
              <a:rPr lang="en-US" altLang="ja-JP" sz="1800" b="1" dirty="0" smtClean="0">
                <a:latin typeface="Meiryo UI" panose="020B0604030504040204" pitchFamily="50" charset="-128"/>
                <a:ea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0" y="430306"/>
            <a:ext cx="9144000" cy="629890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1500"/>
              </a:lnSpc>
            </a:pPr>
            <a:endParaRPr lang="en-US" altLang="ja-JP" sz="1600" dirty="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➢担い手の確保</a:t>
            </a:r>
            <a:r>
              <a:rPr lang="en-US" altLang="ja-JP" sz="1600" dirty="0" smtClean="0">
                <a:solidFill>
                  <a:prstClr val="black"/>
                </a:solidFill>
                <a:latin typeface="Meiryo UI" panose="020B0604030504040204" pitchFamily="50" charset="-128"/>
                <a:ea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rPr>
              <a:t>原因と対策</a:t>
            </a:r>
            <a:r>
              <a:rPr lang="en-US" altLang="ja-JP" sz="1600" dirty="0" smtClean="0">
                <a:solidFill>
                  <a:prstClr val="black"/>
                </a:solidFill>
                <a:latin typeface="Meiryo UI" panose="020B0604030504040204" pitchFamily="50" charset="-128"/>
                <a:ea typeface="Meiryo UI" panose="020B0604030504040204" pitchFamily="50" charset="-128"/>
              </a:rPr>
              <a:t>&gt;</a:t>
            </a:r>
            <a:r>
              <a:rPr lang="ja-JP" altLang="en-US" sz="1600" dirty="0" smtClean="0">
                <a:solidFill>
                  <a:prstClr val="black"/>
                </a:solidFill>
                <a:latin typeface="Meiryo UI" panose="020B0604030504040204" pitchFamily="50" charset="-128"/>
                <a:ea typeface="Meiryo UI" panose="020B0604030504040204" pitchFamily="50" charset="-128"/>
              </a:rPr>
              <a:t>　・・・・・・・・・・・・・・・・・・・・・・・・・・・・・・・・・・・　２</a:t>
            </a:r>
            <a:r>
              <a:rPr lang="en-US" altLang="ja-JP" sz="1600" dirty="0" smtClean="0">
                <a:solidFill>
                  <a:prstClr val="black"/>
                </a:solidFill>
                <a:latin typeface="Meiryo UI" panose="020B0604030504040204" pitchFamily="50" charset="-128"/>
                <a:ea typeface="Meiryo UI" panose="020B0604030504040204" pitchFamily="50" charset="-128"/>
              </a:rPr>
              <a:t>P</a:t>
            </a: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具体的な取組例</a:t>
            </a:r>
            <a:r>
              <a:rPr lang="en-US" altLang="ja-JP" sz="1600" dirty="0" smtClean="0">
                <a:solidFill>
                  <a:prstClr val="black"/>
                </a:solidFill>
                <a:latin typeface="Meiryo UI" panose="020B0604030504040204" pitchFamily="50" charset="-128"/>
                <a:ea typeface="Meiryo UI" panose="020B0604030504040204" pitchFamily="50" charset="-128"/>
              </a:rPr>
              <a:t>〉</a:t>
            </a: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・市民後見人事業の周知強化</a:t>
            </a:r>
            <a:r>
              <a:rPr lang="ja-JP" altLang="en-US" sz="1600" dirty="0" smtClean="0">
                <a:solidFill>
                  <a:prstClr val="black"/>
                </a:solidFill>
                <a:latin typeface="Meiryo UI" panose="020B0604030504040204" pitchFamily="50" charset="-128"/>
                <a:ea typeface="Meiryo UI" panose="020B0604030504040204" pitchFamily="50" charset="-128"/>
              </a:rPr>
              <a:t>　・・・・・・・・・・・・・・・・・・・・・・・・・・・・・・・・　３</a:t>
            </a:r>
            <a:r>
              <a:rPr lang="en-US" altLang="ja-JP" sz="1600" dirty="0" smtClean="0">
                <a:solidFill>
                  <a:prstClr val="black"/>
                </a:solidFill>
                <a:latin typeface="Meiryo UI" panose="020B0604030504040204" pitchFamily="50" charset="-128"/>
                <a:ea typeface="Meiryo UI" panose="020B0604030504040204" pitchFamily="50" charset="-128"/>
              </a:rPr>
              <a:t>P</a:t>
            </a: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市民後見人養成講座にかかる制度変更</a:t>
            </a:r>
            <a:endParaRPr lang="en-US" altLang="ja-JP" sz="1600" dirty="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smtClean="0">
                <a:solidFill>
                  <a:prstClr val="black"/>
                </a:solidFill>
                <a:latin typeface="Meiryo UI" panose="020B0604030504040204" pitchFamily="50" charset="-128"/>
                <a:ea typeface="Meiryo UI" panose="020B0604030504040204" pitchFamily="50" charset="-128"/>
              </a:rPr>
              <a:t>　　　　　➢受任の促進</a:t>
            </a:r>
            <a:r>
              <a:rPr lang="en-US" altLang="ja-JP" sz="1600" dirty="0" smtClean="0">
                <a:solidFill>
                  <a:prstClr val="black"/>
                </a:solidFill>
                <a:latin typeface="Meiryo UI" panose="020B0604030504040204" pitchFamily="50" charset="-128"/>
                <a:ea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rPr>
              <a:t>原因と対策</a:t>
            </a:r>
            <a:r>
              <a:rPr lang="en-US" altLang="ja-JP" sz="1600" dirty="0" smtClean="0">
                <a:solidFill>
                  <a:prstClr val="black"/>
                </a:solidFill>
                <a:latin typeface="Meiryo UI" panose="020B0604030504040204" pitchFamily="50" charset="-128"/>
                <a:ea typeface="Meiryo UI" panose="020B0604030504040204" pitchFamily="50" charset="-128"/>
              </a:rPr>
              <a:t>&gt;</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４</a:t>
            </a:r>
            <a:r>
              <a:rPr lang="en-US" altLang="ja-JP" sz="1600" dirty="0" smtClean="0">
                <a:solidFill>
                  <a:prstClr val="black"/>
                </a:solidFill>
                <a:latin typeface="Meiryo UI" panose="020B0604030504040204" pitchFamily="50" charset="-128"/>
                <a:ea typeface="Meiryo UI" panose="020B0604030504040204" pitchFamily="50" charset="-128"/>
              </a:rPr>
              <a:t>P</a:t>
            </a: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具体的な取組例</a:t>
            </a:r>
            <a:r>
              <a:rPr lang="en-US" altLang="ja-JP" sz="1600" dirty="0" smtClean="0">
                <a:solidFill>
                  <a:prstClr val="black"/>
                </a:solidFill>
                <a:latin typeface="Meiryo UI" panose="020B0604030504040204" pitchFamily="50" charset="-128"/>
                <a:ea typeface="Meiryo UI" panose="020B0604030504040204" pitchFamily="50" charset="-128"/>
              </a:rPr>
              <a:t>〉</a:t>
            </a: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・専門職団体等からのリレー方式による市民後見人の選任を促進　・・・・・　５</a:t>
            </a:r>
            <a:r>
              <a:rPr lang="en-US" altLang="ja-JP" sz="1600" dirty="0" smtClean="0">
                <a:solidFill>
                  <a:prstClr val="black"/>
                </a:solidFill>
                <a:latin typeface="Meiryo UI" panose="020B0604030504040204" pitchFamily="50" charset="-128"/>
                <a:ea typeface="Meiryo UI" panose="020B0604030504040204" pitchFamily="50" charset="-128"/>
              </a:rPr>
              <a:t>P</a:t>
            </a: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・日常生活自立支援事業から成年後見制度へのスムーズな移行 ・・・・・・　６</a:t>
            </a:r>
            <a:r>
              <a:rPr lang="en-US" altLang="ja-JP" sz="1600" dirty="0" smtClean="0">
                <a:solidFill>
                  <a:prstClr val="black"/>
                </a:solidFill>
                <a:latin typeface="Meiryo UI" panose="020B0604030504040204" pitchFamily="50" charset="-128"/>
                <a:ea typeface="Meiryo UI" panose="020B0604030504040204" pitchFamily="50" charset="-128"/>
              </a:rPr>
              <a:t>P</a:t>
            </a:r>
          </a:p>
          <a:p>
            <a:pPr algn="l">
              <a:lnSpc>
                <a:spcPts val="1500"/>
              </a:lnSpc>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市民後見人</a:t>
            </a:r>
            <a:r>
              <a:rPr lang="ja-JP" altLang="en-US" sz="1600">
                <a:solidFill>
                  <a:prstClr val="black"/>
                </a:solidFill>
                <a:latin typeface="Meiryo UI" panose="020B0604030504040204" pitchFamily="50" charset="-128"/>
                <a:ea typeface="Meiryo UI" panose="020B0604030504040204" pitchFamily="50" charset="-128"/>
              </a:rPr>
              <a:t>の</a:t>
            </a:r>
            <a:r>
              <a:rPr lang="ja-JP" altLang="en-US" sz="1600" smtClean="0">
                <a:solidFill>
                  <a:prstClr val="black"/>
                </a:solidFill>
                <a:latin typeface="Meiryo UI" panose="020B0604030504040204" pitchFamily="50" charset="-128"/>
                <a:ea typeface="Meiryo UI" panose="020B0604030504040204" pitchFamily="50" charset="-128"/>
              </a:rPr>
              <a:t>受任対象の</a:t>
            </a:r>
            <a:r>
              <a:rPr lang="ja-JP" altLang="en-US" sz="1600" dirty="0" smtClean="0">
                <a:solidFill>
                  <a:prstClr val="black"/>
                </a:solidFill>
                <a:latin typeface="Meiryo UI" panose="020B0604030504040204" pitchFamily="50" charset="-128"/>
                <a:ea typeface="Meiryo UI" panose="020B0604030504040204" pitchFamily="50" charset="-128"/>
              </a:rPr>
              <a:t>拡大</a:t>
            </a:r>
            <a:endParaRPr lang="en-US" altLang="ja-JP" sz="1600" dirty="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・受任と活動要件の緩和　</a:t>
            </a:r>
            <a:endParaRPr lang="en-US" altLang="ja-JP" sz="1600" dirty="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➢その他検討</a:t>
            </a:r>
            <a:r>
              <a:rPr lang="ja-JP" altLang="en-US" sz="1600" dirty="0">
                <a:solidFill>
                  <a:prstClr val="black"/>
                </a:solidFill>
                <a:latin typeface="Meiryo UI" panose="020B0604030504040204" pitchFamily="50" charset="-128"/>
                <a:ea typeface="Meiryo UI" panose="020B0604030504040204" pitchFamily="50" charset="-128"/>
              </a:rPr>
              <a:t>事項</a:t>
            </a:r>
            <a:endParaRPr lang="en-US" altLang="ja-JP" sz="1600" dirty="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・補助内容の見直し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・市町村社会福祉協議会等の法人後見参加団体の</a:t>
            </a:r>
            <a:r>
              <a:rPr lang="ja-JP" altLang="en-US" sz="1600" dirty="0" smtClean="0">
                <a:solidFill>
                  <a:prstClr val="black"/>
                </a:solidFill>
                <a:latin typeface="Meiryo UI" panose="020B0604030504040204" pitchFamily="50" charset="-128"/>
                <a:ea typeface="Meiryo UI" panose="020B0604030504040204" pitchFamily="50" charset="-128"/>
              </a:rPr>
              <a:t>拡充</a:t>
            </a:r>
            <a:r>
              <a:rPr lang="ja-JP" altLang="en-US" sz="1600" dirty="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lnSpc>
                <a:spcPts val="1500"/>
              </a:lnSpc>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endParaRPr lang="ja-JP" altLang="en-US" sz="1600" dirty="0">
              <a:solidFill>
                <a:prstClr val="black"/>
              </a:solidFill>
              <a:latin typeface="Calibri" panose="020F0502020204030204"/>
              <a:ea typeface="游ゴシック" panose="020B0400000000000000" pitchFamily="50" charset="-128"/>
            </a:endParaRPr>
          </a:p>
        </p:txBody>
      </p:sp>
      <p:sp>
        <p:nvSpPr>
          <p:cNvPr id="8" name="テキスト ボックス 8"/>
          <p:cNvSpPr txBox="1"/>
          <p:nvPr/>
        </p:nvSpPr>
        <p:spPr>
          <a:xfrm>
            <a:off x="8073282" y="42527"/>
            <a:ext cx="1057271" cy="369332"/>
          </a:xfrm>
          <a:prstGeom prst="rect">
            <a:avLst/>
          </a:prstGeom>
          <a:noFill/>
          <a:ln>
            <a:solidFill>
              <a:schemeClr val="tx1"/>
            </a:solid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kumimoji="1" lang="ja-JP" altLang="en-US" dirty="0" smtClean="0">
                <a:latin typeface="メイリオ" panose="020B0604030504040204" pitchFamily="50" charset="-128"/>
                <a:ea typeface="メイリオ" panose="020B0604030504040204" pitchFamily="50" charset="-128"/>
              </a:rPr>
              <a:t>資料</a:t>
            </a:r>
            <a:r>
              <a:rPr kumimoji="1" lang="en-US" altLang="ja-JP" dirty="0" smtClean="0">
                <a:latin typeface="メイリオ" panose="020B0604030504040204" pitchFamily="50" charset="-128"/>
                <a:ea typeface="メイリオ" panose="020B0604030504040204" pitchFamily="50" charset="-128"/>
              </a:rPr>
              <a:t>1-2</a:t>
            </a:r>
            <a:endParaRPr kumimoji="1" lang="ja-JP" altLang="en-US" dirty="0">
              <a:latin typeface="メイリオ" panose="020B0604030504040204" pitchFamily="50" charset="-128"/>
              <a:ea typeface="メイリオ" panose="020B0604030504040204" pitchFamily="50" charset="-128"/>
            </a:endParaRPr>
          </a:p>
        </p:txBody>
      </p:sp>
      <p:sp>
        <p:nvSpPr>
          <p:cNvPr id="10" name="円形吹き出し 9"/>
          <p:cNvSpPr/>
          <p:nvPr/>
        </p:nvSpPr>
        <p:spPr>
          <a:xfrm>
            <a:off x="8735811" y="6482632"/>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474468" y="4168558"/>
            <a:ext cx="5196332"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　７</a:t>
            </a:r>
            <a:r>
              <a:rPr lang="en-US" altLang="ja-JP" sz="1600" dirty="0" smtClean="0">
                <a:solidFill>
                  <a:prstClr val="black"/>
                </a:solidFill>
                <a:latin typeface="Meiryo UI" panose="020B0604030504040204" pitchFamily="50" charset="-128"/>
                <a:ea typeface="Meiryo UI" panose="020B0604030504040204" pitchFamily="50" charset="-128"/>
              </a:rPr>
              <a:t>P</a:t>
            </a:r>
          </a:p>
        </p:txBody>
      </p:sp>
      <p:sp>
        <p:nvSpPr>
          <p:cNvPr id="11" name="正方形/長方形 10"/>
          <p:cNvSpPr/>
          <p:nvPr/>
        </p:nvSpPr>
        <p:spPr>
          <a:xfrm>
            <a:off x="3199682" y="3879617"/>
            <a:ext cx="5669063"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　６</a:t>
            </a:r>
            <a:r>
              <a:rPr lang="en-US" altLang="ja-JP" sz="1600" dirty="0" smtClean="0">
                <a:solidFill>
                  <a:prstClr val="black"/>
                </a:solidFill>
                <a:latin typeface="Meiryo UI" panose="020B0604030504040204" pitchFamily="50" charset="-128"/>
                <a:ea typeface="Meiryo UI" panose="020B0604030504040204" pitchFamily="50" charset="-128"/>
              </a:rPr>
              <a:t>P</a:t>
            </a:r>
          </a:p>
        </p:txBody>
      </p:sp>
      <p:sp>
        <p:nvSpPr>
          <p:cNvPr id="13" name="正方形/長方形 12"/>
          <p:cNvSpPr/>
          <p:nvPr/>
        </p:nvSpPr>
        <p:spPr>
          <a:xfrm>
            <a:off x="2292442" y="5107460"/>
            <a:ext cx="6119824"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　８</a:t>
            </a:r>
            <a:r>
              <a:rPr lang="en-US" altLang="ja-JP" sz="1600" dirty="0" smtClean="0">
                <a:solidFill>
                  <a:prstClr val="black"/>
                </a:solidFill>
                <a:latin typeface="Meiryo UI" panose="020B0604030504040204" pitchFamily="50" charset="-128"/>
                <a:ea typeface="Meiryo UI" panose="020B0604030504040204" pitchFamily="50" charset="-128"/>
              </a:rPr>
              <a:t>P</a:t>
            </a:r>
          </a:p>
        </p:txBody>
      </p:sp>
      <p:sp>
        <p:nvSpPr>
          <p:cNvPr id="14" name="正方形/長方形 13"/>
          <p:cNvSpPr/>
          <p:nvPr/>
        </p:nvSpPr>
        <p:spPr>
          <a:xfrm>
            <a:off x="5481144" y="5446015"/>
            <a:ext cx="2720928"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　９</a:t>
            </a:r>
            <a:r>
              <a:rPr lang="en-US" altLang="ja-JP" sz="1600" dirty="0" smtClean="0">
                <a:solidFill>
                  <a:prstClr val="black"/>
                </a:solidFill>
                <a:latin typeface="Meiryo UI" panose="020B0604030504040204" pitchFamily="50" charset="-128"/>
                <a:ea typeface="Meiryo UI" panose="020B0604030504040204" pitchFamily="50" charset="-128"/>
              </a:rPr>
              <a:t>P</a:t>
            </a:r>
          </a:p>
        </p:txBody>
      </p:sp>
      <p:sp>
        <p:nvSpPr>
          <p:cNvPr id="12" name="正方形/長方形 11"/>
          <p:cNvSpPr/>
          <p:nvPr/>
        </p:nvSpPr>
        <p:spPr>
          <a:xfrm>
            <a:off x="3792348" y="2000016"/>
            <a:ext cx="5669063" cy="338554"/>
          </a:xfrm>
          <a:prstGeom prst="rect">
            <a:avLst/>
          </a:prstGeom>
        </p:spPr>
        <p:txBody>
          <a:bodyPr wrap="square">
            <a:spAutoFit/>
          </a:bodyPr>
          <a:lstStyle/>
          <a:p>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　３</a:t>
            </a:r>
            <a:r>
              <a:rPr lang="en-US" altLang="ja-JP" sz="1600" dirty="0" smtClean="0">
                <a:solidFill>
                  <a:prstClr val="black"/>
                </a:solidFill>
                <a:latin typeface="Meiryo UI" panose="020B0604030504040204" pitchFamily="50" charset="-128"/>
                <a:ea typeface="Meiryo UI" panose="020B0604030504040204" pitchFamily="50" charset="-128"/>
              </a:rPr>
              <a:t>P</a:t>
            </a:r>
          </a:p>
        </p:txBody>
      </p:sp>
    </p:spTree>
    <p:extLst>
      <p:ext uri="{BB962C8B-B14F-4D97-AF65-F5344CB8AC3E}">
        <p14:creationId xmlns:p14="http://schemas.microsoft.com/office/powerpoint/2010/main" val="8052331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0" y="389940"/>
            <a:ext cx="9144000" cy="3084780"/>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〇取組の方向性</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rPr>
              <a:t>➢担い手の確保</a:t>
            </a:r>
            <a:endParaRPr lang="en-US" altLang="ja-JP" sz="1600" b="1"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rPr>
              <a:t>原因</a:t>
            </a:r>
            <a:r>
              <a:rPr lang="en-US" altLang="ja-JP" sz="1600" dirty="0" smtClean="0">
                <a:solidFill>
                  <a:prstClr val="black"/>
                </a:solidFill>
                <a:latin typeface="Meiryo UI" panose="020B0604030504040204" pitchFamily="50" charset="-128"/>
                <a:ea typeface="Meiryo UI" panose="020B0604030504040204" pitchFamily="50" charset="-128"/>
              </a:rPr>
              <a:t>&gt;</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市町村からの意見として、オリエンテーションの開催</a:t>
            </a:r>
            <a:r>
              <a:rPr lang="en-US" altLang="ja-JP" sz="1400" dirty="0" smtClean="0">
                <a:solidFill>
                  <a:prstClr val="black"/>
                </a:solidFill>
                <a:latin typeface="Meiryo UI" panose="020B0604030504040204" pitchFamily="50" charset="-128"/>
                <a:ea typeface="Meiryo UI" panose="020B0604030504040204" pitchFamily="50" charset="-128"/>
              </a:rPr>
              <a:t>PR</a:t>
            </a:r>
            <a:r>
              <a:rPr lang="ja-JP" altLang="en-US" sz="1400" dirty="0" smtClean="0">
                <a:solidFill>
                  <a:prstClr val="black"/>
                </a:solidFill>
                <a:latin typeface="Meiryo UI" panose="020B0604030504040204" pitchFamily="50" charset="-128"/>
                <a:ea typeface="Meiryo UI" panose="020B0604030504040204" pitchFamily="50" charset="-128"/>
              </a:rPr>
              <a:t>が不十分という意見や、市民後見人の責任の重さから考えて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市民が担うには困難と感じている意見が原因として多く見られた。</a:t>
            </a:r>
            <a:endParaRPr lang="en-US" altLang="ja-JP" sz="14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　・市民後見人の養成等事業への参加者が減少している原因について　</a:t>
            </a:r>
            <a:endParaRPr lang="en-US" altLang="ja-JP" sz="1200" dirty="0" smtClean="0">
              <a:solidFill>
                <a:prstClr val="black"/>
              </a:solidFill>
              <a:latin typeface="Meiryo UI" panose="020B0604030504040204" pitchFamily="50" charset="-128"/>
              <a:ea typeface="Meiryo UI" panose="020B0604030504040204" pitchFamily="50" charset="-128"/>
            </a:endParaRPr>
          </a:p>
          <a:p>
            <a:pPr lvl="0" algn="l">
              <a:lnSpc>
                <a:spcPct val="100000"/>
              </a:lnSpc>
              <a:spcBef>
                <a:spcPts val="600"/>
              </a:spcBef>
            </a:pP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rPr>
              <a:t>：市町村アンケート結果より</a:t>
            </a:r>
            <a:r>
              <a:rPr lang="en-US" altLang="ja-JP"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実施又は実施予定市町村（</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市町）、順位付けし、複数回答可）</a:t>
            </a:r>
            <a:r>
              <a:rPr lang="en-US" altLang="ja-JP" sz="900" dirty="0" smtClean="0">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&lt;</a:t>
            </a:r>
            <a:r>
              <a:rPr lang="ja-JP" altLang="en-US" sz="900" dirty="0">
                <a:solidFill>
                  <a:prstClr val="black"/>
                </a:solidFill>
                <a:latin typeface="Meiryo UI" panose="020B0604030504040204" pitchFamily="50" charset="-128"/>
                <a:ea typeface="Meiryo UI" panose="020B0604030504040204" pitchFamily="50" charset="-128"/>
              </a:rPr>
              <a:t>単位：件数</a:t>
            </a:r>
            <a:r>
              <a:rPr lang="en-US" altLang="ja-JP" sz="900" dirty="0">
                <a:solidFill>
                  <a:prstClr val="black"/>
                </a:solidFill>
                <a:latin typeface="Meiryo UI" panose="020B0604030504040204" pitchFamily="50" charset="-128"/>
                <a:ea typeface="Meiryo UI" panose="020B0604030504040204" pitchFamily="50" charset="-128"/>
              </a:rPr>
              <a:t>&gt;</a:t>
            </a:r>
          </a:p>
          <a:p>
            <a:pPr algn="l">
              <a:spcBef>
                <a:spcPts val="600"/>
              </a:spcBef>
            </a:pPr>
            <a:endParaRPr lang="en-US" altLang="ja-JP" sz="900" dirty="0" smtClean="0">
              <a:latin typeface="Meiryo UI" panose="020B0604030504040204" pitchFamily="50" charset="-128"/>
              <a:ea typeface="Meiryo UI" panose="020B0604030504040204" pitchFamily="50" charset="-128"/>
            </a:endParaRPr>
          </a:p>
          <a:p>
            <a:pPr algn="l">
              <a:spcBef>
                <a:spcPts val="600"/>
              </a:spcBef>
            </a:pPr>
            <a:endParaRPr lang="en-US" altLang="ja-JP" sz="9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900" dirty="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9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9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900" dirty="0" smtClean="0">
                <a:solidFill>
                  <a:prstClr val="black"/>
                </a:solidFill>
                <a:latin typeface="Meiryo UI" panose="020B0604030504040204" pitchFamily="50" charset="-128"/>
                <a:ea typeface="Meiryo UI" panose="020B0604030504040204" pitchFamily="50" charset="-128"/>
              </a:rPr>
              <a:t>　</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9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en-US" altLang="ja-JP" sz="1600" dirty="0" smtClean="0">
                <a:solidFill>
                  <a:prstClr val="black"/>
                </a:solidFill>
                <a:latin typeface="Meiryo UI" panose="020B0604030504040204" pitchFamily="50" charset="-128"/>
                <a:ea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rPr>
              <a:t>対策</a:t>
            </a:r>
            <a:r>
              <a:rPr lang="en-US" altLang="ja-JP" sz="1600" dirty="0" smtClean="0">
                <a:solidFill>
                  <a:prstClr val="black"/>
                </a:solidFill>
                <a:latin typeface="Meiryo UI" panose="020B0604030504040204" pitchFamily="50" charset="-128"/>
                <a:ea typeface="Meiryo UI" panose="020B0604030504040204" pitchFamily="50" charset="-128"/>
              </a:rPr>
              <a:t>&gt;</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オリエンテーション等の</a:t>
            </a:r>
            <a:r>
              <a:rPr lang="en-US" altLang="ja-JP" sz="1400" dirty="0" smtClean="0">
                <a:solidFill>
                  <a:prstClr val="black"/>
                </a:solidFill>
                <a:latin typeface="Meiryo UI" panose="020B0604030504040204" pitchFamily="50" charset="-128"/>
                <a:ea typeface="Meiryo UI" panose="020B0604030504040204" pitchFamily="50" charset="-128"/>
              </a:rPr>
              <a:t>PR</a:t>
            </a:r>
            <a:r>
              <a:rPr lang="ja-JP" altLang="en-US" sz="1400" dirty="0" smtClean="0">
                <a:solidFill>
                  <a:prstClr val="black"/>
                </a:solidFill>
                <a:latin typeface="Meiryo UI" panose="020B0604030504040204" pitchFamily="50" charset="-128"/>
                <a:ea typeface="Meiryo UI" panose="020B0604030504040204" pitchFamily="50" charset="-128"/>
              </a:rPr>
              <a:t>が不足して</a:t>
            </a:r>
            <a:r>
              <a:rPr lang="ja-JP" altLang="en-US" sz="1400" dirty="0" smtClean="0">
                <a:solidFill>
                  <a:prstClr val="black"/>
                </a:solidFill>
                <a:latin typeface="Meiryo UI" panose="020B0604030504040204" pitchFamily="50" charset="-128"/>
                <a:ea typeface="Meiryo UI" panose="020B0604030504040204" pitchFamily="50" charset="-128"/>
              </a:rPr>
              <a:t>いると</a:t>
            </a:r>
            <a:r>
              <a:rPr lang="ja-JP" altLang="en-US" sz="1400" dirty="0" smtClean="0">
                <a:solidFill>
                  <a:prstClr val="black"/>
                </a:solidFill>
                <a:latin typeface="Meiryo UI" panose="020B0604030504040204" pitchFamily="50" charset="-128"/>
                <a:ea typeface="Meiryo UI" panose="020B0604030504040204" pitchFamily="50" charset="-128"/>
              </a:rPr>
              <a:t>感じているところが多いことからも、</a:t>
            </a:r>
            <a:r>
              <a:rPr lang="en-US" altLang="ja-JP" sz="1400" dirty="0" smtClean="0">
                <a:solidFill>
                  <a:prstClr val="black"/>
                </a:solidFill>
                <a:latin typeface="Meiryo UI" panose="020B0604030504040204" pitchFamily="50" charset="-128"/>
                <a:ea typeface="Meiryo UI" panose="020B0604030504040204" pitchFamily="50" charset="-128"/>
              </a:rPr>
              <a:t>PR</a:t>
            </a:r>
            <a:r>
              <a:rPr lang="ja-JP" altLang="en-US" sz="1400" dirty="0" smtClean="0">
                <a:solidFill>
                  <a:prstClr val="black"/>
                </a:solidFill>
                <a:latin typeface="Meiryo UI" panose="020B0604030504040204" pitchFamily="50" charset="-128"/>
                <a:ea typeface="Meiryo UI" panose="020B0604030504040204" pitchFamily="50" charset="-128"/>
              </a:rPr>
              <a:t>方法・内容の工夫が多くみられるが、</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制度変更を行い参加を促進する意見もある。</a:t>
            </a:r>
            <a:r>
              <a:rPr lang="ja-JP" altLang="en-US" sz="1200" dirty="0" smtClean="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smtClean="0">
                <a:latin typeface="Meiryo UI" panose="020B0604030504040204" pitchFamily="50" charset="-128"/>
                <a:ea typeface="Meiryo UI" panose="020B0604030504040204" pitchFamily="50" charset="-128"/>
              </a:rPr>
              <a:t>　・ 市民後見人の養成等事業への参加者を増やすための対策について</a:t>
            </a:r>
            <a:endParaRPr lang="en-US" altLang="ja-JP" sz="900" dirty="0">
              <a:latin typeface="Meiryo UI" panose="020B0604030504040204" pitchFamily="50" charset="-128"/>
              <a:ea typeface="Meiryo UI" panose="020B0604030504040204" pitchFamily="50" charset="-128"/>
            </a:endParaRPr>
          </a:p>
          <a:p>
            <a:pPr algn="l"/>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rPr>
              <a:t>出典</a:t>
            </a:r>
            <a:r>
              <a:rPr lang="ja-JP" altLang="en-US" sz="900" dirty="0">
                <a:latin typeface="Meiryo UI" panose="020B0604030504040204" pitchFamily="50" charset="-128"/>
                <a:ea typeface="Meiryo UI" panose="020B0604030504040204" pitchFamily="50" charset="-128"/>
              </a:rPr>
              <a:t>：市町村アンケート結果より</a:t>
            </a:r>
            <a:r>
              <a:rPr lang="en-US" altLang="ja-JP" sz="900" dirty="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実施又は実施予定市町村（</a:t>
            </a:r>
            <a:r>
              <a:rPr lang="en-US" altLang="ja-JP" sz="900" dirty="0">
                <a:latin typeface="Meiryo UI" panose="020B0604030504040204" pitchFamily="50" charset="-128"/>
                <a:ea typeface="Meiryo UI" panose="020B0604030504040204" pitchFamily="50" charset="-128"/>
              </a:rPr>
              <a:t>26</a:t>
            </a:r>
            <a:r>
              <a:rPr lang="ja-JP" altLang="en-US" sz="900" dirty="0">
                <a:latin typeface="Meiryo UI" panose="020B0604030504040204" pitchFamily="50" charset="-128"/>
                <a:ea typeface="Meiryo UI" panose="020B0604030504040204" pitchFamily="50" charset="-128"/>
              </a:rPr>
              <a:t>市町）、順位付けし、複数回答可）</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a:t>
            </a:r>
            <a:r>
              <a:rPr lang="ja-JP" altLang="en-US" sz="900" dirty="0" smtClean="0">
                <a:solidFill>
                  <a:prstClr val="black"/>
                </a:solidFill>
                <a:latin typeface="Meiryo UI" panose="020B0604030504040204" pitchFamily="50" charset="-128"/>
                <a:ea typeface="Meiryo UI" panose="020B0604030504040204" pitchFamily="50" charset="-128"/>
              </a:rPr>
              <a:t>　</a:t>
            </a:r>
            <a:r>
              <a:rPr lang="en-US" altLang="ja-JP" sz="900" dirty="0" smtClean="0">
                <a:solidFill>
                  <a:prstClr val="black"/>
                </a:solidFill>
                <a:latin typeface="Meiryo UI" panose="020B0604030504040204" pitchFamily="50" charset="-128"/>
                <a:ea typeface="Meiryo UI" panose="020B0604030504040204" pitchFamily="50" charset="-128"/>
              </a:rPr>
              <a:t>&lt;</a:t>
            </a:r>
            <a:r>
              <a:rPr lang="ja-JP" altLang="en-US" sz="900" dirty="0">
                <a:solidFill>
                  <a:prstClr val="black"/>
                </a:solidFill>
                <a:latin typeface="Meiryo UI" panose="020B0604030504040204" pitchFamily="50" charset="-128"/>
                <a:ea typeface="Meiryo UI" panose="020B0604030504040204" pitchFamily="50" charset="-128"/>
              </a:rPr>
              <a:t>単位：件数</a:t>
            </a:r>
            <a:r>
              <a:rPr lang="en-US" altLang="ja-JP" sz="900" dirty="0">
                <a:solidFill>
                  <a:prstClr val="black"/>
                </a:solidFill>
                <a:latin typeface="Meiryo UI" panose="020B0604030504040204" pitchFamily="50" charset="-128"/>
                <a:ea typeface="Meiryo UI" panose="020B0604030504040204" pitchFamily="50" charset="-128"/>
              </a:rPr>
              <a:t>&gt;</a:t>
            </a:r>
            <a:endParaRPr lang="en-US" altLang="ja-JP" sz="900" dirty="0" smtClean="0">
              <a:solidFill>
                <a:prstClr val="black"/>
              </a:solidFill>
              <a:latin typeface="Meiryo UI" panose="020B0604030504040204" pitchFamily="50" charset="-128"/>
              <a:ea typeface="Meiryo UI" panose="020B0604030504040204" pitchFamily="50" charset="-128"/>
            </a:endParaRPr>
          </a:p>
          <a:p>
            <a:pPr algn="l"/>
            <a:endParaRPr lang="en-US" altLang="ja-JP" sz="1200" dirty="0">
              <a:solidFill>
                <a:prstClr val="black"/>
              </a:solidFill>
              <a:latin typeface="Meiryo UI" panose="020B0604030504040204" pitchFamily="50" charset="-128"/>
              <a:ea typeface="Meiryo UI" panose="020B0604030504040204" pitchFamily="50" charset="-128"/>
            </a:endParaRPr>
          </a:p>
          <a:p>
            <a:pPr algn="l"/>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endParaRPr>
          </a:p>
          <a:p>
            <a:pPr algn="l"/>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その他、市町村からの具体的な意見</a:t>
            </a:r>
            <a:r>
              <a:rPr lang="en-US" altLang="ja-JP" sz="1100" dirty="0" smtClean="0">
                <a:solidFill>
                  <a:prstClr val="black"/>
                </a:solidFill>
                <a:latin typeface="Meiryo UI" panose="020B0604030504040204" pitchFamily="50" charset="-128"/>
                <a:ea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出典</a:t>
            </a:r>
            <a:r>
              <a:rPr lang="ja-JP" altLang="en-US" sz="1000" dirty="0">
                <a:solidFill>
                  <a:prstClr val="black"/>
                </a:solidFill>
                <a:latin typeface="Meiryo UI" panose="020B0604030504040204" pitchFamily="50" charset="-128"/>
                <a:ea typeface="Meiryo UI" panose="020B0604030504040204" pitchFamily="50" charset="-128"/>
              </a:rPr>
              <a:t>：市民後見人の養成等事業に関する市町村アンケート結果</a:t>
            </a:r>
            <a:r>
              <a:rPr lang="ja-JP" altLang="en-US" sz="1000" dirty="0" smtClean="0">
                <a:solidFill>
                  <a:prstClr val="black"/>
                </a:solidFill>
                <a:latin typeface="Meiryo UI" panose="020B0604030504040204" pitchFamily="50" charset="-128"/>
                <a:ea typeface="Meiryo UI" panose="020B0604030504040204" pitchFamily="50" charset="-128"/>
              </a:rPr>
              <a:t>より</a:t>
            </a:r>
            <a:r>
              <a:rPr lang="en-US" altLang="ja-JP" sz="1000" dirty="0">
                <a:solidFill>
                  <a:prstClr val="black"/>
                </a:solidFill>
                <a:latin typeface="Meiryo UI" panose="020B0604030504040204" pitchFamily="50" charset="-128"/>
                <a:ea typeface="Meiryo UI" panose="020B0604030504040204" pitchFamily="50" charset="-128"/>
              </a:rPr>
              <a:t>】</a:t>
            </a:r>
            <a:r>
              <a:rPr lang="en-US" altLang="ja-JP"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回答</a:t>
            </a:r>
            <a:r>
              <a:rPr lang="en-US" altLang="ja-JP" sz="1200" dirty="0" smtClean="0">
                <a:solidFill>
                  <a:prstClr val="black"/>
                </a:solidFill>
                <a:latin typeface="Meiryo UI" panose="020B0604030504040204" pitchFamily="50" charset="-128"/>
                <a:ea typeface="Meiryo UI" panose="020B0604030504040204" pitchFamily="50" charset="-128"/>
              </a:rPr>
              <a:t>A</a:t>
            </a:r>
            <a:r>
              <a:rPr lang="ja-JP" altLang="en-US" sz="1200" dirty="0" smtClean="0">
                <a:solidFill>
                  <a:prstClr val="black"/>
                </a:solidFill>
                <a:latin typeface="Meiryo UI" panose="020B0604030504040204" pitchFamily="50" charset="-128"/>
                <a:ea typeface="Meiryo UI" panose="020B0604030504040204" pitchFamily="50" charset="-128"/>
              </a:rPr>
              <a:t>関係</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　●広報誌掲載の回数増加、テレビや新聞等のメディア媒体での取り上げるなど。●ポスターや電子掲示板、</a:t>
            </a:r>
            <a:r>
              <a:rPr lang="en-US" altLang="ja-JP" sz="1200" dirty="0" smtClean="0">
                <a:solidFill>
                  <a:prstClr val="black"/>
                </a:solidFill>
                <a:latin typeface="Meiryo UI" panose="020B0604030504040204" pitchFamily="50" charset="-128"/>
                <a:ea typeface="Meiryo UI" panose="020B0604030504040204" pitchFamily="50" charset="-128"/>
              </a:rPr>
              <a:t>CM</a:t>
            </a:r>
            <a:r>
              <a:rPr lang="ja-JP" altLang="en-US" sz="1200" dirty="0" smtClean="0">
                <a:solidFill>
                  <a:prstClr val="black"/>
                </a:solidFill>
                <a:latin typeface="Meiryo UI" panose="020B0604030504040204" pitchFamily="50" charset="-128"/>
                <a:ea typeface="Meiryo UI" panose="020B0604030504040204" pitchFamily="50" charset="-128"/>
              </a:rPr>
              <a:t>等での広報を行う。</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回答</a:t>
            </a:r>
            <a:r>
              <a:rPr lang="en-US" altLang="ja-JP" sz="1200" dirty="0" smtClean="0">
                <a:solidFill>
                  <a:prstClr val="black"/>
                </a:solidFill>
                <a:latin typeface="Meiryo UI" panose="020B0604030504040204" pitchFamily="50" charset="-128"/>
                <a:ea typeface="Meiryo UI" panose="020B0604030504040204" pitchFamily="50" charset="-128"/>
              </a:rPr>
              <a:t>B</a:t>
            </a:r>
            <a:r>
              <a:rPr lang="ja-JP" altLang="en-US" sz="1200" dirty="0" smtClean="0">
                <a:solidFill>
                  <a:prstClr val="black"/>
                </a:solidFill>
                <a:latin typeface="Meiryo UI" panose="020B0604030504040204" pitchFamily="50" charset="-128"/>
                <a:ea typeface="Meiryo UI" panose="020B0604030504040204" pitchFamily="50" charset="-128"/>
              </a:rPr>
              <a:t>関係</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rPr>
              <a:t>　●無償活動であることから負担が大きい。　●養成講座の時間数の多さなど見直しできませんか。</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●市民後見人の事務量（裁判所への報告義務等）が多すぎるのではないかと考える。</a:t>
            </a:r>
            <a:endParaRPr lang="en-US" altLang="ja-JP" sz="1200" dirty="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endParaRPr>
          </a:p>
        </p:txBody>
      </p:sp>
      <p:sp>
        <p:nvSpPr>
          <p:cNvPr id="4"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7" name="サブタイトル 6"/>
          <p:cNvSpPr>
            <a:spLocks noGrp="1"/>
          </p:cNvSpPr>
          <p:nvPr>
            <p:ph type="subTitle" idx="1"/>
          </p:nvPr>
        </p:nvSpPr>
        <p:spPr>
          <a:xfrm>
            <a:off x="2" y="458790"/>
            <a:ext cx="6257925" cy="541337"/>
          </a:xfrm>
        </p:spPr>
        <p:txBody>
          <a:bodyPr>
            <a:norm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257387055"/>
              </p:ext>
            </p:extLst>
          </p:nvPr>
        </p:nvGraphicFramePr>
        <p:xfrm>
          <a:off x="361483" y="4816335"/>
          <a:ext cx="6234880" cy="828531"/>
        </p:xfrm>
        <a:graphic>
          <a:graphicData uri="http://schemas.openxmlformats.org/drawingml/2006/table">
            <a:tbl>
              <a:tblPr firstRow="1" firstCol="1" bandRow="1"/>
              <a:tblGrid>
                <a:gridCol w="5321865">
                  <a:extLst>
                    <a:ext uri="{9D8B030D-6E8A-4147-A177-3AD203B41FA5}">
                      <a16:colId xmlns:a16="http://schemas.microsoft.com/office/drawing/2014/main" val="163897974"/>
                    </a:ext>
                  </a:extLst>
                </a:gridCol>
                <a:gridCol w="457699">
                  <a:extLst>
                    <a:ext uri="{9D8B030D-6E8A-4147-A177-3AD203B41FA5}">
                      <a16:colId xmlns:a16="http://schemas.microsoft.com/office/drawing/2014/main" val="425041885"/>
                    </a:ext>
                  </a:extLst>
                </a:gridCol>
                <a:gridCol w="455316">
                  <a:extLst>
                    <a:ext uri="{9D8B030D-6E8A-4147-A177-3AD203B41FA5}">
                      <a16:colId xmlns:a16="http://schemas.microsoft.com/office/drawing/2014/main" val="852986467"/>
                    </a:ext>
                  </a:extLst>
                </a:gridCol>
              </a:tblGrid>
              <a:tr h="226312">
                <a:tc>
                  <a:txBody>
                    <a:bodyPr/>
                    <a:lstStyle/>
                    <a:p>
                      <a:pPr algn="ctr"/>
                      <a:r>
                        <a:rPr kumimoji="1" lang="ja-JP" altLang="en-US" sz="1200" b="1" dirty="0" smtClean="0">
                          <a:latin typeface="Meiryo UI" panose="020B0604030504040204" pitchFamily="50" charset="-128"/>
                          <a:ea typeface="Meiryo UI" panose="020B0604030504040204" pitchFamily="50" charset="-128"/>
                        </a:rPr>
                        <a:t>回答項目</a:t>
                      </a:r>
                      <a:endParaRPr kumimoji="1" lang="ja-JP" altLang="en-US" sz="1200" b="1" dirty="0">
                        <a:latin typeface="Meiryo UI" panose="020B0604030504040204" pitchFamily="50" charset="-128"/>
                        <a:ea typeface="Meiryo UI" panose="020B0604030504040204" pitchFamily="50" charset="-128"/>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１番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algn="ctr">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２番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30673367"/>
                  </a:ext>
                </a:extLst>
              </a:tr>
              <a:tr h="264033">
                <a:tc>
                  <a:txBody>
                    <a:bodyPr/>
                    <a:lstStyle/>
                    <a:p>
                      <a:pPr algn="just">
                        <a:spcAft>
                          <a:spcPts val="0"/>
                        </a:spcAft>
                      </a:pPr>
                      <a:r>
                        <a:rPr lang="ja-JP" sz="1200" kern="0" dirty="0">
                          <a:effectLst/>
                          <a:latin typeface="游明朝" panose="02020400000000000000" pitchFamily="18" charset="-128"/>
                          <a:ea typeface="Meiryo UI" panose="020B0604030504040204" pitchFamily="50" charset="-128"/>
                          <a:cs typeface="ＭＳ Ｐゴシック" panose="020B0600070205080204" pitchFamily="50" charset="-128"/>
                        </a:rPr>
                        <a:t>Ａ　ＰＲ方法・内容を工夫する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altLang="ja-JP" sz="1200" kern="0" dirty="0">
                          <a:effectLst/>
                          <a:latin typeface="Meiryo UI" panose="020B0604030504040204" pitchFamily="50" charset="-128"/>
                          <a:ea typeface="游明朝" panose="02020400000000000000" pitchFamily="18" charset="-128"/>
                          <a:cs typeface="Times New Roman" panose="02020603050405020304" pitchFamily="18" charset="0"/>
                        </a:rPr>
                        <a:t>16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Meiryo UI" panose="020B0604030504040204" pitchFamily="50" charset="-128"/>
                          <a:ea typeface="游明朝" panose="02020400000000000000" pitchFamily="18" charset="-128"/>
                          <a:cs typeface="ＭＳ Ｐゴシック" panose="020B0600070205080204" pitchFamily="50" charset="-128"/>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083490"/>
                  </a:ext>
                </a:extLst>
              </a:tr>
              <a:tr h="290178">
                <a:tc>
                  <a:txBody>
                    <a:bodyPr/>
                    <a:lstStyle/>
                    <a:p>
                      <a:pPr algn="just">
                        <a:spcAft>
                          <a:spcPts val="0"/>
                        </a:spcAft>
                      </a:pPr>
                      <a:r>
                        <a:rPr lang="ja-JP" sz="1200" kern="0" dirty="0">
                          <a:effectLst/>
                          <a:latin typeface="游明朝" panose="02020400000000000000" pitchFamily="18" charset="-128"/>
                          <a:ea typeface="Meiryo UI" panose="020B0604030504040204" pitchFamily="50" charset="-128"/>
                          <a:cs typeface="ＭＳ Ｐゴシック" panose="020B0600070205080204" pitchFamily="50" charset="-128"/>
                        </a:rPr>
                        <a:t>Ｂ　市民後見人養成等事業の制度変更を行い参加しやすくする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kern="0" dirty="0">
                          <a:effectLst/>
                          <a:latin typeface="Meiryo UI" panose="020B0604030504040204" pitchFamily="50" charset="-128"/>
                          <a:ea typeface="游明朝" panose="02020400000000000000" pitchFamily="18" charset="-128"/>
                          <a:cs typeface="ＭＳ Ｐゴシック" panose="020B0600070205080204" pitchFamily="50" charset="-128"/>
                        </a:rPr>
                        <a:t>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３</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4249454"/>
                  </a:ext>
                </a:extLst>
              </a:tr>
            </a:tbl>
          </a:graphicData>
        </a:graphic>
      </p:graphicFrame>
      <p:graphicFrame>
        <p:nvGraphicFramePr>
          <p:cNvPr id="2" name="表 1"/>
          <p:cNvGraphicFramePr>
            <a:graphicFrameLocks noGrp="1"/>
          </p:cNvGraphicFramePr>
          <p:nvPr>
            <p:extLst>
              <p:ext uri="{D42A27DB-BD31-4B8C-83A1-F6EECF244321}">
                <p14:modId xmlns:p14="http://schemas.microsoft.com/office/powerpoint/2010/main" val="2941926216"/>
              </p:ext>
            </p:extLst>
          </p:nvPr>
        </p:nvGraphicFramePr>
        <p:xfrm>
          <a:off x="309488" y="2310148"/>
          <a:ext cx="7222353" cy="1371600"/>
        </p:xfrm>
        <a:graphic>
          <a:graphicData uri="http://schemas.openxmlformats.org/drawingml/2006/table">
            <a:tbl>
              <a:tblPr firstRow="1" bandRow="1">
                <a:tableStyleId>{5940675A-B579-460E-94D1-54222C63F5DA}</a:tableStyleId>
              </a:tblPr>
              <a:tblGrid>
                <a:gridCol w="5331657">
                  <a:extLst>
                    <a:ext uri="{9D8B030D-6E8A-4147-A177-3AD203B41FA5}">
                      <a16:colId xmlns:a16="http://schemas.microsoft.com/office/drawing/2014/main" val="3901654355"/>
                    </a:ext>
                  </a:extLst>
                </a:gridCol>
                <a:gridCol w="472674">
                  <a:extLst>
                    <a:ext uri="{9D8B030D-6E8A-4147-A177-3AD203B41FA5}">
                      <a16:colId xmlns:a16="http://schemas.microsoft.com/office/drawing/2014/main" val="2439701969"/>
                    </a:ext>
                  </a:extLst>
                </a:gridCol>
                <a:gridCol w="472674">
                  <a:extLst>
                    <a:ext uri="{9D8B030D-6E8A-4147-A177-3AD203B41FA5}">
                      <a16:colId xmlns:a16="http://schemas.microsoft.com/office/drawing/2014/main" val="2267782974"/>
                    </a:ext>
                  </a:extLst>
                </a:gridCol>
                <a:gridCol w="472674">
                  <a:extLst>
                    <a:ext uri="{9D8B030D-6E8A-4147-A177-3AD203B41FA5}">
                      <a16:colId xmlns:a16="http://schemas.microsoft.com/office/drawing/2014/main" val="4158603356"/>
                    </a:ext>
                  </a:extLst>
                </a:gridCol>
                <a:gridCol w="472674">
                  <a:extLst>
                    <a:ext uri="{9D8B030D-6E8A-4147-A177-3AD203B41FA5}">
                      <a16:colId xmlns:a16="http://schemas.microsoft.com/office/drawing/2014/main" val="1954703515"/>
                    </a:ext>
                  </a:extLst>
                </a:gridCol>
              </a:tblGrid>
              <a:tr h="177558">
                <a:tc>
                  <a:txBody>
                    <a:bodyPr/>
                    <a:lstStyle/>
                    <a:p>
                      <a:pPr algn="ctr"/>
                      <a:r>
                        <a:rPr kumimoji="1" lang="ja-JP" altLang="en-US" sz="1200" b="1" dirty="0" smtClean="0">
                          <a:latin typeface="Meiryo UI" panose="020B0604030504040204" pitchFamily="50" charset="-128"/>
                          <a:ea typeface="Meiryo UI" panose="020B0604030504040204" pitchFamily="50" charset="-128"/>
                        </a:rPr>
                        <a:t>回答項目</a:t>
                      </a:r>
                      <a:endParaRPr kumimoji="1" lang="ja-JP" altLang="en-US" sz="1200" b="1" dirty="0">
                        <a:latin typeface="Meiryo UI" panose="020B0604030504040204" pitchFamily="50" charset="-128"/>
                        <a:ea typeface="Meiryo UI" panose="020B0604030504040204" pitchFamily="50" charset="-128"/>
                      </a:endParaRPr>
                    </a:p>
                  </a:txBody>
                  <a:tcPr>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１番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2"/>
                    </a:solidFill>
                  </a:tcPr>
                </a:tc>
                <a:tc>
                  <a:txBody>
                    <a:bodyPr/>
                    <a:lstStyle/>
                    <a:p>
                      <a:pPr algn="ctr">
                        <a:spcAft>
                          <a:spcPts val="0"/>
                        </a:spcAft>
                      </a:pPr>
                      <a:r>
                        <a:rPr lang="ja-JP" altLang="en-US" sz="1200" b="1" kern="100" dirty="0" smtClean="0">
                          <a:effectLst/>
                          <a:latin typeface="Meiryo UI" panose="020B0604030504040204" pitchFamily="50" charset="-128"/>
                          <a:ea typeface="Meiryo UI" panose="020B0604030504040204" pitchFamily="50" charset="-128"/>
                          <a:cs typeface="Times New Roman" panose="02020603050405020304" pitchFamily="18" charset="0"/>
                        </a:rPr>
                        <a:t>２番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３番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2"/>
                    </a:solidFill>
                  </a:tcPr>
                </a:tc>
                <a:tc>
                  <a:txBody>
                    <a:bodyPr/>
                    <a:lstStyle/>
                    <a:p>
                      <a:pPr algn="ctr">
                        <a:spcAft>
                          <a:spcPts val="0"/>
                        </a:spcAft>
                      </a:pPr>
                      <a:r>
                        <a:rPr lang="ja-JP" altLang="en-US" sz="1200" b="1" kern="0" dirty="0" smtClean="0">
                          <a:effectLst/>
                          <a:latin typeface="Meiryo UI" panose="020B0604030504040204" pitchFamily="50" charset="-128"/>
                          <a:ea typeface="Meiryo UI" panose="020B0604030504040204" pitchFamily="50" charset="-128"/>
                          <a:cs typeface="Times New Roman" panose="02020603050405020304" pitchFamily="18" charset="0"/>
                        </a:rPr>
                        <a:t>４番</a:t>
                      </a:r>
                      <a:endParaRPr lang="ja-JP" sz="1200" b="1"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968852769"/>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Ａ オリエンテーションの開催</a:t>
                      </a:r>
                      <a:r>
                        <a:rPr kumimoji="1" lang="en-US" altLang="ja-JP" sz="12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PR</a:t>
                      </a:r>
                      <a:r>
                        <a:rPr kumimoji="1"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が不十分</a:t>
                      </a:r>
                      <a:endParaRPr kumimoji="1" lang="ja-JP" altLang="en-US" sz="1200" dirty="0"/>
                    </a:p>
                  </a:txBody>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8</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5</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41171312"/>
                  </a:ext>
                </a:extLst>
              </a:tr>
              <a:tr h="274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smtClean="0">
                          <a:ln>
                            <a:noFill/>
                          </a:ln>
                          <a:solidFill>
                            <a:prstClr val="black"/>
                          </a:solidFill>
                          <a:effectLst/>
                          <a:uLnTx/>
                          <a:uFillTx/>
                          <a:latin typeface="游明朝" panose="02020400000000000000" pitchFamily="18" charset="-128"/>
                          <a:ea typeface="Meiryo UI" panose="020B0604030504040204" pitchFamily="50" charset="-128"/>
                          <a:cs typeface="Times New Roman" panose="02020603050405020304" pitchFamily="18" charset="0"/>
                        </a:rPr>
                        <a:t>Ｂ市民後見人活動のやりがい、魅力が十分伝えられていない</a:t>
                      </a:r>
                      <a:endParaRPr kumimoji="1" lang="ja-JP" altLang="en-US" sz="1200" dirty="0"/>
                    </a:p>
                  </a:txBody>
                  <a:tcP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6</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11</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baseline="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err="1" smtClean="0">
                          <a:effectLst/>
                          <a:latin typeface="Meiryo UI" panose="020B0604030504040204" pitchFamily="50" charset="-128"/>
                          <a:ea typeface="Meiryo UI" panose="020B0604030504040204" pitchFamily="50" charset="-128"/>
                          <a:cs typeface="Times New Roman" panose="02020603050405020304" pitchFamily="18" charset="0"/>
                        </a:rPr>
                        <a:t>ー</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2457473964"/>
                  </a:ext>
                </a:extLst>
              </a:tr>
              <a:tr h="274320">
                <a:tc>
                  <a:txBody>
                    <a:bodyPr/>
                    <a:lstStyle/>
                    <a:p>
                      <a:pPr algn="l">
                        <a:spcAft>
                          <a:spcPts val="0"/>
                        </a:spcAft>
                      </a:pP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Ｃ責任の重さから考えて市民が担うには困難と感じられる</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a:effectLst/>
                          <a:latin typeface="Meiryo UI" panose="020B0604030504040204" pitchFamily="50" charset="-128"/>
                          <a:ea typeface="游明朝" panose="02020400000000000000" pitchFamily="18" charset="-128"/>
                          <a:cs typeface="Times New Roman" panose="02020603050405020304" pitchFamily="18" charset="0"/>
                        </a:rPr>
                        <a:t>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200" kern="100" dirty="0" err="1" smtClean="0">
                          <a:effectLst/>
                          <a:latin typeface="Meiryo UI" panose="020B0604030504040204" pitchFamily="50" charset="-128"/>
                          <a:ea typeface="Meiryo UI" panose="020B0604030504040204" pitchFamily="50" charset="-128"/>
                          <a:cs typeface="Times New Roman" panose="02020603050405020304" pitchFamily="18" charset="0"/>
                        </a:rPr>
                        <a:t>ー</a:t>
                      </a: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758690614"/>
                  </a:ext>
                </a:extLst>
              </a:tr>
              <a:tr h="274320">
                <a:tc>
                  <a:txBody>
                    <a:bodyPr/>
                    <a:lstStyle/>
                    <a:p>
                      <a:pPr algn="l">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D</a:t>
                      </a:r>
                      <a:r>
                        <a:rPr lang="ja-JP" sz="1200" kern="100" dirty="0">
                          <a:effectLst/>
                          <a:latin typeface="游明朝" panose="02020400000000000000" pitchFamily="18" charset="-128"/>
                          <a:ea typeface="Meiryo UI" panose="020B0604030504040204" pitchFamily="50" charset="-128"/>
                          <a:cs typeface="Times New Roman" panose="02020603050405020304" pitchFamily="18" charset="0"/>
                        </a:rPr>
                        <a:t>市民後見人の制度に問題がある（年齢制限、単独受任等）</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4</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游明朝" panose="02020400000000000000" pitchFamily="18" charset="-128"/>
                          <a:cs typeface="Times New Roman" panose="02020603050405020304" pitchFamily="18" charset="0"/>
                        </a:rPr>
                        <a:t>2</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cs typeface="Times New Roman" panose="02020603050405020304" pitchFamily="18" charset="0"/>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127910131"/>
                  </a:ext>
                </a:extLst>
              </a:tr>
            </a:tbl>
          </a:graphicData>
        </a:graphic>
      </p:graphicFrame>
      <p:sp>
        <p:nvSpPr>
          <p:cNvPr id="8" name="円形吹き出し 7"/>
          <p:cNvSpPr/>
          <p:nvPr/>
        </p:nvSpPr>
        <p:spPr>
          <a:xfrm>
            <a:off x="8735811"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9949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a:xfrm>
            <a:off x="0" y="460279"/>
            <a:ext cx="9144000" cy="6665008"/>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具体的な取組例</a:t>
            </a:r>
            <a:r>
              <a:rPr lang="en-US" altLang="ja-JP" sz="1600" dirty="0" smtClean="0">
                <a:solidFill>
                  <a:prstClr val="black"/>
                </a:solidFill>
                <a:latin typeface="Meiryo UI" panose="020B0604030504040204" pitchFamily="50" charset="-128"/>
                <a:ea typeface="Meiryo UI" panose="020B0604030504040204" pitchFamily="50" charset="-128"/>
              </a:rPr>
              <a:t>〉</a:t>
            </a:r>
          </a:p>
          <a:p>
            <a:pPr lvl="0" algn="l">
              <a:lnSpc>
                <a:spcPct val="100000"/>
              </a:lnSpc>
              <a:spcBef>
                <a:spcPts val="60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u="sng" dirty="0">
                <a:solidFill>
                  <a:prstClr val="black"/>
                </a:solidFill>
                <a:latin typeface="Meiryo UI" panose="020B0604030504040204" pitchFamily="50" charset="-128"/>
                <a:ea typeface="Meiryo UI" panose="020B0604030504040204" pitchFamily="50" charset="-128"/>
              </a:rPr>
              <a:t>・市民後見人事業の周知強化</a:t>
            </a:r>
            <a:endParaRPr lang="en-US" altLang="ja-JP" sz="1600" dirty="0">
              <a:solidFill>
                <a:prstClr val="black"/>
              </a:solidFill>
              <a:latin typeface="Meiryo UI" panose="020B0604030504040204" pitchFamily="50" charset="-128"/>
              <a:ea typeface="Meiryo UI" panose="020B0604030504040204" pitchFamily="50" charset="-128"/>
            </a:endParaRPr>
          </a:p>
          <a:p>
            <a:pPr lvl="0" algn="l">
              <a:lnSpc>
                <a:spcPct val="100000"/>
              </a:lnSpc>
              <a:spcBef>
                <a:spcPts val="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府内全体</a:t>
            </a:r>
            <a:r>
              <a:rPr lang="ja-JP" altLang="en-US" sz="1400" dirty="0" smtClean="0">
                <a:solidFill>
                  <a:prstClr val="black"/>
                </a:solidFill>
                <a:latin typeface="Meiryo UI" panose="020B0604030504040204" pitchFamily="50" charset="-128"/>
                <a:ea typeface="Meiryo UI" panose="020B0604030504040204" pitchFamily="50" charset="-128"/>
              </a:rPr>
              <a:t>に市民後見人の養成講座のオリエンテーションの開催情報を広く</a:t>
            </a:r>
            <a:r>
              <a:rPr lang="ja-JP" altLang="en-US" sz="1400" dirty="0">
                <a:solidFill>
                  <a:prstClr val="black"/>
                </a:solidFill>
                <a:latin typeface="Meiryo UI" panose="020B0604030504040204" pitchFamily="50" charset="-128"/>
                <a:ea typeface="Meiryo UI" panose="020B0604030504040204" pitchFamily="50" charset="-128"/>
              </a:rPr>
              <a:t>周知する等により、市民後見人の活動を</a:t>
            </a:r>
            <a:r>
              <a:rPr lang="ja-JP" altLang="en-US" sz="1400" dirty="0" smtClean="0">
                <a:solidFill>
                  <a:prstClr val="black"/>
                </a:solidFill>
                <a:latin typeface="Meiryo UI" panose="020B0604030504040204" pitchFamily="50" charset="-128"/>
                <a:ea typeface="Meiryo UI" panose="020B0604030504040204" pitchFamily="50" charset="-128"/>
              </a:rPr>
              <a:t>知</a:t>
            </a:r>
            <a:r>
              <a:rPr lang="ja-JP" altLang="en-US" sz="1400" dirty="0" err="1" smtClean="0">
                <a:solidFill>
                  <a:prstClr val="black"/>
                </a:solidFill>
                <a:latin typeface="Meiryo UI" panose="020B0604030504040204" pitchFamily="50" charset="-128"/>
                <a:ea typeface="Meiryo UI" panose="020B0604030504040204" pitchFamily="50" charset="-128"/>
              </a:rPr>
              <a:t>っ</a:t>
            </a:r>
            <a:endParaRPr lang="en-US" altLang="ja-JP" sz="1400" dirty="0" smtClean="0">
              <a:solidFill>
                <a:prstClr val="black"/>
              </a:solidFill>
              <a:latin typeface="Meiryo UI" panose="020B0604030504040204" pitchFamily="50" charset="-128"/>
              <a:ea typeface="Meiryo UI" panose="020B0604030504040204" pitchFamily="50" charset="-128"/>
            </a:endParaRPr>
          </a:p>
          <a:p>
            <a:pPr lvl="0" algn="l">
              <a:lnSpc>
                <a:spcPct val="100000"/>
              </a:lnSpc>
              <a:spcBef>
                <a:spcPts val="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err="1" smtClean="0">
                <a:solidFill>
                  <a:prstClr val="black"/>
                </a:solidFill>
                <a:latin typeface="Meiryo UI" panose="020B0604030504040204" pitchFamily="50" charset="-128"/>
                <a:ea typeface="Meiryo UI" panose="020B0604030504040204" pitchFamily="50" charset="-128"/>
              </a:rPr>
              <a:t>て</a:t>
            </a:r>
            <a:r>
              <a:rPr lang="ja-JP" altLang="en-US" sz="1400" dirty="0" smtClean="0">
                <a:solidFill>
                  <a:prstClr val="black"/>
                </a:solidFill>
                <a:latin typeface="Meiryo UI" panose="020B0604030504040204" pitchFamily="50" charset="-128"/>
                <a:ea typeface="Meiryo UI" panose="020B0604030504040204" pitchFamily="50" charset="-128"/>
              </a:rPr>
              <a:t>もらう機会が増えるなど効果的な</a:t>
            </a:r>
            <a:r>
              <a:rPr lang="ja-JP" altLang="en-US" sz="1400" dirty="0">
                <a:solidFill>
                  <a:prstClr val="black"/>
                </a:solidFill>
                <a:latin typeface="Meiryo UI" panose="020B0604030504040204" pitchFamily="50" charset="-128"/>
                <a:ea typeface="Meiryo UI" panose="020B0604030504040204" pitchFamily="50" charset="-128"/>
              </a:rPr>
              <a:t>広報が可能となる。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〇市民後見人養成講座のオリエンテーションの府内統一デザインによるチラシ等の作成</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〇年間を通じて使用できる啓発ポスター等の作成</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〇福祉事業所向け研修等の機会にオリエンテーションチラシを配布または資料への掲載</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〇市民後見人の活動紹介を作成し、ホームページ上</a:t>
            </a:r>
            <a:r>
              <a:rPr lang="ja-JP" altLang="en-US" sz="1200" dirty="0" smtClean="0">
                <a:solidFill>
                  <a:prstClr val="black"/>
                </a:solidFill>
                <a:latin typeface="Meiryo UI" panose="020B0604030504040204" pitchFamily="50" charset="-128"/>
                <a:ea typeface="Meiryo UI" panose="020B0604030504040204" pitchFamily="50" charset="-128"/>
              </a:rPr>
              <a:t>での掲載</a:t>
            </a:r>
            <a:r>
              <a:rPr lang="ja-JP" altLang="en-US" sz="1200" dirty="0" smtClean="0">
                <a:solidFill>
                  <a:prstClr val="black"/>
                </a:solidFill>
                <a:latin typeface="Meiryo UI" panose="020B0604030504040204" pitchFamily="50" charset="-128"/>
                <a:ea typeface="Meiryo UI" panose="020B0604030504040204" pitchFamily="50" charset="-128"/>
              </a:rPr>
              <a:t>やフリーペーパー等を作成し市の窓口や駅等での配架</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600" u="sng" dirty="0">
                <a:solidFill>
                  <a:prstClr val="black"/>
                </a:solidFill>
                <a:latin typeface="Meiryo UI" panose="020B0604030504040204" pitchFamily="50" charset="-128"/>
                <a:ea typeface="Meiryo UI" panose="020B0604030504040204" pitchFamily="50" charset="-128"/>
              </a:rPr>
              <a:t>・市民後見人養成にかかる制度変更</a:t>
            </a:r>
            <a:endParaRPr lang="en-US" altLang="ja-JP" sz="1600" u="sng" dirty="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市民後見人の養成に係る基礎講習及び実務講習の内容や運営方法について見直しを行い</a:t>
            </a:r>
            <a:r>
              <a:rPr lang="ja-JP" altLang="en-US" sz="1400" dirty="0" smtClean="0">
                <a:solidFill>
                  <a:prstClr val="black"/>
                </a:solidFill>
                <a:latin typeface="Meiryo UI" panose="020B0604030504040204" pitchFamily="50" charset="-128"/>
                <a:ea typeface="Meiryo UI" panose="020B0604030504040204" pitchFamily="50" charset="-128"/>
              </a:rPr>
              <a:t>、受講者</a:t>
            </a:r>
            <a:r>
              <a:rPr lang="ja-JP" altLang="en-US" sz="1400" dirty="0">
                <a:solidFill>
                  <a:prstClr val="black"/>
                </a:solidFill>
                <a:latin typeface="Meiryo UI" panose="020B0604030504040204" pitchFamily="50" charset="-128"/>
                <a:ea typeface="Meiryo UI" panose="020B0604030504040204" pitchFamily="50" charset="-128"/>
              </a:rPr>
              <a:t>の利便性の</a:t>
            </a:r>
            <a:r>
              <a:rPr lang="ja-JP" altLang="en-US" sz="1400" dirty="0" smtClean="0">
                <a:solidFill>
                  <a:prstClr val="black"/>
                </a:solidFill>
                <a:latin typeface="Meiryo UI" panose="020B0604030504040204" pitchFamily="50" charset="-128"/>
                <a:ea typeface="Meiryo UI" panose="020B0604030504040204" pitchFamily="50" charset="-128"/>
              </a:rPr>
              <a:t>向</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上</a:t>
            </a:r>
            <a:r>
              <a:rPr lang="ja-JP" altLang="en-US" sz="1400" dirty="0">
                <a:solidFill>
                  <a:prstClr val="black"/>
                </a:solidFill>
                <a:latin typeface="Meiryo UI" panose="020B0604030504040204" pitchFamily="50" charset="-128"/>
                <a:ea typeface="Meiryo UI" panose="020B0604030504040204" pitchFamily="50" charset="-128"/>
              </a:rPr>
              <a:t>と負担軽減を図る。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200" dirty="0">
                <a:solidFill>
                  <a:prstClr val="black"/>
                </a:solidFill>
                <a:latin typeface="Meiryo UI" panose="020B0604030504040204" pitchFamily="50" charset="-128"/>
                <a:ea typeface="Meiryo UI" panose="020B0604030504040204" pitchFamily="50" charset="-128"/>
              </a:rPr>
              <a:t>　　　　　　〇現行のカリキュラムを基に、市民後見人の養成講座の府内統一カリキュラムへ見直し</a:t>
            </a:r>
            <a:endParaRPr lang="en-US" altLang="ja-JP" sz="1200" dirty="0">
              <a:solidFill>
                <a:prstClr val="black"/>
              </a:solidFill>
              <a:latin typeface="Meiryo UI" panose="020B0604030504040204" pitchFamily="50" charset="-128"/>
              <a:ea typeface="Meiryo UI" panose="020B0604030504040204" pitchFamily="50" charset="-128"/>
            </a:endParaRPr>
          </a:p>
          <a:p>
            <a:pPr algn="l"/>
            <a:r>
              <a:rPr lang="ja-JP" altLang="en-US" sz="1200" dirty="0">
                <a:solidFill>
                  <a:prstClr val="black"/>
                </a:solidFill>
                <a:latin typeface="Meiryo UI" panose="020B0604030504040204" pitchFamily="50" charset="-128"/>
                <a:ea typeface="Meiryo UI" panose="020B0604030504040204" pitchFamily="50" charset="-128"/>
              </a:rPr>
              <a:t>　　　　　　〇登録地以外でも受講者の希望地で受講ができるよう柔軟な運営方法を検討</a:t>
            </a:r>
            <a:endParaRPr lang="en-US" altLang="ja-JP" sz="1200" dirty="0">
              <a:solidFill>
                <a:prstClr val="black"/>
              </a:solidFill>
              <a:latin typeface="Meiryo UI" panose="020B0604030504040204" pitchFamily="50" charset="-128"/>
              <a:ea typeface="Meiryo UI" panose="020B0604030504040204" pitchFamily="50" charset="-128"/>
            </a:endParaRPr>
          </a:p>
          <a:p>
            <a:pPr algn="l"/>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a:solidFill>
                <a:prstClr val="black"/>
              </a:solidFill>
              <a:latin typeface="Meiryo UI" panose="020B0604030504040204" pitchFamily="50" charset="-128"/>
              <a:ea typeface="Meiryo UI" panose="020B0604030504040204" pitchFamily="50" charset="-128"/>
            </a:endParaRPr>
          </a:p>
          <a:p>
            <a:pPr algn="l"/>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2"/>
          <a:stretch>
            <a:fillRect/>
          </a:stretch>
        </p:blipFill>
        <p:spPr>
          <a:xfrm rot="1270338">
            <a:off x="8034526" y="2063605"/>
            <a:ext cx="960821" cy="1307721"/>
          </a:xfrm>
          <a:prstGeom prst="rect">
            <a:avLst/>
          </a:prstGeom>
        </p:spPr>
      </p:pic>
      <p:pic>
        <p:nvPicPr>
          <p:cNvPr id="9" name="図 8"/>
          <p:cNvPicPr>
            <a:picLocks noChangeAspect="1"/>
          </p:cNvPicPr>
          <p:nvPr/>
        </p:nvPicPr>
        <p:blipFill>
          <a:blip r:embed="rId3"/>
          <a:stretch>
            <a:fillRect/>
          </a:stretch>
        </p:blipFill>
        <p:spPr>
          <a:xfrm rot="20361106">
            <a:off x="7547285" y="2018722"/>
            <a:ext cx="1091833" cy="1555055"/>
          </a:xfrm>
          <a:prstGeom prst="rect">
            <a:avLst/>
          </a:prstGeom>
        </p:spPr>
      </p:pic>
      <p:sp>
        <p:nvSpPr>
          <p:cNvPr id="7" name="サブタイトル 6"/>
          <p:cNvSpPr>
            <a:spLocks noGrp="1"/>
          </p:cNvSpPr>
          <p:nvPr>
            <p:ph type="subTitle" idx="1"/>
          </p:nvPr>
        </p:nvSpPr>
        <p:spPr>
          <a:xfrm>
            <a:off x="2" y="458790"/>
            <a:ext cx="6257925" cy="541337"/>
          </a:xfrm>
        </p:spPr>
        <p:txBody>
          <a:bodyPr>
            <a:norm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〇取組の方向性</a:t>
            </a:r>
            <a:endParaRPr lang="ja-JP" altLang="en-US" sz="1600" dirty="0">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12" name="円形吹き出し 11"/>
          <p:cNvSpPr/>
          <p:nvPr/>
        </p:nvSpPr>
        <p:spPr>
          <a:xfrm>
            <a:off x="8735811" y="6482632"/>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43638" y="4745105"/>
            <a:ext cx="2790239" cy="2214493"/>
          </a:xfrm>
          <a:prstGeom prst="rect">
            <a:avLst/>
          </a:prstGeom>
        </p:spPr>
      </p:pic>
    </p:spTree>
    <p:extLst>
      <p:ext uri="{BB962C8B-B14F-4D97-AF65-F5344CB8AC3E}">
        <p14:creationId xmlns:p14="http://schemas.microsoft.com/office/powerpoint/2010/main" val="90084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 22"/>
          <p:cNvGraphicFramePr>
            <a:graphicFrameLocks noGrp="1"/>
          </p:cNvGraphicFramePr>
          <p:nvPr>
            <p:extLst>
              <p:ext uri="{D42A27DB-BD31-4B8C-83A1-F6EECF244321}">
                <p14:modId xmlns:p14="http://schemas.microsoft.com/office/powerpoint/2010/main" val="4119214829"/>
              </p:ext>
            </p:extLst>
          </p:nvPr>
        </p:nvGraphicFramePr>
        <p:xfrm>
          <a:off x="326245" y="4752791"/>
          <a:ext cx="8149675" cy="2080019"/>
        </p:xfrm>
        <a:graphic>
          <a:graphicData uri="http://schemas.openxmlformats.org/drawingml/2006/table">
            <a:tbl>
              <a:tblPr firstRow="1" bandRow="1">
                <a:tableStyleId>{D7AC3CCA-C797-4891-BE02-D94E43425B78}</a:tableStyleId>
              </a:tblPr>
              <a:tblGrid>
                <a:gridCol w="4439031">
                  <a:extLst>
                    <a:ext uri="{9D8B030D-6E8A-4147-A177-3AD203B41FA5}">
                      <a16:colId xmlns:a16="http://schemas.microsoft.com/office/drawing/2014/main" val="3649026012"/>
                    </a:ext>
                  </a:extLst>
                </a:gridCol>
                <a:gridCol w="530092">
                  <a:extLst>
                    <a:ext uri="{9D8B030D-6E8A-4147-A177-3AD203B41FA5}">
                      <a16:colId xmlns:a16="http://schemas.microsoft.com/office/drawing/2014/main" val="366004894"/>
                    </a:ext>
                  </a:extLst>
                </a:gridCol>
                <a:gridCol w="530092">
                  <a:extLst>
                    <a:ext uri="{9D8B030D-6E8A-4147-A177-3AD203B41FA5}">
                      <a16:colId xmlns:a16="http://schemas.microsoft.com/office/drawing/2014/main" val="734670135"/>
                    </a:ext>
                  </a:extLst>
                </a:gridCol>
                <a:gridCol w="530092">
                  <a:extLst>
                    <a:ext uri="{9D8B030D-6E8A-4147-A177-3AD203B41FA5}">
                      <a16:colId xmlns:a16="http://schemas.microsoft.com/office/drawing/2014/main" val="65426712"/>
                    </a:ext>
                  </a:extLst>
                </a:gridCol>
                <a:gridCol w="530092">
                  <a:extLst>
                    <a:ext uri="{9D8B030D-6E8A-4147-A177-3AD203B41FA5}">
                      <a16:colId xmlns:a16="http://schemas.microsoft.com/office/drawing/2014/main" val="2020442823"/>
                    </a:ext>
                  </a:extLst>
                </a:gridCol>
                <a:gridCol w="530092">
                  <a:extLst>
                    <a:ext uri="{9D8B030D-6E8A-4147-A177-3AD203B41FA5}">
                      <a16:colId xmlns:a16="http://schemas.microsoft.com/office/drawing/2014/main" val="455752114"/>
                    </a:ext>
                  </a:extLst>
                </a:gridCol>
                <a:gridCol w="530092">
                  <a:extLst>
                    <a:ext uri="{9D8B030D-6E8A-4147-A177-3AD203B41FA5}">
                      <a16:colId xmlns:a16="http://schemas.microsoft.com/office/drawing/2014/main" val="2843125109"/>
                    </a:ext>
                  </a:extLst>
                </a:gridCol>
                <a:gridCol w="530092">
                  <a:extLst>
                    <a:ext uri="{9D8B030D-6E8A-4147-A177-3AD203B41FA5}">
                      <a16:colId xmlns:a16="http://schemas.microsoft.com/office/drawing/2014/main" val="4090708906"/>
                    </a:ext>
                  </a:extLst>
                </a:gridCol>
              </a:tblGrid>
              <a:tr h="257957">
                <a:tc>
                  <a:txBody>
                    <a:bodyPr/>
                    <a:lstStyle/>
                    <a:p>
                      <a:pPr algn="ctr"/>
                      <a:r>
                        <a:rPr kumimoji="1" lang="ja-JP" altLang="en-US" sz="1200" dirty="0" smtClean="0">
                          <a:latin typeface="Meiryo UI" panose="020B0604030504040204" pitchFamily="50" charset="-128"/>
                          <a:ea typeface="Meiryo UI" panose="020B0604030504040204" pitchFamily="50" charset="-128"/>
                        </a:rPr>
                        <a:t>回答項目</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１番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rPr>
                        <a:t>２番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３番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４番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５番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200" kern="100" dirty="0" smtClean="0">
                          <a:effectLst/>
                          <a:latin typeface="Meiryo UI" panose="020B0604030504040204" pitchFamily="50" charset="-128"/>
                          <a:ea typeface="Meiryo UI" panose="020B0604030504040204" pitchFamily="50" charset="-128"/>
                        </a:rPr>
                        <a:t>６番</a:t>
                      </a:r>
                      <a:endParaRPr lang="ja-JP" altLang="ja-JP" sz="12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txBody>
                  <a:tcP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７番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895289935"/>
                  </a:ext>
                </a:extLst>
              </a:tr>
              <a:tr h="25795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Ａ市民後見人の受任相当案件の範囲を拡大する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ja-JP" altLang="en-US" sz="1200" kern="100" baseline="0" dirty="0" smtClean="0">
                          <a:effectLst/>
                          <a:latin typeface="Meiryo UI" panose="020B0604030504040204" pitchFamily="50" charset="-128"/>
                          <a:ea typeface="Meiryo UI" panose="020B0604030504040204" pitchFamily="50" charset="-128"/>
                        </a:rPr>
                        <a:t> </a:t>
                      </a:r>
                      <a:r>
                        <a:rPr lang="ja-JP" altLang="en-US" sz="1200" kern="100" dirty="0" err="1" smtClean="0">
                          <a:effectLst/>
                          <a:latin typeface="Meiryo UI" panose="020B0604030504040204" pitchFamily="50" charset="-128"/>
                          <a:ea typeface="Meiryo UI" panose="020B0604030504040204" pitchFamily="50" charset="-128"/>
                        </a:rPr>
                        <a:t>ー</a:t>
                      </a:r>
                      <a:r>
                        <a:rPr lang="en-US" sz="1200" kern="100" dirty="0">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493887322"/>
                  </a:ext>
                </a:extLst>
              </a:tr>
              <a:tr h="25795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Ｂ市町村長申立てを促進</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ja-JP" altLang="en-US" sz="1200" kern="100" dirty="0" err="1" smtClean="0">
                          <a:effectLst/>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3</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ja-JP" altLang="en-US" sz="1200" kern="100" dirty="0" err="1" smtClean="0">
                          <a:effectLst/>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 </a:t>
                      </a:r>
                      <a:r>
                        <a:rPr lang="ja-JP" altLang="en-US" sz="1200" kern="100" dirty="0" err="1" smtClean="0">
                          <a:effectLst/>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dirty="0" err="1"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947475312"/>
                  </a:ext>
                </a:extLst>
              </a:tr>
              <a:tr h="257957">
                <a:tc>
                  <a:txBody>
                    <a:bodyPr/>
                    <a:lstStyle/>
                    <a:p>
                      <a:pPr algn="just">
                        <a:spcAft>
                          <a:spcPts val="0"/>
                        </a:spcAft>
                      </a:pPr>
                      <a:r>
                        <a:rPr lang="ja-JP" sz="1200" kern="100" dirty="0">
                          <a:effectLst/>
                          <a:latin typeface="Meiryo UI" panose="020B0604030504040204" pitchFamily="50" charset="-128"/>
                          <a:ea typeface="Meiryo UI" panose="020B0604030504040204" pitchFamily="50" charset="-128"/>
                        </a:rPr>
                        <a:t>Ｃ日常生活自立支援事業からの移行を促進</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4</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dirty="0" err="1"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147000135"/>
                  </a:ext>
                </a:extLst>
              </a:tr>
              <a:tr h="257957">
                <a:tc>
                  <a:txBody>
                    <a:bodyPr/>
                    <a:lstStyle/>
                    <a:p>
                      <a:pPr algn="just">
                        <a:spcAft>
                          <a:spcPts val="0"/>
                        </a:spcAft>
                      </a:pPr>
                      <a:r>
                        <a:rPr lang="en-US" sz="1200" kern="100" dirty="0">
                          <a:effectLst/>
                          <a:latin typeface="Meiryo UI" panose="020B0604030504040204" pitchFamily="50" charset="-128"/>
                          <a:ea typeface="Meiryo UI" panose="020B0604030504040204" pitchFamily="50" charset="-128"/>
                        </a:rPr>
                        <a:t>D</a:t>
                      </a:r>
                      <a:r>
                        <a:rPr lang="ja-JP" sz="1200" kern="100" dirty="0">
                          <a:effectLst/>
                          <a:latin typeface="Meiryo UI" panose="020B0604030504040204" pitchFamily="50" charset="-128"/>
                          <a:ea typeface="Meiryo UI" panose="020B0604030504040204" pitchFamily="50" charset="-128"/>
                        </a:rPr>
                        <a:t>地域の相談機関から広く案件の引継ぎを受ける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 </a:t>
                      </a:r>
                      <a:r>
                        <a:rPr lang="ja-JP" altLang="en-US" sz="1200" kern="100" dirty="0" err="1" smtClean="0">
                          <a:effectLst/>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4</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34057856"/>
                  </a:ext>
                </a:extLst>
              </a:tr>
              <a:tr h="257957">
                <a:tc>
                  <a:txBody>
                    <a:bodyPr/>
                    <a:lstStyle/>
                    <a:p>
                      <a:pPr algn="just">
                        <a:spcAft>
                          <a:spcPts val="0"/>
                        </a:spcAft>
                      </a:pPr>
                      <a:r>
                        <a:rPr lang="en-US" sz="1200" kern="100" dirty="0">
                          <a:effectLst/>
                          <a:latin typeface="Meiryo UI" panose="020B0604030504040204" pitchFamily="50" charset="-128"/>
                          <a:ea typeface="Meiryo UI" panose="020B0604030504040204" pitchFamily="50" charset="-128"/>
                        </a:rPr>
                        <a:t>E</a:t>
                      </a:r>
                      <a:r>
                        <a:rPr lang="ja-JP" sz="1200" kern="100" dirty="0">
                          <a:effectLst/>
                          <a:latin typeface="Meiryo UI" panose="020B0604030504040204" pitchFamily="50" charset="-128"/>
                          <a:ea typeface="Meiryo UI" panose="020B0604030504040204" pitchFamily="50" charset="-128"/>
                        </a:rPr>
                        <a:t>近隣自治体を含めたもう少し広域のエリアから案件を発掘</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1</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rPr>
                        <a:t> </a:t>
                      </a:r>
                      <a:r>
                        <a:rPr lang="ja-JP" altLang="en-US" sz="1200" kern="100" dirty="0" err="1" smtClean="0">
                          <a:effectLst/>
                          <a:latin typeface="Meiryo UI" panose="020B0604030504040204" pitchFamily="50" charset="-128"/>
                          <a:ea typeface="Meiryo UI" panose="020B0604030504040204" pitchFamily="50" charset="-128"/>
                        </a:rPr>
                        <a:t>ー</a:t>
                      </a:r>
                      <a:r>
                        <a:rPr lang="en-US" sz="1200" kern="100" dirty="0">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ja-JP" altLang="en-US" sz="1200" kern="100" dirty="0" err="1" smtClean="0">
                          <a:effectLst/>
                          <a:latin typeface="Meiryo UI" panose="020B0604030504040204" pitchFamily="50" charset="-128"/>
                          <a:ea typeface="Meiryo UI" panose="020B0604030504040204" pitchFamily="50" charset="-128"/>
                        </a:rPr>
                        <a:t>ー</a:t>
                      </a:r>
                      <a:r>
                        <a:rPr lang="en-US" sz="1200" kern="100" dirty="0">
                          <a:effectLst/>
                          <a:latin typeface="Meiryo UI" panose="020B0604030504040204" pitchFamily="50" charset="-128"/>
                          <a:ea typeface="Meiryo UI" panose="020B0604030504040204" pitchFamily="50" charset="-128"/>
                        </a:rPr>
                        <a:t>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255323215"/>
                  </a:ext>
                </a:extLst>
              </a:tr>
              <a:tr h="257957">
                <a:tc>
                  <a:txBody>
                    <a:bodyPr/>
                    <a:lstStyle/>
                    <a:p>
                      <a:pPr algn="just">
                        <a:spcAft>
                          <a:spcPts val="0"/>
                        </a:spcAft>
                      </a:pPr>
                      <a:r>
                        <a:rPr lang="en-US" sz="1200" kern="100" dirty="0">
                          <a:effectLst/>
                          <a:latin typeface="Meiryo UI" panose="020B0604030504040204" pitchFamily="50" charset="-128"/>
                          <a:ea typeface="Meiryo UI" panose="020B0604030504040204" pitchFamily="50" charset="-128"/>
                        </a:rPr>
                        <a:t>F</a:t>
                      </a:r>
                      <a:r>
                        <a:rPr lang="ja-JP" sz="1200" kern="100" dirty="0">
                          <a:effectLst/>
                          <a:latin typeface="Meiryo UI" panose="020B0604030504040204" pitchFamily="50" charset="-128"/>
                          <a:ea typeface="Meiryo UI" panose="020B0604030504040204" pitchFamily="50" charset="-128"/>
                        </a:rPr>
                        <a:t>リレー</a:t>
                      </a:r>
                      <a:r>
                        <a:rPr lang="ja-JP" sz="1200" kern="100" dirty="0" smtClean="0">
                          <a:effectLst/>
                          <a:latin typeface="Meiryo UI" panose="020B0604030504040204" pitchFamily="50" charset="-128"/>
                          <a:ea typeface="Meiryo UI" panose="020B0604030504040204" pitchFamily="50" charset="-128"/>
                        </a:rPr>
                        <a:t>方式の</a:t>
                      </a:r>
                      <a:r>
                        <a:rPr lang="ja-JP" sz="1200" kern="100" dirty="0">
                          <a:effectLst/>
                          <a:latin typeface="Meiryo UI" panose="020B0604030504040204" pitchFamily="50" charset="-128"/>
                          <a:ea typeface="Meiryo UI" panose="020B0604030504040204" pitchFamily="50" charset="-128"/>
                        </a:rPr>
                        <a:t>促進　</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10</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5</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36287941"/>
                  </a:ext>
                </a:extLst>
              </a:tr>
              <a:tr h="257957">
                <a:tc>
                  <a:txBody>
                    <a:bodyPr/>
                    <a:lstStyle/>
                    <a:p>
                      <a:pPr algn="just">
                        <a:spcAft>
                          <a:spcPts val="0"/>
                        </a:spcAft>
                      </a:pPr>
                      <a:r>
                        <a:rPr lang="en-US" sz="1200" kern="100" dirty="0">
                          <a:effectLst/>
                          <a:latin typeface="Meiryo UI" panose="020B0604030504040204" pitchFamily="50" charset="-128"/>
                          <a:ea typeface="Meiryo UI" panose="020B0604030504040204" pitchFamily="50" charset="-128"/>
                        </a:rPr>
                        <a:t>G</a:t>
                      </a:r>
                      <a:r>
                        <a:rPr lang="ja-JP" sz="1200" kern="100" dirty="0">
                          <a:effectLst/>
                          <a:latin typeface="Meiryo UI" panose="020B0604030504040204" pitchFamily="50" charset="-128"/>
                          <a:ea typeface="Meiryo UI" panose="020B0604030504040204" pitchFamily="50" charset="-128"/>
                        </a:rPr>
                        <a:t>家庭裁判所との意見交換の場を設置し意思疎通を図る</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dirty="0" err="1"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dirty="0" err="1"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dirty="0" err="1"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kumimoji="1" lang="ja-JP" altLang="en-US" sz="1200" u="none" strike="noStrike" kern="100" cap="none" spc="0" normalizeH="0" baseline="0" noProof="0" dirty="0" err="1" smtClean="0">
                          <a:ln>
                            <a:noFill/>
                          </a:ln>
                          <a:effectLst/>
                          <a:uLnTx/>
                          <a:uFillTx/>
                          <a:latin typeface="Meiryo UI" panose="020B0604030504040204" pitchFamily="50" charset="-128"/>
                          <a:ea typeface="Meiryo UI" panose="020B0604030504040204" pitchFamily="50" charset="-128"/>
                        </a:rPr>
                        <a:t>ー</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19963820"/>
                  </a:ext>
                </a:extLst>
              </a:tr>
            </a:tbl>
          </a:graphicData>
        </a:graphic>
      </p:graphicFrame>
      <p:sp>
        <p:nvSpPr>
          <p:cNvPr id="7" name="サブタイトル 6"/>
          <p:cNvSpPr>
            <a:spLocks noGrp="1"/>
          </p:cNvSpPr>
          <p:nvPr>
            <p:ph type="subTitle" idx="1"/>
          </p:nvPr>
        </p:nvSpPr>
        <p:spPr>
          <a:xfrm>
            <a:off x="2" y="458791"/>
            <a:ext cx="6257925" cy="374928"/>
          </a:xfrm>
        </p:spPr>
        <p:txBody>
          <a:bodyPr>
            <a:normAutofit/>
          </a:bodyPr>
          <a:lstStyle/>
          <a:p>
            <a:pPr lvl="0" algn="l">
              <a:lnSpc>
                <a:spcPct val="100000"/>
              </a:lnSpc>
              <a:spcBef>
                <a:spcPts val="600"/>
              </a:spcBef>
            </a:pP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➢受任の促進</a:t>
            </a:r>
            <a:endParaRPr lang="en-US" altLang="ja-JP" sz="1600" dirty="0">
              <a:solidFill>
                <a:prstClr val="black"/>
              </a:solidFill>
              <a:latin typeface="Meiryo UI" panose="020B0604030504040204" pitchFamily="50" charset="-128"/>
              <a:ea typeface="Meiryo UI" panose="020B0604030504040204" pitchFamily="50" charset="-128"/>
            </a:endParaRPr>
          </a:p>
          <a:p>
            <a:pPr algn="l"/>
            <a:endParaRPr lang="ja-JP" altLang="en-US" sz="18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0" y="526893"/>
            <a:ext cx="9221271" cy="6601704"/>
          </a:xfrm>
          <a:prstGeom prst="rect">
            <a:avLst/>
          </a:prstGeom>
          <a:ln>
            <a:noFill/>
            <a:prstDash val="sys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600" dirty="0">
              <a:solidFill>
                <a:prstClr val="black"/>
              </a:solidFill>
              <a:latin typeface="Meiryo UI" panose="020B0604030504040204" pitchFamily="50" charset="-128"/>
              <a:ea typeface="Meiryo UI" panose="020B0604030504040204" pitchFamily="50" charset="-128"/>
            </a:endParaRPr>
          </a:p>
          <a:p>
            <a:pPr algn="l">
              <a:spcBef>
                <a:spcPts val="600"/>
              </a:spcBef>
            </a:pPr>
            <a:r>
              <a:rPr lang="en-US" altLang="ja-JP" sz="1600" dirty="0" smtClean="0">
                <a:solidFill>
                  <a:prstClr val="black"/>
                </a:solidFill>
                <a:latin typeface="Meiryo UI" panose="020B0604030504040204" pitchFamily="50" charset="-128"/>
                <a:ea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rPr>
              <a:t>原因</a:t>
            </a:r>
            <a:r>
              <a:rPr lang="en-US" altLang="ja-JP" sz="1600" dirty="0" smtClean="0">
                <a:solidFill>
                  <a:prstClr val="black"/>
                </a:solidFill>
                <a:latin typeface="Meiryo UI" panose="020B0604030504040204" pitchFamily="50" charset="-128"/>
                <a:ea typeface="Meiryo UI" panose="020B0604030504040204" pitchFamily="50" charset="-128"/>
              </a:rPr>
              <a:t>&gt;</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市町村からの意見として、ニーズの掘り起こしが出来て</a:t>
            </a:r>
            <a:r>
              <a:rPr lang="ja-JP" altLang="en-US" sz="1400" dirty="0" smtClean="0">
                <a:solidFill>
                  <a:prstClr val="black"/>
                </a:solidFill>
                <a:latin typeface="Meiryo UI" panose="020B0604030504040204" pitchFamily="50" charset="-128"/>
                <a:ea typeface="Meiryo UI" panose="020B0604030504040204" pitchFamily="50" charset="-128"/>
              </a:rPr>
              <a:t>いないが最も</a:t>
            </a:r>
            <a:r>
              <a:rPr lang="ja-JP" altLang="en-US" sz="1400" dirty="0" smtClean="0">
                <a:solidFill>
                  <a:prstClr val="black"/>
                </a:solidFill>
                <a:latin typeface="Meiryo UI" panose="020B0604030504040204" pitchFamily="50" charset="-128"/>
                <a:ea typeface="Meiryo UI" panose="020B0604030504040204" pitchFamily="50" charset="-128"/>
              </a:rPr>
              <a:t>多く、市民後見人の受任相当案件の範囲が</a:t>
            </a:r>
            <a:r>
              <a:rPr lang="ja-JP" altLang="en-US" sz="1400" dirty="0" smtClean="0">
                <a:solidFill>
                  <a:prstClr val="black"/>
                </a:solidFill>
                <a:latin typeface="Meiryo UI" panose="020B0604030504040204" pitchFamily="50" charset="-128"/>
                <a:ea typeface="Meiryo UI" panose="020B0604030504040204" pitchFamily="50" charset="-128"/>
              </a:rPr>
              <a:t>狭い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が続いて</a:t>
            </a:r>
            <a:r>
              <a:rPr lang="ja-JP" altLang="en-US" sz="1400" dirty="0" smtClean="0">
                <a:solidFill>
                  <a:prstClr val="black"/>
                </a:solidFill>
                <a:latin typeface="Meiryo UI" panose="020B0604030504040204" pitchFamily="50" charset="-128"/>
                <a:ea typeface="Meiryo UI" panose="020B0604030504040204" pitchFamily="50" charset="-128"/>
              </a:rPr>
              <a:t>いる。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1600" dirty="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1600" dirty="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900" dirty="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200" dirty="0" smtClean="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その他、市町村からの具体的な意見</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出典</a:t>
            </a:r>
            <a:r>
              <a:rPr lang="ja-JP" altLang="en-US" sz="1000" dirty="0">
                <a:solidFill>
                  <a:prstClr val="black"/>
                </a:solidFill>
                <a:latin typeface="Meiryo UI" panose="020B0604030504040204" pitchFamily="50" charset="-128"/>
                <a:ea typeface="Meiryo UI" panose="020B0604030504040204" pitchFamily="50" charset="-128"/>
              </a:rPr>
              <a:t>：市民後見人の養成等事業に関する市町村アンケート結果</a:t>
            </a:r>
            <a:r>
              <a:rPr lang="ja-JP" altLang="en-US" sz="1000" dirty="0" smtClean="0">
                <a:solidFill>
                  <a:prstClr val="black"/>
                </a:solidFill>
                <a:latin typeface="Meiryo UI" panose="020B0604030504040204" pitchFamily="50" charset="-128"/>
                <a:ea typeface="Meiryo UI" panose="020B0604030504040204" pitchFamily="50" charset="-128"/>
              </a:rPr>
              <a:t>より</a:t>
            </a:r>
            <a:r>
              <a:rPr lang="en-US" altLang="ja-JP" sz="1000" dirty="0">
                <a:solidFill>
                  <a:prstClr val="black"/>
                </a:solidFill>
                <a:latin typeface="Meiryo UI" panose="020B0604030504040204" pitchFamily="50" charset="-128"/>
                <a:ea typeface="Meiryo UI" panose="020B0604030504040204" pitchFamily="50" charset="-128"/>
              </a:rPr>
              <a:t>】</a:t>
            </a:r>
            <a:endParaRPr lang="en-US" altLang="ja-JP" sz="10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　　　・市にかかる業務そのものの負担が大きいこと。　・そもそも本人、家族が申立時に後見人候補者としての市民後見人を知らないのではないか。</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9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en-US" altLang="ja-JP" sz="1600" dirty="0" smtClean="0">
                <a:solidFill>
                  <a:prstClr val="black"/>
                </a:solidFill>
                <a:latin typeface="Meiryo UI" panose="020B0604030504040204" pitchFamily="50" charset="-128"/>
                <a:ea typeface="Meiryo UI" panose="020B0604030504040204" pitchFamily="50" charset="-128"/>
              </a:rPr>
              <a:t>&lt;</a:t>
            </a:r>
            <a:r>
              <a:rPr lang="ja-JP" altLang="en-US" sz="1600" dirty="0" smtClean="0">
                <a:solidFill>
                  <a:prstClr val="black"/>
                </a:solidFill>
                <a:latin typeface="Meiryo UI" panose="020B0604030504040204" pitchFamily="50" charset="-128"/>
                <a:ea typeface="Meiryo UI" panose="020B0604030504040204" pitchFamily="50" charset="-128"/>
              </a:rPr>
              <a:t>対策</a:t>
            </a:r>
            <a:r>
              <a:rPr lang="en-US" altLang="ja-JP" sz="1600" dirty="0" smtClean="0">
                <a:solidFill>
                  <a:prstClr val="black"/>
                </a:solidFill>
                <a:latin typeface="Meiryo UI" panose="020B0604030504040204" pitchFamily="50" charset="-128"/>
                <a:ea typeface="Meiryo UI" panose="020B0604030504040204" pitchFamily="50" charset="-128"/>
              </a:rPr>
              <a:t>&gt;</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受任案件を増やす対策として多い意見としては、リレー方式よる専門職等から市民後見人への引継ぎで、日常生活</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自立支援事業からの移行を促進が続いて</a:t>
            </a:r>
            <a:r>
              <a:rPr lang="ja-JP" altLang="en-US" sz="1400" dirty="0">
                <a:solidFill>
                  <a:prstClr val="black"/>
                </a:solidFill>
                <a:latin typeface="Meiryo UI" panose="020B0604030504040204" pitchFamily="50" charset="-128"/>
                <a:ea typeface="Meiryo UI" panose="020B0604030504040204" pitchFamily="50" charset="-128"/>
              </a:rPr>
              <a:t>多く</a:t>
            </a:r>
            <a:r>
              <a:rPr lang="ja-JP" altLang="en-US" sz="1400" dirty="0" smtClean="0">
                <a:solidFill>
                  <a:prstClr val="black"/>
                </a:solidFill>
                <a:latin typeface="Meiryo UI" panose="020B0604030504040204" pitchFamily="50" charset="-128"/>
                <a:ea typeface="Meiryo UI" panose="020B0604030504040204" pitchFamily="50" charset="-128"/>
              </a:rPr>
              <a:t>みられる</a:t>
            </a:r>
            <a:endParaRPr lang="en-US" altLang="ja-JP" sz="9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9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a:t>
            </a:r>
            <a:r>
              <a:rPr kumimoji="0" lang="ja-JP" altLang="en-US" sz="1200" dirty="0" smtClean="0">
                <a:solidFill>
                  <a:prstClr val="black"/>
                </a:solidFill>
                <a:latin typeface="Meiryo UI" panose="020B0604030504040204" pitchFamily="50" charset="-128"/>
                <a:ea typeface="Meiryo UI" panose="020B0604030504040204" pitchFamily="50" charset="-128"/>
                <a:cs typeface="Times New Roman" panose="02020603050405020304" pitchFamily="18" charset="0"/>
              </a:rPr>
              <a:t>市民</a:t>
            </a:r>
            <a:r>
              <a:rPr kumimoji="0" lang="ja-JP" altLang="en-US" sz="1200" dirty="0">
                <a:solidFill>
                  <a:prstClr val="black"/>
                </a:solidFill>
                <a:latin typeface="Meiryo UI" panose="020B0604030504040204" pitchFamily="50" charset="-128"/>
                <a:ea typeface="Meiryo UI" panose="020B0604030504040204" pitchFamily="50" charset="-128"/>
                <a:cs typeface="Times New Roman" panose="02020603050405020304" pitchFamily="18" charset="0"/>
              </a:rPr>
              <a:t>後見人の受任相当案件を増やす対策について</a:t>
            </a:r>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出典</a:t>
            </a:r>
            <a:r>
              <a:rPr lang="ja-JP" altLang="en-US" sz="1000" dirty="0">
                <a:solidFill>
                  <a:prstClr val="black"/>
                </a:solidFill>
                <a:latin typeface="Meiryo UI" panose="020B0604030504040204" pitchFamily="50" charset="-128"/>
                <a:ea typeface="Meiryo UI" panose="020B0604030504040204" pitchFamily="50" charset="-128"/>
              </a:rPr>
              <a:t>：市民後見人の養成等事業に関する市町村アンケート結果</a:t>
            </a:r>
            <a:r>
              <a:rPr lang="ja-JP" altLang="en-US" sz="1000" dirty="0" smtClean="0">
                <a:solidFill>
                  <a:prstClr val="black"/>
                </a:solidFill>
                <a:latin typeface="Meiryo UI" panose="020B0604030504040204" pitchFamily="50" charset="-128"/>
                <a:ea typeface="Meiryo UI" panose="020B0604030504040204" pitchFamily="50" charset="-128"/>
              </a:rPr>
              <a:t>より</a:t>
            </a:r>
            <a:r>
              <a:rPr lang="ja-JP" altLang="en-US" sz="1000" dirty="0">
                <a:latin typeface="Meiryo UI" panose="020B0604030504040204" pitchFamily="50" charset="-128"/>
                <a:ea typeface="Meiryo UI" panose="020B0604030504040204" pitchFamily="50" charset="-128"/>
              </a:rPr>
              <a:t>（実施又は実施予定市町村（</a:t>
            </a:r>
            <a:r>
              <a:rPr lang="en-US" altLang="ja-JP" sz="1000" dirty="0">
                <a:latin typeface="Meiryo UI" panose="020B0604030504040204" pitchFamily="50" charset="-128"/>
                <a:ea typeface="Meiryo UI" panose="020B0604030504040204" pitchFamily="50" charset="-128"/>
              </a:rPr>
              <a:t>26</a:t>
            </a:r>
            <a:r>
              <a:rPr lang="ja-JP" altLang="en-US" sz="1000" dirty="0">
                <a:latin typeface="Meiryo UI" panose="020B0604030504040204" pitchFamily="50" charset="-128"/>
                <a:ea typeface="Meiryo UI" panose="020B0604030504040204" pitchFamily="50" charset="-128"/>
              </a:rPr>
              <a:t>市町）、順位付けし、複数回答可） </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　＜単位：件数＞</a:t>
            </a:r>
            <a:endParaRPr lang="ja-JP" altLang="en-US" sz="1000" dirty="0">
              <a:solidFill>
                <a:prstClr val="black"/>
              </a:solidFill>
              <a:latin typeface="Meiryo UI" panose="020B0604030504040204" pitchFamily="50" charset="-128"/>
              <a:ea typeface="Meiryo UI" panose="020B0604030504040204" pitchFamily="50" charset="-128"/>
            </a:endParaRPr>
          </a:p>
          <a:p>
            <a:pPr algn="l">
              <a:spcBef>
                <a:spcPts val="600"/>
              </a:spcBef>
            </a:pPr>
            <a:endParaRPr lang="ja-JP" altLang="en-US" sz="1400" u="sng" dirty="0">
              <a:solidFill>
                <a:prstClr val="black"/>
              </a:solidFill>
              <a:latin typeface="Meiryo UI" panose="020B0604030504040204" pitchFamily="50" charset="-128"/>
              <a:ea typeface="Meiryo UI" panose="020B0604030504040204" pitchFamily="50" charset="-128"/>
            </a:endParaRPr>
          </a:p>
        </p:txBody>
      </p:sp>
      <p:sp>
        <p:nvSpPr>
          <p:cNvPr id="9" name="正方形/長方形 8"/>
          <p:cNvSpPr/>
          <p:nvPr/>
        </p:nvSpPr>
        <p:spPr>
          <a:xfrm>
            <a:off x="164975" y="1388647"/>
            <a:ext cx="8814050" cy="538609"/>
          </a:xfrm>
          <a:prstGeom prst="rect">
            <a:avLst/>
          </a:prstGeom>
        </p:spPr>
        <p:txBody>
          <a:bodyPr wrap="square">
            <a:spAutoFit/>
          </a:bodyPr>
          <a:lstStyle/>
          <a:p>
            <a:pPr>
              <a:spcBef>
                <a:spcPts val="600"/>
              </a:spcBef>
            </a:pPr>
            <a:r>
              <a:rPr lang="en-US" altLang="ja-JP" sz="1200" dirty="0" smtClean="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・「市民</a:t>
            </a:r>
            <a:r>
              <a:rPr lang="ja-JP" altLang="en-US" sz="1200" dirty="0">
                <a:solidFill>
                  <a:prstClr val="black"/>
                </a:solidFill>
                <a:latin typeface="Meiryo UI" panose="020B0604030504040204" pitchFamily="50" charset="-128"/>
                <a:ea typeface="Meiryo UI" panose="020B0604030504040204" pitchFamily="50" charset="-128"/>
              </a:rPr>
              <a:t>後見人の受任状況の低迷に係る</a:t>
            </a:r>
            <a:r>
              <a:rPr lang="ja-JP" altLang="en-US" sz="1200" dirty="0" smtClean="0">
                <a:solidFill>
                  <a:prstClr val="black"/>
                </a:solidFill>
                <a:latin typeface="Meiryo UI" panose="020B0604030504040204" pitchFamily="50" charset="-128"/>
                <a:ea typeface="Meiryo UI" panose="020B0604030504040204" pitchFamily="50" charset="-128"/>
              </a:rPr>
              <a:t>原因」について</a:t>
            </a:r>
            <a:endParaRPr lang="en-US" altLang="ja-JP" sz="1200" dirty="0" smtClean="0">
              <a:solidFill>
                <a:prstClr val="black"/>
              </a:solidFill>
              <a:latin typeface="Meiryo UI" panose="020B0604030504040204" pitchFamily="50" charset="-128"/>
              <a:ea typeface="Meiryo UI" panose="020B0604030504040204" pitchFamily="50" charset="-128"/>
            </a:endParaRPr>
          </a:p>
          <a:p>
            <a:pPr>
              <a:spcBef>
                <a:spcPts val="600"/>
              </a:spcBef>
            </a:pPr>
            <a:r>
              <a:rPr lang="ja-JP" altLang="en-US" sz="1200" dirty="0">
                <a:solidFill>
                  <a:prstClr val="black"/>
                </a:solidFill>
                <a:latin typeface="Meiryo UI" panose="020B0604030504040204" pitchFamily="50" charset="-128"/>
                <a:ea typeface="Meiryo UI" panose="020B0604030504040204"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r>
              <a:rPr lang="en-US" altLang="ja-JP" sz="1000" dirty="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出典</a:t>
            </a:r>
            <a:r>
              <a:rPr lang="ja-JP" altLang="en-US" sz="1000" dirty="0" smtClean="0">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市民後見人の養成等事業に関する市町村アンケート結果より</a:t>
            </a:r>
            <a:r>
              <a:rPr lang="ja-JP" altLang="en-US" sz="1000" dirty="0" smtClean="0">
                <a:latin typeface="Meiryo UI" panose="020B0604030504040204" pitchFamily="50" charset="-128"/>
                <a:ea typeface="Meiryo UI" panose="020B0604030504040204" pitchFamily="50" charset="-128"/>
              </a:rPr>
              <a:t>（</a:t>
            </a:r>
            <a:r>
              <a:rPr lang="ja-JP" altLang="en-US" sz="1000" dirty="0">
                <a:latin typeface="Meiryo UI" panose="020B0604030504040204" pitchFamily="50" charset="-128"/>
                <a:ea typeface="Meiryo UI" panose="020B0604030504040204" pitchFamily="50" charset="-128"/>
              </a:rPr>
              <a:t>実施又は実施予定市町村（</a:t>
            </a:r>
            <a:r>
              <a:rPr lang="en-US" altLang="ja-JP" sz="1000" dirty="0">
                <a:latin typeface="Meiryo UI" panose="020B0604030504040204" pitchFamily="50" charset="-128"/>
                <a:ea typeface="Meiryo UI" panose="020B0604030504040204" pitchFamily="50" charset="-128"/>
              </a:rPr>
              <a:t>26</a:t>
            </a:r>
            <a:r>
              <a:rPr lang="ja-JP" altLang="en-US" sz="1000" dirty="0">
                <a:latin typeface="Meiryo UI" panose="020B0604030504040204" pitchFamily="50" charset="-128"/>
                <a:ea typeface="Meiryo UI" panose="020B0604030504040204" pitchFamily="50" charset="-128"/>
              </a:rPr>
              <a:t>市町）、順位付けし、複数回答可）</a:t>
            </a:r>
            <a:r>
              <a:rPr lang="en-US" altLang="ja-JP" sz="1000" dirty="0" smtClean="0">
                <a:latin typeface="Meiryo UI" panose="020B0604030504040204" pitchFamily="50" charset="-128"/>
                <a:ea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rPr>
              <a:t>　</a:t>
            </a:r>
            <a:r>
              <a:rPr lang="ja-JP" altLang="en-US" sz="1000" dirty="0" smtClean="0">
                <a:solidFill>
                  <a:prstClr val="black"/>
                </a:solidFill>
                <a:latin typeface="Meiryo UI" panose="020B0604030504040204" pitchFamily="50" charset="-128"/>
                <a:ea typeface="Meiryo UI" panose="020B0604030504040204" pitchFamily="50" charset="-128"/>
              </a:rPr>
              <a:t>  ＜単位：件数＞</a:t>
            </a:r>
            <a:endParaRPr lang="en-US" altLang="ja-JP" sz="1000" dirty="0">
              <a:solidFill>
                <a:prstClr val="black"/>
              </a:solidFill>
              <a:latin typeface="Meiryo UI" panose="020B0604030504040204" pitchFamily="50" charset="-128"/>
              <a:ea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090698211"/>
              </p:ext>
            </p:extLst>
          </p:nvPr>
        </p:nvGraphicFramePr>
        <p:xfrm>
          <a:off x="292940" y="1904890"/>
          <a:ext cx="8314005" cy="1087146"/>
        </p:xfrm>
        <a:graphic>
          <a:graphicData uri="http://schemas.openxmlformats.org/drawingml/2006/table">
            <a:tbl>
              <a:tblPr firstRow="1" bandRow="1">
                <a:tableStyleId>{D7AC3CCA-C797-4891-BE02-D94E43425B78}</a:tableStyleId>
              </a:tblPr>
              <a:tblGrid>
                <a:gridCol w="6226747">
                  <a:extLst>
                    <a:ext uri="{9D8B030D-6E8A-4147-A177-3AD203B41FA5}">
                      <a16:colId xmlns:a16="http://schemas.microsoft.com/office/drawing/2014/main" val="2185348903"/>
                    </a:ext>
                  </a:extLst>
                </a:gridCol>
                <a:gridCol w="645698">
                  <a:extLst>
                    <a:ext uri="{9D8B030D-6E8A-4147-A177-3AD203B41FA5}">
                      <a16:colId xmlns:a16="http://schemas.microsoft.com/office/drawing/2014/main" val="1785358569"/>
                    </a:ext>
                  </a:extLst>
                </a:gridCol>
                <a:gridCol w="645699">
                  <a:extLst>
                    <a:ext uri="{9D8B030D-6E8A-4147-A177-3AD203B41FA5}">
                      <a16:colId xmlns:a16="http://schemas.microsoft.com/office/drawing/2014/main" val="3578128443"/>
                    </a:ext>
                  </a:extLst>
                </a:gridCol>
                <a:gridCol w="795861">
                  <a:extLst>
                    <a:ext uri="{9D8B030D-6E8A-4147-A177-3AD203B41FA5}">
                      <a16:colId xmlns:a16="http://schemas.microsoft.com/office/drawing/2014/main" val="3789800408"/>
                    </a:ext>
                  </a:extLst>
                </a:gridCol>
              </a:tblGrid>
              <a:tr h="209814">
                <a:tc>
                  <a:txBody>
                    <a:bodyPr/>
                    <a:lstStyle/>
                    <a:p>
                      <a:pPr algn="ctr"/>
                      <a:r>
                        <a:rPr kumimoji="1" lang="ja-JP" altLang="en-US" sz="1200" dirty="0" smtClean="0">
                          <a:latin typeface="Meiryo UI" panose="020B0604030504040204" pitchFamily="50" charset="-128"/>
                          <a:ea typeface="Meiryo UI" panose="020B0604030504040204" pitchFamily="50" charset="-128"/>
                        </a:rPr>
                        <a:t>回答項目</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１番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100" dirty="0" smtClean="0">
                          <a:effectLst/>
                          <a:latin typeface="Meiryo UI" panose="020B0604030504040204" pitchFamily="50" charset="-128"/>
                          <a:ea typeface="Meiryo UI" panose="020B0604030504040204" pitchFamily="50" charset="-128"/>
                        </a:rPr>
                        <a:t>２番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tc>
                  <a:txBody>
                    <a:bodyPr/>
                    <a:lstStyle/>
                    <a:p>
                      <a:pPr algn="ctr">
                        <a:spcAft>
                          <a:spcPts val="0"/>
                        </a:spcAft>
                      </a:pPr>
                      <a:r>
                        <a:rPr lang="ja-JP" altLang="en-US" sz="1200" kern="0" dirty="0" smtClean="0">
                          <a:effectLst/>
                          <a:latin typeface="Meiryo UI" panose="020B0604030504040204" pitchFamily="50" charset="-128"/>
                          <a:ea typeface="Meiryo UI" panose="020B0604030504040204" pitchFamily="50" charset="-128"/>
                        </a:rPr>
                        <a:t>３番</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tc>
                <a:extLst>
                  <a:ext uri="{0D108BD9-81ED-4DB2-BD59-A6C34878D82A}">
                    <a16:rowId xmlns:a16="http://schemas.microsoft.com/office/drawing/2014/main" val="3509029473"/>
                  </a:ext>
                </a:extLst>
              </a:tr>
              <a:tr h="270942">
                <a:tc>
                  <a:txBody>
                    <a:bodyPr/>
                    <a:lstStyle/>
                    <a:p>
                      <a:pPr algn="just">
                        <a:spcAft>
                          <a:spcPts val="0"/>
                        </a:spcAft>
                      </a:pPr>
                      <a:r>
                        <a:rPr lang="ja-JP" sz="1200" kern="100" dirty="0" smtClean="0">
                          <a:effectLst/>
                          <a:latin typeface="Meiryo UI" panose="020B0604030504040204" pitchFamily="50" charset="-128"/>
                          <a:ea typeface="Meiryo UI" panose="020B0604030504040204" pitchFamily="50" charset="-128"/>
                        </a:rPr>
                        <a:t>Ａ市民後見人の受任相当案件の範囲が狭い</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10</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3</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848016855"/>
                  </a:ext>
                </a:extLst>
              </a:tr>
              <a:tr h="270942">
                <a:tc>
                  <a:txBody>
                    <a:bodyPr/>
                    <a:lstStyle/>
                    <a:p>
                      <a:pPr algn="just">
                        <a:spcAft>
                          <a:spcPts val="0"/>
                        </a:spcAft>
                      </a:pPr>
                      <a:r>
                        <a:rPr lang="ja-JP" sz="1200" kern="100" dirty="0" smtClean="0">
                          <a:effectLst/>
                          <a:latin typeface="Meiryo UI" panose="020B0604030504040204" pitchFamily="50" charset="-128"/>
                          <a:ea typeface="Meiryo UI" panose="020B0604030504040204" pitchFamily="50" charset="-128"/>
                        </a:rPr>
                        <a:t>Ｂニーズ（受任相当案件）の掘り起こしができていない</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a:effectLst/>
                          <a:latin typeface="Meiryo UI" panose="020B0604030504040204" pitchFamily="50" charset="-128"/>
                          <a:ea typeface="Meiryo UI" panose="020B0604030504040204" pitchFamily="50" charset="-128"/>
                        </a:rPr>
                        <a:t>11</a:t>
                      </a:r>
                      <a:endParaRPr lang="ja-JP" sz="12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5</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1</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2349426513"/>
                  </a:ext>
                </a:extLst>
              </a:tr>
              <a:tr h="270942">
                <a:tc>
                  <a:txBody>
                    <a:bodyPr/>
                    <a:lstStyle/>
                    <a:p>
                      <a:pPr algn="just">
                        <a:spcAft>
                          <a:spcPts val="0"/>
                        </a:spcAft>
                      </a:pPr>
                      <a:r>
                        <a:rPr lang="ja-JP" sz="1200" kern="100" dirty="0" smtClean="0">
                          <a:effectLst/>
                          <a:latin typeface="Meiryo UI" panose="020B0604030504040204" pitchFamily="50" charset="-128"/>
                          <a:ea typeface="Meiryo UI" panose="020B0604030504040204" pitchFamily="50" charset="-128"/>
                        </a:rPr>
                        <a:t>Ｃ地域の相談機関における相談対応で、成年後見が必要な案件かどうか適正な判断が出来ていない</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smtClean="0">
                          <a:effectLst/>
                          <a:latin typeface="Meiryo UI" panose="020B0604030504040204" pitchFamily="50" charset="-128"/>
                          <a:ea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6</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tc>
                  <a:txBody>
                    <a:bodyPr/>
                    <a:lstStyle/>
                    <a:p>
                      <a:pPr algn="ctr">
                        <a:spcAft>
                          <a:spcPts val="0"/>
                        </a:spcAft>
                      </a:pPr>
                      <a:r>
                        <a:rPr lang="en-US" sz="1200" kern="100" dirty="0">
                          <a:effectLst/>
                          <a:latin typeface="Meiryo UI" panose="020B0604030504040204" pitchFamily="50" charset="-128"/>
                          <a:ea typeface="Meiryo UI" panose="020B0604030504040204" pitchFamily="50" charset="-128"/>
                        </a:rPr>
                        <a:t>2</a:t>
                      </a:r>
                      <a:endParaRPr lang="ja-JP" sz="12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025884327"/>
                  </a:ext>
                </a:extLst>
              </a:tr>
            </a:tbl>
          </a:graphicData>
        </a:graphic>
      </p:graphicFrame>
      <p:sp>
        <p:nvSpPr>
          <p:cNvPr id="8"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11" name="円形吹き出し 10"/>
          <p:cNvSpPr/>
          <p:nvPr/>
        </p:nvSpPr>
        <p:spPr>
          <a:xfrm>
            <a:off x="8735811"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688053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2" y="458790"/>
            <a:ext cx="6257925" cy="348034"/>
          </a:xfrm>
        </p:spPr>
        <p:txBody>
          <a:bodyPr>
            <a:no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〇取組の方向性</a:t>
            </a:r>
            <a:endParaRPr lang="ja-JP" altLang="en-US" sz="18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134471" y="251240"/>
            <a:ext cx="9144000" cy="6355519"/>
          </a:xfrm>
          <a:prstGeom prst="rect">
            <a:avLst/>
          </a:prstGeom>
          <a:ln>
            <a:noFill/>
            <a:prstDash val="sys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6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u="sng" dirty="0" smtClean="0">
                <a:solidFill>
                  <a:prstClr val="black"/>
                </a:solidFill>
                <a:latin typeface="Meiryo UI" panose="020B0604030504040204" pitchFamily="50" charset="-128"/>
                <a:ea typeface="Meiryo UI" panose="020B0604030504040204" pitchFamily="50" charset="-128"/>
              </a:rPr>
              <a:t>・専門職団体等</a:t>
            </a:r>
            <a:r>
              <a:rPr lang="ja-JP" altLang="en-US" sz="1600" u="sng" dirty="0">
                <a:solidFill>
                  <a:prstClr val="black"/>
                </a:solidFill>
                <a:latin typeface="Meiryo UI" panose="020B0604030504040204" pitchFamily="50" charset="-128"/>
                <a:ea typeface="Meiryo UI" panose="020B0604030504040204" pitchFamily="50" charset="-128"/>
              </a:rPr>
              <a:t>からのリレー方式に</a:t>
            </a:r>
            <a:r>
              <a:rPr lang="ja-JP" altLang="en-US" sz="1600" u="sng" dirty="0" smtClean="0">
                <a:solidFill>
                  <a:prstClr val="black"/>
                </a:solidFill>
                <a:latin typeface="Meiryo UI" panose="020B0604030504040204" pitchFamily="50" charset="-128"/>
                <a:ea typeface="Meiryo UI" panose="020B0604030504040204" pitchFamily="50" charset="-128"/>
              </a:rPr>
              <a:t>よる市民</a:t>
            </a:r>
            <a:r>
              <a:rPr lang="ja-JP" altLang="en-US" sz="1600" u="sng" dirty="0">
                <a:solidFill>
                  <a:prstClr val="black"/>
                </a:solidFill>
                <a:latin typeface="Meiryo UI" panose="020B0604030504040204" pitchFamily="50" charset="-128"/>
                <a:ea typeface="Meiryo UI" panose="020B0604030504040204" pitchFamily="50" charset="-128"/>
              </a:rPr>
              <a:t>後見人の</a:t>
            </a:r>
            <a:r>
              <a:rPr lang="ja-JP" altLang="en-US" sz="1600" u="sng" dirty="0" smtClean="0">
                <a:solidFill>
                  <a:prstClr val="black"/>
                </a:solidFill>
                <a:latin typeface="Meiryo UI" panose="020B0604030504040204" pitchFamily="50" charset="-128"/>
                <a:ea typeface="Meiryo UI" panose="020B0604030504040204" pitchFamily="50" charset="-128"/>
              </a:rPr>
              <a:t>選任を促進</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先行している大阪市を参考に、①首長申立の際に将来も含め市民後見人相当の案件かの判断を行い、負債等の課題</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がある被後見人に、課題解決後、専門職後見人から市民後見人へのリレーを検討する取組と、②既に専門職が選任されて</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いる案件で市民後見人相当となった場合にリレーを進める取組を併せて進める。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具体的な取組</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〇専門職後見人が受任している案件のうち、市民後見人の受任相当案件についてモデル的</a:t>
            </a:r>
            <a:r>
              <a:rPr lang="ja-JP" altLang="en-US" sz="1400" dirty="0">
                <a:solidFill>
                  <a:prstClr val="black"/>
                </a:solidFill>
                <a:latin typeface="Meiryo UI" panose="020B0604030504040204" pitchFamily="50" charset="-128"/>
                <a:ea typeface="Meiryo UI" panose="020B0604030504040204" pitchFamily="50" charset="-128"/>
              </a:rPr>
              <a:t>に実施</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〇専門職後見人から市民後見人にスムーズな引き継ぎが行えるよう、</a:t>
            </a:r>
            <a:r>
              <a:rPr lang="ja-JP" altLang="en-US" sz="1400" dirty="0">
                <a:solidFill>
                  <a:prstClr val="black"/>
                </a:solidFill>
                <a:latin typeface="Meiryo UI" panose="020B0604030504040204" pitchFamily="50" charset="-128"/>
                <a:ea typeface="Meiryo UI" panose="020B0604030504040204" pitchFamily="50" charset="-128"/>
              </a:rPr>
              <a:t>本人情報等の引継ぎにかかるツールを作成。</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〇市町村担当者向け研修で、市民後見人案件相当の事案を使った事例検討研修を実施。</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①首長申立案件に係るリレー</a:t>
            </a:r>
            <a:r>
              <a:rPr lang="ja-JP" altLang="en-US" sz="1400" dirty="0">
                <a:solidFill>
                  <a:prstClr val="black"/>
                </a:solidFill>
                <a:latin typeface="Meiryo UI" panose="020B0604030504040204" pitchFamily="50" charset="-128"/>
                <a:ea typeface="Meiryo UI" panose="020B0604030504040204" pitchFamily="50" charset="-128"/>
              </a:rPr>
              <a:t>方式</a:t>
            </a:r>
            <a:r>
              <a:rPr lang="ja-JP" altLang="en-US" sz="1400" dirty="0" smtClean="0">
                <a:solidFill>
                  <a:prstClr val="black"/>
                </a:solidFill>
                <a:latin typeface="Meiryo UI" panose="020B0604030504040204" pitchFamily="50" charset="-128"/>
                <a:ea typeface="Meiryo UI" panose="020B0604030504040204" pitchFamily="50" charset="-128"/>
              </a:rPr>
              <a:t>のイメージ図</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100" dirty="0">
                <a:solidFill>
                  <a:prstClr val="black"/>
                </a:solidFill>
                <a:latin typeface="Calibri" panose="020F0502020204030204"/>
                <a:ea typeface="游ゴシック" panose="020B0400000000000000" pitchFamily="50" charset="-128"/>
              </a:rPr>
              <a:t>　</a:t>
            </a:r>
            <a:r>
              <a:rPr lang="ja-JP" altLang="en-US" sz="1200" dirty="0" smtClean="0">
                <a:solidFill>
                  <a:prstClr val="black"/>
                </a:solidFill>
                <a:latin typeface="Calibri" panose="020F0502020204030204"/>
                <a:ea typeface="游ゴシック" panose="020B0400000000000000" pitchFamily="50" charset="-128"/>
              </a:rPr>
              <a:t>　</a:t>
            </a:r>
            <a:r>
              <a:rPr lang="ja-JP" altLang="en-US" sz="1200" dirty="0" smtClean="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Calibri" panose="020F0502020204030204"/>
              <a:ea typeface="游ゴシック" panose="020B0400000000000000" pitchFamily="50" charset="-128"/>
            </a:endParaRPr>
          </a:p>
          <a:p>
            <a:pPr algn="l"/>
            <a:r>
              <a:rPr lang="ja-JP" altLang="en-US" sz="1200" dirty="0" smtClean="0">
                <a:solidFill>
                  <a:prstClr val="black"/>
                </a:solidFill>
                <a:latin typeface="Calibri" panose="020F0502020204030204"/>
                <a:ea typeface="游ゴシック" panose="020B0400000000000000" pitchFamily="50" charset="-128"/>
              </a:rPr>
              <a:t>　　</a:t>
            </a:r>
            <a:endParaRPr lang="en-US" altLang="ja-JP" sz="1200" dirty="0" smtClean="0">
              <a:solidFill>
                <a:prstClr val="black"/>
              </a:solidFill>
              <a:latin typeface="Calibri" panose="020F0502020204030204"/>
              <a:ea typeface="游ゴシック" panose="020B0400000000000000" pitchFamily="50" charset="-128"/>
            </a:endParaRPr>
          </a:p>
          <a:p>
            <a:pPr algn="l"/>
            <a:endParaRPr lang="en-US" altLang="ja-JP" sz="1200" dirty="0">
              <a:solidFill>
                <a:prstClr val="black"/>
              </a:solidFill>
              <a:latin typeface="Calibri" panose="020F0502020204030204"/>
              <a:ea typeface="游ゴシック" panose="020B0400000000000000" pitchFamily="50" charset="-128"/>
            </a:endParaRPr>
          </a:p>
          <a:p>
            <a:pPr algn="l"/>
            <a:r>
              <a:rPr lang="ja-JP" altLang="en-US" sz="1200" dirty="0" smtClean="0">
                <a:solidFill>
                  <a:prstClr val="black"/>
                </a:solidFill>
                <a:latin typeface="Calibri" panose="020F0502020204030204"/>
                <a:ea typeface="游ゴシック" panose="020B0400000000000000" pitchFamily="50" charset="-128"/>
              </a:rPr>
              <a:t>　　</a:t>
            </a:r>
            <a:endParaRPr lang="en-US" altLang="ja-JP" sz="1200" dirty="0">
              <a:solidFill>
                <a:prstClr val="black"/>
              </a:solidFill>
              <a:latin typeface="Calibri" panose="020F0502020204030204"/>
              <a:ea typeface="游ゴシック" panose="020B0400000000000000" pitchFamily="50" charset="-128"/>
            </a:endParaRPr>
          </a:p>
          <a:p>
            <a:pPr algn="l"/>
            <a:r>
              <a:rPr lang="ja-JP" altLang="en-US" sz="1000" dirty="0" smtClean="0">
                <a:solidFill>
                  <a:prstClr val="black"/>
                </a:solidFill>
                <a:latin typeface="Meiryo UI" panose="020B0604030504040204" pitchFamily="50" charset="-128"/>
                <a:ea typeface="Meiryo UI" panose="020B0604030504040204" pitchFamily="50" charset="-128"/>
              </a:rPr>
              <a:t>　　　　　　　　　　　　　　　　　　　　　　　　　　　　</a:t>
            </a:r>
            <a:r>
              <a:rPr lang="en-US" altLang="ja-JP" sz="1000" dirty="0" smtClean="0">
                <a:solidFill>
                  <a:prstClr val="black"/>
                </a:solidFill>
                <a:latin typeface="Meiryo UI" panose="020B0604030504040204" pitchFamily="50" charset="-128"/>
                <a:ea typeface="Meiryo UI" panose="020B0604030504040204" pitchFamily="50" charset="-128"/>
              </a:rPr>
              <a:t>※</a:t>
            </a:r>
            <a:r>
              <a:rPr lang="ja-JP" altLang="en-US" sz="1000" dirty="0" smtClean="0">
                <a:solidFill>
                  <a:prstClr val="black"/>
                </a:solidFill>
                <a:latin typeface="Meiryo UI" panose="020B0604030504040204" pitchFamily="50" charset="-128"/>
                <a:ea typeface="Meiryo UI" panose="020B0604030504040204" pitchFamily="50" charset="-128"/>
              </a:rPr>
              <a:t>①の親族への意向調査や③の市町村長申立にかかる審議については②と並行して実施することもある。</a:t>
            </a:r>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②既に専門職等が受任されている案件に係るリレー方式のイメージ図</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algn="l"/>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6" name="角丸四角形 5"/>
          <p:cNvSpPr/>
          <p:nvPr/>
        </p:nvSpPr>
        <p:spPr>
          <a:xfrm>
            <a:off x="0" y="3629465"/>
            <a:ext cx="9144000" cy="322853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13596" y="4052130"/>
            <a:ext cx="1915549" cy="1569660"/>
          </a:xfrm>
          <a:prstGeom prst="rect">
            <a:avLst/>
          </a:prstGeom>
          <a:noFill/>
          <a:ln>
            <a:solidFill>
              <a:schemeClr val="tx1"/>
            </a:solidFill>
          </a:ln>
        </p:spPr>
        <p:txBody>
          <a:bodyPr wrap="square" rtlCol="0">
            <a:spAutoFit/>
          </a:bodyPr>
          <a:lstStyle/>
          <a:p>
            <a:r>
              <a:rPr lang="ja-JP" altLang="en-US" sz="1200" dirty="0" smtClean="0">
                <a:latin typeface="HGPｺﾞｼｯｸM" panose="020B0600000000000000" pitchFamily="50" charset="-128"/>
                <a:ea typeface="HGPｺﾞｼｯｸM" panose="020B0600000000000000" pitchFamily="50" charset="-128"/>
              </a:rPr>
              <a:t>①市町村において</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・親族調査</a:t>
            </a:r>
            <a:endParaRPr lang="en-US" altLang="ja-JP" sz="1200" dirty="0" smtClean="0">
              <a:latin typeface="HGPｺﾞｼｯｸM" panose="020B0600000000000000" pitchFamily="50" charset="-128"/>
              <a:ea typeface="HGPｺﾞｼｯｸM" panose="020B0600000000000000" pitchFamily="50" charset="-128"/>
            </a:endParaRPr>
          </a:p>
          <a:p>
            <a:r>
              <a:rPr kumimoji="1" lang="ja-JP" altLang="en-US" sz="1200" dirty="0" smtClean="0">
                <a:latin typeface="HGPｺﾞｼｯｸM" panose="020B0600000000000000" pitchFamily="50" charset="-128"/>
                <a:ea typeface="HGPｺﾞｼｯｸM" panose="020B0600000000000000" pitchFamily="50" charset="-128"/>
              </a:rPr>
              <a:t>・資産状況</a:t>
            </a:r>
            <a:endParaRPr kumimoji="1"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・判断能力　等</a:t>
            </a:r>
            <a:endParaRPr lang="en-US" altLang="ja-JP" sz="1200" dirty="0" smtClean="0">
              <a:latin typeface="HGPｺﾞｼｯｸM" panose="020B0600000000000000" pitchFamily="50" charset="-128"/>
              <a:ea typeface="HGPｺﾞｼｯｸM" panose="020B0600000000000000" pitchFamily="50" charset="-128"/>
            </a:endParaRPr>
          </a:p>
          <a:p>
            <a:r>
              <a:rPr lang="ja-JP" altLang="en-US" sz="1200" dirty="0" smtClean="0">
                <a:latin typeface="HGPｺﾞｼｯｸM" panose="020B0600000000000000" pitchFamily="50" charset="-128"/>
                <a:ea typeface="HGPｺﾞｼｯｸM" panose="020B0600000000000000" pitchFamily="50" charset="-128"/>
              </a:rPr>
              <a:t>「市民後見人の受任についての意見書」を基に、将来も含め実施可能性がある方の場合</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5" name="テキスト ボックス 14"/>
          <p:cNvSpPr txBox="1"/>
          <p:nvPr/>
        </p:nvSpPr>
        <p:spPr>
          <a:xfrm>
            <a:off x="5540326" y="4139280"/>
            <a:ext cx="1181686" cy="646331"/>
          </a:xfrm>
          <a:prstGeom prst="rect">
            <a:avLst/>
          </a:prstGeom>
          <a:noFill/>
          <a:ln>
            <a:solidFill>
              <a:schemeClr val="tx1"/>
            </a:solidFill>
          </a:ln>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③市町村内の審議会等で申立の審議</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6" name="テキスト ボックス 15"/>
          <p:cNvSpPr txBox="1"/>
          <p:nvPr/>
        </p:nvSpPr>
        <p:spPr>
          <a:xfrm>
            <a:off x="7650480" y="4114280"/>
            <a:ext cx="1127761" cy="1015663"/>
          </a:xfrm>
          <a:prstGeom prst="rect">
            <a:avLst/>
          </a:prstGeom>
          <a:noFill/>
          <a:ln>
            <a:solidFill>
              <a:schemeClr val="tx1"/>
            </a:solidFill>
          </a:ln>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④家庭裁判所へ申立</a:t>
            </a:r>
            <a:endParaRPr kumimoji="1" lang="en-US" altLang="ja-JP" sz="1200" dirty="0" smtClean="0">
              <a:latin typeface="HGPｺﾞｼｯｸM" panose="020B0600000000000000" pitchFamily="50" charset="-128"/>
              <a:ea typeface="HGPｺﾞｼｯｸM" panose="020B0600000000000000" pitchFamily="50" charset="-128"/>
            </a:endParaRPr>
          </a:p>
          <a:p>
            <a:r>
              <a:rPr lang="en-US" altLang="ja-JP" sz="1200" dirty="0" smtClean="0">
                <a:latin typeface="HGPｺﾞｼｯｸM" panose="020B0600000000000000" pitchFamily="50" charset="-128"/>
                <a:ea typeface="HGPｺﾞｼｯｸM" panose="020B0600000000000000" pitchFamily="50" charset="-128"/>
              </a:rPr>
              <a:t>※</a:t>
            </a:r>
            <a:r>
              <a:rPr lang="ja-JP" altLang="en-US" sz="1200" dirty="0" smtClean="0">
                <a:latin typeface="HGPｺﾞｼｯｸM" panose="020B0600000000000000" pitchFamily="50" charset="-128"/>
                <a:ea typeface="HGPｺﾞｼｯｸM" panose="020B0600000000000000" pitchFamily="50" charset="-128"/>
              </a:rPr>
              <a:t>「将来的に市民後見人へ引継ぎ」と記載</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7" name="右矢印 16"/>
          <p:cNvSpPr/>
          <p:nvPr/>
        </p:nvSpPr>
        <p:spPr>
          <a:xfrm>
            <a:off x="2419649" y="4403194"/>
            <a:ext cx="478301"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a:off x="4907281" y="4367232"/>
            <a:ext cx="478301"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a:off x="6902547" y="4349783"/>
            <a:ext cx="478301" cy="2532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3067805" y="4101485"/>
            <a:ext cx="1678743" cy="1384995"/>
          </a:xfrm>
          <a:prstGeom prst="rect">
            <a:avLst/>
          </a:prstGeom>
          <a:noFill/>
          <a:ln w="57150">
            <a:solidFill>
              <a:schemeClr val="tx1"/>
            </a:solidFill>
          </a:ln>
        </p:spPr>
        <p:txBody>
          <a:bodyPr wrap="square" rtlCol="0">
            <a:spAutoFit/>
          </a:bodyPr>
          <a:lstStyle/>
          <a:p>
            <a:r>
              <a:rPr lang="ja-JP" altLang="en-US" sz="1200" dirty="0" smtClean="0">
                <a:latin typeface="HGPｺﾞｼｯｸM" panose="020B0600000000000000" pitchFamily="50" charset="-128"/>
                <a:ea typeface="HGPｺﾞｼｯｸM" panose="020B0600000000000000" pitchFamily="50" charset="-128"/>
              </a:rPr>
              <a:t>②府</a:t>
            </a:r>
            <a:r>
              <a:rPr lang="ja-JP" altLang="en-US" sz="1200" dirty="0">
                <a:latin typeface="HGPｺﾞｼｯｸM" panose="020B0600000000000000" pitchFamily="50" charset="-128"/>
                <a:ea typeface="HGPｺﾞｼｯｸM" panose="020B0600000000000000" pitchFamily="50" charset="-128"/>
              </a:rPr>
              <a:t>社会福祉協</a:t>
            </a:r>
            <a:r>
              <a:rPr lang="ja-JP" altLang="en-US" sz="1200" dirty="0" smtClean="0">
                <a:latin typeface="HGPｺﾞｼｯｸM" panose="020B0600000000000000" pitchFamily="50" charset="-128"/>
                <a:ea typeface="HGPｺﾞｼｯｸM" panose="020B0600000000000000" pitchFamily="50" charset="-128"/>
              </a:rPr>
              <a:t>議会の受任調整会議にかけ、将来的な市民後見案件についても、専門職等からのリレーが可能か判断し結果を市町村へ報告</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4" name="テキスト ボックス 23"/>
          <p:cNvSpPr txBox="1"/>
          <p:nvPr/>
        </p:nvSpPr>
        <p:spPr>
          <a:xfrm>
            <a:off x="399891" y="6132080"/>
            <a:ext cx="1915549" cy="646331"/>
          </a:xfrm>
          <a:prstGeom prst="rect">
            <a:avLst/>
          </a:prstGeom>
          <a:noFill/>
          <a:ln>
            <a:solidFill>
              <a:schemeClr val="tx1"/>
            </a:solidFill>
          </a:ln>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①各専門職団体において受任している案件の内、市民後見人相当事案</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5" name="右矢印 24"/>
          <p:cNvSpPr/>
          <p:nvPr/>
        </p:nvSpPr>
        <p:spPr>
          <a:xfrm>
            <a:off x="2495723" y="6260121"/>
            <a:ext cx="478301" cy="208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098807" y="6124639"/>
            <a:ext cx="1678743" cy="646331"/>
          </a:xfrm>
          <a:prstGeom prst="rect">
            <a:avLst/>
          </a:prstGeom>
          <a:noFill/>
          <a:ln w="57150">
            <a:solidFill>
              <a:schemeClr val="tx1"/>
            </a:solidFill>
          </a:ln>
        </p:spPr>
        <p:txBody>
          <a:bodyPr wrap="square" rtlCol="0">
            <a:spAutoFit/>
          </a:bodyPr>
          <a:lstStyle/>
          <a:p>
            <a:r>
              <a:rPr lang="ja-JP" altLang="en-US" sz="1200" dirty="0" smtClean="0">
                <a:latin typeface="HGPｺﾞｼｯｸM" panose="020B0600000000000000" pitchFamily="50" charset="-128"/>
                <a:ea typeface="HGPｺﾞｼｯｸM" panose="020B0600000000000000" pitchFamily="50" charset="-128"/>
              </a:rPr>
              <a:t>②府社会福祉協議会が窓口となり、市町村と連絡調整を行う</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27" name="右矢印 26"/>
          <p:cNvSpPr/>
          <p:nvPr/>
        </p:nvSpPr>
        <p:spPr>
          <a:xfrm>
            <a:off x="4938542" y="6254187"/>
            <a:ext cx="478301"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5552050" y="6096956"/>
            <a:ext cx="1181686" cy="646331"/>
          </a:xfrm>
          <a:prstGeom prst="rect">
            <a:avLst/>
          </a:prstGeom>
          <a:noFill/>
          <a:ln>
            <a:solidFill>
              <a:schemeClr val="tx1"/>
            </a:solidFill>
          </a:ln>
        </p:spPr>
        <p:txBody>
          <a:bodyPr wrap="square" rtlCol="0">
            <a:spAutoFit/>
          </a:bodyPr>
          <a:lstStyle/>
          <a:p>
            <a:r>
              <a:rPr kumimoji="1" lang="ja-JP" altLang="en-US" sz="1200" dirty="0" smtClean="0">
                <a:latin typeface="HGPｺﾞｼｯｸM" panose="020B0600000000000000" pitchFamily="50" charset="-128"/>
                <a:ea typeface="HGPｺﾞｼｯｸM" panose="020B0600000000000000" pitchFamily="50" charset="-128"/>
              </a:rPr>
              <a:t>③市町村での市民後見人の選任</a:t>
            </a:r>
            <a:endParaRPr kumimoji="1" lang="ja-JP" altLang="en-US" sz="1200" dirty="0">
              <a:latin typeface="HGPｺﾞｼｯｸM" panose="020B0600000000000000" pitchFamily="50" charset="-128"/>
              <a:ea typeface="HGPｺﾞｼｯｸM" panose="020B0600000000000000" pitchFamily="50" charset="-128"/>
            </a:endParaRPr>
          </a:p>
        </p:txBody>
      </p:sp>
      <p:sp>
        <p:nvSpPr>
          <p:cNvPr id="19"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23" name="円形吹き出し 22"/>
          <p:cNvSpPr/>
          <p:nvPr/>
        </p:nvSpPr>
        <p:spPr>
          <a:xfrm>
            <a:off x="8735811" y="6496079"/>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8197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2" y="458791"/>
            <a:ext cx="6257925" cy="428716"/>
          </a:xfrm>
        </p:spPr>
        <p:txBody>
          <a:bodyPr>
            <a:no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〇取組の方向性</a:t>
            </a:r>
            <a:endParaRPr lang="ja-JP" altLang="en-US" sz="18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0" y="753036"/>
            <a:ext cx="9144000" cy="6104964"/>
          </a:xfrm>
          <a:prstGeom prst="rect">
            <a:avLst/>
          </a:prstGeom>
          <a:ln>
            <a:noFill/>
            <a:prstDash val="sys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u="sng" dirty="0" smtClean="0">
                <a:solidFill>
                  <a:prstClr val="black"/>
                </a:solidFill>
                <a:latin typeface="Meiryo UI" panose="020B0604030504040204" pitchFamily="50" charset="-128"/>
                <a:ea typeface="Meiryo UI" panose="020B0604030504040204" pitchFamily="50" charset="-128"/>
              </a:rPr>
              <a:t>・</a:t>
            </a:r>
            <a:r>
              <a:rPr lang="ja-JP" altLang="en-US" sz="1600" u="sng" dirty="0">
                <a:solidFill>
                  <a:prstClr val="black"/>
                </a:solidFill>
                <a:latin typeface="Meiryo UI" panose="020B0604030504040204" pitchFamily="50" charset="-128"/>
                <a:ea typeface="Meiryo UI" panose="020B0604030504040204" pitchFamily="50" charset="-128"/>
              </a:rPr>
              <a:t>日常生活自立支援事業から成年後見制度へのスムーズな</a:t>
            </a:r>
            <a:r>
              <a:rPr lang="ja-JP" altLang="en-US" sz="1600" u="sng" dirty="0" smtClean="0">
                <a:solidFill>
                  <a:prstClr val="black"/>
                </a:solidFill>
                <a:latin typeface="Meiryo UI" panose="020B0604030504040204" pitchFamily="50" charset="-128"/>
                <a:ea typeface="Meiryo UI" panose="020B0604030504040204" pitchFamily="50" charset="-128"/>
              </a:rPr>
              <a:t>移行</a:t>
            </a:r>
            <a:endParaRPr lang="en-US" altLang="ja-JP" sz="1600" u="sng" dirty="0">
              <a:solidFill>
                <a:prstClr val="black"/>
              </a:solidFill>
              <a:latin typeface="Meiryo UI" panose="020B0604030504040204" pitchFamily="50" charset="-128"/>
              <a:ea typeface="Meiryo UI" panose="020B0604030504040204" pitchFamily="50" charset="-128"/>
            </a:endParaRPr>
          </a:p>
          <a:p>
            <a:pPr algn="l"/>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平成</a:t>
            </a:r>
            <a:r>
              <a:rPr lang="en-US" altLang="ja-JP" sz="1400" dirty="0" smtClean="0">
                <a:solidFill>
                  <a:prstClr val="black"/>
                </a:solidFill>
                <a:latin typeface="Meiryo UI" panose="020B0604030504040204" pitchFamily="50" charset="-128"/>
                <a:ea typeface="Meiryo UI" panose="020B0604030504040204" pitchFamily="50" charset="-128"/>
              </a:rPr>
              <a:t>29</a:t>
            </a:r>
            <a:r>
              <a:rPr lang="ja-JP" altLang="en-US" sz="1400" dirty="0" smtClean="0">
                <a:solidFill>
                  <a:prstClr val="black"/>
                </a:solidFill>
                <a:latin typeface="Meiryo UI" panose="020B0604030504040204" pitchFamily="50" charset="-128"/>
                <a:ea typeface="Meiryo UI" panose="020B0604030504040204" pitchFamily="50" charset="-128"/>
              </a:rPr>
              <a:t>年度に実施した市民後見人の普及促進のあり方検討部会における検討の結果、移行に係る仕組みづくりを行う</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としてきたが、システムの構築には時間がかかっており、引き続き、日常生活自立支援事業の利用者のうち、成年後見制度</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に移行が必要な方を適切につなぐこと</a:t>
            </a:r>
            <a:r>
              <a:rPr lang="ja-JP" altLang="en-US" sz="1400" dirty="0">
                <a:solidFill>
                  <a:prstClr val="black"/>
                </a:solidFill>
                <a:latin typeface="Meiryo UI" panose="020B0604030504040204" pitchFamily="50" charset="-128"/>
                <a:ea typeface="Meiryo UI" panose="020B0604030504040204" pitchFamily="50" charset="-128"/>
              </a:rPr>
              <a:t>が</a:t>
            </a:r>
            <a:r>
              <a:rPr lang="ja-JP" altLang="en-US" sz="1400" dirty="0" smtClean="0">
                <a:solidFill>
                  <a:prstClr val="black"/>
                </a:solidFill>
                <a:latin typeface="Meiryo UI" panose="020B0604030504040204" pitchFamily="50" charset="-128"/>
                <a:ea typeface="Meiryo UI" panose="020B0604030504040204" pitchFamily="50" charset="-128"/>
              </a:rPr>
              <a:t>できるよう取組む。</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a:t>
            </a:r>
            <a:r>
              <a:rPr lang="en-US" altLang="ja-JP" sz="1600" dirty="0" smtClean="0">
                <a:solidFill>
                  <a:prstClr val="black"/>
                </a:solidFill>
                <a:latin typeface="Meiryo UI" panose="020B0604030504040204" pitchFamily="50" charset="-128"/>
                <a:ea typeface="Meiryo UI" panose="020B0604030504040204" pitchFamily="50" charset="-128"/>
              </a:rPr>
              <a:t>〈</a:t>
            </a:r>
            <a:r>
              <a:rPr lang="ja-JP" altLang="en-US" sz="1600" dirty="0" smtClean="0">
                <a:solidFill>
                  <a:prstClr val="black"/>
                </a:solidFill>
                <a:latin typeface="Meiryo UI" panose="020B0604030504040204" pitchFamily="50" charset="-128"/>
                <a:ea typeface="Meiryo UI" panose="020B0604030504040204" pitchFamily="50" charset="-128"/>
              </a:rPr>
              <a:t>具体的な取組例</a:t>
            </a:r>
            <a:r>
              <a:rPr lang="en-US" altLang="ja-JP" sz="1600" dirty="0" smtClean="0">
                <a:solidFill>
                  <a:prstClr val="black"/>
                </a:solidFill>
                <a:latin typeface="Meiryo UI" panose="020B0604030504040204" pitchFamily="50" charset="-128"/>
                <a:ea typeface="Meiryo UI" panose="020B0604030504040204" pitchFamily="50" charset="-128"/>
              </a:rPr>
              <a:t>〉</a:t>
            </a:r>
          </a:p>
          <a:p>
            <a:pPr algn="l"/>
            <a:r>
              <a:rPr lang="ja-JP" altLang="en-US" sz="1400" dirty="0" smtClean="0">
                <a:solidFill>
                  <a:prstClr val="black"/>
                </a:solidFill>
                <a:latin typeface="Meiryo UI" panose="020B0604030504040204" pitchFamily="50" charset="-128"/>
                <a:ea typeface="Meiryo UI" panose="020B0604030504040204" pitchFamily="50" charset="-128"/>
              </a:rPr>
              <a:t>　　　　　　〇移行のタイミングや本人・家族</a:t>
            </a:r>
            <a:r>
              <a:rPr lang="ja-JP" altLang="en-US" sz="1400" dirty="0">
                <a:solidFill>
                  <a:prstClr val="black"/>
                </a:solidFill>
                <a:latin typeface="Meiryo UI" panose="020B0604030504040204" pitchFamily="50" charset="-128"/>
                <a:ea typeface="Meiryo UI" panose="020B0604030504040204" pitchFamily="50" charset="-128"/>
              </a:rPr>
              <a:t>への説明等の対応方法の参考となるよう</a:t>
            </a:r>
            <a:r>
              <a:rPr lang="ja-JP" altLang="en-US" sz="1400" dirty="0" smtClean="0">
                <a:solidFill>
                  <a:prstClr val="black"/>
                </a:solidFill>
                <a:latin typeface="Meiryo UI" panose="020B0604030504040204" pitchFamily="50" charset="-128"/>
                <a:ea typeface="Meiryo UI" panose="020B0604030504040204" pitchFamily="50" charset="-128"/>
              </a:rPr>
              <a:t>な日常生活自立支援事業から成年後見制</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度へ移行した事例を収集し市町村社会福祉協議会等に情報提供する。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〇複数の事例を検証し、移行が円滑に行えるよう引き続き体制づくりを進める。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〇日常生活自立支援事業の利用開始時に、適切な制度へ振り分けができるよう支援員等への研修や専門職への相</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談体制を構築する。</a:t>
            </a:r>
            <a:endParaRPr lang="en-US" altLang="ja-JP" sz="1400" u="sng" dirty="0" smtClean="0">
              <a:solidFill>
                <a:prstClr val="black"/>
              </a:solidFill>
              <a:latin typeface="Meiryo UI" panose="020B0604030504040204" pitchFamily="50" charset="-128"/>
              <a:ea typeface="Meiryo UI" panose="020B0604030504040204" pitchFamily="50" charset="-128"/>
            </a:endParaRPr>
          </a:p>
          <a:p>
            <a:pPr lvl="0" algn="l">
              <a:lnSpc>
                <a:spcPct val="100000"/>
              </a:lnSpc>
              <a:spcBef>
                <a:spcPts val="0"/>
              </a:spcBef>
            </a:pPr>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600" u="sng" dirty="0">
                <a:solidFill>
                  <a:prstClr val="black"/>
                </a:solidFill>
                <a:latin typeface="Meiryo UI" panose="020B0604030504040204" pitchFamily="50" charset="-128"/>
                <a:ea typeface="Meiryo UI" panose="020B0604030504040204" pitchFamily="50" charset="-128"/>
              </a:rPr>
              <a:t>・市民</a:t>
            </a:r>
            <a:r>
              <a:rPr lang="ja-JP" altLang="en-US" sz="1600" u="sng" dirty="0" smtClean="0">
                <a:solidFill>
                  <a:prstClr val="black"/>
                </a:solidFill>
                <a:latin typeface="Meiryo UI" panose="020B0604030504040204" pitchFamily="50" charset="-128"/>
                <a:ea typeface="Meiryo UI" panose="020B0604030504040204" pitchFamily="50" charset="-128"/>
              </a:rPr>
              <a:t>後見人の受任対象の拡大</a:t>
            </a:r>
            <a:endParaRPr lang="en-US" altLang="ja-JP" sz="1600" u="sng" dirty="0">
              <a:solidFill>
                <a:prstClr val="black"/>
              </a:solidFill>
              <a:latin typeface="Meiryo UI" panose="020B0604030504040204" pitchFamily="50" charset="-128"/>
              <a:ea typeface="Meiryo UI" panose="020B0604030504040204" pitchFamily="50" charset="-128"/>
            </a:endParaRPr>
          </a:p>
          <a:p>
            <a:pPr algn="l"/>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市民後見人の受任対象</a:t>
            </a:r>
            <a:r>
              <a:rPr lang="ja-JP" altLang="en-US" sz="1400" dirty="0">
                <a:solidFill>
                  <a:prstClr val="black"/>
                </a:solidFill>
                <a:latin typeface="Meiryo UI" panose="020B0604030504040204" pitchFamily="50" charset="-128"/>
                <a:ea typeface="Meiryo UI" panose="020B0604030504040204" pitchFamily="50" charset="-128"/>
              </a:rPr>
              <a:t>を、後見</a:t>
            </a:r>
            <a:r>
              <a:rPr lang="ja-JP" altLang="en-US" sz="1400" dirty="0" smtClean="0">
                <a:solidFill>
                  <a:prstClr val="black"/>
                </a:solidFill>
                <a:latin typeface="Meiryo UI" panose="020B0604030504040204" pitchFamily="50" charset="-128"/>
                <a:ea typeface="Meiryo UI" panose="020B0604030504040204" pitchFamily="50" charset="-128"/>
              </a:rPr>
              <a:t>相当のみから、保佐・補助まで対象となるようにカリキュラムを見直し受任の拡大を図る。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具体的な取組例</a:t>
            </a:r>
            <a:r>
              <a:rPr lang="en-US" altLang="ja-JP" sz="1600" dirty="0" smtClean="0">
                <a:solidFill>
                  <a:prstClr val="black"/>
                </a:solidFill>
                <a:latin typeface="Meiryo UI" panose="020B0604030504040204" pitchFamily="50" charset="-128"/>
                <a:ea typeface="Meiryo UI" panose="020B0604030504040204" pitchFamily="50" charset="-128"/>
              </a:rPr>
              <a:t>〉</a:t>
            </a: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〇</a:t>
            </a:r>
            <a:r>
              <a:rPr lang="ja-JP" altLang="en-US" sz="1400" dirty="0">
                <a:solidFill>
                  <a:prstClr val="black"/>
                </a:solidFill>
                <a:latin typeface="Meiryo UI" panose="020B0604030504040204" pitchFamily="50" charset="-128"/>
                <a:ea typeface="Meiryo UI" panose="020B0604030504040204" pitchFamily="50" charset="-128"/>
              </a:rPr>
              <a:t>市民後見人が保佐、補助の受任ができる</a:t>
            </a:r>
            <a:r>
              <a:rPr lang="ja-JP" altLang="en-US" sz="1400" dirty="0" smtClean="0">
                <a:solidFill>
                  <a:prstClr val="black"/>
                </a:solidFill>
                <a:latin typeface="Meiryo UI" panose="020B0604030504040204" pitchFamily="50" charset="-128"/>
                <a:ea typeface="Meiryo UI" panose="020B0604030504040204" pitchFamily="50" charset="-128"/>
              </a:rPr>
              <a:t>よう養成講座のカリキュラム</a:t>
            </a:r>
            <a:r>
              <a:rPr lang="ja-JP" altLang="en-US" sz="1400" dirty="0">
                <a:solidFill>
                  <a:prstClr val="black"/>
                </a:solidFill>
                <a:latin typeface="Meiryo UI" panose="020B0604030504040204" pitchFamily="50" charset="-128"/>
                <a:ea typeface="Meiryo UI" panose="020B0604030504040204" pitchFamily="50" charset="-128"/>
              </a:rPr>
              <a:t>を構築</a:t>
            </a:r>
            <a:r>
              <a:rPr lang="ja-JP" altLang="en-US" sz="1400" dirty="0" smtClean="0">
                <a:solidFill>
                  <a:prstClr val="black"/>
                </a:solidFill>
                <a:latin typeface="Meiryo UI" panose="020B0604030504040204" pitchFamily="50" charset="-128"/>
                <a:ea typeface="Meiryo UI" panose="020B0604030504040204" pitchFamily="50" charset="-128"/>
              </a:rPr>
              <a:t>する。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endParaRPr lang="ja-JP" altLang="en-US" sz="1400" u="sng" dirty="0">
              <a:solidFill>
                <a:prstClr val="black"/>
              </a:solidFill>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3683" y="5374343"/>
            <a:ext cx="957482" cy="1126449"/>
          </a:xfrm>
          <a:prstGeom prst="rect">
            <a:avLst/>
          </a:prstGeom>
        </p:spPr>
      </p:pic>
      <p:sp>
        <p:nvSpPr>
          <p:cNvPr id="8"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9" name="円形吹き出し 8"/>
          <p:cNvSpPr/>
          <p:nvPr/>
        </p:nvSpPr>
        <p:spPr>
          <a:xfrm>
            <a:off x="8735811"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６</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472058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2" y="458790"/>
            <a:ext cx="6257925" cy="541337"/>
          </a:xfrm>
        </p:spPr>
        <p:txBody>
          <a:bodyPr>
            <a:no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〇取組の方向性</a:t>
            </a:r>
            <a:endParaRPr lang="ja-JP" altLang="en-US" sz="18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0" y="879347"/>
            <a:ext cx="9144000" cy="5884524"/>
          </a:xfrm>
          <a:prstGeom prst="rect">
            <a:avLst/>
          </a:prstGeom>
          <a:ln>
            <a:noFill/>
            <a:prstDash val="sys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600" u="sng" dirty="0" smtClean="0">
                <a:solidFill>
                  <a:prstClr val="black"/>
                </a:solidFill>
                <a:latin typeface="Meiryo UI" panose="020B0604030504040204" pitchFamily="50" charset="-128"/>
                <a:ea typeface="Meiryo UI" panose="020B0604030504040204" pitchFamily="50" charset="-128"/>
              </a:rPr>
              <a:t>・受任と活動要件の緩和　</a:t>
            </a:r>
            <a:endParaRPr lang="en-US" altLang="ja-JP" sz="1600" u="sng"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◆現行の市民後見人の受任相当案件の範囲　</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900" dirty="0" smtClean="0">
                <a:solidFill>
                  <a:prstClr val="black"/>
                </a:solidFill>
                <a:latin typeface="Meiryo UI" panose="020B0604030504040204" pitchFamily="50" charset="-128"/>
                <a:ea typeface="Meiryo UI" panose="020B0604030504040204" pitchFamily="50" charset="-128"/>
              </a:rPr>
              <a:t>出典：大阪後見支援センター作成市町村長申立の手引きより</a:t>
            </a:r>
            <a:r>
              <a:rPr lang="en-US" altLang="ja-JP" sz="9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①緊迫した虐待や権利侵害や親族間の係争はない。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②不動産の処分、相続や遺産分割などの対応を要しない。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③後見事務費（交通費・通信費・事務費）を支弁できる。（月</a:t>
            </a:r>
            <a:r>
              <a:rPr lang="en-US" altLang="ja-JP" sz="1400" dirty="0" smtClean="0">
                <a:solidFill>
                  <a:prstClr val="black"/>
                </a:solidFill>
                <a:latin typeface="Meiryo UI" panose="020B0604030504040204" pitchFamily="50" charset="-128"/>
                <a:ea typeface="Meiryo UI" panose="020B0604030504040204" pitchFamily="50" charset="-128"/>
              </a:rPr>
              <a:t>2,000</a:t>
            </a:r>
            <a:r>
              <a:rPr lang="ja-JP" altLang="en-US" sz="1400" dirty="0" smtClean="0">
                <a:solidFill>
                  <a:prstClr val="black"/>
                </a:solidFill>
                <a:latin typeface="Meiryo UI" panose="020B0604030504040204" pitchFamily="50" charset="-128"/>
                <a:ea typeface="Meiryo UI" panose="020B0604030504040204" pitchFamily="50" charset="-128"/>
              </a:rPr>
              <a:t>～</a:t>
            </a:r>
            <a:r>
              <a:rPr lang="en-US" altLang="ja-JP" sz="1400" dirty="0" smtClean="0">
                <a:solidFill>
                  <a:prstClr val="black"/>
                </a:solidFill>
                <a:latin typeface="Meiryo UI" panose="020B0604030504040204" pitchFamily="50" charset="-128"/>
                <a:ea typeface="Meiryo UI" panose="020B0604030504040204" pitchFamily="50" charset="-128"/>
              </a:rPr>
              <a:t>3,000</a:t>
            </a:r>
            <a:r>
              <a:rPr lang="ja-JP" altLang="en-US" sz="1400" dirty="0" smtClean="0">
                <a:solidFill>
                  <a:prstClr val="black"/>
                </a:solidFill>
                <a:latin typeface="Meiryo UI" panose="020B0604030504040204" pitchFamily="50" charset="-128"/>
                <a:ea typeface="Meiryo UI" panose="020B0604030504040204" pitchFamily="50" charset="-128"/>
              </a:rPr>
              <a:t>円）</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④居所が市民後見人の養成と活動支援に取り組む市町村である。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⑤福祉的援助について緊急性はない。また、緊急に居所を確保する必要はない。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⑥本人に自虐や他害の行為はない。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⑦高額の財産（</a:t>
            </a:r>
            <a:r>
              <a:rPr lang="en-US" altLang="ja-JP" sz="1400" dirty="0" smtClean="0">
                <a:solidFill>
                  <a:prstClr val="black"/>
                </a:solidFill>
                <a:latin typeface="Meiryo UI" panose="020B0604030504040204" pitchFamily="50" charset="-128"/>
                <a:ea typeface="Meiryo UI" panose="020B0604030504040204" pitchFamily="50" charset="-128"/>
              </a:rPr>
              <a:t>1,000</a:t>
            </a:r>
            <a:r>
              <a:rPr lang="ja-JP" altLang="en-US" sz="1400" dirty="0">
                <a:solidFill>
                  <a:prstClr val="black"/>
                </a:solidFill>
                <a:latin typeface="Meiryo UI" panose="020B0604030504040204" pitchFamily="50" charset="-128"/>
                <a:ea typeface="Meiryo UI" panose="020B0604030504040204" pitchFamily="50" charset="-128"/>
              </a:rPr>
              <a:t>万</a:t>
            </a:r>
            <a:r>
              <a:rPr lang="ja-JP" altLang="en-US" sz="1400" dirty="0" smtClean="0">
                <a:solidFill>
                  <a:prstClr val="black"/>
                </a:solidFill>
                <a:latin typeface="Meiryo UI" panose="020B0604030504040204" pitchFamily="50" charset="-128"/>
                <a:ea typeface="Meiryo UI" panose="020B0604030504040204" pitchFamily="50" charset="-128"/>
              </a:rPr>
              <a:t>円程度）の財産を所持していない。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以上の事案と活動要件②③④⑦の見直し（案）</a:t>
            </a:r>
            <a:endParaRPr lang="en-US" altLang="ja-JP" sz="1400" u="sng"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　②不動産の処分、相続や遺産分割などの対応は可能とする。ただし、専門職への相談、サポートを受ける。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③</a:t>
            </a:r>
            <a:r>
              <a:rPr lang="ja-JP" altLang="en-US" sz="1400" dirty="0">
                <a:solidFill>
                  <a:prstClr val="black"/>
                </a:solidFill>
                <a:latin typeface="Meiryo UI" panose="020B0604030504040204" pitchFamily="50" charset="-128"/>
                <a:ea typeface="Meiryo UI" panose="020B0604030504040204" pitchFamily="50" charset="-128"/>
              </a:rPr>
              <a:t>市町村</a:t>
            </a:r>
            <a:r>
              <a:rPr lang="ja-JP" altLang="en-US" sz="1400" dirty="0" smtClean="0">
                <a:solidFill>
                  <a:prstClr val="black"/>
                </a:solidFill>
                <a:latin typeface="Meiryo UI" panose="020B0604030504040204" pitchFamily="50" charset="-128"/>
                <a:ea typeface="Meiryo UI" panose="020B0604030504040204" pitchFamily="50" charset="-128"/>
              </a:rPr>
              <a:t>の報酬等の助成により、後見事務費を負担することで可能とする。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④事業に取り組む市町内で、居所に関係なく市民後見人の活動を可能とする。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例）</a:t>
            </a:r>
            <a:r>
              <a:rPr lang="ja-JP" altLang="en-US" sz="1400" dirty="0">
                <a:solidFill>
                  <a:prstClr val="black"/>
                </a:solidFill>
                <a:latin typeface="Meiryo UI" panose="020B0604030504040204" pitchFamily="50" charset="-128"/>
                <a:ea typeface="Meiryo UI" panose="020B0604030504040204" pitchFamily="50" charset="-128"/>
              </a:rPr>
              <a:t>被後見人の住居が市境に</a:t>
            </a:r>
            <a:r>
              <a:rPr lang="ja-JP" altLang="en-US" sz="1400" dirty="0" smtClean="0">
                <a:solidFill>
                  <a:prstClr val="black"/>
                </a:solidFill>
                <a:latin typeface="Meiryo UI" panose="020B0604030504040204" pitchFamily="50" charset="-128"/>
                <a:ea typeface="Meiryo UI" panose="020B0604030504040204" pitchFamily="50" charset="-128"/>
              </a:rPr>
              <a:t>ある場合で</a:t>
            </a:r>
            <a:r>
              <a:rPr lang="ja-JP" altLang="en-US" sz="1400" dirty="0">
                <a:solidFill>
                  <a:prstClr val="black"/>
                </a:solidFill>
                <a:latin typeface="Meiryo UI" panose="020B0604030504040204" pitchFamily="50" charset="-128"/>
                <a:ea typeface="Meiryo UI" panose="020B0604030504040204" pitchFamily="50" charset="-128"/>
              </a:rPr>
              <a:t>、隣接する市の市民後見人が当該市の市民後見人より近い</a:t>
            </a:r>
            <a:r>
              <a:rPr lang="ja-JP" altLang="en-US" sz="1400" dirty="0" smtClean="0">
                <a:solidFill>
                  <a:prstClr val="black"/>
                </a:solidFill>
                <a:latin typeface="Meiryo UI" panose="020B0604030504040204" pitchFamily="50" charset="-128"/>
                <a:ea typeface="Meiryo UI" panose="020B0604030504040204" pitchFamily="50" charset="-128"/>
              </a:rPr>
              <a:t>場合等に、</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隣接する市民</a:t>
            </a:r>
            <a:r>
              <a:rPr lang="ja-JP" altLang="en-US" sz="1400" dirty="0">
                <a:solidFill>
                  <a:prstClr val="black"/>
                </a:solidFill>
                <a:latin typeface="Meiryo UI" panose="020B0604030504040204" pitchFamily="50" charset="-128"/>
                <a:ea typeface="Meiryo UI" panose="020B0604030504040204" pitchFamily="50" charset="-128"/>
              </a:rPr>
              <a:t>後見人が受任</a:t>
            </a:r>
            <a:r>
              <a:rPr lang="ja-JP" altLang="en-US" sz="1400" dirty="0" smtClean="0">
                <a:solidFill>
                  <a:prstClr val="black"/>
                </a:solidFill>
                <a:latin typeface="Meiryo UI" panose="020B0604030504040204" pitchFamily="50" charset="-128"/>
                <a:ea typeface="Meiryo UI" panose="020B0604030504040204" pitchFamily="50" charset="-128"/>
              </a:rPr>
              <a:t>する。</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⑦被保険者の預貯金額について見直しができるか。 例）預貯金額の上限の見直し。</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その他、市民後見人の活動期間を、受任している市民後見人の体調等の状況を</a:t>
            </a:r>
            <a:r>
              <a:rPr lang="ja-JP" altLang="en-US" sz="1400" dirty="0">
                <a:solidFill>
                  <a:prstClr val="black"/>
                </a:solidFill>
                <a:latin typeface="Meiryo UI" panose="020B0604030504040204" pitchFamily="50" charset="-128"/>
                <a:ea typeface="Meiryo UI" panose="020B0604030504040204" pitchFamily="50" charset="-128"/>
              </a:rPr>
              <a:t>確認</a:t>
            </a:r>
            <a:r>
              <a:rPr lang="ja-JP" altLang="en-US" sz="1400" dirty="0" smtClean="0">
                <a:solidFill>
                  <a:prstClr val="black"/>
                </a:solidFill>
                <a:latin typeface="Meiryo UI" panose="020B0604030504040204" pitchFamily="50" charset="-128"/>
                <a:ea typeface="Meiryo UI" panose="020B0604030504040204" pitchFamily="50" charset="-128"/>
              </a:rPr>
              <a:t>し、継続が困難な場合は、</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市民後見人の交代を進めることとする。　　</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a:solidFill>
                <a:prstClr val="black"/>
              </a:solidFill>
              <a:latin typeface="Meiryo UI" panose="020B0604030504040204" pitchFamily="50" charset="-128"/>
              <a:ea typeface="Meiryo UI" panose="020B0604030504040204" pitchFamily="50" charset="-128"/>
            </a:endParaRPr>
          </a:p>
          <a:p>
            <a:pPr algn="l"/>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8" name="円形吹き出し 7"/>
          <p:cNvSpPr/>
          <p:nvPr/>
        </p:nvSpPr>
        <p:spPr>
          <a:xfrm>
            <a:off x="8735811" y="6496079"/>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７</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471406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サブタイトル 6"/>
          <p:cNvSpPr>
            <a:spLocks noGrp="1"/>
          </p:cNvSpPr>
          <p:nvPr>
            <p:ph type="subTitle" idx="1"/>
          </p:nvPr>
        </p:nvSpPr>
        <p:spPr>
          <a:xfrm>
            <a:off x="2" y="458790"/>
            <a:ext cx="6257925" cy="541337"/>
          </a:xfrm>
        </p:spPr>
        <p:txBody>
          <a:bodyPr>
            <a:norm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〇取組の方向性</a:t>
            </a:r>
            <a:endParaRPr lang="ja-JP" altLang="en-US" sz="1600"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0" y="480077"/>
            <a:ext cx="9144000" cy="6601704"/>
          </a:xfrm>
          <a:prstGeom prst="rect">
            <a:avLst/>
          </a:prstGeom>
          <a:ln>
            <a:noFill/>
            <a:prstDash val="sysDash"/>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6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dirty="0">
                <a:solidFill>
                  <a:prstClr val="black"/>
                </a:solidFill>
                <a:latin typeface="Meiryo UI" panose="020B0604030504040204" pitchFamily="50" charset="-128"/>
                <a:ea typeface="Meiryo UI" panose="020B0604030504040204" pitchFamily="50" charset="-128"/>
              </a:rPr>
              <a:t>　</a:t>
            </a:r>
            <a:r>
              <a:rPr lang="ja-JP" altLang="en-US" sz="1600" dirty="0" smtClean="0">
                <a:solidFill>
                  <a:prstClr val="black"/>
                </a:solidFill>
                <a:latin typeface="Meiryo UI" panose="020B0604030504040204" pitchFamily="50" charset="-128"/>
                <a:ea typeface="Meiryo UI" panose="020B0604030504040204" pitchFamily="50" charset="-128"/>
              </a:rPr>
              <a:t>　➢その他検討事項</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600" u="sng" dirty="0" smtClean="0">
                <a:solidFill>
                  <a:prstClr val="black"/>
                </a:solidFill>
                <a:latin typeface="Meiryo UI" panose="020B0604030504040204" pitchFamily="50" charset="-128"/>
                <a:ea typeface="Meiryo UI" panose="020B0604030504040204" pitchFamily="50" charset="-128"/>
              </a:rPr>
              <a:t>・補助内容の見直し</a:t>
            </a:r>
            <a:endParaRPr lang="en-US" altLang="ja-JP" sz="1600" u="sng"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成果指標の導入による補助額の見直しをするなどにより、参画市町にも受任案件の拡大に努めていただく。</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具体的な取組例</a:t>
            </a:r>
            <a:r>
              <a:rPr lang="en-US" altLang="ja-JP" sz="1400" dirty="0" smtClean="0">
                <a:solidFill>
                  <a:prstClr val="black"/>
                </a:solidFill>
                <a:latin typeface="Meiryo UI" panose="020B0604030504040204" pitchFamily="50" charset="-128"/>
                <a:ea typeface="Meiryo UI" panose="020B0604030504040204" pitchFamily="50" charset="-128"/>
              </a:rPr>
              <a:t>〉</a:t>
            </a: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〇成果指標を</a:t>
            </a:r>
            <a:r>
              <a:rPr lang="ja-JP" altLang="en-US" sz="1400" dirty="0">
                <a:solidFill>
                  <a:prstClr val="black"/>
                </a:solidFill>
                <a:latin typeface="Meiryo UI" panose="020B0604030504040204" pitchFamily="50" charset="-128"/>
                <a:ea typeface="Meiryo UI" panose="020B0604030504040204" pitchFamily="50" charset="-128"/>
              </a:rPr>
              <a:t>設け</a:t>
            </a:r>
            <a:r>
              <a:rPr lang="ja-JP" altLang="en-US" sz="1400" dirty="0" smtClean="0">
                <a:solidFill>
                  <a:prstClr val="black"/>
                </a:solidFill>
                <a:latin typeface="Meiryo UI" panose="020B0604030504040204" pitchFamily="50" charset="-128"/>
                <a:ea typeface="Meiryo UI" panose="020B0604030504040204" pitchFamily="50" charset="-128"/>
              </a:rPr>
              <a:t>、それらを基に加算</a:t>
            </a:r>
            <a:r>
              <a:rPr lang="ja-JP" altLang="en-US" sz="1400" dirty="0">
                <a:solidFill>
                  <a:prstClr val="black"/>
                </a:solidFill>
                <a:latin typeface="Meiryo UI" panose="020B0604030504040204" pitchFamily="50" charset="-128"/>
                <a:ea typeface="Meiryo UI" panose="020B0604030504040204" pitchFamily="50" charset="-128"/>
              </a:rPr>
              <a:t>額を算定し補助額の増額を行う</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成果指標（案））</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①オリエンテーションの参加者数の前年比増</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②当該年度の選任件数</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（成果指標とした考え方）</a:t>
            </a:r>
            <a:endParaRPr lang="en-US" altLang="ja-JP" sz="14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rPr>
              <a:t>　　　　　　①市民後見人の養成講座のオリエンテーションは、養成講座の重要な入り口部分であり、また、市民後見人の活動や</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成年後見制度の周知にもなっていることから参加者の増加が望まれるため</a:t>
            </a:r>
            <a:endParaRPr lang="en-US" altLang="ja-JP" sz="1400" dirty="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②バンク登録者が選任される件数が増加することにより費用対効果が良くなるため</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u="sng"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a:t>
            </a:r>
            <a:endParaRPr lang="ja-JP" altLang="en-US" sz="1400" dirty="0">
              <a:solidFill>
                <a:prstClr val="black"/>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0" y="0"/>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8" name="円形吹き出し 7"/>
          <p:cNvSpPr/>
          <p:nvPr/>
        </p:nvSpPr>
        <p:spPr>
          <a:xfrm>
            <a:off x="8735811" y="31444"/>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396" y="5449848"/>
            <a:ext cx="829733" cy="1408152"/>
          </a:xfrm>
          <a:prstGeom prst="rect">
            <a:avLst/>
          </a:prstGeom>
        </p:spPr>
      </p:pic>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796" y="5449848"/>
            <a:ext cx="829733" cy="1408152"/>
          </a:xfrm>
          <a:prstGeom prst="rect">
            <a:avLst/>
          </a:prstGeom>
        </p:spPr>
      </p:pic>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9264" y="5449848"/>
            <a:ext cx="829733" cy="1408152"/>
          </a:xfrm>
          <a:prstGeom prst="rect">
            <a:avLst/>
          </a:prstGeom>
        </p:spPr>
      </p:pic>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4596" y="5469467"/>
            <a:ext cx="829733" cy="1388533"/>
          </a:xfrm>
          <a:prstGeom prst="rect">
            <a:avLst/>
          </a:prstGeom>
        </p:spPr>
      </p:pic>
      <p:pic>
        <p:nvPicPr>
          <p:cNvPr id="12" name="図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2063" y="5449848"/>
            <a:ext cx="829733" cy="1408152"/>
          </a:xfrm>
          <a:prstGeom prst="rect">
            <a:avLst/>
          </a:prstGeom>
        </p:spPr>
      </p:pic>
      <p:pic>
        <p:nvPicPr>
          <p:cNvPr id="13" name="図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3663" y="5449848"/>
            <a:ext cx="829733" cy="1408152"/>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2330" y="5449848"/>
            <a:ext cx="829733" cy="1408152"/>
          </a:xfrm>
          <a:prstGeom prst="rect">
            <a:avLst/>
          </a:prstGeom>
        </p:spPr>
      </p:pic>
    </p:spTree>
    <p:extLst>
      <p:ext uri="{BB962C8B-B14F-4D97-AF65-F5344CB8AC3E}">
        <p14:creationId xmlns:p14="http://schemas.microsoft.com/office/powerpoint/2010/main" val="3361839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0" y="4020671"/>
            <a:ext cx="9130552" cy="2501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サブタイトル 6"/>
          <p:cNvSpPr>
            <a:spLocks noGrp="1"/>
          </p:cNvSpPr>
          <p:nvPr>
            <p:ph type="subTitle" idx="1"/>
          </p:nvPr>
        </p:nvSpPr>
        <p:spPr>
          <a:xfrm>
            <a:off x="2" y="458790"/>
            <a:ext cx="6257925" cy="541337"/>
          </a:xfrm>
        </p:spPr>
        <p:txBody>
          <a:bodyPr>
            <a:normAutofit/>
          </a:bodyPr>
          <a:lstStyle/>
          <a:p>
            <a:pPr algn="l"/>
            <a:r>
              <a:rPr lang="en-US" altLang="ja-JP" sz="1800" b="1" dirty="0" smtClean="0">
                <a:latin typeface="Meiryo UI" panose="020B0604030504040204" pitchFamily="50" charset="-128"/>
                <a:ea typeface="Meiryo UI" panose="020B0604030504040204" pitchFamily="50" charset="-128"/>
              </a:rPr>
              <a:t>《</a:t>
            </a:r>
            <a:r>
              <a:rPr lang="ja-JP" altLang="en-US" sz="1800" b="1" dirty="0" smtClean="0">
                <a:latin typeface="Meiryo UI" panose="020B0604030504040204" pitchFamily="50" charset="-128"/>
                <a:ea typeface="Meiryo UI" panose="020B0604030504040204" pitchFamily="50" charset="-128"/>
              </a:rPr>
              <a:t>検討のポイント</a:t>
            </a:r>
            <a:r>
              <a:rPr lang="en-US" altLang="ja-JP" sz="1800" b="1" dirty="0" smtClean="0">
                <a:latin typeface="Meiryo UI" panose="020B0604030504040204" pitchFamily="50" charset="-128"/>
                <a:ea typeface="Meiryo UI" panose="020B0604030504040204" pitchFamily="50" charset="-128"/>
              </a:rPr>
              <a:t>》</a:t>
            </a:r>
            <a:endParaRPr lang="ja-JP" altLang="en-US" sz="1800" b="1" dirty="0">
              <a:latin typeface="Meiryo UI" panose="020B0604030504040204" pitchFamily="50" charset="-128"/>
              <a:ea typeface="Meiryo UI" panose="020B0604030504040204" pitchFamily="50" charset="-128"/>
            </a:endParaRPr>
          </a:p>
        </p:txBody>
      </p:sp>
      <p:sp>
        <p:nvSpPr>
          <p:cNvPr id="5" name="サブタイトル 2"/>
          <p:cNvSpPr txBox="1">
            <a:spLocks/>
          </p:cNvSpPr>
          <p:nvPr/>
        </p:nvSpPr>
        <p:spPr>
          <a:xfrm>
            <a:off x="0" y="418077"/>
            <a:ext cx="9144000" cy="3642936"/>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endParaRPr lang="en-US" altLang="ja-JP" sz="16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〇取組の方向性</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b="1" dirty="0" smtClean="0">
                <a:solidFill>
                  <a:prstClr val="black"/>
                </a:solidFill>
                <a:latin typeface="Meiryo UI" panose="020B0604030504040204" pitchFamily="50" charset="-128"/>
                <a:ea typeface="Meiryo UI" panose="020B0604030504040204" pitchFamily="50" charset="-128"/>
              </a:rPr>
              <a:t>➢</a:t>
            </a:r>
            <a:r>
              <a:rPr lang="ja-JP" altLang="en-US" sz="1600" dirty="0">
                <a:solidFill>
                  <a:prstClr val="black"/>
                </a:solidFill>
                <a:latin typeface="Meiryo UI" panose="020B0604030504040204" pitchFamily="50" charset="-128"/>
                <a:ea typeface="Meiryo UI" panose="020B0604030504040204" pitchFamily="50" charset="-128"/>
              </a:rPr>
              <a:t>その他検討</a:t>
            </a:r>
            <a:r>
              <a:rPr lang="ja-JP" altLang="en-US" sz="1600" dirty="0" smtClean="0">
                <a:solidFill>
                  <a:prstClr val="black"/>
                </a:solidFill>
                <a:latin typeface="Meiryo UI" panose="020B0604030504040204" pitchFamily="50" charset="-128"/>
                <a:ea typeface="Meiryo UI" panose="020B0604030504040204" pitchFamily="50" charset="-128"/>
              </a:rPr>
              <a:t>事項</a:t>
            </a:r>
            <a:endParaRPr lang="en-US" altLang="ja-JP" sz="1600" b="1"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600" u="sng" dirty="0" smtClean="0">
                <a:solidFill>
                  <a:prstClr val="black"/>
                </a:solidFill>
                <a:latin typeface="Meiryo UI" panose="020B0604030504040204" pitchFamily="50" charset="-128"/>
                <a:ea typeface="Meiryo UI" panose="020B0604030504040204" pitchFamily="50" charset="-128"/>
              </a:rPr>
              <a:t>・市町村社会</a:t>
            </a:r>
            <a:r>
              <a:rPr lang="ja-JP" altLang="en-US" sz="1600" u="sng" dirty="0">
                <a:solidFill>
                  <a:prstClr val="black"/>
                </a:solidFill>
                <a:latin typeface="Meiryo UI" panose="020B0604030504040204" pitchFamily="50" charset="-128"/>
                <a:ea typeface="Meiryo UI" panose="020B0604030504040204" pitchFamily="50" charset="-128"/>
              </a:rPr>
              <a:t>福祉協議会等</a:t>
            </a:r>
            <a:r>
              <a:rPr lang="ja-JP" altLang="en-US" sz="1600" u="sng" dirty="0" smtClean="0">
                <a:solidFill>
                  <a:prstClr val="black"/>
                </a:solidFill>
                <a:latin typeface="Meiryo UI" panose="020B0604030504040204" pitchFamily="50" charset="-128"/>
                <a:ea typeface="Meiryo UI" panose="020B0604030504040204" pitchFamily="50" charset="-128"/>
              </a:rPr>
              <a:t>の法人後見</a:t>
            </a:r>
            <a:r>
              <a:rPr lang="ja-JP" altLang="en-US" sz="1600" u="sng" dirty="0">
                <a:solidFill>
                  <a:prstClr val="black"/>
                </a:solidFill>
                <a:latin typeface="Meiryo UI" panose="020B0604030504040204" pitchFamily="50" charset="-128"/>
                <a:ea typeface="Meiryo UI" panose="020B0604030504040204" pitchFamily="50" charset="-128"/>
              </a:rPr>
              <a:t>参加</a:t>
            </a:r>
            <a:r>
              <a:rPr lang="ja-JP" altLang="en-US" sz="1600" u="sng" dirty="0" smtClean="0">
                <a:solidFill>
                  <a:prstClr val="black"/>
                </a:solidFill>
                <a:latin typeface="Meiryo UI" panose="020B0604030504040204" pitchFamily="50" charset="-128"/>
                <a:ea typeface="Meiryo UI" panose="020B0604030504040204" pitchFamily="50" charset="-128"/>
              </a:rPr>
              <a:t>団体</a:t>
            </a:r>
            <a:r>
              <a:rPr lang="ja-JP" altLang="en-US" sz="1600" u="sng" dirty="0">
                <a:solidFill>
                  <a:prstClr val="black"/>
                </a:solidFill>
                <a:latin typeface="Meiryo UI" panose="020B0604030504040204" pitchFamily="50" charset="-128"/>
                <a:ea typeface="Meiryo UI" panose="020B0604030504040204" pitchFamily="50" charset="-128"/>
              </a:rPr>
              <a:t>の</a:t>
            </a:r>
            <a:r>
              <a:rPr lang="ja-JP" altLang="en-US" sz="1600" u="sng" dirty="0" smtClean="0">
                <a:solidFill>
                  <a:prstClr val="black"/>
                </a:solidFill>
                <a:latin typeface="Meiryo UI" panose="020B0604030504040204" pitchFamily="50" charset="-128"/>
                <a:ea typeface="Meiryo UI" panose="020B0604030504040204" pitchFamily="50" charset="-128"/>
              </a:rPr>
              <a:t>拡充</a:t>
            </a:r>
            <a:endParaRPr lang="en-US" altLang="ja-JP" sz="1600" dirty="0" smtClean="0">
              <a:solidFill>
                <a:prstClr val="black"/>
              </a:solidFill>
              <a:latin typeface="Meiryo UI" panose="020B0604030504040204" pitchFamily="50" charset="-128"/>
              <a:ea typeface="Meiryo UI" panose="020B0604030504040204" pitchFamily="50" charset="-128"/>
            </a:endParaRPr>
          </a:p>
          <a:p>
            <a:pPr algn="l"/>
            <a:r>
              <a:rPr lang="ja-JP" altLang="en-US" sz="1600" dirty="0" smtClean="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市民後見人の養成だけでなく、その他の後見人等の担い手として法人後見を実施する団体として市町村社会福祉協</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議会や社会福祉法人等にも働きかけを行い、担い手の拡充を図る。</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smtClean="0">
                <a:solidFill>
                  <a:prstClr val="black"/>
                </a:solidFill>
                <a:latin typeface="Meiryo UI" panose="020B0604030504040204" pitchFamily="50" charset="-128"/>
                <a:ea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rPr>
              <a:t>　</a:t>
            </a:r>
            <a:r>
              <a:rPr lang="en-US" altLang="ja-JP" sz="1400" dirty="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具体的</a:t>
            </a:r>
            <a:r>
              <a:rPr lang="ja-JP" altLang="en-US" sz="1400" dirty="0" smtClean="0">
                <a:solidFill>
                  <a:prstClr val="black"/>
                </a:solidFill>
                <a:latin typeface="Meiryo UI" panose="020B0604030504040204" pitchFamily="50" charset="-128"/>
                <a:ea typeface="Meiryo UI" panose="020B0604030504040204" pitchFamily="50" charset="-128"/>
              </a:rPr>
              <a:t>な取組例</a:t>
            </a:r>
            <a:r>
              <a:rPr lang="en-US" altLang="ja-JP" sz="1400" dirty="0" smtClean="0">
                <a:solidFill>
                  <a:prstClr val="black"/>
                </a:solidFill>
                <a:latin typeface="Meiryo UI" panose="020B0604030504040204" pitchFamily="50" charset="-128"/>
                <a:ea typeface="Meiryo UI" panose="020B0604030504040204" pitchFamily="50" charset="-128"/>
              </a:rPr>
              <a:t>〉</a:t>
            </a: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〇受任対象は、生活保護受給者や低所得者の高齢者等の単身者、老老世帯。</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〇人員・構成、</a:t>
            </a:r>
            <a:r>
              <a:rPr lang="ja-JP" altLang="en-US" sz="1400" dirty="0">
                <a:solidFill>
                  <a:prstClr val="black"/>
                </a:solidFill>
                <a:latin typeface="Meiryo UI" panose="020B0604030504040204" pitchFamily="50" charset="-128"/>
                <a:ea typeface="Meiryo UI" panose="020B0604030504040204" pitchFamily="50" charset="-128"/>
              </a:rPr>
              <a:t>財務状況、活動実績、事務処理体制、研修実績、指導監督</a:t>
            </a:r>
            <a:r>
              <a:rPr lang="ja-JP" altLang="en-US" sz="1400" dirty="0" smtClean="0">
                <a:solidFill>
                  <a:prstClr val="black"/>
                </a:solidFill>
                <a:latin typeface="Meiryo UI" panose="020B0604030504040204" pitchFamily="50" charset="-128"/>
                <a:ea typeface="Meiryo UI" panose="020B0604030504040204" pitchFamily="50" charset="-128"/>
              </a:rPr>
              <a:t>体制を</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rPr>
              <a:t>　　　　　整備。</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a:solidFill>
                  <a:prstClr val="black"/>
                </a:solidFill>
                <a:latin typeface="Meiryo UI" panose="020B0604030504040204" pitchFamily="50" charset="-128"/>
                <a:ea typeface="Meiryo UI" panose="020B0604030504040204" pitchFamily="50" charset="-128"/>
              </a:rPr>
              <a:t>　</a:t>
            </a: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市町村からの意見</a:t>
            </a:r>
            <a:r>
              <a:rPr lang="en-US" altLang="ja-JP" sz="1400" dirty="0">
                <a:solidFill>
                  <a:prstClr val="black"/>
                </a:solidFill>
                <a:latin typeface="Meiryo UI" panose="020B0604030504040204" pitchFamily="50" charset="-128"/>
                <a:ea typeface="Meiryo UI" panose="020B0604030504040204" pitchFamily="50" charset="-128"/>
              </a:rPr>
              <a:t>] </a:t>
            </a:r>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出典：市民後見人の養成等事業にかかる市町村アンケート結果より</a:t>
            </a:r>
            <a:r>
              <a:rPr lang="en-US" altLang="ja-JP" sz="1000" dirty="0">
                <a:solidFill>
                  <a:prstClr val="black"/>
                </a:solidFill>
                <a:latin typeface="Meiryo UI" panose="020B0604030504040204" pitchFamily="50" charset="-128"/>
                <a:ea typeface="Meiryo UI" panose="020B0604030504040204" pitchFamily="50" charset="-128"/>
              </a:rPr>
              <a:t>】</a:t>
            </a:r>
            <a:endParaRPr lang="en-US" altLang="ja-JP" sz="1200" dirty="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a:solidFill>
                  <a:prstClr val="black"/>
                </a:solidFill>
                <a:latin typeface="Meiryo UI" panose="020B0604030504040204" pitchFamily="50" charset="-128"/>
                <a:ea typeface="Meiryo UI" panose="020B0604030504040204" pitchFamily="50" charset="-128"/>
              </a:rPr>
              <a:t>　　</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smtClean="0">
                <a:solidFill>
                  <a:prstClr val="black"/>
                </a:solidFill>
                <a:latin typeface="Meiryo UI" panose="020B0604030504040204" pitchFamily="50" charset="-128"/>
                <a:ea typeface="Meiryo UI" panose="020B0604030504040204" pitchFamily="50" charset="-128"/>
              </a:rPr>
              <a:t>法人後見に対する意見</a:t>
            </a:r>
            <a:r>
              <a:rPr lang="en-US" altLang="ja-JP" sz="1400" dirty="0" smtClean="0">
                <a:solidFill>
                  <a:prstClr val="black"/>
                </a:solidFill>
                <a:latin typeface="Meiryo UI" panose="020B0604030504040204" pitchFamily="50" charset="-128"/>
                <a:ea typeface="Meiryo UI" panose="020B0604030504040204" pitchFamily="50" charset="-128"/>
              </a:rPr>
              <a:t>〉</a:t>
            </a:r>
            <a:r>
              <a:rPr lang="ja-JP" altLang="en-US" sz="1400" dirty="0">
                <a:solidFill>
                  <a:prstClr val="black"/>
                </a:solidFill>
                <a:latin typeface="Meiryo UI" panose="020B0604030504040204" pitchFamily="50" charset="-128"/>
                <a:ea typeface="Meiryo UI" panose="020B0604030504040204" pitchFamily="50" charset="-128"/>
              </a:rPr>
              <a:t>　</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rPr>
              <a:t>　●市民後見人で対応できなくなったケースを受任する法人後見の受け皿の体制構築の方が優先すべき事案であるため。</a:t>
            </a:r>
            <a:endParaRPr lang="en-US" altLang="ja-JP" sz="14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400" dirty="0" smtClean="0">
                <a:solidFill>
                  <a:prstClr val="black"/>
                </a:solidFill>
                <a:latin typeface="Meiryo UI" panose="020B0604030504040204" pitchFamily="50" charset="-128"/>
                <a:ea typeface="Meiryo UI" panose="020B0604030504040204" pitchFamily="50" charset="-128"/>
              </a:rPr>
              <a:t>　●法人後見があればいいが、行えるところが見つからない。</a:t>
            </a:r>
            <a:endParaRPr lang="en-US" altLang="ja-JP" sz="1400" dirty="0" smtClean="0">
              <a:solidFill>
                <a:prstClr val="black"/>
              </a:solidFill>
              <a:latin typeface="Meiryo UI" panose="020B0604030504040204" pitchFamily="50" charset="-128"/>
              <a:ea typeface="Meiryo UI" panose="020B0604030504040204" pitchFamily="50" charset="-128"/>
            </a:endParaRPr>
          </a:p>
          <a:p>
            <a:pPr lvl="0" algn="l">
              <a:lnSpc>
                <a:spcPct val="100000"/>
              </a:lnSpc>
              <a:spcBef>
                <a:spcPts val="600"/>
              </a:spcBef>
            </a:pPr>
            <a:endParaRPr lang="en-US" altLang="ja-JP" sz="900" dirty="0" smtClean="0">
              <a:solidFill>
                <a:prstClr val="black"/>
              </a:solidFill>
              <a:latin typeface="Meiryo UI" panose="020B0604030504040204" pitchFamily="50" charset="-128"/>
              <a:ea typeface="Meiryo UI" panose="020B0604030504040204" pitchFamily="50" charset="-128"/>
            </a:endParaRPr>
          </a:p>
          <a:p>
            <a:pPr lvl="0" algn="l">
              <a:lnSpc>
                <a:spcPct val="100000"/>
              </a:lnSpc>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　　</a:t>
            </a:r>
            <a:r>
              <a:rPr lang="ja-JP" altLang="en-US" sz="1200" dirty="0">
                <a:solidFill>
                  <a:prstClr val="black"/>
                </a:solidFill>
                <a:latin typeface="Meiryo UI" panose="020B0604030504040204" pitchFamily="50" charset="-128"/>
                <a:ea typeface="Meiryo UI" panose="020B0604030504040204" pitchFamily="50" charset="-128"/>
              </a:rPr>
              <a:t>　・専門職、市民後見人以外の成年後見制度の担い手の確保策の検討に</a:t>
            </a:r>
            <a:r>
              <a:rPr lang="ja-JP" altLang="en-US" sz="1200" dirty="0" smtClean="0">
                <a:solidFill>
                  <a:prstClr val="black"/>
                </a:solidFill>
                <a:latin typeface="Meiryo UI" panose="020B0604030504040204" pitchFamily="50" charset="-128"/>
                <a:ea typeface="Meiryo UI" panose="020B0604030504040204" pitchFamily="50" charset="-128"/>
              </a:rPr>
              <a:t>ついて（全市町村回答）</a:t>
            </a:r>
            <a:endParaRPr lang="en-US" altLang="ja-JP" sz="1200" dirty="0">
              <a:solidFill>
                <a:prstClr val="black"/>
              </a:solidFill>
              <a:latin typeface="Meiryo UI" panose="020B0604030504040204" pitchFamily="50" charset="-128"/>
              <a:ea typeface="Meiryo UI" panose="020B0604030504040204" pitchFamily="50" charset="-128"/>
            </a:endParaRPr>
          </a:p>
          <a:p>
            <a:pPr algn="l">
              <a:spcBef>
                <a:spcPts val="600"/>
              </a:spcBef>
            </a:pPr>
            <a:endParaRPr lang="en-US" altLang="ja-JP" sz="1200" dirty="0" smtClean="0">
              <a:solidFill>
                <a:prstClr val="black"/>
              </a:solidFill>
              <a:latin typeface="Meiryo UI" panose="020B0604030504040204" pitchFamily="50" charset="-128"/>
              <a:ea typeface="Meiryo UI" panose="020B0604030504040204" pitchFamily="50" charset="-128"/>
            </a:endParaRPr>
          </a:p>
          <a:p>
            <a:pPr algn="l">
              <a:spcBef>
                <a:spcPts val="600"/>
              </a:spcBef>
            </a:pPr>
            <a:r>
              <a:rPr lang="ja-JP" altLang="en-US" sz="1200" dirty="0" smtClean="0">
                <a:solidFill>
                  <a:prstClr val="black"/>
                </a:solidFill>
                <a:latin typeface="Meiryo UI" panose="020B0604030504040204" pitchFamily="50" charset="-128"/>
                <a:ea typeface="Meiryo UI" panose="020B0604030504040204" pitchFamily="50" charset="-128"/>
              </a:rPr>
              <a:t>　　　　</a:t>
            </a:r>
            <a:endParaRPr lang="ja-JP" altLang="en-US" sz="1200" dirty="0">
              <a:solidFill>
                <a:prstClr val="black"/>
              </a:solidFill>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8841" y="2206116"/>
            <a:ext cx="1915159" cy="1868343"/>
          </a:xfrm>
          <a:prstGeom prst="rect">
            <a:avLst/>
          </a:prstGeom>
        </p:spPr>
      </p:pic>
      <p:graphicFrame>
        <p:nvGraphicFramePr>
          <p:cNvPr id="2" name="表 1"/>
          <p:cNvGraphicFramePr>
            <a:graphicFrameLocks noGrp="1"/>
          </p:cNvGraphicFramePr>
          <p:nvPr>
            <p:extLst>
              <p:ext uri="{D42A27DB-BD31-4B8C-83A1-F6EECF244321}">
                <p14:modId xmlns:p14="http://schemas.microsoft.com/office/powerpoint/2010/main" val="2481141926"/>
              </p:ext>
            </p:extLst>
          </p:nvPr>
        </p:nvGraphicFramePr>
        <p:xfrm>
          <a:off x="576263" y="5874137"/>
          <a:ext cx="4433046" cy="548640"/>
        </p:xfrm>
        <a:graphic>
          <a:graphicData uri="http://schemas.openxmlformats.org/drawingml/2006/table">
            <a:tbl>
              <a:tblPr firstRow="1" bandRow="1">
                <a:tableStyleId>{5940675A-B579-460E-94D1-54222C63F5DA}</a:tableStyleId>
              </a:tblPr>
              <a:tblGrid>
                <a:gridCol w="3989293">
                  <a:extLst>
                    <a:ext uri="{9D8B030D-6E8A-4147-A177-3AD203B41FA5}">
                      <a16:colId xmlns:a16="http://schemas.microsoft.com/office/drawing/2014/main" val="3648156315"/>
                    </a:ext>
                  </a:extLst>
                </a:gridCol>
                <a:gridCol w="443753">
                  <a:extLst>
                    <a:ext uri="{9D8B030D-6E8A-4147-A177-3AD203B41FA5}">
                      <a16:colId xmlns:a16="http://schemas.microsoft.com/office/drawing/2014/main" val="23740396"/>
                    </a:ext>
                  </a:extLst>
                </a:gridCol>
              </a:tblGrid>
              <a:tr h="0">
                <a:tc>
                  <a:txBody>
                    <a:bodyPr/>
                    <a:lstStyle/>
                    <a:p>
                      <a:r>
                        <a:rPr kumimoji="1" lang="en-US" altLang="ja-JP" sz="1200" dirty="0" smtClean="0">
                          <a:latin typeface="Meiryo UI" panose="020B0604030504040204" pitchFamily="50" charset="-128"/>
                          <a:ea typeface="Meiryo UI" panose="020B0604030504040204" pitchFamily="50" charset="-128"/>
                        </a:rPr>
                        <a:t>A</a:t>
                      </a:r>
                      <a:r>
                        <a:rPr kumimoji="1" lang="ja-JP" altLang="en-US" sz="1200" dirty="0" smtClean="0">
                          <a:latin typeface="Meiryo UI" panose="020B0604030504040204" pitchFamily="50" charset="-128"/>
                          <a:ea typeface="Meiryo UI" panose="020B0604030504040204" pitchFamily="50" charset="-128"/>
                        </a:rPr>
                        <a:t>　検討している、若しくは、検討中</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ja-JP" altLang="en-US" sz="1200" dirty="0" smtClean="0">
                          <a:latin typeface="Meiryo UI" panose="020B0604030504040204" pitchFamily="50" charset="-128"/>
                          <a:ea typeface="Meiryo UI" panose="020B0604030504040204" pitchFamily="50" charset="-128"/>
                        </a:rPr>
                        <a:t>４</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943380434"/>
                  </a:ext>
                </a:extLst>
              </a:tr>
              <a:tr h="0">
                <a:tc>
                  <a:txBody>
                    <a:bodyPr/>
                    <a:lstStyle/>
                    <a:p>
                      <a:r>
                        <a:rPr kumimoji="1" lang="en-US" altLang="ja-JP" sz="1200" dirty="0" smtClean="0">
                          <a:latin typeface="Meiryo UI" panose="020B0604030504040204" pitchFamily="50" charset="-128"/>
                          <a:ea typeface="Meiryo UI" panose="020B0604030504040204" pitchFamily="50" charset="-128"/>
                        </a:rPr>
                        <a:t>B</a:t>
                      </a:r>
                      <a:r>
                        <a:rPr kumimoji="1" lang="ja-JP" altLang="en-US" sz="1200" dirty="0" smtClean="0">
                          <a:latin typeface="Meiryo UI" panose="020B0604030504040204" pitchFamily="50" charset="-128"/>
                          <a:ea typeface="Meiryo UI" panose="020B0604030504040204" pitchFamily="50" charset="-128"/>
                        </a:rPr>
                        <a:t>　検討していない</a:t>
                      </a:r>
                      <a:endParaRPr kumimoji="1" lang="ja-JP" altLang="en-US" sz="1200" dirty="0">
                        <a:latin typeface="Meiryo UI" panose="020B0604030504040204" pitchFamily="50" charset="-128"/>
                        <a:ea typeface="Meiryo UI" panose="020B0604030504040204" pitchFamily="50" charset="-128"/>
                      </a:endParaRPr>
                    </a:p>
                  </a:txBody>
                  <a:tcPr/>
                </a:tc>
                <a:tc>
                  <a:txBody>
                    <a:bodyPr/>
                    <a:lstStyle/>
                    <a:p>
                      <a:r>
                        <a:rPr kumimoji="1" lang="en-US" altLang="ja-JP" sz="1200" dirty="0" smtClean="0">
                          <a:latin typeface="Meiryo UI" panose="020B0604030504040204" pitchFamily="50" charset="-128"/>
                          <a:ea typeface="Meiryo UI" panose="020B0604030504040204" pitchFamily="50" charset="-128"/>
                        </a:rPr>
                        <a:t>39</a:t>
                      </a:r>
                      <a:endParaRPr kumimoji="1" lang="ja-JP" altLang="en-US" sz="12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49165887"/>
                  </a:ext>
                </a:extLst>
              </a:tr>
            </a:tbl>
          </a:graphicData>
        </a:graphic>
      </p:graphicFrame>
      <p:sp>
        <p:nvSpPr>
          <p:cNvPr id="8" name="タイトル 1"/>
          <p:cNvSpPr txBox="1">
            <a:spLocks/>
          </p:cNvSpPr>
          <p:nvPr/>
        </p:nvSpPr>
        <p:spPr>
          <a:xfrm>
            <a:off x="0" y="2"/>
            <a:ext cx="9144000" cy="428625"/>
          </a:xfrm>
          <a:prstGeom prst="rect">
            <a:avLst/>
          </a:prstGeom>
          <a:ln>
            <a:solidFill>
              <a:schemeClr val="tx1"/>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1800" dirty="0" smtClean="0">
                <a:latin typeface="Meiryo UI" panose="020B0604030504040204" pitchFamily="50" charset="-128"/>
                <a:ea typeface="Meiryo UI" panose="020B0604030504040204" pitchFamily="50" charset="-128"/>
              </a:rPr>
              <a:t>中核</a:t>
            </a:r>
            <a:r>
              <a:rPr lang="ja-JP" altLang="en-US" sz="1800" dirty="0">
                <a:latin typeface="Meiryo UI" panose="020B0604030504040204" pitchFamily="50" charset="-128"/>
                <a:ea typeface="Meiryo UI" panose="020B0604030504040204" pitchFamily="50" charset="-128"/>
              </a:rPr>
              <a:t>機関の機能④成年後見制度利用促進機能（人材育成）に</a:t>
            </a:r>
            <a:r>
              <a:rPr lang="ja-JP" altLang="en-US" sz="1800" dirty="0" smtClean="0">
                <a:latin typeface="Meiryo UI" panose="020B0604030504040204" pitchFamily="50" charset="-128"/>
                <a:ea typeface="Meiryo UI" panose="020B0604030504040204" pitchFamily="50" charset="-128"/>
              </a:rPr>
              <a:t>ついて　</a:t>
            </a:r>
            <a:r>
              <a:rPr lang="ja-JP" altLang="en-US" sz="1800" dirty="0" smtClean="0">
                <a:solidFill>
                  <a:prstClr val="black"/>
                </a:solidFill>
                <a:latin typeface="Meiryo UI" panose="020B0604030504040204" pitchFamily="50" charset="-128"/>
                <a:ea typeface="Meiryo UI" panose="020B0604030504040204" pitchFamily="50" charset="-128"/>
              </a:rPr>
              <a:t>検討</a:t>
            </a:r>
            <a:r>
              <a:rPr lang="ja-JP" altLang="en-US" sz="1800" dirty="0">
                <a:solidFill>
                  <a:prstClr val="black"/>
                </a:solidFill>
                <a:latin typeface="Meiryo UI" panose="020B0604030504040204" pitchFamily="50" charset="-128"/>
                <a:ea typeface="Meiryo UI" panose="020B0604030504040204" pitchFamily="50" charset="-128"/>
              </a:rPr>
              <a:t>の</a:t>
            </a:r>
            <a:r>
              <a:rPr lang="ja-JP" altLang="en-US" sz="1800" dirty="0" smtClean="0">
                <a:solidFill>
                  <a:prstClr val="black"/>
                </a:solidFill>
                <a:latin typeface="Meiryo UI" panose="020B0604030504040204" pitchFamily="50" charset="-128"/>
                <a:ea typeface="Meiryo UI" panose="020B0604030504040204" pitchFamily="50" charset="-128"/>
              </a:rPr>
              <a:t>ポイント</a:t>
            </a:r>
            <a:r>
              <a:rPr lang="ja-JP" altLang="en-US" sz="2000" dirty="0" smtClean="0">
                <a:solidFill>
                  <a:prstClr val="black"/>
                </a:solidFill>
                <a:latin typeface="Meiryo UI" panose="020B0604030504040204" pitchFamily="50" charset="-128"/>
                <a:ea typeface="Meiryo UI" panose="020B0604030504040204" pitchFamily="50" charset="-128"/>
              </a:rPr>
              <a:t>　　　</a:t>
            </a:r>
            <a:endParaRPr lang="ja-JP" altLang="en-US" sz="2000" dirty="0">
              <a:solidFill>
                <a:prstClr val="black"/>
              </a:solidFill>
              <a:latin typeface="Meiryo UI" panose="020B0604030504040204" pitchFamily="50" charset="-128"/>
              <a:ea typeface="Meiryo UI" panose="020B0604030504040204" pitchFamily="50" charset="-128"/>
            </a:endParaRPr>
          </a:p>
        </p:txBody>
      </p:sp>
      <p:sp>
        <p:nvSpPr>
          <p:cNvPr id="9" name="円形吹き出し 8"/>
          <p:cNvSpPr/>
          <p:nvPr/>
        </p:nvSpPr>
        <p:spPr>
          <a:xfrm>
            <a:off x="8735811" y="6482632"/>
            <a:ext cx="396000" cy="360000"/>
          </a:xfrm>
          <a:prstGeom prst="wedgeEllipseCallout">
            <a:avLst>
              <a:gd name="adj1" fmla="val -12218"/>
              <a:gd name="adj2" fmla="val 1588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09053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Words>
  <Application>Microsoft Office PowerPoint</Application>
  <PresentationFormat>画面に合わせる (4:3)</PresentationFormat>
  <Paragraphs>335</Paragraphs>
  <Slides>9</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9</vt:i4>
      </vt:variant>
    </vt:vector>
  </HeadingPairs>
  <TitlesOfParts>
    <vt:vector size="21" baseType="lpstr">
      <vt:lpstr>HGPｺﾞｼｯｸM</vt:lpstr>
      <vt:lpstr>Meiryo UI</vt:lpstr>
      <vt:lpstr>ＭＳ Ｐゴシック</vt:lpstr>
      <vt:lpstr>メイリオ</vt:lpstr>
      <vt:lpstr>游ゴシック</vt:lpstr>
      <vt:lpstr>游ゴシック Light</vt:lpstr>
      <vt:lpstr>游明朝</vt:lpstr>
      <vt:lpstr>Arial</vt:lpstr>
      <vt:lpstr>Calibri</vt:lpstr>
      <vt:lpstr>Calibri Light</vt:lpstr>
      <vt:lpstr>Times New Roman</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2019-10-08T03:06:20Z</dcterms:created>
  <dcterms:modified xsi:type="dcterms:W3CDTF">2019-10-10T01:22:53Z</dcterms:modified>
</cp:coreProperties>
</file>