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7F895624-3B0B-46FB-9BB8-4B67EF84C708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9"/>
            <a:ext cx="5445125" cy="3913187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8CC1B43C-F015-49F8-BB36-A58A1AFC69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1247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D072B-CB4A-4201-AF20-FE43648C269D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5F7A4-75A7-47A6-AD4F-5DC8D7DCC9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7425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D072B-CB4A-4201-AF20-FE43648C269D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5F7A4-75A7-47A6-AD4F-5DC8D7DCC9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281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D072B-CB4A-4201-AF20-FE43648C269D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5F7A4-75A7-47A6-AD4F-5DC8D7DCC9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5326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D072B-CB4A-4201-AF20-FE43648C269D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5F7A4-75A7-47A6-AD4F-5DC8D7DCC9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2795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90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90" y="458946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9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8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D072B-CB4A-4201-AF20-FE43648C269D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5F7A4-75A7-47A6-AD4F-5DC8D7DCC9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6547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D072B-CB4A-4201-AF20-FE43648C269D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5F7A4-75A7-47A6-AD4F-5DC8D7DCC9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9667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365129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D072B-CB4A-4201-AF20-FE43648C269D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5F7A4-75A7-47A6-AD4F-5DC8D7DCC9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2896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D072B-CB4A-4201-AF20-FE43648C269D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5F7A4-75A7-47A6-AD4F-5DC8D7DCC9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2946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D072B-CB4A-4201-AF20-FE43648C269D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5F7A4-75A7-47A6-AD4F-5DC8D7DCC9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2311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3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8" indent="0">
              <a:buNone/>
              <a:defRPr sz="1400"/>
            </a:lvl2pPr>
            <a:lvl3pPr marL="914395" indent="0">
              <a:buNone/>
              <a:defRPr sz="1200"/>
            </a:lvl3pPr>
            <a:lvl4pPr marL="1371592" indent="0">
              <a:buNone/>
              <a:defRPr sz="1000"/>
            </a:lvl4pPr>
            <a:lvl5pPr marL="1828789" indent="0">
              <a:buNone/>
              <a:defRPr sz="1000"/>
            </a:lvl5pPr>
            <a:lvl6pPr marL="2285987" indent="0">
              <a:buNone/>
              <a:defRPr sz="1000"/>
            </a:lvl6pPr>
            <a:lvl7pPr marL="2743185" indent="0">
              <a:buNone/>
              <a:defRPr sz="1000"/>
            </a:lvl7pPr>
            <a:lvl8pPr marL="3200381" indent="0">
              <a:buNone/>
              <a:defRPr sz="1000"/>
            </a:lvl8pPr>
            <a:lvl9pPr marL="3657579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D072B-CB4A-4201-AF20-FE43648C269D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5F7A4-75A7-47A6-AD4F-5DC8D7DCC9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92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5" indent="0">
              <a:buNone/>
              <a:defRPr sz="2400"/>
            </a:lvl3pPr>
            <a:lvl4pPr marL="1371592" indent="0">
              <a:buNone/>
              <a:defRPr sz="2000"/>
            </a:lvl4pPr>
            <a:lvl5pPr marL="1828789" indent="0">
              <a:buNone/>
              <a:defRPr sz="2000"/>
            </a:lvl5pPr>
            <a:lvl6pPr marL="2285987" indent="0">
              <a:buNone/>
              <a:defRPr sz="2000"/>
            </a:lvl6pPr>
            <a:lvl7pPr marL="2743185" indent="0">
              <a:buNone/>
              <a:defRPr sz="2000"/>
            </a:lvl7pPr>
            <a:lvl8pPr marL="3200381" indent="0">
              <a:buNone/>
              <a:defRPr sz="2000"/>
            </a:lvl8pPr>
            <a:lvl9pPr marL="3657579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3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8" indent="0">
              <a:buNone/>
              <a:defRPr sz="1400"/>
            </a:lvl2pPr>
            <a:lvl3pPr marL="914395" indent="0">
              <a:buNone/>
              <a:defRPr sz="1200"/>
            </a:lvl3pPr>
            <a:lvl4pPr marL="1371592" indent="0">
              <a:buNone/>
              <a:defRPr sz="1000"/>
            </a:lvl4pPr>
            <a:lvl5pPr marL="1828789" indent="0">
              <a:buNone/>
              <a:defRPr sz="1000"/>
            </a:lvl5pPr>
            <a:lvl6pPr marL="2285987" indent="0">
              <a:buNone/>
              <a:defRPr sz="1000"/>
            </a:lvl6pPr>
            <a:lvl7pPr marL="2743185" indent="0">
              <a:buNone/>
              <a:defRPr sz="1000"/>
            </a:lvl7pPr>
            <a:lvl8pPr marL="3200381" indent="0">
              <a:buNone/>
              <a:defRPr sz="1000"/>
            </a:lvl8pPr>
            <a:lvl9pPr marL="3657579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D072B-CB4A-4201-AF20-FE43648C269D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5F7A4-75A7-47A6-AD4F-5DC8D7DCC9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0863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2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2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D072B-CB4A-4201-AF20-FE43648C269D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2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5F7A4-75A7-47A6-AD4F-5DC8D7DCC9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1850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95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8" indent="-228598" algn="l" defTabSz="914395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6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3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91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8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5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3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0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7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7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25759" y="502276"/>
            <a:ext cx="9079606" cy="6220499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3322751" y="2279561"/>
            <a:ext cx="3580327" cy="3245476"/>
          </a:xfrm>
          <a:prstGeom prst="roundRect">
            <a:avLst>
              <a:gd name="adj" fmla="val 965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3114" y="669705"/>
            <a:ext cx="393449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【</a:t>
            </a:r>
            <a:r>
              <a:rPr kumimoji="1" lang="ja-JP" altLang="en-US" sz="1400" dirty="0"/>
              <a:t>目的</a:t>
            </a:r>
            <a:r>
              <a:rPr kumimoji="1" lang="en-US" altLang="ja-JP" sz="1400" dirty="0"/>
              <a:t>】</a:t>
            </a:r>
          </a:p>
          <a:p>
            <a:r>
              <a:rPr kumimoji="1" lang="ja-JP" altLang="en-US" sz="1400" dirty="0"/>
              <a:t>　・　支援を要する生徒の進路保障</a:t>
            </a:r>
            <a:endParaRPr kumimoji="1" lang="en-US" altLang="ja-JP" sz="1400" dirty="0"/>
          </a:p>
          <a:p>
            <a:r>
              <a:rPr kumimoji="1" lang="ja-JP" altLang="en-US" sz="1400" dirty="0"/>
              <a:t>　・　行政の福祉化（知的</a:t>
            </a:r>
            <a:r>
              <a:rPr kumimoji="1" lang="ja-JP" altLang="en-US" sz="1400" dirty="0" err="1"/>
              <a:t>障がい</a:t>
            </a:r>
            <a:r>
              <a:rPr kumimoji="1" lang="ja-JP" altLang="en-US" sz="1400" dirty="0"/>
              <a:t>者の自立支援）</a:t>
            </a:r>
            <a:endParaRPr kumimoji="1" lang="en-US" altLang="ja-JP" sz="1400" dirty="0"/>
          </a:p>
          <a:p>
            <a:r>
              <a:rPr kumimoji="1" lang="ja-JP" altLang="en-US" sz="1400" dirty="0"/>
              <a:t>　・　教育庁としての</a:t>
            </a:r>
            <a:r>
              <a:rPr kumimoji="1" lang="ja-JP" altLang="en-US" sz="1400" dirty="0" err="1"/>
              <a:t>障がい</a:t>
            </a:r>
            <a:r>
              <a:rPr kumimoji="1" lang="ja-JP" altLang="en-US" sz="1400" dirty="0"/>
              <a:t>者雇用率の向上</a:t>
            </a:r>
            <a:endParaRPr kumimoji="1" lang="en-US" altLang="ja-JP" sz="1400" dirty="0"/>
          </a:p>
          <a:p>
            <a:endParaRPr kumimoji="1" lang="en-US" altLang="ja-JP" sz="1400" dirty="0"/>
          </a:p>
          <a:p>
            <a:r>
              <a:rPr kumimoji="1" lang="en-US" altLang="ja-JP" sz="1400" dirty="0"/>
              <a:t>【</a:t>
            </a:r>
            <a:r>
              <a:rPr kumimoji="1" lang="ja-JP" altLang="en-US" sz="1400" dirty="0"/>
              <a:t>スキーム</a:t>
            </a:r>
            <a:r>
              <a:rPr kumimoji="1" lang="en-US" altLang="ja-JP" sz="1400" dirty="0"/>
              <a:t>】</a:t>
            </a:r>
            <a:endParaRPr kumimoji="1" lang="ja-JP" altLang="en-US" sz="1400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294" y="2480689"/>
            <a:ext cx="1524642" cy="1524642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535580" y="4139510"/>
            <a:ext cx="1350075" cy="793544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18248" y="1866686"/>
            <a:ext cx="1763679" cy="1252212"/>
          </a:xfrm>
          <a:prstGeom prst="rect">
            <a:avLst/>
          </a:prstGeom>
        </p:spPr>
      </p:pic>
      <p:sp>
        <p:nvSpPr>
          <p:cNvPr id="11" name="右矢印 10"/>
          <p:cNvSpPr/>
          <p:nvPr/>
        </p:nvSpPr>
        <p:spPr>
          <a:xfrm>
            <a:off x="1972935" y="4268371"/>
            <a:ext cx="1068946" cy="4507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537658" y="669700"/>
            <a:ext cx="46836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【</a:t>
            </a:r>
            <a:r>
              <a:rPr kumimoji="1" lang="ja-JP" altLang="en-US" sz="1400" dirty="0"/>
              <a:t>対象</a:t>
            </a:r>
            <a:r>
              <a:rPr kumimoji="1" lang="en-US" altLang="ja-JP" sz="1400" dirty="0"/>
              <a:t>】</a:t>
            </a:r>
          </a:p>
          <a:p>
            <a:r>
              <a:rPr kumimoji="1" lang="ja-JP" altLang="en-US" sz="1400" dirty="0"/>
              <a:t>　・　知的障がいのある府立学校卒業生</a:t>
            </a:r>
            <a:endParaRPr kumimoji="1" lang="en-US" altLang="ja-JP" sz="1400" dirty="0"/>
          </a:p>
          <a:p>
            <a:r>
              <a:rPr kumimoji="1" lang="ja-JP" altLang="en-US" sz="1400" dirty="0"/>
              <a:t>　　（発足時受入れ</a:t>
            </a:r>
            <a:r>
              <a:rPr kumimoji="1" lang="en-US" altLang="ja-JP" sz="1400" dirty="0"/>
              <a:t>5</a:t>
            </a:r>
            <a:r>
              <a:rPr kumimoji="1" lang="ja-JP" altLang="en-US" sz="1400" dirty="0"/>
              <a:t>名　⇒　将来的には</a:t>
            </a:r>
            <a:r>
              <a:rPr kumimoji="1" lang="en-US" altLang="ja-JP" sz="1400" dirty="0"/>
              <a:t>15</a:t>
            </a:r>
            <a:r>
              <a:rPr kumimoji="1" lang="ja-JP" altLang="en-US" sz="1400" dirty="0"/>
              <a:t>名に拡大予定）</a:t>
            </a:r>
            <a:endParaRPr kumimoji="1" lang="en-US" altLang="ja-JP" sz="1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005853" y="4657867"/>
            <a:ext cx="8800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就労希望者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35580" y="3824896"/>
            <a:ext cx="16013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府立高校、支援学校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586011" y="2338905"/>
            <a:ext cx="17375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大阪府教育センター</a:t>
            </a:r>
          </a:p>
        </p:txBody>
      </p:sp>
      <p:sp>
        <p:nvSpPr>
          <p:cNvPr id="17" name="楕円 16"/>
          <p:cNvSpPr/>
          <p:nvPr/>
        </p:nvSpPr>
        <p:spPr>
          <a:xfrm>
            <a:off x="5836271" y="4123601"/>
            <a:ext cx="862885" cy="83699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/>
              <a:t>福祉部</a:t>
            </a:r>
          </a:p>
        </p:txBody>
      </p:sp>
      <p:sp>
        <p:nvSpPr>
          <p:cNvPr id="18" name="楕円 17"/>
          <p:cNvSpPr/>
          <p:nvPr/>
        </p:nvSpPr>
        <p:spPr>
          <a:xfrm>
            <a:off x="3723126" y="4072982"/>
            <a:ext cx="862885" cy="8369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/>
              <a:t>指導員</a:t>
            </a:r>
            <a:endParaRPr kumimoji="1" lang="en-US" altLang="ja-JP" sz="1000" dirty="0"/>
          </a:p>
          <a:p>
            <a:pPr algn="ctr"/>
            <a:r>
              <a:rPr kumimoji="1" lang="ja-JP" altLang="en-US" sz="1000" dirty="0"/>
              <a:t>非常勤嘱託員</a:t>
            </a:r>
            <a:endParaRPr kumimoji="1" lang="en-US" altLang="ja-JP" sz="1000" dirty="0"/>
          </a:p>
          <a:p>
            <a:pPr algn="ctr"/>
            <a:r>
              <a:rPr kumimoji="1" lang="ja-JP" altLang="en-US" sz="1000" dirty="0"/>
              <a:t>２名</a:t>
            </a:r>
          </a:p>
        </p:txBody>
      </p:sp>
      <p:sp>
        <p:nvSpPr>
          <p:cNvPr id="19" name="大かっこ 18"/>
          <p:cNvSpPr/>
          <p:nvPr/>
        </p:nvSpPr>
        <p:spPr>
          <a:xfrm>
            <a:off x="3851913" y="4384211"/>
            <a:ext cx="655694" cy="373556"/>
          </a:xfrm>
          <a:prstGeom prst="bracketPair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/>
          <p:cNvSpPr/>
          <p:nvPr/>
        </p:nvSpPr>
        <p:spPr>
          <a:xfrm>
            <a:off x="4687950" y="2960026"/>
            <a:ext cx="862885" cy="83699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/>
              <a:t>卒業生</a:t>
            </a:r>
            <a:endParaRPr kumimoji="1" lang="en-US" altLang="ja-JP" sz="1000" dirty="0"/>
          </a:p>
          <a:p>
            <a:pPr algn="ctr"/>
            <a:r>
              <a:rPr kumimoji="1" lang="ja-JP" altLang="en-US" sz="1000" dirty="0"/>
              <a:t>５名</a:t>
            </a:r>
            <a:endParaRPr kumimoji="1" lang="en-US" altLang="ja-JP" sz="1000" dirty="0"/>
          </a:p>
        </p:txBody>
      </p:sp>
      <p:sp>
        <p:nvSpPr>
          <p:cNvPr id="21" name="右矢印 20"/>
          <p:cNvSpPr/>
          <p:nvPr/>
        </p:nvSpPr>
        <p:spPr>
          <a:xfrm rot="19284801">
            <a:off x="4423412" y="3693591"/>
            <a:ext cx="431442" cy="4434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右矢印 21"/>
          <p:cNvSpPr/>
          <p:nvPr/>
        </p:nvSpPr>
        <p:spPr>
          <a:xfrm rot="10800000">
            <a:off x="4959719" y="4354570"/>
            <a:ext cx="431442" cy="443476"/>
          </a:xfrm>
          <a:prstGeom prst="rightArrow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563588" y="4923979"/>
            <a:ext cx="16013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運営サポート</a:t>
            </a:r>
            <a:endParaRPr kumimoji="1" lang="en-US" altLang="ja-JP" sz="1000" dirty="0"/>
          </a:p>
          <a:p>
            <a:r>
              <a:rPr kumimoji="1" lang="ja-JP" altLang="en-US" sz="1000" dirty="0"/>
              <a:t>（運営等のノウハウ等）</a:t>
            </a:r>
            <a:endParaRPr kumimoji="1" lang="en-US" altLang="ja-JP" sz="10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427388" y="3554766"/>
            <a:ext cx="20273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きめ細かくサポート</a:t>
            </a:r>
            <a:endParaRPr kumimoji="1" lang="en-US" altLang="ja-JP" sz="1000" dirty="0"/>
          </a:p>
          <a:p>
            <a:endParaRPr kumimoji="1" lang="ja-JP" altLang="en-US" sz="10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586008" y="2613552"/>
            <a:ext cx="23493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約２年間の就労支援を実施</a:t>
            </a:r>
          </a:p>
        </p:txBody>
      </p:sp>
      <p:sp>
        <p:nvSpPr>
          <p:cNvPr id="34" name="四角形吹き出し 33"/>
          <p:cNvSpPr/>
          <p:nvPr/>
        </p:nvSpPr>
        <p:spPr>
          <a:xfrm>
            <a:off x="448298" y="5667412"/>
            <a:ext cx="8116154" cy="734077"/>
          </a:xfrm>
          <a:prstGeom prst="wedgeRectCallout">
            <a:avLst>
              <a:gd name="adj1" fmla="val -12850"/>
              <a:gd name="adj2" fmla="val -7896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1200" dirty="0"/>
              <a:t>主な業務</a:t>
            </a:r>
            <a:endParaRPr kumimoji="1" lang="en-US" altLang="ja-JP" sz="1200" dirty="0"/>
          </a:p>
          <a:p>
            <a:r>
              <a:rPr kumimoji="1" lang="ja-JP" altLang="en-US" sz="1200" dirty="0"/>
              <a:t>　・　教育センターでのコピー、教材準備、アンケート入力、宛名ラベル印刷、文書の封入、電話対応、資料のファイリング　等</a:t>
            </a:r>
            <a:endParaRPr kumimoji="1" lang="en-US" altLang="ja-JP" sz="1200" dirty="0"/>
          </a:p>
          <a:p>
            <a:r>
              <a:rPr kumimoji="1" lang="ja-JP" altLang="en-US" sz="1200" dirty="0"/>
              <a:t>　・　各学校からの依頼を受け、宛名ラベル印刷、文書の封入、アンケート入力　等（教育センター内で実施）</a:t>
            </a:r>
            <a:endParaRPr kumimoji="1" lang="en-US" altLang="ja-JP" sz="1200" dirty="0"/>
          </a:p>
        </p:txBody>
      </p:sp>
      <p:sp>
        <p:nvSpPr>
          <p:cNvPr id="27" name="右矢印 26"/>
          <p:cNvSpPr/>
          <p:nvPr/>
        </p:nvSpPr>
        <p:spPr>
          <a:xfrm>
            <a:off x="6973250" y="3400315"/>
            <a:ext cx="465777" cy="4507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983324" y="4123600"/>
            <a:ext cx="7136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就業</a:t>
            </a:r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580" y="2581197"/>
            <a:ext cx="1424137" cy="1424137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2472460" y="348213"/>
            <a:ext cx="4069721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/>
              <a:t>教育庁版　ハートフルオフィス推進事業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41669" y="-24735"/>
            <a:ext cx="3181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b="1" dirty="0"/>
              <a:t>【当初予算額】　</a:t>
            </a:r>
            <a:r>
              <a:rPr lang="en-US" altLang="ja-JP" b="1" dirty="0"/>
              <a:t>18,135</a:t>
            </a:r>
            <a:r>
              <a:rPr lang="ja-JP" altLang="ja-JP" b="1" dirty="0"/>
              <a:t>千円</a:t>
            </a:r>
            <a:endParaRPr lang="ja-JP" altLang="ja-JP" dirty="0"/>
          </a:p>
          <a:p>
            <a:endParaRPr kumimoji="1" lang="ja-JP" altLang="en-US" dirty="0"/>
          </a:p>
        </p:txBody>
      </p:sp>
      <p:sp>
        <p:nvSpPr>
          <p:cNvPr id="29" name="正方形/長方形 28"/>
          <p:cNvSpPr/>
          <p:nvPr/>
        </p:nvSpPr>
        <p:spPr>
          <a:xfrm>
            <a:off x="7747399" y="48808"/>
            <a:ext cx="1185545" cy="394335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  <a:spcAft>
                <a:spcPts val="0"/>
              </a:spcAft>
            </a:pPr>
            <a:r>
              <a:rPr lang="ja-JP" sz="1400" kern="1200">
                <a:solidFill>
                  <a:srgbClr val="00000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</a:rPr>
              <a:t>資料</a:t>
            </a:r>
            <a:r>
              <a:rPr lang="ja-JP" sz="1400" kern="1200" smtClean="0">
                <a:solidFill>
                  <a:srgbClr val="00000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</a:rPr>
              <a:t>１－</a:t>
            </a:r>
            <a:r>
              <a:rPr lang="ja-JP" altLang="en-US" sz="1400" dirty="0">
                <a:solidFill>
                  <a:srgbClr val="000000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４</a:t>
            </a:r>
            <a:endParaRPr lang="ja-JP" sz="1200" kern="100" dirty="0">
              <a:effectLst/>
              <a:latin typeface="Times New Roman" panose="02020603050405020304" pitchFamily="18" charset="0"/>
              <a:ea typeface="游明朝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001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190</Words>
  <Application>Microsoft Office PowerPoint</Application>
  <PresentationFormat>画面に合わせる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明朝</vt:lpstr>
      <vt:lpstr>游ゴシック</vt:lpstr>
      <vt:lpstr>游明朝</vt:lpstr>
      <vt:lpstr>Arial</vt:lpstr>
      <vt:lpstr>Century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2020-07-09T06:49:44Z</dcterms:created>
  <dcterms:modified xsi:type="dcterms:W3CDTF">2020-07-09T06:50:00Z</dcterms:modified>
</cp:coreProperties>
</file>