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78" y="66"/>
      </p:cViewPr>
      <p:guideLst>
        <p:guide orient="horz" pos="2160"/>
        <p:guide pos="30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9FA-1A91-4BA4-B320-F9F7E77E57A9}" type="datetimeFigureOut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6AC2-172E-4BF7-B956-669F048D3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86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9FA-1A91-4BA4-B320-F9F7E77E57A9}" type="datetimeFigureOut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6AC2-172E-4BF7-B956-669F048D3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52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9FA-1A91-4BA4-B320-F9F7E77E57A9}" type="datetimeFigureOut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6AC2-172E-4BF7-B956-669F048D3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13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9FA-1A91-4BA4-B320-F9F7E77E57A9}" type="datetimeFigureOut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6AC2-172E-4BF7-B956-669F048D3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50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9FA-1A91-4BA4-B320-F9F7E77E57A9}" type="datetimeFigureOut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6AC2-172E-4BF7-B956-669F048D3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62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9FA-1A91-4BA4-B320-F9F7E77E57A9}" type="datetimeFigureOut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6AC2-172E-4BF7-B956-669F048D3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80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9FA-1A91-4BA4-B320-F9F7E77E57A9}" type="datetimeFigureOut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6AC2-172E-4BF7-B956-669F048D3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93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9FA-1A91-4BA4-B320-F9F7E77E57A9}" type="datetimeFigureOut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6AC2-172E-4BF7-B956-669F048D3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7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9FA-1A91-4BA4-B320-F9F7E77E57A9}" type="datetimeFigureOut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6AC2-172E-4BF7-B956-669F048D3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36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9FA-1A91-4BA4-B320-F9F7E77E57A9}" type="datetimeFigureOut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6AC2-172E-4BF7-B956-669F048D3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89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9FA-1A91-4BA4-B320-F9F7E77E57A9}" type="datetimeFigureOut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6AC2-172E-4BF7-B956-669F048D3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42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189FA-1A91-4BA4-B320-F9F7E77E57A9}" type="datetimeFigureOut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D6AC2-172E-4BF7-B956-669F048D3F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64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5129098" y="2528616"/>
            <a:ext cx="4307001" cy="4157934"/>
          </a:xfrm>
          <a:prstGeom prst="roundRect">
            <a:avLst>
              <a:gd name="adj" fmla="val 974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18" name="角丸四角形 17"/>
          <p:cNvSpPr/>
          <p:nvPr/>
        </p:nvSpPr>
        <p:spPr>
          <a:xfrm>
            <a:off x="585990" y="2528616"/>
            <a:ext cx="4129458" cy="4157934"/>
          </a:xfrm>
          <a:prstGeom prst="roundRect">
            <a:avLst>
              <a:gd name="adj" fmla="val 974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2" name="角丸四角形 1"/>
          <p:cNvSpPr/>
          <p:nvPr/>
        </p:nvSpPr>
        <p:spPr>
          <a:xfrm>
            <a:off x="581139" y="921719"/>
            <a:ext cx="8774529" cy="1140426"/>
          </a:xfrm>
          <a:prstGeom prst="roundRect">
            <a:avLst>
              <a:gd name="adj" fmla="val 9414"/>
            </a:avLst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年４月１日から、新たに放課後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等デイサービス等の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事業が自動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車税の課税免除の対象となりました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。申請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を希望される方は、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必要な書類を添付して、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申請受付期間内に、管轄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の府税事務所等まで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提出してください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申請をいただいた場合でも</a:t>
            </a: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、使用状況や運行</a:t>
            </a:r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状況等から課税免除に該当</a:t>
            </a: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しない場合がありますので、ご了承</a:t>
            </a:r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</a:t>
            </a: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81140" y="2596745"/>
            <a:ext cx="3991708" cy="306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05" tIns="31652" rIns="63305" bIns="3165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ja-JP" altLang="ja-JP" sz="1246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ja-JP" altLang="ja-JP" sz="1246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１）対象となる法人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644767"/>
              </p:ext>
            </p:extLst>
          </p:nvPr>
        </p:nvGraphicFramePr>
        <p:xfrm>
          <a:off x="775033" y="2882964"/>
          <a:ext cx="3719145" cy="37524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39715">
                  <a:extLst>
                    <a:ext uri="{9D8B030D-6E8A-4147-A177-3AD203B41FA5}">
                      <a16:colId xmlns:a16="http://schemas.microsoft.com/office/drawing/2014/main" val="596535013"/>
                    </a:ext>
                  </a:extLst>
                </a:gridCol>
                <a:gridCol w="1239715">
                  <a:extLst>
                    <a:ext uri="{9D8B030D-6E8A-4147-A177-3AD203B41FA5}">
                      <a16:colId xmlns:a16="http://schemas.microsoft.com/office/drawing/2014/main" val="1865238809"/>
                    </a:ext>
                  </a:extLst>
                </a:gridCol>
                <a:gridCol w="1239715">
                  <a:extLst>
                    <a:ext uri="{9D8B030D-6E8A-4147-A177-3AD203B41FA5}">
                      <a16:colId xmlns:a16="http://schemas.microsoft.com/office/drawing/2014/main" val="3444100830"/>
                    </a:ext>
                  </a:extLst>
                </a:gridCol>
              </a:tblGrid>
              <a:tr h="375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特定</a:t>
                      </a:r>
                      <a:r>
                        <a:rPr lang="ja-JP" sz="1050" kern="100" dirty="0" smtClean="0">
                          <a:effectLst/>
                        </a:rPr>
                        <a:t>非営利</a:t>
                      </a:r>
                      <a:endParaRPr lang="en-US" altLang="ja-JP" sz="105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</a:rPr>
                        <a:t>活動法人</a:t>
                      </a:r>
                      <a:endParaRPr lang="ja-JP" sz="105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公益社団法人</a:t>
                      </a:r>
                      <a:endParaRPr lang="ja-JP" sz="12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公益財団法人</a:t>
                      </a:r>
                      <a:endParaRPr lang="ja-JP" sz="12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85338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348673" y="3881921"/>
            <a:ext cx="4267946" cy="1274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ja-JP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ja-JP" sz="1246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２）対象となる事業</a:t>
            </a:r>
            <a:r>
              <a:rPr lang="ja-JP" altLang="ja-JP" sz="83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（以下</a:t>
            </a:r>
            <a:r>
              <a:rPr lang="ja-JP" altLang="ja-JP" sz="83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83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831" kern="1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障</a:t>
            </a:r>
            <a:r>
              <a:rPr lang="ja-JP" altLang="ja-JP" sz="831" kern="1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がい</a:t>
            </a:r>
            <a:r>
              <a:rPr lang="ja-JP" altLang="ja-JP" sz="83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福祉サービス</a:t>
            </a:r>
            <a:r>
              <a:rPr lang="ja-JP" altLang="ja-JP" sz="83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等</a:t>
            </a:r>
            <a:r>
              <a:rPr lang="ja-JP" altLang="en-US" sz="83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」</a:t>
            </a:r>
            <a:r>
              <a:rPr lang="ja-JP" altLang="ja-JP" sz="83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</a:t>
            </a:r>
            <a:r>
              <a:rPr lang="ja-JP" altLang="ja-JP" sz="83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いう。）</a:t>
            </a:r>
          </a:p>
          <a:p>
            <a:pPr algn="just">
              <a:lnSpc>
                <a:spcPct val="150000"/>
              </a:lnSpc>
            </a:pPr>
            <a:r>
              <a:rPr lang="ja-JP" altLang="en-US" sz="969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969" b="1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①</a:t>
            </a:r>
            <a:r>
              <a:rPr lang="en-US" altLang="ja-JP" sz="969" b="1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969" b="1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障害者総合支援法に基づくもの</a:t>
            </a:r>
            <a:endParaRPr lang="en-US" altLang="ja-JP" sz="969" b="1" u="sng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ja-JP" sz="96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ja-JP" sz="96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ja-JP" sz="96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559076"/>
              </p:ext>
            </p:extLst>
          </p:nvPr>
        </p:nvGraphicFramePr>
        <p:xfrm>
          <a:off x="777529" y="4430064"/>
          <a:ext cx="3719145" cy="6840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39715">
                  <a:extLst>
                    <a:ext uri="{9D8B030D-6E8A-4147-A177-3AD203B41FA5}">
                      <a16:colId xmlns:a16="http://schemas.microsoft.com/office/drawing/2014/main" val="2977292673"/>
                    </a:ext>
                  </a:extLst>
                </a:gridCol>
                <a:gridCol w="1239715">
                  <a:extLst>
                    <a:ext uri="{9D8B030D-6E8A-4147-A177-3AD203B41FA5}">
                      <a16:colId xmlns:a16="http://schemas.microsoft.com/office/drawing/2014/main" val="1402214087"/>
                    </a:ext>
                  </a:extLst>
                </a:gridCol>
                <a:gridCol w="1239715">
                  <a:extLst>
                    <a:ext uri="{9D8B030D-6E8A-4147-A177-3AD203B41FA5}">
                      <a16:colId xmlns:a16="http://schemas.microsoft.com/office/drawing/2014/main" val="3334813581"/>
                    </a:ext>
                  </a:extLst>
                </a:gridCol>
              </a:tblGrid>
              <a:tr h="339285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sz="1200" kern="100" dirty="0">
                          <a:effectLst/>
                        </a:rPr>
                        <a:t>生活介護</a:t>
                      </a:r>
                      <a:endParaRPr kumimoji="1" lang="ja-JP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478" marR="474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sz="1200" kern="100" dirty="0">
                          <a:effectLst/>
                        </a:rPr>
                        <a:t>短期入所</a:t>
                      </a:r>
                      <a:endParaRPr kumimoji="1" lang="ja-JP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478" marR="474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sz="1200" kern="100" dirty="0">
                          <a:effectLst/>
                        </a:rPr>
                        <a:t>自立訓練</a:t>
                      </a:r>
                      <a:endParaRPr kumimoji="1" lang="ja-JP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478" marR="4747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718408"/>
                  </a:ext>
                </a:extLst>
              </a:tr>
              <a:tr h="344715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sz="12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就労移行支援</a:t>
                      </a:r>
                    </a:p>
                  </a:txBody>
                  <a:tcPr marL="47478" marR="474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sz="12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就労継続支援</a:t>
                      </a:r>
                    </a:p>
                  </a:txBody>
                  <a:tcPr marL="47478" marR="474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sz="10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地域活動</a:t>
                      </a:r>
                      <a:r>
                        <a:rPr kumimoji="1" lang="ja-JP" sz="1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支援</a:t>
                      </a:r>
                      <a:endParaRPr kumimoji="1" lang="en-US" altLang="ja-JP" sz="10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sz="1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センター</a:t>
                      </a:r>
                      <a:endParaRPr kumimoji="1" lang="ja-JP" sz="10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478" marR="4747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853147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944077"/>
              </p:ext>
            </p:extLst>
          </p:nvPr>
        </p:nvGraphicFramePr>
        <p:xfrm>
          <a:off x="775036" y="5380163"/>
          <a:ext cx="3719142" cy="42787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39714">
                  <a:extLst>
                    <a:ext uri="{9D8B030D-6E8A-4147-A177-3AD203B41FA5}">
                      <a16:colId xmlns:a16="http://schemas.microsoft.com/office/drawing/2014/main" val="3142066833"/>
                    </a:ext>
                  </a:extLst>
                </a:gridCol>
                <a:gridCol w="1239714">
                  <a:extLst>
                    <a:ext uri="{9D8B030D-6E8A-4147-A177-3AD203B41FA5}">
                      <a16:colId xmlns:a16="http://schemas.microsoft.com/office/drawing/2014/main" val="950247785"/>
                    </a:ext>
                  </a:extLst>
                </a:gridCol>
                <a:gridCol w="1239714">
                  <a:extLst>
                    <a:ext uri="{9D8B030D-6E8A-4147-A177-3AD203B41FA5}">
                      <a16:colId xmlns:a16="http://schemas.microsoft.com/office/drawing/2014/main" val="1353416273"/>
                    </a:ext>
                  </a:extLst>
                </a:gridCol>
              </a:tblGrid>
              <a:tr h="427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児童発達支援</a:t>
                      </a:r>
                      <a:endParaRPr lang="ja-JP" sz="12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</a:rPr>
                        <a:t>医療型</a:t>
                      </a:r>
                      <a:endParaRPr lang="en-US" altLang="ja-JP" sz="105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</a:rPr>
                        <a:t>児童</a:t>
                      </a:r>
                      <a:r>
                        <a:rPr lang="ja-JP" sz="1050" kern="100" dirty="0">
                          <a:effectLst/>
                        </a:rPr>
                        <a:t>発達支援</a:t>
                      </a:r>
                      <a:endParaRPr lang="ja-JP" sz="105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放課後</a:t>
                      </a:r>
                      <a:r>
                        <a:rPr lang="ja-JP" sz="1050" kern="100" dirty="0" smtClean="0">
                          <a:effectLst/>
                        </a:rPr>
                        <a:t>等</a:t>
                      </a:r>
                      <a:endParaRPr lang="en-US" altLang="ja-JP" sz="105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</a:rPr>
                        <a:t>デイサービス</a:t>
                      </a:r>
                      <a:endParaRPr lang="ja-JP" sz="105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913453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638753" y="3203723"/>
            <a:ext cx="4076695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※社会福祉法人については、既に課税免除の</a:t>
            </a:r>
            <a:r>
              <a:rPr kumimoji="1"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法人です</a:t>
            </a:r>
            <a:r>
              <a:rPr kumimoji="1"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課税</a:t>
            </a: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免除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要件や申請に必要な書類</a:t>
            </a:r>
            <a:r>
              <a:rPr kumimoji="1"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別途定められていますので、</a:t>
            </a:r>
            <a:r>
              <a:rPr kumimoji="1"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詳しく</a:t>
            </a:r>
            <a:r>
              <a:rPr kumimoji="1" lang="ja-JP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kumimoji="1"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管轄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府税事務所</a:t>
            </a: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（４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各府税事務所等への</a:t>
            </a:r>
            <a:r>
              <a:rPr lang="ja-JP" altLang="ja-JP" sz="7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問合せ先</a:t>
            </a:r>
            <a:r>
              <a:rPr lang="ja-JP" altLang="en-US" sz="7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7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参照</a:t>
            </a:r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</a:t>
            </a:r>
            <a:r>
              <a:rPr kumimoji="1" lang="ja-JP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お問合せください</a:t>
            </a:r>
            <a:r>
              <a:rPr kumimoji="1" lang="ja-JP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26" y="137140"/>
            <a:ext cx="1074213" cy="358837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5164851" y="2216140"/>
            <a:ext cx="4190818" cy="37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ja-JP" sz="1246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２．申請</a:t>
            </a:r>
            <a:r>
              <a:rPr lang="ja-JP" altLang="ja-JP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受付期間</a:t>
            </a: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50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平成</a:t>
            </a:r>
            <a:r>
              <a:rPr lang="en-US" altLang="ja-JP" sz="1050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altLang="en-US" sz="1050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年４月１日以降の取扱いです。</a:t>
            </a:r>
            <a:endParaRPr lang="en-US" altLang="ja-JP" sz="1246" b="1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0" y="308492"/>
            <a:ext cx="990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000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平成</a:t>
            </a:r>
            <a:r>
              <a:rPr lang="en-US" altLang="ja-JP" sz="2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altLang="en-US" sz="20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年度自動車税課税免除申請の</a:t>
            </a:r>
            <a:r>
              <a:rPr lang="ja-JP" altLang="en-US" sz="2000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お知らせ</a:t>
            </a:r>
            <a:endParaRPr lang="ja-JP" altLang="en-US" sz="20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896047" y="2559995"/>
            <a:ext cx="4648003" cy="111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4636" algn="just">
              <a:lnSpc>
                <a:spcPct val="150000"/>
              </a:lnSpc>
            </a:pPr>
            <a:r>
              <a:rPr lang="ja-JP" altLang="en-US" sz="1246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１）４月１日現在、課税免除要件に該当している場合</a:t>
            </a:r>
            <a:endParaRPr lang="en-US" altLang="ja-JP" sz="1246" b="1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184636" algn="ctr">
              <a:lnSpc>
                <a:spcPct val="150000"/>
              </a:lnSpc>
            </a:pPr>
            <a:r>
              <a:rPr lang="ja-JP" altLang="en-US" sz="1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申請期限：</a:t>
            </a:r>
            <a:r>
              <a:rPr lang="ja-JP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平成</a:t>
            </a:r>
            <a:r>
              <a:rPr lang="en-US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</a:t>
            </a:r>
            <a:r>
              <a:rPr lang="ja-JP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</a:t>
            </a:r>
            <a:r>
              <a:rPr lang="ja-JP" altLang="en-US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（月）</a:t>
            </a:r>
            <a:r>
              <a:rPr lang="ja-JP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から</a:t>
            </a:r>
            <a:endParaRPr lang="en-US" altLang="ja-JP" sz="1600" b="1" kern="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184636" algn="ctr">
              <a:lnSpc>
                <a:spcPct val="150000"/>
              </a:lnSpc>
            </a:pPr>
            <a:r>
              <a:rPr lang="ja-JP" altLang="en-US" sz="1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　　平</a:t>
            </a:r>
            <a:r>
              <a:rPr lang="ja-JP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成</a:t>
            </a:r>
            <a:r>
              <a:rPr lang="en-US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</a:t>
            </a:r>
            <a:r>
              <a:rPr lang="ja-JP" altLang="en-US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（火）</a:t>
            </a:r>
            <a:r>
              <a:rPr lang="ja-JP" altLang="ja-JP" sz="16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まで</a:t>
            </a:r>
            <a:endParaRPr lang="ja-JP" altLang="ja-JP" sz="1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881563" y="4647082"/>
            <a:ext cx="4778012" cy="334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4636" algn="just">
              <a:lnSpc>
                <a:spcPct val="150000"/>
              </a:lnSpc>
            </a:pP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（２）</a:t>
            </a:r>
            <a:r>
              <a:rPr lang="en-US" altLang="ja-JP" sz="1200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200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2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200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日後に課税免除要件に該当することとなった場合</a:t>
            </a:r>
            <a:endParaRPr lang="en-US" altLang="ja-JP" sz="1200" b="1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164852" y="3564563"/>
            <a:ext cx="415459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4636" algn="just">
              <a:lnSpc>
                <a:spcPct val="150000"/>
              </a:lnSpc>
            </a:pP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平成３０年４月１０日消印</a:t>
            </a:r>
            <a:r>
              <a:rPr lang="ja-JP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有効</a:t>
            </a: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indent="184636" algn="just">
              <a:lnSpc>
                <a:spcPct val="150000"/>
              </a:lnSpc>
            </a:pP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申請受付期限を過ぎた場合、当該年度の課税免除は受けることが</a:t>
            </a:r>
            <a:r>
              <a:rPr lang="en-US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できませんので、ご注意ください。</a:t>
            </a:r>
            <a:endParaRPr lang="ja-JP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276955" indent="-92318" algn="just">
              <a:lnSpc>
                <a:spcPct val="150000"/>
              </a:lnSpc>
            </a:pP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申請受付期間前に書類を提出していただいても受付けする</a:t>
            </a:r>
            <a:r>
              <a:rPr lang="ja-JP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ことが</a:t>
            </a:r>
            <a:r>
              <a:rPr lang="en-US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ja-JP" altLang="en-US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できません</a:t>
            </a:r>
            <a:r>
              <a:rPr lang="ja-JP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ので、ご注意ください</a:t>
            </a:r>
            <a:r>
              <a:rPr lang="ja-JP" altLang="ja-JP" sz="9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9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545865"/>
              </p:ext>
            </p:extLst>
          </p:nvPr>
        </p:nvGraphicFramePr>
        <p:xfrm>
          <a:off x="5488163" y="5053033"/>
          <a:ext cx="3709235" cy="149366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854783">
                  <a:extLst>
                    <a:ext uri="{9D8B030D-6E8A-4147-A177-3AD203B41FA5}">
                      <a16:colId xmlns:a16="http://schemas.microsoft.com/office/drawing/2014/main" val="2977292673"/>
                    </a:ext>
                  </a:extLst>
                </a:gridCol>
                <a:gridCol w="1427226">
                  <a:extLst>
                    <a:ext uri="{9D8B030D-6E8A-4147-A177-3AD203B41FA5}">
                      <a16:colId xmlns:a16="http://schemas.microsoft.com/office/drawing/2014/main" val="4055827407"/>
                    </a:ext>
                  </a:extLst>
                </a:gridCol>
                <a:gridCol w="1427226">
                  <a:extLst>
                    <a:ext uri="{9D8B030D-6E8A-4147-A177-3AD203B41FA5}">
                      <a16:colId xmlns:a16="http://schemas.microsoft.com/office/drawing/2014/main" val="333481358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endParaRPr kumimoji="1" lang="ja-JP" sz="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69" marR="3286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新たに自動車を</a:t>
                      </a:r>
                      <a:endParaRPr kumimoji="1" lang="en-US" altLang="ja-JP" sz="9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取得する場合</a:t>
                      </a:r>
                      <a:endParaRPr kumimoji="1" lang="ja-JP" sz="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69" marR="3286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kumimoji="1" lang="en-US" altLang="ja-JP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日後に要件に該当することとなった場合</a:t>
                      </a:r>
                      <a:endParaRPr kumimoji="1" lang="ja-JP" sz="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69" marR="3286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718408"/>
                  </a:ext>
                </a:extLst>
              </a:tr>
              <a:tr h="51283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申請期限</a:t>
                      </a:r>
                      <a:endParaRPr kumimoji="1" lang="ja-JP" sz="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69" marR="3286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登録の日から</a:t>
                      </a:r>
                      <a:r>
                        <a:rPr kumimoji="1" lang="en-US" altLang="ja-JP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日以内</a:t>
                      </a:r>
                      <a:endParaRPr kumimoji="1" lang="ja-JP" sz="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69" marR="3286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その事由に該当することとなった日から</a:t>
                      </a:r>
                      <a:r>
                        <a:rPr kumimoji="1" lang="en-US" altLang="ja-JP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日以内</a:t>
                      </a:r>
                      <a:endParaRPr kumimoji="1" lang="ja-JP" sz="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69" marR="3286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533839"/>
                  </a:ext>
                </a:extLst>
              </a:tr>
              <a:tr h="51283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申請書等の</a:t>
                      </a:r>
                      <a:endParaRPr kumimoji="1" lang="en-US" altLang="ja-JP" sz="9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提出場所</a:t>
                      </a:r>
                      <a:endParaRPr kumimoji="1" lang="ja-JP" sz="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69" marR="3286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大阪自動車税事務所</a:t>
                      </a:r>
                      <a:endParaRPr kumimoji="1" lang="en-US" altLang="ja-JP" sz="9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各分室</a:t>
                      </a:r>
                      <a:endParaRPr kumimoji="1" lang="en-US" altLang="ja-JP" sz="9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69" marR="3286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9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最寄りの府税事務所</a:t>
                      </a:r>
                      <a:endParaRPr kumimoji="1" lang="ja-JP" sz="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69" marR="3286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518308"/>
                  </a:ext>
                </a:extLst>
              </a:tr>
            </a:tbl>
          </a:graphicData>
        </a:graphic>
      </p:graphicFrame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577482" y="2222062"/>
            <a:ext cx="3991708" cy="306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05" tIns="31652" rIns="63305" bIns="3165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ja-JP" altLang="ja-JP" sz="1246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１．課税免除の対象に</a:t>
            </a:r>
            <a:r>
              <a:rPr kumimoji="1" lang="ja-JP" altLang="ja-JP" sz="1246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</a:t>
            </a:r>
            <a:endParaRPr kumimoji="1" lang="ja-JP" altLang="ja-JP" sz="1246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53505" y="5104525"/>
            <a:ext cx="4267946" cy="31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969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969" b="1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②</a:t>
            </a:r>
            <a:r>
              <a:rPr lang="en-US" altLang="ja-JP" sz="969" b="1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969" b="1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児童福祉法に基づくもの</a:t>
            </a:r>
            <a:endParaRPr lang="ja-JP" altLang="ja-JP" sz="969" b="1" u="sng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581140" y="5774671"/>
            <a:ext cx="3991708" cy="35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05" tIns="31652" rIns="63305" bIns="3165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ja-JP" altLang="ja-JP" sz="1246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ja-JP" altLang="en-US" sz="1246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kumimoji="1" lang="ja-JP" altLang="ja-JP" sz="1246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ja-JP" altLang="en-US" sz="1246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対象となる自動車</a:t>
            </a:r>
            <a:endParaRPr kumimoji="1" lang="ja-JP" altLang="ja-JP" sz="1246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47432" y="6071543"/>
            <a:ext cx="396532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上記（１）及び（２）の要件を満たし、</a:t>
            </a:r>
            <a:r>
              <a:rPr kumimoji="1" lang="ja-JP" altLang="en-US" sz="9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福祉サービス等の利用者の送迎等のために使用している自動車</a:t>
            </a:r>
            <a:endParaRPr kumimoji="1" lang="ja-JP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810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4888105" y="4334553"/>
            <a:ext cx="4606100" cy="2182263"/>
          </a:xfrm>
          <a:prstGeom prst="roundRect">
            <a:avLst>
              <a:gd name="adj" fmla="val 974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7" name="角丸四角形 16"/>
          <p:cNvSpPr/>
          <p:nvPr/>
        </p:nvSpPr>
        <p:spPr>
          <a:xfrm>
            <a:off x="4881563" y="425450"/>
            <a:ext cx="4606100" cy="3871897"/>
          </a:xfrm>
          <a:prstGeom prst="roundRect">
            <a:avLst>
              <a:gd name="adj" fmla="val 827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3" name="角丸四角形 12"/>
          <p:cNvSpPr/>
          <p:nvPr/>
        </p:nvSpPr>
        <p:spPr>
          <a:xfrm>
            <a:off x="569253" y="423248"/>
            <a:ext cx="4057032" cy="5970673"/>
          </a:xfrm>
          <a:prstGeom prst="roundRect">
            <a:avLst>
              <a:gd name="adj" fmla="val 974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818496"/>
              </p:ext>
            </p:extLst>
          </p:nvPr>
        </p:nvGraphicFramePr>
        <p:xfrm>
          <a:off x="5075685" y="709665"/>
          <a:ext cx="4251784" cy="3403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779">
                  <a:extLst>
                    <a:ext uri="{9D8B030D-6E8A-4147-A177-3AD203B41FA5}">
                      <a16:colId xmlns:a16="http://schemas.microsoft.com/office/drawing/2014/main" val="3726962703"/>
                    </a:ext>
                  </a:extLst>
                </a:gridCol>
                <a:gridCol w="1163261">
                  <a:extLst>
                    <a:ext uri="{9D8B030D-6E8A-4147-A177-3AD203B41FA5}">
                      <a16:colId xmlns:a16="http://schemas.microsoft.com/office/drawing/2014/main" val="4101129377"/>
                    </a:ext>
                  </a:extLst>
                </a:gridCol>
                <a:gridCol w="337995">
                  <a:extLst>
                    <a:ext uri="{9D8B030D-6E8A-4147-A177-3AD203B41FA5}">
                      <a16:colId xmlns:a16="http://schemas.microsoft.com/office/drawing/2014/main" val="2898088707"/>
                    </a:ext>
                  </a:extLst>
                </a:gridCol>
                <a:gridCol w="931742">
                  <a:extLst>
                    <a:ext uri="{9D8B030D-6E8A-4147-A177-3AD203B41FA5}">
                      <a16:colId xmlns:a16="http://schemas.microsoft.com/office/drawing/2014/main" val="727031310"/>
                    </a:ext>
                  </a:extLst>
                </a:gridCol>
                <a:gridCol w="130832">
                  <a:extLst>
                    <a:ext uri="{9D8B030D-6E8A-4147-A177-3AD203B41FA5}">
                      <a16:colId xmlns:a16="http://schemas.microsoft.com/office/drawing/2014/main" val="4169425594"/>
                    </a:ext>
                  </a:extLst>
                </a:gridCol>
                <a:gridCol w="1098175">
                  <a:extLst>
                    <a:ext uri="{9D8B030D-6E8A-4147-A177-3AD203B41FA5}">
                      <a16:colId xmlns:a16="http://schemas.microsoft.com/office/drawing/2014/main" val="395826993"/>
                    </a:ext>
                  </a:extLst>
                </a:gridCol>
              </a:tblGrid>
              <a:tr h="2407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各府税</a:t>
                      </a:r>
                      <a:endParaRPr lang="en-US" altLang="ja-JP" sz="700" b="1" kern="100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事務所名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電話･ファックス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郵便</a:t>
                      </a:r>
                      <a:endParaRPr lang="en-US" altLang="ja-JP" sz="700" b="1" kern="0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番号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所在地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担当地域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2522"/>
                  </a:ext>
                </a:extLst>
              </a:tr>
              <a:tr h="41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中央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  <a:r>
                        <a:rPr 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06（6941）7951</a:t>
                      </a:r>
                      <a:endParaRPr lang="en-US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 06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6941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7934</a:t>
                      </a:r>
                      <a:endParaRPr lang="ja-JP" sz="5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540-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0008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大阪市中央区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大手前</a:t>
                      </a:r>
                      <a:r>
                        <a:rPr lang="en-US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丁目</a:t>
                      </a:r>
                      <a:r>
                        <a:rPr lang="en-US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r>
                        <a:rPr lang="en-US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43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号</a:t>
                      </a:r>
                      <a:endParaRPr lang="en-US" altLang="ja-JP" sz="600" kern="100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大阪府新別館北館）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中央区、福島区、此花区、西区、港区、大正区、西淀川区、都島区、東成区、生野区、旭区、城東区、鶴見区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22640"/>
                  </a:ext>
                </a:extLst>
              </a:tr>
              <a:tr h="266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なにわ</a:t>
                      </a:r>
                      <a:r>
                        <a:rPr lang="ja-JP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北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  <a:r>
                        <a:rPr 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06（6362）8611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 06</a:t>
                      </a:r>
                      <a:r>
                        <a:rPr lang="ja-JP" sz="5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sz="5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6362</a:t>
                      </a:r>
                      <a:r>
                        <a:rPr lang="ja-JP" sz="5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lang="en-US" sz="5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6760</a:t>
                      </a:r>
                      <a:endParaRPr lang="ja-JP" sz="5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530-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8502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大阪市北区西天満３丁目５番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号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北区、淀川区、東淀川区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361482"/>
                  </a:ext>
                </a:extLst>
              </a:tr>
              <a:tr h="313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なにわ</a:t>
                      </a:r>
                      <a:r>
                        <a:rPr lang="ja-JP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南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  <a:r>
                        <a:rPr 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06（6775）1414</a:t>
                      </a:r>
                      <a:endParaRPr lang="en-US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 06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6775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1362</a:t>
                      </a:r>
                      <a:endParaRPr lang="ja-JP" sz="5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543-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8533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大阪市天王寺区伶人町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号（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大阪府夕陽丘庁舎内）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天王寺区、浪速区、阿倍野区、住之江区、住吉区、東住吉区、平野区、西成区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699336"/>
                  </a:ext>
                </a:extLst>
              </a:tr>
              <a:tr h="309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三島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  <a:r>
                        <a:rPr 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072（627）1121</a:t>
                      </a:r>
                      <a:endParaRPr lang="en-US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 072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627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1327</a:t>
                      </a:r>
                      <a:endParaRPr lang="ja-JP" sz="5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567-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8515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茨木市中穂積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丁目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43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号（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三島府民センタービル内）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吹田市、高槻市、茨木市、摂津市、島本町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789484"/>
                  </a:ext>
                </a:extLst>
              </a:tr>
              <a:tr h="309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豊能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  <a:r>
                        <a:rPr 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072（752）4111</a:t>
                      </a:r>
                      <a:endParaRPr lang="en-US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 072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sz="5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752</a:t>
                      </a:r>
                      <a:r>
                        <a:rPr lang="ja-JP" sz="5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lang="en-US" altLang="ja-JP" sz="500" kern="10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4124</a:t>
                      </a:r>
                      <a:endParaRPr lang="ja-JP" sz="5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563-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8588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池田市城南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丁目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１番１号（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池田・府市合同庁舎内）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豊中市、池田市、箕面市、豊能町、能勢町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612438"/>
                  </a:ext>
                </a:extLst>
              </a:tr>
              <a:tr h="313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泉北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  <a:r>
                        <a:rPr 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072（238）7221</a:t>
                      </a:r>
                      <a:endParaRPr lang="en-US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 072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222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6536</a:t>
                      </a:r>
                      <a:endParaRPr lang="ja-JP" sz="5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590-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8558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堺市堺区中安井町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丁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号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堺市、泉大津市、和泉市、高石市、忠岡町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849164"/>
                  </a:ext>
                </a:extLst>
              </a:tr>
              <a:tr h="309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泉南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  <a:r>
                        <a:rPr 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072（439）3601</a:t>
                      </a:r>
                      <a:endParaRPr lang="en-US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 072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439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3706</a:t>
                      </a:r>
                      <a:endParaRPr lang="ja-JP" sz="5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596-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8520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岸和田市野田町３丁目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号（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泉南府民センタービル内）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岸和田市、貝塚市、泉佐野市、泉南市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、阪南市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、熊取町、田尻町、岬町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660367"/>
                  </a:ext>
                </a:extLst>
              </a:tr>
              <a:tr h="309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南河内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  <a:r>
                        <a:rPr 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0721（25）1131</a:t>
                      </a:r>
                      <a:endParaRPr lang="en-US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 0721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2192</a:t>
                      </a:r>
                      <a:endParaRPr lang="ja-JP" sz="5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584-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8531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富田林市寿町２丁目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６番１号（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南河内府民センタービル内）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富田林市、河内長野市、羽曳野市、藤井寺市、大阪狭山市、太子町、河南町、千早赤阪村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518781"/>
                  </a:ext>
                </a:extLst>
              </a:tr>
              <a:tr h="308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中河内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  <a:r>
                        <a:rPr 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06（6789）1221</a:t>
                      </a:r>
                      <a:endParaRPr lang="en-US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 06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6789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7442</a:t>
                      </a:r>
                      <a:endParaRPr lang="ja-JP" sz="5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577-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8509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東大阪市御厨栄町４丁目１番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号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八尾市、松原市、柏原市、東大阪市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708035"/>
                  </a:ext>
                </a:extLst>
              </a:tr>
              <a:tr h="309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北河内</a:t>
                      </a:r>
                      <a:endParaRPr lang="ja-JP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  <a:r>
                        <a:rPr 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072（844）1331</a:t>
                      </a:r>
                      <a:endParaRPr lang="en-US" sz="7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 072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846</a:t>
                      </a:r>
                      <a:r>
                        <a:rPr lang="ja-JP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r>
                        <a:rPr lang="en-US" sz="5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3988</a:t>
                      </a:r>
                      <a:endParaRPr lang="ja-JP" sz="5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573-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8501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枚方市大垣内町２丁目</a:t>
                      </a: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１号（</a:t>
                      </a: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北河内府民センタービル内）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守口市、枚方市、寝屋川市、大東市、門真市、四條畷市、交野市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743517"/>
                  </a:ext>
                </a:extLst>
              </a:tr>
            </a:tbl>
          </a:graphicData>
        </a:graphic>
      </p:graphicFrame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5087856" y="6485066"/>
            <a:ext cx="4206598" cy="310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05" tIns="31652" rIns="63305" bIns="31652" numCol="1" anchor="ctr" anchorCtr="0" compatLnSpc="1">
            <a:prstTxWarp prst="textNoShape">
              <a:avLst/>
            </a:prstTxWarp>
            <a:spAutoFit/>
          </a:bodyPr>
          <a:lstStyle/>
          <a:p>
            <a:pPr defTabSz="6330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上記お問合せ先のファックス番号は、お問合せ専用です。申請書・申告書等は受け付けられませんので、ご注意ください。</a:t>
            </a:r>
            <a:endParaRPr lang="ja-JP" altLang="ja-JP" sz="800" dirty="0">
              <a:latin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881563" y="163528"/>
            <a:ext cx="4283903" cy="284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ja-JP" sz="1246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４．</a:t>
            </a: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各府税事務所等へ</a:t>
            </a:r>
            <a:r>
              <a:rPr lang="ja-JP" altLang="en-US" sz="1246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問合せ先</a:t>
            </a:r>
            <a:endParaRPr lang="en-US" altLang="ja-JP" sz="12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06464" y="398369"/>
            <a:ext cx="4378952" cy="5556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29000"/>
              </a:lnSpc>
            </a:pP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□</a:t>
            </a:r>
            <a:r>
              <a:rPr lang="ja-JP" altLang="ja-JP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①自動車税課税免除承認申請書</a:t>
            </a:r>
            <a:endParaRPr lang="en-US" altLang="ja-JP" sz="1246" b="1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229000"/>
              </a:lnSpc>
            </a:pPr>
            <a:r>
              <a:rPr lang="ja-JP" altLang="en-US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・申請する自動車１台ごとに１枚の申請書を作成してください</a:t>
            </a:r>
            <a:r>
              <a:rPr lang="ja-JP" altLang="en-US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969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229000"/>
              </a:lnSpc>
            </a:pPr>
            <a:r>
              <a:rPr lang="ja-JP" altLang="en-US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・申請理由欄には、実際に当該自動車を使用する施設名及び</a:t>
            </a:r>
            <a:r>
              <a:rPr lang="ja-JP" altLang="en-US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969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229000"/>
              </a:lnSpc>
            </a:pPr>
            <a:r>
              <a:rPr lang="ja-JP" altLang="en-US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具体的な使用目的を記入してください。</a:t>
            </a:r>
          </a:p>
          <a:p>
            <a:pPr algn="just">
              <a:lnSpc>
                <a:spcPct val="229000"/>
              </a:lnSpc>
            </a:pP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□</a:t>
            </a:r>
            <a:r>
              <a:rPr lang="ja-JP" altLang="ja-JP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②自動車検査証（写し）</a:t>
            </a:r>
          </a:p>
          <a:p>
            <a:pPr algn="just">
              <a:lnSpc>
                <a:spcPct val="229000"/>
              </a:lnSpc>
            </a:pP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□</a:t>
            </a:r>
            <a:r>
              <a:rPr lang="ja-JP" altLang="ja-JP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③</a:t>
            </a: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運行状況が確認できるもの</a:t>
            </a:r>
            <a:endParaRPr lang="en-US" altLang="ja-JP" sz="1246" b="1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229000"/>
              </a:lnSpc>
            </a:pPr>
            <a:r>
              <a:rPr lang="ja-JP" altLang="en-US" sz="969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・運行日誌、</a:t>
            </a:r>
            <a:r>
              <a:rPr lang="ja-JP" altLang="ja-JP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運行</a:t>
            </a:r>
            <a:r>
              <a:rPr lang="ja-JP" altLang="ja-JP" sz="969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計画表または運行経路図の</a:t>
            </a:r>
            <a:r>
              <a:rPr lang="ja-JP" altLang="ja-JP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写し</a:t>
            </a:r>
            <a:r>
              <a:rPr lang="ja-JP" altLang="en-US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を提出</a:t>
            </a:r>
            <a:endParaRPr lang="en-US" altLang="ja-JP" sz="969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229000"/>
              </a:lnSpc>
            </a:pPr>
            <a:r>
              <a:rPr lang="ja-JP" altLang="en-US" sz="969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してください。</a:t>
            </a:r>
            <a:endParaRPr lang="ja-JP" altLang="ja-JP" sz="969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229000"/>
              </a:lnSpc>
            </a:pP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□</a:t>
            </a:r>
            <a:r>
              <a:rPr lang="ja-JP" altLang="ja-JP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④自動車の写真</a:t>
            </a:r>
          </a:p>
          <a:p>
            <a:pPr algn="just">
              <a:lnSpc>
                <a:spcPct val="229000"/>
              </a:lnSpc>
            </a:pPr>
            <a:r>
              <a:rPr lang="ja-JP" altLang="en-US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・</a:t>
            </a:r>
            <a:r>
              <a:rPr lang="ja-JP" altLang="ja-JP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前・後・</a:t>
            </a:r>
            <a:r>
              <a:rPr lang="ja-JP" altLang="en-US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なな</a:t>
            </a:r>
            <a:r>
              <a:rPr lang="ja-JP" altLang="ja-JP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め全体で、直近１か月以内の日付が確認できる</a:t>
            </a:r>
            <a:endParaRPr lang="en-US" altLang="ja-JP" sz="969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229000"/>
              </a:lnSpc>
            </a:pPr>
            <a:r>
              <a:rPr lang="ja-JP" altLang="en-US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写真を提出してください。</a:t>
            </a:r>
            <a:endParaRPr lang="en-US" altLang="ja-JP" sz="969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229000"/>
              </a:lnSpc>
            </a:pP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□</a:t>
            </a:r>
            <a:r>
              <a:rPr lang="ja-JP" altLang="ja-JP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⑤定款の</a:t>
            </a:r>
            <a:r>
              <a:rPr lang="ja-JP" altLang="ja-JP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写し</a:t>
            </a:r>
            <a:endParaRPr lang="en-US" altLang="ja-JP" sz="1246" b="1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229000"/>
              </a:lnSpc>
            </a:pP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□</a:t>
            </a:r>
            <a:r>
              <a:rPr lang="ja-JP" altLang="ja-JP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⑥指定通知書等、</a:t>
            </a:r>
            <a:r>
              <a:rPr lang="ja-JP" altLang="ja-JP" sz="1246" b="1" kern="1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障がい</a:t>
            </a:r>
            <a:r>
              <a:rPr lang="ja-JP" altLang="ja-JP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福祉サービス等の事業者</a:t>
            </a:r>
            <a:endParaRPr lang="en-US" altLang="ja-JP" sz="1246" b="1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229000"/>
              </a:lnSpc>
            </a:pP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であることが確認できる書面の写</a:t>
            </a: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し</a:t>
            </a:r>
            <a:r>
              <a:rPr lang="ja-JP" altLang="en-US" sz="969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969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endParaRPr lang="ja-JP" altLang="ja-JP" sz="969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5255" y="4297347"/>
            <a:ext cx="38820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（２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）新たに自動車</a:t>
            </a:r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を取得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する</a:t>
            </a:r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場合</a:t>
            </a:r>
            <a:endParaRPr lang="ja-JP" altLang="en-US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780603"/>
              </p:ext>
            </p:extLst>
          </p:nvPr>
        </p:nvGraphicFramePr>
        <p:xfrm>
          <a:off x="5093484" y="4574346"/>
          <a:ext cx="4233984" cy="1857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9191">
                  <a:extLst>
                    <a:ext uri="{9D8B030D-6E8A-4147-A177-3AD203B41FA5}">
                      <a16:colId xmlns:a16="http://schemas.microsoft.com/office/drawing/2014/main" val="3494944586"/>
                    </a:ext>
                  </a:extLst>
                </a:gridCol>
                <a:gridCol w="1115347">
                  <a:extLst>
                    <a:ext uri="{9D8B030D-6E8A-4147-A177-3AD203B41FA5}">
                      <a16:colId xmlns:a16="http://schemas.microsoft.com/office/drawing/2014/main" val="2237996435"/>
                    </a:ext>
                  </a:extLst>
                </a:gridCol>
                <a:gridCol w="371692">
                  <a:extLst>
                    <a:ext uri="{9D8B030D-6E8A-4147-A177-3AD203B41FA5}">
                      <a16:colId xmlns:a16="http://schemas.microsoft.com/office/drawing/2014/main" val="3307576472"/>
                    </a:ext>
                  </a:extLst>
                </a:gridCol>
                <a:gridCol w="436881">
                  <a:extLst>
                    <a:ext uri="{9D8B030D-6E8A-4147-A177-3AD203B41FA5}">
                      <a16:colId xmlns:a16="http://schemas.microsoft.com/office/drawing/2014/main" val="1349622140"/>
                    </a:ext>
                  </a:extLst>
                </a:gridCol>
                <a:gridCol w="146291">
                  <a:extLst>
                    <a:ext uri="{9D8B030D-6E8A-4147-A177-3AD203B41FA5}">
                      <a16:colId xmlns:a16="http://schemas.microsoft.com/office/drawing/2014/main" val="2587557620"/>
                    </a:ext>
                  </a:extLst>
                </a:gridCol>
                <a:gridCol w="1624582">
                  <a:extLst>
                    <a:ext uri="{9D8B030D-6E8A-4147-A177-3AD203B41FA5}">
                      <a16:colId xmlns:a16="http://schemas.microsoft.com/office/drawing/2014/main" val="2440796546"/>
                    </a:ext>
                  </a:extLst>
                </a:gridCol>
              </a:tblGrid>
              <a:tr h="2118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6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大阪自動車税事務所</a:t>
                      </a:r>
                      <a:endParaRPr lang="ja-JP" sz="6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600" b="1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電話･ファックス</a:t>
                      </a:r>
                      <a:endParaRPr lang="ja-JP" sz="6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600" b="1" kern="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郵便</a:t>
                      </a:r>
                      <a:endParaRPr lang="en-US" altLang="ja-JP" sz="600" b="1" kern="0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600" b="1" kern="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番号</a:t>
                      </a:r>
                      <a:endParaRPr lang="ja-JP" sz="6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600" b="1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所在地</a:t>
                      </a:r>
                      <a:endParaRPr lang="ja-JP" sz="6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6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担当地域</a:t>
                      </a:r>
                      <a:endParaRPr lang="ja-JP" altLang="ja-JP" sz="600" b="1" kern="100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347" marR="3634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800" b="1" kern="100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8224" marR="382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804539"/>
                  </a:ext>
                </a:extLst>
              </a:tr>
              <a:tr h="434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寝屋川</a:t>
                      </a:r>
                      <a:endParaRPr lang="en-US" altLang="ja-JP" sz="700" b="1" kern="100" dirty="0" smtClean="0">
                        <a:effectLst/>
                        <a:latin typeface="Century" panose="02040604050505020304" pitchFamily="18" charset="0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700" b="1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分室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  <a:r>
                        <a:rPr 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072（823）1801</a:t>
                      </a:r>
                      <a:endParaRPr lang="en-US" sz="700" kern="100" dirty="0">
                        <a:effectLst/>
                        <a:latin typeface="HG丸ｺﾞｼｯｸM-PRO" panose="020F0600000000000000" pitchFamily="50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500" kern="1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FAX 072</a:t>
                      </a:r>
                      <a:r>
                        <a:rPr kumimoji="1" lang="ja-JP" sz="500" kern="1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500" kern="1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820</a:t>
                      </a:r>
                      <a:r>
                        <a:rPr kumimoji="1" lang="ja-JP" sz="500" kern="1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）</a:t>
                      </a:r>
                      <a:r>
                        <a:rPr kumimoji="1" lang="en-US" altLang="ja-JP" sz="500" kern="1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1143</a:t>
                      </a:r>
                      <a:endParaRPr kumimoji="1" lang="ja-JP" sz="500" kern="100" dirty="0">
                        <a:solidFill>
                          <a:schemeClr val="dk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600" kern="100" dirty="0" smtClean="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572-0846</a:t>
                      </a:r>
                      <a:endParaRPr lang="ja-JP" sz="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寝屋川市高宮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栄町</a:t>
                      </a:r>
                      <a:r>
                        <a:rPr lang="ja-JP" altLang="en-US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１３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番</a:t>
                      </a:r>
                      <a:r>
                        <a:rPr lang="ja-JP" altLang="en-US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２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号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600" kern="100" dirty="0" smtClean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登録（取得）時の自動車税</a:t>
                      </a:r>
                      <a:endParaRPr kumimoji="1" lang="ja-JP" sz="600" kern="100" dirty="0">
                        <a:solidFill>
                          <a:schemeClr val="dk1"/>
                        </a:solidFill>
                        <a:effectLst/>
                        <a:latin typeface="Century" panose="02040604050505020304" pitchFamily="18" charset="0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778" marR="59778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豊中市、池田市、吹田市、高槻市、守口市、枚方市、茨木市、八尾市、寝屋川市、大東市、箕面市、門真市、摂津市、東大阪市、四條畷市、交野市、島本町、豊能町、</a:t>
                      </a:r>
                      <a:r>
                        <a:rPr lang="ja-JP" sz="600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能勢町</a:t>
                      </a:r>
                      <a:endParaRPr lang="en-US" altLang="ja-JP" sz="600" kern="100" dirty="0" smtClean="0">
                        <a:effectLst/>
                        <a:latin typeface="Century" panose="02040604050505020304" pitchFamily="18" charset="0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600" b="1" kern="100" dirty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大阪ナンバー該当</a:t>
                      </a:r>
                      <a:r>
                        <a:rPr lang="ja-JP" sz="600" b="1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区域</a:t>
                      </a:r>
                      <a:r>
                        <a:rPr lang="ja-JP" altLang="en-US" sz="600" b="0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778" marR="59778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426495"/>
                  </a:ext>
                </a:extLst>
              </a:tr>
              <a:tr h="521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和泉</a:t>
                      </a:r>
                      <a:endParaRPr lang="en-US" altLang="ja-JP" sz="700" b="1" kern="100" dirty="0" smtClean="0">
                        <a:effectLst/>
                        <a:latin typeface="Century" panose="02040604050505020304" pitchFamily="18" charset="0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700" b="1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分室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  <a:r>
                        <a:rPr 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0725（41）1327</a:t>
                      </a:r>
                      <a:endParaRPr lang="en-US" sz="700" kern="100" dirty="0">
                        <a:effectLst/>
                        <a:latin typeface="HG丸ｺﾞｼｯｸM-PRO" panose="020F0600000000000000" pitchFamily="50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500" kern="1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FAX 0725</a:t>
                      </a:r>
                      <a:r>
                        <a:rPr kumimoji="1" lang="ja-JP" sz="500" kern="1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500" kern="1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43</a:t>
                      </a:r>
                      <a:r>
                        <a:rPr kumimoji="1" lang="ja-JP" sz="500" kern="1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）</a:t>
                      </a:r>
                      <a:r>
                        <a:rPr kumimoji="1" lang="en-US" altLang="ja-JP" sz="500" kern="1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4541</a:t>
                      </a:r>
                      <a:endParaRPr kumimoji="1" lang="ja-JP" sz="500" kern="100" dirty="0">
                        <a:solidFill>
                          <a:schemeClr val="dk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594-</a:t>
                      </a:r>
                      <a:endParaRPr lang="ja-JP" sz="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0011</a:t>
                      </a:r>
                      <a:endParaRPr lang="ja-JP" sz="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和泉市上代町</a:t>
                      </a: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堺市、岸和田市、泉大津市、貝塚市、泉佐野市、富田林市、河内長野市、松原市、和泉市、柏原市、羽曳野市、高石市、藤井寺市、泉南市、大阪狭山市、阪南市、忠岡町、熊取町、田尻町、岬町、太子町、河南町、</a:t>
                      </a:r>
                      <a:r>
                        <a:rPr lang="ja-JP" sz="600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千早赤阪村</a:t>
                      </a:r>
                      <a:endParaRPr lang="en-US" altLang="ja-JP" sz="600" kern="100" dirty="0" smtClean="0">
                        <a:effectLst/>
                        <a:latin typeface="Century" panose="02040604050505020304" pitchFamily="18" charset="0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600" b="1" kern="100" dirty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和泉・堺ナンバー該当区域</a:t>
                      </a:r>
                      <a:r>
                        <a:rPr lang="ja-JP" sz="600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749010"/>
                  </a:ext>
                </a:extLst>
              </a:tr>
              <a:tr h="347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700" b="1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なにわ</a:t>
                      </a:r>
                      <a:endParaRPr lang="en-US" altLang="ja-JP" sz="700" b="1" kern="100" dirty="0" smtClean="0">
                        <a:effectLst/>
                        <a:latin typeface="Century" panose="02040604050505020304" pitchFamily="18" charset="0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700" b="1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分室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☎</a:t>
                      </a:r>
                      <a:r>
                        <a:rPr lang="en-US" sz="700" b="1" kern="100" dirty="0" smtClean="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06（6612）7251</a:t>
                      </a:r>
                      <a:endParaRPr lang="en-US" sz="700" kern="100" dirty="0">
                        <a:effectLst/>
                        <a:latin typeface="HG丸ｺﾞｼｯｸM-PRO" panose="020F0600000000000000" pitchFamily="50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500" kern="1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FAX 06</a:t>
                      </a:r>
                      <a:r>
                        <a:rPr kumimoji="1" lang="ja-JP" sz="500" kern="1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500" kern="1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6613</a:t>
                      </a:r>
                      <a:r>
                        <a:rPr kumimoji="1" lang="ja-JP" sz="500" kern="1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）</a:t>
                      </a:r>
                      <a:r>
                        <a:rPr kumimoji="1" lang="en-US" altLang="ja-JP" sz="500" kern="1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6077</a:t>
                      </a:r>
                      <a:endParaRPr kumimoji="1" lang="ja-JP" sz="500" kern="100" dirty="0">
                        <a:solidFill>
                          <a:schemeClr val="dk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559-</a:t>
                      </a:r>
                      <a:endParaRPr lang="ja-JP" sz="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600" kern="100" dirty="0">
                          <a:effectLst/>
                          <a:latin typeface="HG丸ｺﾞｼｯｸM-PRO" panose="020F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0031</a:t>
                      </a:r>
                      <a:endParaRPr lang="ja-JP" sz="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大阪市住之江区南港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東</a:t>
                      </a:r>
                      <a:r>
                        <a:rPr lang="en-US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丁目</a:t>
                      </a:r>
                      <a:r>
                        <a:rPr lang="en-US" alt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番</a:t>
                      </a:r>
                      <a:r>
                        <a:rPr lang="ja-JP" altLang="en-US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１４</a:t>
                      </a:r>
                      <a:r>
                        <a:rPr lang="ja-JP" sz="6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号</a:t>
                      </a:r>
                      <a:endParaRPr lang="ja-JP" sz="6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大阪市</a:t>
                      </a:r>
                      <a:endParaRPr lang="en-US" altLang="ja-JP" sz="600" kern="100" dirty="0" smtClean="0">
                        <a:effectLst/>
                        <a:latin typeface="Century" panose="02040604050505020304" pitchFamily="18" charset="0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600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600" b="1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なにわナンバー該当区域</a:t>
                      </a:r>
                      <a:r>
                        <a:rPr lang="ja-JP" sz="600" kern="100" dirty="0" smtClean="0">
                          <a:effectLst/>
                          <a:latin typeface="Century" panose="02040604050505020304" pitchFamily="18" charset="0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9778" marR="5977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062454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502611" y="171388"/>
            <a:ext cx="4378952" cy="284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46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３</a:t>
            </a:r>
            <a:r>
              <a:rPr lang="ja-JP" altLang="ja-JP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．</a:t>
            </a:r>
            <a:r>
              <a:rPr lang="ja-JP" altLang="en-US" sz="1246" b="1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申請に必要な書類</a:t>
            </a:r>
            <a:endParaRPr lang="ja-JP" altLang="ja-JP" sz="969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987126" y="417419"/>
            <a:ext cx="4283903" cy="284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</a:t>
            </a:r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）すでに自動車を所有している場合</a:t>
            </a:r>
            <a:endParaRPr lang="en-US" altLang="ja-JP" sz="12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84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671</TotalTime>
  <Words>801</Words>
  <Application>Microsoft Office PowerPoint</Application>
  <PresentationFormat>A4 210 x 297 mm</PresentationFormat>
  <Paragraphs>179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HG丸ｺﾞｼｯｸM-PRO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>IT推進課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菜奈</dc:creator>
  <cp:lastModifiedBy>鈴木　菜奈</cp:lastModifiedBy>
  <cp:revision>86</cp:revision>
  <cp:lastPrinted>2018-02-07T08:27:50Z</cp:lastPrinted>
  <dcterms:created xsi:type="dcterms:W3CDTF">2018-01-18T08:18:47Z</dcterms:created>
  <dcterms:modified xsi:type="dcterms:W3CDTF">2018-02-27T13:54:02Z</dcterms:modified>
</cp:coreProperties>
</file>