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3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>
        <p:scale>
          <a:sx n="100" d="100"/>
          <a:sy n="100" d="100"/>
        </p:scale>
        <p:origin x="822" y="72"/>
      </p:cViewPr>
      <p:guideLst>
        <p:guide orient="horz" pos="3413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69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7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21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3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8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4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3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12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72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00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18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5BBD-98FF-4862-9C34-22BDE540FF87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8B67-B026-4652-936D-1F935C12E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18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フローチャート: 処理 93"/>
          <p:cNvSpPr/>
          <p:nvPr/>
        </p:nvSpPr>
        <p:spPr>
          <a:xfrm>
            <a:off x="459241" y="8778904"/>
            <a:ext cx="6791932" cy="79430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99292" y="2993180"/>
            <a:ext cx="6476999" cy="9723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99292" y="241715"/>
            <a:ext cx="7128082" cy="1172620"/>
          </a:xfrm>
          <a:prstGeom prst="roundRect">
            <a:avLst/>
          </a:prstGeom>
          <a:solidFill>
            <a:srgbClr val="FFCC00">
              <a:alpha val="60000"/>
            </a:srgbClr>
          </a:solidFill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95091" y="434766"/>
            <a:ext cx="5948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latin typeface="+mn-ea"/>
              </a:rPr>
              <a:t>今、府民の皆様に知ってほしいこと</a:t>
            </a:r>
            <a:endParaRPr lang="ja-JP" altLang="en-US" sz="2800" dirty="0">
              <a:latin typeface="+mn-ea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62676" y="842469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―</a:t>
            </a:r>
            <a:r>
              <a:rPr lang="ja-JP" altLang="en-US" sz="2000" dirty="0" smtClean="0">
                <a:latin typeface="+mn-ea"/>
              </a:rPr>
              <a:t>新型コロナウイルス感染症について</a:t>
            </a:r>
            <a:r>
              <a:rPr lang="en-US" altLang="ja-JP" sz="2000" dirty="0" smtClean="0">
                <a:latin typeface="+mn-ea"/>
              </a:rPr>
              <a:t>―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43638" y="1595302"/>
            <a:ext cx="7039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00B050"/>
                </a:solidFill>
                <a:latin typeface="+mn-ea"/>
              </a:rPr>
              <a:t>新型コロナウイルス感染症が、大阪府内でも発生しています</a:t>
            </a:r>
            <a:r>
              <a:rPr lang="ja-JP" altLang="en-US" sz="1600" b="1" dirty="0">
                <a:solidFill>
                  <a:srgbClr val="00B050"/>
                </a:solidFill>
                <a:latin typeface="+mn-ea"/>
              </a:rPr>
              <a:t>。厚生労働省や大阪府が発信する正確な情報に基づき、落ち着いて行動してください。</a:t>
            </a: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29" y="9782111"/>
            <a:ext cx="508840" cy="573403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4521569" y="9782111"/>
            <a:ext cx="2459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+mn-ea"/>
              </a:rPr>
              <a:t>大阪府 健康医療部　　</a:t>
            </a:r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　　保健医療室 医療</a:t>
            </a:r>
            <a:r>
              <a:rPr lang="ja-JP" altLang="en-US" sz="1400" dirty="0">
                <a:latin typeface="+mn-ea"/>
              </a:rPr>
              <a:t>対策課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2480954" y="9953842"/>
            <a:ext cx="610315" cy="2727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検 索</a:t>
            </a:r>
            <a:endParaRPr kumimoji="1" 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 rot="18076641">
            <a:off x="3029033" y="10110567"/>
            <a:ext cx="182909" cy="240514"/>
          </a:xfrm>
          <a:prstGeom prst="upArrow">
            <a:avLst>
              <a:gd name="adj1" fmla="val 44500"/>
              <a:gd name="adj2" fmla="val 43442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27256" y="9963832"/>
            <a:ext cx="2008561" cy="26104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86054" y="9656523"/>
            <a:ext cx="3182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詳しくは下記</a:t>
            </a:r>
            <a:r>
              <a:rPr lang="en-US" altLang="ja-JP" sz="1200" b="1" dirty="0" smtClean="0"/>
              <a:t>HP</a:t>
            </a:r>
            <a:r>
              <a:rPr lang="ja-JP" altLang="en-US" sz="1200" b="1" dirty="0" smtClean="0"/>
              <a:t>よりご確認ください</a:t>
            </a:r>
            <a:endParaRPr lang="en-US" altLang="ja-JP" sz="1200" b="1" dirty="0" smtClean="0"/>
          </a:p>
        </p:txBody>
      </p:sp>
      <p:sp>
        <p:nvSpPr>
          <p:cNvPr id="52" name="正方形/長方形 51"/>
          <p:cNvSpPr/>
          <p:nvPr/>
        </p:nvSpPr>
        <p:spPr>
          <a:xfrm>
            <a:off x="287984" y="2371501"/>
            <a:ext cx="6963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99292" y="2328042"/>
            <a:ext cx="7128082" cy="483611"/>
          </a:xfrm>
          <a:prstGeom prst="rect">
            <a:avLst/>
          </a:prstGeom>
          <a:solidFill>
            <a:srgbClr val="99FF66">
              <a:alpha val="69804"/>
            </a:srgbClr>
          </a:solidFill>
          <a:ln>
            <a:solidFill>
              <a:srgbClr val="99FF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281739" y="2419620"/>
            <a:ext cx="6963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新型コロナウイルス感染症とは？</a:t>
            </a:r>
            <a:endParaRPr lang="ja-JP" altLang="en-US" sz="1600" dirty="0"/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9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2" r="50196"/>
          <a:stretch/>
        </p:blipFill>
        <p:spPr>
          <a:xfrm>
            <a:off x="2354830" y="4413019"/>
            <a:ext cx="736439" cy="813897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386054" y="3203009"/>
            <a:ext cx="102060" cy="1116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2179264" y="5217694"/>
            <a:ext cx="1087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 smtClean="0"/>
              <a:t>コロナウイルス</a:t>
            </a:r>
            <a:endParaRPr lang="ja-JP" altLang="en-US" sz="800" dirty="0"/>
          </a:p>
        </p:txBody>
      </p:sp>
      <p:sp>
        <p:nvSpPr>
          <p:cNvPr id="63" name="正方形/長方形 62"/>
          <p:cNvSpPr/>
          <p:nvPr/>
        </p:nvSpPr>
        <p:spPr>
          <a:xfrm>
            <a:off x="475517" y="3495481"/>
            <a:ext cx="553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感染すると、発熱・咳などの呼吸器症状が現れます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楕円 63"/>
          <p:cNvSpPr/>
          <p:nvPr/>
        </p:nvSpPr>
        <p:spPr>
          <a:xfrm>
            <a:off x="386514" y="3614175"/>
            <a:ext cx="101600" cy="1116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69939" y="3112973"/>
            <a:ext cx="6774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インフルエンザや風邪と同様、飛沫感染や接触感染で感染します</a:t>
            </a:r>
            <a:endParaRPr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99292" y="5529055"/>
            <a:ext cx="7128082" cy="483611"/>
          </a:xfrm>
          <a:prstGeom prst="rect">
            <a:avLst/>
          </a:prstGeom>
          <a:solidFill>
            <a:srgbClr val="99FF66">
              <a:alpha val="69804"/>
            </a:srgbClr>
          </a:solidFill>
          <a:ln>
            <a:solidFill>
              <a:srgbClr val="99FF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81739" y="5601583"/>
            <a:ext cx="6963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予防</a:t>
            </a:r>
            <a:r>
              <a:rPr lang="ja-JP" altLang="en-US" sz="1600" dirty="0"/>
              <a:t>法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500010" y="6454330"/>
            <a:ext cx="966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手洗</a:t>
            </a:r>
            <a:r>
              <a:rPr lang="ja-JP" altLang="en-US" sz="1600" dirty="0" smtClean="0"/>
              <a:t>い</a:t>
            </a:r>
            <a:endParaRPr lang="en-US" altLang="ja-JP" sz="1600" dirty="0" smtClean="0"/>
          </a:p>
        </p:txBody>
      </p:sp>
      <p:sp>
        <p:nvSpPr>
          <p:cNvPr id="71" name="楕円 70"/>
          <p:cNvSpPr/>
          <p:nvPr/>
        </p:nvSpPr>
        <p:spPr>
          <a:xfrm>
            <a:off x="386054" y="6548518"/>
            <a:ext cx="101600" cy="1116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289723" y="6120548"/>
            <a:ext cx="4521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一般的な感染症対策の徹底が効果的です。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83587"/>
          <a:stretch/>
        </p:blipFill>
        <p:spPr>
          <a:xfrm>
            <a:off x="2676226" y="6826822"/>
            <a:ext cx="1784651" cy="87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図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66668" b="16573"/>
          <a:stretch/>
        </p:blipFill>
        <p:spPr>
          <a:xfrm>
            <a:off x="500011" y="6806847"/>
            <a:ext cx="1783728" cy="878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3269365" y="4715815"/>
            <a:ext cx="3277819" cy="723853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〇</a:t>
            </a:r>
            <a:r>
              <a:rPr lang="ja-JP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接触感染</a:t>
            </a:r>
            <a:endParaRPr lang="ja-JP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しぶき等がついたドアノブやつり革などを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手で触り、その手で口や鼻を触れる</a:t>
            </a:r>
            <a:endParaRPr kumimoji="1" 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21" y="3682053"/>
            <a:ext cx="1123314" cy="1275903"/>
          </a:xfrm>
          <a:prstGeom prst="rect">
            <a:avLst/>
          </a:prstGeom>
        </p:spPr>
      </p:pic>
      <p:sp>
        <p:nvSpPr>
          <p:cNvPr id="76" name="正方形/長方形 75"/>
          <p:cNvSpPr/>
          <p:nvPr/>
        </p:nvSpPr>
        <p:spPr>
          <a:xfrm>
            <a:off x="6450646" y="4964512"/>
            <a:ext cx="99159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600" dirty="0"/>
              <a:t>Ⓒ</a:t>
            </a:r>
            <a:r>
              <a:rPr kumimoji="1" lang="en-US" altLang="ja-JP" sz="600" dirty="0"/>
              <a:t>2014 </a:t>
            </a:r>
            <a:r>
              <a:rPr kumimoji="1" lang="ja-JP" altLang="en-US" sz="600" dirty="0"/>
              <a:t>大阪府も</a:t>
            </a:r>
            <a:r>
              <a:rPr kumimoji="1" lang="ja-JP" altLang="en-US" sz="600" dirty="0" err="1"/>
              <a:t>ずやん</a:t>
            </a:r>
            <a:endParaRPr lang="en-US" altLang="ja-JP" sz="600" dirty="0" smtClean="0"/>
          </a:p>
        </p:txBody>
      </p:sp>
      <p:sp>
        <p:nvSpPr>
          <p:cNvPr id="77" name="楕円 76"/>
          <p:cNvSpPr/>
          <p:nvPr/>
        </p:nvSpPr>
        <p:spPr>
          <a:xfrm>
            <a:off x="2687087" y="6548518"/>
            <a:ext cx="101600" cy="1116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3244117" y="4020776"/>
            <a:ext cx="3277819" cy="723853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〇</a:t>
            </a:r>
            <a:r>
              <a:rPr lang="ja-JP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飛沫感染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インフルエンザに</a:t>
            </a:r>
            <a:r>
              <a:rPr kumimoji="1" lang="ja-JP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かかっている人のくしゃみや咳で出るしぶきを吸い込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ＭＳ Ｐゴシック" pitchFamily="50" charset="-128"/>
              </a:rPr>
              <a:t>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146275" y="4112043"/>
            <a:ext cx="1917290" cy="293094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＜コロナウイルス＞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164623" y="4371048"/>
            <a:ext cx="2218393" cy="100534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b="1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・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人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や動物の間で広く感染症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を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引き起こすウイルス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b="1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・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人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が日常的に感染する</a:t>
            </a:r>
            <a:r>
              <a:rPr kumimoji="1" lang="en-US" altLang="ja-JP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4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種類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は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風邪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のような症状を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引き起こし　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ます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。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6273864" y="3693333"/>
            <a:ext cx="298211" cy="43974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正方形/長方形 83"/>
          <p:cNvSpPr/>
          <p:nvPr/>
        </p:nvSpPr>
        <p:spPr>
          <a:xfrm>
            <a:off x="2622458" y="7872208"/>
            <a:ext cx="1979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/>
              <a:t>咳・くしゃみを</a:t>
            </a:r>
            <a:r>
              <a:rPr lang="ja-JP" altLang="en-US" sz="1200" dirty="0" smtClean="0"/>
              <a:t>する時は、</a:t>
            </a:r>
            <a:r>
              <a:rPr lang="ja-JP" altLang="en-US" sz="1200" dirty="0"/>
              <a:t>マスクやティッシュ</a:t>
            </a:r>
            <a:r>
              <a:rPr lang="ja-JP" altLang="en-US" sz="1200" dirty="0" smtClean="0"/>
              <a:t>・　ハンカチ</a:t>
            </a:r>
            <a:r>
              <a:rPr lang="ja-JP" altLang="en-US" sz="1200" dirty="0"/>
              <a:t>、袖を使って、口や鼻を</a:t>
            </a:r>
            <a:r>
              <a:rPr lang="ja-JP" altLang="en-US" sz="1200" dirty="0" smtClean="0"/>
              <a:t>おさえましょう。</a:t>
            </a:r>
            <a:endParaRPr lang="ja-JP" altLang="en-US" sz="1200" dirty="0"/>
          </a:p>
        </p:txBody>
      </p:sp>
      <p:sp>
        <p:nvSpPr>
          <p:cNvPr id="85" name="正方形/長方形 84"/>
          <p:cNvSpPr/>
          <p:nvPr/>
        </p:nvSpPr>
        <p:spPr>
          <a:xfrm>
            <a:off x="459241" y="7872208"/>
            <a:ext cx="19237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 smtClean="0"/>
              <a:t>ハンドソープをつかって、こまめに</a:t>
            </a:r>
            <a:r>
              <a:rPr lang="ja-JP" altLang="en-US" sz="1200" dirty="0"/>
              <a:t>手</a:t>
            </a:r>
            <a:r>
              <a:rPr lang="ja-JP" altLang="en-US" sz="1200" dirty="0" smtClean="0"/>
              <a:t>を洗う習慣</a:t>
            </a:r>
            <a:r>
              <a:rPr lang="ja-JP" altLang="en-US" sz="1200" dirty="0"/>
              <a:t>を</a:t>
            </a:r>
            <a:r>
              <a:rPr lang="ja-JP" altLang="en-US" sz="1200" dirty="0" smtClean="0"/>
              <a:t>つけましょう。</a:t>
            </a:r>
            <a:endParaRPr lang="en-US" altLang="ja-JP" sz="1200" dirty="0"/>
          </a:p>
          <a:p>
            <a:pPr>
              <a:lnSpc>
                <a:spcPts val="1200"/>
              </a:lnSpc>
            </a:pPr>
            <a:r>
              <a:rPr lang="ja-JP" altLang="en-US" sz="1200" dirty="0" smtClean="0"/>
              <a:t>消毒用アルコールも有効です。</a:t>
            </a:r>
            <a:endParaRPr lang="ja-JP" altLang="en-US" sz="1200" dirty="0"/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614310" y="9073601"/>
            <a:ext cx="2161467" cy="276999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電話番号：</a:t>
            </a:r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06-6944-8197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59242" y="9963833"/>
            <a:ext cx="1769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大阪府　新型コロナ</a:t>
            </a:r>
            <a:endParaRPr lang="en-US" altLang="ja-JP" sz="1200" b="1" dirty="0" smtClean="0"/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469939" y="8831678"/>
            <a:ext cx="6813088" cy="26161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ja-JP" altLang="en-US" sz="11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新型コロナウイルス感染症に感染した不安がある場合は、専用の「府民向け相談窓口」にご相談ください</a:t>
            </a:r>
            <a:endParaRPr kumimoji="1" lang="en-US" altLang="ja-JP" sz="11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2796235" y="6454330"/>
            <a:ext cx="1805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咳</a:t>
            </a:r>
            <a:r>
              <a:rPr lang="ja-JP" altLang="en-US" sz="1600" dirty="0"/>
              <a:t>エチケット</a:t>
            </a:r>
            <a:endParaRPr lang="en-US" altLang="ja-JP" sz="1600" dirty="0" smtClean="0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2523140" y="9073601"/>
            <a:ext cx="2721478" cy="276999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ファックス番号：</a:t>
            </a:r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06-6944-7579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5" name="Rectangle 1"/>
          <p:cNvSpPr>
            <a:spLocks noChangeArrowheads="1"/>
          </p:cNvSpPr>
          <p:nvPr/>
        </p:nvSpPr>
        <p:spPr bwMode="auto">
          <a:xfrm>
            <a:off x="614310" y="9318606"/>
            <a:ext cx="3054497" cy="215444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ja-JP" sz="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※</a:t>
            </a:r>
            <a:r>
              <a:rPr kumimoji="1" lang="ja-JP" altLang="en-US" sz="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電話番号・ファックス番号のおかけ間違いにご注意ください</a:t>
            </a:r>
            <a:endParaRPr kumimoji="1" lang="en-US" altLang="ja-JP" sz="800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36092" y="8144887"/>
            <a:ext cx="274934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/>
              <a:t>〇日頃から体の抵抗力を高めておく</a:t>
            </a:r>
            <a:endParaRPr lang="en-US" altLang="ja-JP" sz="1050" dirty="0" smtClean="0"/>
          </a:p>
          <a:p>
            <a:r>
              <a:rPr lang="ja-JP" altLang="en-US" sz="1050" dirty="0" smtClean="0"/>
              <a:t>〇高齢者</a:t>
            </a:r>
            <a:r>
              <a:rPr lang="ja-JP" altLang="en-US" sz="1050" dirty="0"/>
              <a:t>や基礎疾患のある方、妊婦、</a:t>
            </a:r>
            <a:r>
              <a:rPr lang="ja-JP" altLang="en-US" sz="1050" dirty="0" smtClean="0"/>
              <a:t>体調</a:t>
            </a:r>
            <a:endParaRPr lang="en-US" altLang="ja-JP" sz="1050" dirty="0" smtClean="0"/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の</a:t>
            </a:r>
            <a:r>
              <a:rPr lang="ja-JP" altLang="en-US" sz="1050" dirty="0"/>
              <a:t>悪い方は、人混みへの外出を</a:t>
            </a:r>
            <a:r>
              <a:rPr lang="ja-JP" altLang="en-US" sz="1050" dirty="0" smtClean="0"/>
              <a:t>控え</a:t>
            </a:r>
            <a:r>
              <a:rPr lang="ja-JP" altLang="en-US" sz="1050" dirty="0"/>
              <a:t>る</a:t>
            </a: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4564823" y="6197018"/>
            <a:ext cx="1702937" cy="30284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【</a:t>
            </a:r>
            <a:r>
              <a:rPr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事業者の皆様へ</a:t>
            </a:r>
            <a:r>
              <a:rPr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】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23166" y="6134707"/>
            <a:ext cx="2659861" cy="162468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4601879" y="7894005"/>
            <a:ext cx="2510087" cy="302840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手洗い・咳エチケット以外にも</a:t>
            </a:r>
            <a:r>
              <a:rPr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ＭＳ Ｐゴシック" pitchFamily="50" charset="-128"/>
              </a:rPr>
              <a:t>…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4599098" y="7046539"/>
            <a:ext cx="2801196" cy="644985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〇サービス業等、不特定多数の</a:t>
            </a: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方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と接触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する施設等では、マスクの着用を奨励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します。</a:t>
            </a:r>
            <a:endParaRPr kumimoji="1" lang="ja-JP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610167" y="6459503"/>
            <a:ext cx="2717207" cy="644985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〇従業員の体調管理に留意するほか、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消毒用アルコールを常備する等の対策</a:t>
            </a:r>
            <a:endParaRPr kumimoji="1" lang="en-US" altLang="ja-JP" sz="1050" dirty="0" smtClean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050" dirty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　</a:t>
            </a:r>
            <a:r>
              <a:rPr kumimoji="1" lang="ja-JP" altLang="en-US" sz="1050" dirty="0" smtClean="0">
                <a:solidFill>
                  <a:srgbClr val="000000"/>
                </a:solidFill>
                <a:latin typeface="+mn-ea"/>
                <a:cs typeface="ＭＳ Ｐゴシック" pitchFamily="50" charset="-128"/>
              </a:rPr>
              <a:t>をお願いします。</a:t>
            </a:r>
            <a:endParaRPr kumimoji="1" lang="ja-JP" altLang="en-US" sz="1050" dirty="0">
              <a:solidFill>
                <a:srgbClr val="000000"/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4960139" y="9073601"/>
            <a:ext cx="2151827" cy="276999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(9:00~18:00</a:t>
            </a:r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kumimoji="1" lang="ja-JP" altLang="en-US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土日祝も実施</a:t>
            </a:r>
            <a:r>
              <a:rPr kumimoji="1" lang="en-US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)</a:t>
            </a:r>
            <a:endParaRPr kumimoji="1" lang="ja-JP" altLang="en-US" sz="12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224598" y="152153"/>
            <a:ext cx="1100127" cy="3627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明朝" panose="020F0502020204030204"/>
                <a:ea typeface="游ゴシック Light" panose="020B0300000000000000" pitchFamily="50" charset="-128"/>
                <a:cs typeface="Times New Roman" panose="02020603050405020304" pitchFamily="18" charset="0"/>
              </a:rPr>
              <a:t>別添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明朝" panose="020F0502020204030204"/>
                <a:ea typeface="游ゴシック Light" panose="020B0300000000000000" pitchFamily="50" charset="-128"/>
                <a:cs typeface="Times New Roman" panose="02020603050405020304" pitchFamily="18" charset="0"/>
              </a:rPr>
              <a:t>２－３</a:t>
            </a:r>
            <a:endParaRPr kumimoji="0" lang="ja-JP" altLang="en-US" sz="9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明朝" panose="020F0502020204030204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303</Words>
  <Application>Microsoft Office PowerPoint</Application>
  <PresentationFormat>ユーザー設定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元木　瞳</dc:creator>
  <cp:lastModifiedBy>前林　豊久</cp:lastModifiedBy>
  <cp:revision>106</cp:revision>
  <cp:lastPrinted>2020-01-31T06:49:03Z</cp:lastPrinted>
  <dcterms:created xsi:type="dcterms:W3CDTF">2020-01-21T04:11:26Z</dcterms:created>
  <dcterms:modified xsi:type="dcterms:W3CDTF">2020-01-31T06:50:14Z</dcterms:modified>
</cp:coreProperties>
</file>